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59" r:id="rId4"/>
    <p:sldId id="265" r:id="rId5"/>
    <p:sldId id="263" r:id="rId6"/>
    <p:sldId id="264" r:id="rId7"/>
    <p:sldId id="270" r:id="rId8"/>
    <p:sldId id="271" r:id="rId9"/>
    <p:sldId id="272" r:id="rId10"/>
    <p:sldId id="266" r:id="rId11"/>
    <p:sldId id="281" r:id="rId12"/>
    <p:sldId id="277" r:id="rId13"/>
    <p:sldId id="278" r:id="rId14"/>
    <p:sldId id="293" r:id="rId15"/>
    <p:sldId id="294" r:id="rId16"/>
    <p:sldId id="295" r:id="rId17"/>
    <p:sldId id="297" r:id="rId18"/>
    <p:sldId id="299" r:id="rId19"/>
    <p:sldId id="300" r:id="rId20"/>
    <p:sldId id="301" r:id="rId21"/>
    <p:sldId id="306" r:id="rId22"/>
    <p:sldId id="282" r:id="rId23"/>
    <p:sldId id="290" r:id="rId24"/>
    <p:sldId id="291" r:id="rId25"/>
    <p:sldId id="292" r:id="rId26"/>
    <p:sldId id="261" r:id="rId27"/>
    <p:sldId id="262" r:id="rId28"/>
  </p:sldIdLst>
  <p:sldSz cx="9144000" cy="6858000" type="screen4x3"/>
  <p:notesSz cx="9926638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465BA9-65C8-4F02-B4BA-0592336E2469}" type="doc">
      <dgm:prSet loTypeId="urn:microsoft.com/office/officeart/2005/8/layout/matrix3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AD11733-4B52-4A75-BE56-3DDB6DE178FF}">
      <dgm:prSet phldrT="[Texto]" custT="1"/>
      <dgm:spPr/>
      <dgm:t>
        <a:bodyPr/>
        <a:lstStyle/>
        <a:p>
          <a:pPr algn="ctr"/>
          <a:r>
            <a:rPr lang="pt-BR" sz="2400" smtClean="0"/>
            <a:t>Média de consumo de água dos brasileiros: </a:t>
          </a:r>
          <a:r>
            <a:rPr lang="pt-BR" sz="2400" b="1" smtClean="0"/>
            <a:t>166,3 litros</a:t>
          </a:r>
          <a:endParaRPr lang="pt-BR" sz="2400" b="1" dirty="0"/>
        </a:p>
      </dgm:t>
    </dgm:pt>
    <dgm:pt modelId="{A9E8679F-B525-4C8D-98EF-AF1F246DE19E}" type="parTrans" cxnId="{EF050ABC-A7C0-42C4-9649-E11CA1881648}">
      <dgm:prSet/>
      <dgm:spPr/>
      <dgm:t>
        <a:bodyPr/>
        <a:lstStyle/>
        <a:p>
          <a:endParaRPr lang="pt-BR"/>
        </a:p>
      </dgm:t>
    </dgm:pt>
    <dgm:pt modelId="{DD7EF95D-1586-49EF-B5B3-2322B03FE89A}" type="sibTrans" cxnId="{EF050ABC-A7C0-42C4-9649-E11CA1881648}">
      <dgm:prSet/>
      <dgm:spPr/>
      <dgm:t>
        <a:bodyPr/>
        <a:lstStyle/>
        <a:p>
          <a:endParaRPr lang="pt-BR"/>
        </a:p>
      </dgm:t>
    </dgm:pt>
    <dgm:pt modelId="{E8E800FA-38A0-422D-9345-72E355440C81}">
      <dgm:prSet phldrT="[Texto]" custT="1"/>
      <dgm:spPr/>
      <dgm:t>
        <a:bodyPr/>
        <a:lstStyle/>
        <a:p>
          <a:r>
            <a:rPr lang="pt-BR" sz="2400" smtClean="0"/>
            <a:t>Menor consumo no Nordeste: </a:t>
          </a:r>
          <a:r>
            <a:rPr lang="pt-BR" sz="2400" b="1" smtClean="0"/>
            <a:t>125,8 litros</a:t>
          </a:r>
          <a:endParaRPr lang="pt-BR" sz="1800" b="1" dirty="0"/>
        </a:p>
      </dgm:t>
    </dgm:pt>
    <dgm:pt modelId="{293A5F88-24F5-437C-9075-1F0927C03BC7}" type="parTrans" cxnId="{6B7E102A-EE7E-47B5-90DA-7CEF7AFE045A}">
      <dgm:prSet/>
      <dgm:spPr/>
      <dgm:t>
        <a:bodyPr/>
        <a:lstStyle/>
        <a:p>
          <a:endParaRPr lang="pt-BR"/>
        </a:p>
      </dgm:t>
    </dgm:pt>
    <dgm:pt modelId="{FDCD6B90-E9E0-42D4-A189-D018FBBC142E}" type="sibTrans" cxnId="{6B7E102A-EE7E-47B5-90DA-7CEF7AFE045A}">
      <dgm:prSet/>
      <dgm:spPr/>
      <dgm:t>
        <a:bodyPr/>
        <a:lstStyle/>
        <a:p>
          <a:endParaRPr lang="pt-BR"/>
        </a:p>
      </dgm:t>
    </dgm:pt>
    <dgm:pt modelId="{3542C519-41CA-4543-B3B2-AA410717DDCF}">
      <dgm:prSet phldrT="[Texto]" custT="1"/>
      <dgm:spPr/>
      <dgm:t>
        <a:bodyPr/>
        <a:lstStyle/>
        <a:p>
          <a:r>
            <a:rPr lang="pt-BR" sz="2400" smtClean="0"/>
            <a:t>Maior consumo no Sudeste: </a:t>
          </a:r>
          <a:r>
            <a:rPr lang="pt-BR" sz="2400" b="1" smtClean="0"/>
            <a:t>194 litros</a:t>
          </a:r>
          <a:endParaRPr lang="pt-BR" sz="2400" b="1" dirty="0"/>
        </a:p>
      </dgm:t>
    </dgm:pt>
    <dgm:pt modelId="{541D4C76-B869-465A-8C2F-1E99E7628329}" type="parTrans" cxnId="{86FDA71C-1FB3-476D-9FB7-E26C3D358A59}">
      <dgm:prSet/>
      <dgm:spPr/>
      <dgm:t>
        <a:bodyPr/>
        <a:lstStyle/>
        <a:p>
          <a:endParaRPr lang="pt-BR"/>
        </a:p>
      </dgm:t>
    </dgm:pt>
    <dgm:pt modelId="{307DE652-1BC8-4695-803F-7CCA0308FB85}" type="sibTrans" cxnId="{86FDA71C-1FB3-476D-9FB7-E26C3D358A59}">
      <dgm:prSet/>
      <dgm:spPr/>
      <dgm:t>
        <a:bodyPr/>
        <a:lstStyle/>
        <a:p>
          <a:endParaRPr lang="pt-BR"/>
        </a:p>
      </dgm:t>
    </dgm:pt>
    <dgm:pt modelId="{DE8A19B6-4855-4783-84D2-24D9388A8FD6}">
      <dgm:prSet phldrT="[Texto]" custT="1"/>
      <dgm:spPr/>
      <dgm:t>
        <a:bodyPr/>
        <a:lstStyle/>
        <a:p>
          <a:r>
            <a:rPr lang="pt-BR" sz="2000" smtClean="0"/>
            <a:t> </a:t>
          </a:r>
          <a:r>
            <a:rPr lang="pt-BR" sz="2400" smtClean="0"/>
            <a:t>Setor gerou </a:t>
          </a:r>
          <a:r>
            <a:rPr lang="pt-BR" sz="2400" b="1" smtClean="0"/>
            <a:t>727 mil empregos </a:t>
          </a:r>
          <a:r>
            <a:rPr lang="pt-BR" sz="2400" smtClean="0"/>
            <a:t>diretos e indiretos no Brasil</a:t>
          </a:r>
          <a:endParaRPr lang="pt-BR" sz="2400" dirty="0"/>
        </a:p>
      </dgm:t>
    </dgm:pt>
    <dgm:pt modelId="{D648EB60-51C5-4314-B978-C0207E5C56E7}" type="parTrans" cxnId="{F84BD9FC-357E-4A5A-96DC-7BC7510E38D1}">
      <dgm:prSet/>
      <dgm:spPr/>
      <dgm:t>
        <a:bodyPr/>
        <a:lstStyle/>
        <a:p>
          <a:endParaRPr lang="pt-BR"/>
        </a:p>
      </dgm:t>
    </dgm:pt>
    <dgm:pt modelId="{2B74A24F-71D3-453D-B79F-412B3DB226A2}" type="sibTrans" cxnId="{F84BD9FC-357E-4A5A-96DC-7BC7510E38D1}">
      <dgm:prSet/>
      <dgm:spPr/>
      <dgm:t>
        <a:bodyPr/>
        <a:lstStyle/>
        <a:p>
          <a:endParaRPr lang="pt-BR"/>
        </a:p>
      </dgm:t>
    </dgm:pt>
    <dgm:pt modelId="{ADFEAEAB-7651-4264-8695-61A89DA4380F}" type="pres">
      <dgm:prSet presAssocID="{1B465BA9-65C8-4F02-B4BA-0592336E246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C11D491-99C2-4483-90E3-FE11024992F2}" type="pres">
      <dgm:prSet presAssocID="{1B465BA9-65C8-4F02-B4BA-0592336E2469}" presName="diamond" presStyleLbl="bgShp" presStyleIdx="0" presStyleCnt="1" custLinFactNeighborY="1408"/>
      <dgm:spPr/>
      <dgm:t>
        <a:bodyPr/>
        <a:lstStyle/>
        <a:p>
          <a:endParaRPr lang="pt-BR"/>
        </a:p>
      </dgm:t>
    </dgm:pt>
    <dgm:pt modelId="{6879F9DE-479E-41DC-924D-FB6FE45F7001}" type="pres">
      <dgm:prSet presAssocID="{1B465BA9-65C8-4F02-B4BA-0592336E246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DDDA63-691A-41A8-B2C8-B2E40591C56D}" type="pres">
      <dgm:prSet presAssocID="{1B465BA9-65C8-4F02-B4BA-0592336E246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6C51FB-706C-4D34-BAA7-4A839E15F219}" type="pres">
      <dgm:prSet presAssocID="{1B465BA9-65C8-4F02-B4BA-0592336E2469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28A267-B5FC-4CF9-8D4A-EB2483D28263}" type="pres">
      <dgm:prSet presAssocID="{1B465BA9-65C8-4F02-B4BA-0592336E2469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6B590D4-56F7-4C2F-AE1B-4859CD908D18}" type="presOf" srcId="{3542C519-41CA-4543-B3B2-AA410717DDCF}" destId="{996C51FB-706C-4D34-BAA7-4A839E15F219}" srcOrd="0" destOrd="0" presId="urn:microsoft.com/office/officeart/2005/8/layout/matrix3"/>
    <dgm:cxn modelId="{6B7E102A-EE7E-47B5-90DA-7CEF7AFE045A}" srcId="{1B465BA9-65C8-4F02-B4BA-0592336E2469}" destId="{E8E800FA-38A0-422D-9345-72E355440C81}" srcOrd="1" destOrd="0" parTransId="{293A5F88-24F5-437C-9075-1F0927C03BC7}" sibTransId="{FDCD6B90-E9E0-42D4-A189-D018FBBC142E}"/>
    <dgm:cxn modelId="{84075EB8-B6CC-4025-858E-10A2B36C6220}" type="presOf" srcId="{1B465BA9-65C8-4F02-B4BA-0592336E2469}" destId="{ADFEAEAB-7651-4264-8695-61A89DA4380F}" srcOrd="0" destOrd="0" presId="urn:microsoft.com/office/officeart/2005/8/layout/matrix3"/>
    <dgm:cxn modelId="{4F7DF611-FF46-4EE9-AA1F-0140C3B77B03}" type="presOf" srcId="{E8E800FA-38A0-422D-9345-72E355440C81}" destId="{63DDDA63-691A-41A8-B2C8-B2E40591C56D}" srcOrd="0" destOrd="0" presId="urn:microsoft.com/office/officeart/2005/8/layout/matrix3"/>
    <dgm:cxn modelId="{833BBA25-F0C2-4A20-A318-EF832C1DCFC2}" type="presOf" srcId="{DE8A19B6-4855-4783-84D2-24D9388A8FD6}" destId="{5028A267-B5FC-4CF9-8D4A-EB2483D28263}" srcOrd="0" destOrd="0" presId="urn:microsoft.com/office/officeart/2005/8/layout/matrix3"/>
    <dgm:cxn modelId="{29DB2241-C6F7-4E31-9689-BDA0B69A1B26}" type="presOf" srcId="{DAD11733-4B52-4A75-BE56-3DDB6DE178FF}" destId="{6879F9DE-479E-41DC-924D-FB6FE45F7001}" srcOrd="0" destOrd="0" presId="urn:microsoft.com/office/officeart/2005/8/layout/matrix3"/>
    <dgm:cxn modelId="{86FDA71C-1FB3-476D-9FB7-E26C3D358A59}" srcId="{1B465BA9-65C8-4F02-B4BA-0592336E2469}" destId="{3542C519-41CA-4543-B3B2-AA410717DDCF}" srcOrd="2" destOrd="0" parTransId="{541D4C76-B869-465A-8C2F-1E99E7628329}" sibTransId="{307DE652-1BC8-4695-803F-7CCA0308FB85}"/>
    <dgm:cxn modelId="{EF050ABC-A7C0-42C4-9649-E11CA1881648}" srcId="{1B465BA9-65C8-4F02-B4BA-0592336E2469}" destId="{DAD11733-4B52-4A75-BE56-3DDB6DE178FF}" srcOrd="0" destOrd="0" parTransId="{A9E8679F-B525-4C8D-98EF-AF1F246DE19E}" sibTransId="{DD7EF95D-1586-49EF-B5B3-2322B03FE89A}"/>
    <dgm:cxn modelId="{F84BD9FC-357E-4A5A-96DC-7BC7510E38D1}" srcId="{1B465BA9-65C8-4F02-B4BA-0592336E2469}" destId="{DE8A19B6-4855-4783-84D2-24D9388A8FD6}" srcOrd="3" destOrd="0" parTransId="{D648EB60-51C5-4314-B978-C0207E5C56E7}" sibTransId="{2B74A24F-71D3-453D-B79F-412B3DB226A2}"/>
    <dgm:cxn modelId="{21D22398-967A-4C46-9F4F-F7FE2FC47B9D}" type="presParOf" srcId="{ADFEAEAB-7651-4264-8695-61A89DA4380F}" destId="{4C11D491-99C2-4483-90E3-FE11024992F2}" srcOrd="0" destOrd="0" presId="urn:microsoft.com/office/officeart/2005/8/layout/matrix3"/>
    <dgm:cxn modelId="{DA9FB5B2-9878-49FC-BE3A-C782A59A9D29}" type="presParOf" srcId="{ADFEAEAB-7651-4264-8695-61A89DA4380F}" destId="{6879F9DE-479E-41DC-924D-FB6FE45F7001}" srcOrd="1" destOrd="0" presId="urn:microsoft.com/office/officeart/2005/8/layout/matrix3"/>
    <dgm:cxn modelId="{855C56B2-F17D-4A00-8748-2CBB0FCEE1DC}" type="presParOf" srcId="{ADFEAEAB-7651-4264-8695-61A89DA4380F}" destId="{63DDDA63-691A-41A8-B2C8-B2E40591C56D}" srcOrd="2" destOrd="0" presId="urn:microsoft.com/office/officeart/2005/8/layout/matrix3"/>
    <dgm:cxn modelId="{B7352CC8-9463-4A1B-B60D-89F29E1FA36F}" type="presParOf" srcId="{ADFEAEAB-7651-4264-8695-61A89DA4380F}" destId="{996C51FB-706C-4D34-BAA7-4A839E15F219}" srcOrd="3" destOrd="0" presId="urn:microsoft.com/office/officeart/2005/8/layout/matrix3"/>
    <dgm:cxn modelId="{19017C06-E373-42A8-982D-E484B8128058}" type="presParOf" srcId="{ADFEAEAB-7651-4264-8695-61A89DA4380F}" destId="{5028A267-B5FC-4CF9-8D4A-EB2483D28263}" srcOrd="4" destOrd="0" presId="urn:microsoft.com/office/officeart/2005/8/layout/matrix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1D491-99C2-4483-90E3-FE11024992F2}">
      <dsp:nvSpPr>
        <dsp:cNvPr id="0" name=""/>
        <dsp:cNvSpPr/>
      </dsp:nvSpPr>
      <dsp:spPr>
        <a:xfrm>
          <a:off x="1243080" y="0"/>
          <a:ext cx="5688632" cy="5688632"/>
        </a:xfrm>
        <a:prstGeom prst="diamond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879F9DE-479E-41DC-924D-FB6FE45F7001}">
      <dsp:nvSpPr>
        <dsp:cNvPr id="0" name=""/>
        <dsp:cNvSpPr/>
      </dsp:nvSpPr>
      <dsp:spPr>
        <a:xfrm>
          <a:off x="1783500" y="540420"/>
          <a:ext cx="2218566" cy="22185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smtClean="0"/>
            <a:t>Média de consumo de água dos brasileiros: </a:t>
          </a:r>
          <a:r>
            <a:rPr lang="pt-BR" sz="2400" b="1" kern="1200" smtClean="0"/>
            <a:t>166,3 litros</a:t>
          </a:r>
          <a:endParaRPr lang="pt-BR" sz="2400" b="1" kern="1200" dirty="0"/>
        </a:p>
      </dsp:txBody>
      <dsp:txXfrm>
        <a:off x="1891801" y="648721"/>
        <a:ext cx="2001964" cy="2001964"/>
      </dsp:txXfrm>
    </dsp:sp>
    <dsp:sp modelId="{63DDDA63-691A-41A8-B2C8-B2E40591C56D}">
      <dsp:nvSpPr>
        <dsp:cNvPr id="0" name=""/>
        <dsp:cNvSpPr/>
      </dsp:nvSpPr>
      <dsp:spPr>
        <a:xfrm>
          <a:off x="4172725" y="540420"/>
          <a:ext cx="2218566" cy="22185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smtClean="0"/>
            <a:t>Menor consumo no Nordeste: </a:t>
          </a:r>
          <a:r>
            <a:rPr lang="pt-BR" sz="2400" b="1" kern="1200" smtClean="0"/>
            <a:t>125,8 litros</a:t>
          </a:r>
          <a:endParaRPr lang="pt-BR" sz="1800" b="1" kern="1200" dirty="0"/>
        </a:p>
      </dsp:txBody>
      <dsp:txXfrm>
        <a:off x="4281026" y="648721"/>
        <a:ext cx="2001964" cy="2001964"/>
      </dsp:txXfrm>
    </dsp:sp>
    <dsp:sp modelId="{996C51FB-706C-4D34-BAA7-4A839E15F219}">
      <dsp:nvSpPr>
        <dsp:cNvPr id="0" name=""/>
        <dsp:cNvSpPr/>
      </dsp:nvSpPr>
      <dsp:spPr>
        <a:xfrm>
          <a:off x="1783500" y="2929645"/>
          <a:ext cx="2218566" cy="22185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smtClean="0"/>
            <a:t>Maior consumo no Sudeste: </a:t>
          </a:r>
          <a:r>
            <a:rPr lang="pt-BR" sz="2400" b="1" kern="1200" smtClean="0"/>
            <a:t>194 litros</a:t>
          </a:r>
          <a:endParaRPr lang="pt-BR" sz="2400" b="1" kern="1200" dirty="0"/>
        </a:p>
      </dsp:txBody>
      <dsp:txXfrm>
        <a:off x="1891801" y="3037946"/>
        <a:ext cx="2001964" cy="2001964"/>
      </dsp:txXfrm>
    </dsp:sp>
    <dsp:sp modelId="{5028A267-B5FC-4CF9-8D4A-EB2483D28263}">
      <dsp:nvSpPr>
        <dsp:cNvPr id="0" name=""/>
        <dsp:cNvSpPr/>
      </dsp:nvSpPr>
      <dsp:spPr>
        <a:xfrm>
          <a:off x="4172725" y="2929645"/>
          <a:ext cx="2218566" cy="22185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mtClean="0"/>
            <a:t> </a:t>
          </a:r>
          <a:r>
            <a:rPr lang="pt-BR" sz="2400" kern="1200" smtClean="0"/>
            <a:t>Setor gerou </a:t>
          </a:r>
          <a:r>
            <a:rPr lang="pt-BR" sz="2400" b="1" kern="1200" smtClean="0"/>
            <a:t>727 mil empregos </a:t>
          </a:r>
          <a:r>
            <a:rPr lang="pt-BR" sz="2400" kern="1200" smtClean="0"/>
            <a:t>diretos e indiretos no Brasil</a:t>
          </a:r>
          <a:endParaRPr lang="pt-BR" sz="2400" kern="1200" dirty="0"/>
        </a:p>
      </dsp:txBody>
      <dsp:txXfrm>
        <a:off x="4281026" y="3037946"/>
        <a:ext cx="2001964" cy="2001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33F4C-E1EB-48F1-939A-0EA4E7A42164}" type="datetimeFigureOut">
              <a:rPr lang="pt-BR" smtClean="0"/>
              <a:t>04/11/2015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35CDF-98F1-45C4-B81A-2B12AD6F63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6593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ED04E-E2B8-49AC-92E3-2326F0C5B416}" type="datetimeFigureOut">
              <a:rPr lang="pt-BR" smtClean="0"/>
              <a:t>04/11/2015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D3E79-B2C7-4BF4-8D7C-2F8B59CC42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66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3E79-B2C7-4BF4-8D7C-2F8B59CC429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240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3E79-B2C7-4BF4-8D7C-2F8B59CC429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066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3E79-B2C7-4BF4-8D7C-2F8B59CC429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104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3E79-B2C7-4BF4-8D7C-2F8B59CC429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702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3E79-B2C7-4BF4-8D7C-2F8B59CC429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607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3E79-B2C7-4BF4-8D7C-2F8B59CC429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718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3E79-B2C7-4BF4-8D7C-2F8B59CC429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936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3E79-B2C7-4BF4-8D7C-2F8B59CC429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701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3E79-B2C7-4BF4-8D7C-2F8B59CC429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598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3E79-B2C7-4BF4-8D7C-2F8B59CC429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789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3E79-B2C7-4BF4-8D7C-2F8B59CC429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774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3E79-B2C7-4BF4-8D7C-2F8B59CC429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913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3E79-B2C7-4BF4-8D7C-2F8B59CC429A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399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3E79-B2C7-4BF4-8D7C-2F8B59CC429A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323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3E79-B2C7-4BF4-8D7C-2F8B59CC429A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1739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3E79-B2C7-4BF4-8D7C-2F8B59CC429A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6753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3E79-B2C7-4BF4-8D7C-2F8B59CC429A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48499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3E79-B2C7-4BF4-8D7C-2F8B59CC429A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5159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3E79-B2C7-4BF4-8D7C-2F8B59CC429A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3684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3E79-B2C7-4BF4-8D7C-2F8B59CC429A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922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3E79-B2C7-4BF4-8D7C-2F8B59CC429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562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3E79-B2C7-4BF4-8D7C-2F8B59CC429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3950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3E79-B2C7-4BF4-8D7C-2F8B59CC429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204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3E79-B2C7-4BF4-8D7C-2F8B59CC429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212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3E79-B2C7-4BF4-8D7C-2F8B59CC429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515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3E79-B2C7-4BF4-8D7C-2F8B59CC429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038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3E79-B2C7-4BF4-8D7C-2F8B59CC429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4208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DEA6-2629-4904-B4B7-518DBAC60A14}" type="datetimeFigureOut">
              <a:rPr lang="pt-BR" smtClean="0"/>
              <a:t>04/11/2015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A28D-7D45-4C37-95B2-7F8B4EFB60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993091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DEA6-2629-4904-B4B7-518DBAC60A14}" type="datetimeFigureOut">
              <a:rPr lang="pt-BR" smtClean="0"/>
              <a:t>04/11/2015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A28D-7D45-4C37-95B2-7F8B4EFB60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36554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DEA6-2629-4904-B4B7-518DBAC60A14}" type="datetimeFigureOut">
              <a:rPr lang="pt-BR" smtClean="0"/>
              <a:t>04/11/2015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A28D-7D45-4C37-95B2-7F8B4EFB60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173373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DEA6-2629-4904-B4B7-518DBAC60A14}" type="datetimeFigureOut">
              <a:rPr lang="pt-BR" smtClean="0"/>
              <a:t>04/11/2015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A28D-7D45-4C37-95B2-7F8B4EFB60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0566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DEA6-2629-4904-B4B7-518DBAC60A14}" type="datetimeFigureOut">
              <a:rPr lang="pt-BR" smtClean="0"/>
              <a:t>04/11/2015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A28D-7D45-4C37-95B2-7F8B4EFB60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43573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DEA6-2629-4904-B4B7-518DBAC60A14}" type="datetimeFigureOut">
              <a:rPr lang="pt-BR" smtClean="0"/>
              <a:t>04/11/2015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A28D-7D45-4C37-95B2-7F8B4EFB60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98224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DEA6-2629-4904-B4B7-518DBAC60A14}" type="datetimeFigureOut">
              <a:rPr lang="pt-BR" smtClean="0"/>
              <a:t>04/11/2015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A28D-7D45-4C37-95B2-7F8B4EFB60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17681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DEA6-2629-4904-B4B7-518DBAC60A14}" type="datetimeFigureOut">
              <a:rPr lang="pt-BR" smtClean="0"/>
              <a:t>04/11/2015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A28D-7D45-4C37-95B2-7F8B4EFB60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93801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DEA6-2629-4904-B4B7-518DBAC60A14}" type="datetimeFigureOut">
              <a:rPr lang="pt-BR" smtClean="0"/>
              <a:t>04/11/2015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A28D-7D45-4C37-95B2-7F8B4EFB60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08231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DEA6-2629-4904-B4B7-518DBAC60A14}" type="datetimeFigureOut">
              <a:rPr lang="pt-BR" smtClean="0"/>
              <a:t>04/11/2015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A28D-7D45-4C37-95B2-7F8B4EFB60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21990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DEA6-2629-4904-B4B7-518DBAC60A14}" type="datetimeFigureOut">
              <a:rPr lang="pt-BR" smtClean="0"/>
              <a:t>04/11/2015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A28D-7D45-4C37-95B2-7F8B4EFB60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657318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1DEA6-2629-4904-B4B7-518DBAC60A14}" type="datetimeFigureOut">
              <a:rPr lang="pt-BR" smtClean="0"/>
              <a:t>04/11/2015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7A28D-7D45-4C37-95B2-7F8B4EFB60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24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88640"/>
            <a:ext cx="6807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cs typeface="Arial" pitchFamily="34" charset="0"/>
              </a:rPr>
              <a:t>Senado Federal</a:t>
            </a:r>
            <a:endParaRPr lang="pt-BR" sz="28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t-BR" sz="2200" b="1" dirty="0" smtClean="0">
                <a:latin typeface="+mj-lt"/>
                <a:cs typeface="Arial" pitchFamily="34" charset="0"/>
              </a:rPr>
              <a:t>Comissão de Desenvolvimento Regional e Turismo</a:t>
            </a:r>
          </a:p>
          <a:p>
            <a:pPr algn="ctr"/>
            <a:r>
              <a:rPr lang="pt-BR" sz="2200" b="1" dirty="0" smtClean="0">
                <a:latin typeface="+mj-lt"/>
                <a:cs typeface="Arial" pitchFamily="34" charset="0"/>
              </a:rPr>
              <a:t>05 de novembro de 2015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76606" y="2063750"/>
            <a:ext cx="8787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Financiamento </a:t>
            </a:r>
            <a:r>
              <a:rPr lang="pt-B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 universalização dos serviços de saneamento </a:t>
            </a:r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básico </a:t>
            </a:r>
            <a:r>
              <a:rPr lang="pt-B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 </a:t>
            </a:r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política tarifária</a:t>
            </a:r>
            <a:endParaRPr lang="pt-B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0127"/>
            <a:ext cx="2209244" cy="1597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gabriel.silva\Desktop\Imagem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" y="4149080"/>
            <a:ext cx="9140476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2320172" y="3811687"/>
            <a:ext cx="4124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latin typeface="+mj-lt"/>
              </a:rPr>
              <a:t>Aparecido </a:t>
            </a:r>
            <a:r>
              <a:rPr lang="pt-BR" sz="2200" b="1" dirty="0" err="1" smtClean="0">
                <a:latin typeface="+mj-lt"/>
              </a:rPr>
              <a:t>Hojaij</a:t>
            </a:r>
            <a:endParaRPr lang="pt-BR" sz="2200" b="1" dirty="0">
              <a:latin typeface="+mj-lt"/>
            </a:endParaRPr>
          </a:p>
          <a:p>
            <a:pPr algn="ctr"/>
            <a:r>
              <a:rPr lang="pt-BR" sz="2200" dirty="0" smtClean="0">
                <a:latin typeface="+mj-lt"/>
              </a:rPr>
              <a:t>Presidente Nacional da Assemae</a:t>
            </a:r>
            <a:endParaRPr lang="pt-BR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0161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QUEhQWFRUXFxcWFRcWGBQVHRUWFxgXHBwXGBgbHCggGB0lHBYUITEhJSktLi4uFx8zODMtNygtLisBCgoKDg0OGxAQGy8mHyQ3LTE0LzQ0LDQvLDAyNCwsLCwsLCwsLCwsLCwsLCwsLCwsLCwsLCwsLCwsLCwsLCwsLP/AABEIAL8BCAMBIgACEQEDEQH/xAAcAAACAgMBAQAAAAAAAAAAAAAABwUGAQMECAL/xABDEAACAQIDBQYDBAgEBQUAAAABAgMAEQQSIQUGMUFRBxMiYXGBMpGhFEJSsWJygpKiwcLRIzND8CRzsuHxFSVTY7P/xAAaAQEAAwEBAQAAAAAAAAAAAAAAAwQFAgEG/8QALREAAgICAQQBAgUEAwAAAAAAAAECAwQREgUhMUETUXEUIjJhkaHB0eEjM4H/2gAMAwEAAhEDEQA/AHjRRRQBRRRQBRRRQBRRVe2/vVHhnWLK0kjDNlW2gOgJJ62NhXcK5TfGK2ziyyNceUnpFhoqM2JtiPEpnjuLGzK3FT0P96kq5lFxen5PYyUlyj4A1W9pb4wxStFZ3K6OUAIQ9Dc6kXHCpja20Y8PG0srZVX3ueQA5k0i9p7TZ8RPJGjBJHLgMRcFtSDY243PvV3BxVdJ809f3KWdkyqiuDWx9YPErIiuhurAEHqDW+qN2b7wI8KYZgUlQMbEgh7sWJU9Rc6dKvAqrdU65uLRaptVkFJGDS03j3qnGJlRJDGsTZQoCnMQAbtcc7n2t61aN/NtPhcNmj/zHcRobXy3BJa3kFPvak3iIzI7O7uzN8RJuTw5n0FaXTMTnuySTXgzup5HHVabT8jz3Z2i2Iw0UrCzMDe3AkEi48ja/vUtSn7ONtyRTJhmctE4KqG1yMASMp5AgEW9Ka96pZdDptcWXcS9XVqSA1R95d8JIp3ihCf4ds5cMbsQDYAEW0Iqw7z7aGEgMhF2vlRfxOeHtoSfIUk9pYiaeR5XkGZ7X8IA0sNAPIAVa6difK3OS3H+5U6jk8FwhLUh3bs7XGKw6ygZScysONmU2NjzGlS1Kvs53laJosHLYoxIjcCxDm7Wbrc3143PyaYqpk0umxxa19PsXMa5W1pp7CsXoJpP7z7edsRNmkZSjsqBXKhApty4k2vfzr3GxpXycU9aOcrKWPFNrexwis1B7mY2SbBQSS/GyXueLC5yt7rY+9TlV5R4tosRlySYUUVi9eHRmiiigCiiigCiiigCiiigCsGs1z46UpG7AXKqzAdSATb6UDN96L0lMFvbPIe9M7hjqAD4R5ZeFqbew8cZsPFKRYugJ9fLyq1kYc6IqUn2ZTx8yN0nFJpo72akjv5thJcb3mGzOMojY6WJUmzJrqLG3tpTO3+nZNnYpk4iM/ukgN/CWpIbNxGdbj0q50qpSm5b00Vup2tRUdbRddwt51wzSLOjASMtnFiFABGq8eZ11prwTB1DKQVIuCNQQeYrz6TTZ7MsRmwdvwSOvsbN/VUvVcRQXyp935IumZTb+Jrt6IntolZcPhrHQ4gA+pR7X+tL29NjtP2G+LwLLH8cTLMo/FkDXX1Ks1vO1KESgjMDpa9/KpukWL43H6EfVa3zUvqdmBxBjljdTYq6kH0Ip/LXn7Y+G+0SxRowHeEBWN7ai969ARiwFV+sOLnHX0J+kqSjLZS+1cf8NEekw/6JKV16dW+mBWXBzBvuI0i20s6KSPbkfImkrCAVcn7qZh65kH5Man6Vco0yT9Mg6nS5XJr2S+6B/wCOw3/MH5GneKUnZjgkkxTM4uYlDprwYki566Gm2KpdWsUrtL0i50uDjTv6sX/a0/gw4/Sc/ID+9LoGmn2oYBXwvekkNERltwOcqCD9KUJxP+J3dvuFr+hAtWl0u2Kx0v3M/qNUne3+2yZ3bF8fgh/94+iO39NPilH2X7NWbFNK3HDAFR+nKrC/sub94dKblZfVLFO969Gn02DjQt+xedou8kiP9miJXwgyMDYnNeyg8tNSfOltJg0YEWIv0Jqy7/yE4+a/LIB6ZF/vVfvW3g01xoj28mLmXTldLv4LZ2bbwNFiUwjMWjkBCAknIygnw9AQDp6e7bvSH7OI+82ynSNJH+SZb/NxTv2hjFhjeR9FRSx9uQ86wc9Rd7UUbmE2qU5M5N4trDDQmS2Y3CqOF2N+J6aE+1VHZG/chxEcUwQrKwRSgIKs3C9yb62FV3ereyXGL3aqkceYMAQWa44Etew9hzqu7HxTw4uOaRBIsbZgl+J5NfqOIvpcCrtXT+NL5w3J+CjZm871wnqKPQwrNcuzsYk0aSRm6OAVPkf5103rE1rszaT2tmaKxes0PQooooArF6yapG/O+D4aRYIbByodmYXygkgADqbHU/8AiSqqVs1CPkiutjVDlLwXa9QG+m3fsmHLrYyMckYPDMQdT5AAn2qJ3T3reWURSlWLC6Ooy6gXsR6X+VQ/bhmWHDSD4RIyn1Zbg/wEe9Txx3XeoWkH4lW0udQuYsCS7MX+IliAFGrHWwtYanlVk2JvLPhSoWRmjW143OYFegvqunC1VnZWLzg+Vq7WNfTKmmdetbR89K22E977j22vhhiMLLGNe9hdRf8ATQgfmK867JgkheWGZSkiEZ0PFT/sjUcb16D3SxGfBYdjxMS3v5C1/pSa7WMOYtq96AQsqxtcaBioyMPP4VPuK+ewrPiv0b2XD5adnC0ova+pBNvIf+abvZhhQuDzhr947MR+HKclv4L+9JqSNjLGVUt8SnKCeIFuHmKbvZ6JI8MEkGXxMQDxsddemt6v9Ut5V8d+yj06rVilr0W/GTqqm/Q15wwmCaFWgf4kLJ69CPIgg+9eizHm5VyybEjY3KLfrYX+dZWLkuht63s1cjH+aKW9CZ3KwM6S4Y90142W9wQBl53PlTugxDEa/SviHZSryr7nxUURAc2J14E6e1cX5DuabXjse00Krevfc49rYVpUZcxAYFT6EWP0NLp+z2TgZdPJbXt118qake0ITwdfc2/Ouhcp4WPpY1zXdOtNRfk6nTCbTkvBQ91d02w7s5kJJAFgLaXv1q5pcDnXWFFZtXNlkrJcpPudQrjBcY+Co737NkxEDRo1rlTrwOU3/lS2k3MxKuXsrHKFABPAEm+o8/pT1aMHlWs4VelTVZVla1Hx5IrcaFj3Lz4KH2ebImwolaRQDKyki4JAVbAaH9Y+4q9ifTWvoYcVrlg6VDZNzk5PyyWEFCKivQrO1DFK2LQD7sQv6ln/AJAfOqJhcUe5DtqbMelxc2+lqbm8m6KYhi5urWy3U2uNeXDmaqWI7OZivdxuoTQXa9wv9R+VbGNnVwrUd60n/JlZGFOU3LW9tE/2KYBDhpMXkHeyyuubiRGhFlHQXvw46X4Cp/tJny4Fxzd0X+IE/RTW/dLZf2SBIFHhS/qSSSSfMkk1o7RihwMhYXIZMvkxcC/yJrOqlyyIyf1L90eOO0voKMGuHamKyAed63pMCxXmLX96idqxtLPHDEM0jWVFFrlmOg10HLWvp8i5QrbPnMelys0PHsldjs2Jm5vKV/VzsPzBqQ3x262GRQls7kgE8FAGptzOoriWQ7M2VEtgZI40S3Ed4x1PmLlj7Utdt7WxOKI7yW+W5C2VQL8bWHpWDi4sr7HY1uO/5NjLyVTX8Sepa/gtWwd95hio4pn71JXCA5VUqzGykZQNLkcaZ4rzzuhiO4x0U+IAdFNuJ8F9O88youbfztXoVTUfUK1GxcY6RL0+TdenLbPqiiiqBfMGk72zhTiIe6B75U/xDcWKEkqCPxXzG/Q+lnAWpFb+43/3HEg8mUe3dpb/AH51e6fBTt7vWijnzca+y2R+xMbiImSVTlZeFwG4i2gPlervipZtr7NxEFlOIjeN0+6HGa/PQEgSDpwqiYecMNOVXDs0xeXFsn/yRsPdPEPpmrYzqIul2LvJezJw7pK5QfZP0LDYs4SVkY2PiUg6WKnh9DU3JJ4gvUH6W/vXJv7sd8PjsQTGwRpWkVreEiQ5uI0GrEW8qkdlbMfFFDHYAasxvaxHAW5/2qPGylGp8n4JsjGcrFpeR2brY3vMHhzz7tQfIqLH6g18bW3ehxAKzIHB5H/ehrl3YwJhhSIXIW+p4m5ufzqzQpWBNrm3HwbcE+CUivYDdSGL/LQL15k+pOpqaw+BC12UVy233Z0kktIwBWaKwa8PTVi8QI1LNwH18qpuIlLsWbifp0Fdu3cYZHyq1lX0IY9f5VEzQs1gSNGBPHW3EEcwR59DyoDaNayBWkxnMDbQcMttQRbxEnrfTyFce1NpxRtEsrhM7HRuYCtxtfTNl+VASGFx0o1zSAnkMxCjoPxeoveu+HbMtgQ+YHUXANwfOopGRlLRnNxNkc6nys1gTVX2bvuJJREuHa18tkuSo4agCwA+lqAY8e35OaqfS4/nWyPeYZspjOg1IINr8BrbUjX/AMioOVwoLHgASfQC5rnWI8SpGazEKxFmsBrqL6ADTTThzoC3x7eiPHMPUX/KuiPakR/1F99PzqlxMRfOQLnwgkXy2GhPM3v9K20Bd1kRuBU+hBoMIqhSS5XhA4vPEvtnBb+BWpgigOaSO3Cqhvxg3ngKIbHMGseBtfTyq8EVzT4MNXUJuElJeUczgpxcX4Z54kwskLSd6uUk3ANtVAAB09DW7sl2e0u0o5cpKxZ3ZuQbKVAv1u3Dyp2Y7d2GQWkjVx0YXrZgtkxxW7tQoHIaAelXLs12QUWirVhqubkmVrtXxVooI/xOzH9kW/NqW+ar72tYsBYE5jO5PkAB/f5Ut8XPaJm/R/OtnpslHG39zH6hFyyH/wCHJPtIa0/8HtiODCYdsQ+UmKPQ3JJyC+g1Nea9nxB5Y1b4S6h/1LjMf3b0xN6d5kkxDvGTkUKqXFsoC8LeuaqtkHlTSl2S33J4z/CwfDvJ+hubJ25BiL9zIGI4rqpHnlIBt50Uo+y+eSbaCmO+VFcynllIIAPq2Ww/RPSs1lZdUKrOMHtGpi2zsr5TWmG9u8byYyVXYhI5GRUuQAFNr26m17+dVveZVkXvFBz3HmSvDU87AD2FTXavs8naMhjst0jLW+81viPnaw9qiNk4QggsdR9fWt3GXOlR467eTEyNQtc+XvwRGwp/GQeY/L/Zq9bgYoJj4geeZNeRZCQR8re9LfEhoZ2ym2VjYW5HgPlVu3fV2xULR34o5I4KEYHU8rg2rnmnROEvWyR1/wDNGcR4z7NRviAPrWcNsqNRZUVR0UAD6VrweKzVKx184fQHzFABW2iigCisXrNAFRO3MdlXIvxNx8l/ualqS3aHtubDbRlCOyhhGwU6gjIAbA6cQeFAWjG42OJc0jhR58/IDnWrZ+1oZ7904YjUjUEDrY0t9rbWnx6pAojL5rqbZbWBvrfha/LlUju7tCHA3R4SZ18Ekgctcg62DWsL/wAqAYOInVFLOwVRqSdAKo2L3XGOd8QMaCuYlbJfKBoFa7i1h5Vp3p2/9tjXD4ZH7x3Ghy6gAniDwFr+1fe7m5keQrNiG75Se8SJkAj10vmQk6W1040BCHYONUm2HklXXJJErSLIvJlK30I1161IbW2O2yxFIhkjeYHvCWI1AByngOLNp5U6NzQgwUARs6qmQNa2YISt7e1SUndyXQ5X0uVNm09KAR+7G08TjZWjMx7pVvLotyraBRppfXXkAavi3OqsD62P1Fv51wb47tRzFlgywMpIDKos3C4cCxI6a6VD7ubDOBzPiMSpDDKB8C3438R8R9BzNAWNImBci12sQNeIFtTxtoNLcj1rEClQRZtST92wv+EA6Dn719YXGRyC8bq4HHKQbevSt9AcOFTvsbGttIUMhv8AjkuifQSfOmHAtlAqn7iYfP32IP8AqynL/wAuPwL9Qx/aq6UAUUUUBgiuDFm1SFa5YgaAUXaTg5JW7xQSAoQjoMxJb0sTelvvBLfKgJta5A+lej8ZslW4iqdi+y7Cu5fxm/3S5AHkLW0rQqzeNXxyKVmJys5xFdurAFhle2ruiA87ICza+ZeP5V34zDo4swFWHe7ZkWFkigiUKqx5io/E7HUnmSFHyFVQs8kjLGLheJ4Ae9bOK4qhNryYuSpO99/Bb+yhBFjQqaB43DDrazAn0sfmaKx2YQMu0F7wqLRyZdR4mOUZR1Nsx9jRWJ1JJXdlrsjY6e91d3s3drH+HjVbk8SkeqswP9NU6LHC4F6Y3bhssvBBOOMcmRj+jLYD+JV/eqgbPaOO3huOfC59yK1enXSlUkvRnZ9UYWN/U7MLuY+PLyRyBCpCsCua5te/Ef7FX/dLco4VLO4dzxIGUWHAcTXB2bY5BiJEGneJmA80Olh6M3ypkKwrN6hKcbpR32Zf6eozpjLXdGrCYTLXaKwtfVZxohWDWajdu4vJGbcW8I9+J+VAV/amK7yVjyGi+g/vx9651c9T8zWsV9CgN64lx99v3m/vUDvxtUJhj3gEha6oJAHANib+K/AfnUxVN3t3qjimWF4UlVSrPnsbE8MoIsCAeNAMTYu5uAUx4iLDqHKhlOaQgZl4hS1hoTyqD3m7NYJJJMSJnjue8dLKym2psdCoNup41H7B3zRsTh44lYd46oS1gADpYAceVMLeSBnwmIRBmZoZFUDmxQ2HuaAoX2TBYWQPlihksQDwNjxsL1JYaOPxSIF/xDmZlt4z1LDjVHxO4jTLG6YoglVzZ0z3uB8NmBFuFjerbsHZQw0KxBi9iSWOlyeNhyHlQEkDpbl0/wC1deyZ1jkzte2Qrp5kH+n61x1y7UwplhkjU5S6MoboSND6UByzQYvvJXSeNgzu6RuhsFLEqM4NxpblVC2ztt9ookcUI74G6kPaw0z8bC1gOvAWqCjx+IjL4U94JAxXugWOY6/Co+IHlYa00odzsJswpO0j5nvGO8ZSqllueAH4bXNAVbc+eHCFvtBkE+quNGRdb2GXibZeNWLHb0wmNxCxaQqRGuVhdzoutuprh27unHiry4SRBIzXYs5KN14Xynhw+Vcm725uIhxMck7wlIznsjO+Zh8I1UWF7H2oBw7vbPEEEcQ4Iqr62A19zrUnUNsvbANlksDwB5H16GpmgCiiigCiiigNctcbzgV2TDSoDacRsaAVG+u1M+NxDk2VPCPRfD+at86hNl7Q7uPoSc9/M8NethXXvvhQuI7vUd8ysfyNvfWtW0sJG+ighR8NyCbDqQK+mxpOUFw9I+byYxUmp+2fexse8mKgEZJkaVMp53zDW/zrFTnZXsFftyycRErP+0fCP+o/KiszPukrNSS2aOFTF17j4Gb2gQiTZ+KQjMe6ZgP0k8YI8wVB9q87yNJ9y7A8DXpvGYUsDXnyXDfZ8RPh3/03YD0vp81KmnTmm3Dej3PWkp62du53epPHICM4PBmVbgixAJI1tTm2fimbjSQ78Uz+y/HCWF42PiiYW/Ufh9Q49qn6ljpQU0/BX6de+bg/ZfMOdK21rXQUJKDwIPob1imztGylZ2wbRmifDmN2RSJAbG1yCpH0Jpp1H7V2RFiABLGj5Tdc6q1j5XFD0QewMfiMTOIlxLIbFrlidBbQLfU61b978dLh8MHjkAZSoOYLmcGwJUcARxOnC9Se/u7ATCu0EQDIVcd2oBsDrbKL8CT7Ut9iYSTFTxxhGluyhwbkBL+LMTwFr0Bvwe+uJHFw36yr/K1Smyd1xtZ5cRMStyI1EegDKq+LW/UaeRpgRdm+DZbPCg/Vuh+akVN7B3fgwETiLMVu0hzHMR4RcC/Lw86Ape7HZUYJ45ZsTnETB0REylipuucknTyHHrV2xO3QrEKtwCQTe2oNjb3FZbeFOSN75R/M1TcBsru5p5e8du+kd8hNlTO5awHM62vQFIxG98uFkmgBjYLK5VjdrBjmyg3HC/TjesDezGOjSLcRr8TrGMoubfERY6kVdju/hS+c4eIt1KKeZPA6czUg0EbDJIivGbBkIFiL8LUAqpN6sQ3Gd/Y5fytXM205ZPvyP6Fmp4rg8BCoMOGgLcgI4wR6nLcVK7JxqOSoQIQL2FrEeWnpQED2WYY/YImdCr5pfiUhrd6/XUCo3eYxbUhhKu6RA94CuXM1xa2oIUjXrTCkXQ20NjXn3Ze1p8AzwSKCUOV0JNgwHFT0IsfPSgGBsvZseHjEcQst76kksTzJPE8PlXXSflnxmNllmgjd1D5fC62Q2FlAZgeFuApj7rJOuHUYr/M10JDELyDEaE8edATFSezdsGOyv4l+q/3HlUVeora234YNHa7fgXU+/Ie9AM6CZXAKkEHmK2Ur+zneOXFY10ACQrEzFRrdsyBSx62LcPrTQoAooooDBqD2ztvDwnLLIA34QCxHqANKlsVMEVmJAABJJNgLdTXn7FbeZnZs3iYtmPM3OvtV3CxY3t8npIo5uTOlJQXdlz7Qtq4RsKskZR3MgRTbxJoWOhF1+G3vSzXaN6+9qYkNGR8vWoIE8uP51pxX4b8kHtGe95H55ruPrsgwn/DyTkf5j5VP6Mdx/wBRf5UVat1NmfZsHh4eaRqGtzci7H94misO+x2WOT9mzRWq4KKJY0lu2fZHdYmPErwmXK/68YAB90sP2KdVUrta2b32z5CBdoSsy/s6N/AzV1jz42Jnl8OUGhAy4omrt2O7VybQyE6TRsn7S+NforfOqBM4B+tdu7G0O5xcEpuFjkDG3Gw429q0bW5pxKFUVFqQ1O0PeJ2xL4cMVjiyggG2dioYluoGYC3lVf2fvA0Dq0ZylRrYmzW/EPOoferbH2mdp41AzBQwF/ugKCb87AD2FRmAglmdUCnxEAAcSTyFXKnCFSg4/cpXRc7HZyPT2BxHeRo40zKrW6ZgD/OuilxsHeKTByJhsXIkiWADqSxi5BWNuGnPhfpTFVr8KwrqZVPv4fg28e+Nse3lGSKwEA4CvqsVCTma5NrNaCW3Hu3t65TXSzVqnUOpHG9DzYlNr7+osamFfG3xZxonlYfF/v237nb3vipGidVuFLZluLAEaEa9ePlW/DbrQ4eWbC4lIpS572IsLlofhA1GjKQb2639JnZuzIcOpWCNYwTc5RxPmeJ96Hp3PIALkgDqSBWQ19Rw60tu0LZ2LMplVTJD4QuTxFL2FsnE3YnUA1s3A2qkKS/aJDHqAsbK/IXLWtoTe1vKgJLtFnxMIinhd1jW6yZSRlJIsxA4g6jy061IdkW1JcRjHaR2fLAePAXdPYXsflXFtbfOLKyRp3mYEHOLKQeq8WHlpTK3FwcSYOF4oo4+8jR2EahQWZQTw9aAsVVbezcbD44hnzRygW7xLXI6MDow6cxerTRQCP3hlOzcUkMJuiQxghho+rakDnx1Fdse+sPd5mVg/wCAa3Pk3C3r8qYW9e6cONW0gs4+CRdGX+RHkaW57KcV3uXvI+6495re3TJ197edAQG197ppbhT3SHSyE3Pq3H5WrdsLcjE4mzMO5Q/ecHMfMJofnamhu7uHBhrELmcf6j2ZvbkvsKtUWGC0BXtzN04sEGMYJdgAzsblgOXQDyFWi9L/AHr31aOVoYWC5Dld7Zjm5gDhpwqP2Jv9KsqrOwkiJyl8oVlvoG00I6i1Xl0+51/Jr9yi+oVKz4/6jRr5JoU1Fb17T+zYOeYcUjYr+uRZf4iKopbei63pbKTvxvFFLI2HbOYk0fu2UFnHW41Cnl1B6ClftbZgzkxOSvK4sbeY5GvuPaCnW5vz9aMVjrLpxPCvpqqaYV6Pm52WysciNtkuGsxOhvrb/vW/c3Z/e4+BOKiTOw4+GPxWPlcAe9a9m4Nppo4l+KR1Qc7ZjqfYXPsaam43Z9JhJZJXdXuuRLAggE3Ynj0X61n5VkYrRo40JN7GPg8XmGtZrVhsKRRWSahIObCobafiBB4cx1FTRFc8mEBoDzVvvsL7JiCqj/DYZoyfw31X9k6elqi8Ds+V1aRI2MaglntoAPPn7V6X2luxh58vexq5U3UsAcp6i9a5N30KNHYZWVkOnJgR/OrccprXYqyxk9nm0G3CpnZe0SOBKta11NrjyI4Vw7X2XJhpXhmUq6G2v3hyZeoPG9citY3Fa9dmu/oyrK99mWCSS1zy4nhw/nzpt9le3PtOEKkktA3d3PEpYFT8jb9mkHicSTTG7BtoAT4mEn441kA/UbKf/wBFqv1CxWQ+xNgVuuf3HZWDWA1VzffeD7LD4P8ANe4TyA+Jz5AfUiseuDnJRj5ZrWTUIuTF3vNvRJPO/iIiR2VEvYEKbXNuJNj6XrVsLel8POpBPdlgHQsWGUkAkeY4g1S8ZiGV2OpBJN+OpNzetUM7OwtcAEX5V9JxrVfxcf2/2fPNTc/l2M/tZwcqvDi4yR3d1YjitzdW9L3B9R1qjvvdij/qW9FQfyq37G3wNu6xg76FhlYtqyg6ftjyOtWjDdnWAIDxxh1YBlJd2BB1BGuotWDkY06JakbmPkwuW4iq2Rj5p8VAru7kuNCSdOZtwGl6sO9W5uLkmVoY865AL5lFiCeNyOopp7J3aw+H/wAqJE6lVAJ9TxNS4QCq5YE9sLsslcg4qQIv4Y/ExHmxFh7A0wdpbXg2dDFEATZQkaA3OVRa5J5edS209pRQIXlcKo68z0A4k+VJHffb64jGGRbhMiqua3AX5X6kmrmHjfLPcv0lPMyPjjqH6hhYftCTMBNEUVuDKwewPMjp9fKrtFIGAIIIIuCNQQedebJMYLU2ezneqJ4IcM5KyBcq5rWcAmwU9QLaeVWs7DhBKVS+/wDkq4WXNvja/sX2isCs1kmsYqu7zb1x4UWtnltcICBbzY8h9a7t59qfZcLNPociEgHmx0UfMikU+NaRjIxLFySWPM860MDEjfLcvCM/OypUrUfLI7a21GaeR3Fu8d5NOAzm5Avy1rUMbnIUHjp6edSO2cQkkaCT4kGVTzZBwU+l9D006VAJIF+AAVrNyh+X0ZkUprlruemNhbXjngSSI3FgpB4qwGobzqmdtG0rYARj/UlRT5Bbvr7qKoO4e8U0OLiUHMkrCJ16hjYEeYJv8+tWPtix9sPHDf8AzJLnzEY/uy1izpVdyS8GvC3nT38ioVq6Q17XrgViPOuw8h1q9CXYpzj3Gf2LbBWSSXFOL90RHF0zsLs3qAVA/WNORVqqdmmyzh8BErCzteRxzDPrY+YXKParYKyr585tmnRDjBIzRRRURKFFFFAFYNZrBoBO9uOAtJh5wOKtEx818S/Qv8qVyte/ka9F777GjxkBie4IIZWHFGF9R10JFvOkft7dPEYQs8gBjuBnUnjrYkWuvTX61pY1y4qPsz8ip8nIr2INqY/YhMofE+Ed5ZLNzyEm6jyuFPypbzrrTT7Jd3ZIXaeUFS6ZFTopZWuw6+EacvfRktcWmMZd00N7DyUg+0LeCSfHTgHKkbGJB5IbH5tmPuKfUK1577RMN3e0sUvIuHHo6K35sahwv+wlzP0IgvtDdfnrXVhMeBoyjj8Qvp7f74VwUVrRm09mW4JrRPST+EuLED630pxdk2KMmzYrm5VpU9lkaw9lIpAGQhSOVPDsRB/9NuRoZpSvmPCCfmGHtVTqNvOCLPT6+EmMGsGs1g1kGsJ3tI2gz454yxyxIiovmwDMfe4/dFUnaiKyi5AI4a1N9p+JKbSxAXmI/lkWqYTfjX0NNkVRGGjAurbvlLZ9xxC/ie4qdwuKsLxnxLZlI4qym4PsRVerKsRw0rqFnFNaOZ18u+z1LsnGCaGKUcHRX/eANdlVXsxmL7MwxbiFdfZZHUfQCrOz2r56a1Jo34PcUyj9s+Iy7MdfxyRL8nDf00j8DjSBY69KfPaRhI5sBiBJoERpVI4q8YLA+9rehNeeIK0MGbiuxQzYbfc6pZCxua+KKwDV1vZTS0WzsvwPe7Rh6Rh5T+yth/Ey0w9/91Vxire6ul8jDle1wRzBsK2dlm7EeHgTEm5mnjUkn7iNZgijz8JJ5kVd3wwNZORbys2vRq0Var0/Z5e2tu/PhnyyIbE2VlBIb5cD5GmPuNuWECzYhP8AF4op/wBMaWuOGbn5etNcbPTmoJ8xWfsK8hXksiTjo9jRFS2cuzripQGtMcFq31XJwooooAooooArBrNFAcOJgvUfiNmZwVYAgixBAIIPIjnU7ai1AUTB9mmFSbvlU5vuqdVQ9VHL+VWjDbNCVKUV65OXk8UUuyNKralt2tbsRyRyY1SwljRQy6FZEDAXPMEBibjpTOYVX969mtLhpo1Fy0bqB1JU2+tq7qk4yTRxZFSi0zzdevmNwQCOBrbPAyHLIrI3AhgVN/eufCQsqKGFuY9CTY1scu6Rk8fytmZzZSegr0tuvh0hwsEUfwLGgB63AOY+ZJJ96844LAGeaOIffax8l4k/K9ejtjucqg8gAPQVRzZd0i7hx7Nk4rUF6+Ur4la1US6IjtbjttKQ/ijib+HL+amqbTU7XsBGyDEAESpljuCLMhY8RbkWNrdaVda+NLlWjJyI6sYUVgnxMOQy290Un6k1Y9wMDHNjFWZBIgR2KtexIsBe3HU1I7Eo8jhQfLiOns7jy7Nwg6xBv3yW/qqwPXNgnGUBQAAAAALAAcgOQrrYViye3s2IrS0VbfbDGXCTxKfE8bKvqRpfy5V5zjUqxUixvYg8iOI9a9SY3B5gaWe+HZxLLL32HCgnSQMbA8s3rVjGtUXpkGRXyW0KrFGyN6W+ddWz8C8rpFEpZmsoCgm19LnoB1pn7A7OkiObEN3psRltZBfjx1b6elXPZOx44QBFGqD9EAfPrVieWk3xIIYra7k3srC93Gi8lVVHooAH5VIVqgGlbazmX12CiiigCiiigCiiigCiiigCiiigCiiigCiiigCtcy6VsrBFAV3HbNV9GUMOjAMPrUDtbcvDYixeOxAsGQlCB000PuKvjQisLhxXSk14Zy4p+UUbdrs6hw8hlDOxIsA2U5RztYDjYVc4MEFrrArNJScntiMVFaR8hK1TQ3rfRXJ0UTfvd+SfDSLGuZrAqLgXKkG2vpSnTczGn/QI/WaMf1V6QdL1Hz4IVPVkSrWkQWURm9sSGL7PsVmBTuzdVzXYjUC3ToBVn7Ptxp4J2lmaO2UqApZibkEkkqLfD9aYYwld+GhtR5E3HieqiHLkZw+HCit9qzRUBMFfJWvqigOd8KDQmGtXRRQGFFZ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9180512" cy="908720"/>
          </a:xfrm>
          <a:prstGeom prst="rect">
            <a:avLst/>
          </a:prstGeom>
        </p:spPr>
      </p:pic>
      <p:sp>
        <p:nvSpPr>
          <p:cNvPr id="3" name="Retângulo de cantos arredondados 2"/>
          <p:cNvSpPr/>
          <p:nvPr/>
        </p:nvSpPr>
        <p:spPr>
          <a:xfrm>
            <a:off x="683568" y="2204864"/>
            <a:ext cx="7488831" cy="3600399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" name="Picture 3" descr="Z:\Documentos\2015\Apresentações\Seminário em Salvador - Pelão\PLANSAB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640"/>
            <a:ext cx="2376264" cy="166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84040" y="2420888"/>
            <a:ext cx="72883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2000" dirty="0">
                <a:latin typeface="+mj-lt"/>
                <a:ea typeface="Tahoma" pitchFamily="34" charset="0"/>
                <a:cs typeface="Tahoma" pitchFamily="34" charset="0"/>
              </a:rPr>
              <a:t>O </a:t>
            </a:r>
            <a:r>
              <a:rPr lang="pt-BR" sz="2000" b="1" dirty="0" err="1">
                <a:latin typeface="+mj-lt"/>
                <a:ea typeface="Tahoma" pitchFamily="34" charset="0"/>
                <a:cs typeface="Tahoma" pitchFamily="34" charset="0"/>
              </a:rPr>
              <a:t>Plansab</a:t>
            </a:r>
            <a:r>
              <a:rPr lang="pt-BR" sz="2000" dirty="0">
                <a:latin typeface="+mj-lt"/>
                <a:ea typeface="Tahoma" pitchFamily="34" charset="0"/>
                <a:cs typeface="Tahoma" pitchFamily="34" charset="0"/>
              </a:rPr>
              <a:t> constitui o eixo central da política federal para o saneamento básico, </a:t>
            </a:r>
            <a:r>
              <a:rPr lang="pt-BR" sz="2000" dirty="0" smtClean="0">
                <a:latin typeface="+mj-lt"/>
                <a:ea typeface="Tahoma" pitchFamily="34" charset="0"/>
                <a:cs typeface="Tahoma" pitchFamily="34" charset="0"/>
              </a:rPr>
              <a:t> conforme a Lei 11.445/2007, </a:t>
            </a:r>
            <a:r>
              <a:rPr lang="pt-BR" sz="2000" dirty="0">
                <a:latin typeface="+mj-lt"/>
                <a:ea typeface="Tahoma" pitchFamily="34" charset="0"/>
                <a:cs typeface="Tahoma" pitchFamily="34" charset="0"/>
              </a:rPr>
              <a:t>regulamentada pelo Decreto </a:t>
            </a:r>
            <a:r>
              <a:rPr lang="pt-BR" sz="2000" dirty="0" smtClean="0">
                <a:latin typeface="+mj-lt"/>
                <a:ea typeface="Tahoma" pitchFamily="34" charset="0"/>
                <a:cs typeface="Tahoma" pitchFamily="34" charset="0"/>
              </a:rPr>
              <a:t>7.217/2010;</a:t>
            </a:r>
            <a:endParaRPr lang="pt-BR" sz="20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pt-BR" sz="2000" dirty="0" smtClean="0">
              <a:latin typeface="+mj-lt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000" dirty="0" smtClean="0">
                <a:latin typeface="+mj-lt"/>
                <a:ea typeface="Tahoma" pitchFamily="34" charset="0"/>
                <a:cs typeface="Tahoma" pitchFamily="34" charset="0"/>
              </a:rPr>
              <a:t>Define metas </a:t>
            </a:r>
            <a:r>
              <a:rPr lang="pt-BR" sz="2000" dirty="0">
                <a:latin typeface="+mj-lt"/>
                <a:ea typeface="Tahoma" pitchFamily="34" charset="0"/>
                <a:cs typeface="Tahoma" pitchFamily="34" charset="0"/>
              </a:rPr>
              <a:t>e estratégias </a:t>
            </a:r>
            <a:r>
              <a:rPr lang="pt-BR" sz="2000" dirty="0" smtClean="0">
                <a:latin typeface="+mj-lt"/>
                <a:ea typeface="Tahoma" pitchFamily="34" charset="0"/>
                <a:cs typeface="Tahoma" pitchFamily="34" charset="0"/>
              </a:rPr>
              <a:t>para </a:t>
            </a:r>
            <a:r>
              <a:rPr lang="pt-BR" sz="2000" dirty="0">
                <a:latin typeface="+mj-lt"/>
                <a:ea typeface="Tahoma" pitchFamily="34" charset="0"/>
                <a:cs typeface="Tahoma" pitchFamily="34" charset="0"/>
              </a:rPr>
              <a:t>o setor no horizonte dos próximos </a:t>
            </a:r>
            <a:r>
              <a:rPr lang="pt-BR" sz="2000" dirty="0" smtClean="0">
                <a:latin typeface="+mj-lt"/>
                <a:ea typeface="Tahoma" pitchFamily="34" charset="0"/>
                <a:cs typeface="Tahoma" pitchFamily="34" charset="0"/>
              </a:rPr>
              <a:t>20 anos;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0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000" dirty="0">
                <a:latin typeface="+mj-lt"/>
                <a:ea typeface="Tahoma" pitchFamily="34" charset="0"/>
                <a:cs typeface="Tahoma" pitchFamily="34" charset="0"/>
              </a:rPr>
              <a:t>Prevê o investimento de 508.453 </a:t>
            </a:r>
            <a:r>
              <a:rPr lang="pt-BR" sz="2000" dirty="0" smtClean="0">
                <a:latin typeface="+mj-lt"/>
                <a:ea typeface="Tahoma" pitchFamily="34" charset="0"/>
                <a:cs typeface="Tahoma" pitchFamily="34" charset="0"/>
              </a:rPr>
              <a:t>bilhões de reais;</a:t>
            </a:r>
            <a:endParaRPr lang="pt-BR" sz="20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pt-BR" sz="2000" dirty="0" smtClean="0">
              <a:latin typeface="+mj-lt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000" dirty="0" smtClean="0">
                <a:latin typeface="+mj-lt"/>
                <a:ea typeface="Tahoma" pitchFamily="34" charset="0"/>
                <a:cs typeface="Tahoma" pitchFamily="34" charset="0"/>
              </a:rPr>
              <a:t>Prevê medidas estruturais (obras) e estruturantes (gestão, </a:t>
            </a:r>
            <a:r>
              <a:rPr lang="pt-BR" sz="2000" dirty="0" err="1" smtClean="0">
                <a:latin typeface="+mj-lt"/>
                <a:ea typeface="Tahoma" pitchFamily="34" charset="0"/>
                <a:cs typeface="Tahoma" pitchFamily="34" charset="0"/>
              </a:rPr>
              <a:t>etc</a:t>
            </a:r>
            <a:r>
              <a:rPr lang="pt-BR" sz="2000" dirty="0" smtClean="0">
                <a:latin typeface="+mj-lt"/>
                <a:ea typeface="Tahoma" pitchFamily="34" charset="0"/>
                <a:cs typeface="Tahoma" pitchFamily="34" charset="0"/>
              </a:rPr>
              <a:t>). </a:t>
            </a:r>
            <a:endParaRPr lang="pt-BR" sz="20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65648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Canto Diagonal Aparado 4"/>
          <p:cNvSpPr/>
          <p:nvPr/>
        </p:nvSpPr>
        <p:spPr>
          <a:xfrm>
            <a:off x="556612" y="1700808"/>
            <a:ext cx="8047836" cy="3888432"/>
          </a:xfrm>
          <a:prstGeom prst="snip2Diag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16060" y="188640"/>
            <a:ext cx="8504412" cy="1125191"/>
          </a:xfrm>
        </p:spPr>
        <p:txBody>
          <a:bodyPr>
            <a:normAutofit/>
          </a:bodyPr>
          <a:lstStyle/>
          <a:p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Patamar de investimentos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data:image/jpeg;base64,/9j/4AAQSkZJRgABAQAAAQABAAD/2wCEAAkGBxQTEhQUEhQWFRUXFxcWFRcWGBQVHRUWFxgXHBwXGBgbHCggGB0lHBYUITEhJSktLi4uFx8zODMtNygtLisBCgoKDg0OGxAQGy8mHyQ3LTE0LzQ0LDQvLDAyNCwsLCwsLCwsLCwsLCwsLCwsLCwsLCwsLCwsLCwsLCwsLCwsLP/AABEIAL8BCAMBIgACEQEDEQH/xAAcAAACAgMBAQAAAAAAAAAAAAAABwUGAQMECAL/xABDEAACAQIDBQYDBAgEBQUAAAABAgMAEQQSIQUGMUFRBxMiYXGBMpGhFEJSsWJygpKiwcLRIzND8CRzsuHxFSVTY7P/xAAaAQEAAwEBAQAAAAAAAAAAAAAAAwQFAgEG/8QALREAAgICAQQBAgUEAwAAAAAAAAECAwQREgUhMUETUXEUIjJhkaHB0eEjM4H/2gAMAwEAAhEDEQA/AHjRRRQBRRRQBRRRQBRRVe2/vVHhnWLK0kjDNlW2gOgJJ62NhXcK5TfGK2ziyyNceUnpFhoqM2JtiPEpnjuLGzK3FT0P96kq5lFxen5PYyUlyj4A1W9pb4wxStFZ3K6OUAIQ9Dc6kXHCpja20Y8PG0srZVX3ueQA5k0i9p7TZ8RPJGjBJHLgMRcFtSDY243PvV3BxVdJ809f3KWdkyqiuDWx9YPErIiuhurAEHqDW+qN2b7wI8KYZgUlQMbEgh7sWJU9Rc6dKvAqrdU65uLRaptVkFJGDS03j3qnGJlRJDGsTZQoCnMQAbtcc7n2t61aN/NtPhcNmj/zHcRobXy3BJa3kFPvak3iIzI7O7uzN8RJuTw5n0FaXTMTnuySTXgzup5HHVabT8jz3Z2i2Iw0UrCzMDe3AkEi48ja/vUtSn7ONtyRTJhmctE4KqG1yMASMp5AgEW9Ka96pZdDptcWXcS9XVqSA1R95d8JIp3ihCf4ds5cMbsQDYAEW0Iqw7z7aGEgMhF2vlRfxOeHtoSfIUk9pYiaeR5XkGZ7X8IA0sNAPIAVa6difK3OS3H+5U6jk8FwhLUh3bs7XGKw6ygZScysONmU2NjzGlS1Kvs53laJosHLYoxIjcCxDm7Wbrc3143PyaYqpk0umxxa19PsXMa5W1pp7CsXoJpP7z7edsRNmkZSjsqBXKhApty4k2vfzr3GxpXycU9aOcrKWPFNrexwis1B7mY2SbBQSS/GyXueLC5yt7rY+9TlV5R4tosRlySYUUVi9eHRmiiigCiiigCiiigCiiigCsGs1z46UpG7AXKqzAdSATb6UDN96L0lMFvbPIe9M7hjqAD4R5ZeFqbew8cZsPFKRYugJ9fLyq1kYc6IqUn2ZTx8yN0nFJpo72akjv5thJcb3mGzOMojY6WJUmzJrqLG3tpTO3+nZNnYpk4iM/ukgN/CWpIbNxGdbj0q50qpSm5b00Vup2tRUdbRddwt51wzSLOjASMtnFiFABGq8eZ11prwTB1DKQVIuCNQQeYrz6TTZ7MsRmwdvwSOvsbN/VUvVcRQXyp935IumZTb+Jrt6IntolZcPhrHQ4gA+pR7X+tL29NjtP2G+LwLLH8cTLMo/FkDXX1Ks1vO1KESgjMDpa9/KpukWL43H6EfVa3zUvqdmBxBjljdTYq6kH0Ip/LXn7Y+G+0SxRowHeEBWN7ai969ARiwFV+sOLnHX0J+kqSjLZS+1cf8NEekw/6JKV16dW+mBWXBzBvuI0i20s6KSPbkfImkrCAVcn7qZh65kH5Man6Vco0yT9Mg6nS5XJr2S+6B/wCOw3/MH5GneKUnZjgkkxTM4uYlDprwYki566Gm2KpdWsUrtL0i50uDjTv6sX/a0/gw4/Sc/ID+9LoGmn2oYBXwvekkNERltwOcqCD9KUJxP+J3dvuFr+hAtWl0u2Kx0v3M/qNUne3+2yZ3bF8fgh/94+iO39NPilH2X7NWbFNK3HDAFR+nKrC/sub94dKblZfVLFO969Gn02DjQt+xedou8kiP9miJXwgyMDYnNeyg8tNSfOltJg0YEWIv0Jqy7/yE4+a/LIB6ZF/vVfvW3g01xoj28mLmXTldLv4LZ2bbwNFiUwjMWjkBCAknIygnw9AQDp6e7bvSH7OI+82ynSNJH+SZb/NxTv2hjFhjeR9FRSx9uQ86wc9Rd7UUbmE2qU5M5N4trDDQmS2Y3CqOF2N+J6aE+1VHZG/chxEcUwQrKwRSgIKs3C9yb62FV3ereyXGL3aqkceYMAQWa44Etew9hzqu7HxTw4uOaRBIsbZgl+J5NfqOIvpcCrtXT+NL5w3J+CjZm871wnqKPQwrNcuzsYk0aSRm6OAVPkf5103rE1rszaT2tmaKxes0PQooooArF6yapG/O+D4aRYIbByodmYXygkgADqbHU/8AiSqqVs1CPkiutjVDlLwXa9QG+m3fsmHLrYyMckYPDMQdT5AAn2qJ3T3reWURSlWLC6Ooy6gXsR6X+VQ/bhmWHDSD4RIyn1Zbg/wEe9Txx3XeoWkH4lW0udQuYsCS7MX+IliAFGrHWwtYanlVk2JvLPhSoWRmjW143OYFegvqunC1VnZWLzg+Vq7WNfTKmmdetbR89K22E977j22vhhiMLLGNe9hdRf8ATQgfmK867JgkheWGZSkiEZ0PFT/sjUcb16D3SxGfBYdjxMS3v5C1/pSa7WMOYtq96AQsqxtcaBioyMPP4VPuK+ewrPiv0b2XD5adnC0ova+pBNvIf+abvZhhQuDzhr947MR+HKclv4L+9JqSNjLGVUt8SnKCeIFuHmKbvZ6JI8MEkGXxMQDxsddemt6v9Ut5V8d+yj06rVilr0W/GTqqm/Q15wwmCaFWgf4kLJ69CPIgg+9eizHm5VyybEjY3KLfrYX+dZWLkuht63s1cjH+aKW9CZ3KwM6S4Y90142W9wQBl53PlTugxDEa/SviHZSryr7nxUURAc2J14E6e1cX5DuabXjse00Krevfc49rYVpUZcxAYFT6EWP0NLp+z2TgZdPJbXt118qake0ITwdfc2/Ouhcp4WPpY1zXdOtNRfk6nTCbTkvBQ91d02w7s5kJJAFgLaXv1q5pcDnXWFFZtXNlkrJcpPudQrjBcY+Co737NkxEDRo1rlTrwOU3/lS2k3MxKuXsrHKFABPAEm+o8/pT1aMHlWs4VelTVZVla1Hx5IrcaFj3Lz4KH2ebImwolaRQDKyki4JAVbAaH9Y+4q9ifTWvoYcVrlg6VDZNzk5PyyWEFCKivQrO1DFK2LQD7sQv6ln/AJAfOqJhcUe5DtqbMelxc2+lqbm8m6KYhi5urWy3U2uNeXDmaqWI7OZivdxuoTQXa9wv9R+VbGNnVwrUd60n/JlZGFOU3LW9tE/2KYBDhpMXkHeyyuubiRGhFlHQXvw46X4Cp/tJny4Fxzd0X+IE/RTW/dLZf2SBIFHhS/qSSSSfMkk1o7RihwMhYXIZMvkxcC/yJrOqlyyIyf1L90eOO0voKMGuHamKyAed63pMCxXmLX96idqxtLPHDEM0jWVFFrlmOg10HLWvp8i5QrbPnMelys0PHsldjs2Jm5vKV/VzsPzBqQ3x262GRQls7kgE8FAGptzOoriWQ7M2VEtgZI40S3Ed4x1PmLlj7Utdt7WxOKI7yW+W5C2VQL8bWHpWDi4sr7HY1uO/5NjLyVTX8Sepa/gtWwd95hio4pn71JXCA5VUqzGykZQNLkcaZ4rzzuhiO4x0U+IAdFNuJ8F9O88youbfztXoVTUfUK1GxcY6RL0+TdenLbPqiiiqBfMGk72zhTiIe6B75U/xDcWKEkqCPxXzG/Q+lnAWpFb+43/3HEg8mUe3dpb/AH51e6fBTt7vWijnzca+y2R+xMbiImSVTlZeFwG4i2gPlervipZtr7NxEFlOIjeN0+6HGa/PQEgSDpwqiYecMNOVXDs0xeXFsn/yRsPdPEPpmrYzqIul2LvJezJw7pK5QfZP0LDYs4SVkY2PiUg6WKnh9DU3JJ4gvUH6W/vXJv7sd8PjsQTGwRpWkVreEiQ5uI0GrEW8qkdlbMfFFDHYAasxvaxHAW5/2qPGylGp8n4JsjGcrFpeR2brY3vMHhzz7tQfIqLH6g18bW3ehxAKzIHB5H/ehrl3YwJhhSIXIW+p4m5ufzqzQpWBNrm3HwbcE+CUivYDdSGL/LQL15k+pOpqaw+BC12UVy233Z0kktIwBWaKwa8PTVi8QI1LNwH18qpuIlLsWbifp0Fdu3cYZHyq1lX0IY9f5VEzQs1gSNGBPHW3EEcwR59DyoDaNayBWkxnMDbQcMttQRbxEnrfTyFce1NpxRtEsrhM7HRuYCtxtfTNl+VASGFx0o1zSAnkMxCjoPxeoveu+HbMtgQ+YHUXANwfOopGRlLRnNxNkc6nys1gTVX2bvuJJREuHa18tkuSo4agCwA+lqAY8e35OaqfS4/nWyPeYZspjOg1IINr8BrbUjX/AMioOVwoLHgASfQC5rnWI8SpGazEKxFmsBrqL6ADTTThzoC3x7eiPHMPUX/KuiPakR/1F99PzqlxMRfOQLnwgkXy2GhPM3v9K20Bd1kRuBU+hBoMIqhSS5XhA4vPEvtnBb+BWpgigOaSO3Cqhvxg3ngKIbHMGseBtfTyq8EVzT4MNXUJuElJeUczgpxcX4Z54kwskLSd6uUk3ANtVAAB09DW7sl2e0u0o5cpKxZ3ZuQbKVAv1u3Dyp2Y7d2GQWkjVx0YXrZgtkxxW7tQoHIaAelXLs12QUWirVhqubkmVrtXxVooI/xOzH9kW/NqW+ar72tYsBYE5jO5PkAB/f5Ut8XPaJm/R/OtnpslHG39zH6hFyyH/wCHJPtIa0/8HtiODCYdsQ+UmKPQ3JJyC+g1Nea9nxB5Y1b4S6h/1LjMf3b0xN6d5kkxDvGTkUKqXFsoC8LeuaqtkHlTSl2S33J4z/CwfDvJ+hubJ25BiL9zIGI4rqpHnlIBt50Uo+y+eSbaCmO+VFcynllIIAPq2Ww/RPSs1lZdUKrOMHtGpi2zsr5TWmG9u8byYyVXYhI5GRUuQAFNr26m17+dVveZVkXvFBz3HmSvDU87AD2FTXavs8naMhjst0jLW+81viPnaw9qiNk4QggsdR9fWt3GXOlR467eTEyNQtc+XvwRGwp/GQeY/L/Zq9bgYoJj4geeZNeRZCQR8re9LfEhoZ2ym2VjYW5HgPlVu3fV2xULR34o5I4KEYHU8rg2rnmnROEvWyR1/wDNGcR4z7NRviAPrWcNsqNRZUVR0UAD6VrweKzVKx184fQHzFABW2iigCisXrNAFRO3MdlXIvxNx8l/ualqS3aHtubDbRlCOyhhGwU6gjIAbA6cQeFAWjG42OJc0jhR58/IDnWrZ+1oZ7904YjUjUEDrY0t9rbWnx6pAojL5rqbZbWBvrfha/LlUju7tCHA3R4SZ18Ekgctcg62DWsL/wAqAYOInVFLOwVRqSdAKo2L3XGOd8QMaCuYlbJfKBoFa7i1h5Vp3p2/9tjXD4ZH7x3Ghy6gAniDwFr+1fe7m5keQrNiG75Se8SJkAj10vmQk6W1040BCHYONUm2HklXXJJErSLIvJlK30I1161IbW2O2yxFIhkjeYHvCWI1AByngOLNp5U6NzQgwUARs6qmQNa2YISt7e1SUndyXQ5X0uVNm09KAR+7G08TjZWjMx7pVvLotyraBRppfXXkAavi3OqsD62P1Fv51wb47tRzFlgywMpIDKos3C4cCxI6a6VD7ubDOBzPiMSpDDKB8C3438R8R9BzNAWNImBci12sQNeIFtTxtoNLcj1rEClQRZtST92wv+EA6Dn719YXGRyC8bq4HHKQbevSt9AcOFTvsbGttIUMhv8AjkuifQSfOmHAtlAqn7iYfP32IP8AqynL/wAuPwL9Qx/aq6UAUUUUBgiuDFm1SFa5YgaAUXaTg5JW7xQSAoQjoMxJb0sTelvvBLfKgJta5A+lej8ZslW4iqdi+y7Cu5fxm/3S5AHkLW0rQqzeNXxyKVmJys5xFdurAFhle2ruiA87ICza+ZeP5V34zDo4swFWHe7ZkWFkigiUKqx5io/E7HUnmSFHyFVQs8kjLGLheJ4Ae9bOK4qhNryYuSpO99/Bb+yhBFjQqaB43DDrazAn0sfmaKx2YQMu0F7wqLRyZdR4mOUZR1Nsx9jRWJ1JJXdlrsjY6e91d3s3drH+HjVbk8SkeqswP9NU6LHC4F6Y3bhssvBBOOMcmRj+jLYD+JV/eqgbPaOO3huOfC59yK1enXSlUkvRnZ9UYWN/U7MLuY+PLyRyBCpCsCua5te/Ef7FX/dLco4VLO4dzxIGUWHAcTXB2bY5BiJEGneJmA80Olh6M3ypkKwrN6hKcbpR32Zf6eozpjLXdGrCYTLXaKwtfVZxohWDWajdu4vJGbcW8I9+J+VAV/amK7yVjyGi+g/vx9651c9T8zWsV9CgN64lx99v3m/vUDvxtUJhj3gEha6oJAHANib+K/AfnUxVN3t3qjimWF4UlVSrPnsbE8MoIsCAeNAMTYu5uAUx4iLDqHKhlOaQgZl4hS1hoTyqD3m7NYJJJMSJnjue8dLKym2psdCoNup41H7B3zRsTh44lYd46oS1gADpYAceVMLeSBnwmIRBmZoZFUDmxQ2HuaAoX2TBYWQPlihksQDwNjxsL1JYaOPxSIF/xDmZlt4z1LDjVHxO4jTLG6YoglVzZ0z3uB8NmBFuFjerbsHZQw0KxBi9iSWOlyeNhyHlQEkDpbl0/wC1deyZ1jkzte2Qrp5kH+n61x1y7UwplhkjU5S6MoboSND6UByzQYvvJXSeNgzu6RuhsFLEqM4NxpblVC2ztt9ookcUI74G6kPaw0z8bC1gOvAWqCjx+IjL4U94JAxXugWOY6/Co+IHlYa00odzsJswpO0j5nvGO8ZSqllueAH4bXNAVbc+eHCFvtBkE+quNGRdb2GXibZeNWLHb0wmNxCxaQqRGuVhdzoutuprh27unHiry4SRBIzXYs5KN14Xynhw+Vcm725uIhxMck7wlIznsjO+Zh8I1UWF7H2oBw7vbPEEEcQ4Iqr62A19zrUnUNsvbANlksDwB5H16GpmgCiiigCiiigNctcbzgV2TDSoDacRsaAVG+u1M+NxDk2VPCPRfD+at86hNl7Q7uPoSc9/M8NethXXvvhQuI7vUd8ysfyNvfWtW0sJG+ighR8NyCbDqQK+mxpOUFw9I+byYxUmp+2fexse8mKgEZJkaVMp53zDW/zrFTnZXsFftyycRErP+0fCP+o/KiszPukrNSS2aOFTF17j4Gb2gQiTZ+KQjMe6ZgP0k8YI8wVB9q87yNJ9y7A8DXpvGYUsDXnyXDfZ8RPh3/03YD0vp81KmnTmm3Dej3PWkp62du53epPHICM4PBmVbgixAJI1tTm2fimbjSQ78Uz+y/HCWF42PiiYW/Ufh9Q49qn6ljpQU0/BX6de+bg/ZfMOdK21rXQUJKDwIPob1imztGylZ2wbRmifDmN2RSJAbG1yCpH0Jpp1H7V2RFiABLGj5Tdc6q1j5XFD0QewMfiMTOIlxLIbFrlidBbQLfU61b978dLh8MHjkAZSoOYLmcGwJUcARxOnC9Se/u7ATCu0EQDIVcd2oBsDrbKL8CT7Ut9iYSTFTxxhGluyhwbkBL+LMTwFr0Bvwe+uJHFw36yr/K1Smyd1xtZ5cRMStyI1EegDKq+LW/UaeRpgRdm+DZbPCg/Vuh+akVN7B3fgwETiLMVu0hzHMR4RcC/Lw86Ape7HZUYJ45ZsTnETB0REylipuucknTyHHrV2xO3QrEKtwCQTe2oNjb3FZbeFOSN75R/M1TcBsru5p5e8du+kd8hNlTO5awHM62vQFIxG98uFkmgBjYLK5VjdrBjmyg3HC/TjesDezGOjSLcRr8TrGMoubfERY6kVdju/hS+c4eIt1KKeZPA6czUg0EbDJIivGbBkIFiL8LUAqpN6sQ3Gd/Y5fytXM205ZPvyP6Fmp4rg8BCoMOGgLcgI4wR6nLcVK7JxqOSoQIQL2FrEeWnpQED2WYY/YImdCr5pfiUhrd6/XUCo3eYxbUhhKu6RA94CuXM1xa2oIUjXrTCkXQ20NjXn3Ze1p8AzwSKCUOV0JNgwHFT0IsfPSgGBsvZseHjEcQst76kksTzJPE8PlXXSflnxmNllmgjd1D5fC62Q2FlAZgeFuApj7rJOuHUYr/M10JDELyDEaE8edATFSezdsGOyv4l+q/3HlUVeora234YNHa7fgXU+/Ie9AM6CZXAKkEHmK2Ur+zneOXFY10ACQrEzFRrdsyBSx62LcPrTQoAooooDBqD2ztvDwnLLIA34QCxHqANKlsVMEVmJAABJJNgLdTXn7FbeZnZs3iYtmPM3OvtV3CxY3t8npIo5uTOlJQXdlz7Qtq4RsKskZR3MgRTbxJoWOhF1+G3vSzXaN6+9qYkNGR8vWoIE8uP51pxX4b8kHtGe95H55ruPrsgwn/DyTkf5j5VP6Mdx/wBRf5UVat1NmfZsHh4eaRqGtzci7H94misO+x2WOT9mzRWq4KKJY0lu2fZHdYmPErwmXK/68YAB90sP2KdVUrta2b32z5CBdoSsy/s6N/AzV1jz42Jnl8OUGhAy4omrt2O7VybQyE6TRsn7S+NforfOqBM4B+tdu7G0O5xcEpuFjkDG3Gw429q0bW5pxKFUVFqQ1O0PeJ2xL4cMVjiyggG2dioYluoGYC3lVf2fvA0Dq0ZylRrYmzW/EPOoferbH2mdp41AzBQwF/ugKCb87AD2FRmAglmdUCnxEAAcSTyFXKnCFSg4/cpXRc7HZyPT2BxHeRo40zKrW6ZgD/OuilxsHeKTByJhsXIkiWADqSxi5BWNuGnPhfpTFVr8KwrqZVPv4fg28e+Nse3lGSKwEA4CvqsVCTma5NrNaCW3Hu3t65TXSzVqnUOpHG9DzYlNr7+osamFfG3xZxonlYfF/v237nb3vipGidVuFLZluLAEaEa9ePlW/DbrQ4eWbC4lIpS572IsLlofhA1GjKQb2639JnZuzIcOpWCNYwTc5RxPmeJ96Hp3PIALkgDqSBWQ19Rw60tu0LZ2LMplVTJD4QuTxFL2FsnE3YnUA1s3A2qkKS/aJDHqAsbK/IXLWtoTe1vKgJLtFnxMIinhd1jW6yZSRlJIsxA4g6jy061IdkW1JcRjHaR2fLAePAXdPYXsflXFtbfOLKyRp3mYEHOLKQeq8WHlpTK3FwcSYOF4oo4+8jR2EahQWZQTw9aAsVVbezcbD44hnzRygW7xLXI6MDow6cxerTRQCP3hlOzcUkMJuiQxghho+rakDnx1Fdse+sPd5mVg/wCAa3Pk3C3r8qYW9e6cONW0gs4+CRdGX+RHkaW57KcV3uXvI+6495re3TJ197edAQG197ppbhT3SHSyE3Pq3H5WrdsLcjE4mzMO5Q/ecHMfMJofnamhu7uHBhrELmcf6j2ZvbkvsKtUWGC0BXtzN04sEGMYJdgAzsblgOXQDyFWi9L/AHr31aOVoYWC5Dld7Zjm5gDhpwqP2Jv9KsqrOwkiJyl8oVlvoG00I6i1Xl0+51/Jr9yi+oVKz4/6jRr5JoU1Fb17T+zYOeYcUjYr+uRZf4iKopbei63pbKTvxvFFLI2HbOYk0fu2UFnHW41Cnl1B6ClftbZgzkxOSvK4sbeY5GvuPaCnW5vz9aMVjrLpxPCvpqqaYV6Pm52WysciNtkuGsxOhvrb/vW/c3Z/e4+BOKiTOw4+GPxWPlcAe9a9m4Nppo4l+KR1Qc7ZjqfYXPsaam43Z9JhJZJXdXuuRLAggE3Ynj0X61n5VkYrRo40JN7GPg8XmGtZrVhsKRRWSahIObCobafiBB4cx1FTRFc8mEBoDzVvvsL7JiCqj/DYZoyfw31X9k6elqi8Ds+V1aRI2MaglntoAPPn7V6X2luxh58vexq5U3UsAcp6i9a5N30KNHYZWVkOnJgR/OrccprXYqyxk9nm0G3CpnZe0SOBKta11NrjyI4Vw7X2XJhpXhmUq6G2v3hyZeoPG9citY3Fa9dmu/oyrK99mWCSS1zy4nhw/nzpt9le3PtOEKkktA3d3PEpYFT8jb9mkHicSTTG7BtoAT4mEn441kA/UbKf/wBFqv1CxWQ+xNgVuuf3HZWDWA1VzffeD7LD4P8ANe4TyA+Jz5AfUiseuDnJRj5ZrWTUIuTF3vNvRJPO/iIiR2VEvYEKbXNuJNj6XrVsLel8POpBPdlgHQsWGUkAkeY4g1S8ZiGV2OpBJN+OpNzetUM7OwtcAEX5V9JxrVfxcf2/2fPNTc/l2M/tZwcqvDi4yR3d1YjitzdW9L3B9R1qjvvdij/qW9FQfyq37G3wNu6xg76FhlYtqyg6ftjyOtWjDdnWAIDxxh1YBlJd2BB1BGuotWDkY06JakbmPkwuW4iq2Rj5p8VAru7kuNCSdOZtwGl6sO9W5uLkmVoY865AL5lFiCeNyOopp7J3aw+H/wAqJE6lVAJ9TxNS4QCq5YE9sLsslcg4qQIv4Y/ExHmxFh7A0wdpbXg2dDFEATZQkaA3OVRa5J5edS209pRQIXlcKo68z0A4k+VJHffb64jGGRbhMiqua3AX5X6kmrmHjfLPcv0lPMyPjjqH6hhYftCTMBNEUVuDKwewPMjp9fKrtFIGAIIIIuCNQQedebJMYLU2ezneqJ4IcM5KyBcq5rWcAmwU9QLaeVWs7DhBKVS+/wDkq4WXNvja/sX2isCs1kmsYqu7zb1x4UWtnltcICBbzY8h9a7t59qfZcLNPociEgHmx0UfMikU+NaRjIxLFySWPM860MDEjfLcvCM/OypUrUfLI7a21GaeR3Fu8d5NOAzm5Avy1rUMbnIUHjp6edSO2cQkkaCT4kGVTzZBwU+l9D006VAJIF+AAVrNyh+X0ZkUprlruemNhbXjngSSI3FgpB4qwGobzqmdtG0rYARj/UlRT5Bbvr7qKoO4e8U0OLiUHMkrCJ16hjYEeYJv8+tWPtix9sPHDf8AzJLnzEY/uy1izpVdyS8GvC3nT38ioVq6Q17XrgViPOuw8h1q9CXYpzj3Gf2LbBWSSXFOL90RHF0zsLs3qAVA/WNORVqqdmmyzh8BErCzteRxzDPrY+YXKParYKyr585tmnRDjBIzRRRURKFFFFAFYNZrBoBO9uOAtJh5wOKtEx818S/Qv8qVyte/ka9F777GjxkBie4IIZWHFGF9R10JFvOkft7dPEYQs8gBjuBnUnjrYkWuvTX61pY1y4qPsz8ip8nIr2INqY/YhMofE+Ed5ZLNzyEm6jyuFPypbzrrTT7Jd3ZIXaeUFS6ZFTopZWuw6+EacvfRktcWmMZd00N7DyUg+0LeCSfHTgHKkbGJB5IbH5tmPuKfUK1577RMN3e0sUvIuHHo6K35sahwv+wlzP0IgvtDdfnrXVhMeBoyjj8Qvp7f74VwUVrRm09mW4JrRPST+EuLED630pxdk2KMmzYrm5VpU9lkaw9lIpAGQhSOVPDsRB/9NuRoZpSvmPCCfmGHtVTqNvOCLPT6+EmMGsGs1g1kGsJ3tI2gz454yxyxIiovmwDMfe4/dFUnaiKyi5AI4a1N9p+JKbSxAXmI/lkWqYTfjX0NNkVRGGjAurbvlLZ9xxC/ie4qdwuKsLxnxLZlI4qym4PsRVerKsRw0rqFnFNaOZ18u+z1LsnGCaGKUcHRX/eANdlVXsxmL7MwxbiFdfZZHUfQCrOz2r56a1Jo34PcUyj9s+Iy7MdfxyRL8nDf00j8DjSBY69KfPaRhI5sBiBJoERpVI4q8YLA+9rehNeeIK0MGbiuxQzYbfc6pZCxua+KKwDV1vZTS0WzsvwPe7Rh6Rh5T+yth/Ey0w9/91Vxire6ul8jDle1wRzBsK2dlm7EeHgTEm5mnjUkn7iNZgijz8JJ5kVd3wwNZORbys2vRq0Var0/Z5e2tu/PhnyyIbE2VlBIb5cD5GmPuNuWECzYhP8AF4op/wBMaWuOGbn5etNcbPTmoJ8xWfsK8hXksiTjo9jRFS2cuzripQGtMcFq31XJwooooAooooArBrNFAcOJgvUfiNmZwVYAgixBAIIPIjnU7ai1AUTB9mmFSbvlU5vuqdVQ9VHL+VWjDbNCVKUV65OXk8UUuyNKralt2tbsRyRyY1SwljRQy6FZEDAXPMEBibjpTOYVX969mtLhpo1Fy0bqB1JU2+tq7qk4yTRxZFSi0zzdevmNwQCOBrbPAyHLIrI3AhgVN/eufCQsqKGFuY9CTY1scu6Rk8fytmZzZSegr0tuvh0hwsEUfwLGgB63AOY+ZJJ96844LAGeaOIffax8l4k/K9ejtjucqg8gAPQVRzZd0i7hx7Nk4rUF6+Ur4la1US6IjtbjttKQ/ijib+HL+amqbTU7XsBGyDEAESpljuCLMhY8RbkWNrdaVda+NLlWjJyI6sYUVgnxMOQy290Un6k1Y9wMDHNjFWZBIgR2KtexIsBe3HU1I7Eo8jhQfLiOns7jy7Nwg6xBv3yW/qqwPXNgnGUBQAAAAALAAcgOQrrYViye3s2IrS0VbfbDGXCTxKfE8bKvqRpfy5V5zjUqxUixvYg8iOI9a9SY3B5gaWe+HZxLLL32HCgnSQMbA8s3rVjGtUXpkGRXyW0KrFGyN6W+ddWz8C8rpFEpZmsoCgm19LnoB1pn7A7OkiObEN3psRltZBfjx1b6elXPZOx44QBFGqD9EAfPrVieWk3xIIYra7k3srC93Gi8lVVHooAH5VIVqgGlbazmX12CiiigCiiigCiiigCiiigCiiigCiiigCiiigCtcy6VsrBFAV3HbNV9GUMOjAMPrUDtbcvDYixeOxAsGQlCB000PuKvjQisLhxXSk14Zy4p+UUbdrs6hw8hlDOxIsA2U5RztYDjYVc4MEFrrArNJScntiMVFaR8hK1TQ3rfRXJ0UTfvd+SfDSLGuZrAqLgXKkG2vpSnTczGn/QI/WaMf1V6QdL1Hz4IVPVkSrWkQWURm9sSGL7PsVmBTuzdVzXYjUC3ToBVn7Ptxp4J2lmaO2UqApZibkEkkqLfD9aYYwld+GhtR5E3HieqiHLkZw+HCit9qzRUBMFfJWvqigOd8KDQmGtXRRQGFFZ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1644"/>
            <a:ext cx="9180512" cy="66635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313" y="6381328"/>
            <a:ext cx="610183" cy="388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aixaDeTexto 9"/>
          <p:cNvSpPr txBox="1"/>
          <p:nvPr/>
        </p:nvSpPr>
        <p:spPr>
          <a:xfrm>
            <a:off x="899592" y="1895341"/>
            <a:ext cx="72007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Estudo apresentado pela Confederação Nacional da Indústria (CNI) mostra que, no ritmo atual de investimentos, a universalização só ocorrerá em 50 anos. </a:t>
            </a:r>
          </a:p>
          <a:p>
            <a:endParaRPr lang="pt-BR" sz="2000" dirty="0" smtClean="0"/>
          </a:p>
          <a:p>
            <a:r>
              <a:rPr lang="pt-BR" sz="2000" dirty="0" smtClean="0"/>
              <a:t>O </a:t>
            </a:r>
            <a:r>
              <a:rPr lang="pt-BR" sz="2000" dirty="0" err="1" smtClean="0"/>
              <a:t>Plansab</a:t>
            </a:r>
            <a:r>
              <a:rPr lang="pt-BR" sz="2000" dirty="0" smtClean="0"/>
              <a:t> prevê investimentos de </a:t>
            </a:r>
            <a:r>
              <a:rPr lang="pt-BR" sz="2000" b="1" dirty="0" smtClean="0"/>
              <a:t>R$ 508,4 bilhões </a:t>
            </a:r>
            <a:r>
              <a:rPr lang="pt-BR" sz="2000" dirty="0" smtClean="0"/>
              <a:t>no período de 2014 a 2033. Isso significa que, para alcançar a meta, o governo terá que investir, por ano, cerca de </a:t>
            </a:r>
            <a:r>
              <a:rPr lang="pt-BR" sz="2000" b="1" dirty="0" smtClean="0"/>
              <a:t>R$ 25,4 bilhões.</a:t>
            </a:r>
          </a:p>
          <a:p>
            <a:endParaRPr lang="pt-BR" sz="2000" dirty="0" smtClean="0"/>
          </a:p>
          <a:p>
            <a:r>
              <a:rPr lang="pt-BR" sz="2000" dirty="0" smtClean="0"/>
              <a:t>No entanto, os investimentos persistem na casa dos </a:t>
            </a:r>
            <a:r>
              <a:rPr lang="pt-BR" sz="2000" b="1" dirty="0" smtClean="0"/>
              <a:t>R$ 10 bilhões </a:t>
            </a:r>
            <a:r>
              <a:rPr lang="pt-BR" sz="2000" dirty="0" smtClean="0"/>
              <a:t>por ano. O momento de crise econômica e hídrica não ajuda a acelerar esse processo. </a:t>
            </a:r>
            <a:endParaRPr lang="pt-BR" sz="2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419339" y="5822312"/>
            <a:ext cx="1164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Fonte: CNI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3490976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1"/>
          <p:cNvSpPr txBox="1">
            <a:spLocks noChangeArrowheads="1"/>
          </p:cNvSpPr>
          <p:nvPr/>
        </p:nvSpPr>
        <p:spPr bwMode="auto">
          <a:xfrm>
            <a:off x="251520" y="2708920"/>
            <a:ext cx="3889375" cy="310084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B0F0"/>
            </a:solidFill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300"/>
              </a:spcAft>
              <a:defRPr/>
            </a:pPr>
            <a:r>
              <a:rPr lang="pt-BR" altLang="pt-BR" sz="1400" dirty="0" smtClean="0">
                <a:latin typeface="+mj-lt"/>
              </a:rPr>
              <a:t> Governo Federal</a:t>
            </a:r>
          </a:p>
          <a:p>
            <a:pPr marL="742950" lvl="1" indent="-285750" eaLnBrk="1" hangingPunct="1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400" b="0" dirty="0" smtClean="0">
                <a:latin typeface="+mj-lt"/>
              </a:rPr>
              <a:t> Ministério das Cidades;</a:t>
            </a:r>
          </a:p>
          <a:p>
            <a:pPr marL="742950" lvl="1" indent="-285750" eaLnBrk="1" hangingPunct="1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400" b="0" dirty="0" smtClean="0">
                <a:latin typeface="+mj-lt"/>
              </a:rPr>
              <a:t> Casa Civil da Presidência;</a:t>
            </a:r>
          </a:p>
          <a:p>
            <a:pPr marL="742950" lvl="1" indent="-285750" eaLnBrk="1" hangingPunct="1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400" b="0" dirty="0" smtClean="0">
                <a:latin typeface="+mj-lt"/>
              </a:rPr>
              <a:t> Ministério da Fazenda;</a:t>
            </a:r>
          </a:p>
          <a:p>
            <a:pPr marL="742950" lvl="1" indent="-285750" eaLnBrk="1" hangingPunct="1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400" b="0" dirty="0" smtClean="0">
                <a:latin typeface="+mj-lt"/>
              </a:rPr>
              <a:t> Ministério da Saúde;</a:t>
            </a:r>
          </a:p>
          <a:p>
            <a:pPr marL="742950" lvl="1" indent="-285750" eaLnBrk="1" hangingPunct="1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400" b="0" dirty="0" smtClean="0">
                <a:latin typeface="+mj-lt"/>
              </a:rPr>
              <a:t> Ministério do Planejamento;</a:t>
            </a:r>
          </a:p>
          <a:p>
            <a:pPr marL="742950" lvl="1" indent="-285750" eaLnBrk="1" hangingPunct="1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400" b="0" dirty="0" smtClean="0">
                <a:latin typeface="+mj-lt"/>
              </a:rPr>
              <a:t> Ministério do Meio Ambiente;</a:t>
            </a:r>
          </a:p>
          <a:p>
            <a:pPr marL="742950" lvl="1" indent="-285750" eaLnBrk="1" hangingPunct="1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400" b="0" dirty="0" smtClean="0">
                <a:latin typeface="+mj-lt"/>
              </a:rPr>
              <a:t> Ministério da Integração;</a:t>
            </a:r>
          </a:p>
          <a:p>
            <a:pPr marL="742950" lvl="1" indent="-285750" eaLnBrk="1" hangingPunct="1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400" b="0" dirty="0" smtClean="0">
                <a:latin typeface="+mj-lt"/>
              </a:rPr>
              <a:t> Caixa Econômica Federal;</a:t>
            </a:r>
          </a:p>
          <a:p>
            <a:pPr marL="742950" lvl="1" indent="-285750" eaLnBrk="1" hangingPunct="1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400" b="0" dirty="0" smtClean="0">
                <a:latin typeface="+mj-lt"/>
              </a:rPr>
              <a:t> BNDES;</a:t>
            </a:r>
          </a:p>
          <a:p>
            <a:pPr marL="742950" lvl="1" indent="-285750" eaLnBrk="1" hangingPunct="1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400" b="0" dirty="0" smtClean="0">
                <a:latin typeface="+mj-lt"/>
              </a:rPr>
              <a:t> Fundação Nacional de Saúde;</a:t>
            </a:r>
          </a:p>
          <a:p>
            <a:pPr marL="742950" lvl="1" indent="-285750" eaLnBrk="1" hangingPunct="1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400" b="0" dirty="0" smtClean="0">
                <a:latin typeface="+mj-lt"/>
              </a:rPr>
              <a:t> Agência Nacional de Águas.</a:t>
            </a:r>
            <a:endParaRPr lang="pt-BR" altLang="pt-BR" sz="1400" dirty="0" smtClean="0">
              <a:latin typeface="+mj-lt"/>
            </a:endParaRPr>
          </a:p>
        </p:txBody>
      </p:sp>
      <p:sp>
        <p:nvSpPr>
          <p:cNvPr id="3" name="CaixaDeTexto 12"/>
          <p:cNvSpPr txBox="1">
            <a:spLocks noChangeArrowheads="1"/>
          </p:cNvSpPr>
          <p:nvPr/>
        </p:nvSpPr>
        <p:spPr bwMode="auto">
          <a:xfrm>
            <a:off x="4571305" y="2468647"/>
            <a:ext cx="4321175" cy="340862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B0F0"/>
            </a:solidFill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00150" indent="-2857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pt-BR" altLang="pt-BR" sz="1400" b="1" dirty="0">
                <a:latin typeface="Arial Narrow" pitchFamily="34" charset="0"/>
              </a:rPr>
              <a:t>Órgãos Colegiados</a:t>
            </a:r>
          </a:p>
          <a:p>
            <a:pPr lvl="1" eaLnBrk="1" hangingPunct="1"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t-BR" altLang="pt-BR" sz="1400" dirty="0">
                <a:latin typeface="+mj-lt"/>
              </a:rPr>
              <a:t> Conselho Nacional de Saúde;</a:t>
            </a:r>
          </a:p>
          <a:p>
            <a:pPr lvl="1" eaLnBrk="1" hangingPunct="1"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t-BR" altLang="pt-BR" sz="1400" dirty="0">
                <a:latin typeface="+mj-lt"/>
              </a:rPr>
              <a:t> Conselho Nacional do Meio Ambiente;</a:t>
            </a:r>
          </a:p>
          <a:p>
            <a:pPr lvl="1" eaLnBrk="1" hangingPunct="1"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t-BR" altLang="pt-BR" sz="1400" dirty="0">
                <a:latin typeface="+mj-lt"/>
              </a:rPr>
              <a:t> Conselho Nacional de Recursos Hídricos;</a:t>
            </a:r>
          </a:p>
          <a:p>
            <a:pPr lvl="1" eaLnBrk="1" hangingPunct="1"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t-BR" altLang="pt-BR" sz="1400" dirty="0">
                <a:latin typeface="+mj-lt"/>
              </a:rPr>
              <a:t> Conselho Nacional das Cidades:</a:t>
            </a:r>
          </a:p>
          <a:p>
            <a:pPr lvl="2" eaLnBrk="1" hangingPunct="1">
              <a:spcBef>
                <a:spcPct val="0"/>
              </a:spcBef>
              <a:spcAft>
                <a:spcPts val="300"/>
              </a:spcAft>
            </a:pPr>
            <a:r>
              <a:rPr lang="pt-BR" altLang="pt-BR" sz="1400" dirty="0">
                <a:latin typeface="+mj-lt"/>
              </a:rPr>
              <a:t> Trabalhadores;</a:t>
            </a:r>
          </a:p>
          <a:p>
            <a:pPr lvl="2" eaLnBrk="1" hangingPunct="1">
              <a:spcBef>
                <a:spcPct val="0"/>
              </a:spcBef>
              <a:spcAft>
                <a:spcPts val="300"/>
              </a:spcAft>
            </a:pPr>
            <a:r>
              <a:rPr lang="pt-BR" altLang="pt-BR" sz="1400" dirty="0">
                <a:latin typeface="+mj-lt"/>
              </a:rPr>
              <a:t> </a:t>
            </a:r>
            <a:r>
              <a:rPr lang="pt-BR" altLang="pt-BR" sz="2000" b="1" dirty="0">
                <a:latin typeface="+mj-lt"/>
              </a:rPr>
              <a:t>Poder Público Municipal;</a:t>
            </a:r>
          </a:p>
          <a:p>
            <a:pPr lvl="2" eaLnBrk="1" hangingPunct="1">
              <a:spcBef>
                <a:spcPct val="0"/>
              </a:spcBef>
              <a:spcAft>
                <a:spcPts val="300"/>
              </a:spcAft>
            </a:pPr>
            <a:r>
              <a:rPr lang="pt-BR" altLang="pt-BR" sz="1400" dirty="0">
                <a:latin typeface="+mj-lt"/>
              </a:rPr>
              <a:t> Poder Público Estadual;</a:t>
            </a:r>
          </a:p>
          <a:p>
            <a:pPr lvl="2" eaLnBrk="1" hangingPunct="1">
              <a:spcBef>
                <a:spcPct val="0"/>
              </a:spcBef>
              <a:spcAft>
                <a:spcPts val="300"/>
              </a:spcAft>
            </a:pPr>
            <a:r>
              <a:rPr lang="pt-BR" altLang="pt-BR" sz="1400" dirty="0">
                <a:latin typeface="+mj-lt"/>
              </a:rPr>
              <a:t> Organizações  Não Governamentais;</a:t>
            </a:r>
          </a:p>
          <a:p>
            <a:pPr lvl="2" eaLnBrk="1" hangingPunct="1">
              <a:spcBef>
                <a:spcPct val="0"/>
              </a:spcBef>
              <a:spcAft>
                <a:spcPts val="300"/>
              </a:spcAft>
            </a:pPr>
            <a:r>
              <a:rPr lang="pt-BR" altLang="pt-BR" sz="1400" dirty="0">
                <a:latin typeface="+mj-lt"/>
              </a:rPr>
              <a:t>Movimento Popular;</a:t>
            </a:r>
          </a:p>
          <a:p>
            <a:pPr lvl="2" eaLnBrk="1" hangingPunct="1">
              <a:spcBef>
                <a:spcPct val="0"/>
              </a:spcBef>
              <a:spcAft>
                <a:spcPts val="300"/>
              </a:spcAft>
            </a:pPr>
            <a:r>
              <a:rPr lang="pt-BR" altLang="pt-BR" sz="1400" dirty="0">
                <a:latin typeface="+mj-lt"/>
              </a:rPr>
              <a:t>Entidades Profissionais, Acadêmicas e de Pesquisa;</a:t>
            </a:r>
          </a:p>
          <a:p>
            <a:pPr lvl="2" eaLnBrk="1" hangingPunct="1">
              <a:spcBef>
                <a:spcPct val="0"/>
              </a:spcBef>
              <a:spcAft>
                <a:spcPts val="300"/>
              </a:spcAft>
            </a:pPr>
            <a:r>
              <a:rPr lang="pt-BR" altLang="pt-BR" sz="1400" dirty="0">
                <a:latin typeface="+mj-lt"/>
              </a:rPr>
              <a:t>Empresários.</a:t>
            </a:r>
          </a:p>
        </p:txBody>
      </p:sp>
      <p:sp>
        <p:nvSpPr>
          <p:cNvPr id="4" name="CaixaDeTexto 13"/>
          <p:cNvSpPr txBox="1">
            <a:spLocks noChangeArrowheads="1"/>
          </p:cNvSpPr>
          <p:nvPr/>
        </p:nvSpPr>
        <p:spPr bwMode="auto">
          <a:xfrm>
            <a:off x="413543" y="1794302"/>
            <a:ext cx="8353425" cy="33855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B0F0"/>
            </a:solidFill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1600" b="1" dirty="0" smtClean="0">
                <a:latin typeface="Arial Narrow" pitchFamily="34" charset="0"/>
              </a:rPr>
              <a:t>Composição do  GTI-</a:t>
            </a:r>
            <a:r>
              <a:rPr lang="pt-BR" altLang="pt-BR" sz="1600" b="1" dirty="0" err="1" smtClean="0">
                <a:latin typeface="Arial Narrow" pitchFamily="34" charset="0"/>
              </a:rPr>
              <a:t>Plansab</a:t>
            </a:r>
            <a:r>
              <a:rPr lang="pt-BR" altLang="pt-BR" sz="1600" b="1" dirty="0" smtClean="0">
                <a:latin typeface="Arial Narrow" pitchFamily="34" charset="0"/>
              </a:rPr>
              <a:t>  </a:t>
            </a:r>
            <a:r>
              <a:rPr lang="pt-BR" altLang="pt-BR" sz="1600" dirty="0" smtClean="0">
                <a:latin typeface="Arial Narrow" pitchFamily="34" charset="0"/>
              </a:rPr>
              <a:t>(nomeação por meio da </a:t>
            </a:r>
            <a:r>
              <a:rPr lang="pt-BR" altLang="pt-BR" sz="1600" dirty="0">
                <a:latin typeface="Arial Narrow" pitchFamily="34" charset="0"/>
              </a:rPr>
              <a:t>Portaria </a:t>
            </a:r>
            <a:r>
              <a:rPr lang="pt-BR" altLang="pt-BR" sz="1600" dirty="0" err="1">
                <a:latin typeface="Arial Narrow" pitchFamily="34" charset="0"/>
              </a:rPr>
              <a:t>MCidades</a:t>
            </a:r>
            <a:r>
              <a:rPr lang="pt-BR" altLang="pt-BR" sz="1600" dirty="0">
                <a:latin typeface="Arial Narrow" pitchFamily="34" charset="0"/>
              </a:rPr>
              <a:t> Nº 171, de 9 de Abril de </a:t>
            </a:r>
            <a:r>
              <a:rPr lang="pt-BR" altLang="pt-BR" sz="1600" dirty="0" smtClean="0">
                <a:latin typeface="Arial Narrow" pitchFamily="34" charset="0"/>
              </a:rPr>
              <a:t>2014):</a:t>
            </a:r>
            <a:endParaRPr lang="pt-BR" altLang="pt-BR" sz="1600" dirty="0">
              <a:latin typeface="Arial Narrow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13543" y="982469"/>
            <a:ext cx="8317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 </a:t>
            </a:r>
            <a:r>
              <a:rPr lang="pt-BR" b="1" dirty="0" smtClean="0"/>
              <a:t>Assemae </a:t>
            </a:r>
            <a:r>
              <a:rPr lang="pt-BR" dirty="0" smtClean="0"/>
              <a:t>faz parte do Grupo </a:t>
            </a:r>
            <a:r>
              <a:rPr lang="pt-BR" dirty="0"/>
              <a:t>de Trabalho Interinstitucional </a:t>
            </a:r>
            <a:r>
              <a:rPr lang="pt-BR" dirty="0" smtClean="0"/>
              <a:t>de Acompanhamento da Implementação </a:t>
            </a:r>
            <a:r>
              <a:rPr lang="pt-BR" dirty="0"/>
              <a:t>do Plano Nacional de Saneamento </a:t>
            </a:r>
            <a:r>
              <a:rPr lang="pt-BR" dirty="0" smtClean="0"/>
              <a:t>Básico  (</a:t>
            </a:r>
            <a:r>
              <a:rPr lang="pt-BR" b="1" dirty="0" smtClean="0"/>
              <a:t>GTI-</a:t>
            </a:r>
            <a:r>
              <a:rPr lang="pt-BR" b="1" dirty="0" err="1" smtClean="0"/>
              <a:t>Plansab</a:t>
            </a:r>
            <a:r>
              <a:rPr lang="pt-BR" dirty="0" smtClean="0"/>
              <a:t>). </a:t>
            </a:r>
            <a:endParaRPr lang="pt-BR" i="1" dirty="0" smtClean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1644"/>
            <a:ext cx="9180512" cy="66635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313" y="6381328"/>
            <a:ext cx="610183" cy="388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ítulo 5"/>
          <p:cNvSpPr txBox="1">
            <a:spLocks/>
          </p:cNvSpPr>
          <p:nvPr/>
        </p:nvSpPr>
        <p:spPr>
          <a:xfrm>
            <a:off x="2051720" y="44624"/>
            <a:ext cx="5040560" cy="74838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Monitoramento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725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83568" y="1196752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000" dirty="0" smtClean="0"/>
              <a:t>Instituir os mecanismos de regulação e controle social;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000" dirty="0" smtClean="0"/>
              <a:t>Ampliar a capacidade técnica e institucional das entidades reguladoras;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000" dirty="0" smtClean="0"/>
              <a:t>Regularizar a prestação dos serviços;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000" dirty="0" smtClean="0"/>
              <a:t>Elaborar os planos municipais de saneamento;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000" dirty="0" smtClean="0"/>
              <a:t>Melhorar a capacidade técnica e institucional dos titulares e prestadores dos serviços;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000" dirty="0" smtClean="0"/>
              <a:t>Ampliar a oferta dos serviços de saneamento </a:t>
            </a:r>
            <a:r>
              <a:rPr lang="pt-BR" sz="2000" dirty="0"/>
              <a:t>r</a:t>
            </a:r>
            <a:r>
              <a:rPr lang="pt-BR" sz="2000" dirty="0" smtClean="0"/>
              <a:t>ural:;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000" dirty="0" smtClean="0"/>
              <a:t>Melhorar a qualidade e eficiência na prestação dos serviços:</a:t>
            </a:r>
          </a:p>
          <a:p>
            <a:pPr marL="803275"/>
            <a:r>
              <a:rPr lang="pt-BR" sz="2000" dirty="0" smtClean="0"/>
              <a:t>a) Redução das perdas de água em sistema de abastecimento de água;</a:t>
            </a:r>
          </a:p>
          <a:p>
            <a:pPr marL="803275"/>
            <a:r>
              <a:rPr lang="pt-BR" sz="2000" dirty="0" smtClean="0"/>
              <a:t>b) Política eficiente de recuperação de custos na prestação dos serviços;</a:t>
            </a:r>
          </a:p>
          <a:p>
            <a:pPr marL="803275"/>
            <a:r>
              <a:rPr lang="pt-BR" sz="2000" dirty="0" smtClean="0"/>
              <a:t>c) Aumento de produtividade e redução de custos;</a:t>
            </a:r>
          </a:p>
          <a:p>
            <a:pPr marL="803275"/>
            <a:r>
              <a:rPr lang="pt-BR" sz="2000" dirty="0" smtClean="0"/>
              <a:t>d) Melhoria da capacidade financeira dos prestadores dos serviços</a:t>
            </a:r>
          </a:p>
        </p:txBody>
      </p:sp>
      <p:sp>
        <p:nvSpPr>
          <p:cNvPr id="10" name="Título 5"/>
          <p:cNvSpPr txBox="1">
            <a:spLocks/>
          </p:cNvSpPr>
          <p:nvPr/>
        </p:nvSpPr>
        <p:spPr>
          <a:xfrm>
            <a:off x="2051720" y="232346"/>
            <a:ext cx="5040560" cy="74838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Desafios para a implementação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1644"/>
            <a:ext cx="9180512" cy="66635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305" y="6379378"/>
            <a:ext cx="682191" cy="433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Retângulo de cantos arredondados 13"/>
          <p:cNvSpPr/>
          <p:nvPr/>
        </p:nvSpPr>
        <p:spPr>
          <a:xfrm>
            <a:off x="323527" y="908720"/>
            <a:ext cx="8568953" cy="4896544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812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Z:\Documentos\2015\Apresentações\Subcomissão de Saneamento\fu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716016" y="4970533"/>
            <a:ext cx="4284984" cy="1266779"/>
          </a:xfrm>
        </p:spPr>
        <p:txBody>
          <a:bodyPr>
            <a:noAutofit/>
          </a:bodyPr>
          <a:lstStyle/>
          <a:p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Investimentos e Política Tarifária</a:t>
            </a:r>
            <a:endParaRPr lang="pt-B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212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988" y="2539837"/>
            <a:ext cx="5815102" cy="323061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264"/>
            <a:ext cx="9180512" cy="10527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336074" y="620688"/>
            <a:ext cx="37444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Para cada </a:t>
            </a:r>
            <a:r>
              <a:rPr lang="pt-BR" sz="2400" dirty="0"/>
              <a:t>R$ 1 investido em saneamento, o Produto Interno Bruto (PIB) aumenta </a:t>
            </a:r>
            <a:r>
              <a:rPr lang="pt-BR" sz="2400" b="1" dirty="0"/>
              <a:t>R$ </a:t>
            </a:r>
            <a:r>
              <a:rPr lang="pt-BR" sz="2400" b="1" dirty="0" smtClean="0"/>
              <a:t>3,13</a:t>
            </a:r>
            <a:r>
              <a:rPr lang="pt-BR" sz="2400" dirty="0" smtClean="0"/>
              <a:t>, </a:t>
            </a:r>
            <a:r>
              <a:rPr lang="pt-BR" sz="2400" dirty="0"/>
              <a:t>por causa dos efeitos diretos e indiretos em outros setores como a construção civil, serviços, comércio, intermediação financeira, seguros e até alimentos e bebidas</a:t>
            </a:r>
            <a:r>
              <a:rPr lang="pt-BR" sz="2400" dirty="0" smtClean="0"/>
              <a:t>.</a:t>
            </a:r>
          </a:p>
          <a:p>
            <a:endParaRPr lang="pt-BR" sz="2400" dirty="0" smtClean="0"/>
          </a:p>
          <a:p>
            <a:r>
              <a:rPr lang="pt-BR" sz="2400" i="1" dirty="0" smtClean="0"/>
              <a:t>Fonte: CNI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1349181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com Canto Diagonal Aparado 5"/>
          <p:cNvSpPr/>
          <p:nvPr/>
        </p:nvSpPr>
        <p:spPr>
          <a:xfrm>
            <a:off x="749494" y="2060848"/>
            <a:ext cx="7682210" cy="3096344"/>
          </a:xfrm>
          <a:prstGeom prst="snip2Diag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814733" y="764704"/>
            <a:ext cx="7551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Exemplos de Fontes de Financiamento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264"/>
            <a:ext cx="9180512" cy="10527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1149047" y="2686667"/>
            <a:ext cx="72393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Cobrança </a:t>
            </a:r>
            <a:r>
              <a:rPr lang="pt-BR" sz="2800" dirty="0"/>
              <a:t>direta aos </a:t>
            </a:r>
            <a:r>
              <a:rPr lang="pt-BR" sz="2800" dirty="0" smtClean="0"/>
              <a:t>usuários, inversões </a:t>
            </a:r>
            <a:r>
              <a:rPr lang="pt-BR" sz="2800" dirty="0"/>
              <a:t>de capitais públicos, empréstimos, fundos especiais, compensações ambientais, </a:t>
            </a:r>
            <a:r>
              <a:rPr lang="pt-BR" sz="2800" dirty="0" smtClean="0"/>
              <a:t>além de desoneração </a:t>
            </a:r>
            <a:r>
              <a:rPr lang="pt-BR" sz="2800" dirty="0"/>
              <a:t>de encargos fiscais e tributários.</a:t>
            </a:r>
          </a:p>
        </p:txBody>
      </p:sp>
    </p:spTree>
    <p:extLst>
      <p:ext uri="{BB962C8B-B14F-4D97-AF65-F5344CB8AC3E}">
        <p14:creationId xmlns:p14="http://schemas.microsoft.com/office/powerpoint/2010/main" val="1188448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264"/>
            <a:ext cx="9180512" cy="10527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467544" y="3861048"/>
            <a:ext cx="7742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De </a:t>
            </a:r>
            <a:r>
              <a:rPr lang="pt-BR" sz="2400" dirty="0"/>
              <a:t>acordo com o BNDES, existe a possibilidade de estudar a concessão de financiamentos para o </a:t>
            </a:r>
            <a:r>
              <a:rPr lang="pt-BR" sz="2400" dirty="0" smtClean="0"/>
              <a:t>setor, </a:t>
            </a:r>
            <a:r>
              <a:rPr lang="pt-BR" sz="2400" dirty="0"/>
              <a:t>utilizando o escopo do </a:t>
            </a:r>
            <a:r>
              <a:rPr lang="pt-BR" sz="2400" b="1" dirty="0" smtClean="0"/>
              <a:t>Programa de Modernização </a:t>
            </a:r>
            <a:r>
              <a:rPr lang="pt-BR" sz="2400" b="1" dirty="0"/>
              <a:t>da Administração Tributária e da Gestão dos Setores Sociais Básicos </a:t>
            </a:r>
            <a:r>
              <a:rPr lang="pt-BR" sz="2400" b="1" dirty="0" smtClean="0"/>
              <a:t> (PMAT)</a:t>
            </a:r>
            <a:r>
              <a:rPr lang="pt-BR" sz="2400" dirty="0" smtClean="0"/>
              <a:t>, </a:t>
            </a:r>
            <a:r>
              <a:rPr lang="pt-BR" sz="2400" dirty="0"/>
              <a:t>desde que os projetos sejam focados na gestão comercial. </a:t>
            </a:r>
          </a:p>
        </p:txBody>
      </p:sp>
      <p:pic>
        <p:nvPicPr>
          <p:cNvPr id="1026" name="Picture 2" descr="X:\Fotos 1º Relatório Plansab\ESCOLHIDAS\Sanasa Campinas-SP\ETE.Barão Geraldo 18.02.09 (19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1383">
            <a:off x="4462451" y="602154"/>
            <a:ext cx="4146299" cy="2753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CaixaDeTexto 7"/>
          <p:cNvSpPr txBox="1"/>
          <p:nvPr/>
        </p:nvSpPr>
        <p:spPr>
          <a:xfrm>
            <a:off x="222811" y="764704"/>
            <a:ext cx="3955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Desde 2013, a Assemae vem discutindo </a:t>
            </a:r>
            <a:r>
              <a:rPr lang="pt-BR" sz="2400" dirty="0" smtClean="0"/>
              <a:t>novas alternativas para o investimento no saneamento básico. </a:t>
            </a:r>
          </a:p>
        </p:txBody>
      </p:sp>
    </p:spTree>
    <p:extLst>
      <p:ext uri="{BB962C8B-B14F-4D97-AF65-F5344CB8AC3E}">
        <p14:creationId xmlns:p14="http://schemas.microsoft.com/office/powerpoint/2010/main" val="1373630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9180512" cy="908720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xQTEhQUEhQWFRUXFxcWFRcWGBQVHRUWFxgXHBwXGBgbHCggGB0lHBYUITEhJSktLi4uFx8zODMtNygtLisBCgoKDg0OGxAQGy8mHyQ3LTE0LzQ0LDQvLDAyNCwsLCwsLCwsLCwsLCwsLCwsLCwsLCwsLCwsLCwsLCwsLCwsLP/AABEIAL8BCAMBIgACEQEDEQH/xAAcAAACAgMBAQAAAAAAAAAAAAAABwUGAQMECAL/xABDEAACAQIDBQYDBAgEBQUAAAABAgMAEQQSIQUGMUFRBxMiYXGBMpGhFEJSsWJygpKiwcLRIzND8CRzsuHxFSVTY7P/xAAaAQEAAwEBAQAAAAAAAAAAAAAAAwQFAgEG/8QALREAAgICAQQBAgUEAwAAAAAAAAECAwQREgUhMUETUXEUIjJhkaHB0eEjM4H/2gAMAwEAAhEDEQA/AHjRRRQBRRRQBRRRQBRRVe2/vVHhnWLK0kjDNlW2gOgJJ62NhXcK5TfGK2ziyyNceUnpFhoqM2JtiPEpnjuLGzK3FT0P96kq5lFxen5PYyUlyj4A1W9pb4wxStFZ3K6OUAIQ9Dc6kXHCpja20Y8PG0srZVX3ueQA5k0i9p7TZ8RPJGjBJHLgMRcFtSDY243PvV3BxVdJ809f3KWdkyqiuDWx9YPErIiuhurAEHqDW+qN2b7wI8KYZgUlQMbEgh7sWJU9Rc6dKvAqrdU65uLRaptVkFJGDS03j3qnGJlRJDGsTZQoCnMQAbtcc7n2t61aN/NtPhcNmj/zHcRobXy3BJa3kFPvak3iIzI7O7uzN8RJuTw5n0FaXTMTnuySTXgzup5HHVabT8jz3Z2i2Iw0UrCzMDe3AkEi48ja/vUtSn7ONtyRTJhmctE4KqG1yMASMp5AgEW9Ka96pZdDptcWXcS9XVqSA1R95d8JIp3ihCf4ds5cMbsQDYAEW0Iqw7z7aGEgMhF2vlRfxOeHtoSfIUk9pYiaeR5XkGZ7X8IA0sNAPIAVa6difK3OS3H+5U6jk8FwhLUh3bs7XGKw6ygZScysONmU2NjzGlS1Kvs53laJosHLYoxIjcCxDm7Wbrc3143PyaYqpk0umxxa19PsXMa5W1pp7CsXoJpP7z7edsRNmkZSjsqBXKhApty4k2vfzr3GxpXycU9aOcrKWPFNrexwis1B7mY2SbBQSS/GyXueLC5yt7rY+9TlV5R4tosRlySYUUVi9eHRmiiigCiiigCiiigCiiigCsGs1z46UpG7AXKqzAdSATb6UDN96L0lMFvbPIe9M7hjqAD4R5ZeFqbew8cZsPFKRYugJ9fLyq1kYc6IqUn2ZTx8yN0nFJpo72akjv5thJcb3mGzOMojY6WJUmzJrqLG3tpTO3+nZNnYpk4iM/ukgN/CWpIbNxGdbj0q50qpSm5b00Vup2tRUdbRddwt51wzSLOjASMtnFiFABGq8eZ11prwTB1DKQVIuCNQQeYrz6TTZ7MsRmwdvwSOvsbN/VUvVcRQXyp935IumZTb+Jrt6IntolZcPhrHQ4gA+pR7X+tL29NjtP2G+LwLLH8cTLMo/FkDXX1Ks1vO1KESgjMDpa9/KpukWL43H6EfVa3zUvqdmBxBjljdTYq6kH0Ip/LXn7Y+G+0SxRowHeEBWN7ai969ARiwFV+sOLnHX0J+kqSjLZS+1cf8NEekw/6JKV16dW+mBWXBzBvuI0i20s6KSPbkfImkrCAVcn7qZh65kH5Man6Vco0yT9Mg6nS5XJr2S+6B/wCOw3/MH5GneKUnZjgkkxTM4uYlDprwYki566Gm2KpdWsUrtL0i50uDjTv6sX/a0/gw4/Sc/ID+9LoGmn2oYBXwvekkNERltwOcqCD9KUJxP+J3dvuFr+hAtWl0u2Kx0v3M/qNUne3+2yZ3bF8fgh/94+iO39NPilH2X7NWbFNK3HDAFR+nKrC/sub94dKblZfVLFO969Gn02DjQt+xedou8kiP9miJXwgyMDYnNeyg8tNSfOltJg0YEWIv0Jqy7/yE4+a/LIB6ZF/vVfvW3g01xoj28mLmXTldLv4LZ2bbwNFiUwjMWjkBCAknIygnw9AQDp6e7bvSH7OI+82ynSNJH+SZb/NxTv2hjFhjeR9FRSx9uQ86wc9Rd7UUbmE2qU5M5N4trDDQmS2Y3CqOF2N+J6aE+1VHZG/chxEcUwQrKwRSgIKs3C9yb62FV3ereyXGL3aqkceYMAQWa44Etew9hzqu7HxTw4uOaRBIsbZgl+J5NfqOIvpcCrtXT+NL5w3J+CjZm871wnqKPQwrNcuzsYk0aSRm6OAVPkf5103rE1rszaT2tmaKxes0PQooooArF6yapG/O+D4aRYIbByodmYXygkgADqbHU/8AiSqqVs1CPkiutjVDlLwXa9QG+m3fsmHLrYyMckYPDMQdT5AAn2qJ3T3reWURSlWLC6Ooy6gXsR6X+VQ/bhmWHDSD4RIyn1Zbg/wEe9Txx3XeoWkH4lW0udQuYsCS7MX+IliAFGrHWwtYanlVk2JvLPhSoWRmjW143OYFegvqunC1VnZWLzg+Vq7WNfTKmmdetbR89K22E977j22vhhiMLLGNe9hdRf8ATQgfmK867JgkheWGZSkiEZ0PFT/sjUcb16D3SxGfBYdjxMS3v5C1/pSa7WMOYtq96AQsqxtcaBioyMPP4VPuK+ewrPiv0b2XD5adnC0ova+pBNvIf+abvZhhQuDzhr947MR+HKclv4L+9JqSNjLGVUt8SnKCeIFuHmKbvZ6JI8MEkGXxMQDxsddemt6v9Ut5V8d+yj06rVilr0W/GTqqm/Q15wwmCaFWgf4kLJ69CPIgg+9eizHm5VyybEjY3KLfrYX+dZWLkuht63s1cjH+aKW9CZ3KwM6S4Y90142W9wQBl53PlTugxDEa/SviHZSryr7nxUURAc2J14E6e1cX5DuabXjse00Krevfc49rYVpUZcxAYFT6EWP0NLp+z2TgZdPJbXt118qake0ITwdfc2/Ouhcp4WPpY1zXdOtNRfk6nTCbTkvBQ91d02w7s5kJJAFgLaXv1q5pcDnXWFFZtXNlkrJcpPudQrjBcY+Co737NkxEDRo1rlTrwOU3/lS2k3MxKuXsrHKFABPAEm+o8/pT1aMHlWs4VelTVZVla1Hx5IrcaFj3Lz4KH2ebImwolaRQDKyki4JAVbAaH9Y+4q9ifTWvoYcVrlg6VDZNzk5PyyWEFCKivQrO1DFK2LQD7sQv6ln/AJAfOqJhcUe5DtqbMelxc2+lqbm8m6KYhi5urWy3U2uNeXDmaqWI7OZivdxuoTQXa9wv9R+VbGNnVwrUd60n/JlZGFOU3LW9tE/2KYBDhpMXkHeyyuubiRGhFlHQXvw46X4Cp/tJny4Fxzd0X+IE/RTW/dLZf2SBIFHhS/qSSSSfMkk1o7RihwMhYXIZMvkxcC/yJrOqlyyIyf1L90eOO0voKMGuHamKyAed63pMCxXmLX96idqxtLPHDEM0jWVFFrlmOg10HLWvp8i5QrbPnMelys0PHsldjs2Jm5vKV/VzsPzBqQ3x262GRQls7kgE8FAGptzOoriWQ7M2VEtgZI40S3Ed4x1PmLlj7Utdt7WxOKI7yW+W5C2VQL8bWHpWDi4sr7HY1uO/5NjLyVTX8Sepa/gtWwd95hio4pn71JXCA5VUqzGykZQNLkcaZ4rzzuhiO4x0U+IAdFNuJ8F9O88youbfztXoVTUfUK1GxcY6RL0+TdenLbPqiiiqBfMGk72zhTiIe6B75U/xDcWKEkqCPxXzG/Q+lnAWpFb+43/3HEg8mUe3dpb/AH51e6fBTt7vWijnzca+y2R+xMbiImSVTlZeFwG4i2gPlervipZtr7NxEFlOIjeN0+6HGa/PQEgSDpwqiYecMNOVXDs0xeXFsn/yRsPdPEPpmrYzqIul2LvJezJw7pK5QfZP0LDYs4SVkY2PiUg6WKnh9DU3JJ4gvUH6W/vXJv7sd8PjsQTGwRpWkVreEiQ5uI0GrEW8qkdlbMfFFDHYAasxvaxHAW5/2qPGylGp8n4JsjGcrFpeR2brY3vMHhzz7tQfIqLH6g18bW3ehxAKzIHB5H/ehrl3YwJhhSIXIW+p4m5ufzqzQpWBNrm3HwbcE+CUivYDdSGL/LQL15k+pOpqaw+BC12UVy233Z0kktIwBWaKwa8PTVi8QI1LNwH18qpuIlLsWbifp0Fdu3cYZHyq1lX0IY9f5VEzQs1gSNGBPHW3EEcwR59DyoDaNayBWkxnMDbQcMttQRbxEnrfTyFce1NpxRtEsrhM7HRuYCtxtfTNl+VASGFx0o1zSAnkMxCjoPxeoveu+HbMtgQ+YHUXANwfOopGRlLRnNxNkc6nys1gTVX2bvuJJREuHa18tkuSo4agCwA+lqAY8e35OaqfS4/nWyPeYZspjOg1IINr8BrbUjX/AMioOVwoLHgASfQC5rnWI8SpGazEKxFmsBrqL6ADTTThzoC3x7eiPHMPUX/KuiPakR/1F99PzqlxMRfOQLnwgkXy2GhPM3v9K20Bd1kRuBU+hBoMIqhSS5XhA4vPEvtnBb+BWpgigOaSO3Cqhvxg3ngKIbHMGseBtfTyq8EVzT4MNXUJuElJeUczgpxcX4Z54kwskLSd6uUk3ANtVAAB09DW7sl2e0u0o5cpKxZ3ZuQbKVAv1u3Dyp2Y7d2GQWkjVx0YXrZgtkxxW7tQoHIaAelXLs12QUWirVhqubkmVrtXxVooI/xOzH9kW/NqW+ar72tYsBYE5jO5PkAB/f5Ut8XPaJm/R/OtnpslHG39zH6hFyyH/wCHJPtIa0/8HtiODCYdsQ+UmKPQ3JJyC+g1Nea9nxB5Y1b4S6h/1LjMf3b0xN6d5kkxDvGTkUKqXFsoC8LeuaqtkHlTSl2S33J4z/CwfDvJ+hubJ25BiL9zIGI4rqpHnlIBt50Uo+y+eSbaCmO+VFcynllIIAPq2Ww/RPSs1lZdUKrOMHtGpi2zsr5TWmG9u8byYyVXYhI5GRUuQAFNr26m17+dVveZVkXvFBz3HmSvDU87AD2FTXavs8naMhjst0jLW+81viPnaw9qiNk4QggsdR9fWt3GXOlR467eTEyNQtc+XvwRGwp/GQeY/L/Zq9bgYoJj4geeZNeRZCQR8re9LfEhoZ2ym2VjYW5HgPlVu3fV2xULR34o5I4KEYHU8rg2rnmnROEvWyR1/wDNGcR4z7NRviAPrWcNsqNRZUVR0UAD6VrweKzVKx184fQHzFABW2iigCisXrNAFRO3MdlXIvxNx8l/ualqS3aHtubDbRlCOyhhGwU6gjIAbA6cQeFAWjG42OJc0jhR58/IDnWrZ+1oZ7904YjUjUEDrY0t9rbWnx6pAojL5rqbZbWBvrfha/LlUju7tCHA3R4SZ18Ekgctcg62DWsL/wAqAYOInVFLOwVRqSdAKo2L3XGOd8QMaCuYlbJfKBoFa7i1h5Vp3p2/9tjXD4ZH7x3Ghy6gAniDwFr+1fe7m5keQrNiG75Se8SJkAj10vmQk6W1040BCHYONUm2HklXXJJErSLIvJlK30I1161IbW2O2yxFIhkjeYHvCWI1AByngOLNp5U6NzQgwUARs6qmQNa2YISt7e1SUndyXQ5X0uVNm09KAR+7G08TjZWjMx7pVvLotyraBRppfXXkAavi3OqsD62P1Fv51wb47tRzFlgywMpIDKos3C4cCxI6a6VD7ubDOBzPiMSpDDKB8C3438R8R9BzNAWNImBci12sQNeIFtTxtoNLcj1rEClQRZtST92wv+EA6Dn719YXGRyC8bq4HHKQbevSt9AcOFTvsbGttIUMhv8AjkuifQSfOmHAtlAqn7iYfP32IP8AqynL/wAuPwL9Qx/aq6UAUUUUBgiuDFm1SFa5YgaAUXaTg5JW7xQSAoQjoMxJb0sTelvvBLfKgJta5A+lej8ZslW4iqdi+y7Cu5fxm/3S5AHkLW0rQqzeNXxyKVmJys5xFdurAFhle2ruiA87ICza+ZeP5V34zDo4swFWHe7ZkWFkigiUKqx5io/E7HUnmSFHyFVQs8kjLGLheJ4Ae9bOK4qhNryYuSpO99/Bb+yhBFjQqaB43DDrazAn0sfmaKx2YQMu0F7wqLRyZdR4mOUZR1Nsx9jRWJ1JJXdlrsjY6e91d3s3drH+HjVbk8SkeqswP9NU6LHC4F6Y3bhssvBBOOMcmRj+jLYD+JV/eqgbPaOO3huOfC59yK1enXSlUkvRnZ9UYWN/U7MLuY+PLyRyBCpCsCua5te/Ef7FX/dLco4VLO4dzxIGUWHAcTXB2bY5BiJEGneJmA80Olh6M3ypkKwrN6hKcbpR32Zf6eozpjLXdGrCYTLXaKwtfVZxohWDWajdu4vJGbcW8I9+J+VAV/amK7yVjyGi+g/vx9651c9T8zWsV9CgN64lx99v3m/vUDvxtUJhj3gEha6oJAHANib+K/AfnUxVN3t3qjimWF4UlVSrPnsbE8MoIsCAeNAMTYu5uAUx4iLDqHKhlOaQgZl4hS1hoTyqD3m7NYJJJMSJnjue8dLKym2psdCoNup41H7B3zRsTh44lYd46oS1gADpYAceVMLeSBnwmIRBmZoZFUDmxQ2HuaAoX2TBYWQPlihksQDwNjxsL1JYaOPxSIF/xDmZlt4z1LDjVHxO4jTLG6YoglVzZ0z3uB8NmBFuFjerbsHZQw0KxBi9iSWOlyeNhyHlQEkDpbl0/wC1deyZ1jkzte2Qrp5kH+n61x1y7UwplhkjU5S6MoboSND6UByzQYvvJXSeNgzu6RuhsFLEqM4NxpblVC2ztt9ookcUI74G6kPaw0z8bC1gOvAWqCjx+IjL4U94JAxXugWOY6/Co+IHlYa00odzsJswpO0j5nvGO8ZSqllueAH4bXNAVbc+eHCFvtBkE+quNGRdb2GXibZeNWLHb0wmNxCxaQqRGuVhdzoutuprh27unHiry4SRBIzXYs5KN14Xynhw+Vcm725uIhxMck7wlIznsjO+Zh8I1UWF7H2oBw7vbPEEEcQ4Iqr62A19zrUnUNsvbANlksDwB5H16GpmgCiiigCiiigNctcbzgV2TDSoDacRsaAVG+u1M+NxDk2VPCPRfD+at86hNl7Q7uPoSc9/M8NethXXvvhQuI7vUd8ysfyNvfWtW0sJG+ighR8NyCbDqQK+mxpOUFw9I+byYxUmp+2fexse8mKgEZJkaVMp53zDW/zrFTnZXsFftyycRErP+0fCP+o/KiszPukrNSS2aOFTF17j4Gb2gQiTZ+KQjMe6ZgP0k8YI8wVB9q87yNJ9y7A8DXpvGYUsDXnyXDfZ8RPh3/03YD0vp81KmnTmm3Dej3PWkp62du53epPHICM4PBmVbgixAJI1tTm2fimbjSQ78Uz+y/HCWF42PiiYW/Ufh9Q49qn6ljpQU0/BX6de+bg/ZfMOdK21rXQUJKDwIPob1imztGylZ2wbRmifDmN2RSJAbG1yCpH0Jpp1H7V2RFiABLGj5Tdc6q1j5XFD0QewMfiMTOIlxLIbFrlidBbQLfU61b978dLh8MHjkAZSoOYLmcGwJUcARxOnC9Se/u7ATCu0EQDIVcd2oBsDrbKL8CT7Ut9iYSTFTxxhGluyhwbkBL+LMTwFr0Bvwe+uJHFw36yr/K1Smyd1xtZ5cRMStyI1EegDKq+LW/UaeRpgRdm+DZbPCg/Vuh+akVN7B3fgwETiLMVu0hzHMR4RcC/Lw86Ape7HZUYJ45ZsTnETB0REylipuucknTyHHrV2xO3QrEKtwCQTe2oNjb3FZbeFOSN75R/M1TcBsru5p5e8du+kd8hNlTO5awHM62vQFIxG98uFkmgBjYLK5VjdrBjmyg3HC/TjesDezGOjSLcRr8TrGMoubfERY6kVdju/hS+c4eIt1KKeZPA6czUg0EbDJIivGbBkIFiL8LUAqpN6sQ3Gd/Y5fytXM205ZPvyP6Fmp4rg8BCoMOGgLcgI4wR6nLcVK7JxqOSoQIQL2FrEeWnpQED2WYY/YImdCr5pfiUhrd6/XUCo3eYxbUhhKu6RA94CuXM1xa2oIUjXrTCkXQ20NjXn3Ze1p8AzwSKCUOV0JNgwHFT0IsfPSgGBsvZseHjEcQst76kksTzJPE8PlXXSflnxmNllmgjd1D5fC62Q2FlAZgeFuApj7rJOuHUYr/M10JDELyDEaE8edATFSezdsGOyv4l+q/3HlUVeora234YNHa7fgXU+/Ie9AM6CZXAKkEHmK2Ur+zneOXFY10ACQrEzFRrdsyBSx62LcPrTQoAooooDBqD2ztvDwnLLIA34QCxHqANKlsVMEVmJAABJJNgLdTXn7FbeZnZs3iYtmPM3OvtV3CxY3t8npIo5uTOlJQXdlz7Qtq4RsKskZR3MgRTbxJoWOhF1+G3vSzXaN6+9qYkNGR8vWoIE8uP51pxX4b8kHtGe95H55ruPrsgwn/DyTkf5j5VP6Mdx/wBRf5UVat1NmfZsHh4eaRqGtzci7H94misO+x2WOT9mzRWq4KKJY0lu2fZHdYmPErwmXK/68YAB90sP2KdVUrta2b32z5CBdoSsy/s6N/AzV1jz42Jnl8OUGhAy4omrt2O7VybQyE6TRsn7S+NforfOqBM4B+tdu7G0O5xcEpuFjkDG3Gw429q0bW5pxKFUVFqQ1O0PeJ2xL4cMVjiyggG2dioYluoGYC3lVf2fvA0Dq0ZylRrYmzW/EPOoferbH2mdp41AzBQwF/ugKCb87AD2FRmAglmdUCnxEAAcSTyFXKnCFSg4/cpXRc7HZyPT2BxHeRo40zKrW6ZgD/OuilxsHeKTByJhsXIkiWADqSxi5BWNuGnPhfpTFVr8KwrqZVPv4fg28e+Nse3lGSKwEA4CvqsVCTma5NrNaCW3Hu3t65TXSzVqnUOpHG9DzYlNr7+osamFfG3xZxonlYfF/v237nb3vipGidVuFLZluLAEaEa9ePlW/DbrQ4eWbC4lIpS572IsLlofhA1GjKQb2639JnZuzIcOpWCNYwTc5RxPmeJ96Hp3PIALkgDqSBWQ19Rw60tu0LZ2LMplVTJD4QuTxFL2FsnE3YnUA1s3A2qkKS/aJDHqAsbK/IXLWtoTe1vKgJLtFnxMIinhd1jW6yZSRlJIsxA4g6jy061IdkW1JcRjHaR2fLAePAXdPYXsflXFtbfOLKyRp3mYEHOLKQeq8WHlpTK3FwcSYOF4oo4+8jR2EahQWZQTw9aAsVVbezcbD44hnzRygW7xLXI6MDow6cxerTRQCP3hlOzcUkMJuiQxghho+rakDnx1Fdse+sPd5mVg/wCAa3Pk3C3r8qYW9e6cONW0gs4+CRdGX+RHkaW57KcV3uXvI+6495re3TJ197edAQG197ppbhT3SHSyE3Pq3H5WrdsLcjE4mzMO5Q/ecHMfMJofnamhu7uHBhrELmcf6j2ZvbkvsKtUWGC0BXtzN04sEGMYJdgAzsblgOXQDyFWi9L/AHr31aOVoYWC5Dld7Zjm5gDhpwqP2Jv9KsqrOwkiJyl8oVlvoG00I6i1Xl0+51/Jr9yi+oVKz4/6jRr5JoU1Fb17T+zYOeYcUjYr+uRZf4iKopbei63pbKTvxvFFLI2HbOYk0fu2UFnHW41Cnl1B6ClftbZgzkxOSvK4sbeY5GvuPaCnW5vz9aMVjrLpxPCvpqqaYV6Pm52WysciNtkuGsxOhvrb/vW/c3Z/e4+BOKiTOw4+GPxWPlcAe9a9m4Nppo4l+KR1Qc7ZjqfYXPsaam43Z9JhJZJXdXuuRLAggE3Ynj0X61n5VkYrRo40JN7GPg8XmGtZrVhsKRRWSahIObCobafiBB4cx1FTRFc8mEBoDzVvvsL7JiCqj/DYZoyfw31X9k6elqi8Ds+V1aRI2MaglntoAPPn7V6X2luxh58vexq5U3UsAcp6i9a5N30KNHYZWVkOnJgR/OrccprXYqyxk9nm0G3CpnZe0SOBKta11NrjyI4Vw7X2XJhpXhmUq6G2v3hyZeoPG9citY3Fa9dmu/oyrK99mWCSS1zy4nhw/nzpt9le3PtOEKkktA3d3PEpYFT8jb9mkHicSTTG7BtoAT4mEn441kA/UbKf/wBFqv1CxWQ+xNgVuuf3HZWDWA1VzffeD7LD4P8ANe4TyA+Jz5AfUiseuDnJRj5ZrWTUIuTF3vNvRJPO/iIiR2VEvYEKbXNuJNj6XrVsLel8POpBPdlgHQsWGUkAkeY4g1S8ZiGV2OpBJN+OpNzetUM7OwtcAEX5V9JxrVfxcf2/2fPNTc/l2M/tZwcqvDi4yR3d1YjitzdW9L3B9R1qjvvdij/qW9FQfyq37G3wNu6xg76FhlYtqyg6ftjyOtWjDdnWAIDxxh1YBlJd2BB1BGuotWDkY06JakbmPkwuW4iq2Rj5p8VAru7kuNCSdOZtwGl6sO9W5uLkmVoY865AL5lFiCeNyOopp7J3aw+H/wAqJE6lVAJ9TxNS4QCq5YE9sLsslcg4qQIv4Y/ExHmxFh7A0wdpbXg2dDFEATZQkaA3OVRa5J5edS209pRQIXlcKo68z0A4k+VJHffb64jGGRbhMiqua3AX5X6kmrmHjfLPcv0lPMyPjjqH6hhYftCTMBNEUVuDKwewPMjp9fKrtFIGAIIIIuCNQQedebJMYLU2ezneqJ4IcM5KyBcq5rWcAmwU9QLaeVWs7DhBKVS+/wDkq4WXNvja/sX2isCs1kmsYqu7zb1x4UWtnltcICBbzY8h9a7t59qfZcLNPociEgHmx0UfMikU+NaRjIxLFySWPM860MDEjfLcvCM/OypUrUfLI7a21GaeR3Fu8d5NOAzm5Avy1rUMbnIUHjp6edSO2cQkkaCT4kGVTzZBwU+l9D006VAJIF+AAVrNyh+X0ZkUprlruemNhbXjngSSI3FgpB4qwGobzqmdtG0rYARj/UlRT5Bbvr7qKoO4e8U0OLiUHMkrCJ16hjYEeYJv8+tWPtix9sPHDf8AzJLnzEY/uy1izpVdyS8GvC3nT38ioVq6Q17XrgViPOuw8h1q9CXYpzj3Gf2LbBWSSXFOL90RHF0zsLs3qAVA/WNORVqqdmmyzh8BErCzteRxzDPrY+YXKParYKyr585tmnRDjBIzRRRURKFFFFAFYNZrBoBO9uOAtJh5wOKtEx818S/Qv8qVyte/ka9F777GjxkBie4IIZWHFGF9R10JFvOkft7dPEYQs8gBjuBnUnjrYkWuvTX61pY1y4qPsz8ip8nIr2INqY/YhMofE+Ed5ZLNzyEm6jyuFPypbzrrTT7Jd3ZIXaeUFS6ZFTopZWuw6+EacvfRktcWmMZd00N7DyUg+0LeCSfHTgHKkbGJB5IbH5tmPuKfUK1577RMN3e0sUvIuHHo6K35sahwv+wlzP0IgvtDdfnrXVhMeBoyjj8Qvp7f74VwUVrRm09mW4JrRPST+EuLED630pxdk2KMmzYrm5VpU9lkaw9lIpAGQhSOVPDsRB/9NuRoZpSvmPCCfmGHtVTqNvOCLPT6+EmMGsGs1g1kGsJ3tI2gz454yxyxIiovmwDMfe4/dFUnaiKyi5AI4a1N9p+JKbSxAXmI/lkWqYTfjX0NNkVRGGjAurbvlLZ9xxC/ie4qdwuKsLxnxLZlI4qym4PsRVerKsRw0rqFnFNaOZ18u+z1LsnGCaGKUcHRX/eANdlVXsxmL7MwxbiFdfZZHUfQCrOz2r56a1Jo34PcUyj9s+Iy7MdfxyRL8nDf00j8DjSBY69KfPaRhI5sBiBJoERpVI4q8YLA+9rehNeeIK0MGbiuxQzYbfc6pZCxua+KKwDV1vZTS0WzsvwPe7Rh6Rh5T+yth/Ey0w9/91Vxire6ul8jDle1wRzBsK2dlm7EeHgTEm5mnjUkn7iNZgijz8JJ5kVd3wwNZORbys2vRq0Var0/Z5e2tu/PhnyyIbE2VlBIb5cD5GmPuNuWECzYhP8AF4op/wBMaWuOGbn5etNcbPTmoJ8xWfsK8hXksiTjo9jRFS2cuzripQGtMcFq31XJwooooAooooArBrNFAcOJgvUfiNmZwVYAgixBAIIPIjnU7ai1AUTB9mmFSbvlU5vuqdVQ9VHL+VWjDbNCVKUV65OXk8UUuyNKralt2tbsRyRyY1SwljRQy6FZEDAXPMEBibjpTOYVX969mtLhpo1Fy0bqB1JU2+tq7qk4yTRxZFSi0zzdevmNwQCOBrbPAyHLIrI3AhgVN/eufCQsqKGFuY9CTY1scu6Rk8fytmZzZSegr0tuvh0hwsEUfwLGgB63AOY+ZJJ96844LAGeaOIffax8l4k/K9ejtjucqg8gAPQVRzZd0i7hx7Nk4rUF6+Ur4la1US6IjtbjttKQ/ijib+HL+amqbTU7XsBGyDEAESpljuCLMhY8RbkWNrdaVda+NLlWjJyI6sYUVgnxMOQy290Un6k1Y9wMDHNjFWZBIgR2KtexIsBe3HU1I7Eo8jhQfLiOns7jy7Nwg6xBv3yW/qqwPXNgnGUBQAAAAALAAcgOQrrYViye3s2IrS0VbfbDGXCTxKfE8bKvqRpfy5V5zjUqxUixvYg8iOI9a9SY3B5gaWe+HZxLLL32HCgnSQMbA8s3rVjGtUXpkGRXyW0KrFGyN6W+ddWz8C8rpFEpZmsoCgm19LnoB1pn7A7OkiObEN3psRltZBfjx1b6elXPZOx44QBFGqD9EAfPrVieWk3xIIYra7k3srC93Gi8lVVHooAH5VIVqgGlbazmX12CiiigCiiigCiiigCiiigCiiigCiiigCiiigCtcy6VsrBFAV3HbNV9GUMOjAMPrUDtbcvDYixeOxAsGQlCB000PuKvjQisLhxXSk14Zy4p+UUbdrs6hw8hlDOxIsA2U5RztYDjYVc4MEFrrArNJScntiMVFaR8hK1TQ3rfRXJ0UTfvd+SfDSLGuZrAqLgXKkG2vpSnTczGn/QI/WaMf1V6QdL1Hz4IVPVkSrWkQWURm9sSGL7PsVmBTuzdVzXYjUC3ToBVn7Ptxp4J2lmaO2UqApZibkEkkqLfD9aYYwld+GhtR5E3HieqiHLkZw+HCit9qzRUBMFfJWvqigOd8KDQmGtXRRQGFFZ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0" name="Picture 2" descr="Z:\Documentos\2015\Apresentações\Subcomissão de Saneamento\_MG_389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984" y="404664"/>
            <a:ext cx="5418543" cy="3615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CaixaDeTexto 2"/>
          <p:cNvSpPr txBox="1"/>
          <p:nvPr/>
        </p:nvSpPr>
        <p:spPr>
          <a:xfrm>
            <a:off x="596008" y="4502730"/>
            <a:ext cx="8152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Segundo o </a:t>
            </a:r>
            <a:r>
              <a:rPr lang="pt-BR" sz="2200" b="1" dirty="0"/>
              <a:t>a</a:t>
            </a:r>
            <a:r>
              <a:rPr lang="pt-BR" sz="2200" b="1" dirty="0" smtClean="0"/>
              <a:t>rtigo </a:t>
            </a:r>
            <a:r>
              <a:rPr lang="pt-BR" sz="2200" b="1" dirty="0"/>
              <a:t>29 da Lei nº 11.445/07</a:t>
            </a:r>
            <a:r>
              <a:rPr lang="pt-BR" sz="2200" dirty="0"/>
              <a:t>, “os serviços públicos de saneamento básico terão a sustentabilidade econômico-financeira assegurada, sempre que possível, mediante remuneração pela cobrança dos </a:t>
            </a:r>
            <a:r>
              <a:rPr lang="pt-BR" sz="2200" dirty="0" smtClean="0"/>
              <a:t>serviços.”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647137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9180512" cy="908720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xQTEhQUEhQWFRUXFxcWFRcWGBQVHRUWFxgXHBwXGBgbHCggGB0lHBYUITEhJSktLi4uFx8zODMtNygtLisBCgoKDg0OGxAQGy8mHyQ3LTE0LzQ0LDQvLDAyNCwsLCwsLCwsLCwsLCwsLCwsLCwsLCwsLCwsLCwsLCwsLCwsLP/AABEIAL8BCAMBIgACEQEDEQH/xAAcAAACAgMBAQAAAAAAAAAAAAAABwUGAQMECAL/xABDEAACAQIDBQYDBAgEBQUAAAABAgMAEQQSIQUGMUFRBxMiYXGBMpGhFEJSsWJygpKiwcLRIzND8CRzsuHxFSVTY7P/xAAaAQEAAwEBAQAAAAAAAAAAAAAAAwQFAgEG/8QALREAAgICAQQBAgUEAwAAAAAAAAECAwQREgUhMUETUXEUIjJhkaHB0eEjM4H/2gAMAwEAAhEDEQA/AHjRRRQBRRRQBRRRQBRRVe2/vVHhnWLK0kjDNlW2gOgJJ62NhXcK5TfGK2ziyyNceUnpFhoqM2JtiPEpnjuLGzK3FT0P96kq5lFxen5PYyUlyj4A1W9pb4wxStFZ3K6OUAIQ9Dc6kXHCpja20Y8PG0srZVX3ueQA5k0i9p7TZ8RPJGjBJHLgMRcFtSDY243PvV3BxVdJ809f3KWdkyqiuDWx9YPErIiuhurAEHqDW+qN2b7wI8KYZgUlQMbEgh7sWJU9Rc6dKvAqrdU65uLRaptVkFJGDS03j3qnGJlRJDGsTZQoCnMQAbtcc7n2t61aN/NtPhcNmj/zHcRobXy3BJa3kFPvak3iIzI7O7uzN8RJuTw5n0FaXTMTnuySTXgzup5HHVabT8jz3Z2i2Iw0UrCzMDe3AkEi48ja/vUtSn7ONtyRTJhmctE4KqG1yMASMp5AgEW9Ka96pZdDptcWXcS9XVqSA1R95d8JIp3ihCf4ds5cMbsQDYAEW0Iqw7z7aGEgMhF2vlRfxOeHtoSfIUk9pYiaeR5XkGZ7X8IA0sNAPIAVa6difK3OS3H+5U6jk8FwhLUh3bs7XGKw6ygZScysONmU2NjzGlS1Kvs53laJosHLYoxIjcCxDm7Wbrc3143PyaYqpk0umxxa19PsXMa5W1pp7CsXoJpP7z7edsRNmkZSjsqBXKhApty4k2vfzr3GxpXycU9aOcrKWPFNrexwis1B7mY2SbBQSS/GyXueLC5yt7rY+9TlV5R4tosRlySYUUVi9eHRmiiigCiiigCiiigCiiigCsGs1z46UpG7AXKqzAdSATb6UDN96L0lMFvbPIe9M7hjqAD4R5ZeFqbew8cZsPFKRYugJ9fLyq1kYc6IqUn2ZTx8yN0nFJpo72akjv5thJcb3mGzOMojY6WJUmzJrqLG3tpTO3+nZNnYpk4iM/ukgN/CWpIbNxGdbj0q50qpSm5b00Vup2tRUdbRddwt51wzSLOjASMtnFiFABGq8eZ11prwTB1DKQVIuCNQQeYrz6TTZ7MsRmwdvwSOvsbN/VUvVcRQXyp935IumZTb+Jrt6IntolZcPhrHQ4gA+pR7X+tL29NjtP2G+LwLLH8cTLMo/FkDXX1Ks1vO1KESgjMDpa9/KpukWL43H6EfVa3zUvqdmBxBjljdTYq6kH0Ip/LXn7Y+G+0SxRowHeEBWN7ai969ARiwFV+sOLnHX0J+kqSjLZS+1cf8NEekw/6JKV16dW+mBWXBzBvuI0i20s6KSPbkfImkrCAVcn7qZh65kH5Man6Vco0yT9Mg6nS5XJr2S+6B/wCOw3/MH5GneKUnZjgkkxTM4uYlDprwYki566Gm2KpdWsUrtL0i50uDjTv6sX/a0/gw4/Sc/ID+9LoGmn2oYBXwvekkNERltwOcqCD9KUJxP+J3dvuFr+hAtWl0u2Kx0v3M/qNUne3+2yZ3bF8fgh/94+iO39NPilH2X7NWbFNK3HDAFR+nKrC/sub94dKblZfVLFO969Gn02DjQt+xedou8kiP9miJXwgyMDYnNeyg8tNSfOltJg0YEWIv0Jqy7/yE4+a/LIB6ZF/vVfvW3g01xoj28mLmXTldLv4LZ2bbwNFiUwjMWjkBCAknIygnw9AQDp6e7bvSH7OI+82ynSNJH+SZb/NxTv2hjFhjeR9FRSx9uQ86wc9Rd7UUbmE2qU5M5N4trDDQmS2Y3CqOF2N+J6aE+1VHZG/chxEcUwQrKwRSgIKs3C9yb62FV3ereyXGL3aqkceYMAQWa44Etew9hzqu7HxTw4uOaRBIsbZgl+J5NfqOIvpcCrtXT+NL5w3J+CjZm871wnqKPQwrNcuzsYk0aSRm6OAVPkf5103rE1rszaT2tmaKxes0PQooooArF6yapG/O+D4aRYIbByodmYXygkgADqbHU/8AiSqqVs1CPkiutjVDlLwXa9QG+m3fsmHLrYyMckYPDMQdT5AAn2qJ3T3reWURSlWLC6Ooy6gXsR6X+VQ/bhmWHDSD4RIyn1Zbg/wEe9Txx3XeoWkH4lW0udQuYsCS7MX+IliAFGrHWwtYanlVk2JvLPhSoWRmjW143OYFegvqunC1VnZWLzg+Vq7WNfTKmmdetbR89K22E977j22vhhiMLLGNe9hdRf8ATQgfmK867JgkheWGZSkiEZ0PFT/sjUcb16D3SxGfBYdjxMS3v5C1/pSa7WMOYtq96AQsqxtcaBioyMPP4VPuK+ewrPiv0b2XD5adnC0ova+pBNvIf+abvZhhQuDzhr947MR+HKclv4L+9JqSNjLGVUt8SnKCeIFuHmKbvZ6JI8MEkGXxMQDxsddemt6v9Ut5V8d+yj06rVilr0W/GTqqm/Q15wwmCaFWgf4kLJ69CPIgg+9eizHm5VyybEjY3KLfrYX+dZWLkuht63s1cjH+aKW9CZ3KwM6S4Y90142W9wQBl53PlTugxDEa/SviHZSryr7nxUURAc2J14E6e1cX5DuabXjse00Krevfc49rYVpUZcxAYFT6EWP0NLp+z2TgZdPJbXt118qake0ITwdfc2/Ouhcp4WPpY1zXdOtNRfk6nTCbTkvBQ91d02w7s5kJJAFgLaXv1q5pcDnXWFFZtXNlkrJcpPudQrjBcY+Co737NkxEDRo1rlTrwOU3/lS2k3MxKuXsrHKFABPAEm+o8/pT1aMHlWs4VelTVZVla1Hx5IrcaFj3Lz4KH2ebImwolaRQDKyki4JAVbAaH9Y+4q9ifTWvoYcVrlg6VDZNzk5PyyWEFCKivQrO1DFK2LQD7sQv6ln/AJAfOqJhcUe5DtqbMelxc2+lqbm8m6KYhi5urWy3U2uNeXDmaqWI7OZivdxuoTQXa9wv9R+VbGNnVwrUd60n/JlZGFOU3LW9tE/2KYBDhpMXkHeyyuubiRGhFlHQXvw46X4Cp/tJny4Fxzd0X+IE/RTW/dLZf2SBIFHhS/qSSSSfMkk1o7RihwMhYXIZMvkxcC/yJrOqlyyIyf1L90eOO0voKMGuHamKyAed63pMCxXmLX96idqxtLPHDEM0jWVFFrlmOg10HLWvp8i5QrbPnMelys0PHsldjs2Jm5vKV/VzsPzBqQ3x262GRQls7kgE8FAGptzOoriWQ7M2VEtgZI40S3Ed4x1PmLlj7Utdt7WxOKI7yW+W5C2VQL8bWHpWDi4sr7HY1uO/5NjLyVTX8Sepa/gtWwd95hio4pn71JXCA5VUqzGykZQNLkcaZ4rzzuhiO4x0U+IAdFNuJ8F9O88youbfztXoVTUfUK1GxcY6RL0+TdenLbPqiiiqBfMGk72zhTiIe6B75U/xDcWKEkqCPxXzG/Q+lnAWpFb+43/3HEg8mUe3dpb/AH51e6fBTt7vWijnzca+y2R+xMbiImSVTlZeFwG4i2gPlervipZtr7NxEFlOIjeN0+6HGa/PQEgSDpwqiYecMNOVXDs0xeXFsn/yRsPdPEPpmrYzqIul2LvJezJw7pK5QfZP0LDYs4SVkY2PiUg6WKnh9DU3JJ4gvUH6W/vXJv7sd8PjsQTGwRpWkVreEiQ5uI0GrEW8qkdlbMfFFDHYAasxvaxHAW5/2qPGylGp8n4JsjGcrFpeR2brY3vMHhzz7tQfIqLH6g18bW3ehxAKzIHB5H/ehrl3YwJhhSIXIW+p4m5ufzqzQpWBNrm3HwbcE+CUivYDdSGL/LQL15k+pOpqaw+BC12UVy233Z0kktIwBWaKwa8PTVi8QI1LNwH18qpuIlLsWbifp0Fdu3cYZHyq1lX0IY9f5VEzQs1gSNGBPHW3EEcwR59DyoDaNayBWkxnMDbQcMttQRbxEnrfTyFce1NpxRtEsrhM7HRuYCtxtfTNl+VASGFx0o1zSAnkMxCjoPxeoveu+HbMtgQ+YHUXANwfOopGRlLRnNxNkc6nys1gTVX2bvuJJREuHa18tkuSo4agCwA+lqAY8e35OaqfS4/nWyPeYZspjOg1IINr8BrbUjX/AMioOVwoLHgASfQC5rnWI8SpGazEKxFmsBrqL6ADTTThzoC3x7eiPHMPUX/KuiPakR/1F99PzqlxMRfOQLnwgkXy2GhPM3v9K20Bd1kRuBU+hBoMIqhSS5XhA4vPEvtnBb+BWpgigOaSO3Cqhvxg3ngKIbHMGseBtfTyq8EVzT4MNXUJuElJeUczgpxcX4Z54kwskLSd6uUk3ANtVAAB09DW7sl2e0u0o5cpKxZ3ZuQbKVAv1u3Dyp2Y7d2GQWkjVx0YXrZgtkxxW7tQoHIaAelXLs12QUWirVhqubkmVrtXxVooI/xOzH9kW/NqW+ar72tYsBYE5jO5PkAB/f5Ut8XPaJm/R/OtnpslHG39zH6hFyyH/wCHJPtIa0/8HtiODCYdsQ+UmKPQ3JJyC+g1Nea9nxB5Y1b4S6h/1LjMf3b0xN6d5kkxDvGTkUKqXFsoC8LeuaqtkHlTSl2S33J4z/CwfDvJ+hubJ25BiL9zIGI4rqpHnlIBt50Uo+y+eSbaCmO+VFcynllIIAPq2Ww/RPSs1lZdUKrOMHtGpi2zsr5TWmG9u8byYyVXYhI5GRUuQAFNr26m17+dVveZVkXvFBz3HmSvDU87AD2FTXavs8naMhjst0jLW+81viPnaw9qiNk4QggsdR9fWt3GXOlR467eTEyNQtc+XvwRGwp/GQeY/L/Zq9bgYoJj4geeZNeRZCQR8re9LfEhoZ2ym2VjYW5HgPlVu3fV2xULR34o5I4KEYHU8rg2rnmnROEvWyR1/wDNGcR4z7NRviAPrWcNsqNRZUVR0UAD6VrweKzVKx184fQHzFABW2iigCisXrNAFRO3MdlXIvxNx8l/ualqS3aHtubDbRlCOyhhGwU6gjIAbA6cQeFAWjG42OJc0jhR58/IDnWrZ+1oZ7904YjUjUEDrY0t9rbWnx6pAojL5rqbZbWBvrfha/LlUju7tCHA3R4SZ18Ekgctcg62DWsL/wAqAYOInVFLOwVRqSdAKo2L3XGOd8QMaCuYlbJfKBoFa7i1h5Vp3p2/9tjXD4ZH7x3Ghy6gAniDwFr+1fe7m5keQrNiG75Se8SJkAj10vmQk6W1040BCHYONUm2HklXXJJErSLIvJlK30I1161IbW2O2yxFIhkjeYHvCWI1AByngOLNp5U6NzQgwUARs6qmQNa2YISt7e1SUndyXQ5X0uVNm09KAR+7G08TjZWjMx7pVvLotyraBRppfXXkAavi3OqsD62P1Fv51wb47tRzFlgywMpIDKos3C4cCxI6a6VD7ubDOBzPiMSpDDKB8C3438R8R9BzNAWNImBci12sQNeIFtTxtoNLcj1rEClQRZtST92wv+EA6Dn719YXGRyC8bq4HHKQbevSt9AcOFTvsbGttIUMhv8AjkuifQSfOmHAtlAqn7iYfP32IP8AqynL/wAuPwL9Qx/aq6UAUUUUBgiuDFm1SFa5YgaAUXaTg5JW7xQSAoQjoMxJb0sTelvvBLfKgJta5A+lej8ZslW4iqdi+y7Cu5fxm/3S5AHkLW0rQqzeNXxyKVmJys5xFdurAFhle2ruiA87ICza+ZeP5V34zDo4swFWHe7ZkWFkigiUKqx5io/E7HUnmSFHyFVQs8kjLGLheJ4Ae9bOK4qhNryYuSpO99/Bb+yhBFjQqaB43DDrazAn0sfmaKx2YQMu0F7wqLRyZdR4mOUZR1Nsx9jRWJ1JJXdlrsjY6e91d3s3drH+HjVbk8SkeqswP9NU6LHC4F6Y3bhssvBBOOMcmRj+jLYD+JV/eqgbPaOO3huOfC59yK1enXSlUkvRnZ9UYWN/U7MLuY+PLyRyBCpCsCua5te/Ef7FX/dLco4VLO4dzxIGUWHAcTXB2bY5BiJEGneJmA80Olh6M3ypkKwrN6hKcbpR32Zf6eozpjLXdGrCYTLXaKwtfVZxohWDWajdu4vJGbcW8I9+J+VAV/amK7yVjyGi+g/vx9651c9T8zWsV9CgN64lx99v3m/vUDvxtUJhj3gEha6oJAHANib+K/AfnUxVN3t3qjimWF4UlVSrPnsbE8MoIsCAeNAMTYu5uAUx4iLDqHKhlOaQgZl4hS1hoTyqD3m7NYJJJMSJnjue8dLKym2psdCoNup41H7B3zRsTh44lYd46oS1gADpYAceVMLeSBnwmIRBmZoZFUDmxQ2HuaAoX2TBYWQPlihksQDwNjxsL1JYaOPxSIF/xDmZlt4z1LDjVHxO4jTLG6YoglVzZ0z3uB8NmBFuFjerbsHZQw0KxBi9iSWOlyeNhyHlQEkDpbl0/wC1deyZ1jkzte2Qrp5kH+n61x1y7UwplhkjU5S6MoboSND6UByzQYvvJXSeNgzu6RuhsFLEqM4NxpblVC2ztt9ookcUI74G6kPaw0z8bC1gOvAWqCjx+IjL4U94JAxXugWOY6/Co+IHlYa00odzsJswpO0j5nvGO8ZSqllueAH4bXNAVbc+eHCFvtBkE+quNGRdb2GXibZeNWLHb0wmNxCxaQqRGuVhdzoutuprh27unHiry4SRBIzXYs5KN14Xynhw+Vcm725uIhxMck7wlIznsjO+Zh8I1UWF7H2oBw7vbPEEEcQ4Iqr62A19zrUnUNsvbANlksDwB5H16GpmgCiiigCiiigNctcbzgV2TDSoDacRsaAVG+u1M+NxDk2VPCPRfD+at86hNl7Q7uPoSc9/M8NethXXvvhQuI7vUd8ysfyNvfWtW0sJG+ighR8NyCbDqQK+mxpOUFw9I+byYxUmp+2fexse8mKgEZJkaVMp53zDW/zrFTnZXsFftyycRErP+0fCP+o/KiszPukrNSS2aOFTF17j4Gb2gQiTZ+KQjMe6ZgP0k8YI8wVB9q87yNJ9y7A8DXpvGYUsDXnyXDfZ8RPh3/03YD0vp81KmnTmm3Dej3PWkp62du53epPHICM4PBmVbgixAJI1tTm2fimbjSQ78Uz+y/HCWF42PiiYW/Ufh9Q49qn6ljpQU0/BX6de+bg/ZfMOdK21rXQUJKDwIPob1imztGylZ2wbRmifDmN2RSJAbG1yCpH0Jpp1H7V2RFiABLGj5Tdc6q1j5XFD0QewMfiMTOIlxLIbFrlidBbQLfU61b978dLh8MHjkAZSoOYLmcGwJUcARxOnC9Se/u7ATCu0EQDIVcd2oBsDrbKL8CT7Ut9iYSTFTxxhGluyhwbkBL+LMTwFr0Bvwe+uJHFw36yr/K1Smyd1xtZ5cRMStyI1EegDKq+LW/UaeRpgRdm+DZbPCg/Vuh+akVN7B3fgwETiLMVu0hzHMR4RcC/Lw86Ape7HZUYJ45ZsTnETB0REylipuucknTyHHrV2xO3QrEKtwCQTe2oNjb3FZbeFOSN75R/M1TcBsru5p5e8du+kd8hNlTO5awHM62vQFIxG98uFkmgBjYLK5VjdrBjmyg3HC/TjesDezGOjSLcRr8TrGMoubfERY6kVdju/hS+c4eIt1KKeZPA6czUg0EbDJIivGbBkIFiL8LUAqpN6sQ3Gd/Y5fytXM205ZPvyP6Fmp4rg8BCoMOGgLcgI4wR6nLcVK7JxqOSoQIQL2FrEeWnpQED2WYY/YImdCr5pfiUhrd6/XUCo3eYxbUhhKu6RA94CuXM1xa2oIUjXrTCkXQ20NjXn3Ze1p8AzwSKCUOV0JNgwHFT0IsfPSgGBsvZseHjEcQst76kksTzJPE8PlXXSflnxmNllmgjd1D5fC62Q2FlAZgeFuApj7rJOuHUYr/M10JDELyDEaE8edATFSezdsGOyv4l+q/3HlUVeora234YNHa7fgXU+/Ie9AM6CZXAKkEHmK2Ur+zneOXFY10ACQrEzFRrdsyBSx62LcPrTQoAooooDBqD2ztvDwnLLIA34QCxHqANKlsVMEVmJAABJJNgLdTXn7FbeZnZs3iYtmPM3OvtV3CxY3t8npIo5uTOlJQXdlz7Qtq4RsKskZR3MgRTbxJoWOhF1+G3vSzXaN6+9qYkNGR8vWoIE8uP51pxX4b8kHtGe95H55ruPrsgwn/DyTkf5j5VP6Mdx/wBRf5UVat1NmfZsHh4eaRqGtzci7H94misO+x2WOT9mzRWq4KKJY0lu2fZHdYmPErwmXK/68YAB90sP2KdVUrta2b32z5CBdoSsy/s6N/AzV1jz42Jnl8OUGhAy4omrt2O7VybQyE6TRsn7S+NforfOqBM4B+tdu7G0O5xcEpuFjkDG3Gw429q0bW5pxKFUVFqQ1O0PeJ2xL4cMVjiyggG2dioYluoGYC3lVf2fvA0Dq0ZylRrYmzW/EPOoferbH2mdp41AzBQwF/ugKCb87AD2FRmAglmdUCnxEAAcSTyFXKnCFSg4/cpXRc7HZyPT2BxHeRo40zKrW6ZgD/OuilxsHeKTByJhsXIkiWADqSxi5BWNuGnPhfpTFVr8KwrqZVPv4fg28e+Nse3lGSKwEA4CvqsVCTma5NrNaCW3Hu3t65TXSzVqnUOpHG9DzYlNr7+osamFfG3xZxonlYfF/v237nb3vipGidVuFLZluLAEaEa9ePlW/DbrQ4eWbC4lIpS572IsLlofhA1GjKQb2639JnZuzIcOpWCNYwTc5RxPmeJ96Hp3PIALkgDqSBWQ19Rw60tu0LZ2LMplVTJD4QuTxFL2FsnE3YnUA1s3A2qkKS/aJDHqAsbK/IXLWtoTe1vKgJLtFnxMIinhd1jW6yZSRlJIsxA4g6jy061IdkW1JcRjHaR2fLAePAXdPYXsflXFtbfOLKyRp3mYEHOLKQeq8WHlpTK3FwcSYOF4oo4+8jR2EahQWZQTw9aAsVVbezcbD44hnzRygW7xLXI6MDow6cxerTRQCP3hlOzcUkMJuiQxghho+rakDnx1Fdse+sPd5mVg/wCAa3Pk3C3r8qYW9e6cONW0gs4+CRdGX+RHkaW57KcV3uXvI+6495re3TJ197edAQG197ppbhT3SHSyE3Pq3H5WrdsLcjE4mzMO5Q/ecHMfMJofnamhu7uHBhrELmcf6j2ZvbkvsKtUWGC0BXtzN04sEGMYJdgAzsblgOXQDyFWi9L/AHr31aOVoYWC5Dld7Zjm5gDhpwqP2Jv9KsqrOwkiJyl8oVlvoG00I6i1Xl0+51/Jr9yi+oVKz4/6jRr5JoU1Fb17T+zYOeYcUjYr+uRZf4iKopbei63pbKTvxvFFLI2HbOYk0fu2UFnHW41Cnl1B6ClftbZgzkxOSvK4sbeY5GvuPaCnW5vz9aMVjrLpxPCvpqqaYV6Pm52WysciNtkuGsxOhvrb/vW/c3Z/e4+BOKiTOw4+GPxWPlcAe9a9m4Nppo4l+KR1Qc7ZjqfYXPsaam43Z9JhJZJXdXuuRLAggE3Ynj0X61n5VkYrRo40JN7GPg8XmGtZrVhsKRRWSahIObCobafiBB4cx1FTRFc8mEBoDzVvvsL7JiCqj/DYZoyfw31X9k6elqi8Ds+V1aRI2MaglntoAPPn7V6X2luxh58vexq5U3UsAcp6i9a5N30KNHYZWVkOnJgR/OrccprXYqyxk9nm0G3CpnZe0SOBKta11NrjyI4Vw7X2XJhpXhmUq6G2v3hyZeoPG9citY3Fa9dmu/oyrK99mWCSS1zy4nhw/nzpt9le3PtOEKkktA3d3PEpYFT8jb9mkHicSTTG7BtoAT4mEn441kA/UbKf/wBFqv1CxWQ+xNgVuuf3HZWDWA1VzffeD7LD4P8ANe4TyA+Jz5AfUiseuDnJRj5ZrWTUIuTF3vNvRJPO/iIiR2VEvYEKbXNuJNj6XrVsLel8POpBPdlgHQsWGUkAkeY4g1S8ZiGV2OpBJN+OpNzetUM7OwtcAEX5V9JxrVfxcf2/2fPNTc/l2M/tZwcqvDi4yR3d1YjitzdW9L3B9R1qjvvdij/qW9FQfyq37G3wNu6xg76FhlYtqyg6ftjyOtWjDdnWAIDxxh1YBlJd2BB1BGuotWDkY06JakbmPkwuW4iq2Rj5p8VAru7kuNCSdOZtwGl6sO9W5uLkmVoY865AL5lFiCeNyOopp7J3aw+H/wAqJE6lVAJ9TxNS4QCq5YE9sLsslcg4qQIv4Y/ExHmxFh7A0wdpbXg2dDFEATZQkaA3OVRa5J5edS209pRQIXlcKo68z0A4k+VJHffb64jGGRbhMiqua3AX5X6kmrmHjfLPcv0lPMyPjjqH6hhYftCTMBNEUVuDKwewPMjp9fKrtFIGAIIIIuCNQQedebJMYLU2ezneqJ4IcM5KyBcq5rWcAmwU9QLaeVWs7DhBKVS+/wDkq4WXNvja/sX2isCs1kmsYqu7zb1x4UWtnltcICBbzY8h9a7t59qfZcLNPociEgHmx0UfMikU+NaRjIxLFySWPM860MDEjfLcvCM/OypUrUfLI7a21GaeR3Fu8d5NOAzm5Avy1rUMbnIUHjp6edSO2cQkkaCT4kGVTzZBwU+l9D006VAJIF+AAVrNyh+X0ZkUprlruemNhbXjngSSI3FgpB4qwGobzqmdtG0rYARj/UlRT5Bbvr7qKoO4e8U0OLiUHMkrCJ16hjYEeYJv8+tWPtix9sPHDf8AzJLnzEY/uy1izpVdyS8GvC3nT38ioVq6Q17XrgViPOuw8h1q9CXYpzj3Gf2LbBWSSXFOL90RHF0zsLs3qAVA/WNORVqqdmmyzh8BErCzteRxzDPrY+YXKParYKyr585tmnRDjBIzRRRURKFFFFAFYNZrBoBO9uOAtJh5wOKtEx818S/Qv8qVyte/ka9F777GjxkBie4IIZWHFGF9R10JFvOkft7dPEYQs8gBjuBnUnjrYkWuvTX61pY1y4qPsz8ip8nIr2INqY/YhMofE+Ed5ZLNzyEm6jyuFPypbzrrTT7Jd3ZIXaeUFS6ZFTopZWuw6+EacvfRktcWmMZd00N7DyUg+0LeCSfHTgHKkbGJB5IbH5tmPuKfUK1577RMN3e0sUvIuHHo6K35sahwv+wlzP0IgvtDdfnrXVhMeBoyjj8Qvp7f74VwUVrRm09mW4JrRPST+EuLED630pxdk2KMmzYrm5VpU9lkaw9lIpAGQhSOVPDsRB/9NuRoZpSvmPCCfmGHtVTqNvOCLPT6+EmMGsGs1g1kGsJ3tI2gz454yxyxIiovmwDMfe4/dFUnaiKyi5AI4a1N9p+JKbSxAXmI/lkWqYTfjX0NNkVRGGjAurbvlLZ9xxC/ie4qdwuKsLxnxLZlI4qym4PsRVerKsRw0rqFnFNaOZ18u+z1LsnGCaGKUcHRX/eANdlVXsxmL7MwxbiFdfZZHUfQCrOz2r56a1Jo34PcUyj9s+Iy7MdfxyRL8nDf00j8DjSBY69KfPaRhI5sBiBJoERpVI4q8YLA+9rehNeeIK0MGbiuxQzYbfc6pZCxua+KKwDV1vZTS0WzsvwPe7Rh6Rh5T+yth/Ey0w9/91Vxire6ul8jDle1wRzBsK2dlm7EeHgTEm5mnjUkn7iNZgijz8JJ5kVd3wwNZORbys2vRq0Var0/Z5e2tu/PhnyyIbE2VlBIb5cD5GmPuNuWECzYhP8AF4op/wBMaWuOGbn5etNcbPTmoJ8xWfsK8hXksiTjo9jRFS2cuzripQGtMcFq31XJwooooAooooArBrNFAcOJgvUfiNmZwVYAgixBAIIPIjnU7ai1AUTB9mmFSbvlU5vuqdVQ9VHL+VWjDbNCVKUV65OXk8UUuyNKralt2tbsRyRyY1SwljRQy6FZEDAXPMEBibjpTOYVX969mtLhpo1Fy0bqB1JU2+tq7qk4yTRxZFSi0zzdevmNwQCOBrbPAyHLIrI3AhgVN/eufCQsqKGFuY9CTY1scu6Rk8fytmZzZSegr0tuvh0hwsEUfwLGgB63AOY+ZJJ96844LAGeaOIffax8l4k/K9ejtjucqg8gAPQVRzZd0i7hx7Nk4rUF6+Ur4la1US6IjtbjttKQ/ijib+HL+amqbTU7XsBGyDEAESpljuCLMhY8RbkWNrdaVda+NLlWjJyI6sYUVgnxMOQy290Un6k1Y9wMDHNjFWZBIgR2KtexIsBe3HU1I7Eo8jhQfLiOns7jy7Nwg6xBv3yW/qqwPXNgnGUBQAAAAALAAcgOQrrYViye3s2IrS0VbfbDGXCTxKfE8bKvqRpfy5V5zjUqxUixvYg8iOI9a9SY3B5gaWe+HZxLLL32HCgnSQMbA8s3rVjGtUXpkGRXyW0KrFGyN6W+ddWz8C8rpFEpZmsoCgm19LnoB1pn7A7OkiObEN3psRltZBfjx1b6elXPZOx44QBFGqD9EAfPrVieWk3xIIYra7k3srC93Gi8lVVHooAH5VIVqgGlbazmX12CiiigCiiigCiiigCiiigCiiigCiiigCiiigCtcy6VsrBFAV3HbNV9GUMOjAMPrUDtbcvDYixeOxAsGQlCB000PuKvjQisLhxXSk14Zy4p+UUbdrs6hw8hlDOxIsA2U5RztYDjYVc4MEFrrArNJScntiMVFaR8hK1TQ3rfRXJ0UTfvd+SfDSLGuZrAqLgXKkG2vpSnTczGn/QI/WaMf1V6QdL1Hz4IVPVkSrWkQWURm9sSGL7PsVmBTuzdVzXYjUC3ToBVn7Ptxp4J2lmaO2UqApZibkEkkqLfD9aYYwld+GhtR5E3HieqiHLkZw+HCit9qzRUBMFfJWvqigOd8KDQmGtXRRQGFFZ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X:\Fotos 1º Relatório Plansab\ESCOLHIDAS\DAE Jundiaí-SP\DSC_583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t="257" b="-141"/>
          <a:stretch/>
        </p:blipFill>
        <p:spPr bwMode="auto">
          <a:xfrm>
            <a:off x="0" y="7938"/>
            <a:ext cx="9180512" cy="685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411760" y="3429000"/>
            <a:ext cx="6552728" cy="31700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/>
              <a:t>A </a:t>
            </a:r>
            <a:r>
              <a:rPr lang="pt-BR" sz="2000" dirty="0"/>
              <a:t>maioria dos pequenos municípios enfrenta dificuldades para o investimento nos serviços de saneamento. </a:t>
            </a:r>
            <a:endParaRPr lang="pt-BR" sz="2000" dirty="0" smtClean="0"/>
          </a:p>
          <a:p>
            <a:endParaRPr lang="pt-BR" sz="2000" dirty="0" smtClean="0"/>
          </a:p>
          <a:p>
            <a:r>
              <a:rPr lang="pt-BR" sz="2000" dirty="0" smtClean="0"/>
              <a:t>Existe </a:t>
            </a:r>
            <a:r>
              <a:rPr lang="pt-BR" sz="2000" dirty="0"/>
              <a:t>a carência de um modelo tarifário que viabilize a sustentabilidade econômico-financeira dos serviços municipais. </a:t>
            </a:r>
            <a:endParaRPr lang="pt-BR" sz="2000" dirty="0" smtClean="0"/>
          </a:p>
          <a:p>
            <a:endParaRPr lang="pt-BR" sz="2000" dirty="0" smtClean="0"/>
          </a:p>
          <a:p>
            <a:r>
              <a:rPr lang="pt-BR" sz="2000" dirty="0" smtClean="0"/>
              <a:t>Na </a:t>
            </a:r>
            <a:r>
              <a:rPr lang="pt-BR" sz="2000" dirty="0"/>
              <a:t>prática, a arrecadação das autarquias só cobre as despesas com a manutenção do serviço, o que impossibilita o investimento em obras e inovação tecnológica. </a:t>
            </a:r>
          </a:p>
        </p:txBody>
      </p:sp>
    </p:spTree>
    <p:extLst>
      <p:ext uri="{BB962C8B-B14F-4D97-AF65-F5344CB8AC3E}">
        <p14:creationId xmlns:p14="http://schemas.microsoft.com/office/powerpoint/2010/main" val="3268539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154109"/>
            <a:ext cx="4284984" cy="1266779"/>
          </a:xfrm>
        </p:spPr>
        <p:txBody>
          <a:bodyPr>
            <a:noAutofit/>
          </a:bodyPr>
          <a:lstStyle/>
          <a:p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Sobre a </a:t>
            </a:r>
            <a:b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</a:br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Assemae</a:t>
            </a:r>
            <a:endParaRPr lang="pt-B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264"/>
            <a:ext cx="9180512" cy="105273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89" y="37911"/>
            <a:ext cx="4746599" cy="335563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67544" y="3140968"/>
            <a:ext cx="83908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+mj-lt"/>
                <a:ea typeface="Tahoma" pitchFamily="34" charset="0"/>
                <a:cs typeface="Tahoma" pitchFamily="34" charset="0"/>
              </a:rPr>
              <a:t>A Associação Nacional dos Serviços Municipais de Saneamento – Assemae é </a:t>
            </a:r>
            <a:r>
              <a:rPr lang="pt-BR" sz="2000" dirty="0" smtClean="0">
                <a:latin typeface="+mj-lt"/>
                <a:ea typeface="Tahoma" pitchFamily="34" charset="0"/>
                <a:cs typeface="Tahoma" pitchFamily="34" charset="0"/>
              </a:rPr>
              <a:t>uma organização não governamental, </a:t>
            </a:r>
            <a:r>
              <a:rPr lang="pt-BR" sz="2000" dirty="0">
                <a:latin typeface="+mj-lt"/>
                <a:ea typeface="Tahoma" pitchFamily="34" charset="0"/>
                <a:cs typeface="Tahoma" pitchFamily="34" charset="0"/>
              </a:rPr>
              <a:t>sem fins lucrativos, criada em 1984. Atualmente, reúne quase </a:t>
            </a:r>
            <a:r>
              <a:rPr lang="pt-BR" sz="2000" b="1" dirty="0">
                <a:latin typeface="+mj-lt"/>
                <a:ea typeface="Tahoma" pitchFamily="34" charset="0"/>
                <a:cs typeface="Tahoma" pitchFamily="34" charset="0"/>
              </a:rPr>
              <a:t>dois mil associados </a:t>
            </a:r>
            <a:r>
              <a:rPr lang="pt-BR" sz="2000" dirty="0">
                <a:latin typeface="+mj-lt"/>
                <a:ea typeface="Tahoma" pitchFamily="34" charset="0"/>
                <a:cs typeface="Tahoma" pitchFamily="34" charset="0"/>
              </a:rPr>
              <a:t>de municípios brasileiros que operam os serviços de água e esgoto, de resíduos sólidos e drenagem urbana. </a:t>
            </a:r>
            <a:endParaRPr lang="pt-BR" sz="2000" dirty="0" smtClean="0">
              <a:latin typeface="+mj-lt"/>
              <a:ea typeface="Tahoma" pitchFamily="34" charset="0"/>
              <a:cs typeface="Tahoma" pitchFamily="34" charset="0"/>
            </a:endParaRPr>
          </a:p>
          <a:p>
            <a:endParaRPr lang="pt-BR" sz="2000" dirty="0">
              <a:latin typeface="+mj-lt"/>
              <a:ea typeface="Tahoma" pitchFamily="34" charset="0"/>
              <a:cs typeface="Tahoma" pitchFamily="34" charset="0"/>
            </a:endParaRPr>
          </a:p>
          <a:p>
            <a:r>
              <a:rPr lang="pt-BR" sz="2000" dirty="0" smtClean="0">
                <a:latin typeface="+mj-lt"/>
                <a:ea typeface="Tahoma" pitchFamily="34" charset="0"/>
                <a:cs typeface="Tahoma" pitchFamily="34" charset="0"/>
              </a:rPr>
              <a:t>Participa </a:t>
            </a:r>
            <a:r>
              <a:rPr lang="pt-BR" sz="2000" dirty="0">
                <a:latin typeface="+mj-lt"/>
                <a:ea typeface="Tahoma" pitchFamily="34" charset="0"/>
                <a:cs typeface="Tahoma" pitchFamily="34" charset="0"/>
              </a:rPr>
              <a:t>dos principais fóruns nacionais que debatem o saneamento básico, incluindo o </a:t>
            </a:r>
            <a:r>
              <a:rPr lang="pt-BR" sz="2000" b="1" dirty="0">
                <a:latin typeface="+mj-lt"/>
                <a:ea typeface="Tahoma" pitchFamily="34" charset="0"/>
                <a:cs typeface="Tahoma" pitchFamily="34" charset="0"/>
              </a:rPr>
              <a:t>Conselho das Cidades</a:t>
            </a:r>
            <a:r>
              <a:rPr lang="pt-BR" sz="2000" dirty="0">
                <a:latin typeface="+mj-lt"/>
                <a:ea typeface="Tahoma" pitchFamily="34" charset="0"/>
                <a:cs typeface="Tahoma" pitchFamily="34" charset="0"/>
              </a:rPr>
              <a:t>, </a:t>
            </a:r>
            <a:r>
              <a:rPr lang="pt-BR" sz="2000" b="1" dirty="0">
                <a:latin typeface="+mj-lt"/>
                <a:ea typeface="Tahoma" pitchFamily="34" charset="0"/>
                <a:cs typeface="Tahoma" pitchFamily="34" charset="0"/>
              </a:rPr>
              <a:t>Conselho Nacional de Recursos Hídricos</a:t>
            </a:r>
            <a:r>
              <a:rPr lang="pt-BR" sz="2000" dirty="0">
                <a:latin typeface="+mj-lt"/>
                <a:ea typeface="Tahoma" pitchFamily="34" charset="0"/>
                <a:cs typeface="Tahoma" pitchFamily="34" charset="0"/>
              </a:rPr>
              <a:t>, conselhos </a:t>
            </a:r>
            <a:r>
              <a:rPr lang="pt-BR" sz="2000" dirty="0" smtClean="0">
                <a:latin typeface="+mj-lt"/>
                <a:ea typeface="Tahoma" pitchFamily="34" charset="0"/>
                <a:cs typeface="Tahoma" pitchFamily="34" charset="0"/>
              </a:rPr>
              <a:t>estaduais </a:t>
            </a:r>
            <a:r>
              <a:rPr lang="pt-BR" sz="2000" dirty="0">
                <a:latin typeface="+mj-lt"/>
                <a:ea typeface="Tahoma" pitchFamily="34" charset="0"/>
                <a:cs typeface="Tahoma" pitchFamily="34" charset="0"/>
              </a:rPr>
              <a:t>de saneamento e comitês  de bacias hidrográficas.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8210289" y="616530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859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com Canto Diagonal Aparado 3"/>
          <p:cNvSpPr/>
          <p:nvPr/>
        </p:nvSpPr>
        <p:spPr>
          <a:xfrm>
            <a:off x="395536" y="1556792"/>
            <a:ext cx="8360097" cy="4032448"/>
          </a:xfrm>
          <a:prstGeom prst="snip2Diag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9180512" cy="908720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xQTEhQUEhQWFRUXFxcWFRcWGBQVHRUWFxgXHBwXGBgbHCggGB0lHBYUITEhJSktLi4uFx8zODMtNygtLisBCgoKDg0OGxAQGy8mHyQ3LTE0LzQ0LDQvLDAyNCwsLCwsLCwsLCwsLCwsLCwsLCwsLCwsLCwsLCwsLCwsLCwsLP/AABEIAL8BCAMBIgACEQEDEQH/xAAcAAACAgMBAQAAAAAAAAAAAAAABwUGAQMECAL/xABDEAACAQIDBQYDBAgEBQUAAAABAgMAEQQSIQUGMUFRBxMiYXGBMpGhFEJSsWJygpKiwcLRIzND8CRzsuHxFSVTY7P/xAAaAQEAAwEBAQAAAAAAAAAAAAAAAwQFAgEG/8QALREAAgICAQQBAgUEAwAAAAAAAAECAwQREgUhMUETUXEUIjJhkaHB0eEjM4H/2gAMAwEAAhEDEQA/AHjRRRQBRRRQBRRRQBRRVe2/vVHhnWLK0kjDNlW2gOgJJ62NhXcK5TfGK2ziyyNceUnpFhoqM2JtiPEpnjuLGzK3FT0P96kq5lFxen5PYyUlyj4A1W9pb4wxStFZ3K6OUAIQ9Dc6kXHCpja20Y8PG0srZVX3ueQA5k0i9p7TZ8RPJGjBJHLgMRcFtSDY243PvV3BxVdJ809f3KWdkyqiuDWx9YPErIiuhurAEHqDW+qN2b7wI8KYZgUlQMbEgh7sWJU9Rc6dKvAqrdU65uLRaptVkFJGDS03j3qnGJlRJDGsTZQoCnMQAbtcc7n2t61aN/NtPhcNmj/zHcRobXy3BJa3kFPvak3iIzI7O7uzN8RJuTw5n0FaXTMTnuySTXgzup5HHVabT8jz3Z2i2Iw0UrCzMDe3AkEi48ja/vUtSn7ONtyRTJhmctE4KqG1yMASMp5AgEW9Ka96pZdDptcWXcS9XVqSA1R95d8JIp3ihCf4ds5cMbsQDYAEW0Iqw7z7aGEgMhF2vlRfxOeHtoSfIUk9pYiaeR5XkGZ7X8IA0sNAPIAVa6difK3OS3H+5U6jk8FwhLUh3bs7XGKw6ygZScysONmU2NjzGlS1Kvs53laJosHLYoxIjcCxDm7Wbrc3143PyaYqpk0umxxa19PsXMa5W1pp7CsXoJpP7z7edsRNmkZSjsqBXKhApty4k2vfzr3GxpXycU9aOcrKWPFNrexwis1B7mY2SbBQSS/GyXueLC5yt7rY+9TlV5R4tosRlySYUUVi9eHRmiiigCiiigCiiigCiiigCsGs1z46UpG7AXKqzAdSATb6UDN96L0lMFvbPIe9M7hjqAD4R5ZeFqbew8cZsPFKRYugJ9fLyq1kYc6IqUn2ZTx8yN0nFJpo72akjv5thJcb3mGzOMojY6WJUmzJrqLG3tpTO3+nZNnYpk4iM/ukgN/CWpIbNxGdbj0q50qpSm5b00Vup2tRUdbRddwt51wzSLOjASMtnFiFABGq8eZ11prwTB1DKQVIuCNQQeYrz6TTZ7MsRmwdvwSOvsbN/VUvVcRQXyp935IumZTb+Jrt6IntolZcPhrHQ4gA+pR7X+tL29NjtP2G+LwLLH8cTLMo/FkDXX1Ks1vO1KESgjMDpa9/KpukWL43H6EfVa3zUvqdmBxBjljdTYq6kH0Ip/LXn7Y+G+0SxRowHeEBWN7ai969ARiwFV+sOLnHX0J+kqSjLZS+1cf8NEekw/6JKV16dW+mBWXBzBvuI0i20s6KSPbkfImkrCAVcn7qZh65kH5Man6Vco0yT9Mg6nS5XJr2S+6B/wCOw3/MH5GneKUnZjgkkxTM4uYlDprwYki566Gm2KpdWsUrtL0i50uDjTv6sX/a0/gw4/Sc/ID+9LoGmn2oYBXwvekkNERltwOcqCD9KUJxP+J3dvuFr+hAtWl0u2Kx0v3M/qNUne3+2yZ3bF8fgh/94+iO39NPilH2X7NWbFNK3HDAFR+nKrC/sub94dKblZfVLFO969Gn02DjQt+xedou8kiP9miJXwgyMDYnNeyg8tNSfOltJg0YEWIv0Jqy7/yE4+a/LIB6ZF/vVfvW3g01xoj28mLmXTldLv4LZ2bbwNFiUwjMWjkBCAknIygnw9AQDp6e7bvSH7OI+82ynSNJH+SZb/NxTv2hjFhjeR9FRSx9uQ86wc9Rd7UUbmE2qU5M5N4trDDQmS2Y3CqOF2N+J6aE+1VHZG/chxEcUwQrKwRSgIKs3C9yb62FV3ereyXGL3aqkceYMAQWa44Etew9hzqu7HxTw4uOaRBIsbZgl+J5NfqOIvpcCrtXT+NL5w3J+CjZm871wnqKPQwrNcuzsYk0aSRm6OAVPkf5103rE1rszaT2tmaKxes0PQooooArF6yapG/O+D4aRYIbByodmYXygkgADqbHU/8AiSqqVs1CPkiutjVDlLwXa9QG+m3fsmHLrYyMckYPDMQdT5AAn2qJ3T3reWURSlWLC6Ooy6gXsR6X+VQ/bhmWHDSD4RIyn1Zbg/wEe9Txx3XeoWkH4lW0udQuYsCS7MX+IliAFGrHWwtYanlVk2JvLPhSoWRmjW143OYFegvqunC1VnZWLzg+Vq7WNfTKmmdetbR89K22E977j22vhhiMLLGNe9hdRf8ATQgfmK867JgkheWGZSkiEZ0PFT/sjUcb16D3SxGfBYdjxMS3v5C1/pSa7WMOYtq96AQsqxtcaBioyMPP4VPuK+ewrPiv0b2XD5adnC0ova+pBNvIf+abvZhhQuDzhr947MR+HKclv4L+9JqSNjLGVUt8SnKCeIFuHmKbvZ6JI8MEkGXxMQDxsddemt6v9Ut5V8d+yj06rVilr0W/GTqqm/Q15wwmCaFWgf4kLJ69CPIgg+9eizHm5VyybEjY3KLfrYX+dZWLkuht63s1cjH+aKW9CZ3KwM6S4Y90142W9wQBl53PlTugxDEa/SviHZSryr7nxUURAc2J14E6e1cX5DuabXjse00Krevfc49rYVpUZcxAYFT6EWP0NLp+z2TgZdPJbXt118qake0ITwdfc2/Ouhcp4WPpY1zXdOtNRfk6nTCbTkvBQ91d02w7s5kJJAFgLaXv1q5pcDnXWFFZtXNlkrJcpPudQrjBcY+Co737NkxEDRo1rlTrwOU3/lS2k3MxKuXsrHKFABPAEm+o8/pT1aMHlWs4VelTVZVla1Hx5IrcaFj3Lz4KH2ebImwolaRQDKyki4JAVbAaH9Y+4q9ifTWvoYcVrlg6VDZNzk5PyyWEFCKivQrO1DFK2LQD7sQv6ln/AJAfOqJhcUe5DtqbMelxc2+lqbm8m6KYhi5urWy3U2uNeXDmaqWI7OZivdxuoTQXa9wv9R+VbGNnVwrUd60n/JlZGFOU3LW9tE/2KYBDhpMXkHeyyuubiRGhFlHQXvw46X4Cp/tJny4Fxzd0X+IE/RTW/dLZf2SBIFHhS/qSSSSfMkk1o7RihwMhYXIZMvkxcC/yJrOqlyyIyf1L90eOO0voKMGuHamKyAed63pMCxXmLX96idqxtLPHDEM0jWVFFrlmOg10HLWvp8i5QrbPnMelys0PHsldjs2Jm5vKV/VzsPzBqQ3x262GRQls7kgE8FAGptzOoriWQ7M2VEtgZI40S3Ed4x1PmLlj7Utdt7WxOKI7yW+W5C2VQL8bWHpWDi4sr7HY1uO/5NjLyVTX8Sepa/gtWwd95hio4pn71JXCA5VUqzGykZQNLkcaZ4rzzuhiO4x0U+IAdFNuJ8F9O88youbfztXoVTUfUK1GxcY6RL0+TdenLbPqiiiqBfMGk72zhTiIe6B75U/xDcWKEkqCPxXzG/Q+lnAWpFb+43/3HEg8mUe3dpb/AH51e6fBTt7vWijnzca+y2R+xMbiImSVTlZeFwG4i2gPlervipZtr7NxEFlOIjeN0+6HGa/PQEgSDpwqiYecMNOVXDs0xeXFsn/yRsPdPEPpmrYzqIul2LvJezJw7pK5QfZP0LDYs4SVkY2PiUg6WKnh9DU3JJ4gvUH6W/vXJv7sd8PjsQTGwRpWkVreEiQ5uI0GrEW8qkdlbMfFFDHYAasxvaxHAW5/2qPGylGp8n4JsjGcrFpeR2brY3vMHhzz7tQfIqLH6g18bW3ehxAKzIHB5H/ehrl3YwJhhSIXIW+p4m5ufzqzQpWBNrm3HwbcE+CUivYDdSGL/LQL15k+pOpqaw+BC12UVy233Z0kktIwBWaKwa8PTVi8QI1LNwH18qpuIlLsWbifp0Fdu3cYZHyq1lX0IY9f5VEzQs1gSNGBPHW3EEcwR59DyoDaNayBWkxnMDbQcMttQRbxEnrfTyFce1NpxRtEsrhM7HRuYCtxtfTNl+VASGFx0o1zSAnkMxCjoPxeoveu+HbMtgQ+YHUXANwfOopGRlLRnNxNkc6nys1gTVX2bvuJJREuHa18tkuSo4agCwA+lqAY8e35OaqfS4/nWyPeYZspjOg1IINr8BrbUjX/AMioOVwoLHgASfQC5rnWI8SpGazEKxFmsBrqL6ADTTThzoC3x7eiPHMPUX/KuiPakR/1F99PzqlxMRfOQLnwgkXy2GhPM3v9K20Bd1kRuBU+hBoMIqhSS5XhA4vPEvtnBb+BWpgigOaSO3Cqhvxg3ngKIbHMGseBtfTyq8EVzT4MNXUJuElJeUczgpxcX4Z54kwskLSd6uUk3ANtVAAB09DW7sl2e0u0o5cpKxZ3ZuQbKVAv1u3Dyp2Y7d2GQWkjVx0YXrZgtkxxW7tQoHIaAelXLs12QUWirVhqubkmVrtXxVooI/xOzH9kW/NqW+ar72tYsBYE5jO5PkAB/f5Ut8XPaJm/R/OtnpslHG39zH6hFyyH/wCHJPtIa0/8HtiODCYdsQ+UmKPQ3JJyC+g1Nea9nxB5Y1b4S6h/1LjMf3b0xN6d5kkxDvGTkUKqXFsoC8LeuaqtkHlTSl2S33J4z/CwfDvJ+hubJ25BiL9zIGI4rqpHnlIBt50Uo+y+eSbaCmO+VFcynllIIAPq2Ww/RPSs1lZdUKrOMHtGpi2zsr5TWmG9u8byYyVXYhI5GRUuQAFNr26m17+dVveZVkXvFBz3HmSvDU87AD2FTXavs8naMhjst0jLW+81viPnaw9qiNk4QggsdR9fWt3GXOlR467eTEyNQtc+XvwRGwp/GQeY/L/Zq9bgYoJj4geeZNeRZCQR8re9LfEhoZ2ym2VjYW5HgPlVu3fV2xULR34o5I4KEYHU8rg2rnmnROEvWyR1/wDNGcR4z7NRviAPrWcNsqNRZUVR0UAD6VrweKzVKx184fQHzFABW2iigCisXrNAFRO3MdlXIvxNx8l/ualqS3aHtubDbRlCOyhhGwU6gjIAbA6cQeFAWjG42OJc0jhR58/IDnWrZ+1oZ7904YjUjUEDrY0t9rbWnx6pAojL5rqbZbWBvrfha/LlUju7tCHA3R4SZ18Ekgctcg62DWsL/wAqAYOInVFLOwVRqSdAKo2L3XGOd8QMaCuYlbJfKBoFa7i1h5Vp3p2/9tjXD4ZH7x3Ghy6gAniDwFr+1fe7m5keQrNiG75Se8SJkAj10vmQk6W1040BCHYONUm2HklXXJJErSLIvJlK30I1161IbW2O2yxFIhkjeYHvCWI1AByngOLNp5U6NzQgwUARs6qmQNa2YISt7e1SUndyXQ5X0uVNm09KAR+7G08TjZWjMx7pVvLotyraBRppfXXkAavi3OqsD62P1Fv51wb47tRzFlgywMpIDKos3C4cCxI6a6VD7ubDOBzPiMSpDDKB8C3438R8R9BzNAWNImBci12sQNeIFtTxtoNLcj1rEClQRZtST92wv+EA6Dn719YXGRyC8bq4HHKQbevSt9AcOFTvsbGttIUMhv8AjkuifQSfOmHAtlAqn7iYfP32IP8AqynL/wAuPwL9Qx/aq6UAUUUUBgiuDFm1SFa5YgaAUXaTg5JW7xQSAoQjoMxJb0sTelvvBLfKgJta5A+lej8ZslW4iqdi+y7Cu5fxm/3S5AHkLW0rQqzeNXxyKVmJys5xFdurAFhle2ruiA87ICza+ZeP5V34zDo4swFWHe7ZkWFkigiUKqx5io/E7HUnmSFHyFVQs8kjLGLheJ4Ae9bOK4qhNryYuSpO99/Bb+yhBFjQqaB43DDrazAn0sfmaKx2YQMu0F7wqLRyZdR4mOUZR1Nsx9jRWJ1JJXdlrsjY6e91d3s3drH+HjVbk8SkeqswP9NU6LHC4F6Y3bhssvBBOOMcmRj+jLYD+JV/eqgbPaOO3huOfC59yK1enXSlUkvRnZ9UYWN/U7MLuY+PLyRyBCpCsCua5te/Ef7FX/dLco4VLO4dzxIGUWHAcTXB2bY5BiJEGneJmA80Olh6M3ypkKwrN6hKcbpR32Zf6eozpjLXdGrCYTLXaKwtfVZxohWDWajdu4vJGbcW8I9+J+VAV/amK7yVjyGi+g/vx9651c9T8zWsV9CgN64lx99v3m/vUDvxtUJhj3gEha6oJAHANib+K/AfnUxVN3t3qjimWF4UlVSrPnsbE8MoIsCAeNAMTYu5uAUx4iLDqHKhlOaQgZl4hS1hoTyqD3m7NYJJJMSJnjue8dLKym2psdCoNup41H7B3zRsTh44lYd46oS1gADpYAceVMLeSBnwmIRBmZoZFUDmxQ2HuaAoX2TBYWQPlihksQDwNjxsL1JYaOPxSIF/xDmZlt4z1LDjVHxO4jTLG6YoglVzZ0z3uB8NmBFuFjerbsHZQw0KxBi9iSWOlyeNhyHlQEkDpbl0/wC1deyZ1jkzte2Qrp5kH+n61x1y7UwplhkjU5S6MoboSND6UByzQYvvJXSeNgzu6RuhsFLEqM4NxpblVC2ztt9ookcUI74G6kPaw0z8bC1gOvAWqCjx+IjL4U94JAxXugWOY6/Co+IHlYa00odzsJswpO0j5nvGO8ZSqllueAH4bXNAVbc+eHCFvtBkE+quNGRdb2GXibZeNWLHb0wmNxCxaQqRGuVhdzoutuprh27unHiry4SRBIzXYs5KN14Xynhw+Vcm725uIhxMck7wlIznsjO+Zh8I1UWF7H2oBw7vbPEEEcQ4Iqr62A19zrUnUNsvbANlksDwB5H16GpmgCiiigCiiigNctcbzgV2TDSoDacRsaAVG+u1M+NxDk2VPCPRfD+at86hNl7Q7uPoSc9/M8NethXXvvhQuI7vUd8ysfyNvfWtW0sJG+ighR8NyCbDqQK+mxpOUFw9I+byYxUmp+2fexse8mKgEZJkaVMp53zDW/zrFTnZXsFftyycRErP+0fCP+o/KiszPukrNSS2aOFTF17j4Gb2gQiTZ+KQjMe6ZgP0k8YI8wVB9q87yNJ9y7A8DXpvGYUsDXnyXDfZ8RPh3/03YD0vp81KmnTmm3Dej3PWkp62du53epPHICM4PBmVbgixAJI1tTm2fimbjSQ78Uz+y/HCWF42PiiYW/Ufh9Q49qn6ljpQU0/BX6de+bg/ZfMOdK21rXQUJKDwIPob1imztGylZ2wbRmifDmN2RSJAbG1yCpH0Jpp1H7V2RFiABLGj5Tdc6q1j5XFD0QewMfiMTOIlxLIbFrlidBbQLfU61b978dLh8MHjkAZSoOYLmcGwJUcARxOnC9Se/u7ATCu0EQDIVcd2oBsDrbKL8CT7Ut9iYSTFTxxhGluyhwbkBL+LMTwFr0Bvwe+uJHFw36yr/K1Smyd1xtZ5cRMStyI1EegDKq+LW/UaeRpgRdm+DZbPCg/Vuh+akVN7B3fgwETiLMVu0hzHMR4RcC/Lw86Ape7HZUYJ45ZsTnETB0REylipuucknTyHHrV2xO3QrEKtwCQTe2oNjb3FZbeFOSN75R/M1TcBsru5p5e8du+kd8hNlTO5awHM62vQFIxG98uFkmgBjYLK5VjdrBjmyg3HC/TjesDezGOjSLcRr8TrGMoubfERY6kVdju/hS+c4eIt1KKeZPA6czUg0EbDJIivGbBkIFiL8LUAqpN6sQ3Gd/Y5fytXM205ZPvyP6Fmp4rg8BCoMOGgLcgI4wR6nLcVK7JxqOSoQIQL2FrEeWnpQED2WYY/YImdCr5pfiUhrd6/XUCo3eYxbUhhKu6RA94CuXM1xa2oIUjXrTCkXQ20NjXn3Ze1p8AzwSKCUOV0JNgwHFT0IsfPSgGBsvZseHjEcQst76kksTzJPE8PlXXSflnxmNllmgjd1D5fC62Q2FlAZgeFuApj7rJOuHUYr/M10JDELyDEaE8edATFSezdsGOyv4l+q/3HlUVeora234YNHa7fgXU+/Ie9AM6CZXAKkEHmK2Ur+zneOXFY10ACQrEzFRrdsyBSx62LcPrTQoAooooDBqD2ztvDwnLLIA34QCxHqANKlsVMEVmJAABJJNgLdTXn7FbeZnZs3iYtmPM3OvtV3CxY3t8npIo5uTOlJQXdlz7Qtq4RsKskZR3MgRTbxJoWOhF1+G3vSzXaN6+9qYkNGR8vWoIE8uP51pxX4b8kHtGe95H55ruPrsgwn/DyTkf5j5VP6Mdx/wBRf5UVat1NmfZsHh4eaRqGtzci7H94misO+x2WOT9mzRWq4KKJY0lu2fZHdYmPErwmXK/68YAB90sP2KdVUrta2b32z5CBdoSsy/s6N/AzV1jz42Jnl8OUGhAy4omrt2O7VybQyE6TRsn7S+NforfOqBM4B+tdu7G0O5xcEpuFjkDG3Gw429q0bW5pxKFUVFqQ1O0PeJ2xL4cMVjiyggG2dioYluoGYC3lVf2fvA0Dq0ZylRrYmzW/EPOoferbH2mdp41AzBQwF/ugKCb87AD2FRmAglmdUCnxEAAcSTyFXKnCFSg4/cpXRc7HZyPT2BxHeRo40zKrW6ZgD/OuilxsHeKTByJhsXIkiWADqSxi5BWNuGnPhfpTFVr8KwrqZVPv4fg28e+Nse3lGSKwEA4CvqsVCTma5NrNaCW3Hu3t65TXSzVqnUOpHG9DzYlNr7+osamFfG3xZxonlYfF/v237nb3vipGidVuFLZluLAEaEa9ePlW/DbrQ4eWbC4lIpS572IsLlofhA1GjKQb2639JnZuzIcOpWCNYwTc5RxPmeJ96Hp3PIALkgDqSBWQ19Rw60tu0LZ2LMplVTJD4QuTxFL2FsnE3YnUA1s3A2qkKS/aJDHqAsbK/IXLWtoTe1vKgJLtFnxMIinhd1jW6yZSRlJIsxA4g6jy061IdkW1JcRjHaR2fLAePAXdPYXsflXFtbfOLKyRp3mYEHOLKQeq8WHlpTK3FwcSYOF4oo4+8jR2EahQWZQTw9aAsVVbezcbD44hnzRygW7xLXI6MDow6cxerTRQCP3hlOzcUkMJuiQxghho+rakDnx1Fdse+sPd5mVg/wCAa3Pk3C3r8qYW9e6cONW0gs4+CRdGX+RHkaW57KcV3uXvI+6495re3TJ197edAQG197ppbhT3SHSyE3Pq3H5WrdsLcjE4mzMO5Q/ecHMfMJofnamhu7uHBhrELmcf6j2ZvbkvsKtUWGC0BXtzN04sEGMYJdgAzsblgOXQDyFWi9L/AHr31aOVoYWC5Dld7Zjm5gDhpwqP2Jv9KsqrOwkiJyl8oVlvoG00I6i1Xl0+51/Jr9yi+oVKz4/6jRr5JoU1Fb17T+zYOeYcUjYr+uRZf4iKopbei63pbKTvxvFFLI2HbOYk0fu2UFnHW41Cnl1B6ClftbZgzkxOSvK4sbeY5GvuPaCnW5vz9aMVjrLpxPCvpqqaYV6Pm52WysciNtkuGsxOhvrb/vW/c3Z/e4+BOKiTOw4+GPxWPlcAe9a9m4Nppo4l+KR1Qc7ZjqfYXPsaam43Z9JhJZJXdXuuRLAggE3Ynj0X61n5VkYrRo40JN7GPg8XmGtZrVhsKRRWSahIObCobafiBB4cx1FTRFc8mEBoDzVvvsL7JiCqj/DYZoyfw31X9k6elqi8Ds+V1aRI2MaglntoAPPn7V6X2luxh58vexq5U3UsAcp6i9a5N30KNHYZWVkOnJgR/OrccprXYqyxk9nm0G3CpnZe0SOBKta11NrjyI4Vw7X2XJhpXhmUq6G2v3hyZeoPG9citY3Fa9dmu/oyrK99mWCSS1zy4nhw/nzpt9le3PtOEKkktA3d3PEpYFT8jb9mkHicSTTG7BtoAT4mEn441kA/UbKf/wBFqv1CxWQ+xNgVuuf3HZWDWA1VzffeD7LD4P8ANe4TyA+Jz5AfUiseuDnJRj5ZrWTUIuTF3vNvRJPO/iIiR2VEvYEKbXNuJNj6XrVsLel8POpBPdlgHQsWGUkAkeY4g1S8ZiGV2OpBJN+OpNzetUM7OwtcAEX5V9JxrVfxcf2/2fPNTc/l2M/tZwcqvDi4yR3d1YjitzdW9L3B9R1qjvvdij/qW9FQfyq37G3wNu6xg76FhlYtqyg6ftjyOtWjDdnWAIDxxh1YBlJd2BB1BGuotWDkY06JakbmPkwuW4iq2Rj5p8VAru7kuNCSdOZtwGl6sO9W5uLkmVoY865AL5lFiCeNyOopp7J3aw+H/wAqJE6lVAJ9TxNS4QCq5YE9sLsslcg4qQIv4Y/ExHmxFh7A0wdpbXg2dDFEATZQkaA3OVRa5J5edS209pRQIXlcKo68z0A4k+VJHffb64jGGRbhMiqua3AX5X6kmrmHjfLPcv0lPMyPjjqH6hhYftCTMBNEUVuDKwewPMjp9fKrtFIGAIIIIuCNQQedebJMYLU2ezneqJ4IcM5KyBcq5rWcAmwU9QLaeVWs7DhBKVS+/wDkq4WXNvja/sX2isCs1kmsYqu7zb1x4UWtnltcICBbzY8h9a7t59qfZcLNPociEgHmx0UfMikU+NaRjIxLFySWPM860MDEjfLcvCM/OypUrUfLI7a21GaeR3Fu8d5NOAzm5Avy1rUMbnIUHjp6edSO2cQkkaCT4kGVTzZBwU+l9D006VAJIF+AAVrNyh+X0ZkUprlruemNhbXjngSSI3FgpB4qwGobzqmdtG0rYARj/UlRT5Bbvr7qKoO4e8U0OLiUHMkrCJ16hjYEeYJv8+tWPtix9sPHDf8AzJLnzEY/uy1izpVdyS8GvC3nT38ioVq6Q17XrgViPOuw8h1q9CXYpzj3Gf2LbBWSSXFOL90RHF0zsLs3qAVA/WNORVqqdmmyzh8BErCzteRxzDPrY+YXKParYKyr585tmnRDjBIzRRRURKFFFFAFYNZrBoBO9uOAtJh5wOKtEx818S/Qv8qVyte/ka9F777GjxkBie4IIZWHFGF9R10JFvOkft7dPEYQs8gBjuBnUnjrYkWuvTX61pY1y4qPsz8ip8nIr2INqY/YhMofE+Ed5ZLNzyEm6jyuFPypbzrrTT7Jd3ZIXaeUFS6ZFTopZWuw6+EacvfRktcWmMZd00N7DyUg+0LeCSfHTgHKkbGJB5IbH5tmPuKfUK1577RMN3e0sUvIuHHo6K35sahwv+wlzP0IgvtDdfnrXVhMeBoyjj8Qvp7f74VwUVrRm09mW4JrRPST+EuLED630pxdk2KMmzYrm5VpU9lkaw9lIpAGQhSOVPDsRB/9NuRoZpSvmPCCfmGHtVTqNvOCLPT6+EmMGsGs1g1kGsJ3tI2gz454yxyxIiovmwDMfe4/dFUnaiKyi5AI4a1N9p+JKbSxAXmI/lkWqYTfjX0NNkVRGGjAurbvlLZ9xxC/ie4qdwuKsLxnxLZlI4qym4PsRVerKsRw0rqFnFNaOZ18u+z1LsnGCaGKUcHRX/eANdlVXsxmL7MwxbiFdfZZHUfQCrOz2r56a1Jo34PcUyj9s+Iy7MdfxyRL8nDf00j8DjSBY69KfPaRhI5sBiBJoERpVI4q8YLA+9rehNeeIK0MGbiuxQzYbfc6pZCxua+KKwDV1vZTS0WzsvwPe7Rh6Rh5T+yth/Ey0w9/91Vxire6ul8jDle1wRzBsK2dlm7EeHgTEm5mnjUkn7iNZgijz8JJ5kVd3wwNZORbys2vRq0Var0/Z5e2tu/PhnyyIbE2VlBIb5cD5GmPuNuWECzYhP8AF4op/wBMaWuOGbn5etNcbPTmoJ8xWfsK8hXksiTjo9jRFS2cuzripQGtMcFq31XJwooooAooooArBrNFAcOJgvUfiNmZwVYAgixBAIIPIjnU7ai1AUTB9mmFSbvlU5vuqdVQ9VHL+VWjDbNCVKUV65OXk8UUuyNKralt2tbsRyRyY1SwljRQy6FZEDAXPMEBibjpTOYVX969mtLhpo1Fy0bqB1JU2+tq7qk4yTRxZFSi0zzdevmNwQCOBrbPAyHLIrI3AhgVN/eufCQsqKGFuY9CTY1scu6Rk8fytmZzZSegr0tuvh0hwsEUfwLGgB63AOY+ZJJ96844LAGeaOIffax8l4k/K9ejtjucqg8gAPQVRzZd0i7hx7Nk4rUF6+Ur4la1US6IjtbjttKQ/ijib+HL+amqbTU7XsBGyDEAESpljuCLMhY8RbkWNrdaVda+NLlWjJyI6sYUVgnxMOQy290Un6k1Y9wMDHNjFWZBIgR2KtexIsBe3HU1I7Eo8jhQfLiOns7jy7Nwg6xBv3yW/qqwPXNgnGUBQAAAAALAAcgOQrrYViye3s2IrS0VbfbDGXCTxKfE8bKvqRpfy5V5zjUqxUixvYg8iOI9a9SY3B5gaWe+HZxLLL32HCgnSQMbA8s3rVjGtUXpkGRXyW0KrFGyN6W+ddWz8C8rpFEpZmsoCgm19LnoB1pn7A7OkiObEN3psRltZBfjx1b6elXPZOx44QBFGqD9EAfPrVieWk3xIIYra7k3srC93Gi8lVVHooAH5VIVqgGlbazmX12CiiigCiiigCiiigCiiigCiiigCiiigCiiigCtcy6VsrBFAV3HbNV9GUMOjAMPrUDtbcvDYixeOxAsGQlCB000PuKvjQisLhxXSk14Zy4p+UUbdrs6hw8hlDOxIsA2U5RztYDjYVc4MEFrrArNJScntiMVFaR8hK1TQ3rfRXJ0UTfvd+SfDSLGuZrAqLgXKkG2vpSnTczGn/QI/WaMf1V6QdL1Hz4IVPVkSrWkQWURm9sSGL7PsVmBTuzdVzXYjUC3ToBVn7Ptxp4J2lmaO2UqApZibkEkkqLfD9aYYwld+GhtR5E3HieqiHLkZw+HCit9qzRUBMFfJWvqigOd8KDQmGtXRRQGFFZ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835696" y="160338"/>
            <a:ext cx="5184576" cy="1036414"/>
          </a:xfrm>
        </p:spPr>
        <p:txBody>
          <a:bodyPr>
            <a:noAutofit/>
          </a:bodyPr>
          <a:lstStyle/>
          <a:p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Tarifária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83568" y="1988840"/>
            <a:ext cx="77048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200" dirty="0"/>
              <a:t>Tradicionalmente, a cobrança de taxa ou tarifa é a modalidade mais importante para o financiamento do </a:t>
            </a:r>
            <a:r>
              <a:rPr lang="pt-BR" sz="2200" dirty="0" smtClean="0"/>
              <a:t>setor</a:t>
            </a:r>
            <a:r>
              <a:rPr lang="pt-BR" sz="2200" dirty="0"/>
              <a:t>;</a:t>
            </a:r>
            <a:endParaRPr lang="pt-BR" sz="2200" dirty="0" smtClean="0"/>
          </a:p>
          <a:p>
            <a:endParaRPr lang="pt-BR" sz="2200" dirty="0"/>
          </a:p>
          <a:p>
            <a:pPr marL="342900" indent="-342900">
              <a:buFont typeface="Wingdings" pitchFamily="2" charset="2"/>
              <a:buChar char="ü"/>
            </a:pPr>
            <a:r>
              <a:rPr lang="pt-BR" sz="2200" dirty="0"/>
              <a:t>Cada município que presta diretamente os serviços de água e esgoto tem uma política própria de </a:t>
            </a:r>
            <a:r>
              <a:rPr lang="pt-BR" sz="2200" dirty="0" smtClean="0"/>
              <a:t>cobrança</a:t>
            </a:r>
            <a:r>
              <a:rPr lang="pt-BR" sz="2200" dirty="0"/>
              <a:t>;</a:t>
            </a:r>
            <a:endParaRPr lang="pt-BR" sz="2200" dirty="0" smtClean="0"/>
          </a:p>
          <a:p>
            <a:endParaRPr lang="pt-BR" sz="2200" dirty="0"/>
          </a:p>
          <a:p>
            <a:pPr marL="342900" indent="-342900">
              <a:buFont typeface="Wingdings" pitchFamily="2" charset="2"/>
              <a:buChar char="ü"/>
            </a:pPr>
            <a:r>
              <a:rPr lang="pt-BR" sz="2200" dirty="0" smtClean="0"/>
              <a:t>Os </a:t>
            </a:r>
            <a:r>
              <a:rPr lang="pt-BR" sz="2200" dirty="0"/>
              <a:t>custos em cada localidade sofrem grande variação por conta de aspectos naturais, como a maior ou menor facilidade na obtenção de água potável, a existência de relevo, e também a presença de solo favorável ou não à instalação de redes.</a:t>
            </a:r>
          </a:p>
        </p:txBody>
      </p:sp>
    </p:spTree>
    <p:extLst>
      <p:ext uri="{BB962C8B-B14F-4D97-AF65-F5344CB8AC3E}">
        <p14:creationId xmlns:p14="http://schemas.microsoft.com/office/powerpoint/2010/main" val="3054133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9180512" cy="908720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xQTEhQUEhQWFRUXFxcWFRcWGBQVHRUWFxgXHBwXGBgbHCggGB0lHBYUITEhJSktLi4uFx8zODMtNygtLisBCgoKDg0OGxAQGy8mHyQ3LTE0LzQ0LDQvLDAyNCwsLCwsLCwsLCwsLCwsLCwsLCwsLCwsLCwsLCwsLCwsLCwsLP/AABEIAL8BCAMBIgACEQEDEQH/xAAcAAACAgMBAQAAAAAAAAAAAAAABwUGAQMECAL/xABDEAACAQIDBQYDBAgEBQUAAAABAgMAEQQSIQUGMUFRBxMiYXGBMpGhFEJSsWJygpKiwcLRIzND8CRzsuHxFSVTY7P/xAAaAQEAAwEBAQAAAAAAAAAAAAAAAwQFAgEG/8QALREAAgICAQQBAgUEAwAAAAAAAAECAwQREgUhMUETUXEUIjJhkaHB0eEjM4H/2gAMAwEAAhEDEQA/AHjRRRQBRRRQBRRRQBRRVe2/vVHhnWLK0kjDNlW2gOgJJ62NhXcK5TfGK2ziyyNceUnpFhoqM2JtiPEpnjuLGzK3FT0P96kq5lFxen5PYyUlyj4A1W9pb4wxStFZ3K6OUAIQ9Dc6kXHCpja20Y8PG0srZVX3ueQA5k0i9p7TZ8RPJGjBJHLgMRcFtSDY243PvV3BxVdJ809f3KWdkyqiuDWx9YPErIiuhurAEHqDW+qN2b7wI8KYZgUlQMbEgh7sWJU9Rc6dKvAqrdU65uLRaptVkFJGDS03j3qnGJlRJDGsTZQoCnMQAbtcc7n2t61aN/NtPhcNmj/zHcRobXy3BJa3kFPvak3iIzI7O7uzN8RJuTw5n0FaXTMTnuySTXgzup5HHVabT8jz3Z2i2Iw0UrCzMDe3AkEi48ja/vUtSn7ONtyRTJhmctE4KqG1yMASMp5AgEW9Ka96pZdDptcWXcS9XVqSA1R95d8JIp3ihCf4ds5cMbsQDYAEW0Iqw7z7aGEgMhF2vlRfxOeHtoSfIUk9pYiaeR5XkGZ7X8IA0sNAPIAVa6difK3OS3H+5U6jk8FwhLUh3bs7XGKw6ygZScysONmU2NjzGlS1Kvs53laJosHLYoxIjcCxDm7Wbrc3143PyaYqpk0umxxa19PsXMa5W1pp7CsXoJpP7z7edsRNmkZSjsqBXKhApty4k2vfzr3GxpXycU9aOcrKWPFNrexwis1B7mY2SbBQSS/GyXueLC5yt7rY+9TlV5R4tosRlySYUUVi9eHRmiiigCiiigCiiigCiiigCsGs1z46UpG7AXKqzAdSATb6UDN96L0lMFvbPIe9M7hjqAD4R5ZeFqbew8cZsPFKRYugJ9fLyq1kYc6IqUn2ZTx8yN0nFJpo72akjv5thJcb3mGzOMojY6WJUmzJrqLG3tpTO3+nZNnYpk4iM/ukgN/CWpIbNxGdbj0q50qpSm5b00Vup2tRUdbRddwt51wzSLOjASMtnFiFABGq8eZ11prwTB1DKQVIuCNQQeYrz6TTZ7MsRmwdvwSOvsbN/VUvVcRQXyp935IumZTb+Jrt6IntolZcPhrHQ4gA+pR7X+tL29NjtP2G+LwLLH8cTLMo/FkDXX1Ks1vO1KESgjMDpa9/KpukWL43H6EfVa3zUvqdmBxBjljdTYq6kH0Ip/LXn7Y+G+0SxRowHeEBWN7ai969ARiwFV+sOLnHX0J+kqSjLZS+1cf8NEekw/6JKV16dW+mBWXBzBvuI0i20s6KSPbkfImkrCAVcn7qZh65kH5Man6Vco0yT9Mg6nS5XJr2S+6B/wCOw3/MH5GneKUnZjgkkxTM4uYlDprwYki566Gm2KpdWsUrtL0i50uDjTv6sX/a0/gw4/Sc/ID+9LoGmn2oYBXwvekkNERltwOcqCD9KUJxP+J3dvuFr+hAtWl0u2Kx0v3M/qNUne3+2yZ3bF8fgh/94+iO39NPilH2X7NWbFNK3HDAFR+nKrC/sub94dKblZfVLFO969Gn02DjQt+xedou8kiP9miJXwgyMDYnNeyg8tNSfOltJg0YEWIv0Jqy7/yE4+a/LIB6ZF/vVfvW3g01xoj28mLmXTldLv4LZ2bbwNFiUwjMWjkBCAknIygnw9AQDp6e7bvSH7OI+82ynSNJH+SZb/NxTv2hjFhjeR9FRSx9uQ86wc9Rd7UUbmE2qU5M5N4trDDQmS2Y3CqOF2N+J6aE+1VHZG/chxEcUwQrKwRSgIKs3C9yb62FV3ereyXGL3aqkceYMAQWa44Etew9hzqu7HxTw4uOaRBIsbZgl+J5NfqOIvpcCrtXT+NL5w3J+CjZm871wnqKPQwrNcuzsYk0aSRm6OAVPkf5103rE1rszaT2tmaKxes0PQooooArF6yapG/O+D4aRYIbByodmYXygkgADqbHU/8AiSqqVs1CPkiutjVDlLwXa9QG+m3fsmHLrYyMckYPDMQdT5AAn2qJ3T3reWURSlWLC6Ooy6gXsR6X+VQ/bhmWHDSD4RIyn1Zbg/wEe9Txx3XeoWkH4lW0udQuYsCS7MX+IliAFGrHWwtYanlVk2JvLPhSoWRmjW143OYFegvqunC1VnZWLzg+Vq7WNfTKmmdetbR89K22E977j22vhhiMLLGNe9hdRf8ATQgfmK867JgkheWGZSkiEZ0PFT/sjUcb16D3SxGfBYdjxMS3v5C1/pSa7WMOYtq96AQsqxtcaBioyMPP4VPuK+ewrPiv0b2XD5adnC0ova+pBNvIf+abvZhhQuDzhr947MR+HKclv4L+9JqSNjLGVUt8SnKCeIFuHmKbvZ6JI8MEkGXxMQDxsddemt6v9Ut5V8d+yj06rVilr0W/GTqqm/Q15wwmCaFWgf4kLJ69CPIgg+9eizHm5VyybEjY3KLfrYX+dZWLkuht63s1cjH+aKW9CZ3KwM6S4Y90142W9wQBl53PlTugxDEa/SviHZSryr7nxUURAc2J14E6e1cX5DuabXjse00Krevfc49rYVpUZcxAYFT6EWP0NLp+z2TgZdPJbXt118qake0ITwdfc2/Ouhcp4WPpY1zXdOtNRfk6nTCbTkvBQ91d02w7s5kJJAFgLaXv1q5pcDnXWFFZtXNlkrJcpPudQrjBcY+Co737NkxEDRo1rlTrwOU3/lS2k3MxKuXsrHKFABPAEm+o8/pT1aMHlWs4VelTVZVla1Hx5IrcaFj3Lz4KH2ebImwolaRQDKyki4JAVbAaH9Y+4q9ifTWvoYcVrlg6VDZNzk5PyyWEFCKivQrO1DFK2LQD7sQv6ln/AJAfOqJhcUe5DtqbMelxc2+lqbm8m6KYhi5urWy3U2uNeXDmaqWI7OZivdxuoTQXa9wv9R+VbGNnVwrUd60n/JlZGFOU3LW9tE/2KYBDhpMXkHeyyuubiRGhFlHQXvw46X4Cp/tJny4Fxzd0X+IE/RTW/dLZf2SBIFHhS/qSSSSfMkk1o7RihwMhYXIZMvkxcC/yJrOqlyyIyf1L90eOO0voKMGuHamKyAed63pMCxXmLX96idqxtLPHDEM0jWVFFrlmOg10HLWvp8i5QrbPnMelys0PHsldjs2Jm5vKV/VzsPzBqQ3x262GRQls7kgE8FAGptzOoriWQ7M2VEtgZI40S3Ed4x1PmLlj7Utdt7WxOKI7yW+W5C2VQL8bWHpWDi4sr7HY1uO/5NjLyVTX8Sepa/gtWwd95hio4pn71JXCA5VUqzGykZQNLkcaZ4rzzuhiO4x0U+IAdFNuJ8F9O88youbfztXoVTUfUK1GxcY6RL0+TdenLbPqiiiqBfMGk72zhTiIe6B75U/xDcWKEkqCPxXzG/Q+lnAWpFb+43/3HEg8mUe3dpb/AH51e6fBTt7vWijnzca+y2R+xMbiImSVTlZeFwG4i2gPlervipZtr7NxEFlOIjeN0+6HGa/PQEgSDpwqiYecMNOVXDs0xeXFsn/yRsPdPEPpmrYzqIul2LvJezJw7pK5QfZP0LDYs4SVkY2PiUg6WKnh9DU3JJ4gvUH6W/vXJv7sd8PjsQTGwRpWkVreEiQ5uI0GrEW8qkdlbMfFFDHYAasxvaxHAW5/2qPGylGp8n4JsjGcrFpeR2brY3vMHhzz7tQfIqLH6g18bW3ehxAKzIHB5H/ehrl3YwJhhSIXIW+p4m5ufzqzQpWBNrm3HwbcE+CUivYDdSGL/LQL15k+pOpqaw+BC12UVy233Z0kktIwBWaKwa8PTVi8QI1LNwH18qpuIlLsWbifp0Fdu3cYZHyq1lX0IY9f5VEzQs1gSNGBPHW3EEcwR59DyoDaNayBWkxnMDbQcMttQRbxEnrfTyFce1NpxRtEsrhM7HRuYCtxtfTNl+VASGFx0o1zSAnkMxCjoPxeoveu+HbMtgQ+YHUXANwfOopGRlLRnNxNkc6nys1gTVX2bvuJJREuHa18tkuSo4agCwA+lqAY8e35OaqfS4/nWyPeYZspjOg1IINr8BrbUjX/AMioOVwoLHgASfQC5rnWI8SpGazEKxFmsBrqL6ADTTThzoC3x7eiPHMPUX/KuiPakR/1F99PzqlxMRfOQLnwgkXy2GhPM3v9K20Bd1kRuBU+hBoMIqhSS5XhA4vPEvtnBb+BWpgigOaSO3Cqhvxg3ngKIbHMGseBtfTyq8EVzT4MNXUJuElJeUczgpxcX4Z54kwskLSd6uUk3ANtVAAB09DW7sl2e0u0o5cpKxZ3ZuQbKVAv1u3Dyp2Y7d2GQWkjVx0YXrZgtkxxW7tQoHIaAelXLs12QUWirVhqubkmVrtXxVooI/xOzH9kW/NqW+ar72tYsBYE5jO5PkAB/f5Ut8XPaJm/R/OtnpslHG39zH6hFyyH/wCHJPtIa0/8HtiODCYdsQ+UmKPQ3JJyC+g1Nea9nxB5Y1b4S6h/1LjMf3b0xN6d5kkxDvGTkUKqXFsoC8LeuaqtkHlTSl2S33J4z/CwfDvJ+hubJ25BiL9zIGI4rqpHnlIBt50Uo+y+eSbaCmO+VFcynllIIAPq2Ww/RPSs1lZdUKrOMHtGpi2zsr5TWmG9u8byYyVXYhI5GRUuQAFNr26m17+dVveZVkXvFBz3HmSvDU87AD2FTXavs8naMhjst0jLW+81viPnaw9qiNk4QggsdR9fWt3GXOlR467eTEyNQtc+XvwRGwp/GQeY/L/Zq9bgYoJj4geeZNeRZCQR8re9LfEhoZ2ym2VjYW5HgPlVu3fV2xULR34o5I4KEYHU8rg2rnmnROEvWyR1/wDNGcR4z7NRviAPrWcNsqNRZUVR0UAD6VrweKzVKx184fQHzFABW2iigCisXrNAFRO3MdlXIvxNx8l/ualqS3aHtubDbRlCOyhhGwU6gjIAbA6cQeFAWjG42OJc0jhR58/IDnWrZ+1oZ7904YjUjUEDrY0t9rbWnx6pAojL5rqbZbWBvrfha/LlUju7tCHA3R4SZ18Ekgctcg62DWsL/wAqAYOInVFLOwVRqSdAKo2L3XGOd8QMaCuYlbJfKBoFa7i1h5Vp3p2/9tjXD4ZH7x3Ghy6gAniDwFr+1fe7m5keQrNiG75Se8SJkAj10vmQk6W1040BCHYONUm2HklXXJJErSLIvJlK30I1161IbW2O2yxFIhkjeYHvCWI1AByngOLNp5U6NzQgwUARs6qmQNa2YISt7e1SUndyXQ5X0uVNm09KAR+7G08TjZWjMx7pVvLotyraBRppfXXkAavi3OqsD62P1Fv51wb47tRzFlgywMpIDKos3C4cCxI6a6VD7ubDOBzPiMSpDDKB8C3438R8R9BzNAWNImBci12sQNeIFtTxtoNLcj1rEClQRZtST92wv+EA6Dn719YXGRyC8bq4HHKQbevSt9AcOFTvsbGttIUMhv8AjkuifQSfOmHAtlAqn7iYfP32IP8AqynL/wAuPwL9Qx/aq6UAUUUUBgiuDFm1SFa5YgaAUXaTg5JW7xQSAoQjoMxJb0sTelvvBLfKgJta5A+lej8ZslW4iqdi+y7Cu5fxm/3S5AHkLW0rQqzeNXxyKVmJys5xFdurAFhle2ruiA87ICza+ZeP5V34zDo4swFWHe7ZkWFkigiUKqx5io/E7HUnmSFHyFVQs8kjLGLheJ4Ae9bOK4qhNryYuSpO99/Bb+yhBFjQqaB43DDrazAn0sfmaKx2YQMu0F7wqLRyZdR4mOUZR1Nsx9jRWJ1JJXdlrsjY6e91d3s3drH+HjVbk8SkeqswP9NU6LHC4F6Y3bhssvBBOOMcmRj+jLYD+JV/eqgbPaOO3huOfC59yK1enXSlUkvRnZ9UYWN/U7MLuY+PLyRyBCpCsCua5te/Ef7FX/dLco4VLO4dzxIGUWHAcTXB2bY5BiJEGneJmA80Olh6M3ypkKwrN6hKcbpR32Zf6eozpjLXdGrCYTLXaKwtfVZxohWDWajdu4vJGbcW8I9+J+VAV/amK7yVjyGi+g/vx9651c9T8zWsV9CgN64lx99v3m/vUDvxtUJhj3gEha6oJAHANib+K/AfnUxVN3t3qjimWF4UlVSrPnsbE8MoIsCAeNAMTYu5uAUx4iLDqHKhlOaQgZl4hS1hoTyqD3m7NYJJJMSJnjue8dLKym2psdCoNup41H7B3zRsTh44lYd46oS1gADpYAceVMLeSBnwmIRBmZoZFUDmxQ2HuaAoX2TBYWQPlihksQDwNjxsL1JYaOPxSIF/xDmZlt4z1LDjVHxO4jTLG6YoglVzZ0z3uB8NmBFuFjerbsHZQw0KxBi9iSWOlyeNhyHlQEkDpbl0/wC1deyZ1jkzte2Qrp5kH+n61x1y7UwplhkjU5S6MoboSND6UByzQYvvJXSeNgzu6RuhsFLEqM4NxpblVC2ztt9ookcUI74G6kPaw0z8bC1gOvAWqCjx+IjL4U94JAxXugWOY6/Co+IHlYa00odzsJswpO0j5nvGO8ZSqllueAH4bXNAVbc+eHCFvtBkE+quNGRdb2GXibZeNWLHb0wmNxCxaQqRGuVhdzoutuprh27unHiry4SRBIzXYs5KN14Xynhw+Vcm725uIhxMck7wlIznsjO+Zh8I1UWF7H2oBw7vbPEEEcQ4Iqr62A19zrUnUNsvbANlksDwB5H16GpmgCiiigCiiigNctcbzgV2TDSoDacRsaAVG+u1M+NxDk2VPCPRfD+at86hNl7Q7uPoSc9/M8NethXXvvhQuI7vUd8ysfyNvfWtW0sJG+ighR8NyCbDqQK+mxpOUFw9I+byYxUmp+2fexse8mKgEZJkaVMp53zDW/zrFTnZXsFftyycRErP+0fCP+o/KiszPukrNSS2aOFTF17j4Gb2gQiTZ+KQjMe6ZgP0k8YI8wVB9q87yNJ9y7A8DXpvGYUsDXnyXDfZ8RPh3/03YD0vp81KmnTmm3Dej3PWkp62du53epPHICM4PBmVbgixAJI1tTm2fimbjSQ78Uz+y/HCWF42PiiYW/Ufh9Q49qn6ljpQU0/BX6de+bg/ZfMOdK21rXQUJKDwIPob1imztGylZ2wbRmifDmN2RSJAbG1yCpH0Jpp1H7V2RFiABLGj5Tdc6q1j5XFD0QewMfiMTOIlxLIbFrlidBbQLfU61b978dLh8MHjkAZSoOYLmcGwJUcARxOnC9Se/u7ATCu0EQDIVcd2oBsDrbKL8CT7Ut9iYSTFTxxhGluyhwbkBL+LMTwFr0Bvwe+uJHFw36yr/K1Smyd1xtZ5cRMStyI1EegDKq+LW/UaeRpgRdm+DZbPCg/Vuh+akVN7B3fgwETiLMVu0hzHMR4RcC/Lw86Ape7HZUYJ45ZsTnETB0REylipuucknTyHHrV2xO3QrEKtwCQTe2oNjb3FZbeFOSN75R/M1TcBsru5p5e8du+kd8hNlTO5awHM62vQFIxG98uFkmgBjYLK5VjdrBjmyg3HC/TjesDezGOjSLcRr8TrGMoubfERY6kVdju/hS+c4eIt1KKeZPA6czUg0EbDJIivGbBkIFiL8LUAqpN6sQ3Gd/Y5fytXM205ZPvyP6Fmp4rg8BCoMOGgLcgI4wR6nLcVK7JxqOSoQIQL2FrEeWnpQED2WYY/YImdCr5pfiUhrd6/XUCo3eYxbUhhKu6RA94CuXM1xa2oIUjXrTCkXQ20NjXn3Ze1p8AzwSKCUOV0JNgwHFT0IsfPSgGBsvZseHjEcQst76kksTzJPE8PlXXSflnxmNllmgjd1D5fC62Q2FlAZgeFuApj7rJOuHUYr/M10JDELyDEaE8edATFSezdsGOyv4l+q/3HlUVeora234YNHa7fgXU+/Ie9AM6CZXAKkEHmK2Ur+zneOXFY10ACQrEzFRrdsyBSx62LcPrTQoAooooDBqD2ztvDwnLLIA34QCxHqANKlsVMEVmJAABJJNgLdTXn7FbeZnZs3iYtmPM3OvtV3CxY3t8npIo5uTOlJQXdlz7Qtq4RsKskZR3MgRTbxJoWOhF1+G3vSzXaN6+9qYkNGR8vWoIE8uP51pxX4b8kHtGe95H55ruPrsgwn/DyTkf5j5VP6Mdx/wBRf5UVat1NmfZsHh4eaRqGtzci7H94misO+x2WOT9mzRWq4KKJY0lu2fZHdYmPErwmXK/68YAB90sP2KdVUrta2b32z5CBdoSsy/s6N/AzV1jz42Jnl8OUGhAy4omrt2O7VybQyE6TRsn7S+NforfOqBM4B+tdu7G0O5xcEpuFjkDG3Gw429q0bW5pxKFUVFqQ1O0PeJ2xL4cMVjiyggG2dioYluoGYC3lVf2fvA0Dq0ZylRrYmzW/EPOoferbH2mdp41AzBQwF/ugKCb87AD2FRmAglmdUCnxEAAcSTyFXKnCFSg4/cpXRc7HZyPT2BxHeRo40zKrW6ZgD/OuilxsHeKTByJhsXIkiWADqSxi5BWNuGnPhfpTFVr8KwrqZVPv4fg28e+Nse3lGSKwEA4CvqsVCTma5NrNaCW3Hu3t65TXSzVqnUOpHG9DzYlNr7+osamFfG3xZxonlYfF/v237nb3vipGidVuFLZluLAEaEa9ePlW/DbrQ4eWbC4lIpS572IsLlofhA1GjKQb2639JnZuzIcOpWCNYwTc5RxPmeJ96Hp3PIALkgDqSBWQ19Rw60tu0LZ2LMplVTJD4QuTxFL2FsnE3YnUA1s3A2qkKS/aJDHqAsbK/IXLWtoTe1vKgJLtFnxMIinhd1jW6yZSRlJIsxA4g6jy061IdkW1JcRjHaR2fLAePAXdPYXsflXFtbfOLKyRp3mYEHOLKQeq8WHlpTK3FwcSYOF4oo4+8jR2EahQWZQTw9aAsVVbezcbD44hnzRygW7xLXI6MDow6cxerTRQCP3hlOzcUkMJuiQxghho+rakDnx1Fdse+sPd5mVg/wCAa3Pk3C3r8qYW9e6cONW0gs4+CRdGX+RHkaW57KcV3uXvI+6495re3TJ197edAQG197ppbhT3SHSyE3Pq3H5WrdsLcjE4mzMO5Q/ecHMfMJofnamhu7uHBhrELmcf6j2ZvbkvsKtUWGC0BXtzN04sEGMYJdgAzsblgOXQDyFWi9L/AHr31aOVoYWC5Dld7Zjm5gDhpwqP2Jv9KsqrOwkiJyl8oVlvoG00I6i1Xl0+51/Jr9yi+oVKz4/6jRr5JoU1Fb17T+zYOeYcUjYr+uRZf4iKopbei63pbKTvxvFFLI2HbOYk0fu2UFnHW41Cnl1B6ClftbZgzkxOSvK4sbeY5GvuPaCnW5vz9aMVjrLpxPCvpqqaYV6Pm52WysciNtkuGsxOhvrb/vW/c3Z/e4+BOKiTOw4+GPxWPlcAe9a9m4Nppo4l+KR1Qc7ZjqfYXPsaam43Z9JhJZJXdXuuRLAggE3Ynj0X61n5VkYrRo40JN7GPg8XmGtZrVhsKRRWSahIObCobafiBB4cx1FTRFc8mEBoDzVvvsL7JiCqj/DYZoyfw31X9k6elqi8Ds+V1aRI2MaglntoAPPn7V6X2luxh58vexq5U3UsAcp6i9a5N30KNHYZWVkOnJgR/OrccprXYqyxk9nm0G3CpnZe0SOBKta11NrjyI4Vw7X2XJhpXhmUq6G2v3hyZeoPG9citY3Fa9dmu/oyrK99mWCSS1zy4nhw/nzpt9le3PtOEKkktA3d3PEpYFT8jb9mkHicSTTG7BtoAT4mEn441kA/UbKf/wBFqv1CxWQ+xNgVuuf3HZWDWA1VzffeD7LD4P8ANe4TyA+Jz5AfUiseuDnJRj5ZrWTUIuTF3vNvRJPO/iIiR2VEvYEKbXNuJNj6XrVsLel8POpBPdlgHQsWGUkAkeY4g1S8ZiGV2OpBJN+OpNzetUM7OwtcAEX5V9JxrVfxcf2/2fPNTc/l2M/tZwcqvDi4yR3d1YjitzdW9L3B9R1qjvvdij/qW9FQfyq37G3wNu6xg76FhlYtqyg6ftjyOtWjDdnWAIDxxh1YBlJd2BB1BGuotWDkY06JakbmPkwuW4iq2Rj5p8VAru7kuNCSdOZtwGl6sO9W5uLkmVoY865AL5lFiCeNyOopp7J3aw+H/wAqJE6lVAJ9TxNS4QCq5YE9sLsslcg4qQIv4Y/ExHmxFh7A0wdpbXg2dDFEATZQkaA3OVRa5J5edS209pRQIXlcKo68z0A4k+VJHffb64jGGRbhMiqua3AX5X6kmrmHjfLPcv0lPMyPjjqH6hhYftCTMBNEUVuDKwewPMjp9fKrtFIGAIIIIuCNQQedebJMYLU2ezneqJ4IcM5KyBcq5rWcAmwU9QLaeVWs7DhBKVS+/wDkq4WXNvja/sX2isCs1kmsYqu7zb1x4UWtnltcICBbzY8h9a7t59qfZcLNPociEgHmx0UfMikU+NaRjIxLFySWPM860MDEjfLcvCM/OypUrUfLI7a21GaeR3Fu8d5NOAzm5Avy1rUMbnIUHjp6edSO2cQkkaCT4kGVTzZBwU+l9D006VAJIF+AAVrNyh+X0ZkUprlruemNhbXjngSSI3FgpB4qwGobzqmdtG0rYARj/UlRT5Bbvr7qKoO4e8U0OLiUHMkrCJ16hjYEeYJv8+tWPtix9sPHDf8AzJLnzEY/uy1izpVdyS8GvC3nT38ioVq6Q17XrgViPOuw8h1q9CXYpzj3Gf2LbBWSSXFOL90RHF0zsLs3qAVA/WNORVqqdmmyzh8BErCzteRxzDPrY+YXKParYKyr585tmnRDjBIzRRRURKFFFFAFYNZrBoBO9uOAtJh5wOKtEx818S/Qv8qVyte/ka9F777GjxkBie4IIZWHFGF9R10JFvOkft7dPEYQs8gBjuBnUnjrYkWuvTX61pY1y4qPsz8ip8nIr2INqY/YhMofE+Ed5ZLNzyEm6jyuFPypbzrrTT7Jd3ZIXaeUFS6ZFTopZWuw6+EacvfRktcWmMZd00N7DyUg+0LeCSfHTgHKkbGJB5IbH5tmPuKfUK1577RMN3e0sUvIuHHo6K35sahwv+wlzP0IgvtDdfnrXVhMeBoyjj8Qvp7f74VwUVrRm09mW4JrRPST+EuLED630pxdk2KMmzYrm5VpU9lkaw9lIpAGQhSOVPDsRB/9NuRoZpSvmPCCfmGHtVTqNvOCLPT6+EmMGsGs1g1kGsJ3tI2gz454yxyxIiovmwDMfe4/dFUnaiKyi5AI4a1N9p+JKbSxAXmI/lkWqYTfjX0NNkVRGGjAurbvlLZ9xxC/ie4qdwuKsLxnxLZlI4qym4PsRVerKsRw0rqFnFNaOZ18u+z1LsnGCaGKUcHRX/eANdlVXsxmL7MwxbiFdfZZHUfQCrOz2r56a1Jo34PcUyj9s+Iy7MdfxyRL8nDf00j8DjSBY69KfPaRhI5sBiBJoERpVI4q8YLA+9rehNeeIK0MGbiuxQzYbfc6pZCxua+KKwDV1vZTS0WzsvwPe7Rh6Rh5T+yth/Ey0w9/91Vxire6ul8jDle1wRzBsK2dlm7EeHgTEm5mnjUkn7iNZgijz8JJ5kVd3wwNZORbys2vRq0Var0/Z5e2tu/PhnyyIbE2VlBIb5cD5GmPuNuWECzYhP8AF4op/wBMaWuOGbn5etNcbPTmoJ8xWfsK8hXksiTjo9jRFS2cuzripQGtMcFq31XJwooooAooooArBrNFAcOJgvUfiNmZwVYAgixBAIIPIjnU7ai1AUTB9mmFSbvlU5vuqdVQ9VHL+VWjDbNCVKUV65OXk8UUuyNKralt2tbsRyRyY1SwljRQy6FZEDAXPMEBibjpTOYVX969mtLhpo1Fy0bqB1JU2+tq7qk4yTRxZFSi0zzdevmNwQCOBrbPAyHLIrI3AhgVN/eufCQsqKGFuY9CTY1scu6Rk8fytmZzZSegr0tuvh0hwsEUfwLGgB63AOY+ZJJ96844LAGeaOIffax8l4k/K9ejtjucqg8gAPQVRzZd0i7hx7Nk4rUF6+Ur4la1US6IjtbjttKQ/ijib+HL+amqbTU7XsBGyDEAESpljuCLMhY8RbkWNrdaVda+NLlWjJyI6sYUVgnxMOQy290Un6k1Y9wMDHNjFWZBIgR2KtexIsBe3HU1I7Eo8jhQfLiOns7jy7Nwg6xBv3yW/qqwPXNgnGUBQAAAAALAAcgOQrrYViye3s2IrS0VbfbDGXCTxKfE8bKvqRpfy5V5zjUqxUixvYg8iOI9a9SY3B5gaWe+HZxLLL32HCgnSQMbA8s3rVjGtUXpkGRXyW0KrFGyN6W+ddWz8C8rpFEpZmsoCgm19LnoB1pn7A7OkiObEN3psRltZBfjx1b6elXPZOx44QBFGqD9EAfPrVieWk3xIIYra7k3srC93Gi8lVVHooAH5VIVqgGlbazmX12CiiigCiiigCiiigCiiigCiiigCiiigCiiigCtcy6VsrBFAV3HbNV9GUMOjAMPrUDtbcvDYixeOxAsGQlCB000PuKvjQisLhxXSk14Zy4p+UUbdrs6hw8hlDOxIsA2U5RztYDjYVc4MEFrrArNJScntiMVFaR8hK1TQ3rfRXJ0UTfvd+SfDSLGuZrAqLgXKkG2vpSnTczGn/QI/WaMf1V6QdL1Hz4IVPVkSrWkQWURm9sSGL7PsVmBTuzdVzXYjUC3ToBVn7Ptxp4J2lmaO2UqApZibkEkkqLfD9aYYwld+GhtR5E3HieqiHLkZw+HCit9qzRUBMFfJWvqigOd8KDQmGtXRRQGFFZ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X:\Fotos 1º Relatório Plansab\SAAE Marechal Cândido Rondon-PR\ETE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14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99592" y="4437112"/>
            <a:ext cx="7344816" cy="1938992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Uma </a:t>
            </a:r>
            <a:r>
              <a:rPr lang="pt-BR" sz="2400" dirty="0"/>
              <a:t>política de cobrança bem formulada é decisiva para permitir a expansão e melhoria dos serviços. Por isso, a necessidade de estruturar modelos de política tarifária baseados em uma remuneração capaz de recuperar os custos dos serviços oferecidos à população. 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273628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Z:\Documentos\2015\Apresentações\Subcomissão de Saneamento\fu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716016" y="4970533"/>
            <a:ext cx="4284984" cy="1266779"/>
          </a:xfrm>
        </p:spPr>
        <p:txBody>
          <a:bodyPr>
            <a:noAutofit/>
          </a:bodyPr>
          <a:lstStyle/>
          <a:p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Propostas da Assemae</a:t>
            </a:r>
            <a:endParaRPr lang="pt-B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697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264"/>
            <a:ext cx="9180512" cy="105273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CaixaDeTexto 8"/>
          <p:cNvSpPr txBox="1"/>
          <p:nvPr/>
        </p:nvSpPr>
        <p:spPr>
          <a:xfrm>
            <a:off x="535712" y="1772816"/>
            <a:ext cx="81747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+mj-lt"/>
              </a:rPr>
              <a:t>Ampla mobilização nacional de incentivo à elaboração dos Planos Municipais de Saneamento Básico;</a:t>
            </a:r>
          </a:p>
          <a:p>
            <a:endParaRPr lang="pt-BR" sz="2200" dirty="0">
              <a:latin typeface="+mj-lt"/>
            </a:endParaRPr>
          </a:p>
          <a:p>
            <a:r>
              <a:rPr lang="pt-BR" sz="2200" dirty="0">
                <a:latin typeface="+mj-lt"/>
              </a:rPr>
              <a:t>Instituição dos órgãos colegiados de controle social para o saneamento;</a:t>
            </a:r>
          </a:p>
          <a:p>
            <a:endParaRPr lang="pt-BR" sz="2200" dirty="0">
              <a:latin typeface="+mj-lt"/>
            </a:endParaRPr>
          </a:p>
          <a:p>
            <a:r>
              <a:rPr lang="pt-BR" sz="2200" dirty="0">
                <a:latin typeface="+mj-lt"/>
              </a:rPr>
              <a:t>Regulação do saneamento básico;</a:t>
            </a:r>
          </a:p>
          <a:p>
            <a:endParaRPr lang="pt-BR" sz="2200" dirty="0">
              <a:latin typeface="+mj-lt"/>
            </a:endParaRPr>
          </a:p>
          <a:p>
            <a:r>
              <a:rPr lang="pt-BR" sz="2200" dirty="0">
                <a:latin typeface="+mj-lt"/>
              </a:rPr>
              <a:t>Criação de programa nacional de assistência técnica aos municípios;</a:t>
            </a:r>
          </a:p>
        </p:txBody>
      </p:sp>
      <p:sp>
        <p:nvSpPr>
          <p:cNvPr id="10" name="Título 5"/>
          <p:cNvSpPr txBox="1">
            <a:spLocks/>
          </p:cNvSpPr>
          <p:nvPr/>
        </p:nvSpPr>
        <p:spPr>
          <a:xfrm>
            <a:off x="1980993" y="458234"/>
            <a:ext cx="5218526" cy="86409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a Assemae defende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0083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264"/>
            <a:ext cx="9180512" cy="105273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CaixaDeTexto 8"/>
          <p:cNvSpPr txBox="1"/>
          <p:nvPr/>
        </p:nvSpPr>
        <p:spPr>
          <a:xfrm>
            <a:off x="535712" y="1772816"/>
            <a:ext cx="81747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+mj-lt"/>
              </a:rPr>
              <a:t>Garantia de recursos públicos para implementação do </a:t>
            </a:r>
            <a:r>
              <a:rPr lang="pt-BR" sz="2200" dirty="0" err="1">
                <a:latin typeface="+mj-lt"/>
              </a:rPr>
              <a:t>Plansab</a:t>
            </a:r>
            <a:r>
              <a:rPr lang="pt-BR" sz="2200" dirty="0">
                <a:latin typeface="+mj-lt"/>
              </a:rPr>
              <a:t>;</a:t>
            </a:r>
          </a:p>
          <a:p>
            <a:endParaRPr lang="pt-BR" sz="2200" dirty="0">
              <a:latin typeface="+mj-lt"/>
            </a:endParaRPr>
          </a:p>
          <a:p>
            <a:r>
              <a:rPr lang="pt-BR" sz="2200" dirty="0">
                <a:latin typeface="+mj-lt"/>
              </a:rPr>
              <a:t>Criação de linha específica de financiamentos para programa de controle de perdas;</a:t>
            </a:r>
          </a:p>
          <a:p>
            <a:endParaRPr lang="pt-BR" sz="2200" dirty="0">
              <a:latin typeface="+mj-lt"/>
            </a:endParaRPr>
          </a:p>
          <a:p>
            <a:r>
              <a:rPr lang="pt-BR" sz="2200" dirty="0">
                <a:latin typeface="+mj-lt"/>
              </a:rPr>
              <a:t>Instituição de programa de recuperação dos operados públicos de saneamento básico;</a:t>
            </a:r>
          </a:p>
          <a:p>
            <a:endParaRPr lang="pt-BR" sz="2200" dirty="0">
              <a:latin typeface="+mj-lt"/>
            </a:endParaRPr>
          </a:p>
          <a:p>
            <a:r>
              <a:rPr lang="pt-BR" sz="2200" dirty="0">
                <a:latin typeface="+mj-lt"/>
              </a:rPr>
              <a:t>Garantia da sustentabilidade econômico-financeira dos serviços;</a:t>
            </a:r>
          </a:p>
        </p:txBody>
      </p:sp>
      <p:sp>
        <p:nvSpPr>
          <p:cNvPr id="10" name="Título 5"/>
          <p:cNvSpPr txBox="1">
            <a:spLocks/>
          </p:cNvSpPr>
          <p:nvPr/>
        </p:nvSpPr>
        <p:spPr>
          <a:xfrm>
            <a:off x="1980993" y="458234"/>
            <a:ext cx="5218526" cy="86409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a Assemae defende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3981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264"/>
            <a:ext cx="9180512" cy="105273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CaixaDeTexto 8"/>
          <p:cNvSpPr txBox="1"/>
          <p:nvPr/>
        </p:nvSpPr>
        <p:spPr>
          <a:xfrm>
            <a:off x="535712" y="1772816"/>
            <a:ext cx="81747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+mj-lt"/>
              </a:rPr>
              <a:t>Estabelecimento de mecanismos e prazos para a disposição ambientalmente adequada dos rejeitos;</a:t>
            </a:r>
          </a:p>
          <a:p>
            <a:endParaRPr lang="pt-BR" sz="2200" dirty="0">
              <a:latin typeface="+mj-lt"/>
            </a:endParaRPr>
          </a:p>
          <a:p>
            <a:r>
              <a:rPr lang="pt-BR" sz="2200" dirty="0">
                <a:latin typeface="+mj-lt"/>
              </a:rPr>
              <a:t>Correta participação dos municípios no acordo setorial para implantação da logística reversa de embalagens em geral;</a:t>
            </a:r>
          </a:p>
          <a:p>
            <a:endParaRPr lang="pt-BR" sz="2200" dirty="0">
              <a:latin typeface="+mj-lt"/>
            </a:endParaRPr>
          </a:p>
          <a:p>
            <a:r>
              <a:rPr lang="pt-BR" sz="2200" dirty="0">
                <a:latin typeface="+mj-lt"/>
              </a:rPr>
              <a:t>Implementação do Sistema Nacional de Desenvolvimento Urbano;</a:t>
            </a:r>
          </a:p>
          <a:p>
            <a:endParaRPr lang="pt-BR" sz="2200" dirty="0">
              <a:latin typeface="+mj-lt"/>
            </a:endParaRPr>
          </a:p>
          <a:p>
            <a:r>
              <a:rPr lang="pt-BR" sz="2200" dirty="0" smtClean="0">
                <a:latin typeface="+mj-lt"/>
              </a:rPr>
              <a:t>Gestão pública do </a:t>
            </a:r>
            <a:r>
              <a:rPr lang="pt-BR" sz="2200" dirty="0">
                <a:latin typeface="+mj-lt"/>
              </a:rPr>
              <a:t>saneamento básico.</a:t>
            </a:r>
          </a:p>
        </p:txBody>
      </p:sp>
      <p:sp>
        <p:nvSpPr>
          <p:cNvPr id="10" name="Título 5"/>
          <p:cNvSpPr txBox="1">
            <a:spLocks/>
          </p:cNvSpPr>
          <p:nvPr/>
        </p:nvSpPr>
        <p:spPr>
          <a:xfrm>
            <a:off x="1980993" y="458234"/>
            <a:ext cx="5218526" cy="86409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a Assemae defende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59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Documentos\2015\Apresentações\Waterlat Global\b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com Canto Diagonal Aparado 3"/>
          <p:cNvSpPr/>
          <p:nvPr/>
        </p:nvSpPr>
        <p:spPr>
          <a:xfrm>
            <a:off x="580782" y="548680"/>
            <a:ext cx="8023666" cy="4248472"/>
          </a:xfrm>
          <a:prstGeom prst="snip2Diag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86354" y="938331"/>
            <a:ext cx="745805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/>
              <a:t>46ª Assembleia Nacional da Assemae</a:t>
            </a:r>
          </a:p>
          <a:p>
            <a:pPr algn="ctr"/>
            <a:endParaRPr lang="pt-BR" sz="2400" b="1" u="sng" dirty="0" smtClean="0">
              <a:latin typeface="+mj-lt"/>
            </a:endParaRPr>
          </a:p>
          <a:p>
            <a:pPr algn="ctr"/>
            <a:r>
              <a:rPr lang="pt-BR" sz="2400" b="1" u="sng" dirty="0" smtClean="0">
                <a:latin typeface="+mj-lt"/>
              </a:rPr>
              <a:t>“Saneamento Básico: um direito de todos”</a:t>
            </a:r>
          </a:p>
          <a:p>
            <a:pPr algn="ctr"/>
            <a:r>
              <a:rPr lang="pt-BR" sz="2400" dirty="0" smtClean="0">
                <a:latin typeface="+mj-lt"/>
              </a:rPr>
              <a:t>16 a 19 de maio de 2016</a:t>
            </a:r>
          </a:p>
          <a:p>
            <a:pPr algn="ctr"/>
            <a:r>
              <a:rPr lang="pt-BR" sz="2400" dirty="0" smtClean="0">
                <a:latin typeface="+mj-lt"/>
              </a:rPr>
              <a:t>Jaraguá do Sul – Santa Catarina</a:t>
            </a:r>
            <a:endParaRPr lang="pt-BR" sz="2400" dirty="0">
              <a:latin typeface="+mj-lt"/>
            </a:endParaRPr>
          </a:p>
          <a:p>
            <a:endParaRPr lang="pt-BR" sz="2400" dirty="0">
              <a:latin typeface="+mj-lt"/>
            </a:endParaRPr>
          </a:p>
          <a:p>
            <a:pPr algn="ctr"/>
            <a:r>
              <a:rPr lang="pt-BR" sz="4800" b="1" i="1" dirty="0" smtClean="0">
                <a:latin typeface="+mj-lt"/>
              </a:rPr>
              <a:t>Você é nosso convidado!</a:t>
            </a:r>
            <a:endParaRPr lang="pt-BR" sz="4800" b="1" i="1" dirty="0">
              <a:latin typeface="+mj-lt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6637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data:image/jpeg;base64,/9j/4AAQSkZJRgABAQAAAQABAAD/2wCEAAkGBxQTEhQUEhQWFRUXFxcWFRcWGBQVHRUWFxgXHBwXGBgbHCggGB0lHBYUITEhJSktLi4uFx8zODMtNygtLisBCgoKDg0OGxAQGy8mHyQ3LTE0LzQ0LDQvLDAyNCwsLCwsLCwsLCwsLCwsLCwsLCwsLCwsLCwsLCwsLCwsLCwsLP/AABEIAL8BCAMBIgACEQEDEQH/xAAcAAACAgMBAQAAAAAAAAAAAAAABwUGAQMECAL/xABDEAACAQIDBQYDBAgEBQUAAAABAgMAEQQSIQUGMUFRBxMiYXGBMpGhFEJSsWJygpKiwcLRIzND8CRzsuHxFSVTY7P/xAAaAQEAAwEBAQAAAAAAAAAAAAAAAwQFAgEG/8QALREAAgICAQQBAgUEAwAAAAAAAAECAwQREgUhMUETUXEUIjJhkaHB0eEjM4H/2gAMAwEAAhEDEQA/AHjRRRQBRRRQBRRRQBRRVe2/vVHhnWLK0kjDNlW2gOgJJ62NhXcK5TfGK2ziyyNceUnpFhoqM2JtiPEpnjuLGzK3FT0P96kq5lFxen5PYyUlyj4A1W9pb4wxStFZ3K6OUAIQ9Dc6kXHCpja20Y8PG0srZVX3ueQA5k0i9p7TZ8RPJGjBJHLgMRcFtSDY243PvV3BxVdJ809f3KWdkyqiuDWx9YPErIiuhurAEHqDW+qN2b7wI8KYZgUlQMbEgh7sWJU9Rc6dKvAqrdU65uLRaptVkFJGDS03j3qnGJlRJDGsTZQoCnMQAbtcc7n2t61aN/NtPhcNmj/zHcRobXy3BJa3kFPvak3iIzI7O7uzN8RJuTw5n0FaXTMTnuySTXgzup5HHVabT8jz3Z2i2Iw0UrCzMDe3AkEi48ja/vUtSn7ONtyRTJhmctE4KqG1yMASMp5AgEW9Ka96pZdDptcWXcS9XVqSA1R95d8JIp3ihCf4ds5cMbsQDYAEW0Iqw7z7aGEgMhF2vlRfxOeHtoSfIUk9pYiaeR5XkGZ7X8IA0sNAPIAVa6difK3OS3H+5U6jk8FwhLUh3bs7XGKw6ygZScysONmU2NjzGlS1Kvs53laJosHLYoxIjcCxDm7Wbrc3143PyaYqpk0umxxa19PsXMa5W1pp7CsXoJpP7z7edsRNmkZSjsqBXKhApty4k2vfzr3GxpXycU9aOcrKWPFNrexwis1B7mY2SbBQSS/GyXueLC5yt7rY+9TlV5R4tosRlySYUUVi9eHRmiiigCiiigCiiigCiiigCsGs1z46UpG7AXKqzAdSATb6UDN96L0lMFvbPIe9M7hjqAD4R5ZeFqbew8cZsPFKRYugJ9fLyq1kYc6IqUn2ZTx8yN0nFJpo72akjv5thJcb3mGzOMojY6WJUmzJrqLG3tpTO3+nZNnYpk4iM/ukgN/CWpIbNxGdbj0q50qpSm5b00Vup2tRUdbRddwt51wzSLOjASMtnFiFABGq8eZ11prwTB1DKQVIuCNQQeYrz6TTZ7MsRmwdvwSOvsbN/VUvVcRQXyp935IumZTb+Jrt6IntolZcPhrHQ4gA+pR7X+tL29NjtP2G+LwLLH8cTLMo/FkDXX1Ks1vO1KESgjMDpa9/KpukWL43H6EfVa3zUvqdmBxBjljdTYq6kH0Ip/LXn7Y+G+0SxRowHeEBWN7ai969ARiwFV+sOLnHX0J+kqSjLZS+1cf8NEekw/6JKV16dW+mBWXBzBvuI0i20s6KSPbkfImkrCAVcn7qZh65kH5Man6Vco0yT9Mg6nS5XJr2S+6B/wCOw3/MH5GneKUnZjgkkxTM4uYlDprwYki566Gm2KpdWsUrtL0i50uDjTv6sX/a0/gw4/Sc/ID+9LoGmn2oYBXwvekkNERltwOcqCD9KUJxP+J3dvuFr+hAtWl0u2Kx0v3M/qNUne3+2yZ3bF8fgh/94+iO39NPilH2X7NWbFNK3HDAFR+nKrC/sub94dKblZfVLFO969Gn02DjQt+xedou8kiP9miJXwgyMDYnNeyg8tNSfOltJg0YEWIv0Jqy7/yE4+a/LIB6ZF/vVfvW3g01xoj28mLmXTldLv4LZ2bbwNFiUwjMWjkBCAknIygnw9AQDp6e7bvSH7OI+82ynSNJH+SZb/NxTv2hjFhjeR9FRSx9uQ86wc9Rd7UUbmE2qU5M5N4trDDQmS2Y3CqOF2N+J6aE+1VHZG/chxEcUwQrKwRSgIKs3C9yb62FV3ereyXGL3aqkceYMAQWa44Etew9hzqu7HxTw4uOaRBIsbZgl+J5NfqOIvpcCrtXT+NL5w3J+CjZm871wnqKPQwrNcuzsYk0aSRm6OAVPkf5103rE1rszaT2tmaKxes0PQooooArF6yapG/O+D4aRYIbByodmYXygkgADqbHU/8AiSqqVs1CPkiutjVDlLwXa9QG+m3fsmHLrYyMckYPDMQdT5AAn2qJ3T3reWURSlWLC6Ooy6gXsR6X+VQ/bhmWHDSD4RIyn1Zbg/wEe9Txx3XeoWkH4lW0udQuYsCS7MX+IliAFGrHWwtYanlVk2JvLPhSoWRmjW143OYFegvqunC1VnZWLzg+Vq7WNfTKmmdetbR89K22E977j22vhhiMLLGNe9hdRf8ATQgfmK867JgkheWGZSkiEZ0PFT/sjUcb16D3SxGfBYdjxMS3v5C1/pSa7WMOYtq96AQsqxtcaBioyMPP4VPuK+ewrPiv0b2XD5adnC0ova+pBNvIf+abvZhhQuDzhr947MR+HKclv4L+9JqSNjLGVUt8SnKCeIFuHmKbvZ6JI8MEkGXxMQDxsddemt6v9Ut5V8d+yj06rVilr0W/GTqqm/Q15wwmCaFWgf4kLJ69CPIgg+9eizHm5VyybEjY3KLfrYX+dZWLkuht63s1cjH+aKW9CZ3KwM6S4Y90142W9wQBl53PlTugxDEa/SviHZSryr7nxUURAc2J14E6e1cX5DuabXjse00Krevfc49rYVpUZcxAYFT6EWP0NLp+z2TgZdPJbXt118qake0ITwdfc2/Ouhcp4WPpY1zXdOtNRfk6nTCbTkvBQ91d02w7s5kJJAFgLaXv1q5pcDnXWFFZtXNlkrJcpPudQrjBcY+Co737NkxEDRo1rlTrwOU3/lS2k3MxKuXsrHKFABPAEm+o8/pT1aMHlWs4VelTVZVla1Hx5IrcaFj3Lz4KH2ebImwolaRQDKyki4JAVbAaH9Y+4q9ifTWvoYcVrlg6VDZNzk5PyyWEFCKivQrO1DFK2LQD7sQv6ln/AJAfOqJhcUe5DtqbMelxc2+lqbm8m6KYhi5urWy3U2uNeXDmaqWI7OZivdxuoTQXa9wv9R+VbGNnVwrUd60n/JlZGFOU3LW9tE/2KYBDhpMXkHeyyuubiRGhFlHQXvw46X4Cp/tJny4Fxzd0X+IE/RTW/dLZf2SBIFHhS/qSSSSfMkk1o7RihwMhYXIZMvkxcC/yJrOqlyyIyf1L90eOO0voKMGuHamKyAed63pMCxXmLX96idqxtLPHDEM0jWVFFrlmOg10HLWvp8i5QrbPnMelys0PHsldjs2Jm5vKV/VzsPzBqQ3x262GRQls7kgE8FAGptzOoriWQ7M2VEtgZI40S3Ed4x1PmLlj7Utdt7WxOKI7yW+W5C2VQL8bWHpWDi4sr7HY1uO/5NjLyVTX8Sepa/gtWwd95hio4pn71JXCA5VUqzGykZQNLkcaZ4rzzuhiO4x0U+IAdFNuJ8F9O88youbfztXoVTUfUK1GxcY6RL0+TdenLbPqiiiqBfMGk72zhTiIe6B75U/xDcWKEkqCPxXzG/Q+lnAWpFb+43/3HEg8mUe3dpb/AH51e6fBTt7vWijnzca+y2R+xMbiImSVTlZeFwG4i2gPlervipZtr7NxEFlOIjeN0+6HGa/PQEgSDpwqiYecMNOVXDs0xeXFsn/yRsPdPEPpmrYzqIul2LvJezJw7pK5QfZP0LDYs4SVkY2PiUg6WKnh9DU3JJ4gvUH6W/vXJv7sd8PjsQTGwRpWkVreEiQ5uI0GrEW8qkdlbMfFFDHYAasxvaxHAW5/2qPGylGp8n4JsjGcrFpeR2brY3vMHhzz7tQfIqLH6g18bW3ehxAKzIHB5H/ehrl3YwJhhSIXIW+p4m5ufzqzQpWBNrm3HwbcE+CUivYDdSGL/LQL15k+pOpqaw+BC12UVy233Z0kktIwBWaKwa8PTVi8QI1LNwH18qpuIlLsWbifp0Fdu3cYZHyq1lX0IY9f5VEzQs1gSNGBPHW3EEcwR59DyoDaNayBWkxnMDbQcMttQRbxEnrfTyFce1NpxRtEsrhM7HRuYCtxtfTNl+VASGFx0o1zSAnkMxCjoPxeoveu+HbMtgQ+YHUXANwfOopGRlLRnNxNkc6nys1gTVX2bvuJJREuHa18tkuSo4agCwA+lqAY8e35OaqfS4/nWyPeYZspjOg1IINr8BrbUjX/AMioOVwoLHgASfQC5rnWI8SpGazEKxFmsBrqL6ADTTThzoC3x7eiPHMPUX/KuiPakR/1F99PzqlxMRfOQLnwgkXy2GhPM3v9K20Bd1kRuBU+hBoMIqhSS5XhA4vPEvtnBb+BWpgigOaSO3Cqhvxg3ngKIbHMGseBtfTyq8EVzT4MNXUJuElJeUczgpxcX4Z54kwskLSd6uUk3ANtVAAB09DW7sl2e0u0o5cpKxZ3ZuQbKVAv1u3Dyp2Y7d2GQWkjVx0YXrZgtkxxW7tQoHIaAelXLs12QUWirVhqubkmVrtXxVooI/xOzH9kW/NqW+ar72tYsBYE5jO5PkAB/f5Ut8XPaJm/R/OtnpslHG39zH6hFyyH/wCHJPtIa0/8HtiODCYdsQ+UmKPQ3JJyC+g1Nea9nxB5Y1b4S6h/1LjMf3b0xN6d5kkxDvGTkUKqXFsoC8LeuaqtkHlTSl2S33J4z/CwfDvJ+hubJ25BiL9zIGI4rqpHnlIBt50Uo+y+eSbaCmO+VFcynllIIAPq2Ww/RPSs1lZdUKrOMHtGpi2zsr5TWmG9u8byYyVXYhI5GRUuQAFNr26m17+dVveZVkXvFBz3HmSvDU87AD2FTXavs8naMhjst0jLW+81viPnaw9qiNk4QggsdR9fWt3GXOlR467eTEyNQtc+XvwRGwp/GQeY/L/Zq9bgYoJj4geeZNeRZCQR8re9LfEhoZ2ym2VjYW5HgPlVu3fV2xULR34o5I4KEYHU8rg2rnmnROEvWyR1/wDNGcR4z7NRviAPrWcNsqNRZUVR0UAD6VrweKzVKx184fQHzFABW2iigCisXrNAFRO3MdlXIvxNx8l/ualqS3aHtubDbRlCOyhhGwU6gjIAbA6cQeFAWjG42OJc0jhR58/IDnWrZ+1oZ7904YjUjUEDrY0t9rbWnx6pAojL5rqbZbWBvrfha/LlUju7tCHA3R4SZ18Ekgctcg62DWsL/wAqAYOInVFLOwVRqSdAKo2L3XGOd8QMaCuYlbJfKBoFa7i1h5Vp3p2/9tjXD4ZH7x3Ghy6gAniDwFr+1fe7m5keQrNiG75Se8SJkAj10vmQk6W1040BCHYONUm2HklXXJJErSLIvJlK30I1161IbW2O2yxFIhkjeYHvCWI1AByngOLNp5U6NzQgwUARs6qmQNa2YISt7e1SUndyXQ5X0uVNm09KAR+7G08TjZWjMx7pVvLotyraBRppfXXkAavi3OqsD62P1Fv51wb47tRzFlgywMpIDKos3C4cCxI6a6VD7ubDOBzPiMSpDDKB8C3438R8R9BzNAWNImBci12sQNeIFtTxtoNLcj1rEClQRZtST92wv+EA6Dn719YXGRyC8bq4HHKQbevSt9AcOFTvsbGttIUMhv8AjkuifQSfOmHAtlAqn7iYfP32IP8AqynL/wAuPwL9Qx/aq6UAUUUUBgiuDFm1SFa5YgaAUXaTg5JW7xQSAoQjoMxJb0sTelvvBLfKgJta5A+lej8ZslW4iqdi+y7Cu5fxm/3S5AHkLW0rQqzeNXxyKVmJys5xFdurAFhle2ruiA87ICza+ZeP5V34zDo4swFWHe7ZkWFkigiUKqx5io/E7HUnmSFHyFVQs8kjLGLheJ4Ae9bOK4qhNryYuSpO99/Bb+yhBFjQqaB43DDrazAn0sfmaKx2YQMu0F7wqLRyZdR4mOUZR1Nsx9jRWJ1JJXdlrsjY6e91d3s3drH+HjVbk8SkeqswP9NU6LHC4F6Y3bhssvBBOOMcmRj+jLYD+JV/eqgbPaOO3huOfC59yK1enXSlUkvRnZ9UYWN/U7MLuY+PLyRyBCpCsCua5te/Ef7FX/dLco4VLO4dzxIGUWHAcTXB2bY5BiJEGneJmA80Olh6M3ypkKwrN6hKcbpR32Zf6eozpjLXdGrCYTLXaKwtfVZxohWDWajdu4vJGbcW8I9+J+VAV/amK7yVjyGi+g/vx9651c9T8zWsV9CgN64lx99v3m/vUDvxtUJhj3gEha6oJAHANib+K/AfnUxVN3t3qjimWF4UlVSrPnsbE8MoIsCAeNAMTYu5uAUx4iLDqHKhlOaQgZl4hS1hoTyqD3m7NYJJJMSJnjue8dLKym2psdCoNup41H7B3zRsTh44lYd46oS1gADpYAceVMLeSBnwmIRBmZoZFUDmxQ2HuaAoX2TBYWQPlihksQDwNjxsL1JYaOPxSIF/xDmZlt4z1LDjVHxO4jTLG6YoglVzZ0z3uB8NmBFuFjerbsHZQw0KxBi9iSWOlyeNhyHlQEkDpbl0/wC1deyZ1jkzte2Qrp5kH+n61x1y7UwplhkjU5S6MoboSND6UByzQYvvJXSeNgzu6RuhsFLEqM4NxpblVC2ztt9ookcUI74G6kPaw0z8bC1gOvAWqCjx+IjL4U94JAxXugWOY6/Co+IHlYa00odzsJswpO0j5nvGO8ZSqllueAH4bXNAVbc+eHCFvtBkE+quNGRdb2GXibZeNWLHb0wmNxCxaQqRGuVhdzoutuprh27unHiry4SRBIzXYs5KN14Xynhw+Vcm725uIhxMck7wlIznsjO+Zh8I1UWF7H2oBw7vbPEEEcQ4Iqr62A19zrUnUNsvbANlksDwB5H16GpmgCiiigCiiigNctcbzgV2TDSoDacRsaAVG+u1M+NxDk2VPCPRfD+at86hNl7Q7uPoSc9/M8NethXXvvhQuI7vUd8ysfyNvfWtW0sJG+ighR8NyCbDqQK+mxpOUFw9I+byYxUmp+2fexse8mKgEZJkaVMp53zDW/zrFTnZXsFftyycRErP+0fCP+o/KiszPukrNSS2aOFTF17j4Gb2gQiTZ+KQjMe6ZgP0k8YI8wVB9q87yNJ9y7A8DXpvGYUsDXnyXDfZ8RPh3/03YD0vp81KmnTmm3Dej3PWkp62du53epPHICM4PBmVbgixAJI1tTm2fimbjSQ78Uz+y/HCWF42PiiYW/Ufh9Q49qn6ljpQU0/BX6de+bg/ZfMOdK21rXQUJKDwIPob1imztGylZ2wbRmifDmN2RSJAbG1yCpH0Jpp1H7V2RFiABLGj5Tdc6q1j5XFD0QewMfiMTOIlxLIbFrlidBbQLfU61b978dLh8MHjkAZSoOYLmcGwJUcARxOnC9Se/u7ATCu0EQDIVcd2oBsDrbKL8CT7Ut9iYSTFTxxhGluyhwbkBL+LMTwFr0Bvwe+uJHFw36yr/K1Smyd1xtZ5cRMStyI1EegDKq+LW/UaeRpgRdm+DZbPCg/Vuh+akVN7B3fgwETiLMVu0hzHMR4RcC/Lw86Ape7HZUYJ45ZsTnETB0REylipuucknTyHHrV2xO3QrEKtwCQTe2oNjb3FZbeFOSN75R/M1TcBsru5p5e8du+kd8hNlTO5awHM62vQFIxG98uFkmgBjYLK5VjdrBjmyg3HC/TjesDezGOjSLcRr8TrGMoubfERY6kVdju/hS+c4eIt1KKeZPA6czUg0EbDJIivGbBkIFiL8LUAqpN6sQ3Gd/Y5fytXM205ZPvyP6Fmp4rg8BCoMOGgLcgI4wR6nLcVK7JxqOSoQIQL2FrEeWnpQED2WYY/YImdCr5pfiUhrd6/XUCo3eYxbUhhKu6RA94CuXM1xa2oIUjXrTCkXQ20NjXn3Ze1p8AzwSKCUOV0JNgwHFT0IsfPSgGBsvZseHjEcQst76kksTzJPE8PlXXSflnxmNllmgjd1D5fC62Q2FlAZgeFuApj7rJOuHUYr/M10JDELyDEaE8edATFSezdsGOyv4l+q/3HlUVeora234YNHa7fgXU+/Ie9AM6CZXAKkEHmK2Ur+zneOXFY10ACQrEzFRrdsyBSx62LcPrTQoAooooDBqD2ztvDwnLLIA34QCxHqANKlsVMEVmJAABJJNgLdTXn7FbeZnZs3iYtmPM3OvtV3CxY3t8npIo5uTOlJQXdlz7Qtq4RsKskZR3MgRTbxJoWOhF1+G3vSzXaN6+9qYkNGR8vWoIE8uP51pxX4b8kHtGe95H55ruPrsgwn/DyTkf5j5VP6Mdx/wBRf5UVat1NmfZsHh4eaRqGtzci7H94misO+x2WOT9mzRWq4KKJY0lu2fZHdYmPErwmXK/68YAB90sP2KdVUrta2b32z5CBdoSsy/s6N/AzV1jz42Jnl8OUGhAy4omrt2O7VybQyE6TRsn7S+NforfOqBM4B+tdu7G0O5xcEpuFjkDG3Gw429q0bW5pxKFUVFqQ1O0PeJ2xL4cMVjiyggG2dioYluoGYC3lVf2fvA0Dq0ZylRrYmzW/EPOoferbH2mdp41AzBQwF/ugKCb87AD2FRmAglmdUCnxEAAcSTyFXKnCFSg4/cpXRc7HZyPT2BxHeRo40zKrW6ZgD/OuilxsHeKTByJhsXIkiWADqSxi5BWNuGnPhfpTFVr8KwrqZVPv4fg28e+Nse3lGSKwEA4CvqsVCTma5NrNaCW3Hu3t65TXSzVqnUOpHG9DzYlNr7+osamFfG3xZxonlYfF/v237nb3vipGidVuFLZluLAEaEa9ePlW/DbrQ4eWbC4lIpS572IsLlofhA1GjKQb2639JnZuzIcOpWCNYwTc5RxPmeJ96Hp3PIALkgDqSBWQ19Rw60tu0LZ2LMplVTJD4QuTxFL2FsnE3YnUA1s3A2qkKS/aJDHqAsbK/IXLWtoTe1vKgJLtFnxMIinhd1jW6yZSRlJIsxA4g6jy061IdkW1JcRjHaR2fLAePAXdPYXsflXFtbfOLKyRp3mYEHOLKQeq8WHlpTK3FwcSYOF4oo4+8jR2EahQWZQTw9aAsVVbezcbD44hnzRygW7xLXI6MDow6cxerTRQCP3hlOzcUkMJuiQxghho+rakDnx1Fdse+sPd5mVg/wCAa3Pk3C3r8qYW9e6cONW0gs4+CRdGX+RHkaW57KcV3uXvI+6495re3TJ197edAQG197ppbhT3SHSyE3Pq3H5WrdsLcjE4mzMO5Q/ecHMfMJofnamhu7uHBhrELmcf6j2ZvbkvsKtUWGC0BXtzN04sEGMYJdgAzsblgOXQDyFWi9L/AHr31aOVoYWC5Dld7Zjm5gDhpwqP2Jv9KsqrOwkiJyl8oVlvoG00I6i1Xl0+51/Jr9yi+oVKz4/6jRr5JoU1Fb17T+zYOeYcUjYr+uRZf4iKopbei63pbKTvxvFFLI2HbOYk0fu2UFnHW41Cnl1B6ClftbZgzkxOSvK4sbeY5GvuPaCnW5vz9aMVjrLpxPCvpqqaYV6Pm52WysciNtkuGsxOhvrb/vW/c3Z/e4+BOKiTOw4+GPxWPlcAe9a9m4Nppo4l+KR1Qc7ZjqfYXPsaam43Z9JhJZJXdXuuRLAggE3Ynj0X61n5VkYrRo40JN7GPg8XmGtZrVhsKRRWSahIObCobafiBB4cx1FTRFc8mEBoDzVvvsL7JiCqj/DYZoyfw31X9k6elqi8Ds+V1aRI2MaglntoAPPn7V6X2luxh58vexq5U3UsAcp6i9a5N30KNHYZWVkOnJgR/OrccprXYqyxk9nm0G3CpnZe0SOBKta11NrjyI4Vw7X2XJhpXhmUq6G2v3hyZeoPG9citY3Fa9dmu/oyrK99mWCSS1zy4nhw/nzpt9le3PtOEKkktA3d3PEpYFT8jb9mkHicSTTG7BtoAT4mEn441kA/UbKf/wBFqv1CxWQ+xNgVuuf3HZWDWA1VzffeD7LD4P8ANe4TyA+Jz5AfUiseuDnJRj5ZrWTUIuTF3vNvRJPO/iIiR2VEvYEKbXNuJNj6XrVsLel8POpBPdlgHQsWGUkAkeY4g1S8ZiGV2OpBJN+OpNzetUM7OwtcAEX5V9JxrVfxcf2/2fPNTc/l2M/tZwcqvDi4yR3d1YjitzdW9L3B9R1qjvvdij/qW9FQfyq37G3wNu6xg76FhlYtqyg6ftjyOtWjDdnWAIDxxh1YBlJd2BB1BGuotWDkY06JakbmPkwuW4iq2Rj5p8VAru7kuNCSdOZtwGl6sO9W5uLkmVoY865AL5lFiCeNyOopp7J3aw+H/wAqJE6lVAJ9TxNS4QCq5YE9sLsslcg4qQIv4Y/ExHmxFh7A0wdpbXg2dDFEATZQkaA3OVRa5J5edS209pRQIXlcKo68z0A4k+VJHffb64jGGRbhMiqua3AX5X6kmrmHjfLPcv0lPMyPjjqH6hhYftCTMBNEUVuDKwewPMjp9fKrtFIGAIIIIuCNQQedebJMYLU2ezneqJ4IcM5KyBcq5rWcAmwU9QLaeVWs7DhBKVS+/wDkq4WXNvja/sX2isCs1kmsYqu7zb1x4UWtnltcICBbzY8h9a7t59qfZcLNPociEgHmx0UfMikU+NaRjIxLFySWPM860MDEjfLcvCM/OypUrUfLI7a21GaeR3Fu8d5NOAzm5Avy1rUMbnIUHjp6edSO2cQkkaCT4kGVTzZBwU+l9D006VAJIF+AAVrNyh+X0ZkUprlruemNhbXjngSSI3FgpB4qwGobzqmdtG0rYARj/UlRT5Bbvr7qKoO4e8U0OLiUHMkrCJ16hjYEeYJv8+tWPtix9sPHDf8AzJLnzEY/uy1izpVdyS8GvC3nT38ioVq6Q17XrgViPOuw8h1q9CXYpzj3Gf2LbBWSSXFOL90RHF0zsLs3qAVA/WNORVqqdmmyzh8BErCzteRxzDPrY+YXKParYKyr585tmnRDjBIzRRRURKFFFFAFYNZrBoBO9uOAtJh5wOKtEx818S/Qv8qVyte/ka9F777GjxkBie4IIZWHFGF9R10JFvOkft7dPEYQs8gBjuBnUnjrYkWuvTX61pY1y4qPsz8ip8nIr2INqY/YhMofE+Ed5ZLNzyEm6jyuFPypbzrrTT7Jd3ZIXaeUFS6ZFTopZWuw6+EacvfRktcWmMZd00N7DyUg+0LeCSfHTgHKkbGJB5IbH5tmPuKfUK1577RMN3e0sUvIuHHo6K35sahwv+wlzP0IgvtDdfnrXVhMeBoyjj8Qvp7f74VwUVrRm09mW4JrRPST+EuLED630pxdk2KMmzYrm5VpU9lkaw9lIpAGQhSOVPDsRB/9NuRoZpSvmPCCfmGHtVTqNvOCLPT6+EmMGsGs1g1kGsJ3tI2gz454yxyxIiovmwDMfe4/dFUnaiKyi5AI4a1N9p+JKbSxAXmI/lkWqYTfjX0NNkVRGGjAurbvlLZ9xxC/ie4qdwuKsLxnxLZlI4qym4PsRVerKsRw0rqFnFNaOZ18u+z1LsnGCaGKUcHRX/eANdlVXsxmL7MwxbiFdfZZHUfQCrOz2r56a1Jo34PcUyj9s+Iy7MdfxyRL8nDf00j8DjSBY69KfPaRhI5sBiBJoERpVI4q8YLA+9rehNeeIK0MGbiuxQzYbfc6pZCxua+KKwDV1vZTS0WzsvwPe7Rh6Rh5T+yth/Ey0w9/91Vxire6ul8jDle1wRzBsK2dlm7EeHgTEm5mnjUkn7iNZgijz8JJ5kVd3wwNZORbys2vRq0Var0/Z5e2tu/PhnyyIbE2VlBIb5cD5GmPuNuWECzYhP8AF4op/wBMaWuOGbn5etNcbPTmoJ8xWfsK8hXksiTjo9jRFS2cuzripQGtMcFq31XJwooooAooooArBrNFAcOJgvUfiNmZwVYAgixBAIIPIjnU7ai1AUTB9mmFSbvlU5vuqdVQ9VHL+VWjDbNCVKUV65OXk8UUuyNKralt2tbsRyRyY1SwljRQy6FZEDAXPMEBibjpTOYVX969mtLhpo1Fy0bqB1JU2+tq7qk4yTRxZFSi0zzdevmNwQCOBrbPAyHLIrI3AhgVN/eufCQsqKGFuY9CTY1scu6Rk8fytmZzZSegr0tuvh0hwsEUfwLGgB63AOY+ZJJ96844LAGeaOIffax8l4k/K9ejtjucqg8gAPQVRzZd0i7hx7Nk4rUF6+Ur4la1US6IjtbjttKQ/ijib+HL+amqbTU7XsBGyDEAESpljuCLMhY8RbkWNrdaVda+NLlWjJyI6sYUVgnxMOQy290Un6k1Y9wMDHNjFWZBIgR2KtexIsBe3HU1I7Eo8jhQfLiOns7jy7Nwg6xBv3yW/qqwPXNgnGUBQAAAAALAAcgOQrrYViye3s2IrS0VbfbDGXCTxKfE8bKvqRpfy5V5zjUqxUixvYg8iOI9a9SY3B5gaWe+HZxLLL32HCgnSQMbA8s3rVjGtUXpkGRXyW0KrFGyN6W+ddWz8C8rpFEpZmsoCgm19LnoB1pn7A7OkiObEN3psRltZBfjx1b6elXPZOx44QBFGqD9EAfPrVieWk3xIIYra7k3srC93Gi8lVVHooAH5VIVqgGlbazmX12CiiigCiiigCiiigCiiigCiiigCiiigCiiigCtcy6VsrBFAV3HbNV9GUMOjAMPrUDtbcvDYixeOxAsGQlCB000PuKvjQisLhxXSk14Zy4p+UUbdrs6hw8hlDOxIsA2U5RztYDjYVc4MEFrrArNJScntiMVFaR8hK1TQ3rfRXJ0UTfvd+SfDSLGuZrAqLgXKkG2vpSnTczGn/QI/WaMf1V6QdL1Hz4IVPVkSrWkQWURm9sSGL7PsVmBTuzdVzXYjUC3ToBVn7Ptxp4J2lmaO2UqApZibkEkkqLfD9aYYwld+GhtR5E3HieqiHLkZw+HCit9qzRUBMFfJWvqigOd8KDQmGtXRRQGFFZ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z="1800">
              <a:latin typeface="Calibri" pitchFamily="34" charset="0"/>
            </a:endParaRPr>
          </a:p>
        </p:txBody>
      </p:sp>
      <p:pic>
        <p:nvPicPr>
          <p:cNvPr id="37891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805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tângulo 10"/>
          <p:cNvSpPr/>
          <p:nvPr/>
        </p:nvSpPr>
        <p:spPr>
          <a:xfrm>
            <a:off x="3111001" y="811275"/>
            <a:ext cx="30694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Obrigado!</a:t>
            </a:r>
          </a:p>
        </p:txBody>
      </p:sp>
      <p:sp>
        <p:nvSpPr>
          <p:cNvPr id="37894" name="CaixaDeTexto 11"/>
          <p:cNvSpPr txBox="1">
            <a:spLocks noChangeArrowheads="1"/>
          </p:cNvSpPr>
          <p:nvPr/>
        </p:nvSpPr>
        <p:spPr bwMode="auto">
          <a:xfrm>
            <a:off x="900113" y="1457325"/>
            <a:ext cx="7488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pt-BR" altLang="pt-BR" sz="2000" b="1">
              <a:latin typeface="Constantia" pitchFamily="18" charset="0"/>
            </a:endParaRPr>
          </a:p>
        </p:txBody>
      </p:sp>
      <p:sp>
        <p:nvSpPr>
          <p:cNvPr id="37895" name="CaixaDeTexto 12"/>
          <p:cNvSpPr txBox="1">
            <a:spLocks noChangeArrowheads="1"/>
          </p:cNvSpPr>
          <p:nvPr/>
        </p:nvSpPr>
        <p:spPr bwMode="auto">
          <a:xfrm>
            <a:off x="2233178" y="2076524"/>
            <a:ext cx="4637087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800" b="1" i="1" dirty="0" smtClean="0">
                <a:latin typeface="Calibri" pitchFamily="34" charset="0"/>
              </a:rPr>
              <a:t>Aparecido </a:t>
            </a:r>
            <a:r>
              <a:rPr lang="pt-BR" altLang="pt-BR" sz="2800" b="1" i="1" dirty="0" err="1" smtClean="0">
                <a:latin typeface="Calibri" pitchFamily="34" charset="0"/>
              </a:rPr>
              <a:t>Hojaij</a:t>
            </a:r>
            <a:endParaRPr lang="pt-BR" altLang="pt-BR" sz="2800" b="1" i="1" dirty="0">
              <a:latin typeface="Calibri" pitchFamily="34" charset="0"/>
            </a:endParaRPr>
          </a:p>
          <a:p>
            <a:pPr algn="ctr" eaLnBrk="1" hangingPunct="1"/>
            <a:r>
              <a:rPr lang="pt-BR" altLang="pt-BR" dirty="0" smtClean="0">
                <a:latin typeface="Calibri" pitchFamily="34" charset="0"/>
              </a:rPr>
              <a:t>Presidente Nacional da Assemae</a:t>
            </a:r>
          </a:p>
          <a:p>
            <a:pPr algn="ctr" eaLnBrk="1" hangingPunct="1"/>
            <a:r>
              <a:rPr lang="pt-BR" altLang="pt-BR" dirty="0" smtClean="0">
                <a:latin typeface="Calibri" pitchFamily="34" charset="0"/>
              </a:rPr>
              <a:t>(61) 3322-5911</a:t>
            </a:r>
          </a:p>
          <a:p>
            <a:pPr algn="ctr" eaLnBrk="1" hangingPunct="1"/>
            <a:r>
              <a:rPr lang="pt-BR" altLang="pt-BR" dirty="0" smtClean="0">
                <a:latin typeface="Calibri" pitchFamily="34" charset="0"/>
              </a:rPr>
              <a:t>presidencia@assemae.org.br</a:t>
            </a:r>
          </a:p>
          <a:p>
            <a:pPr algn="ctr" eaLnBrk="1" hangingPunct="1"/>
            <a:endParaRPr lang="pt-BR" altLang="pt-BR" dirty="0">
              <a:latin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198813" y="3687118"/>
            <a:ext cx="29067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j-lt"/>
              </a:rPr>
              <a:t>www.assemae.org.br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481138" y="4797425"/>
            <a:ext cx="30099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>
                <a:latin typeface="+mj-lt"/>
              </a:rPr>
              <a:t>www.facebook.com/assemae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832600" y="4868863"/>
            <a:ext cx="12446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>
                <a:latin typeface="+mj-lt"/>
              </a:rPr>
              <a:t>@Assemae</a:t>
            </a:r>
          </a:p>
        </p:txBody>
      </p:sp>
      <p:pic>
        <p:nvPicPr>
          <p:cNvPr id="37899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4664075"/>
            <a:ext cx="6175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Imagem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4652963"/>
            <a:ext cx="7493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635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5"/>
          <p:cNvSpPr txBox="1">
            <a:spLocks/>
          </p:cNvSpPr>
          <p:nvPr/>
        </p:nvSpPr>
        <p:spPr>
          <a:xfrm>
            <a:off x="196973" y="548680"/>
            <a:ext cx="3096344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Capilaridade Nacional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36074" y="2132856"/>
            <a:ext cx="2762110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 smtClean="0">
                <a:latin typeface="+mj-lt"/>
              </a:rPr>
              <a:t>Além da sede nacional em Brasília, a Assemae possui outras treze Regionais pelo Brasil</a:t>
            </a:r>
            <a:endParaRPr lang="pt-BR" sz="2000" dirty="0">
              <a:latin typeface="+mj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84" y="0"/>
            <a:ext cx="6189085" cy="6858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8" y="5113225"/>
            <a:ext cx="2200200" cy="1591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2449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264"/>
            <a:ext cx="9180512" cy="105273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ítulo 5"/>
          <p:cNvSpPr txBox="1">
            <a:spLocks/>
          </p:cNvSpPr>
          <p:nvPr/>
        </p:nvSpPr>
        <p:spPr>
          <a:xfrm>
            <a:off x="755576" y="188640"/>
            <a:ext cx="7323192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Saneamento Básico: Definição</a:t>
            </a:r>
            <a:endParaRPr lang="pt-BR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39552" y="1916832"/>
            <a:ext cx="82468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+mj-lt"/>
              </a:rPr>
              <a:t>Segundo a </a:t>
            </a:r>
            <a:r>
              <a:rPr lang="pt-BR" sz="2200" b="1" dirty="0">
                <a:latin typeface="+mj-lt"/>
              </a:rPr>
              <a:t>Lei nº 11.445/2007</a:t>
            </a:r>
            <a:r>
              <a:rPr lang="pt-BR" sz="2200" dirty="0">
                <a:latin typeface="+mj-lt"/>
              </a:rPr>
              <a:t>, considera-se saneamento básico o conjunto de serviços, infraestruturas e instalações operacionais de: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200" dirty="0">
              <a:latin typeface="+mj-lt"/>
            </a:endParaRPr>
          </a:p>
          <a:p>
            <a:pPr marL="1435100"/>
            <a:r>
              <a:rPr lang="pt-BR" sz="2200" dirty="0" smtClean="0">
                <a:latin typeface="+mj-lt"/>
              </a:rPr>
              <a:t>a</a:t>
            </a:r>
            <a:r>
              <a:rPr lang="pt-BR" sz="2200" dirty="0">
                <a:latin typeface="+mj-lt"/>
              </a:rPr>
              <a:t>) </a:t>
            </a:r>
            <a:r>
              <a:rPr lang="pt-BR" sz="2200" b="1" dirty="0">
                <a:latin typeface="+mj-lt"/>
              </a:rPr>
              <a:t>abastecimento de água </a:t>
            </a:r>
            <a:r>
              <a:rPr lang="pt-BR" sz="2200" dirty="0">
                <a:latin typeface="+mj-lt"/>
              </a:rPr>
              <a:t>potável;</a:t>
            </a:r>
          </a:p>
          <a:p>
            <a:pPr marL="1435100">
              <a:buFont typeface="Wingdings" pitchFamily="2" charset="2"/>
              <a:buChar char="ü"/>
            </a:pPr>
            <a:endParaRPr lang="pt-BR" sz="2200" dirty="0">
              <a:latin typeface="+mj-lt"/>
            </a:endParaRPr>
          </a:p>
          <a:p>
            <a:pPr marL="1435100"/>
            <a:r>
              <a:rPr lang="pt-BR" sz="2200" dirty="0" smtClean="0">
                <a:latin typeface="+mj-lt"/>
              </a:rPr>
              <a:t>b</a:t>
            </a:r>
            <a:r>
              <a:rPr lang="pt-BR" sz="2200" dirty="0">
                <a:latin typeface="+mj-lt"/>
              </a:rPr>
              <a:t>) </a:t>
            </a:r>
            <a:r>
              <a:rPr lang="pt-BR" sz="2200" b="1" dirty="0">
                <a:latin typeface="+mj-lt"/>
              </a:rPr>
              <a:t>esgotamento </a:t>
            </a:r>
            <a:r>
              <a:rPr lang="pt-BR" sz="2200" b="1" dirty="0" smtClean="0">
                <a:latin typeface="+mj-lt"/>
              </a:rPr>
              <a:t>sanitário</a:t>
            </a:r>
            <a:r>
              <a:rPr lang="pt-BR" sz="2200" dirty="0" smtClean="0">
                <a:latin typeface="+mj-lt"/>
              </a:rPr>
              <a:t>;</a:t>
            </a:r>
          </a:p>
          <a:p>
            <a:pPr marL="1435100"/>
            <a:endParaRPr lang="pt-BR" sz="2200" dirty="0">
              <a:latin typeface="+mj-lt"/>
            </a:endParaRPr>
          </a:p>
          <a:p>
            <a:pPr marL="1435100"/>
            <a:r>
              <a:rPr lang="pt-BR" sz="2200" dirty="0" smtClean="0">
                <a:latin typeface="+mj-lt"/>
              </a:rPr>
              <a:t>c</a:t>
            </a:r>
            <a:r>
              <a:rPr lang="pt-BR" sz="2200" dirty="0">
                <a:latin typeface="+mj-lt"/>
              </a:rPr>
              <a:t>) limpeza urbana e manejo de </a:t>
            </a:r>
            <a:r>
              <a:rPr lang="pt-BR" sz="2200" b="1" dirty="0">
                <a:latin typeface="+mj-lt"/>
              </a:rPr>
              <a:t>resíduos sólidos</a:t>
            </a:r>
            <a:r>
              <a:rPr lang="pt-BR" sz="2200" dirty="0">
                <a:latin typeface="+mj-lt"/>
              </a:rPr>
              <a:t>;</a:t>
            </a:r>
          </a:p>
          <a:p>
            <a:pPr marL="1435100">
              <a:buFont typeface="Wingdings" pitchFamily="2" charset="2"/>
              <a:buChar char="ü"/>
            </a:pPr>
            <a:endParaRPr lang="pt-BR" sz="2200" dirty="0">
              <a:latin typeface="+mj-lt"/>
            </a:endParaRPr>
          </a:p>
          <a:p>
            <a:pPr marL="1435100"/>
            <a:r>
              <a:rPr lang="pt-BR" sz="2200" dirty="0" smtClean="0">
                <a:latin typeface="+mj-lt"/>
              </a:rPr>
              <a:t>d</a:t>
            </a:r>
            <a:r>
              <a:rPr lang="pt-BR" sz="2200" dirty="0">
                <a:latin typeface="+mj-lt"/>
              </a:rPr>
              <a:t>) </a:t>
            </a:r>
            <a:r>
              <a:rPr lang="pt-BR" sz="2200" b="1" dirty="0">
                <a:latin typeface="+mj-lt"/>
              </a:rPr>
              <a:t>drenagem</a:t>
            </a:r>
            <a:r>
              <a:rPr lang="pt-BR" sz="2200" dirty="0">
                <a:latin typeface="+mj-lt"/>
              </a:rPr>
              <a:t> e manejo das águas pluviais urbanas.</a:t>
            </a:r>
          </a:p>
        </p:txBody>
      </p:sp>
    </p:spTree>
    <p:extLst>
      <p:ext uri="{BB962C8B-B14F-4D97-AF65-F5344CB8AC3E}">
        <p14:creationId xmlns:p14="http://schemas.microsoft.com/office/powerpoint/2010/main" val="276985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264"/>
            <a:ext cx="9180512" cy="105273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ítulo 5"/>
          <p:cNvSpPr txBox="1">
            <a:spLocks/>
          </p:cNvSpPr>
          <p:nvPr/>
        </p:nvSpPr>
        <p:spPr>
          <a:xfrm>
            <a:off x="717687" y="-99392"/>
            <a:ext cx="7886761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 Internacionais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51521" y="1412776"/>
            <a:ext cx="41044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+mj-lt"/>
              </a:rPr>
              <a:t>Uma em cada três pessoas, ou </a:t>
            </a:r>
            <a:r>
              <a:rPr lang="pt-BR" sz="2200" dirty="0" smtClean="0">
                <a:latin typeface="+mj-lt"/>
              </a:rPr>
              <a:t>2,4 </a:t>
            </a:r>
            <a:r>
              <a:rPr lang="pt-BR" sz="2200" dirty="0">
                <a:latin typeface="+mj-lt"/>
              </a:rPr>
              <a:t>bilhões de cidadãos do planeta, não possuem saneamento básico, incluindo 946 milhões de pessoas que defecam ao ar livre.</a:t>
            </a:r>
          </a:p>
          <a:p>
            <a:endParaRPr lang="pt-BR" sz="2200" dirty="0">
              <a:latin typeface="+mj-lt"/>
            </a:endParaRPr>
          </a:p>
          <a:p>
            <a:r>
              <a:rPr lang="pt-BR" sz="2200" dirty="0">
                <a:latin typeface="+mj-lt"/>
              </a:rPr>
              <a:t>A falta de progresso no saneamento ameaça enfraquecer a sobrevivência infantil </a:t>
            </a:r>
            <a:r>
              <a:rPr lang="pt-BR" sz="2200" dirty="0" smtClean="0">
                <a:latin typeface="+mj-lt"/>
              </a:rPr>
              <a:t>e os </a:t>
            </a:r>
            <a:r>
              <a:rPr lang="pt-BR" sz="2200" dirty="0">
                <a:latin typeface="+mj-lt"/>
              </a:rPr>
              <a:t>benefícios para a </a:t>
            </a:r>
            <a:r>
              <a:rPr lang="pt-BR" sz="2200" dirty="0" smtClean="0">
                <a:latin typeface="+mj-lt"/>
              </a:rPr>
              <a:t>saúde, ambos conquistados pelo melhor </a:t>
            </a:r>
            <a:r>
              <a:rPr lang="pt-BR" sz="2200" dirty="0">
                <a:latin typeface="+mj-lt"/>
              </a:rPr>
              <a:t>acesso à água potável.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606381" y="5275281"/>
            <a:ext cx="2233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 smtClean="0">
                <a:latin typeface="+mj-lt"/>
              </a:rPr>
              <a:t>Fonte: UNICEF e OMS</a:t>
            </a:r>
            <a:endParaRPr lang="pt-BR" sz="1800" b="1" dirty="0">
              <a:latin typeface="+mj-lt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1772815"/>
            <a:ext cx="4051916" cy="268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3712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264"/>
            <a:ext cx="9180512" cy="105273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ítulo 5"/>
          <p:cNvSpPr txBox="1">
            <a:spLocks/>
          </p:cNvSpPr>
          <p:nvPr/>
        </p:nvSpPr>
        <p:spPr>
          <a:xfrm>
            <a:off x="611560" y="53752"/>
            <a:ext cx="7886761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 Nacionais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54887" y="1729839"/>
            <a:ext cx="76707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latin typeface="+mj-lt"/>
              </a:rPr>
              <a:t>Acesso à água potável</a:t>
            </a:r>
            <a:r>
              <a:rPr lang="pt-BR" sz="2200" dirty="0">
                <a:latin typeface="+mj-lt"/>
              </a:rPr>
              <a:t>: média nacional de 82,5% da população;</a:t>
            </a:r>
          </a:p>
          <a:p>
            <a:endParaRPr lang="pt-BR" sz="2200" dirty="0">
              <a:latin typeface="+mj-lt"/>
            </a:endParaRPr>
          </a:p>
          <a:p>
            <a:r>
              <a:rPr lang="pt-BR" sz="2200" dirty="0">
                <a:latin typeface="+mj-lt"/>
              </a:rPr>
              <a:t>Atendimento da população com </a:t>
            </a:r>
            <a:r>
              <a:rPr lang="pt-BR" sz="2200" b="1" dirty="0">
                <a:latin typeface="+mj-lt"/>
              </a:rPr>
              <a:t>coleta de esgotos</a:t>
            </a:r>
            <a:r>
              <a:rPr lang="pt-BR" sz="2200" dirty="0">
                <a:latin typeface="+mj-lt"/>
              </a:rPr>
              <a:t>: 48,6%</a:t>
            </a:r>
          </a:p>
          <a:p>
            <a:endParaRPr lang="pt-BR" sz="2200" dirty="0">
              <a:latin typeface="+mj-lt"/>
            </a:endParaRPr>
          </a:p>
          <a:p>
            <a:r>
              <a:rPr lang="pt-BR" sz="2200" dirty="0">
                <a:latin typeface="+mj-lt"/>
              </a:rPr>
              <a:t>Há cerca de 3 milhões de pessoas sem serviço de </a:t>
            </a:r>
            <a:r>
              <a:rPr lang="pt-BR" sz="2200" b="1" dirty="0">
                <a:latin typeface="+mj-lt"/>
              </a:rPr>
              <a:t>coleta regular de resíduos</a:t>
            </a:r>
            <a:r>
              <a:rPr lang="pt-BR" sz="2200" dirty="0">
                <a:latin typeface="+mj-lt"/>
              </a:rPr>
              <a:t>;</a:t>
            </a:r>
          </a:p>
          <a:p>
            <a:r>
              <a:rPr lang="pt-BR" sz="2200" dirty="0">
                <a:latin typeface="+mj-lt"/>
              </a:rPr>
              <a:t> </a:t>
            </a:r>
          </a:p>
          <a:p>
            <a:r>
              <a:rPr lang="pt-BR" sz="2200" dirty="0">
                <a:latin typeface="+mj-lt"/>
              </a:rPr>
              <a:t>Já somos (Brasil) o </a:t>
            </a:r>
            <a:r>
              <a:rPr lang="pt-BR" sz="2200" b="1" dirty="0">
                <a:latin typeface="+mj-lt"/>
              </a:rPr>
              <a:t>5º maior gerador de resíduos sólidos </a:t>
            </a:r>
            <a:r>
              <a:rPr lang="pt-BR" sz="2200" dirty="0">
                <a:latin typeface="+mj-lt"/>
              </a:rPr>
              <a:t>do mundo. São mais de 76 milhões de toneladas por ano.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120819" y="5413999"/>
            <a:ext cx="2483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 smtClean="0">
                <a:latin typeface="+mj-lt"/>
              </a:rPr>
              <a:t>Fonte: SNIS 2013 e 2011</a:t>
            </a:r>
            <a:endParaRPr lang="pt-BR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3770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9180512" cy="90872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2928380"/>
              </p:ext>
            </p:extLst>
          </p:nvPr>
        </p:nvGraphicFramePr>
        <p:xfrm>
          <a:off x="323528" y="260648"/>
          <a:ext cx="817479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6868838" y="5549170"/>
            <a:ext cx="1957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Fonte: SNIS 2013</a:t>
            </a:r>
            <a:endParaRPr lang="pt-BR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1882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Z:\Documentos\2015\Apresentações\Subcomissão de Saneamento\fu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716016" y="4970533"/>
            <a:ext cx="4284984" cy="1266779"/>
          </a:xfrm>
        </p:spPr>
        <p:txBody>
          <a:bodyPr>
            <a:noAutofit/>
          </a:bodyPr>
          <a:lstStyle/>
          <a:p>
            <a:r>
              <a:rPr lang="pt-B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Plansab</a:t>
            </a:r>
            <a:endParaRPr lang="pt-B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704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887381" y="740884"/>
            <a:ext cx="3628628" cy="1080120"/>
          </a:xfrm>
        </p:spPr>
        <p:txBody>
          <a:bodyPr>
            <a:normAutofit fontScale="90000"/>
          </a:bodyPr>
          <a:lstStyle/>
          <a:p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Nacional de Saneamento Básico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data:image/jpeg;base64,/9j/4AAQSkZJRgABAQAAAQABAAD/2wCEAAkGBxQTEhQUEhQWFRUXFxcWFRcWGBQVHRUWFxgXHBwXGBgbHCggGB0lHBYUITEhJSktLi4uFx8zODMtNygtLisBCgoKDg0OGxAQGy8mHyQ3LTE0LzQ0LDQvLDAyNCwsLCwsLCwsLCwsLCwsLCwsLCwsLCwsLCwsLCwsLCwsLCwsLP/AABEIAL8BCAMBIgACEQEDEQH/xAAcAAACAgMBAQAAAAAAAAAAAAAABwUGAQMECAL/xABDEAACAQIDBQYDBAgEBQUAAAABAgMAEQQSIQUGMUFRBxMiYXGBMpGhFEJSsWJygpKiwcLRIzND8CRzsuHxFSVTY7P/xAAaAQEAAwEBAQAAAAAAAAAAAAAAAwQFAgEG/8QALREAAgICAQQBAgUEAwAAAAAAAAECAwQREgUhMUETUXEUIjJhkaHB0eEjM4H/2gAMAwEAAhEDEQA/AHjRRRQBRRRQBRRRQBRRVe2/vVHhnWLK0kjDNlW2gOgJJ62NhXcK5TfGK2ziyyNceUnpFhoqM2JtiPEpnjuLGzK3FT0P96kq5lFxen5PYyUlyj4A1W9pb4wxStFZ3K6OUAIQ9Dc6kXHCpja20Y8PG0srZVX3ueQA5k0i9p7TZ8RPJGjBJHLgMRcFtSDY243PvV3BxVdJ809f3KWdkyqiuDWx9YPErIiuhurAEHqDW+qN2b7wI8KYZgUlQMbEgh7sWJU9Rc6dKvAqrdU65uLRaptVkFJGDS03j3qnGJlRJDGsTZQoCnMQAbtcc7n2t61aN/NtPhcNmj/zHcRobXy3BJa3kFPvak3iIzI7O7uzN8RJuTw5n0FaXTMTnuySTXgzup5HHVabT8jz3Z2i2Iw0UrCzMDe3AkEi48ja/vUtSn7ONtyRTJhmctE4KqG1yMASMp5AgEW9Ka96pZdDptcWXcS9XVqSA1R95d8JIp3ihCf4ds5cMbsQDYAEW0Iqw7z7aGEgMhF2vlRfxOeHtoSfIUk9pYiaeR5XkGZ7X8IA0sNAPIAVa6difK3OS3H+5U6jk8FwhLUh3bs7XGKw6ygZScysONmU2NjzGlS1Kvs53laJosHLYoxIjcCxDm7Wbrc3143PyaYqpk0umxxa19PsXMa5W1pp7CsXoJpP7z7edsRNmkZSjsqBXKhApty4k2vfzr3GxpXycU9aOcrKWPFNrexwis1B7mY2SbBQSS/GyXueLC5yt7rY+9TlV5R4tosRlySYUUVi9eHRmiiigCiiigCiiigCiiigCsGs1z46UpG7AXKqzAdSATb6UDN96L0lMFvbPIe9M7hjqAD4R5ZeFqbew8cZsPFKRYugJ9fLyq1kYc6IqUn2ZTx8yN0nFJpo72akjv5thJcb3mGzOMojY6WJUmzJrqLG3tpTO3+nZNnYpk4iM/ukgN/CWpIbNxGdbj0q50qpSm5b00Vup2tRUdbRddwt51wzSLOjASMtnFiFABGq8eZ11prwTB1DKQVIuCNQQeYrz6TTZ7MsRmwdvwSOvsbN/VUvVcRQXyp935IumZTb+Jrt6IntolZcPhrHQ4gA+pR7X+tL29NjtP2G+LwLLH8cTLMo/FkDXX1Ks1vO1KESgjMDpa9/KpukWL43H6EfVa3zUvqdmBxBjljdTYq6kH0Ip/LXn7Y+G+0SxRowHeEBWN7ai969ARiwFV+sOLnHX0J+kqSjLZS+1cf8NEekw/6JKV16dW+mBWXBzBvuI0i20s6KSPbkfImkrCAVcn7qZh65kH5Man6Vco0yT9Mg6nS5XJr2S+6B/wCOw3/MH5GneKUnZjgkkxTM4uYlDprwYki566Gm2KpdWsUrtL0i50uDjTv6sX/a0/gw4/Sc/ID+9LoGmn2oYBXwvekkNERltwOcqCD9KUJxP+J3dvuFr+hAtWl0u2Kx0v3M/qNUne3+2yZ3bF8fgh/94+iO39NPilH2X7NWbFNK3HDAFR+nKrC/sub94dKblZfVLFO969Gn02DjQt+xedou8kiP9miJXwgyMDYnNeyg8tNSfOltJg0YEWIv0Jqy7/yE4+a/LIB6ZF/vVfvW3g01xoj28mLmXTldLv4LZ2bbwNFiUwjMWjkBCAknIygnw9AQDp6e7bvSH7OI+82ynSNJH+SZb/NxTv2hjFhjeR9FRSx9uQ86wc9Rd7UUbmE2qU5M5N4trDDQmS2Y3CqOF2N+J6aE+1VHZG/chxEcUwQrKwRSgIKs3C9yb62FV3ereyXGL3aqkceYMAQWa44Etew9hzqu7HxTw4uOaRBIsbZgl+J5NfqOIvpcCrtXT+NL5w3J+CjZm871wnqKPQwrNcuzsYk0aSRm6OAVPkf5103rE1rszaT2tmaKxes0PQooooArF6yapG/O+D4aRYIbByodmYXygkgADqbHU/8AiSqqVs1CPkiutjVDlLwXa9QG+m3fsmHLrYyMckYPDMQdT5AAn2qJ3T3reWURSlWLC6Ooy6gXsR6X+VQ/bhmWHDSD4RIyn1Zbg/wEe9Txx3XeoWkH4lW0udQuYsCS7MX+IliAFGrHWwtYanlVk2JvLPhSoWRmjW143OYFegvqunC1VnZWLzg+Vq7WNfTKmmdetbR89K22E977j22vhhiMLLGNe9hdRf8ATQgfmK867JgkheWGZSkiEZ0PFT/sjUcb16D3SxGfBYdjxMS3v5C1/pSa7WMOYtq96AQsqxtcaBioyMPP4VPuK+ewrPiv0b2XD5adnC0ova+pBNvIf+abvZhhQuDzhr947MR+HKclv4L+9JqSNjLGVUt8SnKCeIFuHmKbvZ6JI8MEkGXxMQDxsddemt6v9Ut5V8d+yj06rVilr0W/GTqqm/Q15wwmCaFWgf4kLJ69CPIgg+9eizHm5VyybEjY3KLfrYX+dZWLkuht63s1cjH+aKW9CZ3KwM6S4Y90142W9wQBl53PlTugxDEa/SviHZSryr7nxUURAc2J14E6e1cX5DuabXjse00Krevfc49rYVpUZcxAYFT6EWP0NLp+z2TgZdPJbXt118qake0ITwdfc2/Ouhcp4WPpY1zXdOtNRfk6nTCbTkvBQ91d02w7s5kJJAFgLaXv1q5pcDnXWFFZtXNlkrJcpPudQrjBcY+Co737NkxEDRo1rlTrwOU3/lS2k3MxKuXsrHKFABPAEm+o8/pT1aMHlWs4VelTVZVla1Hx5IrcaFj3Lz4KH2ebImwolaRQDKyki4JAVbAaH9Y+4q9ifTWvoYcVrlg6VDZNzk5PyyWEFCKivQrO1DFK2LQD7sQv6ln/AJAfOqJhcUe5DtqbMelxc2+lqbm8m6KYhi5urWy3U2uNeXDmaqWI7OZivdxuoTQXa9wv9R+VbGNnVwrUd60n/JlZGFOU3LW9tE/2KYBDhpMXkHeyyuubiRGhFlHQXvw46X4Cp/tJny4Fxzd0X+IE/RTW/dLZf2SBIFHhS/qSSSSfMkk1o7RihwMhYXIZMvkxcC/yJrOqlyyIyf1L90eOO0voKMGuHamKyAed63pMCxXmLX96idqxtLPHDEM0jWVFFrlmOg10HLWvp8i5QrbPnMelys0PHsldjs2Jm5vKV/VzsPzBqQ3x262GRQls7kgE8FAGptzOoriWQ7M2VEtgZI40S3Ed4x1PmLlj7Utdt7WxOKI7yW+W5C2VQL8bWHpWDi4sr7HY1uO/5NjLyVTX8Sepa/gtWwd95hio4pn71JXCA5VUqzGykZQNLkcaZ4rzzuhiO4x0U+IAdFNuJ8F9O88youbfztXoVTUfUK1GxcY6RL0+TdenLbPqiiiqBfMGk72zhTiIe6B75U/xDcWKEkqCPxXzG/Q+lnAWpFb+43/3HEg8mUe3dpb/AH51e6fBTt7vWijnzca+y2R+xMbiImSVTlZeFwG4i2gPlervipZtr7NxEFlOIjeN0+6HGa/PQEgSDpwqiYecMNOVXDs0xeXFsn/yRsPdPEPpmrYzqIul2LvJezJw7pK5QfZP0LDYs4SVkY2PiUg6WKnh9DU3JJ4gvUH6W/vXJv7sd8PjsQTGwRpWkVreEiQ5uI0GrEW8qkdlbMfFFDHYAasxvaxHAW5/2qPGylGp8n4JsjGcrFpeR2brY3vMHhzz7tQfIqLH6g18bW3ehxAKzIHB5H/ehrl3YwJhhSIXIW+p4m5ufzqzQpWBNrm3HwbcE+CUivYDdSGL/LQL15k+pOpqaw+BC12UVy233Z0kktIwBWaKwa8PTVi8QI1LNwH18qpuIlLsWbifp0Fdu3cYZHyq1lX0IY9f5VEzQs1gSNGBPHW3EEcwR59DyoDaNayBWkxnMDbQcMttQRbxEnrfTyFce1NpxRtEsrhM7HRuYCtxtfTNl+VASGFx0o1zSAnkMxCjoPxeoveu+HbMtgQ+YHUXANwfOopGRlLRnNxNkc6nys1gTVX2bvuJJREuHa18tkuSo4agCwA+lqAY8e35OaqfS4/nWyPeYZspjOg1IINr8BrbUjX/AMioOVwoLHgASfQC5rnWI8SpGazEKxFmsBrqL6ADTTThzoC3x7eiPHMPUX/KuiPakR/1F99PzqlxMRfOQLnwgkXy2GhPM3v9K20Bd1kRuBU+hBoMIqhSS5XhA4vPEvtnBb+BWpgigOaSO3Cqhvxg3ngKIbHMGseBtfTyq8EVzT4MNXUJuElJeUczgpxcX4Z54kwskLSd6uUk3ANtVAAB09DW7sl2e0u0o5cpKxZ3ZuQbKVAv1u3Dyp2Y7d2GQWkjVx0YXrZgtkxxW7tQoHIaAelXLs12QUWirVhqubkmVrtXxVooI/xOzH9kW/NqW+ar72tYsBYE5jO5PkAB/f5Ut8XPaJm/R/OtnpslHG39zH6hFyyH/wCHJPtIa0/8HtiODCYdsQ+UmKPQ3JJyC+g1Nea9nxB5Y1b4S6h/1LjMf3b0xN6d5kkxDvGTkUKqXFsoC8LeuaqtkHlTSl2S33J4z/CwfDvJ+hubJ25BiL9zIGI4rqpHnlIBt50Uo+y+eSbaCmO+VFcynllIIAPq2Ww/RPSs1lZdUKrOMHtGpi2zsr5TWmG9u8byYyVXYhI5GRUuQAFNr26m17+dVveZVkXvFBz3HmSvDU87AD2FTXavs8naMhjst0jLW+81viPnaw9qiNk4QggsdR9fWt3GXOlR467eTEyNQtc+XvwRGwp/GQeY/L/Zq9bgYoJj4geeZNeRZCQR8re9LfEhoZ2ym2VjYW5HgPlVu3fV2xULR34o5I4KEYHU8rg2rnmnROEvWyR1/wDNGcR4z7NRviAPrWcNsqNRZUVR0UAD6VrweKzVKx184fQHzFABW2iigCisXrNAFRO3MdlXIvxNx8l/ualqS3aHtubDbRlCOyhhGwU6gjIAbA6cQeFAWjG42OJc0jhR58/IDnWrZ+1oZ7904YjUjUEDrY0t9rbWnx6pAojL5rqbZbWBvrfha/LlUju7tCHA3R4SZ18Ekgctcg62DWsL/wAqAYOInVFLOwVRqSdAKo2L3XGOd8QMaCuYlbJfKBoFa7i1h5Vp3p2/9tjXD4ZH7x3Ghy6gAniDwFr+1fe7m5keQrNiG75Se8SJkAj10vmQk6W1040BCHYONUm2HklXXJJErSLIvJlK30I1161IbW2O2yxFIhkjeYHvCWI1AByngOLNp5U6NzQgwUARs6qmQNa2YISt7e1SUndyXQ5X0uVNm09KAR+7G08TjZWjMx7pVvLotyraBRppfXXkAavi3OqsD62P1Fv51wb47tRzFlgywMpIDKos3C4cCxI6a6VD7ubDOBzPiMSpDDKB8C3438R8R9BzNAWNImBci12sQNeIFtTxtoNLcj1rEClQRZtST92wv+EA6Dn719YXGRyC8bq4HHKQbevSt9AcOFTvsbGttIUMhv8AjkuifQSfOmHAtlAqn7iYfP32IP8AqynL/wAuPwL9Qx/aq6UAUUUUBgiuDFm1SFa5YgaAUXaTg5JW7xQSAoQjoMxJb0sTelvvBLfKgJta5A+lej8ZslW4iqdi+y7Cu5fxm/3S5AHkLW0rQqzeNXxyKVmJys5xFdurAFhle2ruiA87ICza+ZeP5V34zDo4swFWHe7ZkWFkigiUKqx5io/E7HUnmSFHyFVQs8kjLGLheJ4Ae9bOK4qhNryYuSpO99/Bb+yhBFjQqaB43DDrazAn0sfmaKx2YQMu0F7wqLRyZdR4mOUZR1Nsx9jRWJ1JJXdlrsjY6e91d3s3drH+HjVbk8SkeqswP9NU6LHC4F6Y3bhssvBBOOMcmRj+jLYD+JV/eqgbPaOO3huOfC59yK1enXSlUkvRnZ9UYWN/U7MLuY+PLyRyBCpCsCua5te/Ef7FX/dLco4VLO4dzxIGUWHAcTXB2bY5BiJEGneJmA80Olh6M3ypkKwrN6hKcbpR32Zf6eozpjLXdGrCYTLXaKwtfVZxohWDWajdu4vJGbcW8I9+J+VAV/amK7yVjyGi+g/vx9651c9T8zWsV9CgN64lx99v3m/vUDvxtUJhj3gEha6oJAHANib+K/AfnUxVN3t3qjimWF4UlVSrPnsbE8MoIsCAeNAMTYu5uAUx4iLDqHKhlOaQgZl4hS1hoTyqD3m7NYJJJMSJnjue8dLKym2psdCoNup41H7B3zRsTh44lYd46oS1gADpYAceVMLeSBnwmIRBmZoZFUDmxQ2HuaAoX2TBYWQPlihksQDwNjxsL1JYaOPxSIF/xDmZlt4z1LDjVHxO4jTLG6YoglVzZ0z3uB8NmBFuFjerbsHZQw0KxBi9iSWOlyeNhyHlQEkDpbl0/wC1deyZ1jkzte2Qrp5kH+n61x1y7UwplhkjU5S6MoboSND6UByzQYvvJXSeNgzu6RuhsFLEqM4NxpblVC2ztt9ookcUI74G6kPaw0z8bC1gOvAWqCjx+IjL4U94JAxXugWOY6/Co+IHlYa00odzsJswpO0j5nvGO8ZSqllueAH4bXNAVbc+eHCFvtBkE+quNGRdb2GXibZeNWLHb0wmNxCxaQqRGuVhdzoutuprh27unHiry4SRBIzXYs5KN14Xynhw+Vcm725uIhxMck7wlIznsjO+Zh8I1UWF7H2oBw7vbPEEEcQ4Iqr62A19zrUnUNsvbANlksDwB5H16GpmgCiiigCiiigNctcbzgV2TDSoDacRsaAVG+u1M+NxDk2VPCPRfD+at86hNl7Q7uPoSc9/M8NethXXvvhQuI7vUd8ysfyNvfWtW0sJG+ighR8NyCbDqQK+mxpOUFw9I+byYxUmp+2fexse8mKgEZJkaVMp53zDW/zrFTnZXsFftyycRErP+0fCP+o/KiszPukrNSS2aOFTF17j4Gb2gQiTZ+KQjMe6ZgP0k8YI8wVB9q87yNJ9y7A8DXpvGYUsDXnyXDfZ8RPh3/03YD0vp81KmnTmm3Dej3PWkp62du53epPHICM4PBmVbgixAJI1tTm2fimbjSQ78Uz+y/HCWF42PiiYW/Ufh9Q49qn6ljpQU0/BX6de+bg/ZfMOdK21rXQUJKDwIPob1imztGylZ2wbRmifDmN2RSJAbG1yCpH0Jpp1H7V2RFiABLGj5Tdc6q1j5XFD0QewMfiMTOIlxLIbFrlidBbQLfU61b978dLh8MHjkAZSoOYLmcGwJUcARxOnC9Se/u7ATCu0EQDIVcd2oBsDrbKL8CT7Ut9iYSTFTxxhGluyhwbkBL+LMTwFr0Bvwe+uJHFw36yr/K1Smyd1xtZ5cRMStyI1EegDKq+LW/UaeRpgRdm+DZbPCg/Vuh+akVN7B3fgwETiLMVu0hzHMR4RcC/Lw86Ape7HZUYJ45ZsTnETB0REylipuucknTyHHrV2xO3QrEKtwCQTe2oNjb3FZbeFOSN75R/M1TcBsru5p5e8du+kd8hNlTO5awHM62vQFIxG98uFkmgBjYLK5VjdrBjmyg3HC/TjesDezGOjSLcRr8TrGMoubfERY6kVdju/hS+c4eIt1KKeZPA6czUg0EbDJIivGbBkIFiL8LUAqpN6sQ3Gd/Y5fytXM205ZPvyP6Fmp4rg8BCoMOGgLcgI4wR6nLcVK7JxqOSoQIQL2FrEeWnpQED2WYY/YImdCr5pfiUhrd6/XUCo3eYxbUhhKu6RA94CuXM1xa2oIUjXrTCkXQ20NjXn3Ze1p8AzwSKCUOV0JNgwHFT0IsfPSgGBsvZseHjEcQst76kksTzJPE8PlXXSflnxmNllmgjd1D5fC62Q2FlAZgeFuApj7rJOuHUYr/M10JDELyDEaE8edATFSezdsGOyv4l+q/3HlUVeora234YNHa7fgXU+/Ie9AM6CZXAKkEHmK2Ur+zneOXFY10ACQrEzFRrdsyBSx62LcPrTQoAooooDBqD2ztvDwnLLIA34QCxHqANKlsVMEVmJAABJJNgLdTXn7FbeZnZs3iYtmPM3OvtV3CxY3t8npIo5uTOlJQXdlz7Qtq4RsKskZR3MgRTbxJoWOhF1+G3vSzXaN6+9qYkNGR8vWoIE8uP51pxX4b8kHtGe95H55ruPrsgwn/DyTkf5j5VP6Mdx/wBRf5UVat1NmfZsHh4eaRqGtzci7H94misO+x2WOT9mzRWq4KKJY0lu2fZHdYmPErwmXK/68YAB90sP2KdVUrta2b32z5CBdoSsy/s6N/AzV1jz42Jnl8OUGhAy4omrt2O7VybQyE6TRsn7S+NforfOqBM4B+tdu7G0O5xcEpuFjkDG3Gw429q0bW5pxKFUVFqQ1O0PeJ2xL4cMVjiyggG2dioYluoGYC3lVf2fvA0Dq0ZylRrYmzW/EPOoferbH2mdp41AzBQwF/ugKCb87AD2FRmAglmdUCnxEAAcSTyFXKnCFSg4/cpXRc7HZyPT2BxHeRo40zKrW6ZgD/OuilxsHeKTByJhsXIkiWADqSxi5BWNuGnPhfpTFVr8KwrqZVPv4fg28e+Nse3lGSKwEA4CvqsVCTma5NrNaCW3Hu3t65TXSzVqnUOpHG9DzYlNr7+osamFfG3xZxonlYfF/v237nb3vipGidVuFLZluLAEaEa9ePlW/DbrQ4eWbC4lIpS572IsLlofhA1GjKQb2639JnZuzIcOpWCNYwTc5RxPmeJ96Hp3PIALkgDqSBWQ19Rw60tu0LZ2LMplVTJD4QuTxFL2FsnE3YnUA1s3A2qkKS/aJDHqAsbK/IXLWtoTe1vKgJLtFnxMIinhd1jW6yZSRlJIsxA4g6jy061IdkW1JcRjHaR2fLAePAXdPYXsflXFtbfOLKyRp3mYEHOLKQeq8WHlpTK3FwcSYOF4oo4+8jR2EahQWZQTw9aAsVVbezcbD44hnzRygW7xLXI6MDow6cxerTRQCP3hlOzcUkMJuiQxghho+rakDnx1Fdse+sPd5mVg/wCAa3Pk3C3r8qYW9e6cONW0gs4+CRdGX+RHkaW57KcV3uXvI+6495re3TJ197edAQG197ppbhT3SHSyE3Pq3H5WrdsLcjE4mzMO5Q/ecHMfMJofnamhu7uHBhrELmcf6j2ZvbkvsKtUWGC0BXtzN04sEGMYJdgAzsblgOXQDyFWi9L/AHr31aOVoYWC5Dld7Zjm5gDhpwqP2Jv9KsqrOwkiJyl8oVlvoG00I6i1Xl0+51/Jr9yi+oVKz4/6jRr5JoU1Fb17T+zYOeYcUjYr+uRZf4iKopbei63pbKTvxvFFLI2HbOYk0fu2UFnHW41Cnl1B6ClftbZgzkxOSvK4sbeY5GvuPaCnW5vz9aMVjrLpxPCvpqqaYV6Pm52WysciNtkuGsxOhvrb/vW/c3Z/e4+BOKiTOw4+GPxWPlcAe9a9m4Nppo4l+KR1Qc7ZjqfYXPsaam43Z9JhJZJXdXuuRLAggE3Ynj0X61n5VkYrRo40JN7GPg8XmGtZrVhsKRRWSahIObCobafiBB4cx1FTRFc8mEBoDzVvvsL7JiCqj/DYZoyfw31X9k6elqi8Ds+V1aRI2MaglntoAPPn7V6X2luxh58vexq5U3UsAcp6i9a5N30KNHYZWVkOnJgR/OrccprXYqyxk9nm0G3CpnZe0SOBKta11NrjyI4Vw7X2XJhpXhmUq6G2v3hyZeoPG9citY3Fa9dmu/oyrK99mWCSS1zy4nhw/nzpt9le3PtOEKkktA3d3PEpYFT8jb9mkHicSTTG7BtoAT4mEn441kA/UbKf/wBFqv1CxWQ+xNgVuuf3HZWDWA1VzffeD7LD4P8ANe4TyA+Jz5AfUiseuDnJRj5ZrWTUIuTF3vNvRJPO/iIiR2VEvYEKbXNuJNj6XrVsLel8POpBPdlgHQsWGUkAkeY4g1S8ZiGV2OpBJN+OpNzetUM7OwtcAEX5V9JxrVfxcf2/2fPNTc/l2M/tZwcqvDi4yR3d1YjitzdW9L3B9R1qjvvdij/qW9FQfyq37G3wNu6xg76FhlYtqyg6ftjyOtWjDdnWAIDxxh1YBlJd2BB1BGuotWDkY06JakbmPkwuW4iq2Rj5p8VAru7kuNCSdOZtwGl6sO9W5uLkmVoY865AL5lFiCeNyOopp7J3aw+H/wAqJE6lVAJ9TxNS4QCq5YE9sLsslcg4qQIv4Y/ExHmxFh7A0wdpbXg2dDFEATZQkaA3OVRa5J5edS209pRQIXlcKo68z0A4k+VJHffb64jGGRbhMiqua3AX5X6kmrmHjfLPcv0lPMyPjjqH6hhYftCTMBNEUVuDKwewPMjp9fKrtFIGAIIIIuCNQQedebJMYLU2ezneqJ4IcM5KyBcq5rWcAmwU9QLaeVWs7DhBKVS+/wDkq4WXNvja/sX2isCs1kmsYqu7zb1x4UWtnltcICBbzY8h9a7t59qfZcLNPociEgHmx0UfMikU+NaRjIxLFySWPM860MDEjfLcvCM/OypUrUfLI7a21GaeR3Fu8d5NOAzm5Avy1rUMbnIUHjp6edSO2cQkkaCT4kGVTzZBwU+l9D006VAJIF+AAVrNyh+X0ZkUprlruemNhbXjngSSI3FgpB4qwGobzqmdtG0rYARj/UlRT5Bbvr7qKoO4e8U0OLiUHMkrCJ16hjYEeYJv8+tWPtix9sPHDf8AzJLnzEY/uy1izpVdyS8GvC3nT38ioVq6Q17XrgViPOuw8h1q9CXYpzj3Gf2LbBWSSXFOL90RHF0zsLs3qAVA/WNORVqqdmmyzh8BErCzteRxzDPrY+YXKParYKyr585tmnRDjBIzRRRURKFFFFAFYNZrBoBO9uOAtJh5wOKtEx818S/Qv8qVyte/ka9F777GjxkBie4IIZWHFGF9R10JFvOkft7dPEYQs8gBjuBnUnjrYkWuvTX61pY1y4qPsz8ip8nIr2INqY/YhMofE+Ed5ZLNzyEm6jyuFPypbzrrTT7Jd3ZIXaeUFS6ZFTopZWuw6+EacvfRktcWmMZd00N7DyUg+0LeCSfHTgHKkbGJB5IbH5tmPuKfUK1577RMN3e0sUvIuHHo6K35sahwv+wlzP0IgvtDdfnrXVhMeBoyjj8Qvp7f74VwUVrRm09mW4JrRPST+EuLED630pxdk2KMmzYrm5VpU9lkaw9lIpAGQhSOVPDsRB/9NuRoZpSvmPCCfmGHtVTqNvOCLPT6+EmMGsGs1g1kGsJ3tI2gz454yxyxIiovmwDMfe4/dFUnaiKyi5AI4a1N9p+JKbSxAXmI/lkWqYTfjX0NNkVRGGjAurbvlLZ9xxC/ie4qdwuKsLxnxLZlI4qym4PsRVerKsRw0rqFnFNaOZ18u+z1LsnGCaGKUcHRX/eANdlVXsxmL7MwxbiFdfZZHUfQCrOz2r56a1Jo34PcUyj9s+Iy7MdfxyRL8nDf00j8DjSBY69KfPaRhI5sBiBJoERpVI4q8YLA+9rehNeeIK0MGbiuxQzYbfc6pZCxua+KKwDV1vZTS0WzsvwPe7Rh6Rh5T+yth/Ey0w9/91Vxire6ul8jDle1wRzBsK2dlm7EeHgTEm5mnjUkn7iNZgijz8JJ5kVd3wwNZORbys2vRq0Var0/Z5e2tu/PhnyyIbE2VlBIb5cD5GmPuNuWECzYhP8AF4op/wBMaWuOGbn5etNcbPTmoJ8xWfsK8hXksiTjo9jRFS2cuzripQGtMcFq31XJwooooAooooArBrNFAcOJgvUfiNmZwVYAgixBAIIPIjnU7ai1AUTB9mmFSbvlU5vuqdVQ9VHL+VWjDbNCVKUV65OXk8UUuyNKralt2tbsRyRyY1SwljRQy6FZEDAXPMEBibjpTOYVX969mtLhpo1Fy0bqB1JU2+tq7qk4yTRxZFSi0zzdevmNwQCOBrbPAyHLIrI3AhgVN/eufCQsqKGFuY9CTY1scu6Rk8fytmZzZSegr0tuvh0hwsEUfwLGgB63AOY+ZJJ96844LAGeaOIffax8l4k/K9ejtjucqg8gAPQVRzZd0i7hx7Nk4rUF6+Ur4la1US6IjtbjttKQ/ijib+HL+amqbTU7XsBGyDEAESpljuCLMhY8RbkWNrdaVda+NLlWjJyI6sYUVgnxMOQy290Un6k1Y9wMDHNjFWZBIgR2KtexIsBe3HU1I7Eo8jhQfLiOns7jy7Nwg6xBv3yW/qqwPXNgnGUBQAAAAALAAcgOQrrYViye3s2IrS0VbfbDGXCTxKfE8bKvqRpfy5V5zjUqxUixvYg8iOI9a9SY3B5gaWe+HZxLLL32HCgnSQMbA8s3rVjGtUXpkGRXyW0KrFGyN6W+ddWz8C8rpFEpZmsoCgm19LnoB1pn7A7OkiObEN3psRltZBfjx1b6elXPZOx44QBFGqD9EAfPrVieWk3xIIYra7k3srC93Gi8lVVHooAH5VIVqgGlbazmX12CiiigCiiigCiiigCiiigCiiigCiiigCiiigCtcy6VsrBFAV3HbNV9GUMOjAMPrUDtbcvDYixeOxAsGQlCB000PuKvjQisLhxXSk14Zy4p+UUbdrs6hw8hlDOxIsA2U5RztYDjYVc4MEFrrArNJScntiMVFaR8hK1TQ3rfRXJ0UTfvd+SfDSLGuZrAqLgXKkG2vpSnTczGn/QI/WaMf1V6QdL1Hz4IVPVkSrWkQWURm9sSGL7PsVmBTuzdVzXYjUC3ToBVn7Ptxp4J2lmaO2UqApZibkEkkqLfD9aYYwld+GhtR5E3HieqiHLkZw+HCit9qzRUBMFfJWvqigOd8KDQmGtXRRQGFFZ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9180512" cy="90872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tângulo de cantos arredondados 2"/>
          <p:cNvSpPr/>
          <p:nvPr/>
        </p:nvSpPr>
        <p:spPr>
          <a:xfrm>
            <a:off x="999828" y="2996952"/>
            <a:ext cx="7100564" cy="2592288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" name="Picture 3" descr="Z:\Documentos\2015\Apresentações\Seminário em Salvador - Pelão\PLANSAB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5705"/>
            <a:ext cx="2611640" cy="183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403648" y="3472262"/>
            <a:ext cx="6284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ea typeface="Tahoma" pitchFamily="34" charset="0"/>
                <a:cs typeface="Tahoma" pitchFamily="34" charset="0"/>
              </a:rPr>
              <a:t>Uma </a:t>
            </a:r>
            <a:r>
              <a:rPr lang="pt-BR" sz="2400" dirty="0">
                <a:ea typeface="Tahoma" pitchFamily="34" charset="0"/>
                <a:cs typeface="Tahoma" pitchFamily="34" charset="0"/>
              </a:rPr>
              <a:t>das grandes lutas da </a:t>
            </a:r>
            <a:r>
              <a:rPr lang="pt-BR" sz="2400" dirty="0" smtClean="0">
                <a:ea typeface="Tahoma" pitchFamily="34" charset="0"/>
                <a:cs typeface="Tahoma" pitchFamily="34" charset="0"/>
              </a:rPr>
              <a:t>Assemae </a:t>
            </a:r>
            <a:r>
              <a:rPr lang="pt-BR" sz="2400" dirty="0">
                <a:ea typeface="Tahoma" pitchFamily="34" charset="0"/>
                <a:cs typeface="Tahoma" pitchFamily="34" charset="0"/>
              </a:rPr>
              <a:t>e de seus associados foi a</a:t>
            </a:r>
            <a:r>
              <a:rPr lang="pt-BR" sz="24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pt-BR" sz="2400" dirty="0">
                <a:ea typeface="Tahoma" pitchFamily="34" charset="0"/>
                <a:cs typeface="Tahoma" pitchFamily="34" charset="0"/>
              </a:rPr>
              <a:t>favor do Plano Nacional de Saneamento Básico – </a:t>
            </a:r>
            <a:r>
              <a:rPr lang="pt-BR" sz="2400" b="1" dirty="0" err="1">
                <a:ea typeface="Tahoma" pitchFamily="34" charset="0"/>
                <a:cs typeface="Tahoma" pitchFamily="34" charset="0"/>
              </a:rPr>
              <a:t>Plansab</a:t>
            </a:r>
            <a:r>
              <a:rPr lang="pt-BR" sz="2400" dirty="0">
                <a:ea typeface="Tahoma" pitchFamily="34" charset="0"/>
                <a:cs typeface="Tahoma" pitchFamily="34" charset="0"/>
              </a:rPr>
              <a:t>, aprovado durante a 5ª Conferência Nacional das Cidades, em 2013</a:t>
            </a:r>
            <a:r>
              <a:rPr lang="pt-BR" sz="2400" dirty="0" smtClean="0">
                <a:ea typeface="Tahoma" pitchFamily="34" charset="0"/>
                <a:cs typeface="Tahoma" pitchFamily="34" charset="0"/>
              </a:rPr>
              <a:t>.</a:t>
            </a:r>
            <a:endParaRPr lang="pt-BR" sz="2400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791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1436</Words>
  <Application>Microsoft Office PowerPoint</Application>
  <PresentationFormat>Apresentação na tela (4:3)</PresentationFormat>
  <Paragraphs>185</Paragraphs>
  <Slides>27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Apresentação do PowerPoint</vt:lpstr>
      <vt:lpstr>Sobre a  Assemae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Plansab</vt:lpstr>
      <vt:lpstr>Plano Nacional de Saneamento Básico</vt:lpstr>
      <vt:lpstr>Apresentação do PowerPoint</vt:lpstr>
      <vt:lpstr>Patamar de investimentos</vt:lpstr>
      <vt:lpstr>Apresentação do PowerPoint</vt:lpstr>
      <vt:lpstr>Apresentação do PowerPoint</vt:lpstr>
      <vt:lpstr>Investimentos e Política Tarifária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Política Tarifária</vt:lpstr>
      <vt:lpstr>Apresentação do PowerPoint</vt:lpstr>
      <vt:lpstr>Propostas da Assemae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Gabriel Silva</cp:lastModifiedBy>
  <cp:revision>90</cp:revision>
  <cp:lastPrinted>2015-11-04T20:11:24Z</cp:lastPrinted>
  <dcterms:created xsi:type="dcterms:W3CDTF">2015-11-04T12:09:23Z</dcterms:created>
  <dcterms:modified xsi:type="dcterms:W3CDTF">2015-11-04T20:13:01Z</dcterms:modified>
</cp:coreProperties>
</file>