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60" r:id="rId2"/>
    <p:sldId id="256" r:id="rId3"/>
    <p:sldId id="262" r:id="rId4"/>
    <p:sldId id="261" r:id="rId5"/>
    <p:sldId id="259" r:id="rId6"/>
    <p:sldId id="258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/>
    <p:restoredTop sz="94716"/>
  </p:normalViewPr>
  <p:slideViewPr>
    <p:cSldViewPr snapToGrid="0" snapToObjects="1">
      <p:cViewPr varScale="1">
        <p:scale>
          <a:sx n="115" d="100"/>
          <a:sy n="115" d="100"/>
        </p:scale>
        <p:origin x="39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8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7404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40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3533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83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57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1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09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3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05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4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2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9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15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9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257043-3C6B-BE45-B4EB-60B095DA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18" y="1662421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PEC nº 115/2015 </a:t>
            </a: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b="1" dirty="0">
                <a:solidFill>
                  <a:schemeClr val="tx1"/>
                </a:solidFill>
                <a:latin typeface="Book Antiqua" panose="02040602050305030304" pitchFamily="18" charset="0"/>
              </a:rPr>
              <a:t>Redução da Maioridade Penal</a:t>
            </a: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4B184CC-07E4-FB48-BA57-C8C892238A4B}"/>
              </a:ext>
            </a:extLst>
          </p:cNvPr>
          <p:cNvSpPr txBox="1"/>
          <p:nvPr/>
        </p:nvSpPr>
        <p:spPr>
          <a:xfrm>
            <a:off x="2617499" y="5345573"/>
            <a:ext cx="5011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b="1" dirty="0">
                <a:latin typeface="Book Antiqua" panose="02040602050305030304" pitchFamily="18" charset="0"/>
              </a:rPr>
              <a:t>Fabrício Juliano Mendes Medeiros</a:t>
            </a:r>
          </a:p>
          <a:p>
            <a:pPr algn="ctr"/>
            <a:r>
              <a:rPr lang="pt-BR" sz="2000" b="1" dirty="0">
                <a:latin typeface="Book Antiqua" panose="02040602050305030304" pitchFamily="18" charset="0"/>
              </a:rPr>
              <a:t>Mestre em Direito, Professor e Advogado</a:t>
            </a:r>
          </a:p>
        </p:txBody>
      </p:sp>
    </p:spTree>
    <p:extLst>
      <p:ext uri="{BB962C8B-B14F-4D97-AF65-F5344CB8AC3E}">
        <p14:creationId xmlns:p14="http://schemas.microsoft.com/office/powerpoint/2010/main" val="319038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766917" y="1734767"/>
            <a:ext cx="8981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Limitações formais x limitações materiais (art. </a:t>
            </a:r>
            <a:r>
              <a:rPr lang="pt-BR" sz="2000" dirty="0" smtClean="0">
                <a:latin typeface="Book Antiqua" panose="02040602050305030304" pitchFamily="18" charset="0"/>
              </a:rPr>
              <a:t>60 </a:t>
            </a:r>
            <a:r>
              <a:rPr lang="pt-BR" sz="2000" dirty="0">
                <a:latin typeface="Book Antiqua" panose="02040602050305030304" pitchFamily="18" charset="0"/>
              </a:rPr>
              <a:t>da CF/88)</a:t>
            </a:r>
          </a:p>
          <a:p>
            <a:pPr algn="just">
              <a:lnSpc>
                <a:spcPct val="150000"/>
              </a:lnSpc>
            </a:pPr>
            <a:endParaRPr lang="pt-BR" sz="2000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Direitos e garantias individuais</a:t>
            </a:r>
          </a:p>
          <a:p>
            <a:pPr algn="just">
              <a:lnSpc>
                <a:spcPct val="150000"/>
              </a:lnSpc>
            </a:pPr>
            <a:endParaRPr lang="pt-BR" sz="2000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A jurisprudência do Supremo Tribunal Federal e o </a:t>
            </a:r>
            <a:r>
              <a:rPr lang="pt-BR" sz="2000" i="1" dirty="0" err="1">
                <a:latin typeface="Book Antiqua" panose="02040602050305030304" pitchFamily="18" charset="0"/>
              </a:rPr>
              <a:t>locus</a:t>
            </a:r>
            <a:r>
              <a:rPr lang="pt-BR" sz="2000" dirty="0">
                <a:latin typeface="Book Antiqua" panose="02040602050305030304" pitchFamily="18" charset="0"/>
              </a:rPr>
              <a:t> dos direitos e garantias individuais.</a:t>
            </a:r>
          </a:p>
        </p:txBody>
      </p:sp>
    </p:spTree>
    <p:extLst>
      <p:ext uri="{BB962C8B-B14F-4D97-AF65-F5344CB8AC3E}">
        <p14:creationId xmlns:p14="http://schemas.microsoft.com/office/powerpoint/2010/main" val="264676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737420" y="2020601"/>
            <a:ext cx="8981768" cy="3278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Proposta de superação da interpretação literal das cláusulas pétreas: busca do conteúdo substantivo ou do núcleo essencial do art. 228 da Constituição;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endParaRPr lang="pt-BR" sz="2000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Qual é o real alcance das cláusulas pétreas inscritas na Constituição?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endParaRPr lang="pt-BR" sz="2000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sz="2000" dirty="0">
                <a:latin typeface="Book Antiqua" panose="02040602050305030304" pitchFamily="18" charset="0"/>
              </a:rPr>
              <a:t>Os direitos e garantias individuais são absolutamente intangíveis?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1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707922" y="318921"/>
            <a:ext cx="8981768" cy="6837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latin typeface="Book Antiqua" panose="02040602050305030304" pitchFamily="18" charset="0"/>
              </a:rPr>
              <a:t>Ministro Luís Roberto Barroso sobre o § 4º do art. 60:  </a:t>
            </a:r>
          </a:p>
          <a:p>
            <a:pPr algn="just">
              <a:lnSpc>
                <a:spcPct val="150000"/>
              </a:lnSpc>
            </a:pPr>
            <a:endParaRPr lang="pt-BR" sz="2000" i="1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i="1" dirty="0">
                <a:latin typeface="Book Antiqua" panose="02040602050305030304" pitchFamily="18" charset="0"/>
              </a:rPr>
              <a:t>"A locução "tendente a abolir" deve ser interpretada com equilíbrio. Por um lado, ela dever servir para que se impeça a erosão do conteúdo substantivo das cláusulas pétreas protegidas. De outra parte, não deve prestar-se a uma inútil muralha contra os ventos da história, petrificando determinado status quo. A Constituição não pode abdicar da salvaguarda de sua própria identidade, assim como da preservação e promoção de valores e direitos fundamentais; mas não deve ter a pretensão de suprimir a deliberação majoritária legítima dos órgãos de representação popular, </a:t>
            </a:r>
            <a:r>
              <a:rPr lang="pt-BR" sz="2000" b="1" i="1" dirty="0" err="1">
                <a:latin typeface="Book Antiqua" panose="02040602050305030304" pitchFamily="18" charset="0"/>
              </a:rPr>
              <a:t>juridicizando</a:t>
            </a:r>
            <a:r>
              <a:rPr lang="pt-BR" sz="2000" b="1" i="1" dirty="0">
                <a:latin typeface="Book Antiqua" panose="02040602050305030304" pitchFamily="18" charset="0"/>
              </a:rPr>
              <a:t> além da conta o espaço próprio da política. O juiz constitucional não deve ser prisioneiro do passado, mas militante do presente e passageiro do futuro."</a:t>
            </a:r>
            <a:r>
              <a:rPr lang="pt-BR" i="1" dirty="0">
                <a:latin typeface="Book Antiqua" panose="02040602050305030304" pitchFamily="18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latin typeface="Book Antiqua" panose="02040602050305030304" pitchFamily="18" charset="0"/>
              </a:rPr>
              <a:t>(Curso de Direito Constitucional Contemporâneo: os conceitos fundamentais e a construção do novo modelo. São Paulo: Saraiva, 2009, p. 168.)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0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678425" y="1165121"/>
            <a:ext cx="8981768" cy="558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>
                <a:latin typeface="Book Antiqua" panose="02040602050305030304" pitchFamily="18" charset="0"/>
              </a:rPr>
              <a:t>Ministro Sepúlveda Pertence, no Mandado de Segurança 23.047 (Tribunal Pleno, julgado em 11/02/1998, DJ 14-11-2003)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Book Antiqua" panose="02040602050305030304" pitchFamily="18" charset="0"/>
              </a:rPr>
              <a:t/>
            </a:r>
            <a:br>
              <a:rPr lang="pt-BR" sz="2000" dirty="0">
                <a:latin typeface="Book Antiqua" panose="02040602050305030304" pitchFamily="18" charset="0"/>
              </a:rPr>
            </a:br>
            <a:r>
              <a:rPr lang="pt-BR" sz="2000" b="1" i="1" dirty="0">
                <a:latin typeface="Book Antiqua" panose="02040602050305030304" pitchFamily="18" charset="0"/>
              </a:rPr>
              <a:t>"Reitero de logo que, a meu ver, as limitações materiais ao poder constituinte de reforma, (...) não significam a intangibilidade literal da respectiva disciplina na Constituição originária, mas apenas a proteção do núcleo essencial dos princípios e institutos cuja preservação nelas se protege.</a:t>
            </a:r>
            <a:endParaRPr lang="pt-BR" sz="2000" b="1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i="1" dirty="0">
                <a:latin typeface="Book Antiqua" panose="02040602050305030304" pitchFamily="18" charset="0"/>
              </a:rPr>
              <a:t>Convém não olvidar que, no ponto, uma interpretação radical e expansiva das normas de intangibilidade da Constituição, antes de assegurar a estabilidade institucional, é a que arrisca legitimar rupturas revolucionárias (...)”.</a:t>
            </a:r>
            <a:endParaRPr lang="pt-BR" sz="2000" b="1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62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619433" y="1238863"/>
            <a:ext cx="8981768" cy="4945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>
                <a:latin typeface="Book Antiqua" panose="02040602050305030304" pitchFamily="18" charset="0"/>
              </a:rPr>
              <a:t>Ministro Gilmar Mendes, em trabalho acadêmico, advertiu: </a:t>
            </a:r>
          </a:p>
          <a:p>
            <a:pPr>
              <a:lnSpc>
                <a:spcPct val="150000"/>
              </a:lnSpc>
            </a:pPr>
            <a:endParaRPr lang="pt-BR" sz="2000" i="1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b="1" i="1" dirty="0">
                <a:latin typeface="Book Antiqua" panose="02040602050305030304" pitchFamily="18" charset="0"/>
              </a:rPr>
              <a:t>"Não só a formulação ampla dessas cláusulas, mas também a possibilidade de que por meio de uma interpretação compreensiva, diferentes disposições constitucionais possam (ou devam) ser imantadas com a garantia da imutabilidade têm levado doutrina e jurisprudência a advertir contra o perigo de um congelamento do sistema constitucional, que, ao invés de contribuir para a continuidade da ordem constitucional, acabaria por antecipar sua ruptura”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latin typeface="Book Antiqua" panose="02040602050305030304" pitchFamily="18" charset="0"/>
              </a:rPr>
              <a:t>(Revista Trimestral de Direito Público, 7:105, 1994, p. 118.)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553DE4E-3A8B-4F4B-A990-E1C1E29E55A3}"/>
              </a:ext>
            </a:extLst>
          </p:cNvPr>
          <p:cNvSpPr txBox="1"/>
          <p:nvPr/>
        </p:nvSpPr>
        <p:spPr>
          <a:xfrm>
            <a:off x="634181" y="1592825"/>
            <a:ext cx="8981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dirty="0">
                <a:latin typeface="Book Antiqua" panose="02040602050305030304" pitchFamily="18" charset="0"/>
              </a:rPr>
              <a:t>É preciso interpretar as cláusulas pétreas de maneira mais contida, sob pena de o poder constituinte derivado não conseguir responder às demandas da sociedade;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endParaRPr lang="pt-BR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dirty="0">
                <a:latin typeface="Book Antiqua" panose="02040602050305030304" pitchFamily="18" charset="0"/>
              </a:rPr>
              <a:t>A redução da maioridade penal de 18 para 16 anos não subverte o núcleo essencial do princípio da dignidade da pessoa humana;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endParaRPr lang="pt-BR" dirty="0">
              <a:latin typeface="Book Antiqua" panose="0204060205030503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t-BR" dirty="0">
                <a:latin typeface="Book Antiqua" panose="02040602050305030304" pitchFamily="18" charset="0"/>
              </a:rPr>
              <a:t>O princípio da dignidade da pessoa humana é uma cláusula </a:t>
            </a:r>
            <a:r>
              <a:rPr lang="pt-BR" dirty="0" smtClean="0">
                <a:latin typeface="Book Antiqua" panose="02040602050305030304" pitchFamily="18" charset="0"/>
              </a:rPr>
              <a:t>aberta, a demandar conformação </a:t>
            </a:r>
            <a:r>
              <a:rPr lang="pt-BR" dirty="0">
                <a:latin typeface="Book Antiqua" panose="02040602050305030304" pitchFamily="18" charset="0"/>
              </a:rPr>
              <a:t>pela </a:t>
            </a:r>
            <a:r>
              <a:rPr lang="pt-BR" dirty="0" err="1">
                <a:latin typeface="Book Antiqua" panose="02040602050305030304" pitchFamily="18" charset="0"/>
              </a:rPr>
              <a:t>majoritariedade</a:t>
            </a:r>
            <a:r>
              <a:rPr lang="pt-BR" dirty="0">
                <a:latin typeface="Book Antiqua" panose="02040602050305030304" pitchFamily="18" charset="0"/>
              </a:rPr>
              <a:t> </a:t>
            </a:r>
            <a:r>
              <a:rPr lang="pt-BR" dirty="0" smtClean="0">
                <a:latin typeface="Book Antiqua" panose="02040602050305030304" pitchFamily="18" charset="0"/>
              </a:rPr>
              <a:t>política</a:t>
            </a:r>
            <a:r>
              <a:rPr lang="pt-BR" dirty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384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PEC nº 115/2015 </a:t>
            </a: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b="1" dirty="0">
                <a:solidFill>
                  <a:schemeClr val="tx1"/>
                </a:solidFill>
                <a:latin typeface="Book Antiqua" panose="02040602050305030304" pitchFamily="18" charset="0"/>
              </a:rPr>
              <a:t>Redução da Maioridade Penal</a:t>
            </a: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pt-BR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 algn="ctr">
              <a:buNone/>
            </a:pPr>
            <a:r>
              <a:rPr lang="pt-BR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Fabrício Juliano Mendes Medeiros</a:t>
            </a:r>
          </a:p>
          <a:p>
            <a:pPr marL="0" indent="0" algn="ctr">
              <a:buNone/>
            </a:pPr>
            <a:r>
              <a:rPr lang="pt-BR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Mestre em Direito, Professor e </a:t>
            </a:r>
            <a:r>
              <a:rPr lang="pt-BR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Advogado</a:t>
            </a:r>
          </a:p>
          <a:p>
            <a:pPr marL="0" indent="0" algn="ctr">
              <a:buNone/>
            </a:pPr>
            <a:r>
              <a:rPr lang="pt-BR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fabmendesmedeiros@gmail.com</a:t>
            </a:r>
            <a:endParaRPr lang="pt-BR" sz="20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235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{5B48E270-3241-4B48-A110-63F7E3DDF24F}tf10001060</Template>
  <TotalTime>117</TotalTime>
  <Words>305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Trebuchet MS</vt:lpstr>
      <vt:lpstr>Wingdings</vt:lpstr>
      <vt:lpstr>Wingdings 3</vt:lpstr>
      <vt:lpstr>Facetado</vt:lpstr>
      <vt:lpstr>PEC nº 115/2015     Redução da Maioridade Penal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PEC nº 115/2015     Redução da Maioridade Penal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Clara Guimarães</dc:creator>
  <cp:lastModifiedBy>Dr Fabricio</cp:lastModifiedBy>
  <cp:revision>11</cp:revision>
  <dcterms:created xsi:type="dcterms:W3CDTF">2019-06-25T17:42:49Z</dcterms:created>
  <dcterms:modified xsi:type="dcterms:W3CDTF">2019-06-27T11:32:40Z</dcterms:modified>
</cp:coreProperties>
</file>