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3"/>
  </p:notesMasterIdLst>
  <p:sldIdLst>
    <p:sldId id="267" r:id="rId2"/>
    <p:sldId id="310" r:id="rId3"/>
    <p:sldId id="422" r:id="rId4"/>
    <p:sldId id="418" r:id="rId5"/>
    <p:sldId id="421" r:id="rId6"/>
    <p:sldId id="1251" r:id="rId7"/>
    <p:sldId id="1188" r:id="rId8"/>
    <p:sldId id="1192" r:id="rId9"/>
    <p:sldId id="1256" r:id="rId10"/>
    <p:sldId id="1257" r:id="rId11"/>
    <p:sldId id="1258" r:id="rId12"/>
    <p:sldId id="1151" r:id="rId13"/>
    <p:sldId id="1182" r:id="rId14"/>
    <p:sldId id="1205" r:id="rId15"/>
    <p:sldId id="1148" r:id="rId16"/>
    <p:sldId id="934" r:id="rId17"/>
    <p:sldId id="1253" r:id="rId18"/>
    <p:sldId id="952" r:id="rId19"/>
    <p:sldId id="1250" r:id="rId20"/>
    <p:sldId id="1252" r:id="rId21"/>
    <p:sldId id="1189" r:id="rId22"/>
    <p:sldId id="1191" r:id="rId23"/>
    <p:sldId id="1150" r:id="rId24"/>
    <p:sldId id="1180" r:id="rId25"/>
    <p:sldId id="1204" r:id="rId26"/>
    <p:sldId id="316" r:id="rId27"/>
    <p:sldId id="358" r:id="rId28"/>
    <p:sldId id="1164" r:id="rId29"/>
    <p:sldId id="390" r:id="rId30"/>
    <p:sldId id="1166" r:id="rId31"/>
    <p:sldId id="1259" r:id="rId32"/>
    <p:sldId id="1260" r:id="rId33"/>
    <p:sldId id="1261" r:id="rId34"/>
    <p:sldId id="1262" r:id="rId35"/>
    <p:sldId id="1263" r:id="rId36"/>
    <p:sldId id="1264" r:id="rId37"/>
    <p:sldId id="1265" r:id="rId38"/>
    <p:sldId id="1158" r:id="rId39"/>
    <p:sldId id="1165" r:id="rId40"/>
    <p:sldId id="1194" r:id="rId41"/>
    <p:sldId id="1185" r:id="rId42"/>
    <p:sldId id="1254" r:id="rId43"/>
    <p:sldId id="1255" r:id="rId44"/>
    <p:sldId id="1186" r:id="rId45"/>
    <p:sldId id="1221" r:id="rId46"/>
    <p:sldId id="1198" r:id="rId47"/>
    <p:sldId id="1220" r:id="rId48"/>
    <p:sldId id="1201" r:id="rId49"/>
    <p:sldId id="1223" r:id="rId50"/>
    <p:sldId id="1224" r:id="rId51"/>
    <p:sldId id="391" r:id="rId52"/>
    <p:sldId id="401" r:id="rId53"/>
    <p:sldId id="364" r:id="rId54"/>
    <p:sldId id="1225" r:id="rId55"/>
    <p:sldId id="1131" r:id="rId56"/>
    <p:sldId id="1132" r:id="rId57"/>
    <p:sldId id="1133" r:id="rId58"/>
    <p:sldId id="1134" r:id="rId59"/>
    <p:sldId id="1135" r:id="rId60"/>
    <p:sldId id="1136" r:id="rId61"/>
    <p:sldId id="1226" r:id="rId62"/>
    <p:sldId id="1195" r:id="rId63"/>
    <p:sldId id="729" r:id="rId64"/>
    <p:sldId id="1139" r:id="rId65"/>
    <p:sldId id="1149" r:id="rId66"/>
    <p:sldId id="1140" r:id="rId67"/>
    <p:sldId id="683" r:id="rId68"/>
    <p:sldId id="684" r:id="rId69"/>
    <p:sldId id="1193" r:id="rId70"/>
    <p:sldId id="1138" r:id="rId71"/>
    <p:sldId id="1167" r:id="rId72"/>
    <p:sldId id="1141" r:id="rId73"/>
    <p:sldId id="1228" r:id="rId74"/>
    <p:sldId id="1199" r:id="rId75"/>
    <p:sldId id="1200" r:id="rId76"/>
    <p:sldId id="1202" r:id="rId77"/>
    <p:sldId id="1236" r:id="rId78"/>
    <p:sldId id="722" r:id="rId79"/>
    <p:sldId id="723" r:id="rId80"/>
    <p:sldId id="724" r:id="rId81"/>
    <p:sldId id="725" r:id="rId82"/>
    <p:sldId id="1231" r:id="rId83"/>
    <p:sldId id="1235" r:id="rId84"/>
    <p:sldId id="1233" r:id="rId85"/>
    <p:sldId id="1234" r:id="rId86"/>
    <p:sldId id="1230" r:id="rId87"/>
    <p:sldId id="1232" r:id="rId88"/>
    <p:sldId id="1227" r:id="rId89"/>
    <p:sldId id="1171" r:id="rId90"/>
    <p:sldId id="431" r:id="rId91"/>
    <p:sldId id="1172" r:id="rId92"/>
    <p:sldId id="365" r:id="rId93"/>
    <p:sldId id="1229" r:id="rId94"/>
    <p:sldId id="1206" r:id="rId95"/>
    <p:sldId id="1215" r:id="rId96"/>
    <p:sldId id="1214" r:id="rId97"/>
    <p:sldId id="1209" r:id="rId98"/>
    <p:sldId id="1210" r:id="rId99"/>
    <p:sldId id="1207" r:id="rId100"/>
    <p:sldId id="1216" r:id="rId101"/>
    <p:sldId id="373" r:id="rId102"/>
    <p:sldId id="1243" r:id="rId103"/>
    <p:sldId id="1244" r:id="rId104"/>
    <p:sldId id="1246" r:id="rId105"/>
    <p:sldId id="1247" r:id="rId106"/>
    <p:sldId id="1248" r:id="rId107"/>
    <p:sldId id="1249" r:id="rId108"/>
    <p:sldId id="1237" r:id="rId109"/>
    <p:sldId id="1162" r:id="rId110"/>
    <p:sldId id="371" r:id="rId111"/>
    <p:sldId id="1222" r:id="rId112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85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microsoft.com/office/2016/11/relationships/changesInfo" Target="changesInfos/changesInfo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o Arbex" userId="983a4167ac3c7752" providerId="LiveId" clId="{88EED5D4-B22C-4B39-BAE0-204CB12EFA44}"/>
    <pc:docChg chg="undo custSel modSld">
      <pc:chgData name="Paulo Arbex" userId="983a4167ac3c7752" providerId="LiveId" clId="{88EED5D4-B22C-4B39-BAE0-204CB12EFA44}" dt="2019-11-20T10:22:07.477" v="136" actId="6549"/>
      <pc:docMkLst>
        <pc:docMk/>
      </pc:docMkLst>
      <pc:sldChg chg="modSp">
        <pc:chgData name="Paulo Arbex" userId="983a4167ac3c7752" providerId="LiveId" clId="{88EED5D4-B22C-4B39-BAE0-204CB12EFA44}" dt="2019-11-20T10:22:07.477" v="136" actId="6549"/>
        <pc:sldMkLst>
          <pc:docMk/>
          <pc:sldMk cId="0" sldId="267"/>
        </pc:sldMkLst>
        <pc:spChg chg="mod">
          <ac:chgData name="Paulo Arbex" userId="983a4167ac3c7752" providerId="LiveId" clId="{88EED5D4-B22C-4B39-BAE0-204CB12EFA44}" dt="2019-11-20T10:21:48.958" v="107" actId="20577"/>
          <ac:spMkLst>
            <pc:docMk/>
            <pc:sldMk cId="0" sldId="267"/>
            <ac:spMk id="2050" creationId="{52845E70-7CB9-4AED-A217-F23CA76283C3}"/>
          </ac:spMkLst>
        </pc:spChg>
        <pc:spChg chg="mod">
          <ac:chgData name="Paulo Arbex" userId="983a4167ac3c7752" providerId="LiveId" clId="{88EED5D4-B22C-4B39-BAE0-204CB12EFA44}" dt="2019-11-20T10:22:07.477" v="136" actId="6549"/>
          <ac:spMkLst>
            <pc:docMk/>
            <pc:sldMk cId="0" sldId="267"/>
            <ac:spMk id="4099" creationId="{94821B73-16F9-4C15-A9C7-BE637BDF2B99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EC73389-FA5F-49AB-8230-68B5BC634E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D84DD63-0FF9-4191-A4EA-90E7F474A6A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0F2BCD2-F8EE-4BDC-8CE3-105A72A53934}" type="datetimeFigureOut">
              <a:rPr lang="pt-BR"/>
              <a:pPr>
                <a:defRPr/>
              </a:pPr>
              <a:t>20/11/2019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88113494-6CAF-4E0A-9DD7-21119F4822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53B1649C-22D7-4D2B-B1A0-E0AED82F52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Editar estilos de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935FDFE-7500-40B0-BBB6-C70011B17D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88E7FA3-C1E4-47CD-AC74-A15FBD4880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F0EAE39-22B2-4B3F-BC0B-51408AC609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>
            <a:extLst>
              <a:ext uri="{FF2B5EF4-FFF2-40B4-BE49-F238E27FC236}">
                <a16:creationId xmlns:a16="http://schemas.microsoft.com/office/drawing/2014/main" id="{91099708-66FB-41A1-8579-4A53045B0C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Espaço Reservado para Anotações 2">
            <a:extLst>
              <a:ext uri="{FF2B5EF4-FFF2-40B4-BE49-F238E27FC236}">
                <a16:creationId xmlns:a16="http://schemas.microsoft.com/office/drawing/2014/main" id="{740CE7FE-7CAC-4DF0-8D5C-7A08E64039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8975" y="4821238"/>
            <a:ext cx="5510213" cy="3943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7108" name="Espaço Reservado para Data 3">
            <a:extLst>
              <a:ext uri="{FF2B5EF4-FFF2-40B4-BE49-F238E27FC236}">
                <a16:creationId xmlns:a16="http://schemas.microsoft.com/office/drawing/2014/main" id="{18095B49-E66D-47DB-B843-216F773939A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altLang="en-US"/>
              <a:t>07.04.2004</a:t>
            </a:r>
          </a:p>
        </p:txBody>
      </p:sp>
      <p:sp>
        <p:nvSpPr>
          <p:cNvPr id="47109" name="Espaço Reservado para Rodapé 4">
            <a:extLst>
              <a:ext uri="{FF2B5EF4-FFF2-40B4-BE49-F238E27FC236}">
                <a16:creationId xmlns:a16="http://schemas.microsoft.com/office/drawing/2014/main" id="{F593A724-B773-4023-ADD4-184F0F2839E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altLang="en-US"/>
              <a:t>Notes pages</a:t>
            </a:r>
          </a:p>
        </p:txBody>
      </p:sp>
      <p:sp>
        <p:nvSpPr>
          <p:cNvPr id="47110" name="Espaço Reservado para Número de Slide 5">
            <a:extLst>
              <a:ext uri="{FF2B5EF4-FFF2-40B4-BE49-F238E27FC236}">
                <a16:creationId xmlns:a16="http://schemas.microsoft.com/office/drawing/2014/main" id="{35BDAB4C-06D0-4FC8-9224-80E22C8D43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CF0772A-63B4-4FD5-ACB8-C1D78132841D}" type="slidenum">
              <a:rPr lang="en-ZA" altLang="pt-BR" smtClean="0"/>
              <a:pPr/>
              <a:t>22</a:t>
            </a:fld>
            <a:endParaRPr lang="en-ZA" altLang="pt-BR"/>
          </a:p>
        </p:txBody>
      </p:sp>
    </p:spTree>
    <p:extLst>
      <p:ext uri="{BB962C8B-B14F-4D97-AF65-F5344CB8AC3E}">
        <p14:creationId xmlns:p14="http://schemas.microsoft.com/office/powerpoint/2010/main" val="3709130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Imagem de Slide 1">
            <a:extLst>
              <a:ext uri="{FF2B5EF4-FFF2-40B4-BE49-F238E27FC236}">
                <a16:creationId xmlns:a16="http://schemas.microsoft.com/office/drawing/2014/main" id="{B2A4E948-6559-4A90-9020-5F6246916D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Espaço Reservado para Anotações 2">
            <a:extLst>
              <a:ext uri="{FF2B5EF4-FFF2-40B4-BE49-F238E27FC236}">
                <a16:creationId xmlns:a16="http://schemas.microsoft.com/office/drawing/2014/main" id="{EB65EDCA-A040-43C8-9D94-F8375A4DC2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71975"/>
            <a:ext cx="5486400" cy="3576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20484" name="Espaço Reservado para Data 3">
            <a:extLst>
              <a:ext uri="{FF2B5EF4-FFF2-40B4-BE49-F238E27FC236}">
                <a16:creationId xmlns:a16="http://schemas.microsoft.com/office/drawing/2014/main" id="{F4A8AAC7-EA60-4960-B722-E5DF171871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altLang="pt-BR" sz="1000">
                <a:latin typeface="Arial" panose="020B0604020202020204" pitchFamily="34" charset="0"/>
              </a:rPr>
              <a:t>07.04.2004</a:t>
            </a:r>
          </a:p>
        </p:txBody>
      </p:sp>
      <p:sp>
        <p:nvSpPr>
          <p:cNvPr id="20485" name="Espaço Reservado para Rodapé 4">
            <a:extLst>
              <a:ext uri="{FF2B5EF4-FFF2-40B4-BE49-F238E27FC236}">
                <a16:creationId xmlns:a16="http://schemas.microsoft.com/office/drawing/2014/main" id="{A8765E3A-311D-4F15-82DF-2A3FA1A534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altLang="pt-BR" sz="1000">
                <a:latin typeface="Arial" panose="020B0604020202020204" pitchFamily="34" charset="0"/>
              </a:rPr>
              <a:t>Notes pages</a:t>
            </a:r>
          </a:p>
        </p:txBody>
      </p:sp>
      <p:sp>
        <p:nvSpPr>
          <p:cNvPr id="20486" name="Espaço Reservado para Número de Slide 5">
            <a:extLst>
              <a:ext uri="{FF2B5EF4-FFF2-40B4-BE49-F238E27FC236}">
                <a16:creationId xmlns:a16="http://schemas.microsoft.com/office/drawing/2014/main" id="{A1DEF506-9A14-4B87-B23C-61293E046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A722B6B-E8C5-4AB4-ADD8-23EEEE260CE7}" type="slidenum">
              <a:rPr lang="en-ZA" altLang="pt-BR" sz="1000" smtClean="0">
                <a:latin typeface="Arial" panose="020B0604020202020204" pitchFamily="34" charset="0"/>
              </a:rPr>
              <a:pPr/>
              <a:t>72</a:t>
            </a:fld>
            <a:endParaRPr lang="en-ZA" altLang="pt-BR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78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>
            <a:extLst>
              <a:ext uri="{FF2B5EF4-FFF2-40B4-BE49-F238E27FC236}">
                <a16:creationId xmlns:a16="http://schemas.microsoft.com/office/drawing/2014/main" id="{EE786CFE-4DE6-48E9-84CD-CC49F337B9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ço Reservado para Anotações 2">
            <a:extLst>
              <a:ext uri="{FF2B5EF4-FFF2-40B4-BE49-F238E27FC236}">
                <a16:creationId xmlns:a16="http://schemas.microsoft.com/office/drawing/2014/main" id="{DCDA80E7-04F6-4FA5-94EA-60230E45FA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>
              <a:ea typeface="MS PGothic" panose="020B0600070205080204" pitchFamily="34" charset="-128"/>
            </a:endParaRPr>
          </a:p>
        </p:txBody>
      </p:sp>
      <p:sp>
        <p:nvSpPr>
          <p:cNvPr id="69636" name="Espaço Reservado para Número de Slide 3">
            <a:extLst>
              <a:ext uri="{FF2B5EF4-FFF2-40B4-BE49-F238E27FC236}">
                <a16:creationId xmlns:a16="http://schemas.microsoft.com/office/drawing/2014/main" id="{0DBF79F3-BC7C-4ED8-AC16-F73A4F09DD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E594BC37-572E-4E5D-9AA3-6F407F8697ED}" type="slidenum">
              <a:rPr lang="pt-BR" altLang="pt-BR" smtClean="0">
                <a:ea typeface="MS PGothic" panose="020B0600070205080204" pitchFamily="34" charset="-128"/>
              </a:rPr>
              <a:pPr eaLnBrk="1" hangingPunct="1"/>
              <a:t>92</a:t>
            </a:fld>
            <a:endParaRPr lang="pt-BR" altLang="pt-BR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2010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A5965E-C9B9-473E-ABFF-9487919E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1E143-6557-4BC9-8C3E-F414494EBB35}" type="datetimeFigureOut">
              <a:rPr lang="pt-BR"/>
              <a:pPr>
                <a:defRPr/>
              </a:pPr>
              <a:t>20/11/2019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36EC40-CEA1-4C1D-A08C-F3F162C89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F06FC1-2B01-4EC9-9D65-9DD2B435D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F004C-1191-432A-B983-F6A3B0756FC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0501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2771F6-7C54-48AD-9E9A-5DDC0A62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F8852-4EC9-4823-92F3-E833611BBB32}" type="datetimeFigureOut">
              <a:rPr lang="pt-BR"/>
              <a:pPr>
                <a:defRPr/>
              </a:pPr>
              <a:t>20/11/2019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13761D-EAA4-46C5-87A9-57DFE8940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EB1559-33E9-4BE2-BCEE-2F32BEBC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2F386-188D-408D-B489-54560B124B9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812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B6DAF6-7359-4F6F-9167-254291CFD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539E0-ADFA-40B6-A389-5877FC455F68}" type="datetimeFigureOut">
              <a:rPr lang="pt-BR"/>
              <a:pPr>
                <a:defRPr/>
              </a:pPr>
              <a:t>20/11/2019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2643DE-FE8A-4C61-9C75-6D92B73DE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68ECFE-FC9A-43BB-A939-1245C1A49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9DA9-770D-4808-A2E4-8EA9030070A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61526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643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6B0E93-D0CC-4D3E-BF78-A5F27820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EEAA7-D9A0-4C6E-BA40-A7D91DAE8352}" type="datetimeFigureOut">
              <a:rPr lang="pt-BR"/>
              <a:pPr>
                <a:defRPr/>
              </a:pPr>
              <a:t>20/11/2019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B60F0E-83B2-4BDE-B666-EBF0D9930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8686AE-9309-4779-B3FB-48AE52235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C2F3A-B7D5-4572-84F3-9EEF586BC64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84223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FC1B05-62A2-44C8-848E-5C9A4820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1C2D3-0B7C-412C-9332-A3F28244BCA5}" type="datetimeFigureOut">
              <a:rPr lang="pt-BR"/>
              <a:pPr>
                <a:defRPr/>
              </a:pPr>
              <a:t>20/11/2019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FD9068-A733-425B-8137-17581893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C01B8F-5B8D-4F63-A994-061320340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B559B-5B28-4744-9AEB-AEEF6A38556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7453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30AAE63A-CD8F-4BED-81CE-D1B8AAC97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45873-66CC-4B6B-9DD4-A9953AF3DA0E}" type="datetimeFigureOut">
              <a:rPr lang="pt-BR"/>
              <a:pPr>
                <a:defRPr/>
              </a:pPr>
              <a:t>20/11/2019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7BC2D08C-2E02-4B6B-9570-96886D40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D510DF25-3A1C-46D5-BD82-E96B8316D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E1EA5-79D8-4B95-9F06-A4E2E6F68D0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253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33835F05-EAC4-4E1C-88FF-462D732D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18C69-6502-4BDF-BE3A-E3D6833C6565}" type="datetimeFigureOut">
              <a:rPr lang="pt-BR"/>
              <a:pPr>
                <a:defRPr/>
              </a:pPr>
              <a:t>20/11/2019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EEB693EB-4191-4247-A92B-1CD45872D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A5D435C2-2CF2-4FDF-AEFA-CF1F142D3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E63FB-22C7-4BBD-98C2-2166BF01533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69664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CE238973-09FE-449E-8C90-15B64A2EB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8FDA6-67C9-4436-B2A3-B09835103746}" type="datetimeFigureOut">
              <a:rPr lang="pt-BR"/>
              <a:pPr>
                <a:defRPr/>
              </a:pPr>
              <a:t>20/11/2019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A307D07E-739E-4CB2-BDCA-8A525FF9B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76B24609-4CD8-46EF-8160-155900C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B6ECF-B6CD-4645-844A-A38C6C137C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94033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3626BFA0-C491-4C57-9F46-2E6E48E78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B3FEE-4742-4AF6-85E5-7C92F35FF6ED}" type="datetimeFigureOut">
              <a:rPr lang="pt-BR"/>
              <a:pPr>
                <a:defRPr/>
              </a:pPr>
              <a:t>20/11/2019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735B3BA7-F78A-414D-AD4A-D2A9F4DC7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CE91A4C3-2413-43E3-86E4-1B99919D1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4D42C-6F29-4EA7-9CD2-603349E22EC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767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1E20F197-AA21-41CF-A186-C0242F395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90D77-C744-475B-A3DC-1376773A0A54}" type="datetimeFigureOut">
              <a:rPr lang="pt-BR"/>
              <a:pPr>
                <a:defRPr/>
              </a:pPr>
              <a:t>20/11/2019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150563C0-A378-4E55-B47E-C1FDDA66D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302FD71D-4778-4A67-8B05-A7B9F8BEA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8AC3C-513F-4502-9BFE-8AF67D0B213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1121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9553F4A2-98B6-4BE6-AD34-B5667951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731AE-B2DB-4790-B65C-9158E7A887BF}" type="datetimeFigureOut">
              <a:rPr lang="pt-BR"/>
              <a:pPr>
                <a:defRPr/>
              </a:pPr>
              <a:t>20/11/2019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77D00D91-B0EC-4C42-B0B9-DBA712FA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6BCAB98C-BE7C-4EEA-9985-61F5D2A6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D5387-7250-40DF-A938-20D3C0E1693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878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982FEF8F-7D1D-451A-A72F-AD1FBB6B67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B75ABA5C-3D02-4486-B16D-85CB4AF156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Editar estilos de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8476D-AB3F-4347-984A-E6742620C7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105ABC-F031-4DB3-83B6-04B179596740}" type="datetimeFigureOut">
              <a:rPr lang="pt-BR"/>
              <a:pPr>
                <a:defRPr/>
              </a:pPr>
              <a:t>20/11/2019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FECE37-C958-4E45-BD20-2E28E3EAD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C466BB-9F35-4627-BC11-06F846513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186FE93-E5A8-456C-9968-5ED8B09EABD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rapch.org.br/" TargetMode="External"/><Relationship Id="rId2" Type="http://schemas.openxmlformats.org/officeDocument/2006/relationships/hyperlink" Target="mailto:paulo.arbex@abrapch.org.br" TargetMode="Externa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rapch.org.br/" TargetMode="External"/><Relationship Id="rId2" Type="http://schemas.openxmlformats.org/officeDocument/2006/relationships/hyperlink" Target="mailto:paulo.arbex@abrapch.org.br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rapch.org.br/" TargetMode="External"/><Relationship Id="rId2" Type="http://schemas.openxmlformats.org/officeDocument/2006/relationships/hyperlink" Target="mailto:paulo.arbex@abrapch.org.br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education.psu.edu/earth103/node/701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hyperlink" Target="https://youtu.be/PZX00sI8GD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youtu.be/i42x2WkSNl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iariodocomercio.com.br/noticia.php?tit=leilao_de_usinas_em_outubro_tem_a_outorga_fixada_em_r_17_bilhoes&amp;id=160099" TargetMode="External"/><Relationship Id="rId5" Type="http://schemas.openxmlformats.org/officeDocument/2006/relationships/image" Target="../media/image89.png"/><Relationship Id="rId4" Type="http://schemas.openxmlformats.org/officeDocument/2006/relationships/hyperlink" Target="http://g1.globo.com/economia/noticia/2015/09/governo-passa-leilao-de-usinas-com-concessao-vencida-para-novembro.html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oyoeCSizL8" TargetMode="External"/><Relationship Id="rId2" Type="http://schemas.openxmlformats.org/officeDocument/2006/relationships/hyperlink" Target="mailto:evaristo.miranda@embrapa.br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ítulo 1">
            <a:extLst>
              <a:ext uri="{FF2B5EF4-FFF2-40B4-BE49-F238E27FC236}">
                <a16:creationId xmlns:a16="http://schemas.microsoft.com/office/drawing/2014/main" id="{52845E70-7CB9-4AED-A217-F23CA76283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4186238"/>
            <a:ext cx="8983663" cy="1763712"/>
          </a:xfrm>
        </p:spPr>
        <p:txBody>
          <a:bodyPr/>
          <a:lstStyle/>
          <a:p>
            <a:pPr algn="ctr">
              <a:defRPr/>
            </a:pPr>
            <a:r>
              <a:rPr lang="pt-BR" altLang="pt-BR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 CCT SENADO FEDERAL</a:t>
            </a:r>
            <a:br>
              <a:rPr lang="pt-BR" altLang="pt-BR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PÚBLICA RENOVÁVEIS</a:t>
            </a:r>
            <a:br>
              <a:rPr lang="pt-BR" altLang="pt-BR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Paulo Arbex – Presidente ABRAPCH</a:t>
            </a:r>
          </a:p>
        </p:txBody>
      </p:sp>
      <p:sp>
        <p:nvSpPr>
          <p:cNvPr id="4099" name="CaixaDeTexto 1">
            <a:extLst>
              <a:ext uri="{FF2B5EF4-FFF2-40B4-BE49-F238E27FC236}">
                <a16:creationId xmlns:a16="http://schemas.microsoft.com/office/drawing/2014/main" id="{94821B73-16F9-4C15-A9C7-BE637BDF2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787" y="5804779"/>
            <a:ext cx="3384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400" b="1" dirty="0"/>
              <a:t>20 de Novembro de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3">
            <a:extLst>
              <a:ext uri="{FF2B5EF4-FFF2-40B4-BE49-F238E27FC236}">
                <a16:creationId xmlns:a16="http://schemas.microsoft.com/office/drawing/2014/main" id="{42C9B8C3-AF8A-4A42-9363-445AF858A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717550"/>
            <a:ext cx="76231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ítulo 1">
            <a:extLst>
              <a:ext uri="{FF2B5EF4-FFF2-40B4-BE49-F238E27FC236}">
                <a16:creationId xmlns:a16="http://schemas.microsoft.com/office/drawing/2014/main" id="{E3949E2C-4AFE-4D26-A2C6-61A7C6357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40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Fósseis Emitem até 250x Mais </a:t>
            </a:r>
          </a:p>
        </p:txBody>
      </p:sp>
    </p:spTree>
    <p:extLst>
      <p:ext uri="{BB962C8B-B14F-4D97-AF65-F5344CB8AC3E}">
        <p14:creationId xmlns:p14="http://schemas.microsoft.com/office/powerpoint/2010/main" val="133604686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F1A74083-1FD7-4F29-93B0-25839C2A55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flipV="1">
            <a:off x="9490075" y="1304925"/>
            <a:ext cx="1004888" cy="46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7171" name="CaixaDeTexto 3">
            <a:extLst>
              <a:ext uri="{FF2B5EF4-FFF2-40B4-BE49-F238E27FC236}">
                <a16:creationId xmlns:a16="http://schemas.microsoft.com/office/drawing/2014/main" id="{AB75511D-A01C-4DA8-9ED8-F17AB4CE8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93345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5D84380-1CA7-42D2-A9C2-37C45C90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3" y="715721"/>
            <a:ext cx="4660363" cy="240415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486F67D-E961-4A1E-B8A7-E91DA7527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53" y="3275210"/>
            <a:ext cx="3929575" cy="261971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E62EEB2-44A3-45C8-B2E8-7FAFC75DF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809" y="800773"/>
            <a:ext cx="3351078" cy="223405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60BC1B7-5A51-49CF-8079-A41FF51B1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923" y="3260921"/>
            <a:ext cx="4068480" cy="2673153"/>
          </a:xfrm>
          <a:prstGeom prst="rect">
            <a:avLst/>
          </a:prstGeom>
        </p:spPr>
      </p:pic>
      <p:sp>
        <p:nvSpPr>
          <p:cNvPr id="9" name="CaixaDeTexto 5">
            <a:extLst>
              <a:ext uri="{FF2B5EF4-FFF2-40B4-BE49-F238E27FC236}">
                <a16:creationId xmlns:a16="http://schemas.microsoft.com/office/drawing/2014/main" id="{DBF5B927-82DE-44F1-BF28-3306F060D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130175"/>
            <a:ext cx="64547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200" b="1" dirty="0"/>
              <a:t>BARRAGENS DE HIDRELÉTRICAS</a:t>
            </a:r>
          </a:p>
        </p:txBody>
      </p:sp>
    </p:spTree>
    <p:extLst>
      <p:ext uri="{BB962C8B-B14F-4D97-AF65-F5344CB8AC3E}">
        <p14:creationId xmlns:p14="http://schemas.microsoft.com/office/powerpoint/2010/main" val="4112084286"/>
      </p:ext>
    </p:extLst>
  </p:cSld>
  <p:clrMapOvr>
    <a:masterClrMapping/>
  </p:clrMapOvr>
  <p:transition spd="slow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FAC795CC-E325-4D42-AE3A-5D3643E3C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7398" y="465138"/>
            <a:ext cx="7906678" cy="392112"/>
          </a:xfrm>
        </p:spPr>
        <p:txBody>
          <a:bodyPr/>
          <a:lstStyle/>
          <a:p>
            <a:r>
              <a:rPr lang="pt-BR" altLang="pt-BR" b="1" dirty="0"/>
              <a:t>AONDE ESTAMOS</a:t>
            </a:r>
          </a:p>
        </p:txBody>
      </p:sp>
      <p:sp>
        <p:nvSpPr>
          <p:cNvPr id="10243" name="Espaço Reservado para Conteúdo 2">
            <a:extLst>
              <a:ext uri="{FF2B5EF4-FFF2-40B4-BE49-F238E27FC236}">
                <a16:creationId xmlns:a16="http://schemas.microsoft.com/office/drawing/2014/main" id="{D7C45963-C5F2-4372-922F-5AE12A76B8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2913" y="1099087"/>
            <a:ext cx="8185272" cy="4659826"/>
          </a:xfrm>
        </p:spPr>
        <p:txBody>
          <a:bodyPr/>
          <a:lstStyle/>
          <a:p>
            <a:r>
              <a:rPr lang="pt-BR" altLang="pt-BR" dirty="0"/>
              <a:t>No fundo do poço: setor regrediu muito em 20 anos:</a:t>
            </a:r>
          </a:p>
          <a:p>
            <a:pPr lvl="1"/>
            <a:r>
              <a:rPr lang="pt-BR" altLang="pt-BR" dirty="0"/>
              <a:t>Tarifas: uma das mais baratas para 4ª mais cara do mundo</a:t>
            </a:r>
          </a:p>
          <a:p>
            <a:pPr lvl="1"/>
            <a:r>
              <a:rPr lang="pt-BR" altLang="pt-BR" dirty="0"/>
              <a:t>Meio Ambiente: deteriorou:</a:t>
            </a:r>
          </a:p>
          <a:p>
            <a:pPr lvl="2"/>
            <a:r>
              <a:rPr lang="pt-BR" altLang="pt-BR" dirty="0"/>
              <a:t>700% aumento emissões do setor</a:t>
            </a:r>
          </a:p>
          <a:p>
            <a:pPr lvl="2"/>
            <a:r>
              <a:rPr lang="pt-BR" altLang="pt-BR" dirty="0"/>
              <a:t>Saúde dos rios, florestas piorou muito</a:t>
            </a:r>
          </a:p>
          <a:p>
            <a:pPr lvl="2"/>
            <a:r>
              <a:rPr lang="pt-BR" altLang="pt-BR" dirty="0"/>
              <a:t>Dois pesos, duas medidas levou a “Dumping Ambiental” X Proteção MA</a:t>
            </a:r>
          </a:p>
          <a:p>
            <a:pPr lvl="1"/>
            <a:r>
              <a:rPr lang="pt-BR" altLang="pt-BR" dirty="0"/>
              <a:t>Ineficiência</a:t>
            </a:r>
          </a:p>
          <a:p>
            <a:pPr lvl="1"/>
            <a:r>
              <a:rPr lang="pt-BR" altLang="pt-BR" dirty="0"/>
              <a:t>Desnacionalização e desindustrialização do SEB e do Brasil</a:t>
            </a:r>
          </a:p>
          <a:p>
            <a:pPr lvl="1"/>
            <a:r>
              <a:rPr lang="pt-BR" altLang="pt-BR" dirty="0"/>
              <a:t>Brutal concentração de renda no SEB e no Brasil</a:t>
            </a:r>
          </a:p>
          <a:p>
            <a:pPr lvl="1"/>
            <a:r>
              <a:rPr lang="pt-BR" altLang="pt-BR" dirty="0"/>
              <a:t>Maior recessão da história: PIB</a:t>
            </a:r>
            <a:r>
              <a:rPr lang="pt-BR" altLang="pt-BR" dirty="0">
                <a:solidFill>
                  <a:srgbClr val="FF0000"/>
                </a:solidFill>
              </a:rPr>
              <a:t> -6,72% </a:t>
            </a:r>
            <a:r>
              <a:rPr lang="pt-BR" altLang="pt-BR" dirty="0"/>
              <a:t>em 4 anos (2014-17)</a:t>
            </a:r>
          </a:p>
          <a:p>
            <a:pPr lvl="1"/>
            <a:r>
              <a:rPr lang="pt-BR" altLang="pt-BR" dirty="0"/>
              <a:t>Regras Injustas: </a:t>
            </a:r>
          </a:p>
          <a:p>
            <a:pPr lvl="2"/>
            <a:r>
              <a:rPr lang="pt-BR" altLang="pt-BR" dirty="0"/>
              <a:t>privilégios, subsídios, favorecimentos, alocação de custos e riscos desbalanceados, transferência de ineficiências entre agentes privados</a:t>
            </a:r>
          </a:p>
          <a:p>
            <a:pPr lvl="2"/>
            <a:r>
              <a:rPr lang="pt-BR" altLang="pt-BR" dirty="0"/>
              <a:t>Robin Hood as avessas: favorece grandes e de maior dano ambiental, penaliza pequenos de menor dano ambiental</a:t>
            </a:r>
          </a:p>
          <a:p>
            <a:pPr lvl="1"/>
            <a:r>
              <a:rPr lang="pt-BR" altLang="pt-BR" dirty="0"/>
              <a:t>Crises de inadimplência frequentes no ACL</a:t>
            </a:r>
          </a:p>
          <a:p>
            <a:pPr lvl="1"/>
            <a:r>
              <a:rPr lang="pt-BR" altLang="pt-BR" dirty="0"/>
              <a:t>Vários segmentos insatisfeitos, alguns poucos com lucros exorbitantes</a:t>
            </a:r>
          </a:p>
        </p:txBody>
      </p:sp>
    </p:spTree>
    <p:extLst>
      <p:ext uri="{BB962C8B-B14F-4D97-AF65-F5344CB8AC3E}">
        <p14:creationId xmlns:p14="http://schemas.microsoft.com/office/powerpoint/2010/main" val="398398982"/>
      </p:ext>
    </p:extLst>
  </p:cSld>
  <p:clrMapOvr>
    <a:masterClrMapping/>
  </p:clrMapOvr>
  <p:transition spd="slow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FAC795CC-E325-4D42-AE3A-5D3643E3C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7398" y="465138"/>
            <a:ext cx="7906678" cy="392112"/>
          </a:xfrm>
        </p:spPr>
        <p:txBody>
          <a:bodyPr/>
          <a:lstStyle/>
          <a:p>
            <a:r>
              <a:rPr lang="pt-BR" altLang="pt-BR" b="1" dirty="0"/>
              <a:t>COMO CHEGAMOS NESTA SITUAÇÃO</a:t>
            </a:r>
          </a:p>
        </p:txBody>
      </p:sp>
      <p:sp>
        <p:nvSpPr>
          <p:cNvPr id="10243" name="Espaço Reservado para Conteúdo 2">
            <a:extLst>
              <a:ext uri="{FF2B5EF4-FFF2-40B4-BE49-F238E27FC236}">
                <a16:creationId xmlns:a16="http://schemas.microsoft.com/office/drawing/2014/main" id="{D7C45963-C5F2-4372-922F-5AE12A76B8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8100" y="1028749"/>
            <a:ext cx="8397031" cy="4659826"/>
          </a:xfrm>
        </p:spPr>
        <p:txBody>
          <a:bodyPr/>
          <a:lstStyle/>
          <a:p>
            <a:r>
              <a:rPr lang="pt-BR" altLang="pt-BR" dirty="0"/>
              <a:t>Compra de energia cara e com custos indiretos altos</a:t>
            </a:r>
          </a:p>
          <a:p>
            <a:r>
              <a:rPr lang="pt-BR" altLang="pt-BR" dirty="0"/>
              <a:t>“</a:t>
            </a:r>
            <a:r>
              <a:rPr lang="pt-BR" altLang="pt-BR" dirty="0" err="1"/>
              <a:t>Llobismo</a:t>
            </a:r>
            <a:r>
              <a:rPr lang="pt-BR" altLang="pt-BR" dirty="0"/>
              <a:t> Desenfreado” de segmentos vendendo ilusões:</a:t>
            </a:r>
          </a:p>
          <a:p>
            <a:pPr lvl="1"/>
            <a:r>
              <a:rPr lang="pt-BR" altLang="pt-BR" dirty="0"/>
              <a:t>Não precisamos de reservatórios, fio d’agua é que é bom</a:t>
            </a:r>
          </a:p>
          <a:p>
            <a:pPr lvl="1"/>
            <a:r>
              <a:rPr lang="pt-BR" altLang="pt-BR" dirty="0"/>
              <a:t>Térmicas farão papel dos reservatórios com vantagens</a:t>
            </a:r>
          </a:p>
          <a:p>
            <a:pPr lvl="1"/>
            <a:r>
              <a:rPr lang="pt-BR" altLang="pt-BR" dirty="0"/>
              <a:t>O ICB de térmicas a óleo é R$134/</a:t>
            </a:r>
            <a:r>
              <a:rPr lang="pt-BR" altLang="pt-BR" dirty="0" err="1"/>
              <a:t>MWh</a:t>
            </a:r>
            <a:r>
              <a:rPr lang="pt-BR" altLang="pt-BR" dirty="0"/>
              <a:t> (estão custando até R$1.200)</a:t>
            </a:r>
          </a:p>
          <a:p>
            <a:pPr lvl="1"/>
            <a:r>
              <a:rPr lang="pt-BR" altLang="pt-BR" dirty="0"/>
              <a:t>Baterias vão resolver intermitência</a:t>
            </a:r>
          </a:p>
          <a:p>
            <a:pPr lvl="1"/>
            <a:r>
              <a:rPr lang="pt-BR" altLang="pt-BR" dirty="0"/>
              <a:t>Tomar concessões das hidros vai baixar tarifa em 20%</a:t>
            </a:r>
          </a:p>
          <a:p>
            <a:pPr lvl="1"/>
            <a:r>
              <a:rPr lang="pt-BR" altLang="pt-BR" dirty="0"/>
              <a:t>Decisões em cima de estudos encomendados por parte interessada e desancorados do histórico e da realidade</a:t>
            </a:r>
          </a:p>
          <a:p>
            <a:r>
              <a:rPr lang="pt-BR" altLang="pt-BR" dirty="0"/>
              <a:t>“Dumping Ambiental”</a:t>
            </a:r>
          </a:p>
          <a:p>
            <a:r>
              <a:rPr lang="pt-BR" altLang="pt-BR" dirty="0"/>
              <a:t>Dilapidação do legado das hidros dos militares, de JK e estaduais via transferência de problemas e deficiências de alguns para hidros</a:t>
            </a:r>
          </a:p>
          <a:p>
            <a:r>
              <a:rPr lang="pt-BR" altLang="pt-BR" dirty="0"/>
              <a:t>Explosão nos gastos com redes para atender interesses privados</a:t>
            </a:r>
          </a:p>
          <a:p>
            <a:r>
              <a:rPr lang="pt-BR" altLang="pt-BR" dirty="0"/>
              <a:t>Tributação excessiva</a:t>
            </a:r>
          </a:p>
          <a:p>
            <a:pPr marL="0" indent="0">
              <a:buNone/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8460831"/>
      </p:ext>
    </p:extLst>
  </p:cSld>
  <p:clrMapOvr>
    <a:masterClrMapping/>
  </p:clrMapOvr>
  <p:transition spd="slow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FAC795CC-E325-4D42-AE3A-5D3643E3C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7398" y="465138"/>
            <a:ext cx="7906678" cy="392112"/>
          </a:xfrm>
        </p:spPr>
        <p:txBody>
          <a:bodyPr/>
          <a:lstStyle/>
          <a:p>
            <a:r>
              <a:rPr lang="pt-BR" altLang="pt-BR" b="1" dirty="0"/>
              <a:t>AONDE PRECISAMOS CHEGAR</a:t>
            </a:r>
          </a:p>
        </p:txBody>
      </p:sp>
      <p:sp>
        <p:nvSpPr>
          <p:cNvPr id="10243" name="Espaço Reservado para Conteúdo 2">
            <a:extLst>
              <a:ext uri="{FF2B5EF4-FFF2-40B4-BE49-F238E27FC236}">
                <a16:creationId xmlns:a16="http://schemas.microsoft.com/office/drawing/2014/main" id="{D7C45963-C5F2-4372-922F-5AE12A76B8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2913" y="1099087"/>
            <a:ext cx="8185272" cy="4809344"/>
          </a:xfrm>
        </p:spPr>
        <p:txBody>
          <a:bodyPr/>
          <a:lstStyle/>
          <a:p>
            <a:r>
              <a:rPr lang="pt-BR" altLang="pt-BR" dirty="0"/>
              <a:t>Resgatar tarifa mais barata mundo</a:t>
            </a:r>
          </a:p>
          <a:p>
            <a:r>
              <a:rPr lang="pt-BR" altLang="pt-BR" dirty="0"/>
              <a:t>Revitalizar indústria</a:t>
            </a:r>
          </a:p>
          <a:p>
            <a:r>
              <a:rPr lang="pt-BR" altLang="pt-BR" dirty="0"/>
              <a:t>Recuperar empregos e crescimento perdidos</a:t>
            </a:r>
          </a:p>
          <a:p>
            <a:r>
              <a:rPr lang="pt-BR" altLang="pt-BR" dirty="0"/>
              <a:t>Estabelecer regras justas entre agentes:</a:t>
            </a:r>
          </a:p>
          <a:p>
            <a:pPr lvl="1"/>
            <a:r>
              <a:rPr lang="pt-BR" altLang="pt-BR" dirty="0"/>
              <a:t>Cada um arca com seus custos</a:t>
            </a:r>
          </a:p>
          <a:p>
            <a:pPr lvl="1"/>
            <a:r>
              <a:rPr lang="pt-BR" altLang="pt-BR" dirty="0"/>
              <a:t>Cada um assume seus riscos</a:t>
            </a:r>
          </a:p>
          <a:p>
            <a:pPr lvl="1"/>
            <a:r>
              <a:rPr lang="pt-BR" altLang="pt-BR" dirty="0"/>
              <a:t>Cada um banca a cobertura de suas deficiências</a:t>
            </a:r>
          </a:p>
          <a:p>
            <a:pPr lvl="1"/>
            <a:r>
              <a:rPr lang="pt-BR" altLang="pt-BR" dirty="0"/>
              <a:t>Todos compensam seus impactos ambientais</a:t>
            </a:r>
          </a:p>
          <a:p>
            <a:pPr lvl="1"/>
            <a:r>
              <a:rPr lang="pt-BR" altLang="pt-BR" dirty="0"/>
              <a:t>Nenhum reverte usina</a:t>
            </a:r>
          </a:p>
          <a:p>
            <a:r>
              <a:rPr lang="pt-BR" altLang="pt-BR" dirty="0"/>
              <a:t>Retomar construção de hidros com e sem reservatórios</a:t>
            </a:r>
          </a:p>
          <a:p>
            <a:r>
              <a:rPr lang="pt-BR" altLang="pt-BR" dirty="0"/>
              <a:t>Resgatar legado das hidros dos militares, de JK e das estaduais</a:t>
            </a:r>
          </a:p>
          <a:p>
            <a:pPr lvl="1"/>
            <a:r>
              <a:rPr lang="pt-BR" altLang="pt-BR" dirty="0"/>
              <a:t>Sistema 87% hidro: sucesso enorme por 60 anos;</a:t>
            </a:r>
          </a:p>
          <a:p>
            <a:pPr lvl="1"/>
            <a:r>
              <a:rPr lang="pt-BR" altLang="pt-BR" dirty="0"/>
              <a:t>Sistema atual: desastre em 20 anos</a:t>
            </a:r>
          </a:p>
          <a:p>
            <a:r>
              <a:rPr lang="pt-BR" altLang="pt-BR" dirty="0"/>
              <a:t>Compensar perdas indevidas do passado</a:t>
            </a:r>
          </a:p>
        </p:txBody>
      </p:sp>
    </p:spTree>
    <p:extLst>
      <p:ext uri="{BB962C8B-B14F-4D97-AF65-F5344CB8AC3E}">
        <p14:creationId xmlns:p14="http://schemas.microsoft.com/office/powerpoint/2010/main" val="1496529909"/>
      </p:ext>
    </p:extLst>
  </p:cSld>
  <p:clrMapOvr>
    <a:masterClrMapping/>
  </p:clrMapOvr>
  <p:transition spd="slow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FAC795CC-E325-4D42-AE3A-5D3643E3C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7398" y="465138"/>
            <a:ext cx="7906678" cy="392112"/>
          </a:xfrm>
        </p:spPr>
        <p:txBody>
          <a:bodyPr/>
          <a:lstStyle/>
          <a:p>
            <a:r>
              <a:rPr lang="pt-BR" altLang="pt-BR" b="1" dirty="0"/>
              <a:t>COMO CHEGAR LÁ</a:t>
            </a:r>
          </a:p>
        </p:txBody>
      </p:sp>
      <p:sp>
        <p:nvSpPr>
          <p:cNvPr id="10243" name="Espaço Reservado para Conteúdo 2">
            <a:extLst>
              <a:ext uri="{FF2B5EF4-FFF2-40B4-BE49-F238E27FC236}">
                <a16:creationId xmlns:a16="http://schemas.microsoft.com/office/drawing/2014/main" id="{D7C45963-C5F2-4372-922F-5AE12A76B8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2913" y="1099087"/>
            <a:ext cx="8185272" cy="4954710"/>
          </a:xfrm>
        </p:spPr>
        <p:txBody>
          <a:bodyPr/>
          <a:lstStyle/>
          <a:p>
            <a:r>
              <a:rPr lang="pt-BR" altLang="pt-BR" dirty="0"/>
              <a:t>PL 232 precisa de ajustes para resolver problemas não contemplados</a:t>
            </a:r>
          </a:p>
          <a:p>
            <a:r>
              <a:rPr lang="pt-BR" altLang="pt-BR" dirty="0"/>
              <a:t>Definir no PL princípio da Isonomia Ampla Geral e Irrestrita</a:t>
            </a:r>
          </a:p>
          <a:p>
            <a:r>
              <a:rPr lang="pt-BR" altLang="pt-BR" dirty="0"/>
              <a:t>Estabelecer pré-condições para abertura:</a:t>
            </a:r>
          </a:p>
          <a:p>
            <a:pPr lvl="1"/>
            <a:r>
              <a:rPr lang="pt-BR" altLang="pt-BR" dirty="0"/>
              <a:t>Reestabelecer isonomia entre fontes: competição em condição de igualdade</a:t>
            </a:r>
          </a:p>
          <a:p>
            <a:pPr lvl="1"/>
            <a:r>
              <a:rPr lang="pt-BR" altLang="pt-BR" dirty="0"/>
              <a:t>Resolução definitiva e comprovada das frequentes crises inadimplências do ACL</a:t>
            </a:r>
          </a:p>
          <a:p>
            <a:pPr lvl="1"/>
            <a:r>
              <a:rPr lang="pt-BR" altLang="pt-BR" dirty="0"/>
              <a:t>Implantar e testar por pelo menos 2 anos Bolsa de Energia</a:t>
            </a:r>
          </a:p>
          <a:p>
            <a:pPr lvl="1"/>
            <a:r>
              <a:rPr lang="pt-BR" altLang="pt-BR" dirty="0"/>
              <a:t>Comprovar ampla </a:t>
            </a:r>
            <a:r>
              <a:rPr lang="pt-BR" altLang="pt-BR" dirty="0" err="1"/>
              <a:t>financiabilidade</a:t>
            </a:r>
            <a:r>
              <a:rPr lang="pt-BR" altLang="pt-BR" dirty="0"/>
              <a:t> da expansão via ACL</a:t>
            </a:r>
          </a:p>
          <a:p>
            <a:r>
              <a:rPr lang="pt-BR" altLang="pt-BR" dirty="0"/>
              <a:t>Aprimorar X ampliar o que não está funcionando direito</a:t>
            </a:r>
          </a:p>
          <a:p>
            <a:pPr lvl="1"/>
            <a:r>
              <a:rPr lang="pt-BR" altLang="pt-BR" dirty="0"/>
              <a:t>Algo muito errado: atravessador ROE de 200% - 300% a.a., produtor - 12%, distribuidor reclama, consumidor com 4ª tarifa mais cara do mundo</a:t>
            </a:r>
          </a:p>
          <a:p>
            <a:pPr lvl="1"/>
            <a:r>
              <a:rPr lang="pt-BR" altLang="pt-BR" dirty="0"/>
              <a:t>Abertura “per se” não reduz custo e sim:</a:t>
            </a:r>
          </a:p>
          <a:p>
            <a:pPr lvl="2"/>
            <a:r>
              <a:rPr lang="pt-BR" altLang="pt-BR" dirty="0"/>
              <a:t>infraestrutura mais eficiente (matriz correta, rede eficiente, </a:t>
            </a:r>
            <a:r>
              <a:rPr lang="pt-BR" altLang="pt-BR" dirty="0" err="1"/>
              <a:t>etc</a:t>
            </a:r>
            <a:r>
              <a:rPr lang="pt-BR" altLang="pt-BR" dirty="0"/>
              <a:t>)</a:t>
            </a:r>
          </a:p>
          <a:p>
            <a:pPr lvl="2"/>
            <a:r>
              <a:rPr lang="pt-BR" altLang="pt-BR" dirty="0"/>
              <a:t>mercados eficientes (sem concentração de poder, sem assimetria de informação, com fiscalização permanente (“CVM </a:t>
            </a:r>
            <a:r>
              <a:rPr lang="pt-BR" altLang="pt-BR" dirty="0" err="1"/>
              <a:t>Elet</a:t>
            </a:r>
            <a:r>
              <a:rPr lang="pt-BR" altLang="pt-BR" dirty="0"/>
              <a:t>”), chamada de margem, leilão permanente, </a:t>
            </a:r>
            <a:r>
              <a:rPr lang="pt-BR" altLang="pt-BR" dirty="0" err="1"/>
              <a:t>etc</a:t>
            </a:r>
            <a:r>
              <a:rPr lang="pt-BR" altLang="pt-BR" dirty="0"/>
              <a:t> = BOLSA</a:t>
            </a:r>
          </a:p>
          <a:p>
            <a:pPr lvl="2"/>
            <a:r>
              <a:rPr lang="pt-BR" altLang="pt-BR" dirty="0"/>
              <a:t>Desintermediação</a:t>
            </a:r>
          </a:p>
          <a:p>
            <a:pPr lvl="1"/>
            <a:r>
              <a:rPr lang="pt-BR" altLang="pt-BR" dirty="0"/>
              <a:t>Mercado realmente livre = consumidor pode comprar direto do produtor</a:t>
            </a:r>
          </a:p>
          <a:p>
            <a:pPr marL="685800" lvl="2" indent="0">
              <a:buNone/>
            </a:pPr>
            <a:endParaRPr lang="pt-BR" altLang="pt-BR" dirty="0"/>
          </a:p>
          <a:p>
            <a:endParaRPr lang="pt-BR" altLang="pt-BR" dirty="0"/>
          </a:p>
          <a:p>
            <a:pPr marL="342900" lvl="1" indent="0">
              <a:buNone/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864002542"/>
      </p:ext>
    </p:extLst>
  </p:cSld>
  <p:clrMapOvr>
    <a:masterClrMapping/>
  </p:clrMapOvr>
  <p:transition spd="slow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FAC795CC-E325-4D42-AE3A-5D3643E3C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7398" y="465138"/>
            <a:ext cx="7906678" cy="392112"/>
          </a:xfrm>
        </p:spPr>
        <p:txBody>
          <a:bodyPr/>
          <a:lstStyle/>
          <a:p>
            <a:r>
              <a:rPr lang="pt-BR" altLang="pt-BR" b="1" dirty="0"/>
              <a:t>PROPOSTAS AJUSTES/ÊNFASE</a:t>
            </a:r>
          </a:p>
        </p:txBody>
      </p:sp>
      <p:sp>
        <p:nvSpPr>
          <p:cNvPr id="10243" name="Espaço Reservado para Conteúdo 2">
            <a:extLst>
              <a:ext uri="{FF2B5EF4-FFF2-40B4-BE49-F238E27FC236}">
                <a16:creationId xmlns:a16="http://schemas.microsoft.com/office/drawing/2014/main" id="{D7C45963-C5F2-4372-922F-5AE12A76B8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2913" y="1434905"/>
            <a:ext cx="8185272" cy="4618892"/>
          </a:xfrm>
        </p:spPr>
        <p:txBody>
          <a:bodyPr/>
          <a:lstStyle/>
          <a:p>
            <a:r>
              <a:rPr lang="pt-BR" altLang="pt-BR" dirty="0"/>
              <a:t>Definir no PL princípio da Isonomia Ampla Geral e Irrestrita</a:t>
            </a:r>
          </a:p>
          <a:p>
            <a:r>
              <a:rPr lang="pt-BR" altLang="pt-BR" dirty="0"/>
              <a:t>Estabelecer em lei as </a:t>
            </a:r>
            <a:r>
              <a:rPr lang="pt-BR" altLang="pt-BR" dirty="0" err="1"/>
              <a:t>pre-condições</a:t>
            </a:r>
            <a:r>
              <a:rPr lang="pt-BR" altLang="pt-BR" dirty="0"/>
              <a:t> para mudanças</a:t>
            </a:r>
          </a:p>
          <a:p>
            <a:r>
              <a:rPr lang="pt-BR" altLang="pt-BR" dirty="0"/>
              <a:t>Correta alocação dos custos, riscos e compensações ambientais</a:t>
            </a:r>
          </a:p>
          <a:p>
            <a:r>
              <a:rPr lang="pt-BR" altLang="pt-BR" dirty="0"/>
              <a:t>Aprimoramento do mercado X ampliar ACL sem resolver problemas</a:t>
            </a:r>
          </a:p>
          <a:p>
            <a:r>
              <a:rPr lang="pt-BR" altLang="pt-BR" dirty="0"/>
              <a:t>Critérios objetivos para correta definição e calculo dos atributos</a:t>
            </a:r>
          </a:p>
          <a:p>
            <a:r>
              <a:rPr lang="pt-BR" altLang="pt-BR" dirty="0"/>
              <a:t>Introdução de critérios ambientais, de política industrial, de ciência e tecnologia e de desenvolvimento da infraestrutura</a:t>
            </a:r>
          </a:p>
          <a:p>
            <a:r>
              <a:rPr lang="pt-BR" altLang="pt-BR" dirty="0"/>
              <a:t>Regras progressivas onde pequeno empreendedor nacional seja incentivado e não penalizado</a:t>
            </a:r>
          </a:p>
        </p:txBody>
      </p:sp>
    </p:spTree>
    <p:extLst>
      <p:ext uri="{BB962C8B-B14F-4D97-AF65-F5344CB8AC3E}">
        <p14:creationId xmlns:p14="http://schemas.microsoft.com/office/powerpoint/2010/main" val="4188707991"/>
      </p:ext>
    </p:extLst>
  </p:cSld>
  <p:clrMapOvr>
    <a:masterClrMapping/>
  </p:clrMapOvr>
  <p:transition spd="slow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FAC795CC-E325-4D42-AE3A-5D3643E3C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7398" y="465138"/>
            <a:ext cx="7906678" cy="392112"/>
          </a:xfrm>
        </p:spPr>
        <p:txBody>
          <a:bodyPr/>
          <a:lstStyle/>
          <a:p>
            <a:r>
              <a:rPr lang="pt-BR" altLang="pt-BR" b="1" dirty="0"/>
              <a:t>PROPOSTAS AJUSTES/ÊNFASE</a:t>
            </a:r>
          </a:p>
        </p:txBody>
      </p:sp>
      <p:sp>
        <p:nvSpPr>
          <p:cNvPr id="10243" name="Espaço Reservado para Conteúdo 2">
            <a:extLst>
              <a:ext uri="{FF2B5EF4-FFF2-40B4-BE49-F238E27FC236}">
                <a16:creationId xmlns:a16="http://schemas.microsoft.com/office/drawing/2014/main" id="{D7C45963-C5F2-4372-922F-5AE12A76B8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7398" y="1903290"/>
            <a:ext cx="8185272" cy="4954710"/>
          </a:xfrm>
        </p:spPr>
        <p:txBody>
          <a:bodyPr/>
          <a:lstStyle/>
          <a:p>
            <a:r>
              <a:rPr lang="pt-BR" altLang="pt-BR" dirty="0"/>
              <a:t>Fim da reversão das concessões ou reversão para todos</a:t>
            </a:r>
          </a:p>
          <a:p>
            <a:r>
              <a:rPr lang="pt-BR" altLang="pt-BR" dirty="0"/>
              <a:t>Fim do UBP e CFURH ou UBP e CFURH para todas as fontes</a:t>
            </a:r>
          </a:p>
          <a:p>
            <a:pPr>
              <a:defRPr/>
            </a:pPr>
            <a:r>
              <a:rPr lang="pt-BR" altLang="pt-BR" dirty="0"/>
              <a:t>Enviaremos oficio com propostas e embasamento </a:t>
            </a:r>
            <a:r>
              <a:rPr lang="pt-BR" altLang="pt-BR" dirty="0" err="1"/>
              <a:t>detalhados</a:t>
            </a:r>
            <a:r>
              <a:rPr lang="pt-BR" dirty="0" err="1"/>
              <a:t>CGHs</a:t>
            </a:r>
            <a:r>
              <a:rPr lang="pt-BR" dirty="0"/>
              <a:t> são 5MW e não 3MW (aprovado depois submissão PL, </a:t>
            </a:r>
            <a:r>
              <a:rPr lang="pt-BR" dirty="0" err="1"/>
              <a:t>so</a:t>
            </a:r>
            <a:r>
              <a:rPr lang="pt-BR" dirty="0"/>
              <a:t> ajustar)</a:t>
            </a:r>
          </a:p>
          <a:p>
            <a:pPr>
              <a:defRPr/>
            </a:pPr>
            <a:r>
              <a:rPr lang="pt-BR" dirty="0"/>
              <a:t>Retirar “fontes não-hídricas” do </a:t>
            </a:r>
            <a:r>
              <a:rPr lang="pt-BR" dirty="0" err="1"/>
              <a:t>compromissso</a:t>
            </a:r>
            <a:r>
              <a:rPr lang="pt-BR" dirty="0"/>
              <a:t> Brasil na COP</a:t>
            </a:r>
          </a:p>
          <a:p>
            <a:pPr>
              <a:defRPr/>
            </a:pPr>
            <a:r>
              <a:rPr lang="pt-BR" dirty="0"/>
              <a:t>Ajustar LP e Desconto do fio usados por quem não tinha direito</a:t>
            </a:r>
          </a:p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861593412"/>
      </p:ext>
    </p:extLst>
  </p:cSld>
  <p:clrMapOvr>
    <a:masterClrMapping/>
  </p:clrMapOvr>
  <p:transition spd="slow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">
            <a:extLst>
              <a:ext uri="{FF2B5EF4-FFF2-40B4-BE49-F238E27FC236}">
                <a16:creationId xmlns:a16="http://schemas.microsoft.com/office/drawing/2014/main" id="{2840006F-B2F6-4164-A50D-1E1E760D70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63725" y="3233738"/>
            <a:ext cx="5416550" cy="2203450"/>
          </a:xfrm>
        </p:spPr>
        <p:txBody>
          <a:bodyPr>
            <a:spAutoFit/>
          </a:bodyPr>
          <a:lstStyle>
            <a:lvl1pPr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sz="2000" dirty="0">
                <a:solidFill>
                  <a:srgbClr val="1F497D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Paulo Arbex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dirty="0">
                <a:solidFill>
                  <a:srgbClr val="1F497D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Presidente</a:t>
            </a:r>
            <a:endParaRPr lang="pt-BR" altLang="pt-B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dirty="0">
                <a:solidFill>
                  <a:srgbClr val="1F497D"/>
                </a:solidFill>
                <a:latin typeface="Verdana" panose="020B0604030504040204" pitchFamily="34" charset="0"/>
                <a:cs typeface="Times New Roman" panose="02020603050405020304" pitchFamily="18" charset="0"/>
                <a:hlinkClick r:id="rId2"/>
              </a:rPr>
              <a:t>paulo.arbex@abrapch.org.br</a:t>
            </a:r>
            <a:endParaRPr lang="pt-BR" altLang="pt-BR" dirty="0">
              <a:solidFill>
                <a:srgbClr val="1F497D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i="1" dirty="0">
                <a:solidFill>
                  <a:srgbClr val="1F497D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(11) 98282-6789, (11) 2361-0180,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i="1" dirty="0">
                <a:solidFill>
                  <a:srgbClr val="1F497D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(61) 3036-9216; (41) 4101-1596; </a:t>
            </a:r>
            <a:endParaRPr lang="pt-BR" altLang="pt-BR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i="1" u="sng" dirty="0">
                <a:solidFill>
                  <a:srgbClr val="0000FF"/>
                </a:solidFill>
                <a:latin typeface="Verdana" panose="020B0604030504040204" pitchFamily="34" charset="0"/>
                <a:cs typeface="Times New Roman" panose="02020603050405020304" pitchFamily="18" charset="0"/>
                <a:hlinkClick r:id="rId3"/>
              </a:rPr>
              <a:t>www.abrapch.org.br</a:t>
            </a:r>
            <a:endParaRPr lang="pt-BR" altLang="pt-BR" i="1" u="sng" dirty="0">
              <a:solidFill>
                <a:srgbClr val="0000FF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pt-BR" altLang="pt-BR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CF18FDF-C1FE-4DED-A9FB-099CE89F0149}"/>
              </a:ext>
            </a:extLst>
          </p:cNvPr>
          <p:cNvSpPr txBox="1">
            <a:spLocks/>
          </p:cNvSpPr>
          <p:nvPr/>
        </p:nvSpPr>
        <p:spPr bwMode="auto">
          <a:xfrm>
            <a:off x="1930400" y="1836738"/>
            <a:ext cx="541496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pt-BR" altLang="pt-BR" sz="4400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 OBRIGADO!</a:t>
            </a:r>
          </a:p>
        </p:txBody>
      </p:sp>
    </p:spTree>
    <p:extLst>
      <p:ext uri="{BB962C8B-B14F-4D97-AF65-F5344CB8AC3E}">
        <p14:creationId xmlns:p14="http://schemas.microsoft.com/office/powerpoint/2010/main" val="176858495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CF18FDF-C1FE-4DED-A9FB-099CE89F0149}"/>
              </a:ext>
            </a:extLst>
          </p:cNvPr>
          <p:cNvSpPr txBox="1">
            <a:spLocks/>
          </p:cNvSpPr>
          <p:nvPr/>
        </p:nvSpPr>
        <p:spPr bwMode="auto">
          <a:xfrm>
            <a:off x="560363" y="431410"/>
            <a:ext cx="8023274" cy="456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pt-BR" altLang="pt-BR" sz="4400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SUBSIDIOS FAVORECIMENTOS E TRATAMENTO PRIVILEGIADO A OUTRAS FONTES</a:t>
            </a:r>
          </a:p>
        </p:txBody>
      </p:sp>
    </p:spTree>
    <p:extLst>
      <p:ext uri="{BB962C8B-B14F-4D97-AF65-F5344CB8AC3E}">
        <p14:creationId xmlns:p14="http://schemas.microsoft.com/office/powerpoint/2010/main" val="96787835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1">
            <a:extLst>
              <a:ext uri="{FF2B5EF4-FFF2-40B4-BE49-F238E27FC236}">
                <a16:creationId xmlns:a16="http://schemas.microsoft.com/office/drawing/2014/main" id="{2338194B-9129-4039-A6BC-E75BB3FF9A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200" b="1">
                <a:latin typeface="Arial" panose="020B0604020202020204" pitchFamily="34" charset="0"/>
                <a:cs typeface="Arial" panose="020B0604020202020204" pitchFamily="34" charset="0"/>
              </a:rPr>
              <a:t>Leilões de Descontratação</a:t>
            </a:r>
          </a:p>
        </p:txBody>
      </p:sp>
      <p:sp>
        <p:nvSpPr>
          <p:cNvPr id="45059" name="Espaço Reservado para Conteúdo 2">
            <a:extLst>
              <a:ext uri="{FF2B5EF4-FFF2-40B4-BE49-F238E27FC236}">
                <a16:creationId xmlns:a16="http://schemas.microsoft.com/office/drawing/2014/main" id="{FDF279C0-70CC-48DA-9321-9F65B3E0F5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2250" y="1082675"/>
            <a:ext cx="8801100" cy="5126038"/>
          </a:xfrm>
        </p:spPr>
        <p:txBody>
          <a:bodyPr/>
          <a:lstStyle/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/>
              <a:t> Quando hidros geram abaixo, pagam GSF;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/>
              <a:t> Outras fontes vendem e não entregam, leilão de descontratação e MCSD;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/>
              <a:t> Leilão Agosto 2017: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1900"/>
              <a:t> Eólicas deviam pagar ~R$518mm, pagaram R$82mm (15,8%);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1900"/>
              <a:t> Solares deviam pagar ~R$379mm, pagaram R$24mm (6,4%);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/>
              <a:t> Moral Hazard;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/>
              <a:t> Travaram 3 anos mercado de equipamentos para nada;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/>
              <a:t> ABRAPCH propôs transferência contratos e compensação leiloes futuros;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/>
              <a:t> Nada foi feito;</a:t>
            </a:r>
          </a:p>
        </p:txBody>
      </p:sp>
    </p:spTree>
    <p:extLst>
      <p:ext uri="{BB962C8B-B14F-4D97-AF65-F5344CB8AC3E}">
        <p14:creationId xmlns:p14="http://schemas.microsoft.com/office/powerpoint/2010/main" val="4018445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ítulo 1">
            <a:extLst>
              <a:ext uri="{FF2B5EF4-FFF2-40B4-BE49-F238E27FC236}">
                <a16:creationId xmlns:a16="http://schemas.microsoft.com/office/drawing/2014/main" id="{9E516C3F-10F9-4AE6-976B-91A53795BD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EXPLOSÃO NAS EMISSOES DE CO2 DO SETOR ELÉTRICO COM REDUÇÃO HIDROS</a:t>
            </a:r>
          </a:p>
        </p:txBody>
      </p:sp>
      <p:pic>
        <p:nvPicPr>
          <p:cNvPr id="49155" name="Imagem 3">
            <a:extLst>
              <a:ext uri="{FF2B5EF4-FFF2-40B4-BE49-F238E27FC236}">
                <a16:creationId xmlns:a16="http://schemas.microsoft.com/office/drawing/2014/main" id="{7D672578-4C8A-44EE-BC2A-C0CF4A91B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936625"/>
            <a:ext cx="753110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2">
            <a:extLst>
              <a:ext uri="{FF2B5EF4-FFF2-40B4-BE49-F238E27FC236}">
                <a16:creationId xmlns:a16="http://schemas.microsoft.com/office/drawing/2014/main" id="{77A9CD37-DDFC-4100-B5FD-F42DBEEAC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5045075"/>
            <a:ext cx="48006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SEEG - </a:t>
            </a:r>
            <a:r>
              <a:rPr lang="pt-BR" altLang="pt-BR" sz="1000">
                <a:solidFill>
                  <a:schemeClr val="tx2"/>
                </a:solidFill>
                <a:latin typeface="Tahoma" panose="020B0604030504040204" pitchFamily="34" charset="0"/>
              </a:rPr>
              <a:t>Sistema de Estimativas de Emissões de Gases de Efeito Estufa</a:t>
            </a:r>
            <a:endParaRPr lang="en-US" altLang="pt-BR" sz="1000" b="1">
              <a:solidFill>
                <a:srgbClr val="1D5F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7" name="Retângulo 8">
            <a:extLst>
              <a:ext uri="{FF2B5EF4-FFF2-40B4-BE49-F238E27FC236}">
                <a16:creationId xmlns:a16="http://schemas.microsoft.com/office/drawing/2014/main" id="{1ACB535F-CE0A-431C-8669-BA226A628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" y="5372100"/>
            <a:ext cx="81470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450"/>
              </a:spcAft>
            </a:pPr>
            <a:r>
              <a:rPr lang="pt-BR" altLang="pt-BR" sz="1400">
                <a:latin typeface="Arial" panose="020B0604020202020204" pitchFamily="34" charset="0"/>
                <a:cs typeface="Arial" panose="020B0604020202020204" pitchFamily="34" charset="0"/>
              </a:rPr>
              <a:t>Emissões do SEB crescem 700% de 1990 a 2014;</a:t>
            </a:r>
          </a:p>
          <a:p>
            <a:pPr>
              <a:spcAft>
                <a:spcPts val="450"/>
              </a:spcAft>
            </a:pPr>
            <a:r>
              <a:rPr lang="pt-BR" altLang="pt-BR" sz="1400">
                <a:latin typeface="Arial" panose="020B0604020202020204" pitchFamily="34" charset="0"/>
                <a:cs typeface="Arial" panose="020B0604020202020204" pitchFamily="34" charset="0"/>
              </a:rPr>
              <a:t>Concentração de CO2 na atmosfera cresceu </a:t>
            </a:r>
            <a:r>
              <a:rPr lang="pt-BR" altLang="pt-BR" sz="1400" u="sng">
                <a:latin typeface="Arial" panose="020B0604020202020204" pitchFamily="34" charset="0"/>
                <a:cs typeface="Arial" panose="020B0604020202020204" pitchFamily="34" charset="0"/>
              </a:rPr>
              <a:t>40% em 200 anos → Mudanças Climáticas</a:t>
            </a:r>
          </a:p>
        </p:txBody>
      </p:sp>
    </p:spTree>
    <p:extLst>
      <p:ext uri="{BB962C8B-B14F-4D97-AF65-F5344CB8AC3E}">
        <p14:creationId xmlns:p14="http://schemas.microsoft.com/office/powerpoint/2010/main" val="253500279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>
            <a:extLst>
              <a:ext uri="{FF2B5EF4-FFF2-40B4-BE49-F238E27FC236}">
                <a16:creationId xmlns:a16="http://schemas.microsoft.com/office/drawing/2014/main" id="{0BA29C8B-EFA0-4DEA-8309-E0522BA94D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flipV="1">
            <a:off x="9490075" y="1304925"/>
            <a:ext cx="1004888" cy="46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9219" name="CaixaDeTexto 3">
            <a:extLst>
              <a:ext uri="{FF2B5EF4-FFF2-40B4-BE49-F238E27FC236}">
                <a16:creationId xmlns:a16="http://schemas.microsoft.com/office/drawing/2014/main" id="{9DC09653-D56D-4008-BBB6-ED80C0832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93345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9220" name="CaixaDeTexto 5">
            <a:extLst>
              <a:ext uri="{FF2B5EF4-FFF2-40B4-BE49-F238E27FC236}">
                <a16:creationId xmlns:a16="http://schemas.microsoft.com/office/drawing/2014/main" id="{463F05DD-7110-477A-9C8D-2BA3BE4FB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357188"/>
            <a:ext cx="71262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200" b="1"/>
              <a:t>POTENCIAL REMANESCENTE CGHs POR ESTADO</a:t>
            </a:r>
          </a:p>
        </p:txBody>
      </p:sp>
      <p:pic>
        <p:nvPicPr>
          <p:cNvPr id="9221" name="Imagem 1">
            <a:extLst>
              <a:ext uri="{FF2B5EF4-FFF2-40B4-BE49-F238E27FC236}">
                <a16:creationId xmlns:a16="http://schemas.microsoft.com/office/drawing/2014/main" id="{4832FF8D-0816-47F6-9E93-49C906B47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166813"/>
            <a:ext cx="7477125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37024"/>
      </p:ext>
    </p:extLst>
  </p:cSld>
  <p:clrMapOvr>
    <a:masterClrMapping/>
  </p:clrMapOvr>
  <p:transition spd="slow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>
            <a:extLst>
              <a:ext uri="{FF2B5EF4-FFF2-40B4-BE49-F238E27FC236}">
                <a16:creationId xmlns:a16="http://schemas.microsoft.com/office/drawing/2014/main" id="{0BA29C8B-EFA0-4DEA-8309-E0522BA94D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flipV="1">
            <a:off x="9490075" y="1304925"/>
            <a:ext cx="1004888" cy="46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9219" name="CaixaDeTexto 3">
            <a:extLst>
              <a:ext uri="{FF2B5EF4-FFF2-40B4-BE49-F238E27FC236}">
                <a16:creationId xmlns:a16="http://schemas.microsoft.com/office/drawing/2014/main" id="{9DC09653-D56D-4008-BBB6-ED80C0832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93345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9220" name="CaixaDeTexto 5">
            <a:extLst>
              <a:ext uri="{FF2B5EF4-FFF2-40B4-BE49-F238E27FC236}">
                <a16:creationId xmlns:a16="http://schemas.microsoft.com/office/drawing/2014/main" id="{463F05DD-7110-477A-9C8D-2BA3BE4FB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357188"/>
            <a:ext cx="71262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200" b="1" dirty="0"/>
              <a:t>POTENCIAL REMANESCENTE </a:t>
            </a:r>
            <a:r>
              <a:rPr lang="pt-BR" altLang="pt-BR" sz="2200" b="1" dirty="0" err="1"/>
              <a:t>CGHs</a:t>
            </a:r>
            <a:r>
              <a:rPr lang="pt-BR" altLang="pt-BR" sz="2200" b="1" dirty="0"/>
              <a:t> DE SC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18368A3F-1EF4-41A2-A704-A7C07EF4A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70" y="2838835"/>
            <a:ext cx="8336911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/>
              <a:t>Potencial Garantido: + de R$69 Bi e + de 907.316 empregos;</a:t>
            </a:r>
          </a:p>
          <a:p>
            <a:r>
              <a:rPr lang="pt-BR" altLang="pt-BR" dirty="0"/>
              <a:t>Potencial Estimado (confiabilidade baixa): + de R$32 Bi e + de 502.000;</a:t>
            </a:r>
          </a:p>
          <a:p>
            <a:r>
              <a:rPr lang="pt-BR" altLang="pt-BR" dirty="0"/>
              <a:t>Efeito multiplicador da:</a:t>
            </a:r>
          </a:p>
          <a:p>
            <a:pPr lvl="1"/>
            <a:r>
              <a:rPr lang="pt-BR" altLang="pt-BR" dirty="0"/>
              <a:t>Tarifa baixa longo prazo;</a:t>
            </a:r>
          </a:p>
          <a:p>
            <a:pPr lvl="1"/>
            <a:r>
              <a:rPr lang="pt-BR" altLang="pt-BR" dirty="0"/>
              <a:t>Redução gastos em redes e perdas elétricas;</a:t>
            </a:r>
          </a:p>
          <a:p>
            <a:pPr lvl="1"/>
            <a:r>
              <a:rPr lang="pt-BR" altLang="pt-BR" dirty="0"/>
              <a:t>Benefícios ambientais;</a:t>
            </a:r>
          </a:p>
          <a:p>
            <a:pPr lvl="1"/>
            <a:r>
              <a:rPr lang="pt-BR" altLang="pt-BR" dirty="0"/>
              <a:t>Desenvolvimento da Indústria Catarinense</a:t>
            </a:r>
          </a:p>
          <a:p>
            <a:pPr lvl="1"/>
            <a:endParaRPr lang="pt-BR" altLang="pt-BR" dirty="0"/>
          </a:p>
          <a:p>
            <a:pPr lvl="1"/>
            <a:endParaRPr lang="pt-BR" altLang="pt-BR" dirty="0"/>
          </a:p>
          <a:p>
            <a:endParaRPr lang="pt-BR" alt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ADC6A18-4BB4-4C56-8811-271A68FE3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70" y="1087437"/>
            <a:ext cx="8643324" cy="13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05192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>
            <a:extLst>
              <a:ext uri="{FF2B5EF4-FFF2-40B4-BE49-F238E27FC236}">
                <a16:creationId xmlns:a16="http://schemas.microsoft.com/office/drawing/2014/main" id="{15272194-8FB4-4394-8882-0EEC7B4374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algn="ctr"/>
            <a:r>
              <a:rPr lang="pt-BR" altLang="pt-BR" sz="2800" b="1">
                <a:latin typeface="Arial" panose="020B0604020202020204" pitchFamily="34" charset="0"/>
                <a:cs typeface="Arial" panose="020B0604020202020204" pitchFamily="34" charset="0"/>
              </a:rPr>
              <a:t>Custo Direto Efetivo por Fonte (R$/MWh) </a:t>
            </a:r>
          </a:p>
        </p:txBody>
      </p:sp>
      <p:sp>
        <p:nvSpPr>
          <p:cNvPr id="12292" name="CaixaDeTexto 1">
            <a:extLst>
              <a:ext uri="{FF2B5EF4-FFF2-40B4-BE49-F238E27FC236}">
                <a16:creationId xmlns:a16="http://schemas.microsoft.com/office/drawing/2014/main" id="{B8F8658A-E56C-4F53-B728-C0D2D1B7D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12" y="5643562"/>
            <a:ext cx="35029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dirty="0"/>
              <a:t>FONTE: </a:t>
            </a:r>
            <a:r>
              <a:rPr lang="en-US" altLang="en-US" sz="1600" b="1" dirty="0" err="1"/>
              <a:t>Estudo</a:t>
            </a:r>
            <a:r>
              <a:rPr lang="en-US" altLang="en-US" sz="1600" b="1" dirty="0"/>
              <a:t> da Engenho Consultoria</a:t>
            </a:r>
          </a:p>
          <a:p>
            <a:r>
              <a:rPr lang="en-US" altLang="en-US" sz="1600" b="1" dirty="0"/>
              <a:t>I</a:t>
            </a:r>
          </a:p>
          <a:p>
            <a:r>
              <a:rPr lang="en-US" altLang="en-US" sz="1600" b="1" dirty="0"/>
              <a:t>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3350F62-DA96-4390-B5FC-20F163B81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05" y="785813"/>
            <a:ext cx="842134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06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>
            <a:extLst>
              <a:ext uri="{FF2B5EF4-FFF2-40B4-BE49-F238E27FC236}">
                <a16:creationId xmlns:a16="http://schemas.microsoft.com/office/drawing/2014/main" id="{15272194-8FB4-4394-8882-0EEC7B4374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algn="ctr"/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Gastos Anuais Por Fonte (Reais)</a:t>
            </a:r>
          </a:p>
        </p:txBody>
      </p:sp>
      <p:sp>
        <p:nvSpPr>
          <p:cNvPr id="12292" name="CaixaDeTexto 1">
            <a:extLst>
              <a:ext uri="{FF2B5EF4-FFF2-40B4-BE49-F238E27FC236}">
                <a16:creationId xmlns:a16="http://schemas.microsoft.com/office/drawing/2014/main" id="{B8F8658A-E56C-4F53-B728-C0D2D1B7D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726" y="5874513"/>
            <a:ext cx="25010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100" b="1" dirty="0"/>
              <a:t>FONTE: </a:t>
            </a:r>
            <a:r>
              <a:rPr lang="en-US" altLang="en-US" sz="1100" b="1" dirty="0" err="1"/>
              <a:t>Estudo</a:t>
            </a:r>
            <a:r>
              <a:rPr lang="en-US" altLang="en-US" sz="1100" b="1" dirty="0"/>
              <a:t> da Engenho Consultoria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A39EE55-F5C1-430F-8960-348C64C71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51" y="785813"/>
            <a:ext cx="6840572" cy="48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6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0D046E-53D7-4A72-B2C2-BD9832B1B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267433"/>
            <a:ext cx="8094662" cy="404813"/>
          </a:xfrm>
        </p:spPr>
        <p:txBody>
          <a:bodyPr/>
          <a:lstStyle/>
          <a:p>
            <a:pPr>
              <a:defRPr/>
            </a:pPr>
            <a:r>
              <a:rPr lang="pt-BR" dirty="0">
                <a:latin typeface="+mn-lt"/>
              </a:rPr>
              <a:t>ABSURDOS DO SETOR E SUA CONTA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F0230E-CA2B-4890-9003-1C500BB51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013" y="925513"/>
            <a:ext cx="8435975" cy="3768407"/>
          </a:xfrm>
        </p:spPr>
        <p:txBody>
          <a:bodyPr/>
          <a:lstStyle/>
          <a:p>
            <a:pPr>
              <a:defRPr/>
            </a:pPr>
            <a:r>
              <a:rPr lang="pt-BR" dirty="0"/>
              <a:t>De 2013 a 2017:</a:t>
            </a:r>
          </a:p>
          <a:p>
            <a:pPr lvl="1">
              <a:defRPr/>
            </a:pPr>
            <a:r>
              <a:rPr lang="pt-BR" dirty="0"/>
              <a:t>Hidros geraram 73,5% dos </a:t>
            </a:r>
            <a:r>
              <a:rPr lang="pt-BR" dirty="0" err="1"/>
              <a:t>MWh</a:t>
            </a:r>
            <a:r>
              <a:rPr lang="pt-BR" dirty="0"/>
              <a:t>, mas ficaram com 46,6% das receitas (0,63x);</a:t>
            </a:r>
          </a:p>
          <a:p>
            <a:pPr lvl="1">
              <a:defRPr/>
            </a:pPr>
            <a:r>
              <a:rPr lang="pt-BR" dirty="0"/>
              <a:t>Térmicas geraram 19,8% dos </a:t>
            </a:r>
            <a:r>
              <a:rPr lang="pt-BR" dirty="0" err="1"/>
              <a:t>MWh</a:t>
            </a:r>
            <a:r>
              <a:rPr lang="pt-BR" dirty="0"/>
              <a:t>, mas ficaram com 39,9% das receitas (2,01x);</a:t>
            </a:r>
          </a:p>
          <a:p>
            <a:pPr lvl="1">
              <a:defRPr/>
            </a:pPr>
            <a:r>
              <a:rPr lang="pt-BR" dirty="0"/>
              <a:t>Eólicas geraram 3,8% dos </a:t>
            </a:r>
            <a:r>
              <a:rPr lang="pt-BR" dirty="0" err="1"/>
              <a:t>MWh</a:t>
            </a:r>
            <a:r>
              <a:rPr lang="pt-BR" dirty="0"/>
              <a:t>, mas ficaram com 9,3% das receitas (2,45x);</a:t>
            </a:r>
          </a:p>
          <a:p>
            <a:pPr>
              <a:defRPr/>
            </a:pPr>
            <a:r>
              <a:rPr lang="pt-BR" dirty="0"/>
              <a:t>2019 gerou 74,9% dos MWh com 62,3</a:t>
            </a:r>
          </a:p>
          <a:p>
            <a:pPr>
              <a:defRPr/>
            </a:pPr>
            <a:r>
              <a:rPr lang="pt-BR" dirty="0"/>
              <a:t>% da capacidade instalada;</a:t>
            </a:r>
          </a:p>
          <a:p>
            <a:pPr>
              <a:defRPr/>
            </a:pPr>
            <a:r>
              <a:rPr lang="pt-BR" dirty="0"/>
              <a:t>A crise é mesmo hídrica?</a:t>
            </a:r>
          </a:p>
          <a:p>
            <a:pPr lvl="1">
              <a:defRPr/>
            </a:pPr>
            <a:r>
              <a:rPr lang="pt-BR" dirty="0"/>
              <a:t>No pior ano (desde 1.999) geraram 70,4% da energia consumida;</a:t>
            </a:r>
          </a:p>
          <a:p>
            <a:pPr lvl="1">
              <a:defRPr/>
            </a:pPr>
            <a:r>
              <a:rPr lang="pt-BR" dirty="0"/>
              <a:t>No melhor ano: 95,3% da energia consumida;</a:t>
            </a:r>
          </a:p>
          <a:p>
            <a:pPr lvl="1">
              <a:defRPr/>
            </a:pPr>
            <a:r>
              <a:rPr lang="pt-BR" dirty="0"/>
              <a:t>Na média (1.999 a 2018) geraram 85,9%;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3793704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>
            <a:extLst>
              <a:ext uri="{FF2B5EF4-FFF2-40B4-BE49-F238E27FC236}">
                <a16:creationId xmlns:a16="http://schemas.microsoft.com/office/drawing/2014/main" id="{6269915B-3443-4485-982D-EA5FE50007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69863"/>
            <a:ext cx="9144000" cy="785812"/>
          </a:xfrm>
        </p:spPr>
        <p:txBody>
          <a:bodyPr/>
          <a:lstStyle/>
          <a:p>
            <a:pPr algn="ctr"/>
            <a:r>
              <a:rPr lang="pt-BR" altLang="pt-BR" sz="2800" b="1">
                <a:latin typeface="Arial" panose="020B0604020202020204" pitchFamily="34" charset="0"/>
                <a:cs typeface="Arial" panose="020B0604020202020204" pitchFamily="34" charset="0"/>
              </a:rPr>
              <a:t>EXPLOSÃO DAS TARIFAS AO CONSUMIDOR</a:t>
            </a:r>
          </a:p>
        </p:txBody>
      </p:sp>
      <p:pic>
        <p:nvPicPr>
          <p:cNvPr id="48131" name="Imagem 4">
            <a:extLst>
              <a:ext uri="{FF2B5EF4-FFF2-40B4-BE49-F238E27FC236}">
                <a16:creationId xmlns:a16="http://schemas.microsoft.com/office/drawing/2014/main" id="{E826A91F-43B2-4650-AFDA-FFD46EBEE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493838"/>
            <a:ext cx="545623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Imagem 5">
            <a:extLst>
              <a:ext uri="{FF2B5EF4-FFF2-40B4-BE49-F238E27FC236}">
                <a16:creationId xmlns:a16="http://schemas.microsoft.com/office/drawing/2014/main" id="{5BB3E93D-1399-489B-8E4E-AC046EAE5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2205038"/>
            <a:ext cx="3273425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293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39939C11-90C6-4DBB-BC9E-9583B2EA0E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flipV="1">
            <a:off x="9490075" y="1304925"/>
            <a:ext cx="1004888" cy="46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52227" name="CaixaDeTexto 3">
            <a:extLst>
              <a:ext uri="{FF2B5EF4-FFF2-40B4-BE49-F238E27FC236}">
                <a16:creationId xmlns:a16="http://schemas.microsoft.com/office/drawing/2014/main" id="{015D9311-2984-49BB-8B57-19D8B4B6C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93345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2228" name="CaixaDeTexto 5">
            <a:extLst>
              <a:ext uri="{FF2B5EF4-FFF2-40B4-BE49-F238E27FC236}">
                <a16:creationId xmlns:a16="http://schemas.microsoft.com/office/drawing/2014/main" id="{375DEEF6-A8DE-42DC-80B2-F1DAE22D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223838"/>
            <a:ext cx="84740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en-US" sz="2200"/>
              <a:t>DA ENERGIA MAIS BARATA DO MUNDO PARA 5ª MAIS CARA EM 20 ANOS</a:t>
            </a:r>
          </a:p>
        </p:txBody>
      </p:sp>
      <p:pic>
        <p:nvPicPr>
          <p:cNvPr id="52229" name="Picture 2" descr="http://ilumina.org.br/wp-content/uploads/2016/12/d52c01fa978926e932d53d723fa0436a.png">
            <a:extLst>
              <a:ext uri="{FF2B5EF4-FFF2-40B4-BE49-F238E27FC236}">
                <a16:creationId xmlns:a16="http://schemas.microsoft.com/office/drawing/2014/main" id="{1EBE313D-8437-4A00-B0F6-4E62EDA24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752475"/>
            <a:ext cx="3478212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Imagem 4">
            <a:extLst>
              <a:ext uri="{FF2B5EF4-FFF2-40B4-BE49-F238E27FC236}">
                <a16:creationId xmlns:a16="http://schemas.microsoft.com/office/drawing/2014/main" id="{22FD6F8B-4D5F-4E41-9650-0C41CFDA8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785813"/>
            <a:ext cx="3519487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CaixaDeTexto 10">
            <a:extLst>
              <a:ext uri="{FF2B5EF4-FFF2-40B4-BE49-F238E27FC236}">
                <a16:creationId xmlns:a16="http://schemas.microsoft.com/office/drawing/2014/main" id="{4EABDF7D-AC20-476A-B6B4-C617F044C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038" y="6038850"/>
            <a:ext cx="4157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pt-BR" altLang="en-US" sz="1000"/>
              <a:t>Fonte: Noticia Instituto Ilumina 08/12/16</a:t>
            </a:r>
          </a:p>
        </p:txBody>
      </p:sp>
    </p:spTree>
    <p:extLst>
      <p:ext uri="{BB962C8B-B14F-4D97-AF65-F5344CB8AC3E}">
        <p14:creationId xmlns:p14="http://schemas.microsoft.com/office/powerpoint/2010/main" val="171223557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39939C11-90C6-4DBB-BC9E-9583B2EA0E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flipV="1">
            <a:off x="9490075" y="1304925"/>
            <a:ext cx="1004888" cy="46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52227" name="CaixaDeTexto 3">
            <a:extLst>
              <a:ext uri="{FF2B5EF4-FFF2-40B4-BE49-F238E27FC236}">
                <a16:creationId xmlns:a16="http://schemas.microsoft.com/office/drawing/2014/main" id="{015D9311-2984-49BB-8B57-19D8B4B6C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93345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2228" name="CaixaDeTexto 5">
            <a:extLst>
              <a:ext uri="{FF2B5EF4-FFF2-40B4-BE49-F238E27FC236}">
                <a16:creationId xmlns:a16="http://schemas.microsoft.com/office/drawing/2014/main" id="{375DEEF6-A8DE-42DC-80B2-F1DAE22D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223838"/>
            <a:ext cx="84740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en-US" sz="2200" dirty="0"/>
              <a:t>CHEGAREMOS À 3ª MAIS CARA DO MUNDO?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FC39ACF-339E-4E35-B0BF-CC6DE9312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273" y="703363"/>
            <a:ext cx="5072207" cy="526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16397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B0532550-359F-456C-9B8F-699BDFA147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flipV="1">
            <a:off x="9461500" y="1285875"/>
            <a:ext cx="1004888" cy="46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51203" name="CaixaDeTexto 2">
            <a:extLst>
              <a:ext uri="{FF2B5EF4-FFF2-40B4-BE49-F238E27FC236}">
                <a16:creationId xmlns:a16="http://schemas.microsoft.com/office/drawing/2014/main" id="{57AE8F60-A362-4CE9-8528-466BF2EB7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4964113"/>
            <a:ext cx="868838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en-US"/>
              <a:t>Decisões de Política Energética contribuíram para crise;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en-US"/>
              <a:t>Importância Estratégica da Energia: prioridade de Estado, essencial p/ competitividade;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en-US"/>
              <a:t>Retomada investimentos em hidrelétricas pode ajudar muito na reversão do quadro</a:t>
            </a:r>
          </a:p>
        </p:txBody>
      </p:sp>
      <p:sp>
        <p:nvSpPr>
          <p:cNvPr id="51204" name="CaixaDeTexto 3">
            <a:extLst>
              <a:ext uri="{FF2B5EF4-FFF2-40B4-BE49-F238E27FC236}">
                <a16:creationId xmlns:a16="http://schemas.microsoft.com/office/drawing/2014/main" id="{89D744D5-3D7F-45DA-B831-78B5D985D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93345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1205" name="CaixaDeTexto 5">
            <a:extLst>
              <a:ext uri="{FF2B5EF4-FFF2-40B4-BE49-F238E27FC236}">
                <a16:creationId xmlns:a16="http://schemas.microsoft.com/office/drawing/2014/main" id="{7A76D8F1-1A6C-447E-845C-0414C0FCF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201613"/>
            <a:ext cx="86883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en-US" sz="3300"/>
              <a:t>MAIOR RECESSÃO DA HISTÓRIA BRASILEIRA</a:t>
            </a:r>
          </a:p>
        </p:txBody>
      </p:sp>
      <p:pic>
        <p:nvPicPr>
          <p:cNvPr id="51206" name="Imagem 7">
            <a:extLst>
              <a:ext uri="{FF2B5EF4-FFF2-40B4-BE49-F238E27FC236}">
                <a16:creationId xmlns:a16="http://schemas.microsoft.com/office/drawing/2014/main" id="{3D0D3833-A796-4876-AD17-34420013F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801688"/>
            <a:ext cx="7050087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Imagem 9">
            <a:extLst>
              <a:ext uri="{FF2B5EF4-FFF2-40B4-BE49-F238E27FC236}">
                <a16:creationId xmlns:a16="http://schemas.microsoft.com/office/drawing/2014/main" id="{509CA71E-07D5-4717-AC7A-37E16EDD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1933575"/>
            <a:ext cx="15986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893009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C140FB-9E2B-476F-A60E-F30EEDB9C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314325"/>
            <a:ext cx="8477103" cy="404813"/>
          </a:xfrm>
        </p:spPr>
        <p:txBody>
          <a:bodyPr/>
          <a:lstStyle/>
          <a:p>
            <a:pPr>
              <a:defRPr/>
            </a:pPr>
            <a:r>
              <a:rPr lang="pt-BR" dirty="0">
                <a:latin typeface="+mn-lt"/>
              </a:rPr>
              <a:t>EVOLUÇAO MWh GERADOS POR FONTE 1.999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141BAAE-AE10-4936-A9A6-DFD83D9F0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46" y="792479"/>
            <a:ext cx="7778908" cy="513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7709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460E0161-5F12-48CC-958C-DF1C53A8D0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200" b="1">
                <a:latin typeface="Arial" panose="020B0604020202020204" pitchFamily="34" charset="0"/>
                <a:cs typeface="Arial" panose="020B0604020202020204" pitchFamily="34" charset="0"/>
              </a:rPr>
              <a:t>A ABRAPCH</a:t>
            </a:r>
          </a:p>
        </p:txBody>
      </p:sp>
      <p:pic>
        <p:nvPicPr>
          <p:cNvPr id="5123" name="Imagem 2">
            <a:extLst>
              <a:ext uri="{FF2B5EF4-FFF2-40B4-BE49-F238E27FC236}">
                <a16:creationId xmlns:a16="http://schemas.microsoft.com/office/drawing/2014/main" id="{28A3055C-BB50-4A00-A65B-83B3E0175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827088"/>
            <a:ext cx="412750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Imagem 2">
            <a:extLst>
              <a:ext uri="{FF2B5EF4-FFF2-40B4-BE49-F238E27FC236}">
                <a16:creationId xmlns:a16="http://schemas.microsoft.com/office/drawing/2014/main" id="{960BD2B2-8E25-4E95-992B-5CBC72E93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27088"/>
            <a:ext cx="4125913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Espaço Reservado para Conteúdo 2">
            <a:extLst>
              <a:ext uri="{FF2B5EF4-FFF2-40B4-BE49-F238E27FC236}">
                <a16:creationId xmlns:a16="http://schemas.microsoft.com/office/drawing/2014/main" id="{B6BAF33B-BCBA-4436-BADD-BCE69922A7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5738" y="4044950"/>
            <a:ext cx="8620125" cy="16700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t-BR" altLang="pt-BR" dirty="0"/>
              <a:t> Associação jovem (05/2013) inspirada movimentos sociedade civil;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altLang="pt-BR" dirty="0"/>
              <a:t> Luta para mudar SEB -  + de 198 associados.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altLang="pt-BR" dirty="0"/>
              <a:t> Evento 2019: + 700 participantes: interesse claro;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altLang="pt-BR" dirty="0"/>
              <a:t> Convicção nos méritos e benefícios do setor para sociedade.</a:t>
            </a:r>
          </a:p>
          <a:p>
            <a:pPr marL="0" indent="0">
              <a:buNone/>
            </a:pPr>
            <a:endParaRPr lang="pt-BR" altLang="pt-B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C140FB-9E2B-476F-A60E-F30EEDB9C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314325"/>
            <a:ext cx="8477103" cy="404813"/>
          </a:xfrm>
        </p:spPr>
        <p:txBody>
          <a:bodyPr/>
          <a:lstStyle/>
          <a:p>
            <a:pPr>
              <a:defRPr/>
            </a:pPr>
            <a:r>
              <a:rPr lang="pt-BR" dirty="0">
                <a:latin typeface="+mn-lt"/>
              </a:rPr>
              <a:t>EVOLUÇAO MWh GERADOS POR FONTE 2.019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EA88482-B1C2-43F3-972A-B5AFCC142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16" y="719138"/>
            <a:ext cx="7460567" cy="529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41190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0D046E-53D7-4A72-B2C2-BD9832B1B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314325"/>
            <a:ext cx="8094662" cy="404813"/>
          </a:xfrm>
        </p:spPr>
        <p:txBody>
          <a:bodyPr/>
          <a:lstStyle/>
          <a:p>
            <a:pPr>
              <a:defRPr/>
            </a:pPr>
            <a:r>
              <a:rPr lang="pt-BR" dirty="0">
                <a:latin typeface="+mn-lt"/>
              </a:rPr>
              <a:t>A DESTRUIÇÃO DA HERANÇA (1.990 – 2018)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F0230E-CA2B-4890-9003-1C500BB51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013" y="925513"/>
            <a:ext cx="8435975" cy="3768407"/>
          </a:xfrm>
        </p:spPr>
        <p:txBody>
          <a:bodyPr/>
          <a:lstStyle/>
          <a:p>
            <a:pPr>
              <a:defRPr/>
            </a:pPr>
            <a:r>
              <a:rPr lang="pt-BR" dirty="0"/>
              <a:t>Guerra comercial fabricantes por mercado de geração = ~20 BI/ano;</a:t>
            </a:r>
          </a:p>
          <a:p>
            <a:pPr>
              <a:defRPr/>
            </a:pPr>
            <a:r>
              <a:rPr lang="pt-BR" dirty="0"/>
              <a:t>Proliferação de ONGs estrangeiras e de aluguel;</a:t>
            </a:r>
          </a:p>
          <a:p>
            <a:pPr>
              <a:defRPr/>
            </a:pPr>
            <a:r>
              <a:rPr lang="pt-BR" dirty="0"/>
              <a:t>Ambientalismo seletivo ou arma competitiva?</a:t>
            </a:r>
          </a:p>
          <a:p>
            <a:pPr>
              <a:defRPr/>
            </a:pPr>
            <a:r>
              <a:rPr lang="pt-BR" dirty="0"/>
              <a:t>Programa Emergencial de 2001;</a:t>
            </a:r>
          </a:p>
          <a:p>
            <a:pPr>
              <a:defRPr/>
            </a:pPr>
            <a:r>
              <a:rPr lang="pt-BR" dirty="0"/>
              <a:t>Predileção de governos por Térmicas Fósseis e fascínio com intermitentes;</a:t>
            </a:r>
          </a:p>
          <a:p>
            <a:pPr>
              <a:defRPr/>
            </a:pPr>
            <a:r>
              <a:rPr lang="pt-BR" dirty="0"/>
              <a:t>Propaganda maciça e força do lobby das concorrentes;</a:t>
            </a:r>
          </a:p>
          <a:p>
            <a:pPr>
              <a:defRPr/>
            </a:pPr>
            <a:r>
              <a:rPr lang="pt-BR" dirty="0"/>
              <a:t>Contratações de 2008:</a:t>
            </a:r>
          </a:p>
          <a:p>
            <a:pPr lvl="1">
              <a:defRPr/>
            </a:pPr>
            <a:r>
              <a:rPr lang="pt-BR" dirty="0"/>
              <a:t>Fósseis com ICB de R$134/</a:t>
            </a:r>
            <a:r>
              <a:rPr lang="pt-BR" dirty="0" err="1"/>
              <a:t>MWh</a:t>
            </a:r>
            <a:r>
              <a:rPr lang="pt-BR" dirty="0"/>
              <a:t> X Hidros com ICB de R$145/</a:t>
            </a:r>
            <a:r>
              <a:rPr lang="pt-BR" dirty="0" err="1"/>
              <a:t>MWh</a:t>
            </a:r>
            <a:endParaRPr lang="pt-BR" dirty="0"/>
          </a:p>
          <a:p>
            <a:pPr lvl="1">
              <a:defRPr/>
            </a:pPr>
            <a:r>
              <a:rPr lang="pt-BR" dirty="0"/>
              <a:t>Os R$134/</a:t>
            </a:r>
            <a:r>
              <a:rPr lang="pt-BR" dirty="0" err="1"/>
              <a:t>MWh</a:t>
            </a:r>
            <a:r>
              <a:rPr lang="pt-BR" dirty="0"/>
              <a:t> custam hoje ~R$1.200/</a:t>
            </a:r>
            <a:r>
              <a:rPr lang="pt-BR" dirty="0" err="1"/>
              <a:t>MWh</a:t>
            </a:r>
            <a:r>
              <a:rPr lang="pt-BR" dirty="0"/>
              <a:t>;</a:t>
            </a:r>
          </a:p>
          <a:p>
            <a:pPr>
              <a:defRPr/>
            </a:pPr>
            <a:r>
              <a:rPr lang="pt-BR" dirty="0"/>
              <a:t>Travamento das hidros na burocracia e no ambiental;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pt-BR" dirty="0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51DF04EE-47A0-4826-832C-D3A0204A847C}"/>
              </a:ext>
            </a:extLst>
          </p:cNvPr>
          <p:cNvSpPr/>
          <p:nvPr/>
        </p:nvSpPr>
        <p:spPr>
          <a:xfrm>
            <a:off x="593945" y="4900295"/>
            <a:ext cx="622300" cy="417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73" name="Espaço Reservado para Conteúdo 2">
            <a:extLst>
              <a:ext uri="{FF2B5EF4-FFF2-40B4-BE49-F238E27FC236}">
                <a16:creationId xmlns:a16="http://schemas.microsoft.com/office/drawing/2014/main" id="{79CA2624-6756-4F49-8834-30722B83C872}"/>
              </a:ext>
            </a:extLst>
          </p:cNvPr>
          <p:cNvSpPr txBox="1">
            <a:spLocks/>
          </p:cNvSpPr>
          <p:nvPr/>
        </p:nvSpPr>
        <p:spPr bwMode="auto">
          <a:xfrm>
            <a:off x="1504145" y="4793249"/>
            <a:ext cx="7319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en-US" dirty="0"/>
              <a:t>Explosão contratação de Fósseis, Eólicas e Solares;</a:t>
            </a:r>
          </a:p>
          <a:p>
            <a:r>
              <a:rPr lang="pt-BR" altLang="en-US" dirty="0"/>
              <a:t>Retração brutal das Hidros (85% para 63% da matriz).</a:t>
            </a:r>
          </a:p>
        </p:txBody>
      </p:sp>
    </p:spTree>
    <p:extLst>
      <p:ext uri="{BB962C8B-B14F-4D97-AF65-F5344CB8AC3E}">
        <p14:creationId xmlns:p14="http://schemas.microsoft.com/office/powerpoint/2010/main" val="935476778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27B41D6F-CD6E-442C-83A1-2AD6771B2B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flipV="1">
            <a:off x="9490075" y="1304925"/>
            <a:ext cx="1004888" cy="46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46083" name="CaixaDeTexto 3">
            <a:extLst>
              <a:ext uri="{FF2B5EF4-FFF2-40B4-BE49-F238E27FC236}">
                <a16:creationId xmlns:a16="http://schemas.microsoft.com/office/drawing/2014/main" id="{B1201D90-3A87-4170-A8ED-FC3F05585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93345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6084" name="CaixaDeTexto 5">
            <a:extLst>
              <a:ext uri="{FF2B5EF4-FFF2-40B4-BE49-F238E27FC236}">
                <a16:creationId xmlns:a16="http://schemas.microsoft.com/office/drawing/2014/main" id="{55599D7D-2E6E-4FDD-90E4-4B90D090B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165100"/>
            <a:ext cx="8701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en-US" sz="3300"/>
              <a:t>CONSEQUÊNCIAS DA DESTRUIÇÃO DA HERANÇA</a:t>
            </a:r>
          </a:p>
        </p:txBody>
      </p:sp>
      <p:pic>
        <p:nvPicPr>
          <p:cNvPr id="46085" name="Imagem 6">
            <a:extLst>
              <a:ext uri="{FF2B5EF4-FFF2-40B4-BE49-F238E27FC236}">
                <a16:creationId xmlns:a16="http://schemas.microsoft.com/office/drawing/2014/main" id="{453CFAAE-03D5-44A6-AD90-2D136846C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185863"/>
            <a:ext cx="86995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072892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>
            <a:extLst>
              <a:ext uri="{FF2B5EF4-FFF2-40B4-BE49-F238E27FC236}">
                <a16:creationId xmlns:a16="http://schemas.microsoft.com/office/drawing/2014/main" id="{206849D3-4D40-47E0-86D2-EC9E36B356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200" b="1">
                <a:latin typeface="Arial" panose="020B0604020202020204" pitchFamily="34" charset="0"/>
                <a:cs typeface="Arial" panose="020B0604020202020204" pitchFamily="34" charset="0"/>
              </a:rPr>
              <a:t>Explosão “Frete” e Perdas (PCHs Evitariam)</a:t>
            </a:r>
          </a:p>
        </p:txBody>
      </p:sp>
      <p:pic>
        <p:nvPicPr>
          <p:cNvPr id="11267" name="Imagem 3">
            <a:extLst>
              <a:ext uri="{FF2B5EF4-FFF2-40B4-BE49-F238E27FC236}">
                <a16:creationId xmlns:a16="http://schemas.microsoft.com/office/drawing/2014/main" id="{9FC6B485-C25C-4414-91DD-A35703C09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796925"/>
            <a:ext cx="762317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CaixaDeTexto 4">
            <a:extLst>
              <a:ext uri="{FF2B5EF4-FFF2-40B4-BE49-F238E27FC236}">
                <a16:creationId xmlns:a16="http://schemas.microsoft.com/office/drawing/2014/main" id="{D5A4066B-93D1-4AB6-972D-E10C049DD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5192713"/>
            <a:ext cx="8748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pt-BR" altLang="pt-BR"/>
              <a:t>PCHs bancam construção e operação de suas linhas e ainda pagam pedágio para usá-las;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altLang="pt-BR"/>
              <a:t>Redução de perdas de 15% para 9% = 4.500MW = R$8 bilhões/ano (R$200/MWh); </a:t>
            </a:r>
          </a:p>
        </p:txBody>
      </p:sp>
    </p:spTree>
    <p:extLst>
      <p:ext uri="{BB962C8B-B14F-4D97-AF65-F5344CB8AC3E}">
        <p14:creationId xmlns:p14="http://schemas.microsoft.com/office/powerpoint/2010/main" val="3310811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>
            <a:extLst>
              <a:ext uri="{FF2B5EF4-FFF2-40B4-BE49-F238E27FC236}">
                <a16:creationId xmlns:a16="http://schemas.microsoft.com/office/drawing/2014/main" id="{B867562E-907E-46C7-AAA2-D012D92C15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Evolução Capacidade Instalada</a:t>
            </a:r>
          </a:p>
        </p:txBody>
      </p:sp>
      <p:sp>
        <p:nvSpPr>
          <p:cNvPr id="9220" name="CaixaDeTexto 1">
            <a:extLst>
              <a:ext uri="{FF2B5EF4-FFF2-40B4-BE49-F238E27FC236}">
                <a16:creationId xmlns:a16="http://schemas.microsoft.com/office/drawing/2014/main" id="{D1D0707C-2E10-41E9-832F-4E2C7133C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009" y="5924096"/>
            <a:ext cx="28161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100" b="1" dirty="0">
                <a:solidFill>
                  <a:schemeClr val="accent1"/>
                </a:solidFill>
              </a:rPr>
              <a:t>* 4 meses até 30/04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B4F0FF4-5C25-482E-87B1-4BB004682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98" y="864361"/>
            <a:ext cx="8175204" cy="491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6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>
            <a:extLst>
              <a:ext uri="{FF2B5EF4-FFF2-40B4-BE49-F238E27FC236}">
                <a16:creationId xmlns:a16="http://schemas.microsoft.com/office/drawing/2014/main" id="{B867562E-907E-46C7-AAA2-D012D92C15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2800" b="1">
                <a:latin typeface="Arial" panose="020B0604020202020204" pitchFamily="34" charset="0"/>
                <a:cs typeface="Arial" panose="020B0604020202020204" pitchFamily="34" charset="0"/>
              </a:rPr>
              <a:t>Perfil do Consumo - Carga Horária SIN (17/10/17)</a:t>
            </a:r>
          </a:p>
        </p:txBody>
      </p:sp>
      <p:pic>
        <p:nvPicPr>
          <p:cNvPr id="9219" name="Imagem 1">
            <a:extLst>
              <a:ext uri="{FF2B5EF4-FFF2-40B4-BE49-F238E27FC236}">
                <a16:creationId xmlns:a16="http://schemas.microsoft.com/office/drawing/2014/main" id="{22A66046-955E-4D6A-9549-E7EB9BAD4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717550"/>
            <a:ext cx="7475538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CaixaDeTexto 1">
            <a:extLst>
              <a:ext uri="{FF2B5EF4-FFF2-40B4-BE49-F238E27FC236}">
                <a16:creationId xmlns:a16="http://schemas.microsoft.com/office/drawing/2014/main" id="{D1D0707C-2E10-41E9-832F-4E2C7133C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5384800"/>
            <a:ext cx="8216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000" b="1">
                <a:solidFill>
                  <a:srgbClr val="FF0000"/>
                </a:solidFill>
              </a:rPr>
              <a:t>40% de Oscilação Diária no Consumo: Min. 54.000MW e Max. 75.500MW!!!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CaixaDeTexto 1">
            <a:extLst>
              <a:ext uri="{FF2B5EF4-FFF2-40B4-BE49-F238E27FC236}">
                <a16:creationId xmlns:a16="http://schemas.microsoft.com/office/drawing/2014/main" id="{D1D0707C-2E10-41E9-832F-4E2C7133C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5347" y="5665391"/>
            <a:ext cx="64440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000" b="1" dirty="0">
                <a:solidFill>
                  <a:srgbClr val="FF0000"/>
                </a:solidFill>
              </a:rPr>
              <a:t>Geração zero diversas horas do dia – intermitência horária!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B54749B-4535-4478-920E-23E90A8AF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30" y="866764"/>
            <a:ext cx="7263123" cy="479862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CBAEC673-AA43-4206-8B72-24D344843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6892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pt-BR" altLang="pt-BR" sz="2800" b="1">
                <a:latin typeface="Arial" panose="020B0604020202020204" pitchFamily="34" charset="0"/>
                <a:cs typeface="Arial" panose="020B0604020202020204" pitchFamily="34" charset="0"/>
              </a:rPr>
              <a:t>Perfil da Geração Intermitente</a:t>
            </a:r>
            <a:br>
              <a:rPr lang="pt-BR" altLang="pt-BR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2800" b="1">
                <a:latin typeface="Arial" panose="020B0604020202020204" pitchFamily="34" charset="0"/>
                <a:cs typeface="Arial" panose="020B0604020202020204" pitchFamily="34" charset="0"/>
              </a:rPr>
              <a:t>Geração Horária – Ex.: Usina Eólica </a:t>
            </a:r>
            <a:endParaRPr lang="pt-BR" alt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713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>
            <a:extLst>
              <a:ext uri="{FF2B5EF4-FFF2-40B4-BE49-F238E27FC236}">
                <a16:creationId xmlns:a16="http://schemas.microsoft.com/office/drawing/2014/main" id="{6161A2DD-C1F3-4675-B48C-8C007F26F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Subsídios e Incentivos Desbalanceados</a:t>
            </a:r>
          </a:p>
        </p:txBody>
      </p:sp>
      <p:pic>
        <p:nvPicPr>
          <p:cNvPr id="19459" name="Imagem 1">
            <a:extLst>
              <a:ext uri="{FF2B5EF4-FFF2-40B4-BE49-F238E27FC236}">
                <a16:creationId xmlns:a16="http://schemas.microsoft.com/office/drawing/2014/main" id="{DADA835F-650B-4670-91D8-ECB38AF5D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904875"/>
            <a:ext cx="857885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E652A5DB-C164-4D54-8EC7-874E5A629F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2575" y="4241800"/>
            <a:ext cx="8578850" cy="1641475"/>
          </a:xfrm>
        </p:spPr>
        <p:txBody>
          <a:bodyPr/>
          <a:lstStyle/>
          <a:p>
            <a:pPr marL="0" indent="0">
              <a:spcAft>
                <a:spcPts val="300"/>
              </a:spcAft>
              <a:buFont typeface="Arial" panose="020B0604020202020204" pitchFamily="34" charset="0"/>
              <a:buNone/>
              <a:defRPr/>
            </a:pPr>
            <a:r>
              <a:rPr lang="pt-BR" altLang="pt-BR" sz="2400" b="1" dirty="0"/>
              <a:t>= RESULTADOS DESASTROSOS: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pt-BR" altLang="pt-BR" dirty="0"/>
              <a:t> E a indústria nacional? Participação no PIB voltou a níveis de 1.947!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pt-BR" altLang="pt-BR" dirty="0"/>
              <a:t> E a economia nacional? PIB acumulou </a:t>
            </a:r>
            <a:r>
              <a:rPr lang="pt-BR" altLang="pt-BR" dirty="0">
                <a:solidFill>
                  <a:srgbClr val="FF0000"/>
                </a:solidFill>
              </a:rPr>
              <a:t>-5,9% </a:t>
            </a:r>
            <a:r>
              <a:rPr lang="pt-BR" altLang="pt-BR" dirty="0"/>
              <a:t>em 4 anos! 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pt-BR" altLang="pt-BR" dirty="0"/>
              <a:t> E o meio ambiente? E a COP 21? Explosão de 700% nas emissões do SEB!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endParaRPr lang="pt-BR" altLang="pt-B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ítulo 1">
            <a:extLst>
              <a:ext uri="{FF2B5EF4-FFF2-40B4-BE49-F238E27FC236}">
                <a16:creationId xmlns:a16="http://schemas.microsoft.com/office/drawing/2014/main" id="{4CEEDF81-D4D1-494F-9E7E-0301EF2B3F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200" b="1">
                <a:latin typeface="Arial" panose="020B0604020202020204" pitchFamily="34" charset="0"/>
                <a:cs typeface="Arial" panose="020B0604020202020204" pitchFamily="34" charset="0"/>
              </a:rPr>
              <a:t>RENÚNCIA FISCAL P/ EÓLICAS E SOLARES</a:t>
            </a:r>
          </a:p>
        </p:txBody>
      </p:sp>
      <p:pic>
        <p:nvPicPr>
          <p:cNvPr id="54275" name="Imagem 3">
            <a:extLst>
              <a:ext uri="{FF2B5EF4-FFF2-40B4-BE49-F238E27FC236}">
                <a16:creationId xmlns:a16="http://schemas.microsoft.com/office/drawing/2014/main" id="{56B48B6B-0818-4A47-9921-0C16757E5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" y="1575288"/>
            <a:ext cx="8582025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067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>
            <a:extLst>
              <a:ext uri="{FF2B5EF4-FFF2-40B4-BE49-F238E27FC236}">
                <a16:creationId xmlns:a16="http://schemas.microsoft.com/office/drawing/2014/main" id="{B9EC7F43-BFB2-4C69-9E67-6C18BA58A2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200" b="1">
                <a:latin typeface="Arial" panose="020B0604020202020204" pitchFamily="34" charset="0"/>
                <a:cs typeface="Arial" panose="020B0604020202020204" pitchFamily="34" charset="0"/>
              </a:rPr>
              <a:t>Comparativo de Tributação</a:t>
            </a:r>
          </a:p>
        </p:txBody>
      </p:sp>
      <p:pic>
        <p:nvPicPr>
          <p:cNvPr id="25603" name="Imagem 1">
            <a:extLst>
              <a:ext uri="{FF2B5EF4-FFF2-40B4-BE49-F238E27FC236}">
                <a16:creationId xmlns:a16="http://schemas.microsoft.com/office/drawing/2014/main" id="{BC5174FE-5742-445C-8EF9-AB4D1091E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63638"/>
            <a:ext cx="8785225" cy="43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id="{53C79A2E-3BDC-44E4-A2C0-7B120F7910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flipV="1">
            <a:off x="9313863" y="1282700"/>
            <a:ext cx="1004887" cy="46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6147" name="CaixaDeTexto 3">
            <a:extLst>
              <a:ext uri="{FF2B5EF4-FFF2-40B4-BE49-F238E27FC236}">
                <a16:creationId xmlns:a16="http://schemas.microsoft.com/office/drawing/2014/main" id="{6A5C5221-5C13-4081-ACE1-61F749EC0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93345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6148" name="CaixaDeTexto 5">
            <a:extLst>
              <a:ext uri="{FF2B5EF4-FFF2-40B4-BE49-F238E27FC236}">
                <a16:creationId xmlns:a16="http://schemas.microsoft.com/office/drawing/2014/main" id="{1069580E-A3E2-454B-8B6F-C01C46BC1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130175"/>
            <a:ext cx="64547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200" b="1"/>
              <a:t>POTENCIAL DO MERCADO DE PCHs E CGHs</a:t>
            </a:r>
          </a:p>
        </p:txBody>
      </p:sp>
      <p:pic>
        <p:nvPicPr>
          <p:cNvPr id="6149" name="Imagem 2">
            <a:extLst>
              <a:ext uri="{FF2B5EF4-FFF2-40B4-BE49-F238E27FC236}">
                <a16:creationId xmlns:a16="http://schemas.microsoft.com/office/drawing/2014/main" id="{838D4ADD-29FF-4DE6-A228-B720FE072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933450"/>
            <a:ext cx="8575675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ítulo 1">
            <a:extLst>
              <a:ext uri="{FF2B5EF4-FFF2-40B4-BE49-F238E27FC236}">
                <a16:creationId xmlns:a16="http://schemas.microsoft.com/office/drawing/2014/main" id="{29686E12-B1BC-450A-BBE6-45D4B5F3C3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200" b="1">
                <a:latin typeface="Arial" panose="020B0604020202020204" pitchFamily="34" charset="0"/>
                <a:cs typeface="Arial" panose="020B0604020202020204" pitchFamily="34" charset="0"/>
              </a:rPr>
              <a:t>SÃO ESTES GIGANTES MULTINACIONAIS QUE PRECISAM/MERECEM SUBSÍDIOS?</a:t>
            </a:r>
          </a:p>
        </p:txBody>
      </p:sp>
      <p:pic>
        <p:nvPicPr>
          <p:cNvPr id="55299" name="Imagem 3" descr="Uma imagem contendo sentado&#10;&#10;Descrição gerada com alta confiança">
            <a:extLst>
              <a:ext uri="{FF2B5EF4-FFF2-40B4-BE49-F238E27FC236}">
                <a16:creationId xmlns:a16="http://schemas.microsoft.com/office/drawing/2014/main" id="{6383DF60-16D4-4CB9-BC36-51575A50D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374775"/>
            <a:ext cx="17494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Imagem 5">
            <a:extLst>
              <a:ext uri="{FF2B5EF4-FFF2-40B4-BE49-F238E27FC236}">
                <a16:creationId xmlns:a16="http://schemas.microsoft.com/office/drawing/2014/main" id="{CDEA5F93-E439-45C9-8C22-DA3BCA174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3" y="1374775"/>
            <a:ext cx="174783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Espaço Reservado para Conteúdo 2">
            <a:extLst>
              <a:ext uri="{FF2B5EF4-FFF2-40B4-BE49-F238E27FC236}">
                <a16:creationId xmlns:a16="http://schemas.microsoft.com/office/drawing/2014/main" id="{11DC4800-C360-4DB9-A5BA-7ADECE022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3509963"/>
            <a:ext cx="880427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Mega-Multinacionais: por quê tanta preocupação e subsídio à eles e tão pouca com os pequenos e médios fabricantes nacionais?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Que peçam subsidiados aos seus governos, não ao brasileiro; 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Porquê tanto para barões do petróleo, usineiros magnatas, mega-fabricantes eólicos e solares e nada para os fabricantes nacionais?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É preciso reverter já esta politica de desenvolvimento às avessas!</a:t>
            </a:r>
          </a:p>
        </p:txBody>
      </p:sp>
      <p:pic>
        <p:nvPicPr>
          <p:cNvPr id="55302" name="Imagem 7">
            <a:extLst>
              <a:ext uri="{FF2B5EF4-FFF2-40B4-BE49-F238E27FC236}">
                <a16:creationId xmlns:a16="http://schemas.microsoft.com/office/drawing/2014/main" id="{E620B5B8-EEED-467E-A901-5400B6E0A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049338"/>
            <a:ext cx="85375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082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FAC795CC-E325-4D42-AE3A-5D3643E3C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7398" y="465138"/>
            <a:ext cx="7906678" cy="392112"/>
          </a:xfrm>
        </p:spPr>
        <p:txBody>
          <a:bodyPr/>
          <a:lstStyle/>
          <a:p>
            <a:r>
              <a:rPr lang="pt-BR" altLang="pt-BR" b="1" dirty="0"/>
              <a:t>AONDE ESTAMOS</a:t>
            </a:r>
          </a:p>
        </p:txBody>
      </p:sp>
      <p:sp>
        <p:nvSpPr>
          <p:cNvPr id="10243" name="Espaço Reservado para Conteúdo 2">
            <a:extLst>
              <a:ext uri="{FF2B5EF4-FFF2-40B4-BE49-F238E27FC236}">
                <a16:creationId xmlns:a16="http://schemas.microsoft.com/office/drawing/2014/main" id="{D7C45963-C5F2-4372-922F-5AE12A76B8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2913" y="1099087"/>
            <a:ext cx="8185272" cy="4659826"/>
          </a:xfrm>
        </p:spPr>
        <p:txBody>
          <a:bodyPr/>
          <a:lstStyle/>
          <a:p>
            <a:r>
              <a:rPr lang="pt-BR" altLang="pt-BR" dirty="0"/>
              <a:t>No fundo do poço: setor regrediu muito em 20 anos:</a:t>
            </a:r>
          </a:p>
          <a:p>
            <a:pPr lvl="1"/>
            <a:r>
              <a:rPr lang="pt-BR" altLang="pt-BR" dirty="0"/>
              <a:t>Tarifas: uma das mais baratas para 4ª mais cara do mundo</a:t>
            </a:r>
          </a:p>
          <a:p>
            <a:pPr lvl="1"/>
            <a:r>
              <a:rPr lang="pt-BR" altLang="pt-BR" dirty="0"/>
              <a:t>Meio Ambiente: deteriorou:</a:t>
            </a:r>
          </a:p>
          <a:p>
            <a:pPr lvl="2"/>
            <a:r>
              <a:rPr lang="pt-BR" altLang="pt-BR" dirty="0"/>
              <a:t>700% aumento emissões do setor</a:t>
            </a:r>
          </a:p>
          <a:p>
            <a:pPr lvl="2"/>
            <a:r>
              <a:rPr lang="pt-BR" altLang="pt-BR" dirty="0"/>
              <a:t>Saúde dos rios, florestas piorou muito</a:t>
            </a:r>
          </a:p>
          <a:p>
            <a:pPr lvl="2"/>
            <a:r>
              <a:rPr lang="pt-BR" altLang="pt-BR" dirty="0"/>
              <a:t>Dois pesos, duas medidas levou a “Dumping Ambiental” X Proteção MA</a:t>
            </a:r>
          </a:p>
          <a:p>
            <a:pPr lvl="1"/>
            <a:r>
              <a:rPr lang="pt-BR" altLang="pt-BR" dirty="0"/>
              <a:t>Ineficiência</a:t>
            </a:r>
          </a:p>
          <a:p>
            <a:pPr lvl="1"/>
            <a:r>
              <a:rPr lang="pt-BR" altLang="pt-BR" dirty="0"/>
              <a:t>Desnacionalização e desindustrialização do SEB e do Brasil</a:t>
            </a:r>
          </a:p>
          <a:p>
            <a:pPr lvl="1"/>
            <a:r>
              <a:rPr lang="pt-BR" altLang="pt-BR" dirty="0"/>
              <a:t>Brutal concentração de renda no SEB e no Brasil</a:t>
            </a:r>
          </a:p>
          <a:p>
            <a:pPr lvl="1"/>
            <a:r>
              <a:rPr lang="pt-BR" altLang="pt-BR" dirty="0"/>
              <a:t>Maior recessão da história: PIB</a:t>
            </a:r>
            <a:r>
              <a:rPr lang="pt-BR" altLang="pt-BR" dirty="0">
                <a:solidFill>
                  <a:srgbClr val="FF0000"/>
                </a:solidFill>
              </a:rPr>
              <a:t> -6,72% </a:t>
            </a:r>
            <a:r>
              <a:rPr lang="pt-BR" altLang="pt-BR" dirty="0"/>
              <a:t>em 4 anos (2014-17)</a:t>
            </a:r>
          </a:p>
          <a:p>
            <a:pPr lvl="1"/>
            <a:r>
              <a:rPr lang="pt-BR" altLang="pt-BR" dirty="0"/>
              <a:t>Regras Injustas: </a:t>
            </a:r>
          </a:p>
          <a:p>
            <a:pPr lvl="2"/>
            <a:r>
              <a:rPr lang="pt-BR" altLang="pt-BR" dirty="0"/>
              <a:t>privilégios, subsídios, favorecimentos, alocação de custos e riscos desbalanceados, transferência de ineficiências entre agentes privados</a:t>
            </a:r>
          </a:p>
          <a:p>
            <a:pPr lvl="2"/>
            <a:r>
              <a:rPr lang="pt-BR" altLang="pt-BR" dirty="0"/>
              <a:t>Robin Hood as avessas: favorece grandes e de maior dano ambiental, penaliza pequenos de menor dano ambiental</a:t>
            </a:r>
          </a:p>
          <a:p>
            <a:pPr lvl="1"/>
            <a:r>
              <a:rPr lang="pt-BR" altLang="pt-BR" dirty="0"/>
              <a:t>Crises de inadimplência frequentes no ACL</a:t>
            </a:r>
          </a:p>
          <a:p>
            <a:pPr lvl="1"/>
            <a:r>
              <a:rPr lang="pt-BR" altLang="pt-BR" dirty="0"/>
              <a:t>Vários segmentos insatisfeitos, alguns poucos com lucros exorbitantes</a:t>
            </a:r>
          </a:p>
        </p:txBody>
      </p:sp>
    </p:spTree>
    <p:extLst>
      <p:ext uri="{BB962C8B-B14F-4D97-AF65-F5344CB8AC3E}">
        <p14:creationId xmlns:p14="http://schemas.microsoft.com/office/powerpoint/2010/main" val="843743079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FAC795CC-E325-4D42-AE3A-5D3643E3C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7398" y="465138"/>
            <a:ext cx="7906678" cy="392112"/>
          </a:xfrm>
        </p:spPr>
        <p:txBody>
          <a:bodyPr/>
          <a:lstStyle/>
          <a:p>
            <a:r>
              <a:rPr lang="pt-BR" altLang="pt-BR" b="1" dirty="0"/>
              <a:t>COMO CHEGAMOS NESTA SITUAÇÃO</a:t>
            </a:r>
          </a:p>
        </p:txBody>
      </p:sp>
      <p:sp>
        <p:nvSpPr>
          <p:cNvPr id="10243" name="Espaço Reservado para Conteúdo 2">
            <a:extLst>
              <a:ext uri="{FF2B5EF4-FFF2-40B4-BE49-F238E27FC236}">
                <a16:creationId xmlns:a16="http://schemas.microsoft.com/office/drawing/2014/main" id="{D7C45963-C5F2-4372-922F-5AE12A76B8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8100" y="1028749"/>
            <a:ext cx="8397031" cy="4659826"/>
          </a:xfrm>
        </p:spPr>
        <p:txBody>
          <a:bodyPr/>
          <a:lstStyle/>
          <a:p>
            <a:r>
              <a:rPr lang="pt-BR" altLang="pt-BR" dirty="0"/>
              <a:t>Compra de energia cara e com custos indiretos altos</a:t>
            </a:r>
          </a:p>
          <a:p>
            <a:r>
              <a:rPr lang="pt-BR" altLang="pt-BR" dirty="0"/>
              <a:t>“</a:t>
            </a:r>
            <a:r>
              <a:rPr lang="pt-BR" altLang="pt-BR" dirty="0" err="1"/>
              <a:t>Llobismo</a:t>
            </a:r>
            <a:r>
              <a:rPr lang="pt-BR" altLang="pt-BR" dirty="0"/>
              <a:t> Desenfreado” de segmentos vendendo ilusões:</a:t>
            </a:r>
          </a:p>
          <a:p>
            <a:pPr lvl="1"/>
            <a:r>
              <a:rPr lang="pt-BR" altLang="pt-BR" dirty="0"/>
              <a:t>Não precisamos de reservatórios, fio d’agua é que é bom</a:t>
            </a:r>
          </a:p>
          <a:p>
            <a:pPr lvl="1"/>
            <a:r>
              <a:rPr lang="pt-BR" altLang="pt-BR" dirty="0"/>
              <a:t>Térmicas farão papel dos reservatórios com vantagens</a:t>
            </a:r>
          </a:p>
          <a:p>
            <a:pPr lvl="1"/>
            <a:r>
              <a:rPr lang="pt-BR" altLang="pt-BR" dirty="0"/>
              <a:t>O ICB de térmicas a óleo é R$134/</a:t>
            </a:r>
            <a:r>
              <a:rPr lang="pt-BR" altLang="pt-BR" dirty="0" err="1"/>
              <a:t>MWh</a:t>
            </a:r>
            <a:r>
              <a:rPr lang="pt-BR" altLang="pt-BR" dirty="0"/>
              <a:t> (estão custando até R$1.200)</a:t>
            </a:r>
          </a:p>
          <a:p>
            <a:pPr lvl="1"/>
            <a:r>
              <a:rPr lang="pt-BR" altLang="pt-BR" dirty="0"/>
              <a:t>Baterias vão resolver intermitência</a:t>
            </a:r>
          </a:p>
          <a:p>
            <a:pPr lvl="1"/>
            <a:r>
              <a:rPr lang="pt-BR" altLang="pt-BR" dirty="0"/>
              <a:t>Tomar concessões das hidros vai baixar tarifa em 20%</a:t>
            </a:r>
          </a:p>
          <a:p>
            <a:pPr lvl="1"/>
            <a:r>
              <a:rPr lang="pt-BR" altLang="pt-BR" dirty="0"/>
              <a:t>Decisões em cima de estudos encomendados por parte interessada e desancorados do histórico e da realidade</a:t>
            </a:r>
          </a:p>
          <a:p>
            <a:r>
              <a:rPr lang="pt-BR" altLang="pt-BR" dirty="0"/>
              <a:t>“Dumping Ambiental”</a:t>
            </a:r>
          </a:p>
          <a:p>
            <a:r>
              <a:rPr lang="pt-BR" altLang="pt-BR" dirty="0"/>
              <a:t>Dilapidação do legado das hidros dos militares, de JK e estaduais via transferência de problemas e deficiências de alguns para hidros</a:t>
            </a:r>
          </a:p>
          <a:p>
            <a:r>
              <a:rPr lang="pt-BR" altLang="pt-BR" dirty="0"/>
              <a:t>Explosão nos gastos com redes para atender interesses privados</a:t>
            </a:r>
          </a:p>
          <a:p>
            <a:r>
              <a:rPr lang="pt-BR" altLang="pt-BR" dirty="0"/>
              <a:t>Tributação excessiva</a:t>
            </a:r>
          </a:p>
          <a:p>
            <a:pPr marL="0" indent="0">
              <a:buNone/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462866503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FAC795CC-E325-4D42-AE3A-5D3643E3C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7398" y="465138"/>
            <a:ext cx="7906678" cy="392112"/>
          </a:xfrm>
        </p:spPr>
        <p:txBody>
          <a:bodyPr/>
          <a:lstStyle/>
          <a:p>
            <a:r>
              <a:rPr lang="pt-BR" altLang="pt-BR" b="1" dirty="0"/>
              <a:t>AONDE PRECISAMOS CHEGAR</a:t>
            </a:r>
          </a:p>
        </p:txBody>
      </p:sp>
      <p:sp>
        <p:nvSpPr>
          <p:cNvPr id="10243" name="Espaço Reservado para Conteúdo 2">
            <a:extLst>
              <a:ext uri="{FF2B5EF4-FFF2-40B4-BE49-F238E27FC236}">
                <a16:creationId xmlns:a16="http://schemas.microsoft.com/office/drawing/2014/main" id="{D7C45963-C5F2-4372-922F-5AE12A76B8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2913" y="1099087"/>
            <a:ext cx="8185272" cy="4809344"/>
          </a:xfrm>
        </p:spPr>
        <p:txBody>
          <a:bodyPr/>
          <a:lstStyle/>
          <a:p>
            <a:r>
              <a:rPr lang="pt-BR" altLang="pt-BR" dirty="0"/>
              <a:t>Resgatar tarifa mais barata mundo</a:t>
            </a:r>
          </a:p>
          <a:p>
            <a:r>
              <a:rPr lang="pt-BR" altLang="pt-BR" dirty="0"/>
              <a:t>Revitalizar indústria</a:t>
            </a:r>
          </a:p>
          <a:p>
            <a:r>
              <a:rPr lang="pt-BR" altLang="pt-BR" dirty="0"/>
              <a:t>Recuperar empregos e crescimento perdidos</a:t>
            </a:r>
          </a:p>
          <a:p>
            <a:r>
              <a:rPr lang="pt-BR" altLang="pt-BR" dirty="0"/>
              <a:t>Estabelecer regras justas entre agentes:</a:t>
            </a:r>
          </a:p>
          <a:p>
            <a:pPr lvl="1"/>
            <a:r>
              <a:rPr lang="pt-BR" altLang="pt-BR" dirty="0"/>
              <a:t>Cada um arca com seus custos</a:t>
            </a:r>
          </a:p>
          <a:p>
            <a:pPr lvl="1"/>
            <a:r>
              <a:rPr lang="pt-BR" altLang="pt-BR" dirty="0"/>
              <a:t>Cada um assume seus riscos</a:t>
            </a:r>
          </a:p>
          <a:p>
            <a:pPr lvl="1"/>
            <a:r>
              <a:rPr lang="pt-BR" altLang="pt-BR" dirty="0"/>
              <a:t>Cada um banca a cobertura de suas deficiências</a:t>
            </a:r>
          </a:p>
          <a:p>
            <a:pPr lvl="1"/>
            <a:r>
              <a:rPr lang="pt-BR" altLang="pt-BR" dirty="0"/>
              <a:t>Todos compensam seus impactos ambientais</a:t>
            </a:r>
          </a:p>
          <a:p>
            <a:pPr lvl="1"/>
            <a:r>
              <a:rPr lang="pt-BR" altLang="pt-BR" dirty="0"/>
              <a:t>Nenhum reverte usina</a:t>
            </a:r>
          </a:p>
          <a:p>
            <a:r>
              <a:rPr lang="pt-BR" altLang="pt-BR" dirty="0"/>
              <a:t>Retomar construção de hidros com e sem reservatórios</a:t>
            </a:r>
          </a:p>
          <a:p>
            <a:r>
              <a:rPr lang="pt-BR" altLang="pt-BR" dirty="0"/>
              <a:t>Resgatar legado das hidros dos militares, de JK e das estaduais</a:t>
            </a:r>
          </a:p>
          <a:p>
            <a:pPr lvl="1"/>
            <a:r>
              <a:rPr lang="pt-BR" altLang="pt-BR" dirty="0"/>
              <a:t>Sistema 87% hidro: sucesso enorme por 60 anos;</a:t>
            </a:r>
          </a:p>
          <a:p>
            <a:pPr lvl="1"/>
            <a:r>
              <a:rPr lang="pt-BR" altLang="pt-BR" dirty="0"/>
              <a:t>Sistema atual: desastre em 20 anos</a:t>
            </a:r>
          </a:p>
          <a:p>
            <a:r>
              <a:rPr lang="pt-BR" altLang="pt-BR" dirty="0"/>
              <a:t>Compensar perdas indevidas do passado</a:t>
            </a:r>
          </a:p>
        </p:txBody>
      </p:sp>
    </p:spTree>
    <p:extLst>
      <p:ext uri="{BB962C8B-B14F-4D97-AF65-F5344CB8AC3E}">
        <p14:creationId xmlns:p14="http://schemas.microsoft.com/office/powerpoint/2010/main" val="660639557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FAC795CC-E325-4D42-AE3A-5D3643E3C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7398" y="465138"/>
            <a:ext cx="7906678" cy="392112"/>
          </a:xfrm>
        </p:spPr>
        <p:txBody>
          <a:bodyPr/>
          <a:lstStyle/>
          <a:p>
            <a:r>
              <a:rPr lang="pt-BR" altLang="pt-BR" b="1" dirty="0"/>
              <a:t>COMO CHEGAR LÁ</a:t>
            </a:r>
          </a:p>
        </p:txBody>
      </p:sp>
      <p:sp>
        <p:nvSpPr>
          <p:cNvPr id="10243" name="Espaço Reservado para Conteúdo 2">
            <a:extLst>
              <a:ext uri="{FF2B5EF4-FFF2-40B4-BE49-F238E27FC236}">
                <a16:creationId xmlns:a16="http://schemas.microsoft.com/office/drawing/2014/main" id="{D7C45963-C5F2-4372-922F-5AE12A76B8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2913" y="1099087"/>
            <a:ext cx="8185272" cy="4954710"/>
          </a:xfrm>
        </p:spPr>
        <p:txBody>
          <a:bodyPr/>
          <a:lstStyle/>
          <a:p>
            <a:r>
              <a:rPr lang="pt-BR" altLang="pt-BR" dirty="0"/>
              <a:t>PL 1917 precisa de ajustes para resolver problemas não contemplados</a:t>
            </a:r>
          </a:p>
          <a:p>
            <a:r>
              <a:rPr lang="pt-BR" altLang="pt-BR" dirty="0"/>
              <a:t>Definir no PL princípio da Isonomia Ampla Geral e Irrestrita</a:t>
            </a:r>
          </a:p>
          <a:p>
            <a:r>
              <a:rPr lang="pt-BR" altLang="pt-BR" dirty="0"/>
              <a:t>Estabelecer pré-condições para abertura:</a:t>
            </a:r>
          </a:p>
          <a:p>
            <a:pPr lvl="1"/>
            <a:r>
              <a:rPr lang="pt-BR" altLang="pt-BR" dirty="0"/>
              <a:t>Reestabelecer isonomia entre fontes: competição em condição de igualdade</a:t>
            </a:r>
          </a:p>
          <a:p>
            <a:pPr lvl="1"/>
            <a:r>
              <a:rPr lang="pt-BR" altLang="pt-BR" dirty="0"/>
              <a:t>Resolução definitiva e comprovada das frequentes crises inadimplências do ACL</a:t>
            </a:r>
          </a:p>
          <a:p>
            <a:pPr lvl="1"/>
            <a:r>
              <a:rPr lang="pt-BR" altLang="pt-BR" dirty="0"/>
              <a:t>Implantar e testar por pelo menos 2 anos Bolsa de Energia</a:t>
            </a:r>
          </a:p>
          <a:p>
            <a:pPr lvl="1"/>
            <a:r>
              <a:rPr lang="pt-BR" altLang="pt-BR" dirty="0"/>
              <a:t>Comprovar ampla </a:t>
            </a:r>
            <a:r>
              <a:rPr lang="pt-BR" altLang="pt-BR" dirty="0" err="1"/>
              <a:t>financiabilidade</a:t>
            </a:r>
            <a:r>
              <a:rPr lang="pt-BR" altLang="pt-BR" dirty="0"/>
              <a:t> da expansão via ACL</a:t>
            </a:r>
          </a:p>
          <a:p>
            <a:r>
              <a:rPr lang="pt-BR" altLang="pt-BR" dirty="0"/>
              <a:t>Aprimorar X ampliar o que não está funcionando direito</a:t>
            </a:r>
          </a:p>
          <a:p>
            <a:pPr lvl="1"/>
            <a:r>
              <a:rPr lang="pt-BR" altLang="pt-BR" dirty="0"/>
              <a:t>Algo muito errado: atravessador ROE de 200% - 300% a.a., produtor - 12%, distribuidor reclama, consumidor com 4ª tarifa mais cara do mundo</a:t>
            </a:r>
          </a:p>
          <a:p>
            <a:pPr lvl="1"/>
            <a:r>
              <a:rPr lang="pt-BR" altLang="pt-BR" dirty="0"/>
              <a:t>Abertura “per se” não reduz custo e sim:</a:t>
            </a:r>
          </a:p>
          <a:p>
            <a:pPr lvl="2"/>
            <a:r>
              <a:rPr lang="pt-BR" altLang="pt-BR" dirty="0"/>
              <a:t>infraestrutura mais eficiente (matriz correta, rede eficiente, </a:t>
            </a:r>
            <a:r>
              <a:rPr lang="pt-BR" altLang="pt-BR" dirty="0" err="1"/>
              <a:t>etc</a:t>
            </a:r>
            <a:r>
              <a:rPr lang="pt-BR" altLang="pt-BR" dirty="0"/>
              <a:t>)</a:t>
            </a:r>
          </a:p>
          <a:p>
            <a:pPr lvl="2"/>
            <a:r>
              <a:rPr lang="pt-BR" altLang="pt-BR" dirty="0"/>
              <a:t>mercados eficientes (sem concentração de poder, sem assimetria de informação, com fiscalização permanente (“CVM </a:t>
            </a:r>
            <a:r>
              <a:rPr lang="pt-BR" altLang="pt-BR" dirty="0" err="1"/>
              <a:t>Elet</a:t>
            </a:r>
            <a:r>
              <a:rPr lang="pt-BR" altLang="pt-BR" dirty="0"/>
              <a:t>”), chamada de margem, leilão permanente, </a:t>
            </a:r>
            <a:r>
              <a:rPr lang="pt-BR" altLang="pt-BR" dirty="0" err="1"/>
              <a:t>etc</a:t>
            </a:r>
            <a:r>
              <a:rPr lang="pt-BR" altLang="pt-BR" dirty="0"/>
              <a:t> = BOLSA</a:t>
            </a:r>
          </a:p>
          <a:p>
            <a:pPr lvl="2"/>
            <a:r>
              <a:rPr lang="pt-BR" altLang="pt-BR" dirty="0"/>
              <a:t>Desintermediação</a:t>
            </a:r>
          </a:p>
          <a:p>
            <a:pPr lvl="1"/>
            <a:r>
              <a:rPr lang="pt-BR" altLang="pt-BR" dirty="0"/>
              <a:t>Mercado realmente livre = consumidor pode comprar direto do produtor</a:t>
            </a:r>
          </a:p>
          <a:p>
            <a:pPr marL="685800" lvl="2" indent="0">
              <a:buNone/>
            </a:pPr>
            <a:endParaRPr lang="pt-BR" altLang="pt-BR" dirty="0"/>
          </a:p>
          <a:p>
            <a:endParaRPr lang="pt-BR" altLang="pt-BR" dirty="0"/>
          </a:p>
          <a:p>
            <a:pPr marL="342900" lvl="1" indent="0">
              <a:buNone/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534785263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FAC795CC-E325-4D42-AE3A-5D3643E3C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7398" y="465138"/>
            <a:ext cx="7906678" cy="392112"/>
          </a:xfrm>
        </p:spPr>
        <p:txBody>
          <a:bodyPr/>
          <a:lstStyle/>
          <a:p>
            <a:r>
              <a:rPr lang="pt-BR" altLang="pt-BR" b="1" dirty="0"/>
              <a:t>PROPOSTAS AJUSTES/ÊNFASE</a:t>
            </a:r>
          </a:p>
        </p:txBody>
      </p:sp>
      <p:sp>
        <p:nvSpPr>
          <p:cNvPr id="10243" name="Espaço Reservado para Conteúdo 2">
            <a:extLst>
              <a:ext uri="{FF2B5EF4-FFF2-40B4-BE49-F238E27FC236}">
                <a16:creationId xmlns:a16="http://schemas.microsoft.com/office/drawing/2014/main" id="{D7C45963-C5F2-4372-922F-5AE12A76B8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2913" y="1434905"/>
            <a:ext cx="8185272" cy="4618892"/>
          </a:xfrm>
        </p:spPr>
        <p:txBody>
          <a:bodyPr/>
          <a:lstStyle/>
          <a:p>
            <a:r>
              <a:rPr lang="pt-BR" altLang="pt-BR" dirty="0"/>
              <a:t>Definir no PL princípio da Isonomia Ampla Geral e Irrestrita</a:t>
            </a:r>
          </a:p>
          <a:p>
            <a:r>
              <a:rPr lang="pt-BR" altLang="pt-BR" dirty="0"/>
              <a:t>Estabelecer em lei as </a:t>
            </a:r>
            <a:r>
              <a:rPr lang="pt-BR" altLang="pt-BR" dirty="0" err="1"/>
              <a:t>pre-condições</a:t>
            </a:r>
            <a:r>
              <a:rPr lang="pt-BR" altLang="pt-BR" dirty="0"/>
              <a:t> para mudanças</a:t>
            </a:r>
          </a:p>
          <a:p>
            <a:r>
              <a:rPr lang="pt-BR" altLang="pt-BR" dirty="0"/>
              <a:t>Correta alocação dos custos, riscos e compensações ambientais</a:t>
            </a:r>
          </a:p>
          <a:p>
            <a:r>
              <a:rPr lang="pt-BR" altLang="pt-BR" dirty="0"/>
              <a:t>Aprimoramento do mercado X ampliar ACL sem resolver problemas</a:t>
            </a:r>
          </a:p>
          <a:p>
            <a:r>
              <a:rPr lang="pt-BR" altLang="pt-BR" dirty="0"/>
              <a:t>Critérios objetivos para correta definição e calculo dos atributos</a:t>
            </a:r>
          </a:p>
          <a:p>
            <a:r>
              <a:rPr lang="pt-BR" altLang="pt-BR" dirty="0"/>
              <a:t>Introdução de critérios ambientais, de política industrial, de ciência e tecnologia e de desenvolvimento da infraestrutura</a:t>
            </a:r>
          </a:p>
          <a:p>
            <a:r>
              <a:rPr lang="pt-BR" altLang="pt-BR" dirty="0"/>
              <a:t>Regras progressivas onde pequeno empreendedor nacional seja incentivado e não penalizado</a:t>
            </a:r>
          </a:p>
        </p:txBody>
      </p:sp>
    </p:spTree>
    <p:extLst>
      <p:ext uri="{BB962C8B-B14F-4D97-AF65-F5344CB8AC3E}">
        <p14:creationId xmlns:p14="http://schemas.microsoft.com/office/powerpoint/2010/main" val="3248930518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FAC795CC-E325-4D42-AE3A-5D3643E3C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7398" y="465138"/>
            <a:ext cx="7906678" cy="392112"/>
          </a:xfrm>
        </p:spPr>
        <p:txBody>
          <a:bodyPr/>
          <a:lstStyle/>
          <a:p>
            <a:r>
              <a:rPr lang="pt-BR" altLang="pt-BR" b="1" dirty="0"/>
              <a:t>PROPOSTAS AJUSTES/ÊNFASE</a:t>
            </a:r>
          </a:p>
        </p:txBody>
      </p:sp>
      <p:sp>
        <p:nvSpPr>
          <p:cNvPr id="10243" name="Espaço Reservado para Conteúdo 2">
            <a:extLst>
              <a:ext uri="{FF2B5EF4-FFF2-40B4-BE49-F238E27FC236}">
                <a16:creationId xmlns:a16="http://schemas.microsoft.com/office/drawing/2014/main" id="{D7C45963-C5F2-4372-922F-5AE12A76B8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7398" y="1903290"/>
            <a:ext cx="8185272" cy="4954710"/>
          </a:xfrm>
        </p:spPr>
        <p:txBody>
          <a:bodyPr/>
          <a:lstStyle/>
          <a:p>
            <a:r>
              <a:rPr lang="pt-BR" altLang="pt-BR" dirty="0"/>
              <a:t>Retirada dos subsídios, privilégios e favorecimentos de forma a equalizar perdas passado;</a:t>
            </a:r>
          </a:p>
          <a:p>
            <a:r>
              <a:rPr lang="pt-BR" altLang="pt-BR" dirty="0"/>
              <a:t>Abertura um pouco mais lenta e segura:</a:t>
            </a:r>
          </a:p>
          <a:p>
            <a:pPr lvl="1"/>
            <a:r>
              <a:rPr lang="pt-BR" altLang="pt-BR" dirty="0"/>
              <a:t> “vamos devagar que o Brasil tem pressa”;</a:t>
            </a:r>
          </a:p>
          <a:p>
            <a:r>
              <a:rPr lang="pt-BR" altLang="pt-BR" dirty="0"/>
              <a:t>Isonomia Ampla Geral e Irrestrita antes de abrir;</a:t>
            </a:r>
          </a:p>
          <a:p>
            <a:r>
              <a:rPr lang="pt-BR" altLang="pt-BR" dirty="0"/>
              <a:t>Fim da reversão ou remuneração da reversão via atributo (bebidas);</a:t>
            </a:r>
          </a:p>
          <a:p>
            <a:r>
              <a:rPr lang="pt-BR" altLang="pt-BR" dirty="0"/>
              <a:t>Fim do UBP e CFURH ou UBP e CFURH para todas as fontes</a:t>
            </a:r>
          </a:p>
          <a:p>
            <a:pPr>
              <a:defRPr/>
            </a:pPr>
            <a:r>
              <a:rPr lang="pt-BR" altLang="pt-BR" dirty="0"/>
              <a:t>Ajustar autorizadas para incluir registradas e corrigir </a:t>
            </a:r>
            <a:r>
              <a:rPr lang="pt-BR" altLang="pt-BR" dirty="0" err="1"/>
              <a:t>CGHs</a:t>
            </a:r>
            <a:r>
              <a:rPr lang="pt-BR" altLang="pt-BR" dirty="0"/>
              <a:t> de 3MW para 5MW;</a:t>
            </a:r>
          </a:p>
          <a:p>
            <a:pPr>
              <a:defRPr/>
            </a:pPr>
            <a:r>
              <a:rPr lang="pt-BR" dirty="0"/>
              <a:t>Retirar “fontes não-hídricas” do compromisso Brasil na COP;</a:t>
            </a:r>
          </a:p>
          <a:p>
            <a:pPr>
              <a:defRPr/>
            </a:pPr>
            <a:r>
              <a:rPr lang="pt-BR" dirty="0"/>
              <a:t>Ajustar LP e Desconto do fio usados por quem não tinha direito;</a:t>
            </a:r>
          </a:p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750857728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">
            <a:extLst>
              <a:ext uri="{FF2B5EF4-FFF2-40B4-BE49-F238E27FC236}">
                <a16:creationId xmlns:a16="http://schemas.microsoft.com/office/drawing/2014/main" id="{2840006F-B2F6-4164-A50D-1E1E760D70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63725" y="3233738"/>
            <a:ext cx="5416550" cy="2203450"/>
          </a:xfrm>
        </p:spPr>
        <p:txBody>
          <a:bodyPr>
            <a:spAutoFit/>
          </a:bodyPr>
          <a:lstStyle>
            <a:lvl1pPr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sz="2000" dirty="0">
                <a:solidFill>
                  <a:srgbClr val="1F497D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Paulo Arbex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dirty="0">
                <a:solidFill>
                  <a:srgbClr val="1F497D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Presidente</a:t>
            </a:r>
            <a:endParaRPr lang="pt-BR" altLang="pt-B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dirty="0">
                <a:solidFill>
                  <a:srgbClr val="1F497D"/>
                </a:solidFill>
                <a:latin typeface="Verdana" panose="020B0604030504040204" pitchFamily="34" charset="0"/>
                <a:cs typeface="Times New Roman" panose="02020603050405020304" pitchFamily="18" charset="0"/>
                <a:hlinkClick r:id="rId2"/>
              </a:rPr>
              <a:t>paulo.arbex@abrapch.org.br</a:t>
            </a:r>
            <a:endParaRPr lang="pt-BR" altLang="pt-BR" dirty="0">
              <a:solidFill>
                <a:srgbClr val="1F497D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i="1" dirty="0">
                <a:solidFill>
                  <a:srgbClr val="1F497D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(11) 98282-6789, (11) 2361-0180,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i="1" dirty="0">
                <a:solidFill>
                  <a:srgbClr val="1F497D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(61) 3036-9216; (41) 4101-1596; </a:t>
            </a:r>
            <a:endParaRPr lang="pt-BR" altLang="pt-BR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i="1" u="sng" dirty="0">
                <a:solidFill>
                  <a:srgbClr val="0000FF"/>
                </a:solidFill>
                <a:latin typeface="Verdana" panose="020B0604030504040204" pitchFamily="34" charset="0"/>
                <a:cs typeface="Times New Roman" panose="02020603050405020304" pitchFamily="18" charset="0"/>
                <a:hlinkClick r:id="rId3"/>
              </a:rPr>
              <a:t>www.abrapch.org.br</a:t>
            </a:r>
            <a:endParaRPr lang="pt-BR" altLang="pt-BR" i="1" u="sng" dirty="0">
              <a:solidFill>
                <a:srgbClr val="0000FF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pt-BR" altLang="pt-BR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CF18FDF-C1FE-4DED-A9FB-099CE89F0149}"/>
              </a:ext>
            </a:extLst>
          </p:cNvPr>
          <p:cNvSpPr txBox="1">
            <a:spLocks/>
          </p:cNvSpPr>
          <p:nvPr/>
        </p:nvSpPr>
        <p:spPr bwMode="auto">
          <a:xfrm>
            <a:off x="1930400" y="1836738"/>
            <a:ext cx="541496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pt-BR" altLang="pt-BR" sz="4400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 OBRIGADO!</a:t>
            </a:r>
          </a:p>
        </p:txBody>
      </p:sp>
    </p:spTree>
    <p:extLst>
      <p:ext uri="{BB962C8B-B14F-4D97-AF65-F5344CB8AC3E}">
        <p14:creationId xmlns:p14="http://schemas.microsoft.com/office/powerpoint/2010/main" val="1214114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>
            <a:extLst>
              <a:ext uri="{FF2B5EF4-FFF2-40B4-BE49-F238E27FC236}">
                <a16:creationId xmlns:a16="http://schemas.microsoft.com/office/drawing/2014/main" id="{A3355DA2-CE99-4019-86F4-B1666F5B50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200" b="1">
                <a:latin typeface="Arial" panose="020B0604020202020204" pitchFamily="34" charset="0"/>
                <a:cs typeface="Arial" panose="020B0604020202020204" pitchFamily="34" charset="0"/>
              </a:rPr>
              <a:t>Os Absurdos das Contratações</a:t>
            </a:r>
          </a:p>
        </p:txBody>
      </p:sp>
      <p:sp>
        <p:nvSpPr>
          <p:cNvPr id="39939" name="Espaço Reservado para Conteúdo 2">
            <a:extLst>
              <a:ext uri="{FF2B5EF4-FFF2-40B4-BE49-F238E27FC236}">
                <a16:creationId xmlns:a16="http://schemas.microsoft.com/office/drawing/2014/main" id="{9A012EC7-0AA6-4789-8756-8F0D45EDEE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2250" y="1065213"/>
            <a:ext cx="8699500" cy="4699000"/>
          </a:xfrm>
        </p:spPr>
        <p:txBody>
          <a:bodyPr/>
          <a:lstStyle/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Fósseis do Programa Emergencial de 2.001;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Fósseis de 2008/2009: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100"/>
              <a:t> ICB de R$134/MWh ganha de Hidros a R$145/MWh;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100"/>
              <a:t> R$134/MWh custa ~R$1.200/MWh;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Fósseis de 2017: 65% de aumento antes inicio da obra;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Fósseis recebem paradas; 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Fósseis passam para consumidor risco preço do Brent e Câmbio;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Eólicas com risco 60x menor que hidros (5 anos X 1 ano);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Eólicas não pagam por sua intermitência nem distúrbios elétricos;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Construção de Linhas “camaradas”;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GSF, PLD, etc. administrados transferem renda entre setores;</a:t>
            </a:r>
          </a:p>
        </p:txBody>
      </p:sp>
    </p:spTree>
    <p:extLst>
      <p:ext uri="{BB962C8B-B14F-4D97-AF65-F5344CB8AC3E}">
        <p14:creationId xmlns:p14="http://schemas.microsoft.com/office/powerpoint/2010/main" val="822133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ítulo 1">
            <a:extLst>
              <a:ext uri="{FF2B5EF4-FFF2-40B4-BE49-F238E27FC236}">
                <a16:creationId xmlns:a16="http://schemas.microsoft.com/office/drawing/2014/main" id="{BDE24539-6F87-4D60-8E64-FB79AF523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000" b="1">
                <a:latin typeface="Arial" panose="020B0604020202020204" pitchFamily="34" charset="0"/>
                <a:cs typeface="Arial" panose="020B0604020202020204" pitchFamily="34" charset="0"/>
              </a:rPr>
              <a:t>SUBSÍDIOS, PRIVILÉGIOS, FAVORECIMENTOS</a:t>
            </a:r>
          </a:p>
        </p:txBody>
      </p:sp>
      <p:sp>
        <p:nvSpPr>
          <p:cNvPr id="53251" name="Espaço Reservado para Conteúdo 2">
            <a:extLst>
              <a:ext uri="{FF2B5EF4-FFF2-40B4-BE49-F238E27FC236}">
                <a16:creationId xmlns:a16="http://schemas.microsoft.com/office/drawing/2014/main" id="{DA3DB553-4564-43BB-8F39-196274E565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2250" y="889000"/>
            <a:ext cx="8699500" cy="5126038"/>
          </a:xfrm>
        </p:spPr>
        <p:txBody>
          <a:bodyPr/>
          <a:lstStyle/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Distribuidoras: financiamentos R$5bi, ANEEL, repasse, equilíbrio;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Comercializadoras: fim do consumidor especial, abertura, varejista;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Transmissoras: risco zero, TIR maior;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Petroleiras: REPETRO (renúncia fiscal acima de R$400 bi);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Usineiros: RENOVABIO (crédito CO2, linhas subsidiadas, etc.);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Eólicas: isenção ICMS, desconto IPI, II de 2%, incentivos SUDENE;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Solares: isenção ITBI, IPTU, etc.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</a:t>
            </a:r>
            <a:r>
              <a:rPr lang="pt-BR" altLang="pt-BR" sz="2200" dirty="0" err="1"/>
              <a:t>UHEs</a:t>
            </a:r>
            <a:r>
              <a:rPr lang="pt-BR" altLang="pt-BR" sz="2200" dirty="0"/>
              <a:t>: DESCOTIZAÇÃO (tarifas de R$60 p/ R$200/</a:t>
            </a:r>
            <a:r>
              <a:rPr lang="pt-BR" altLang="pt-BR" sz="2200" dirty="0" err="1"/>
              <a:t>MWh</a:t>
            </a:r>
            <a:r>
              <a:rPr lang="pt-BR" altLang="pt-BR" sz="2200" dirty="0"/>
              <a:t>) e 5% GF;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Gás: GAS PARA CRESCER (isenção PIS/COFINS cadeia e venda gás);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Leilões de </a:t>
            </a:r>
            <a:r>
              <a:rPr lang="pt-BR" altLang="pt-BR" sz="2200" dirty="0" err="1"/>
              <a:t>Descontratação</a:t>
            </a:r>
            <a:r>
              <a:rPr lang="pt-BR" altLang="pt-BR" sz="2200" dirty="0"/>
              <a:t>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Financiamentos à solares e eólicas à juros até abaixo de 2% a.a.</a:t>
            </a:r>
          </a:p>
          <a:p>
            <a:pPr marL="342900" lvl="1" indent="0">
              <a:spcAft>
                <a:spcPts val="300"/>
              </a:spcAft>
              <a:buFont typeface="Arial" panose="020B0604020202020204" pitchFamily="34" charset="0"/>
              <a:buNone/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25374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F1A74083-1FD7-4F29-93B0-25839C2A55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flipV="1">
            <a:off x="9490075" y="1304925"/>
            <a:ext cx="1004888" cy="46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7171" name="CaixaDeTexto 3">
            <a:extLst>
              <a:ext uri="{FF2B5EF4-FFF2-40B4-BE49-F238E27FC236}">
                <a16:creationId xmlns:a16="http://schemas.microsoft.com/office/drawing/2014/main" id="{AB75511D-A01C-4DA8-9ED8-F17AB4CE8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93345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7172" name="CaixaDeTexto 5">
            <a:extLst>
              <a:ext uri="{FF2B5EF4-FFF2-40B4-BE49-F238E27FC236}">
                <a16:creationId xmlns:a16="http://schemas.microsoft.com/office/drawing/2014/main" id="{C1058810-F90D-4F80-99C5-625387A68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130175"/>
            <a:ext cx="64547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200" b="1"/>
              <a:t>POTENCIAL DO MERCADO DE PCHs E CGHs</a:t>
            </a:r>
          </a:p>
        </p:txBody>
      </p:sp>
      <p:pic>
        <p:nvPicPr>
          <p:cNvPr id="7173" name="Imagem 1">
            <a:extLst>
              <a:ext uri="{FF2B5EF4-FFF2-40B4-BE49-F238E27FC236}">
                <a16:creationId xmlns:a16="http://schemas.microsoft.com/office/drawing/2014/main" id="{EEBE215D-F359-40AB-81CE-C90E96B4F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109663"/>
            <a:ext cx="86677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1">
            <a:extLst>
              <a:ext uri="{FF2B5EF4-FFF2-40B4-BE49-F238E27FC236}">
                <a16:creationId xmlns:a16="http://schemas.microsoft.com/office/drawing/2014/main" id="{AE5DCA01-E8CA-4630-B493-6E7C89B934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HISTÓRICO DE CONTRATAÇÃO – 2.005 A 2.018</a:t>
            </a:r>
            <a:endParaRPr lang="pt-BR" altLang="pt-BR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B5FC3B2-358B-420D-B734-CDAE70553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20" y="2255520"/>
            <a:ext cx="8767498" cy="20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6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ítulo 1">
            <a:extLst>
              <a:ext uri="{FF2B5EF4-FFF2-40B4-BE49-F238E27FC236}">
                <a16:creationId xmlns:a16="http://schemas.microsoft.com/office/drawing/2014/main" id="{BDE24539-6F87-4D60-8E64-FB79AF523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PLANO DECENAL DE EXPANSÃO 2027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838F2C1-93C4-4E90-BC6D-DC8903710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70" y="793479"/>
            <a:ext cx="7731417" cy="511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30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ítulo 1">
            <a:extLst>
              <a:ext uri="{FF2B5EF4-FFF2-40B4-BE49-F238E27FC236}">
                <a16:creationId xmlns:a16="http://schemas.microsoft.com/office/drawing/2014/main" id="{BDE24539-6F87-4D60-8E64-FB79AF523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PRINCÍPIOS SUGERIDOS CÓDIGO DE ENERGIA</a:t>
            </a:r>
          </a:p>
        </p:txBody>
      </p:sp>
      <p:sp>
        <p:nvSpPr>
          <p:cNvPr id="53251" name="Espaço Reservado para Conteúdo 2">
            <a:extLst>
              <a:ext uri="{FF2B5EF4-FFF2-40B4-BE49-F238E27FC236}">
                <a16:creationId xmlns:a16="http://schemas.microsoft.com/office/drawing/2014/main" id="{DA3DB553-4564-43BB-8F39-196274E565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2250" y="889000"/>
            <a:ext cx="8699500" cy="5126038"/>
          </a:xfrm>
        </p:spPr>
        <p:txBody>
          <a:bodyPr/>
          <a:lstStyle/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Extinguir o “</a:t>
            </a:r>
            <a:r>
              <a:rPr lang="pt-BR" altLang="pt-BR" sz="2200" dirty="0" err="1"/>
              <a:t>llobismo</a:t>
            </a:r>
            <a:r>
              <a:rPr lang="pt-BR" altLang="pt-BR" sz="2200" dirty="0"/>
              <a:t>” no setor elétrico;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Não permitir o uso da preocupação legitima com o meio ambiente como arma competitiva: apurar os danos ambientais de cada fonte de forma séria e fazer com que cada uma repare os danos causados;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Aprimorar o mercado livre antes de expandi-lo de forma inconsequente: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1900" dirty="0"/>
              <a:t> Câmara de liquidação com chamada de margem – questão de segurança;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1900" dirty="0"/>
              <a:t> “CVM” e “CADE” do Setor Elétrico”: impedir manipulações de preços e concentração de poder de grandes geradores, comercializadores e consumidores;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1900" dirty="0"/>
              <a:t> Implantação da Bolsa de Energia: liberdade inclusive para consumidor negociar direto com o gerador em ambiente seguro e transparente;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Não permitir transferência de custos entre agentes privados;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Retirar os subsídios de forma gradual de forma a equalizar os subsídios recebidos no passado (quem recebeu mais tira mais rápido);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Isonomia entre iguais = fim do Robin Hood ao contrário;</a:t>
            </a:r>
          </a:p>
        </p:txBody>
      </p:sp>
    </p:spTree>
    <p:extLst>
      <p:ext uri="{BB962C8B-B14F-4D97-AF65-F5344CB8AC3E}">
        <p14:creationId xmlns:p14="http://schemas.microsoft.com/office/powerpoint/2010/main" val="1041133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ítulo 1">
            <a:extLst>
              <a:ext uri="{FF2B5EF4-FFF2-40B4-BE49-F238E27FC236}">
                <a16:creationId xmlns:a16="http://schemas.microsoft.com/office/drawing/2014/main" id="{BDE24539-6F87-4D60-8E64-FB79AF523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PRINCÍPIOS SUGERIDOS CÓDIGO DE ENERGIA</a:t>
            </a:r>
          </a:p>
        </p:txBody>
      </p:sp>
      <p:sp>
        <p:nvSpPr>
          <p:cNvPr id="53251" name="Espaço Reservado para Conteúdo 2">
            <a:extLst>
              <a:ext uri="{FF2B5EF4-FFF2-40B4-BE49-F238E27FC236}">
                <a16:creationId xmlns:a16="http://schemas.microsoft.com/office/drawing/2014/main" id="{DA3DB553-4564-43BB-8F39-196274E565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2250" y="889000"/>
            <a:ext cx="8699500" cy="5126038"/>
          </a:xfrm>
        </p:spPr>
        <p:txBody>
          <a:bodyPr/>
          <a:lstStyle/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Contratação de 10% da carga via GD </a:t>
            </a:r>
            <a:r>
              <a:rPr lang="pt-BR" altLang="pt-BR" sz="2200"/>
              <a:t>com pequenos (até 5MW);</a:t>
            </a:r>
            <a:endParaRPr lang="pt-BR" altLang="pt-BR" sz="2200" dirty="0"/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Promover a </a:t>
            </a:r>
            <a:r>
              <a:rPr lang="pt-BR" altLang="pt-BR" sz="2200" u="sng" dirty="0"/>
              <a:t>verdadeira defesa do meio ambiente</a:t>
            </a:r>
            <a:r>
              <a:rPr lang="pt-BR" altLang="pt-BR" sz="2200" dirty="0"/>
              <a:t>: avaliação integrada da matriz elétrica e não bacia hidrográfica;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Contratação de 600MW médios em 2019 crescendo a partir 2020;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Isonomia e valorização da fonte: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1900" dirty="0"/>
              <a:t> Mesmos R$450 bilhões de incentivos do </a:t>
            </a:r>
            <a:r>
              <a:rPr lang="pt-BR" altLang="pt-BR" sz="1900" dirty="0" err="1"/>
              <a:t>Repetro</a:t>
            </a:r>
            <a:r>
              <a:rPr lang="pt-BR" altLang="pt-BR" sz="1900" dirty="0"/>
              <a:t>;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1900" dirty="0"/>
              <a:t> Mesmas isenções de 30% de impostos na cadeia produtiva das eólicas e solares;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1900" dirty="0"/>
              <a:t> Mesmas linhas de crédito subsidiadas das eólicas e solares (2,5% a 8% a.a.?);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1900" dirty="0"/>
              <a:t> Compensação de 100% dos impactos ambientais para todos: hoje só hidros;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Reposição dos prejuízos com erros do passado;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Ajustes no Novo Modelo: 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1900" dirty="0"/>
              <a:t> Criação de Bolsa de Energia com chamada de margem ANTES DA ABERTURA: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300" dirty="0"/>
              <a:t>Adiar revisão regras da GD remota para 2021 como tarifa horária;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pt-BR" altLang="pt-BR" sz="1900" dirty="0"/>
          </a:p>
        </p:txBody>
      </p:sp>
    </p:spTree>
    <p:extLst>
      <p:ext uri="{BB962C8B-B14F-4D97-AF65-F5344CB8AC3E}">
        <p14:creationId xmlns:p14="http://schemas.microsoft.com/office/powerpoint/2010/main" val="670077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ítulo 1">
            <a:extLst>
              <a:ext uri="{FF2B5EF4-FFF2-40B4-BE49-F238E27FC236}">
                <a16:creationId xmlns:a16="http://schemas.microsoft.com/office/drawing/2014/main" id="{BDE24539-6F87-4D60-8E64-FB79AF523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PLANO DECENAL DE EXPANSÃO 2027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E3D3231-9E3E-4E1F-AF28-6B22C0DC5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99" y="668738"/>
            <a:ext cx="7787801" cy="532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1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ítulo 1">
            <a:extLst>
              <a:ext uri="{FF2B5EF4-FFF2-40B4-BE49-F238E27FC236}">
                <a16:creationId xmlns:a16="http://schemas.microsoft.com/office/drawing/2014/main" id="{BDE24539-6F87-4D60-8E64-FB79AF523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PARA RESGATAR LEGADO </a:t>
            </a:r>
            <a:r>
              <a:rPr lang="pt-BR" altLang="pt-BR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PCHs</a:t>
            </a:r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 DE SC</a:t>
            </a:r>
          </a:p>
        </p:txBody>
      </p:sp>
      <p:sp>
        <p:nvSpPr>
          <p:cNvPr id="53251" name="Espaço Reservado para Conteúdo 2">
            <a:extLst>
              <a:ext uri="{FF2B5EF4-FFF2-40B4-BE49-F238E27FC236}">
                <a16:creationId xmlns:a16="http://schemas.microsoft.com/office/drawing/2014/main" id="{DA3DB553-4564-43BB-8F39-196274E565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2250" y="889000"/>
            <a:ext cx="8699500" cy="5126038"/>
          </a:xfrm>
        </p:spPr>
        <p:txBody>
          <a:bodyPr/>
          <a:lstStyle/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Contratação de 10% da carga da CELESC ou Governo na GD;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Promover a </a:t>
            </a:r>
            <a:r>
              <a:rPr lang="pt-BR" altLang="pt-BR" sz="2200" u="sng" dirty="0"/>
              <a:t>verdadeira defesa do meio ambiente</a:t>
            </a:r>
            <a:r>
              <a:rPr lang="pt-BR" altLang="pt-BR" sz="2200" dirty="0"/>
              <a:t>: avaliação integrada da matriz elétrica e não bacia hidrográfica;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Contratação de 600MW médios em 2019 crescendo a partir 2020;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Isonomia e valorização da fonte: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1900" dirty="0"/>
              <a:t> Mesmos R$450 bilhões de incentivos do </a:t>
            </a:r>
            <a:r>
              <a:rPr lang="pt-BR" altLang="pt-BR" sz="1900" dirty="0" err="1"/>
              <a:t>Repetro</a:t>
            </a:r>
            <a:r>
              <a:rPr lang="pt-BR" altLang="pt-BR" sz="1900" dirty="0"/>
              <a:t>;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1900" dirty="0"/>
              <a:t> Mesmas isenções de 30% de impostos na cadeia produtiva das eólicas e solares;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1900" dirty="0"/>
              <a:t> Mesmas linhas de crédito subsidiadas das eólicas e solares (2,5% a 8% a.a.?);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1900" dirty="0"/>
              <a:t> Compensação de 100% dos impactos ambientais para todos: hoje só hidros;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Reposição dos prejuízos com erros do passado;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Ajustes no Novo Modelo: 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1900" dirty="0"/>
              <a:t> Criação de Bolsa de Energia com chamada de margem ANTES DA ABERTURA: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300" dirty="0"/>
              <a:t>Adiar revisão regras da GD remota para 2021 como tarifa horária;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pt-BR" altLang="pt-BR" sz="1900" dirty="0"/>
          </a:p>
        </p:txBody>
      </p:sp>
    </p:spTree>
    <p:extLst>
      <p:ext uri="{BB962C8B-B14F-4D97-AF65-F5344CB8AC3E}">
        <p14:creationId xmlns:p14="http://schemas.microsoft.com/office/powerpoint/2010/main" val="29249515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ítulo 1">
            <a:extLst>
              <a:ext uri="{FF2B5EF4-FFF2-40B4-BE49-F238E27FC236}">
                <a16:creationId xmlns:a16="http://schemas.microsoft.com/office/drawing/2014/main" id="{BDE24539-6F87-4D60-8E64-FB79AF523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PARA RESGATAR LEGADO HIDRELÉTRICAS</a:t>
            </a:r>
          </a:p>
        </p:txBody>
      </p:sp>
      <p:sp>
        <p:nvSpPr>
          <p:cNvPr id="53251" name="Espaço Reservado para Conteúdo 2">
            <a:extLst>
              <a:ext uri="{FF2B5EF4-FFF2-40B4-BE49-F238E27FC236}">
                <a16:creationId xmlns:a16="http://schemas.microsoft.com/office/drawing/2014/main" id="{DA3DB553-4564-43BB-8F39-196274E565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2250" y="889000"/>
            <a:ext cx="8699500" cy="5126038"/>
          </a:xfrm>
        </p:spPr>
        <p:txBody>
          <a:bodyPr/>
          <a:lstStyle/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Abertura mais gradual e reversão Portaria que antecipou;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Verificação da alocação custos T&amp;D X Uso de cada fonte;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Programa de comunicação do governo para reverter décadas de difamação das hidros;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Maior clareza na metodologia de cálculo dos atributos e lastro;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Realização dos leilões de GD Distribuidora;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Adiar revisão regras da GD remota para 2021;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GSF: solução para as micro </a:t>
            </a:r>
            <a:r>
              <a:rPr lang="pt-BR" altLang="pt-BR" sz="2200" dirty="0" err="1"/>
              <a:t>CGHs</a:t>
            </a:r>
            <a:r>
              <a:rPr lang="pt-BR" altLang="pt-BR" sz="2200" dirty="0"/>
              <a:t> e uso dos reservatórios só para cobertura de hidros;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Implantação da tarifa horária em </a:t>
            </a:r>
            <a:r>
              <a:rPr lang="pt-BR" altLang="pt-BR" sz="2200" dirty="0" err="1"/>
              <a:t>jan</a:t>
            </a:r>
            <a:r>
              <a:rPr lang="pt-BR" altLang="pt-BR" sz="2200" dirty="0"/>
              <a:t>/2020;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Isonomia na alocação de riscos entre agentes;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Isonomia no modelo de contratação e indexação contratos.</a:t>
            </a:r>
          </a:p>
        </p:txBody>
      </p:sp>
    </p:spTree>
    <p:extLst>
      <p:ext uri="{BB962C8B-B14F-4D97-AF65-F5344CB8AC3E}">
        <p14:creationId xmlns:p14="http://schemas.microsoft.com/office/powerpoint/2010/main" val="28742337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ítulo 1">
            <a:extLst>
              <a:ext uri="{FF2B5EF4-FFF2-40B4-BE49-F238E27FC236}">
                <a16:creationId xmlns:a16="http://schemas.microsoft.com/office/drawing/2014/main" id="{BDE24539-6F87-4D60-8E64-FB79AF523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PRIORIDADES</a:t>
            </a:r>
          </a:p>
        </p:txBody>
      </p:sp>
      <p:sp>
        <p:nvSpPr>
          <p:cNvPr id="53251" name="Espaço Reservado para Conteúdo 2">
            <a:extLst>
              <a:ext uri="{FF2B5EF4-FFF2-40B4-BE49-F238E27FC236}">
                <a16:creationId xmlns:a16="http://schemas.microsoft.com/office/drawing/2014/main" id="{DA3DB553-4564-43BB-8F39-196274E565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2250" y="889000"/>
            <a:ext cx="8699500" cy="5126038"/>
          </a:xfrm>
        </p:spPr>
        <p:txBody>
          <a:bodyPr/>
          <a:lstStyle/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Contratação de 10% da carga da CELESC ou Governo na GD;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Contratação de 600MW médios em 2019 crescendo a partir 2020;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Fundos Regionais também para SC;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Reestabelecimento Isonomia Ampla Geral e Irrestrita;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Correta valoração dos atributos;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Reestabelecimento  da correta alocação dos custos e riscos;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Reposição dos prejuízos com erros do passado;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Ajustes no Novo Modelo: bolsa de energia, competição em igualdade, gradualidade com pré-condições;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/>
              <a:t> Ajudar a promover a </a:t>
            </a:r>
            <a:r>
              <a:rPr lang="pt-BR" altLang="pt-BR" sz="2200" u="sng" dirty="0"/>
              <a:t>verdadeira defesa do meio ambiente: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1900" dirty="0"/>
              <a:t> Avaliação integrada da matriz e não bacia;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1900" dirty="0"/>
              <a:t> Acabar com “Dumping Ambiental”: Cada um compensa seus impactos;</a:t>
            </a:r>
          </a:p>
          <a:p>
            <a:pPr marL="342900" lvl="1" indent="0">
              <a:spcAft>
                <a:spcPts val="300"/>
              </a:spcAft>
              <a:buNone/>
            </a:pPr>
            <a:endParaRPr lang="pt-BR" altLang="pt-BR" sz="1900" dirty="0"/>
          </a:p>
        </p:txBody>
      </p:sp>
    </p:spTree>
    <p:extLst>
      <p:ext uri="{BB962C8B-B14F-4D97-AF65-F5344CB8AC3E}">
        <p14:creationId xmlns:p14="http://schemas.microsoft.com/office/powerpoint/2010/main" val="1934865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">
            <a:extLst>
              <a:ext uri="{FF2B5EF4-FFF2-40B4-BE49-F238E27FC236}">
                <a16:creationId xmlns:a16="http://schemas.microsoft.com/office/drawing/2014/main" id="{2840006F-B2F6-4164-A50D-1E1E760D70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63725" y="3233738"/>
            <a:ext cx="5416550" cy="2203450"/>
          </a:xfrm>
        </p:spPr>
        <p:txBody>
          <a:bodyPr>
            <a:spAutoFit/>
          </a:bodyPr>
          <a:lstStyle>
            <a:lvl1pPr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sz="2000" dirty="0">
                <a:solidFill>
                  <a:srgbClr val="1F497D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Paulo Arbex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dirty="0">
                <a:solidFill>
                  <a:srgbClr val="1F497D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Presidente</a:t>
            </a:r>
            <a:endParaRPr lang="pt-BR" altLang="pt-B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dirty="0">
                <a:solidFill>
                  <a:srgbClr val="1F497D"/>
                </a:solidFill>
                <a:latin typeface="Verdana" panose="020B0604030504040204" pitchFamily="34" charset="0"/>
                <a:cs typeface="Times New Roman" panose="02020603050405020304" pitchFamily="18" charset="0"/>
                <a:hlinkClick r:id="rId2"/>
              </a:rPr>
              <a:t>paulo.arbex@abrapch.org.br</a:t>
            </a:r>
            <a:endParaRPr lang="pt-BR" altLang="pt-BR" dirty="0">
              <a:solidFill>
                <a:srgbClr val="1F497D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i="1" dirty="0">
                <a:solidFill>
                  <a:srgbClr val="1F497D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(11) 98282-6789, (11) 2361-0180,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i="1" dirty="0">
                <a:solidFill>
                  <a:srgbClr val="1F497D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(61) 3036-9216; (41) 4101-1596; </a:t>
            </a:r>
            <a:endParaRPr lang="pt-BR" altLang="pt-BR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pt-BR" altLang="pt-BR" i="1" u="sng" dirty="0">
                <a:solidFill>
                  <a:srgbClr val="0000FF"/>
                </a:solidFill>
                <a:latin typeface="Verdana" panose="020B0604030504040204" pitchFamily="34" charset="0"/>
                <a:cs typeface="Times New Roman" panose="02020603050405020304" pitchFamily="18" charset="0"/>
                <a:hlinkClick r:id="rId3"/>
              </a:rPr>
              <a:t>www.abrapch.org.br</a:t>
            </a:r>
            <a:endParaRPr lang="pt-BR" altLang="pt-BR" i="1" u="sng" dirty="0">
              <a:solidFill>
                <a:srgbClr val="0000FF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pt-BR" altLang="pt-BR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CF18FDF-C1FE-4DED-A9FB-099CE89F0149}"/>
              </a:ext>
            </a:extLst>
          </p:cNvPr>
          <p:cNvSpPr txBox="1">
            <a:spLocks/>
          </p:cNvSpPr>
          <p:nvPr/>
        </p:nvSpPr>
        <p:spPr bwMode="auto">
          <a:xfrm>
            <a:off x="1930400" y="1836738"/>
            <a:ext cx="541496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pt-BR" altLang="pt-BR" sz="4400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 OBRIGADO!</a:t>
            </a:r>
          </a:p>
        </p:txBody>
      </p:sp>
    </p:spTree>
    <p:extLst>
      <p:ext uri="{BB962C8B-B14F-4D97-AF65-F5344CB8AC3E}">
        <p14:creationId xmlns:p14="http://schemas.microsoft.com/office/powerpoint/2010/main" val="9699434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CF18FDF-C1FE-4DED-A9FB-099CE89F0149}"/>
              </a:ext>
            </a:extLst>
          </p:cNvPr>
          <p:cNvSpPr txBox="1">
            <a:spLocks/>
          </p:cNvSpPr>
          <p:nvPr/>
        </p:nvSpPr>
        <p:spPr bwMode="auto">
          <a:xfrm>
            <a:off x="1864518" y="2625725"/>
            <a:ext cx="541496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pt-BR" altLang="pt-BR" sz="4400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TEMAS ADICIONAIS</a:t>
            </a:r>
          </a:p>
        </p:txBody>
      </p:sp>
    </p:spTree>
    <p:extLst>
      <p:ext uri="{BB962C8B-B14F-4D97-AF65-F5344CB8AC3E}">
        <p14:creationId xmlns:p14="http://schemas.microsoft.com/office/powerpoint/2010/main" val="2038023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>
            <a:extLst>
              <a:ext uri="{FF2B5EF4-FFF2-40B4-BE49-F238E27FC236}">
                <a16:creationId xmlns:a16="http://schemas.microsoft.com/office/drawing/2014/main" id="{C77696E8-D019-49F4-B831-53B1D86792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4000" b="1">
                <a:latin typeface="Arial" panose="020B0604020202020204" pitchFamily="34" charset="0"/>
                <a:cs typeface="Arial" panose="020B0604020202020204" pitchFamily="34" charset="0"/>
              </a:rPr>
              <a:t>Principais Números do Setor</a:t>
            </a:r>
          </a:p>
        </p:txBody>
      </p:sp>
      <p:sp>
        <p:nvSpPr>
          <p:cNvPr id="7171" name="CaixaDeTexto 1">
            <a:extLst>
              <a:ext uri="{FF2B5EF4-FFF2-40B4-BE49-F238E27FC236}">
                <a16:creationId xmlns:a16="http://schemas.microsoft.com/office/drawing/2014/main" id="{C630BF93-72CB-43BF-A3F3-445D0EE55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36496"/>
            <a:ext cx="7534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300"/>
              </a:spcAft>
            </a:pPr>
            <a:r>
              <a:rPr lang="pt-BR" altLang="pt-BR" sz="2800" dirty="0">
                <a:solidFill>
                  <a:srgbClr val="00B0F0"/>
                </a:solidFill>
              </a:rPr>
              <a:t>5.943MW </a:t>
            </a:r>
            <a:r>
              <a:rPr lang="pt-BR" altLang="pt-BR" sz="2800" dirty="0"/>
              <a:t>de capacidade instalada;</a:t>
            </a:r>
          </a:p>
        </p:txBody>
      </p:sp>
      <p:sp>
        <p:nvSpPr>
          <p:cNvPr id="7172" name="CaixaDeTexto 4">
            <a:extLst>
              <a:ext uri="{FF2B5EF4-FFF2-40B4-BE49-F238E27FC236}">
                <a16:creationId xmlns:a16="http://schemas.microsoft.com/office/drawing/2014/main" id="{E3DF0737-E452-48C7-8288-55AC2EAB4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906832"/>
            <a:ext cx="766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300"/>
              </a:spcAft>
            </a:pPr>
            <a:r>
              <a:rPr lang="pt-BR" altLang="pt-BR" sz="2800" dirty="0">
                <a:solidFill>
                  <a:srgbClr val="00B0F0"/>
                </a:solidFill>
              </a:rPr>
              <a:t>550</a:t>
            </a:r>
            <a:r>
              <a:rPr lang="pt-BR" altLang="pt-BR" sz="2800" dirty="0"/>
              <a:t> afiliadas (ABRAPCH, APINE, ABIAPE, ABRAGEL);</a:t>
            </a:r>
          </a:p>
        </p:txBody>
      </p:sp>
      <p:sp>
        <p:nvSpPr>
          <p:cNvPr id="7173" name="CaixaDeTexto 5">
            <a:extLst>
              <a:ext uri="{FF2B5EF4-FFF2-40B4-BE49-F238E27FC236}">
                <a16:creationId xmlns:a16="http://schemas.microsoft.com/office/drawing/2014/main" id="{B4A8905F-3062-4B85-8F05-E7C1B969A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992" y="916451"/>
            <a:ext cx="43037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800" dirty="0">
                <a:solidFill>
                  <a:srgbClr val="00B0F0"/>
                </a:solidFill>
              </a:rPr>
              <a:t>1.124</a:t>
            </a:r>
            <a:r>
              <a:rPr lang="pt-BR" altLang="pt-BR" sz="2800" dirty="0"/>
              <a:t> usinas em operação;</a:t>
            </a:r>
          </a:p>
        </p:txBody>
      </p:sp>
      <p:sp>
        <p:nvSpPr>
          <p:cNvPr id="7174" name="CaixaDeTexto 7">
            <a:extLst>
              <a:ext uri="{FF2B5EF4-FFF2-40B4-BE49-F238E27FC236}">
                <a16:creationId xmlns:a16="http://schemas.microsoft.com/office/drawing/2014/main" id="{7B0A85D7-4AF5-4781-8707-A62496BEA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89" y="2892426"/>
            <a:ext cx="8183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300"/>
              </a:spcAft>
            </a:pPr>
            <a:r>
              <a:rPr lang="pt-BR" altLang="pt-BR" sz="2800" dirty="0">
                <a:solidFill>
                  <a:srgbClr val="00B0F0"/>
                </a:solidFill>
              </a:rPr>
              <a:t>16.309MW</a:t>
            </a:r>
            <a:r>
              <a:rPr lang="pt-BR" altLang="pt-BR" sz="2800" dirty="0"/>
              <a:t> potencial inventariado na ANEEL;</a:t>
            </a:r>
          </a:p>
        </p:txBody>
      </p:sp>
      <p:sp>
        <p:nvSpPr>
          <p:cNvPr id="7175" name="CaixaDeTexto 8">
            <a:extLst>
              <a:ext uri="{FF2B5EF4-FFF2-40B4-BE49-F238E27FC236}">
                <a16:creationId xmlns:a16="http://schemas.microsoft.com/office/drawing/2014/main" id="{01F02753-FED5-446D-BEE9-B8C49B809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56" y="3389069"/>
            <a:ext cx="8183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300"/>
              </a:spcAft>
            </a:pPr>
            <a:r>
              <a:rPr lang="pt-BR" altLang="pt-BR" sz="2800" dirty="0">
                <a:solidFill>
                  <a:srgbClr val="00B0F0"/>
                </a:solidFill>
              </a:rPr>
              <a:t>R$131 BI </a:t>
            </a:r>
            <a:r>
              <a:rPr lang="pt-BR" altLang="pt-BR" sz="2800" dirty="0"/>
              <a:t>investimentos potenciais;</a:t>
            </a:r>
          </a:p>
        </p:txBody>
      </p:sp>
      <p:sp>
        <p:nvSpPr>
          <p:cNvPr id="7176" name="CaixaDeTexto 9">
            <a:extLst>
              <a:ext uri="{FF2B5EF4-FFF2-40B4-BE49-F238E27FC236}">
                <a16:creationId xmlns:a16="http://schemas.microsoft.com/office/drawing/2014/main" id="{4AA0B921-FCB8-4563-81E8-DA054B303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244" y="3887299"/>
            <a:ext cx="81835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300"/>
              </a:spcAft>
            </a:pPr>
            <a:r>
              <a:rPr lang="pt-BR" altLang="pt-BR" sz="2800" dirty="0">
                <a:solidFill>
                  <a:srgbClr val="00B0F0"/>
                </a:solidFill>
              </a:rPr>
              <a:t>1.000MW </a:t>
            </a:r>
            <a:r>
              <a:rPr lang="pt-BR" altLang="pt-BR" sz="2800" dirty="0"/>
              <a:t>habilitados (média) últimos leilões;</a:t>
            </a:r>
          </a:p>
        </p:txBody>
      </p:sp>
      <p:sp>
        <p:nvSpPr>
          <p:cNvPr id="7177" name="CaixaDeTexto 10">
            <a:extLst>
              <a:ext uri="{FF2B5EF4-FFF2-40B4-BE49-F238E27FC236}">
                <a16:creationId xmlns:a16="http://schemas.microsoft.com/office/drawing/2014/main" id="{CBF047C1-C00C-4615-A7D5-18A46C6E4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975" y="4356710"/>
            <a:ext cx="8183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300"/>
              </a:spcAft>
            </a:pPr>
            <a:r>
              <a:rPr lang="pt-BR" altLang="pt-BR" sz="2800" dirty="0">
                <a:solidFill>
                  <a:srgbClr val="00B0F0"/>
                </a:solidFill>
              </a:rPr>
              <a:t>65MW </a:t>
            </a:r>
            <a:r>
              <a:rPr lang="pt-BR" altLang="pt-BR" sz="2800" dirty="0"/>
              <a:t>contratados leilões apenas;</a:t>
            </a:r>
          </a:p>
        </p:txBody>
      </p:sp>
      <p:sp>
        <p:nvSpPr>
          <p:cNvPr id="7178" name="CaixaDeTexto 11">
            <a:extLst>
              <a:ext uri="{FF2B5EF4-FFF2-40B4-BE49-F238E27FC236}">
                <a16:creationId xmlns:a16="http://schemas.microsoft.com/office/drawing/2014/main" id="{56B21377-A322-4163-829A-9AD270F61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386013"/>
            <a:ext cx="7961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300"/>
              </a:spcAft>
            </a:pPr>
            <a:r>
              <a:rPr lang="pt-BR" altLang="pt-BR" sz="2800" dirty="0">
                <a:solidFill>
                  <a:srgbClr val="00B0F0"/>
                </a:solidFill>
              </a:rPr>
              <a:t>2.000+ </a:t>
            </a:r>
            <a:r>
              <a:rPr lang="pt-BR" altLang="pt-BR" sz="2800" dirty="0"/>
              <a:t>empresas na cadeia produtiva;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96E152A-2B96-4526-8E16-6AE2D592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219" y="4829838"/>
            <a:ext cx="8183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300"/>
              </a:spcAft>
            </a:pPr>
            <a:r>
              <a:rPr lang="pt-BR" altLang="pt-BR" sz="2800" dirty="0">
                <a:solidFill>
                  <a:srgbClr val="00B0F0"/>
                </a:solidFill>
              </a:rPr>
              <a:t>20.508MW </a:t>
            </a:r>
            <a:r>
              <a:rPr lang="pt-BR" altLang="pt-BR" sz="2800" dirty="0"/>
              <a:t>potencial remanescente estudado;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138D675-0C35-4D70-B8EC-6890DBAEE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219" y="5326481"/>
            <a:ext cx="8183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300"/>
              </a:spcAft>
            </a:pPr>
            <a:r>
              <a:rPr lang="pt-BR" altLang="pt-BR" sz="2800" dirty="0">
                <a:solidFill>
                  <a:srgbClr val="00B0F0"/>
                </a:solidFill>
              </a:rPr>
              <a:t>24.000MW </a:t>
            </a:r>
            <a:r>
              <a:rPr lang="pt-BR" altLang="pt-BR" sz="2800" dirty="0"/>
              <a:t>potencial remanescente não estudado (E);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CF18FDF-C1FE-4DED-A9FB-099CE89F0149}"/>
              </a:ext>
            </a:extLst>
          </p:cNvPr>
          <p:cNvSpPr txBox="1">
            <a:spLocks/>
          </p:cNvSpPr>
          <p:nvPr/>
        </p:nvSpPr>
        <p:spPr bwMode="auto">
          <a:xfrm>
            <a:off x="560363" y="431410"/>
            <a:ext cx="8023274" cy="456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pt-BR" altLang="pt-BR" sz="4400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RESERVATÓRIOS: VITAIS E IMPRESCINDÍVEIS PARA SOBREVIVÊNCIA E DIGNIDADE HUMANA</a:t>
            </a:r>
          </a:p>
        </p:txBody>
      </p:sp>
    </p:spTree>
    <p:extLst>
      <p:ext uri="{BB962C8B-B14F-4D97-AF65-F5344CB8AC3E}">
        <p14:creationId xmlns:p14="http://schemas.microsoft.com/office/powerpoint/2010/main" val="40344152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ítulo 1">
            <a:extLst>
              <a:ext uri="{FF2B5EF4-FFF2-40B4-BE49-F238E27FC236}">
                <a16:creationId xmlns:a16="http://schemas.microsoft.com/office/drawing/2014/main" id="{268E794B-0369-4732-B496-CF01D7A9FA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200" b="1">
                <a:latin typeface="Arial" panose="020B0604020202020204" pitchFamily="34" charset="0"/>
                <a:cs typeface="Arial" panose="020B0604020202020204" pitchFamily="34" charset="0"/>
              </a:rPr>
              <a:t>Distribuição da Água no Mundo 1</a:t>
            </a:r>
          </a:p>
        </p:txBody>
      </p:sp>
      <p:pic>
        <p:nvPicPr>
          <p:cNvPr id="64515" name="Imagem 3">
            <a:extLst>
              <a:ext uri="{FF2B5EF4-FFF2-40B4-BE49-F238E27FC236}">
                <a16:creationId xmlns:a16="http://schemas.microsoft.com/office/drawing/2014/main" id="{5E0EB6E0-FA55-46A9-B013-3616CA864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073150"/>
            <a:ext cx="625475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CaixaDeTexto 4">
            <a:extLst>
              <a:ext uri="{FF2B5EF4-FFF2-40B4-BE49-F238E27FC236}">
                <a16:creationId xmlns:a16="http://schemas.microsoft.com/office/drawing/2014/main" id="{7EB66C7F-6D6C-4091-8F71-636D05AC3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5416550"/>
            <a:ext cx="8748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/>
              <a:t>  </a:t>
            </a:r>
            <a:r>
              <a:rPr lang="pt-BR" altLang="pt-BR" sz="1600"/>
              <a:t>Fonte: Pennsylvania State University/Nasa (</a:t>
            </a:r>
            <a:r>
              <a:rPr lang="pt-BR" altLang="pt-BR" sz="1600" u="sng">
                <a:hlinkClick r:id="rId3"/>
              </a:rPr>
              <a:t>https://www.e-education.psu.edu/earth103/node/701</a:t>
            </a:r>
            <a:r>
              <a:rPr lang="pt-BR" altLang="pt-BR" sz="1600" u="sng"/>
              <a:t>)</a:t>
            </a:r>
            <a:endParaRPr lang="pt-BR" altLang="pt-BR" sz="1600"/>
          </a:p>
        </p:txBody>
      </p:sp>
      <p:pic>
        <p:nvPicPr>
          <p:cNvPr id="64517" name="Imagem 6">
            <a:extLst>
              <a:ext uri="{FF2B5EF4-FFF2-40B4-BE49-F238E27FC236}">
                <a16:creationId xmlns:a16="http://schemas.microsoft.com/office/drawing/2014/main" id="{43F50BE3-A2C0-466D-AC0C-F67B598B3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8" y="2411413"/>
            <a:ext cx="2570162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1510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ítulo 1">
            <a:extLst>
              <a:ext uri="{FF2B5EF4-FFF2-40B4-BE49-F238E27FC236}">
                <a16:creationId xmlns:a16="http://schemas.microsoft.com/office/drawing/2014/main" id="{EC4FDFDB-00D3-476F-9C4B-AA304309D8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200" b="1">
                <a:latin typeface="Arial" panose="020B0604020202020204" pitchFamily="34" charset="0"/>
                <a:cs typeface="Arial" panose="020B0604020202020204" pitchFamily="34" charset="0"/>
              </a:rPr>
              <a:t>Brasil: Sheik das Reservas Hídricas, MAS...</a:t>
            </a:r>
          </a:p>
        </p:txBody>
      </p:sp>
      <p:sp>
        <p:nvSpPr>
          <p:cNvPr id="66563" name="Espaço Reservado para Conteúdo 2">
            <a:extLst>
              <a:ext uri="{FF2B5EF4-FFF2-40B4-BE49-F238E27FC236}">
                <a16:creationId xmlns:a16="http://schemas.microsoft.com/office/drawing/2014/main" id="{376FC86B-CAC0-488D-9971-2CFCC141DC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6863" y="862013"/>
            <a:ext cx="8699500" cy="5076825"/>
          </a:xfrm>
        </p:spPr>
        <p:txBody>
          <a:bodyPr/>
          <a:lstStyle/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Brasil tem 12% das reservas hídricas utilizáveis do mundo, MAS: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Maior parte das reservas na Amazônia;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Recursos hídricos sob enorme pressão: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100"/>
              <a:t> Tremendo sucesso da Agropecuária;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100"/>
              <a:t> Crescimento populacional;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100"/>
              <a:t> Urbanização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Faltando água para: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100"/>
              <a:t> Beber, cozinhar e banho nas grandes cidades;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100"/>
              <a:t> Irrigar lavoura no campo;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Consumo supera capacidade dos rios e aquíferos;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Reservatórios são a SOLUÇÃO e não o problema;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/>
              <a:t> Hidros podem disponibilizar agua a R$0,10/m3;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951711-1E89-46C3-BBEC-948173E57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42938"/>
          </a:xfrm>
        </p:spPr>
        <p:txBody>
          <a:bodyPr/>
          <a:lstStyle/>
          <a:p>
            <a:pPr>
              <a:defRPr/>
            </a:pPr>
            <a:r>
              <a:rPr lang="pt-BR" sz="3200" b="1" dirty="0">
                <a:latin typeface="+mn-lt"/>
              </a:rPr>
              <a:t>Verdadeiros Problemas dos Nossos Rios</a:t>
            </a:r>
          </a:p>
        </p:txBody>
      </p:sp>
      <p:sp>
        <p:nvSpPr>
          <p:cNvPr id="67587" name="Espaço Reservado para Conteúdo 2">
            <a:extLst>
              <a:ext uri="{FF2B5EF4-FFF2-40B4-BE49-F238E27FC236}">
                <a16:creationId xmlns:a16="http://schemas.microsoft.com/office/drawing/2014/main" id="{33166685-F5E6-47BD-A2F5-E80151B01F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0188" y="1103313"/>
            <a:ext cx="4233960" cy="5414962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altLang="pt-BR" sz="2400" b="1" dirty="0"/>
              <a:t>60% do esgoto RESIDENCIAL E INSDUSTRIAL jogados nos rios;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altLang="pt-BR" sz="2400" b="1" dirty="0"/>
              <a:t>Mudanças Climáticas;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altLang="pt-BR" sz="2400" b="1" dirty="0"/>
              <a:t>Desmatamento das Bacias Hidrológicas.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altLang="pt-BR" sz="2400" b="1" dirty="0">
                <a:cs typeface="Arial" panose="020B0604020202020204" pitchFamily="34" charset="0"/>
              </a:rPr>
              <a:t>Assoreamento;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altLang="pt-BR" sz="2400" b="1" dirty="0"/>
              <a:t>Contaminação por chorume de lixões e aterros sanitários;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altLang="pt-BR" sz="2400" b="1" dirty="0"/>
              <a:t>Poluição por agrotóxicos;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altLang="pt-BR" sz="2400" b="1" dirty="0"/>
              <a:t>Vazamentos de lixo tóxico de Mineração e Petróleo;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</a:pPr>
            <a:endParaRPr lang="pt-BR" altLang="pt-BR" sz="2200" dirty="0">
              <a:cs typeface="Arial" panose="020B0604020202020204" pitchFamily="34" charset="0"/>
            </a:endParaRPr>
          </a:p>
        </p:txBody>
      </p:sp>
      <p:pic>
        <p:nvPicPr>
          <p:cNvPr id="67588" name="Picture 2" descr="C:\Users\Usuário\Desktop\Assoreamento.jpg">
            <a:extLst>
              <a:ext uri="{FF2B5EF4-FFF2-40B4-BE49-F238E27FC236}">
                <a16:creationId xmlns:a16="http://schemas.microsoft.com/office/drawing/2014/main" id="{C6793D09-8D4D-4418-9AD7-579BD47D9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35100"/>
            <a:ext cx="200818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3" descr="C:\Users\Usuário\Desktop\chorume.jpg">
            <a:extLst>
              <a:ext uri="{FF2B5EF4-FFF2-40B4-BE49-F238E27FC236}">
                <a16:creationId xmlns:a16="http://schemas.microsoft.com/office/drawing/2014/main" id="{CE8B65C6-BA72-4C9C-A657-298AAA1D8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0" y="1435100"/>
            <a:ext cx="20923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4" descr="C:\Users\Usuário\Desktop\esgoto.jpg">
            <a:extLst>
              <a:ext uri="{FF2B5EF4-FFF2-40B4-BE49-F238E27FC236}">
                <a16:creationId xmlns:a16="http://schemas.microsoft.com/office/drawing/2014/main" id="{67F60AF1-7FE3-45B6-9869-06BC521FE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2886075"/>
            <a:ext cx="201771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5" descr="C:\Users\Usuário\Desktop\ADERJ_1326296813poluicao nos rios.jpg">
            <a:extLst>
              <a:ext uri="{FF2B5EF4-FFF2-40B4-BE49-F238E27FC236}">
                <a16:creationId xmlns:a16="http://schemas.microsoft.com/office/drawing/2014/main" id="{0DA579FA-9C5A-457A-9A9C-1CA0848AD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2886075"/>
            <a:ext cx="210502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6" descr="C:\Users\Usuário\Desktop\1-poluicao-petroleo.jpg">
            <a:extLst>
              <a:ext uri="{FF2B5EF4-FFF2-40B4-BE49-F238E27FC236}">
                <a16:creationId xmlns:a16="http://schemas.microsoft.com/office/drawing/2014/main" id="{F22441D0-5F08-44C7-A42C-D7D8C33AB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4451350"/>
            <a:ext cx="23622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9723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ítulo 1">
            <a:extLst>
              <a:ext uri="{FF2B5EF4-FFF2-40B4-BE49-F238E27FC236}">
                <a16:creationId xmlns:a16="http://schemas.microsoft.com/office/drawing/2014/main" id="{EC4FDFDB-00D3-476F-9C4B-AA304309D8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CGHs</a:t>
            </a:r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altLang="pt-BR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PCHs</a:t>
            </a:r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 são </a:t>
            </a:r>
            <a:r>
              <a:rPr lang="pt-BR" altLang="pt-BR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ALIADAS</a:t>
            </a:r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 do Meio Ambiente</a:t>
            </a:r>
          </a:p>
        </p:txBody>
      </p:sp>
      <p:sp>
        <p:nvSpPr>
          <p:cNvPr id="66563" name="Espaço Reservado para Conteúdo 2">
            <a:extLst>
              <a:ext uri="{FF2B5EF4-FFF2-40B4-BE49-F238E27FC236}">
                <a16:creationId xmlns:a16="http://schemas.microsoft.com/office/drawing/2014/main" id="{376FC86B-CAC0-488D-9971-2CFCC141DC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6863" y="862013"/>
            <a:ext cx="8699500" cy="5076825"/>
          </a:xfrm>
        </p:spPr>
        <p:txBody>
          <a:bodyPr/>
          <a:lstStyle/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/>
              <a:t> </a:t>
            </a:r>
            <a:r>
              <a:rPr lang="pt-BR" altLang="pt-BR" dirty="0"/>
              <a:t>Retiram milhares de toneladas de lixo todo mês;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dirty="0"/>
              <a:t> Criam e mantém milhares de hectares de </a:t>
            </a:r>
            <a:r>
              <a:rPr lang="pt-BR" altLang="pt-BR" dirty="0" err="1"/>
              <a:t>APPs</a:t>
            </a:r>
            <a:r>
              <a:rPr lang="pt-BR" altLang="pt-BR" dirty="0"/>
              <a:t>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dirty="0"/>
              <a:t> Única fonte com maior parte dos impactos </a:t>
            </a:r>
            <a:r>
              <a:rPr lang="pt-BR" altLang="pt-BR" u="sng" dirty="0"/>
              <a:t>REVERSÍVEIS</a:t>
            </a:r>
            <a:r>
              <a:rPr lang="pt-BR" altLang="pt-BR" dirty="0"/>
              <a:t>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dirty="0"/>
              <a:t> Monitoram qualidade da água, fauna, flora, ictiofauna, acervos arqueológicos e 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dirty="0"/>
              <a:t> Reservatórios de uso múltiplo: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100" dirty="0"/>
              <a:t> Valorizam o entorno, 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100" dirty="0"/>
              <a:t> Melhoram </a:t>
            </a:r>
            <a:r>
              <a:rPr lang="pt-BR" altLang="pt-BR" sz="2100" dirty="0" err="1"/>
              <a:t>micro-clima</a:t>
            </a:r>
            <a:r>
              <a:rPr lang="pt-BR" altLang="pt-BR" sz="2100" dirty="0"/>
              <a:t>;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100" dirty="0"/>
              <a:t> Proporcionam beleza cênica, lazer e atividades turísticas;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sz="2100" dirty="0"/>
              <a:t> Reserva estratégica de água para irrigação e consumo humano;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dirty="0"/>
              <a:t> Aumentam disponibilidade hídrica, evitando que excesso de retirada de água “mate” os rios;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BR" altLang="pt-BR" dirty="0"/>
              <a:t> </a:t>
            </a:r>
            <a:r>
              <a:rPr lang="pt-BR" altLang="pt-BR" u="sng" dirty="0"/>
              <a:t>SÃO A SOLUÇÃO E NÃO O PROBLEMA</a:t>
            </a:r>
          </a:p>
        </p:txBody>
      </p:sp>
    </p:spTree>
    <p:extLst>
      <p:ext uri="{BB962C8B-B14F-4D97-AF65-F5344CB8AC3E}">
        <p14:creationId xmlns:p14="http://schemas.microsoft.com/office/powerpoint/2010/main" val="2399063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>
            <a:extLst>
              <a:ext uri="{FF2B5EF4-FFF2-40B4-BE49-F238E27FC236}">
                <a16:creationId xmlns:a16="http://schemas.microsoft.com/office/drawing/2014/main" id="{99D8DDA5-C019-4F3D-ADF4-AC7B5BE76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2725" y="438150"/>
            <a:ext cx="8497888" cy="392113"/>
          </a:xfrm>
        </p:spPr>
        <p:txBody>
          <a:bodyPr/>
          <a:lstStyle/>
          <a:p>
            <a:r>
              <a:rPr lang="pt-BR" altLang="pt-BR">
                <a:latin typeface="Calibri" panose="020F0502020204030204" pitchFamily="34" charset="0"/>
                <a:cs typeface="Calibri" panose="020F0502020204030204" pitchFamily="34" charset="0"/>
              </a:rPr>
              <a:t>IMPACTOS BAIXOS E QUASE TODOS REVERSÍVEIS</a:t>
            </a:r>
          </a:p>
        </p:txBody>
      </p:sp>
      <p:sp>
        <p:nvSpPr>
          <p:cNvPr id="25603" name="Rectangle 5">
            <a:extLst>
              <a:ext uri="{FF2B5EF4-FFF2-40B4-BE49-F238E27FC236}">
                <a16:creationId xmlns:a16="http://schemas.microsoft.com/office/drawing/2014/main" id="{CAE8CD97-8B79-4225-9B1E-C04BA6DE2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br>
              <a:rPr lang="en-ZA" altLang="pt-BR" sz="1400" b="1">
                <a:solidFill>
                  <a:schemeClr val="tx2"/>
                </a:solidFill>
                <a:latin typeface="Tahoma" panose="020B0604030504040204" pitchFamily="34" charset="0"/>
              </a:rPr>
            </a:br>
            <a:endParaRPr lang="en-ZA" altLang="pt-BR" sz="1400" b="1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pic>
        <p:nvPicPr>
          <p:cNvPr id="25604" name="Imagem 3">
            <a:extLst>
              <a:ext uri="{FF2B5EF4-FFF2-40B4-BE49-F238E27FC236}">
                <a16:creationId xmlns:a16="http://schemas.microsoft.com/office/drawing/2014/main" id="{46DBB223-9B58-4A2C-A5D1-B19FE2A47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558925"/>
            <a:ext cx="30035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Imagem 4">
            <a:extLst>
              <a:ext uri="{FF2B5EF4-FFF2-40B4-BE49-F238E27FC236}">
                <a16:creationId xmlns:a16="http://schemas.microsoft.com/office/drawing/2014/main" id="{C71DF29A-1707-4E1D-94F4-B9002F3A5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1558925"/>
            <a:ext cx="2897187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Imagem 7">
            <a:extLst>
              <a:ext uri="{FF2B5EF4-FFF2-40B4-BE49-F238E27FC236}">
                <a16:creationId xmlns:a16="http://schemas.microsoft.com/office/drawing/2014/main" id="{88EAEF2F-5872-4B66-B6ED-4183C9BAD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1558925"/>
            <a:ext cx="2916238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Imagem 6">
            <a:extLst>
              <a:ext uri="{FF2B5EF4-FFF2-40B4-BE49-F238E27FC236}">
                <a16:creationId xmlns:a16="http://schemas.microsoft.com/office/drawing/2014/main" id="{DC9CF2AC-D0EA-45FC-BCA0-34257D995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684588"/>
            <a:ext cx="3003550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Imagem 8">
            <a:extLst>
              <a:ext uri="{FF2B5EF4-FFF2-40B4-BE49-F238E27FC236}">
                <a16:creationId xmlns:a16="http://schemas.microsoft.com/office/drawing/2014/main" id="{7F864010-C88D-4424-BC4E-EA934C076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3684588"/>
            <a:ext cx="2897187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Imagem 9">
            <a:extLst>
              <a:ext uri="{FF2B5EF4-FFF2-40B4-BE49-F238E27FC236}">
                <a16:creationId xmlns:a16="http://schemas.microsoft.com/office/drawing/2014/main" id="{5AF97577-CFFA-491F-9A1A-012D9BB38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3684588"/>
            <a:ext cx="2916238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774661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>
            <a:extLst>
              <a:ext uri="{FF2B5EF4-FFF2-40B4-BE49-F238E27FC236}">
                <a16:creationId xmlns:a16="http://schemas.microsoft.com/office/drawing/2014/main" id="{289B2EA5-E6C2-4F5E-A020-68FDB2410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284163"/>
            <a:ext cx="7826375" cy="392112"/>
          </a:xfrm>
        </p:spPr>
        <p:txBody>
          <a:bodyPr/>
          <a:lstStyle/>
          <a:p>
            <a:pPr algn="ctr">
              <a:defRPr/>
            </a:pPr>
            <a:r>
              <a:rPr lang="pt-BR" altLang="pt-BR" dirty="0">
                <a:latin typeface="+mn-lt"/>
              </a:rPr>
              <a:t>Melhoram Beleza Cênica</a:t>
            </a:r>
          </a:p>
        </p:txBody>
      </p:sp>
      <p:pic>
        <p:nvPicPr>
          <p:cNvPr id="26627" name="Imagem 4" descr="http://farm3.staticflickr.com/2009/4507956873_27e5817c78_b.jpg">
            <a:extLst>
              <a:ext uri="{FF2B5EF4-FFF2-40B4-BE49-F238E27FC236}">
                <a16:creationId xmlns:a16="http://schemas.microsoft.com/office/drawing/2014/main" id="{D3FAAEDF-86FB-4C4E-BFDD-5306B7E5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969963"/>
            <a:ext cx="3863975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Imagem 5" descr="http://www.turismo.gov.br/turismo/noticias/todas_noticias/galeria_noticias/00329Christian_Knepper.jpg">
            <a:extLst>
              <a:ext uri="{FF2B5EF4-FFF2-40B4-BE49-F238E27FC236}">
                <a16:creationId xmlns:a16="http://schemas.microsoft.com/office/drawing/2014/main" id="{C51B2B9D-F57B-4DB6-9FDE-16314A06D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969963"/>
            <a:ext cx="3833812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Imagem 6" descr="Resultado de imagem para fotos lago paranoa brasilia">
            <a:extLst>
              <a:ext uri="{FF2B5EF4-FFF2-40B4-BE49-F238E27FC236}">
                <a16:creationId xmlns:a16="http://schemas.microsoft.com/office/drawing/2014/main" id="{C7B99A6B-DEA2-46ED-8157-EDC774F54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3625850"/>
            <a:ext cx="3863975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Imagem 7" descr="Resultado de imagem para fotos lago paranoa brasilia">
            <a:extLst>
              <a:ext uri="{FF2B5EF4-FFF2-40B4-BE49-F238E27FC236}">
                <a16:creationId xmlns:a16="http://schemas.microsoft.com/office/drawing/2014/main" id="{F4ADD976-5B4B-4839-8CB3-2C270B840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3625850"/>
            <a:ext cx="3833812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007775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>
            <a:extLst>
              <a:ext uri="{FF2B5EF4-FFF2-40B4-BE49-F238E27FC236}">
                <a16:creationId xmlns:a16="http://schemas.microsoft.com/office/drawing/2014/main" id="{1EEC0E16-B6FB-4C01-B498-AFEE2A38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38" y="350838"/>
            <a:ext cx="7750175" cy="392112"/>
          </a:xfrm>
        </p:spPr>
        <p:txBody>
          <a:bodyPr/>
          <a:lstStyle/>
          <a:p>
            <a:pPr algn="ctr">
              <a:defRPr/>
            </a:pPr>
            <a:r>
              <a:rPr lang="pt-BR" altLang="pt-BR" dirty="0">
                <a:latin typeface="+mn-lt"/>
              </a:rPr>
              <a:t>Valorizam e Melhoram o Entorno</a:t>
            </a:r>
          </a:p>
        </p:txBody>
      </p:sp>
      <p:pic>
        <p:nvPicPr>
          <p:cNvPr id="27651" name="Imagem 8" descr="Resultado de imagem para fotos lago paranoa brasilia">
            <a:extLst>
              <a:ext uri="{FF2B5EF4-FFF2-40B4-BE49-F238E27FC236}">
                <a16:creationId xmlns:a16="http://schemas.microsoft.com/office/drawing/2014/main" id="{A4E647FB-8272-479F-AF1A-EC824E311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969963"/>
            <a:ext cx="39020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Imagem 9" descr="Resultado de imagem para fotos lago paranoa brasilia">
            <a:extLst>
              <a:ext uri="{FF2B5EF4-FFF2-40B4-BE49-F238E27FC236}">
                <a16:creationId xmlns:a16="http://schemas.microsoft.com/office/drawing/2014/main" id="{4439604B-1D20-4D11-91A5-2DDBA19F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969963"/>
            <a:ext cx="38163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magem 10" descr="Resultado de imagem para fotos lago paranoa brasilia">
            <a:extLst>
              <a:ext uri="{FF2B5EF4-FFF2-40B4-BE49-F238E27FC236}">
                <a16:creationId xmlns:a16="http://schemas.microsoft.com/office/drawing/2014/main" id="{96A64717-D4B7-4C06-84B5-6B37C5443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3394075"/>
            <a:ext cx="390207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Imagem 11" descr="http://upload.wikimedia.org/wikipedia/commons/3/30/Vista_a%C3%A9rea_do_Lago_Parano%C3%A1.jpg">
            <a:extLst>
              <a:ext uri="{FF2B5EF4-FFF2-40B4-BE49-F238E27FC236}">
                <a16:creationId xmlns:a16="http://schemas.microsoft.com/office/drawing/2014/main" id="{7426E426-F8A7-4970-83F0-669ACBAD6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3394075"/>
            <a:ext cx="38163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311037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>
            <a:extLst>
              <a:ext uri="{FF2B5EF4-FFF2-40B4-BE49-F238E27FC236}">
                <a16:creationId xmlns:a16="http://schemas.microsoft.com/office/drawing/2014/main" id="{72B5DBA2-2BD5-4608-8BD8-E6B96CB3A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323850"/>
            <a:ext cx="7705725" cy="392113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latin typeface="+mn-lt"/>
              </a:rPr>
              <a:t>Promovem Turismo e Ecoturismo</a:t>
            </a:r>
          </a:p>
        </p:txBody>
      </p:sp>
      <p:pic>
        <p:nvPicPr>
          <p:cNvPr id="28675" name="Imagem 3" descr="http://files.nascentesdasgerais.com.br/system_preview_detail_200016318-dc1addc7b5-public/DSC08836.JPG">
            <a:extLst>
              <a:ext uri="{FF2B5EF4-FFF2-40B4-BE49-F238E27FC236}">
                <a16:creationId xmlns:a16="http://schemas.microsoft.com/office/drawing/2014/main" id="{8805E523-B133-413B-9222-8966E34D7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3609975"/>
            <a:ext cx="2835275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Imagem 4" descr="http://4.bp.blogspot.com/-UT10Fq3inuk/UHxoTFQTmOI/AAAAAAAAErA/02dpWAIiizA/s640/lagoa%252520azul.jpg">
            <a:extLst>
              <a:ext uri="{FF2B5EF4-FFF2-40B4-BE49-F238E27FC236}">
                <a16:creationId xmlns:a16="http://schemas.microsoft.com/office/drawing/2014/main" id="{CFC59170-3AE4-4922-8CF2-0C58CB93F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074738"/>
            <a:ext cx="3906837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m 5" descr="http://www.serradacanastrapousadas.com.br/crbst_lagoa-azul.jpg?v=5qsey01e0t8f5igj">
            <a:extLst>
              <a:ext uri="{FF2B5EF4-FFF2-40B4-BE49-F238E27FC236}">
                <a16:creationId xmlns:a16="http://schemas.microsoft.com/office/drawing/2014/main" id="{FFF5D7F6-48C9-4BBD-8C34-33C42394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3609975"/>
            <a:ext cx="2552700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m 6" descr="http://caminhosdacanastra.com/fotos/capitolio_lago_b.jpg">
            <a:extLst>
              <a:ext uri="{FF2B5EF4-FFF2-40B4-BE49-F238E27FC236}">
                <a16:creationId xmlns:a16="http://schemas.microsoft.com/office/drawing/2014/main" id="{D893072E-BCA9-4279-B645-2842DB15C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1074738"/>
            <a:ext cx="3986213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Imagem 7" descr="http://www.icapitolio.com.br/imagensRegiao/paraisoPerdido.jpg">
            <a:extLst>
              <a:ext uri="{FF2B5EF4-FFF2-40B4-BE49-F238E27FC236}">
                <a16:creationId xmlns:a16="http://schemas.microsoft.com/office/drawing/2014/main" id="{A0CCB4F9-1633-4404-95B9-882B0449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3" y="3609975"/>
            <a:ext cx="2416175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689557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>
            <a:extLst>
              <a:ext uri="{FF2B5EF4-FFF2-40B4-BE49-F238E27FC236}">
                <a16:creationId xmlns:a16="http://schemas.microsoft.com/office/drawing/2014/main" id="{91FA4BF2-EAB2-4ECE-934E-A5D301D1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25" y="287338"/>
            <a:ext cx="8102600" cy="392112"/>
          </a:xfrm>
        </p:spPr>
        <p:txBody>
          <a:bodyPr/>
          <a:lstStyle/>
          <a:p>
            <a:pPr algn="ctr">
              <a:defRPr/>
            </a:pPr>
            <a:r>
              <a:rPr lang="pt-BR" altLang="pt-BR" dirty="0">
                <a:latin typeface="+mn-lt"/>
              </a:rPr>
              <a:t>Espaço Para Lazer, Esporte, Qualidade de Vida</a:t>
            </a:r>
          </a:p>
        </p:txBody>
      </p:sp>
      <p:pic>
        <p:nvPicPr>
          <p:cNvPr id="29699" name="Imagem 3" descr="http://www.nanademinas.com.br/noticias-nana-minas/2011-10-17-1318858873/Terramare.jpg">
            <a:extLst>
              <a:ext uri="{FF2B5EF4-FFF2-40B4-BE49-F238E27FC236}">
                <a16:creationId xmlns:a16="http://schemas.microsoft.com/office/drawing/2014/main" id="{CFAAF574-8DFA-4BFE-9B99-D8C3A6C54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1112838"/>
            <a:ext cx="39655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Imagem 4" descr="http://balneariodolagohotel.com.br/wp-content/uploads/2012/02/vista_frontal_a.jpg">
            <a:extLst>
              <a:ext uri="{FF2B5EF4-FFF2-40B4-BE49-F238E27FC236}">
                <a16:creationId xmlns:a16="http://schemas.microsoft.com/office/drawing/2014/main" id="{C96E2543-23EC-491C-BB46-A8BC8154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1112838"/>
            <a:ext cx="38862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Imagem 5" descr="http://www.imoveisescarpas.com.br/arquivos/images/446-(22).jpg">
            <a:extLst>
              <a:ext uri="{FF2B5EF4-FFF2-40B4-BE49-F238E27FC236}">
                <a16:creationId xmlns:a16="http://schemas.microsoft.com/office/drawing/2014/main" id="{F57E4256-ED90-47F6-A132-1EE742B0A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3540125"/>
            <a:ext cx="39655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agem 6" descr="http://imgsapp.estadodeminas.lugarcerto.com.br/app/noticia_128576568202/2013/04/08/47124/20130408143642903892u.jpg">
            <a:extLst>
              <a:ext uri="{FF2B5EF4-FFF2-40B4-BE49-F238E27FC236}">
                <a16:creationId xmlns:a16="http://schemas.microsoft.com/office/drawing/2014/main" id="{62576D4C-042F-4E7D-8CBD-E58F521B1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3540125"/>
            <a:ext cx="38862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81718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C140FB-9E2B-476F-A60E-F30EEDB9C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314325"/>
            <a:ext cx="8477103" cy="404813"/>
          </a:xfrm>
        </p:spPr>
        <p:txBody>
          <a:bodyPr/>
          <a:lstStyle/>
          <a:p>
            <a:pPr>
              <a:defRPr/>
            </a:pPr>
            <a:r>
              <a:rPr lang="pt-BR" dirty="0">
                <a:latin typeface="+mn-lt"/>
              </a:rPr>
              <a:t>HIDRELÉTRICAS NO MUNDO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7FA68F-A6F0-4797-8462-C5B49BCD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013" y="1336431"/>
            <a:ext cx="8435975" cy="4772270"/>
          </a:xfrm>
        </p:spPr>
        <p:txBody>
          <a:bodyPr/>
          <a:lstStyle/>
          <a:p>
            <a:pPr algn="just">
              <a:defRPr/>
            </a:pPr>
            <a:r>
              <a:rPr lang="pt-BR" dirty="0"/>
              <a:t>Melhor alternativa de geração de energia;</a:t>
            </a:r>
          </a:p>
          <a:p>
            <a:pPr algn="just">
              <a:defRPr/>
            </a:pPr>
            <a:r>
              <a:rPr lang="pt-BR" dirty="0"/>
              <a:t>Mundo desenvolvido esgotou seu potencial hidro antes de recorrer a outras fontes mais caras, menos confiáveis e menos eficientes;</a:t>
            </a:r>
          </a:p>
          <a:p>
            <a:pPr algn="just">
              <a:defRPr/>
            </a:pPr>
            <a:r>
              <a:rPr lang="pt-BR" dirty="0"/>
              <a:t>Alemanha tem mais de 7.300 pequenas hidrelétricas;</a:t>
            </a:r>
          </a:p>
          <a:p>
            <a:pPr algn="just">
              <a:defRPr/>
            </a:pPr>
            <a:r>
              <a:rPr lang="pt-BR" dirty="0"/>
              <a:t>China tem mais de 47.700;</a:t>
            </a:r>
          </a:p>
          <a:p>
            <a:pPr algn="just">
              <a:defRPr/>
            </a:pPr>
            <a:r>
              <a:rPr lang="pt-BR" dirty="0"/>
              <a:t>Brasil, com 12% da água doce do planeta engatinha com 1.124;</a:t>
            </a:r>
          </a:p>
          <a:p>
            <a:pPr algn="just">
              <a:defRPr/>
            </a:pPr>
            <a:r>
              <a:rPr lang="pt-BR" dirty="0"/>
              <a:t>Brasil abandonar a enorme riqueza do seu potencial hidro e apostar no conjunto intermitentes + fósseis seria como o Deserto do Saara abandonar seu potencial solar e apostar em energia hidro;</a:t>
            </a:r>
          </a:p>
          <a:p>
            <a:pPr algn="just">
              <a:defRPr/>
            </a:pPr>
            <a:r>
              <a:rPr lang="pt-BR" dirty="0"/>
              <a:t>Enorme potencial remanescente no Brasil, Canada, África e Ásia </a:t>
            </a:r>
          </a:p>
        </p:txBody>
      </p:sp>
    </p:spTree>
    <p:extLst>
      <p:ext uri="{BB962C8B-B14F-4D97-AF65-F5344CB8AC3E}">
        <p14:creationId xmlns:p14="http://schemas.microsoft.com/office/powerpoint/2010/main" val="3306369324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>
            <a:extLst>
              <a:ext uri="{FF2B5EF4-FFF2-40B4-BE49-F238E27FC236}">
                <a16:creationId xmlns:a16="http://schemas.microsoft.com/office/drawing/2014/main" id="{B74FE65B-3652-4641-8338-182CEB2C4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9563"/>
            <a:ext cx="7839075" cy="392112"/>
          </a:xfrm>
        </p:spPr>
        <p:txBody>
          <a:bodyPr/>
          <a:lstStyle/>
          <a:p>
            <a:pPr algn="ctr">
              <a:defRPr/>
            </a:pPr>
            <a:r>
              <a:rPr lang="pt-BR" altLang="pt-BR" dirty="0">
                <a:latin typeface="+mn-lt"/>
              </a:rPr>
              <a:t>Mais bons </a:t>
            </a:r>
            <a:r>
              <a:rPr lang="pt-BR" altLang="pt-BR" dirty="0" err="1">
                <a:latin typeface="+mn-lt"/>
              </a:rPr>
              <a:t>exemlos</a:t>
            </a:r>
            <a:endParaRPr lang="pt-BR" altLang="pt-BR" dirty="0">
              <a:latin typeface="+mn-lt"/>
            </a:endParaRPr>
          </a:p>
        </p:txBody>
      </p:sp>
      <p:pic>
        <p:nvPicPr>
          <p:cNvPr id="30723" name="Imagem 7" descr="Resultado de imagem para fotos lago de furnas">
            <a:extLst>
              <a:ext uri="{FF2B5EF4-FFF2-40B4-BE49-F238E27FC236}">
                <a16:creationId xmlns:a16="http://schemas.microsoft.com/office/drawing/2014/main" id="{77380C38-641F-4DD4-BAEC-C5ADF9AEB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958850"/>
            <a:ext cx="3846513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magem 9" descr="Resultado de imagem para fotos lago de furnas">
            <a:extLst>
              <a:ext uri="{FF2B5EF4-FFF2-40B4-BE49-F238E27FC236}">
                <a16:creationId xmlns:a16="http://schemas.microsoft.com/office/drawing/2014/main" id="{AC570127-2169-4257-ADC2-65C164663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958850"/>
            <a:ext cx="3884612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m 10" descr="Resultado de imagem para fotos lago de furnas">
            <a:extLst>
              <a:ext uri="{FF2B5EF4-FFF2-40B4-BE49-F238E27FC236}">
                <a16:creationId xmlns:a16="http://schemas.microsoft.com/office/drawing/2014/main" id="{2ABD8394-B700-4B99-9B13-B08ECA23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3429000"/>
            <a:ext cx="3846513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gem 12" descr="Resultado de imagem para fotos lago de furnas">
            <a:extLst>
              <a:ext uri="{FF2B5EF4-FFF2-40B4-BE49-F238E27FC236}">
                <a16:creationId xmlns:a16="http://schemas.microsoft.com/office/drawing/2014/main" id="{5DCEAA1F-1703-483A-91AB-21444975E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3392488"/>
            <a:ext cx="3919537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836176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CF18FDF-C1FE-4DED-A9FB-099CE89F0149}"/>
              </a:ext>
            </a:extLst>
          </p:cNvPr>
          <p:cNvSpPr txBox="1">
            <a:spLocks/>
          </p:cNvSpPr>
          <p:nvPr/>
        </p:nvSpPr>
        <p:spPr bwMode="auto">
          <a:xfrm>
            <a:off x="206326" y="431410"/>
            <a:ext cx="8768862" cy="377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pt-BR" altLang="pt-BR" sz="4400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OUTROS BENEFÍCIOS E VANTAGNES DAS </a:t>
            </a:r>
            <a:r>
              <a:rPr lang="pt-BR" altLang="pt-BR" sz="4400" kern="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CGHs</a:t>
            </a:r>
            <a:r>
              <a:rPr lang="pt-BR" altLang="pt-BR" sz="4400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altLang="pt-BR" sz="4400" kern="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PCHs</a:t>
            </a:r>
            <a:endParaRPr lang="pt-BR" altLang="pt-BR" sz="4400" kern="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9509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7">
            <a:extLst>
              <a:ext uri="{FF2B5EF4-FFF2-40B4-BE49-F238E27FC236}">
                <a16:creationId xmlns:a16="http://schemas.microsoft.com/office/drawing/2014/main" id="{5DF89731-9281-4D7A-9D33-E6F0A58F7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23925"/>
            <a:ext cx="19605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agem 8">
            <a:extLst>
              <a:ext uri="{FF2B5EF4-FFF2-40B4-BE49-F238E27FC236}">
                <a16:creationId xmlns:a16="http://schemas.microsoft.com/office/drawing/2014/main" id="{0D872A0B-42A2-4146-A614-02D019431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923925"/>
            <a:ext cx="3268662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agem 9">
            <a:extLst>
              <a:ext uri="{FF2B5EF4-FFF2-40B4-BE49-F238E27FC236}">
                <a16:creationId xmlns:a16="http://schemas.microsoft.com/office/drawing/2014/main" id="{4FD9B30D-935D-4C80-A7A4-0747AF5EF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923925"/>
            <a:ext cx="3267075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m 10">
            <a:extLst>
              <a:ext uri="{FF2B5EF4-FFF2-40B4-BE49-F238E27FC236}">
                <a16:creationId xmlns:a16="http://schemas.microsoft.com/office/drawing/2014/main" id="{B8D0715F-2DFF-4F2A-A1AB-2371A811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3851275"/>
            <a:ext cx="2979738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m 11">
            <a:extLst>
              <a:ext uri="{FF2B5EF4-FFF2-40B4-BE49-F238E27FC236}">
                <a16:creationId xmlns:a16="http://schemas.microsoft.com/office/drawing/2014/main" id="{BE9A2794-02F1-4B8D-A585-9E3AB6ABA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3851275"/>
            <a:ext cx="321945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Imagem 12">
            <a:extLst>
              <a:ext uri="{FF2B5EF4-FFF2-40B4-BE49-F238E27FC236}">
                <a16:creationId xmlns:a16="http://schemas.microsoft.com/office/drawing/2014/main" id="{D360CDAD-44FC-4528-8F6E-2B68D3442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3862388"/>
            <a:ext cx="26257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ítulo 1">
            <a:extLst>
              <a:ext uri="{FF2B5EF4-FFF2-40B4-BE49-F238E27FC236}">
                <a16:creationId xmlns:a16="http://schemas.microsoft.com/office/drawing/2014/main" id="{CB04C668-5F40-4E49-A7B5-33E7CB814D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9588" y="358775"/>
            <a:ext cx="7788275" cy="392113"/>
          </a:xfrm>
        </p:spPr>
        <p:txBody>
          <a:bodyPr/>
          <a:lstStyle/>
          <a:p>
            <a:r>
              <a:rPr lang="pt-BR" altLang="pt-BR">
                <a:latin typeface="Calibri" panose="020F0502020204030204" pitchFamily="34" charset="0"/>
                <a:cs typeface="Calibri" panose="020F0502020204030204" pitchFamily="34" charset="0"/>
              </a:rPr>
              <a:t>MODERNA, TECNOLOGIA 100% NACIONAL</a:t>
            </a:r>
          </a:p>
        </p:txBody>
      </p:sp>
    </p:spTree>
    <p:extLst>
      <p:ext uri="{BB962C8B-B14F-4D97-AF65-F5344CB8AC3E}">
        <p14:creationId xmlns:p14="http://schemas.microsoft.com/office/powerpoint/2010/main" val="10670648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A8DECA04-461C-47D3-AADF-172F0237B8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flipV="1">
            <a:off x="9490075" y="1304925"/>
            <a:ext cx="1004888" cy="46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</p:txBody>
      </p:sp>
      <p:graphicFrame>
        <p:nvGraphicFramePr>
          <p:cNvPr id="16387" name="Gráfico 3">
            <a:extLst>
              <a:ext uri="{FF2B5EF4-FFF2-40B4-BE49-F238E27FC236}">
                <a16:creationId xmlns:a16="http://schemas.microsoft.com/office/drawing/2014/main" id="{2EDA7816-3E68-45F3-8C0F-92C35F129B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2760500"/>
              </p:ext>
            </p:extLst>
          </p:nvPr>
        </p:nvGraphicFramePr>
        <p:xfrm>
          <a:off x="507241" y="919090"/>
          <a:ext cx="8129518" cy="5233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3" imgW="8986283" imgH="6218459" progId="Excel.Chart.8">
                  <p:embed/>
                </p:oleObj>
              </mc:Choice>
              <mc:Fallback>
                <p:oleObj r:id="rId3" imgW="8986283" imgH="6218459" progId="Excel.Chart.8">
                  <p:embed/>
                  <p:pic>
                    <p:nvPicPr>
                      <p:cNvPr id="16387" name="Gráfico 3">
                        <a:extLst>
                          <a:ext uri="{FF2B5EF4-FFF2-40B4-BE49-F238E27FC236}">
                            <a16:creationId xmlns:a16="http://schemas.microsoft.com/office/drawing/2014/main" id="{2EDA7816-3E68-45F3-8C0F-92C35F129B3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41" y="919090"/>
                        <a:ext cx="8129518" cy="5233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C4F2552E-709D-47F7-8A4B-38AB8968E182}"/>
              </a:ext>
            </a:extLst>
          </p:cNvPr>
          <p:cNvSpPr/>
          <p:nvPr/>
        </p:nvSpPr>
        <p:spPr>
          <a:xfrm>
            <a:off x="259516" y="319063"/>
            <a:ext cx="84561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Menor “Pegada de Carbono” das Renováveis</a:t>
            </a:r>
          </a:p>
        </p:txBody>
      </p:sp>
    </p:spTree>
    <p:extLst>
      <p:ext uri="{BB962C8B-B14F-4D97-AF65-F5344CB8AC3E}">
        <p14:creationId xmlns:p14="http://schemas.microsoft.com/office/powerpoint/2010/main" val="1632763320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3">
            <a:extLst>
              <a:ext uri="{FF2B5EF4-FFF2-40B4-BE49-F238E27FC236}">
                <a16:creationId xmlns:a16="http://schemas.microsoft.com/office/drawing/2014/main" id="{42C9B8C3-AF8A-4A42-9363-445AF858A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717550"/>
            <a:ext cx="76231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ítulo 1">
            <a:extLst>
              <a:ext uri="{FF2B5EF4-FFF2-40B4-BE49-F238E27FC236}">
                <a16:creationId xmlns:a16="http://schemas.microsoft.com/office/drawing/2014/main" id="{E3949E2C-4AFE-4D26-A2C6-61A7C6357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40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Fósseis Emitem até 250x Mais </a:t>
            </a:r>
          </a:p>
        </p:txBody>
      </p:sp>
    </p:spTree>
    <p:extLst>
      <p:ext uri="{BB962C8B-B14F-4D97-AF65-F5344CB8AC3E}">
        <p14:creationId xmlns:p14="http://schemas.microsoft.com/office/powerpoint/2010/main" val="2671445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ítulo 1">
            <a:extLst>
              <a:ext uri="{FF2B5EF4-FFF2-40B4-BE49-F238E27FC236}">
                <a16:creationId xmlns:a16="http://schemas.microsoft.com/office/drawing/2014/main" id="{9E516C3F-10F9-4AE6-976B-91A53795BD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EXPLOSÃO NAS EMISSOES DE CO2 DO SETOR ELÉTRICO COM REDUÇÃO HIDROS</a:t>
            </a:r>
          </a:p>
        </p:txBody>
      </p:sp>
      <p:pic>
        <p:nvPicPr>
          <p:cNvPr id="49155" name="Imagem 3">
            <a:extLst>
              <a:ext uri="{FF2B5EF4-FFF2-40B4-BE49-F238E27FC236}">
                <a16:creationId xmlns:a16="http://schemas.microsoft.com/office/drawing/2014/main" id="{7D672578-4C8A-44EE-BC2A-C0CF4A91B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936625"/>
            <a:ext cx="753110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2">
            <a:extLst>
              <a:ext uri="{FF2B5EF4-FFF2-40B4-BE49-F238E27FC236}">
                <a16:creationId xmlns:a16="http://schemas.microsoft.com/office/drawing/2014/main" id="{77A9CD37-DDFC-4100-B5FD-F42DBEEAC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5045075"/>
            <a:ext cx="48006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SEEG - </a:t>
            </a:r>
            <a:r>
              <a:rPr lang="pt-BR" altLang="pt-BR" sz="1000">
                <a:solidFill>
                  <a:schemeClr val="tx2"/>
                </a:solidFill>
                <a:latin typeface="Tahoma" panose="020B0604030504040204" pitchFamily="34" charset="0"/>
              </a:rPr>
              <a:t>Sistema de Estimativas de Emissões de Gases de Efeito Estufa</a:t>
            </a:r>
            <a:endParaRPr lang="en-US" altLang="pt-BR" sz="1000" b="1">
              <a:solidFill>
                <a:srgbClr val="1D5F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7" name="Retângulo 8">
            <a:extLst>
              <a:ext uri="{FF2B5EF4-FFF2-40B4-BE49-F238E27FC236}">
                <a16:creationId xmlns:a16="http://schemas.microsoft.com/office/drawing/2014/main" id="{1ACB535F-CE0A-431C-8669-BA226A628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" y="5372100"/>
            <a:ext cx="81470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450"/>
              </a:spcAft>
            </a:pPr>
            <a:r>
              <a:rPr lang="pt-BR" altLang="pt-BR" sz="1400">
                <a:latin typeface="Arial" panose="020B0604020202020204" pitchFamily="34" charset="0"/>
                <a:cs typeface="Arial" panose="020B0604020202020204" pitchFamily="34" charset="0"/>
              </a:rPr>
              <a:t>Emissões do SEB crescem 700% de 1990 a 2014;</a:t>
            </a:r>
          </a:p>
          <a:p>
            <a:pPr>
              <a:spcAft>
                <a:spcPts val="450"/>
              </a:spcAft>
            </a:pPr>
            <a:r>
              <a:rPr lang="pt-BR" altLang="pt-BR" sz="1400">
                <a:latin typeface="Arial" panose="020B0604020202020204" pitchFamily="34" charset="0"/>
                <a:cs typeface="Arial" panose="020B0604020202020204" pitchFamily="34" charset="0"/>
              </a:rPr>
              <a:t>Concentração de CO2 na atmosfera cresceu </a:t>
            </a:r>
            <a:r>
              <a:rPr lang="pt-BR" altLang="pt-BR" sz="1400" u="sng">
                <a:latin typeface="Arial" panose="020B0604020202020204" pitchFamily="34" charset="0"/>
                <a:cs typeface="Arial" panose="020B0604020202020204" pitchFamily="34" charset="0"/>
              </a:rPr>
              <a:t>40% em 200 anos → Mudanças Climáticas</a:t>
            </a:r>
          </a:p>
        </p:txBody>
      </p:sp>
    </p:spTree>
    <p:extLst>
      <p:ext uri="{BB962C8B-B14F-4D97-AF65-F5344CB8AC3E}">
        <p14:creationId xmlns:p14="http://schemas.microsoft.com/office/powerpoint/2010/main" val="14390012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>
            <a:extLst>
              <a:ext uri="{FF2B5EF4-FFF2-40B4-BE49-F238E27FC236}">
                <a16:creationId xmlns:a16="http://schemas.microsoft.com/office/drawing/2014/main" id="{6FF77049-6765-4137-B5B9-C85EA0ACD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2400" b="1">
                <a:latin typeface="Arial" panose="020B0604020202020204" pitchFamily="34" charset="0"/>
                <a:cs typeface="Arial" panose="020B0604020202020204" pitchFamily="34" charset="0"/>
              </a:rPr>
              <a:t>MAIOR VIDA ÚTIL DO MUNDO = + RENOVÁVEL + BARATA</a:t>
            </a:r>
          </a:p>
        </p:txBody>
      </p:sp>
      <p:sp>
        <p:nvSpPr>
          <p:cNvPr id="18435" name="Espaço Reservado para Conteúdo 2">
            <a:extLst>
              <a:ext uri="{FF2B5EF4-FFF2-40B4-BE49-F238E27FC236}">
                <a16:creationId xmlns:a16="http://schemas.microsoft.com/office/drawing/2014/main" id="{61357E2C-7128-4BFB-9A90-16E2D42AB862}"/>
              </a:ext>
            </a:extLst>
          </p:cNvPr>
          <p:cNvSpPr txBox="1">
            <a:spLocks/>
          </p:cNvSpPr>
          <p:nvPr/>
        </p:nvSpPr>
        <p:spPr bwMode="auto">
          <a:xfrm>
            <a:off x="225425" y="990600"/>
            <a:ext cx="87249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pt-BR" altLang="pt-BR" b="1"/>
              <a:t> CGH Diamantina 1883 - 134 anos em 2017 </a:t>
            </a:r>
            <a:r>
              <a:rPr lang="pt-BR" altLang="pt-BR" sz="1800"/>
              <a:t>(</a:t>
            </a:r>
            <a:r>
              <a:rPr lang="pt-BR" altLang="pt-BR" sz="1800">
                <a:hlinkClick r:id="rId2"/>
              </a:rPr>
              <a:t>https://youtu.be/PZX00sI8GD8</a:t>
            </a:r>
            <a:r>
              <a:rPr lang="pt-BR" altLang="pt-BR" sz="1800"/>
              <a:t>)</a:t>
            </a:r>
          </a:p>
          <a:p>
            <a:pPr>
              <a:buFont typeface="Wingdings" panose="05000000000000000000" pitchFamily="2" charset="2"/>
              <a:buNone/>
            </a:pPr>
            <a:endParaRPr lang="pt-BR" altLang="pt-BR"/>
          </a:p>
        </p:txBody>
      </p:sp>
      <p:pic>
        <p:nvPicPr>
          <p:cNvPr id="18436" name="Imagem 3">
            <a:extLst>
              <a:ext uri="{FF2B5EF4-FFF2-40B4-BE49-F238E27FC236}">
                <a16:creationId xmlns:a16="http://schemas.microsoft.com/office/drawing/2014/main" id="{A3DC6E4A-5027-42F1-AFD0-6ADD16799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4146550"/>
            <a:ext cx="846455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agem 3">
            <a:extLst>
              <a:ext uri="{FF2B5EF4-FFF2-40B4-BE49-F238E27FC236}">
                <a16:creationId xmlns:a16="http://schemas.microsoft.com/office/drawing/2014/main" id="{AB5A5E7D-7A45-436E-B4E0-BD0C849C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538288"/>
            <a:ext cx="421005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Imagem 4">
            <a:extLst>
              <a:ext uri="{FF2B5EF4-FFF2-40B4-BE49-F238E27FC236}">
                <a16:creationId xmlns:a16="http://schemas.microsoft.com/office/drawing/2014/main" id="{24E1B275-5700-4095-BF02-D8775AC1C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1538288"/>
            <a:ext cx="4060825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8355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>
            <a:extLst>
              <a:ext uri="{FF2B5EF4-FFF2-40B4-BE49-F238E27FC236}">
                <a16:creationId xmlns:a16="http://schemas.microsoft.com/office/drawing/2014/main" id="{9EBAA0D7-41D9-41A7-A48E-EDE4A75F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88" y="757238"/>
            <a:ext cx="5562600" cy="392112"/>
          </a:xfrm>
        </p:spPr>
        <p:txBody>
          <a:bodyPr/>
          <a:lstStyle/>
          <a:p>
            <a:r>
              <a:rPr lang="pt-BR" altLang="pt-BR"/>
              <a:t>Maior Vida Útil do Setor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1B0012EA-7DE1-4850-B8B4-F00F2739E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908397"/>
              </p:ext>
            </p:extLst>
          </p:nvPr>
        </p:nvGraphicFramePr>
        <p:xfrm>
          <a:off x="931008" y="1592361"/>
          <a:ext cx="4724400" cy="4605336"/>
        </p:xfrm>
        <a:graphic>
          <a:graphicData uri="http://schemas.openxmlformats.org/drawingml/2006/table">
            <a:tbl>
              <a:tblPr/>
              <a:tblGrid>
                <a:gridCol w="4724400">
                  <a:extLst>
                    <a:ext uri="{9D8B030D-6E8A-4147-A177-3AD203B41FA5}">
                      <a16:colId xmlns:a16="http://schemas.microsoft.com/office/drawing/2014/main" val="3839624623"/>
                    </a:ext>
                  </a:extLst>
                </a:gridCol>
              </a:tblGrid>
              <a:tr h="1392494">
                <a:tc>
                  <a:txBody>
                    <a:bodyPr/>
                    <a:lstStyle/>
                    <a:p>
                      <a:r>
                        <a:rPr lang="pt-BR" sz="1400" b="1" dirty="0">
                          <a:solidFill>
                            <a:srgbClr val="339933"/>
                          </a:solidFill>
                          <a:effectLst/>
                          <a:latin typeface="Verdana" panose="020B0604030504040204" pitchFamily="34" charset="0"/>
                        </a:rPr>
                        <a:t>USINA MONJOLINHO – 1893 – 123 anos</a:t>
                      </a:r>
                    </a:p>
                    <a:p>
                      <a:br>
                        <a:rPr lang="pt-BR" sz="1200" dirty="0">
                          <a:solidFill>
                            <a:srgbClr val="000066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pt-BR" sz="1200" b="1" dirty="0">
                          <a:solidFill>
                            <a:srgbClr val="000066"/>
                          </a:solidFill>
                          <a:effectLst/>
                          <a:latin typeface="Verdana" panose="020B0604030504040204" pitchFamily="34" charset="0"/>
                        </a:rPr>
                        <a:t>Localização</a:t>
                      </a:r>
                    </a:p>
                    <a:p>
                      <a:br>
                        <a:rPr lang="pt-BR" sz="1200" dirty="0">
                          <a:solidFill>
                            <a:srgbClr val="000066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pt-BR" sz="1200" dirty="0">
                          <a:solidFill>
                            <a:srgbClr val="000066"/>
                          </a:solidFill>
                          <a:effectLst/>
                          <a:latin typeface="Verdana" panose="020B0604030504040204" pitchFamily="34" charset="0"/>
                        </a:rPr>
                        <a:t>Município de São Carlos – S.P., localizada na Fazenda Cascatinha, km 7,0 que liga São Carlos à Usina Açucareira da Serra, início km 228/SP-310.Rio: Monjolinho – SP</a:t>
                      </a:r>
                      <a:endParaRPr lang="pt-BR" sz="12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0020580"/>
                  </a:ext>
                </a:extLst>
              </a:tr>
              <a:tr h="287607">
                <a:tc>
                  <a:txBody>
                    <a:bodyPr/>
                    <a:lstStyle/>
                    <a:p>
                      <a:r>
                        <a:rPr lang="pt-BR" sz="1200" b="1" dirty="0">
                          <a:solidFill>
                            <a:srgbClr val="000066"/>
                          </a:solidFill>
                          <a:effectLst/>
                          <a:latin typeface="Verdana" panose="020B0604030504040204" pitchFamily="34" charset="0"/>
                        </a:rPr>
                        <a:t>Dados Técnicos</a:t>
                      </a:r>
                      <a:endParaRPr lang="pt-BR" sz="1200" dirty="0">
                        <a:solidFill>
                          <a:srgbClr val="000066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5852" marR="15852" marT="15857" marB="158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318379"/>
                  </a:ext>
                </a:extLst>
              </a:tr>
              <a:tr h="332538">
                <a:tc>
                  <a:txBody>
                    <a:bodyPr/>
                    <a:lstStyle/>
                    <a:p>
                      <a:r>
                        <a:rPr lang="pt-BR" sz="1200" dirty="0">
                          <a:solidFill>
                            <a:srgbClr val="000066"/>
                          </a:solidFill>
                          <a:effectLst/>
                          <a:latin typeface="Verdana" panose="020B0604030504040204" pitchFamily="34" charset="0"/>
                        </a:rPr>
                        <a:t>Início de Operação: 1893 – a mais antiga do Estado de SP</a:t>
                      </a:r>
                    </a:p>
                  </a:txBody>
                  <a:tcPr marL="15852" marR="15852" marT="15857" marB="158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4025631"/>
                  </a:ext>
                </a:extLst>
              </a:tr>
              <a:tr h="233422">
                <a:tc>
                  <a:txBody>
                    <a:bodyPr/>
                    <a:lstStyle/>
                    <a:p>
                      <a:r>
                        <a:rPr lang="pt-BR" sz="1200" dirty="0">
                          <a:solidFill>
                            <a:srgbClr val="000066"/>
                          </a:solidFill>
                          <a:effectLst/>
                          <a:latin typeface="Verdana" panose="020B0604030504040204" pitchFamily="34" charset="0"/>
                        </a:rPr>
                        <a:t>Número de unidades geradoras: 02</a:t>
                      </a:r>
                    </a:p>
                  </a:txBody>
                  <a:tcPr marL="15852" marR="15852" marT="15857" marB="158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778253"/>
                  </a:ext>
                </a:extLst>
              </a:tr>
              <a:tr h="233422">
                <a:tc>
                  <a:txBody>
                    <a:bodyPr/>
                    <a:lstStyle/>
                    <a:p>
                      <a:r>
                        <a:rPr lang="pt-BR" sz="1200" dirty="0">
                          <a:solidFill>
                            <a:srgbClr val="000066"/>
                          </a:solidFill>
                          <a:effectLst/>
                          <a:latin typeface="Verdana" panose="020B0604030504040204" pitchFamily="34" charset="0"/>
                        </a:rPr>
                        <a:t>Tipo de Máquina: Francis Horizontal</a:t>
                      </a:r>
                    </a:p>
                  </a:txBody>
                  <a:tcPr marL="15852" marR="15852" marT="15857" marB="158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096906"/>
                  </a:ext>
                </a:extLst>
              </a:tr>
              <a:tr h="233422">
                <a:tc>
                  <a:txBody>
                    <a:bodyPr/>
                    <a:lstStyle/>
                    <a:p>
                      <a:r>
                        <a:rPr lang="pt-BR" sz="1200" dirty="0">
                          <a:solidFill>
                            <a:srgbClr val="000066"/>
                          </a:solidFill>
                          <a:effectLst/>
                          <a:latin typeface="Verdana" panose="020B0604030504040204" pitchFamily="34" charset="0"/>
                        </a:rPr>
                        <a:t>Potência nominal total: 0,60 MW</a:t>
                      </a:r>
                    </a:p>
                  </a:txBody>
                  <a:tcPr marL="15852" marR="15852" marT="15857" marB="158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775245"/>
                  </a:ext>
                </a:extLst>
              </a:tr>
              <a:tr h="233422">
                <a:tc>
                  <a:txBody>
                    <a:bodyPr/>
                    <a:lstStyle/>
                    <a:p>
                      <a:r>
                        <a:rPr lang="pt-BR" sz="1200" dirty="0">
                          <a:solidFill>
                            <a:srgbClr val="000066"/>
                          </a:solidFill>
                          <a:effectLst/>
                          <a:latin typeface="Verdana" panose="020B0604030504040204" pitchFamily="34" charset="0"/>
                        </a:rPr>
                        <a:t>Queda líquida nominal: 80,0 m</a:t>
                      </a:r>
                    </a:p>
                  </a:txBody>
                  <a:tcPr marL="15852" marR="15852" marT="15857" marB="158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950277"/>
                  </a:ext>
                </a:extLst>
              </a:tr>
              <a:tr h="233422">
                <a:tc>
                  <a:txBody>
                    <a:bodyPr/>
                    <a:lstStyle/>
                    <a:p>
                      <a:r>
                        <a:rPr lang="pt-BR" sz="1200" dirty="0">
                          <a:solidFill>
                            <a:srgbClr val="000066"/>
                          </a:solidFill>
                          <a:effectLst/>
                          <a:latin typeface="Verdana" panose="020B0604030504040204" pitchFamily="34" charset="0"/>
                        </a:rPr>
                        <a:t>Vazão turbinada total: 1,0 m³/s</a:t>
                      </a:r>
                    </a:p>
                  </a:txBody>
                  <a:tcPr marL="15852" marR="15852" marT="15857" marB="158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162927"/>
                  </a:ext>
                </a:extLst>
              </a:tr>
              <a:tr h="233422">
                <a:tc>
                  <a:txBody>
                    <a:bodyPr/>
                    <a:lstStyle/>
                    <a:p>
                      <a:r>
                        <a:rPr lang="pt-BR" sz="1200" dirty="0">
                          <a:solidFill>
                            <a:srgbClr val="000066"/>
                          </a:solidFill>
                          <a:effectLst/>
                          <a:latin typeface="Verdana" panose="020B0604030504040204" pitchFamily="34" charset="0"/>
                        </a:rPr>
                        <a:t>Número de condutos forçados: 01</a:t>
                      </a:r>
                    </a:p>
                  </a:txBody>
                  <a:tcPr marL="15852" marR="15852" marT="15857" marB="158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746306"/>
                  </a:ext>
                </a:extLst>
              </a:tr>
              <a:tr h="1192165">
                <a:tc>
                  <a:txBody>
                    <a:bodyPr/>
                    <a:lstStyle/>
                    <a:p>
                      <a:r>
                        <a:rPr lang="pt-BR" sz="1200" dirty="0">
                          <a:solidFill>
                            <a:srgbClr val="000066"/>
                          </a:solidFill>
                          <a:effectLst/>
                          <a:latin typeface="Verdana" panose="020B0604030504040204" pitchFamily="34" charset="0"/>
                        </a:rPr>
                        <a:t>Barragem: Tipo gravidade (concreto)A Usina Monjolinho foi toda reformada em 2002, com a construção e reforma da barragem, comportas, casa de máquinas, revisão geral das 2 unidades geradoras.</a:t>
                      </a:r>
                    </a:p>
                  </a:txBody>
                  <a:tcPr marL="15852" marR="15852" marT="15857" marB="158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4251756"/>
                  </a:ext>
                </a:extLst>
              </a:tr>
            </a:tbl>
          </a:graphicData>
        </a:graphic>
      </p:graphicFrame>
      <p:pic>
        <p:nvPicPr>
          <p:cNvPr id="18447" name="Imagem 5">
            <a:extLst>
              <a:ext uri="{FF2B5EF4-FFF2-40B4-BE49-F238E27FC236}">
                <a16:creationId xmlns:a16="http://schemas.microsoft.com/office/drawing/2014/main" id="{EDE2DB63-57EB-4D3D-8E91-D64384F53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4" y="1437079"/>
            <a:ext cx="2135187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Imagem 6">
            <a:extLst>
              <a:ext uri="{FF2B5EF4-FFF2-40B4-BE49-F238E27FC236}">
                <a16:creationId xmlns:a16="http://schemas.microsoft.com/office/drawing/2014/main" id="{97DEB5F7-C6E2-4FE8-81DC-DCD92FF65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5" y="2912379"/>
            <a:ext cx="213518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Imagem 7">
            <a:extLst>
              <a:ext uri="{FF2B5EF4-FFF2-40B4-BE49-F238E27FC236}">
                <a16:creationId xmlns:a16="http://schemas.microsoft.com/office/drawing/2014/main" id="{388FD457-0DEC-4F5E-8B07-498841618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5" y="4355929"/>
            <a:ext cx="2135187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>
            <a:extLst>
              <a:ext uri="{FF2B5EF4-FFF2-40B4-BE49-F238E27FC236}">
                <a16:creationId xmlns:a16="http://schemas.microsoft.com/office/drawing/2014/main" id="{B520DE03-3E84-4511-A164-D83AB03CC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1782"/>
            <a:ext cx="7886700" cy="736844"/>
          </a:xfrm>
        </p:spPr>
        <p:txBody>
          <a:bodyPr/>
          <a:lstStyle/>
          <a:p>
            <a:r>
              <a:rPr lang="pt-BR" altLang="pt-BR" b="1"/>
              <a:t>Longevidade das Hidrelétricas</a:t>
            </a:r>
            <a:endParaRPr lang="pt-BR" altLang="pt-BR" b="1" dirty="0"/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id="{970E9B28-27E6-418B-8898-A08539ED3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97" y="1028626"/>
            <a:ext cx="8336352" cy="4903251"/>
          </a:xfrm>
        </p:spPr>
        <p:txBody>
          <a:bodyPr/>
          <a:lstStyle/>
          <a:p>
            <a:pPr>
              <a:defRPr/>
            </a:pPr>
            <a:r>
              <a:rPr lang="pt-BR"/>
              <a:t>Usina Hidrel. Corumbataí (1895) - 122 anos em nov/16:</a:t>
            </a:r>
            <a:endParaRPr lang="en-US"/>
          </a:p>
          <a:p>
            <a:pPr marL="0">
              <a:spcBef>
                <a:spcPts val="0"/>
              </a:spcBef>
              <a:defRPr/>
            </a:pPr>
            <a:endParaRPr lang="pt-BR" b="0">
              <a:hlinkClick r:id="rId2"/>
            </a:endParaRPr>
          </a:p>
          <a:p>
            <a:pPr marL="0" indent="0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endParaRPr lang="pt-BR" b="0">
              <a:hlinkClick r:id="rId2"/>
            </a:endParaRPr>
          </a:p>
          <a:p>
            <a:pPr marL="0" indent="0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endParaRPr lang="pt-BR" b="0">
              <a:hlinkClick r:id="rId2"/>
            </a:endParaRPr>
          </a:p>
          <a:p>
            <a:pPr marL="0" indent="0">
              <a:spcAft>
                <a:spcPts val="1200"/>
              </a:spcAft>
              <a:buFont typeface="Wingdings" panose="05000000000000000000" pitchFamily="2" charset="2"/>
              <a:buNone/>
              <a:defRPr/>
            </a:pPr>
            <a:r>
              <a:rPr lang="pt-BR"/>
              <a:t> </a:t>
            </a:r>
          </a:p>
          <a:p>
            <a:pPr marL="0" indent="0">
              <a:spcAft>
                <a:spcPts val="1200"/>
              </a:spcAft>
              <a:buFont typeface="Wingdings" panose="05000000000000000000" pitchFamily="2" charset="2"/>
              <a:buNone/>
              <a:defRPr/>
            </a:pPr>
            <a:endParaRPr lang="pt-BR"/>
          </a:p>
          <a:p>
            <a:pPr marL="0" indent="0">
              <a:spcAft>
                <a:spcPts val="1200"/>
              </a:spcAft>
              <a:buFont typeface="Wingdings" panose="05000000000000000000" pitchFamily="2" charset="2"/>
              <a:buNone/>
              <a:defRPr/>
            </a:pPr>
            <a:endParaRPr lang="pt-BR"/>
          </a:p>
          <a:p>
            <a:pPr marL="0" indent="0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pt-BR" sz="1800" b="0">
                <a:hlinkClick r:id="rId2"/>
              </a:rPr>
              <a:t>https://youtu.be/i42x2WkSNlc</a:t>
            </a:r>
          </a:p>
          <a:p>
            <a:pPr marL="0" indent="0">
              <a:spcAft>
                <a:spcPts val="1200"/>
              </a:spcAft>
              <a:buFont typeface="Wingdings" panose="05000000000000000000" pitchFamily="2" charset="2"/>
              <a:buNone/>
              <a:defRPr/>
            </a:pPr>
            <a:r>
              <a:rPr lang="pt-BR" sz="1800" b="0"/>
              <a:t>Usina do Corumbataí construída entre 1893 e 1895, nas proximidades da cidade de Rio Claro. Para abrigar as turbinas e o gerador, foi erguido um edifício de pedra, que existe até hoje. Após uma grande inundação, a usina foi fechada em 1970. Por seu valor histórico, os equipamentos e edifícios foram restaurados e tombados. A usina gera energia até hoje e toda a área pertence ao acervo do Museu da Energia de Rio Claro.</a:t>
            </a:r>
            <a:endParaRPr lang="pt-BR" sz="1800" dirty="0"/>
          </a:p>
        </p:txBody>
      </p:sp>
      <p:pic>
        <p:nvPicPr>
          <p:cNvPr id="19460" name="Imagem 1">
            <a:extLst>
              <a:ext uri="{FF2B5EF4-FFF2-40B4-BE49-F238E27FC236}">
                <a16:creationId xmlns:a16="http://schemas.microsoft.com/office/drawing/2014/main" id="{75591895-BCCB-498F-9E46-BF6883997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291782"/>
            <a:ext cx="118268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agem 1">
            <a:extLst>
              <a:ext uri="{FF2B5EF4-FFF2-40B4-BE49-F238E27FC236}">
                <a16:creationId xmlns:a16="http://schemas.microsoft.com/office/drawing/2014/main" id="{7B89059C-5EC6-4185-85F5-C4E020751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7" y="1409480"/>
            <a:ext cx="3743325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Imagem 4">
            <a:extLst>
              <a:ext uri="{FF2B5EF4-FFF2-40B4-BE49-F238E27FC236}">
                <a16:creationId xmlns:a16="http://schemas.microsoft.com/office/drawing/2014/main" id="{68A85ABF-C1AB-46FE-8A57-1253BC60F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86" y="1409480"/>
            <a:ext cx="3935412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ítulo 1">
            <a:extLst>
              <a:ext uri="{FF2B5EF4-FFF2-40B4-BE49-F238E27FC236}">
                <a16:creationId xmlns:a16="http://schemas.microsoft.com/office/drawing/2014/main" id="{5B22D6B7-6136-4A99-B628-C7FF905B27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Bateria Mais Limpa e Barata do Mundo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799C1C2-7F7A-4E6A-9625-01B2CF5D5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148" y="961124"/>
            <a:ext cx="6311703" cy="49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4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C140FB-9E2B-476F-A60E-F30EEDB9C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314325"/>
            <a:ext cx="8477103" cy="404813"/>
          </a:xfrm>
        </p:spPr>
        <p:txBody>
          <a:bodyPr/>
          <a:lstStyle/>
          <a:p>
            <a:pPr>
              <a:defRPr/>
            </a:pPr>
            <a:r>
              <a:rPr lang="pt-BR" dirty="0">
                <a:latin typeface="+mn-lt"/>
              </a:rPr>
              <a:t>BENEFÍCIOS DAS </a:t>
            </a:r>
            <a:r>
              <a:rPr lang="pt-BR" dirty="0" err="1">
                <a:latin typeface="+mn-lt"/>
              </a:rPr>
              <a:t>PCHs</a:t>
            </a:r>
            <a:r>
              <a:rPr lang="pt-BR" dirty="0">
                <a:latin typeface="+mn-lt"/>
              </a:rPr>
              <a:t>, </a:t>
            </a:r>
            <a:r>
              <a:rPr lang="pt-BR" dirty="0" err="1">
                <a:latin typeface="+mn-lt"/>
              </a:rPr>
              <a:t>CGHs</a:t>
            </a:r>
            <a:r>
              <a:rPr lang="pt-BR" dirty="0">
                <a:latin typeface="+mn-lt"/>
              </a:rPr>
              <a:t> E </a:t>
            </a:r>
            <a:r>
              <a:rPr lang="pt-BR" dirty="0" err="1">
                <a:latin typeface="+mn-lt"/>
              </a:rPr>
              <a:t>UHEs</a:t>
            </a:r>
            <a:endParaRPr lang="pt-BR" dirty="0">
              <a:latin typeface="+mn-l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7FA68F-A6F0-4797-8462-C5B49BCD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013" y="925513"/>
            <a:ext cx="8435975" cy="5183187"/>
          </a:xfrm>
        </p:spPr>
        <p:txBody>
          <a:bodyPr/>
          <a:lstStyle/>
          <a:p>
            <a:pPr>
              <a:defRPr/>
            </a:pPr>
            <a:r>
              <a:rPr lang="pt-BR" dirty="0"/>
              <a:t>Menor custo global por </a:t>
            </a:r>
            <a:r>
              <a:rPr lang="pt-BR" dirty="0" err="1"/>
              <a:t>MWh</a:t>
            </a:r>
            <a:r>
              <a:rPr lang="pt-BR" dirty="0"/>
              <a:t> do mundo;</a:t>
            </a:r>
          </a:p>
          <a:p>
            <a:pPr>
              <a:defRPr/>
            </a:pPr>
            <a:r>
              <a:rPr lang="pt-BR" dirty="0"/>
              <a:t>Solução mais limpa, segura e barata de se estocar energia;</a:t>
            </a:r>
          </a:p>
          <a:p>
            <a:pPr>
              <a:defRPr/>
            </a:pPr>
            <a:r>
              <a:rPr lang="pt-BR" dirty="0"/>
              <a:t>Vida útil de séculos (133 anos provados no Brasil);</a:t>
            </a:r>
          </a:p>
          <a:p>
            <a:pPr>
              <a:defRPr/>
            </a:pPr>
            <a:r>
              <a:rPr lang="pt-BR" dirty="0"/>
              <a:t>R$29 bilhões arrecadados com reversão das concessões;</a:t>
            </a:r>
          </a:p>
          <a:p>
            <a:pPr>
              <a:defRPr/>
            </a:pPr>
            <a:r>
              <a:rPr lang="pt-BR" dirty="0"/>
              <a:t>Impacto ambiental mínimo e quase todo reversível;</a:t>
            </a:r>
          </a:p>
          <a:p>
            <a:pPr>
              <a:defRPr/>
            </a:pPr>
            <a:r>
              <a:rPr lang="pt-BR" dirty="0"/>
              <a:t>Reduz custos de transmissão e perdas (16% para 8-9%);</a:t>
            </a:r>
          </a:p>
          <a:p>
            <a:pPr>
              <a:defRPr/>
            </a:pPr>
            <a:r>
              <a:rPr lang="pt-BR" dirty="0"/>
              <a:t>Aumenta IDH dos Municípios;</a:t>
            </a:r>
          </a:p>
          <a:p>
            <a:pPr>
              <a:defRPr/>
            </a:pPr>
            <a:r>
              <a:rPr lang="pt-BR" dirty="0"/>
              <a:t>Tecnologia 100% nacional;</a:t>
            </a:r>
          </a:p>
          <a:p>
            <a:pPr>
              <a:defRPr/>
            </a:pPr>
            <a:r>
              <a:rPr lang="pt-BR" dirty="0"/>
              <a:t>Maior geração de empregos de qualidade do setor (101/MW);</a:t>
            </a:r>
          </a:p>
          <a:p>
            <a:pPr>
              <a:defRPr/>
            </a:pPr>
            <a:r>
              <a:rPr lang="pt-BR" dirty="0"/>
              <a:t>DNA de MPME, setor responsável por 65% dos empregos do País;</a:t>
            </a:r>
          </a:p>
          <a:p>
            <a:pPr>
              <a:defRPr/>
            </a:pPr>
            <a:r>
              <a:rPr lang="pt-BR" dirty="0"/>
              <a:t>Exporta produtos, serviços, tecnologia e inteligência;</a:t>
            </a:r>
          </a:p>
          <a:p>
            <a:pPr>
              <a:defRPr/>
            </a:pPr>
            <a:r>
              <a:rPr lang="pt-BR" dirty="0"/>
              <a:t>Empresas nacionais reinvestem lucros no Brasil</a:t>
            </a:r>
          </a:p>
          <a:p>
            <a:pPr>
              <a:defRPr/>
            </a:pPr>
            <a:r>
              <a:rPr lang="pt-BR" dirty="0"/>
              <a:t>Flexível, confiável, sem intermitência, não transfere custos p/ sistema;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 lvl="1"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0404973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9B76A107-A7B6-4E6F-A2AB-24228F8EF7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flipV="1">
            <a:off x="9490075" y="1304925"/>
            <a:ext cx="1004888" cy="46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91118D1-9B34-465C-BB78-00E91D1A4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661988"/>
            <a:ext cx="85566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altLang="pt-BR" sz="2800" b="1">
                <a:solidFill>
                  <a:schemeClr val="tx2"/>
                </a:solidFill>
                <a:latin typeface="Tahoma" panose="020B0604030504040204" pitchFamily="34" charset="0"/>
              </a:rPr>
              <a:t>PCHs/CGHs Melhoram IDH dos municípios sede</a:t>
            </a:r>
            <a:endParaRPr lang="en-US" altLang="pt-BR" sz="2600" b="1">
              <a:solidFill>
                <a:srgbClr val="1D5FA6"/>
              </a:solidFill>
              <a:latin typeface="Tahoma" panose="020B0604030504040204" pitchFamily="34" charset="0"/>
            </a:endParaRPr>
          </a:p>
        </p:txBody>
      </p:sp>
      <p:grpSp>
        <p:nvGrpSpPr>
          <p:cNvPr id="16388" name="Grupo 5">
            <a:extLst>
              <a:ext uri="{FF2B5EF4-FFF2-40B4-BE49-F238E27FC236}">
                <a16:creationId xmlns:a16="http://schemas.microsoft.com/office/drawing/2014/main" id="{9BA7A510-FC3C-421F-A23F-CCA564E631AE}"/>
              </a:ext>
            </a:extLst>
          </p:cNvPr>
          <p:cNvGrpSpPr>
            <a:grpSpLocks/>
          </p:cNvGrpSpPr>
          <p:nvPr/>
        </p:nvGrpSpPr>
        <p:grpSpPr bwMode="auto">
          <a:xfrm>
            <a:off x="209550" y="1660525"/>
            <a:ext cx="8626475" cy="3536950"/>
            <a:chOff x="0" y="2028606"/>
            <a:chExt cx="11187289" cy="2994950"/>
          </a:xfrm>
        </p:grpSpPr>
        <p:pic>
          <p:nvPicPr>
            <p:cNvPr id="16392" name="Imagem 6">
              <a:extLst>
                <a:ext uri="{FF2B5EF4-FFF2-40B4-BE49-F238E27FC236}">
                  <a16:creationId xmlns:a16="http://schemas.microsoft.com/office/drawing/2014/main" id="{8E78600E-F79F-4C42-88DB-01A5DEE3B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28607"/>
              <a:ext cx="5508978" cy="2994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Imagem 7">
              <a:extLst>
                <a:ext uri="{FF2B5EF4-FFF2-40B4-BE49-F238E27FC236}">
                  <a16:creationId xmlns:a16="http://schemas.microsoft.com/office/drawing/2014/main" id="{B4767B6D-B940-4000-B1F1-4BB7EEC92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978" y="2028606"/>
              <a:ext cx="5678311" cy="2994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9" name="CaixaDeTexto 6">
            <a:extLst>
              <a:ext uri="{FF2B5EF4-FFF2-40B4-BE49-F238E27FC236}">
                <a16:creationId xmlns:a16="http://schemas.microsoft.com/office/drawing/2014/main" id="{093FF44E-E145-4F72-996C-D9A69185D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5260975"/>
            <a:ext cx="3373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/>
              <a:t>Fonte: Estudo da ANEEL</a:t>
            </a:r>
          </a:p>
        </p:txBody>
      </p:sp>
      <p:sp>
        <p:nvSpPr>
          <p:cNvPr id="16390" name="CaixaDeTexto 7">
            <a:extLst>
              <a:ext uri="{FF2B5EF4-FFF2-40B4-BE49-F238E27FC236}">
                <a16:creationId xmlns:a16="http://schemas.microsoft.com/office/drawing/2014/main" id="{F3DDA49D-0A02-45E2-B2BE-2B61A9D4A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175" y="2144713"/>
            <a:ext cx="1947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/>
              <a:t>Antes da PCH</a:t>
            </a:r>
          </a:p>
        </p:txBody>
      </p:sp>
      <p:sp>
        <p:nvSpPr>
          <p:cNvPr id="16391" name="CaixaDeTexto 8">
            <a:extLst>
              <a:ext uri="{FF2B5EF4-FFF2-40B4-BE49-F238E27FC236}">
                <a16:creationId xmlns:a16="http://schemas.microsoft.com/office/drawing/2014/main" id="{2E5DD874-FDB6-4F07-BFE1-18304D60B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538" y="2090738"/>
            <a:ext cx="2293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/>
              <a:t>Depois da PCH</a:t>
            </a:r>
          </a:p>
        </p:txBody>
      </p:sp>
    </p:spTree>
    <p:extLst>
      <p:ext uri="{BB962C8B-B14F-4D97-AF65-F5344CB8AC3E}">
        <p14:creationId xmlns:p14="http://schemas.microsoft.com/office/powerpoint/2010/main" val="546709489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>
            <a:extLst>
              <a:ext uri="{FF2B5EF4-FFF2-40B4-BE49-F238E27FC236}">
                <a16:creationId xmlns:a16="http://schemas.microsoft.com/office/drawing/2014/main" id="{7E69D382-F684-4C3C-A760-A09145D686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R$29 BI REVERTIDOS PARA SOCIEDADE</a:t>
            </a:r>
            <a:b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= TARIFA REAL IRRISÓRIA</a:t>
            </a:r>
            <a:endParaRPr lang="pt-BR" altLang="pt-BR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CaixaDeTexto 5">
            <a:extLst>
              <a:ext uri="{FF2B5EF4-FFF2-40B4-BE49-F238E27FC236}">
                <a16:creationId xmlns:a16="http://schemas.microsoft.com/office/drawing/2014/main" id="{F1C5F61A-F36B-40FE-B58E-495EF3D56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1233488"/>
            <a:ext cx="87376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400">
                <a:solidFill>
                  <a:srgbClr val="000000"/>
                </a:solidFill>
                <a:latin typeface="Tahoma" panose="020B0604030504040204" pitchFamily="34" charset="0"/>
              </a:rPr>
              <a:t>Supondo preço médio Hidros em leilão de R$280/MWh e arrecadação de R$4 milhões/MW (50% do custo de construir 1MW hidro) da última reversão de 2017: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400">
                <a:solidFill>
                  <a:srgbClr val="000000"/>
                </a:solidFill>
                <a:latin typeface="Tahoma" panose="020B0604030504040204" pitchFamily="34" charset="0"/>
              </a:rPr>
              <a:t>  R$280/MWh (tarifa nominal);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400">
                <a:solidFill>
                  <a:srgbClr val="FF0000"/>
                </a:solidFill>
                <a:latin typeface="Tahoma" panose="020B0604030504040204" pitchFamily="34" charset="0"/>
              </a:rPr>
              <a:t>- R$112/MWh </a:t>
            </a:r>
            <a:r>
              <a:rPr lang="pt-BR" altLang="pt-BR" sz="2400">
                <a:solidFill>
                  <a:srgbClr val="000000"/>
                </a:solidFill>
                <a:latin typeface="Tahoma" panose="020B0604030504040204" pitchFamily="34" charset="0"/>
              </a:rPr>
              <a:t>(40% outorga cada 30 anos);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400" u="sng">
                <a:solidFill>
                  <a:srgbClr val="FF0000"/>
                </a:solidFill>
                <a:latin typeface="Tahoma" panose="020B0604030504040204" pitchFamily="34" charset="0"/>
              </a:rPr>
              <a:t>- R$  90/MWh </a:t>
            </a:r>
            <a:r>
              <a:rPr lang="pt-BR" altLang="pt-BR" sz="2400">
                <a:solidFill>
                  <a:srgbClr val="000000"/>
                </a:solidFill>
                <a:latin typeface="Tahoma" panose="020B0604030504040204" pitchFamily="34" charset="0"/>
              </a:rPr>
              <a:t>(32% de impostos a menos intermitentes);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400">
                <a:solidFill>
                  <a:srgbClr val="000000"/>
                </a:solidFill>
                <a:latin typeface="Tahoma" panose="020B0604030504040204" pitchFamily="34" charset="0"/>
              </a:rPr>
              <a:t>=R$  78/MWh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t-BR" altLang="pt-BR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0726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Conteúdo 2">
            <a:extLst>
              <a:ext uri="{FF2B5EF4-FFF2-40B4-BE49-F238E27FC236}">
                <a16:creationId xmlns:a16="http://schemas.microsoft.com/office/drawing/2014/main" id="{CA358BC0-AB93-4FD9-B3A4-ECC4A516F3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6263" y="1497013"/>
            <a:ext cx="7710487" cy="3198812"/>
          </a:xfrm>
        </p:spPr>
        <p:txBody>
          <a:bodyPr/>
          <a:lstStyle/>
          <a:p>
            <a:endParaRPr lang="pt-BR" altLang="pt-BR"/>
          </a:p>
          <a:p>
            <a:pPr algn="just"/>
            <a:endParaRPr lang="pt-BR" altLang="pt-BR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4">
            <a:extLst>
              <a:ext uri="{FF2B5EF4-FFF2-40B4-BE49-F238E27FC236}">
                <a16:creationId xmlns:a16="http://schemas.microsoft.com/office/drawing/2014/main" id="{3D410B1F-CC37-49A1-8BD8-01E96DAC2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304925"/>
            <a:ext cx="4773613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5">
            <a:extLst>
              <a:ext uri="{FF2B5EF4-FFF2-40B4-BE49-F238E27FC236}">
                <a16:creationId xmlns:a16="http://schemas.microsoft.com/office/drawing/2014/main" id="{6AC620B2-43D7-45E4-89F7-B5FB80D4A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3506788"/>
            <a:ext cx="354965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400" u="sng">
                <a:solidFill>
                  <a:srgbClr val="005EAA"/>
                </a:solidFill>
                <a:latin typeface="Tahoma" panose="020B0604030504040204" pitchFamily="34" charset="0"/>
                <a:hlinkClick r:id="rId4"/>
              </a:rPr>
              <a:t>http://g1.globo.com/economia/noticia/2015/09/governo-passa-leilao-de-usinas-com-concessao-vencida-para-novembro.html</a:t>
            </a:r>
            <a:endParaRPr lang="pt-BR" altLang="pt-BR" sz="1400">
              <a:solidFill>
                <a:srgbClr val="005EAA"/>
              </a:solidFill>
              <a:latin typeface="Tahoma" panose="020B0604030504040204" pitchFamily="34" charset="0"/>
            </a:endParaRPr>
          </a:p>
          <a:p>
            <a:endParaRPr lang="pt-BR" altLang="pt-BR" sz="1400" b="1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sp>
        <p:nvSpPr>
          <p:cNvPr id="16389" name="TextBox 6">
            <a:extLst>
              <a:ext uri="{FF2B5EF4-FFF2-40B4-BE49-F238E27FC236}">
                <a16:creationId xmlns:a16="http://schemas.microsoft.com/office/drawing/2014/main" id="{7A61A5C3-F8E4-40C3-A954-82C4BF690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269875"/>
            <a:ext cx="87630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lvl="1" algn="ctr">
              <a:defRPr/>
            </a:pPr>
            <a:r>
              <a:rPr lang="pt-BR" altLang="pt-BR" sz="3300" dirty="0">
                <a:solidFill>
                  <a:schemeClr val="tx1"/>
                </a:solidFill>
                <a:latin typeface="+mn-lt"/>
              </a:rPr>
              <a:t>Leilão: 6.000MW a R$125 Arrecadou R$17 Bi</a:t>
            </a:r>
          </a:p>
          <a:p>
            <a:pPr>
              <a:defRPr/>
            </a:pPr>
            <a:endParaRPr lang="pt-BR" altLang="pt-BR" dirty="0"/>
          </a:p>
        </p:txBody>
      </p:sp>
      <p:pic>
        <p:nvPicPr>
          <p:cNvPr id="19462" name="Picture 7">
            <a:extLst>
              <a:ext uri="{FF2B5EF4-FFF2-40B4-BE49-F238E27FC236}">
                <a16:creationId xmlns:a16="http://schemas.microsoft.com/office/drawing/2014/main" id="{D6F3A9CF-8A1E-40AF-9B6A-B167DD8CA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3552825"/>
            <a:ext cx="48482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8">
            <a:extLst>
              <a:ext uri="{FF2B5EF4-FFF2-40B4-BE49-F238E27FC236}">
                <a16:creationId xmlns:a16="http://schemas.microsoft.com/office/drawing/2014/main" id="{B3C223FA-72EA-4622-8C46-9ED63A0C6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950" y="5749925"/>
            <a:ext cx="43322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400" u="sng">
                <a:solidFill>
                  <a:schemeClr val="tx2"/>
                </a:solidFill>
                <a:latin typeface="Tahoma" panose="020B0604030504040204" pitchFamily="34" charset="0"/>
                <a:hlinkClick r:id="rId6"/>
              </a:rPr>
              <a:t>http://www.diariodocomercio.com.br/noticia.php?tit=leilao_de_usinas_em_outubro_tem_a_outorga_fixada_em_r_17_bilhoes&amp;id=160099</a:t>
            </a:r>
            <a:endParaRPr lang="pt-BR" altLang="pt-BR" sz="1400">
              <a:solidFill>
                <a:schemeClr val="tx2"/>
              </a:solidFill>
              <a:latin typeface="Tahoma" panose="020B0604030504040204" pitchFamily="34" charset="0"/>
            </a:endParaRPr>
          </a:p>
          <a:p>
            <a:endParaRPr lang="pt-BR" altLang="pt-BR" sz="1400" b="1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90223"/>
      </p:ext>
    </p:extLst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CF18FDF-C1FE-4DED-A9FB-099CE89F0149}"/>
              </a:ext>
            </a:extLst>
          </p:cNvPr>
          <p:cNvSpPr txBox="1">
            <a:spLocks/>
          </p:cNvSpPr>
          <p:nvPr/>
        </p:nvSpPr>
        <p:spPr bwMode="auto">
          <a:xfrm>
            <a:off x="560363" y="431410"/>
            <a:ext cx="8023274" cy="456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pt-BR" altLang="pt-BR" sz="4400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SURGIU MOVIMENTO DE DEMONIZAÇÃO E MASSACRE DAS PEQUENAS HIDRELÉTRICAS</a:t>
            </a:r>
          </a:p>
        </p:txBody>
      </p:sp>
    </p:spTree>
    <p:extLst>
      <p:ext uri="{BB962C8B-B14F-4D97-AF65-F5344CB8AC3E}">
        <p14:creationId xmlns:p14="http://schemas.microsoft.com/office/powerpoint/2010/main" val="34291773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>
            <a:extLst>
              <a:ext uri="{FF2B5EF4-FFF2-40B4-BE49-F238E27FC236}">
                <a16:creationId xmlns:a16="http://schemas.microsoft.com/office/drawing/2014/main" id="{B4C487DB-B8C1-4CD7-A25B-F32A32BCF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2900" b="1" dirty="0">
                <a:latin typeface="Arial" panose="020B0604020202020204" pitchFamily="34" charset="0"/>
                <a:cs typeface="Arial" panose="020B0604020202020204" pitchFamily="34" charset="0"/>
              </a:rPr>
              <a:t>Preocupação Ambiental Seletiva</a:t>
            </a:r>
          </a:p>
        </p:txBody>
      </p:sp>
      <p:pic>
        <p:nvPicPr>
          <p:cNvPr id="34819" name="Imagem 3">
            <a:extLst>
              <a:ext uri="{FF2B5EF4-FFF2-40B4-BE49-F238E27FC236}">
                <a16:creationId xmlns:a16="http://schemas.microsoft.com/office/drawing/2014/main" id="{A689F040-5EC1-475F-B11C-1C068CD44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77888"/>
            <a:ext cx="347980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Imagem 1">
            <a:extLst>
              <a:ext uri="{FF2B5EF4-FFF2-40B4-BE49-F238E27FC236}">
                <a16:creationId xmlns:a16="http://schemas.microsoft.com/office/drawing/2014/main" id="{DF7E021C-77D5-4667-B632-E6DA7CEED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838200"/>
            <a:ext cx="3189288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7087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m 4">
            <a:extLst>
              <a:ext uri="{FF2B5EF4-FFF2-40B4-BE49-F238E27FC236}">
                <a16:creationId xmlns:a16="http://schemas.microsoft.com/office/drawing/2014/main" id="{FDDB835E-FDFD-4F22-8710-DD8D22A4D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990600"/>
            <a:ext cx="339407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agem 5">
            <a:extLst>
              <a:ext uri="{FF2B5EF4-FFF2-40B4-BE49-F238E27FC236}">
                <a16:creationId xmlns:a16="http://schemas.microsoft.com/office/drawing/2014/main" id="{CE7C236C-746F-4E93-8E05-E898E2D1F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990600"/>
            <a:ext cx="3554413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ítulo 1">
            <a:extLst>
              <a:ext uri="{FF2B5EF4-FFF2-40B4-BE49-F238E27FC236}">
                <a16:creationId xmlns:a16="http://schemas.microsoft.com/office/drawing/2014/main" id="{12E4E9D4-9395-443E-A375-F5193ACAF5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7575"/>
          </a:xfrm>
        </p:spPr>
        <p:txBody>
          <a:bodyPr/>
          <a:lstStyle/>
          <a:p>
            <a:pPr algn="ctr"/>
            <a:r>
              <a:rPr lang="pt-BR" altLang="pt-BR" sz="2900" b="1">
                <a:latin typeface="Arial" panose="020B0604020202020204" pitchFamily="34" charset="0"/>
                <a:cs typeface="Arial" panose="020B0604020202020204" pitchFamily="34" charset="0"/>
              </a:rPr>
              <a:t>Preocupação Ambiental ou Defesa de Interesses?</a:t>
            </a:r>
          </a:p>
        </p:txBody>
      </p:sp>
    </p:spTree>
    <p:extLst>
      <p:ext uri="{BB962C8B-B14F-4D97-AF65-F5344CB8AC3E}">
        <p14:creationId xmlns:p14="http://schemas.microsoft.com/office/powerpoint/2010/main" val="24018385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>
            <a:extLst>
              <a:ext uri="{FF2B5EF4-FFF2-40B4-BE49-F238E27FC236}">
                <a16:creationId xmlns:a16="http://schemas.microsoft.com/office/drawing/2014/main" id="{B4C487DB-B8C1-4CD7-A25B-F32A32BCF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/>
            <a:r>
              <a:rPr lang="pt-BR" altLang="pt-BR" sz="2900" b="1" dirty="0">
                <a:latin typeface="Arial" panose="020B0604020202020204" pitchFamily="34" charset="0"/>
                <a:cs typeface="Arial" panose="020B0604020202020204" pitchFamily="34" charset="0"/>
              </a:rPr>
              <a:t>Video Embrapa – Evaristo de Miranda</a:t>
            </a:r>
          </a:p>
        </p:txBody>
      </p:sp>
      <p:sp>
        <p:nvSpPr>
          <p:cNvPr id="4" name="CaixaDeTexto 5">
            <a:extLst>
              <a:ext uri="{FF2B5EF4-FFF2-40B4-BE49-F238E27FC236}">
                <a16:creationId xmlns:a16="http://schemas.microsoft.com/office/drawing/2014/main" id="{A06DD46B-2983-4BFB-A6B8-6827211FE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8" y="1136650"/>
            <a:ext cx="9078912" cy="333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rgbClr val="000000"/>
                </a:solidFill>
                <a:latin typeface="Tahoma" panose="020B0604030504040204" pitchFamily="34" charset="0"/>
              </a:rPr>
              <a:t>Evaristo de Miranda – Chefe Geral da EMBRAPA Territorial</a:t>
            </a:r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rgbClr val="000000"/>
                </a:solidFill>
                <a:latin typeface="Tahoma" panose="020B0604030504040204" pitchFamily="34" charset="0"/>
                <a:hlinkClick r:id="rId2"/>
              </a:rPr>
              <a:t>evaristo.miranda@embrapa.br</a:t>
            </a:r>
            <a:endParaRPr lang="pt-BR" altLang="pt-BR" sz="2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rgbClr val="000000"/>
                </a:solidFill>
                <a:latin typeface="Tahoma" panose="020B0604030504040204" pitchFamily="34" charset="0"/>
              </a:rPr>
              <a:t>Livro: Tons de Verde – A Sustentabilidade da Agricultura no Brasil</a:t>
            </a:r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hlinkClick r:id="rId3"/>
              </a:rPr>
              <a:t>Meio</a:t>
            </a:r>
            <a:r>
              <a:rPr lang="en-US" sz="2400" dirty="0">
                <a:hlinkClick r:id="rId3"/>
              </a:rPr>
              <a:t> </a:t>
            </a:r>
            <a:r>
              <a:rPr lang="en-US" sz="2400" dirty="0" err="1">
                <a:hlinkClick r:id="rId3"/>
              </a:rPr>
              <a:t>Ambiente</a:t>
            </a:r>
            <a:r>
              <a:rPr lang="en-US" sz="2400" dirty="0">
                <a:hlinkClick r:id="rId3"/>
              </a:rPr>
              <a:t>: </a:t>
            </a:r>
            <a:r>
              <a:rPr lang="en-US" sz="2400" dirty="0" err="1">
                <a:hlinkClick r:id="rId3"/>
              </a:rPr>
              <a:t>Preservação</a:t>
            </a:r>
            <a:r>
              <a:rPr lang="en-US" sz="2400" dirty="0">
                <a:hlinkClick r:id="rId3"/>
              </a:rPr>
              <a:t>, </a:t>
            </a:r>
            <a:r>
              <a:rPr lang="en-US" sz="2400" dirty="0" err="1">
                <a:hlinkClick r:id="rId3"/>
              </a:rPr>
              <a:t>Proteção</a:t>
            </a:r>
            <a:r>
              <a:rPr lang="en-US" sz="2400" dirty="0">
                <a:hlinkClick r:id="rId3"/>
              </a:rPr>
              <a:t> </a:t>
            </a:r>
            <a:r>
              <a:rPr lang="en-US" sz="2400" dirty="0" err="1">
                <a:hlinkClick r:id="rId3"/>
              </a:rPr>
              <a:t>Produção</a:t>
            </a:r>
            <a:r>
              <a:rPr lang="en-US" sz="2400" dirty="0">
                <a:hlinkClick r:id="rId3"/>
              </a:rPr>
              <a:t> e </a:t>
            </a:r>
            <a:r>
              <a:rPr lang="en-US" sz="2400" dirty="0" err="1">
                <a:hlinkClick r:id="rId3"/>
              </a:rPr>
              <a:t>Alimentação</a:t>
            </a:r>
            <a:endParaRPr lang="en-US" sz="2400" dirty="0">
              <a:hlinkClick r:id="rId3"/>
            </a:endParaRPr>
          </a:p>
          <a:p>
            <a:pPr marL="857250" lvl="2" indent="0" algn="just">
              <a:spcAft>
                <a:spcPts val="1800"/>
              </a:spcAft>
            </a:pPr>
            <a:r>
              <a:rPr lang="en-US" sz="2400" dirty="0">
                <a:hlinkClick r:id="rId3"/>
              </a:rPr>
              <a:t>https://www.youtube.com/watch?v=eoyoeCSizL8</a:t>
            </a:r>
            <a:endParaRPr lang="en-US" sz="2400" dirty="0"/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endParaRPr lang="pt-BR" altLang="pt-BR" sz="22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292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CF18FDF-C1FE-4DED-A9FB-099CE89F0149}"/>
              </a:ext>
            </a:extLst>
          </p:cNvPr>
          <p:cNvSpPr txBox="1">
            <a:spLocks/>
          </p:cNvSpPr>
          <p:nvPr/>
        </p:nvSpPr>
        <p:spPr bwMode="auto">
          <a:xfrm>
            <a:off x="560363" y="431410"/>
            <a:ext cx="8023274" cy="456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pt-BR" altLang="pt-BR" sz="4400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IMPACTOS AMBIENTAIS IGNORADOS DE ALGUMAS OUTRAS ALTERNATIVAS À HIDROELETRICIDADE </a:t>
            </a:r>
          </a:p>
        </p:txBody>
      </p:sp>
    </p:spTree>
    <p:extLst>
      <p:ext uri="{BB962C8B-B14F-4D97-AF65-F5344CB8AC3E}">
        <p14:creationId xmlns:p14="http://schemas.microsoft.com/office/powerpoint/2010/main" val="2077394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ítulo 1">
            <a:extLst>
              <a:ext uri="{FF2B5EF4-FFF2-40B4-BE49-F238E27FC236}">
                <a16:creationId xmlns:a16="http://schemas.microsoft.com/office/drawing/2014/main" id="{F0FFB577-3FD6-4153-96E0-E1854BCEB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8480"/>
          </a:xfrm>
        </p:spPr>
        <p:txBody>
          <a:bodyPr/>
          <a:lstStyle/>
          <a:p>
            <a:r>
              <a:rPr lang="pt-BR" altLang="pt-BR" b="1" dirty="0"/>
              <a:t>Entorno de Termoelétricas – Vários 1</a:t>
            </a:r>
          </a:p>
        </p:txBody>
      </p:sp>
      <p:pic>
        <p:nvPicPr>
          <p:cNvPr id="41987" name="Imagem 1">
            <a:extLst>
              <a:ext uri="{FF2B5EF4-FFF2-40B4-BE49-F238E27FC236}">
                <a16:creationId xmlns:a16="http://schemas.microsoft.com/office/drawing/2014/main" id="{FE3D5E5D-5CE4-4BA6-9D30-C5F6421AF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460375"/>
            <a:ext cx="118268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Espaço Reservado para Conteúdo 2">
            <a:extLst>
              <a:ext uri="{FF2B5EF4-FFF2-40B4-BE49-F238E27FC236}">
                <a16:creationId xmlns:a16="http://schemas.microsoft.com/office/drawing/2014/main" id="{699B94F5-BE94-4E29-BF5D-3CEC717E6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1149350"/>
            <a:ext cx="3879850" cy="2401887"/>
          </a:xfrm>
        </p:spPr>
      </p:pic>
      <p:pic>
        <p:nvPicPr>
          <p:cNvPr id="41989" name="Imagem 2">
            <a:extLst>
              <a:ext uri="{FF2B5EF4-FFF2-40B4-BE49-F238E27FC236}">
                <a16:creationId xmlns:a16="http://schemas.microsoft.com/office/drawing/2014/main" id="{B48E22F8-DF8A-4F51-8642-0E14C9985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149349"/>
            <a:ext cx="3751262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Imagem 7">
            <a:extLst>
              <a:ext uri="{FF2B5EF4-FFF2-40B4-BE49-F238E27FC236}">
                <a16:creationId xmlns:a16="http://schemas.microsoft.com/office/drawing/2014/main" id="{23B05376-FDD7-4D3E-9A57-4EAF8C49A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3637035"/>
            <a:ext cx="38798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Imagem 11" descr="Resultado de imagem para termeletricas de manaus">
            <a:extLst>
              <a:ext uri="{FF2B5EF4-FFF2-40B4-BE49-F238E27FC236}">
                <a16:creationId xmlns:a16="http://schemas.microsoft.com/office/drawing/2014/main" id="{369102E9-AAB4-445F-AF08-A479380A1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3637035"/>
            <a:ext cx="3751262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1797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1">
            <a:extLst>
              <a:ext uri="{FF2B5EF4-FFF2-40B4-BE49-F238E27FC236}">
                <a16:creationId xmlns:a16="http://schemas.microsoft.com/office/drawing/2014/main" id="{FE152BC9-1307-47A3-AFF5-61CD2015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Entorno Termoelétricas – Velha China</a:t>
            </a:r>
          </a:p>
        </p:txBody>
      </p:sp>
      <p:pic>
        <p:nvPicPr>
          <p:cNvPr id="43011" name="Imagem 1">
            <a:extLst>
              <a:ext uri="{FF2B5EF4-FFF2-40B4-BE49-F238E27FC236}">
                <a16:creationId xmlns:a16="http://schemas.microsoft.com/office/drawing/2014/main" id="{3855F548-3C8E-4CB3-8CB4-E572C2C49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460375"/>
            <a:ext cx="118268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Imagem 4" descr="Resultado de imagem para termicas mais poluentes do brasil">
            <a:extLst>
              <a:ext uri="{FF2B5EF4-FFF2-40B4-BE49-F238E27FC236}">
                <a16:creationId xmlns:a16="http://schemas.microsoft.com/office/drawing/2014/main" id="{C154177E-1823-48A6-AA4A-975317CB3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343131"/>
            <a:ext cx="3781595" cy="254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Imagem 2">
            <a:extLst>
              <a:ext uri="{FF2B5EF4-FFF2-40B4-BE49-F238E27FC236}">
                <a16:creationId xmlns:a16="http://schemas.microsoft.com/office/drawing/2014/main" id="{0EF9E89A-4CFB-471D-BC55-5C57CDD14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56" y="3971966"/>
            <a:ext cx="2555875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Imagem 6" descr="Resultado de imagem para usinas termeletricas poluentes">
            <a:extLst>
              <a:ext uri="{FF2B5EF4-FFF2-40B4-BE49-F238E27FC236}">
                <a16:creationId xmlns:a16="http://schemas.microsoft.com/office/drawing/2014/main" id="{791C9B21-A7A0-4828-86D0-71D1A4DC9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3971966"/>
            <a:ext cx="244475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Imagem 7" descr="Resultado de imagem para termicas mais poluentes do brasil">
            <a:extLst>
              <a:ext uri="{FF2B5EF4-FFF2-40B4-BE49-F238E27FC236}">
                <a16:creationId xmlns:a16="http://schemas.microsoft.com/office/drawing/2014/main" id="{544CB6F9-7EB9-44AC-AE7B-5B0B319D7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3971966"/>
            <a:ext cx="2636837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Imagem 8" descr="Resultado de imagem para termicas mais poluentes do brasil">
            <a:extLst>
              <a:ext uri="{FF2B5EF4-FFF2-40B4-BE49-F238E27FC236}">
                <a16:creationId xmlns:a16="http://schemas.microsoft.com/office/drawing/2014/main" id="{9547C9A2-98F5-4C00-BB1D-CA5AF6C03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343131"/>
            <a:ext cx="3971925" cy="254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214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C140FB-9E2B-476F-A60E-F30EEDB9C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314325"/>
            <a:ext cx="8477103" cy="404813"/>
          </a:xfrm>
        </p:spPr>
        <p:txBody>
          <a:bodyPr/>
          <a:lstStyle/>
          <a:p>
            <a:pPr>
              <a:defRPr/>
            </a:pPr>
            <a:r>
              <a:rPr lang="pt-BR" dirty="0">
                <a:latin typeface="+mn-lt"/>
              </a:rPr>
              <a:t>HIDROS: HERANÇA BENDITA DE JK E MILITARES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7FA68F-A6F0-4797-8462-C5B49BCD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013" y="925513"/>
            <a:ext cx="8555525" cy="5183187"/>
          </a:xfrm>
        </p:spPr>
        <p:txBody>
          <a:bodyPr/>
          <a:lstStyle/>
          <a:p>
            <a:pPr>
              <a:defRPr/>
            </a:pPr>
            <a:r>
              <a:rPr lang="pt-BR" dirty="0"/>
              <a:t>Barão de Mauá, Governadores Estaduais, </a:t>
            </a:r>
            <a:r>
              <a:rPr lang="pt-BR" dirty="0" err="1"/>
              <a:t>Getulio</a:t>
            </a:r>
            <a:r>
              <a:rPr lang="pt-BR" dirty="0"/>
              <a:t>, </a:t>
            </a:r>
            <a:r>
              <a:rPr lang="pt-BR" dirty="0" err="1"/>
              <a:t>etc</a:t>
            </a:r>
            <a:r>
              <a:rPr lang="pt-BR" dirty="0"/>
              <a:t> construíram Hidros;</a:t>
            </a:r>
          </a:p>
          <a:p>
            <a:pPr>
              <a:defRPr/>
            </a:pPr>
            <a:r>
              <a:rPr lang="pt-BR" dirty="0"/>
              <a:t>Presidente JK fez plano de hidrelétricas interligadas em MG;</a:t>
            </a:r>
          </a:p>
          <a:p>
            <a:pPr>
              <a:defRPr/>
            </a:pPr>
            <a:r>
              <a:rPr lang="pt-BR" dirty="0"/>
              <a:t>Militares quintuplicaram expandindo para Brasil todo;</a:t>
            </a:r>
          </a:p>
          <a:p>
            <a:pPr>
              <a:defRPr/>
            </a:pPr>
            <a:r>
              <a:rPr lang="pt-BR" dirty="0"/>
              <a:t>Abertura do mercado X transferência integral de tecnologia;</a:t>
            </a:r>
          </a:p>
          <a:p>
            <a:pPr>
              <a:defRPr/>
            </a:pPr>
            <a:r>
              <a:rPr lang="pt-BR" dirty="0"/>
              <a:t>Talvez único setor em que Brasil ainda tem melhor tecnologia do mundo;</a:t>
            </a:r>
          </a:p>
          <a:p>
            <a:pPr>
              <a:defRPr/>
            </a:pPr>
            <a:r>
              <a:rPr lang="pt-BR" dirty="0"/>
              <a:t>Energia barata, limpa, abundante, confiável, viabilizou industrialização;</a:t>
            </a:r>
          </a:p>
          <a:p>
            <a:pPr>
              <a:defRPr/>
            </a:pPr>
            <a:r>
              <a:rPr lang="pt-BR" dirty="0"/>
              <a:t>Gerou 3 décadas de ouro: “Anos Dourados” e “Milagre Econômico”;</a:t>
            </a:r>
          </a:p>
          <a:p>
            <a:pPr>
              <a:defRPr/>
            </a:pPr>
            <a:r>
              <a:rPr lang="pt-BR" dirty="0"/>
              <a:t>Éramos o país emergente que mais crescia, “a China” da época;</a:t>
            </a:r>
          </a:p>
          <a:p>
            <a:pPr>
              <a:defRPr/>
            </a:pPr>
            <a:r>
              <a:rPr lang="pt-BR" dirty="0"/>
              <a:t>Brasil se modernizou, se desenvolveu, melhorou renda e qualidade de vida;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 lvl="1">
              <a:defRPr/>
            </a:pP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8281884-A9B3-4E3B-B093-84AE63D46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191" y="4546770"/>
            <a:ext cx="3156030" cy="17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61284"/>
      </p:ext>
    </p:extLst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>
            <a:extLst>
              <a:ext uri="{FF2B5EF4-FFF2-40B4-BE49-F238E27FC236}">
                <a16:creationId xmlns:a16="http://schemas.microsoft.com/office/drawing/2014/main" id="{A3D9DCDF-D5D8-46AF-9F29-22F46233F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Entorno de Termoelétricas – Brasil 1</a:t>
            </a:r>
          </a:p>
        </p:txBody>
      </p:sp>
      <p:pic>
        <p:nvPicPr>
          <p:cNvPr id="44035" name="Imagem 1">
            <a:extLst>
              <a:ext uri="{FF2B5EF4-FFF2-40B4-BE49-F238E27FC236}">
                <a16:creationId xmlns:a16="http://schemas.microsoft.com/office/drawing/2014/main" id="{68D48283-828F-409D-96FE-499AE9F5D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460375"/>
            <a:ext cx="118268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Imagem 3">
            <a:extLst>
              <a:ext uri="{FF2B5EF4-FFF2-40B4-BE49-F238E27FC236}">
                <a16:creationId xmlns:a16="http://schemas.microsoft.com/office/drawing/2014/main" id="{8255BA5D-E93E-4A74-B5D5-35D7E3365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1" y="1337188"/>
            <a:ext cx="3833812" cy="23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Imagem 4">
            <a:extLst>
              <a:ext uri="{FF2B5EF4-FFF2-40B4-BE49-F238E27FC236}">
                <a16:creationId xmlns:a16="http://schemas.microsoft.com/office/drawing/2014/main" id="{64285317-503F-40A4-9207-EC2B23C73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28" y="3750018"/>
            <a:ext cx="3737410" cy="220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Imagem 5">
            <a:extLst>
              <a:ext uri="{FF2B5EF4-FFF2-40B4-BE49-F238E27FC236}">
                <a16:creationId xmlns:a16="http://schemas.microsoft.com/office/drawing/2014/main" id="{5D9F1476-7207-4B73-A0B1-E91602722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750019"/>
            <a:ext cx="3833812" cy="220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Imagem 8">
            <a:extLst>
              <a:ext uri="{FF2B5EF4-FFF2-40B4-BE49-F238E27FC236}">
                <a16:creationId xmlns:a16="http://schemas.microsoft.com/office/drawing/2014/main" id="{AE2CE94D-E170-4B47-877A-C8D09B385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4" y="1337188"/>
            <a:ext cx="3733205" cy="23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4474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1">
            <a:extLst>
              <a:ext uri="{FF2B5EF4-FFF2-40B4-BE49-F238E27FC236}">
                <a16:creationId xmlns:a16="http://schemas.microsoft.com/office/drawing/2014/main" id="{B1C9520E-2424-489B-90FC-A13B5D564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Entorno de Termoelétricas – Brasil 2</a:t>
            </a:r>
          </a:p>
        </p:txBody>
      </p:sp>
      <p:pic>
        <p:nvPicPr>
          <p:cNvPr id="45059" name="Imagem 1">
            <a:extLst>
              <a:ext uri="{FF2B5EF4-FFF2-40B4-BE49-F238E27FC236}">
                <a16:creationId xmlns:a16="http://schemas.microsoft.com/office/drawing/2014/main" id="{F13573F4-2794-46FA-AF6E-3AD004E5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460375"/>
            <a:ext cx="118268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Imagem 6">
            <a:extLst>
              <a:ext uri="{FF2B5EF4-FFF2-40B4-BE49-F238E27FC236}">
                <a16:creationId xmlns:a16="http://schemas.microsoft.com/office/drawing/2014/main" id="{077A725F-DC13-4EF2-B02E-764A09450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31" y="1244599"/>
            <a:ext cx="3900487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>
            <a:extLst>
              <a:ext uri="{FF2B5EF4-FFF2-40B4-BE49-F238E27FC236}">
                <a16:creationId xmlns:a16="http://schemas.microsoft.com/office/drawing/2014/main" id="{D91379A5-81BE-4A54-93B7-676DBDF2F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970" y="1244600"/>
            <a:ext cx="3816350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6643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1">
            <a:extLst>
              <a:ext uri="{FF2B5EF4-FFF2-40B4-BE49-F238E27FC236}">
                <a16:creationId xmlns:a16="http://schemas.microsoft.com/office/drawing/2014/main" id="{FE152BC9-1307-47A3-AFF5-61CD20157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10346"/>
          </a:xfrm>
        </p:spPr>
        <p:txBody>
          <a:bodyPr/>
          <a:lstStyle/>
          <a:p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O LIXO PLÁSTICO E OS OCEANOS</a:t>
            </a:r>
            <a:endParaRPr lang="pt-BR" altLang="pt-BR" sz="3000" dirty="0"/>
          </a:p>
        </p:txBody>
      </p:sp>
      <p:pic>
        <p:nvPicPr>
          <p:cNvPr id="43011" name="Imagem 1">
            <a:extLst>
              <a:ext uri="{FF2B5EF4-FFF2-40B4-BE49-F238E27FC236}">
                <a16:creationId xmlns:a16="http://schemas.microsoft.com/office/drawing/2014/main" id="{3855F548-3C8E-4CB3-8CB4-E572C2C49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460375"/>
            <a:ext cx="118268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67B93CC-3749-433A-937F-D2FAE41D3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15" y="1415032"/>
            <a:ext cx="3879955" cy="217201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4310166-D2A1-46B3-885A-662CDD8D2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086" y="1415032"/>
            <a:ext cx="3864440" cy="217201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B1651B0-DF87-4A73-8A3D-A0A8E4BA0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42" y="3687071"/>
            <a:ext cx="3873628" cy="217220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FA60CA6-9F08-47C5-BF12-031AA107D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086" y="3687071"/>
            <a:ext cx="3864440" cy="217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458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Imagem 1">
            <a:extLst>
              <a:ext uri="{FF2B5EF4-FFF2-40B4-BE49-F238E27FC236}">
                <a16:creationId xmlns:a16="http://schemas.microsoft.com/office/drawing/2014/main" id="{3855F548-3C8E-4CB3-8CB4-E572C2C49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460375"/>
            <a:ext cx="118268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07B2844-0BF4-4CDA-94E4-B8C2405CD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773" y="1368484"/>
            <a:ext cx="3666063" cy="206051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D0577D4-88E2-477F-830E-835E64F4A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9" y="1292700"/>
            <a:ext cx="3276161" cy="21363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B50E3CD-BB13-4AF8-951E-FB2BAF74F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49" y="3588403"/>
            <a:ext cx="3276161" cy="217902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E2D7EF4-D760-40CD-B41E-D6EF97A4D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1772" y="3611762"/>
            <a:ext cx="3664941" cy="1930909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AF4AB265-172D-402F-8066-E305EAAC5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10346"/>
          </a:xfrm>
        </p:spPr>
        <p:txBody>
          <a:bodyPr/>
          <a:lstStyle/>
          <a:p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O LIXO PLÁSTICO E OS OCEANOS</a:t>
            </a:r>
            <a:endParaRPr lang="pt-BR" altLang="pt-BR" sz="3000" dirty="0"/>
          </a:p>
        </p:txBody>
      </p:sp>
    </p:spTree>
    <p:extLst>
      <p:ext uri="{BB962C8B-B14F-4D97-AF65-F5344CB8AC3E}">
        <p14:creationId xmlns:p14="http://schemas.microsoft.com/office/powerpoint/2010/main" val="42498480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Imagem 1">
            <a:extLst>
              <a:ext uri="{FF2B5EF4-FFF2-40B4-BE49-F238E27FC236}">
                <a16:creationId xmlns:a16="http://schemas.microsoft.com/office/drawing/2014/main" id="{3855F548-3C8E-4CB3-8CB4-E572C2C49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460375"/>
            <a:ext cx="118268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19049CF-2481-439A-9A13-ED329FF08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72" y="1176561"/>
            <a:ext cx="3270852" cy="217549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F7D634F-CD2E-4C27-859B-40B7F1AB5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71" y="3429000"/>
            <a:ext cx="3270852" cy="250702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5E528EC-AF17-4C89-BBFE-F5F081C0A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544" y="1216269"/>
            <a:ext cx="4082806" cy="213579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1C4E718-3D86-401C-A62F-B10B521F9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2544" y="3429000"/>
            <a:ext cx="4082806" cy="250702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999317BF-178D-489E-B1B2-83245E7D5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10346"/>
          </a:xfrm>
        </p:spPr>
        <p:txBody>
          <a:bodyPr/>
          <a:lstStyle/>
          <a:p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RISCOS PARA OS GOLFINHOS</a:t>
            </a:r>
            <a:endParaRPr lang="pt-BR" altLang="pt-BR" sz="3000" dirty="0"/>
          </a:p>
        </p:txBody>
      </p:sp>
    </p:spTree>
    <p:extLst>
      <p:ext uri="{BB962C8B-B14F-4D97-AF65-F5344CB8AC3E}">
        <p14:creationId xmlns:p14="http://schemas.microsoft.com/office/powerpoint/2010/main" val="11134876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Imagem 1">
            <a:extLst>
              <a:ext uri="{FF2B5EF4-FFF2-40B4-BE49-F238E27FC236}">
                <a16:creationId xmlns:a16="http://schemas.microsoft.com/office/drawing/2014/main" id="{3855F548-3C8E-4CB3-8CB4-E572C2C49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460375"/>
            <a:ext cx="118268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3E03C48-E740-4F58-9411-0A03C9AC2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02" y="1295756"/>
            <a:ext cx="3667892" cy="220241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EF1B0F7-41A2-4E08-9C87-9D69E166F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628" y="1295756"/>
            <a:ext cx="3594980" cy="200836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FD9B7D0-F1CA-44D6-81C4-913BDD9B7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628" y="3714525"/>
            <a:ext cx="2785683" cy="278568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621571B-E481-4E31-8B6F-D0D7E1D7A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502" y="3714525"/>
            <a:ext cx="3405065" cy="189848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332473AB-469E-429F-AFA1-83535FBC2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0375"/>
            <a:ext cx="7886700" cy="910346"/>
          </a:xfrm>
        </p:spPr>
        <p:txBody>
          <a:bodyPr/>
          <a:lstStyle/>
          <a:p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RISCOS PARA AS BALEIAS</a:t>
            </a:r>
            <a:endParaRPr lang="pt-BR" altLang="pt-BR" sz="3000" dirty="0"/>
          </a:p>
        </p:txBody>
      </p:sp>
    </p:spTree>
    <p:extLst>
      <p:ext uri="{BB962C8B-B14F-4D97-AF65-F5344CB8AC3E}">
        <p14:creationId xmlns:p14="http://schemas.microsoft.com/office/powerpoint/2010/main" val="26133476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Imagem 1">
            <a:extLst>
              <a:ext uri="{FF2B5EF4-FFF2-40B4-BE49-F238E27FC236}">
                <a16:creationId xmlns:a16="http://schemas.microsoft.com/office/drawing/2014/main" id="{3855F548-3C8E-4CB3-8CB4-E572C2C49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460375"/>
            <a:ext cx="118268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CAA6B57-2FEC-4B04-91A1-F14101E9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937" y="1437995"/>
            <a:ext cx="3209132" cy="182286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FC36B93-3D49-42ED-929C-4C9F1595D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02" y="1437995"/>
            <a:ext cx="2517866" cy="182286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9E1F42A-CEDF-4F45-ACE2-D68C0417A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01" y="3352800"/>
            <a:ext cx="2517865" cy="252285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2625ED4-07FE-49A8-AFE4-EA22E6206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937" y="3597144"/>
            <a:ext cx="3209132" cy="191452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EF622ED-1414-4312-A3E9-39C013F37A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7459" y="1450523"/>
            <a:ext cx="2720447" cy="181033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499D7BC-FAF1-4027-A9E7-E674BAFB9A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165" y="3586980"/>
            <a:ext cx="2720447" cy="1914525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C091AC4B-4C9F-4563-A30F-6F924825D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7" y="389591"/>
            <a:ext cx="7886700" cy="910346"/>
          </a:xfrm>
        </p:spPr>
        <p:txBody>
          <a:bodyPr/>
          <a:lstStyle/>
          <a:p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RISCOS PARA AS FOCAS</a:t>
            </a:r>
            <a:endParaRPr lang="pt-BR" altLang="pt-BR" sz="3000" dirty="0"/>
          </a:p>
        </p:txBody>
      </p:sp>
    </p:spTree>
    <p:extLst>
      <p:ext uri="{BB962C8B-B14F-4D97-AF65-F5344CB8AC3E}">
        <p14:creationId xmlns:p14="http://schemas.microsoft.com/office/powerpoint/2010/main" val="36726062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Imagem 1">
            <a:extLst>
              <a:ext uri="{FF2B5EF4-FFF2-40B4-BE49-F238E27FC236}">
                <a16:creationId xmlns:a16="http://schemas.microsoft.com/office/drawing/2014/main" id="{3855F548-3C8E-4CB3-8CB4-E572C2C49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460375"/>
            <a:ext cx="118268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9E9AA81-BAF9-44E9-AB51-0E1F40B3B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4" y="1447528"/>
            <a:ext cx="2542252" cy="179847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D55D705-3C55-4F57-B4B2-10C0C4F22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459" y="1447528"/>
            <a:ext cx="2923341" cy="17984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DE7E04-C478-4663-A525-1DD2E9205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603" y="1447528"/>
            <a:ext cx="3207168" cy="179847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C03ED4F-0B12-49A4-9E41-5F2F1619B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04" y="3677646"/>
            <a:ext cx="2542252" cy="1865538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F633F999-A6D9-465C-BD57-AD818B53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10346"/>
          </a:xfrm>
        </p:spPr>
        <p:txBody>
          <a:bodyPr/>
          <a:lstStyle/>
          <a:p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RISCOS PARA AS TARTARUGAS</a:t>
            </a:r>
            <a:endParaRPr lang="pt-BR" altLang="pt-BR" sz="300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CCAC7E0-5D2C-431B-8666-23660B489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392" y="3677646"/>
            <a:ext cx="2923341" cy="186553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2FFB2F6-5329-491B-B22F-5EE630660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470" y="3677646"/>
            <a:ext cx="2865301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648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CF18FDF-C1FE-4DED-A9FB-099CE89F0149}"/>
              </a:ext>
            </a:extLst>
          </p:cNvPr>
          <p:cNvSpPr txBox="1">
            <a:spLocks/>
          </p:cNvSpPr>
          <p:nvPr/>
        </p:nvSpPr>
        <p:spPr bwMode="auto">
          <a:xfrm>
            <a:off x="560363" y="431410"/>
            <a:ext cx="8023274" cy="456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pt-BR" altLang="pt-BR" sz="4400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HISTÓRICO E O RESULTADO DESASTROSO DA DEMONIZAÇÃO E MASSACRE DAS PEQUENAS HIDRELÉTRICAS</a:t>
            </a:r>
          </a:p>
        </p:txBody>
      </p:sp>
    </p:spTree>
    <p:extLst>
      <p:ext uri="{BB962C8B-B14F-4D97-AF65-F5344CB8AC3E}">
        <p14:creationId xmlns:p14="http://schemas.microsoft.com/office/powerpoint/2010/main" val="41010174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>
            <a:extLst>
              <a:ext uri="{FF2B5EF4-FFF2-40B4-BE49-F238E27FC236}">
                <a16:creationId xmlns:a16="http://schemas.microsoft.com/office/drawing/2014/main" id="{E203F881-B91A-487E-AAAE-2C1E691C32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6513" y="20638"/>
            <a:ext cx="9144001" cy="990600"/>
          </a:xfrm>
        </p:spPr>
        <p:txBody>
          <a:bodyPr/>
          <a:lstStyle/>
          <a:p>
            <a:pPr algn="ctr"/>
            <a:r>
              <a:rPr lang="pt-BR" altLang="pt-BR" sz="2800" b="1">
                <a:latin typeface="Arial" panose="020B0604020202020204" pitchFamily="34" charset="0"/>
                <a:cs typeface="Arial" panose="020B0604020202020204" pitchFamily="34" charset="0"/>
              </a:rPr>
              <a:t>HISTÓRICO DE DESTRUIÇÃO DA HERANÇA I</a:t>
            </a:r>
            <a:endParaRPr lang="pt-BR" altLang="pt-BR" sz="2800" b="1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7" name="CaixaDeTexto 5">
            <a:extLst>
              <a:ext uri="{FF2B5EF4-FFF2-40B4-BE49-F238E27FC236}">
                <a16:creationId xmlns:a16="http://schemas.microsoft.com/office/drawing/2014/main" id="{CCD4A1A3-6FAB-45D6-A273-E8408DB9B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8" y="1136650"/>
            <a:ext cx="9078912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rgbClr val="000000"/>
                </a:solidFill>
                <a:latin typeface="Tahoma" panose="020B0604030504040204" pitchFamily="34" charset="0"/>
              </a:rPr>
              <a:t>Até década de 80: legado de JK e militares: 85-95% hidro, energia mais limpa e barata do mundo, abundante e de ótima qualidade;</a:t>
            </a:r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rgbClr val="000000"/>
                </a:solidFill>
                <a:latin typeface="Tahoma" panose="020B0604030504040204" pitchFamily="34" charset="0"/>
              </a:rPr>
              <a:t>Década de 90: “demonização” injusta e movida a interesses econômicos das hidros, obras de infraestrutura, agropecuária, etc.;</a:t>
            </a:r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rgbClr val="000000"/>
                </a:solidFill>
                <a:latin typeface="Tahoma" panose="020B0604030504040204" pitchFamily="34" charset="0"/>
              </a:rPr>
              <a:t>2001: Plano Emergencial: 2.200MW de </a:t>
            </a:r>
            <a:r>
              <a:rPr lang="pt-BR" altLang="pt-BR" sz="2200" dirty="0" err="1">
                <a:solidFill>
                  <a:srgbClr val="000000"/>
                </a:solidFill>
                <a:latin typeface="Tahoma" panose="020B0604030504040204" pitchFamily="34" charset="0"/>
              </a:rPr>
              <a:t>UTEs</a:t>
            </a:r>
            <a:r>
              <a:rPr lang="pt-BR" altLang="pt-BR" sz="2200" dirty="0">
                <a:solidFill>
                  <a:srgbClr val="000000"/>
                </a:solidFill>
                <a:latin typeface="Tahoma" panose="020B0604030504040204" pitchFamily="34" charset="0"/>
              </a:rPr>
              <a:t>, full </a:t>
            </a:r>
            <a:r>
              <a:rPr lang="pt-BR" altLang="pt-BR" sz="2200" dirty="0" err="1">
                <a:solidFill>
                  <a:srgbClr val="000000"/>
                </a:solidFill>
                <a:latin typeface="Tahoma" panose="020B0604030504040204" pitchFamily="34" charset="0"/>
              </a:rPr>
              <a:t>payback</a:t>
            </a:r>
            <a:r>
              <a:rPr lang="pt-BR" altLang="pt-BR" sz="2200" dirty="0">
                <a:solidFill>
                  <a:srgbClr val="000000"/>
                </a:solidFill>
                <a:latin typeface="Tahoma" panose="020B0604030504040204" pitchFamily="34" charset="0"/>
              </a:rPr>
              <a:t> em 3 anos + TIR </a:t>
            </a:r>
            <a:r>
              <a:rPr lang="pt-BR" altLang="pt-BR" sz="2200" dirty="0" err="1">
                <a:solidFill>
                  <a:srgbClr val="000000"/>
                </a:solidFill>
                <a:latin typeface="Tahoma" panose="020B0604030504040204" pitchFamily="34" charset="0"/>
              </a:rPr>
              <a:t>desalavancada</a:t>
            </a:r>
            <a:r>
              <a:rPr lang="pt-BR" altLang="pt-BR" sz="2200" dirty="0">
                <a:solidFill>
                  <a:srgbClr val="000000"/>
                </a:solidFill>
                <a:latin typeface="Tahoma" panose="020B0604030504040204" pitchFamily="34" charset="0"/>
              </a:rPr>
              <a:t> acima de 30% a.a.;</a:t>
            </a:r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rgbClr val="000000"/>
                </a:solidFill>
                <a:latin typeface="Tahoma" panose="020B0604030504040204" pitchFamily="34" charset="0"/>
              </a:rPr>
              <a:t>PT acusou esquema de corrupção clãs regionais e ameaçou revogar;</a:t>
            </a:r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rgbClr val="000000"/>
                </a:solidFill>
                <a:latin typeface="Tahoma" panose="020B0604030504040204" pitchFamily="34" charset="0"/>
              </a:rPr>
              <a:t>Não revogou, contratou 15.000MW de </a:t>
            </a:r>
            <a:r>
              <a:rPr lang="pt-BR" altLang="pt-BR" sz="2200" dirty="0" err="1">
                <a:solidFill>
                  <a:srgbClr val="000000"/>
                </a:solidFill>
                <a:latin typeface="Tahoma" panose="020B0604030504040204" pitchFamily="34" charset="0"/>
              </a:rPr>
              <a:t>UTEs</a:t>
            </a:r>
            <a:r>
              <a:rPr lang="pt-BR" altLang="pt-BR" sz="2200" dirty="0">
                <a:solidFill>
                  <a:srgbClr val="000000"/>
                </a:solidFill>
                <a:latin typeface="Tahoma" panose="020B0604030504040204" pitchFamily="34" charset="0"/>
              </a:rPr>
              <a:t> (</a:t>
            </a:r>
            <a:r>
              <a:rPr lang="pt-BR" altLang="pt-BR" sz="2200" dirty="0" err="1">
                <a:solidFill>
                  <a:srgbClr val="000000"/>
                </a:solidFill>
                <a:latin typeface="Tahoma" panose="020B0604030504040204" pitchFamily="34" charset="0"/>
              </a:rPr>
              <a:t>Eike</a:t>
            </a:r>
            <a:r>
              <a:rPr lang="pt-BR" altLang="pt-BR" sz="2200" dirty="0">
                <a:solidFill>
                  <a:srgbClr val="000000"/>
                </a:solidFill>
                <a:latin typeface="Tahoma" panose="020B0604030504040204" pitchFamily="34" charset="0"/>
              </a:rPr>
              <a:t>, JBS/Bertin, </a:t>
            </a:r>
            <a:r>
              <a:rPr lang="pt-BR" altLang="pt-BR" sz="2200" dirty="0" err="1">
                <a:solidFill>
                  <a:srgbClr val="000000"/>
                </a:solidFill>
                <a:latin typeface="Tahoma" panose="020B0604030504040204" pitchFamily="34" charset="0"/>
              </a:rPr>
              <a:t>Multiner</a:t>
            </a:r>
            <a:r>
              <a:rPr lang="pt-BR" altLang="pt-BR" sz="2200" dirty="0">
                <a:solidFill>
                  <a:srgbClr val="000000"/>
                </a:solidFill>
                <a:latin typeface="Tahoma" panose="020B0604030504040204" pitchFamily="34" charset="0"/>
              </a:rPr>
              <a:t>/BBVA, etc.) e 13.000MW de eólicas;</a:t>
            </a:r>
          </a:p>
        </p:txBody>
      </p:sp>
    </p:spTree>
    <p:extLst>
      <p:ext uri="{BB962C8B-B14F-4D97-AF65-F5344CB8AC3E}">
        <p14:creationId xmlns:p14="http://schemas.microsoft.com/office/powerpoint/2010/main" val="954582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A8DECA04-461C-47D3-AADF-172F0237B8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flipV="1">
            <a:off x="9490075" y="1304925"/>
            <a:ext cx="1004888" cy="46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</p:txBody>
      </p:sp>
      <p:graphicFrame>
        <p:nvGraphicFramePr>
          <p:cNvPr id="16387" name="Gráfico 3">
            <a:extLst>
              <a:ext uri="{FF2B5EF4-FFF2-40B4-BE49-F238E27FC236}">
                <a16:creationId xmlns:a16="http://schemas.microsoft.com/office/drawing/2014/main" id="{2EDA7816-3E68-45F3-8C0F-92C35F129B33}"/>
              </a:ext>
            </a:extLst>
          </p:cNvPr>
          <p:cNvGraphicFramePr>
            <a:graphicFrameLocks/>
          </p:cNvGraphicFramePr>
          <p:nvPr/>
        </p:nvGraphicFramePr>
        <p:xfrm>
          <a:off x="507241" y="919090"/>
          <a:ext cx="8129518" cy="5233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3" imgW="8986283" imgH="6218459" progId="Excel.Chart.8">
                  <p:embed/>
                </p:oleObj>
              </mc:Choice>
              <mc:Fallback>
                <p:oleObj r:id="rId3" imgW="8986283" imgH="6218459" progId="Excel.Chart.8">
                  <p:embed/>
                  <p:pic>
                    <p:nvPicPr>
                      <p:cNvPr id="16387" name="Gráfico 3">
                        <a:extLst>
                          <a:ext uri="{FF2B5EF4-FFF2-40B4-BE49-F238E27FC236}">
                            <a16:creationId xmlns:a16="http://schemas.microsoft.com/office/drawing/2014/main" id="{2EDA7816-3E68-45F3-8C0F-92C35F129B3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41" y="919090"/>
                        <a:ext cx="8129518" cy="5233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C4F2552E-709D-47F7-8A4B-38AB8968E182}"/>
              </a:ext>
            </a:extLst>
          </p:cNvPr>
          <p:cNvSpPr/>
          <p:nvPr/>
        </p:nvSpPr>
        <p:spPr>
          <a:xfrm>
            <a:off x="259516" y="319063"/>
            <a:ext cx="84561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Menor “Pegada de Carbono” das Renováveis</a:t>
            </a:r>
          </a:p>
        </p:txBody>
      </p:sp>
    </p:spTree>
    <p:extLst>
      <p:ext uri="{BB962C8B-B14F-4D97-AF65-F5344CB8AC3E}">
        <p14:creationId xmlns:p14="http://schemas.microsoft.com/office/powerpoint/2010/main" val="1975064272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1">
            <a:extLst>
              <a:ext uri="{FF2B5EF4-FFF2-40B4-BE49-F238E27FC236}">
                <a16:creationId xmlns:a16="http://schemas.microsoft.com/office/drawing/2014/main" id="{BA50F174-C793-4EB3-AAED-92FED058AF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6513" y="20638"/>
            <a:ext cx="9144001" cy="990600"/>
          </a:xfrm>
        </p:spPr>
        <p:txBody>
          <a:bodyPr/>
          <a:lstStyle/>
          <a:p>
            <a:pPr algn="ctr"/>
            <a:r>
              <a:rPr lang="pt-BR" altLang="pt-BR" sz="2800" b="1">
                <a:latin typeface="Arial" panose="020B0604020202020204" pitchFamily="34" charset="0"/>
                <a:cs typeface="Arial" panose="020B0604020202020204" pitchFamily="34" charset="0"/>
              </a:rPr>
              <a:t>HISTÓRICO DESTRUIÇÃO DA HERANÇA II</a:t>
            </a:r>
            <a:endParaRPr lang="pt-BR" altLang="pt-BR" sz="2800" b="1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1" name="CaixaDeTexto 5">
            <a:extLst>
              <a:ext uri="{FF2B5EF4-FFF2-40B4-BE49-F238E27FC236}">
                <a16:creationId xmlns:a16="http://schemas.microsoft.com/office/drawing/2014/main" id="{5D3C4348-DF62-4D16-AC4C-D70325B25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1189038"/>
            <a:ext cx="8934450" cy="490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2003/2009: ICB ao invés de tarifa. ICB de </a:t>
            </a:r>
            <a:r>
              <a:rPr lang="pt-BR" altLang="pt-BR" sz="2300" dirty="0" err="1">
                <a:solidFill>
                  <a:srgbClr val="000000"/>
                </a:solidFill>
                <a:latin typeface="Tahoma" panose="020B0604030504040204" pitchFamily="34" charset="0"/>
              </a:rPr>
              <a:t>UTEs</a:t>
            </a: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 calculados em R$134/</a:t>
            </a:r>
            <a:r>
              <a:rPr lang="pt-BR" altLang="pt-BR" sz="2300" dirty="0" err="1">
                <a:solidFill>
                  <a:srgbClr val="000000"/>
                </a:solidFill>
                <a:latin typeface="Tahoma" panose="020B0604030504040204" pitchFamily="34" charset="0"/>
              </a:rPr>
              <a:t>MWh</a:t>
            </a: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 com 5% de uso venceram X </a:t>
            </a:r>
            <a:r>
              <a:rPr lang="pt-BR" altLang="pt-BR" sz="2300" dirty="0" err="1">
                <a:solidFill>
                  <a:srgbClr val="000000"/>
                </a:solidFill>
                <a:latin typeface="Tahoma" panose="020B0604030504040204" pitchFamily="34" charset="0"/>
              </a:rPr>
              <a:t>UHEs</a:t>
            </a: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 a R$145/</a:t>
            </a:r>
            <a:r>
              <a:rPr lang="pt-BR" altLang="pt-BR" sz="2300" dirty="0" err="1">
                <a:solidFill>
                  <a:srgbClr val="000000"/>
                </a:solidFill>
                <a:latin typeface="Tahoma" panose="020B0604030504040204" pitchFamily="34" charset="0"/>
              </a:rPr>
              <a:t>MWh</a:t>
            </a: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;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Despachadas de 2013 a 2015, estas mesmas </a:t>
            </a:r>
            <a:r>
              <a:rPr lang="pt-BR" altLang="pt-BR" sz="2300" dirty="0" err="1">
                <a:solidFill>
                  <a:srgbClr val="000000"/>
                </a:solidFill>
                <a:latin typeface="Tahoma" panose="020B0604030504040204" pitchFamily="34" charset="0"/>
              </a:rPr>
              <a:t>UTEs</a:t>
            </a: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 com ICB de R$134/</a:t>
            </a:r>
            <a:r>
              <a:rPr lang="pt-BR" altLang="pt-BR" sz="2300" dirty="0" err="1">
                <a:solidFill>
                  <a:srgbClr val="000000"/>
                </a:solidFill>
                <a:latin typeface="Tahoma" panose="020B0604030504040204" pitchFamily="34" charset="0"/>
              </a:rPr>
              <a:t>MWh</a:t>
            </a: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 custaram R$88 bilhões (até R$1.200/</a:t>
            </a:r>
            <a:r>
              <a:rPr lang="pt-BR" altLang="pt-BR" sz="2300" dirty="0" err="1">
                <a:solidFill>
                  <a:srgbClr val="000000"/>
                </a:solidFill>
                <a:latin typeface="Tahoma" panose="020B0604030504040204" pitchFamily="34" charset="0"/>
              </a:rPr>
              <a:t>MWh</a:t>
            </a: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 hoje);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Paradas sem gerar um </a:t>
            </a:r>
            <a:r>
              <a:rPr lang="pt-BR" altLang="pt-BR" sz="2300" dirty="0" err="1">
                <a:solidFill>
                  <a:srgbClr val="000000"/>
                </a:solidFill>
                <a:latin typeface="Tahoma" panose="020B0604030504040204" pitchFamily="34" charset="0"/>
              </a:rPr>
              <a:t>MWh</a:t>
            </a: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, </a:t>
            </a:r>
            <a:r>
              <a:rPr lang="pt-BR" altLang="pt-BR" sz="2300" dirty="0" err="1">
                <a:solidFill>
                  <a:srgbClr val="000000"/>
                </a:solidFill>
                <a:latin typeface="Tahoma" panose="020B0604030504040204" pitchFamily="34" charset="0"/>
              </a:rPr>
              <a:t>UTEs</a:t>
            </a: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 custam + de R$5 BI/ANO;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Modelo contratação </a:t>
            </a:r>
            <a:r>
              <a:rPr lang="pt-BR" altLang="pt-BR" sz="2300" dirty="0" err="1">
                <a:solidFill>
                  <a:srgbClr val="000000"/>
                </a:solidFill>
                <a:latin typeface="Tahoma" panose="020B0604030504040204" pitchFamily="34" charset="0"/>
              </a:rPr>
              <a:t>UTEs</a:t>
            </a: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: “aluguel mensal” paga </a:t>
            </a:r>
            <a:r>
              <a:rPr lang="pt-BR" altLang="pt-BR" sz="2300" dirty="0" err="1">
                <a:solidFill>
                  <a:srgbClr val="000000"/>
                </a:solidFill>
                <a:latin typeface="Tahoma" panose="020B0604030504040204" pitchFamily="34" charset="0"/>
              </a:rPr>
              <a:t>Capex</a:t>
            </a: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, variável repassa para consumidor risco preço petróleo e risco cambial;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Leilão de </a:t>
            </a:r>
            <a:r>
              <a:rPr lang="pt-BR" altLang="pt-BR" sz="2300" dirty="0" err="1">
                <a:solidFill>
                  <a:srgbClr val="000000"/>
                </a:solidFill>
                <a:latin typeface="Tahoma" panose="020B0604030504040204" pitchFamily="34" charset="0"/>
              </a:rPr>
              <a:t>UTEs</a:t>
            </a: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 de Reserva/Potência é absurdo = repetir o erro. Reivindicamos contratação de hidros no lugar destas </a:t>
            </a:r>
            <a:r>
              <a:rPr lang="pt-BR" altLang="pt-BR" sz="2300" dirty="0" err="1">
                <a:solidFill>
                  <a:srgbClr val="000000"/>
                </a:solidFill>
                <a:latin typeface="Tahoma" panose="020B0604030504040204" pitchFamily="34" charset="0"/>
              </a:rPr>
              <a:t>UTEs</a:t>
            </a: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 e indenização pelos prejuízos sofridos. Se as </a:t>
            </a:r>
            <a:r>
              <a:rPr lang="pt-BR" altLang="pt-BR" sz="2300" dirty="0" err="1">
                <a:solidFill>
                  <a:srgbClr val="000000"/>
                </a:solidFill>
                <a:latin typeface="Tahoma" panose="020B0604030504040204" pitchFamily="34" charset="0"/>
              </a:rPr>
              <a:t>UTEs</a:t>
            </a: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 são para “firmar eólicas NE” é preciso que Eólicas reembolsem custos </a:t>
            </a:r>
            <a:r>
              <a:rPr lang="pt-BR" altLang="pt-BR" sz="2300" dirty="0" err="1">
                <a:solidFill>
                  <a:srgbClr val="000000"/>
                </a:solidFill>
                <a:latin typeface="Tahoma" panose="020B0604030504040204" pitchFamily="34" charset="0"/>
              </a:rPr>
              <a:t>UTEs</a:t>
            </a:r>
            <a:r>
              <a:rPr lang="pt-BR" altLang="pt-BR" sz="2300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  <a:endParaRPr lang="pt-BR" altLang="pt-BR" sz="24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1707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>
            <a:extLst>
              <a:ext uri="{FF2B5EF4-FFF2-40B4-BE49-F238E27FC236}">
                <a16:creationId xmlns:a16="http://schemas.microsoft.com/office/drawing/2014/main" id="{582A7232-6F18-445E-BFF4-D0F91FB57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6513" y="-3175"/>
            <a:ext cx="9144001" cy="990600"/>
          </a:xfrm>
        </p:spPr>
        <p:txBody>
          <a:bodyPr/>
          <a:lstStyle/>
          <a:p>
            <a:pPr algn="ctr"/>
            <a:r>
              <a:rPr lang="pt-BR" altLang="pt-BR" sz="2800" b="1">
                <a:latin typeface="Arial" panose="020B0604020202020204" pitchFamily="34" charset="0"/>
                <a:cs typeface="Arial" panose="020B0604020202020204" pitchFamily="34" charset="0"/>
              </a:rPr>
              <a:t>HISTÓRICO DESTRUIÇÃO DA HERANÇA III</a:t>
            </a:r>
            <a:endParaRPr lang="pt-BR" altLang="pt-BR" sz="2800" b="1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CaixaDeTexto 5">
            <a:extLst>
              <a:ext uri="{FF2B5EF4-FFF2-40B4-BE49-F238E27FC236}">
                <a16:creationId xmlns:a16="http://schemas.microsoft.com/office/drawing/2014/main" id="{53A57964-307C-4778-9B9C-8DA490379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1063625"/>
            <a:ext cx="875030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altLang="pt-BR" sz="2400">
                <a:solidFill>
                  <a:srgbClr val="000000"/>
                </a:solidFill>
                <a:latin typeface="Tahoma" panose="020B0604030504040204" pitchFamily="34" charset="0"/>
              </a:rPr>
              <a:t>2009 – hoje: enorme contratação Eólicas, Solares e Térmicas X contratação irrisória e desproporcional de PCHs;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altLang="pt-BR" sz="2400">
                <a:solidFill>
                  <a:srgbClr val="000000"/>
                </a:solidFill>
                <a:latin typeface="Tahoma" panose="020B0604030504040204" pitchFamily="34" charset="0"/>
              </a:rPr>
              <a:t>Modelo contratação Eólicas e Solares: 5 anos para entregar MWh prometidos, fortes subsídios (empréstimos a 1,6% a.a., conexão subsidiada, forte renúncia fiscal na fabricação e importação, não revertem suas usinas para sociedade, etc.), transferência custo cobertura intermitência e distúrbios elétricos para hidros e consumidores (LT “na porta”, capacitores, expansão e reforços na rede, etc.);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altLang="pt-BR" sz="2400">
                <a:solidFill>
                  <a:srgbClr val="000000"/>
                </a:solidFill>
                <a:latin typeface="Tahoma" panose="020B0604030504040204" pitchFamily="34" charset="0"/>
              </a:rPr>
              <a:t>China parou de contratar ao atingir 20% intermitente;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altLang="pt-BR" sz="2400">
                <a:solidFill>
                  <a:srgbClr val="000000"/>
                </a:solidFill>
                <a:latin typeface="Tahoma" panose="020B0604030504040204" pitchFamily="34" charset="0"/>
              </a:rPr>
              <a:t>EUA, Europa e EUA revendo foco em intermitentes;</a:t>
            </a:r>
          </a:p>
        </p:txBody>
      </p:sp>
    </p:spTree>
    <p:extLst>
      <p:ext uri="{BB962C8B-B14F-4D97-AF65-F5344CB8AC3E}">
        <p14:creationId xmlns:p14="http://schemas.microsoft.com/office/powerpoint/2010/main" val="18356736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agem 5" descr="tree.gif">
            <a:extLst>
              <a:ext uri="{FF2B5EF4-FFF2-40B4-BE49-F238E27FC236}">
                <a16:creationId xmlns:a16="http://schemas.microsoft.com/office/drawing/2014/main" id="{531C1341-B166-4384-A40E-0AF69FF66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145213"/>
            <a:ext cx="6492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CaixaDeTexto 6">
            <a:extLst>
              <a:ext uri="{FF2B5EF4-FFF2-40B4-BE49-F238E27FC236}">
                <a16:creationId xmlns:a16="http://schemas.microsoft.com/office/drawing/2014/main" id="{1630928F-D302-4334-869F-82CE40064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813" y="6196013"/>
            <a:ext cx="588962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2000" b="1">
              <a:solidFill>
                <a:srgbClr val="0D0D0D"/>
              </a:solidFill>
              <a:ea typeface="MS PGothic" panose="020B0600070205080204" pitchFamily="34" charset="-128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E5BBC66-A839-4E77-BD44-3147B9F9032A}"/>
              </a:ext>
            </a:extLst>
          </p:cNvPr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gradFill flip="none" rotWithShape="1">
            <a:lin ang="16200000" scaled="1"/>
            <a:tileRect/>
          </a:gradFill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4000" b="1" dirty="0">
                <a:solidFill>
                  <a:srgbClr val="FFFFFF"/>
                </a:solidFill>
                <a:ea typeface="ＭＳ Ｐゴシック" charset="-128"/>
                <a:cs typeface="Arial" pitchFamily="34" charset="0"/>
              </a:rPr>
              <a:t>Marco Regulatório</a:t>
            </a:r>
          </a:p>
        </p:txBody>
      </p:sp>
      <p:cxnSp>
        <p:nvCxnSpPr>
          <p:cNvPr id="95" name="Conector reto 94">
            <a:extLst>
              <a:ext uri="{FF2B5EF4-FFF2-40B4-BE49-F238E27FC236}">
                <a16:creationId xmlns:a16="http://schemas.microsoft.com/office/drawing/2014/main" id="{E3AF20B7-A739-4555-91DF-0357D3DD1EC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0" y="6092825"/>
            <a:ext cx="9144000" cy="0"/>
          </a:xfrm>
          <a:prstGeom prst="line">
            <a:avLst/>
          </a:prstGeom>
          <a:noFill/>
          <a:ln w="9525">
            <a:solidFill>
              <a:srgbClr val="98B954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1" name="Rectangle 7">
            <a:extLst>
              <a:ext uri="{FF2B5EF4-FFF2-40B4-BE49-F238E27FC236}">
                <a16:creationId xmlns:a16="http://schemas.microsoft.com/office/drawing/2014/main" id="{C5075377-A994-458E-AF95-550939390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779463"/>
            <a:ext cx="9136062" cy="101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990033"/>
              </a:buClr>
              <a:buFont typeface="Wingdings" pitchFamily="2" charset="2"/>
              <a:buChar char="Ø"/>
              <a:defRPr/>
            </a:pPr>
            <a:r>
              <a:rPr lang="pt-BR" sz="2000" b="1" dirty="0"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</a:rPr>
              <a:t>Criar as Reservas Estratégicas de Potenciais Hidráulicos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rgbClr val="990033"/>
              </a:buClr>
              <a:buFont typeface="Wingdings" pitchFamily="2" charset="2"/>
              <a:buChar char="ü"/>
              <a:defRPr/>
            </a:pPr>
            <a:r>
              <a:rPr lang="pt-BR" sz="2000" dirty="0">
                <a:solidFill>
                  <a:schemeClr val="accent2">
                    <a:lumMod val="50000"/>
                  </a:schemeClr>
                </a:solidFill>
              </a:rPr>
              <a:t>Proteção de área para exploração de potencial hidráulico 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Clr>
                <a:srgbClr val="990033"/>
              </a:buClr>
              <a:buFont typeface="Wingdings" pitchFamily="2" charset="2"/>
              <a:buChar char="ü"/>
              <a:defRPr/>
            </a:pPr>
            <a:r>
              <a:rPr lang="pt-BR" sz="2000" dirty="0">
                <a:solidFill>
                  <a:schemeClr val="accent2">
                    <a:lumMod val="50000"/>
                  </a:schemeClr>
                </a:solidFill>
              </a:rPr>
              <a:t> Segurança energética e preservação ambiental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88213295-F305-4FB8-A453-E0FADA1C0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905000"/>
            <a:ext cx="2817812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26C85DD-FC21-4218-954C-66CDD49A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905000"/>
            <a:ext cx="2813050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A642C5C-4D6C-4AD6-BADF-3D44704AC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905000"/>
            <a:ext cx="2792413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de cantos arredondados 14">
            <a:extLst>
              <a:ext uri="{FF2B5EF4-FFF2-40B4-BE49-F238E27FC236}">
                <a16:creationId xmlns:a16="http://schemas.microsoft.com/office/drawing/2014/main" id="{404B513A-A29F-47C5-80FE-F52787CA4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6376988"/>
            <a:ext cx="3771900" cy="3635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AFDA7"/>
              </a:gs>
              <a:gs pos="35001">
                <a:srgbClr val="E4FDC2"/>
              </a:gs>
              <a:gs pos="100000">
                <a:srgbClr val="F5FFE6"/>
              </a:gs>
            </a:gsLst>
            <a:lin ang="16200000" scaled="1"/>
          </a:gradFill>
          <a:ln w="9525">
            <a:solidFill>
              <a:srgbClr val="98B954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pt-BR" sz="2800" dirty="0">
                <a:solidFill>
                  <a:schemeClr val="dk1"/>
                </a:solidFill>
                <a:latin typeface="+mn-lt"/>
              </a:rPr>
              <a:t>UHE SANTA ISABEL</a:t>
            </a:r>
          </a:p>
        </p:txBody>
      </p:sp>
    </p:spTree>
    <p:extLst>
      <p:ext uri="{BB962C8B-B14F-4D97-AF65-F5344CB8AC3E}">
        <p14:creationId xmlns:p14="http://schemas.microsoft.com/office/powerpoint/2010/main" val="131210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CF18FDF-C1FE-4DED-A9FB-099CE89F0149}"/>
              </a:ext>
            </a:extLst>
          </p:cNvPr>
          <p:cNvSpPr txBox="1">
            <a:spLocks/>
          </p:cNvSpPr>
          <p:nvPr/>
        </p:nvSpPr>
        <p:spPr bwMode="auto">
          <a:xfrm>
            <a:off x="560363" y="431410"/>
            <a:ext cx="8023274" cy="456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pt-BR" altLang="pt-BR" sz="4400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BARRAGENS DAS HIDRELÉTRICAS SÃO AS MELHORES DO BRASIL E NÃO TEM NADA A VER COM MARIANA, BRUMADINHO E OUTRAS</a:t>
            </a:r>
          </a:p>
        </p:txBody>
      </p:sp>
    </p:spTree>
    <p:extLst>
      <p:ext uri="{BB962C8B-B14F-4D97-AF65-F5344CB8AC3E}">
        <p14:creationId xmlns:p14="http://schemas.microsoft.com/office/powerpoint/2010/main" val="325170692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F1A74083-1FD7-4F29-93B0-25839C2A55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flipV="1">
            <a:off x="9490075" y="1304925"/>
            <a:ext cx="1004888" cy="46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7171" name="CaixaDeTexto 3">
            <a:extLst>
              <a:ext uri="{FF2B5EF4-FFF2-40B4-BE49-F238E27FC236}">
                <a16:creationId xmlns:a16="http://schemas.microsoft.com/office/drawing/2014/main" id="{AB75511D-A01C-4DA8-9ED8-F17AB4CE8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93345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7172" name="CaixaDeTexto 5">
            <a:extLst>
              <a:ext uri="{FF2B5EF4-FFF2-40B4-BE49-F238E27FC236}">
                <a16:creationId xmlns:a16="http://schemas.microsoft.com/office/drawing/2014/main" id="{C1058810-F90D-4F80-99C5-625387A68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130175"/>
            <a:ext cx="64547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200" b="1" dirty="0"/>
              <a:t>ATERROS DE RESÍDUOS DE MINERAÇÃO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E152CE5-7268-4F66-AB1F-C0BC08B44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54" y="668030"/>
            <a:ext cx="3697778" cy="287502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E4D7B4A-2DF7-4937-9831-24F78574D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314" y="668030"/>
            <a:ext cx="4341720" cy="289149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D24F08E-AD93-4229-BF59-66DCEFABD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31" y="3753656"/>
            <a:ext cx="4610056" cy="198808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37C53F4-37BB-4589-88D5-9A4B9D754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696" y="4033282"/>
            <a:ext cx="3734338" cy="170846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06EB688-4929-4B79-82D8-642AA2D3D8E0}"/>
              </a:ext>
            </a:extLst>
          </p:cNvPr>
          <p:cNvSpPr txBox="1"/>
          <p:nvPr/>
        </p:nvSpPr>
        <p:spPr>
          <a:xfrm>
            <a:off x="1732405" y="3543052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Mariana</a:t>
            </a:r>
            <a:endParaRPr lang="en-US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D273B5F-B340-4E4B-991E-874FF709BA13}"/>
              </a:ext>
            </a:extLst>
          </p:cNvPr>
          <p:cNvSpPr txBox="1"/>
          <p:nvPr/>
        </p:nvSpPr>
        <p:spPr>
          <a:xfrm>
            <a:off x="5273774" y="3543052"/>
            <a:ext cx="273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Maravilha II – Itabirito/MG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895124"/>
      </p:ext>
    </p:extLst>
  </p:cSld>
  <p:clrMapOvr>
    <a:masterClrMapping/>
  </p:clrMapOvr>
  <p:transition spd="slow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F1A74083-1FD7-4F29-93B0-25839C2A55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flipV="1">
            <a:off x="9490075" y="1304925"/>
            <a:ext cx="1004888" cy="46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7171" name="CaixaDeTexto 3">
            <a:extLst>
              <a:ext uri="{FF2B5EF4-FFF2-40B4-BE49-F238E27FC236}">
                <a16:creationId xmlns:a16="http://schemas.microsoft.com/office/drawing/2014/main" id="{AB75511D-A01C-4DA8-9ED8-F17AB4CE8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93345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6EB688-4929-4B79-82D8-642AA2D3D8E0}"/>
              </a:ext>
            </a:extLst>
          </p:cNvPr>
          <p:cNvSpPr txBox="1"/>
          <p:nvPr/>
        </p:nvSpPr>
        <p:spPr>
          <a:xfrm>
            <a:off x="1466452" y="2819924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Mariana</a:t>
            </a:r>
            <a:endParaRPr lang="en-US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D273B5F-B340-4E4B-991E-874FF709BA13}"/>
              </a:ext>
            </a:extLst>
          </p:cNvPr>
          <p:cNvSpPr txBox="1"/>
          <p:nvPr/>
        </p:nvSpPr>
        <p:spPr>
          <a:xfrm>
            <a:off x="5069242" y="2842419"/>
            <a:ext cx="273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Maravilha II – Itabirito/MG</a:t>
            </a:r>
            <a:endParaRPr lang="en-U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727A048-C0A9-4105-AD37-8C513CFF9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94" y="683917"/>
            <a:ext cx="3460652" cy="219781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A7A22E4-4B4D-4EE6-BD1D-11D7B8331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426" y="574633"/>
            <a:ext cx="3460653" cy="230710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186B2D1-8BA4-4D2C-970E-090AD63E6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93" y="3131268"/>
            <a:ext cx="3226191" cy="283343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8C87399-C4EC-457F-9A99-56B188CA1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635" y="3159162"/>
            <a:ext cx="4248444" cy="283408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3D7C59AC-C915-40D2-86DA-51BDC2405493}"/>
              </a:ext>
            </a:extLst>
          </p:cNvPr>
          <p:cNvSpPr txBox="1"/>
          <p:nvPr/>
        </p:nvSpPr>
        <p:spPr>
          <a:xfrm>
            <a:off x="4485776" y="5993250"/>
            <a:ext cx="3118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Brumadinho - Brumadinho/MG</a:t>
            </a:r>
            <a:endParaRPr lang="en-US" dirty="0"/>
          </a:p>
        </p:txBody>
      </p:sp>
      <p:sp>
        <p:nvSpPr>
          <p:cNvPr id="12" name="CaixaDeTexto 5">
            <a:extLst>
              <a:ext uri="{FF2B5EF4-FFF2-40B4-BE49-F238E27FC236}">
                <a16:creationId xmlns:a16="http://schemas.microsoft.com/office/drawing/2014/main" id="{C07580FC-70E3-4A62-83A3-33AD57B82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130175"/>
            <a:ext cx="64547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200" b="1" dirty="0"/>
              <a:t>ATERROS DE RESÍDUOS DE MINERAÇÃO</a:t>
            </a:r>
          </a:p>
        </p:txBody>
      </p:sp>
    </p:spTree>
    <p:extLst>
      <p:ext uri="{BB962C8B-B14F-4D97-AF65-F5344CB8AC3E}">
        <p14:creationId xmlns:p14="http://schemas.microsoft.com/office/powerpoint/2010/main" val="1061571523"/>
      </p:ext>
    </p:extLst>
  </p:cSld>
  <p:clrMapOvr>
    <a:masterClrMapping/>
  </p:clrMapOvr>
  <p:transition spd="slow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F1A74083-1FD7-4F29-93B0-25839C2A55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flipV="1">
            <a:off x="9490075" y="1304925"/>
            <a:ext cx="1004888" cy="46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7171" name="CaixaDeTexto 3">
            <a:extLst>
              <a:ext uri="{FF2B5EF4-FFF2-40B4-BE49-F238E27FC236}">
                <a16:creationId xmlns:a16="http://schemas.microsoft.com/office/drawing/2014/main" id="{AB75511D-A01C-4DA8-9ED8-F17AB4CE8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93345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6EB688-4929-4B79-82D8-642AA2D3D8E0}"/>
              </a:ext>
            </a:extLst>
          </p:cNvPr>
          <p:cNvSpPr txBox="1"/>
          <p:nvPr/>
        </p:nvSpPr>
        <p:spPr>
          <a:xfrm>
            <a:off x="2675020" y="5133840"/>
            <a:ext cx="319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Casa de Pedra – Congonhas/MG</a:t>
            </a:r>
            <a:endParaRPr lang="en-U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D1FA61E-706B-4C04-9387-599AEED77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30" y="836478"/>
            <a:ext cx="8400778" cy="4200390"/>
          </a:xfrm>
          <a:prstGeom prst="rect">
            <a:avLst/>
          </a:prstGeom>
        </p:spPr>
      </p:pic>
      <p:sp>
        <p:nvSpPr>
          <p:cNvPr id="8" name="CaixaDeTexto 5">
            <a:extLst>
              <a:ext uri="{FF2B5EF4-FFF2-40B4-BE49-F238E27FC236}">
                <a16:creationId xmlns:a16="http://schemas.microsoft.com/office/drawing/2014/main" id="{650BDA71-E5EC-4FF6-B975-AB9E04C5B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130175"/>
            <a:ext cx="64547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200" b="1" dirty="0"/>
              <a:t>ATERROS DE RESÍDUOS DE MINERAÇÃO</a:t>
            </a:r>
          </a:p>
        </p:txBody>
      </p:sp>
    </p:spTree>
    <p:extLst>
      <p:ext uri="{BB962C8B-B14F-4D97-AF65-F5344CB8AC3E}">
        <p14:creationId xmlns:p14="http://schemas.microsoft.com/office/powerpoint/2010/main" val="4247495148"/>
      </p:ext>
    </p:extLst>
  </p:cSld>
  <p:clrMapOvr>
    <a:masterClrMapping/>
  </p:clrMapOvr>
  <p:transition spd="slow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F1A74083-1FD7-4F29-93B0-25839C2A55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flipV="1">
            <a:off x="9490075" y="1304925"/>
            <a:ext cx="1004888" cy="46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7171" name="CaixaDeTexto 3">
            <a:extLst>
              <a:ext uri="{FF2B5EF4-FFF2-40B4-BE49-F238E27FC236}">
                <a16:creationId xmlns:a16="http://schemas.microsoft.com/office/drawing/2014/main" id="{AB75511D-A01C-4DA8-9ED8-F17AB4CE8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93345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09F9611-6D79-4142-8FBA-9D7EE3416713}"/>
              </a:ext>
            </a:extLst>
          </p:cNvPr>
          <p:cNvSpPr txBox="1"/>
          <p:nvPr/>
        </p:nvSpPr>
        <p:spPr>
          <a:xfrm>
            <a:off x="5856849" y="6089042"/>
            <a:ext cx="1907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Aterro Curitiba/PR</a:t>
            </a:r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A6B1B4B-60B8-48F2-81B5-A5A8CFEE5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17" y="3275892"/>
            <a:ext cx="3971778" cy="266629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0E1BD5A-A389-404A-AA18-8B7157602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725" y="3272069"/>
            <a:ext cx="4005806" cy="265885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69C91A4-978C-43B6-A257-15DA50F4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17" y="641664"/>
            <a:ext cx="3971778" cy="236690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E939B36-00D7-44BC-B01F-DC2F66A1BC63}"/>
              </a:ext>
            </a:extLst>
          </p:cNvPr>
          <p:cNvSpPr txBox="1"/>
          <p:nvPr/>
        </p:nvSpPr>
        <p:spPr>
          <a:xfrm>
            <a:off x="1524972" y="2955723"/>
            <a:ext cx="151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Tremembé/SP</a:t>
            </a:r>
            <a:endParaRPr lang="en-US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E845DDE-AEC6-4F5D-A917-3807A73A9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279" y="501134"/>
            <a:ext cx="3691252" cy="2612816"/>
          </a:xfrm>
          <a:prstGeom prst="rect">
            <a:avLst/>
          </a:prstGeom>
        </p:spPr>
      </p:pic>
      <p:sp>
        <p:nvSpPr>
          <p:cNvPr id="11" name="CaixaDeTexto 5">
            <a:extLst>
              <a:ext uri="{FF2B5EF4-FFF2-40B4-BE49-F238E27FC236}">
                <a16:creationId xmlns:a16="http://schemas.microsoft.com/office/drawing/2014/main" id="{7ADD694E-3AE1-4AE4-A161-4EA44D1A9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130175"/>
            <a:ext cx="64547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200" b="1" dirty="0"/>
              <a:t>ATERROS SANITÁRIOS RESIDUOS SÓLIDOS</a:t>
            </a:r>
          </a:p>
        </p:txBody>
      </p:sp>
    </p:spTree>
    <p:extLst>
      <p:ext uri="{BB962C8B-B14F-4D97-AF65-F5344CB8AC3E}">
        <p14:creationId xmlns:p14="http://schemas.microsoft.com/office/powerpoint/2010/main" val="1823701824"/>
      </p:ext>
    </p:extLst>
  </p:cSld>
  <p:clrMapOvr>
    <a:masterClrMapping/>
  </p:clrMapOvr>
  <p:transition spd="slow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F1A74083-1FD7-4F29-93B0-25839C2A55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flipV="1">
            <a:off x="9490075" y="1304925"/>
            <a:ext cx="1004888" cy="46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7171" name="CaixaDeTexto 3">
            <a:extLst>
              <a:ext uri="{FF2B5EF4-FFF2-40B4-BE49-F238E27FC236}">
                <a16:creationId xmlns:a16="http://schemas.microsoft.com/office/drawing/2014/main" id="{AB75511D-A01C-4DA8-9ED8-F17AB4CE8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93345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7C824F5-0B45-4DBC-8C42-A0F555682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4" y="976312"/>
            <a:ext cx="4384311" cy="212407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6F7B8DC-1309-4813-87DA-4B6F6E3BF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963" y="737737"/>
            <a:ext cx="3757612" cy="269126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BB16665-1214-4725-B5CB-5BC710018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62" y="3401054"/>
            <a:ext cx="3614737" cy="252349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5F05A1F-85A0-449A-89F7-FCCB6BD19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137" y="3667754"/>
            <a:ext cx="3953454" cy="2213934"/>
          </a:xfrm>
          <a:prstGeom prst="rect">
            <a:avLst/>
          </a:prstGeom>
        </p:spPr>
      </p:pic>
      <p:sp>
        <p:nvSpPr>
          <p:cNvPr id="11" name="CaixaDeTexto 5">
            <a:extLst>
              <a:ext uri="{FF2B5EF4-FFF2-40B4-BE49-F238E27FC236}">
                <a16:creationId xmlns:a16="http://schemas.microsoft.com/office/drawing/2014/main" id="{1635468F-6589-4CEF-952E-086737ACD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130175"/>
            <a:ext cx="64547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200" b="1" dirty="0"/>
              <a:t>ATERROS SANITÁRIOS RESIDUOS SÓLIDOS</a:t>
            </a:r>
          </a:p>
        </p:txBody>
      </p:sp>
    </p:spTree>
    <p:extLst>
      <p:ext uri="{BB962C8B-B14F-4D97-AF65-F5344CB8AC3E}">
        <p14:creationId xmlns:p14="http://schemas.microsoft.com/office/powerpoint/2010/main" val="469624134"/>
      </p:ext>
    </p:extLst>
  </p:cSld>
  <p:clrMapOvr>
    <a:masterClrMapping/>
  </p:clrMapOvr>
  <p:transition spd="slow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F1A74083-1FD7-4F29-93B0-25839C2A55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flipV="1">
            <a:off x="9490075" y="1304925"/>
            <a:ext cx="1004888" cy="46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  <a:p>
            <a:pPr marL="0" indent="0"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7171" name="CaixaDeTexto 3">
            <a:extLst>
              <a:ext uri="{FF2B5EF4-FFF2-40B4-BE49-F238E27FC236}">
                <a16:creationId xmlns:a16="http://schemas.microsoft.com/office/drawing/2014/main" id="{AB75511D-A01C-4DA8-9ED8-F17AB4CE8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93345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7172" name="CaixaDeTexto 5">
            <a:extLst>
              <a:ext uri="{FF2B5EF4-FFF2-40B4-BE49-F238E27FC236}">
                <a16:creationId xmlns:a16="http://schemas.microsoft.com/office/drawing/2014/main" id="{C1058810-F90D-4F80-99C5-625387A68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130175"/>
            <a:ext cx="64547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200" b="1" dirty="0"/>
              <a:t>BARRAGENS DE HIDRELÉTRICAS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09F9611-6D79-4142-8FBA-9D7EE3416713}"/>
              </a:ext>
            </a:extLst>
          </p:cNvPr>
          <p:cNvSpPr txBox="1"/>
          <p:nvPr/>
        </p:nvSpPr>
        <p:spPr>
          <a:xfrm>
            <a:off x="804564" y="5568082"/>
            <a:ext cx="216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Usina do Funil (UHE) </a:t>
            </a:r>
            <a:endParaRPr lang="en-US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160A764-8502-461F-B66C-660C52A8F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5" y="3128890"/>
            <a:ext cx="3618255" cy="248277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F4611C9-8BDF-4490-A9B8-498211114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85" y="625016"/>
            <a:ext cx="6110653" cy="236278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4FA6328-1216-4B19-95A3-A27D18B89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961" y="3128890"/>
            <a:ext cx="3813315" cy="248277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A6795B1-84BB-4E90-92D5-C2C8D9326657}"/>
              </a:ext>
            </a:extLst>
          </p:cNvPr>
          <p:cNvSpPr txBox="1"/>
          <p:nvPr/>
        </p:nvSpPr>
        <p:spPr>
          <a:xfrm>
            <a:off x="4422819" y="5611660"/>
            <a:ext cx="317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Barragem do Salto – Canelas/RS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98271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39066</TotalTime>
  <Words>5464</Words>
  <Application>Microsoft Office PowerPoint</Application>
  <PresentationFormat>Apresentação na tela (4:3)</PresentationFormat>
  <Paragraphs>561</Paragraphs>
  <Slides>111</Slides>
  <Notes>3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111</vt:i4>
      </vt:variant>
    </vt:vector>
  </HeadingPairs>
  <TitlesOfParts>
    <vt:vector size="119" baseType="lpstr">
      <vt:lpstr>Arial</vt:lpstr>
      <vt:lpstr>Calibri</vt:lpstr>
      <vt:lpstr>Calibri Light</vt:lpstr>
      <vt:lpstr>Tahoma</vt:lpstr>
      <vt:lpstr>Verdana</vt:lpstr>
      <vt:lpstr>Wingdings</vt:lpstr>
      <vt:lpstr>Tema do Office</vt:lpstr>
      <vt:lpstr>Microsoft Excel Chart</vt:lpstr>
      <vt:lpstr>AP CCT SENADO FEDERAL POLÍTICA PÚBLICA RENOVÁVEIS  Paulo Arbex – Presidente ABRAPCH</vt:lpstr>
      <vt:lpstr>A ABRAPCH</vt:lpstr>
      <vt:lpstr>Apresentação do PowerPoint</vt:lpstr>
      <vt:lpstr>Apresentação do PowerPoint</vt:lpstr>
      <vt:lpstr>Principais Números do Setor</vt:lpstr>
      <vt:lpstr>HIDRELÉTRICAS NO MUNDO</vt:lpstr>
      <vt:lpstr>BENEFÍCIOS DAS PCHs, CGHs E UHEs</vt:lpstr>
      <vt:lpstr>HIDROS: HERANÇA BENDITA DE JK E MILITARES</vt:lpstr>
      <vt:lpstr>Apresentação do PowerPoint</vt:lpstr>
      <vt:lpstr>Apresentação do PowerPoint</vt:lpstr>
      <vt:lpstr>EXPLOSÃO NAS EMISSOES DE CO2 DO SETOR ELÉTRICO COM REDUÇÃO HIDROS</vt:lpstr>
      <vt:lpstr>Custo Direto Efetivo por Fonte (R$/MWh) </vt:lpstr>
      <vt:lpstr>Gastos Anuais Por Fonte (Reais)</vt:lpstr>
      <vt:lpstr>ABSURDOS DO SETOR E SUA CONTA</vt:lpstr>
      <vt:lpstr>EXPLOSÃO DAS TARIFAS AO CONSUMIDOR</vt:lpstr>
      <vt:lpstr>Apresentação do PowerPoint</vt:lpstr>
      <vt:lpstr>Apresentação do PowerPoint</vt:lpstr>
      <vt:lpstr>Apresentação do PowerPoint</vt:lpstr>
      <vt:lpstr>EVOLUÇAO MWh GERADOS POR FONTE 1.999</vt:lpstr>
      <vt:lpstr>EVOLUÇAO MWh GERADOS POR FONTE 2.019</vt:lpstr>
      <vt:lpstr>A DESTRUIÇÃO DA HERANÇA (1.990 – 2018)</vt:lpstr>
      <vt:lpstr>Apresentação do PowerPoint</vt:lpstr>
      <vt:lpstr>Explosão “Frete” e Perdas (PCHs Evitariam)</vt:lpstr>
      <vt:lpstr>Evolução Capacidade Instalada</vt:lpstr>
      <vt:lpstr>Perfil do Consumo - Carga Horária SIN (17/10/17)</vt:lpstr>
      <vt:lpstr>Apresentação do PowerPoint</vt:lpstr>
      <vt:lpstr>Subsídios e Incentivos Desbalanceados</vt:lpstr>
      <vt:lpstr>RENÚNCIA FISCAL P/ EÓLICAS E SOLARES</vt:lpstr>
      <vt:lpstr>Comparativo de Tributação</vt:lpstr>
      <vt:lpstr>SÃO ESTES GIGANTES MULTINACIONAIS QUE PRECISAM/MERECEM SUBSÍDIOS?</vt:lpstr>
      <vt:lpstr>AONDE ESTAMOS</vt:lpstr>
      <vt:lpstr>COMO CHEGAMOS NESTA SITUAÇÃO</vt:lpstr>
      <vt:lpstr>AONDE PRECISAMOS CHEGAR</vt:lpstr>
      <vt:lpstr>COMO CHEGAR LÁ</vt:lpstr>
      <vt:lpstr>PROPOSTAS AJUSTES/ÊNFASE</vt:lpstr>
      <vt:lpstr>PROPOSTAS AJUSTES/ÊNFASE</vt:lpstr>
      <vt:lpstr>Apresentação do PowerPoint</vt:lpstr>
      <vt:lpstr>Os Absurdos das Contratações</vt:lpstr>
      <vt:lpstr>SUBSÍDIOS, PRIVILÉGIOS, FAVORECIMENTOS</vt:lpstr>
      <vt:lpstr>HISTÓRICO DE CONTRATAÇÃO – 2.005 A 2.018</vt:lpstr>
      <vt:lpstr>PLANO DECENAL DE EXPANSÃO 2027</vt:lpstr>
      <vt:lpstr>PRINCÍPIOS SUGERIDOS CÓDIGO DE ENERGIA</vt:lpstr>
      <vt:lpstr>PRINCÍPIOS SUGERIDOS CÓDIGO DE ENERGIA</vt:lpstr>
      <vt:lpstr>PLANO DECENAL DE EXPANSÃO 2027</vt:lpstr>
      <vt:lpstr>PARA RESGATAR LEGADO PCHs DE SC</vt:lpstr>
      <vt:lpstr>PARA RESGATAR LEGADO HIDRELÉTRICAS</vt:lpstr>
      <vt:lpstr>PRIORIDADES</vt:lpstr>
      <vt:lpstr>Apresentação do PowerPoint</vt:lpstr>
      <vt:lpstr>Apresentação do PowerPoint</vt:lpstr>
      <vt:lpstr>Apresentação do PowerPoint</vt:lpstr>
      <vt:lpstr>Distribuição da Água no Mundo 1</vt:lpstr>
      <vt:lpstr>Brasil: Sheik das Reservas Hídricas, MAS...</vt:lpstr>
      <vt:lpstr>Verdadeiros Problemas dos Nossos Rios</vt:lpstr>
      <vt:lpstr>CGHs e PCHs são ALIADAS do Meio Ambiente</vt:lpstr>
      <vt:lpstr>IMPACTOS BAIXOS E QUASE TODOS REVERSÍVEIS</vt:lpstr>
      <vt:lpstr>Melhoram Beleza Cênica</vt:lpstr>
      <vt:lpstr>Valorizam e Melhoram o Entorno</vt:lpstr>
      <vt:lpstr>Promovem Turismo e Ecoturismo</vt:lpstr>
      <vt:lpstr>Espaço Para Lazer, Esporte, Qualidade de Vida</vt:lpstr>
      <vt:lpstr>Mais bons exemlos</vt:lpstr>
      <vt:lpstr>Apresentação do PowerPoint</vt:lpstr>
      <vt:lpstr>MODERNA, TECNOLOGIA 100% NACIONAL</vt:lpstr>
      <vt:lpstr>Apresentação do PowerPoint</vt:lpstr>
      <vt:lpstr>Apresentação do PowerPoint</vt:lpstr>
      <vt:lpstr>EXPLOSÃO NAS EMISSOES DE CO2 DO SETOR ELÉTRICO COM REDUÇÃO HIDROS</vt:lpstr>
      <vt:lpstr>MAIOR VIDA ÚTIL DO MUNDO = + RENOVÁVEL + BARATA</vt:lpstr>
      <vt:lpstr>Maior Vida Útil do Setor</vt:lpstr>
      <vt:lpstr>Longevidade das Hidrelétricas</vt:lpstr>
      <vt:lpstr>Bateria Mais Limpa e Barata do Mundo</vt:lpstr>
      <vt:lpstr>Apresentação do PowerPoint</vt:lpstr>
      <vt:lpstr>R$29 BI REVERTIDOS PARA SOCIEDADE = TARIFA REAL IRRISÓRIA</vt:lpstr>
      <vt:lpstr>Apresentação do PowerPoint</vt:lpstr>
      <vt:lpstr>Apresentação do PowerPoint</vt:lpstr>
      <vt:lpstr>Preocupação Ambiental Seletiva</vt:lpstr>
      <vt:lpstr>Preocupação Ambiental ou Defesa de Interesses?</vt:lpstr>
      <vt:lpstr>Video Embrapa – Evaristo de Miranda</vt:lpstr>
      <vt:lpstr>Apresentação do PowerPoint</vt:lpstr>
      <vt:lpstr>Entorno de Termoelétricas – Vários 1</vt:lpstr>
      <vt:lpstr>Entorno Termoelétricas – Velha China</vt:lpstr>
      <vt:lpstr>Entorno de Termoelétricas – Brasil 1</vt:lpstr>
      <vt:lpstr>Entorno de Termoelétricas – Brasil 2</vt:lpstr>
      <vt:lpstr>O LIXO PLÁSTICO E OS OCEANOS</vt:lpstr>
      <vt:lpstr>O LIXO PLÁSTICO E OS OCEANOS</vt:lpstr>
      <vt:lpstr>RISCOS PARA OS GOLFINHOS</vt:lpstr>
      <vt:lpstr>RISCOS PARA AS BALEIAS</vt:lpstr>
      <vt:lpstr>RISCOS PARA AS FOCAS</vt:lpstr>
      <vt:lpstr>RISCOS PARA AS TARTARUGAS</vt:lpstr>
      <vt:lpstr>Apresentação do PowerPoint</vt:lpstr>
      <vt:lpstr>HISTÓRICO DE DESTRUIÇÃO DA HERANÇA I</vt:lpstr>
      <vt:lpstr>HISTÓRICO DESTRUIÇÃO DA HERANÇA II</vt:lpstr>
      <vt:lpstr>HISTÓRICO DESTRUIÇÃO DA HERANÇA III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AONDE ESTAMOS</vt:lpstr>
      <vt:lpstr>COMO CHEGAMOS NESTA SITUAÇÃO</vt:lpstr>
      <vt:lpstr>AONDE PRECISAMOS CHEGAR</vt:lpstr>
      <vt:lpstr>COMO CHEGAR LÁ</vt:lpstr>
      <vt:lpstr>PROPOSTAS AJUSTES/ÊNFASE</vt:lpstr>
      <vt:lpstr>PROPOSTAS AJUSTES/ÊNFASE</vt:lpstr>
      <vt:lpstr>Apresentação do PowerPoint</vt:lpstr>
      <vt:lpstr>Apresentação do PowerPoint</vt:lpstr>
      <vt:lpstr>Leilões de Descontratação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Eduarda Soares</dc:creator>
  <cp:lastModifiedBy>Paulo Arbex</cp:lastModifiedBy>
  <cp:revision>931</cp:revision>
  <dcterms:created xsi:type="dcterms:W3CDTF">2017-10-18T13:22:55Z</dcterms:created>
  <dcterms:modified xsi:type="dcterms:W3CDTF">2019-11-20T10:22:13Z</dcterms:modified>
</cp:coreProperties>
</file>