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89" r:id="rId3"/>
    <p:sldId id="260" r:id="rId4"/>
    <p:sldId id="488" r:id="rId5"/>
    <p:sldId id="475" r:id="rId6"/>
    <p:sldId id="476" r:id="rId7"/>
    <p:sldId id="477" r:id="rId8"/>
    <p:sldId id="486" r:id="rId9"/>
    <p:sldId id="490" r:id="rId10"/>
    <p:sldId id="498" r:id="rId11"/>
    <p:sldId id="494" r:id="rId12"/>
    <p:sldId id="493" r:id="rId13"/>
    <p:sldId id="497" r:id="rId14"/>
    <p:sldId id="495" r:id="rId15"/>
    <p:sldId id="49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8AA94-2CED-49A5-8038-7198B8201DA8}" v="63" dt="2024-10-29T15:37:39.0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21A6-FC77-433A-902B-A814D144267D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EC9-B0F6-48C3-8979-BE3C17FF8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6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21A6-FC77-433A-902B-A814D144267D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EC9-B0F6-48C3-8979-BE3C17FF8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93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21A6-FC77-433A-902B-A814D144267D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EC9-B0F6-48C3-8979-BE3C17FF8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56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21A6-FC77-433A-902B-A814D144267D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EC9-B0F6-48C3-8979-BE3C17FF8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21A6-FC77-433A-902B-A814D144267D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EC9-B0F6-48C3-8979-BE3C17FF8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88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21A6-FC77-433A-902B-A814D144267D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EC9-B0F6-48C3-8979-BE3C17FF8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07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21A6-FC77-433A-902B-A814D144267D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EC9-B0F6-48C3-8979-BE3C17FF8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48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21A6-FC77-433A-902B-A814D144267D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EC9-B0F6-48C3-8979-BE3C17FF8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25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21A6-FC77-433A-902B-A814D144267D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EC9-B0F6-48C3-8979-BE3C17FF8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90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21A6-FC77-433A-902B-A814D144267D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EC9-B0F6-48C3-8979-BE3C17FF8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74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21A6-FC77-433A-902B-A814D144267D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13EC9-B0F6-48C3-8979-BE3C17FF8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67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21A6-FC77-433A-902B-A814D144267D}" type="datetimeFigureOut">
              <a:rPr lang="pt-BR" smtClean="0"/>
              <a:t>29/10/2024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13EC9-B0F6-48C3-8979-BE3C17FF81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92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402080" y="1652656"/>
            <a:ext cx="9144000" cy="1410776"/>
          </a:xfrm>
        </p:spPr>
        <p:txBody>
          <a:bodyPr>
            <a:normAutofit/>
          </a:bodyPr>
          <a:lstStyle/>
          <a:p>
            <a:r>
              <a:rPr lang="pt-BR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Atendimento aos pacientes</a:t>
            </a:r>
            <a:br>
              <a:rPr lang="pt-BR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pt-BR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com </a:t>
            </a:r>
            <a:r>
              <a:rPr lang="pt-BR" sz="44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Lupus</a:t>
            </a:r>
            <a:r>
              <a:rPr lang="pt-BR" sz="4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pelo SUS</a:t>
            </a:r>
          </a:p>
        </p:txBody>
      </p:sp>
      <p:sp>
        <p:nvSpPr>
          <p:cNvPr id="4" name="Subtítulo 7">
            <a:extLst>
              <a:ext uri="{FF2B5EF4-FFF2-40B4-BE49-F238E27FC236}">
                <a16:creationId xmlns:a16="http://schemas.microsoft.com/office/drawing/2014/main" id="{84B6B21A-AA43-4E27-839C-8E0E629E0ABD}"/>
              </a:ext>
            </a:extLst>
          </p:cNvPr>
          <p:cNvSpPr txBox="1">
            <a:spLocks/>
          </p:cNvSpPr>
          <p:nvPr/>
        </p:nvSpPr>
        <p:spPr>
          <a:xfrm>
            <a:off x="1524000" y="3935601"/>
            <a:ext cx="9144000" cy="1186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32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793F8F8-41CA-06E1-ED7F-4F9C24C92F6B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D6D0C79E-A672-465A-A898-B14DEF93B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19082"/>
          </a:xfrm>
        </p:spPr>
        <p:txBody>
          <a:bodyPr>
            <a:normAutofit/>
          </a:bodyPr>
          <a:lstStyle/>
          <a:p>
            <a:r>
              <a:rPr lang="pt-BR" dirty="0"/>
              <a:t>Audiência Pública – Senado Federal</a:t>
            </a:r>
          </a:p>
          <a:p>
            <a:r>
              <a:rPr lang="pt-BR" dirty="0"/>
              <a:t>31 de outubro de 2024</a:t>
            </a:r>
          </a:p>
          <a:p>
            <a:endParaRPr lang="pt-BR" dirty="0"/>
          </a:p>
          <a:p>
            <a:r>
              <a:rPr lang="pt-BR" dirty="0" err="1"/>
              <a:t>Dr</a:t>
            </a:r>
            <a:r>
              <a:rPr lang="pt-BR" dirty="0"/>
              <a:t> Gustavo de Paiva Costa</a:t>
            </a:r>
          </a:p>
          <a:p>
            <a:r>
              <a:rPr lang="pt-BR" dirty="0"/>
              <a:t>Sociedade Brasileira de Reumatologia</a:t>
            </a:r>
          </a:p>
          <a:p>
            <a:r>
              <a:rPr lang="pt-BR"/>
              <a:t>Unidade </a:t>
            </a:r>
            <a:r>
              <a:rPr lang="pt-BR" dirty="0"/>
              <a:t>de </a:t>
            </a:r>
            <a:r>
              <a:rPr lang="pt-BR"/>
              <a:t>Reumatologia - Hospital </a:t>
            </a:r>
            <a:r>
              <a:rPr lang="pt-BR" dirty="0"/>
              <a:t>de Base de Brasília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DD882D0-1E37-CECF-E07C-E6B23D85F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040" y="225957"/>
            <a:ext cx="2316480" cy="17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39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EC3D7B18-C63E-D0CF-E538-C922ADC28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192000" cy="67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36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3CE4172-3F7C-8A51-9590-36B8DBAD8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0"/>
            <a:ext cx="8969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79B1AB6-1722-F972-869E-E989A869D24E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575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DA635C8B-2A1C-DA1F-7C01-8CD775BAA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0"/>
            <a:ext cx="8861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5DA5D2-8989-5AF0-E9D8-5E9CC0387350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9A20F3E-5BA9-DE75-2651-CE8B2F909A37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3C4A004-E395-5ED1-3894-6D5D62B6AEF1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6935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B14E2D9-7A19-25FD-8A46-7A96EACFEB3D}"/>
              </a:ext>
            </a:extLst>
          </p:cNvPr>
          <p:cNvSpPr txBox="1"/>
          <p:nvPr/>
        </p:nvSpPr>
        <p:spPr>
          <a:xfrm>
            <a:off x="1579508" y="3429000"/>
            <a:ext cx="2166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Centro Reumatologia</a:t>
            </a:r>
          </a:p>
          <a:p>
            <a:r>
              <a:rPr lang="pt-BR" dirty="0"/>
              <a:t>    2ário ou 3ário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D0BF2E1-7C77-88A3-FD3D-CC793528ED64}"/>
              </a:ext>
            </a:extLst>
          </p:cNvPr>
          <p:cNvSpPr txBox="1"/>
          <p:nvPr/>
        </p:nvSpPr>
        <p:spPr>
          <a:xfrm>
            <a:off x="1213961" y="469008"/>
            <a:ext cx="1414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Atendimento</a:t>
            </a:r>
          </a:p>
          <a:p>
            <a:r>
              <a:rPr lang="pt-BR" dirty="0"/>
              <a:t>   primário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693B2BE-50CD-91D1-7D2A-5EBD0990F372}"/>
              </a:ext>
            </a:extLst>
          </p:cNvPr>
          <p:cNvSpPr txBox="1"/>
          <p:nvPr/>
        </p:nvSpPr>
        <p:spPr>
          <a:xfrm>
            <a:off x="237928" y="2297921"/>
            <a:ext cx="1414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Atendimento</a:t>
            </a:r>
          </a:p>
          <a:p>
            <a:r>
              <a:rPr lang="pt-BR" dirty="0"/>
              <a:t>   primário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F84EE03-8765-0CBE-F3F0-0F3CEF315C11}"/>
              </a:ext>
            </a:extLst>
          </p:cNvPr>
          <p:cNvSpPr txBox="1"/>
          <p:nvPr/>
        </p:nvSpPr>
        <p:spPr>
          <a:xfrm>
            <a:off x="4267200" y="3404618"/>
            <a:ext cx="1414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Atendimento</a:t>
            </a:r>
          </a:p>
          <a:p>
            <a:r>
              <a:rPr lang="pt-BR" dirty="0"/>
              <a:t>   primário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370BD13-0D72-F834-5CA0-09DE49A3BD1B}"/>
              </a:ext>
            </a:extLst>
          </p:cNvPr>
          <p:cNvSpPr txBox="1"/>
          <p:nvPr/>
        </p:nvSpPr>
        <p:spPr>
          <a:xfrm>
            <a:off x="3290833" y="5558220"/>
            <a:ext cx="1414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Atendimento</a:t>
            </a:r>
          </a:p>
          <a:p>
            <a:r>
              <a:rPr lang="pt-BR" dirty="0"/>
              <a:t>   primário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0194868-641E-1777-04A6-CA8C6C4541BA}"/>
              </a:ext>
            </a:extLst>
          </p:cNvPr>
          <p:cNvSpPr txBox="1"/>
          <p:nvPr/>
        </p:nvSpPr>
        <p:spPr>
          <a:xfrm>
            <a:off x="753789" y="5068585"/>
            <a:ext cx="1414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Atendimento</a:t>
            </a:r>
          </a:p>
          <a:p>
            <a:r>
              <a:rPr lang="pt-BR" dirty="0"/>
              <a:t>   primário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470FC05-5984-FAED-6CC3-8EF002786ED2}"/>
              </a:ext>
            </a:extLst>
          </p:cNvPr>
          <p:cNvSpPr txBox="1"/>
          <p:nvPr/>
        </p:nvSpPr>
        <p:spPr>
          <a:xfrm>
            <a:off x="4079262" y="1487563"/>
            <a:ext cx="1414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Atendimento</a:t>
            </a:r>
          </a:p>
          <a:p>
            <a:r>
              <a:rPr lang="pt-BR" dirty="0"/>
              <a:t>   primário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8845E60-E920-87B3-CFF6-CC8A0BB281DC}"/>
              </a:ext>
            </a:extLst>
          </p:cNvPr>
          <p:cNvSpPr/>
          <p:nvPr/>
        </p:nvSpPr>
        <p:spPr>
          <a:xfrm>
            <a:off x="1460938" y="3105835"/>
            <a:ext cx="2435444" cy="127698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AEDE1DB7-BCA0-C66C-A8C0-420F7DFC435C}"/>
              </a:ext>
            </a:extLst>
          </p:cNvPr>
          <p:cNvCxnSpPr/>
          <p:nvPr/>
        </p:nvCxnSpPr>
        <p:spPr>
          <a:xfrm flipH="1" flipV="1">
            <a:off x="2082800" y="1239520"/>
            <a:ext cx="345440" cy="16154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DDFCA6E4-4509-419C-2CBA-7D62A8E48CFE}"/>
              </a:ext>
            </a:extLst>
          </p:cNvPr>
          <p:cNvCxnSpPr/>
          <p:nvPr/>
        </p:nvCxnSpPr>
        <p:spPr>
          <a:xfrm flipH="1" flipV="1">
            <a:off x="1213961" y="2944252"/>
            <a:ext cx="246977" cy="347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883493A-9E7F-DB5F-EDE2-D5E87B905309}"/>
              </a:ext>
            </a:extLst>
          </p:cNvPr>
          <p:cNvCxnSpPr>
            <a:cxnSpLocks/>
          </p:cNvCxnSpPr>
          <p:nvPr/>
        </p:nvCxnSpPr>
        <p:spPr>
          <a:xfrm flipH="1">
            <a:off x="1778000" y="4382815"/>
            <a:ext cx="233680" cy="4434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D28C1F24-8056-1018-F681-4EE60BCD08C3}"/>
              </a:ext>
            </a:extLst>
          </p:cNvPr>
          <p:cNvCxnSpPr>
            <a:cxnSpLocks/>
          </p:cNvCxnSpPr>
          <p:nvPr/>
        </p:nvCxnSpPr>
        <p:spPr>
          <a:xfrm>
            <a:off x="3403600" y="4398496"/>
            <a:ext cx="342078" cy="9245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1937F7B2-5735-AE59-58EB-4AF438D8606D}"/>
              </a:ext>
            </a:extLst>
          </p:cNvPr>
          <p:cNvCxnSpPr>
            <a:cxnSpLocks/>
          </p:cNvCxnSpPr>
          <p:nvPr/>
        </p:nvCxnSpPr>
        <p:spPr>
          <a:xfrm flipV="1">
            <a:off x="3515360" y="2384769"/>
            <a:ext cx="563902" cy="5594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BA858FCA-E510-9A66-E2A9-85906850D4E7}"/>
              </a:ext>
            </a:extLst>
          </p:cNvPr>
          <p:cNvCxnSpPr>
            <a:cxnSpLocks/>
            <a:stCxn id="11" idx="6"/>
            <a:endCxn id="31" idx="2"/>
          </p:cNvCxnSpPr>
          <p:nvPr/>
        </p:nvCxnSpPr>
        <p:spPr>
          <a:xfrm>
            <a:off x="3896382" y="3744325"/>
            <a:ext cx="246977" cy="212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e 23">
            <a:extLst>
              <a:ext uri="{FF2B5EF4-FFF2-40B4-BE49-F238E27FC236}">
                <a16:creationId xmlns:a16="http://schemas.microsoft.com/office/drawing/2014/main" id="{926379A2-7302-D712-A0E6-74D82EFEB8CE}"/>
              </a:ext>
            </a:extLst>
          </p:cNvPr>
          <p:cNvSpPr/>
          <p:nvPr/>
        </p:nvSpPr>
        <p:spPr>
          <a:xfrm>
            <a:off x="924561" y="355600"/>
            <a:ext cx="2042160" cy="86823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57E96DD8-9879-E229-D9F6-817AFE5CF728}"/>
              </a:ext>
            </a:extLst>
          </p:cNvPr>
          <p:cNvSpPr/>
          <p:nvPr/>
        </p:nvSpPr>
        <p:spPr>
          <a:xfrm>
            <a:off x="91440" y="2180055"/>
            <a:ext cx="1560786" cy="81728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3339B10-216D-834F-415F-6E77691B66A4}"/>
              </a:ext>
            </a:extLst>
          </p:cNvPr>
          <p:cNvSpPr/>
          <p:nvPr/>
        </p:nvSpPr>
        <p:spPr>
          <a:xfrm>
            <a:off x="431778" y="4927601"/>
            <a:ext cx="1996462" cy="92456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929777E1-4B79-C14C-AA3B-FB51011BE3E0}"/>
              </a:ext>
            </a:extLst>
          </p:cNvPr>
          <p:cNvSpPr/>
          <p:nvPr/>
        </p:nvSpPr>
        <p:spPr>
          <a:xfrm>
            <a:off x="3896382" y="1350362"/>
            <a:ext cx="1785116" cy="9475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5B7C095A-237D-D79D-E406-128D00A09ADE}"/>
              </a:ext>
            </a:extLst>
          </p:cNvPr>
          <p:cNvSpPr/>
          <p:nvPr/>
        </p:nvSpPr>
        <p:spPr>
          <a:xfrm>
            <a:off x="4143359" y="3291840"/>
            <a:ext cx="1708801" cy="94755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9927E4C6-ABDA-2BDC-B718-E1E073B81318}"/>
              </a:ext>
            </a:extLst>
          </p:cNvPr>
          <p:cNvSpPr/>
          <p:nvPr/>
        </p:nvSpPr>
        <p:spPr>
          <a:xfrm>
            <a:off x="2966722" y="5558220"/>
            <a:ext cx="1942480" cy="90326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2F0A301-DFF3-0578-C3A5-347748A128A1}"/>
              </a:ext>
            </a:extLst>
          </p:cNvPr>
          <p:cNvSpPr txBox="1"/>
          <p:nvPr/>
        </p:nvSpPr>
        <p:spPr>
          <a:xfrm>
            <a:off x="7418136" y="1559932"/>
            <a:ext cx="434208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dirty="0">
                <a:solidFill>
                  <a:schemeClr val="tx2"/>
                </a:solidFill>
              </a:rPr>
              <a:t>Referência/</a:t>
            </a:r>
            <a:r>
              <a:rPr lang="pt-BR" sz="2400" dirty="0" err="1">
                <a:solidFill>
                  <a:schemeClr val="tx2"/>
                </a:solidFill>
              </a:rPr>
              <a:t>Contra-referência</a:t>
            </a:r>
            <a:endParaRPr lang="pt-BR" sz="24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endParaRPr lang="pt-BR" sz="24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400" dirty="0">
                <a:solidFill>
                  <a:schemeClr val="tx2"/>
                </a:solidFill>
              </a:rPr>
              <a:t>Pareceres</a:t>
            </a:r>
          </a:p>
          <a:p>
            <a:pPr marL="285750" indent="-285750">
              <a:buFontTx/>
              <a:buChar char="-"/>
            </a:pPr>
            <a:endParaRPr lang="pt-BR" sz="24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400" dirty="0">
                <a:solidFill>
                  <a:schemeClr val="tx2"/>
                </a:solidFill>
              </a:rPr>
              <a:t>Cuidados primários localmente</a:t>
            </a:r>
          </a:p>
          <a:p>
            <a:pPr marL="285750" indent="-285750">
              <a:buFontTx/>
              <a:buChar char="-"/>
            </a:pPr>
            <a:endParaRPr lang="pt-BR" sz="24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400" dirty="0">
                <a:solidFill>
                  <a:schemeClr val="tx2"/>
                </a:solidFill>
              </a:rPr>
              <a:t>Educação – Diagnóstico</a:t>
            </a:r>
          </a:p>
          <a:p>
            <a:r>
              <a:rPr lang="pt-BR" sz="2400" dirty="0">
                <a:solidFill>
                  <a:schemeClr val="tx2"/>
                </a:solidFill>
              </a:rPr>
              <a:t>                          Seguimento</a:t>
            </a:r>
          </a:p>
          <a:p>
            <a:pPr marL="285750" indent="-285750">
              <a:buFontTx/>
              <a:buChar char="-"/>
            </a:pPr>
            <a:endParaRPr lang="pt-BR" sz="24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2400" dirty="0">
                <a:solidFill>
                  <a:schemeClr val="tx2"/>
                </a:solidFill>
              </a:rPr>
              <a:t>D Reumatológicas menor </a:t>
            </a:r>
          </a:p>
          <a:p>
            <a:r>
              <a:rPr lang="pt-BR" sz="2400" dirty="0">
                <a:solidFill>
                  <a:schemeClr val="tx2"/>
                </a:solidFill>
              </a:rPr>
              <a:t>          complexidade</a:t>
            </a:r>
          </a:p>
        </p:txBody>
      </p:sp>
    </p:spTree>
    <p:extLst>
      <p:ext uri="{BB962C8B-B14F-4D97-AF65-F5344CB8AC3E}">
        <p14:creationId xmlns:p14="http://schemas.microsoft.com/office/powerpoint/2010/main" val="163775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ma imagem contendo screenshot, texto&#10;&#10;Descrição gerada automaticamente">
            <a:extLst>
              <a:ext uri="{FF2B5EF4-FFF2-40B4-BE49-F238E27FC236}">
                <a16:creationId xmlns:a16="http://schemas.microsoft.com/office/drawing/2014/main" id="{4F489053-ADF4-E80D-ABB2-E721EB618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0"/>
            <a:ext cx="1172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A918A673-A7A7-BD11-25F5-1FE283AD27B9}"/>
              </a:ext>
            </a:extLst>
          </p:cNvPr>
          <p:cNvSpPr/>
          <p:nvPr/>
        </p:nvSpPr>
        <p:spPr>
          <a:xfrm>
            <a:off x="5984240" y="2895600"/>
            <a:ext cx="1259840" cy="8128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70B40FDA-77F7-204C-1D6C-60471DDB6B99}"/>
              </a:ext>
            </a:extLst>
          </p:cNvPr>
          <p:cNvSpPr/>
          <p:nvPr/>
        </p:nvSpPr>
        <p:spPr>
          <a:xfrm>
            <a:off x="4734560" y="3911600"/>
            <a:ext cx="3779520" cy="75184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886AFC0-2332-E181-1D26-171046FBC8DA}"/>
              </a:ext>
            </a:extLst>
          </p:cNvPr>
          <p:cNvSpPr/>
          <p:nvPr/>
        </p:nvSpPr>
        <p:spPr>
          <a:xfrm>
            <a:off x="8300720" y="4937760"/>
            <a:ext cx="1554480" cy="75184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275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om Quixote Quadro Grande para Sala Cores Vivas Tela 80x50 | Amazon.com.br">
            <a:extLst>
              <a:ext uri="{FF2B5EF4-FFF2-40B4-BE49-F238E27FC236}">
                <a16:creationId xmlns:a16="http://schemas.microsoft.com/office/drawing/2014/main" id="{4E51183C-E39B-1DFA-7CF2-2D9571FEA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5"/>
            <a:ext cx="12537440" cy="69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92F2C-1D6D-A949-B34A-3696E6CCB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Epidemiologia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D304AF-4EE9-F0B0-A781-8726CB197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Prevalência – 70/100.000 habitantes</a:t>
            </a:r>
          </a:p>
          <a:p>
            <a:pPr lvl="2"/>
            <a:r>
              <a:rPr lang="pt-BR" dirty="0"/>
              <a:t>155000 </a:t>
            </a:r>
            <a:r>
              <a:rPr lang="pt-BR" dirty="0" err="1"/>
              <a:t>pctes</a:t>
            </a:r>
            <a:r>
              <a:rPr lang="pt-BR" dirty="0"/>
              <a:t> no Brasil</a:t>
            </a:r>
          </a:p>
          <a:p>
            <a:pPr lvl="2"/>
            <a:endParaRPr lang="pt-BR" dirty="0"/>
          </a:p>
          <a:p>
            <a:r>
              <a:rPr lang="pt-BR" dirty="0"/>
              <a:t>Incidência – 7/100.000 </a:t>
            </a:r>
            <a:r>
              <a:rPr lang="pt-BR" dirty="0" err="1"/>
              <a:t>hab</a:t>
            </a:r>
            <a:r>
              <a:rPr lang="pt-BR" dirty="0"/>
              <a:t>/ano</a:t>
            </a:r>
          </a:p>
          <a:p>
            <a:pPr lvl="2"/>
            <a:r>
              <a:rPr lang="pt-BR" dirty="0" err="1"/>
              <a:t>Brasilia</a:t>
            </a:r>
            <a:r>
              <a:rPr lang="pt-BR" dirty="0"/>
              <a:t> 4M  </a:t>
            </a:r>
            <a:r>
              <a:rPr lang="pt-BR" dirty="0" err="1"/>
              <a:t>hab</a:t>
            </a:r>
            <a:r>
              <a:rPr lang="pt-BR" dirty="0"/>
              <a:t> -&gt; 280 </a:t>
            </a:r>
            <a:r>
              <a:rPr lang="pt-BR" dirty="0" err="1"/>
              <a:t>pctes</a:t>
            </a:r>
            <a:r>
              <a:rPr lang="pt-BR" dirty="0"/>
              <a:t>/ano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M:H – 8-10:1</a:t>
            </a:r>
          </a:p>
          <a:p>
            <a:endParaRPr lang="pt-BR" dirty="0"/>
          </a:p>
          <a:p>
            <a:r>
              <a:rPr lang="pt-BR" dirty="0"/>
              <a:t>Entre as 20 causas de morte em mulheres 5-60 anos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C4DCC3-CED3-2C14-BCB2-B337EF7F8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040" y="225957"/>
            <a:ext cx="2316480" cy="172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2C2733B-76AE-49F5-BADE-98C37FF0E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Clínica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1ABCF81-02DC-4887-A1C7-0CD9D20E5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777" y="1447800"/>
            <a:ext cx="8833623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>
                <a:latin typeface="Times New Roman" pitchFamily="18" charset="0"/>
              </a:rPr>
              <a:t>Manifestação		Toronto		Europa		USC</a:t>
            </a:r>
          </a:p>
          <a:p>
            <a:pPr>
              <a:defRPr/>
            </a:pPr>
            <a:r>
              <a:rPr lang="pt-BR" dirty="0">
                <a:latin typeface="Times New Roman" pitchFamily="18" charset="0"/>
              </a:rPr>
              <a:t>		Início       Doença	    Início       Doença	Doença</a:t>
            </a:r>
          </a:p>
          <a:p>
            <a:pPr>
              <a:defRPr/>
            </a:pPr>
            <a:r>
              <a:rPr lang="pt-BR" dirty="0">
                <a:latin typeface="Times New Roman" pitchFamily="18" charset="0"/>
              </a:rPr>
              <a:t>N</a:t>
            </a:r>
            <a:r>
              <a:rPr lang="pt-BR" u="sng" baseline="30000" dirty="0">
                <a:latin typeface="Times New Roman" pitchFamily="18" charset="0"/>
              </a:rPr>
              <a:t>o</a:t>
            </a:r>
            <a:r>
              <a:rPr lang="pt-BR" dirty="0">
                <a:latin typeface="Times New Roman" pitchFamily="18" charset="0"/>
              </a:rPr>
              <a:t> </a:t>
            </a:r>
            <a:r>
              <a:rPr lang="pt-BR" dirty="0" err="1">
                <a:latin typeface="Times New Roman" pitchFamily="18" charset="0"/>
              </a:rPr>
              <a:t>pctes</a:t>
            </a:r>
            <a:r>
              <a:rPr lang="pt-BR" dirty="0">
                <a:latin typeface="Times New Roman" pitchFamily="18" charset="0"/>
              </a:rPr>
              <a:t>	        	376	 750	     1000          1000      	  464</a:t>
            </a:r>
          </a:p>
          <a:p>
            <a:pPr>
              <a:defRPr/>
            </a:pPr>
            <a:r>
              <a:rPr lang="pt-BR" dirty="0">
                <a:latin typeface="Times New Roman" pitchFamily="18" charset="0"/>
              </a:rPr>
              <a:t>Constitucionais        53              77       	     36               52         	  41</a:t>
            </a:r>
          </a:p>
          <a:p>
            <a:pPr>
              <a:defRPr/>
            </a:pPr>
            <a:r>
              <a:rPr lang="pt-BR" dirty="0">
                <a:latin typeface="Times New Roman" pitchFamily="18" charset="0"/>
              </a:rPr>
              <a:t>Artrite                      44              63               69              84         	  91</a:t>
            </a:r>
          </a:p>
          <a:p>
            <a:pPr>
              <a:defRPr/>
            </a:pPr>
            <a:r>
              <a:rPr lang="pt-BR" dirty="0">
                <a:latin typeface="Times New Roman" pitchFamily="18" charset="0"/>
              </a:rPr>
              <a:t>Pele 		53              78                                   55</a:t>
            </a:r>
          </a:p>
          <a:p>
            <a:pPr>
              <a:defRPr/>
            </a:pPr>
            <a:r>
              <a:rPr lang="pt-BR" dirty="0">
                <a:latin typeface="Times New Roman" pitchFamily="18" charset="0"/>
              </a:rPr>
              <a:t>Mucosas                   21              52              11               24                      19</a:t>
            </a:r>
          </a:p>
          <a:p>
            <a:pPr>
              <a:defRPr/>
            </a:pPr>
            <a:r>
              <a:rPr lang="pt-BR" dirty="0">
                <a:latin typeface="Times New Roman" pitchFamily="18" charset="0"/>
              </a:rPr>
              <a:t>Pleura		 16              30              17               36                      31</a:t>
            </a:r>
          </a:p>
          <a:p>
            <a:pPr>
              <a:defRPr/>
            </a:pPr>
            <a:r>
              <a:rPr lang="pt-BR" dirty="0">
                <a:latin typeface="Times New Roman" pitchFamily="18" charset="0"/>
              </a:rPr>
              <a:t>Pulmão	          	7                 14                3                 7                       7</a:t>
            </a:r>
          </a:p>
          <a:p>
            <a:pPr>
              <a:defRPr/>
            </a:pPr>
            <a:r>
              <a:rPr lang="pt-BR" dirty="0">
                <a:latin typeface="Times New Roman" pitchFamily="18" charset="0"/>
              </a:rPr>
              <a:t>Pericardite	13              23                                                           12</a:t>
            </a:r>
          </a:p>
          <a:p>
            <a:pPr>
              <a:defRPr/>
            </a:pPr>
            <a:r>
              <a:rPr lang="pt-BR" dirty="0" err="1">
                <a:latin typeface="Times New Roman" pitchFamily="18" charset="0"/>
              </a:rPr>
              <a:t>Raynaud</a:t>
            </a:r>
            <a:r>
              <a:rPr lang="pt-BR" dirty="0">
                <a:latin typeface="Times New Roman" pitchFamily="18" charset="0"/>
              </a:rPr>
              <a:t>                   33              60             18                34                      24</a:t>
            </a:r>
          </a:p>
          <a:p>
            <a:pPr>
              <a:defRPr/>
            </a:pPr>
            <a:r>
              <a:rPr lang="pt-BR" dirty="0">
                <a:latin typeface="Times New Roman" pitchFamily="18" charset="0"/>
              </a:rPr>
              <a:t>Vasculite                  23              56             </a:t>
            </a:r>
          </a:p>
          <a:p>
            <a:pPr>
              <a:defRPr/>
            </a:pPr>
            <a:r>
              <a:rPr lang="pt-BR" dirty="0">
                <a:latin typeface="Times New Roman" pitchFamily="18" charset="0"/>
              </a:rPr>
              <a:t>Renal                        38              74             16                39                      28</a:t>
            </a:r>
          </a:p>
          <a:p>
            <a:pPr>
              <a:defRPr/>
            </a:pPr>
            <a:r>
              <a:rPr lang="pt-BR" dirty="0" err="1">
                <a:latin typeface="Times New Roman" pitchFamily="18" charset="0"/>
              </a:rPr>
              <a:t>Síndr</a:t>
            </a:r>
            <a:r>
              <a:rPr lang="pt-BR" dirty="0">
                <a:latin typeface="Times New Roman" pitchFamily="18" charset="0"/>
              </a:rPr>
              <a:t>. Nefrótica        5                11                                                           14</a:t>
            </a:r>
          </a:p>
          <a:p>
            <a:pPr>
              <a:defRPr/>
            </a:pPr>
            <a:r>
              <a:rPr lang="pt-BR" dirty="0">
                <a:latin typeface="Times New Roman" pitchFamily="18" charset="0"/>
              </a:rPr>
              <a:t>SNC                         24               53             12                27                       11</a:t>
            </a:r>
          </a:p>
        </p:txBody>
      </p:sp>
      <p:sp>
        <p:nvSpPr>
          <p:cNvPr id="6150" name="Line 6">
            <a:extLst>
              <a:ext uri="{FF2B5EF4-FFF2-40B4-BE49-F238E27FC236}">
                <a16:creationId xmlns:a16="http://schemas.microsoft.com/office/drawing/2014/main" id="{F4DA8463-3FB7-4EFC-B90F-A0A6033E2A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6553200"/>
            <a:ext cx="8458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7FF66C9C-3189-4FA6-9766-02BD814F770D}"/>
              </a:ext>
            </a:extLst>
          </p:cNvPr>
          <p:cNvCxnSpPr/>
          <p:nvPr/>
        </p:nvCxnSpPr>
        <p:spPr>
          <a:xfrm>
            <a:off x="1471961" y="1773044"/>
            <a:ext cx="79954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C3AC5175-64CC-4A8B-9532-FB9558954C7B}"/>
              </a:ext>
            </a:extLst>
          </p:cNvPr>
          <p:cNvCxnSpPr>
            <a:cxnSpLocks/>
          </p:cNvCxnSpPr>
          <p:nvPr/>
        </p:nvCxnSpPr>
        <p:spPr>
          <a:xfrm>
            <a:off x="3323063" y="2018371"/>
            <a:ext cx="59324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upus erythematosus: multiple papules covering erythematous palatal... |  Download Scientific Diagram">
            <a:extLst>
              <a:ext uri="{FF2B5EF4-FFF2-40B4-BE49-F238E27FC236}">
                <a16:creationId xmlns:a16="http://schemas.microsoft.com/office/drawing/2014/main" id="{976A45FE-6D79-FE90-E7AD-BB7E40DDD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41" y="233680"/>
            <a:ext cx="4758763" cy="498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C758D27-3DC6-D354-7316-823885744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0" y="753982"/>
            <a:ext cx="5140459" cy="587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26A6D37-7874-DE7F-E448-54DCDE985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81" y="877781"/>
            <a:ext cx="2434126" cy="4141259"/>
          </a:xfrm>
          <a:prstGeom prst="rect">
            <a:avLst/>
          </a:prstGeom>
        </p:spPr>
      </p:pic>
      <p:pic>
        <p:nvPicPr>
          <p:cNvPr id="3074" name="Picture 2" descr="Acute cutaneous lupus erythematosus (ACLE)">
            <a:extLst>
              <a:ext uri="{FF2B5EF4-FFF2-40B4-BE49-F238E27FC236}">
                <a16:creationId xmlns:a16="http://schemas.microsoft.com/office/drawing/2014/main" id="{724E328C-D234-4C09-1C71-B8F0AA267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939" y="419736"/>
            <a:ext cx="4195453" cy="265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">
            <a:extLst>
              <a:ext uri="{FF2B5EF4-FFF2-40B4-BE49-F238E27FC236}">
                <a16:creationId xmlns:a16="http://schemas.microsoft.com/office/drawing/2014/main" id="{39240C30-3A1A-B706-D3BE-02DEF82FA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952500"/>
            <a:ext cx="31432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cute cutaneous lupus erythematosus–associated vesiculobullous disease....  | Download Scientific Diagram">
            <a:extLst>
              <a:ext uri="{FF2B5EF4-FFF2-40B4-BE49-F238E27FC236}">
                <a16:creationId xmlns:a16="http://schemas.microsoft.com/office/drawing/2014/main" id="{26E36EBF-61E3-C70F-F9D7-14EEC5EE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65" y="3620769"/>
            <a:ext cx="4589231" cy="307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18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pulosquamous subacute cutaneous lupus erythematosus. Scaly papulosquamous plaques on the upper back.">
            <a:extLst>
              <a:ext uri="{FF2B5EF4-FFF2-40B4-BE49-F238E27FC236}">
                <a16:creationId xmlns:a16="http://schemas.microsoft.com/office/drawing/2014/main" id="{A75FEB99-FC26-B13C-3122-F8B7C4E21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80" y="1348814"/>
            <a:ext cx="5521241" cy="41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065B945-A158-49ED-FAB4-49505E7AA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0" y="555892"/>
            <a:ext cx="4750393" cy="631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85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upus Discoide | Atlas da Saúde">
            <a:extLst>
              <a:ext uri="{FF2B5EF4-FFF2-40B4-BE49-F238E27FC236}">
                <a16:creationId xmlns:a16="http://schemas.microsoft.com/office/drawing/2014/main" id="{8352955F-38BB-B17E-524C-6496EE2F1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" y="304800"/>
            <a:ext cx="4165600" cy="29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DF] Lupus eritematoso discoide | Semantic Scholar">
            <a:extLst>
              <a:ext uri="{FF2B5EF4-FFF2-40B4-BE49-F238E27FC236}">
                <a16:creationId xmlns:a16="http://schemas.microsoft.com/office/drawing/2014/main" id="{1C80A7DD-1FF7-24FC-B2A9-20EA6B6ED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878840"/>
            <a:ext cx="5158136" cy="38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upus (profundus) Panniculitis (Lupus Erythematosus Panniculitis, Lupus  Panniculitis, Subcutaneous Lupus Erythematosus, Lupus Profundus) -  Dermatology Advisor">
            <a:extLst>
              <a:ext uri="{FF2B5EF4-FFF2-40B4-BE49-F238E27FC236}">
                <a16:creationId xmlns:a16="http://schemas.microsoft.com/office/drawing/2014/main" id="{78549242-7197-229D-C653-DE365B1E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39" y="3515360"/>
            <a:ext cx="4612641" cy="29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4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upus vasculitis. Palpable purpuric papules and plaques on the lower... |  Download Scientific Diagram">
            <a:extLst>
              <a:ext uri="{FF2B5EF4-FFF2-40B4-BE49-F238E27FC236}">
                <a16:creationId xmlns:a16="http://schemas.microsoft.com/office/drawing/2014/main" id="{55F0C1B1-A875-4206-8BEF-4CADF49EA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80049"/>
            <a:ext cx="4536955" cy="340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Bullous Systemic Lupus Erythematosus (BSLE) Clinical Presentation: History,  Physical Examination">
            <a:extLst>
              <a:ext uri="{FF2B5EF4-FFF2-40B4-BE49-F238E27FC236}">
                <a16:creationId xmlns:a16="http://schemas.microsoft.com/office/drawing/2014/main" id="{4E9C83C1-8577-5CDB-04EC-FC3D04A4D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030" y="479729"/>
            <a:ext cx="3722370" cy="245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Raynaud&amp;#039;s phenomenon">
            <a:extLst>
              <a:ext uri="{FF2B5EF4-FFF2-40B4-BE49-F238E27FC236}">
                <a16:creationId xmlns:a16="http://schemas.microsoft.com/office/drawing/2014/main" id="{9B445E36-4300-7B3F-2424-EBB2B17EB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136" y="408432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Livedo reticularis - Wikipedia">
            <a:extLst>
              <a:ext uri="{FF2B5EF4-FFF2-40B4-BE49-F238E27FC236}">
                <a16:creationId xmlns:a16="http://schemas.microsoft.com/office/drawing/2014/main" id="{05D9E695-69D1-AA94-37DD-76BA5A2A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10" y="3068320"/>
            <a:ext cx="4157557" cy="263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Erythema multiforme-like skin lesions in a patient with systemic lupus  erythematosus">
            <a:extLst>
              <a:ext uri="{FF2B5EF4-FFF2-40B4-BE49-F238E27FC236}">
                <a16:creationId xmlns:a16="http://schemas.microsoft.com/office/drawing/2014/main" id="{EB17BCF3-D97D-61A5-6802-BD5366FF4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09" y="3886834"/>
            <a:ext cx="3763196" cy="28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55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ma imagem contendo roda&#10;&#10;Descrição gerada automaticamente">
            <a:extLst>
              <a:ext uri="{FF2B5EF4-FFF2-40B4-BE49-F238E27FC236}">
                <a16:creationId xmlns:a16="http://schemas.microsoft.com/office/drawing/2014/main" id="{6A70B740-A95D-20E3-0E63-FC554997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5" y="238759"/>
            <a:ext cx="3750654" cy="273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B29238A-4D8E-EA9E-340C-6262A5236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3160251"/>
            <a:ext cx="3580803" cy="337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ma imagem contendo foto, diferente, mesa, frutas&#10;&#10;Descrição gerada automaticamente">
            <a:extLst>
              <a:ext uri="{FF2B5EF4-FFF2-40B4-BE49-F238E27FC236}">
                <a16:creationId xmlns:a16="http://schemas.microsoft.com/office/drawing/2014/main" id="{EE6E7F6F-8554-792E-7899-1DC2612DE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52400"/>
            <a:ext cx="4317886" cy="273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213742A-CD10-55F2-2061-1172948E8785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32874E0-A811-6B3B-5CF8-92F48A88A0D0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dirty="0">
                <a:effectLst/>
              </a:rPr>
              <a:t> </a:t>
            </a:r>
            <a:endParaRPr lang="pt-BR" dirty="0"/>
          </a:p>
        </p:txBody>
      </p:sp>
      <p:pic>
        <p:nvPicPr>
          <p:cNvPr id="1032" name="Picture 8" descr="Pleuropulmonary manifestations of systemic lupus erythematosus | Thorax">
            <a:extLst>
              <a:ext uri="{FF2B5EF4-FFF2-40B4-BE49-F238E27FC236}">
                <a16:creationId xmlns:a16="http://schemas.microsoft.com/office/drawing/2014/main" id="{BB3D11EC-A259-AAA5-2604-A082DBB1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5" y="3378836"/>
            <a:ext cx="4235534" cy="324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leuropulmonary manifestations of systemic lupus erythematosus | Thorax">
            <a:extLst>
              <a:ext uri="{FF2B5EF4-FFF2-40B4-BE49-F238E27FC236}">
                <a16:creationId xmlns:a16="http://schemas.microsoft.com/office/drawing/2014/main" id="{A805CC07-6722-EAAA-F0CB-336F114A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48" y="1026160"/>
            <a:ext cx="3712802" cy="30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5612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240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Times New Roman</vt:lpstr>
      <vt:lpstr>Tema do Office</vt:lpstr>
      <vt:lpstr>Atendimento aos pacientes   com Lupus pelo SUS</vt:lpstr>
      <vt:lpstr>Epidemiologia</vt:lpstr>
      <vt:lpstr>Clínica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GUSTAVO COSTA</dc:creator>
  <cp:lastModifiedBy>Gabriela Bernardo Schmidt</cp:lastModifiedBy>
  <cp:revision>61</cp:revision>
  <dcterms:created xsi:type="dcterms:W3CDTF">2018-08-31T12:29:11Z</dcterms:created>
  <dcterms:modified xsi:type="dcterms:W3CDTF">2024-10-29T17:31:20Z</dcterms:modified>
</cp:coreProperties>
</file>