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0" r:id="rId10"/>
    <p:sldId id="266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12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noel\Downloads\7b5cb0a0fd03461188b1ac487f1d867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noel\Downloads\7b5cb0a0fd03461188b1ac487f1d867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noel\Downloads\7b5cb0a0fd03461188b1ac487f1d867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noel\Downloads\rfe_tabela_site_spe%20(4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47625" cap="rnd">
              <a:solidFill>
                <a:schemeClr val="tx2"/>
              </a:solidFill>
              <a:round/>
            </a:ln>
            <a:effectLst/>
          </c:spPr>
          <c:marker>
            <c:symbol val="none"/>
          </c:marker>
          <c:cat>
            <c:strRef>
              <c:f>'[7b5cb0a0fd03461188b1ac487f1d867a.xlsx]Document_CH416'!$A$2:$A$135</c:f>
              <c:strCache>
                <c:ptCount val="134"/>
                <c:pt idx="0">
                  <c:v>dez/08</c:v>
                </c:pt>
                <c:pt idx="1">
                  <c:v>jan/09</c:v>
                </c:pt>
                <c:pt idx="2">
                  <c:v>fev/09</c:v>
                </c:pt>
                <c:pt idx="3">
                  <c:v>mar/09</c:v>
                </c:pt>
                <c:pt idx="4">
                  <c:v>abr/09</c:v>
                </c:pt>
                <c:pt idx="5">
                  <c:v>mai/09</c:v>
                </c:pt>
                <c:pt idx="6">
                  <c:v>jun/09</c:v>
                </c:pt>
                <c:pt idx="7">
                  <c:v>jul/09</c:v>
                </c:pt>
                <c:pt idx="8">
                  <c:v>ago/09</c:v>
                </c:pt>
                <c:pt idx="9">
                  <c:v>set/09</c:v>
                </c:pt>
                <c:pt idx="10">
                  <c:v>out/09</c:v>
                </c:pt>
                <c:pt idx="11">
                  <c:v>nov/09</c:v>
                </c:pt>
                <c:pt idx="12">
                  <c:v>dez/09</c:v>
                </c:pt>
                <c:pt idx="13">
                  <c:v>jan/10</c:v>
                </c:pt>
                <c:pt idx="14">
                  <c:v>fev/10</c:v>
                </c:pt>
                <c:pt idx="15">
                  <c:v>mar/10</c:v>
                </c:pt>
                <c:pt idx="16">
                  <c:v>abr/10</c:v>
                </c:pt>
                <c:pt idx="17">
                  <c:v>mai/10</c:v>
                </c:pt>
                <c:pt idx="18">
                  <c:v>jun/10</c:v>
                </c:pt>
                <c:pt idx="19">
                  <c:v>jul/10</c:v>
                </c:pt>
                <c:pt idx="20">
                  <c:v>ago/10</c:v>
                </c:pt>
                <c:pt idx="21">
                  <c:v>set/10</c:v>
                </c:pt>
                <c:pt idx="22">
                  <c:v>out/10</c:v>
                </c:pt>
                <c:pt idx="23">
                  <c:v>nov/10</c:v>
                </c:pt>
                <c:pt idx="24">
                  <c:v>dez/10</c:v>
                </c:pt>
                <c:pt idx="25">
                  <c:v>jan/11</c:v>
                </c:pt>
                <c:pt idx="26">
                  <c:v>fev/11</c:v>
                </c:pt>
                <c:pt idx="27">
                  <c:v>mar/11</c:v>
                </c:pt>
                <c:pt idx="28">
                  <c:v>abr/11</c:v>
                </c:pt>
                <c:pt idx="29">
                  <c:v>mai/11</c:v>
                </c:pt>
                <c:pt idx="30">
                  <c:v>jun/11</c:v>
                </c:pt>
                <c:pt idx="31">
                  <c:v>jul/11</c:v>
                </c:pt>
                <c:pt idx="32">
                  <c:v>ago/11</c:v>
                </c:pt>
                <c:pt idx="33">
                  <c:v>set/11</c:v>
                </c:pt>
                <c:pt idx="34">
                  <c:v>out/11</c:v>
                </c:pt>
                <c:pt idx="35">
                  <c:v>nov/11</c:v>
                </c:pt>
                <c:pt idx="36">
                  <c:v>dez/11</c:v>
                </c:pt>
                <c:pt idx="37">
                  <c:v>jan/12</c:v>
                </c:pt>
                <c:pt idx="38">
                  <c:v>fev/12</c:v>
                </c:pt>
                <c:pt idx="39">
                  <c:v>mar/12</c:v>
                </c:pt>
                <c:pt idx="40">
                  <c:v>abr/12</c:v>
                </c:pt>
                <c:pt idx="41">
                  <c:v>mai/12</c:v>
                </c:pt>
                <c:pt idx="42">
                  <c:v>jun/12</c:v>
                </c:pt>
                <c:pt idx="43">
                  <c:v>jul/12</c:v>
                </c:pt>
                <c:pt idx="44">
                  <c:v>ago/12</c:v>
                </c:pt>
                <c:pt idx="45">
                  <c:v>set/12</c:v>
                </c:pt>
                <c:pt idx="46">
                  <c:v>out/12</c:v>
                </c:pt>
                <c:pt idx="47">
                  <c:v>nov/12</c:v>
                </c:pt>
                <c:pt idx="48">
                  <c:v>dez/12</c:v>
                </c:pt>
                <c:pt idx="49">
                  <c:v>jan/13</c:v>
                </c:pt>
                <c:pt idx="50">
                  <c:v>fev/13</c:v>
                </c:pt>
                <c:pt idx="51">
                  <c:v>mar/13</c:v>
                </c:pt>
                <c:pt idx="52">
                  <c:v>abr/13</c:v>
                </c:pt>
                <c:pt idx="53">
                  <c:v>mai/13</c:v>
                </c:pt>
                <c:pt idx="54">
                  <c:v>jun/13</c:v>
                </c:pt>
                <c:pt idx="55">
                  <c:v>jul/13</c:v>
                </c:pt>
                <c:pt idx="56">
                  <c:v>ago/13</c:v>
                </c:pt>
                <c:pt idx="57">
                  <c:v>set/13</c:v>
                </c:pt>
                <c:pt idx="58">
                  <c:v>out/13</c:v>
                </c:pt>
                <c:pt idx="59">
                  <c:v>nov/13</c:v>
                </c:pt>
                <c:pt idx="60">
                  <c:v>dez/13</c:v>
                </c:pt>
                <c:pt idx="61">
                  <c:v>jan/14</c:v>
                </c:pt>
                <c:pt idx="62">
                  <c:v>fev/14</c:v>
                </c:pt>
                <c:pt idx="63">
                  <c:v>mar/14</c:v>
                </c:pt>
                <c:pt idx="64">
                  <c:v>abr/14</c:v>
                </c:pt>
                <c:pt idx="65">
                  <c:v>mai/14</c:v>
                </c:pt>
                <c:pt idx="66">
                  <c:v>jun/14</c:v>
                </c:pt>
                <c:pt idx="67">
                  <c:v>jul/14</c:v>
                </c:pt>
                <c:pt idx="68">
                  <c:v>ago/14</c:v>
                </c:pt>
                <c:pt idx="69">
                  <c:v>set/14</c:v>
                </c:pt>
                <c:pt idx="70">
                  <c:v>out/14</c:v>
                </c:pt>
                <c:pt idx="71">
                  <c:v>nov/14</c:v>
                </c:pt>
                <c:pt idx="72">
                  <c:v>dez/14</c:v>
                </c:pt>
                <c:pt idx="73">
                  <c:v>jan/15</c:v>
                </c:pt>
                <c:pt idx="74">
                  <c:v>fev/15</c:v>
                </c:pt>
                <c:pt idx="75">
                  <c:v>mar/15</c:v>
                </c:pt>
                <c:pt idx="76">
                  <c:v>abr/15</c:v>
                </c:pt>
                <c:pt idx="77">
                  <c:v>mai/15</c:v>
                </c:pt>
                <c:pt idx="78">
                  <c:v>jun/15</c:v>
                </c:pt>
                <c:pt idx="79">
                  <c:v>jul/15</c:v>
                </c:pt>
                <c:pt idx="80">
                  <c:v>ago/15</c:v>
                </c:pt>
                <c:pt idx="81">
                  <c:v>set/15</c:v>
                </c:pt>
                <c:pt idx="82">
                  <c:v>out/15</c:v>
                </c:pt>
                <c:pt idx="83">
                  <c:v>nov/15</c:v>
                </c:pt>
                <c:pt idx="84">
                  <c:v>dez/15</c:v>
                </c:pt>
                <c:pt idx="85">
                  <c:v>jan/16</c:v>
                </c:pt>
                <c:pt idx="86">
                  <c:v>fev/16</c:v>
                </c:pt>
                <c:pt idx="87">
                  <c:v>mar/16</c:v>
                </c:pt>
                <c:pt idx="88">
                  <c:v>abr/16</c:v>
                </c:pt>
                <c:pt idx="89">
                  <c:v>mai/16</c:v>
                </c:pt>
                <c:pt idx="90">
                  <c:v>jun/16</c:v>
                </c:pt>
                <c:pt idx="91">
                  <c:v>jul/16</c:v>
                </c:pt>
                <c:pt idx="92">
                  <c:v>ago/16</c:v>
                </c:pt>
                <c:pt idx="93">
                  <c:v>set/16</c:v>
                </c:pt>
                <c:pt idx="94">
                  <c:v>out/16</c:v>
                </c:pt>
                <c:pt idx="95">
                  <c:v>nov/16</c:v>
                </c:pt>
                <c:pt idx="96">
                  <c:v>dez/16</c:v>
                </c:pt>
                <c:pt idx="97">
                  <c:v>jan/17</c:v>
                </c:pt>
                <c:pt idx="98">
                  <c:v>fev/17</c:v>
                </c:pt>
                <c:pt idx="99">
                  <c:v>mar/17</c:v>
                </c:pt>
                <c:pt idx="100">
                  <c:v>abr/17</c:v>
                </c:pt>
                <c:pt idx="101">
                  <c:v>mai/17</c:v>
                </c:pt>
                <c:pt idx="102">
                  <c:v>jun/17</c:v>
                </c:pt>
                <c:pt idx="103">
                  <c:v>jul/17</c:v>
                </c:pt>
                <c:pt idx="104">
                  <c:v>ago/17</c:v>
                </c:pt>
                <c:pt idx="105">
                  <c:v>set/17</c:v>
                </c:pt>
                <c:pt idx="106">
                  <c:v>out/17</c:v>
                </c:pt>
                <c:pt idx="107">
                  <c:v>nov/17</c:v>
                </c:pt>
                <c:pt idx="108">
                  <c:v>dez/17</c:v>
                </c:pt>
                <c:pt idx="109">
                  <c:v>jan/18</c:v>
                </c:pt>
                <c:pt idx="110">
                  <c:v>fev/18</c:v>
                </c:pt>
                <c:pt idx="111">
                  <c:v>mar/18</c:v>
                </c:pt>
                <c:pt idx="112">
                  <c:v>abr/18</c:v>
                </c:pt>
                <c:pt idx="113">
                  <c:v>mai/18</c:v>
                </c:pt>
                <c:pt idx="114">
                  <c:v>jun/18</c:v>
                </c:pt>
                <c:pt idx="115">
                  <c:v>jul/18</c:v>
                </c:pt>
                <c:pt idx="116">
                  <c:v>ago/18</c:v>
                </c:pt>
                <c:pt idx="117">
                  <c:v>set/18</c:v>
                </c:pt>
                <c:pt idx="118">
                  <c:v>out/18</c:v>
                </c:pt>
                <c:pt idx="119">
                  <c:v>nov/18</c:v>
                </c:pt>
                <c:pt idx="120">
                  <c:v>dez/18</c:v>
                </c:pt>
                <c:pt idx="121">
                  <c:v>jan/19</c:v>
                </c:pt>
                <c:pt idx="122">
                  <c:v>fev/19</c:v>
                </c:pt>
                <c:pt idx="123">
                  <c:v>mar/19</c:v>
                </c:pt>
                <c:pt idx="124">
                  <c:v>abr/19</c:v>
                </c:pt>
                <c:pt idx="125">
                  <c:v>mai/19</c:v>
                </c:pt>
                <c:pt idx="126">
                  <c:v>jun/19</c:v>
                </c:pt>
                <c:pt idx="127">
                  <c:v>jul/19</c:v>
                </c:pt>
                <c:pt idx="128">
                  <c:v>ago/19</c:v>
                </c:pt>
                <c:pt idx="129">
                  <c:v>set/19</c:v>
                </c:pt>
                <c:pt idx="130">
                  <c:v>out/19</c:v>
                </c:pt>
                <c:pt idx="131">
                  <c:v>nov/19</c:v>
                </c:pt>
                <c:pt idx="132">
                  <c:v>dez/19</c:v>
                </c:pt>
                <c:pt idx="133">
                  <c:v>jan/20</c:v>
                </c:pt>
              </c:strCache>
            </c:strRef>
          </c:cat>
          <c:val>
            <c:numRef>
              <c:f>'[7b5cb0a0fd03461188b1ac487f1d867a.xlsx]Document_CH416'!$B$2:$B$135</c:f>
              <c:numCache>
                <c:formatCode>0.00</c:formatCode>
                <c:ptCount val="134"/>
                <c:pt idx="0">
                  <c:v>97.107955119800025</c:v>
                </c:pt>
                <c:pt idx="1">
                  <c:v>170.31280672258001</c:v>
                </c:pt>
                <c:pt idx="2">
                  <c:v>166.63588193800001</c:v>
                </c:pt>
                <c:pt idx="3">
                  <c:v>176.66053074052999</c:v>
                </c:pt>
                <c:pt idx="4">
                  <c:v>189.67148036262</c:v>
                </c:pt>
                <c:pt idx="5">
                  <c:v>184.82028683594001</c:v>
                </c:pt>
                <c:pt idx="6">
                  <c:v>187.20299878995999</c:v>
                </c:pt>
                <c:pt idx="7">
                  <c:v>164.96652920222999</c:v>
                </c:pt>
                <c:pt idx="8">
                  <c:v>174.00833366448001</c:v>
                </c:pt>
                <c:pt idx="9">
                  <c:v>194.01697163294</c:v>
                </c:pt>
                <c:pt idx="10">
                  <c:v>213.43395208165009</c:v>
                </c:pt>
                <c:pt idx="11">
                  <c:v>164.29084097283999</c:v>
                </c:pt>
                <c:pt idx="12">
                  <c:v>192.49747043941011</c:v>
                </c:pt>
                <c:pt idx="13">
                  <c:v>103.35216828350011</c:v>
                </c:pt>
                <c:pt idx="14">
                  <c:v>104.70560886021001</c:v>
                </c:pt>
                <c:pt idx="15">
                  <c:v>81.721814060150081</c:v>
                </c:pt>
                <c:pt idx="16">
                  <c:v>62.864801394939988</c:v>
                </c:pt>
                <c:pt idx="17">
                  <c:v>77.729154577679992</c:v>
                </c:pt>
                <c:pt idx="18">
                  <c:v>125.4064804143099</c:v>
                </c:pt>
                <c:pt idx="19">
                  <c:v>197.04192509000001</c:v>
                </c:pt>
                <c:pt idx="20">
                  <c:v>121.13193776691</c:v>
                </c:pt>
                <c:pt idx="21">
                  <c:v>84.668690697339969</c:v>
                </c:pt>
                <c:pt idx="22">
                  <c:v>59.643345028459933</c:v>
                </c:pt>
                <c:pt idx="23">
                  <c:v>107.1475621959101</c:v>
                </c:pt>
                <c:pt idx="24">
                  <c:v>91.043950451189957</c:v>
                </c:pt>
                <c:pt idx="25">
                  <c:v>89.49642292087006</c:v>
                </c:pt>
                <c:pt idx="26">
                  <c:v>88.75355439991003</c:v>
                </c:pt>
                <c:pt idx="27">
                  <c:v>113.07337462819</c:v>
                </c:pt>
                <c:pt idx="28">
                  <c:v>116.53272274257</c:v>
                </c:pt>
                <c:pt idx="29">
                  <c:v>116.83664055402009</c:v>
                </c:pt>
                <c:pt idx="30">
                  <c:v>82.826066496270016</c:v>
                </c:pt>
                <c:pt idx="31">
                  <c:v>-4.530597300389954</c:v>
                </c:pt>
                <c:pt idx="32">
                  <c:v>59.184266480420007</c:v>
                </c:pt>
                <c:pt idx="33">
                  <c:v>72.284283146890004</c:v>
                </c:pt>
                <c:pt idx="34">
                  <c:v>88.99787960140992</c:v>
                </c:pt>
                <c:pt idx="35">
                  <c:v>102.92392071632</c:v>
                </c:pt>
                <c:pt idx="36">
                  <c:v>99.79499493679009</c:v>
                </c:pt>
                <c:pt idx="37">
                  <c:v>116.9077235985899</c:v>
                </c:pt>
                <c:pt idx="38">
                  <c:v>111.8479130046201</c:v>
                </c:pt>
                <c:pt idx="39">
                  <c:v>101.48616982873</c:v>
                </c:pt>
                <c:pt idx="40">
                  <c:v>116.22842248913</c:v>
                </c:pt>
                <c:pt idx="41">
                  <c:v>117.47112857637011</c:v>
                </c:pt>
                <c:pt idx="42">
                  <c:v>111.08668897072999</c:v>
                </c:pt>
                <c:pt idx="43">
                  <c:v>180.74157756001989</c:v>
                </c:pt>
                <c:pt idx="44">
                  <c:v>207.94080660635001</c:v>
                </c:pt>
                <c:pt idx="45">
                  <c:v>218.56863436019</c:v>
                </c:pt>
                <c:pt idx="46">
                  <c:v>202.9776231182</c:v>
                </c:pt>
                <c:pt idx="47">
                  <c:v>195.47560472840999</c:v>
                </c:pt>
                <c:pt idx="48">
                  <c:v>283.62006125439001</c:v>
                </c:pt>
                <c:pt idx="49">
                  <c:v>282.70133419956011</c:v>
                </c:pt>
                <c:pt idx="50">
                  <c:v>276.30204602154998</c:v>
                </c:pt>
                <c:pt idx="51">
                  <c:v>287.23795330082999</c:v>
                </c:pt>
                <c:pt idx="52">
                  <c:v>285.86333605042</c:v>
                </c:pt>
                <c:pt idx="53">
                  <c:v>278.45689559755999</c:v>
                </c:pt>
                <c:pt idx="54">
                  <c:v>283.53904576433001</c:v>
                </c:pt>
                <c:pt idx="55">
                  <c:v>220.20878878881999</c:v>
                </c:pt>
                <c:pt idx="56">
                  <c:v>193.42796405416999</c:v>
                </c:pt>
                <c:pt idx="57">
                  <c:v>191.17997439376001</c:v>
                </c:pt>
                <c:pt idx="58">
                  <c:v>188.21543645838</c:v>
                </c:pt>
                <c:pt idx="59">
                  <c:v>184.41591958890999</c:v>
                </c:pt>
                <c:pt idx="60">
                  <c:v>160.17752752208011</c:v>
                </c:pt>
                <c:pt idx="61">
                  <c:v>152.2814201704501</c:v>
                </c:pt>
                <c:pt idx="62">
                  <c:v>157.88391755013001</c:v>
                </c:pt>
                <c:pt idx="63">
                  <c:v>153.9972607889201</c:v>
                </c:pt>
                <c:pt idx="64">
                  <c:v>162.73473819559001</c:v>
                </c:pt>
                <c:pt idx="65">
                  <c:v>168.53810164126011</c:v>
                </c:pt>
                <c:pt idx="66">
                  <c:v>161.60146516440011</c:v>
                </c:pt>
                <c:pt idx="67">
                  <c:v>173.89032611672999</c:v>
                </c:pt>
                <c:pt idx="68">
                  <c:v>171.4867565530601</c:v>
                </c:pt>
                <c:pt idx="69">
                  <c:v>146.39120664783999</c:v>
                </c:pt>
                <c:pt idx="70">
                  <c:v>143.83186549690001</c:v>
                </c:pt>
                <c:pt idx="71">
                  <c:v>142.18969522562989</c:v>
                </c:pt>
                <c:pt idx="72">
                  <c:v>96.220010723540028</c:v>
                </c:pt>
                <c:pt idx="73">
                  <c:v>67.579832989100041</c:v>
                </c:pt>
                <c:pt idx="74">
                  <c:v>60.608053023359957</c:v>
                </c:pt>
                <c:pt idx="75">
                  <c:v>54.503307120340018</c:v>
                </c:pt>
                <c:pt idx="76">
                  <c:v>86.270286806880009</c:v>
                </c:pt>
                <c:pt idx="77">
                  <c:v>98.820254612540026</c:v>
                </c:pt>
                <c:pt idx="78">
                  <c:v>99.840367364779951</c:v>
                </c:pt>
                <c:pt idx="79">
                  <c:v>78.344516684230044</c:v>
                </c:pt>
                <c:pt idx="80">
                  <c:v>75.609991471629982</c:v>
                </c:pt>
                <c:pt idx="81">
                  <c:v>84.248100908940003</c:v>
                </c:pt>
                <c:pt idx="82">
                  <c:v>78.621966838109984</c:v>
                </c:pt>
                <c:pt idx="83">
                  <c:v>71.376466853169958</c:v>
                </c:pt>
                <c:pt idx="84">
                  <c:v>62.153930257169989</c:v>
                </c:pt>
                <c:pt idx="85">
                  <c:v>103.40524016855009</c:v>
                </c:pt>
                <c:pt idx="86">
                  <c:v>100.03720960619999</c:v>
                </c:pt>
                <c:pt idx="87">
                  <c:v>88.599054154410098</c:v>
                </c:pt>
                <c:pt idx="88">
                  <c:v>91.252365066379951</c:v>
                </c:pt>
                <c:pt idx="89">
                  <c:v>74.275135122230026</c:v>
                </c:pt>
                <c:pt idx="90">
                  <c:v>70.704709355939926</c:v>
                </c:pt>
                <c:pt idx="91">
                  <c:v>91.747809371599999</c:v>
                </c:pt>
                <c:pt idx="92">
                  <c:v>92.146419380719948</c:v>
                </c:pt>
                <c:pt idx="93">
                  <c:v>94.150351134359965</c:v>
                </c:pt>
                <c:pt idx="94">
                  <c:v>78.765081240800086</c:v>
                </c:pt>
                <c:pt idx="95">
                  <c:v>91.195384092720019</c:v>
                </c:pt>
                <c:pt idx="96">
                  <c:v>86.155844677299982</c:v>
                </c:pt>
                <c:pt idx="97">
                  <c:v>76.14355961588987</c:v>
                </c:pt>
                <c:pt idx="98">
                  <c:v>73.10774846337992</c:v>
                </c:pt>
                <c:pt idx="99">
                  <c:v>75.237960594790053</c:v>
                </c:pt>
                <c:pt idx="100">
                  <c:v>21.278566443009979</c:v>
                </c:pt>
                <c:pt idx="101">
                  <c:v>21.401788665810049</c:v>
                </c:pt>
                <c:pt idx="102">
                  <c:v>10.566480727260149</c:v>
                </c:pt>
                <c:pt idx="103">
                  <c:v>16.943620080010032</c:v>
                </c:pt>
                <c:pt idx="104">
                  <c:v>8.8993343272101146</c:v>
                </c:pt>
                <c:pt idx="105">
                  <c:v>26.734514411180029</c:v>
                </c:pt>
                <c:pt idx="106">
                  <c:v>82.121818677169983</c:v>
                </c:pt>
                <c:pt idx="107">
                  <c:v>82.892908434110026</c:v>
                </c:pt>
                <c:pt idx="108">
                  <c:v>28.799642547030079</c:v>
                </c:pt>
                <c:pt idx="109">
                  <c:v>-24.195570627999981</c:v>
                </c:pt>
                <c:pt idx="110">
                  <c:v>-22.585748154289981</c:v>
                </c:pt>
                <c:pt idx="111">
                  <c:v>-28.269227172689991</c:v>
                </c:pt>
                <c:pt idx="112">
                  <c:v>-0.53903997961993411</c:v>
                </c:pt>
                <c:pt idx="113">
                  <c:v>-5.671511411929993</c:v>
                </c:pt>
                <c:pt idx="114">
                  <c:v>17.455071723960081</c:v>
                </c:pt>
                <c:pt idx="115">
                  <c:v>28.19107784769</c:v>
                </c:pt>
                <c:pt idx="116">
                  <c:v>94.974644428500071</c:v>
                </c:pt>
                <c:pt idx="117">
                  <c:v>95.208543266929951</c:v>
                </c:pt>
                <c:pt idx="118">
                  <c:v>46.866702219769962</c:v>
                </c:pt>
                <c:pt idx="119">
                  <c:v>12.857141068350071</c:v>
                </c:pt>
                <c:pt idx="120">
                  <c:v>35.800948430330031</c:v>
                </c:pt>
                <c:pt idx="121">
                  <c:v>25.646228721970019</c:v>
                </c:pt>
                <c:pt idx="122">
                  <c:v>25.630143841859969</c:v>
                </c:pt>
                <c:pt idx="123">
                  <c:v>17.52727232815997</c:v>
                </c:pt>
                <c:pt idx="124">
                  <c:v>-13.724761330499939</c:v>
                </c:pt>
                <c:pt idx="125">
                  <c:v>102.7347838812999</c:v>
                </c:pt>
                <c:pt idx="126">
                  <c:v>87.866467881150072</c:v>
                </c:pt>
                <c:pt idx="127">
                  <c:v>56.10900371436994</c:v>
                </c:pt>
                <c:pt idx="128">
                  <c:v>-22.48637504340001</c:v>
                </c:pt>
                <c:pt idx="129">
                  <c:v>-99.685286343680062</c:v>
                </c:pt>
                <c:pt idx="130">
                  <c:v>-97.317597978519998</c:v>
                </c:pt>
                <c:pt idx="131">
                  <c:v>-131.0361441309401</c:v>
                </c:pt>
                <c:pt idx="132">
                  <c:v>-185.30449091231</c:v>
                </c:pt>
                <c:pt idx="133">
                  <c:v>-179.85281101974999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1840216"/>
        <c:axId val="151843352"/>
      </c:lineChart>
      <c:catAx>
        <c:axId val="151840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1843352"/>
        <c:crosses val="autoZero"/>
        <c:auto val="1"/>
        <c:lblAlgn val="ctr"/>
        <c:lblOffset val="100"/>
        <c:noMultiLvlLbl val="0"/>
      </c:catAx>
      <c:valAx>
        <c:axId val="151843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1840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800" b="1" dirty="0"/>
              <a:t>Resultado primário </a:t>
            </a:r>
            <a:r>
              <a:rPr lang="pt-BR" sz="1800" b="1" dirty="0" smtClean="0"/>
              <a:t>governo central </a:t>
            </a:r>
            <a:r>
              <a:rPr lang="pt-BR" sz="1800" b="1" dirty="0"/>
              <a:t>(% do PIB)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spPr>
            <a:solidFill>
              <a:schemeClr val="tx2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'[7b5cb0a0fd03461188b1ac487f1d867a.xlsx]Plan1'!$F$2:$F$16</c:f>
              <c:numCache>
                <c:formatCode>General</c:formatCode>
                <c:ptCount val="1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</c:numCache>
            </c:numRef>
          </c:cat>
          <c:val>
            <c:numRef>
              <c:f>'[7b5cb0a0fd03461188b1ac487f1d867a.xlsx]Plan1'!$G$2:$G$16</c:f>
              <c:numCache>
                <c:formatCode>General</c:formatCode>
                <c:ptCount val="15"/>
                <c:pt idx="0">
                  <c:v>2.57</c:v>
                </c:pt>
                <c:pt idx="1">
                  <c:v>2.13</c:v>
                </c:pt>
                <c:pt idx="2">
                  <c:v>2.19</c:v>
                </c:pt>
                <c:pt idx="3">
                  <c:v>2.29</c:v>
                </c:pt>
                <c:pt idx="4">
                  <c:v>1.27</c:v>
                </c:pt>
                <c:pt idx="5">
                  <c:v>2.0299999999999998</c:v>
                </c:pt>
                <c:pt idx="6">
                  <c:v>2.13</c:v>
                </c:pt>
                <c:pt idx="7">
                  <c:v>1.79</c:v>
                </c:pt>
                <c:pt idx="8">
                  <c:v>1.41</c:v>
                </c:pt>
                <c:pt idx="9">
                  <c:v>-0.35</c:v>
                </c:pt>
                <c:pt idx="10">
                  <c:v>-1.95</c:v>
                </c:pt>
                <c:pt idx="11">
                  <c:v>-2.54</c:v>
                </c:pt>
                <c:pt idx="12">
                  <c:v>-1.8</c:v>
                </c:pt>
                <c:pt idx="13">
                  <c:v>-1.69</c:v>
                </c:pt>
                <c:pt idx="14">
                  <c:v>-1.23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1841784"/>
        <c:axId val="154061240"/>
      </c:barChart>
      <c:catAx>
        <c:axId val="151841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4061240"/>
        <c:crosses val="autoZero"/>
        <c:auto val="1"/>
        <c:lblAlgn val="ctr"/>
        <c:lblOffset val="100"/>
        <c:noMultiLvlLbl val="0"/>
      </c:catAx>
      <c:valAx>
        <c:axId val="154061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1841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pt-BR" sz="1800" b="1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pt-BR" sz="1800" b="1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rPr>
              <a:t>Resultado primário governo central (% do PIB)</a:t>
            </a:r>
          </a:p>
        </c:rich>
      </c:tx>
      <c:layout>
        <c:manualLayout>
          <c:xMode val="edge"/>
          <c:yMode val="edge"/>
          <c:x val="0.22844386457506766"/>
          <c:y val="1.49047999910805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pt-BR" sz="1800" b="1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'[7b5cb0a0fd03461188b1ac487f1d867a.xlsx]Plan1'!$F$2:$F$16</c:f>
              <c:numCache>
                <c:formatCode>General</c:formatCode>
                <c:ptCount val="15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</c:numCache>
            </c:numRef>
          </c:cat>
          <c:val>
            <c:numRef>
              <c:f>'[7b5cb0a0fd03461188b1ac487f1d867a.xlsx]Plan1'!$H$2:$H$16</c:f>
              <c:numCache>
                <c:formatCode>0.00</c:formatCode>
                <c:ptCount val="15"/>
                <c:pt idx="0">
                  <c:v>2.6989392700514849</c:v>
                </c:pt>
                <c:pt idx="1">
                  <c:v>2.2030047856319692</c:v>
                </c:pt>
                <c:pt idx="2">
                  <c:v>2.311004434656351</c:v>
                </c:pt>
                <c:pt idx="3">
                  <c:v>2.5842793104824331</c:v>
                </c:pt>
                <c:pt idx="4">
                  <c:v>0.13460518365405019</c:v>
                </c:pt>
                <c:pt idx="5">
                  <c:v>1.0256144743943105</c:v>
                </c:pt>
                <c:pt idx="6">
                  <c:v>1.7459359380476616</c:v>
                </c:pt>
                <c:pt idx="7">
                  <c:v>1.3547867427400686</c:v>
                </c:pt>
                <c:pt idx="8">
                  <c:v>0.66780757147058067</c:v>
                </c:pt>
                <c:pt idx="9">
                  <c:v>-0.6408127330481469</c:v>
                </c:pt>
                <c:pt idx="10">
                  <c:v>-1.2710983853856868</c:v>
                </c:pt>
                <c:pt idx="11">
                  <c:v>-2.9067083479922529</c:v>
                </c:pt>
                <c:pt idx="12">
                  <c:v>-2.4892238829588647</c:v>
                </c:pt>
                <c:pt idx="13">
                  <c:v>-1.9763547878572336</c:v>
                </c:pt>
                <c:pt idx="14">
                  <c:v>-2.2161020919579313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4060456"/>
        <c:axId val="154063984"/>
      </c:barChart>
      <c:catAx>
        <c:axId val="154060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4063984"/>
        <c:crosses val="autoZero"/>
        <c:auto val="1"/>
        <c:lblAlgn val="ctr"/>
        <c:lblOffset val="100"/>
        <c:noMultiLvlLbl val="0"/>
      </c:catAx>
      <c:valAx>
        <c:axId val="154063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4060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800" b="1"/>
              <a:t>Resultado primário estrutural (% do PIB)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'[rfe_tabela_site_spe (4).xlsx]Anual'!$A$6:$A$19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'[rfe_tabela_site_spe (4).xlsx]Anual'!$E$6:$E$19</c:f>
              <c:numCache>
                <c:formatCode>0.00%</c:formatCode>
                <c:ptCount val="14"/>
                <c:pt idx="0">
                  <c:v>2.6487952358261561E-2</c:v>
                </c:pt>
                <c:pt idx="1">
                  <c:v>2.1308565093380215E-2</c:v>
                </c:pt>
                <c:pt idx="2">
                  <c:v>1.7012072902504706E-2</c:v>
                </c:pt>
                <c:pt idx="3">
                  <c:v>2.0593358503570757E-2</c:v>
                </c:pt>
                <c:pt idx="4">
                  <c:v>1.0145823906723039E-2</c:v>
                </c:pt>
                <c:pt idx="5">
                  <c:v>5.959022677288095E-3</c:v>
                </c:pt>
                <c:pt idx="6">
                  <c:v>1.2709883440700946E-2</c:v>
                </c:pt>
                <c:pt idx="7">
                  <c:v>9.3670229205401953E-3</c:v>
                </c:pt>
                <c:pt idx="8">
                  <c:v>-3.9594863121135415E-4</c:v>
                </c:pt>
                <c:pt idx="9">
                  <c:v>-1.2762268849460873E-2</c:v>
                </c:pt>
                <c:pt idx="10">
                  <c:v>-5.6637440471095316E-3</c:v>
                </c:pt>
                <c:pt idx="11">
                  <c:v>-1.7723272078302339E-2</c:v>
                </c:pt>
                <c:pt idx="12">
                  <c:v>-1.6426106731658612E-2</c:v>
                </c:pt>
                <c:pt idx="13">
                  <c:v>-1.4448244740592182E-2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4063200"/>
        <c:axId val="154061632"/>
      </c:barChart>
      <c:catAx>
        <c:axId val="154063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254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4061632"/>
        <c:crosses val="autoZero"/>
        <c:auto val="1"/>
        <c:lblAlgn val="ctr"/>
        <c:lblOffset val="100"/>
        <c:noMultiLvlLbl val="0"/>
      </c:catAx>
      <c:valAx>
        <c:axId val="154061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4063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553E4E-1238-4F30-A748-B5A17CAC31B5}" type="datetimeFigureOut">
              <a:rPr lang="pt-BR" smtClean="0"/>
              <a:t>10/03/2020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BD67B0-9EF1-47E7-82F1-1E03F7C45E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0748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BD67B0-9EF1-47E7-82F1-1E03F7C45E45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0536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CAD6-E45C-4EBC-8C95-1E0EE460E6FA}" type="datetime1">
              <a:rPr lang="pt-BR" smtClean="0"/>
              <a:t>10/03/2020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77AF-2AED-493A-A845-0673DCEBF9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4226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3335F-989B-4D85-8AC1-2E513E82BFC4}" type="datetime1">
              <a:rPr lang="pt-BR" smtClean="0"/>
              <a:t>10/03/2020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77AF-2AED-493A-A845-0673DCEBF9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2764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594AD-E553-4E23-9BB5-7A17B8631319}" type="datetime1">
              <a:rPr lang="pt-BR" smtClean="0"/>
              <a:t>10/03/2020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77AF-2AED-493A-A845-0673DCEBF9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9703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ADD3-B5B9-4020-BE72-87ABBEFF42E8}" type="datetime1">
              <a:rPr lang="pt-BR" smtClean="0"/>
              <a:t>10/03/2020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77AF-2AED-493A-A845-0673DCEBF9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9786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B9048-C7C2-46C2-9127-E840FABD67AE}" type="datetime1">
              <a:rPr lang="pt-BR" smtClean="0"/>
              <a:t>10/03/2020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77AF-2AED-493A-A845-0673DCEBF9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7802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CAE20-70A8-483E-95A9-8AB015B49B6B}" type="datetime1">
              <a:rPr lang="pt-BR" smtClean="0"/>
              <a:t>10/03/2020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77AF-2AED-493A-A845-0673DCEBF9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5037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50CBF6-B964-42A9-BC81-C286A8E03D4C}" type="datetime1">
              <a:rPr lang="pt-BR" smtClean="0"/>
              <a:t>10/03/2020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77AF-2AED-493A-A845-0673DCEBF9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535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1E187-2313-4AC5-9BB1-94D720CC826F}" type="datetime1">
              <a:rPr lang="pt-BR" smtClean="0"/>
              <a:t>10/03/2020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77AF-2AED-493A-A845-0673DCEBF9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5660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3DBC5-C55E-4D66-88CC-C11E248566B0}" type="datetime1">
              <a:rPr lang="pt-BR" smtClean="0"/>
              <a:t>10/03/2020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77AF-2AED-493A-A845-0673DCEBF9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3702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50156-867B-476E-9F9E-F384D0D4E44B}" type="datetime1">
              <a:rPr lang="pt-BR" smtClean="0"/>
              <a:t>10/03/2020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77AF-2AED-493A-A845-0673DCEBF9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6601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B90F1-6101-4B4B-80DB-F1E146FE3559}" type="datetime1">
              <a:rPr lang="pt-BR" smtClean="0"/>
              <a:t>10/03/2020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77AF-2AED-493A-A845-0673DCEBF9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0453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22C36-3D64-4FFD-8841-1985580DA476}" type="datetime1">
              <a:rPr lang="pt-BR" smtClean="0"/>
              <a:t>10/03/2020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877AF-2AED-493A-A845-0673DCEBF9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515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95528" y="1122363"/>
            <a:ext cx="7434072" cy="2387600"/>
          </a:xfrm>
        </p:spPr>
        <p:txBody>
          <a:bodyPr>
            <a:normAutofit/>
          </a:bodyPr>
          <a:lstStyle/>
          <a:p>
            <a:r>
              <a:rPr lang="pt-BR" b="1" dirty="0">
                <a:latin typeface="+mn-lt"/>
              </a:rPr>
              <a:t>P</a:t>
            </a:r>
            <a:r>
              <a:rPr lang="pt-BR" b="1" dirty="0" smtClean="0">
                <a:latin typeface="+mn-lt"/>
              </a:rPr>
              <a:t>roposta de Emenda à Constituição 186/2019: Regime de emergência fiscal</a:t>
            </a:r>
            <a:endParaRPr lang="pt-BR" b="1" dirty="0">
              <a:latin typeface="+mn-l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3504" y="3602038"/>
            <a:ext cx="8010144" cy="1655762"/>
          </a:xfrm>
        </p:spPr>
        <p:txBody>
          <a:bodyPr>
            <a:noAutofit/>
          </a:bodyPr>
          <a:lstStyle/>
          <a:p>
            <a:r>
              <a:rPr lang="pt-BR" sz="3200" dirty="0" smtClean="0"/>
              <a:t>Manoel Pires</a:t>
            </a:r>
          </a:p>
          <a:p>
            <a:r>
              <a:rPr lang="pt-BR" sz="3200" dirty="0" smtClean="0"/>
              <a:t>Coordenador do Observatório de Política Fiscal do IBRE e Pesquisador Colaborador da UnB.</a:t>
            </a:r>
            <a:endParaRPr lang="pt-BR" sz="32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77AF-2AED-493A-A845-0673DCEBF9BB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237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600" b="1" dirty="0" smtClean="0">
                <a:latin typeface="+mn-lt"/>
              </a:rPr>
              <a:t>Observações finais e recomendações</a:t>
            </a:r>
            <a:endParaRPr lang="pt-BR" b="1" dirty="0"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46888" y="1801368"/>
            <a:ext cx="8549640" cy="4736592"/>
          </a:xfrm>
        </p:spPr>
        <p:txBody>
          <a:bodyPr>
            <a:normAutofit/>
          </a:bodyPr>
          <a:lstStyle/>
          <a:p>
            <a:r>
              <a:rPr lang="pt-BR" sz="2400" dirty="0"/>
              <a:t>A emergência fiscal não é suficiente para o cumprimento do teto de gastos;</a:t>
            </a:r>
          </a:p>
          <a:p>
            <a:r>
              <a:rPr lang="pt-BR" sz="2400" dirty="0"/>
              <a:t>A emergência fiscal não abre espaço para mais investimentos;</a:t>
            </a:r>
          </a:p>
          <a:p>
            <a:r>
              <a:rPr lang="pt-BR" sz="2400" dirty="0"/>
              <a:t>Alterar o critério de emergência fiscal e atrelar ao comportamento do resultado primário (efetivo, recorrente ou estrutural</a:t>
            </a:r>
            <a:r>
              <a:rPr lang="pt-BR" sz="2400" dirty="0" smtClean="0"/>
              <a:t>);</a:t>
            </a:r>
            <a:endParaRPr lang="pt-BR" sz="2400" dirty="0"/>
          </a:p>
          <a:p>
            <a:r>
              <a:rPr lang="pt-BR" sz="2400" dirty="0"/>
              <a:t>Definir um prazo máximo para o regime e, caso as medidas não corrijam a trajetória fiscal, vincular sua flexibilização à apresentação de um plano de reestruturação de médio prazo a ser fiscalizado pelo Congresso </a:t>
            </a:r>
            <a:r>
              <a:rPr lang="pt-BR" sz="2400" dirty="0" smtClean="0"/>
              <a:t>Nacional;</a:t>
            </a:r>
            <a:endParaRPr lang="pt-BR" sz="2400" dirty="0"/>
          </a:p>
          <a:p>
            <a:r>
              <a:rPr lang="pt-BR" sz="2400" dirty="0"/>
              <a:t>Incorporar a PEC 131/2019 do Sen. Jacques Wagner que propõe o aumento dos investimentos </a:t>
            </a:r>
            <a:r>
              <a:rPr lang="pt-BR" sz="2400" dirty="0" smtClean="0"/>
              <a:t>públicos.</a:t>
            </a:r>
            <a:endParaRPr lang="pt-BR" sz="2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77AF-2AED-493A-A845-0673DCEBF9BB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1108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5176" y="246255"/>
            <a:ext cx="8458200" cy="841881"/>
          </a:xfrm>
        </p:spPr>
        <p:txBody>
          <a:bodyPr>
            <a:noAutofit/>
          </a:bodyPr>
          <a:lstStyle/>
          <a:p>
            <a:pPr algn="ctr"/>
            <a:r>
              <a:rPr lang="pt-BR" sz="4000" b="1" dirty="0" smtClean="0">
                <a:latin typeface="+mn-lt"/>
              </a:rPr>
              <a:t>O que é o regime de emergência fiscal?</a:t>
            </a:r>
            <a:endParaRPr lang="pt-BR" sz="4000" b="1" dirty="0"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728" y="1179576"/>
            <a:ext cx="9034272" cy="54132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 smtClean="0"/>
              <a:t>Permite </a:t>
            </a:r>
            <a:r>
              <a:rPr lang="pt-BR" sz="2400" dirty="0"/>
              <a:t>o acionamento dos </a:t>
            </a:r>
            <a:r>
              <a:rPr lang="pt-BR" sz="2400" dirty="0" smtClean="0"/>
              <a:t>gatilhos do teto de gastos.</a:t>
            </a:r>
          </a:p>
          <a:p>
            <a:pPr marL="0" indent="0">
              <a:buNone/>
            </a:pPr>
            <a:r>
              <a:rPr lang="pt-BR" sz="2400" dirty="0" smtClean="0"/>
              <a:t>Cria </a:t>
            </a:r>
            <a:r>
              <a:rPr lang="pt-BR" sz="2400" dirty="0"/>
              <a:t>um regime de exceção nas contas </a:t>
            </a:r>
            <a:r>
              <a:rPr lang="pt-BR" sz="2400" dirty="0" smtClean="0"/>
              <a:t>púbicas: Em caso de insuficiência da regra de ouro, o governo deve adotar as seguintes medidas:</a:t>
            </a:r>
          </a:p>
          <a:p>
            <a:r>
              <a:rPr lang="pt-BR" sz="2400" dirty="0" smtClean="0"/>
              <a:t>despesas </a:t>
            </a:r>
            <a:r>
              <a:rPr lang="pt-BR" sz="2400" dirty="0"/>
              <a:t>de pessoal: </a:t>
            </a:r>
            <a:r>
              <a:rPr lang="pt-BR" sz="2400" dirty="0" smtClean="0"/>
              <a:t>fim de reajustes</a:t>
            </a:r>
            <a:r>
              <a:rPr lang="pt-BR" sz="2400" dirty="0"/>
              <a:t>, promoções, contratações, gratificações e redução de jornada em até 25%.</a:t>
            </a:r>
          </a:p>
          <a:p>
            <a:r>
              <a:rPr lang="pt-BR" sz="2400" dirty="0" smtClean="0"/>
              <a:t>Proibição de </a:t>
            </a:r>
            <a:r>
              <a:rPr lang="pt-BR" sz="2400" dirty="0"/>
              <a:t>reajuste real do salário mínimo;</a:t>
            </a:r>
          </a:p>
          <a:p>
            <a:r>
              <a:rPr lang="pt-BR" sz="2400" dirty="0" smtClean="0"/>
              <a:t>Suspensão de </a:t>
            </a:r>
            <a:r>
              <a:rPr lang="pt-BR" sz="2400" dirty="0"/>
              <a:t>destinação de recursos ao BNDES;</a:t>
            </a:r>
          </a:p>
          <a:p>
            <a:r>
              <a:rPr lang="pt-BR" sz="2400" dirty="0" smtClean="0"/>
              <a:t>Proibição de </a:t>
            </a:r>
            <a:r>
              <a:rPr lang="pt-BR" sz="2400" dirty="0"/>
              <a:t>criação de despesa obrigatória;</a:t>
            </a:r>
          </a:p>
          <a:p>
            <a:r>
              <a:rPr lang="pt-BR" sz="2400" dirty="0" smtClean="0"/>
              <a:t>Alteração do método de </a:t>
            </a:r>
            <a:r>
              <a:rPr lang="pt-BR" sz="2400" dirty="0"/>
              <a:t>correção de emendas parlamentares;</a:t>
            </a:r>
          </a:p>
          <a:p>
            <a:r>
              <a:rPr lang="pt-BR" sz="2400" dirty="0" smtClean="0"/>
              <a:t>Proibição de benefícios </a:t>
            </a:r>
            <a:r>
              <a:rPr lang="pt-BR" sz="2400" dirty="0"/>
              <a:t>tributário;</a:t>
            </a:r>
          </a:p>
          <a:p>
            <a:r>
              <a:rPr lang="pt-BR" sz="2400" dirty="0" smtClean="0"/>
              <a:t>Proibição da </a:t>
            </a:r>
            <a:r>
              <a:rPr lang="pt-BR" sz="2400" dirty="0"/>
              <a:t>criação de linha de financiamento, renegociação de dívida que envolva subsídio e subvenção;</a:t>
            </a:r>
          </a:p>
          <a:p>
            <a:r>
              <a:rPr lang="pt-BR" sz="2400" dirty="0" smtClean="0"/>
              <a:t>Desvinculação do </a:t>
            </a:r>
            <a:r>
              <a:rPr lang="pt-BR" sz="2400" dirty="0"/>
              <a:t>excesso de arrecadação e superávit financeiro</a:t>
            </a:r>
            <a:r>
              <a:rPr lang="pt-BR" sz="2400" dirty="0" smtClean="0"/>
              <a:t>.</a:t>
            </a:r>
            <a:endParaRPr lang="pt-BR" sz="24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77AF-2AED-493A-A845-0673DCEBF9BB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3036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608" y="365126"/>
            <a:ext cx="8750808" cy="1325563"/>
          </a:xfrm>
        </p:spPr>
        <p:txBody>
          <a:bodyPr/>
          <a:lstStyle/>
          <a:p>
            <a:pPr algn="ctr"/>
            <a:r>
              <a:rPr lang="pt-BR" b="1" dirty="0" smtClean="0">
                <a:latin typeface="+mn-lt"/>
              </a:rPr>
              <a:t>É desejável ter um regime de recuperação fiscal?</a:t>
            </a:r>
            <a:endParaRPr lang="pt-BR" b="1" dirty="0"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82880" y="1825625"/>
            <a:ext cx="875080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 smtClean="0"/>
              <a:t>Os regimes fiscais emergenciais existem em outros países e criam uma institucionalidade mais favorável para o reequilíbrio fiscal.</a:t>
            </a:r>
          </a:p>
          <a:p>
            <a:r>
              <a:rPr lang="pt-BR" sz="2400" dirty="0" smtClean="0"/>
              <a:t>Reduz a possibilidade de crises fiscais no futuro alterando a percepção sobre a insustentabilidade fiscal e reduz prêmios de risco sobre a dívida pública.</a:t>
            </a:r>
          </a:p>
          <a:p>
            <a:r>
              <a:rPr lang="pt-BR" sz="2400" dirty="0" smtClean="0"/>
              <a:t>Evita “profecias auto realizáveis”: </a:t>
            </a:r>
            <a:r>
              <a:rPr lang="pt-BR" sz="2400" dirty="0"/>
              <a:t>se os financiadores da dívida pública esperam um desequilíbrio fiscal no futuro, podem exigir taxas de juros mais elevadas para financiar a </a:t>
            </a:r>
            <a:r>
              <a:rPr lang="pt-BR" sz="2400" dirty="0" smtClean="0"/>
              <a:t>dívida o que pode resultar </a:t>
            </a:r>
            <a:r>
              <a:rPr lang="pt-BR" sz="2400" dirty="0"/>
              <a:t>em um desequilíbrio </a:t>
            </a:r>
            <a:r>
              <a:rPr lang="pt-BR" sz="2400" dirty="0" smtClean="0"/>
              <a:t>fiscal no presente (crise de 2002-03).</a:t>
            </a:r>
          </a:p>
          <a:p>
            <a:r>
              <a:rPr lang="pt-BR" sz="2400" dirty="0" smtClean="0"/>
              <a:t>Cria condições para o reequilíbrio fiscal de forma mais célere.</a:t>
            </a:r>
          </a:p>
          <a:p>
            <a:endParaRPr lang="pt-BR" sz="24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77AF-2AED-493A-A845-0673DCEBF9BB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0428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5176" y="365126"/>
            <a:ext cx="8604504" cy="1325563"/>
          </a:xfrm>
        </p:spPr>
        <p:txBody>
          <a:bodyPr/>
          <a:lstStyle/>
          <a:p>
            <a:pPr algn="ctr"/>
            <a:r>
              <a:rPr lang="pt-BR" b="1" dirty="0" smtClean="0">
                <a:latin typeface="+mn-lt"/>
              </a:rPr>
              <a:t>O que deveria definir um regime de emergência fiscal?</a:t>
            </a:r>
            <a:endParaRPr lang="pt-BR" b="1" dirty="0"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5176" y="1825625"/>
            <a:ext cx="841248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 smtClean="0"/>
              <a:t>A regra de ouro não é a melhor forma de acionar a emergência fiscal, pois sua insuficiência não está diretamente associada à sustentabilidade fiscal.</a:t>
            </a:r>
          </a:p>
          <a:p>
            <a:pPr marL="0" indent="0">
              <a:buNone/>
            </a:pPr>
            <a:r>
              <a:rPr lang="pt-BR" sz="2400" dirty="0" smtClean="0"/>
              <a:t>Existem outras métricas melhor associadas ao desequilíbrio fiscal:</a:t>
            </a:r>
          </a:p>
          <a:p>
            <a:r>
              <a:rPr lang="pt-BR" sz="2400" dirty="0" smtClean="0"/>
              <a:t>Déficit primário</a:t>
            </a:r>
          </a:p>
          <a:p>
            <a:r>
              <a:rPr lang="pt-BR" sz="2400" dirty="0" smtClean="0"/>
              <a:t>Déficit primário recorrente</a:t>
            </a:r>
          </a:p>
          <a:p>
            <a:r>
              <a:rPr lang="pt-BR" sz="2400" dirty="0" smtClean="0"/>
              <a:t>Déficit primário estrutural</a:t>
            </a:r>
          </a:p>
          <a:p>
            <a:pPr marL="0" indent="0">
              <a:buNone/>
            </a:pPr>
            <a:r>
              <a:rPr lang="pt-BR" sz="2400" dirty="0" smtClean="0"/>
              <a:t>Em todos esses conceitos, à exceção da regra de ouro, o ápice do desequilíbrio fiscal ocorreu em 2016.</a:t>
            </a:r>
          </a:p>
          <a:p>
            <a:pPr marL="0" indent="0">
              <a:buNone/>
            </a:pPr>
            <a:r>
              <a:rPr lang="pt-BR" sz="2400" dirty="0" smtClean="0"/>
              <a:t>A experiência de outros países sugere a utilização do conceito de déficit estrutural (Zona do Euro).</a:t>
            </a:r>
            <a:endParaRPr lang="pt-BR" sz="24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77AF-2AED-493A-A845-0673DCEBF9BB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6505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7552" y="173102"/>
            <a:ext cx="8787384" cy="1070481"/>
          </a:xfrm>
        </p:spPr>
        <p:txBody>
          <a:bodyPr>
            <a:normAutofit fontScale="90000"/>
          </a:bodyPr>
          <a:lstStyle/>
          <a:p>
            <a:r>
              <a:rPr lang="pt-BR" b="1" u="sng" dirty="0" smtClean="0">
                <a:latin typeface="+mn-lt"/>
              </a:rPr>
              <a:t>Regra de ouro</a:t>
            </a:r>
            <a:r>
              <a:rPr lang="pt-BR" b="1" dirty="0" smtClean="0">
                <a:latin typeface="+mn-lt"/>
              </a:rPr>
              <a:t>: insuficiência ocorre apenas em 2018, mas o período fiscal emergencial ocorreu em 2015/16</a:t>
            </a:r>
            <a:endParaRPr lang="pt-BR" b="1" dirty="0">
              <a:latin typeface="+mn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309013" y="1267556"/>
            <a:ext cx="6473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Insuficiência da regra de ouro (R$ bilhões)</a:t>
            </a:r>
            <a:endParaRPr lang="pt-BR" sz="2000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89610" y="6422986"/>
            <a:ext cx="2626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STN.</a:t>
            </a:r>
            <a:endParaRPr lang="pt-BR" dirty="0"/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554775"/>
              </p:ext>
            </p:extLst>
          </p:nvPr>
        </p:nvGraphicFramePr>
        <p:xfrm>
          <a:off x="187552" y="1691639"/>
          <a:ext cx="8563256" cy="4467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77AF-2AED-493A-A845-0673DCEBF9BB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6609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0362" y="137477"/>
            <a:ext cx="7886700" cy="1325563"/>
          </a:xfrm>
        </p:spPr>
        <p:txBody>
          <a:bodyPr/>
          <a:lstStyle/>
          <a:p>
            <a:r>
              <a:rPr lang="pt-BR" b="1" dirty="0" smtClean="0">
                <a:latin typeface="+mn-lt"/>
              </a:rPr>
              <a:t>Déficit primário mais elevado ocorreu em 2016</a:t>
            </a:r>
            <a:endParaRPr lang="pt-BR" b="1" dirty="0">
              <a:latin typeface="+mn-lt"/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0141532"/>
              </p:ext>
            </p:extLst>
          </p:nvPr>
        </p:nvGraphicFramePr>
        <p:xfrm>
          <a:off x="384048" y="1463040"/>
          <a:ext cx="8284464" cy="48819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77AF-2AED-493A-A845-0673DCEBF9BB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6109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" y="99950"/>
            <a:ext cx="8869680" cy="1325563"/>
          </a:xfrm>
        </p:spPr>
        <p:txBody>
          <a:bodyPr/>
          <a:lstStyle/>
          <a:p>
            <a:r>
              <a:rPr lang="pt-BR" b="1" dirty="0">
                <a:latin typeface="+mn-lt"/>
              </a:rPr>
              <a:t>Déficit primário </a:t>
            </a:r>
            <a:r>
              <a:rPr lang="pt-BR" b="1" dirty="0" smtClean="0">
                <a:latin typeface="+mn-lt"/>
              </a:rPr>
              <a:t>recorrente mais </a:t>
            </a:r>
            <a:r>
              <a:rPr lang="pt-BR" b="1" dirty="0">
                <a:latin typeface="+mn-lt"/>
              </a:rPr>
              <a:t>elevado ocorreu em 2016</a:t>
            </a:r>
            <a:endParaRPr lang="pt-BR" dirty="0">
              <a:latin typeface="+mn-lt"/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3930656"/>
              </p:ext>
            </p:extLst>
          </p:nvPr>
        </p:nvGraphicFramePr>
        <p:xfrm>
          <a:off x="402336" y="1425513"/>
          <a:ext cx="7863840" cy="51124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77AF-2AED-493A-A845-0673DCEBF9BB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3486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4330" y="291974"/>
            <a:ext cx="8533638" cy="979041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 smtClean="0">
                <a:latin typeface="+mn-lt"/>
              </a:rPr>
              <a:t>Déficit primário estrutural mais elevado ocorreu em 2016</a:t>
            </a:r>
            <a:endParaRPr lang="pt-BR" sz="3200" b="1" dirty="0">
              <a:latin typeface="+mn-lt"/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4599507"/>
              </p:ext>
            </p:extLst>
          </p:nvPr>
        </p:nvGraphicFramePr>
        <p:xfrm>
          <a:off x="354330" y="1271015"/>
          <a:ext cx="8533638" cy="48828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77AF-2AED-493A-A845-0673DCEBF9BB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6268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37111"/>
            <a:ext cx="9144000" cy="1253362"/>
          </a:xfrm>
        </p:spPr>
        <p:txBody>
          <a:bodyPr/>
          <a:lstStyle/>
          <a:p>
            <a:pPr algn="ctr"/>
            <a:r>
              <a:rPr lang="pt-BR" b="1" dirty="0" smtClean="0">
                <a:latin typeface="+mn-lt"/>
              </a:rPr>
              <a:t>O que deveria ser feito durante a emergência fiscal?</a:t>
            </a:r>
            <a:endParaRPr lang="pt-BR" b="1" dirty="0"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4320" y="1801368"/>
            <a:ext cx="8686800" cy="4901184"/>
          </a:xfrm>
        </p:spPr>
        <p:txBody>
          <a:bodyPr>
            <a:noAutofit/>
          </a:bodyPr>
          <a:lstStyle/>
          <a:p>
            <a:r>
              <a:rPr lang="pt-BR" sz="2400" dirty="0" smtClean="0"/>
              <a:t>Tema político que envolve o mérito que a sociedade atribui às prioridades.</a:t>
            </a:r>
          </a:p>
          <a:p>
            <a:r>
              <a:rPr lang="pt-BR" sz="2400" dirty="0" smtClean="0"/>
              <a:t>No Brasil, deve-se considerar que há expressivo crescimento das despesas obrigatórias e compressão das discricionárias</a:t>
            </a:r>
            <a:r>
              <a:rPr lang="pt-BR" sz="2400" dirty="0" smtClean="0"/>
              <a:t>.</a:t>
            </a:r>
            <a:endParaRPr lang="pt-BR" sz="2400" dirty="0" smtClean="0"/>
          </a:p>
          <a:p>
            <a:r>
              <a:rPr lang="pt-BR" sz="2400" dirty="0" smtClean="0"/>
              <a:t>Para </a:t>
            </a:r>
            <a:r>
              <a:rPr lang="pt-BR" sz="2400" dirty="0" smtClean="0"/>
              <a:t>a sustentabilidade fiscal, as despesas correntes devem crescer à taxa inferior ao crescimento do PIB, mas é importante obedecer o princípio da razoabilidade e adotar medidas sustentáveis e críveis.</a:t>
            </a:r>
          </a:p>
          <a:p>
            <a:r>
              <a:rPr lang="pt-BR" sz="2400" dirty="0" smtClean="0"/>
              <a:t>A combinação da PEC da emergência fiscal com o teto de gastos resulta na proibição de reajustes salariais, concursos, crescimento real do salário mínimo pelos próximos seis anos (até 2026) o que é desnecessário e não parece razoável.</a:t>
            </a:r>
            <a:endParaRPr lang="pt-BR" sz="240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877AF-2AED-493A-A845-0673DCEBF9BB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25702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665</Words>
  <Application>Microsoft Office PowerPoint</Application>
  <PresentationFormat>Apresentação na tela (4:3)</PresentationFormat>
  <Paragraphs>58</Paragraphs>
  <Slides>10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do Office</vt:lpstr>
      <vt:lpstr>Proposta de Emenda à Constituição 186/2019: Regime de emergência fiscal</vt:lpstr>
      <vt:lpstr>O que é o regime de emergência fiscal?</vt:lpstr>
      <vt:lpstr>É desejável ter um regime de recuperação fiscal?</vt:lpstr>
      <vt:lpstr>O que deveria definir um regime de emergência fiscal?</vt:lpstr>
      <vt:lpstr>Regra de ouro: insuficiência ocorre apenas em 2018, mas o período fiscal emergencial ocorreu em 2015/16</vt:lpstr>
      <vt:lpstr>Déficit primário mais elevado ocorreu em 2016</vt:lpstr>
      <vt:lpstr>Déficit primário recorrente mais elevado ocorreu em 2016</vt:lpstr>
      <vt:lpstr>Déficit primário estrutural mais elevado ocorreu em 2016</vt:lpstr>
      <vt:lpstr>O que deveria ser feito durante a emergência fiscal?</vt:lpstr>
      <vt:lpstr>Observações finais e recomendações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Proposta de Emenda à Constituição 186/2019: Regime de emergência fiscal</dc:title>
  <dc:creator>Manoel</dc:creator>
  <cp:lastModifiedBy>Manoel</cp:lastModifiedBy>
  <cp:revision>42</cp:revision>
  <dcterms:created xsi:type="dcterms:W3CDTF">2020-03-05T13:57:08Z</dcterms:created>
  <dcterms:modified xsi:type="dcterms:W3CDTF">2020-03-10T10:40:41Z</dcterms:modified>
</cp:coreProperties>
</file>