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sldIdLst>
    <p:sldId id="259" r:id="rId2"/>
    <p:sldId id="2723" r:id="rId3"/>
    <p:sldId id="2719" r:id="rId4"/>
    <p:sldId id="2758" r:id="rId5"/>
    <p:sldId id="2759" r:id="rId6"/>
    <p:sldId id="2760" r:id="rId7"/>
    <p:sldId id="2720" r:id="rId8"/>
    <p:sldId id="2746" r:id="rId9"/>
    <p:sldId id="2745" r:id="rId10"/>
    <p:sldId id="2537" r:id="rId11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00"/>
    <a:srgbClr val="00B050"/>
    <a:srgbClr val="183EFF"/>
    <a:srgbClr val="00C900"/>
    <a:srgbClr val="BFBFBF"/>
    <a:srgbClr val="000000"/>
    <a:srgbClr val="33CC33"/>
    <a:srgbClr val="0000FF"/>
    <a:srgbClr val="002060"/>
    <a:srgbClr val="005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4812AD-1EBD-488F-BF01-07D733D198DB}" v="3" dt="2024-04-30T21:22:36.640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8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63" y="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9065" tIns="49532" rIns="99065" bIns="49532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65" tIns="49532" rIns="99065" bIns="49532" rtlCol="0"/>
          <a:lstStyle>
            <a:lvl1pPr algn="r">
              <a:defRPr sz="1300"/>
            </a:lvl1pPr>
          </a:lstStyle>
          <a:p>
            <a:fld id="{D12BC3D3-E8DD-C945-A501-EA295936FBA3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5" tIns="49532" rIns="99065" bIns="4953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65" tIns="49532" rIns="99065" bIns="49532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9065" tIns="49532" rIns="99065" bIns="49532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9065" tIns="49532" rIns="99065" bIns="49532" rtlCol="0" anchor="b"/>
          <a:lstStyle>
            <a:lvl1pPr algn="r">
              <a:defRPr sz="1300"/>
            </a:lvl1pPr>
          </a:lstStyle>
          <a:p>
            <a:fld id="{E0C7B3A0-F598-BD40-8E88-4A8AB45430F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22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833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977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8529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2624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0740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8529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9787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C7B3A0-F598-BD40-8E88-4A8AB45430F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5672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id="{DC423A20-296C-F7F2-69FE-A2822D2CB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0" b="34815"/>
          <a:stretch/>
        </p:blipFill>
        <p:spPr>
          <a:xfrm>
            <a:off x="0" y="6081486"/>
            <a:ext cx="12192000" cy="92891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03F4450-D907-EE86-3759-FAF240761FEB}"/>
              </a:ext>
            </a:extLst>
          </p:cNvPr>
          <p:cNvSpPr txBox="1"/>
          <p:nvPr userDrawn="1"/>
        </p:nvSpPr>
        <p:spPr>
          <a:xfrm>
            <a:off x="10075239" y="6225997"/>
            <a:ext cx="22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Bold" panose="00000800000000000000" pitchFamily="2" charset="0"/>
              </a:rPr>
              <a:t>Ministério</a:t>
            </a:r>
            <a:br>
              <a:rPr lang="pt-BR" sz="140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</a:br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0"/>
              </a:rPr>
              <a:t>da Fazenda</a:t>
            </a:r>
          </a:p>
        </p:txBody>
      </p:sp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id="{39C026B7-BAD6-C9C3-05CE-0843C13334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7" b="25714"/>
          <a:stretch/>
        </p:blipFill>
        <p:spPr>
          <a:xfrm>
            <a:off x="0" y="-95535"/>
            <a:ext cx="12192000" cy="3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12/11/2024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31D637E-88BD-0309-A533-B2020F1EEFB7}"/>
              </a:ext>
            </a:extLst>
          </p:cNvPr>
          <p:cNvSpPr txBox="1"/>
          <p:nvPr/>
        </p:nvSpPr>
        <p:spPr>
          <a:xfrm>
            <a:off x="3151694" y="5156750"/>
            <a:ext cx="8630511" cy="6617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spcAft>
                <a:spcPts val="600"/>
              </a:spcAft>
            </a:pPr>
            <a:r>
              <a:rPr lang="pt-B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Secretaria Extraordinária da Reforma Tributária</a:t>
            </a:r>
          </a:p>
          <a:p>
            <a:pPr algn="r">
              <a:spcAft>
                <a:spcPts val="600"/>
              </a:spcAft>
            </a:pPr>
            <a:r>
              <a:rPr lang="pt-B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/>
              </a:rPr>
              <a:t>Ministério da Fazenda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E9FA2D-170B-E87B-6B45-2C6FF3E59A9F}"/>
              </a:ext>
            </a:extLst>
          </p:cNvPr>
          <p:cNvSpPr txBox="1"/>
          <p:nvPr/>
        </p:nvSpPr>
        <p:spPr>
          <a:xfrm>
            <a:off x="1332541" y="2146536"/>
            <a:ext cx="10449663" cy="12772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spcAft>
                <a:spcPts val="1200"/>
              </a:spcAft>
            </a:pPr>
            <a:r>
              <a:rPr lang="pt-BR" sz="2700" dirty="0">
                <a:solidFill>
                  <a:srgbClr val="00C900"/>
                </a:solidFill>
                <a:latin typeface="Century Gothic" panose="020B0502020202020204" pitchFamily="34" charset="0"/>
              </a:rPr>
              <a:t>Regulamentação da Reforma Tributária</a:t>
            </a:r>
          </a:p>
          <a:p>
            <a:pPr algn="r"/>
            <a:r>
              <a:rPr lang="pt-BR" sz="4000" b="1" dirty="0">
                <a:solidFill>
                  <a:srgbClr val="183EFF"/>
                </a:solidFill>
                <a:latin typeface="Century Gothic"/>
              </a:rPr>
              <a:t>Serviços Financeiros e </a:t>
            </a:r>
            <a:r>
              <a:rPr lang="pt-BR" sz="4000" b="1" i="1" dirty="0">
                <a:solidFill>
                  <a:srgbClr val="183EFF"/>
                </a:solidFill>
                <a:latin typeface="Century Gothic"/>
              </a:rPr>
              <a:t>Split Payment</a:t>
            </a:r>
          </a:p>
        </p:txBody>
      </p:sp>
      <p:pic>
        <p:nvPicPr>
          <p:cNvPr id="4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23223AA1-677E-B0B7-3EE0-073B11141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135" y="6032584"/>
            <a:ext cx="2812149" cy="82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E532B1C-8C77-5A17-1F73-C4394876EFCD}"/>
              </a:ext>
            </a:extLst>
          </p:cNvPr>
          <p:cNvSpPr txBox="1"/>
          <p:nvPr/>
        </p:nvSpPr>
        <p:spPr>
          <a:xfrm>
            <a:off x="1332542" y="3748751"/>
            <a:ext cx="10449663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spcAft>
                <a:spcPts val="1200"/>
              </a:spcAft>
            </a:pPr>
            <a:r>
              <a:rPr lang="pt-BR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Audiência Pública </a:t>
            </a:r>
          </a:p>
          <a:p>
            <a:pPr algn="r">
              <a:spcAft>
                <a:spcPts val="1200"/>
              </a:spcAft>
            </a:pPr>
            <a:r>
              <a:rPr lang="pt-BR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Comissão de Constituição e Justiça - Senado Federal</a:t>
            </a:r>
          </a:p>
          <a:p>
            <a:pPr algn="r">
              <a:spcAft>
                <a:spcPts val="1200"/>
              </a:spcAft>
            </a:pPr>
            <a:r>
              <a:rPr lang="pt-BR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12/11/2024</a:t>
            </a:r>
          </a:p>
        </p:txBody>
      </p:sp>
    </p:spTree>
    <p:extLst>
      <p:ext uri="{BB962C8B-B14F-4D97-AF65-F5344CB8AC3E}">
        <p14:creationId xmlns:p14="http://schemas.microsoft.com/office/powerpoint/2010/main" val="364324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56E7956C-3B3A-1DE4-91EC-E7ECB0535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-14815"/>
            <a:ext cx="12192000" cy="685934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3D78D38-8924-7086-096F-F3DB60527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10" name="Lágrima 9">
            <a:extLst>
              <a:ext uri="{FF2B5EF4-FFF2-40B4-BE49-F238E27FC236}">
                <a16:creationId xmlns:a16="http://schemas.microsoft.com/office/drawing/2014/main" id="{92BFD5B2-4C60-6EAE-5E29-8616D8F2AD14}"/>
              </a:ext>
            </a:extLst>
          </p:cNvPr>
          <p:cNvSpPr/>
          <p:nvPr/>
        </p:nvSpPr>
        <p:spPr>
          <a:xfrm>
            <a:off x="5299969" y="-14815"/>
            <a:ext cx="6892031" cy="6200775"/>
          </a:xfrm>
          <a:prstGeom prst="teardrop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8A6761BE-0AAF-2BE9-40CA-A716AD0F3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835" y="6193647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DB3D08F-1C77-939D-A55F-EAA92FD140D5}"/>
              </a:ext>
            </a:extLst>
          </p:cNvPr>
          <p:cNvSpPr txBox="1"/>
          <p:nvPr/>
        </p:nvSpPr>
        <p:spPr>
          <a:xfrm>
            <a:off x="651329" y="3768853"/>
            <a:ext cx="3196771" cy="523220"/>
          </a:xfrm>
          <a:prstGeom prst="rect">
            <a:avLst/>
          </a:prstGeom>
          <a:solidFill>
            <a:srgbClr val="00C900"/>
          </a:solidFill>
        </p:spPr>
        <p:txBody>
          <a:bodyPr wrap="square" rtlCol="0">
            <a:spAutoFit/>
          </a:bodyPr>
          <a:lstStyle/>
          <a:p>
            <a:r>
              <a:rPr lang="pt-BR" sz="2800" b="1">
                <a:solidFill>
                  <a:schemeClr val="bg1"/>
                </a:solidFill>
                <a:latin typeface="Century Gothic" panose="020B0502020202020204" pitchFamily="34" charset="0"/>
              </a:rPr>
              <a:t>Acesse e confira:</a:t>
            </a:r>
          </a:p>
        </p:txBody>
      </p:sp>
      <p:pic>
        <p:nvPicPr>
          <p:cNvPr id="1026" name="Picture 2" descr="Fotos Mulher Negra Celular, 96.000+ fotos de arquivo grátis de alta  qualidade">
            <a:extLst>
              <a:ext uri="{FF2B5EF4-FFF2-40B4-BE49-F238E27FC236}">
                <a16:creationId xmlns:a16="http://schemas.microsoft.com/office/drawing/2014/main" id="{FCE812F5-855B-B193-B71C-ED333B7367A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16"/>
          <a:stretch/>
        </p:blipFill>
        <p:spPr bwMode="auto">
          <a:xfrm>
            <a:off x="5696987" y="231916"/>
            <a:ext cx="6212314" cy="5725001"/>
          </a:xfrm>
          <a:prstGeom prst="teardrop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E11A441F-2FFD-F2BF-F851-AD02CF8C8EE5}"/>
              </a:ext>
            </a:extLst>
          </p:cNvPr>
          <p:cNvSpPr txBox="1"/>
          <p:nvPr/>
        </p:nvSpPr>
        <p:spPr>
          <a:xfrm>
            <a:off x="647700" y="4345686"/>
            <a:ext cx="8699500" cy="923330"/>
          </a:xfrm>
          <a:prstGeom prst="rect">
            <a:avLst/>
          </a:prstGeom>
          <a:solidFill>
            <a:srgbClr val="183E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gov.br/reformatributaria</a:t>
            </a:r>
          </a:p>
        </p:txBody>
      </p:sp>
    </p:spTree>
    <p:extLst>
      <p:ext uri="{BB962C8B-B14F-4D97-AF65-F5344CB8AC3E}">
        <p14:creationId xmlns:p14="http://schemas.microsoft.com/office/powerpoint/2010/main" val="2801944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-284" y="-1344"/>
            <a:ext cx="12192000" cy="6859344"/>
          </a:xfrm>
          <a:prstGeom prst="rect">
            <a:avLst/>
          </a:prstGeom>
        </p:spPr>
      </p:pic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/>
              </a:rPr>
              <a:t>2</a:t>
            </a:r>
            <a:endParaRPr lang="en-US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190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C890E568-A390-FAE0-E182-82D6E32E9E1E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4C8F2B5-8B23-B296-2A4D-5DFE26F4C955}"/>
              </a:ext>
            </a:extLst>
          </p:cNvPr>
          <p:cNvSpPr txBox="1"/>
          <p:nvPr/>
        </p:nvSpPr>
        <p:spPr>
          <a:xfrm>
            <a:off x="841828" y="306379"/>
            <a:ext cx="11640005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900" dirty="0">
                <a:solidFill>
                  <a:srgbClr val="183EFF"/>
                </a:solidFill>
                <a:latin typeface="Century Gothic" panose="020B0502020202020204" pitchFamily="34" charset="0"/>
              </a:rPr>
              <a:t>EC 132 | </a:t>
            </a:r>
            <a:r>
              <a:rPr lang="pt-BR" sz="29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Fundamento constitucional ref. serviços financeiros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8370553-2A47-1732-090C-D3CEC7327FA8}"/>
              </a:ext>
            </a:extLst>
          </p:cNvPr>
          <p:cNvSpPr txBox="1"/>
          <p:nvPr/>
        </p:nvSpPr>
        <p:spPr>
          <a:xfrm>
            <a:off x="554749" y="982945"/>
            <a:ext cx="11314522" cy="4971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ts val="3000"/>
              </a:lnSpc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 Emenda Constitucional 132 prevê a incidência do IBS e da CBS sobre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serviços financeiros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lnSpc>
                <a:spcPts val="3000"/>
              </a:lnSpc>
              <a:spcAft>
                <a:spcPts val="6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requer a criação de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regime específico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na LC, que será inovador, no mundo</a:t>
            </a:r>
          </a:p>
          <a:p>
            <a:pPr marL="800100" lvl="1" indent="-342900">
              <a:lnSpc>
                <a:spcPts val="3000"/>
              </a:lnSpc>
              <a:spcAft>
                <a:spcPts val="6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flexibilidade para a LC dispor sobre regras de:</a:t>
            </a:r>
          </a:p>
          <a:p>
            <a:pPr marL="1257300" lvl="2" indent="-342900">
              <a:lnSpc>
                <a:spcPts val="3000"/>
              </a:lnSpc>
              <a:spcAft>
                <a:spcPts val="6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base de cálculo</a:t>
            </a:r>
          </a:p>
          <a:p>
            <a:pPr marL="1257300" lvl="2" indent="-342900">
              <a:lnSpc>
                <a:spcPts val="3000"/>
              </a:lnSpc>
              <a:spcAft>
                <a:spcPts val="6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alíquota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1257300" lvl="2" indent="-342900">
              <a:lnSpc>
                <a:spcPts val="3000"/>
              </a:lnSpc>
              <a:spcAft>
                <a:spcPts val="6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apropriação de créditos pelos adquirentes dos serviços (“créditos para a frente”)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ts val="3000"/>
              </a:lnSpc>
              <a:spcAft>
                <a:spcPts val="6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requer a manutenção dos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créditos nas aquisições pelas entidades com essas atividades (“créditos para trás”)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ts val="3000"/>
              </a:lnSpc>
              <a:spcAft>
                <a:spcPts val="6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  <a:tabLst>
                <a:tab pos="1524000" algn="l"/>
              </a:tabLst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requer a manutenção da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carga tributária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sobre a operações de crédito realizadas pelas instituições financeiras bancárias pelo prazo mínimo de cinco anos</a:t>
            </a:r>
          </a:p>
          <a:p>
            <a:pPr marL="800100" lvl="1" indent="-342900">
              <a:lnSpc>
                <a:spcPts val="3000"/>
              </a:lnSpc>
              <a:spcAft>
                <a:spcPts val="6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ficam fora do regime específico as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tarifas e comissões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das instituições financeiras bancárias</a:t>
            </a:r>
          </a:p>
        </p:txBody>
      </p:sp>
    </p:spTree>
    <p:extLst>
      <p:ext uri="{BB962C8B-B14F-4D97-AF65-F5344CB8AC3E}">
        <p14:creationId xmlns:p14="http://schemas.microsoft.com/office/powerpoint/2010/main" val="3787197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-284" y="-1344"/>
            <a:ext cx="12192000" cy="6859344"/>
          </a:xfrm>
          <a:prstGeom prst="rect">
            <a:avLst/>
          </a:prstGeom>
        </p:spPr>
      </p:pic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/>
              </a:rPr>
              <a:t>3</a:t>
            </a:r>
            <a:endParaRPr lang="en-US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190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C890E568-A390-FAE0-E182-82D6E32E9E1E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4C8F2B5-8B23-B296-2A4D-5DFE26F4C955}"/>
              </a:ext>
            </a:extLst>
          </p:cNvPr>
          <p:cNvSpPr txBox="1"/>
          <p:nvPr/>
        </p:nvSpPr>
        <p:spPr>
          <a:xfrm>
            <a:off x="885370" y="309274"/>
            <a:ext cx="11640005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900" dirty="0">
                <a:solidFill>
                  <a:srgbClr val="183EFF"/>
                </a:solidFill>
                <a:latin typeface="Century Gothic" panose="020B0502020202020204" pitchFamily="34" charset="0"/>
              </a:rPr>
              <a:t>PLP 68 </a:t>
            </a:r>
            <a:r>
              <a:rPr lang="pt-BR" sz="2800" dirty="0">
                <a:solidFill>
                  <a:srgbClr val="183EFF"/>
                </a:solidFill>
                <a:latin typeface="Century Gothic" panose="020B0502020202020204" pitchFamily="34" charset="0"/>
              </a:rPr>
              <a:t>| </a:t>
            </a:r>
            <a:r>
              <a:rPr lang="pt-BR" sz="28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Regime específico de s</a:t>
            </a:r>
            <a:r>
              <a:rPr lang="pt-BR" sz="29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erviços financeiros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022BB269-DDF7-3DDE-4034-9E571B8C580A}"/>
              </a:ext>
            </a:extLst>
          </p:cNvPr>
          <p:cNvSpPr/>
          <p:nvPr/>
        </p:nvSpPr>
        <p:spPr>
          <a:xfrm>
            <a:off x="603537" y="1066808"/>
            <a:ext cx="2635709" cy="411818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b="1" dirty="0">
                <a:latin typeface="Century Gothic"/>
              </a:rPr>
              <a:t>Escopo</a:t>
            </a:r>
            <a:endParaRPr lang="pt-BR" b="1" dirty="0">
              <a:latin typeface="Century Gothic" panose="020B0502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D0F5620-8113-7E5D-5C7D-6F15B38ED74B}"/>
              </a:ext>
            </a:extLst>
          </p:cNvPr>
          <p:cNvSpPr txBox="1"/>
          <p:nvPr/>
        </p:nvSpPr>
        <p:spPr>
          <a:xfrm>
            <a:off x="6007649" y="1523851"/>
            <a:ext cx="5562435" cy="29970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Mercados organizados, como bolsa de valores, infraestruturas de mercado e depositárias centrais</a:t>
            </a: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Seguros e resseguros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Previdência complementar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Capitalização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Intermediação dessas atividades</a:t>
            </a: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Serviços de ativos virtuais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aixaDeTexto 2">
            <a:extLst>
              <a:ext uri="{FF2B5EF4-FFF2-40B4-BE49-F238E27FC236}">
                <a16:creationId xmlns:a16="http://schemas.microsoft.com/office/drawing/2014/main" id="{E608E743-81AC-CD78-2384-EC72EA60B6A7}"/>
              </a:ext>
            </a:extLst>
          </p:cNvPr>
          <p:cNvSpPr txBox="1"/>
          <p:nvPr/>
        </p:nvSpPr>
        <p:spPr>
          <a:xfrm>
            <a:off x="861614" y="1523850"/>
            <a:ext cx="5562435" cy="426046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Intermediação financeira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Crédito</a:t>
            </a:r>
          </a:p>
          <a:p>
            <a:pPr marL="800100" lvl="1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Câmbio</a:t>
            </a: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Títulos e valores mobiliários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Securitização 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F0502020204030204" pitchFamily="34" charset="0"/>
              <a:buChar char="‐"/>
            </a:pPr>
            <a:r>
              <a:rPr lang="pt-BR" i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Aptos" panose="020B0004020202020204" pitchFamily="34" charset="0"/>
                <a:cs typeface="Times New Roman"/>
              </a:rPr>
              <a:t>Factoring</a:t>
            </a:r>
            <a:endParaRPr lang="pt-BR" i="1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,Sans-Serif" panose="020F050202020403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Arrendamento mercantil (</a:t>
            </a:r>
            <a:r>
              <a:rPr lang="pt-BR" i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leasing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)</a:t>
            </a: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,Sans-Serif" panose="020F050202020403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Administração de consórcio</a:t>
            </a: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,Sans-Serif" panose="020F050202020403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Gestão e administração de recursos, inclusive de fundos de investimento</a:t>
            </a: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,Sans-Serif" panose="020F050202020403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Arranjos de pagamento</a:t>
            </a:r>
            <a:endParaRPr lang="pt-BR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2">
            <a:extLst>
              <a:ext uri="{FF2B5EF4-FFF2-40B4-BE49-F238E27FC236}">
                <a16:creationId xmlns:a16="http://schemas.microsoft.com/office/drawing/2014/main" id="{A48912A1-E427-7226-FFBC-9BCA2A9F1388}"/>
              </a:ext>
            </a:extLst>
          </p:cNvPr>
          <p:cNvSpPr txBox="1"/>
          <p:nvPr/>
        </p:nvSpPr>
        <p:spPr>
          <a:xfrm>
            <a:off x="6099409" y="4989522"/>
            <a:ext cx="5734003" cy="701026"/>
          </a:xfrm>
          <a:prstGeom prst="rect">
            <a:avLst/>
          </a:prstGeom>
          <a:noFill/>
          <a:ln cap="rnd">
            <a:solidFill>
              <a:srgbClr val="FF00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</a:pPr>
            <a:r>
              <a:rPr lang="pt-BR" kern="100" dirty="0">
                <a:solidFill>
                  <a:srgbClr val="FF0000"/>
                </a:solidFill>
                <a:latin typeface="Century Gothic"/>
                <a:ea typeface="Aptos" panose="020B0004020202020204" pitchFamily="34" charset="0"/>
                <a:cs typeface="Times New Roman"/>
              </a:rPr>
              <a:t>Não há incidência do IBS e da CBS sobre receitas financeiras das empresas não-financeiras</a:t>
            </a:r>
            <a:endParaRPr lang="pt-BR" kern="100" dirty="0">
              <a:solidFill>
                <a:srgbClr val="FF0000"/>
              </a:solidFill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08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97733AD1-FEC8-FCA1-25B0-3C01D51B2779}"/>
              </a:ext>
            </a:extLst>
          </p:cNvPr>
          <p:cNvSpPr/>
          <p:nvPr/>
        </p:nvSpPr>
        <p:spPr>
          <a:xfrm>
            <a:off x="322644" y="1090514"/>
            <a:ext cx="2154226" cy="438988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b="1" dirty="0">
                <a:latin typeface="Century Gothic"/>
              </a:rPr>
              <a:t>Regras gerais</a:t>
            </a:r>
            <a:endParaRPr lang="en-US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900" dirty="0">
                <a:solidFill>
                  <a:srgbClr val="183EFF"/>
                </a:solidFill>
                <a:latin typeface="Century Gothic" panose="020B0502020202020204" pitchFamily="34" charset="0"/>
              </a:rPr>
              <a:t>PLP 68 | </a:t>
            </a:r>
            <a:r>
              <a:rPr lang="pt-BR" sz="29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Regime específico de serviços financeiros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/>
              </a:rPr>
              <a:t>4</a:t>
            </a:r>
            <a:endParaRPr lang="en-US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CaixaDeTexto 2">
            <a:extLst>
              <a:ext uri="{FF2B5EF4-FFF2-40B4-BE49-F238E27FC236}">
                <a16:creationId xmlns:a16="http://schemas.microsoft.com/office/drawing/2014/main" id="{5A9ECCD3-C221-381C-664B-E703E3C5DED1}"/>
              </a:ext>
            </a:extLst>
          </p:cNvPr>
          <p:cNvSpPr txBox="1"/>
          <p:nvPr/>
        </p:nvSpPr>
        <p:spPr>
          <a:xfrm>
            <a:off x="580721" y="1624287"/>
            <a:ext cx="10933618" cy="497148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Base de cálculo: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 margem da atividade (spread)</a:t>
            </a: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Alíquota: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 nacionalmente uniforme, calculada de modo a manter a carga tributária sobre operações de crédito das instituições financeiras bancárias (art. 10 da EC), com regra própria para arrendamento mercantil</a:t>
            </a: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Creditamento para trás: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 permitido integralmente, com base nos valores do IBS e da CBS pagos nas aquisições (alíquotas do fornecedor)</a:t>
            </a:r>
          </a:p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Creditamento para a frente - Regra geral - Permissão:</a:t>
            </a: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B0604020202020204" pitchFamily="34" charset="0"/>
              <a:buChar char="‐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Operações de crédito: desoneração do financiamento a empresas, por meio de creditamento sobre despesa financeira que excede a Taxa SELIC</a:t>
            </a: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B0604020202020204" pitchFamily="34" charset="0"/>
              <a:buChar char="‐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Serviços remunerados por tarifas e comissões: custódia, corretagem, distribuição, outros</a:t>
            </a: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B0604020202020204" pitchFamily="34" charset="0"/>
              <a:buChar char="‐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Arrendamento mercantil</a:t>
            </a: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B0604020202020204" pitchFamily="34" charset="0"/>
              <a:buChar char="‐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Arranjos de pagamento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B0604020202020204" pitchFamily="34" charset="0"/>
              <a:buChar char="‐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Administração de consórcio</a:t>
            </a: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B0604020202020204" pitchFamily="34" charset="0"/>
              <a:buChar char="‐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Seguros</a:t>
            </a:r>
          </a:p>
        </p:txBody>
      </p:sp>
    </p:spTree>
    <p:extLst>
      <p:ext uri="{BB962C8B-B14F-4D97-AF65-F5344CB8AC3E}">
        <p14:creationId xmlns:p14="http://schemas.microsoft.com/office/powerpoint/2010/main" val="2661280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0" y="-1344"/>
            <a:ext cx="12192000" cy="685934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7C5DDC-3A95-2B83-450F-57FC9F5DB751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900" dirty="0">
                <a:solidFill>
                  <a:srgbClr val="183EFF"/>
                </a:solidFill>
                <a:latin typeface="Century Gothic" panose="020B0502020202020204" pitchFamily="34" charset="0"/>
              </a:rPr>
              <a:t>PLP 68 | </a:t>
            </a:r>
            <a:r>
              <a:rPr lang="pt-BR" sz="29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Regime específico de serviços financeiros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8C76BAB-14E7-0195-64B5-08200DC2737A}"/>
              </a:ext>
            </a:extLst>
          </p:cNvPr>
          <p:cNvSpPr txBox="1"/>
          <p:nvPr/>
        </p:nvSpPr>
        <p:spPr>
          <a:xfrm>
            <a:off x="-246744" y="230976"/>
            <a:ext cx="1132115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3600" b="1">
                <a:solidFill>
                  <a:schemeClr val="bg1"/>
                </a:solidFill>
                <a:latin typeface="Montserrat" panose="00000500000000000000" pitchFamily="2" charset="0"/>
              </a:defRPr>
            </a:lvl1pPr>
          </a:lstStyle>
          <a:p>
            <a:r>
              <a:rPr lang="pt-BR" sz="3200">
                <a:latin typeface="Century Gothic" panose="020B0502020202020204" pitchFamily="34" charset="0"/>
              </a:rPr>
              <a:t>     </a:t>
            </a:r>
          </a:p>
        </p:txBody>
      </p:sp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sp>
        <p:nvSpPr>
          <p:cNvPr id="15" name="CaixaDeTexto 11">
            <a:extLst>
              <a:ext uri="{FF2B5EF4-FFF2-40B4-BE49-F238E27FC236}">
                <a16:creationId xmlns:a16="http://schemas.microsoft.com/office/drawing/2014/main" id="{C383F51F-F527-7EB5-7DFB-B1DF0A9D6F24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/>
              </a:rPr>
              <a:t>5</a:t>
            </a:r>
            <a:endParaRPr lang="en-US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952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CaixaDeTexto 2">
            <a:extLst>
              <a:ext uri="{FF2B5EF4-FFF2-40B4-BE49-F238E27FC236}">
                <a16:creationId xmlns:a16="http://schemas.microsoft.com/office/drawing/2014/main" id="{5A9ECCD3-C221-381C-664B-E703E3C5DED1}"/>
              </a:ext>
            </a:extLst>
          </p:cNvPr>
          <p:cNvSpPr txBox="1"/>
          <p:nvPr/>
        </p:nvSpPr>
        <p:spPr>
          <a:xfrm>
            <a:off x="580720" y="1733209"/>
            <a:ext cx="11128395" cy="423122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Arial,Sans-Serif" panose="020B0604020202020204" pitchFamily="34" charset="0"/>
              <a:buChar char="•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Creditamento para a frente - Exceções - Vedação:</a:t>
            </a:r>
            <a:endParaRPr lang="en-US" b="1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cs typeface="Times New Roman"/>
            </a:endParaRP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Font typeface="Calibri,Sans-Serif" panose="020B060402020202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Serviços financeiros prestados a pessoas físicas</a:t>
            </a:r>
            <a:endParaRPr lang="en-US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cs typeface="Times New Roman"/>
            </a:endParaRPr>
          </a:p>
          <a:p>
            <a:pPr marL="1257300" lvl="2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B0604020202020204" pitchFamily="34" charset="0"/>
              <a:buChar char="‐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Seguros relativos a pessoas físicas</a:t>
            </a:r>
            <a:endParaRPr lang="en-US" sz="1600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cs typeface="Times New Roman"/>
            </a:endParaRPr>
          </a:p>
          <a:p>
            <a:pPr marL="1257300" lvl="2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B0604020202020204" pitchFamily="34" charset="0"/>
              <a:buChar char="‐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Previdência complementar</a:t>
            </a:r>
            <a:endParaRPr lang="en-US" sz="1600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cs typeface="Times New Roman"/>
            </a:endParaRPr>
          </a:p>
          <a:p>
            <a:pPr marL="1257300" lvl="2" indent="-342900">
              <a:lnSpc>
                <a:spcPct val="114999"/>
              </a:lnSpc>
              <a:spcAft>
                <a:spcPts val="600"/>
              </a:spcAft>
              <a:buClr>
                <a:srgbClr val="183EFF"/>
              </a:buClr>
              <a:buFont typeface="Calibri" panose="020B0604020202020204" pitchFamily="34" charset="0"/>
              <a:buChar char="‐"/>
            </a:pPr>
            <a:r>
              <a:rPr lang="pt-BR" sz="16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Capitalização</a:t>
            </a:r>
            <a:endParaRPr lang="en-US" sz="1600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cs typeface="Times New Roman"/>
            </a:endParaRPr>
          </a:p>
          <a:p>
            <a:pPr marL="800100" lvl="1" indent="-342900">
              <a:lnSpc>
                <a:spcPct val="114999"/>
              </a:lnSpc>
              <a:spcAft>
                <a:spcPts val="600"/>
              </a:spcAft>
              <a:buFont typeface="Calibri,Sans-Serif" panose="020B060402020202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Serviços adquiridos por fundos de investimentos não contribuintes</a:t>
            </a:r>
          </a:p>
          <a:p>
            <a:pPr marL="800100" lvl="1" indent="-342900">
              <a:lnSpc>
                <a:spcPct val="114999"/>
              </a:lnSpc>
              <a:spcAft>
                <a:spcPts val="1200"/>
              </a:spcAft>
              <a:buFont typeface="Calibri,Sans-Serif" panose="020B0604020202020204" pitchFamily="34" charset="0"/>
              <a:buChar char="‐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Alguns serviços financeiros tributados na margem</a:t>
            </a:r>
            <a:endParaRPr lang="en-US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cs typeface="Times New Roman"/>
            </a:endParaRPr>
          </a:p>
          <a:p>
            <a:pPr marL="342900" indent="-342900">
              <a:lnSpc>
                <a:spcPct val="114999"/>
              </a:lnSpc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Obrigações acessórias específicas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, com período de apuração mensal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/>
              <a:cs typeface="Calibri"/>
            </a:endParaRPr>
          </a:p>
          <a:p>
            <a:pPr marL="342900" indent="-342900">
              <a:lnSpc>
                <a:spcPct val="114999"/>
              </a:lnSpc>
              <a:spcAft>
                <a:spcPts val="12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O Comitê Gestor do IBS verificará o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local do destino das operações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cs typeface="Times New Roman"/>
              </a:rPr>
              <a:t> com base nas informações recebidas e distribuirá o produto da arrecadação do IBS aos entes federativos de acordo com o disposto no PLP 108</a:t>
            </a:r>
            <a:endParaRPr lang="pt-BR" kern="100" dirty="0">
              <a:solidFill>
                <a:srgbClr val="595959"/>
              </a:solidFill>
              <a:latin typeface="Century Gothic"/>
              <a:cs typeface="Times New Roman"/>
            </a:endParaRP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65458633-F610-D662-FA55-9780413D190D}"/>
              </a:ext>
            </a:extLst>
          </p:cNvPr>
          <p:cNvSpPr/>
          <p:nvPr/>
        </p:nvSpPr>
        <p:spPr>
          <a:xfrm>
            <a:off x="322644" y="1126370"/>
            <a:ext cx="2154226" cy="438988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b="1" dirty="0">
                <a:latin typeface="Century Gothic"/>
              </a:rPr>
              <a:t>Regras gerais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647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-284" y="-1344"/>
            <a:ext cx="12192000" cy="6859344"/>
          </a:xfrm>
          <a:prstGeom prst="rect">
            <a:avLst/>
          </a:prstGeom>
        </p:spPr>
      </p:pic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190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C890E568-A390-FAE0-E182-82D6E32E9E1E}"/>
              </a:ext>
            </a:extLst>
          </p:cNvPr>
          <p:cNvSpPr txBox="1"/>
          <p:nvPr/>
        </p:nvSpPr>
        <p:spPr>
          <a:xfrm>
            <a:off x="-246744" y="230976"/>
            <a:ext cx="1132115" cy="634880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algn="ctr">
              <a:defRPr b="1">
                <a:solidFill>
                  <a:schemeClr val="lt1"/>
                </a:solidFill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/>
              <a:t>    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4C8F2B5-8B23-B296-2A4D-5DFE26F4C955}"/>
              </a:ext>
            </a:extLst>
          </p:cNvPr>
          <p:cNvSpPr txBox="1"/>
          <p:nvPr/>
        </p:nvSpPr>
        <p:spPr>
          <a:xfrm>
            <a:off x="885370" y="309274"/>
            <a:ext cx="11640005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pt-BR" sz="2900" b="1" dirty="0">
              <a:solidFill>
                <a:srgbClr val="183EFF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8370553-2A47-1732-090C-D3CEC7327FA8}"/>
              </a:ext>
            </a:extLst>
          </p:cNvPr>
          <p:cNvSpPr txBox="1"/>
          <p:nvPr/>
        </p:nvSpPr>
        <p:spPr>
          <a:xfrm>
            <a:off x="885369" y="964069"/>
            <a:ext cx="10187184" cy="5241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 modelo operacional do IBS e da CBS é o “coração” do sistema de tributação do valor adicionado:</a:t>
            </a:r>
          </a:p>
          <a:p>
            <a:pPr marL="800100" lvl="1" indent="-342900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Cadastro único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do contribuinte em âmbito nacional (CPF, CNPJ ou CIB)</a:t>
            </a:r>
          </a:p>
          <a:p>
            <a:pPr marL="800100" lvl="1" indent="-342900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Apuração centralizada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para a empresa, mesmo se houver filiais</a:t>
            </a:r>
          </a:p>
          <a:p>
            <a:pPr marL="800100" lvl="1" indent="-342900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Plataforma eletrônica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para apuração do IBS e da CBS, que pode ser unificada</a:t>
            </a:r>
          </a:p>
          <a:p>
            <a:pPr marL="800100" lvl="1" indent="-342900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Apuração automatizada, com base em NF-e de entrada e saída, com opção de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declaração </a:t>
            </a:r>
            <a:r>
              <a:rPr lang="pt-BR" b="1" kern="1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pré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-preenchida</a:t>
            </a:r>
          </a:p>
          <a:p>
            <a:pPr marL="800100" lvl="1" indent="-342900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Pagamento automatizado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do saldo dos débitos a pagar, após a compensação dos créditos, por meio do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split payment com tecnologia inteligente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. Caso remanesça um saldo, o contribuinte pode optar por débito automático em conta.</a:t>
            </a:r>
          </a:p>
          <a:p>
            <a:pPr marL="800100" lvl="1" indent="-342900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Créditos do adquirente vinculados ao pagamento dos débitos do fornecedor</a:t>
            </a:r>
          </a:p>
          <a:p>
            <a:pPr marL="800100" lvl="1" indent="-342900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Prazos curtos para ressarcimento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de créditos acumulados e não compensados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3923A4D-90E0-E7D8-DD9F-F269002CBA12}"/>
              </a:ext>
            </a:extLst>
          </p:cNvPr>
          <p:cNvSpPr txBox="1"/>
          <p:nvPr/>
        </p:nvSpPr>
        <p:spPr>
          <a:xfrm>
            <a:off x="885370" y="309274"/>
            <a:ext cx="1119713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900" dirty="0">
                <a:solidFill>
                  <a:srgbClr val="183EFF"/>
                </a:solidFill>
                <a:latin typeface="Century Gothic" panose="020B0502020202020204" pitchFamily="34" charset="0"/>
              </a:rPr>
              <a:t>PLP 68 </a:t>
            </a:r>
            <a:r>
              <a:rPr lang="pt-BR" sz="2800" dirty="0">
                <a:solidFill>
                  <a:srgbClr val="183EFF"/>
                </a:solidFill>
                <a:latin typeface="Century Gothic" panose="020B0502020202020204" pitchFamily="34" charset="0"/>
              </a:rPr>
              <a:t>| </a:t>
            </a:r>
            <a:r>
              <a:rPr lang="pt-BR" sz="29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Modelo operacional e </a:t>
            </a:r>
            <a:r>
              <a:rPr lang="pt-BR" sz="2900" b="1" i="1" dirty="0">
                <a:solidFill>
                  <a:srgbClr val="183EFF"/>
                </a:solidFill>
                <a:latin typeface="Century Gothic" panose="020B0502020202020204" pitchFamily="34" charset="0"/>
              </a:rPr>
              <a:t>split payment</a:t>
            </a:r>
          </a:p>
        </p:txBody>
      </p:sp>
      <p:sp>
        <p:nvSpPr>
          <p:cNvPr id="6" name="Lágrima 5">
            <a:extLst>
              <a:ext uri="{FF2B5EF4-FFF2-40B4-BE49-F238E27FC236}">
                <a16:creationId xmlns:a16="http://schemas.microsoft.com/office/drawing/2014/main" id="{9C5825B7-5D64-5E3C-7323-160E4D06B0C4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latin typeface="Century Gothic" panose="020B050202020202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7672AD0-2930-7917-8A90-DC8820A67B3C}"/>
              </a:ext>
            </a:extLst>
          </p:cNvPr>
          <p:cNvSpPr txBox="1"/>
          <p:nvPr/>
        </p:nvSpPr>
        <p:spPr>
          <a:xfrm>
            <a:off x="11708832" y="6477253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13632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-284" y="-1344"/>
            <a:ext cx="12192000" cy="6859344"/>
          </a:xfrm>
          <a:prstGeom prst="rect">
            <a:avLst/>
          </a:prstGeom>
        </p:spPr>
      </p:pic>
      <p:grpSp>
        <p:nvGrpSpPr>
          <p:cNvPr id="2" name="Agrupar 1">
            <a:extLst>
              <a:ext uri="{FF2B5EF4-FFF2-40B4-BE49-F238E27FC236}">
                <a16:creationId xmlns:a16="http://schemas.microsoft.com/office/drawing/2014/main" id="{959A601C-A3D6-3FA4-2FA8-CF5F0414C30B}"/>
              </a:ext>
            </a:extLst>
          </p:cNvPr>
          <p:cNvGrpSpPr/>
          <p:nvPr/>
        </p:nvGrpSpPr>
        <p:grpSpPr>
          <a:xfrm>
            <a:off x="4901954" y="6241909"/>
            <a:ext cx="2035340" cy="613922"/>
            <a:chOff x="5194135" y="6155546"/>
            <a:chExt cx="2035340" cy="613922"/>
          </a:xfrm>
        </p:grpSpPr>
        <p:sp>
          <p:nvSpPr>
            <p:cNvPr id="18" name="Retângulo: Cantos Arredondados 17">
              <a:extLst>
                <a:ext uri="{FF2B5EF4-FFF2-40B4-BE49-F238E27FC236}">
                  <a16:creationId xmlns:a16="http://schemas.microsoft.com/office/drawing/2014/main" id="{F33DA336-CD99-0980-D4EF-4ECFAE7210B5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C81167C9-998E-157F-8241-06112E7310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E8370553-2A47-1732-090C-D3CEC7327FA8}"/>
              </a:ext>
            </a:extLst>
          </p:cNvPr>
          <p:cNvSpPr txBox="1"/>
          <p:nvPr/>
        </p:nvSpPr>
        <p:spPr>
          <a:xfrm>
            <a:off x="795552" y="944154"/>
            <a:ext cx="10248144" cy="5010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Os principais benefícios do modelo operacional com o “split inteligente” estão alinhados com os objetivos da reforma tributária:</a:t>
            </a:r>
          </a:p>
          <a:p>
            <a:pPr marL="800100" lvl="1" indent="-342900" algn="just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reduz o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custo de conformidade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para as empresas, permitindo a automatização da apuração e do pagamento do tributo</a:t>
            </a:r>
          </a:p>
          <a:p>
            <a:pPr marL="800100" lvl="1" indent="-342900" algn="just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viabiliza o sistema de créditos e débitos, dando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segurança ao contribuinte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dos créditos e sua utilização por compensação ou ressarcimento em prazos curtos</a:t>
            </a:r>
          </a:p>
          <a:p>
            <a:pPr marL="800100" lvl="1" indent="-342900" algn="just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elimina a inadimplência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(declarar e não pagar) 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e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reduz a sonegação e fraude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, melhorando o ambiente de negócios e a livre concorrência</a:t>
            </a:r>
            <a:endParaRPr lang="pt-BR" b="1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por consequência dos anteriores, reduz o “hiato de conformidade” e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reduz a alíquota de referência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do IBS e da CBS para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TODOS</a:t>
            </a:r>
            <a:endParaRPr lang="pt-BR" b="1" kern="1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817563" lvl="2" indent="-360363" algn="just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 sistema será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transparente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e auditável</a:t>
            </a:r>
          </a:p>
          <a:p>
            <a:pPr marL="817563" lvl="2" indent="-360363" algn="just">
              <a:lnSpc>
                <a:spcPct val="107000"/>
              </a:lnSpc>
              <a:spcAft>
                <a:spcPts val="1800"/>
              </a:spcAft>
              <a:buClr>
                <a:srgbClr val="183EFF"/>
              </a:buClr>
              <a:buFont typeface="Century Gothic" panose="020B0502020202020204" pitchFamily="34" charset="0"/>
              <a:buChar char="-"/>
            </a:pP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evita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outras medidas que causariam </a:t>
            </a:r>
            <a:r>
              <a:rPr lang="pt-BR" b="1" kern="1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D300"/>
                </a:highlight>
                <a:latin typeface="Century Gothic" panose="020B0502020202020204" pitchFamily="34" charset="0"/>
                <a:cs typeface="Times New Roman" panose="02020603050405020304" pitchFamily="18" charset="0"/>
              </a:rPr>
              <a:t>distorções</a:t>
            </a:r>
            <a:r>
              <a:rPr lang="pt-BR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ao sistema tributário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8FCAE66-ECD9-1344-B8B4-3E31732A3516}"/>
              </a:ext>
            </a:extLst>
          </p:cNvPr>
          <p:cNvSpPr txBox="1"/>
          <p:nvPr/>
        </p:nvSpPr>
        <p:spPr>
          <a:xfrm>
            <a:off x="-240768" y="230976"/>
            <a:ext cx="1132115" cy="634880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algn="ctr">
              <a:defRPr b="1">
                <a:solidFill>
                  <a:schemeClr val="lt1"/>
                </a:solidFill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/>
              <a:t>     </a:t>
            </a:r>
          </a:p>
        </p:txBody>
      </p:sp>
      <p:sp>
        <p:nvSpPr>
          <p:cNvPr id="5" name="Lágrima 4">
            <a:extLst>
              <a:ext uri="{FF2B5EF4-FFF2-40B4-BE49-F238E27FC236}">
                <a16:creationId xmlns:a16="http://schemas.microsoft.com/office/drawing/2014/main" id="{60C7DA64-03F3-1ED4-2163-1393074B543A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latin typeface="Century Gothic" panose="020B0502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5A19BFA-A4AC-ADD6-37F6-E515F89255BA}"/>
              </a:ext>
            </a:extLst>
          </p:cNvPr>
          <p:cNvSpPr txBox="1"/>
          <p:nvPr/>
        </p:nvSpPr>
        <p:spPr>
          <a:xfrm>
            <a:off x="11708832" y="6477253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7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2E20CC4-D8BE-480B-DAE3-6EF1B23F77C7}"/>
              </a:ext>
            </a:extLst>
          </p:cNvPr>
          <p:cNvSpPr txBox="1"/>
          <p:nvPr/>
        </p:nvSpPr>
        <p:spPr>
          <a:xfrm>
            <a:off x="885371" y="309274"/>
            <a:ext cx="11306629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dirty="0">
                <a:solidFill>
                  <a:srgbClr val="183EFF"/>
                </a:solidFill>
                <a:latin typeface="Century Gothic" panose="020B0502020202020204" pitchFamily="34" charset="0"/>
              </a:rPr>
              <a:t>PLP 68 </a:t>
            </a:r>
            <a:r>
              <a:rPr lang="pt-BR" sz="2400" dirty="0">
                <a:solidFill>
                  <a:srgbClr val="183EFF"/>
                </a:solidFill>
                <a:latin typeface="Century Gothic" panose="020B0502020202020204" pitchFamily="34" charset="0"/>
              </a:rPr>
              <a:t>| </a:t>
            </a:r>
            <a:r>
              <a:rPr lang="pt-BR" sz="28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Benefícios do modelo operacional com split inteligente</a:t>
            </a:r>
            <a:endParaRPr lang="pt-BR" sz="2800" b="1" i="1" dirty="0">
              <a:solidFill>
                <a:srgbClr val="183EFF"/>
              </a:solidFill>
              <a:latin typeface="Century Gothic" panose="020B0502020202020204" pitchFamily="34" charset="0"/>
            </a:endParaRPr>
          </a:p>
          <a:p>
            <a:pPr>
              <a:lnSpc>
                <a:spcPct val="90000"/>
              </a:lnSpc>
            </a:pPr>
            <a:endParaRPr lang="pt-BR" sz="2800" i="1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77266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0" y="0"/>
            <a:ext cx="12192000" cy="6859344"/>
          </a:xfrm>
          <a:prstGeom prst="rect">
            <a:avLst/>
          </a:prstGeom>
        </p:spPr>
      </p:pic>
      <p:pic>
        <p:nvPicPr>
          <p:cNvPr id="10" name="Picture 2" descr="D:\OneDrive - mtegovbr\Materiais de uso comum\ID Visual Novo Governo - 2023\Marca dos Ministérios\Logo Ministérios -_Horizontal - MF e Gov.png">
            <a:extLst>
              <a:ext uri="{FF2B5EF4-FFF2-40B4-BE49-F238E27FC236}">
                <a16:creationId xmlns:a16="http://schemas.microsoft.com/office/drawing/2014/main" id="{9EF29374-AE26-E8D7-3988-09F65BEF5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135" y="6193646"/>
            <a:ext cx="1909954" cy="560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21574D3D-7B37-6E7F-5DD5-9077C15F5E9D}"/>
              </a:ext>
            </a:extLst>
          </p:cNvPr>
          <p:cNvSpPr txBox="1"/>
          <p:nvPr/>
        </p:nvSpPr>
        <p:spPr>
          <a:xfrm>
            <a:off x="11709116" y="6505169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/>
              </a:rPr>
              <a:t>12</a:t>
            </a:r>
            <a:endParaRPr lang="en-US" dirty="0"/>
          </a:p>
        </p:txBody>
      </p:sp>
      <p:sp>
        <p:nvSpPr>
          <p:cNvPr id="3" name="Lágrima 2">
            <a:extLst>
              <a:ext uri="{FF2B5EF4-FFF2-40B4-BE49-F238E27FC236}">
                <a16:creationId xmlns:a16="http://schemas.microsoft.com/office/drawing/2014/main" id="{38476B46-8C0D-D615-6B49-ACF7A5BD35D3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latin typeface="Century Gothic" panose="020B0502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E79F28F-1BCA-5A9E-1BB1-AC70F7783E00}"/>
              </a:ext>
            </a:extLst>
          </p:cNvPr>
          <p:cNvSpPr txBox="1"/>
          <p:nvPr/>
        </p:nvSpPr>
        <p:spPr>
          <a:xfrm>
            <a:off x="11708832" y="6477253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8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829A473-C876-71B6-1ED3-8DBCDC466ADA}"/>
              </a:ext>
            </a:extLst>
          </p:cNvPr>
          <p:cNvSpPr txBox="1"/>
          <p:nvPr/>
        </p:nvSpPr>
        <p:spPr>
          <a:xfrm>
            <a:off x="1033100" y="938365"/>
            <a:ext cx="9837633" cy="540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183EFF"/>
                </a:solidFill>
                <a:latin typeface="Century Gothic" panose="020B0502020202020204" pitchFamily="34" charset="0"/>
              </a:rPr>
              <a:t>Split inteligente (art. 52)</a:t>
            </a:r>
          </a:p>
          <a:p>
            <a:pPr marL="742950" lvl="1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Super inteligente (parágrafo 3º):</a:t>
            </a:r>
          </a:p>
          <a:p>
            <a:pPr marL="1200150" lvl="2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Consulta prévia à RFB e ao CG-IBS (comunicação de ida e volta)</a:t>
            </a:r>
          </a:p>
          <a:p>
            <a:pPr marL="1200150" lvl="2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Liquidação financeira da transação de pagamento já considerando o valor dos créditos utilizados pelo fornecedor</a:t>
            </a:r>
          </a:p>
          <a:p>
            <a:pPr marL="742950" lvl="1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Inteligente (offline) (parágrafo 4º):</a:t>
            </a:r>
          </a:p>
          <a:p>
            <a:pPr marL="1200150" lvl="2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Segregação e recolhimento à RFB e ao CG-IBS com base nos valores brutos destacados no documento fiscal eletrônico</a:t>
            </a:r>
          </a:p>
          <a:p>
            <a:pPr marL="1200150" lvl="2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 RFB e o CG-IBS verificam os créditos utilizados pelo fornecedor e transferem a diferença ao fornecedor em até 3 dias úteis</a:t>
            </a:r>
          </a:p>
          <a:p>
            <a:pPr marL="285750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183EFF"/>
                </a:solidFill>
                <a:latin typeface="Century Gothic" panose="020B0502020202020204" pitchFamily="34" charset="0"/>
              </a:rPr>
              <a:t>Split simplificado (art. 53)</a:t>
            </a:r>
          </a:p>
          <a:p>
            <a:pPr marL="742950" lvl="1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Opcional para o varejo</a:t>
            </a:r>
          </a:p>
          <a:p>
            <a:pPr marL="742950" lvl="1" indent="-285750" algn="just">
              <a:lnSpc>
                <a:spcPct val="120000"/>
              </a:lnSpc>
              <a:spcAft>
                <a:spcPts val="600"/>
              </a:spcAft>
              <a:buClr>
                <a:srgbClr val="0000FF"/>
              </a:buClr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Percentual pré-fixado para todas as operações do mês, calculado pela RFB e pelo CG-IBS, com base no histórico de vendas e de créditos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098B16F-83DF-D892-37BB-849189C59E8E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dirty="0">
                <a:solidFill>
                  <a:srgbClr val="183EFF"/>
                </a:solidFill>
                <a:latin typeface="Century Gothic" panose="020B0502020202020204" pitchFamily="34" charset="0"/>
              </a:rPr>
              <a:t>PLP 68 </a:t>
            </a:r>
            <a:r>
              <a:rPr lang="pt-BR" sz="2400" dirty="0">
                <a:solidFill>
                  <a:srgbClr val="183EFF"/>
                </a:solidFill>
                <a:latin typeface="Century Gothic" panose="020B0502020202020204" pitchFamily="34" charset="0"/>
              </a:rPr>
              <a:t>| </a:t>
            </a:r>
            <a:r>
              <a:rPr lang="pt-BR" sz="2800" b="1" dirty="0">
                <a:solidFill>
                  <a:srgbClr val="183EFF"/>
                </a:solidFill>
                <a:latin typeface="Century Gothic" panose="020B0502020202020204" pitchFamily="34" charset="0"/>
              </a:rPr>
              <a:t>Modalidades de </a:t>
            </a:r>
            <a:r>
              <a:rPr lang="pt-BR" sz="2800" b="1" i="1" dirty="0">
                <a:solidFill>
                  <a:srgbClr val="183EFF"/>
                </a:solidFill>
                <a:latin typeface="Century Gothic" panose="020B0502020202020204" pitchFamily="34" charset="0"/>
              </a:rPr>
              <a:t>split payment</a:t>
            </a:r>
          </a:p>
          <a:p>
            <a:pPr>
              <a:lnSpc>
                <a:spcPct val="90000"/>
              </a:lnSpc>
            </a:pPr>
            <a:endParaRPr lang="pt-BR" sz="2800" i="1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83309F3-D454-F9DF-A726-B3511AA50CAB}"/>
              </a:ext>
            </a:extLst>
          </p:cNvPr>
          <p:cNvSpPr txBox="1"/>
          <p:nvPr/>
        </p:nvSpPr>
        <p:spPr>
          <a:xfrm>
            <a:off x="-246744" y="230976"/>
            <a:ext cx="1132115" cy="634880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algn="ctr">
              <a:defRPr b="1">
                <a:solidFill>
                  <a:schemeClr val="lt1"/>
                </a:solidFill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495466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2CC78BE-BDEC-B44E-51B3-8729F09BC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 flipV="1">
            <a:off x="10438" y="1117"/>
            <a:ext cx="12192000" cy="6859344"/>
          </a:xfrm>
          <a:prstGeom prst="rect">
            <a:avLst/>
          </a:prstGeom>
        </p:spPr>
      </p:pic>
      <p:sp>
        <p:nvSpPr>
          <p:cNvPr id="12" name="Lágrima 8">
            <a:extLst>
              <a:ext uri="{FF2B5EF4-FFF2-40B4-BE49-F238E27FC236}">
                <a16:creationId xmlns:a16="http://schemas.microsoft.com/office/drawing/2014/main" id="{C10D0C21-D067-CFEF-8A64-D3463E341499}"/>
              </a:ext>
            </a:extLst>
          </p:cNvPr>
          <p:cNvSpPr/>
          <p:nvPr/>
        </p:nvSpPr>
        <p:spPr>
          <a:xfrm flipV="1">
            <a:off x="11709116" y="6390869"/>
            <a:ext cx="482600" cy="470436"/>
          </a:xfrm>
          <a:prstGeom prst="teardrop">
            <a:avLst/>
          </a:prstGeom>
          <a:solidFill>
            <a:srgbClr val="FF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Century Gothic" panose="020B0502020202020204" pitchFamily="34" charset="0"/>
            </a:endParaRP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26A2069B-753B-C943-3F6A-E6C687D0720B}"/>
              </a:ext>
            </a:extLst>
          </p:cNvPr>
          <p:cNvGrpSpPr/>
          <p:nvPr/>
        </p:nvGrpSpPr>
        <p:grpSpPr>
          <a:xfrm>
            <a:off x="5162940" y="6221795"/>
            <a:ext cx="2035340" cy="613922"/>
            <a:chOff x="5194135" y="6155546"/>
            <a:chExt cx="2035340" cy="613922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77DDC36B-9E15-8C07-390B-1B99E6E6039B}"/>
                </a:ext>
              </a:extLst>
            </p:cNvPr>
            <p:cNvSpPr/>
            <p:nvPr/>
          </p:nvSpPr>
          <p:spPr>
            <a:xfrm>
              <a:off x="5194135" y="6155546"/>
              <a:ext cx="2035340" cy="61392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7" name="Picture 2" descr="D:\OneDrive - mtegovbr\Materiais de uso comum\ID Visual Novo Governo - 2023\Marca dos Ministérios\Logo Ministérios -_Horizontal - MF e Gov.png">
              <a:extLst>
                <a:ext uri="{FF2B5EF4-FFF2-40B4-BE49-F238E27FC236}">
                  <a16:creationId xmlns:a16="http://schemas.microsoft.com/office/drawing/2014/main" id="{D5E70632-972C-091B-F753-DFC2469AE1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828" y="6182204"/>
              <a:ext cx="1909954" cy="5606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8" name="Tabela 67">
            <a:extLst>
              <a:ext uri="{FF2B5EF4-FFF2-40B4-BE49-F238E27FC236}">
                <a16:creationId xmlns:a16="http://schemas.microsoft.com/office/drawing/2014/main" id="{6E8D26B7-1092-FD11-889F-2953F2323CF5}"/>
              </a:ext>
            </a:extLst>
          </p:cNvPr>
          <p:cNvGraphicFramePr>
            <a:graphicFrameLocks noGrp="1"/>
          </p:cNvGraphicFramePr>
          <p:nvPr/>
        </p:nvGraphicFramePr>
        <p:xfrm>
          <a:off x="4608508" y="4081716"/>
          <a:ext cx="1642370" cy="13575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42370">
                  <a:extLst>
                    <a:ext uri="{9D8B030D-6E8A-4147-A177-3AD203B41FA5}">
                      <a16:colId xmlns:a16="http://schemas.microsoft.com/office/drawing/2014/main" val="1401663092"/>
                    </a:ext>
                  </a:extLst>
                </a:gridCol>
              </a:tblGrid>
              <a:tr h="71745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ADQUIRENTE</a:t>
                      </a:r>
                    </a:p>
                    <a:p>
                      <a:pPr algn="ctr"/>
                      <a:r>
                        <a:rPr lang="pt-BR" b="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CRÉDITO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718260"/>
                  </a:ext>
                </a:extLst>
              </a:tr>
              <a:tr h="502291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</a:rPr>
                        <a:t>R$ 26</a:t>
                      </a:r>
                    </a:p>
                    <a:p>
                      <a:pPr algn="ctr"/>
                      <a:endParaRPr lang="pt-BR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101913"/>
                  </a:ext>
                </a:extLst>
              </a:tr>
            </a:tbl>
          </a:graphicData>
        </a:graphic>
      </p:graphicFrame>
      <p:sp>
        <p:nvSpPr>
          <p:cNvPr id="69" name="CaixaDeTexto 68">
            <a:extLst>
              <a:ext uri="{FF2B5EF4-FFF2-40B4-BE49-F238E27FC236}">
                <a16:creationId xmlns:a16="http://schemas.microsoft.com/office/drawing/2014/main" id="{861582D4-FB64-2889-9A12-FEA4950D169B}"/>
              </a:ext>
            </a:extLst>
          </p:cNvPr>
          <p:cNvSpPr txBox="1"/>
          <p:nvPr/>
        </p:nvSpPr>
        <p:spPr>
          <a:xfrm>
            <a:off x="4240370" y="5556268"/>
            <a:ext cx="4040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Diferença retida no Split 2 = R$ 13</a:t>
            </a: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A8DC125D-C1D4-5305-8D3F-54366E3F5B38}"/>
              </a:ext>
            </a:extLst>
          </p:cNvPr>
          <p:cNvSpPr txBox="1"/>
          <p:nvPr/>
        </p:nvSpPr>
        <p:spPr>
          <a:xfrm>
            <a:off x="1070101" y="2979419"/>
            <a:ext cx="1065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9F76352F-BACE-309F-A923-25A8CFB1555A}"/>
              </a:ext>
            </a:extLst>
          </p:cNvPr>
          <p:cNvSpPr txBox="1"/>
          <p:nvPr/>
        </p:nvSpPr>
        <p:spPr>
          <a:xfrm>
            <a:off x="181530" y="3624416"/>
            <a:ext cx="271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ATACADISTA</a:t>
            </a: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2D7E79DE-7CD9-B0A5-368A-76E3C3A53BA7}"/>
              </a:ext>
            </a:extLst>
          </p:cNvPr>
          <p:cNvSpPr txBox="1"/>
          <p:nvPr/>
        </p:nvSpPr>
        <p:spPr>
          <a:xfrm>
            <a:off x="5492403" y="2979419"/>
            <a:ext cx="12500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</a:t>
            </a:r>
          </a:p>
        </p:txBody>
      </p:sp>
      <p:cxnSp>
        <p:nvCxnSpPr>
          <p:cNvPr id="73" name="Conector de Seta Reta 72">
            <a:extLst>
              <a:ext uri="{FF2B5EF4-FFF2-40B4-BE49-F238E27FC236}">
                <a16:creationId xmlns:a16="http://schemas.microsoft.com/office/drawing/2014/main" id="{C069F664-4C2C-147F-CFE6-C5994AB96F95}"/>
              </a:ext>
            </a:extLst>
          </p:cNvPr>
          <p:cNvCxnSpPr>
            <a:cxnSpLocks/>
          </p:cNvCxnSpPr>
          <p:nvPr/>
        </p:nvCxnSpPr>
        <p:spPr>
          <a:xfrm>
            <a:off x="2414725" y="3794509"/>
            <a:ext cx="2834172" cy="0"/>
          </a:xfrm>
          <a:prstGeom prst="straightConnector1">
            <a:avLst/>
          </a:prstGeom>
          <a:ln w="38100">
            <a:solidFill>
              <a:srgbClr val="183E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aixaDeTexto 73">
            <a:extLst>
              <a:ext uri="{FF2B5EF4-FFF2-40B4-BE49-F238E27FC236}">
                <a16:creationId xmlns:a16="http://schemas.microsoft.com/office/drawing/2014/main" id="{B41D5969-0A90-F820-ABE4-4BF77F9FCA19}"/>
              </a:ext>
            </a:extLst>
          </p:cNvPr>
          <p:cNvSpPr txBox="1"/>
          <p:nvPr/>
        </p:nvSpPr>
        <p:spPr>
          <a:xfrm>
            <a:off x="10096065" y="2979419"/>
            <a:ext cx="1065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</a:t>
            </a:r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9FF84159-00C0-8B6C-C9A5-BA7218C2CA3F}"/>
              </a:ext>
            </a:extLst>
          </p:cNvPr>
          <p:cNvSpPr txBox="1"/>
          <p:nvPr/>
        </p:nvSpPr>
        <p:spPr>
          <a:xfrm>
            <a:off x="9271459" y="3592877"/>
            <a:ext cx="27145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CONSUMIDOR FINAL</a:t>
            </a:r>
          </a:p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ADQUIRENTE</a:t>
            </a:r>
          </a:p>
          <a:p>
            <a:pPr algn="ctr"/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(não tem crédito)</a:t>
            </a:r>
          </a:p>
        </p:txBody>
      </p: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1601A4A0-79F7-91D5-66A2-B34C671ED1A1}"/>
              </a:ext>
            </a:extLst>
          </p:cNvPr>
          <p:cNvSpPr txBox="1"/>
          <p:nvPr/>
        </p:nvSpPr>
        <p:spPr>
          <a:xfrm>
            <a:off x="9271458" y="4984043"/>
            <a:ext cx="27145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dirty="0">
                <a:solidFill>
                  <a:srgbClr val="183EFF"/>
                </a:solidFill>
                <a:latin typeface="Century Gothic" panose="020B0502020202020204" pitchFamily="34" charset="0"/>
              </a:rPr>
              <a:t>TOTAL de IBS e CBS recolhidos na cadeia = R$ 39</a:t>
            </a:r>
          </a:p>
        </p:txBody>
      </p:sp>
      <p:sp>
        <p:nvSpPr>
          <p:cNvPr id="77" name="CaixaDeTexto 76">
            <a:extLst>
              <a:ext uri="{FF2B5EF4-FFF2-40B4-BE49-F238E27FC236}">
                <a16:creationId xmlns:a16="http://schemas.microsoft.com/office/drawing/2014/main" id="{35B2FE4D-2895-DADF-2CC1-D25BB12057C4}"/>
              </a:ext>
            </a:extLst>
          </p:cNvPr>
          <p:cNvSpPr txBox="1"/>
          <p:nvPr/>
        </p:nvSpPr>
        <p:spPr>
          <a:xfrm>
            <a:off x="2486299" y="2757476"/>
            <a:ext cx="2714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Pagamento: </a:t>
            </a: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R$ 100</a:t>
            </a:r>
          </a:p>
        </p:txBody>
      </p: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0BE33358-2F38-4F27-D6B9-68F7C00FAB17}"/>
              </a:ext>
            </a:extLst>
          </p:cNvPr>
          <p:cNvSpPr txBox="1"/>
          <p:nvPr/>
        </p:nvSpPr>
        <p:spPr>
          <a:xfrm>
            <a:off x="6782755" y="3183465"/>
            <a:ext cx="2714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bem ou serviço</a:t>
            </a:r>
            <a:endParaRPr lang="pt-BR" sz="16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2B8DF799-F256-0E53-2C6E-10EBEC138E3C}"/>
              </a:ext>
            </a:extLst>
          </p:cNvPr>
          <p:cNvSpPr txBox="1"/>
          <p:nvPr/>
        </p:nvSpPr>
        <p:spPr>
          <a:xfrm>
            <a:off x="2534360" y="3183465"/>
            <a:ext cx="27145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bem ou serviço</a:t>
            </a:r>
          </a:p>
        </p:txBody>
      </p:sp>
      <p:cxnSp>
        <p:nvCxnSpPr>
          <p:cNvPr id="80" name="Conector de Seta Reta 79">
            <a:extLst>
              <a:ext uri="{FF2B5EF4-FFF2-40B4-BE49-F238E27FC236}">
                <a16:creationId xmlns:a16="http://schemas.microsoft.com/office/drawing/2014/main" id="{BE9382F7-421E-EF71-90A5-89CE03A0F915}"/>
              </a:ext>
            </a:extLst>
          </p:cNvPr>
          <p:cNvCxnSpPr>
            <a:cxnSpLocks/>
          </p:cNvCxnSpPr>
          <p:nvPr/>
        </p:nvCxnSpPr>
        <p:spPr>
          <a:xfrm flipH="1">
            <a:off x="2414725" y="3122980"/>
            <a:ext cx="3504899" cy="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aixaDeTexto 80">
            <a:extLst>
              <a:ext uri="{FF2B5EF4-FFF2-40B4-BE49-F238E27FC236}">
                <a16:creationId xmlns:a16="http://schemas.microsoft.com/office/drawing/2014/main" id="{F0FAFD48-7DC6-D110-5C23-36BC23BA1BD6}"/>
              </a:ext>
            </a:extLst>
          </p:cNvPr>
          <p:cNvSpPr txBox="1"/>
          <p:nvPr/>
        </p:nvSpPr>
        <p:spPr>
          <a:xfrm>
            <a:off x="1" y="5893310"/>
            <a:ext cx="213951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IBS + CBS = 26%</a:t>
            </a:r>
          </a:p>
        </p:txBody>
      </p:sp>
      <p:cxnSp>
        <p:nvCxnSpPr>
          <p:cNvPr id="82" name="Conector de Seta Reta 81">
            <a:extLst>
              <a:ext uri="{FF2B5EF4-FFF2-40B4-BE49-F238E27FC236}">
                <a16:creationId xmlns:a16="http://schemas.microsoft.com/office/drawing/2014/main" id="{D350515C-8BE3-187F-5B49-C65C8F9D28E9}"/>
              </a:ext>
            </a:extLst>
          </p:cNvPr>
          <p:cNvCxnSpPr>
            <a:cxnSpLocks/>
          </p:cNvCxnSpPr>
          <p:nvPr/>
        </p:nvCxnSpPr>
        <p:spPr>
          <a:xfrm flipH="1">
            <a:off x="6347998" y="3094131"/>
            <a:ext cx="4047753" cy="12268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de Seta Reta 82">
            <a:extLst>
              <a:ext uri="{FF2B5EF4-FFF2-40B4-BE49-F238E27FC236}">
                <a16:creationId xmlns:a16="http://schemas.microsoft.com/office/drawing/2014/main" id="{4C68B2E2-9943-3854-C401-444614470C34}"/>
              </a:ext>
            </a:extLst>
          </p:cNvPr>
          <p:cNvCxnSpPr>
            <a:cxnSpLocks/>
          </p:cNvCxnSpPr>
          <p:nvPr/>
        </p:nvCxnSpPr>
        <p:spPr>
          <a:xfrm>
            <a:off x="6786841" y="3768697"/>
            <a:ext cx="2635366" cy="8846"/>
          </a:xfrm>
          <a:prstGeom prst="straightConnector1">
            <a:avLst/>
          </a:prstGeom>
          <a:ln w="38100">
            <a:solidFill>
              <a:srgbClr val="183E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aixaDeTexto 83">
            <a:extLst>
              <a:ext uri="{FF2B5EF4-FFF2-40B4-BE49-F238E27FC236}">
                <a16:creationId xmlns:a16="http://schemas.microsoft.com/office/drawing/2014/main" id="{8EEA194F-DF3D-129B-B06A-E34DFCF4D334}"/>
              </a:ext>
            </a:extLst>
          </p:cNvPr>
          <p:cNvSpPr txBox="1"/>
          <p:nvPr/>
        </p:nvSpPr>
        <p:spPr>
          <a:xfrm>
            <a:off x="6689876" y="2741187"/>
            <a:ext cx="27513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Pagamento: </a:t>
            </a: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R$ 150</a:t>
            </a:r>
          </a:p>
        </p:txBody>
      </p:sp>
      <p:sp>
        <p:nvSpPr>
          <p:cNvPr id="85" name="CaixaDeTexto 84">
            <a:extLst>
              <a:ext uri="{FF2B5EF4-FFF2-40B4-BE49-F238E27FC236}">
                <a16:creationId xmlns:a16="http://schemas.microsoft.com/office/drawing/2014/main" id="{2F248914-631D-221E-65E4-DBA674AB6D13}"/>
              </a:ext>
            </a:extLst>
          </p:cNvPr>
          <p:cNvSpPr txBox="1"/>
          <p:nvPr/>
        </p:nvSpPr>
        <p:spPr>
          <a:xfrm>
            <a:off x="3442360" y="1007526"/>
            <a:ext cx="5307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COMITÊ GESTOR DO IBS e RFB</a:t>
            </a:r>
          </a:p>
        </p:txBody>
      </p:sp>
      <p:cxnSp>
        <p:nvCxnSpPr>
          <p:cNvPr id="86" name="Conector de Seta Reta 85">
            <a:extLst>
              <a:ext uri="{FF2B5EF4-FFF2-40B4-BE49-F238E27FC236}">
                <a16:creationId xmlns:a16="http://schemas.microsoft.com/office/drawing/2014/main" id="{DBCC2DB6-EE2F-2B5D-AE3D-2B3FDBD6935C}"/>
              </a:ext>
            </a:extLst>
          </p:cNvPr>
          <p:cNvCxnSpPr>
            <a:cxnSpLocks/>
          </p:cNvCxnSpPr>
          <p:nvPr/>
        </p:nvCxnSpPr>
        <p:spPr>
          <a:xfrm flipV="1">
            <a:off x="5919624" y="1579538"/>
            <a:ext cx="11810" cy="1531881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de Seta Reta 86">
            <a:extLst>
              <a:ext uri="{FF2B5EF4-FFF2-40B4-BE49-F238E27FC236}">
                <a16:creationId xmlns:a16="http://schemas.microsoft.com/office/drawing/2014/main" id="{ECBC5FF9-3F29-000A-1EA0-22F674342E4E}"/>
              </a:ext>
            </a:extLst>
          </p:cNvPr>
          <p:cNvCxnSpPr>
            <a:cxnSpLocks/>
          </p:cNvCxnSpPr>
          <p:nvPr/>
        </p:nvCxnSpPr>
        <p:spPr>
          <a:xfrm>
            <a:off x="6237549" y="1588416"/>
            <a:ext cx="12795" cy="1507614"/>
          </a:xfrm>
          <a:prstGeom prst="straightConnector1">
            <a:avLst/>
          </a:prstGeom>
          <a:ln w="381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aixaDeTexto 87">
            <a:extLst>
              <a:ext uri="{FF2B5EF4-FFF2-40B4-BE49-F238E27FC236}">
                <a16:creationId xmlns:a16="http://schemas.microsoft.com/office/drawing/2014/main" id="{2066A9B3-C03B-14FD-F6CA-8CB93BCD76FF}"/>
              </a:ext>
            </a:extLst>
          </p:cNvPr>
          <p:cNvSpPr txBox="1"/>
          <p:nvPr/>
        </p:nvSpPr>
        <p:spPr>
          <a:xfrm>
            <a:off x="4507621" y="1823781"/>
            <a:ext cx="1482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Split 1: </a:t>
            </a: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R$ 26</a:t>
            </a:r>
          </a:p>
        </p:txBody>
      </p:sp>
      <p:cxnSp>
        <p:nvCxnSpPr>
          <p:cNvPr id="89" name="Conector de Seta Reta 88">
            <a:extLst>
              <a:ext uri="{FF2B5EF4-FFF2-40B4-BE49-F238E27FC236}">
                <a16:creationId xmlns:a16="http://schemas.microsoft.com/office/drawing/2014/main" id="{95013C63-DAFB-EA23-E730-15747B7FC9ED}"/>
              </a:ext>
            </a:extLst>
          </p:cNvPr>
          <p:cNvCxnSpPr>
            <a:cxnSpLocks/>
          </p:cNvCxnSpPr>
          <p:nvPr/>
        </p:nvCxnSpPr>
        <p:spPr>
          <a:xfrm flipH="1" flipV="1">
            <a:off x="7084693" y="1450738"/>
            <a:ext cx="3427603" cy="1597822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FCDD84B4-1D23-2795-686F-A750A6DCB834}"/>
              </a:ext>
            </a:extLst>
          </p:cNvPr>
          <p:cNvSpPr txBox="1"/>
          <p:nvPr/>
        </p:nvSpPr>
        <p:spPr>
          <a:xfrm>
            <a:off x="8424483" y="1823781"/>
            <a:ext cx="31208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Split 2: </a:t>
            </a:r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R$ 39 </a:t>
            </a: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para consulta</a:t>
            </a:r>
            <a:endParaRPr lang="pt-BR" sz="16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1" name="CaixaDeTexto 90">
            <a:extLst>
              <a:ext uri="{FF2B5EF4-FFF2-40B4-BE49-F238E27FC236}">
                <a16:creationId xmlns:a16="http://schemas.microsoft.com/office/drawing/2014/main" id="{58C93CFE-F580-55DC-52EA-528C83BE7F35}"/>
              </a:ext>
            </a:extLst>
          </p:cNvPr>
          <p:cNvSpPr txBox="1"/>
          <p:nvPr/>
        </p:nvSpPr>
        <p:spPr>
          <a:xfrm>
            <a:off x="6268445" y="1822905"/>
            <a:ext cx="199727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R$ 26</a:t>
            </a:r>
          </a:p>
          <a:p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(devolução do valor já compensado – </a:t>
            </a:r>
            <a:b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até 3 dias úteis)</a:t>
            </a:r>
          </a:p>
        </p:txBody>
      </p:sp>
      <p:sp>
        <p:nvSpPr>
          <p:cNvPr id="92" name="CaixaDeTexto 91">
            <a:extLst>
              <a:ext uri="{FF2B5EF4-FFF2-40B4-BE49-F238E27FC236}">
                <a16:creationId xmlns:a16="http://schemas.microsoft.com/office/drawing/2014/main" id="{589C53B7-C74F-505D-1D83-1671DC260E46}"/>
              </a:ext>
            </a:extLst>
          </p:cNvPr>
          <p:cNvSpPr txBox="1"/>
          <p:nvPr/>
        </p:nvSpPr>
        <p:spPr>
          <a:xfrm>
            <a:off x="4720083" y="3601755"/>
            <a:ext cx="2714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VAREJISTA</a:t>
            </a:r>
          </a:p>
        </p:txBody>
      </p:sp>
      <p:graphicFrame>
        <p:nvGraphicFramePr>
          <p:cNvPr id="93" name="Tabela 92">
            <a:extLst>
              <a:ext uri="{FF2B5EF4-FFF2-40B4-BE49-F238E27FC236}">
                <a16:creationId xmlns:a16="http://schemas.microsoft.com/office/drawing/2014/main" id="{177CCEC5-B750-DF9C-0F8C-C2FEDD4E034E}"/>
              </a:ext>
            </a:extLst>
          </p:cNvPr>
          <p:cNvGraphicFramePr>
            <a:graphicFrameLocks noGrp="1"/>
          </p:cNvGraphicFramePr>
          <p:nvPr/>
        </p:nvGraphicFramePr>
        <p:xfrm>
          <a:off x="6250344" y="4080472"/>
          <a:ext cx="1699389" cy="13575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9389">
                  <a:extLst>
                    <a:ext uri="{9D8B030D-6E8A-4147-A177-3AD203B41FA5}">
                      <a16:colId xmlns:a16="http://schemas.microsoft.com/office/drawing/2014/main" val="2353230037"/>
                    </a:ext>
                  </a:extLst>
                </a:gridCol>
              </a:tblGrid>
              <a:tr h="71745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FORNECEDOR</a:t>
                      </a:r>
                    </a:p>
                    <a:p>
                      <a:pPr algn="ctr"/>
                      <a:r>
                        <a:rPr lang="pt-BR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DÉBITO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718260"/>
                  </a:ext>
                </a:extLst>
              </a:tr>
              <a:tr h="502291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R$ 39</a:t>
                      </a:r>
                    </a:p>
                    <a:p>
                      <a:pPr algn="ctr"/>
                      <a:endParaRPr lang="pt-BR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101913"/>
                  </a:ext>
                </a:extLst>
              </a:tr>
            </a:tbl>
          </a:graphicData>
        </a:graphic>
      </p:graphicFrame>
      <p:sp>
        <p:nvSpPr>
          <p:cNvPr id="94" name="CaixaDeTexto 93">
            <a:extLst>
              <a:ext uri="{FF2B5EF4-FFF2-40B4-BE49-F238E27FC236}">
                <a16:creationId xmlns:a16="http://schemas.microsoft.com/office/drawing/2014/main" id="{8D3B25A8-8535-3D2C-E5D3-02277AE9C4F8}"/>
              </a:ext>
            </a:extLst>
          </p:cNvPr>
          <p:cNvSpPr txBox="1"/>
          <p:nvPr/>
        </p:nvSpPr>
        <p:spPr>
          <a:xfrm>
            <a:off x="2534359" y="3439818"/>
            <a:ext cx="28952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(R$ 100 + 26% IVA = </a:t>
            </a: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R$ 126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95" name="CaixaDeTexto 94">
            <a:extLst>
              <a:ext uri="{FF2B5EF4-FFF2-40B4-BE49-F238E27FC236}">
                <a16:creationId xmlns:a16="http://schemas.microsoft.com/office/drawing/2014/main" id="{8666FDFA-6851-538C-4841-35DA321DA331}"/>
              </a:ext>
            </a:extLst>
          </p:cNvPr>
          <p:cNvSpPr txBox="1"/>
          <p:nvPr/>
        </p:nvSpPr>
        <p:spPr>
          <a:xfrm>
            <a:off x="6782756" y="3439818"/>
            <a:ext cx="28952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(R$ 150 + 26% IVA = </a:t>
            </a: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R$ 189</a:t>
            </a: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)</a:t>
            </a:r>
          </a:p>
        </p:txBody>
      </p:sp>
      <p:graphicFrame>
        <p:nvGraphicFramePr>
          <p:cNvPr id="96" name="Tabela 95">
            <a:extLst>
              <a:ext uri="{FF2B5EF4-FFF2-40B4-BE49-F238E27FC236}">
                <a16:creationId xmlns:a16="http://schemas.microsoft.com/office/drawing/2014/main" id="{7A8981EE-E42D-C0A6-6012-194FEE64D0ED}"/>
              </a:ext>
            </a:extLst>
          </p:cNvPr>
          <p:cNvGraphicFramePr>
            <a:graphicFrameLocks noGrp="1"/>
          </p:cNvGraphicFramePr>
          <p:nvPr/>
        </p:nvGraphicFramePr>
        <p:xfrm>
          <a:off x="688331" y="4107127"/>
          <a:ext cx="1699389" cy="135753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9389">
                  <a:extLst>
                    <a:ext uri="{9D8B030D-6E8A-4147-A177-3AD203B41FA5}">
                      <a16:colId xmlns:a16="http://schemas.microsoft.com/office/drawing/2014/main" val="2353230037"/>
                    </a:ext>
                  </a:extLst>
                </a:gridCol>
              </a:tblGrid>
              <a:tr h="71745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t-B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entury Gothic" panose="020B0502020202020204" pitchFamily="34" charset="0"/>
                        </a:rPr>
                        <a:t>FORNECEDOR</a:t>
                      </a:r>
                    </a:p>
                    <a:p>
                      <a:pPr algn="ctr"/>
                      <a:r>
                        <a:rPr lang="pt-BR" b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DÉBITO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718260"/>
                  </a:ext>
                </a:extLst>
              </a:tr>
              <a:tr h="502291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R$ 26</a:t>
                      </a:r>
                    </a:p>
                    <a:p>
                      <a:pPr algn="ctr"/>
                      <a:endParaRPr lang="pt-BR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101913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4A73EFCD-B014-F36E-60C3-E08A142C1B8E}"/>
              </a:ext>
            </a:extLst>
          </p:cNvPr>
          <p:cNvSpPr txBox="1"/>
          <p:nvPr/>
        </p:nvSpPr>
        <p:spPr>
          <a:xfrm>
            <a:off x="11708832" y="6477253"/>
            <a:ext cx="48260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9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605DFE9-A497-CB28-AE6D-9621AB09CB64}"/>
              </a:ext>
            </a:extLst>
          </p:cNvPr>
          <p:cNvSpPr txBox="1"/>
          <p:nvPr/>
        </p:nvSpPr>
        <p:spPr>
          <a:xfrm>
            <a:off x="885371" y="309274"/>
            <a:ext cx="10306877" cy="556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800" dirty="0">
                <a:solidFill>
                  <a:srgbClr val="183EFF"/>
                </a:solidFill>
                <a:latin typeface="Century Gothic" panose="020B0502020202020204" pitchFamily="34" charset="0"/>
              </a:rPr>
              <a:t>Exemplo | </a:t>
            </a:r>
            <a:r>
              <a:rPr lang="pt-BR" sz="2800" b="1" i="1" dirty="0">
                <a:solidFill>
                  <a:srgbClr val="183EFF"/>
                </a:solidFill>
                <a:latin typeface="Century Gothic" panose="020B0502020202020204" pitchFamily="34" charset="0"/>
              </a:rPr>
              <a:t>Split inteligente (offline)</a:t>
            </a:r>
          </a:p>
          <a:p>
            <a:pPr>
              <a:lnSpc>
                <a:spcPct val="90000"/>
              </a:lnSpc>
            </a:pPr>
            <a:endParaRPr lang="pt-BR" sz="2800" i="1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A00083F-424A-E1DE-0697-270ACEDAD3D5}"/>
              </a:ext>
            </a:extLst>
          </p:cNvPr>
          <p:cNvSpPr txBox="1"/>
          <p:nvPr/>
        </p:nvSpPr>
        <p:spPr>
          <a:xfrm>
            <a:off x="-246744" y="230976"/>
            <a:ext cx="1132115" cy="634880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algn="ctr">
              <a:defRPr b="1">
                <a:solidFill>
                  <a:schemeClr val="lt1"/>
                </a:solidFill>
                <a:latin typeface="Century Gothic" panose="020B0502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pt-BR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99572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  <p:bldP spid="74" grpId="0"/>
      <p:bldP spid="75" grpId="0"/>
      <p:bldP spid="76" grpId="0"/>
      <p:bldP spid="77" grpId="0"/>
      <p:bldP spid="78" grpId="0"/>
      <p:bldP spid="79" grpId="0"/>
      <p:bldP spid="81" grpId="0" animBg="1"/>
      <p:bldP spid="84" grpId="0"/>
      <p:bldP spid="85" grpId="0"/>
      <p:bldP spid="88" grpId="0"/>
      <p:bldP spid="90" grpId="0"/>
      <p:bldP spid="91" grpId="0"/>
      <p:bldP spid="92" grpId="0"/>
      <p:bldP spid="94" grpId="0"/>
      <p:bldP spid="95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3569</TotalTime>
  <Words>1042</Words>
  <Application>Microsoft Office PowerPoint</Application>
  <PresentationFormat>Widescreen</PresentationFormat>
  <Paragraphs>146</Paragraphs>
  <Slides>10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Arial</vt:lpstr>
      <vt:lpstr>Arial,Sans-Serif</vt:lpstr>
      <vt:lpstr>Calibri</vt:lpstr>
      <vt:lpstr>Calibri Light</vt:lpstr>
      <vt:lpstr>Calibri,Sans-Serif</vt:lpstr>
      <vt:lpstr>Century Gothic</vt:lpstr>
      <vt:lpstr>Montserrat Bold</vt:lpstr>
      <vt:lpstr>Montserrat ExtraBold</vt:lpstr>
      <vt:lpstr>Montserrat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lastModifiedBy>Daniel Abraham Loria</cp:lastModifiedBy>
  <cp:revision>30</cp:revision>
  <cp:lastPrinted>2023-10-31T17:44:35Z</cp:lastPrinted>
  <dcterms:created xsi:type="dcterms:W3CDTF">2019-01-08T13:56:17Z</dcterms:created>
  <dcterms:modified xsi:type="dcterms:W3CDTF">2024-11-12T12:10:00Z</dcterms:modified>
</cp:coreProperties>
</file>