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8" r:id="rId2"/>
    <p:sldId id="319" r:id="rId3"/>
    <p:sldId id="376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50" r:id="rId28"/>
    <p:sldId id="351" r:id="rId29"/>
    <p:sldId id="352" r:id="rId30"/>
    <p:sldId id="353" r:id="rId31"/>
    <p:sldId id="354" r:id="rId32"/>
    <p:sldId id="375" r:id="rId33"/>
    <p:sldId id="357" r:id="rId34"/>
    <p:sldId id="358" r:id="rId35"/>
    <p:sldId id="365" r:id="rId36"/>
    <p:sldId id="359" r:id="rId37"/>
    <p:sldId id="360" r:id="rId38"/>
    <p:sldId id="361" r:id="rId39"/>
    <p:sldId id="364" r:id="rId40"/>
    <p:sldId id="368" r:id="rId41"/>
    <p:sldId id="369" r:id="rId42"/>
    <p:sldId id="363" r:id="rId43"/>
    <p:sldId id="362" r:id="rId44"/>
    <p:sldId id="370" r:id="rId45"/>
    <p:sldId id="366" r:id="rId46"/>
    <p:sldId id="367" r:id="rId47"/>
    <p:sldId id="373" r:id="rId48"/>
    <p:sldId id="37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70" d="100"/>
          <a:sy n="70" d="100"/>
        </p:scale>
        <p:origin x="7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lide23cag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Documents\Banco%20de%20Dados\Emprego%20e%20Renda\SAL&#193;RIO%20M&#205;NIMO\Sal&#225;rio%20m&#237;nimo%20IPE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Documents\Demandas\2015\MP%20665-2014\simulacao%2018%20meses%20seg%20des%20-%20Arnal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Documents\Demandas\2015\MP%20665-2014\simulacao%2018%20meses%20seg%20des%20-%20Arnal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Documents\Demandas\2015\MP%20665-2014\simulacao%2018%20meses%20seg%20des%20-%20Arnal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Documents\Demandas\2015\MP%20665-2014\simulacao%2018%20meses%20seg%20des%20-%20Arnal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AppData\Local\Temp\7zO460B.tmp\Tabel&#227;o%20-%20Pescador%20Artesanal%20-%20Gr&#225;fic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0251231100\AppData\Local\Temp\7zO460B.tmp\Tabel&#227;o%20-%20Pescador%20Artesanal%20-%20Gr&#225;f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'gráficos - automático'!$S$404:$S$415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'gráficos - automático'!$T$404:$T$415</c:f>
              <c:numCache>
                <c:formatCode>#,##0</c:formatCode>
                <c:ptCount val="12"/>
                <c:pt idx="0">
                  <c:v>861.01400000000001</c:v>
                </c:pt>
                <c:pt idx="1">
                  <c:v>1862.6489999999999</c:v>
                </c:pt>
                <c:pt idx="2">
                  <c:v>1831.0409999999999</c:v>
                </c:pt>
                <c:pt idx="3">
                  <c:v>1916.6320000000001</c:v>
                </c:pt>
                <c:pt idx="4">
                  <c:v>2452.181</c:v>
                </c:pt>
                <c:pt idx="5">
                  <c:v>1834.136</c:v>
                </c:pt>
                <c:pt idx="6">
                  <c:v>1765.98</c:v>
                </c:pt>
                <c:pt idx="7">
                  <c:v>2860.8090000000002</c:v>
                </c:pt>
                <c:pt idx="8">
                  <c:v>2242.2759999999998</c:v>
                </c:pt>
                <c:pt idx="9">
                  <c:v>1148.0809999999999</c:v>
                </c:pt>
                <c:pt idx="10">
                  <c:v>1489.721</c:v>
                </c:pt>
                <c:pt idx="11">
                  <c:v>396.99299999999999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467264"/>
        <c:axId val="107469616"/>
      </c:barChart>
      <c:catAx>
        <c:axId val="1074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469616"/>
        <c:crosses val="autoZero"/>
        <c:auto val="1"/>
        <c:lblAlgn val="ctr"/>
        <c:lblOffset val="100"/>
        <c:noMultiLvlLbl val="0"/>
      </c:catAx>
      <c:valAx>
        <c:axId val="1074696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74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</a:rPr>
              <a:t>Pensões por Morte</a:t>
            </a:r>
            <a:r>
              <a:rPr lang="pt-BR" sz="1400" baseline="0" dirty="0" smtClean="0">
                <a:solidFill>
                  <a:schemeClr val="accent5">
                    <a:lumMod val="50000"/>
                  </a:schemeClr>
                </a:solidFill>
              </a:rPr>
              <a:t> concedidas em 2013 por faixa de valor em SM RGPS</a:t>
            </a:r>
            <a:endParaRPr lang="pt-BR" sz="1400" dirty="0">
              <a:solidFill>
                <a:schemeClr val="accent5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6554861959782277"/>
          <c:y val="1.700787317215583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238062</c:v>
                </c:pt>
                <c:pt idx="1">
                  <c:v>96415</c:v>
                </c:pt>
                <c:pt idx="2">
                  <c:v>40735</c:v>
                </c:pt>
                <c:pt idx="3">
                  <c:v>22686</c:v>
                </c:pt>
                <c:pt idx="4">
                  <c:v>11280</c:v>
                </c:pt>
                <c:pt idx="5">
                  <c:v>5497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Colunas4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849600"/>
        <c:axId val="206851952"/>
      </c:barChart>
      <c:catAx>
        <c:axId val="2068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51952"/>
        <c:crosses val="autoZero"/>
        <c:auto val="1"/>
        <c:lblAlgn val="ctr"/>
        <c:lblOffset val="100"/>
        <c:noMultiLvlLbl val="0"/>
      </c:catAx>
      <c:valAx>
        <c:axId val="2068519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pt-BR" b="1" dirty="0" err="1" smtClean="0">
                    <a:solidFill>
                      <a:schemeClr val="accent5">
                        <a:lumMod val="50000"/>
                      </a:schemeClr>
                    </a:solidFill>
                  </a:rPr>
                  <a:t>Qtde</a:t>
                </a:r>
                <a:r>
                  <a:rPr lang="pt-BR" b="1" baseline="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concedida em 2013</a:t>
                </a:r>
                <a:endParaRPr lang="pt-BR" b="1" dirty="0">
                  <a:solidFill>
                    <a:schemeClr val="accent5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0288208717549902E-2"/>
              <c:y val="0.35023607910044907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4960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chemeClr val="bg1"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50000"/>
                  </a:schemeClr>
                </a:solidFill>
              </a:defRPr>
            </a:pPr>
            <a:r>
              <a:rPr lang="pt-BR" sz="1400">
                <a:solidFill>
                  <a:schemeClr val="accent5">
                    <a:lumMod val="50000"/>
                  </a:schemeClr>
                </a:solidFill>
              </a:rPr>
              <a:t>Pensões por Morte concedidas em 2013 por faixa de valor em SM RGPS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57.4</c:v>
                </c:pt>
                <c:pt idx="1">
                  <c:v>23.3</c:v>
                </c:pt>
                <c:pt idx="2">
                  <c:v>9.8000000000000007</c:v>
                </c:pt>
                <c:pt idx="3">
                  <c:v>5.5</c:v>
                </c:pt>
                <c:pt idx="4">
                  <c:v>2.7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Série 4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Série 5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Plan1!$F$2:$F$7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Série 6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Plan1!$G$2:$G$7</c:f>
              <c:numCache>
                <c:formatCode>General</c:formatCode>
                <c:ptCount val="6"/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Série 7</c:v>
                </c:pt>
              </c:strCache>
            </c:strRef>
          </c:tx>
          <c:invertIfNegative val="0"/>
          <c:dLbls>
            <c:dLbl>
              <c:idx val="5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1 SM</c:v>
                </c:pt>
                <c:pt idx="1">
                  <c:v>Acima de 1 até 2</c:v>
                </c:pt>
                <c:pt idx="2">
                  <c:v>Acima de 2 até 3</c:v>
                </c:pt>
                <c:pt idx="3">
                  <c:v>Acima de 3 até 4</c:v>
                </c:pt>
                <c:pt idx="4">
                  <c:v>Acima de 4 até 5</c:v>
                </c:pt>
                <c:pt idx="5">
                  <c:v>Acima de 5</c:v>
                </c:pt>
              </c:strCache>
            </c:strRef>
          </c:cat>
          <c:val>
            <c:numRef>
              <c:f>Plan1!$H$2:$H$7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851560"/>
        <c:axId val="206855088"/>
      </c:barChart>
      <c:catAx>
        <c:axId val="20685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55088"/>
        <c:crosses val="autoZero"/>
        <c:auto val="1"/>
        <c:lblAlgn val="ctr"/>
        <c:lblOffset val="100"/>
        <c:noMultiLvlLbl val="0"/>
      </c:catAx>
      <c:valAx>
        <c:axId val="206855088"/>
        <c:scaling>
          <c:orientation val="minMax"/>
        </c:scaling>
        <c:delete val="0"/>
        <c:axPos val="l"/>
        <c:title>
          <c:layout>
            <c:manualLayout>
              <c:xMode val="edge"/>
              <c:yMode val="edge"/>
              <c:x val="1.1757952820057031E-2"/>
              <c:y val="0.41305896643020851"/>
            </c:manualLayout>
          </c:layout>
          <c:overlay val="0"/>
          <c:txPr>
            <a:bodyPr/>
            <a:lstStyle/>
            <a:p>
              <a:pPr>
                <a:defRPr>
                  <a:solidFill>
                    <a:schemeClr val="accent5">
                      <a:lumMod val="50000"/>
                    </a:schemeClr>
                  </a:solidFill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5156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chemeClr val="bg1"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pt-BR">
                <a:solidFill>
                  <a:schemeClr val="accent5">
                    <a:lumMod val="50000"/>
                  </a:schemeClr>
                </a:solidFill>
              </a:rPr>
              <a:t>Despesa com Pensão por Morte RGPS 2006 • 2013 em bilhões</a:t>
            </a:r>
          </a:p>
        </c:rich>
      </c:tx>
      <c:layout>
        <c:manualLayout>
          <c:xMode val="edge"/>
          <c:yMode val="edge"/>
          <c:x val="0.12767250860499155"/>
          <c:y val="2.0582079855633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/>
          </c:dPt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39</c:v>
                </c:pt>
                <c:pt idx="1">
                  <c:v>43.3</c:v>
                </c:pt>
                <c:pt idx="2">
                  <c:v>48</c:v>
                </c:pt>
                <c:pt idx="3">
                  <c:v>54.7</c:v>
                </c:pt>
                <c:pt idx="4">
                  <c:v>62</c:v>
                </c:pt>
                <c:pt idx="5">
                  <c:v>68.3</c:v>
                </c:pt>
                <c:pt idx="6">
                  <c:v>77.599999999999994</c:v>
                </c:pt>
                <c:pt idx="7">
                  <c:v>86.5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Colunas4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Plan1!$D$2:$D$9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Colunas5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Plan1!$E$2:$E$9</c:f>
              <c:numCache>
                <c:formatCode>General</c:formatCode>
                <c:ptCount val="8"/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Colunas6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Plan1!$F$2:$F$9</c:f>
              <c:numCache>
                <c:formatCode>General</c:formatCode>
                <c:ptCount val="8"/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Colunas7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Plan1!$G$2:$G$9</c:f>
              <c:numCache>
                <c:formatCode>General</c:formatCode>
                <c:ptCount val="8"/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Colunas8</c:v>
                </c:pt>
              </c:strCache>
            </c:strRef>
          </c:tx>
          <c:invertIfNegative val="0"/>
          <c:dLbls>
            <c:dLbl>
              <c:idx val="7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Plan1!$A$2:$A$9</c:f>
              <c:numCache>
                <c:formatCode>#,##0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Plan1!$H$2:$H$9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850776"/>
        <c:axId val="206856264"/>
      </c:barChart>
      <c:catAx>
        <c:axId val="206850776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56264"/>
        <c:crosses val="autoZero"/>
        <c:auto val="1"/>
        <c:lblAlgn val="ctr"/>
        <c:lblOffset val="100"/>
        <c:noMultiLvlLbl val="0"/>
      </c:catAx>
      <c:valAx>
        <c:axId val="206856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pt-BR">
                    <a:solidFill>
                      <a:schemeClr val="accent5">
                        <a:lumMod val="50000"/>
                      </a:schemeClr>
                    </a:solidFill>
                  </a:rPr>
                  <a:t>Despesa em R$ bilhões</a:t>
                </a:r>
              </a:p>
            </c:rich>
          </c:tx>
          <c:layout/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85077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chemeClr val="bg1"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Plan1!$B$2:$B$18</c:f>
              <c:numCache>
                <c:formatCode>General</c:formatCode>
                <c:ptCount val="17"/>
                <c:pt idx="0">
                  <c:v>3.2</c:v>
                </c:pt>
                <c:pt idx="1">
                  <c:v>2.8</c:v>
                </c:pt>
                <c:pt idx="2">
                  <c:v>2.6</c:v>
                </c:pt>
                <c:pt idx="3">
                  <c:v>1.6</c:v>
                </c:pt>
                <c:pt idx="4">
                  <c:v>1.5</c:v>
                </c:pt>
                <c:pt idx="5">
                  <c:v>1.2</c:v>
                </c:pt>
                <c:pt idx="6">
                  <c:v>1.2</c:v>
                </c:pt>
                <c:pt idx="7">
                  <c:v>1.1000000000000001</c:v>
                </c:pt>
                <c:pt idx="8">
                  <c:v>0.8</c:v>
                </c:pt>
                <c:pt idx="9">
                  <c:v>0.70000000000000062</c:v>
                </c:pt>
                <c:pt idx="10">
                  <c:v>0.60000000000000064</c:v>
                </c:pt>
                <c:pt idx="11">
                  <c:v>0.60000000000000064</c:v>
                </c:pt>
                <c:pt idx="12">
                  <c:v>0.5</c:v>
                </c:pt>
                <c:pt idx="13">
                  <c:v>0.4</c:v>
                </c:pt>
                <c:pt idx="14">
                  <c:v>0.30000000000000032</c:v>
                </c:pt>
                <c:pt idx="15">
                  <c:v>0.2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Plan1!$C$2:$C$18</c:f>
              <c:numCache>
                <c:formatCode>General</c:formatCode>
                <c:ptCount val="17"/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Colunas3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Plan1!$D$2:$D$18</c:f>
              <c:numCache>
                <c:formatCode>General</c:formatCode>
                <c:ptCount val="17"/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Colunas4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Plan1!$E$2:$E$18</c:f>
              <c:numCache>
                <c:formatCode>General</c:formatCode>
                <c:ptCount val="17"/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Colunas5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Plan1!$F$2:$F$18</c:f>
              <c:numCache>
                <c:formatCode>General</c:formatCode>
                <c:ptCount val="17"/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Colunas6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Plan1!$G$2:$G$18</c:f>
              <c:numCache>
                <c:formatCode>General</c:formatCode>
                <c:ptCount val="17"/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Colunas7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Plan1!$H$2:$H$18</c:f>
              <c:numCache>
                <c:formatCode>General</c:formatCode>
                <c:ptCount val="17"/>
              </c:numCache>
            </c:numRef>
          </c:val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Colunas8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Plan1!$I$2:$I$18</c:f>
              <c:numCache>
                <c:formatCode>General</c:formatCode>
                <c:ptCount val="17"/>
              </c:numCache>
            </c:numRef>
          </c:val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Colunas9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Plan1!$J$2:$J$18</c:f>
              <c:numCache>
                <c:formatCode>General</c:formatCode>
                <c:ptCount val="17"/>
              </c:numCache>
            </c:numRef>
          </c:val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Colunas10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6"/>
                <c:pt idx="0">
                  <c:v>Brasil</c:v>
                </c:pt>
                <c:pt idx="1">
                  <c:v>Bélgica</c:v>
                </c:pt>
                <c:pt idx="2">
                  <c:v>Itália</c:v>
                </c:pt>
                <c:pt idx="3">
                  <c:v>Portugal</c:v>
                </c:pt>
                <c:pt idx="4">
                  <c:v>França</c:v>
                </c:pt>
                <c:pt idx="5">
                  <c:v>Japão</c:v>
                </c:pt>
                <c:pt idx="6">
                  <c:v>Suiça</c:v>
                </c:pt>
                <c:pt idx="7">
                  <c:v>Chile</c:v>
                </c:pt>
                <c:pt idx="8">
                  <c:v>Irlanda</c:v>
                </c:pt>
                <c:pt idx="9">
                  <c:v>Suécia</c:v>
                </c:pt>
                <c:pt idx="10">
                  <c:v>Espanha</c:v>
                </c:pt>
                <c:pt idx="11">
                  <c:v>Reino Unido</c:v>
                </c:pt>
                <c:pt idx="12">
                  <c:v>México</c:v>
                </c:pt>
                <c:pt idx="13">
                  <c:v>Alemanha</c:v>
                </c:pt>
                <c:pt idx="14">
                  <c:v>Noruega</c:v>
                </c:pt>
                <c:pt idx="15">
                  <c:v>Coréia do Sul</c:v>
                </c:pt>
              </c:strCache>
            </c:strRef>
          </c:cat>
          <c:val>
            <c:numRef>
              <c:f>Plan1!$K$2:$K$18</c:f>
              <c:numCache>
                <c:formatCode>General</c:formatCode>
                <c:ptCount val="1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6383032"/>
        <c:axId val="206383816"/>
      </c:barChart>
      <c:catAx>
        <c:axId val="2063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383816"/>
        <c:crosses val="autoZero"/>
        <c:auto val="1"/>
        <c:lblAlgn val="ctr"/>
        <c:lblOffset val="100"/>
        <c:noMultiLvlLbl val="0"/>
      </c:catAx>
      <c:valAx>
        <c:axId val="206383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2063830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chemeClr val="bg1">
          <a:alpha val="38000"/>
        </a:scheme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categories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0.53932885897083405</c:v>
                </c:pt>
                <c:pt idx="1">
                  <c:v>0.533468002545467</c:v>
                </c:pt>
                <c:pt idx="2">
                  <c:v>0.53868812510042796</c:v>
                </c:pt>
                <c:pt idx="3">
                  <c:v>0.55039832631510188</c:v>
                </c:pt>
                <c:pt idx="4">
                  <c:v>0.56387415200946711</c:v>
                </c:pt>
                <c:pt idx="5">
                  <c:v>0.58051674513619445</c:v>
                </c:pt>
                <c:pt idx="6">
                  <c:v>0.58793001410056001</c:v>
                </c:pt>
                <c:pt idx="7">
                  <c:v>0.60451886305201497</c:v>
                </c:pt>
                <c:pt idx="8">
                  <c:v>0.62657175068341531</c:v>
                </c:pt>
                <c:pt idx="9">
                  <c:v>0.63568487549519137</c:v>
                </c:pt>
                <c:pt idx="10">
                  <c:v>0.65117116876884662</c:v>
                </c:pt>
                <c:pt idx="11">
                  <c:v>0.6627076040344253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56760"/>
        <c:axId val="138957152"/>
      </c:barChart>
      <c:catAx>
        <c:axId val="138956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38957152"/>
        <c:crossesAt val="0"/>
        <c:auto val="1"/>
        <c:lblAlgn val="ctr"/>
        <c:lblOffset val="100"/>
        <c:noMultiLvlLbl val="0"/>
      </c:catAx>
      <c:valAx>
        <c:axId val="138957152"/>
        <c:scaling>
          <c:orientation val="minMax"/>
          <c:min val="0.5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sz="1200" b="1">
                <a:solidFill>
                  <a:schemeClr val="accent5">
                    <a:lumMod val="50000"/>
                  </a:schemeClr>
                </a:solidFill>
              </a:defRPr>
            </a:pPr>
            <a:endParaRPr lang="pt-BR"/>
          </a:p>
        </c:txPr>
        <c:crossAx val="138956760"/>
        <c:crossesAt val="0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10587286754128E-2"/>
          <c:y val="2.6029332467800616E-2"/>
          <c:w val="0.9437172392548695"/>
          <c:h val="0.917861525441855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Lbls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Séries!$F$838:$F$863</c:f>
              <c:numCache>
                <c:formatCode>0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Séries!$J$838:$J$863</c:f>
              <c:numCache>
                <c:formatCode>0.00</c:formatCode>
                <c:ptCount val="26"/>
                <c:pt idx="0">
                  <c:v>314.34489533162724</c:v>
                </c:pt>
                <c:pt idx="1">
                  <c:v>259.78634885161676</c:v>
                </c:pt>
                <c:pt idx="2">
                  <c:v>258.58824414105601</c:v>
                </c:pt>
                <c:pt idx="3">
                  <c:v>358.81031654457468</c:v>
                </c:pt>
                <c:pt idx="4">
                  <c:v>290.8408463840214</c:v>
                </c:pt>
                <c:pt idx="5">
                  <c:v>340.6119832110798</c:v>
                </c:pt>
                <c:pt idx="6">
                  <c:v>349.614452027298</c:v>
                </c:pt>
                <c:pt idx="7">
                  <c:v>359.0060929969008</c:v>
                </c:pt>
                <c:pt idx="8">
                  <c:v>379.485959619401</c:v>
                </c:pt>
                <c:pt idx="9">
                  <c:v>366.13883100941098</c:v>
                </c:pt>
                <c:pt idx="10">
                  <c:v>386.16057429543616</c:v>
                </c:pt>
                <c:pt idx="11">
                  <c:v>420.61206425527303</c:v>
                </c:pt>
                <c:pt idx="12">
                  <c:v>407.30962823278401</c:v>
                </c:pt>
                <c:pt idx="13">
                  <c:v>442.7921985479046</c:v>
                </c:pt>
                <c:pt idx="14">
                  <c:v>451.97297769684502</c:v>
                </c:pt>
                <c:pt idx="15">
                  <c:v>496.45249288989498</c:v>
                </c:pt>
                <c:pt idx="16">
                  <c:v>563.34713309873666</c:v>
                </c:pt>
                <c:pt idx="17">
                  <c:v>581.64808538204704</c:v>
                </c:pt>
                <c:pt idx="18">
                  <c:v>596.55822809912866</c:v>
                </c:pt>
                <c:pt idx="19">
                  <c:v>642.02125907990296</c:v>
                </c:pt>
                <c:pt idx="20">
                  <c:v>661.39194483528161</c:v>
                </c:pt>
                <c:pt idx="21">
                  <c:v>666.27105683666537</c:v>
                </c:pt>
                <c:pt idx="22">
                  <c:v>716.02989445690105</c:v>
                </c:pt>
                <c:pt idx="23">
                  <c:v>739.36462386593621</c:v>
                </c:pt>
                <c:pt idx="24">
                  <c:v>743.23835630906535</c:v>
                </c:pt>
                <c:pt idx="25">
                  <c:v>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70008"/>
        <c:axId val="107465304"/>
      </c:barChart>
      <c:catAx>
        <c:axId val="1074700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7465304"/>
        <c:crosses val="autoZero"/>
        <c:auto val="1"/>
        <c:lblAlgn val="ctr"/>
        <c:lblOffset val="100"/>
        <c:noMultiLvlLbl val="0"/>
      </c:catAx>
      <c:valAx>
        <c:axId val="1074653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74700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6145864514928E-2"/>
          <c:y val="2.3457632622749077E-2"/>
          <c:w val="0.9264976436811736"/>
          <c:h val="0.92361271698418346"/>
        </c:manualLayout>
      </c:layout>
      <c:lineChart>
        <c:grouping val="standard"/>
        <c:varyColors val="0"/>
        <c:ser>
          <c:idx val="1"/>
          <c:order val="0"/>
          <c:tx>
            <c:strRef>
              <c:f>Plan3!$C$2</c:f>
              <c:strCache>
                <c:ptCount val="1"/>
                <c:pt idx="0">
                  <c:v>Despesas (R$ bilhões)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Plan3!$A$3:$A$14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Plan3!$C$3:$C$14</c:f>
              <c:numCache>
                <c:formatCode>0.0</c:formatCode>
                <c:ptCount val="12"/>
                <c:pt idx="0">
                  <c:v>1.8</c:v>
                </c:pt>
                <c:pt idx="1">
                  <c:v>2.2999999999999998</c:v>
                </c:pt>
                <c:pt idx="2">
                  <c:v>2.8</c:v>
                </c:pt>
                <c:pt idx="3">
                  <c:v>4</c:v>
                </c:pt>
                <c:pt idx="4">
                  <c:v>5.0999999999999996</c:v>
                </c:pt>
                <c:pt idx="5">
                  <c:v>6</c:v>
                </c:pt>
                <c:pt idx="6">
                  <c:v>7.6</c:v>
                </c:pt>
                <c:pt idx="7">
                  <c:v>8.8000000000000007</c:v>
                </c:pt>
                <c:pt idx="8">
                  <c:v>10.4</c:v>
                </c:pt>
                <c:pt idx="9">
                  <c:v>12.3</c:v>
                </c:pt>
                <c:pt idx="10">
                  <c:v>14.7</c:v>
                </c:pt>
                <c:pt idx="11">
                  <c:v>15.9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70792"/>
        <c:axId val="107471184"/>
      </c:lineChart>
      <c:catAx>
        <c:axId val="10747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71184"/>
        <c:crosses val="autoZero"/>
        <c:auto val="1"/>
        <c:lblAlgn val="ctr"/>
        <c:lblOffset val="100"/>
        <c:noMultiLvlLbl val="0"/>
      </c:catAx>
      <c:valAx>
        <c:axId val="107471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74707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6145864514928E-2"/>
          <c:y val="2.3457632622749077E-2"/>
          <c:w val="0.9264976436811736"/>
          <c:h val="0.92361271698418346"/>
        </c:manualLayout>
      </c:layout>
      <c:lineChart>
        <c:grouping val="standard"/>
        <c:varyColors val="0"/>
        <c:ser>
          <c:idx val="0"/>
          <c:order val="0"/>
          <c:tx>
            <c:strRef>
              <c:f>Plan3!$B$2</c:f>
              <c:strCache>
                <c:ptCount val="1"/>
                <c:pt idx="0">
                  <c:v>Beneficiários (milhões)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Plan3!$A$3:$A$14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Plan3!$B$3:$B$14</c:f>
              <c:numCache>
                <c:formatCode>0.0</c:formatCode>
                <c:ptCount val="12"/>
                <c:pt idx="0">
                  <c:v>7.9</c:v>
                </c:pt>
                <c:pt idx="1">
                  <c:v>8.9</c:v>
                </c:pt>
                <c:pt idx="2">
                  <c:v>9.7000000000000011</c:v>
                </c:pt>
                <c:pt idx="3">
                  <c:v>11.1</c:v>
                </c:pt>
                <c:pt idx="4">
                  <c:v>13.9</c:v>
                </c:pt>
                <c:pt idx="5">
                  <c:v>14.9</c:v>
                </c:pt>
                <c:pt idx="6">
                  <c:v>16</c:v>
                </c:pt>
                <c:pt idx="7">
                  <c:v>17.899999999999999</c:v>
                </c:pt>
                <c:pt idx="8">
                  <c:v>19.100000000000001</c:v>
                </c:pt>
                <c:pt idx="9">
                  <c:v>19.8</c:v>
                </c:pt>
                <c:pt idx="10">
                  <c:v>21.3</c:v>
                </c:pt>
                <c:pt idx="11">
                  <c:v>22.4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5696"/>
        <c:axId val="107464912"/>
      </c:lineChart>
      <c:catAx>
        <c:axId val="10746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64912"/>
        <c:crosses val="autoZero"/>
        <c:auto val="1"/>
        <c:lblAlgn val="ctr"/>
        <c:lblOffset val="100"/>
        <c:noMultiLvlLbl val="0"/>
      </c:catAx>
      <c:valAx>
        <c:axId val="107464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74656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425542127354E-2"/>
          <c:y val="2.5570453251597666E-2"/>
          <c:w val="0.89914802123701099"/>
          <c:h val="0.92361271698418346"/>
        </c:manualLayout>
      </c:layout>
      <c:lineChart>
        <c:grouping val="standard"/>
        <c:varyColors val="0"/>
        <c:ser>
          <c:idx val="1"/>
          <c:order val="0"/>
          <c:tx>
            <c:strRef>
              <c:f>Plan1!$D$2</c:f>
              <c:strCache>
                <c:ptCount val="1"/>
                <c:pt idx="0">
                  <c:v>Despesas (em R$ Bilhões)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Plan1!$B$3:$B$14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Plan1!$D$3:$D$14</c:f>
              <c:numCache>
                <c:formatCode>0.0</c:formatCode>
                <c:ptCount val="12"/>
                <c:pt idx="0">
                  <c:v>6.6</c:v>
                </c:pt>
                <c:pt idx="1">
                  <c:v>7.2</c:v>
                </c:pt>
                <c:pt idx="2">
                  <c:v>8.6</c:v>
                </c:pt>
                <c:pt idx="3">
                  <c:v>11</c:v>
                </c:pt>
                <c:pt idx="4">
                  <c:v>12.9</c:v>
                </c:pt>
                <c:pt idx="5">
                  <c:v>14.7</c:v>
                </c:pt>
                <c:pt idx="6">
                  <c:v>19.600000000000001</c:v>
                </c:pt>
                <c:pt idx="7">
                  <c:v>20.399999999999999</c:v>
                </c:pt>
                <c:pt idx="8">
                  <c:v>23.8</c:v>
                </c:pt>
                <c:pt idx="9">
                  <c:v>27.6</c:v>
                </c:pt>
                <c:pt idx="10">
                  <c:v>31.9</c:v>
                </c:pt>
                <c:pt idx="11">
                  <c:v>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6480"/>
        <c:axId val="107467656"/>
      </c:lineChart>
      <c:catAx>
        <c:axId val="10746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67656"/>
        <c:crosses val="autoZero"/>
        <c:auto val="1"/>
        <c:lblAlgn val="ctr"/>
        <c:lblOffset val="100"/>
        <c:noMultiLvlLbl val="0"/>
      </c:catAx>
      <c:valAx>
        <c:axId val="1074676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74664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3425542127354E-2"/>
          <c:y val="2.5570453251597666E-2"/>
          <c:w val="0.89914802123701099"/>
          <c:h val="0.92361271698418346"/>
        </c:manualLayout>
      </c:layout>
      <c:lineChart>
        <c:grouping val="standard"/>
        <c:varyColors val="0"/>
        <c:ser>
          <c:idx val="0"/>
          <c:order val="0"/>
          <c:tx>
            <c:strRef>
              <c:f>Plan1!$C$2</c:f>
              <c:strCache>
                <c:ptCount val="1"/>
                <c:pt idx="0">
                  <c:v>Beneficiários (Milhões)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Plan1!$B$3:$B$14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Plan1!$C$3:$C$14</c:f>
              <c:numCache>
                <c:formatCode>0.0</c:formatCode>
                <c:ptCount val="12"/>
                <c:pt idx="0">
                  <c:v>5.0999999999999996</c:v>
                </c:pt>
                <c:pt idx="1">
                  <c:v>5</c:v>
                </c:pt>
                <c:pt idx="2">
                  <c:v>5.6</c:v>
                </c:pt>
                <c:pt idx="3">
                  <c:v>6.1</c:v>
                </c:pt>
                <c:pt idx="4">
                  <c:v>6.5</c:v>
                </c:pt>
                <c:pt idx="5">
                  <c:v>7.2</c:v>
                </c:pt>
                <c:pt idx="6">
                  <c:v>7.8</c:v>
                </c:pt>
                <c:pt idx="7">
                  <c:v>8.1</c:v>
                </c:pt>
                <c:pt idx="8">
                  <c:v>8.5</c:v>
                </c:pt>
                <c:pt idx="9">
                  <c:v>8.8000000000000007</c:v>
                </c:pt>
                <c:pt idx="10">
                  <c:v>8.9</c:v>
                </c:pt>
                <c:pt idx="11">
                  <c:v>9.2000000000000011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8440"/>
        <c:axId val="107468832"/>
      </c:lineChart>
      <c:catAx>
        <c:axId val="107468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468832"/>
        <c:crosses val="autoZero"/>
        <c:auto val="1"/>
        <c:lblAlgn val="ctr"/>
        <c:lblOffset val="100"/>
        <c:noMultiLvlLbl val="0"/>
      </c:catAx>
      <c:valAx>
        <c:axId val="107468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107468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63304548598562E-2"/>
          <c:y val="7.4050841565764955E-2"/>
          <c:w val="0.88943639520963735"/>
          <c:h val="0.756969346308483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bd!$C$1</c:f>
              <c:strCache>
                <c:ptCount val="1"/>
                <c:pt idx="0">
                  <c:v>Valores Pagos (R$ milhões)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7.8923769788685292E-3"/>
                  <c:y val="-1.547544119832944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7773142013269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9237697886852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077731420132699E-3"/>
                  <c:y val="-7.7377205991647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bd!$A$10:$A$21</c:f>
              <c:numCache>
                <c:formatCode>0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bd!$C$10:$C$21</c:f>
              <c:numCache>
                <c:formatCode>#,##0</c:formatCode>
                <c:ptCount val="12"/>
                <c:pt idx="0">
                  <c:v>82.469560000000016</c:v>
                </c:pt>
                <c:pt idx="1">
                  <c:v>154.1806</c:v>
                </c:pt>
                <c:pt idx="2">
                  <c:v>209.95992000000001</c:v>
                </c:pt>
                <c:pt idx="3">
                  <c:v>335.85894999999999</c:v>
                </c:pt>
                <c:pt idx="4">
                  <c:v>458.56286999999998</c:v>
                </c:pt>
                <c:pt idx="5">
                  <c:v>533.33344914999998</c:v>
                </c:pt>
                <c:pt idx="6">
                  <c:v>856.09372000000008</c:v>
                </c:pt>
                <c:pt idx="7">
                  <c:v>1187.03385</c:v>
                </c:pt>
                <c:pt idx="8">
                  <c:v>1241.9051640000002</c:v>
                </c:pt>
                <c:pt idx="9">
                  <c:v>1945.8247590800001</c:v>
                </c:pt>
                <c:pt idx="10">
                  <c:v>1756.87269352</c:v>
                </c:pt>
                <c:pt idx="11">
                  <c:v>2221.9286085900007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197376"/>
        <c:axId val="138951664"/>
      </c:barChart>
      <c:catAx>
        <c:axId val="1061973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951664"/>
        <c:crosses val="autoZero"/>
        <c:auto val="1"/>
        <c:lblAlgn val="ctr"/>
        <c:lblOffset val="100"/>
        <c:noMultiLvlLbl val="0"/>
      </c:catAx>
      <c:valAx>
        <c:axId val="13895166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6197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63304548598562E-2"/>
          <c:y val="6.56095943083395E-2"/>
          <c:w val="0.88943639520963735"/>
          <c:h val="0.79777322678568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bd!$B$1</c:f>
              <c:strCache>
                <c:ptCount val="1"/>
                <c:pt idx="0">
                  <c:v>Total de Segurados (em milhares)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7.8923769788685465E-3"/>
                  <c:y val="-4.22062362871274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769808157237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6158465257906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576980815723772E-3"/>
                  <c:y val="-7.7377205991647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615846525790157E-3"/>
                  <c:y val="-7.7377205991647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89237697886852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89237697886852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26158465257901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6.5769808157239646E-3"/>
                  <c:y val="-4.22062362871281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1838565468302987E-2"/>
                  <c:y val="-7.73772059916472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bd!$A$10:$A$21</c:f>
              <c:numCache>
                <c:formatCode>0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bd!$B$10:$B$21</c:f>
              <c:numCache>
                <c:formatCode>#,##0</c:formatCode>
                <c:ptCount val="12"/>
                <c:pt idx="0">
                  <c:v>106.14400000000002</c:v>
                </c:pt>
                <c:pt idx="1">
                  <c:v>181.64599999999999</c:v>
                </c:pt>
                <c:pt idx="2">
                  <c:v>202.4</c:v>
                </c:pt>
                <c:pt idx="3">
                  <c:v>291.27</c:v>
                </c:pt>
                <c:pt idx="4">
                  <c:v>355.47199999999987</c:v>
                </c:pt>
                <c:pt idx="5">
                  <c:v>374.12599999999992</c:v>
                </c:pt>
                <c:pt idx="6">
                  <c:v>544.45299999999986</c:v>
                </c:pt>
                <c:pt idx="7">
                  <c:v>655.53800000000001</c:v>
                </c:pt>
                <c:pt idx="8">
                  <c:v>650.00199999999984</c:v>
                </c:pt>
                <c:pt idx="9">
                  <c:v>970.04599999999994</c:v>
                </c:pt>
                <c:pt idx="10">
                  <c:v>796.8</c:v>
                </c:pt>
                <c:pt idx="11">
                  <c:v>861.05599999999993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959112"/>
        <c:axId val="138957936"/>
      </c:barChart>
      <c:catAx>
        <c:axId val="1389591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957936"/>
        <c:crosses val="autoZero"/>
        <c:auto val="1"/>
        <c:lblAlgn val="ctr"/>
        <c:lblOffset val="100"/>
        <c:noMultiLvlLbl val="0"/>
      </c:catAx>
      <c:valAx>
        <c:axId val="1389579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89591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5142-A8AA-4FBB-AFD9-9372B34C7A98}" type="datetimeFigureOut">
              <a:rPr lang="pt-BR" smtClean="0"/>
              <a:t>27/03/2015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010A9-EF19-4492-BAE4-CD52AD2BB2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36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5909-DF0F-4EEB-BD90-28A558A63985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22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10A9-EF19-4492-BAE4-CD52AD2BB29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053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5909-DF0F-4EEB-BD90-28A558A63985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328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5909-DF0F-4EEB-BD90-28A558A63985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292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5909-DF0F-4EEB-BD90-28A558A63985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140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10A9-EF19-4492-BAE4-CD52AD2BB29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356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5909-DF0F-4EEB-BD90-28A558A63985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5FE-D03C-4234-957A-E4F8823FD25C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49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8815-3705-43B8-9E3A-24ED08E5ADE1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33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3ACE-DD40-45B9-B97A-FE629147F34D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862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90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0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1041F-9AE7-4424-B132-96D4AD4AC8C1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57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EC89-FA10-4C82-965D-FF890D59B77C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01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C91E-025E-4D21-9ED3-DB5179FE2339}" type="datetime1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4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9A60-3D3A-425C-BA23-DBBB27026C5A}" type="datetime1">
              <a:rPr lang="pt-BR" smtClean="0"/>
              <a:t>27/03/2015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41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6D9F-B82D-4707-9DC8-235F5A131DC2}" type="datetime1">
              <a:rPr lang="pt-BR" smtClean="0"/>
              <a:t>27/03/2015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56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DACC-1728-4222-A91A-C138CDAF1910}" type="datetime1">
              <a:rPr lang="pt-BR" smtClean="0"/>
              <a:t>27/03/2015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DAE9-B9E4-4335-B2B5-A1DA683F8AED}" type="datetime1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19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C622-5F87-477F-9900-B0A77C1C3AE8}" type="datetime1">
              <a:rPr lang="pt-BR" smtClean="0"/>
              <a:t>27/03/2015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09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97EAE-AC26-4B30-9273-A8A7DA0C4E6D}" type="datetime1">
              <a:rPr lang="pt-BR" smtClean="0"/>
              <a:t>27/03/2015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2D76-8A0B-4EA8-B895-9F7AE61A04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33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87633" y="489713"/>
            <a:ext cx="7903417" cy="13716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endParaRPr lang="pt-BR" sz="3628" b="1" dirty="0">
              <a:solidFill>
                <a:schemeClr val="bg1"/>
              </a:solidFill>
            </a:endParaRPr>
          </a:p>
          <a:p>
            <a:pPr algn="ctr"/>
            <a:endParaRPr lang="pt-BR" sz="3628" b="1" dirty="0">
              <a:solidFill>
                <a:schemeClr val="bg1"/>
              </a:solidFill>
            </a:endParaRPr>
          </a:p>
          <a:p>
            <a:pPr algn="ctr"/>
            <a:endParaRPr lang="pt-BR" sz="3628" b="1" dirty="0">
              <a:solidFill>
                <a:schemeClr val="bg1"/>
              </a:solidFill>
            </a:endParaRPr>
          </a:p>
          <a:p>
            <a:pPr algn="ctr"/>
            <a:r>
              <a:rPr lang="pt-BR" sz="3628" b="1" dirty="0">
                <a:solidFill>
                  <a:schemeClr val="bg1"/>
                </a:solidFill>
              </a:rPr>
              <a:t>MP 664 e MP 665</a:t>
            </a:r>
          </a:p>
          <a:p>
            <a:pPr algn="ctr"/>
            <a:r>
              <a:rPr lang="pt-BR" sz="1814" b="1" dirty="0">
                <a:solidFill>
                  <a:schemeClr val="bg1"/>
                </a:solidFill>
              </a:rPr>
              <a:t>Fundo de Amparo ao Trabalhador (FAT) e Previdência Social</a:t>
            </a:r>
          </a:p>
          <a:p>
            <a:pPr algn="ctr"/>
            <a:endParaRPr lang="pt-BR" sz="3628" b="1" dirty="0">
              <a:solidFill>
                <a:schemeClr val="bg1"/>
              </a:solidFill>
            </a:endParaRPr>
          </a:p>
          <a:p>
            <a:pPr algn="ctr"/>
            <a:endParaRPr lang="pt-BR" sz="3628" b="1" dirty="0">
              <a:solidFill>
                <a:schemeClr val="bg1"/>
              </a:solidFill>
            </a:endParaRPr>
          </a:p>
          <a:p>
            <a:pPr algn="ctr"/>
            <a:endParaRPr sz="3628" b="1" dirty="0">
              <a:solidFill>
                <a:schemeClr val="bg1"/>
              </a:solidFill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2351205" y="2122650"/>
            <a:ext cx="4572225" cy="31352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endParaRPr sz="3266" dirty="0"/>
          </a:p>
          <a:p>
            <a:pPr>
              <a:buSzPct val="25000"/>
            </a:pPr>
            <a:r>
              <a:rPr lang="pt-BR" sz="3266" b="1" dirty="0" smtClean="0">
                <a:solidFill>
                  <a:schemeClr val="accent5">
                    <a:lumMod val="50000"/>
                  </a:schemeClr>
                </a:solidFill>
              </a:rPr>
              <a:t>Abono </a:t>
            </a:r>
            <a:r>
              <a:rPr lang="pt-BR" sz="3266" b="1" dirty="0">
                <a:solidFill>
                  <a:schemeClr val="accent5">
                    <a:lumMod val="50000"/>
                  </a:schemeClr>
                </a:solidFill>
              </a:rPr>
              <a:t>Salarial</a:t>
            </a:r>
          </a:p>
          <a:p>
            <a:pPr>
              <a:buSzPct val="25000"/>
            </a:pPr>
            <a:r>
              <a:rPr lang="pt-BR" sz="3266" b="1" dirty="0">
                <a:solidFill>
                  <a:schemeClr val="accent5">
                    <a:lumMod val="50000"/>
                  </a:schemeClr>
                </a:solidFill>
              </a:rPr>
              <a:t>Seguro Desemprego</a:t>
            </a:r>
            <a:endParaRPr sz="3266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SzPct val="25000"/>
            </a:pPr>
            <a:r>
              <a:rPr lang="pt-BR" sz="3266" b="1" dirty="0">
                <a:solidFill>
                  <a:schemeClr val="accent5">
                    <a:lumMod val="50000"/>
                  </a:schemeClr>
                </a:solidFill>
              </a:rPr>
              <a:t>Seguro Defeso</a:t>
            </a:r>
            <a:endParaRPr sz="3266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SzPct val="25000"/>
            </a:pPr>
            <a:r>
              <a:rPr lang="pt-BR" sz="3266" b="1" dirty="0">
                <a:solidFill>
                  <a:schemeClr val="accent5">
                    <a:lumMod val="50000"/>
                  </a:schemeClr>
                </a:solidFill>
              </a:rPr>
              <a:t>Pensão por Morte</a:t>
            </a:r>
            <a:endParaRPr sz="3266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SzPct val="25000"/>
            </a:pPr>
            <a:r>
              <a:rPr lang="pt-BR" sz="3266" b="1" dirty="0" smtClean="0">
                <a:solidFill>
                  <a:schemeClr val="accent5">
                    <a:lumMod val="50000"/>
                  </a:schemeClr>
                </a:solidFill>
              </a:rPr>
              <a:t>Auxílio-Doença</a:t>
            </a:r>
            <a:endParaRPr sz="3266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52951" y="489713"/>
            <a:ext cx="7838099" cy="5225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Mudança Estrutural e Esforço Fiscal</a:t>
            </a:r>
            <a:endParaRPr sz="254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9657" y="1404158"/>
            <a:ext cx="8164687" cy="451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medidas propostas são mudanças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permanentes </a:t>
            </a: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que reduzirão o gasto obrigatório da União em 0,3% do PIB por ano (R$ 18 bilhões com base no PIB estimado para 2015).</a:t>
            </a:r>
          </a:p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medidas propostas auxiliam o esforço de reequilíbrio fiscal do governo nesse ano, mas o seu foco não é o ajuste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fiscal.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foco das medidas é eliminar excessos e corrigir distorções para garantir a sustentabilidade das políticas sociais do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governo.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686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Abono Salarial</a:t>
            </a:r>
            <a:endParaRPr sz="254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7633" y="1404158"/>
            <a:ext cx="8164687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89"/>
              </a:spcAft>
            </a:pPr>
            <a:r>
              <a:rPr lang="pt-BR" sz="2540" b="1" dirty="0">
                <a:solidFill>
                  <a:schemeClr val="accent2">
                    <a:lumMod val="75000"/>
                  </a:schemeClr>
                </a:solidFill>
              </a:rPr>
              <a:t>O que é</a:t>
            </a:r>
          </a:p>
          <a:p>
            <a:r>
              <a:rPr lang="pt-BR" sz="1814" b="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Benefício de 1 (um) salário mínimo pago anualmente ao trabalhador que recebe até 2 (dois) salários mínimos e trabalha por pelo menos 30 dias no ano base</a:t>
            </a:r>
            <a:endParaRPr lang="pt-BR" sz="1814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have direita 7"/>
          <p:cNvSpPr/>
          <p:nvPr/>
        </p:nvSpPr>
        <p:spPr>
          <a:xfrm rot="5400000">
            <a:off x="2285888" y="1600109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2950" y="3624952"/>
            <a:ext cx="3527145" cy="12804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36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trabalhador que recebe até 2 (dois) salários mínimos e permanece por 30 dias no emprego tem direito ao benefício de 1 (um) salário mínimo.</a:t>
            </a:r>
            <a:endParaRPr lang="pt-BR" sz="136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089"/>
              </a:spcBef>
            </a:pPr>
            <a:endParaRPr lang="pt-BR" sz="136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52950" y="2935430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767952" y="3624952"/>
            <a:ext cx="3527145" cy="2609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36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Manutenção do benefício.</a:t>
            </a:r>
          </a:p>
          <a:p>
            <a:pPr>
              <a:spcBef>
                <a:spcPts val="1089"/>
              </a:spcBef>
            </a:pPr>
            <a:r>
              <a:rPr lang="pt-BR" sz="136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Tempo trabalhado de no mínimo 180 dias ininterruptos no ano base para acesso ao benefício.</a:t>
            </a:r>
          </a:p>
          <a:p>
            <a:pPr>
              <a:spcBef>
                <a:spcPts val="1089"/>
              </a:spcBef>
            </a:pPr>
            <a:r>
              <a:rPr lang="pt-BR" sz="136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Pagamento do benefício proporcional ao tempo trabalhado no ano base.</a:t>
            </a:r>
            <a:endParaRPr lang="pt-BR" sz="136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1089"/>
              </a:spcBef>
            </a:pPr>
            <a:r>
              <a:rPr lang="pt-BR" sz="136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Quem permanece mais tempo no emprego receberá um benefício proporcionalmente maior no ano subsequente.  </a:t>
            </a:r>
            <a:endParaRPr lang="pt-BR" sz="136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136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67952" y="2935430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Chave direita 13"/>
          <p:cNvSpPr/>
          <p:nvPr/>
        </p:nvSpPr>
        <p:spPr>
          <a:xfrm rot="5400000">
            <a:off x="6400890" y="1600110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413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Abono Salarial: </a:t>
            </a:r>
            <a:r>
              <a:rPr lang="pt-BR" sz="2540" b="1" dirty="0" smtClean="0"/>
              <a:t>por </a:t>
            </a:r>
            <a:r>
              <a:rPr lang="pt-BR" sz="2540" b="1" dirty="0"/>
              <a:t>que mudar?</a:t>
            </a:r>
            <a:r>
              <a:rPr lang="pt-BR" sz="2540" dirty="0"/>
              <a:t> 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338841"/>
            <a:ext cx="8311537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 versão atual do abono salarial foi criada na Constituição Federal em 1988 em um momento em que o salário mínimo apresentava baixo poder de compra. Naquele momento, o abono salarial era a principal política de compensação aos trabalhadores de baixa renda.</a:t>
            </a:r>
          </a:p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crescimento do emprego e do salário mínimo aumentaram substancialmente o número de beneficiários e o gasto total com abono salarial.</a:t>
            </a:r>
          </a:p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Atualmente, a rede de proteção é mais abrangente e conta com várias políticas: Bolsa Família, Benefício de Prestação Continuada (BPC), além de políticas de qualificação e educação, como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ea typeface="Arial"/>
              </a:rPr>
              <a:t>Pronatec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, </a:t>
            </a:r>
            <a:r>
              <a:rPr lang="pt-BR" sz="2200" dirty="0" err="1">
                <a:solidFill>
                  <a:schemeClr val="accent5">
                    <a:lumMod val="50000"/>
                  </a:schemeClr>
                </a:solidFill>
                <a:ea typeface="Arial"/>
              </a:rPr>
              <a:t>Prouni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 e FIES.</a:t>
            </a:r>
          </a:p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Em 1990, os beneficiários do abono tinham salário mensal de até R$628,69. Em 2015, os trabalhadores que fazem jus ao benefício recebem até R$1.576,00 (2 Salários Mínimos).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6262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TextShape 2"/>
          <p:cNvSpPr txBox="1"/>
          <p:nvPr/>
        </p:nvSpPr>
        <p:spPr>
          <a:xfrm>
            <a:off x="652951" y="490187"/>
            <a:ext cx="7838099" cy="783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pt-BR" sz="2177" b="1" dirty="0">
                <a:solidFill>
                  <a:schemeClr val="bg1"/>
                </a:solidFill>
                <a:latin typeface="+mj-lt"/>
              </a:rPr>
              <a:t>Abono salarial: crescimento das despesas (R$ bilhões)</a:t>
            </a:r>
            <a:endParaRPr sz="254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MTE			Elaboração: MP.</a:t>
            </a:r>
            <a:r>
              <a:rPr lang="pt-BR" sz="1633" dirty="0">
                <a:latin typeface="Calibri"/>
              </a:rPr>
              <a:t>	</a:t>
            </a:r>
            <a:endParaRPr sz="1633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/>
          </p:nvPr>
        </p:nvGraphicFramePr>
        <p:xfrm>
          <a:off x="193282" y="1418246"/>
          <a:ext cx="8757437" cy="473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043608" y="2564904"/>
            <a:ext cx="4658740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nominal de 783,3% de 2003 a 2014 (média de </a:t>
            </a:r>
            <a:r>
              <a:rPr lang="pt-BR" sz="1633" dirty="0" smtClean="0"/>
              <a:t>21,9% </a:t>
            </a:r>
            <a:r>
              <a:rPr lang="pt-BR" sz="1633" dirty="0"/>
              <a:t>por ano)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2808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TextShape 2"/>
          <p:cNvSpPr txBox="1"/>
          <p:nvPr/>
        </p:nvSpPr>
        <p:spPr>
          <a:xfrm>
            <a:off x="652951" y="490187"/>
            <a:ext cx="7838099" cy="783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pt-BR" sz="2177" b="1" dirty="0">
                <a:solidFill>
                  <a:schemeClr val="bg1"/>
                </a:solidFill>
                <a:latin typeface="+mj-lt"/>
              </a:rPr>
              <a:t>Abono salarial: crescimento do número </a:t>
            </a:r>
            <a:br>
              <a:rPr lang="pt-BR" sz="2177" b="1" dirty="0">
                <a:solidFill>
                  <a:schemeClr val="bg1"/>
                </a:solidFill>
                <a:latin typeface="+mj-lt"/>
              </a:rPr>
            </a:br>
            <a:r>
              <a:rPr lang="pt-BR" sz="2177" b="1" dirty="0">
                <a:solidFill>
                  <a:schemeClr val="bg1"/>
                </a:solidFill>
                <a:latin typeface="+mj-lt"/>
              </a:rPr>
              <a:t>de beneficiários (milhões)</a:t>
            </a:r>
            <a:endParaRPr sz="254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MTE 			Elaboração: MP.</a:t>
            </a:r>
            <a:r>
              <a:rPr lang="pt-BR" sz="1633" dirty="0">
                <a:solidFill>
                  <a:srgbClr val="000000"/>
                </a:solidFill>
                <a:latin typeface="Calibri"/>
              </a:rPr>
              <a:t>	</a:t>
            </a:r>
            <a:endParaRPr sz="1633" dirty="0"/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/>
          </p:nvPr>
        </p:nvGraphicFramePr>
        <p:xfrm>
          <a:off x="193282" y="1418246"/>
          <a:ext cx="8757437" cy="473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175490" y="1868110"/>
            <a:ext cx="4174115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de 183,5% de 2003 a 2014 </a:t>
            </a:r>
            <a:endParaRPr lang="pt-BR" sz="1633" dirty="0" smtClean="0"/>
          </a:p>
          <a:p>
            <a:pPr algn="ctr"/>
            <a:r>
              <a:rPr lang="pt-BR" sz="1633" dirty="0" smtClean="0">
                <a:solidFill>
                  <a:srgbClr val="FF0000"/>
                </a:solidFill>
              </a:rPr>
              <a:t>(</a:t>
            </a:r>
            <a:r>
              <a:rPr lang="pt-BR" sz="1633" dirty="0">
                <a:solidFill>
                  <a:srgbClr val="FF0000"/>
                </a:solidFill>
              </a:rPr>
              <a:t>média de </a:t>
            </a:r>
            <a:r>
              <a:rPr lang="pt-BR" sz="1633" dirty="0" smtClean="0">
                <a:solidFill>
                  <a:srgbClr val="FF0000"/>
                </a:solidFill>
              </a:rPr>
              <a:t>16,7% </a:t>
            </a:r>
            <a:r>
              <a:rPr lang="pt-BR" sz="1633" dirty="0">
                <a:solidFill>
                  <a:srgbClr val="FF0000"/>
                </a:solidFill>
              </a:rPr>
              <a:t>por ano)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883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Abono: </a:t>
            </a:r>
            <a:r>
              <a:rPr lang="pt-BR" sz="2540" b="1" dirty="0" smtClean="0"/>
              <a:t>principais </a:t>
            </a:r>
            <a:r>
              <a:rPr lang="pt-BR" sz="2540" b="1" dirty="0"/>
              <a:t>efeitos da proposta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338841"/>
            <a:ext cx="7838099" cy="5569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No modelo atual, o benefício será distribuído de forma mais justa, como um subsídio ao emprego, nos moldes do 13º salário.</a:t>
            </a:r>
          </a:p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 carência de 180 dias alinha o benefício com o prazo de contrato 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experiência de trabalho e estimula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 permanência no emprego:</a:t>
            </a:r>
          </a:p>
          <a:p>
            <a:pPr lvl="1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Estudos mostram que o salário real aumenta de 1,5% a 2,5% para cada ano a mais de serviço.</a:t>
            </a:r>
          </a:p>
          <a:p>
            <a:pPr lvl="1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empresas têm mais incentivo para investir na qualificação do empregado.</a:t>
            </a:r>
          </a:p>
          <a:p>
            <a:pPr lvl="1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Aumenta a produtividade do trabalhador e da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economia.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As mudanças propostas permitirão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redirecionar recursos em favor de políticas ativas (qualificação e intermediação) nos próximos anos.</a:t>
            </a:r>
          </a:p>
          <a:p>
            <a:pPr>
              <a:spcBef>
                <a:spcPts val="1089"/>
              </a:spcBef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 também viabilizam a continuação da valorização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do salário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mínimo sem desequilibrar o FAT.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endParaRPr lang="pt-BR" sz="1633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endParaRPr lang="pt-BR" sz="1542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09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 smtClean="0"/>
              <a:t>Salário </a:t>
            </a:r>
            <a:r>
              <a:rPr lang="pt-BR" sz="2540" b="1" dirty="0"/>
              <a:t>Mínimo e Abono Salarial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338840"/>
            <a:ext cx="7838099" cy="518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Em 2004, as centrais sindicais acordaram com o governo aperfeiçoar as regras do abono salarial em troca de uma política de valorização do salário mínimo. 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Assim, para manter a valorização do salário mínimo até 2019, o governo está fazendo os ajustes previstos na medida provisória. 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Mesmo nos casos onde o trabalhador não recebe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abono,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por não ter trabalhado o tempo mínimo, a renda em 2015 é maior do que a que ele recebia em 1990, incluindo o abono. 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Em outras palavras, o salário mínimo é uma política mais efetiva para aumentar o salário dos trabalhadores de baixa renda do que o abono salarial.</a:t>
            </a:r>
          </a:p>
          <a:p>
            <a:endParaRPr lang="pt-BR" sz="1542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585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/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dirty="0">
                <a:solidFill>
                  <a:srgbClr val="FF0000"/>
                </a:solidFill>
              </a:rPr>
              <a:t/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52951" y="490187"/>
            <a:ext cx="7838099" cy="783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</a:pPr>
            <a:endParaRPr lang="pt-BR" sz="2903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90000"/>
              </a:lnSpc>
            </a:pPr>
            <a:endParaRPr lang="pt-BR" sz="254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pt-BR" sz="2540" b="1" dirty="0">
                <a:solidFill>
                  <a:schemeClr val="bg1">
                    <a:lumMod val="95000"/>
                  </a:schemeClr>
                </a:solidFill>
              </a:rPr>
              <a:t>Salário Mínimo e Abono Salarial</a:t>
            </a:r>
          </a:p>
          <a:p>
            <a:pPr algn="ctr">
              <a:lnSpc>
                <a:spcPct val="90000"/>
              </a:lnSpc>
            </a:pPr>
            <a:r>
              <a:rPr lang="pt-BR" sz="2903" dirty="0">
                <a:solidFill>
                  <a:srgbClr val="FF0000"/>
                </a:solidFill>
              </a:rPr>
              <a:t/>
            </a:r>
            <a:br>
              <a:rPr lang="pt-BR" sz="2903" dirty="0">
                <a:solidFill>
                  <a:srgbClr val="FF0000"/>
                </a:solidFill>
              </a:rPr>
            </a:br>
            <a:endParaRPr sz="2903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022" y="1469475"/>
            <a:ext cx="8425957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633" dirty="0">
                <a:solidFill>
                  <a:schemeClr val="accent2">
                    <a:lumMod val="50000"/>
                  </a:schemeClr>
                </a:solidFill>
              </a:rPr>
              <a:t>Remuneração de quem ganha 1 salário mínimo, em 1990 e 2015, corrigida pela inflação*.</a:t>
            </a:r>
            <a:endParaRPr lang="pt-BR" sz="1542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4974" y="6173641"/>
            <a:ext cx="401702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33" dirty="0"/>
              <a:t>*/ Preços de </a:t>
            </a:r>
            <a:r>
              <a:rPr lang="pt-BR" sz="1633" dirty="0" smtClean="0"/>
              <a:t>fevereiro de 2015</a:t>
            </a:r>
            <a:r>
              <a:rPr lang="pt-BR" sz="1633" dirty="0"/>
              <a:t>.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973440" y="2122651"/>
          <a:ext cx="7197120" cy="37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Planilha" r:id="rId3" imgW="7934257" imgH="3352710" progId="Excel.Sheet.12">
                  <p:embed/>
                </p:oleObj>
              </mc:Choice>
              <mc:Fallback>
                <p:oleObj name="Planilha" r:id="rId3" imgW="7934257" imgH="33527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440" y="2122651"/>
                        <a:ext cx="7197120" cy="3741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17</a:t>
            </a:fld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5323144" y="551723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7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Seguro desemprego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950" y="1861380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7633" y="1338841"/>
            <a:ext cx="8034052" cy="87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89"/>
              </a:spcBef>
            </a:pPr>
            <a:r>
              <a:rPr lang="pt-BR" sz="2540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O que é</a:t>
            </a:r>
            <a:endParaRPr lang="pt-BR" sz="254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089"/>
              </a:spcBef>
            </a:pPr>
            <a:r>
              <a:rPr lang="pt-BR" sz="1633" b="1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Benefício pago ao trabalhador demitido de forma involuntária (sem justa causa)</a:t>
            </a:r>
            <a:endParaRPr lang="pt-BR" sz="1633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285888" y="1764453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7" name="CaixaDeTexto 6"/>
          <p:cNvSpPr txBox="1"/>
          <p:nvPr/>
        </p:nvSpPr>
        <p:spPr>
          <a:xfrm>
            <a:off x="652950" y="3789297"/>
            <a:ext cx="3592462" cy="178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Direito ao benefício após 6 (seis) meses ininterruptos de emprego para a primeira solicitação.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Para as demais solicitações, é necessário ter trabalhado nos últimos 6 meses e ter ao menos 16 meses de carência a contar da solicitação anterior.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valor varia entre R$ 788 (salário mínimo) e R$ 1.385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,91, conforme a remuneraç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ão média.</a:t>
            </a: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2950" y="3099775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02635" y="3789297"/>
            <a:ext cx="3657780" cy="210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Manutenção do benefício 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pago ao trabalhador que foi demitido de forma involuntária.</a:t>
            </a: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Direito ao benefício após:  </a:t>
            </a: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• 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18 meses nos últimos 24 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meses anteriores a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̀  </a:t>
            </a:r>
            <a:b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</a:b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  dispensa na 1ª solicitação. </a:t>
            </a: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• 12 meses nos últimos 16 meses anteriores à </a:t>
            </a:r>
            <a:b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</a:b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  dispensa na 2ª solicitação. </a:t>
            </a: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• A partir da 3ª solicitação, está mantido o prazo de 6 meses ininterruptos para acessar o </a:t>
            </a:r>
            <a:r>
              <a:rPr lang="pt-BR" sz="1270" dirty="0" smtClean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benefício</a:t>
            </a: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7952" y="3099775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400890" y="1764454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0411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Seguro </a:t>
            </a:r>
            <a:r>
              <a:rPr lang="pt-BR" sz="2540" b="1" dirty="0" smtClean="0"/>
              <a:t>Desemprego: por </a:t>
            </a:r>
            <a:r>
              <a:rPr lang="pt-BR" sz="2540" b="1" dirty="0"/>
              <a:t>que mudar? </a:t>
            </a:r>
            <a:endParaRPr sz="2540" b="1" dirty="0"/>
          </a:p>
        </p:txBody>
      </p:sp>
      <p:sp>
        <p:nvSpPr>
          <p:cNvPr id="100" name="CustomShape 2"/>
          <p:cNvSpPr/>
          <p:nvPr/>
        </p:nvSpPr>
        <p:spPr>
          <a:xfrm>
            <a:off x="652950" y="1605033"/>
            <a:ext cx="7849790" cy="39767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>
              <a:spcBef>
                <a:spcPts val="1089"/>
              </a:spcBef>
            </a:pPr>
            <a:endParaRPr sz="145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658" y="1340768"/>
            <a:ext cx="7772782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 regra anterior tratava o primeiro solicitante de forma assimétrica:</a:t>
            </a:r>
          </a:p>
          <a:p>
            <a:pPr marL="457200" lvl="2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Para a 1ª solicitação era necessário ter trabalhado nos últimos 6 meses enquanto que, para as demais, o trabalhador tinha de cumprir carência de 16 meses adicionais em relação ao pedido anterior.</a:t>
            </a:r>
          </a:p>
          <a:p>
            <a:pPr marL="457200" lvl="2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Essa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assimetria 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fez com que a maioria dos benefícios se concentrassem na 1ª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solicitação.</a:t>
            </a:r>
          </a:p>
          <a:p>
            <a:pPr lvl="1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Em casos específicos, a regra gerava estímulo à rotatividade, pois o trabalhador ganhava mais com a demissão do que mantendo o seu emprego, após 6 meses.</a:t>
            </a:r>
          </a:p>
          <a:p>
            <a:pPr>
              <a:spcBef>
                <a:spcPts val="1089"/>
              </a:spcBef>
            </a:pPr>
            <a:r>
              <a:rPr lang="pt-BR" sz="2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modelo anterior do seguro desemprego não era adequado, pois gerava incentivos para o fim do contrato de trabalho.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55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52951" y="489713"/>
            <a:ext cx="7838099" cy="5225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Transformações Estruturais</a:t>
            </a:r>
            <a:endParaRPr sz="254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28387" y="1273523"/>
            <a:ext cx="8687227" cy="443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Nos últimos anos, o processo de inclusão social aumentou o emprego formal, os salários e o acesso a diversos programas sociais:</a:t>
            </a:r>
          </a:p>
          <a:p>
            <a:pPr marL="725771" lvl="1" indent="-311045" algn="just">
              <a:spcBef>
                <a:spcPts val="907"/>
              </a:spcBef>
              <a:buFont typeface="Wingdings" pitchFamily="2" charset="2"/>
              <a:buChar char="Ø"/>
            </a:pP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Houve maior </a:t>
            </a: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geração de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empregos.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725771" lvl="1" indent="-311045" algn="just">
              <a:spcBef>
                <a:spcPts val="907"/>
              </a:spcBef>
              <a:buFont typeface="Wingdings" pitchFamily="2" charset="2"/>
              <a:buChar char="Ø"/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Aumento da formalização no mercado de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trabalho.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725771" lvl="1" indent="-311045" algn="just">
              <a:spcBef>
                <a:spcPts val="907"/>
              </a:spcBef>
              <a:buFont typeface="Wingdings" pitchFamily="2" charset="2"/>
              <a:buChar char="Ø"/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Ampliação da base de segurados da previdência social em 30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milhões.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725771" lvl="1" indent="-311045" algn="just">
              <a:spcBef>
                <a:spcPts val="907"/>
              </a:spcBef>
              <a:buFont typeface="Wingdings" pitchFamily="2" charset="2"/>
              <a:buChar char="Ø"/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Valorização do salário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mínimo.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725771" lvl="1" indent="-311045" algn="just">
              <a:spcBef>
                <a:spcPts val="907"/>
              </a:spcBef>
              <a:buFont typeface="Wingdings" pitchFamily="2" charset="2"/>
              <a:buChar char="Ø"/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Aumento da expectativa de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sobrevida.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445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sz="2903" b="1" dirty="0">
              <a:latin typeface="+mj-lt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633" dirty="0"/>
              <a:t>Fonte: </a:t>
            </a:r>
            <a:r>
              <a:rPr lang="pt-BR" sz="1633" dirty="0" smtClean="0"/>
              <a:t>MTE </a:t>
            </a:r>
            <a:r>
              <a:rPr lang="pt-BR" sz="1633" dirty="0"/>
              <a:t>			Elaboração: MP.</a:t>
            </a:r>
            <a:r>
              <a:rPr lang="pt-BR" sz="1633" dirty="0">
                <a:solidFill>
                  <a:srgbClr val="000000"/>
                </a:solidFill>
                <a:latin typeface="Calibri"/>
              </a:rPr>
              <a:t>	</a:t>
            </a:r>
            <a:endParaRPr sz="1633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77662"/>
            <a:ext cx="7838099" cy="87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/>
                </a:solidFill>
                <a:ea typeface="Arial"/>
              </a:rPr>
              <a:t>Seguro Desemprego: </a:t>
            </a:r>
            <a:r>
              <a:rPr lang="pt-BR" sz="2540" b="1" dirty="0" smtClean="0">
                <a:solidFill>
                  <a:schemeClr val="bg1"/>
                </a:solidFill>
                <a:ea typeface="Arial"/>
              </a:rPr>
              <a:t>evolução </a:t>
            </a:r>
            <a:r>
              <a:rPr lang="pt-BR" sz="2540" b="1" dirty="0">
                <a:solidFill>
                  <a:schemeClr val="bg1"/>
                </a:solidFill>
                <a:ea typeface="Arial"/>
              </a:rPr>
              <a:t>das despesas</a:t>
            </a:r>
          </a:p>
          <a:p>
            <a:pPr algn="ctr"/>
            <a:r>
              <a:rPr lang="pt-BR" sz="2540" b="1" dirty="0">
                <a:solidFill>
                  <a:schemeClr val="bg1"/>
                </a:solidFill>
              </a:rPr>
              <a:t>(R$ bilhões)</a:t>
            </a:r>
            <a:endParaRPr lang="pt-BR" sz="2540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197476" y="1445525"/>
          <a:ext cx="8749048" cy="462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202376" y="2327392"/>
            <a:ext cx="4593760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nominal de 445,5% de 2003 a 2014 </a:t>
            </a:r>
            <a:endParaRPr lang="pt-BR" sz="1633" dirty="0" smtClean="0"/>
          </a:p>
          <a:p>
            <a:pPr algn="ctr"/>
            <a:r>
              <a:rPr lang="pt-BR" sz="1633" dirty="0" smtClean="0"/>
              <a:t>(</a:t>
            </a:r>
            <a:r>
              <a:rPr lang="pt-BR" sz="1633" dirty="0"/>
              <a:t>média de </a:t>
            </a:r>
            <a:r>
              <a:rPr lang="pt-BR" sz="1633" dirty="0" smtClean="0"/>
              <a:t>16,7% </a:t>
            </a:r>
            <a:r>
              <a:rPr lang="pt-BR" sz="1633" dirty="0"/>
              <a:t>por ano)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1996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sz="2903" b="1" dirty="0">
              <a:latin typeface="+mj-lt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</a:t>
            </a:r>
            <a:r>
              <a:rPr lang="pt-BR" sz="1451" dirty="0" smtClean="0"/>
              <a:t>MTE </a:t>
            </a:r>
            <a:r>
              <a:rPr lang="pt-BR" sz="1451" dirty="0"/>
              <a:t>			Elaboração: MP.</a:t>
            </a:r>
            <a:r>
              <a:rPr lang="pt-BR" sz="1633" dirty="0">
                <a:solidFill>
                  <a:srgbClr val="000000"/>
                </a:solidFill>
                <a:latin typeface="Calibri"/>
              </a:rPr>
              <a:t>	</a:t>
            </a:r>
            <a:endParaRPr sz="1633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77661"/>
            <a:ext cx="7838099" cy="87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/>
                </a:solidFill>
                <a:ea typeface="Arial"/>
              </a:rPr>
              <a:t>Seguro Desemprego: </a:t>
            </a:r>
            <a:r>
              <a:rPr lang="pt-BR" sz="2540" b="1" dirty="0" smtClean="0">
                <a:solidFill>
                  <a:schemeClr val="bg1"/>
                </a:solidFill>
                <a:ea typeface="Arial"/>
              </a:rPr>
              <a:t>evolução </a:t>
            </a:r>
            <a:r>
              <a:rPr lang="pt-BR" sz="2540" b="1" dirty="0">
                <a:solidFill>
                  <a:schemeClr val="bg1"/>
                </a:solidFill>
                <a:ea typeface="Arial"/>
              </a:rPr>
              <a:t>do </a:t>
            </a:r>
            <a:br>
              <a:rPr lang="pt-BR" sz="2540" b="1" dirty="0">
                <a:solidFill>
                  <a:schemeClr val="bg1"/>
                </a:solidFill>
                <a:ea typeface="Arial"/>
              </a:rPr>
            </a:br>
            <a:r>
              <a:rPr lang="pt-BR" sz="2540" b="1" dirty="0">
                <a:solidFill>
                  <a:schemeClr val="bg1"/>
                </a:solidFill>
                <a:ea typeface="Arial"/>
              </a:rPr>
              <a:t>número de </a:t>
            </a:r>
            <a:r>
              <a:rPr lang="pt-BR" sz="2540" b="1" dirty="0" smtClean="0">
                <a:solidFill>
                  <a:schemeClr val="bg1"/>
                </a:solidFill>
                <a:ea typeface="Arial"/>
              </a:rPr>
              <a:t>beneficiários (milhões</a:t>
            </a:r>
            <a:r>
              <a:rPr lang="pt-BR" sz="2540" b="1" dirty="0">
                <a:solidFill>
                  <a:schemeClr val="bg1"/>
                </a:solidFill>
                <a:ea typeface="Arial"/>
              </a:rPr>
              <a:t>)</a:t>
            </a:r>
            <a:endParaRPr lang="pt-BR" sz="2540" dirty="0">
              <a:solidFill>
                <a:schemeClr val="bg1"/>
              </a:solidFill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197476" y="1796063"/>
          <a:ext cx="8749048" cy="4274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07975" y="1808989"/>
            <a:ext cx="4174115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de 80,4% de 2003 a </a:t>
            </a:r>
            <a:r>
              <a:rPr lang="pt-BR" sz="1633" dirty="0" smtClean="0"/>
              <a:t>2014</a:t>
            </a:r>
          </a:p>
          <a:p>
            <a:pPr algn="ctr"/>
            <a:r>
              <a:rPr lang="pt-BR" sz="1633" dirty="0" smtClean="0">
                <a:solidFill>
                  <a:srgbClr val="FF0000"/>
                </a:solidFill>
              </a:rPr>
              <a:t>(</a:t>
            </a:r>
            <a:r>
              <a:rPr lang="pt-BR" sz="1633" dirty="0">
                <a:solidFill>
                  <a:srgbClr val="FF0000"/>
                </a:solidFill>
              </a:rPr>
              <a:t>média de </a:t>
            </a:r>
            <a:r>
              <a:rPr lang="pt-BR" sz="1633" dirty="0" smtClean="0">
                <a:solidFill>
                  <a:srgbClr val="FF0000"/>
                </a:solidFill>
              </a:rPr>
              <a:t>7</a:t>
            </a:r>
            <a:r>
              <a:rPr lang="pt-BR" sz="1633" dirty="0" smtClean="0">
                <a:solidFill>
                  <a:srgbClr val="FF0000"/>
                </a:solidFill>
              </a:rPr>
              <a:t>,3% </a:t>
            </a:r>
            <a:r>
              <a:rPr lang="pt-BR" sz="1633" dirty="0">
                <a:solidFill>
                  <a:srgbClr val="FF0000"/>
                </a:solidFill>
              </a:rPr>
              <a:t>por ano)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9323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6998" y="359078"/>
            <a:ext cx="8295322" cy="6535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Seguro Desemprego: </a:t>
            </a:r>
            <a:r>
              <a:rPr lang="pt-BR" sz="2540" b="1" dirty="0" smtClean="0"/>
              <a:t>principais </a:t>
            </a:r>
            <a:r>
              <a:rPr lang="pt-BR" sz="2540" b="1" dirty="0"/>
              <a:t>efeitos da proposta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196752"/>
            <a:ext cx="7838099" cy="559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No modelo atual, a exigência de trabalho em ¾ do tempo entre uma solicitação e outra estimulará a permanência no emprego:</a:t>
            </a:r>
          </a:p>
          <a:p>
            <a:pPr marL="457200" lvl="2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Estudos mostram que o salário real aumenta de 1,5% a 2,5% para cada ano a mais de serviço.</a:t>
            </a:r>
          </a:p>
          <a:p>
            <a:pPr marL="457200" lvl="2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empresas têm mais incentivo para investir na qualificação do empregado.</a:t>
            </a:r>
          </a:p>
          <a:p>
            <a:pPr marL="457200" lvl="2" indent="-259204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Aumenta a produtividade do trabalhador e da economia.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mudanças propostas permitirão redirecionar recursos em favor de políticas ativas (qualificação e intermediação) nos próximos anos.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 também viabilizam a continuação da valorização do salário mínimo sem desequilibrar o FAT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.</a:t>
            </a:r>
            <a:endParaRPr lang="pt-BR" sz="1542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33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23" name="Table 3"/>
          <p:cNvGraphicFramePr/>
          <p:nvPr>
            <p:extLst>
              <p:ext uri="{D42A27DB-BD31-4B8C-83A1-F6EECF244321}">
                <p14:modId xmlns:p14="http://schemas.microsoft.com/office/powerpoint/2010/main" val="713283445"/>
              </p:ext>
            </p:extLst>
          </p:nvPr>
        </p:nvGraphicFramePr>
        <p:xfrm>
          <a:off x="652950" y="2143189"/>
          <a:ext cx="7878852" cy="3235796"/>
        </p:xfrm>
        <a:graphic>
          <a:graphicData uri="http://schemas.openxmlformats.org/drawingml/2006/table">
            <a:tbl>
              <a:tblPr/>
              <a:tblGrid>
                <a:gridCol w="2236039"/>
                <a:gridCol w="1639676"/>
                <a:gridCol w="1772273"/>
                <a:gridCol w="2230864"/>
              </a:tblGrid>
              <a:tr h="4620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Faixas de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2014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Participação (%)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Part. Acumulada (%)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Primeira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3.628.382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42,42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42,42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6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Segunda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2.493.299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29,15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71,57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6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Terceira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1.470.825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17,20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88,76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6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Quarta solicitação</a:t>
                      </a:r>
                      <a:endParaRPr sz="16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658.877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7,70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96,47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6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Demais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302.372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3,53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100,00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63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sz="16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8.553.755</a:t>
                      </a:r>
                      <a:endParaRPr sz="16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100,00</a:t>
                      </a:r>
                      <a:endParaRPr sz="160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NA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</a:tbl>
          </a:graphicData>
        </a:graphic>
      </p:graphicFrame>
      <p:sp>
        <p:nvSpPr>
          <p:cNvPr id="124" name="CustomShape 4"/>
          <p:cNvSpPr/>
          <p:nvPr/>
        </p:nvSpPr>
        <p:spPr>
          <a:xfrm>
            <a:off x="587633" y="5808726"/>
            <a:ext cx="3168359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</a:t>
            </a:r>
            <a:r>
              <a:rPr lang="pt-BR" sz="1451" dirty="0" smtClean="0"/>
              <a:t>MTE</a:t>
            </a:r>
            <a:endParaRPr sz="145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2951" y="249568"/>
            <a:ext cx="7838099" cy="12649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>
                    <a:lumMod val="95000"/>
                  </a:schemeClr>
                </a:solidFill>
              </a:rPr>
              <a:t>Quantidade de requerentes do </a:t>
            </a:r>
            <a:br>
              <a:rPr lang="pt-BR" sz="254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pt-BR" sz="2540" b="1" dirty="0">
                <a:solidFill>
                  <a:schemeClr val="bg1">
                    <a:lumMod val="95000"/>
                  </a:schemeClr>
                </a:solidFill>
              </a:rPr>
              <a:t>seguro desemprego por número de solicitações: </a:t>
            </a:r>
            <a:r>
              <a:rPr lang="pt-BR" sz="2540" b="1" dirty="0" smtClean="0">
                <a:solidFill>
                  <a:schemeClr val="bg1">
                    <a:lumMod val="95000"/>
                  </a:schemeClr>
                </a:solidFill>
              </a:rPr>
              <a:t>assimetria </a:t>
            </a:r>
            <a:r>
              <a:rPr lang="pt-BR" sz="2540" b="1" dirty="0">
                <a:solidFill>
                  <a:schemeClr val="bg1">
                    <a:lumMod val="95000"/>
                  </a:schemeClr>
                </a:solidFill>
              </a:rPr>
              <a:t>em direção à </a:t>
            </a:r>
            <a:r>
              <a:rPr lang="pt-BR" sz="2540" b="1" dirty="0" smtClean="0">
                <a:solidFill>
                  <a:schemeClr val="bg1">
                    <a:lumMod val="95000"/>
                  </a:schemeClr>
                </a:solidFill>
              </a:rPr>
              <a:t>1ª </a:t>
            </a:r>
            <a:r>
              <a:rPr lang="pt-BR" sz="2540" b="1" dirty="0">
                <a:solidFill>
                  <a:schemeClr val="bg1">
                    <a:lumMod val="95000"/>
                  </a:schemeClr>
                </a:solidFill>
              </a:rPr>
              <a:t>solicitação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23</a:t>
            </a:fld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4932040" y="2708920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1889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2"/>
          <p:cNvSpPr txBox="1"/>
          <p:nvPr/>
        </p:nvSpPr>
        <p:spPr>
          <a:xfrm>
            <a:off x="65311" y="365771"/>
            <a:ext cx="8947502" cy="1202035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sz="1633" dirty="0"/>
          </a:p>
        </p:txBody>
      </p:sp>
      <p:graphicFrame>
        <p:nvGraphicFramePr>
          <p:cNvPr id="127" name="Table 3"/>
          <p:cNvGraphicFramePr/>
          <p:nvPr>
            <p:extLst>
              <p:ext uri="{D42A27DB-BD31-4B8C-83A1-F6EECF244321}">
                <p14:modId xmlns:p14="http://schemas.microsoft.com/office/powerpoint/2010/main" val="1174454885"/>
              </p:ext>
            </p:extLst>
          </p:nvPr>
        </p:nvGraphicFramePr>
        <p:xfrm>
          <a:off x="652951" y="2211500"/>
          <a:ext cx="7758356" cy="2815772"/>
        </p:xfrm>
        <a:graphic>
          <a:graphicData uri="http://schemas.openxmlformats.org/drawingml/2006/table">
            <a:tbl>
              <a:tblPr/>
              <a:tblGrid>
                <a:gridCol w="4080856"/>
                <a:gridCol w="1536449"/>
                <a:gridCol w="2141051"/>
              </a:tblGrid>
              <a:tr h="653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 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Número de </a:t>
                      </a:r>
                      <a:r>
                        <a:rPr lang="pt-BR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requerentes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(2014)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Percentual do total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0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Total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-504000" algn="ctr">
                        <a:lnSpc>
                          <a:spcPct val="100000"/>
                        </a:lnSpc>
                      </a:pPr>
                      <a:r>
                        <a:rPr lang="pt-BR" sz="16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8.553.733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100,0%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00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Requerentes que mantém o acesso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6.280.126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73,4%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00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Demais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2.273.607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26,6%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000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Primeira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1.601.510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18,7%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00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Segunda solicitação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   672.097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7,9%</a:t>
                      </a:r>
                      <a:endParaRPr sz="16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</a:tbl>
          </a:graphicData>
        </a:graphic>
      </p:graphicFrame>
      <p:sp>
        <p:nvSpPr>
          <p:cNvPr id="128" name="CustomShape 4"/>
          <p:cNvSpPr/>
          <p:nvPr/>
        </p:nvSpPr>
        <p:spPr>
          <a:xfrm>
            <a:off x="587633" y="5323207"/>
            <a:ext cx="3298980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</a:t>
            </a:r>
            <a:r>
              <a:rPr lang="pt-BR" sz="1451" dirty="0" smtClean="0"/>
              <a:t>MTE</a:t>
            </a:r>
            <a:endParaRPr sz="145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45007"/>
            <a:ext cx="7838099" cy="87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pt-BR" sz="2540" b="1" dirty="0" smtClean="0">
                <a:solidFill>
                  <a:schemeClr val="bg1"/>
                </a:solidFill>
                <a:latin typeface="+mj-lt"/>
              </a:rPr>
              <a:t> maioria dos requerentes de seguro desemprego não será afetada pelas novas regras de acesso ao benefício</a:t>
            </a:r>
            <a:endParaRPr lang="pt-BR" sz="254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87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26363" y="490187"/>
            <a:ext cx="862190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Seguro Desemprego: </a:t>
            </a:r>
            <a:r>
              <a:rPr lang="pt-BR" sz="2540" b="1" dirty="0" smtClean="0"/>
              <a:t>distorções </a:t>
            </a:r>
            <a:r>
              <a:rPr lang="pt-BR" sz="2540" b="1" dirty="0"/>
              <a:t>em casos específicos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338840"/>
            <a:ext cx="7838099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Em casos específicos, o seguro-desemprego possuía regras que incentivavam o encurtamento do vínculo empregatício, especialmente para os que acessavam o benefício pela 1ª vez. </a:t>
            </a: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Por exemplo, um trabalhador com salário de R$1.000 que permanecesse por 6 meses no seu emprego e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fosse demitido sem justa causa receberia R$ 2.769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no primeiro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mês.</a:t>
            </a:r>
          </a:p>
          <a:p>
            <a:pPr>
              <a:spcBef>
                <a:spcPts val="1089"/>
              </a:spcBef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Na média dos 3 meses, o valor recebido seria de R$1.456. Ou seja, o trabalhador teria um aumento salarial com sua demissão, o que é uma distorção.  </a:t>
            </a:r>
            <a:endParaRPr lang="pt-BR" sz="24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Com a nova regra, o trabalhador tende a optar por se manter empregado, pois o seu salário (R$1.000) será maior do que o benefício (R$656).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52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172" y="457532"/>
            <a:ext cx="8228437" cy="78372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sz="2540" b="1" dirty="0">
              <a:latin typeface="+mj-lt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652950" y="5780430"/>
            <a:ext cx="7649614" cy="30271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Obs.: Não inclui os valores acumulados com abono salarial.</a:t>
            </a:r>
            <a:endParaRPr sz="1633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90187"/>
            <a:ext cx="7838099" cy="76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solidFill>
                  <a:schemeClr val="bg1"/>
                </a:solidFill>
              </a:rPr>
              <a:t>Incentivo ao trabalhador forçar a demissão</a:t>
            </a:r>
          </a:p>
          <a:p>
            <a:pPr algn="ctr"/>
            <a:r>
              <a:rPr lang="pt-BR" sz="1814" b="1" dirty="0">
                <a:solidFill>
                  <a:schemeClr val="bg1"/>
                </a:solidFill>
              </a:rPr>
              <a:t>Ex: trabalhador com salário de R$ 1.000 que trabalha por 6 meses.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166761" y="1861380"/>
          <a:ext cx="8810479" cy="35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Planilha" r:id="rId3" imgW="12353857" imgH="4200525" progId="Excel.Sheet.12">
                  <p:embed/>
                </p:oleObj>
              </mc:Choice>
              <mc:Fallback>
                <p:oleObj name="Planilha" r:id="rId3" imgW="12353857" imgH="4200525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761" y="1861380"/>
                        <a:ext cx="8810479" cy="359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46426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/>
              <a:t>Seguro Defeso</a:t>
            </a:r>
            <a:endParaRPr sz="254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7633" y="1142888"/>
            <a:ext cx="8034052" cy="13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89"/>
              </a:spcBef>
            </a:pPr>
            <a:r>
              <a:rPr lang="pt-BR" sz="2540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O que é</a:t>
            </a:r>
            <a:endParaRPr lang="pt-BR" sz="254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spcBef>
                <a:spcPts val="907"/>
              </a:spcBef>
            </a:pPr>
            <a:r>
              <a:rPr lang="pt-BR" sz="1633" b="1" dirty="0">
                <a:solidFill>
                  <a:schemeClr val="accent5">
                    <a:lumMod val="50000"/>
                  </a:schemeClr>
                </a:solidFill>
              </a:rPr>
              <a:t>Benefício de um salário mínimo concedido aos pescadores que exercem atividade exclusiva e artesanal, gerado no período em </a:t>
            </a:r>
            <a:r>
              <a:rPr lang="pt-BR" sz="1633" b="1" dirty="0" smtClean="0">
                <a:solidFill>
                  <a:schemeClr val="accent5">
                    <a:lumMod val="50000"/>
                  </a:schemeClr>
                </a:solidFill>
              </a:rPr>
              <a:t>que</a:t>
            </a:r>
            <a:r>
              <a:rPr lang="pt-BR" sz="1633" b="1" dirty="0" smtClean="0">
                <a:solidFill>
                  <a:srgbClr val="FF0000"/>
                </a:solidFill>
              </a:rPr>
              <a:t> a</a:t>
            </a:r>
            <a:r>
              <a:rPr lang="pt-BR" sz="1633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sz="1633" b="1" strike="sngStrike" dirty="0">
                <a:solidFill>
                  <a:schemeClr val="accent5">
                    <a:lumMod val="50000"/>
                  </a:schemeClr>
                </a:solidFill>
              </a:rPr>
              <a:t>é</a:t>
            </a:r>
            <a:r>
              <a:rPr lang="pt-BR" sz="1633" b="1" dirty="0">
                <a:solidFill>
                  <a:schemeClr val="accent5">
                    <a:lumMod val="50000"/>
                  </a:schemeClr>
                </a:solidFill>
              </a:rPr>
              <a:t> pesca é proibida (no defeso) para que ocorra a reprodução da espécie.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52951" y="3363683"/>
            <a:ext cx="3069922" cy="22531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907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Registro do pescador com antecedência mínima de um ano.</a:t>
            </a:r>
          </a:p>
          <a:p>
            <a:pPr>
              <a:spcBef>
                <a:spcPts val="907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É vedado o acúmulo com benefícios previdenciários (exceto pensão por morte e auxílio acidente)</a:t>
            </a:r>
          </a:p>
          <a:p>
            <a:pPr>
              <a:spcBef>
                <a:spcPts val="907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Habilitação pelo Ministério do Trabalho e Emprego </a:t>
            </a:r>
          </a:p>
          <a:p>
            <a:pPr>
              <a:spcBef>
                <a:spcPts val="907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Benefício pago a pescadores com um ano de atividade, a partir de pagamento único de contribuição previdenciária</a:t>
            </a:r>
            <a:r>
              <a:rPr lang="pt-BR" sz="1179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.</a:t>
            </a:r>
            <a:endParaRPr lang="pt-BR" sz="1179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2951" y="2710507"/>
            <a:ext cx="306992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8" name="CaixaDeTexto 7"/>
          <p:cNvSpPr txBox="1"/>
          <p:nvPr/>
        </p:nvSpPr>
        <p:spPr>
          <a:xfrm>
            <a:off x="4245413" y="3363683"/>
            <a:ext cx="4245637" cy="25904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544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Manutenção do benefício, com registro do pescador com antecedência mínima de 3 (três) anos para habilitação do Registro Geral da Atividade Pesqueira </a:t>
            </a:r>
          </a:p>
          <a:p>
            <a:pPr algn="just">
              <a:spcBef>
                <a:spcPts val="544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Proibição do acúmulo do seguro defeso com outros benefícios previdenciários ou assistenciais de natureza continuada, exceto pensão por morte e auxílio acidente</a:t>
            </a:r>
          </a:p>
          <a:p>
            <a:pPr algn="just">
              <a:spcBef>
                <a:spcPts val="544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Habilitação pelo INSS </a:t>
            </a:r>
          </a:p>
          <a:p>
            <a:pPr algn="just">
              <a:spcBef>
                <a:spcPts val="544"/>
              </a:spcBef>
            </a:pPr>
            <a:r>
              <a:rPr lang="pt-BR" sz="1179" dirty="0">
                <a:solidFill>
                  <a:schemeClr val="accent5">
                    <a:lumMod val="50000"/>
                  </a:schemeClr>
                </a:solidFill>
              </a:rPr>
              <a:t>Exigência de comprovação da produção ou recolhimento previdenciário, ambos pelo período mínimo de 12 meses ou desde o último defeso</a:t>
            </a:r>
          </a:p>
          <a:p>
            <a:pPr algn="just">
              <a:spcBef>
                <a:spcPts val="544"/>
              </a:spcBef>
            </a:pPr>
            <a:r>
              <a:rPr lang="pt-BR" sz="1179" dirty="0" smtClean="0">
                <a:solidFill>
                  <a:schemeClr val="accent5">
                    <a:lumMod val="50000"/>
                  </a:schemeClr>
                </a:solidFill>
              </a:rPr>
              <a:t>Fim do acúmulo de defesos distintos</a:t>
            </a:r>
          </a:p>
          <a:p>
            <a:pPr algn="just">
              <a:spcBef>
                <a:spcPts val="544"/>
              </a:spcBef>
            </a:pPr>
            <a:r>
              <a:rPr lang="pt-BR" sz="1179" dirty="0" smtClean="0">
                <a:solidFill>
                  <a:schemeClr val="accent5">
                    <a:lumMod val="50000"/>
                  </a:schemeClr>
                </a:solidFill>
              </a:rPr>
              <a:t>Limite máximo de 5 parcelas a receber</a:t>
            </a:r>
            <a:endParaRPr lang="pt-BR" sz="1179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41365" y="2710507"/>
            <a:ext cx="385373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have direita 9"/>
          <p:cNvSpPr/>
          <p:nvPr/>
        </p:nvSpPr>
        <p:spPr>
          <a:xfrm rot="5400000">
            <a:off x="2041472" y="1619602"/>
            <a:ext cx="292879" cy="30699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11" name="Chave direita 10"/>
          <p:cNvSpPr/>
          <p:nvPr/>
        </p:nvSpPr>
        <p:spPr>
          <a:xfrm rot="5400000">
            <a:off x="6237596" y="1081258"/>
            <a:ext cx="261270" cy="41150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9586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 smtClean="0"/>
              <a:t>Seguro Defeso: por </a:t>
            </a:r>
            <a:r>
              <a:rPr lang="pt-BR" sz="2540" b="1" dirty="0"/>
              <a:t>que mudar?</a:t>
            </a:r>
            <a:endParaRPr sz="254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8773" y="1225786"/>
            <a:ext cx="8071699" cy="5080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Garantir o benefício exclusivamente a quem tem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direito.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Insegurança jurídica e problemas na concessão:</a:t>
            </a:r>
          </a:p>
          <a:p>
            <a:pPr marL="457200" lvl="2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Foram identificados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acúmulos 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de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benefícios;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457200" lvl="2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Decisões judiciais têm estendido o benefício para não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pescadores; e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457200" lvl="2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Crescimento injustificado por falta de critérios objetivos para a comprovação da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habilitação.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Evitar a concessão do benefício a familiares de pescadores que não vivem da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pesca. 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Evitar fraudes (Ex: pescadores habilitados no Maranhão que sacam os benefícios no Rio de Janeiro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).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Pesquisas domiciliares do IBGE demonstram que atualmente há mais beneficiários no seguro defeso do que o total de pessoas que se auto declaram pescadores.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sz="2903" b="1" dirty="0">
              <a:latin typeface="+mj-lt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</a:t>
            </a:r>
            <a:r>
              <a:rPr lang="pt-BR" sz="1451" dirty="0" smtClean="0"/>
              <a:t>MTE </a:t>
            </a:r>
            <a:r>
              <a:rPr lang="pt-BR" sz="1451" dirty="0"/>
              <a:t>			Elaboração: </a:t>
            </a:r>
            <a:r>
              <a:rPr lang="pt-BR" sz="1451" dirty="0" smtClean="0"/>
              <a:t>MP</a:t>
            </a:r>
            <a:r>
              <a:rPr lang="pt-BR" sz="1633" dirty="0">
                <a:solidFill>
                  <a:srgbClr val="000000"/>
                </a:solidFill>
                <a:latin typeface="Calibri"/>
              </a:rPr>
              <a:t>	</a:t>
            </a:r>
            <a:endParaRPr sz="1633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77662"/>
            <a:ext cx="7838099" cy="87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/>
                </a:solidFill>
                <a:ea typeface="Arial"/>
              </a:rPr>
              <a:t>Seguro Defeso: </a:t>
            </a:r>
            <a:r>
              <a:rPr lang="pt-BR" sz="2540" b="1" dirty="0" smtClean="0">
                <a:solidFill>
                  <a:schemeClr val="bg1"/>
                </a:solidFill>
                <a:ea typeface="Arial"/>
              </a:rPr>
              <a:t>evolução </a:t>
            </a:r>
            <a:r>
              <a:rPr lang="pt-BR" sz="2540" b="1" dirty="0">
                <a:solidFill>
                  <a:schemeClr val="bg1"/>
                </a:solidFill>
                <a:ea typeface="Arial"/>
              </a:rPr>
              <a:t>das despesas</a:t>
            </a:r>
          </a:p>
          <a:p>
            <a:pPr algn="ctr"/>
            <a:r>
              <a:rPr lang="pt-BR" sz="2540" b="1" dirty="0">
                <a:solidFill>
                  <a:schemeClr val="bg1"/>
                </a:solidFill>
              </a:rPr>
              <a:t>(R$ milhões)</a:t>
            </a:r>
            <a:endParaRPr lang="pt-BR" sz="2540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359971" y="1549787"/>
          <a:ext cx="8588190" cy="460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202376" y="2327392"/>
            <a:ext cx="4593760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nominal de 2.609,8% de 2003 a 2014 </a:t>
            </a:r>
            <a:r>
              <a:rPr lang="pt-BR" sz="1633" dirty="0">
                <a:solidFill>
                  <a:srgbClr val="FF0000"/>
                </a:solidFill>
              </a:rPr>
              <a:t>(média de </a:t>
            </a:r>
            <a:r>
              <a:rPr lang="pt-BR" sz="1633" dirty="0" smtClean="0">
                <a:solidFill>
                  <a:srgbClr val="FF0000"/>
                </a:solidFill>
              </a:rPr>
              <a:t>217% </a:t>
            </a:r>
            <a:r>
              <a:rPr lang="pt-BR" sz="1633" dirty="0">
                <a:solidFill>
                  <a:srgbClr val="FF0000"/>
                </a:solidFill>
              </a:rPr>
              <a:t>por ano)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2521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CustomShape 3"/>
          <p:cNvSpPr/>
          <p:nvPr/>
        </p:nvSpPr>
        <p:spPr>
          <a:xfrm>
            <a:off x="653103" y="6396359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>
                <a:latin typeface="Calibri"/>
              </a:rPr>
              <a:t>Fonte: </a:t>
            </a:r>
            <a:r>
              <a:rPr lang="pt-BR" sz="1451" dirty="0" smtClean="0">
                <a:latin typeface="Calibri"/>
              </a:rPr>
              <a:t>MTE</a:t>
            </a:r>
            <a:r>
              <a:rPr lang="pt-BR" sz="1451" dirty="0" smtClean="0"/>
              <a:t>/</a:t>
            </a:r>
            <a:r>
              <a:rPr lang="pt-BR" sz="1451" dirty="0" smtClean="0">
                <a:latin typeface="Calibri"/>
              </a:rPr>
              <a:t>RAIS e CAGED</a:t>
            </a:r>
            <a:r>
              <a:rPr lang="pt-BR" sz="1451" dirty="0">
                <a:latin typeface="Calibri"/>
              </a:rPr>
              <a:t>			Elaboração: MP.</a:t>
            </a:r>
            <a:r>
              <a:rPr lang="pt-BR" sz="145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	</a:t>
            </a:r>
            <a:endParaRPr sz="145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3103" y="490187"/>
            <a:ext cx="7838099" cy="6786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77" b="1" dirty="0" smtClean="0">
                <a:solidFill>
                  <a:schemeClr val="bg1"/>
                </a:solidFill>
              </a:rPr>
              <a:t>Criação de Empregos Formais</a:t>
            </a:r>
            <a:r>
              <a:rPr lang="pt-BR" sz="2177" dirty="0">
                <a:solidFill>
                  <a:schemeClr val="bg1"/>
                </a:solidFill>
                <a:latin typeface="Calibri Light"/>
              </a:rPr>
              <a:t>
</a:t>
            </a:r>
            <a:r>
              <a:rPr lang="pt-BR" sz="1633" b="1" dirty="0" smtClean="0">
                <a:solidFill>
                  <a:schemeClr val="bg1"/>
                </a:solidFill>
                <a:latin typeface="Calibri Light"/>
              </a:rPr>
              <a:t>(em milhares de postos de trabalho)</a:t>
            </a:r>
            <a:endParaRPr lang="pt-BR" sz="1633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</a:t>
            </a:fld>
            <a:endParaRPr lang="pt-BR" dirty="0"/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1471"/>
              </p:ext>
            </p:extLst>
          </p:nvPr>
        </p:nvGraphicFramePr>
        <p:xfrm>
          <a:off x="323528" y="1403324"/>
          <a:ext cx="8712968" cy="474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5188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sz="2903" b="1" dirty="0">
              <a:latin typeface="+mj-lt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87793" y="6139523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/>
              <a:t>Fonte: </a:t>
            </a:r>
            <a:r>
              <a:rPr lang="pt-BR" sz="1451" dirty="0" smtClean="0"/>
              <a:t>MTE </a:t>
            </a:r>
            <a:r>
              <a:rPr lang="pt-BR" sz="1451" dirty="0"/>
              <a:t>			Elaboração: </a:t>
            </a:r>
            <a:r>
              <a:rPr lang="pt-BR" sz="1451" dirty="0" smtClean="0"/>
              <a:t>MP</a:t>
            </a:r>
            <a:r>
              <a:rPr lang="pt-BR" sz="1633" dirty="0">
                <a:solidFill>
                  <a:srgbClr val="000000"/>
                </a:solidFill>
                <a:latin typeface="Calibri"/>
              </a:rPr>
              <a:t>	</a:t>
            </a:r>
            <a:endParaRPr sz="1633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2951" y="477663"/>
            <a:ext cx="7838099" cy="8740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540" b="1" dirty="0">
                <a:solidFill>
                  <a:schemeClr val="bg1"/>
                </a:solidFill>
                <a:ea typeface="Arial"/>
              </a:rPr>
              <a:t>Seguro Defeso: </a:t>
            </a:r>
            <a:r>
              <a:rPr lang="pt-BR" sz="2540" b="1" dirty="0" smtClean="0">
                <a:solidFill>
                  <a:schemeClr val="bg1"/>
                </a:solidFill>
                <a:ea typeface="Arial"/>
              </a:rPr>
              <a:t>evolução </a:t>
            </a:r>
            <a:r>
              <a:rPr lang="pt-BR" sz="2540" b="1" dirty="0">
                <a:solidFill>
                  <a:schemeClr val="bg1"/>
                </a:solidFill>
                <a:ea typeface="Arial"/>
              </a:rPr>
              <a:t>do número de beneficiários </a:t>
            </a:r>
            <a:r>
              <a:rPr lang="pt-BR" sz="2540" b="1" dirty="0">
                <a:solidFill>
                  <a:schemeClr val="bg1"/>
                </a:solidFill>
              </a:rPr>
              <a:t>(milhares)</a:t>
            </a:r>
            <a:endParaRPr lang="pt-BR" sz="2540" dirty="0">
              <a:solidFill>
                <a:schemeClr val="bg1"/>
              </a:solidFill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195841" y="1355385"/>
          <a:ext cx="8752320" cy="47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202376" y="2327392"/>
            <a:ext cx="4174115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33" dirty="0"/>
              <a:t>Crescimento de 712,3% de 2003 a 2014 </a:t>
            </a:r>
            <a:endParaRPr lang="pt-BR" sz="1633" dirty="0" smtClean="0"/>
          </a:p>
          <a:p>
            <a:pPr algn="ctr"/>
            <a:r>
              <a:rPr lang="pt-BR" sz="1633" dirty="0" smtClean="0">
                <a:solidFill>
                  <a:srgbClr val="FF0000"/>
                </a:solidFill>
              </a:rPr>
              <a:t>(</a:t>
            </a:r>
            <a:r>
              <a:rPr lang="pt-BR" sz="1633" dirty="0">
                <a:solidFill>
                  <a:srgbClr val="FF0000"/>
                </a:solidFill>
              </a:rPr>
              <a:t>média de </a:t>
            </a:r>
            <a:r>
              <a:rPr lang="pt-BR" sz="1633" dirty="0" smtClean="0">
                <a:solidFill>
                  <a:srgbClr val="FF0000"/>
                </a:solidFill>
              </a:rPr>
              <a:t>64,3% </a:t>
            </a:r>
            <a:r>
              <a:rPr lang="pt-BR" sz="1633" dirty="0">
                <a:solidFill>
                  <a:srgbClr val="FF0000"/>
                </a:solidFill>
              </a:rPr>
              <a:t>por ano)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7845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52951" y="490187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Seguro Defeso: </a:t>
            </a:r>
            <a:r>
              <a:rPr lang="pt-BR" sz="2540" b="1" dirty="0" smtClean="0"/>
              <a:t>principais </a:t>
            </a:r>
            <a:r>
              <a:rPr lang="pt-BR" sz="2540" b="1" dirty="0"/>
              <a:t>efeitos da proposta</a:t>
            </a:r>
            <a:endParaRPr sz="254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1338840"/>
            <a:ext cx="7838099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Melhor atendimento aos pescadores por conta da maior 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capilaridade </a:t>
            </a: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das agências do INSS.</a:t>
            </a:r>
          </a:p>
          <a:p>
            <a:pPr>
              <a:spcBef>
                <a:spcPts val="1089"/>
              </a:spcBef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Maior governança na concessão de benefícios. </a:t>
            </a:r>
          </a:p>
          <a:p>
            <a:pPr>
              <a:spcBef>
                <a:spcPts val="1089"/>
              </a:spcBef>
            </a:pPr>
            <a:r>
              <a:rPr lang="pt-BR" sz="32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Eliminar a 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concessão do benefício às atividades de apoio e aos familiares que não se dedicam à pesca de forma exclusiva.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0331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</a:t>
            </a:r>
            <a:r>
              <a:rPr lang="pt-BR" sz="2540" b="1" dirty="0" smtClean="0">
                <a:latin typeface="+mj-lt"/>
              </a:rPr>
              <a:t>Morte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950" y="1861380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54614" y="1124744"/>
            <a:ext cx="8034052" cy="466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89"/>
              </a:spcBef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O que é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 pensão por morte é um benefício de risco que é concedido ao dependente em caso de falecimento do segurado.</a:t>
            </a: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Objetivo do benefício:</a:t>
            </a:r>
          </a:p>
          <a:p>
            <a:pPr marL="800100" lvl="1" indent="-342900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Evitar a súbita queda do </a:t>
            </a:r>
            <a:r>
              <a:rPr lang="pt-BR" alt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bem-estar </a:t>
            </a: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da família após o óbito do </a:t>
            </a:r>
            <a:r>
              <a:rPr lang="pt-BR" alt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segurado; e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800100" lvl="1" indent="-342900">
              <a:spcBef>
                <a:spcPts val="1089"/>
              </a:spcBef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Garantir uma renda mínima à família do </a:t>
            </a:r>
            <a:r>
              <a:rPr lang="pt-BR" alt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segurado.</a:t>
            </a:r>
            <a:endParaRPr lang="pt-BR" sz="24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alt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</a:t>
            </a:r>
            <a:r>
              <a:rPr lang="pt-BR" alt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mudanças propostas não se aplicam às pensões já concedidas.</a:t>
            </a:r>
            <a:endParaRPr lang="pt-BR" altLang="pt-BR" sz="24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endParaRPr lang="pt-BR" sz="1633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347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Morte: tempo mínimo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552" y="1264904"/>
            <a:ext cx="8147248" cy="482839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221962" y="1118504"/>
            <a:ext cx="301777" cy="3666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1" y="3192820"/>
            <a:ext cx="3734497" cy="127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Não há tempo mínimo de contribuição para acessar o benefício.</a:t>
            </a:r>
          </a:p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Não há prazo mínimo de casamento ou união estável para que o(a) dependente tenha direito a pensão.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503298"/>
            <a:ext cx="3666598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89237" y="3192821"/>
            <a:ext cx="3802398" cy="223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Manutenção do benefício, com tempo mínimo de 2 anos de contribuição para acesso à pensão.</a:t>
            </a:r>
            <a:b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>Exceção: acidente de trabalho e doença profissional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Tempo mínimo de 2 anos de casamento ou união estável</a:t>
            </a:r>
            <a:br>
              <a:rPr lang="pt-BR" sz="127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>Exceção: acidentes de trabalho depois do casamento ou para cônjuge/companheiro incapaz/inválido</a:t>
            </a:r>
            <a:b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dirty="0">
                <a:solidFill>
                  <a:schemeClr val="accent5">
                    <a:lumMod val="50000"/>
                  </a:schemeClr>
                </a:solidFill>
              </a:rPr>
              <a:t>Regra válida também para os servidores públicos da União</a:t>
            </a:r>
          </a:p>
          <a:p>
            <a:pPr>
              <a:spcBef>
                <a:spcPts val="544"/>
              </a:spcBef>
            </a:pPr>
            <a:r>
              <a:rPr lang="pt-BR" sz="1089" dirty="0">
                <a:solidFill>
                  <a:schemeClr val="accent2">
                    <a:lumMod val="75000"/>
                  </a:schemeClr>
                </a:solidFill>
              </a:rPr>
              <a:t>Não se aplica aos atuais beneficiários</a:t>
            </a:r>
          </a:p>
          <a:p>
            <a:pPr>
              <a:spcBef>
                <a:spcPts val="544"/>
              </a:spcBef>
            </a:pPr>
            <a:endParaRPr lang="pt-BR" sz="1089" i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54554" y="2503298"/>
            <a:ext cx="3666598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336964" y="1118505"/>
            <a:ext cx="301777" cy="36665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752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Morte: duração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479035" y="1196752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111973" y="1099825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9035" y="3124669"/>
            <a:ext cx="3592462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A pensão é vitalícia independentemente da idade do beneficiário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9035" y="2435147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28720" y="3124669"/>
            <a:ext cx="3657780" cy="2351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Manutenção do benefício, com concessão de benefício vitalício para cônjuges a partir de 44 anos</a:t>
            </a:r>
          </a:p>
          <a:p>
            <a:pPr>
              <a:spcBef>
                <a:spcPts val="544"/>
              </a:spcBef>
            </a:pPr>
            <a:r>
              <a:rPr lang="pt-BR" sz="1270" i="1" dirty="0">
                <a:solidFill>
                  <a:schemeClr val="accent5">
                    <a:lumMod val="50000"/>
                  </a:schemeClr>
                </a:solidFill>
              </a:rPr>
              <a:t>Fim do benefício vitalício para cônjuges jovens</a:t>
            </a:r>
          </a:p>
          <a:p>
            <a:pPr>
              <a:spcBef>
                <a:spcPts val="544"/>
              </a:spcBef>
            </a:pPr>
            <a:r>
              <a:rPr lang="pt-BR" sz="1270" i="1" dirty="0">
                <a:solidFill>
                  <a:schemeClr val="accent5">
                    <a:lumMod val="50000"/>
                  </a:schemeClr>
                </a:solidFill>
              </a:rPr>
              <a:t>O critério será a expectativa de sobrevida em anos (projeção do IBGE)</a:t>
            </a:r>
            <a:br>
              <a:rPr lang="pt-BR" sz="127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>Exceção: cônjuge inválido, que terá direito à pensão vitalícia independentemente de sua expectativa de vida</a:t>
            </a:r>
            <a:b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Regra válida também para os servidores públicos da União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2">
                    <a:lumMod val="75000"/>
                  </a:schemeClr>
                </a:solidFill>
              </a:rPr>
              <a:t>Não se aplica aos atuais beneficiários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15712" y="2435147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226975" y="1099826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00127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12739" y="1731169"/>
          <a:ext cx="8364540" cy="3588543"/>
        </p:xfrm>
        <a:graphic>
          <a:graphicData uri="http://schemas.openxmlformats.org/drawingml/2006/table">
            <a:tbl>
              <a:tblPr/>
              <a:tblGrid>
                <a:gridCol w="3108150"/>
                <a:gridCol w="3108150"/>
                <a:gridCol w="2148240"/>
              </a:tblGrid>
              <a:tr h="1090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Idade </a:t>
                      </a:r>
                      <a:r>
                        <a:rPr lang="pt-BR" sz="1800" dirty="0" smtClean="0">
                          <a:effectLst/>
                          <a:latin typeface="Calibri"/>
                        </a:rPr>
                        <a:t> de</a:t>
                      </a:r>
                      <a:r>
                        <a:rPr lang="pt-BR" sz="1800" baseline="0" dirty="0" smtClean="0">
                          <a:effectLst/>
                          <a:latin typeface="Calibri"/>
                        </a:rPr>
                        <a:t> referência*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/>
                        </a:rPr>
                        <a:t>Expectativa de Sobrevida</a:t>
                      </a:r>
                      <a:r>
                        <a:rPr lang="pt-BR" sz="1800" dirty="0">
                          <a:effectLst/>
                          <a:latin typeface="Calibri"/>
                        </a:rPr>
                        <a:t> (anos)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Duração Pensão (anos)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44 anos ou </a:t>
                      </a:r>
                      <a:r>
                        <a:rPr lang="pt-BR" sz="1800" dirty="0" smtClean="0">
                          <a:effectLst/>
                          <a:latin typeface="Calibri"/>
                        </a:rPr>
                        <a:t>mais**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Até 35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vitalício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39 a 43 anos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Entre 35 e </a:t>
                      </a:r>
                      <a:r>
                        <a:rPr lang="pt-BR" sz="1800" dirty="0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15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33 a 38 anos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Entre 40 e </a:t>
                      </a:r>
                      <a:r>
                        <a:rPr lang="pt-BR" sz="1800" dirty="0"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12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28 a 32 anos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Entre 45 e </a:t>
                      </a:r>
                      <a:r>
                        <a:rPr lang="pt-BR" sz="1800" dirty="0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22 a 27 anos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Entre 50 e </a:t>
                      </a:r>
                      <a:r>
                        <a:rPr lang="pt-BR" sz="1800" dirty="0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21 anos ou menos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  <a:latin typeface="Calibri"/>
                        </a:rPr>
                        <a:t>Maior que 55</a:t>
                      </a: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1868" marR="41868" marT="32298" marB="322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20664" y="5373291"/>
            <a:ext cx="7272337" cy="5360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pt-BR" sz="1275" b="1" dirty="0">
                <a:latin typeface="+mj-lt"/>
                <a:cs typeface="Arial" charset="0"/>
              </a:rPr>
              <a:t>* Com base na atual projeção do IBGE de expectativa de sobrevida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pt-BR" sz="1275" b="1" dirty="0">
                <a:latin typeface="+mj-lt"/>
                <a:cs typeface="Arial" charset="0"/>
              </a:rPr>
              <a:t>** Hoje, 86,7% das pensões concedidas estão nesta condição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6457951" y="5624512"/>
            <a:ext cx="2057400" cy="273844"/>
          </a:xfrm>
          <a:prstGeom prst="rect">
            <a:avLst/>
          </a:prstGeom>
        </p:spPr>
        <p:txBody>
          <a:bodyPr/>
          <a:lstStyle/>
          <a:p>
            <a:fld id="{45779699-1D4B-426B-807B-3AEF662C4A65}" type="slidenum">
              <a:rPr lang="pt-BR" smtClean="0"/>
              <a:t>35</a:t>
            </a:fld>
            <a:endParaRPr lang="pt-BR"/>
          </a:p>
        </p:txBody>
      </p:sp>
      <p:sp>
        <p:nvSpPr>
          <p:cNvPr id="6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 smtClean="0"/>
              <a:t>Pensão por Morte</a:t>
            </a:r>
            <a:endParaRPr sz="2540" b="1" dirty="0"/>
          </a:p>
        </p:txBody>
      </p:sp>
    </p:spTree>
    <p:extLst>
      <p:ext uri="{BB962C8B-B14F-4D97-AF65-F5344CB8AC3E}">
        <p14:creationId xmlns:p14="http://schemas.microsoft.com/office/powerpoint/2010/main" val="17166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Morte: crime doloso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552" y="1124744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172490" y="1027817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3052661"/>
            <a:ext cx="3592462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Quem comete crime doloso que resulte na morte do segurado pode ter acesso à pensão por morte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363139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89237" y="3052661"/>
            <a:ext cx="3657780" cy="130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Exclusão do direito à pensão para dependente condenado pela prática de crime doloso que tenha resultado na morte do segurado</a:t>
            </a: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</a:br>
            <a:endParaRPr lang="pt-BR" sz="1089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Regra já existente para os servidores públicos da União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54554" y="2363139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287492" y="1027818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987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Morte: valor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552" y="1120888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172490" y="1023961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3048805"/>
            <a:ext cx="3592462" cy="74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O(s) dependente(s) recebe(m) o valor integral do vencimento do segurado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359283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89237" y="3080413"/>
            <a:ext cx="3657780" cy="197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Manutenção do benefício de pelo menos um salário mínimo. 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O valor mínimo recebido será de 60% da aposentadoria, no caso de um dependente</a:t>
            </a:r>
          </a:p>
          <a:p>
            <a:pPr>
              <a:spcBef>
                <a:spcPts val="544"/>
              </a:spcBef>
              <a:buFont typeface="Arial" pitchFamily="34" charset="0"/>
              <a:buChar char="•"/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 50%= cota familiar fixa</a:t>
            </a:r>
          </a:p>
          <a:p>
            <a:pPr>
              <a:spcBef>
                <a:spcPts val="544"/>
              </a:spcBef>
              <a:buFont typeface="Arial" pitchFamily="34" charset="0"/>
              <a:buChar char="•"/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10% por dependente até o limite de 100%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2">
                    <a:lumMod val="75000"/>
                  </a:schemeClr>
                </a:solidFill>
              </a:rPr>
              <a:t>Não se aplica aos atuais beneficiários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54554" y="2359283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287492" y="1023962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5855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Pensão por Morte: reversão de </a:t>
            </a:r>
            <a:r>
              <a:rPr lang="pt-BR" sz="2540" b="1" dirty="0" smtClean="0">
                <a:latin typeface="+mj-lt"/>
              </a:rPr>
              <a:t>cotas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552" y="1052736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172490" y="955809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9552" y="2980652"/>
            <a:ext cx="3592462" cy="127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O benefício é distribuído igualmente entre todos os dependentes</a:t>
            </a:r>
          </a:p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Com o fim da dependência de um pensionista, seu benefício é redistribuído entre os demais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291131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89237" y="3012261"/>
            <a:ext cx="3657780" cy="175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Manutenção do benefício, estabelecendo uma cota fixa familiar de 50% e individual de 10% por dependente (garante benefício mínimo de  60% da aposentadoria)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A cota individual de 10% não será redistribuída com o fim da dependência</a:t>
            </a:r>
            <a:br>
              <a:rPr lang="pt-BR" sz="127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1089" i="1" dirty="0">
                <a:solidFill>
                  <a:schemeClr val="accent5">
                    <a:lumMod val="50000"/>
                  </a:schemeClr>
                </a:solidFill>
              </a:rPr>
              <a:t>Exceção: órfãos de pai e mãe</a:t>
            </a:r>
            <a:endParaRPr lang="pt-BR" sz="1089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2">
                    <a:lumMod val="75000"/>
                  </a:schemeClr>
                </a:solidFill>
              </a:rPr>
              <a:t>Não se aplica aos atuais beneficiários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54554" y="2291131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287492" y="955810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4098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/>
              <a:t>Exemplo do valor da pensão </a:t>
            </a:r>
            <a:endParaRPr sz="2540" b="1" dirty="0"/>
          </a:p>
        </p:txBody>
      </p:sp>
      <p:graphicFrame>
        <p:nvGraphicFramePr>
          <p:cNvPr id="173" name="Table 2"/>
          <p:cNvGraphicFramePr/>
          <p:nvPr>
            <p:extLst>
              <p:ext uri="{D42A27DB-BD31-4B8C-83A1-F6EECF244321}">
                <p14:modId xmlns:p14="http://schemas.microsoft.com/office/powerpoint/2010/main" val="865804641"/>
              </p:ext>
            </p:extLst>
          </p:nvPr>
        </p:nvGraphicFramePr>
        <p:xfrm>
          <a:off x="523186" y="1926697"/>
          <a:ext cx="7837228" cy="3666948"/>
        </p:xfrm>
        <a:graphic>
          <a:graphicData uri="http://schemas.openxmlformats.org/drawingml/2006/table">
            <a:tbl>
              <a:tblPr/>
              <a:tblGrid>
                <a:gridCol w="1521075"/>
                <a:gridCol w="1287577"/>
                <a:gridCol w="1110397"/>
                <a:gridCol w="2155477"/>
                <a:gridCol w="1762702"/>
              </a:tblGrid>
              <a:tr h="609998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</a:rPr>
                        <a:t>Exemplo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2" marB="4147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</a:rPr>
                        <a:t>Dependentes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2" marB="4147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</a:rPr>
                        <a:t>Cota fixa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2" marB="4147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</a:rPr>
                        <a:t>Cota dos dependentes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2" marB="4147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bg1"/>
                          </a:solidFill>
                        </a:rPr>
                        <a:t>Total a ser recebido </a:t>
                      </a:r>
                      <a:endParaRPr sz="1300" b="1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2" marB="41472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01256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filho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10% </a:t>
                      </a:r>
                      <a:endParaRPr sz="13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50889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 filho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70%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52254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filhos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80% </a:t>
                      </a:r>
                      <a:endParaRPr sz="13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52254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 filhos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90%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522540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filhos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</a:t>
                      </a:r>
                      <a:endParaRPr sz="13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  <a:tr h="470016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Cônjuge </a:t>
                      </a: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/>
                      </a:r>
                      <a:b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</a:br>
                      <a:r>
                        <a:rPr lang="pt-BR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 </a:t>
                      </a:r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filhos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100% </a:t>
                      </a:r>
                      <a:endParaRPr sz="13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82944" marR="82944" marT="41472" marB="41472" anchor="ctr">
                    <a:noFill/>
                  </a:tcPr>
                </a:tc>
              </a:tr>
            </a:tbl>
          </a:graphicData>
        </a:graphic>
      </p:graphicFrame>
      <p:sp>
        <p:nvSpPr>
          <p:cNvPr id="2" name="Elipse 1"/>
          <p:cNvSpPr/>
          <p:nvPr/>
        </p:nvSpPr>
        <p:spPr>
          <a:xfrm>
            <a:off x="7184700" y="2631757"/>
            <a:ext cx="522540" cy="26127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3" name="CaixaDeTexto 2"/>
          <p:cNvSpPr txBox="1"/>
          <p:nvPr/>
        </p:nvSpPr>
        <p:spPr>
          <a:xfrm>
            <a:off x="7576606" y="2553008"/>
            <a:ext cx="914445" cy="42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89" dirty="0">
                <a:solidFill>
                  <a:schemeClr val="accent2">
                    <a:lumMod val="50000"/>
                  </a:schemeClr>
                </a:solidFill>
              </a:rPr>
              <a:t>Percentual Mínimo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91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172" y="273684"/>
            <a:ext cx="8228437" cy="1144562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110" name="Gráfico 6"/>
          <p:cNvGraphicFramePr/>
          <p:nvPr>
            <p:extLst/>
          </p:nvPr>
        </p:nvGraphicFramePr>
        <p:xfrm>
          <a:off x="522482" y="1289584"/>
          <a:ext cx="8359710" cy="4458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" name="CustomShape 3"/>
          <p:cNvSpPr/>
          <p:nvPr/>
        </p:nvSpPr>
        <p:spPr>
          <a:xfrm>
            <a:off x="718413" y="5911065"/>
            <a:ext cx="7769632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>
                <a:latin typeface="Calibri"/>
              </a:rPr>
              <a:t>Fonte: IBGE/PME			Elaboração: MP.</a:t>
            </a:r>
            <a:r>
              <a:rPr lang="pt-BR" sz="145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	</a:t>
            </a:r>
            <a:endParaRPr sz="145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53103" y="490187"/>
            <a:ext cx="7838099" cy="9299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77" b="1" dirty="0">
                <a:solidFill>
                  <a:schemeClr val="bg1"/>
                </a:solidFill>
              </a:rPr>
              <a:t>Taxa de Formalização</a:t>
            </a:r>
            <a:r>
              <a:rPr lang="pt-BR" sz="2177" dirty="0">
                <a:solidFill>
                  <a:schemeClr val="bg1"/>
                </a:solidFill>
                <a:latin typeface="Calibri Light"/>
              </a:rPr>
              <a:t>
</a:t>
            </a:r>
            <a:r>
              <a:rPr lang="pt-BR" sz="1633" b="1" dirty="0">
                <a:solidFill>
                  <a:schemeClr val="bg1"/>
                </a:solidFill>
                <a:latin typeface="Calibri Light"/>
              </a:rPr>
              <a:t>(Proporção de trabalhadores com carteira no setor privado em relação </a:t>
            </a:r>
            <a:br>
              <a:rPr lang="pt-BR" sz="1633" b="1" dirty="0">
                <a:solidFill>
                  <a:schemeClr val="bg1"/>
                </a:solidFill>
                <a:latin typeface="Calibri Light"/>
              </a:rPr>
            </a:br>
            <a:r>
              <a:rPr lang="pt-BR" sz="1633" b="1" dirty="0">
                <a:solidFill>
                  <a:schemeClr val="bg1"/>
                </a:solidFill>
                <a:latin typeface="Calibri Light"/>
              </a:rPr>
              <a:t>ao total de empregados)</a:t>
            </a:r>
            <a:endParaRPr lang="pt-BR" sz="1633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375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2"/>
          <p:cNvSpPr/>
          <p:nvPr/>
        </p:nvSpPr>
        <p:spPr>
          <a:xfrm>
            <a:off x="587792" y="5976382"/>
            <a:ext cx="7446347" cy="361492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r>
              <a:rPr lang="pt-BR" sz="1089" dirty="0"/>
              <a:t>Fonte: AEPS com elaboração DRPGS/SPPS/MPS. Na faixa de 1 SM também foram considerados alguns poucos benefícios com valor abaixo de 1 SM decorrente de desdobramento da pensão. </a:t>
            </a:r>
            <a:endParaRPr sz="1089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489712"/>
            <a:ext cx="7838099" cy="76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77" b="1" dirty="0"/>
              <a:t>Concessão de pensão por morte RGPS 2013 </a:t>
            </a:r>
            <a:br>
              <a:rPr lang="pt-BR" sz="2177" b="1" dirty="0"/>
            </a:br>
            <a:r>
              <a:rPr lang="pt-BR" sz="2177" b="1" dirty="0"/>
              <a:t>por faixa de valor SM quantidade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2354407"/>
              </p:ext>
            </p:extLst>
          </p:nvPr>
        </p:nvGraphicFramePr>
        <p:xfrm>
          <a:off x="652951" y="1534793"/>
          <a:ext cx="78380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98031" y="1926698"/>
            <a:ext cx="718492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238.062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08428" y="3765596"/>
            <a:ext cx="78381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96.415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84143" y="4563365"/>
            <a:ext cx="718492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40.735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59857" y="4824635"/>
            <a:ext cx="653175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22.686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270255" y="4931303"/>
            <a:ext cx="718492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11.280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380652" y="4996620"/>
            <a:ext cx="783810" cy="24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98" b="1" dirty="0">
                <a:solidFill>
                  <a:schemeClr val="accent5">
                    <a:lumMod val="50000"/>
                  </a:schemeClr>
                </a:solidFill>
              </a:rPr>
              <a:t>5.497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52951" y="5649795"/>
            <a:ext cx="78380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89" dirty="0">
                <a:solidFill>
                  <a:schemeClr val="accent5">
                    <a:lumMod val="50000"/>
                  </a:schemeClr>
                </a:solidFill>
              </a:rPr>
              <a:t>faixa de valor em SM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2984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2"/>
          <p:cNvSpPr/>
          <p:nvPr/>
        </p:nvSpPr>
        <p:spPr>
          <a:xfrm>
            <a:off x="652950" y="5911065"/>
            <a:ext cx="7608795" cy="388922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r>
              <a:rPr lang="pt-BR" sz="1089" dirty="0"/>
              <a:t>Fonte: AEPS com elaboração DRPGS/SPPS/MPS. Na faixa de 1 SM também foram considerados alguns poucos benefícios com valor abaixo de 1 SM decorrente de desdobramento da pensão. </a:t>
            </a:r>
            <a:endParaRPr sz="1089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2951" y="490187"/>
            <a:ext cx="7838099" cy="762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177" b="1" dirty="0"/>
              <a:t>Concessão de pensão por morte RGPS 2013 </a:t>
            </a:r>
            <a:br>
              <a:rPr lang="pt-BR" sz="2177" b="1" dirty="0"/>
            </a:br>
            <a:r>
              <a:rPr lang="pt-BR" sz="2177" b="1" dirty="0"/>
              <a:t>por faixa de valor SM em % da quantidade total concedida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84703617"/>
              </p:ext>
            </p:extLst>
          </p:nvPr>
        </p:nvGraphicFramePr>
        <p:xfrm>
          <a:off x="652951" y="1397000"/>
          <a:ext cx="78380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371443" y="2057333"/>
            <a:ext cx="78381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57,4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12475" y="3755588"/>
            <a:ext cx="71849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23,3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88190" y="4408763"/>
            <a:ext cx="78381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9,8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963905" y="4670033"/>
            <a:ext cx="78381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5,5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04937" y="4800668"/>
            <a:ext cx="78381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2,7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380652" y="4865985"/>
            <a:ext cx="78381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1,3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52951" y="5584478"/>
            <a:ext cx="78380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89" dirty="0">
                <a:solidFill>
                  <a:schemeClr val="accent5">
                    <a:lumMod val="50000"/>
                  </a:schemeClr>
                </a:solidFill>
              </a:rPr>
              <a:t>faixa de valor em SM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4648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/>
              <a:t>Perfil da mudança de cálculo</a:t>
            </a:r>
            <a:endParaRPr sz="254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2951" y="1268760"/>
            <a:ext cx="7838099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Considerando os dados de concessão de 2013, a alteração da fórmula de cálculo:</a:t>
            </a:r>
          </a:p>
          <a:p>
            <a:pPr lvl="1">
              <a:spcBef>
                <a:spcPts val="1089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 57,4% dos benefícios concedidos são de 1 Salário Mínimo, portanto não mudam com a nova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regra de valor do benefício.</a:t>
            </a:r>
            <a:endParaRPr lang="pt-BR" sz="24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lvl="1">
              <a:spcBef>
                <a:spcPts val="1089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 Já na regra de duração do benefício, com base nos dados de 2014, apenas 13,3%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das pensões concedidas para cônjuge deixariam de ser vitalícias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(47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mil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casos).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 smtClean="0"/>
              <a:t>Pensão por Morte: por </a:t>
            </a:r>
            <a:r>
              <a:rPr lang="pt-BR" sz="2540" b="1" dirty="0"/>
              <a:t>que mudar?</a:t>
            </a:r>
            <a:endParaRPr sz="254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5" y="1484784"/>
            <a:ext cx="8496944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Preservar a sustentabilidade da </a:t>
            </a:r>
            <a:r>
              <a:rPr lang="pt-BR" sz="2800" dirty="0" err="1">
                <a:solidFill>
                  <a:schemeClr val="accent5">
                    <a:lumMod val="50000"/>
                  </a:schemeClr>
                </a:solidFill>
                <a:ea typeface="Arial"/>
              </a:rPr>
              <a:t>Previdê</a:t>
            </a:r>
            <a:r>
              <a:rPr lang="pt-BR" sz="2800" dirty="0" err="1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ncia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. 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Alinhar a legislação brasileira às melhores práticas internacionais de </a:t>
            </a:r>
            <a:r>
              <a:rPr lang="pt-BR" sz="2800" dirty="0" err="1">
                <a:solidFill>
                  <a:schemeClr val="accent5">
                    <a:lumMod val="50000"/>
                  </a:schemeClr>
                </a:solidFill>
                <a:ea typeface="Arial"/>
              </a:rPr>
              <a:t>previdência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social.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Alinhar a legislação previdenciária ao Código Civil, em relação a prática de crime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doloso.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Evitar a chamada “fraude legal”: apenas uma contribuição pelo “teto” dá direito ao benefício integral e vitalício para 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cônjuge.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  <a:spcAft>
                <a:spcPts val="600"/>
              </a:spcAft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Ressalvou-se a situação de casos de doença profissional ou do trabalho e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acidente.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8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2951" y="490188"/>
            <a:ext cx="7838099" cy="483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540" b="1" dirty="0"/>
              <a:t>Gasto anual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01352942"/>
              </p:ext>
            </p:extLst>
          </p:nvPr>
        </p:nvGraphicFramePr>
        <p:xfrm>
          <a:off x="636692" y="1368065"/>
          <a:ext cx="7789040" cy="447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502078" y="3820906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39,0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51205" y="3690271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43,3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65650" y="3494318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48,0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114778" y="3280455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54,7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963905" y="2971778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62,0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878350" y="2710508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68,3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27477" y="2318603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77,6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576605" y="1992016"/>
            <a:ext cx="52254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70" b="1" dirty="0">
                <a:solidFill>
                  <a:schemeClr val="accent5">
                    <a:lumMod val="50000"/>
                  </a:schemeClr>
                </a:solidFill>
              </a:rPr>
              <a:t>86,5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52951" y="5911065"/>
            <a:ext cx="7838099" cy="25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89" dirty="0">
                <a:solidFill>
                  <a:schemeClr val="accent5">
                    <a:lumMod val="50000"/>
                  </a:schemeClr>
                </a:solidFill>
              </a:rPr>
              <a:t>Ano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295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/>
              <a:t>Experiência internacional</a:t>
            </a:r>
            <a:endParaRPr sz="254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2950" y="1556792"/>
            <a:ext cx="7968734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Estudo comparativo do MPS com uma amostra de 132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países revela que 77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% dos países estabelecem os seguintes requisitos para cônjuges e companheiros:  </a:t>
            </a:r>
          </a:p>
          <a:p>
            <a:pPr marL="311045" indent="-311045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Exigência de idade mínima (41% dos países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).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311045" indent="-311045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Tempo mínimo de casamento ou união estável (31% dos países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).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marL="311045" indent="-311045">
              <a:spcBef>
                <a:spcPts val="1089"/>
              </a:spcBef>
              <a:buFont typeface="Arial" pitchFamily="34" charset="0"/>
              <a:buChar char="•"/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Fim do benefício com novo casamento (55% dos países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).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652951" y="489713"/>
            <a:ext cx="7838099" cy="8491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177" b="1" dirty="0">
                <a:latin typeface="+mj-lt"/>
              </a:rPr>
              <a:t>Pensão por </a:t>
            </a:r>
            <a:r>
              <a:rPr lang="pt-BR" sz="2177" b="1" dirty="0" smtClean="0">
                <a:latin typeface="+mj-lt"/>
              </a:rPr>
              <a:t>morte:</a:t>
            </a:r>
            <a:r>
              <a:rPr lang="pt-BR" sz="2177" b="1" dirty="0">
                <a:latin typeface="+mj-lt"/>
              </a:rPr>
              <a:t>
</a:t>
            </a:r>
            <a:r>
              <a:rPr lang="pt-BR" sz="2177" b="1" dirty="0" smtClean="0">
                <a:latin typeface="+mj-lt"/>
              </a:rPr>
              <a:t>comparação </a:t>
            </a:r>
            <a:r>
              <a:rPr lang="pt-BR" sz="2177" b="1" dirty="0">
                <a:latin typeface="+mj-lt"/>
              </a:rPr>
              <a:t>em proporção do PIB</a:t>
            </a:r>
            <a:endParaRPr sz="2177" b="1" dirty="0">
              <a:latin typeface="+mj-lt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780602920"/>
              </p:ext>
            </p:extLst>
          </p:nvPr>
        </p:nvGraphicFramePr>
        <p:xfrm>
          <a:off x="652950" y="1665428"/>
          <a:ext cx="7772782" cy="4087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5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22316" y="489713"/>
            <a:ext cx="7838099" cy="52248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>
                <a:latin typeface="+mj-lt"/>
              </a:rPr>
              <a:t>Auxílio-doença</a:t>
            </a:r>
            <a:endParaRPr sz="2540" b="1" dirty="0">
              <a:latin typeface="+mj-lt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950" y="1861380"/>
            <a:ext cx="7837381" cy="4180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/>
          <a:p>
            <a:pPr algn="just">
              <a:spcBef>
                <a:spcPts val="1089"/>
              </a:spcBef>
            </a:pPr>
            <a:endParaRPr sz="1633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87633" y="1338840"/>
            <a:ext cx="8034052" cy="1519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89"/>
              </a:spcBef>
            </a:pPr>
            <a:r>
              <a:rPr lang="pt-BR" sz="2540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O que é</a:t>
            </a:r>
            <a:endParaRPr lang="pt-BR" sz="254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089"/>
              </a:spcBef>
            </a:pPr>
            <a:r>
              <a:rPr lang="pt-BR" sz="1633" b="1" dirty="0">
                <a:solidFill>
                  <a:schemeClr val="accent5">
                    <a:lumMod val="50000"/>
                  </a:schemeClr>
                </a:solidFill>
                <a:ea typeface="Arial (Vietnamese)"/>
              </a:rPr>
              <a:t>Benefício pago ao segurado em caso de incapacitação temporária para o trabalho por doença ou acidente</a:t>
            </a:r>
            <a:r>
              <a:rPr lang="pt-BR" sz="1633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089"/>
              </a:spcBef>
            </a:pPr>
            <a:endParaRPr lang="pt-BR" sz="1633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have direita 5"/>
          <p:cNvSpPr/>
          <p:nvPr/>
        </p:nvSpPr>
        <p:spPr>
          <a:xfrm rot="5400000">
            <a:off x="2285888" y="1764453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7" name="CaixaDeTexto 6"/>
          <p:cNvSpPr txBox="1"/>
          <p:nvPr/>
        </p:nvSpPr>
        <p:spPr>
          <a:xfrm>
            <a:off x="652950" y="3789297"/>
            <a:ext cx="3592462" cy="2143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Valor calculado com base na média dos 80% maiores salários de contribuição</a:t>
            </a:r>
          </a:p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A empresa paga ao empregado o salário integral durante os primeiro 15 dias de afastamento</a:t>
            </a:r>
          </a:p>
          <a:p>
            <a:pPr>
              <a:spcBef>
                <a:spcPts val="1089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Perícia realizada exclusivamente por médicos do INSS</a:t>
            </a:r>
          </a:p>
          <a:p>
            <a:pPr>
              <a:spcBef>
                <a:spcPts val="1089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2950" y="3099775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</a:rPr>
              <a:t>Antes da MP</a:t>
            </a:r>
            <a:endParaRPr lang="pt-BR" sz="1633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02635" y="3820905"/>
            <a:ext cx="3657780" cy="210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Manutenção do benefício, cujo valor não poderá exceder a média das últimas 12 contribuições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A empresa paga ao empregado o salário integral durante os primeiro 30 dias de afastamento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Previsão de convênios, sob supervisão do INSS, com empresas que possuem serviço médico, órgãos e entidades públicas</a:t>
            </a:r>
          </a:p>
          <a:p>
            <a:pPr>
              <a:spcBef>
                <a:spcPts val="544"/>
              </a:spcBef>
            </a:pPr>
            <a:r>
              <a:rPr lang="pt-BR" sz="127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544"/>
              </a:spcBef>
            </a:pPr>
            <a:endParaRPr lang="pt-BR" sz="127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67952" y="3099775"/>
            <a:ext cx="3527145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14" b="1" dirty="0">
                <a:solidFill>
                  <a:schemeClr val="accent2">
                    <a:lumMod val="75000"/>
                  </a:schemeClr>
                </a:solidFill>
                <a:ea typeface="Arial"/>
              </a:rPr>
              <a:t>Depois da MP</a:t>
            </a:r>
            <a:endParaRPr lang="pt-BR" sz="181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Chave direita 10"/>
          <p:cNvSpPr/>
          <p:nvPr/>
        </p:nvSpPr>
        <p:spPr>
          <a:xfrm rot="5400000">
            <a:off x="6400890" y="1764454"/>
            <a:ext cx="261270" cy="35271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33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3479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652951" y="490187"/>
            <a:ext cx="7838099" cy="5224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pt-BR" sz="2540" b="1" dirty="0" smtClean="0"/>
              <a:t>Auxílio-doença: por </a:t>
            </a:r>
            <a:r>
              <a:rPr lang="pt-BR" sz="2540" b="1" dirty="0"/>
              <a:t>que mudar?</a:t>
            </a:r>
            <a:endParaRPr sz="254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2951" y="1469475"/>
            <a:ext cx="7838099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89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Preservar o poder de compra do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trabalhador.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Facilitar a vida do trabalhador no período de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auxílio-doença.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Melhorar a qualidade de atendimento ao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segurado.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Estimular as empresas a investirem em programas de saúde e segurança do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trabalhador.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1089"/>
              </a:spcBef>
            </a:pPr>
            <a:r>
              <a:rPr lang="pt-BR" sz="2800" dirty="0" err="1">
                <a:solidFill>
                  <a:schemeClr val="accent5">
                    <a:lumMod val="50000"/>
                  </a:schemeClr>
                </a:solidFill>
                <a:ea typeface="Arial"/>
              </a:rPr>
              <a:t>Desincentivar</a:t>
            </a:r>
            <a:r>
              <a:rPr lang="pt-BR" sz="2800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 o trabalhador a querer ficar de licença-médica em função de uma remuneração maior do que a recebida na 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ativa.</a:t>
            </a:r>
            <a:endParaRPr lang="pt-BR" sz="2800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4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2951" y="165796"/>
            <a:ext cx="7838099" cy="14325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903" b="1" dirty="0">
                <a:solidFill>
                  <a:schemeClr val="bg1"/>
                </a:solidFill>
              </a:rPr>
              <a:t>Base de Segurados aumentou em 30 milhões entre 2003 e 2013
</a:t>
            </a:r>
            <a:endParaRPr lang="pt-BR" sz="1814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60" y="1730746"/>
            <a:ext cx="8786880" cy="444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66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2"/>
          <p:cNvSpPr/>
          <p:nvPr/>
        </p:nvSpPr>
        <p:spPr>
          <a:xfrm>
            <a:off x="65093" y="5972174"/>
            <a:ext cx="8883179" cy="33079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pPr>
              <a:lnSpc>
                <a:spcPct val="100000"/>
              </a:lnSpc>
            </a:pPr>
            <a:r>
              <a:rPr lang="pt-BR" sz="1451" dirty="0">
                <a:latin typeface="Calibri"/>
              </a:rPr>
              <a:t>*/ Valores referentes a dezembro de cada ano, com exceção de 2015, cujo valor é referente a fevereiro. </a:t>
            </a:r>
          </a:p>
          <a:p>
            <a:pPr>
              <a:lnSpc>
                <a:spcPct val="100000"/>
              </a:lnSpc>
            </a:pPr>
            <a:r>
              <a:rPr lang="pt-BR" sz="1451" dirty="0">
                <a:latin typeface="Calibri"/>
              </a:rPr>
              <a:t>Fonte: IPEADATA			Elaboração: MP.</a:t>
            </a:r>
            <a:r>
              <a:rPr lang="pt-BR" sz="145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	</a:t>
            </a:r>
            <a:endParaRPr sz="145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2951" y="472931"/>
            <a:ext cx="7838099" cy="81823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903" b="1" dirty="0">
                <a:solidFill>
                  <a:schemeClr val="bg1"/>
                </a:solidFill>
              </a:rPr>
              <a:t>Valorização histórica do salário mínimo
</a:t>
            </a:r>
            <a:r>
              <a:rPr lang="pt-BR" sz="1814" b="1" dirty="0">
                <a:solidFill>
                  <a:schemeClr val="bg1"/>
                </a:solidFill>
              </a:rPr>
              <a:t>(Em R$ - série deflacionada pelo INPC)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17014"/>
              </p:ext>
            </p:extLst>
          </p:nvPr>
        </p:nvGraphicFramePr>
        <p:xfrm>
          <a:off x="193282" y="1338840"/>
          <a:ext cx="8757437" cy="4506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16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52951" y="389158"/>
            <a:ext cx="7838099" cy="9857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903" b="1" dirty="0">
                <a:solidFill>
                  <a:schemeClr val="bg1"/>
                </a:solidFill>
              </a:rPr>
              <a:t>Sobrevida dos brasileiros aumentou em média 4,4 anos em 13 </a:t>
            </a:r>
            <a:r>
              <a:rPr lang="pt-BR" sz="2903" b="1" dirty="0" smtClean="0">
                <a:solidFill>
                  <a:schemeClr val="bg1"/>
                </a:solidFill>
              </a:rPr>
              <a:t>anos</a:t>
            </a:r>
            <a:endParaRPr lang="pt-BR" sz="1814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" y="1665427"/>
            <a:ext cx="8821440" cy="45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2D76-8A0B-4EA8-B895-9F7AE61A045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8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52951" y="489713"/>
            <a:ext cx="7838099" cy="5225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MPs 664 e 665</a:t>
            </a:r>
            <a:endParaRPr sz="254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315" y="1469476"/>
            <a:ext cx="8393298" cy="409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O governo encaminhou ao Congresso Nacional duas medidas provisórias com propostas de aperfeiçoamento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das políticas </a:t>
            </a: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trabalhistas e previdenciárias. </a:t>
            </a:r>
          </a:p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Estas medidas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têm </a:t>
            </a: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por objetivo adequar alguns programas do INSS (MP 664) e do FAT (MP 665) à nova realidade econômica e social do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País.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As propostas eliminam excessos e corrigem distorções, preservando a rede de proteção social construída nos últimos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anos.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528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52951" y="489713"/>
            <a:ext cx="7838099" cy="52254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540" b="1" dirty="0"/>
              <a:t>Objetivos Gerais das Propostas</a:t>
            </a:r>
            <a:endParaRPr sz="254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315" y="1404158"/>
            <a:ext cx="8403396" cy="4206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Garantir a sustentabilidade da previdência em função do envelhecimento populacional.</a:t>
            </a:r>
          </a:p>
          <a:p>
            <a:pPr algn="just"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Promover maior justiça previdenciária na concessão de pensões por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morte.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 algn="just"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Garantir a sustentabilidade do FAT em razão do aumento da massa salarial e do aumento da formalização do mercado de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trabalho.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  <a:p>
            <a:pPr>
              <a:spcBef>
                <a:spcPts val="907"/>
              </a:spcBef>
            </a:pPr>
            <a:r>
              <a:rPr lang="pt-BR" sz="2721" dirty="0">
                <a:solidFill>
                  <a:schemeClr val="accent5">
                    <a:lumMod val="50000"/>
                  </a:schemeClr>
                </a:solidFill>
                <a:ea typeface="Arial"/>
              </a:rPr>
              <a:t>Incentivar a permanência do trabalhador no emprego e aumentar sua </a:t>
            </a:r>
            <a:r>
              <a:rPr lang="pt-BR" sz="2721" dirty="0" smtClean="0">
                <a:solidFill>
                  <a:schemeClr val="accent5">
                    <a:lumMod val="50000"/>
                  </a:schemeClr>
                </a:solidFill>
                <a:ea typeface="Arial"/>
              </a:rPr>
              <a:t>produtividade.</a:t>
            </a:r>
            <a:endParaRPr lang="pt-BR" sz="2721" dirty="0">
              <a:solidFill>
                <a:schemeClr val="accent5">
                  <a:lumMod val="50000"/>
                </a:schemeClr>
              </a:solidFill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9466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3224</Words>
  <Application>Microsoft Office PowerPoint</Application>
  <PresentationFormat>Apresentação na tela (4:3)</PresentationFormat>
  <Paragraphs>454</Paragraphs>
  <Slides>48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6" baseType="lpstr">
      <vt:lpstr>Arial</vt:lpstr>
      <vt:lpstr>Arial (Vietnamese)</vt:lpstr>
      <vt:lpstr>Calibri</vt:lpstr>
      <vt:lpstr>Calibri Light</vt:lpstr>
      <vt:lpstr>StarSymbol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mp</dc:creator>
  <cp:lastModifiedBy>Manoel Pires</cp:lastModifiedBy>
  <cp:revision>58</cp:revision>
  <dcterms:created xsi:type="dcterms:W3CDTF">2015-03-26T18:58:38Z</dcterms:created>
  <dcterms:modified xsi:type="dcterms:W3CDTF">2015-03-27T15:44:47Z</dcterms:modified>
</cp:coreProperties>
</file>