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6.xml" ContentType="application/vnd.openxmlformats-officedocument.presentationml.notesSlide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notesSlides/notesSlide7.xml" ContentType="application/vnd.openxmlformats-officedocument.presentationml.notesSlide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sldIdLst>
    <p:sldId id="318" r:id="rId2"/>
    <p:sldId id="319" r:id="rId3"/>
    <p:sldId id="376" r:id="rId4"/>
    <p:sldId id="320" r:id="rId5"/>
    <p:sldId id="321" r:id="rId6"/>
    <p:sldId id="322" r:id="rId7"/>
    <p:sldId id="323" r:id="rId8"/>
    <p:sldId id="324" r:id="rId9"/>
    <p:sldId id="325" r:id="rId10"/>
    <p:sldId id="326" r:id="rId11"/>
    <p:sldId id="327" r:id="rId12"/>
    <p:sldId id="328" r:id="rId13"/>
    <p:sldId id="329" r:id="rId14"/>
    <p:sldId id="330" r:id="rId15"/>
    <p:sldId id="331" r:id="rId16"/>
    <p:sldId id="332" r:id="rId17"/>
    <p:sldId id="333" r:id="rId18"/>
    <p:sldId id="336" r:id="rId19"/>
    <p:sldId id="337" r:id="rId20"/>
    <p:sldId id="338" r:id="rId21"/>
    <p:sldId id="339" r:id="rId22"/>
    <p:sldId id="340" r:id="rId23"/>
    <p:sldId id="341" r:id="rId24"/>
    <p:sldId id="342" r:id="rId25"/>
    <p:sldId id="343" r:id="rId26"/>
    <p:sldId id="344" r:id="rId27"/>
    <p:sldId id="350" r:id="rId28"/>
    <p:sldId id="351" r:id="rId29"/>
    <p:sldId id="352" r:id="rId30"/>
    <p:sldId id="353" r:id="rId31"/>
    <p:sldId id="354" r:id="rId32"/>
    <p:sldId id="375" r:id="rId33"/>
    <p:sldId id="357" r:id="rId34"/>
    <p:sldId id="358" r:id="rId35"/>
    <p:sldId id="365" r:id="rId36"/>
    <p:sldId id="359" r:id="rId37"/>
    <p:sldId id="360" r:id="rId38"/>
    <p:sldId id="361" r:id="rId39"/>
    <p:sldId id="364" r:id="rId40"/>
    <p:sldId id="368" r:id="rId41"/>
    <p:sldId id="369" r:id="rId42"/>
    <p:sldId id="363" r:id="rId43"/>
    <p:sldId id="362" r:id="rId44"/>
    <p:sldId id="370" r:id="rId45"/>
    <p:sldId id="366" r:id="rId46"/>
    <p:sldId id="367" r:id="rId47"/>
    <p:sldId id="373" r:id="rId48"/>
    <p:sldId id="374" r:id="rId49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18" autoAdjust="0"/>
    <p:restoredTop sz="94660"/>
  </p:normalViewPr>
  <p:slideViewPr>
    <p:cSldViewPr>
      <p:cViewPr varScale="1">
        <p:scale>
          <a:sx n="70" d="100"/>
          <a:sy n="70" d="100"/>
        </p:scale>
        <p:origin x="708" y="7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00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F:\slide23caged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70251231100\Documents\Banco%20de%20Dados\Emprego%20e%20Renda\SAL&#193;RIO%20M&#205;NIMO\Sal&#225;rio%20m&#237;nimo%20IPEA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70251231100\Documents\Demandas\2015\MP%20665-2014\simulacao%2018%20meses%20seg%20des%20-%20Arnaldo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70251231100\Documents\Demandas\2015\MP%20665-2014\simulacao%2018%20meses%20seg%20des%20-%20Arnaldo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70251231100\Documents\Demandas\2015\MP%20665-2014\simulacao%2018%20meses%20seg%20des%20-%20Arnaldo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70251231100\Documents\Demandas\2015\MP%20665-2014\simulacao%2018%20meses%20seg%20des%20-%20Arnaldo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70251231100\AppData\Local\Temp\7zO460B.tmp\Tabel&#227;o%20-%20Pescador%20Artesanal%20-%20Gr&#225;fico.xls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70251231100\AppData\Local\Temp\7zO460B.tmp\Tabel&#227;o%20-%20Pescador%20Artesanal%20-%20Gr&#225;fico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'gráficos - automático'!$S$404:$S$415</c:f>
              <c:numCache>
                <c:formatCode>General</c:formatCode>
                <c:ptCount val="12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numCache>
            </c:numRef>
          </c:cat>
          <c:val>
            <c:numRef>
              <c:f>'gráficos - automático'!$T$404:$T$415</c:f>
              <c:numCache>
                <c:formatCode>#,##0</c:formatCode>
                <c:ptCount val="12"/>
                <c:pt idx="0">
                  <c:v>861.01400000000001</c:v>
                </c:pt>
                <c:pt idx="1">
                  <c:v>1862.6489999999999</c:v>
                </c:pt>
                <c:pt idx="2">
                  <c:v>1831.0409999999999</c:v>
                </c:pt>
                <c:pt idx="3">
                  <c:v>1916.6320000000001</c:v>
                </c:pt>
                <c:pt idx="4">
                  <c:v>2452.181</c:v>
                </c:pt>
                <c:pt idx="5">
                  <c:v>1834.136</c:v>
                </c:pt>
                <c:pt idx="6">
                  <c:v>1765.98</c:v>
                </c:pt>
                <c:pt idx="7">
                  <c:v>2860.8090000000002</c:v>
                </c:pt>
                <c:pt idx="8">
                  <c:v>2242.2759999999998</c:v>
                </c:pt>
                <c:pt idx="9">
                  <c:v>1148.0809999999999</c:v>
                </c:pt>
                <c:pt idx="10">
                  <c:v>1489.721</c:v>
                </c:pt>
                <c:pt idx="11">
                  <c:v>396.99299999999999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7467264"/>
        <c:axId val="107469616"/>
      </c:barChart>
      <c:catAx>
        <c:axId val="107467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07469616"/>
        <c:crosses val="autoZero"/>
        <c:auto val="1"/>
        <c:lblAlgn val="ctr"/>
        <c:lblOffset val="100"/>
        <c:noMultiLvlLbl val="0"/>
      </c:catAx>
      <c:valAx>
        <c:axId val="107469616"/>
        <c:scaling>
          <c:orientation val="minMax"/>
        </c:scaling>
        <c:delete val="0"/>
        <c:axPos val="l"/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074672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600"/>
      </a:pPr>
      <a:endParaRPr lang="pt-BR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>
                <a:solidFill>
                  <a:schemeClr val="accent5">
                    <a:lumMod val="50000"/>
                  </a:schemeClr>
                </a:solidFill>
              </a:defRPr>
            </a:pPr>
            <a:r>
              <a:rPr lang="pt-BR" sz="1400" dirty="0" smtClean="0">
                <a:solidFill>
                  <a:schemeClr val="accent5">
                    <a:lumMod val="50000"/>
                  </a:schemeClr>
                </a:solidFill>
              </a:rPr>
              <a:t>Pensões por Morte</a:t>
            </a:r>
            <a:r>
              <a:rPr lang="pt-BR" sz="1400" baseline="0" dirty="0" smtClean="0">
                <a:solidFill>
                  <a:schemeClr val="accent5">
                    <a:lumMod val="50000"/>
                  </a:schemeClr>
                </a:solidFill>
              </a:rPr>
              <a:t> concedidas em 2013 por faixa de valor em SM RGPS</a:t>
            </a:r>
            <a:endParaRPr lang="pt-BR" sz="1400" dirty="0">
              <a:solidFill>
                <a:schemeClr val="accent5">
                  <a:lumMod val="50000"/>
                </a:schemeClr>
              </a:solidFill>
            </a:endParaRPr>
          </a:p>
        </c:rich>
      </c:tx>
      <c:layout>
        <c:manualLayout>
          <c:xMode val="edge"/>
          <c:yMode val="edge"/>
          <c:x val="0.16554861959782277"/>
          <c:y val="1.7007873172155834E-2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Colunas2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</c:spPr>
          <c:invertIfNegative val="0"/>
          <c:cat>
            <c:strRef>
              <c:f>Plan1!$A$2:$A$7</c:f>
              <c:strCache>
                <c:ptCount val="6"/>
                <c:pt idx="0">
                  <c:v>1 SM</c:v>
                </c:pt>
                <c:pt idx="1">
                  <c:v>Acima de 1 até 2</c:v>
                </c:pt>
                <c:pt idx="2">
                  <c:v>Acima de 2 até 3</c:v>
                </c:pt>
                <c:pt idx="3">
                  <c:v>Acima de 3 até 4</c:v>
                </c:pt>
                <c:pt idx="4">
                  <c:v>Acima de 4 até 5</c:v>
                </c:pt>
                <c:pt idx="5">
                  <c:v>Acima de 5</c:v>
                </c:pt>
              </c:strCache>
            </c:strRef>
          </c:cat>
          <c:val>
            <c:numRef>
              <c:f>Plan1!$B$2:$B$7</c:f>
              <c:numCache>
                <c:formatCode>#,##0</c:formatCode>
                <c:ptCount val="6"/>
                <c:pt idx="0">
                  <c:v>238062</c:v>
                </c:pt>
                <c:pt idx="1">
                  <c:v>96415</c:v>
                </c:pt>
                <c:pt idx="2">
                  <c:v>40735</c:v>
                </c:pt>
                <c:pt idx="3">
                  <c:v>22686</c:v>
                </c:pt>
                <c:pt idx="4">
                  <c:v>11280</c:v>
                </c:pt>
                <c:pt idx="5">
                  <c:v>5497</c:v>
                </c:pt>
              </c:numCache>
            </c:numRef>
          </c:val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Colunas3</c:v>
                </c:pt>
              </c:strCache>
            </c:strRef>
          </c:tx>
          <c:invertIfNegative val="0"/>
          <c:dLbls>
            <c:dLbl>
              <c:idx val="5"/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Plan1!$A$2:$A$7</c:f>
              <c:strCache>
                <c:ptCount val="6"/>
                <c:pt idx="0">
                  <c:v>1 SM</c:v>
                </c:pt>
                <c:pt idx="1">
                  <c:v>Acima de 1 até 2</c:v>
                </c:pt>
                <c:pt idx="2">
                  <c:v>Acima de 2 até 3</c:v>
                </c:pt>
                <c:pt idx="3">
                  <c:v>Acima de 3 até 4</c:v>
                </c:pt>
                <c:pt idx="4">
                  <c:v>Acima de 4 até 5</c:v>
                </c:pt>
                <c:pt idx="5">
                  <c:v>Acima de 5</c:v>
                </c:pt>
              </c:strCache>
            </c:strRef>
          </c:cat>
          <c:val>
            <c:numRef>
              <c:f>Plan1!$C$2:$C$7</c:f>
              <c:numCache>
                <c:formatCode>General</c:formatCode>
                <c:ptCount val="6"/>
              </c:numCache>
            </c:numRef>
          </c:val>
        </c:ser>
        <c:ser>
          <c:idx val="2"/>
          <c:order val="2"/>
          <c:tx>
            <c:strRef>
              <c:f>Plan1!$D$1</c:f>
              <c:strCache>
                <c:ptCount val="1"/>
                <c:pt idx="0">
                  <c:v>Colunas4</c:v>
                </c:pt>
              </c:strCache>
            </c:strRef>
          </c:tx>
          <c:invertIfNegative val="0"/>
          <c:dLbls>
            <c:dLbl>
              <c:idx val="5"/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Plan1!$A$2:$A$7</c:f>
              <c:strCache>
                <c:ptCount val="6"/>
                <c:pt idx="0">
                  <c:v>1 SM</c:v>
                </c:pt>
                <c:pt idx="1">
                  <c:v>Acima de 1 até 2</c:v>
                </c:pt>
                <c:pt idx="2">
                  <c:v>Acima de 2 até 3</c:v>
                </c:pt>
                <c:pt idx="3">
                  <c:v>Acima de 3 até 4</c:v>
                </c:pt>
                <c:pt idx="4">
                  <c:v>Acima de 4 até 5</c:v>
                </c:pt>
                <c:pt idx="5">
                  <c:v>Acima de 5</c:v>
                </c:pt>
              </c:strCache>
            </c:strRef>
          </c:cat>
          <c:val>
            <c:numRef>
              <c:f>Plan1!$D$2:$D$7</c:f>
              <c:numCache>
                <c:formatCode>General</c:formatCode>
                <c:ptCount val="6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06849600"/>
        <c:axId val="206851952"/>
      </c:barChart>
      <c:catAx>
        <c:axId val="206849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b="1">
                <a:solidFill>
                  <a:schemeClr val="accent5">
                    <a:lumMod val="50000"/>
                  </a:schemeClr>
                </a:solidFill>
              </a:defRPr>
            </a:pPr>
            <a:endParaRPr lang="pt-BR"/>
          </a:p>
        </c:txPr>
        <c:crossAx val="206851952"/>
        <c:crosses val="autoZero"/>
        <c:auto val="1"/>
        <c:lblAlgn val="ctr"/>
        <c:lblOffset val="100"/>
        <c:noMultiLvlLbl val="0"/>
      </c:catAx>
      <c:valAx>
        <c:axId val="206851952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 b="1">
                    <a:solidFill>
                      <a:schemeClr val="accent5">
                        <a:lumMod val="50000"/>
                      </a:schemeClr>
                    </a:solidFill>
                  </a:defRPr>
                </a:pPr>
                <a:r>
                  <a:rPr lang="pt-BR" b="1" dirty="0" err="1" smtClean="0">
                    <a:solidFill>
                      <a:schemeClr val="accent5">
                        <a:lumMod val="50000"/>
                      </a:schemeClr>
                    </a:solidFill>
                  </a:rPr>
                  <a:t>Qtde</a:t>
                </a:r>
                <a:r>
                  <a:rPr lang="pt-BR" b="1" baseline="0" dirty="0" smtClean="0">
                    <a:solidFill>
                      <a:schemeClr val="accent5">
                        <a:lumMod val="50000"/>
                      </a:schemeClr>
                    </a:solidFill>
                  </a:rPr>
                  <a:t> concedida em 2013</a:t>
                </a:r>
                <a:endParaRPr lang="pt-BR" b="1" dirty="0">
                  <a:solidFill>
                    <a:schemeClr val="accent5">
                      <a:lumMod val="50000"/>
                    </a:schemeClr>
                  </a:solidFill>
                </a:endParaRPr>
              </a:p>
            </c:rich>
          </c:tx>
          <c:layout>
            <c:manualLayout>
              <c:xMode val="edge"/>
              <c:yMode val="edge"/>
              <c:x val="1.0288208717549902E-2"/>
              <c:y val="0.35023607910044907"/>
            </c:manualLayout>
          </c:layout>
          <c:overlay val="0"/>
        </c:title>
        <c:numFmt formatCode="#,##0" sourceLinked="1"/>
        <c:majorTickMark val="none"/>
        <c:minorTickMark val="none"/>
        <c:tickLblPos val="nextTo"/>
        <c:txPr>
          <a:bodyPr/>
          <a:lstStyle/>
          <a:p>
            <a:pPr>
              <a:defRPr b="1">
                <a:solidFill>
                  <a:schemeClr val="accent5">
                    <a:lumMod val="50000"/>
                  </a:schemeClr>
                </a:solidFill>
              </a:defRPr>
            </a:pPr>
            <a:endParaRPr lang="pt-BR"/>
          </a:p>
        </c:txPr>
        <c:crossAx val="206849600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chemeClr val="bg1">
          <a:alpha val="38000"/>
        </a:scheme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pt-BR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>
                <a:solidFill>
                  <a:schemeClr val="accent5">
                    <a:lumMod val="50000"/>
                  </a:schemeClr>
                </a:solidFill>
              </a:defRPr>
            </a:pPr>
            <a:r>
              <a:rPr lang="pt-BR" sz="1400">
                <a:solidFill>
                  <a:schemeClr val="accent5">
                    <a:lumMod val="50000"/>
                  </a:schemeClr>
                </a:solidFill>
              </a:rPr>
              <a:t>Pensões por Morte concedidas em 2013 por faixa de valor em SM RGPS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Série 1</c:v>
                </c:pt>
              </c:strCache>
            </c:strRef>
          </c:tx>
          <c:invertIfNegative val="0"/>
          <c:cat>
            <c:strRef>
              <c:f>Plan1!$A$2:$A$7</c:f>
              <c:strCache>
                <c:ptCount val="6"/>
                <c:pt idx="0">
                  <c:v>1 SM</c:v>
                </c:pt>
                <c:pt idx="1">
                  <c:v>Acima de 1 até 2</c:v>
                </c:pt>
                <c:pt idx="2">
                  <c:v>Acima de 2 até 3</c:v>
                </c:pt>
                <c:pt idx="3">
                  <c:v>Acima de 3 até 4</c:v>
                </c:pt>
                <c:pt idx="4">
                  <c:v>Acima de 4 até 5</c:v>
                </c:pt>
                <c:pt idx="5">
                  <c:v>Acima de 5</c:v>
                </c:pt>
              </c:strCache>
            </c:strRef>
          </c:cat>
          <c:val>
            <c:numRef>
              <c:f>Plan1!$B$2:$B$7</c:f>
              <c:numCache>
                <c:formatCode>General</c:formatCode>
                <c:ptCount val="6"/>
                <c:pt idx="0">
                  <c:v>57.4</c:v>
                </c:pt>
                <c:pt idx="1">
                  <c:v>23.3</c:v>
                </c:pt>
                <c:pt idx="2">
                  <c:v>9.8000000000000007</c:v>
                </c:pt>
                <c:pt idx="3">
                  <c:v>5.5</c:v>
                </c:pt>
                <c:pt idx="4">
                  <c:v>2.7</c:v>
                </c:pt>
                <c:pt idx="5">
                  <c:v>1.3</c:v>
                </c:pt>
              </c:numCache>
            </c:numRef>
          </c:val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Série 2</c:v>
                </c:pt>
              </c:strCache>
            </c:strRef>
          </c:tx>
          <c:invertIfNegative val="0"/>
          <c:dLbls>
            <c:dLbl>
              <c:idx val="5"/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Plan1!$A$2:$A$7</c:f>
              <c:strCache>
                <c:ptCount val="6"/>
                <c:pt idx="0">
                  <c:v>1 SM</c:v>
                </c:pt>
                <c:pt idx="1">
                  <c:v>Acima de 1 até 2</c:v>
                </c:pt>
                <c:pt idx="2">
                  <c:v>Acima de 2 até 3</c:v>
                </c:pt>
                <c:pt idx="3">
                  <c:v>Acima de 3 até 4</c:v>
                </c:pt>
                <c:pt idx="4">
                  <c:v>Acima de 4 até 5</c:v>
                </c:pt>
                <c:pt idx="5">
                  <c:v>Acima de 5</c:v>
                </c:pt>
              </c:strCache>
            </c:strRef>
          </c:cat>
          <c:val>
            <c:numRef>
              <c:f>Plan1!$C$2:$C$7</c:f>
              <c:numCache>
                <c:formatCode>General</c:formatCode>
                <c:ptCount val="6"/>
              </c:numCache>
            </c:numRef>
          </c:val>
        </c:ser>
        <c:ser>
          <c:idx val="2"/>
          <c:order val="2"/>
          <c:tx>
            <c:strRef>
              <c:f>Plan1!$D$1</c:f>
              <c:strCache>
                <c:ptCount val="1"/>
                <c:pt idx="0">
                  <c:v>Série 3</c:v>
                </c:pt>
              </c:strCache>
            </c:strRef>
          </c:tx>
          <c:invertIfNegative val="0"/>
          <c:dLbls>
            <c:dLbl>
              <c:idx val="5"/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Plan1!$A$2:$A$7</c:f>
              <c:strCache>
                <c:ptCount val="6"/>
                <c:pt idx="0">
                  <c:v>1 SM</c:v>
                </c:pt>
                <c:pt idx="1">
                  <c:v>Acima de 1 até 2</c:v>
                </c:pt>
                <c:pt idx="2">
                  <c:v>Acima de 2 até 3</c:v>
                </c:pt>
                <c:pt idx="3">
                  <c:v>Acima de 3 até 4</c:v>
                </c:pt>
                <c:pt idx="4">
                  <c:v>Acima de 4 até 5</c:v>
                </c:pt>
                <c:pt idx="5">
                  <c:v>Acima de 5</c:v>
                </c:pt>
              </c:strCache>
            </c:strRef>
          </c:cat>
          <c:val>
            <c:numRef>
              <c:f>Plan1!$D$2:$D$7</c:f>
              <c:numCache>
                <c:formatCode>General</c:formatCode>
                <c:ptCount val="6"/>
              </c:numCache>
            </c:numRef>
          </c:val>
        </c:ser>
        <c:ser>
          <c:idx val="3"/>
          <c:order val="3"/>
          <c:tx>
            <c:strRef>
              <c:f>Plan1!$E$1</c:f>
              <c:strCache>
                <c:ptCount val="1"/>
                <c:pt idx="0">
                  <c:v>Série 4</c:v>
                </c:pt>
              </c:strCache>
            </c:strRef>
          </c:tx>
          <c:invertIfNegative val="0"/>
          <c:dLbls>
            <c:dLbl>
              <c:idx val="5"/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Plan1!$A$2:$A$7</c:f>
              <c:strCache>
                <c:ptCount val="6"/>
                <c:pt idx="0">
                  <c:v>1 SM</c:v>
                </c:pt>
                <c:pt idx="1">
                  <c:v>Acima de 1 até 2</c:v>
                </c:pt>
                <c:pt idx="2">
                  <c:v>Acima de 2 até 3</c:v>
                </c:pt>
                <c:pt idx="3">
                  <c:v>Acima de 3 até 4</c:v>
                </c:pt>
                <c:pt idx="4">
                  <c:v>Acima de 4 até 5</c:v>
                </c:pt>
                <c:pt idx="5">
                  <c:v>Acima de 5</c:v>
                </c:pt>
              </c:strCache>
            </c:strRef>
          </c:cat>
          <c:val>
            <c:numRef>
              <c:f>Plan1!$E$2:$E$7</c:f>
              <c:numCache>
                <c:formatCode>General</c:formatCode>
                <c:ptCount val="6"/>
              </c:numCache>
            </c:numRef>
          </c:val>
        </c:ser>
        <c:ser>
          <c:idx val="4"/>
          <c:order val="4"/>
          <c:tx>
            <c:strRef>
              <c:f>Plan1!$F$1</c:f>
              <c:strCache>
                <c:ptCount val="1"/>
                <c:pt idx="0">
                  <c:v>Série 5</c:v>
                </c:pt>
              </c:strCache>
            </c:strRef>
          </c:tx>
          <c:invertIfNegative val="0"/>
          <c:dLbls>
            <c:dLbl>
              <c:idx val="5"/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Plan1!$A$2:$A$7</c:f>
              <c:strCache>
                <c:ptCount val="6"/>
                <c:pt idx="0">
                  <c:v>1 SM</c:v>
                </c:pt>
                <c:pt idx="1">
                  <c:v>Acima de 1 até 2</c:v>
                </c:pt>
                <c:pt idx="2">
                  <c:v>Acima de 2 até 3</c:v>
                </c:pt>
                <c:pt idx="3">
                  <c:v>Acima de 3 até 4</c:v>
                </c:pt>
                <c:pt idx="4">
                  <c:v>Acima de 4 até 5</c:v>
                </c:pt>
                <c:pt idx="5">
                  <c:v>Acima de 5</c:v>
                </c:pt>
              </c:strCache>
            </c:strRef>
          </c:cat>
          <c:val>
            <c:numRef>
              <c:f>Plan1!$F$2:$F$7</c:f>
              <c:numCache>
                <c:formatCode>General</c:formatCode>
                <c:ptCount val="6"/>
              </c:numCache>
            </c:numRef>
          </c:val>
        </c:ser>
        <c:ser>
          <c:idx val="5"/>
          <c:order val="5"/>
          <c:tx>
            <c:strRef>
              <c:f>Plan1!$G$1</c:f>
              <c:strCache>
                <c:ptCount val="1"/>
                <c:pt idx="0">
                  <c:v>Série 6</c:v>
                </c:pt>
              </c:strCache>
            </c:strRef>
          </c:tx>
          <c:invertIfNegative val="0"/>
          <c:dLbls>
            <c:dLbl>
              <c:idx val="5"/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Plan1!$A$2:$A$7</c:f>
              <c:strCache>
                <c:ptCount val="6"/>
                <c:pt idx="0">
                  <c:v>1 SM</c:v>
                </c:pt>
                <c:pt idx="1">
                  <c:v>Acima de 1 até 2</c:v>
                </c:pt>
                <c:pt idx="2">
                  <c:v>Acima de 2 até 3</c:v>
                </c:pt>
                <c:pt idx="3">
                  <c:v>Acima de 3 até 4</c:v>
                </c:pt>
                <c:pt idx="4">
                  <c:v>Acima de 4 até 5</c:v>
                </c:pt>
                <c:pt idx="5">
                  <c:v>Acima de 5</c:v>
                </c:pt>
              </c:strCache>
            </c:strRef>
          </c:cat>
          <c:val>
            <c:numRef>
              <c:f>Plan1!$G$2:$G$7</c:f>
              <c:numCache>
                <c:formatCode>General</c:formatCode>
                <c:ptCount val="6"/>
              </c:numCache>
            </c:numRef>
          </c:val>
        </c:ser>
        <c:ser>
          <c:idx val="6"/>
          <c:order val="6"/>
          <c:tx>
            <c:strRef>
              <c:f>Plan1!$H$1</c:f>
              <c:strCache>
                <c:ptCount val="1"/>
                <c:pt idx="0">
                  <c:v>Série 7</c:v>
                </c:pt>
              </c:strCache>
            </c:strRef>
          </c:tx>
          <c:invertIfNegative val="0"/>
          <c:dLbls>
            <c:dLbl>
              <c:idx val="5"/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Plan1!$A$2:$A$7</c:f>
              <c:strCache>
                <c:ptCount val="6"/>
                <c:pt idx="0">
                  <c:v>1 SM</c:v>
                </c:pt>
                <c:pt idx="1">
                  <c:v>Acima de 1 até 2</c:v>
                </c:pt>
                <c:pt idx="2">
                  <c:v>Acima de 2 até 3</c:v>
                </c:pt>
                <c:pt idx="3">
                  <c:v>Acima de 3 até 4</c:v>
                </c:pt>
                <c:pt idx="4">
                  <c:v>Acima de 4 até 5</c:v>
                </c:pt>
                <c:pt idx="5">
                  <c:v>Acima de 5</c:v>
                </c:pt>
              </c:strCache>
            </c:strRef>
          </c:cat>
          <c:val>
            <c:numRef>
              <c:f>Plan1!$H$2:$H$7</c:f>
              <c:numCache>
                <c:formatCode>General</c:formatCode>
                <c:ptCount val="6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06851560"/>
        <c:axId val="206855088"/>
      </c:barChart>
      <c:catAx>
        <c:axId val="206851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b="1">
                <a:solidFill>
                  <a:schemeClr val="accent5">
                    <a:lumMod val="50000"/>
                  </a:schemeClr>
                </a:solidFill>
              </a:defRPr>
            </a:pPr>
            <a:endParaRPr lang="pt-BR"/>
          </a:p>
        </c:txPr>
        <c:crossAx val="206855088"/>
        <c:crosses val="autoZero"/>
        <c:auto val="1"/>
        <c:lblAlgn val="ctr"/>
        <c:lblOffset val="100"/>
        <c:noMultiLvlLbl val="0"/>
      </c:catAx>
      <c:valAx>
        <c:axId val="206855088"/>
        <c:scaling>
          <c:orientation val="minMax"/>
        </c:scaling>
        <c:delete val="0"/>
        <c:axPos val="l"/>
        <c:title>
          <c:layout>
            <c:manualLayout>
              <c:xMode val="edge"/>
              <c:yMode val="edge"/>
              <c:x val="1.1757952820057031E-2"/>
              <c:y val="0.41305896643020851"/>
            </c:manualLayout>
          </c:layout>
          <c:overlay val="0"/>
          <c:txPr>
            <a:bodyPr/>
            <a:lstStyle/>
            <a:p>
              <a:pPr>
                <a:defRPr>
                  <a:solidFill>
                    <a:schemeClr val="accent5">
                      <a:lumMod val="50000"/>
                    </a:schemeClr>
                  </a:solidFill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b="1">
                <a:solidFill>
                  <a:schemeClr val="accent5">
                    <a:lumMod val="50000"/>
                  </a:schemeClr>
                </a:solidFill>
              </a:defRPr>
            </a:pPr>
            <a:endParaRPr lang="pt-BR"/>
          </a:p>
        </c:txPr>
        <c:crossAx val="206851560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chemeClr val="bg1">
          <a:alpha val="38000"/>
        </a:scheme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pt-BR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 algn="ctr">
              <a:defRPr>
                <a:solidFill>
                  <a:schemeClr val="accent5">
                    <a:lumMod val="50000"/>
                  </a:schemeClr>
                </a:solidFill>
              </a:defRPr>
            </a:pPr>
            <a:r>
              <a:rPr lang="pt-BR">
                <a:solidFill>
                  <a:schemeClr val="accent5">
                    <a:lumMod val="50000"/>
                  </a:schemeClr>
                </a:solidFill>
              </a:rPr>
              <a:t>Despesa com Pensão por Morte RGPS 2006 • 2013 em bilhões</a:t>
            </a:r>
          </a:p>
        </c:rich>
      </c:tx>
      <c:layout>
        <c:manualLayout>
          <c:xMode val="edge"/>
          <c:yMode val="edge"/>
          <c:x val="0.12767250860499155"/>
          <c:y val="2.0582079855633741E-2"/>
        </c:manualLayout>
      </c:layout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Colunas2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/>
          </c:dPt>
          <c:cat>
            <c:numRef>
              <c:f>Plan1!$A$2:$A$9</c:f>
              <c:numCache>
                <c:formatCode>#,##0</c:formatCode>
                <c:ptCount val="8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</c:numCache>
            </c:numRef>
          </c:cat>
          <c:val>
            <c:numRef>
              <c:f>Plan1!$B$2:$B$9</c:f>
              <c:numCache>
                <c:formatCode>General</c:formatCode>
                <c:ptCount val="8"/>
                <c:pt idx="0">
                  <c:v>39</c:v>
                </c:pt>
                <c:pt idx="1">
                  <c:v>43.3</c:v>
                </c:pt>
                <c:pt idx="2">
                  <c:v>48</c:v>
                </c:pt>
                <c:pt idx="3">
                  <c:v>54.7</c:v>
                </c:pt>
                <c:pt idx="4">
                  <c:v>62</c:v>
                </c:pt>
                <c:pt idx="5">
                  <c:v>68.3</c:v>
                </c:pt>
                <c:pt idx="6">
                  <c:v>77.599999999999994</c:v>
                </c:pt>
                <c:pt idx="7">
                  <c:v>86.5</c:v>
                </c:pt>
              </c:numCache>
            </c:numRef>
          </c:val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Colunas3</c:v>
                </c:pt>
              </c:strCache>
            </c:strRef>
          </c:tx>
          <c:invertIfNegative val="0"/>
          <c:dLbls>
            <c:dLbl>
              <c:idx val="7"/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Plan1!$A$2:$A$9</c:f>
              <c:numCache>
                <c:formatCode>#,##0</c:formatCode>
                <c:ptCount val="8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</c:numCache>
            </c:numRef>
          </c:cat>
          <c:val>
            <c:numRef>
              <c:f>Plan1!$C$2:$C$9</c:f>
              <c:numCache>
                <c:formatCode>General</c:formatCode>
                <c:ptCount val="8"/>
              </c:numCache>
            </c:numRef>
          </c:val>
        </c:ser>
        <c:ser>
          <c:idx val="2"/>
          <c:order val="2"/>
          <c:tx>
            <c:strRef>
              <c:f>Plan1!$D$1</c:f>
              <c:strCache>
                <c:ptCount val="1"/>
                <c:pt idx="0">
                  <c:v>Colunas4</c:v>
                </c:pt>
              </c:strCache>
            </c:strRef>
          </c:tx>
          <c:invertIfNegative val="0"/>
          <c:dLbls>
            <c:dLbl>
              <c:idx val="7"/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Plan1!$A$2:$A$9</c:f>
              <c:numCache>
                <c:formatCode>#,##0</c:formatCode>
                <c:ptCount val="8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</c:numCache>
            </c:numRef>
          </c:cat>
          <c:val>
            <c:numRef>
              <c:f>Plan1!$D$2:$D$9</c:f>
              <c:numCache>
                <c:formatCode>General</c:formatCode>
                <c:ptCount val="8"/>
              </c:numCache>
            </c:numRef>
          </c:val>
        </c:ser>
        <c:ser>
          <c:idx val="3"/>
          <c:order val="3"/>
          <c:tx>
            <c:strRef>
              <c:f>Plan1!$E$1</c:f>
              <c:strCache>
                <c:ptCount val="1"/>
                <c:pt idx="0">
                  <c:v>Colunas5</c:v>
                </c:pt>
              </c:strCache>
            </c:strRef>
          </c:tx>
          <c:invertIfNegative val="0"/>
          <c:dLbls>
            <c:dLbl>
              <c:idx val="7"/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Plan1!$A$2:$A$9</c:f>
              <c:numCache>
                <c:formatCode>#,##0</c:formatCode>
                <c:ptCount val="8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</c:numCache>
            </c:numRef>
          </c:cat>
          <c:val>
            <c:numRef>
              <c:f>Plan1!$E$2:$E$9</c:f>
              <c:numCache>
                <c:formatCode>General</c:formatCode>
                <c:ptCount val="8"/>
              </c:numCache>
            </c:numRef>
          </c:val>
        </c:ser>
        <c:ser>
          <c:idx val="4"/>
          <c:order val="4"/>
          <c:tx>
            <c:strRef>
              <c:f>Plan1!$F$1</c:f>
              <c:strCache>
                <c:ptCount val="1"/>
                <c:pt idx="0">
                  <c:v>Colunas6</c:v>
                </c:pt>
              </c:strCache>
            </c:strRef>
          </c:tx>
          <c:invertIfNegative val="0"/>
          <c:dLbls>
            <c:dLbl>
              <c:idx val="7"/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Plan1!$A$2:$A$9</c:f>
              <c:numCache>
                <c:formatCode>#,##0</c:formatCode>
                <c:ptCount val="8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</c:numCache>
            </c:numRef>
          </c:cat>
          <c:val>
            <c:numRef>
              <c:f>Plan1!$F$2:$F$9</c:f>
              <c:numCache>
                <c:formatCode>General</c:formatCode>
                <c:ptCount val="8"/>
              </c:numCache>
            </c:numRef>
          </c:val>
        </c:ser>
        <c:ser>
          <c:idx val="5"/>
          <c:order val="5"/>
          <c:tx>
            <c:strRef>
              <c:f>Plan1!$G$1</c:f>
              <c:strCache>
                <c:ptCount val="1"/>
                <c:pt idx="0">
                  <c:v>Colunas7</c:v>
                </c:pt>
              </c:strCache>
            </c:strRef>
          </c:tx>
          <c:invertIfNegative val="0"/>
          <c:dLbls>
            <c:dLbl>
              <c:idx val="7"/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Plan1!$A$2:$A$9</c:f>
              <c:numCache>
                <c:formatCode>#,##0</c:formatCode>
                <c:ptCount val="8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</c:numCache>
            </c:numRef>
          </c:cat>
          <c:val>
            <c:numRef>
              <c:f>Plan1!$G$2:$G$9</c:f>
              <c:numCache>
                <c:formatCode>General</c:formatCode>
                <c:ptCount val="8"/>
              </c:numCache>
            </c:numRef>
          </c:val>
        </c:ser>
        <c:ser>
          <c:idx val="6"/>
          <c:order val="6"/>
          <c:tx>
            <c:strRef>
              <c:f>Plan1!$H$1</c:f>
              <c:strCache>
                <c:ptCount val="1"/>
                <c:pt idx="0">
                  <c:v>Colunas8</c:v>
                </c:pt>
              </c:strCache>
            </c:strRef>
          </c:tx>
          <c:invertIfNegative val="0"/>
          <c:dLbls>
            <c:dLbl>
              <c:idx val="7"/>
              <c:showLegendKey val="0"/>
              <c:showVal val="1"/>
              <c:showCatName val="0"/>
              <c:showSerName val="1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Plan1!$A$2:$A$9</c:f>
              <c:numCache>
                <c:formatCode>#,##0</c:formatCode>
                <c:ptCount val="8"/>
                <c:pt idx="0">
                  <c:v>2006</c:v>
                </c:pt>
                <c:pt idx="1">
                  <c:v>2007</c:v>
                </c:pt>
                <c:pt idx="2">
                  <c:v>2008</c:v>
                </c:pt>
                <c:pt idx="3">
                  <c:v>2009</c:v>
                </c:pt>
                <c:pt idx="4">
                  <c:v>2010</c:v>
                </c:pt>
                <c:pt idx="5">
                  <c:v>2011</c:v>
                </c:pt>
                <c:pt idx="6">
                  <c:v>2012</c:v>
                </c:pt>
                <c:pt idx="7">
                  <c:v>2013</c:v>
                </c:pt>
              </c:numCache>
            </c:numRef>
          </c:cat>
          <c:val>
            <c:numRef>
              <c:f>Plan1!$H$2:$H$9</c:f>
              <c:numCache>
                <c:formatCode>General</c:formatCode>
                <c:ptCount val="8"/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06850776"/>
        <c:axId val="206856264"/>
      </c:barChart>
      <c:catAx>
        <c:axId val="206850776"/>
        <c:scaling>
          <c:orientation val="minMax"/>
        </c:scaling>
        <c:delete val="0"/>
        <c:axPos val="b"/>
        <c:numFmt formatCode="#,##0" sourceLinked="1"/>
        <c:majorTickMark val="none"/>
        <c:minorTickMark val="none"/>
        <c:tickLblPos val="nextTo"/>
        <c:txPr>
          <a:bodyPr/>
          <a:lstStyle/>
          <a:p>
            <a:pPr>
              <a:defRPr b="1">
                <a:solidFill>
                  <a:schemeClr val="accent5">
                    <a:lumMod val="50000"/>
                  </a:schemeClr>
                </a:solidFill>
              </a:defRPr>
            </a:pPr>
            <a:endParaRPr lang="pt-BR"/>
          </a:p>
        </c:txPr>
        <c:crossAx val="206856264"/>
        <c:crosses val="autoZero"/>
        <c:auto val="1"/>
        <c:lblAlgn val="ctr"/>
        <c:lblOffset val="100"/>
        <c:noMultiLvlLbl val="0"/>
      </c:catAx>
      <c:valAx>
        <c:axId val="206856264"/>
        <c:scaling>
          <c:orientation val="minMax"/>
        </c:scaling>
        <c:delete val="0"/>
        <c:axPos val="l"/>
        <c:title>
          <c:tx>
            <c:rich>
              <a:bodyPr/>
              <a:lstStyle/>
              <a:p>
                <a:pPr>
                  <a:defRPr>
                    <a:solidFill>
                      <a:schemeClr val="accent5">
                        <a:lumMod val="50000"/>
                      </a:schemeClr>
                    </a:solidFill>
                  </a:defRPr>
                </a:pPr>
                <a:r>
                  <a:rPr lang="pt-BR">
                    <a:solidFill>
                      <a:schemeClr val="accent5">
                        <a:lumMod val="50000"/>
                      </a:schemeClr>
                    </a:solidFill>
                  </a:rPr>
                  <a:t>Despesa em R$ bilhões</a:t>
                </a:r>
              </a:p>
            </c:rich>
          </c:tx>
          <c:layout/>
          <c:overlay val="0"/>
        </c:title>
        <c:numFmt formatCode="#,##0.0" sourceLinked="0"/>
        <c:majorTickMark val="none"/>
        <c:minorTickMark val="none"/>
        <c:tickLblPos val="nextTo"/>
        <c:txPr>
          <a:bodyPr/>
          <a:lstStyle/>
          <a:p>
            <a:pPr>
              <a:defRPr b="1">
                <a:solidFill>
                  <a:schemeClr val="accent5">
                    <a:lumMod val="50000"/>
                  </a:schemeClr>
                </a:solidFill>
              </a:defRPr>
            </a:pPr>
            <a:endParaRPr lang="pt-BR"/>
          </a:p>
        </c:txPr>
        <c:crossAx val="206850776"/>
        <c:crosses val="autoZero"/>
        <c:crossBetween val="between"/>
      </c:valAx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chemeClr val="bg1">
          <a:alpha val="38000"/>
        </a:scheme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pt-BR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Plan1!$B$1</c:f>
              <c:strCache>
                <c:ptCount val="1"/>
                <c:pt idx="0">
                  <c:v>Colunas1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</c:spPr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accent5">
                        <a:lumMod val="50000"/>
                      </a:schemeClr>
                    </a:solidFill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Plan1!$A$2:$A$18</c:f>
              <c:strCache>
                <c:ptCount val="16"/>
                <c:pt idx="0">
                  <c:v>Brasil</c:v>
                </c:pt>
                <c:pt idx="1">
                  <c:v>Bélgica</c:v>
                </c:pt>
                <c:pt idx="2">
                  <c:v>Itália</c:v>
                </c:pt>
                <c:pt idx="3">
                  <c:v>Portugal</c:v>
                </c:pt>
                <c:pt idx="4">
                  <c:v>França</c:v>
                </c:pt>
                <c:pt idx="5">
                  <c:v>Japão</c:v>
                </c:pt>
                <c:pt idx="6">
                  <c:v>Suiça</c:v>
                </c:pt>
                <c:pt idx="7">
                  <c:v>Chile</c:v>
                </c:pt>
                <c:pt idx="8">
                  <c:v>Irlanda</c:v>
                </c:pt>
                <c:pt idx="9">
                  <c:v>Suécia</c:v>
                </c:pt>
                <c:pt idx="10">
                  <c:v>Espanha</c:v>
                </c:pt>
                <c:pt idx="11">
                  <c:v>Reino Unido</c:v>
                </c:pt>
                <c:pt idx="12">
                  <c:v>México</c:v>
                </c:pt>
                <c:pt idx="13">
                  <c:v>Alemanha</c:v>
                </c:pt>
                <c:pt idx="14">
                  <c:v>Noruega</c:v>
                </c:pt>
                <c:pt idx="15">
                  <c:v>Coréia do Sul</c:v>
                </c:pt>
              </c:strCache>
            </c:strRef>
          </c:cat>
          <c:val>
            <c:numRef>
              <c:f>Plan1!$B$2:$B$18</c:f>
              <c:numCache>
                <c:formatCode>General</c:formatCode>
                <c:ptCount val="17"/>
                <c:pt idx="0">
                  <c:v>3.2</c:v>
                </c:pt>
                <c:pt idx="1">
                  <c:v>2.8</c:v>
                </c:pt>
                <c:pt idx="2">
                  <c:v>2.6</c:v>
                </c:pt>
                <c:pt idx="3">
                  <c:v>1.6</c:v>
                </c:pt>
                <c:pt idx="4">
                  <c:v>1.5</c:v>
                </c:pt>
                <c:pt idx="5">
                  <c:v>1.2</c:v>
                </c:pt>
                <c:pt idx="6">
                  <c:v>1.2</c:v>
                </c:pt>
                <c:pt idx="7">
                  <c:v>1.1000000000000001</c:v>
                </c:pt>
                <c:pt idx="8">
                  <c:v>0.8</c:v>
                </c:pt>
                <c:pt idx="9">
                  <c:v>0.70000000000000062</c:v>
                </c:pt>
                <c:pt idx="10">
                  <c:v>0.60000000000000064</c:v>
                </c:pt>
                <c:pt idx="11">
                  <c:v>0.60000000000000064</c:v>
                </c:pt>
                <c:pt idx="12">
                  <c:v>0.5</c:v>
                </c:pt>
                <c:pt idx="13">
                  <c:v>0.4</c:v>
                </c:pt>
                <c:pt idx="14">
                  <c:v>0.30000000000000032</c:v>
                </c:pt>
                <c:pt idx="15">
                  <c:v>0.2</c:v>
                </c:pt>
              </c:numCache>
            </c:numRef>
          </c:val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Colunas2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Plan1!$A$2:$A$18</c:f>
              <c:strCache>
                <c:ptCount val="16"/>
                <c:pt idx="0">
                  <c:v>Brasil</c:v>
                </c:pt>
                <c:pt idx="1">
                  <c:v>Bélgica</c:v>
                </c:pt>
                <c:pt idx="2">
                  <c:v>Itália</c:v>
                </c:pt>
                <c:pt idx="3">
                  <c:v>Portugal</c:v>
                </c:pt>
                <c:pt idx="4">
                  <c:v>França</c:v>
                </c:pt>
                <c:pt idx="5">
                  <c:v>Japão</c:v>
                </c:pt>
                <c:pt idx="6">
                  <c:v>Suiça</c:v>
                </c:pt>
                <c:pt idx="7">
                  <c:v>Chile</c:v>
                </c:pt>
                <c:pt idx="8">
                  <c:v>Irlanda</c:v>
                </c:pt>
                <c:pt idx="9">
                  <c:v>Suécia</c:v>
                </c:pt>
                <c:pt idx="10">
                  <c:v>Espanha</c:v>
                </c:pt>
                <c:pt idx="11">
                  <c:v>Reino Unido</c:v>
                </c:pt>
                <c:pt idx="12">
                  <c:v>México</c:v>
                </c:pt>
                <c:pt idx="13">
                  <c:v>Alemanha</c:v>
                </c:pt>
                <c:pt idx="14">
                  <c:v>Noruega</c:v>
                </c:pt>
                <c:pt idx="15">
                  <c:v>Coréia do Sul</c:v>
                </c:pt>
              </c:strCache>
            </c:strRef>
          </c:cat>
          <c:val>
            <c:numRef>
              <c:f>Plan1!$C$2:$C$18</c:f>
              <c:numCache>
                <c:formatCode>General</c:formatCode>
                <c:ptCount val="17"/>
              </c:numCache>
            </c:numRef>
          </c:val>
        </c:ser>
        <c:ser>
          <c:idx val="2"/>
          <c:order val="2"/>
          <c:tx>
            <c:strRef>
              <c:f>Plan1!$D$1</c:f>
              <c:strCache>
                <c:ptCount val="1"/>
                <c:pt idx="0">
                  <c:v>Colunas3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Plan1!$A$2:$A$18</c:f>
              <c:strCache>
                <c:ptCount val="16"/>
                <c:pt idx="0">
                  <c:v>Brasil</c:v>
                </c:pt>
                <c:pt idx="1">
                  <c:v>Bélgica</c:v>
                </c:pt>
                <c:pt idx="2">
                  <c:v>Itália</c:v>
                </c:pt>
                <c:pt idx="3">
                  <c:v>Portugal</c:v>
                </c:pt>
                <c:pt idx="4">
                  <c:v>França</c:v>
                </c:pt>
                <c:pt idx="5">
                  <c:v>Japão</c:v>
                </c:pt>
                <c:pt idx="6">
                  <c:v>Suiça</c:v>
                </c:pt>
                <c:pt idx="7">
                  <c:v>Chile</c:v>
                </c:pt>
                <c:pt idx="8">
                  <c:v>Irlanda</c:v>
                </c:pt>
                <c:pt idx="9">
                  <c:v>Suécia</c:v>
                </c:pt>
                <c:pt idx="10">
                  <c:v>Espanha</c:v>
                </c:pt>
                <c:pt idx="11">
                  <c:v>Reino Unido</c:v>
                </c:pt>
                <c:pt idx="12">
                  <c:v>México</c:v>
                </c:pt>
                <c:pt idx="13">
                  <c:v>Alemanha</c:v>
                </c:pt>
                <c:pt idx="14">
                  <c:v>Noruega</c:v>
                </c:pt>
                <c:pt idx="15">
                  <c:v>Coréia do Sul</c:v>
                </c:pt>
              </c:strCache>
            </c:strRef>
          </c:cat>
          <c:val>
            <c:numRef>
              <c:f>Plan1!$D$2:$D$18</c:f>
              <c:numCache>
                <c:formatCode>General</c:formatCode>
                <c:ptCount val="17"/>
              </c:numCache>
            </c:numRef>
          </c:val>
        </c:ser>
        <c:ser>
          <c:idx val="3"/>
          <c:order val="3"/>
          <c:tx>
            <c:strRef>
              <c:f>Plan1!$E$1</c:f>
              <c:strCache>
                <c:ptCount val="1"/>
                <c:pt idx="0">
                  <c:v>Colunas4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Plan1!$A$2:$A$18</c:f>
              <c:strCache>
                <c:ptCount val="16"/>
                <c:pt idx="0">
                  <c:v>Brasil</c:v>
                </c:pt>
                <c:pt idx="1">
                  <c:v>Bélgica</c:v>
                </c:pt>
                <c:pt idx="2">
                  <c:v>Itália</c:v>
                </c:pt>
                <c:pt idx="3">
                  <c:v>Portugal</c:v>
                </c:pt>
                <c:pt idx="4">
                  <c:v>França</c:v>
                </c:pt>
                <c:pt idx="5">
                  <c:v>Japão</c:v>
                </c:pt>
                <c:pt idx="6">
                  <c:v>Suiça</c:v>
                </c:pt>
                <c:pt idx="7">
                  <c:v>Chile</c:v>
                </c:pt>
                <c:pt idx="8">
                  <c:v>Irlanda</c:v>
                </c:pt>
                <c:pt idx="9">
                  <c:v>Suécia</c:v>
                </c:pt>
                <c:pt idx="10">
                  <c:v>Espanha</c:v>
                </c:pt>
                <c:pt idx="11">
                  <c:v>Reino Unido</c:v>
                </c:pt>
                <c:pt idx="12">
                  <c:v>México</c:v>
                </c:pt>
                <c:pt idx="13">
                  <c:v>Alemanha</c:v>
                </c:pt>
                <c:pt idx="14">
                  <c:v>Noruega</c:v>
                </c:pt>
                <c:pt idx="15">
                  <c:v>Coréia do Sul</c:v>
                </c:pt>
              </c:strCache>
            </c:strRef>
          </c:cat>
          <c:val>
            <c:numRef>
              <c:f>Plan1!$E$2:$E$18</c:f>
              <c:numCache>
                <c:formatCode>General</c:formatCode>
                <c:ptCount val="17"/>
              </c:numCache>
            </c:numRef>
          </c:val>
        </c:ser>
        <c:ser>
          <c:idx val="4"/>
          <c:order val="4"/>
          <c:tx>
            <c:strRef>
              <c:f>Plan1!$F$1</c:f>
              <c:strCache>
                <c:ptCount val="1"/>
                <c:pt idx="0">
                  <c:v>Colunas5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Plan1!$A$2:$A$18</c:f>
              <c:strCache>
                <c:ptCount val="16"/>
                <c:pt idx="0">
                  <c:v>Brasil</c:v>
                </c:pt>
                <c:pt idx="1">
                  <c:v>Bélgica</c:v>
                </c:pt>
                <c:pt idx="2">
                  <c:v>Itália</c:v>
                </c:pt>
                <c:pt idx="3">
                  <c:v>Portugal</c:v>
                </c:pt>
                <c:pt idx="4">
                  <c:v>França</c:v>
                </c:pt>
                <c:pt idx="5">
                  <c:v>Japão</c:v>
                </c:pt>
                <c:pt idx="6">
                  <c:v>Suiça</c:v>
                </c:pt>
                <c:pt idx="7">
                  <c:v>Chile</c:v>
                </c:pt>
                <c:pt idx="8">
                  <c:v>Irlanda</c:v>
                </c:pt>
                <c:pt idx="9">
                  <c:v>Suécia</c:v>
                </c:pt>
                <c:pt idx="10">
                  <c:v>Espanha</c:v>
                </c:pt>
                <c:pt idx="11">
                  <c:v>Reino Unido</c:v>
                </c:pt>
                <c:pt idx="12">
                  <c:v>México</c:v>
                </c:pt>
                <c:pt idx="13">
                  <c:v>Alemanha</c:v>
                </c:pt>
                <c:pt idx="14">
                  <c:v>Noruega</c:v>
                </c:pt>
                <c:pt idx="15">
                  <c:v>Coréia do Sul</c:v>
                </c:pt>
              </c:strCache>
            </c:strRef>
          </c:cat>
          <c:val>
            <c:numRef>
              <c:f>Plan1!$F$2:$F$18</c:f>
              <c:numCache>
                <c:formatCode>General</c:formatCode>
                <c:ptCount val="17"/>
              </c:numCache>
            </c:numRef>
          </c:val>
        </c:ser>
        <c:ser>
          <c:idx val="5"/>
          <c:order val="5"/>
          <c:tx>
            <c:strRef>
              <c:f>Plan1!$G$1</c:f>
              <c:strCache>
                <c:ptCount val="1"/>
                <c:pt idx="0">
                  <c:v>Colunas6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Plan1!$A$2:$A$18</c:f>
              <c:strCache>
                <c:ptCount val="16"/>
                <c:pt idx="0">
                  <c:v>Brasil</c:v>
                </c:pt>
                <c:pt idx="1">
                  <c:v>Bélgica</c:v>
                </c:pt>
                <c:pt idx="2">
                  <c:v>Itália</c:v>
                </c:pt>
                <c:pt idx="3">
                  <c:v>Portugal</c:v>
                </c:pt>
                <c:pt idx="4">
                  <c:v>França</c:v>
                </c:pt>
                <c:pt idx="5">
                  <c:v>Japão</c:v>
                </c:pt>
                <c:pt idx="6">
                  <c:v>Suiça</c:v>
                </c:pt>
                <c:pt idx="7">
                  <c:v>Chile</c:v>
                </c:pt>
                <c:pt idx="8">
                  <c:v>Irlanda</c:v>
                </c:pt>
                <c:pt idx="9">
                  <c:v>Suécia</c:v>
                </c:pt>
                <c:pt idx="10">
                  <c:v>Espanha</c:v>
                </c:pt>
                <c:pt idx="11">
                  <c:v>Reino Unido</c:v>
                </c:pt>
                <c:pt idx="12">
                  <c:v>México</c:v>
                </c:pt>
                <c:pt idx="13">
                  <c:v>Alemanha</c:v>
                </c:pt>
                <c:pt idx="14">
                  <c:v>Noruega</c:v>
                </c:pt>
                <c:pt idx="15">
                  <c:v>Coréia do Sul</c:v>
                </c:pt>
              </c:strCache>
            </c:strRef>
          </c:cat>
          <c:val>
            <c:numRef>
              <c:f>Plan1!$G$2:$G$18</c:f>
              <c:numCache>
                <c:formatCode>General</c:formatCode>
                <c:ptCount val="17"/>
              </c:numCache>
            </c:numRef>
          </c:val>
        </c:ser>
        <c:ser>
          <c:idx val="6"/>
          <c:order val="6"/>
          <c:tx>
            <c:strRef>
              <c:f>Plan1!$H$1</c:f>
              <c:strCache>
                <c:ptCount val="1"/>
                <c:pt idx="0">
                  <c:v>Colunas7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Plan1!$A$2:$A$18</c:f>
              <c:strCache>
                <c:ptCount val="16"/>
                <c:pt idx="0">
                  <c:v>Brasil</c:v>
                </c:pt>
                <c:pt idx="1">
                  <c:v>Bélgica</c:v>
                </c:pt>
                <c:pt idx="2">
                  <c:v>Itália</c:v>
                </c:pt>
                <c:pt idx="3">
                  <c:v>Portugal</c:v>
                </c:pt>
                <c:pt idx="4">
                  <c:v>França</c:v>
                </c:pt>
                <c:pt idx="5">
                  <c:v>Japão</c:v>
                </c:pt>
                <c:pt idx="6">
                  <c:v>Suiça</c:v>
                </c:pt>
                <c:pt idx="7">
                  <c:v>Chile</c:v>
                </c:pt>
                <c:pt idx="8">
                  <c:v>Irlanda</c:v>
                </c:pt>
                <c:pt idx="9">
                  <c:v>Suécia</c:v>
                </c:pt>
                <c:pt idx="10">
                  <c:v>Espanha</c:v>
                </c:pt>
                <c:pt idx="11">
                  <c:v>Reino Unido</c:v>
                </c:pt>
                <c:pt idx="12">
                  <c:v>México</c:v>
                </c:pt>
                <c:pt idx="13">
                  <c:v>Alemanha</c:v>
                </c:pt>
                <c:pt idx="14">
                  <c:v>Noruega</c:v>
                </c:pt>
                <c:pt idx="15">
                  <c:v>Coréia do Sul</c:v>
                </c:pt>
              </c:strCache>
            </c:strRef>
          </c:cat>
          <c:val>
            <c:numRef>
              <c:f>Plan1!$H$2:$H$18</c:f>
              <c:numCache>
                <c:formatCode>General</c:formatCode>
                <c:ptCount val="17"/>
              </c:numCache>
            </c:numRef>
          </c:val>
        </c:ser>
        <c:ser>
          <c:idx val="7"/>
          <c:order val="7"/>
          <c:tx>
            <c:strRef>
              <c:f>Plan1!$I$1</c:f>
              <c:strCache>
                <c:ptCount val="1"/>
                <c:pt idx="0">
                  <c:v>Colunas8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Plan1!$A$2:$A$18</c:f>
              <c:strCache>
                <c:ptCount val="16"/>
                <c:pt idx="0">
                  <c:v>Brasil</c:v>
                </c:pt>
                <c:pt idx="1">
                  <c:v>Bélgica</c:v>
                </c:pt>
                <c:pt idx="2">
                  <c:v>Itália</c:v>
                </c:pt>
                <c:pt idx="3">
                  <c:v>Portugal</c:v>
                </c:pt>
                <c:pt idx="4">
                  <c:v>França</c:v>
                </c:pt>
                <c:pt idx="5">
                  <c:v>Japão</c:v>
                </c:pt>
                <c:pt idx="6">
                  <c:v>Suiça</c:v>
                </c:pt>
                <c:pt idx="7">
                  <c:v>Chile</c:v>
                </c:pt>
                <c:pt idx="8">
                  <c:v>Irlanda</c:v>
                </c:pt>
                <c:pt idx="9">
                  <c:v>Suécia</c:v>
                </c:pt>
                <c:pt idx="10">
                  <c:v>Espanha</c:v>
                </c:pt>
                <c:pt idx="11">
                  <c:v>Reino Unido</c:v>
                </c:pt>
                <c:pt idx="12">
                  <c:v>México</c:v>
                </c:pt>
                <c:pt idx="13">
                  <c:v>Alemanha</c:v>
                </c:pt>
                <c:pt idx="14">
                  <c:v>Noruega</c:v>
                </c:pt>
                <c:pt idx="15">
                  <c:v>Coréia do Sul</c:v>
                </c:pt>
              </c:strCache>
            </c:strRef>
          </c:cat>
          <c:val>
            <c:numRef>
              <c:f>Plan1!$I$2:$I$18</c:f>
              <c:numCache>
                <c:formatCode>General</c:formatCode>
                <c:ptCount val="17"/>
              </c:numCache>
            </c:numRef>
          </c:val>
        </c:ser>
        <c:ser>
          <c:idx val="8"/>
          <c:order val="8"/>
          <c:tx>
            <c:strRef>
              <c:f>Plan1!$J$1</c:f>
              <c:strCache>
                <c:ptCount val="1"/>
                <c:pt idx="0">
                  <c:v>Colunas9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Plan1!$A$2:$A$18</c:f>
              <c:strCache>
                <c:ptCount val="16"/>
                <c:pt idx="0">
                  <c:v>Brasil</c:v>
                </c:pt>
                <c:pt idx="1">
                  <c:v>Bélgica</c:v>
                </c:pt>
                <c:pt idx="2">
                  <c:v>Itália</c:v>
                </c:pt>
                <c:pt idx="3">
                  <c:v>Portugal</c:v>
                </c:pt>
                <c:pt idx="4">
                  <c:v>França</c:v>
                </c:pt>
                <c:pt idx="5">
                  <c:v>Japão</c:v>
                </c:pt>
                <c:pt idx="6">
                  <c:v>Suiça</c:v>
                </c:pt>
                <c:pt idx="7">
                  <c:v>Chile</c:v>
                </c:pt>
                <c:pt idx="8">
                  <c:v>Irlanda</c:v>
                </c:pt>
                <c:pt idx="9">
                  <c:v>Suécia</c:v>
                </c:pt>
                <c:pt idx="10">
                  <c:v>Espanha</c:v>
                </c:pt>
                <c:pt idx="11">
                  <c:v>Reino Unido</c:v>
                </c:pt>
                <c:pt idx="12">
                  <c:v>México</c:v>
                </c:pt>
                <c:pt idx="13">
                  <c:v>Alemanha</c:v>
                </c:pt>
                <c:pt idx="14">
                  <c:v>Noruega</c:v>
                </c:pt>
                <c:pt idx="15">
                  <c:v>Coréia do Sul</c:v>
                </c:pt>
              </c:strCache>
            </c:strRef>
          </c:cat>
          <c:val>
            <c:numRef>
              <c:f>Plan1!$J$2:$J$18</c:f>
              <c:numCache>
                <c:formatCode>General</c:formatCode>
                <c:ptCount val="17"/>
              </c:numCache>
            </c:numRef>
          </c:val>
        </c:ser>
        <c:ser>
          <c:idx val="9"/>
          <c:order val="9"/>
          <c:tx>
            <c:strRef>
              <c:f>Plan1!$K$1</c:f>
              <c:strCache>
                <c:ptCount val="1"/>
                <c:pt idx="0">
                  <c:v>Colunas10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Plan1!$A$2:$A$18</c:f>
              <c:strCache>
                <c:ptCount val="16"/>
                <c:pt idx="0">
                  <c:v>Brasil</c:v>
                </c:pt>
                <c:pt idx="1">
                  <c:v>Bélgica</c:v>
                </c:pt>
                <c:pt idx="2">
                  <c:v>Itália</c:v>
                </c:pt>
                <c:pt idx="3">
                  <c:v>Portugal</c:v>
                </c:pt>
                <c:pt idx="4">
                  <c:v>França</c:v>
                </c:pt>
                <c:pt idx="5">
                  <c:v>Japão</c:v>
                </c:pt>
                <c:pt idx="6">
                  <c:v>Suiça</c:v>
                </c:pt>
                <c:pt idx="7">
                  <c:v>Chile</c:v>
                </c:pt>
                <c:pt idx="8">
                  <c:v>Irlanda</c:v>
                </c:pt>
                <c:pt idx="9">
                  <c:v>Suécia</c:v>
                </c:pt>
                <c:pt idx="10">
                  <c:v>Espanha</c:v>
                </c:pt>
                <c:pt idx="11">
                  <c:v>Reino Unido</c:v>
                </c:pt>
                <c:pt idx="12">
                  <c:v>México</c:v>
                </c:pt>
                <c:pt idx="13">
                  <c:v>Alemanha</c:v>
                </c:pt>
                <c:pt idx="14">
                  <c:v>Noruega</c:v>
                </c:pt>
                <c:pt idx="15">
                  <c:v>Coréia do Sul</c:v>
                </c:pt>
              </c:strCache>
            </c:strRef>
          </c:cat>
          <c:val>
            <c:numRef>
              <c:f>Plan1!$K$2:$K$18</c:f>
              <c:numCache>
                <c:formatCode>General</c:formatCode>
                <c:ptCount val="17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100"/>
        <c:axId val="206383032"/>
        <c:axId val="206383816"/>
      </c:barChart>
      <c:catAx>
        <c:axId val="2063830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b="1">
                <a:solidFill>
                  <a:schemeClr val="accent5">
                    <a:lumMod val="50000"/>
                  </a:schemeClr>
                </a:solidFill>
              </a:defRPr>
            </a:pPr>
            <a:endParaRPr lang="pt-BR"/>
          </a:p>
        </c:txPr>
        <c:crossAx val="206383816"/>
        <c:crosses val="autoZero"/>
        <c:auto val="1"/>
        <c:lblAlgn val="ctr"/>
        <c:lblOffset val="100"/>
        <c:noMultiLvlLbl val="0"/>
      </c:catAx>
      <c:valAx>
        <c:axId val="2063838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b="1">
                <a:solidFill>
                  <a:schemeClr val="accent5">
                    <a:lumMod val="50000"/>
                  </a:schemeClr>
                </a:solidFill>
              </a:defRPr>
            </a:pPr>
            <a:endParaRPr lang="pt-BR"/>
          </a:p>
        </c:txPr>
        <c:crossAx val="206383032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>
      <a:outerShdw blurRad="40000" dist="20000" dir="5400000" rotWithShape="0">
        <a:schemeClr val="bg1">
          <a:alpha val="38000"/>
        </a:schemeClr>
      </a:outerShdw>
    </a:effectLst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pt-B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</c:strCache>
            </c:strRef>
          </c:tx>
          <c:spPr>
            <a:solidFill>
              <a:srgbClr val="5B9BD5"/>
            </a:solidFill>
            <a:ln>
              <a:noFill/>
            </a:ln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categories</c:f>
              <c:strCache>
                <c:ptCount val="12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12"/>
                <c:pt idx="0">
                  <c:v>0.53932885897083405</c:v>
                </c:pt>
                <c:pt idx="1">
                  <c:v>0.533468002545467</c:v>
                </c:pt>
                <c:pt idx="2">
                  <c:v>0.53868812510042796</c:v>
                </c:pt>
                <c:pt idx="3">
                  <c:v>0.55039832631510188</c:v>
                </c:pt>
                <c:pt idx="4">
                  <c:v>0.56387415200946711</c:v>
                </c:pt>
                <c:pt idx="5">
                  <c:v>0.58051674513619445</c:v>
                </c:pt>
                <c:pt idx="6">
                  <c:v>0.58793001410056001</c:v>
                </c:pt>
                <c:pt idx="7">
                  <c:v>0.60451886305201497</c:v>
                </c:pt>
                <c:pt idx="8">
                  <c:v>0.62657175068341531</c:v>
                </c:pt>
                <c:pt idx="9">
                  <c:v>0.63568487549519137</c:v>
                </c:pt>
                <c:pt idx="10">
                  <c:v>0.65117116876884662</c:v>
                </c:pt>
                <c:pt idx="11">
                  <c:v>0.6627076040344253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8956760"/>
        <c:axId val="138957152"/>
      </c:barChart>
      <c:catAx>
        <c:axId val="1389567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ln w="6480">
            <a:solidFill>
              <a:srgbClr val="8B8B8B"/>
            </a:solidFill>
            <a:round/>
          </a:ln>
        </c:spPr>
        <c:txPr>
          <a:bodyPr/>
          <a:lstStyle/>
          <a:p>
            <a:pPr>
              <a:defRPr sz="1200" b="1">
                <a:solidFill>
                  <a:schemeClr val="accent5">
                    <a:lumMod val="50000"/>
                  </a:schemeClr>
                </a:solidFill>
              </a:defRPr>
            </a:pPr>
            <a:endParaRPr lang="pt-BR"/>
          </a:p>
        </c:txPr>
        <c:crossAx val="138957152"/>
        <c:crossesAt val="0"/>
        <c:auto val="1"/>
        <c:lblAlgn val="ctr"/>
        <c:lblOffset val="100"/>
        <c:noMultiLvlLbl val="0"/>
      </c:catAx>
      <c:valAx>
        <c:axId val="138957152"/>
        <c:scaling>
          <c:orientation val="minMax"/>
          <c:min val="0.5"/>
        </c:scaling>
        <c:delete val="0"/>
        <c:axPos val="l"/>
        <c:numFmt formatCode="0.0%" sourceLinked="0"/>
        <c:majorTickMark val="out"/>
        <c:minorTickMark val="none"/>
        <c:tickLblPos val="nextTo"/>
        <c:spPr>
          <a:ln w="6480">
            <a:solidFill>
              <a:srgbClr val="8B8B8B"/>
            </a:solidFill>
            <a:round/>
          </a:ln>
        </c:spPr>
        <c:txPr>
          <a:bodyPr/>
          <a:lstStyle/>
          <a:p>
            <a:pPr>
              <a:defRPr sz="1200" b="1">
                <a:solidFill>
                  <a:schemeClr val="accent5">
                    <a:lumMod val="50000"/>
                  </a:schemeClr>
                </a:solidFill>
              </a:defRPr>
            </a:pPr>
            <a:endParaRPr lang="pt-BR"/>
          </a:p>
        </c:txPr>
        <c:crossAx val="138956760"/>
        <c:crossesAt val="0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noFill/>
    <a:ln>
      <a:noFill/>
    </a:ln>
  </c:spPr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1910587286754128E-2"/>
          <c:y val="2.6029332467800616E-2"/>
          <c:w val="0.9437172392548695"/>
          <c:h val="0.91786152544185551"/>
        </c:manualLayout>
      </c:layout>
      <c:barChart>
        <c:barDir val="col"/>
        <c:grouping val="clustered"/>
        <c:varyColors val="0"/>
        <c:ser>
          <c:idx val="1"/>
          <c:order val="0"/>
          <c:spPr>
            <a:solidFill>
              <a:schemeClr val="accent1"/>
            </a:solidFill>
          </c:spPr>
          <c:invertIfNegative val="0"/>
          <c:dLbls>
            <c:dLbl>
              <c:idx val="25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/>
                </a:pPr>
                <a:endParaRPr lang="pt-BR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Séries!$F$838:$F$863</c:f>
              <c:numCache>
                <c:formatCode>0</c:formatCode>
                <c:ptCount val="26"/>
                <c:pt idx="0">
                  <c:v>1990</c:v>
                </c:pt>
                <c:pt idx="1">
                  <c:v>1991</c:v>
                </c:pt>
                <c:pt idx="2">
                  <c:v>1992</c:v>
                </c:pt>
                <c:pt idx="3">
                  <c:v>1993</c:v>
                </c:pt>
                <c:pt idx="4">
                  <c:v>1994</c:v>
                </c:pt>
                <c:pt idx="5">
                  <c:v>1995</c:v>
                </c:pt>
                <c:pt idx="6">
                  <c:v>1996</c:v>
                </c:pt>
                <c:pt idx="7">
                  <c:v>1997</c:v>
                </c:pt>
                <c:pt idx="8">
                  <c:v>1998</c:v>
                </c:pt>
                <c:pt idx="9">
                  <c:v>1999</c:v>
                </c:pt>
                <c:pt idx="10">
                  <c:v>2000</c:v>
                </c:pt>
                <c:pt idx="11">
                  <c:v>2001</c:v>
                </c:pt>
                <c:pt idx="12">
                  <c:v>2002</c:v>
                </c:pt>
                <c:pt idx="13">
                  <c:v>2003</c:v>
                </c:pt>
                <c:pt idx="14">
                  <c:v>2004</c:v>
                </c:pt>
                <c:pt idx="15">
                  <c:v>2005</c:v>
                </c:pt>
                <c:pt idx="16">
                  <c:v>2006</c:v>
                </c:pt>
                <c:pt idx="17">
                  <c:v>2007</c:v>
                </c:pt>
                <c:pt idx="18">
                  <c:v>2008</c:v>
                </c:pt>
                <c:pt idx="19">
                  <c:v>2009</c:v>
                </c:pt>
                <c:pt idx="20">
                  <c:v>2010</c:v>
                </c:pt>
                <c:pt idx="21">
                  <c:v>2011</c:v>
                </c:pt>
                <c:pt idx="22">
                  <c:v>2012</c:v>
                </c:pt>
                <c:pt idx="23">
                  <c:v>2013</c:v>
                </c:pt>
                <c:pt idx="24">
                  <c:v>2014</c:v>
                </c:pt>
                <c:pt idx="25">
                  <c:v>2015</c:v>
                </c:pt>
              </c:numCache>
            </c:numRef>
          </c:cat>
          <c:val>
            <c:numRef>
              <c:f>Séries!$J$838:$J$863</c:f>
              <c:numCache>
                <c:formatCode>0.00</c:formatCode>
                <c:ptCount val="26"/>
                <c:pt idx="0">
                  <c:v>314.34489533162724</c:v>
                </c:pt>
                <c:pt idx="1">
                  <c:v>259.78634885161676</c:v>
                </c:pt>
                <c:pt idx="2">
                  <c:v>258.58824414105601</c:v>
                </c:pt>
                <c:pt idx="3">
                  <c:v>358.81031654457468</c:v>
                </c:pt>
                <c:pt idx="4">
                  <c:v>290.8408463840214</c:v>
                </c:pt>
                <c:pt idx="5">
                  <c:v>340.6119832110798</c:v>
                </c:pt>
                <c:pt idx="6">
                  <c:v>349.614452027298</c:v>
                </c:pt>
                <c:pt idx="7">
                  <c:v>359.0060929969008</c:v>
                </c:pt>
                <c:pt idx="8">
                  <c:v>379.485959619401</c:v>
                </c:pt>
                <c:pt idx="9">
                  <c:v>366.13883100941098</c:v>
                </c:pt>
                <c:pt idx="10">
                  <c:v>386.16057429543616</c:v>
                </c:pt>
                <c:pt idx="11">
                  <c:v>420.61206425527303</c:v>
                </c:pt>
                <c:pt idx="12">
                  <c:v>407.30962823278401</c:v>
                </c:pt>
                <c:pt idx="13">
                  <c:v>442.7921985479046</c:v>
                </c:pt>
                <c:pt idx="14">
                  <c:v>451.97297769684502</c:v>
                </c:pt>
                <c:pt idx="15">
                  <c:v>496.45249288989498</c:v>
                </c:pt>
                <c:pt idx="16">
                  <c:v>563.34713309873666</c:v>
                </c:pt>
                <c:pt idx="17">
                  <c:v>581.64808538204704</c:v>
                </c:pt>
                <c:pt idx="18">
                  <c:v>596.55822809912866</c:v>
                </c:pt>
                <c:pt idx="19">
                  <c:v>642.02125907990296</c:v>
                </c:pt>
                <c:pt idx="20">
                  <c:v>661.39194483528161</c:v>
                </c:pt>
                <c:pt idx="21">
                  <c:v>666.27105683666537</c:v>
                </c:pt>
                <c:pt idx="22">
                  <c:v>716.02989445690105</c:v>
                </c:pt>
                <c:pt idx="23">
                  <c:v>739.36462386593621</c:v>
                </c:pt>
                <c:pt idx="24">
                  <c:v>743.23835630906535</c:v>
                </c:pt>
                <c:pt idx="25">
                  <c:v>788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7470008"/>
        <c:axId val="107465304"/>
      </c:barChart>
      <c:catAx>
        <c:axId val="107470008"/>
        <c:scaling>
          <c:orientation val="minMax"/>
        </c:scaling>
        <c:delete val="0"/>
        <c:axPos val="b"/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107465304"/>
        <c:crosses val="autoZero"/>
        <c:auto val="1"/>
        <c:lblAlgn val="ctr"/>
        <c:lblOffset val="100"/>
        <c:noMultiLvlLbl val="0"/>
      </c:catAx>
      <c:valAx>
        <c:axId val="107465304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10747000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>
      <a:noFill/>
    </a:ln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566145864514928E-2"/>
          <c:y val="2.3457632622749077E-2"/>
          <c:w val="0.9264976436811736"/>
          <c:h val="0.92361271698418346"/>
        </c:manualLayout>
      </c:layout>
      <c:lineChart>
        <c:grouping val="standard"/>
        <c:varyColors val="0"/>
        <c:ser>
          <c:idx val="1"/>
          <c:order val="0"/>
          <c:tx>
            <c:strRef>
              <c:f>Plan3!$C$2</c:f>
              <c:strCache>
                <c:ptCount val="1"/>
                <c:pt idx="0">
                  <c:v>Despesas (R$ bilhões)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accent2"/>
                    </a:solidFill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Plan3!$A$3:$A$14</c:f>
              <c:numCache>
                <c:formatCode>General</c:formatCode>
                <c:ptCount val="12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numCache>
            </c:numRef>
          </c:cat>
          <c:val>
            <c:numRef>
              <c:f>Plan3!$C$3:$C$14</c:f>
              <c:numCache>
                <c:formatCode>0.0</c:formatCode>
                <c:ptCount val="12"/>
                <c:pt idx="0">
                  <c:v>1.8</c:v>
                </c:pt>
                <c:pt idx="1">
                  <c:v>2.2999999999999998</c:v>
                </c:pt>
                <c:pt idx="2">
                  <c:v>2.8</c:v>
                </c:pt>
                <c:pt idx="3">
                  <c:v>4</c:v>
                </c:pt>
                <c:pt idx="4">
                  <c:v>5.0999999999999996</c:v>
                </c:pt>
                <c:pt idx="5">
                  <c:v>6</c:v>
                </c:pt>
                <c:pt idx="6">
                  <c:v>7.6</c:v>
                </c:pt>
                <c:pt idx="7">
                  <c:v>8.8000000000000007</c:v>
                </c:pt>
                <c:pt idx="8">
                  <c:v>10.4</c:v>
                </c:pt>
                <c:pt idx="9">
                  <c:v>12.3</c:v>
                </c:pt>
                <c:pt idx="10">
                  <c:v>14.7</c:v>
                </c:pt>
                <c:pt idx="11">
                  <c:v>15.9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7470792"/>
        <c:axId val="107471184"/>
      </c:lineChart>
      <c:catAx>
        <c:axId val="1074707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7471184"/>
        <c:crosses val="autoZero"/>
        <c:auto val="1"/>
        <c:lblAlgn val="ctr"/>
        <c:lblOffset val="100"/>
        <c:noMultiLvlLbl val="0"/>
      </c:catAx>
      <c:valAx>
        <c:axId val="107471184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0.0" sourceLinked="1"/>
        <c:majorTickMark val="out"/>
        <c:minorTickMark val="none"/>
        <c:tickLblPos val="nextTo"/>
        <c:crossAx val="107470792"/>
        <c:crosses val="autoZero"/>
        <c:crossBetween val="between"/>
      </c:valAx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600"/>
      </a:pPr>
      <a:endParaRPr lang="pt-BR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566145864514928E-2"/>
          <c:y val="2.3457632622749077E-2"/>
          <c:w val="0.9264976436811736"/>
          <c:h val="0.92361271698418346"/>
        </c:manualLayout>
      </c:layout>
      <c:lineChart>
        <c:grouping val="standard"/>
        <c:varyColors val="0"/>
        <c:ser>
          <c:idx val="0"/>
          <c:order val="0"/>
          <c:tx>
            <c:strRef>
              <c:f>Plan3!$B$2</c:f>
              <c:strCache>
                <c:ptCount val="1"/>
                <c:pt idx="0">
                  <c:v>Beneficiários (milhões)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accent1"/>
                    </a:solidFill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Plan3!$A$3:$A$14</c:f>
              <c:numCache>
                <c:formatCode>General</c:formatCode>
                <c:ptCount val="12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numCache>
            </c:numRef>
          </c:cat>
          <c:val>
            <c:numRef>
              <c:f>Plan3!$B$3:$B$14</c:f>
              <c:numCache>
                <c:formatCode>0.0</c:formatCode>
                <c:ptCount val="12"/>
                <c:pt idx="0">
                  <c:v>7.9</c:v>
                </c:pt>
                <c:pt idx="1">
                  <c:v>8.9</c:v>
                </c:pt>
                <c:pt idx="2">
                  <c:v>9.7000000000000011</c:v>
                </c:pt>
                <c:pt idx="3">
                  <c:v>11.1</c:v>
                </c:pt>
                <c:pt idx="4">
                  <c:v>13.9</c:v>
                </c:pt>
                <c:pt idx="5">
                  <c:v>14.9</c:v>
                </c:pt>
                <c:pt idx="6">
                  <c:v>16</c:v>
                </c:pt>
                <c:pt idx="7">
                  <c:v>17.899999999999999</c:v>
                </c:pt>
                <c:pt idx="8">
                  <c:v>19.100000000000001</c:v>
                </c:pt>
                <c:pt idx="9">
                  <c:v>19.8</c:v>
                </c:pt>
                <c:pt idx="10">
                  <c:v>21.3</c:v>
                </c:pt>
                <c:pt idx="11">
                  <c:v>22.4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7465696"/>
        <c:axId val="107464912"/>
      </c:lineChart>
      <c:catAx>
        <c:axId val="1074656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7464912"/>
        <c:crosses val="autoZero"/>
        <c:auto val="1"/>
        <c:lblAlgn val="ctr"/>
        <c:lblOffset val="100"/>
        <c:noMultiLvlLbl val="0"/>
      </c:catAx>
      <c:valAx>
        <c:axId val="107464912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0.0" sourceLinked="1"/>
        <c:majorTickMark val="out"/>
        <c:minorTickMark val="none"/>
        <c:tickLblPos val="nextTo"/>
        <c:crossAx val="107465696"/>
        <c:crosses val="autoZero"/>
        <c:crossBetween val="between"/>
      </c:valAx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600"/>
      </a:pPr>
      <a:endParaRPr lang="pt-B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6673425542127354E-2"/>
          <c:y val="2.5570453251597666E-2"/>
          <c:w val="0.89914802123701099"/>
          <c:h val="0.92361271698418346"/>
        </c:manualLayout>
      </c:layout>
      <c:lineChart>
        <c:grouping val="standard"/>
        <c:varyColors val="0"/>
        <c:ser>
          <c:idx val="1"/>
          <c:order val="0"/>
          <c:tx>
            <c:strRef>
              <c:f>Plan1!$D$2</c:f>
              <c:strCache>
                <c:ptCount val="1"/>
                <c:pt idx="0">
                  <c:v>Despesas (em R$ Bilhões)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accent2"/>
                    </a:solidFill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Plan1!$B$3:$B$14</c:f>
              <c:numCache>
                <c:formatCode>General</c:formatCode>
                <c:ptCount val="12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numCache>
            </c:numRef>
          </c:cat>
          <c:val>
            <c:numRef>
              <c:f>Plan1!$D$3:$D$14</c:f>
              <c:numCache>
                <c:formatCode>0.0</c:formatCode>
                <c:ptCount val="12"/>
                <c:pt idx="0">
                  <c:v>6.6</c:v>
                </c:pt>
                <c:pt idx="1">
                  <c:v>7.2</c:v>
                </c:pt>
                <c:pt idx="2">
                  <c:v>8.6</c:v>
                </c:pt>
                <c:pt idx="3">
                  <c:v>11</c:v>
                </c:pt>
                <c:pt idx="4">
                  <c:v>12.9</c:v>
                </c:pt>
                <c:pt idx="5">
                  <c:v>14.7</c:v>
                </c:pt>
                <c:pt idx="6">
                  <c:v>19.600000000000001</c:v>
                </c:pt>
                <c:pt idx="7">
                  <c:v>20.399999999999999</c:v>
                </c:pt>
                <c:pt idx="8">
                  <c:v>23.8</c:v>
                </c:pt>
                <c:pt idx="9">
                  <c:v>27.6</c:v>
                </c:pt>
                <c:pt idx="10">
                  <c:v>31.9</c:v>
                </c:pt>
                <c:pt idx="11">
                  <c:v>36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7466480"/>
        <c:axId val="107467656"/>
      </c:lineChart>
      <c:catAx>
        <c:axId val="1074664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7467656"/>
        <c:crosses val="autoZero"/>
        <c:auto val="1"/>
        <c:lblAlgn val="ctr"/>
        <c:lblOffset val="100"/>
        <c:noMultiLvlLbl val="0"/>
      </c:catAx>
      <c:valAx>
        <c:axId val="107467656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0.0" sourceLinked="1"/>
        <c:majorTickMark val="out"/>
        <c:minorTickMark val="none"/>
        <c:tickLblPos val="nextTo"/>
        <c:crossAx val="107466480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600"/>
      </a:pPr>
      <a:endParaRPr lang="pt-BR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6673425542127354E-2"/>
          <c:y val="2.5570453251597666E-2"/>
          <c:w val="0.89914802123701099"/>
          <c:h val="0.92361271698418346"/>
        </c:manualLayout>
      </c:layout>
      <c:lineChart>
        <c:grouping val="standard"/>
        <c:varyColors val="0"/>
        <c:ser>
          <c:idx val="0"/>
          <c:order val="0"/>
          <c:tx>
            <c:strRef>
              <c:f>Plan1!$C$2</c:f>
              <c:strCache>
                <c:ptCount val="1"/>
                <c:pt idx="0">
                  <c:v>Beneficiários (Milhões)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accent1"/>
                    </a:solidFill>
                  </a:defRPr>
                </a:pPr>
                <a:endParaRPr lang="pt-BR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Plan1!$B$3:$B$14</c:f>
              <c:numCache>
                <c:formatCode>General</c:formatCode>
                <c:ptCount val="12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numCache>
            </c:numRef>
          </c:cat>
          <c:val>
            <c:numRef>
              <c:f>Plan1!$C$3:$C$14</c:f>
              <c:numCache>
                <c:formatCode>0.0</c:formatCode>
                <c:ptCount val="12"/>
                <c:pt idx="0">
                  <c:v>5.0999999999999996</c:v>
                </c:pt>
                <c:pt idx="1">
                  <c:v>5</c:v>
                </c:pt>
                <c:pt idx="2">
                  <c:v>5.6</c:v>
                </c:pt>
                <c:pt idx="3">
                  <c:v>6.1</c:v>
                </c:pt>
                <c:pt idx="4">
                  <c:v>6.5</c:v>
                </c:pt>
                <c:pt idx="5">
                  <c:v>7.2</c:v>
                </c:pt>
                <c:pt idx="6">
                  <c:v>7.8</c:v>
                </c:pt>
                <c:pt idx="7">
                  <c:v>8.1</c:v>
                </c:pt>
                <c:pt idx="8">
                  <c:v>8.5</c:v>
                </c:pt>
                <c:pt idx="9">
                  <c:v>8.8000000000000007</c:v>
                </c:pt>
                <c:pt idx="10">
                  <c:v>8.9</c:v>
                </c:pt>
                <c:pt idx="11">
                  <c:v>9.2000000000000011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07468440"/>
        <c:axId val="107468832"/>
      </c:lineChart>
      <c:catAx>
        <c:axId val="1074684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7468832"/>
        <c:crosses val="autoZero"/>
        <c:auto val="1"/>
        <c:lblAlgn val="ctr"/>
        <c:lblOffset val="100"/>
        <c:noMultiLvlLbl val="0"/>
      </c:catAx>
      <c:valAx>
        <c:axId val="107468832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0.0" sourceLinked="1"/>
        <c:majorTickMark val="out"/>
        <c:minorTickMark val="none"/>
        <c:tickLblPos val="nextTo"/>
        <c:crossAx val="107468440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600"/>
      </a:pPr>
      <a:endParaRPr lang="pt-BR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6363304548598562E-2"/>
          <c:y val="7.4050841565764955E-2"/>
          <c:w val="0.88943639520963735"/>
          <c:h val="0.75696934630848367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bd!$C$1</c:f>
              <c:strCache>
                <c:ptCount val="1"/>
                <c:pt idx="0">
                  <c:v>Valores Pagos (R$ milhões)</c:v>
                </c:pt>
              </c:strCache>
            </c:strRef>
          </c:tx>
          <c:spPr>
            <a:solidFill>
              <a:srgbClr val="C0504D"/>
            </a:solidFill>
            <a:ln w="25400">
              <a:noFill/>
            </a:ln>
          </c:spPr>
          <c:invertIfNegative val="0"/>
          <c:dLbls>
            <c:dLbl>
              <c:idx val="0"/>
              <c:layout>
                <c:manualLayout>
                  <c:x val="7.8923769788685292E-3"/>
                  <c:y val="-1.5475441198329445E-16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9.2077731420132699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7.8923769788685292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9.2077731420132699E-3"/>
                  <c:y val="-7.737720599164725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numFmt formatCode="#,##0" sourceLinked="0"/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600" b="1" i="0" u="none" strike="noStrike" baseline="0">
                    <a:solidFill>
                      <a:schemeClr val="accent2"/>
                    </a:solidFill>
                    <a:latin typeface="Calibri"/>
                    <a:ea typeface="Calibri"/>
                    <a:cs typeface="Calibri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bd!$A$10:$A$21</c:f>
              <c:numCache>
                <c:formatCode>0</c:formatCode>
                <c:ptCount val="12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numCache>
            </c:numRef>
          </c:cat>
          <c:val>
            <c:numRef>
              <c:f>bd!$C$10:$C$21</c:f>
              <c:numCache>
                <c:formatCode>#,##0</c:formatCode>
                <c:ptCount val="12"/>
                <c:pt idx="0">
                  <c:v>82.469560000000016</c:v>
                </c:pt>
                <c:pt idx="1">
                  <c:v>154.1806</c:v>
                </c:pt>
                <c:pt idx="2">
                  <c:v>209.95992000000001</c:v>
                </c:pt>
                <c:pt idx="3">
                  <c:v>335.85894999999999</c:v>
                </c:pt>
                <c:pt idx="4">
                  <c:v>458.56286999999998</c:v>
                </c:pt>
                <c:pt idx="5">
                  <c:v>533.33344914999998</c:v>
                </c:pt>
                <c:pt idx="6">
                  <c:v>856.09372000000008</c:v>
                </c:pt>
                <c:pt idx="7">
                  <c:v>1187.03385</c:v>
                </c:pt>
                <c:pt idx="8">
                  <c:v>1241.9051640000002</c:v>
                </c:pt>
                <c:pt idx="9">
                  <c:v>1945.8247590800001</c:v>
                </c:pt>
                <c:pt idx="10">
                  <c:v>1756.87269352</c:v>
                </c:pt>
                <c:pt idx="11">
                  <c:v>2221.9286085900007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6197376"/>
        <c:axId val="138951664"/>
      </c:barChart>
      <c:catAx>
        <c:axId val="106197376"/>
        <c:scaling>
          <c:orientation val="minMax"/>
        </c:scaling>
        <c:delete val="0"/>
        <c:axPos val="b"/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424242"/>
                </a:solidFill>
                <a:latin typeface="Calibri"/>
                <a:ea typeface="Calibri"/>
                <a:cs typeface="Calibri"/>
              </a:defRPr>
            </a:pPr>
            <a:endParaRPr lang="pt-BR"/>
          </a:p>
        </c:txPr>
        <c:crossAx val="138951664"/>
        <c:crosses val="autoZero"/>
        <c:auto val="1"/>
        <c:lblAlgn val="ctr"/>
        <c:lblOffset val="100"/>
        <c:noMultiLvlLbl val="0"/>
      </c:catAx>
      <c:valAx>
        <c:axId val="138951664"/>
        <c:scaling>
          <c:orientation val="minMax"/>
        </c:scaling>
        <c:delete val="0"/>
        <c:axPos val="l"/>
        <c:numFmt formatCode="#,##0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424242"/>
                </a:solidFill>
                <a:latin typeface="Calibri"/>
                <a:ea typeface="Calibri"/>
                <a:cs typeface="Calibri"/>
              </a:defRPr>
            </a:pPr>
            <a:endParaRPr lang="pt-BR"/>
          </a:p>
        </c:txPr>
        <c:crossAx val="10619737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6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pt-BR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6363304548598562E-2"/>
          <c:y val="6.56095943083395E-2"/>
          <c:w val="0.88943639520963735"/>
          <c:h val="0.7977732267856880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bd!$B$1</c:f>
              <c:strCache>
                <c:ptCount val="1"/>
                <c:pt idx="0">
                  <c:v>Total de Segurados (em milhares)</c:v>
                </c:pt>
              </c:strCache>
            </c:strRef>
          </c:tx>
          <c:spPr>
            <a:solidFill>
              <a:srgbClr val="4F81BD"/>
            </a:solidFill>
            <a:ln w="25400">
              <a:noFill/>
            </a:ln>
          </c:spPr>
          <c:invertIfNegative val="0"/>
          <c:dLbls>
            <c:dLbl>
              <c:idx val="1"/>
              <c:layout>
                <c:manualLayout>
                  <c:x val="-7.8923769788685465E-3"/>
                  <c:y val="-4.220623628712741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6.576980815723772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5.2615846525790625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6.576980815723772E-3"/>
                  <c:y val="-7.737720599164725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5.2615846525790157E-3"/>
                  <c:y val="-7.737720599164725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7.8923769788685292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8"/>
              <c:layout>
                <c:manualLayout>
                  <c:x val="-7.8923769788685292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9"/>
              <c:layout>
                <c:manualLayout>
                  <c:x val="-5.2615846525790157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0"/>
              <c:layout>
                <c:manualLayout>
                  <c:x val="-6.5769808157239646E-3"/>
                  <c:y val="-4.220623628712819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1"/>
              <c:layout>
                <c:manualLayout>
                  <c:x val="-1.1838565468302987E-2"/>
                  <c:y val="-7.737720599164725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600" b="1" i="0" u="none" strike="noStrike" baseline="0">
                    <a:solidFill>
                      <a:schemeClr val="accent1"/>
                    </a:solidFill>
                    <a:latin typeface="Calibri"/>
                    <a:ea typeface="Calibri"/>
                    <a:cs typeface="Calibri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bd!$A$10:$A$21</c:f>
              <c:numCache>
                <c:formatCode>0</c:formatCode>
                <c:ptCount val="12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</c:numCache>
            </c:numRef>
          </c:cat>
          <c:val>
            <c:numRef>
              <c:f>bd!$B$10:$B$21</c:f>
              <c:numCache>
                <c:formatCode>#,##0</c:formatCode>
                <c:ptCount val="12"/>
                <c:pt idx="0">
                  <c:v>106.14400000000002</c:v>
                </c:pt>
                <c:pt idx="1">
                  <c:v>181.64599999999999</c:v>
                </c:pt>
                <c:pt idx="2">
                  <c:v>202.4</c:v>
                </c:pt>
                <c:pt idx="3">
                  <c:v>291.27</c:v>
                </c:pt>
                <c:pt idx="4">
                  <c:v>355.47199999999987</c:v>
                </c:pt>
                <c:pt idx="5">
                  <c:v>374.12599999999992</c:v>
                </c:pt>
                <c:pt idx="6">
                  <c:v>544.45299999999986</c:v>
                </c:pt>
                <c:pt idx="7">
                  <c:v>655.53800000000001</c:v>
                </c:pt>
                <c:pt idx="8">
                  <c:v>650.00199999999984</c:v>
                </c:pt>
                <c:pt idx="9">
                  <c:v>970.04599999999994</c:v>
                </c:pt>
                <c:pt idx="10">
                  <c:v>796.8</c:v>
                </c:pt>
                <c:pt idx="11">
                  <c:v>861.05599999999993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8959112"/>
        <c:axId val="138957936"/>
      </c:barChart>
      <c:catAx>
        <c:axId val="138959112"/>
        <c:scaling>
          <c:orientation val="minMax"/>
        </c:scaling>
        <c:delete val="0"/>
        <c:axPos val="b"/>
        <c:numFmt formatCode="0" sourceLinked="1"/>
        <c:majorTickMark val="none"/>
        <c:minorTickMark val="none"/>
        <c:tickLblPos val="nextTo"/>
        <c:spPr>
          <a:ln w="3175">
            <a:solidFill>
              <a:srgbClr val="E3E3E3"/>
            </a:solidFill>
            <a:prstDash val="solid"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424242"/>
                </a:solidFill>
                <a:latin typeface="Calibri"/>
                <a:ea typeface="Calibri"/>
                <a:cs typeface="Calibri"/>
              </a:defRPr>
            </a:pPr>
            <a:endParaRPr lang="pt-BR"/>
          </a:p>
        </c:txPr>
        <c:crossAx val="138957936"/>
        <c:crosses val="autoZero"/>
        <c:auto val="1"/>
        <c:lblAlgn val="ctr"/>
        <c:lblOffset val="100"/>
        <c:noMultiLvlLbl val="0"/>
      </c:catAx>
      <c:valAx>
        <c:axId val="138957936"/>
        <c:scaling>
          <c:orientation val="minMax"/>
        </c:scaling>
        <c:delete val="0"/>
        <c:axPos val="l"/>
        <c:numFmt formatCode="#,##0" sourceLinked="1"/>
        <c:majorTickMark val="none"/>
        <c:minorTickMark val="none"/>
        <c:tickLblPos val="nextTo"/>
        <c:spPr>
          <a:ln w="9525">
            <a:noFill/>
          </a:ln>
        </c:spPr>
        <c:txPr>
          <a:bodyPr rot="0" vert="horz"/>
          <a:lstStyle/>
          <a:p>
            <a:pPr>
              <a:defRPr sz="1600" b="0" i="0" u="none" strike="noStrike" baseline="0">
                <a:solidFill>
                  <a:srgbClr val="424242"/>
                </a:solidFill>
                <a:latin typeface="Calibri"/>
                <a:ea typeface="Calibri"/>
                <a:cs typeface="Calibri"/>
              </a:defRPr>
            </a:pPr>
            <a:endParaRPr lang="pt-BR"/>
          </a:p>
        </c:txPr>
        <c:crossAx val="13895911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6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pt-BR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6E5142-A8AA-4FBB-AFD9-9372B34C7A98}" type="datetimeFigureOut">
              <a:rPr lang="pt-BR" smtClean="0"/>
              <a:t>27/03/2015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3010A9-EF19-4492-BAE4-CD52AD2BB29E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53645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75909-DF0F-4EEB-BD90-28A558A63985}" type="slidenum">
              <a:rPr lang="pt-BR" smtClean="0"/>
              <a:pPr/>
              <a:t>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72211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010A9-EF19-4492-BAE4-CD52AD2BB29E}" type="slidenum">
              <a:rPr lang="pt-BR" smtClean="0"/>
              <a:t>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770536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75909-DF0F-4EEB-BD90-28A558A63985}" type="slidenum">
              <a:rPr lang="pt-BR" smtClean="0"/>
              <a:pPr/>
              <a:t>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532828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75909-DF0F-4EEB-BD90-28A558A63985}" type="slidenum">
              <a:rPr lang="pt-BR" smtClean="0"/>
              <a:pPr/>
              <a:t>9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629282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75909-DF0F-4EEB-BD90-28A558A63985}" type="slidenum">
              <a:rPr lang="pt-BR" smtClean="0"/>
              <a:pPr/>
              <a:t>10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711402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3010A9-EF19-4492-BAE4-CD52AD2BB29E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13563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575909-DF0F-4EEB-BD90-28A558A63985}" type="slidenum">
              <a:rPr lang="pt-BR" smtClean="0"/>
              <a:pPr/>
              <a:t>40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741236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445FE-D03C-4234-957A-E4F8823FD25C}" type="datetime1">
              <a:rPr lang="pt-BR" smtClean="0"/>
              <a:t>27/03/2015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32D76-8A0B-4EA8-B895-9F7AE61A04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7496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F8815-3705-43B8-9E3A-24ED08E5ADE1}" type="datetime1">
              <a:rPr lang="pt-BR" smtClean="0"/>
              <a:t>27/03/2015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32D76-8A0B-4EA8-B895-9F7AE61A04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0332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A3ACE-DD40-45B9-B97A-FE629147F34D}" type="datetime1">
              <a:rPr lang="pt-BR" smtClean="0"/>
              <a:t>27/03/2015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32D76-8A0B-4EA8-B895-9F7AE61A04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86231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39037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98403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91041F-9AE7-4424-B132-96D4AD4AC8C1}" type="datetime1">
              <a:rPr lang="pt-BR" smtClean="0"/>
              <a:t>27/03/2015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32D76-8A0B-4EA8-B895-9F7AE61A04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7578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56EC89-FA10-4C82-965D-FF890D59B77C}" type="datetime1">
              <a:rPr lang="pt-BR" smtClean="0"/>
              <a:t>27/03/2015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32D76-8A0B-4EA8-B895-9F7AE61A04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70146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A0C91E-025E-4D21-9ED3-DB5179FE2339}" type="datetime1">
              <a:rPr lang="pt-BR" smtClean="0"/>
              <a:t>27/03/2015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32D76-8A0B-4EA8-B895-9F7AE61A04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5746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79A60-3D3A-425C-BA23-DBBB27026C5A}" type="datetime1">
              <a:rPr lang="pt-BR" smtClean="0"/>
              <a:t>27/03/2015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32D76-8A0B-4EA8-B895-9F7AE61A04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1417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96D9F-B82D-4707-9DC8-235F5A131DC2}" type="datetime1">
              <a:rPr lang="pt-BR" smtClean="0"/>
              <a:t>27/03/2015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32D76-8A0B-4EA8-B895-9F7AE61A04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4560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2DACC-1728-4222-A91A-C138CDAF1910}" type="datetime1">
              <a:rPr lang="pt-BR" smtClean="0"/>
              <a:t>27/03/2015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32D76-8A0B-4EA8-B895-9F7AE61A04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694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E3DAE9-B9E4-4335-B2B5-A1DA683F8AED}" type="datetime1">
              <a:rPr lang="pt-BR" smtClean="0"/>
              <a:t>27/03/2015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32D76-8A0B-4EA8-B895-9F7AE61A04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921937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CC622-5F87-477F-9900-B0A77C1C3AE8}" type="datetime1">
              <a:rPr lang="pt-BR" smtClean="0"/>
              <a:t>27/03/2015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32D76-8A0B-4EA8-B895-9F7AE61A04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94093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B97EAE-AC26-4B30-9273-A8A7DA0C4E6D}" type="datetime1">
              <a:rPr lang="pt-BR" smtClean="0"/>
              <a:t>27/03/2015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B32D76-8A0B-4EA8-B895-9F7AE61A045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8333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4.e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extShape 1"/>
          <p:cNvSpPr txBox="1"/>
          <p:nvPr/>
        </p:nvSpPr>
        <p:spPr>
          <a:xfrm>
            <a:off x="587633" y="489713"/>
            <a:ext cx="7903417" cy="137166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/>
            <a:endParaRPr lang="pt-BR" sz="3628" b="1" dirty="0">
              <a:solidFill>
                <a:schemeClr val="bg1"/>
              </a:solidFill>
            </a:endParaRPr>
          </a:p>
          <a:p>
            <a:pPr algn="ctr"/>
            <a:endParaRPr lang="pt-BR" sz="3628" b="1" dirty="0">
              <a:solidFill>
                <a:schemeClr val="bg1"/>
              </a:solidFill>
            </a:endParaRPr>
          </a:p>
          <a:p>
            <a:pPr algn="ctr"/>
            <a:endParaRPr lang="pt-BR" sz="3628" b="1" dirty="0">
              <a:solidFill>
                <a:schemeClr val="bg1"/>
              </a:solidFill>
            </a:endParaRPr>
          </a:p>
          <a:p>
            <a:pPr algn="ctr"/>
            <a:r>
              <a:rPr lang="pt-BR" sz="3628" b="1" dirty="0">
                <a:solidFill>
                  <a:schemeClr val="bg1"/>
                </a:solidFill>
              </a:rPr>
              <a:t>MP 664 e MP 665</a:t>
            </a:r>
          </a:p>
          <a:p>
            <a:pPr algn="ctr"/>
            <a:r>
              <a:rPr lang="pt-BR" sz="1814" b="1" dirty="0">
                <a:solidFill>
                  <a:schemeClr val="bg1"/>
                </a:solidFill>
              </a:rPr>
              <a:t>Fundo de Amparo ao Trabalhador (FAT) e Previdência Social</a:t>
            </a:r>
          </a:p>
          <a:p>
            <a:pPr algn="ctr"/>
            <a:endParaRPr lang="pt-BR" sz="3628" b="1" dirty="0">
              <a:solidFill>
                <a:schemeClr val="bg1"/>
              </a:solidFill>
            </a:endParaRPr>
          </a:p>
          <a:p>
            <a:pPr algn="ctr"/>
            <a:endParaRPr lang="pt-BR" sz="3628" b="1" dirty="0">
              <a:solidFill>
                <a:schemeClr val="bg1"/>
              </a:solidFill>
            </a:endParaRPr>
          </a:p>
          <a:p>
            <a:pPr algn="ctr"/>
            <a:endParaRPr sz="3628" b="1" dirty="0">
              <a:solidFill>
                <a:schemeClr val="bg1"/>
              </a:solidFill>
            </a:endParaRPr>
          </a:p>
        </p:txBody>
      </p:sp>
      <p:sp>
        <p:nvSpPr>
          <p:cNvPr id="75" name="TextShape 2"/>
          <p:cNvSpPr txBox="1"/>
          <p:nvPr/>
        </p:nvSpPr>
        <p:spPr>
          <a:xfrm>
            <a:off x="2351205" y="2122650"/>
            <a:ext cx="4572225" cy="313524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endParaRPr sz="3266" dirty="0"/>
          </a:p>
          <a:p>
            <a:pPr>
              <a:buSzPct val="25000"/>
            </a:pPr>
            <a:r>
              <a:rPr lang="pt-BR" sz="3266" b="1" dirty="0" smtClean="0">
                <a:solidFill>
                  <a:schemeClr val="accent5">
                    <a:lumMod val="50000"/>
                  </a:schemeClr>
                </a:solidFill>
              </a:rPr>
              <a:t>Abono </a:t>
            </a:r>
            <a:r>
              <a:rPr lang="pt-BR" sz="3266" b="1" dirty="0">
                <a:solidFill>
                  <a:schemeClr val="accent5">
                    <a:lumMod val="50000"/>
                  </a:schemeClr>
                </a:solidFill>
              </a:rPr>
              <a:t>Salarial</a:t>
            </a:r>
          </a:p>
          <a:p>
            <a:pPr>
              <a:buSzPct val="25000"/>
            </a:pPr>
            <a:r>
              <a:rPr lang="pt-BR" sz="3266" b="1" dirty="0">
                <a:solidFill>
                  <a:schemeClr val="accent5">
                    <a:lumMod val="50000"/>
                  </a:schemeClr>
                </a:solidFill>
              </a:rPr>
              <a:t>Seguro Desemprego</a:t>
            </a:r>
            <a:endParaRPr sz="3266" b="1" dirty="0">
              <a:solidFill>
                <a:schemeClr val="accent5">
                  <a:lumMod val="50000"/>
                </a:schemeClr>
              </a:solidFill>
            </a:endParaRPr>
          </a:p>
          <a:p>
            <a:pPr>
              <a:buSzPct val="25000"/>
            </a:pPr>
            <a:r>
              <a:rPr lang="pt-BR" sz="3266" b="1" dirty="0">
                <a:solidFill>
                  <a:schemeClr val="accent5">
                    <a:lumMod val="50000"/>
                  </a:schemeClr>
                </a:solidFill>
              </a:rPr>
              <a:t>Seguro Defeso</a:t>
            </a:r>
            <a:endParaRPr sz="3266" b="1" dirty="0">
              <a:solidFill>
                <a:schemeClr val="accent5">
                  <a:lumMod val="50000"/>
                </a:schemeClr>
              </a:solidFill>
            </a:endParaRPr>
          </a:p>
          <a:p>
            <a:pPr>
              <a:buSzPct val="25000"/>
            </a:pPr>
            <a:r>
              <a:rPr lang="pt-BR" sz="3266" b="1" dirty="0">
                <a:solidFill>
                  <a:schemeClr val="accent5">
                    <a:lumMod val="50000"/>
                  </a:schemeClr>
                </a:solidFill>
              </a:rPr>
              <a:t>Pensão por Morte</a:t>
            </a:r>
            <a:endParaRPr sz="3266" b="1" dirty="0">
              <a:solidFill>
                <a:schemeClr val="accent5">
                  <a:lumMod val="50000"/>
                </a:schemeClr>
              </a:solidFill>
            </a:endParaRPr>
          </a:p>
          <a:p>
            <a:pPr>
              <a:buSzPct val="25000"/>
            </a:pPr>
            <a:r>
              <a:rPr lang="pt-BR" sz="3266" b="1" dirty="0" smtClean="0">
                <a:solidFill>
                  <a:schemeClr val="accent5">
                    <a:lumMod val="50000"/>
                  </a:schemeClr>
                </a:solidFill>
              </a:rPr>
              <a:t>Auxílio-Doença</a:t>
            </a:r>
            <a:endParaRPr sz="3266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3946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CustomShape 1"/>
          <p:cNvSpPr/>
          <p:nvPr/>
        </p:nvSpPr>
        <p:spPr>
          <a:xfrm>
            <a:off x="652951" y="489713"/>
            <a:ext cx="7838099" cy="52254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>
              <a:lnSpc>
                <a:spcPct val="100000"/>
              </a:lnSpc>
            </a:pPr>
            <a:r>
              <a:rPr lang="pt-BR" sz="2540" b="1" dirty="0"/>
              <a:t>Mudança Estrutural e Esforço Fiscal</a:t>
            </a:r>
            <a:endParaRPr sz="2540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489657" y="1404158"/>
            <a:ext cx="8164687" cy="4510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907"/>
              </a:spcBef>
            </a:pPr>
            <a:r>
              <a:rPr lang="pt-BR" sz="2721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As medidas propostas são mudanças </a:t>
            </a:r>
            <a:r>
              <a:rPr lang="pt-BR" sz="2721" dirty="0" smtClean="0">
                <a:solidFill>
                  <a:schemeClr val="accent5">
                    <a:lumMod val="50000"/>
                  </a:schemeClr>
                </a:solidFill>
                <a:ea typeface="Arial"/>
              </a:rPr>
              <a:t>permanentes </a:t>
            </a:r>
            <a:r>
              <a:rPr lang="pt-BR" sz="2721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que reduzirão o gasto obrigatório da União em 0,3% do PIB por ano (R$ 18 bilhões com base no PIB estimado para 2015).</a:t>
            </a:r>
          </a:p>
          <a:p>
            <a:pPr>
              <a:spcBef>
                <a:spcPts val="907"/>
              </a:spcBef>
            </a:pPr>
            <a:r>
              <a:rPr lang="pt-BR" sz="2721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As medidas propostas auxiliam o esforço de reequilíbrio fiscal do governo nesse ano, mas o seu foco não é o ajuste </a:t>
            </a:r>
            <a:r>
              <a:rPr lang="pt-BR" sz="2721" dirty="0" smtClean="0">
                <a:solidFill>
                  <a:schemeClr val="accent5">
                    <a:lumMod val="50000"/>
                  </a:schemeClr>
                </a:solidFill>
                <a:ea typeface="Arial"/>
              </a:rPr>
              <a:t>fiscal.</a:t>
            </a:r>
            <a:endParaRPr lang="pt-BR" sz="2721" dirty="0">
              <a:solidFill>
                <a:schemeClr val="accent5">
                  <a:lumMod val="50000"/>
                </a:schemeClr>
              </a:solidFill>
              <a:ea typeface="Arial"/>
            </a:endParaRPr>
          </a:p>
          <a:p>
            <a:pPr>
              <a:spcBef>
                <a:spcPts val="907"/>
              </a:spcBef>
            </a:pPr>
            <a:r>
              <a:rPr lang="pt-BR" sz="2721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O foco das medidas é eliminar excessos e corrigir distorções para garantir a sustentabilidade das políticas sociais do </a:t>
            </a:r>
            <a:r>
              <a:rPr lang="pt-BR" sz="2721" dirty="0" smtClean="0">
                <a:solidFill>
                  <a:schemeClr val="accent5">
                    <a:lumMod val="50000"/>
                  </a:schemeClr>
                </a:solidFill>
                <a:ea typeface="Arial"/>
              </a:rPr>
              <a:t>governo.</a:t>
            </a:r>
            <a:endParaRPr lang="pt-BR" sz="2721" dirty="0">
              <a:solidFill>
                <a:schemeClr val="accent5">
                  <a:lumMod val="50000"/>
                </a:schemeClr>
              </a:solidFill>
              <a:ea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3068636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CustomShape 1"/>
          <p:cNvSpPr/>
          <p:nvPr/>
        </p:nvSpPr>
        <p:spPr>
          <a:xfrm>
            <a:off x="652951" y="490187"/>
            <a:ext cx="7838099" cy="522482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>
              <a:lnSpc>
                <a:spcPct val="100000"/>
              </a:lnSpc>
            </a:pPr>
            <a:r>
              <a:rPr lang="pt-BR" sz="2540" b="1" dirty="0"/>
              <a:t>Abono Salarial</a:t>
            </a:r>
            <a:endParaRPr sz="2540" b="1" dirty="0"/>
          </a:p>
        </p:txBody>
      </p:sp>
      <p:sp>
        <p:nvSpPr>
          <p:cNvPr id="6" name="CaixaDeTexto 5"/>
          <p:cNvSpPr txBox="1"/>
          <p:nvPr/>
        </p:nvSpPr>
        <p:spPr>
          <a:xfrm>
            <a:off x="587633" y="1404158"/>
            <a:ext cx="8164687" cy="1182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089"/>
              </a:spcAft>
            </a:pPr>
            <a:r>
              <a:rPr lang="pt-BR" sz="2540" b="1" dirty="0">
                <a:solidFill>
                  <a:schemeClr val="accent2">
                    <a:lumMod val="75000"/>
                  </a:schemeClr>
                </a:solidFill>
              </a:rPr>
              <a:t>O que é</a:t>
            </a:r>
          </a:p>
          <a:p>
            <a:r>
              <a:rPr lang="pt-BR" sz="1814" b="1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Benefício de 1 (um) salário mínimo pago anualmente ao trabalhador que recebe até 2 (dois) salários mínimos e trabalha por pelo menos 30 dias no ano base</a:t>
            </a:r>
            <a:endParaRPr lang="pt-BR" sz="1814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Chave direita 7"/>
          <p:cNvSpPr/>
          <p:nvPr/>
        </p:nvSpPr>
        <p:spPr>
          <a:xfrm rot="5400000">
            <a:off x="2285888" y="1600109"/>
            <a:ext cx="261270" cy="352714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sz="1633" dirty="0"/>
          </a:p>
        </p:txBody>
      </p:sp>
      <p:sp>
        <p:nvSpPr>
          <p:cNvPr id="10" name="CaixaDeTexto 9"/>
          <p:cNvSpPr txBox="1"/>
          <p:nvPr/>
        </p:nvSpPr>
        <p:spPr>
          <a:xfrm>
            <a:off x="652950" y="3624952"/>
            <a:ext cx="3527145" cy="1280479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spcBef>
                <a:spcPts val="1089"/>
              </a:spcBef>
            </a:pPr>
            <a:r>
              <a:rPr lang="pt-BR" sz="1361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O trabalhador que recebe até 2 (dois) salários mínimos e permanece por 30 dias no emprego tem direito ao benefício de 1 (um) salário mínimo.</a:t>
            </a:r>
            <a:endParaRPr lang="pt-BR" sz="1361" dirty="0">
              <a:solidFill>
                <a:schemeClr val="accent5">
                  <a:lumMod val="50000"/>
                </a:schemeClr>
              </a:solidFill>
            </a:endParaRPr>
          </a:p>
          <a:p>
            <a:pPr>
              <a:spcBef>
                <a:spcPts val="1089"/>
              </a:spcBef>
            </a:pPr>
            <a:endParaRPr lang="pt-BR" sz="1361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652950" y="2935430"/>
            <a:ext cx="3527145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14" b="1" dirty="0">
                <a:solidFill>
                  <a:schemeClr val="accent2">
                    <a:lumMod val="75000"/>
                  </a:schemeClr>
                </a:solidFill>
              </a:rPr>
              <a:t>Antes da MP</a:t>
            </a:r>
            <a:endParaRPr lang="pt-BR" sz="1633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4767952" y="3624952"/>
            <a:ext cx="3527145" cy="2609689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spcBef>
                <a:spcPts val="1089"/>
              </a:spcBef>
            </a:pPr>
            <a:r>
              <a:rPr lang="pt-BR" sz="1361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Manutenção do benefício.</a:t>
            </a:r>
          </a:p>
          <a:p>
            <a:pPr>
              <a:spcBef>
                <a:spcPts val="1089"/>
              </a:spcBef>
            </a:pPr>
            <a:r>
              <a:rPr lang="pt-BR" sz="1361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Tempo trabalhado de no mínimo 180 dias ininterruptos no ano base para acesso ao benefício.</a:t>
            </a:r>
          </a:p>
          <a:p>
            <a:pPr>
              <a:spcBef>
                <a:spcPts val="1089"/>
              </a:spcBef>
            </a:pPr>
            <a:r>
              <a:rPr lang="pt-BR" sz="1361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Pagamento do benefício proporcional ao tempo trabalhado no ano base.</a:t>
            </a:r>
            <a:endParaRPr lang="pt-BR" sz="1361" dirty="0">
              <a:solidFill>
                <a:schemeClr val="accent5">
                  <a:lumMod val="50000"/>
                </a:schemeClr>
              </a:solidFill>
            </a:endParaRPr>
          </a:p>
          <a:p>
            <a:pPr>
              <a:spcBef>
                <a:spcPts val="1089"/>
              </a:spcBef>
            </a:pPr>
            <a:r>
              <a:rPr lang="pt-BR" sz="1361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Quem permanece mais tempo no emprego receberá um benefício proporcionalmente maior no ano subsequente.  </a:t>
            </a:r>
            <a:endParaRPr lang="pt-BR" sz="1361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pt-BR" sz="1361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4767952" y="2935430"/>
            <a:ext cx="3527145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14" b="1" dirty="0">
                <a:solidFill>
                  <a:schemeClr val="accent2">
                    <a:lumMod val="75000"/>
                  </a:schemeClr>
                </a:solidFill>
                <a:ea typeface="Arial"/>
              </a:rPr>
              <a:t>Depois da MP</a:t>
            </a:r>
            <a:endParaRPr lang="pt-BR" sz="1814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4" name="Chave direita 13"/>
          <p:cNvSpPr/>
          <p:nvPr/>
        </p:nvSpPr>
        <p:spPr>
          <a:xfrm rot="5400000">
            <a:off x="6400890" y="1600110"/>
            <a:ext cx="261270" cy="352714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sz="1633" dirty="0"/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32D76-8A0B-4EA8-B895-9F7AE61A0459}" type="slidenum">
              <a:rPr lang="pt-BR" smtClean="0"/>
              <a:t>11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324136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CustomShape 1"/>
          <p:cNvSpPr/>
          <p:nvPr/>
        </p:nvSpPr>
        <p:spPr>
          <a:xfrm>
            <a:off x="652951" y="490187"/>
            <a:ext cx="7838099" cy="522482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>
              <a:lnSpc>
                <a:spcPct val="100000"/>
              </a:lnSpc>
            </a:pPr>
            <a:r>
              <a:rPr lang="pt-BR" sz="2540" b="1" dirty="0"/>
              <a:t>Abono Salarial: </a:t>
            </a:r>
            <a:r>
              <a:rPr lang="pt-BR" sz="2540" b="1" dirty="0" smtClean="0"/>
              <a:t>por </a:t>
            </a:r>
            <a:r>
              <a:rPr lang="pt-BR" sz="2540" b="1" dirty="0"/>
              <a:t>que mudar?</a:t>
            </a:r>
            <a:r>
              <a:rPr lang="pt-BR" sz="2540" dirty="0"/>
              <a:t> </a:t>
            </a:r>
            <a:endParaRPr sz="2540" dirty="0"/>
          </a:p>
        </p:txBody>
      </p:sp>
      <p:sp>
        <p:nvSpPr>
          <p:cNvPr id="5" name="CaixaDeTexto 4"/>
          <p:cNvSpPr txBox="1"/>
          <p:nvPr/>
        </p:nvSpPr>
        <p:spPr>
          <a:xfrm>
            <a:off x="652951" y="1338841"/>
            <a:ext cx="8311537" cy="4916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89"/>
              </a:spcBef>
            </a:pPr>
            <a:r>
              <a:rPr lang="pt-BR" sz="220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A versão atual do abono salarial foi criada na Constituição Federal em 1988 em um momento em que o salário mínimo apresentava baixo poder de compra. Naquele momento, o abono salarial era a principal política de compensação aos trabalhadores de baixa renda.</a:t>
            </a:r>
          </a:p>
          <a:p>
            <a:pPr>
              <a:spcBef>
                <a:spcPts val="1089"/>
              </a:spcBef>
            </a:pPr>
            <a:r>
              <a:rPr lang="pt-BR" sz="220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O crescimento do emprego e do salário mínimo aumentaram substancialmente o número de beneficiários e o gasto total com abono salarial.</a:t>
            </a:r>
          </a:p>
          <a:p>
            <a:pPr>
              <a:spcBef>
                <a:spcPts val="1089"/>
              </a:spcBef>
            </a:pPr>
            <a:r>
              <a:rPr lang="pt-BR" sz="220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Atualmente, a rede de proteção é mais abrangente e conta com várias políticas: Bolsa Família, Benefício de Prestação Continuada (BPC), além de políticas de qualificação e educação, como </a:t>
            </a:r>
            <a:r>
              <a:rPr lang="pt-BR" sz="2200" dirty="0" err="1">
                <a:solidFill>
                  <a:schemeClr val="accent5">
                    <a:lumMod val="50000"/>
                  </a:schemeClr>
                </a:solidFill>
                <a:ea typeface="Arial"/>
              </a:rPr>
              <a:t>Pronatec</a:t>
            </a:r>
            <a:r>
              <a:rPr lang="pt-BR" sz="220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, </a:t>
            </a:r>
            <a:r>
              <a:rPr lang="pt-BR" sz="2200" dirty="0" err="1">
                <a:solidFill>
                  <a:schemeClr val="accent5">
                    <a:lumMod val="50000"/>
                  </a:schemeClr>
                </a:solidFill>
                <a:ea typeface="Arial"/>
              </a:rPr>
              <a:t>Prouni</a:t>
            </a:r>
            <a:r>
              <a:rPr lang="pt-BR" sz="220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 e FIES.</a:t>
            </a:r>
          </a:p>
          <a:p>
            <a:pPr>
              <a:spcBef>
                <a:spcPts val="1089"/>
              </a:spcBef>
            </a:pPr>
            <a:r>
              <a:rPr lang="pt-BR" sz="220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Em 1990, os beneficiários do abono tinham salário mensal de até R$628,69. Em 2015, os trabalhadores que fazem jus ao benefício recebem até R$1.576,00 (2 Salários Mínimos). </a:t>
            </a: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32D76-8A0B-4EA8-B895-9F7AE61A0459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862622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CustomShape 1"/>
          <p:cNvSpPr/>
          <p:nvPr/>
        </p:nvSpPr>
        <p:spPr>
          <a:xfrm>
            <a:off x="457172" y="273684"/>
            <a:ext cx="8228437" cy="1144562"/>
          </a:xfrm>
          <a:prstGeom prst="rect">
            <a:avLst/>
          </a:prstGeom>
          <a:noFill/>
          <a:ln>
            <a:noFill/>
          </a:ln>
        </p:spPr>
      </p:sp>
      <p:sp>
        <p:nvSpPr>
          <p:cNvPr id="86" name="TextShape 2"/>
          <p:cNvSpPr txBox="1"/>
          <p:nvPr/>
        </p:nvSpPr>
        <p:spPr>
          <a:xfrm>
            <a:off x="652951" y="490187"/>
            <a:ext cx="7838099" cy="783723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pt-BR" sz="2177" b="1" dirty="0">
                <a:solidFill>
                  <a:schemeClr val="bg1"/>
                </a:solidFill>
                <a:latin typeface="+mj-lt"/>
              </a:rPr>
              <a:t>Abono salarial: crescimento das despesas (R$ bilhões)</a:t>
            </a:r>
            <a:endParaRPr sz="254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CustomShape 2"/>
          <p:cNvSpPr/>
          <p:nvPr/>
        </p:nvSpPr>
        <p:spPr>
          <a:xfrm>
            <a:off x="587793" y="6139523"/>
            <a:ext cx="7769632" cy="330796"/>
          </a:xfrm>
          <a:prstGeom prst="rect">
            <a:avLst/>
          </a:prstGeom>
          <a:noFill/>
          <a:ln>
            <a:noFill/>
          </a:ln>
        </p:spPr>
        <p:txBody>
          <a:bodyPr lIns="81638" tIns="40819" rIns="81638" bIns="40819"/>
          <a:lstStyle/>
          <a:p>
            <a:pPr>
              <a:lnSpc>
                <a:spcPct val="100000"/>
              </a:lnSpc>
            </a:pPr>
            <a:r>
              <a:rPr lang="pt-BR" sz="1451" dirty="0"/>
              <a:t>Fonte: MTE			Elaboração: MP.</a:t>
            </a:r>
            <a:r>
              <a:rPr lang="pt-BR" sz="1633" dirty="0">
                <a:latin typeface="Calibri"/>
              </a:rPr>
              <a:t>	</a:t>
            </a:r>
            <a:endParaRPr sz="1633" dirty="0"/>
          </a:p>
        </p:txBody>
      </p:sp>
      <p:graphicFrame>
        <p:nvGraphicFramePr>
          <p:cNvPr id="8" name="Gráfico 7"/>
          <p:cNvGraphicFramePr>
            <a:graphicFrameLocks noGrp="1"/>
          </p:cNvGraphicFramePr>
          <p:nvPr>
            <p:extLst/>
          </p:nvPr>
        </p:nvGraphicFramePr>
        <p:xfrm>
          <a:off x="193282" y="1418246"/>
          <a:ext cx="8757437" cy="47369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CaixaDeTexto 1"/>
          <p:cNvSpPr txBox="1"/>
          <p:nvPr/>
        </p:nvSpPr>
        <p:spPr>
          <a:xfrm>
            <a:off x="1043608" y="2564904"/>
            <a:ext cx="4658740" cy="594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33" dirty="0"/>
              <a:t>Crescimento nominal de 783,3% de 2003 a 2014 (média de </a:t>
            </a:r>
            <a:r>
              <a:rPr lang="pt-BR" sz="1633" dirty="0" smtClean="0"/>
              <a:t>21,9% </a:t>
            </a:r>
            <a:r>
              <a:rPr lang="pt-BR" sz="1633" dirty="0"/>
              <a:t>por ano)</a:t>
            </a:r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32D76-8A0B-4EA8-B895-9F7AE61A0459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328083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CustomShape 1"/>
          <p:cNvSpPr/>
          <p:nvPr/>
        </p:nvSpPr>
        <p:spPr>
          <a:xfrm>
            <a:off x="457172" y="273684"/>
            <a:ext cx="8228437" cy="1144562"/>
          </a:xfrm>
          <a:prstGeom prst="rect">
            <a:avLst/>
          </a:prstGeom>
          <a:noFill/>
          <a:ln>
            <a:noFill/>
          </a:ln>
        </p:spPr>
      </p:sp>
      <p:sp>
        <p:nvSpPr>
          <p:cNvPr id="86" name="TextShape 2"/>
          <p:cNvSpPr txBox="1"/>
          <p:nvPr/>
        </p:nvSpPr>
        <p:spPr>
          <a:xfrm>
            <a:off x="652951" y="490187"/>
            <a:ext cx="7838099" cy="783723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pt-BR" sz="2177" b="1" dirty="0">
                <a:solidFill>
                  <a:schemeClr val="bg1"/>
                </a:solidFill>
                <a:latin typeface="+mj-lt"/>
              </a:rPr>
              <a:t>Abono salarial: crescimento do número </a:t>
            </a:r>
            <a:br>
              <a:rPr lang="pt-BR" sz="2177" b="1" dirty="0">
                <a:solidFill>
                  <a:schemeClr val="bg1"/>
                </a:solidFill>
                <a:latin typeface="+mj-lt"/>
              </a:rPr>
            </a:br>
            <a:r>
              <a:rPr lang="pt-BR" sz="2177" b="1" dirty="0">
                <a:solidFill>
                  <a:schemeClr val="bg1"/>
                </a:solidFill>
                <a:latin typeface="+mj-lt"/>
              </a:rPr>
              <a:t>de beneficiários (milhões)</a:t>
            </a:r>
            <a:endParaRPr sz="254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CustomShape 2"/>
          <p:cNvSpPr/>
          <p:nvPr/>
        </p:nvSpPr>
        <p:spPr>
          <a:xfrm>
            <a:off x="587793" y="6139523"/>
            <a:ext cx="7769632" cy="330796"/>
          </a:xfrm>
          <a:prstGeom prst="rect">
            <a:avLst/>
          </a:prstGeom>
          <a:noFill/>
          <a:ln>
            <a:noFill/>
          </a:ln>
        </p:spPr>
        <p:txBody>
          <a:bodyPr lIns="81638" tIns="40819" rIns="81638" bIns="40819"/>
          <a:lstStyle/>
          <a:p>
            <a:pPr>
              <a:lnSpc>
                <a:spcPct val="100000"/>
              </a:lnSpc>
            </a:pPr>
            <a:r>
              <a:rPr lang="pt-BR" sz="1451" dirty="0"/>
              <a:t>Fonte: MTE 			Elaboração: MP.</a:t>
            </a:r>
            <a:r>
              <a:rPr lang="pt-BR" sz="1633" dirty="0">
                <a:solidFill>
                  <a:srgbClr val="000000"/>
                </a:solidFill>
                <a:latin typeface="Calibri"/>
              </a:rPr>
              <a:t>	</a:t>
            </a:r>
            <a:endParaRPr sz="1633" dirty="0"/>
          </a:p>
        </p:txBody>
      </p:sp>
      <p:graphicFrame>
        <p:nvGraphicFramePr>
          <p:cNvPr id="8" name="Gráfico 7"/>
          <p:cNvGraphicFramePr>
            <a:graphicFrameLocks noGrp="1"/>
          </p:cNvGraphicFramePr>
          <p:nvPr>
            <p:extLst/>
          </p:nvPr>
        </p:nvGraphicFramePr>
        <p:xfrm>
          <a:off x="193282" y="1418246"/>
          <a:ext cx="8757437" cy="47369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1175490" y="1868110"/>
            <a:ext cx="4174115" cy="594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33" dirty="0"/>
              <a:t>Crescimento de 183,5% de 2003 a 2014 </a:t>
            </a:r>
            <a:endParaRPr lang="pt-BR" sz="1633" dirty="0" smtClean="0"/>
          </a:p>
          <a:p>
            <a:pPr algn="ctr"/>
            <a:r>
              <a:rPr lang="pt-BR" sz="1633" dirty="0" smtClean="0">
                <a:solidFill>
                  <a:srgbClr val="FF0000"/>
                </a:solidFill>
              </a:rPr>
              <a:t>(</a:t>
            </a:r>
            <a:r>
              <a:rPr lang="pt-BR" sz="1633" dirty="0">
                <a:solidFill>
                  <a:srgbClr val="FF0000"/>
                </a:solidFill>
              </a:rPr>
              <a:t>média de </a:t>
            </a:r>
            <a:r>
              <a:rPr lang="pt-BR" sz="1633" dirty="0" smtClean="0">
                <a:solidFill>
                  <a:srgbClr val="FF0000"/>
                </a:solidFill>
              </a:rPr>
              <a:t>16,7% </a:t>
            </a:r>
            <a:r>
              <a:rPr lang="pt-BR" sz="1633" dirty="0">
                <a:solidFill>
                  <a:srgbClr val="FF0000"/>
                </a:solidFill>
              </a:rPr>
              <a:t>por ano)</a:t>
            </a: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32D76-8A0B-4EA8-B895-9F7AE61A0459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988323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CustomShape 1"/>
          <p:cNvSpPr/>
          <p:nvPr/>
        </p:nvSpPr>
        <p:spPr>
          <a:xfrm>
            <a:off x="652951" y="490187"/>
            <a:ext cx="7838099" cy="522482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>
              <a:lnSpc>
                <a:spcPct val="100000"/>
              </a:lnSpc>
            </a:pPr>
            <a:r>
              <a:rPr lang="pt-BR" sz="2540" b="1" dirty="0"/>
              <a:t>Abono: </a:t>
            </a:r>
            <a:r>
              <a:rPr lang="pt-BR" sz="2540" b="1" dirty="0" smtClean="0"/>
              <a:t>principais </a:t>
            </a:r>
            <a:r>
              <a:rPr lang="pt-BR" sz="2540" b="1" dirty="0"/>
              <a:t>efeitos da proposta</a:t>
            </a:r>
            <a:endParaRPr sz="2540" dirty="0"/>
          </a:p>
        </p:txBody>
      </p:sp>
      <p:sp>
        <p:nvSpPr>
          <p:cNvPr id="5" name="CaixaDeTexto 4"/>
          <p:cNvSpPr txBox="1"/>
          <p:nvPr/>
        </p:nvSpPr>
        <p:spPr>
          <a:xfrm>
            <a:off x="652951" y="1338841"/>
            <a:ext cx="7838099" cy="55694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89"/>
              </a:spcBef>
            </a:pPr>
            <a:r>
              <a:rPr lang="pt-BR" sz="200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No modelo atual, o benefício será distribuído de forma mais justa, como um subsídio ao emprego, nos moldes do 13º salário.</a:t>
            </a:r>
          </a:p>
          <a:p>
            <a:pPr>
              <a:spcBef>
                <a:spcPts val="1089"/>
              </a:spcBef>
            </a:pPr>
            <a:r>
              <a:rPr lang="pt-BR" sz="200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A carência de 180 dias alinha o benefício com o prazo de contrato de </a:t>
            </a:r>
            <a:r>
              <a:rPr lang="pt-BR" sz="2000" dirty="0" smtClean="0">
                <a:solidFill>
                  <a:schemeClr val="accent5">
                    <a:lumMod val="50000"/>
                  </a:schemeClr>
                </a:solidFill>
                <a:ea typeface="Arial"/>
              </a:rPr>
              <a:t>experiência de trabalho e estimula </a:t>
            </a:r>
            <a:r>
              <a:rPr lang="pt-BR" sz="200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a permanência no emprego:</a:t>
            </a:r>
          </a:p>
          <a:p>
            <a:pPr lvl="1" indent="-259204">
              <a:spcBef>
                <a:spcPts val="1089"/>
              </a:spcBef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Estudos mostram que o salário real aumenta de 1,5% a 2,5% para cada ano a mais de serviço.</a:t>
            </a:r>
          </a:p>
          <a:p>
            <a:pPr lvl="1" indent="-259204">
              <a:spcBef>
                <a:spcPts val="1089"/>
              </a:spcBef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As empresas têm mais incentivo para investir na qualificação do empregado.</a:t>
            </a:r>
          </a:p>
          <a:p>
            <a:pPr lvl="1" indent="-259204">
              <a:spcBef>
                <a:spcPts val="1089"/>
              </a:spcBef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Aumenta a produtividade do trabalhador e da </a:t>
            </a:r>
            <a:r>
              <a:rPr lang="pt-BR" sz="2000" dirty="0" smtClean="0">
                <a:solidFill>
                  <a:schemeClr val="accent5">
                    <a:lumMod val="50000"/>
                  </a:schemeClr>
                </a:solidFill>
                <a:ea typeface="Arial"/>
              </a:rPr>
              <a:t>economia.</a:t>
            </a:r>
            <a:endParaRPr lang="pt-BR" sz="2000" dirty="0">
              <a:solidFill>
                <a:schemeClr val="accent5">
                  <a:lumMod val="50000"/>
                </a:schemeClr>
              </a:solidFill>
              <a:ea typeface="Arial"/>
            </a:endParaRPr>
          </a:p>
          <a:p>
            <a:pPr>
              <a:spcBef>
                <a:spcPts val="1089"/>
              </a:spcBef>
            </a:pPr>
            <a:r>
              <a:rPr lang="pt-BR" sz="2000" dirty="0" smtClean="0">
                <a:solidFill>
                  <a:schemeClr val="accent5">
                    <a:lumMod val="50000"/>
                  </a:schemeClr>
                </a:solidFill>
                <a:ea typeface="Arial"/>
              </a:rPr>
              <a:t>As mudanças propostas permitirão </a:t>
            </a:r>
            <a:r>
              <a:rPr lang="pt-BR" sz="200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redirecionar recursos em favor de políticas ativas (qualificação e intermediação) nos próximos anos.</a:t>
            </a:r>
          </a:p>
          <a:p>
            <a:pPr>
              <a:spcBef>
                <a:spcPts val="1089"/>
              </a:spcBef>
            </a:pPr>
            <a:r>
              <a:rPr lang="pt-BR" sz="2000" dirty="0" smtClean="0">
                <a:solidFill>
                  <a:schemeClr val="accent5">
                    <a:lumMod val="50000"/>
                  </a:schemeClr>
                </a:solidFill>
                <a:ea typeface="Arial"/>
              </a:rPr>
              <a:t>E também viabilizam a continuação da valorização </a:t>
            </a:r>
            <a:r>
              <a:rPr lang="pt-BR" sz="200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do salário </a:t>
            </a:r>
            <a:r>
              <a:rPr lang="pt-BR" sz="2000" dirty="0" smtClean="0">
                <a:solidFill>
                  <a:schemeClr val="accent5">
                    <a:lumMod val="50000"/>
                  </a:schemeClr>
                </a:solidFill>
                <a:ea typeface="Arial"/>
              </a:rPr>
              <a:t>mínimo sem desequilibrar o FAT.</a:t>
            </a:r>
            <a:endParaRPr lang="pt-BR" sz="2000" dirty="0">
              <a:solidFill>
                <a:schemeClr val="accent5">
                  <a:lumMod val="50000"/>
                </a:schemeClr>
              </a:solidFill>
              <a:ea typeface="Arial"/>
            </a:endParaRPr>
          </a:p>
          <a:p>
            <a:pPr>
              <a:spcBef>
                <a:spcPts val="1089"/>
              </a:spcBef>
            </a:pPr>
            <a:endParaRPr lang="pt-BR" sz="1633" dirty="0">
              <a:solidFill>
                <a:schemeClr val="accent5">
                  <a:lumMod val="50000"/>
                </a:schemeClr>
              </a:solidFill>
              <a:ea typeface="Arial"/>
            </a:endParaRPr>
          </a:p>
          <a:p>
            <a:endParaRPr lang="pt-BR" sz="1542" dirty="0"/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32D76-8A0B-4EA8-B895-9F7AE61A0459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6309105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CustomShape 1"/>
          <p:cNvSpPr/>
          <p:nvPr/>
        </p:nvSpPr>
        <p:spPr>
          <a:xfrm>
            <a:off x="652951" y="490187"/>
            <a:ext cx="7838099" cy="522482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>
              <a:lnSpc>
                <a:spcPct val="100000"/>
              </a:lnSpc>
            </a:pPr>
            <a:r>
              <a:rPr lang="pt-BR" sz="2540" b="1" dirty="0" smtClean="0"/>
              <a:t>Salário </a:t>
            </a:r>
            <a:r>
              <a:rPr lang="pt-BR" sz="2540" b="1" dirty="0"/>
              <a:t>Mínimo e Abono Salarial</a:t>
            </a:r>
            <a:endParaRPr sz="2540" dirty="0"/>
          </a:p>
        </p:txBody>
      </p:sp>
      <p:sp>
        <p:nvSpPr>
          <p:cNvPr id="5" name="CaixaDeTexto 4"/>
          <p:cNvSpPr txBox="1"/>
          <p:nvPr/>
        </p:nvSpPr>
        <p:spPr>
          <a:xfrm>
            <a:off x="652951" y="1338840"/>
            <a:ext cx="7838099" cy="5184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89"/>
              </a:spcBef>
            </a:pPr>
            <a:r>
              <a:rPr lang="pt-BR" sz="240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Em 2004, as centrais sindicais acordaram com o governo aperfeiçoar as regras do abono salarial em troca de uma política de valorização do salário mínimo. </a:t>
            </a:r>
          </a:p>
          <a:p>
            <a:pPr>
              <a:spcBef>
                <a:spcPts val="1089"/>
              </a:spcBef>
            </a:pPr>
            <a:r>
              <a:rPr lang="pt-BR" sz="240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Assim, para manter a valorização do salário mínimo até 2019, o governo está fazendo os ajustes previstos na medida provisória. </a:t>
            </a:r>
          </a:p>
          <a:p>
            <a:pPr>
              <a:spcBef>
                <a:spcPts val="1089"/>
              </a:spcBef>
            </a:pPr>
            <a:r>
              <a:rPr lang="pt-BR" sz="240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Mesmo nos casos onde o trabalhador não recebe </a:t>
            </a:r>
            <a:r>
              <a:rPr lang="pt-BR" sz="2400" dirty="0" smtClean="0">
                <a:solidFill>
                  <a:schemeClr val="accent5">
                    <a:lumMod val="50000"/>
                  </a:schemeClr>
                </a:solidFill>
                <a:ea typeface="Arial"/>
              </a:rPr>
              <a:t>abono, </a:t>
            </a:r>
            <a:r>
              <a:rPr lang="pt-BR" sz="240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por não ter trabalhado o tempo mínimo, a renda em 2015 é maior do que a que ele recebia em 1990, incluindo o abono. </a:t>
            </a:r>
          </a:p>
          <a:p>
            <a:pPr>
              <a:spcBef>
                <a:spcPts val="1089"/>
              </a:spcBef>
            </a:pPr>
            <a:r>
              <a:rPr lang="pt-BR" sz="240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Em outras palavras, o salário mínimo é uma política mais efetiva para aumentar o salário dos trabalhadores de baixa renda do que o abono salarial.</a:t>
            </a:r>
          </a:p>
          <a:p>
            <a:endParaRPr lang="pt-BR" sz="1542" dirty="0"/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32D76-8A0B-4EA8-B895-9F7AE61A0459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485856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>
                <a:solidFill>
                  <a:srgbClr val="FF0000"/>
                </a:solidFill>
              </a:rPr>
              <a:t/>
            </a:r>
            <a:br>
              <a:rPr lang="pt-BR" dirty="0" smtClean="0">
                <a:solidFill>
                  <a:srgbClr val="FF0000"/>
                </a:solidFill>
              </a:rPr>
            </a:br>
            <a:r>
              <a:rPr lang="pt-BR" dirty="0">
                <a:solidFill>
                  <a:srgbClr val="FF0000"/>
                </a:solidFill>
              </a:rPr>
              <a:t/>
            </a:r>
            <a:br>
              <a:rPr lang="pt-BR" dirty="0">
                <a:solidFill>
                  <a:srgbClr val="FF0000"/>
                </a:solidFill>
              </a:rPr>
            </a:b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5" name="TextShape 2"/>
          <p:cNvSpPr txBox="1"/>
          <p:nvPr/>
        </p:nvSpPr>
        <p:spPr>
          <a:xfrm>
            <a:off x="652951" y="490187"/>
            <a:ext cx="7838099" cy="783723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0000"/>
              </a:lnSpc>
            </a:pPr>
            <a:endParaRPr lang="pt-BR" sz="2903" b="1" dirty="0">
              <a:solidFill>
                <a:schemeClr val="bg1"/>
              </a:solidFill>
              <a:latin typeface="+mj-lt"/>
            </a:endParaRPr>
          </a:p>
          <a:p>
            <a:pPr algn="ctr">
              <a:lnSpc>
                <a:spcPct val="90000"/>
              </a:lnSpc>
            </a:pPr>
            <a:endParaRPr lang="pt-BR" sz="2540" b="1" dirty="0">
              <a:solidFill>
                <a:schemeClr val="bg1">
                  <a:lumMod val="95000"/>
                </a:schemeClr>
              </a:solidFill>
            </a:endParaRPr>
          </a:p>
          <a:p>
            <a:pPr algn="ctr">
              <a:lnSpc>
                <a:spcPct val="90000"/>
              </a:lnSpc>
            </a:pPr>
            <a:r>
              <a:rPr lang="pt-BR" sz="2540" b="1" dirty="0">
                <a:solidFill>
                  <a:schemeClr val="bg1">
                    <a:lumMod val="95000"/>
                  </a:schemeClr>
                </a:solidFill>
              </a:rPr>
              <a:t>Salário Mínimo e Abono Salarial</a:t>
            </a:r>
          </a:p>
          <a:p>
            <a:pPr algn="ctr">
              <a:lnSpc>
                <a:spcPct val="90000"/>
              </a:lnSpc>
            </a:pPr>
            <a:r>
              <a:rPr lang="pt-BR" sz="2903" dirty="0">
                <a:solidFill>
                  <a:srgbClr val="FF0000"/>
                </a:solidFill>
              </a:rPr>
              <a:t/>
            </a:r>
            <a:br>
              <a:rPr lang="pt-BR" sz="2903" dirty="0">
                <a:solidFill>
                  <a:srgbClr val="FF0000"/>
                </a:solidFill>
              </a:rPr>
            </a:br>
            <a:endParaRPr sz="2903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359022" y="1469475"/>
            <a:ext cx="8425957" cy="343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89"/>
              </a:spcBef>
            </a:pPr>
            <a:r>
              <a:rPr lang="pt-BR" sz="1633" dirty="0">
                <a:solidFill>
                  <a:schemeClr val="accent2">
                    <a:lumMod val="50000"/>
                  </a:schemeClr>
                </a:solidFill>
              </a:rPr>
              <a:t>Remuneração de quem ganha 1 salário mínimo, em 1990 e 2015, corrigida pela inflação*.</a:t>
            </a:r>
            <a:endParaRPr lang="pt-BR" sz="1542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554974" y="6173641"/>
            <a:ext cx="4017026" cy="3436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33" dirty="0"/>
              <a:t>*/ Preços de </a:t>
            </a:r>
            <a:r>
              <a:rPr lang="pt-BR" sz="1633" dirty="0" smtClean="0"/>
              <a:t>fevereiro de 2015</a:t>
            </a:r>
            <a:r>
              <a:rPr lang="pt-BR" sz="1633" dirty="0"/>
              <a:t>.</a:t>
            </a:r>
          </a:p>
        </p:txBody>
      </p:sp>
      <p:graphicFrame>
        <p:nvGraphicFramePr>
          <p:cNvPr id="8" name="Objeto 7"/>
          <p:cNvGraphicFramePr>
            <a:graphicFrameLocks noChangeAspect="1"/>
          </p:cNvGraphicFramePr>
          <p:nvPr>
            <p:extLst/>
          </p:nvPr>
        </p:nvGraphicFramePr>
        <p:xfrm>
          <a:off x="973440" y="2122651"/>
          <a:ext cx="7197120" cy="37414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37" name="Planilha" r:id="rId3" imgW="7934257" imgH="3352710" progId="Excel.Sheet.12">
                  <p:embed/>
                </p:oleObj>
              </mc:Choice>
              <mc:Fallback>
                <p:oleObj name="Planilha" r:id="rId3" imgW="7934257" imgH="3352710" progId="Excel.Sheet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3440" y="2122651"/>
                        <a:ext cx="7197120" cy="374143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32D76-8A0B-4EA8-B895-9F7AE61A0459}" type="slidenum">
              <a:rPr lang="pt-BR" smtClean="0"/>
              <a:t>17</a:t>
            </a:fld>
            <a:endParaRPr lang="pt-BR"/>
          </a:p>
        </p:txBody>
      </p:sp>
      <p:sp>
        <p:nvSpPr>
          <p:cNvPr id="4" name="Elipse 3"/>
          <p:cNvSpPr/>
          <p:nvPr/>
        </p:nvSpPr>
        <p:spPr>
          <a:xfrm>
            <a:off x="5323144" y="5517232"/>
            <a:ext cx="720080" cy="43204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30700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CustomShape 1"/>
          <p:cNvSpPr/>
          <p:nvPr/>
        </p:nvSpPr>
        <p:spPr>
          <a:xfrm>
            <a:off x="652951" y="490187"/>
            <a:ext cx="7838099" cy="522482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>
              <a:lnSpc>
                <a:spcPct val="100000"/>
              </a:lnSpc>
            </a:pPr>
            <a:r>
              <a:rPr lang="pt-BR" sz="2540" b="1" dirty="0">
                <a:latin typeface="+mj-lt"/>
              </a:rPr>
              <a:t>Seguro desemprego</a:t>
            </a:r>
            <a:endParaRPr sz="2540" b="1" dirty="0">
              <a:latin typeface="+mj-lt"/>
            </a:endParaRPr>
          </a:p>
        </p:txBody>
      </p:sp>
      <p:sp>
        <p:nvSpPr>
          <p:cNvPr id="98" name="CustomShape 2"/>
          <p:cNvSpPr/>
          <p:nvPr/>
        </p:nvSpPr>
        <p:spPr>
          <a:xfrm>
            <a:off x="652950" y="1861380"/>
            <a:ext cx="7837381" cy="4180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 algn="just">
              <a:spcBef>
                <a:spcPts val="1089"/>
              </a:spcBef>
            </a:pPr>
            <a:endParaRPr sz="1633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587633" y="1338841"/>
            <a:ext cx="8034052" cy="8755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089"/>
              </a:spcBef>
            </a:pPr>
            <a:r>
              <a:rPr lang="pt-BR" sz="2540" b="1" dirty="0">
                <a:solidFill>
                  <a:schemeClr val="accent2">
                    <a:lumMod val="75000"/>
                  </a:schemeClr>
                </a:solidFill>
                <a:ea typeface="Arial"/>
              </a:rPr>
              <a:t>O que é</a:t>
            </a:r>
            <a:endParaRPr lang="pt-BR" sz="2540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spcBef>
                <a:spcPts val="1089"/>
              </a:spcBef>
            </a:pPr>
            <a:r>
              <a:rPr lang="pt-BR" sz="1633" b="1" dirty="0">
                <a:solidFill>
                  <a:schemeClr val="accent5">
                    <a:lumMod val="50000"/>
                  </a:schemeClr>
                </a:solidFill>
                <a:ea typeface="Arial (Vietnamese)"/>
              </a:rPr>
              <a:t>Benefício pago ao trabalhador demitido de forma involuntária (sem justa causa)</a:t>
            </a:r>
            <a:endParaRPr lang="pt-BR" sz="1633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Chave direita 5"/>
          <p:cNvSpPr/>
          <p:nvPr/>
        </p:nvSpPr>
        <p:spPr>
          <a:xfrm rot="5400000">
            <a:off x="2285888" y="1764453"/>
            <a:ext cx="261270" cy="352714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sz="1633"/>
          </a:p>
        </p:txBody>
      </p:sp>
      <p:sp>
        <p:nvSpPr>
          <p:cNvPr id="7" name="CaixaDeTexto 6"/>
          <p:cNvSpPr txBox="1"/>
          <p:nvPr/>
        </p:nvSpPr>
        <p:spPr>
          <a:xfrm>
            <a:off x="652950" y="3789297"/>
            <a:ext cx="3592462" cy="17840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544"/>
              </a:spcBef>
            </a:pPr>
            <a:r>
              <a:rPr lang="pt-BR" sz="1270" dirty="0">
                <a:solidFill>
                  <a:schemeClr val="accent5">
                    <a:lumMod val="50000"/>
                  </a:schemeClr>
                </a:solidFill>
                <a:ea typeface="Arial (Vietnamese)"/>
              </a:rPr>
              <a:t>Direito ao benefício após 6 (seis) meses ininterruptos de emprego para a primeira solicitação.</a:t>
            </a:r>
          </a:p>
          <a:p>
            <a:pPr>
              <a:spcBef>
                <a:spcPts val="544"/>
              </a:spcBef>
            </a:pPr>
            <a:r>
              <a:rPr lang="pt-BR" sz="1270" dirty="0">
                <a:solidFill>
                  <a:schemeClr val="accent5">
                    <a:lumMod val="50000"/>
                  </a:schemeClr>
                </a:solidFill>
              </a:rPr>
              <a:t>Para as demais solicitações, é necessário ter trabalhado nos últimos 6 meses e ter ao menos 16 meses de carência a contar da solicitação anterior.</a:t>
            </a:r>
          </a:p>
          <a:p>
            <a:pPr>
              <a:spcBef>
                <a:spcPts val="544"/>
              </a:spcBef>
            </a:pPr>
            <a:r>
              <a:rPr lang="pt-BR" sz="127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O </a:t>
            </a:r>
            <a:r>
              <a:rPr lang="pt-BR" sz="1270" dirty="0">
                <a:solidFill>
                  <a:schemeClr val="accent5">
                    <a:lumMod val="50000"/>
                  </a:schemeClr>
                </a:solidFill>
                <a:ea typeface="Arial (Vietnamese)"/>
              </a:rPr>
              <a:t>valor varia entre R$ 788 (salário mínimo) e R$ 1.385</a:t>
            </a:r>
            <a:r>
              <a:rPr lang="pt-BR" sz="127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,91, conforme a remuneraç</a:t>
            </a:r>
            <a:r>
              <a:rPr lang="pt-BR" sz="1270" dirty="0">
                <a:solidFill>
                  <a:schemeClr val="accent5">
                    <a:lumMod val="50000"/>
                  </a:schemeClr>
                </a:solidFill>
                <a:ea typeface="Arial (Vietnamese)"/>
              </a:rPr>
              <a:t>ão média.</a:t>
            </a:r>
            <a:endParaRPr lang="pt-BR" sz="127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652950" y="3099775"/>
            <a:ext cx="3527145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14" b="1" dirty="0">
                <a:solidFill>
                  <a:schemeClr val="accent2">
                    <a:lumMod val="75000"/>
                  </a:schemeClr>
                </a:solidFill>
              </a:rPr>
              <a:t>Antes da MP</a:t>
            </a:r>
            <a:endParaRPr lang="pt-BR" sz="1633" dirty="0"/>
          </a:p>
        </p:txBody>
      </p:sp>
      <p:sp>
        <p:nvSpPr>
          <p:cNvPr id="9" name="CaixaDeTexto 8"/>
          <p:cNvSpPr txBox="1"/>
          <p:nvPr/>
        </p:nvSpPr>
        <p:spPr>
          <a:xfrm>
            <a:off x="4702635" y="3789297"/>
            <a:ext cx="3657780" cy="2107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544"/>
              </a:spcBef>
            </a:pPr>
            <a:r>
              <a:rPr lang="pt-BR" sz="127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Manutenção do benefício </a:t>
            </a:r>
            <a:r>
              <a:rPr lang="pt-BR" sz="1270" dirty="0">
                <a:solidFill>
                  <a:schemeClr val="accent5">
                    <a:lumMod val="50000"/>
                  </a:schemeClr>
                </a:solidFill>
                <a:ea typeface="Arial (Vietnamese)"/>
              </a:rPr>
              <a:t>pago ao trabalhador que foi demitido de forma involuntária.</a:t>
            </a:r>
            <a:endParaRPr lang="pt-BR" sz="1270" dirty="0">
              <a:solidFill>
                <a:schemeClr val="accent5">
                  <a:lumMod val="50000"/>
                </a:schemeClr>
              </a:solidFill>
            </a:endParaRPr>
          </a:p>
          <a:p>
            <a:pPr>
              <a:spcBef>
                <a:spcPts val="544"/>
              </a:spcBef>
            </a:pPr>
            <a:r>
              <a:rPr lang="pt-BR" sz="1270" dirty="0">
                <a:solidFill>
                  <a:schemeClr val="accent5">
                    <a:lumMod val="50000"/>
                  </a:schemeClr>
                </a:solidFill>
                <a:ea typeface="Arial (Vietnamese)"/>
              </a:rPr>
              <a:t>Direito ao benefício após:  </a:t>
            </a:r>
            <a:endParaRPr lang="pt-BR" sz="1270" dirty="0">
              <a:solidFill>
                <a:schemeClr val="accent5">
                  <a:lumMod val="50000"/>
                </a:schemeClr>
              </a:solidFill>
            </a:endParaRPr>
          </a:p>
          <a:p>
            <a:pPr>
              <a:spcBef>
                <a:spcPts val="544"/>
              </a:spcBef>
            </a:pPr>
            <a:r>
              <a:rPr lang="pt-BR" sz="127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• </a:t>
            </a:r>
            <a:r>
              <a:rPr lang="pt-BR" sz="1270" dirty="0">
                <a:solidFill>
                  <a:schemeClr val="accent5">
                    <a:lumMod val="50000"/>
                  </a:schemeClr>
                </a:solidFill>
                <a:ea typeface="Arial (Vietnamese)"/>
              </a:rPr>
              <a:t>18 meses nos últimos 24 </a:t>
            </a:r>
            <a:r>
              <a:rPr lang="pt-BR" sz="127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meses anteriores a</a:t>
            </a:r>
            <a:r>
              <a:rPr lang="pt-BR" sz="1270" dirty="0">
                <a:solidFill>
                  <a:schemeClr val="accent5">
                    <a:lumMod val="50000"/>
                  </a:schemeClr>
                </a:solidFill>
                <a:ea typeface="Arial (Vietnamese)"/>
              </a:rPr>
              <a:t>̀  </a:t>
            </a:r>
            <a:br>
              <a:rPr lang="pt-BR" sz="1270" dirty="0">
                <a:solidFill>
                  <a:schemeClr val="accent5">
                    <a:lumMod val="50000"/>
                  </a:schemeClr>
                </a:solidFill>
                <a:ea typeface="Arial (Vietnamese)"/>
              </a:rPr>
            </a:br>
            <a:r>
              <a:rPr lang="pt-BR" sz="1270" dirty="0">
                <a:solidFill>
                  <a:schemeClr val="accent5">
                    <a:lumMod val="50000"/>
                  </a:schemeClr>
                </a:solidFill>
                <a:ea typeface="Arial (Vietnamese)"/>
              </a:rPr>
              <a:t>  dispensa na 1ª solicitação. </a:t>
            </a:r>
            <a:endParaRPr lang="pt-BR" sz="1270" dirty="0">
              <a:solidFill>
                <a:schemeClr val="accent5">
                  <a:lumMod val="50000"/>
                </a:schemeClr>
              </a:solidFill>
            </a:endParaRPr>
          </a:p>
          <a:p>
            <a:pPr>
              <a:spcBef>
                <a:spcPts val="544"/>
              </a:spcBef>
            </a:pPr>
            <a:r>
              <a:rPr lang="pt-BR" sz="1270" dirty="0">
                <a:solidFill>
                  <a:schemeClr val="accent5">
                    <a:lumMod val="50000"/>
                  </a:schemeClr>
                </a:solidFill>
                <a:ea typeface="Arial (Vietnamese)"/>
              </a:rPr>
              <a:t>• 12 meses nos últimos 16 meses anteriores à </a:t>
            </a:r>
            <a:br>
              <a:rPr lang="pt-BR" sz="1270" dirty="0">
                <a:solidFill>
                  <a:schemeClr val="accent5">
                    <a:lumMod val="50000"/>
                  </a:schemeClr>
                </a:solidFill>
                <a:ea typeface="Arial (Vietnamese)"/>
              </a:rPr>
            </a:br>
            <a:r>
              <a:rPr lang="pt-BR" sz="1270" dirty="0">
                <a:solidFill>
                  <a:schemeClr val="accent5">
                    <a:lumMod val="50000"/>
                  </a:schemeClr>
                </a:solidFill>
                <a:ea typeface="Arial (Vietnamese)"/>
              </a:rPr>
              <a:t>  dispensa na 2ª solicitação. </a:t>
            </a:r>
            <a:endParaRPr lang="pt-BR" sz="1270" dirty="0">
              <a:solidFill>
                <a:schemeClr val="accent5">
                  <a:lumMod val="50000"/>
                </a:schemeClr>
              </a:solidFill>
            </a:endParaRPr>
          </a:p>
          <a:p>
            <a:pPr>
              <a:spcBef>
                <a:spcPts val="544"/>
              </a:spcBef>
            </a:pPr>
            <a:r>
              <a:rPr lang="pt-BR" sz="1270" dirty="0">
                <a:solidFill>
                  <a:schemeClr val="accent5">
                    <a:lumMod val="50000"/>
                  </a:schemeClr>
                </a:solidFill>
                <a:ea typeface="Arial (Vietnamese)"/>
              </a:rPr>
              <a:t>• A partir da 3ª solicitação, está mantido o prazo de 6 meses ininterruptos para acessar o </a:t>
            </a:r>
            <a:r>
              <a:rPr lang="pt-BR" sz="1270" dirty="0" smtClean="0">
                <a:solidFill>
                  <a:schemeClr val="accent5">
                    <a:lumMod val="50000"/>
                  </a:schemeClr>
                </a:solidFill>
                <a:ea typeface="Arial (Vietnamese)"/>
              </a:rPr>
              <a:t>benefício</a:t>
            </a:r>
            <a:r>
              <a:rPr lang="pt-BR" sz="1270" dirty="0">
                <a:solidFill>
                  <a:schemeClr val="accent5">
                    <a:lumMod val="50000"/>
                  </a:schemeClr>
                </a:solidFill>
                <a:ea typeface="Arial (Vietnamese)"/>
              </a:rPr>
              <a:t>.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4767952" y="3099775"/>
            <a:ext cx="3527145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14" b="1" dirty="0">
                <a:solidFill>
                  <a:schemeClr val="accent2">
                    <a:lumMod val="75000"/>
                  </a:schemeClr>
                </a:solidFill>
                <a:ea typeface="Arial"/>
              </a:rPr>
              <a:t>Depois da MP</a:t>
            </a:r>
            <a:endParaRPr lang="pt-BR" sz="1814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" name="Chave direita 10"/>
          <p:cNvSpPr/>
          <p:nvPr/>
        </p:nvSpPr>
        <p:spPr>
          <a:xfrm rot="5400000">
            <a:off x="6400890" y="1764454"/>
            <a:ext cx="261270" cy="352714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sz="1633"/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32D76-8A0B-4EA8-B895-9F7AE61A0459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204110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CustomShape 1"/>
          <p:cNvSpPr/>
          <p:nvPr/>
        </p:nvSpPr>
        <p:spPr>
          <a:xfrm>
            <a:off x="652951" y="490187"/>
            <a:ext cx="7838099" cy="522482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>
              <a:lnSpc>
                <a:spcPct val="100000"/>
              </a:lnSpc>
            </a:pPr>
            <a:r>
              <a:rPr lang="pt-BR" sz="2540" b="1" dirty="0"/>
              <a:t>Seguro </a:t>
            </a:r>
            <a:r>
              <a:rPr lang="pt-BR" sz="2540" b="1" dirty="0" smtClean="0"/>
              <a:t>Desemprego: por </a:t>
            </a:r>
            <a:r>
              <a:rPr lang="pt-BR" sz="2540" b="1" dirty="0"/>
              <a:t>que mudar? </a:t>
            </a:r>
            <a:endParaRPr sz="2540" b="1" dirty="0"/>
          </a:p>
        </p:txBody>
      </p:sp>
      <p:sp>
        <p:nvSpPr>
          <p:cNvPr id="100" name="CustomShape 2"/>
          <p:cNvSpPr/>
          <p:nvPr/>
        </p:nvSpPr>
        <p:spPr>
          <a:xfrm>
            <a:off x="652950" y="1605033"/>
            <a:ext cx="7849790" cy="397674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>
              <a:spcBef>
                <a:spcPts val="1089"/>
              </a:spcBef>
            </a:pPr>
            <a:endParaRPr sz="1451" dirty="0"/>
          </a:p>
        </p:txBody>
      </p:sp>
      <p:sp>
        <p:nvSpPr>
          <p:cNvPr id="4" name="CaixaDeTexto 3"/>
          <p:cNvSpPr txBox="1"/>
          <p:nvPr/>
        </p:nvSpPr>
        <p:spPr>
          <a:xfrm>
            <a:off x="759658" y="1340768"/>
            <a:ext cx="7772782" cy="5057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89"/>
              </a:spcBef>
            </a:pPr>
            <a:r>
              <a:rPr lang="pt-BR" sz="220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A regra anterior tratava o primeiro solicitante de forma assimétrica:</a:t>
            </a:r>
          </a:p>
          <a:p>
            <a:pPr marL="457200" lvl="2" indent="-259204">
              <a:spcBef>
                <a:spcPts val="1089"/>
              </a:spcBef>
              <a:buFont typeface="Arial" panose="020B0604020202020204" pitchFamily="34" charset="0"/>
              <a:buChar char="•"/>
            </a:pPr>
            <a:r>
              <a:rPr lang="pt-BR" sz="220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Para a 1ª solicitação era necessário ter trabalhado nos últimos 6 meses enquanto que, para as demais, o trabalhador tinha de cumprir carência de 16 meses adicionais em relação ao pedido anterior.</a:t>
            </a:r>
          </a:p>
          <a:p>
            <a:pPr marL="457200" lvl="2" indent="-259204">
              <a:spcBef>
                <a:spcPts val="1089"/>
              </a:spcBef>
              <a:buFont typeface="Arial" panose="020B0604020202020204" pitchFamily="34" charset="0"/>
              <a:buChar char="•"/>
            </a:pPr>
            <a:r>
              <a:rPr lang="pt-BR" sz="2200" dirty="0" smtClean="0">
                <a:solidFill>
                  <a:schemeClr val="accent5">
                    <a:lumMod val="50000"/>
                  </a:schemeClr>
                </a:solidFill>
                <a:ea typeface="Arial"/>
              </a:rPr>
              <a:t>Essa </a:t>
            </a:r>
            <a:r>
              <a:rPr lang="pt-BR" sz="220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assimetria </a:t>
            </a:r>
            <a:r>
              <a:rPr lang="pt-BR" sz="2200" dirty="0" smtClean="0">
                <a:solidFill>
                  <a:schemeClr val="accent5">
                    <a:lumMod val="50000"/>
                  </a:schemeClr>
                </a:solidFill>
                <a:ea typeface="Arial"/>
              </a:rPr>
              <a:t>fez com que a maioria dos benefícios se concentrassem na 1ª </a:t>
            </a:r>
            <a:r>
              <a:rPr lang="pt-BR" sz="220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solicitação.</a:t>
            </a:r>
          </a:p>
          <a:p>
            <a:pPr lvl="1" indent="-259204">
              <a:spcBef>
                <a:spcPts val="1089"/>
              </a:spcBef>
              <a:buFont typeface="Arial" panose="020B0604020202020204" pitchFamily="34" charset="0"/>
              <a:buChar char="•"/>
            </a:pPr>
            <a:r>
              <a:rPr lang="pt-BR" sz="220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Em casos específicos, a regra gerava estímulo à rotatividade, pois o trabalhador ganhava mais com a demissão do que mantendo o seu emprego, após 6 meses.</a:t>
            </a:r>
          </a:p>
          <a:p>
            <a:pPr>
              <a:spcBef>
                <a:spcPts val="1089"/>
              </a:spcBef>
            </a:pPr>
            <a:r>
              <a:rPr lang="pt-BR" sz="220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O modelo anterior do seguro desemprego não era adequado, pois gerava incentivos para o fim do contrato de trabalho.</a:t>
            </a: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32D76-8A0B-4EA8-B895-9F7AE61A0459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735598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CustomShape 1"/>
          <p:cNvSpPr/>
          <p:nvPr/>
        </p:nvSpPr>
        <p:spPr>
          <a:xfrm>
            <a:off x="652951" y="489713"/>
            <a:ext cx="7838099" cy="52254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>
              <a:lnSpc>
                <a:spcPct val="100000"/>
              </a:lnSpc>
            </a:pPr>
            <a:r>
              <a:rPr lang="pt-BR" sz="2540" b="1" dirty="0"/>
              <a:t>Transformações Estruturais</a:t>
            </a:r>
            <a:endParaRPr sz="2540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228387" y="1273523"/>
            <a:ext cx="8687227" cy="4437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907"/>
              </a:spcBef>
            </a:pPr>
            <a:r>
              <a:rPr lang="pt-BR" sz="2721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Nos últimos anos, o processo de inclusão social aumentou o emprego formal, os salários e o acesso a diversos programas sociais:</a:t>
            </a:r>
          </a:p>
          <a:p>
            <a:pPr marL="725771" lvl="1" indent="-311045" algn="just">
              <a:spcBef>
                <a:spcPts val="907"/>
              </a:spcBef>
              <a:buFont typeface="Wingdings" pitchFamily="2" charset="2"/>
              <a:buChar char="Ø"/>
            </a:pPr>
            <a:r>
              <a:rPr lang="pt-BR" sz="2721" dirty="0" smtClean="0">
                <a:solidFill>
                  <a:schemeClr val="accent5">
                    <a:lumMod val="50000"/>
                  </a:schemeClr>
                </a:solidFill>
                <a:ea typeface="Arial"/>
              </a:rPr>
              <a:t>Houve maior </a:t>
            </a:r>
            <a:r>
              <a:rPr lang="pt-BR" sz="2721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geração de </a:t>
            </a:r>
            <a:r>
              <a:rPr lang="pt-BR" sz="2721" dirty="0" smtClean="0">
                <a:solidFill>
                  <a:schemeClr val="accent5">
                    <a:lumMod val="50000"/>
                  </a:schemeClr>
                </a:solidFill>
                <a:ea typeface="Arial"/>
              </a:rPr>
              <a:t>empregos.</a:t>
            </a:r>
            <a:endParaRPr lang="pt-BR" sz="2721" dirty="0">
              <a:solidFill>
                <a:schemeClr val="accent5">
                  <a:lumMod val="50000"/>
                </a:schemeClr>
              </a:solidFill>
              <a:ea typeface="Arial"/>
            </a:endParaRPr>
          </a:p>
          <a:p>
            <a:pPr marL="725771" lvl="1" indent="-311045" algn="just">
              <a:spcBef>
                <a:spcPts val="907"/>
              </a:spcBef>
              <a:buFont typeface="Wingdings" pitchFamily="2" charset="2"/>
              <a:buChar char="Ø"/>
            </a:pPr>
            <a:r>
              <a:rPr lang="pt-BR" sz="2721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Aumento da formalização no mercado de </a:t>
            </a:r>
            <a:r>
              <a:rPr lang="pt-BR" sz="2721" dirty="0" smtClean="0">
                <a:solidFill>
                  <a:schemeClr val="accent5">
                    <a:lumMod val="50000"/>
                  </a:schemeClr>
                </a:solidFill>
                <a:ea typeface="Arial"/>
              </a:rPr>
              <a:t>trabalho.</a:t>
            </a:r>
            <a:endParaRPr lang="pt-BR" sz="2721" dirty="0">
              <a:solidFill>
                <a:schemeClr val="accent5">
                  <a:lumMod val="50000"/>
                </a:schemeClr>
              </a:solidFill>
              <a:ea typeface="Arial"/>
            </a:endParaRPr>
          </a:p>
          <a:p>
            <a:pPr marL="725771" lvl="1" indent="-311045" algn="just">
              <a:spcBef>
                <a:spcPts val="907"/>
              </a:spcBef>
              <a:buFont typeface="Wingdings" pitchFamily="2" charset="2"/>
              <a:buChar char="Ø"/>
            </a:pPr>
            <a:r>
              <a:rPr lang="pt-BR" sz="2721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Ampliação da base de segurados da previdência social em 30 </a:t>
            </a:r>
            <a:r>
              <a:rPr lang="pt-BR" sz="2721" dirty="0" smtClean="0">
                <a:solidFill>
                  <a:schemeClr val="accent5">
                    <a:lumMod val="50000"/>
                  </a:schemeClr>
                </a:solidFill>
                <a:ea typeface="Arial"/>
              </a:rPr>
              <a:t>milhões.</a:t>
            </a:r>
            <a:endParaRPr lang="pt-BR" sz="2721" dirty="0">
              <a:solidFill>
                <a:schemeClr val="accent5">
                  <a:lumMod val="50000"/>
                </a:schemeClr>
              </a:solidFill>
              <a:ea typeface="Arial"/>
            </a:endParaRPr>
          </a:p>
          <a:p>
            <a:pPr marL="725771" lvl="1" indent="-311045" algn="just">
              <a:spcBef>
                <a:spcPts val="907"/>
              </a:spcBef>
              <a:buFont typeface="Wingdings" pitchFamily="2" charset="2"/>
              <a:buChar char="Ø"/>
            </a:pPr>
            <a:r>
              <a:rPr lang="pt-BR" sz="2721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Valorização do salário </a:t>
            </a:r>
            <a:r>
              <a:rPr lang="pt-BR" sz="2721" dirty="0" smtClean="0">
                <a:solidFill>
                  <a:schemeClr val="accent5">
                    <a:lumMod val="50000"/>
                  </a:schemeClr>
                </a:solidFill>
                <a:ea typeface="Arial"/>
              </a:rPr>
              <a:t>mínimo.</a:t>
            </a:r>
            <a:endParaRPr lang="pt-BR" sz="2721" dirty="0">
              <a:solidFill>
                <a:schemeClr val="accent5">
                  <a:lumMod val="50000"/>
                </a:schemeClr>
              </a:solidFill>
              <a:ea typeface="Arial"/>
            </a:endParaRPr>
          </a:p>
          <a:p>
            <a:pPr marL="725771" lvl="1" indent="-311045" algn="just">
              <a:spcBef>
                <a:spcPts val="907"/>
              </a:spcBef>
              <a:buFont typeface="Wingdings" pitchFamily="2" charset="2"/>
              <a:buChar char="Ø"/>
            </a:pPr>
            <a:r>
              <a:rPr lang="pt-BR" sz="2721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Aumento da expectativa de </a:t>
            </a:r>
            <a:r>
              <a:rPr lang="pt-BR" sz="2721" dirty="0" smtClean="0">
                <a:solidFill>
                  <a:schemeClr val="accent5">
                    <a:lumMod val="50000"/>
                  </a:schemeClr>
                </a:solidFill>
                <a:ea typeface="Arial"/>
              </a:rPr>
              <a:t>sobrevida.</a:t>
            </a:r>
            <a:endParaRPr lang="pt-BR" sz="2721" dirty="0">
              <a:solidFill>
                <a:schemeClr val="accent5">
                  <a:lumMod val="50000"/>
                </a:schemeClr>
              </a:solidFill>
              <a:ea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2244586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CustomShape 1"/>
          <p:cNvSpPr/>
          <p:nvPr/>
        </p:nvSpPr>
        <p:spPr>
          <a:xfrm>
            <a:off x="457172" y="273684"/>
            <a:ext cx="8228437" cy="114456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/>
          <a:lstStyle/>
          <a:p>
            <a:pPr algn="ctr">
              <a:lnSpc>
                <a:spcPct val="100000"/>
              </a:lnSpc>
            </a:pPr>
            <a:endParaRPr sz="2903" b="1" dirty="0">
              <a:latin typeface="+mj-lt"/>
            </a:endParaRPr>
          </a:p>
        </p:txBody>
      </p:sp>
      <p:sp>
        <p:nvSpPr>
          <p:cNvPr id="107" name="CustomShape 2"/>
          <p:cNvSpPr/>
          <p:nvPr/>
        </p:nvSpPr>
        <p:spPr>
          <a:xfrm>
            <a:off x="587793" y="6139523"/>
            <a:ext cx="7769632" cy="330796"/>
          </a:xfrm>
          <a:prstGeom prst="rect">
            <a:avLst/>
          </a:prstGeom>
          <a:noFill/>
          <a:ln>
            <a:noFill/>
          </a:ln>
        </p:spPr>
        <p:txBody>
          <a:bodyPr lIns="81638" tIns="40819" rIns="81638" bIns="40819"/>
          <a:lstStyle/>
          <a:p>
            <a:pPr>
              <a:lnSpc>
                <a:spcPct val="100000"/>
              </a:lnSpc>
            </a:pPr>
            <a:r>
              <a:rPr lang="pt-BR" sz="1633" dirty="0"/>
              <a:t>Fonte: </a:t>
            </a:r>
            <a:r>
              <a:rPr lang="pt-BR" sz="1633" dirty="0" smtClean="0"/>
              <a:t>MTE </a:t>
            </a:r>
            <a:r>
              <a:rPr lang="pt-BR" sz="1633" dirty="0"/>
              <a:t>			Elaboração: MP.</a:t>
            </a:r>
            <a:r>
              <a:rPr lang="pt-BR" sz="1633" dirty="0">
                <a:solidFill>
                  <a:srgbClr val="000000"/>
                </a:solidFill>
                <a:latin typeface="Calibri"/>
              </a:rPr>
              <a:t>	</a:t>
            </a:r>
            <a:endParaRPr sz="1633" dirty="0"/>
          </a:p>
        </p:txBody>
      </p:sp>
      <p:sp>
        <p:nvSpPr>
          <p:cNvPr id="6" name="CaixaDeTexto 5"/>
          <p:cNvSpPr txBox="1"/>
          <p:nvPr/>
        </p:nvSpPr>
        <p:spPr>
          <a:xfrm>
            <a:off x="652951" y="477662"/>
            <a:ext cx="7838099" cy="87408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2540" b="1" dirty="0">
                <a:solidFill>
                  <a:schemeClr val="bg1"/>
                </a:solidFill>
                <a:ea typeface="Arial"/>
              </a:rPr>
              <a:t>Seguro Desemprego: </a:t>
            </a:r>
            <a:r>
              <a:rPr lang="pt-BR" sz="2540" b="1" dirty="0" smtClean="0">
                <a:solidFill>
                  <a:schemeClr val="bg1"/>
                </a:solidFill>
                <a:ea typeface="Arial"/>
              </a:rPr>
              <a:t>evolução </a:t>
            </a:r>
            <a:r>
              <a:rPr lang="pt-BR" sz="2540" b="1" dirty="0">
                <a:solidFill>
                  <a:schemeClr val="bg1"/>
                </a:solidFill>
                <a:ea typeface="Arial"/>
              </a:rPr>
              <a:t>das despesas</a:t>
            </a:r>
          </a:p>
          <a:p>
            <a:pPr algn="ctr"/>
            <a:r>
              <a:rPr lang="pt-BR" sz="2540" b="1" dirty="0">
                <a:solidFill>
                  <a:schemeClr val="bg1"/>
                </a:solidFill>
              </a:rPr>
              <a:t>(R$ bilhões)</a:t>
            </a:r>
            <a:endParaRPr lang="pt-BR" sz="2540" dirty="0">
              <a:solidFill>
                <a:schemeClr val="bg1"/>
              </a:solidFill>
            </a:endParaRPr>
          </a:p>
        </p:txBody>
      </p:sp>
      <p:graphicFrame>
        <p:nvGraphicFramePr>
          <p:cNvPr id="7" name="Gráfico 6"/>
          <p:cNvGraphicFramePr>
            <a:graphicFrameLocks noGrp="1"/>
          </p:cNvGraphicFramePr>
          <p:nvPr>
            <p:extLst/>
          </p:nvPr>
        </p:nvGraphicFramePr>
        <p:xfrm>
          <a:off x="197476" y="1445525"/>
          <a:ext cx="8749048" cy="46246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CaixaDeTexto 7"/>
          <p:cNvSpPr txBox="1"/>
          <p:nvPr/>
        </p:nvSpPr>
        <p:spPr>
          <a:xfrm>
            <a:off x="1202376" y="2327392"/>
            <a:ext cx="4593760" cy="594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33" dirty="0"/>
              <a:t>Crescimento nominal de 445,5% de 2003 a 2014 </a:t>
            </a:r>
            <a:endParaRPr lang="pt-BR" sz="1633" dirty="0" smtClean="0"/>
          </a:p>
          <a:p>
            <a:pPr algn="ctr"/>
            <a:r>
              <a:rPr lang="pt-BR" sz="1633" dirty="0" smtClean="0"/>
              <a:t>(</a:t>
            </a:r>
            <a:r>
              <a:rPr lang="pt-BR" sz="1633" dirty="0"/>
              <a:t>média de </a:t>
            </a:r>
            <a:r>
              <a:rPr lang="pt-BR" sz="1633" dirty="0" smtClean="0"/>
              <a:t>16,7% </a:t>
            </a:r>
            <a:r>
              <a:rPr lang="pt-BR" sz="1633" dirty="0"/>
              <a:t>por ano)</a:t>
            </a: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32D76-8A0B-4EA8-B895-9F7AE61A0459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519963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CustomShape 1"/>
          <p:cNvSpPr/>
          <p:nvPr/>
        </p:nvSpPr>
        <p:spPr>
          <a:xfrm>
            <a:off x="457172" y="273684"/>
            <a:ext cx="8228437" cy="114456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/>
          <a:lstStyle/>
          <a:p>
            <a:pPr algn="ctr">
              <a:lnSpc>
                <a:spcPct val="100000"/>
              </a:lnSpc>
            </a:pPr>
            <a:endParaRPr sz="2903" b="1" dirty="0">
              <a:latin typeface="+mj-lt"/>
            </a:endParaRPr>
          </a:p>
        </p:txBody>
      </p:sp>
      <p:sp>
        <p:nvSpPr>
          <p:cNvPr id="107" name="CustomShape 2"/>
          <p:cNvSpPr/>
          <p:nvPr/>
        </p:nvSpPr>
        <p:spPr>
          <a:xfrm>
            <a:off x="587793" y="6139523"/>
            <a:ext cx="7769632" cy="330796"/>
          </a:xfrm>
          <a:prstGeom prst="rect">
            <a:avLst/>
          </a:prstGeom>
          <a:noFill/>
          <a:ln>
            <a:noFill/>
          </a:ln>
        </p:spPr>
        <p:txBody>
          <a:bodyPr lIns="81638" tIns="40819" rIns="81638" bIns="40819"/>
          <a:lstStyle/>
          <a:p>
            <a:pPr>
              <a:lnSpc>
                <a:spcPct val="100000"/>
              </a:lnSpc>
            </a:pPr>
            <a:r>
              <a:rPr lang="pt-BR" sz="1451" dirty="0"/>
              <a:t>Fonte: </a:t>
            </a:r>
            <a:r>
              <a:rPr lang="pt-BR" sz="1451" dirty="0" smtClean="0"/>
              <a:t>MTE </a:t>
            </a:r>
            <a:r>
              <a:rPr lang="pt-BR" sz="1451" dirty="0"/>
              <a:t>			Elaboração: MP.</a:t>
            </a:r>
            <a:r>
              <a:rPr lang="pt-BR" sz="1633" dirty="0">
                <a:solidFill>
                  <a:srgbClr val="000000"/>
                </a:solidFill>
                <a:latin typeface="Calibri"/>
              </a:rPr>
              <a:t>	</a:t>
            </a:r>
            <a:endParaRPr sz="1633" dirty="0"/>
          </a:p>
        </p:txBody>
      </p:sp>
      <p:sp>
        <p:nvSpPr>
          <p:cNvPr id="6" name="CaixaDeTexto 5"/>
          <p:cNvSpPr txBox="1"/>
          <p:nvPr/>
        </p:nvSpPr>
        <p:spPr>
          <a:xfrm>
            <a:off x="652951" y="477661"/>
            <a:ext cx="7838099" cy="87408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2540" b="1" dirty="0">
                <a:solidFill>
                  <a:schemeClr val="bg1"/>
                </a:solidFill>
                <a:ea typeface="Arial"/>
              </a:rPr>
              <a:t>Seguro Desemprego: </a:t>
            </a:r>
            <a:r>
              <a:rPr lang="pt-BR" sz="2540" b="1" dirty="0" smtClean="0">
                <a:solidFill>
                  <a:schemeClr val="bg1"/>
                </a:solidFill>
                <a:ea typeface="Arial"/>
              </a:rPr>
              <a:t>evolução </a:t>
            </a:r>
            <a:r>
              <a:rPr lang="pt-BR" sz="2540" b="1" dirty="0">
                <a:solidFill>
                  <a:schemeClr val="bg1"/>
                </a:solidFill>
                <a:ea typeface="Arial"/>
              </a:rPr>
              <a:t>do </a:t>
            </a:r>
            <a:br>
              <a:rPr lang="pt-BR" sz="2540" b="1" dirty="0">
                <a:solidFill>
                  <a:schemeClr val="bg1"/>
                </a:solidFill>
                <a:ea typeface="Arial"/>
              </a:rPr>
            </a:br>
            <a:r>
              <a:rPr lang="pt-BR" sz="2540" b="1" dirty="0">
                <a:solidFill>
                  <a:schemeClr val="bg1"/>
                </a:solidFill>
                <a:ea typeface="Arial"/>
              </a:rPr>
              <a:t>número de </a:t>
            </a:r>
            <a:r>
              <a:rPr lang="pt-BR" sz="2540" b="1" dirty="0" smtClean="0">
                <a:solidFill>
                  <a:schemeClr val="bg1"/>
                </a:solidFill>
                <a:ea typeface="Arial"/>
              </a:rPr>
              <a:t>beneficiários (milhões</a:t>
            </a:r>
            <a:r>
              <a:rPr lang="pt-BR" sz="2540" b="1" dirty="0">
                <a:solidFill>
                  <a:schemeClr val="bg1"/>
                </a:solidFill>
                <a:ea typeface="Arial"/>
              </a:rPr>
              <a:t>)</a:t>
            </a:r>
            <a:endParaRPr lang="pt-BR" sz="2540" dirty="0">
              <a:solidFill>
                <a:schemeClr val="bg1"/>
              </a:solidFill>
            </a:endParaRPr>
          </a:p>
        </p:txBody>
      </p:sp>
      <p:graphicFrame>
        <p:nvGraphicFramePr>
          <p:cNvPr id="7" name="Gráfico 6"/>
          <p:cNvGraphicFramePr>
            <a:graphicFrameLocks noGrp="1"/>
          </p:cNvGraphicFramePr>
          <p:nvPr>
            <p:extLst/>
          </p:nvPr>
        </p:nvGraphicFramePr>
        <p:xfrm>
          <a:off x="197476" y="1796063"/>
          <a:ext cx="8749048" cy="42740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CaixaDeTexto 7"/>
          <p:cNvSpPr txBox="1"/>
          <p:nvPr/>
        </p:nvSpPr>
        <p:spPr>
          <a:xfrm>
            <a:off x="1007975" y="1808989"/>
            <a:ext cx="4174115" cy="594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33" dirty="0"/>
              <a:t>Crescimento de 80,4% de 2003 a </a:t>
            </a:r>
            <a:r>
              <a:rPr lang="pt-BR" sz="1633" dirty="0" smtClean="0"/>
              <a:t>2014</a:t>
            </a:r>
          </a:p>
          <a:p>
            <a:pPr algn="ctr"/>
            <a:r>
              <a:rPr lang="pt-BR" sz="1633" dirty="0" smtClean="0">
                <a:solidFill>
                  <a:srgbClr val="FF0000"/>
                </a:solidFill>
              </a:rPr>
              <a:t>(</a:t>
            </a:r>
            <a:r>
              <a:rPr lang="pt-BR" sz="1633" dirty="0">
                <a:solidFill>
                  <a:srgbClr val="FF0000"/>
                </a:solidFill>
              </a:rPr>
              <a:t>média de </a:t>
            </a:r>
            <a:r>
              <a:rPr lang="pt-BR" sz="1633" dirty="0" smtClean="0">
                <a:solidFill>
                  <a:srgbClr val="FF0000"/>
                </a:solidFill>
              </a:rPr>
              <a:t>7</a:t>
            </a:r>
            <a:r>
              <a:rPr lang="pt-BR" sz="1633" dirty="0" smtClean="0">
                <a:solidFill>
                  <a:srgbClr val="FF0000"/>
                </a:solidFill>
              </a:rPr>
              <a:t>,3% </a:t>
            </a:r>
            <a:r>
              <a:rPr lang="pt-BR" sz="1633" dirty="0">
                <a:solidFill>
                  <a:srgbClr val="FF0000"/>
                </a:solidFill>
              </a:rPr>
              <a:t>por ano)</a:t>
            </a: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32D76-8A0B-4EA8-B895-9F7AE61A0459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693236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CustomShape 1"/>
          <p:cNvSpPr/>
          <p:nvPr/>
        </p:nvSpPr>
        <p:spPr>
          <a:xfrm>
            <a:off x="456998" y="359078"/>
            <a:ext cx="8295322" cy="653591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>
              <a:lnSpc>
                <a:spcPct val="100000"/>
              </a:lnSpc>
            </a:pPr>
            <a:r>
              <a:rPr lang="pt-BR" sz="2540" b="1" dirty="0"/>
              <a:t>Seguro Desemprego: </a:t>
            </a:r>
            <a:r>
              <a:rPr lang="pt-BR" sz="2540" b="1" dirty="0" smtClean="0"/>
              <a:t>principais </a:t>
            </a:r>
            <a:r>
              <a:rPr lang="pt-BR" sz="2540" b="1" dirty="0"/>
              <a:t>efeitos da proposta</a:t>
            </a:r>
            <a:endParaRPr sz="2540" dirty="0"/>
          </a:p>
        </p:txBody>
      </p:sp>
      <p:sp>
        <p:nvSpPr>
          <p:cNvPr id="5" name="CaixaDeTexto 4"/>
          <p:cNvSpPr txBox="1"/>
          <p:nvPr/>
        </p:nvSpPr>
        <p:spPr>
          <a:xfrm>
            <a:off x="652951" y="1196752"/>
            <a:ext cx="7838099" cy="5598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89"/>
              </a:spcBef>
            </a:pPr>
            <a:r>
              <a:rPr lang="pt-BR" sz="240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No modelo atual, a exigência de trabalho em ¾ do tempo entre uma solicitação e outra estimulará a permanência no emprego:</a:t>
            </a:r>
          </a:p>
          <a:p>
            <a:pPr marL="457200" lvl="2" indent="-259204">
              <a:spcBef>
                <a:spcPts val="1089"/>
              </a:spcBef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Estudos mostram que o salário real aumenta de 1,5% a 2,5% para cada ano a mais de serviço.</a:t>
            </a:r>
          </a:p>
          <a:p>
            <a:pPr marL="457200" lvl="2" indent="-259204">
              <a:spcBef>
                <a:spcPts val="1089"/>
              </a:spcBef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As empresas têm mais incentivo para investir na qualificação do empregado.</a:t>
            </a:r>
          </a:p>
          <a:p>
            <a:pPr marL="457200" lvl="2" indent="-259204">
              <a:spcBef>
                <a:spcPts val="1089"/>
              </a:spcBef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Aumenta a produtividade do trabalhador e da economia.</a:t>
            </a:r>
          </a:p>
          <a:p>
            <a:pPr>
              <a:spcBef>
                <a:spcPts val="1089"/>
              </a:spcBef>
            </a:pPr>
            <a:r>
              <a:rPr lang="pt-BR" sz="240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As mudanças propostas permitirão redirecionar recursos em favor de políticas ativas (qualificação e intermediação) nos próximos anos.</a:t>
            </a:r>
          </a:p>
          <a:p>
            <a:pPr>
              <a:spcBef>
                <a:spcPts val="1089"/>
              </a:spcBef>
            </a:pPr>
            <a:r>
              <a:rPr lang="pt-BR" sz="240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E também viabilizam a continuação da valorização do salário mínimo sem desequilibrar o FAT</a:t>
            </a:r>
            <a:r>
              <a:rPr lang="pt-BR" sz="2400" dirty="0" smtClean="0">
                <a:solidFill>
                  <a:schemeClr val="accent5">
                    <a:lumMod val="50000"/>
                  </a:schemeClr>
                </a:solidFill>
                <a:ea typeface="Arial"/>
              </a:rPr>
              <a:t>.</a:t>
            </a:r>
            <a:endParaRPr lang="pt-BR" sz="1542" dirty="0"/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32D76-8A0B-4EA8-B895-9F7AE61A0459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223351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CustomShape 1"/>
          <p:cNvSpPr/>
          <p:nvPr/>
        </p:nvSpPr>
        <p:spPr>
          <a:xfrm>
            <a:off x="457172" y="273684"/>
            <a:ext cx="8228437" cy="1144562"/>
          </a:xfrm>
          <a:prstGeom prst="rect">
            <a:avLst/>
          </a:prstGeom>
          <a:noFill/>
          <a:ln>
            <a:noFill/>
          </a:ln>
        </p:spPr>
      </p:sp>
      <p:graphicFrame>
        <p:nvGraphicFramePr>
          <p:cNvPr id="123" name="Table 3"/>
          <p:cNvGraphicFramePr/>
          <p:nvPr>
            <p:extLst>
              <p:ext uri="{D42A27DB-BD31-4B8C-83A1-F6EECF244321}">
                <p14:modId xmlns:p14="http://schemas.microsoft.com/office/powerpoint/2010/main" val="713283445"/>
              </p:ext>
            </p:extLst>
          </p:nvPr>
        </p:nvGraphicFramePr>
        <p:xfrm>
          <a:off x="652950" y="2143189"/>
          <a:ext cx="7878852" cy="3235796"/>
        </p:xfrm>
        <a:graphic>
          <a:graphicData uri="http://schemas.openxmlformats.org/drawingml/2006/table">
            <a:tbl>
              <a:tblPr/>
              <a:tblGrid>
                <a:gridCol w="2236039"/>
                <a:gridCol w="1639676"/>
                <a:gridCol w="1772273"/>
                <a:gridCol w="2230864"/>
              </a:tblGrid>
              <a:tr h="46207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Faixas de Solicitação</a:t>
                      </a:r>
                      <a:endParaRPr sz="16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82944" marR="82944" marT="41472" marB="41472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2014</a:t>
                      </a:r>
                      <a:endParaRPr sz="16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82944" marR="82944" marT="41472" marB="41472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Participação (%)</a:t>
                      </a:r>
                      <a:endParaRPr sz="16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82944" marR="82944" marT="41472" marB="41472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Part. Acumulada (%)</a:t>
                      </a:r>
                      <a:endParaRPr sz="16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82944" marR="82944" marT="41472" marB="41472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620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t-BR" sz="16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Primeira solicitação</a:t>
                      </a:r>
                      <a:endParaRPr sz="16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82944" marR="82944" marT="41472" marB="4147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3.628.382</a:t>
                      </a:r>
                      <a:endParaRPr sz="16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82944" marR="82944" marT="41472" marB="4147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42,42</a:t>
                      </a:r>
                      <a:endParaRPr sz="16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82944" marR="82944" marT="41472" marB="4147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42,42</a:t>
                      </a:r>
                      <a:endParaRPr sz="16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82944" marR="82944" marT="41472" marB="41472" anchor="ctr">
                    <a:noFill/>
                  </a:tcPr>
                </a:tc>
              </a:tr>
              <a:tr h="4620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t-BR" sz="16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Segunda solicitação</a:t>
                      </a:r>
                      <a:endParaRPr sz="16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82944" marR="82944" marT="41472" marB="4147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2.493.299</a:t>
                      </a:r>
                      <a:endParaRPr sz="16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82944" marR="82944" marT="41472" marB="4147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29,15</a:t>
                      </a:r>
                      <a:endParaRPr sz="16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82944" marR="82944" marT="41472" marB="4147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71,57</a:t>
                      </a:r>
                      <a:endParaRPr sz="16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82944" marR="82944" marT="41472" marB="41472" anchor="ctr">
                    <a:noFill/>
                  </a:tcPr>
                </a:tc>
              </a:tr>
              <a:tr h="4620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t-BR" sz="16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Terceira solicitação</a:t>
                      </a:r>
                      <a:endParaRPr sz="16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82944" marR="82944" marT="41472" marB="4147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1.470.825</a:t>
                      </a:r>
                      <a:endParaRPr sz="16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82944" marR="82944" marT="41472" marB="4147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17,20</a:t>
                      </a:r>
                      <a:endParaRPr sz="16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82944" marR="82944" marT="41472" marB="4147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88,76</a:t>
                      </a:r>
                      <a:endParaRPr sz="16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82944" marR="82944" marT="41472" marB="41472" anchor="ctr">
                    <a:noFill/>
                  </a:tcPr>
                </a:tc>
              </a:tr>
              <a:tr h="4620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t-BR" sz="160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Quarta solicitação</a:t>
                      </a:r>
                      <a:endParaRPr sz="160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82944" marR="82944" marT="41472" marB="4147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658.877</a:t>
                      </a:r>
                      <a:endParaRPr sz="16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82944" marR="82944" marT="41472" marB="4147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7,70</a:t>
                      </a:r>
                      <a:endParaRPr sz="16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82944" marR="82944" marT="41472" marB="4147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96,47</a:t>
                      </a:r>
                      <a:endParaRPr sz="16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82944" marR="82944" marT="41472" marB="41472" anchor="ctr">
                    <a:noFill/>
                  </a:tcPr>
                </a:tc>
              </a:tr>
              <a:tr h="4620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t-BR" sz="16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Demais</a:t>
                      </a:r>
                      <a:endParaRPr sz="16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82944" marR="82944" marT="41472" marB="4147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302.372</a:t>
                      </a:r>
                      <a:endParaRPr sz="16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82944" marR="82944" marT="41472" marB="4147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3,53</a:t>
                      </a:r>
                      <a:endParaRPr sz="16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82944" marR="82944" marT="41472" marB="4147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100,00</a:t>
                      </a:r>
                      <a:endParaRPr sz="16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82944" marR="82944" marT="41472" marB="41472" anchor="ctr">
                    <a:noFill/>
                  </a:tcPr>
                </a:tc>
              </a:tr>
              <a:tr h="46337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t-BR" sz="1600" b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Total</a:t>
                      </a:r>
                      <a:endParaRPr sz="160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82944" marR="82944" marT="41472" marB="4147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b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8.553.755</a:t>
                      </a:r>
                      <a:endParaRPr sz="160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82944" marR="82944" marT="41472" marB="4147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b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100,00</a:t>
                      </a:r>
                      <a:endParaRPr sz="160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82944" marR="82944" marT="41472" marB="4147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NA</a:t>
                      </a:r>
                      <a:endParaRPr sz="16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82944" marR="82944" marT="41472" marB="41472" anchor="ctr">
                    <a:noFill/>
                  </a:tcPr>
                </a:tc>
              </a:tr>
            </a:tbl>
          </a:graphicData>
        </a:graphic>
      </p:graphicFrame>
      <p:sp>
        <p:nvSpPr>
          <p:cNvPr id="124" name="CustomShape 4"/>
          <p:cNvSpPr/>
          <p:nvPr/>
        </p:nvSpPr>
        <p:spPr>
          <a:xfrm>
            <a:off x="587633" y="5808726"/>
            <a:ext cx="3168359" cy="330796"/>
          </a:xfrm>
          <a:prstGeom prst="rect">
            <a:avLst/>
          </a:prstGeom>
          <a:noFill/>
          <a:ln>
            <a:noFill/>
          </a:ln>
        </p:spPr>
        <p:txBody>
          <a:bodyPr lIns="81638" tIns="40819" rIns="81638" bIns="40819"/>
          <a:lstStyle/>
          <a:p>
            <a:pPr>
              <a:lnSpc>
                <a:spcPct val="100000"/>
              </a:lnSpc>
            </a:pPr>
            <a:r>
              <a:rPr lang="pt-BR" sz="1451" dirty="0"/>
              <a:t>Fonte: </a:t>
            </a:r>
            <a:r>
              <a:rPr lang="pt-BR" sz="1451" dirty="0" smtClean="0"/>
              <a:t>MTE</a:t>
            </a:r>
            <a:endParaRPr sz="145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652951" y="249568"/>
            <a:ext cx="7838099" cy="126496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2540" b="1" dirty="0">
                <a:solidFill>
                  <a:schemeClr val="bg1">
                    <a:lumMod val="95000"/>
                  </a:schemeClr>
                </a:solidFill>
              </a:rPr>
              <a:t>Quantidade de requerentes do </a:t>
            </a:r>
            <a:br>
              <a:rPr lang="pt-BR" sz="2540" b="1" dirty="0">
                <a:solidFill>
                  <a:schemeClr val="bg1">
                    <a:lumMod val="95000"/>
                  </a:schemeClr>
                </a:solidFill>
              </a:rPr>
            </a:br>
            <a:r>
              <a:rPr lang="pt-BR" sz="2540" b="1" dirty="0">
                <a:solidFill>
                  <a:schemeClr val="bg1">
                    <a:lumMod val="95000"/>
                  </a:schemeClr>
                </a:solidFill>
              </a:rPr>
              <a:t>seguro desemprego por número de solicitações: </a:t>
            </a:r>
            <a:r>
              <a:rPr lang="pt-BR" sz="2540" b="1" dirty="0" smtClean="0">
                <a:solidFill>
                  <a:schemeClr val="bg1">
                    <a:lumMod val="95000"/>
                  </a:schemeClr>
                </a:solidFill>
              </a:rPr>
              <a:t>assimetria </a:t>
            </a:r>
            <a:r>
              <a:rPr lang="pt-BR" sz="2540" b="1" dirty="0">
                <a:solidFill>
                  <a:schemeClr val="bg1">
                    <a:lumMod val="95000"/>
                  </a:schemeClr>
                </a:solidFill>
              </a:rPr>
              <a:t>em direção à </a:t>
            </a:r>
            <a:r>
              <a:rPr lang="pt-BR" sz="2540" b="1" dirty="0" smtClean="0">
                <a:solidFill>
                  <a:schemeClr val="bg1">
                    <a:lumMod val="95000"/>
                  </a:schemeClr>
                </a:solidFill>
              </a:rPr>
              <a:t>1ª </a:t>
            </a:r>
            <a:r>
              <a:rPr lang="pt-BR" sz="2540" b="1" dirty="0">
                <a:solidFill>
                  <a:schemeClr val="bg1">
                    <a:lumMod val="95000"/>
                  </a:schemeClr>
                </a:solidFill>
              </a:rPr>
              <a:t>solicitação </a:t>
            </a: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32D76-8A0B-4EA8-B895-9F7AE61A0459}" type="slidenum">
              <a:rPr lang="pt-BR" smtClean="0"/>
              <a:t>23</a:t>
            </a:fld>
            <a:endParaRPr lang="pt-BR"/>
          </a:p>
        </p:txBody>
      </p:sp>
      <p:sp>
        <p:nvSpPr>
          <p:cNvPr id="3" name="Elipse 2"/>
          <p:cNvSpPr/>
          <p:nvPr/>
        </p:nvSpPr>
        <p:spPr>
          <a:xfrm>
            <a:off x="4932040" y="2708920"/>
            <a:ext cx="1008112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8818898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TextShape 2"/>
          <p:cNvSpPr txBox="1"/>
          <p:nvPr/>
        </p:nvSpPr>
        <p:spPr>
          <a:xfrm>
            <a:off x="65311" y="365771"/>
            <a:ext cx="8947502" cy="1202035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endParaRPr sz="1633" dirty="0"/>
          </a:p>
        </p:txBody>
      </p:sp>
      <p:graphicFrame>
        <p:nvGraphicFramePr>
          <p:cNvPr id="127" name="Table 3"/>
          <p:cNvGraphicFramePr/>
          <p:nvPr>
            <p:extLst>
              <p:ext uri="{D42A27DB-BD31-4B8C-83A1-F6EECF244321}">
                <p14:modId xmlns:p14="http://schemas.microsoft.com/office/powerpoint/2010/main" val="1174454885"/>
              </p:ext>
            </p:extLst>
          </p:nvPr>
        </p:nvGraphicFramePr>
        <p:xfrm>
          <a:off x="652951" y="2211500"/>
          <a:ext cx="7758356" cy="2815772"/>
        </p:xfrm>
        <a:graphic>
          <a:graphicData uri="http://schemas.openxmlformats.org/drawingml/2006/table">
            <a:tbl>
              <a:tblPr/>
              <a:tblGrid>
                <a:gridCol w="4080856"/>
                <a:gridCol w="1536449"/>
                <a:gridCol w="2141051"/>
              </a:tblGrid>
              <a:tr h="65317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t-BR" sz="16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 </a:t>
                      </a:r>
                      <a:endParaRPr sz="16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82944" marR="82944" marT="41472" marB="41472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Número de </a:t>
                      </a:r>
                      <a:r>
                        <a:rPr lang="pt-BR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requerentes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(2014)</a:t>
                      </a:r>
                      <a:endParaRPr sz="16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82944" marR="82944" marT="41472" marB="41472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Percentual do total</a:t>
                      </a:r>
                      <a:endParaRPr sz="16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82944" marR="82944" marT="41472" marB="41472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40009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t-BR" sz="16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Total</a:t>
                      </a:r>
                      <a:endParaRPr sz="16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82944" marR="82944" marT="41472" marB="41472" anchor="ctr">
                    <a:noFill/>
                  </a:tcPr>
                </a:tc>
                <a:tc>
                  <a:txBody>
                    <a:bodyPr/>
                    <a:lstStyle/>
                    <a:p>
                      <a:pPr indent="-504000" algn="ctr">
                        <a:lnSpc>
                          <a:spcPct val="100000"/>
                        </a:lnSpc>
                      </a:pPr>
                      <a:r>
                        <a:rPr lang="pt-BR" sz="16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8.553.733</a:t>
                      </a:r>
                      <a:endParaRPr sz="16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82944" marR="82944" marT="41472" marB="4147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100,0%</a:t>
                      </a:r>
                      <a:endParaRPr sz="16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82944" marR="82944" marT="41472" marB="41472" anchor="ctr">
                    <a:noFill/>
                  </a:tcPr>
                </a:tc>
              </a:tr>
              <a:tr h="40009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t-BR" sz="16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Requerentes que mantém o acesso</a:t>
                      </a:r>
                      <a:endParaRPr sz="16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82944" marR="82944" marT="41472" marB="4147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6.280.126</a:t>
                      </a:r>
                      <a:endParaRPr sz="16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82944" marR="82944" marT="41472" marB="4147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73,4%</a:t>
                      </a:r>
                      <a:endParaRPr sz="16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82944" marR="82944" marT="41472" marB="41472" anchor="ctr">
                    <a:noFill/>
                  </a:tcPr>
                </a:tc>
              </a:tr>
              <a:tr h="40009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t-BR" sz="16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Demais</a:t>
                      </a:r>
                      <a:endParaRPr sz="16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82944" marR="82944" marT="41472" marB="4147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2.273.607</a:t>
                      </a:r>
                      <a:endParaRPr sz="16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82944" marR="82944" marT="41472" marB="4147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26,6%</a:t>
                      </a:r>
                      <a:endParaRPr sz="16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82944" marR="82944" marT="41472" marB="41472" anchor="ctr">
                    <a:noFill/>
                  </a:tcPr>
                </a:tc>
              </a:tr>
              <a:tr h="40009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t-BR" sz="16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 Primeira solicitação</a:t>
                      </a:r>
                      <a:endParaRPr sz="16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82944" marR="82944" marT="41472" marB="4147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1.601.510</a:t>
                      </a:r>
                      <a:endParaRPr sz="16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82944" marR="82944" marT="41472" marB="4147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18,7%</a:t>
                      </a:r>
                      <a:endParaRPr sz="16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82944" marR="82944" marT="41472" marB="41472" anchor="ctr">
                    <a:noFill/>
                  </a:tcPr>
                </a:tc>
              </a:tr>
              <a:tr h="40093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pt-BR" sz="16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 Segunda solicitação</a:t>
                      </a:r>
                      <a:endParaRPr sz="16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82944" marR="82944" marT="41472" marB="4147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    672.097</a:t>
                      </a:r>
                      <a:endParaRPr sz="16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82944" marR="82944" marT="41472" marB="4147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16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+mn-lt"/>
                        </a:rPr>
                        <a:t>7,9%</a:t>
                      </a:r>
                      <a:endParaRPr sz="16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+mn-lt"/>
                      </a:endParaRPr>
                    </a:p>
                  </a:txBody>
                  <a:tcPr marL="82944" marR="82944" marT="41472" marB="41472" anchor="ctr">
                    <a:noFill/>
                  </a:tcPr>
                </a:tc>
              </a:tr>
            </a:tbl>
          </a:graphicData>
        </a:graphic>
      </p:graphicFrame>
      <p:sp>
        <p:nvSpPr>
          <p:cNvPr id="128" name="CustomShape 4"/>
          <p:cNvSpPr/>
          <p:nvPr/>
        </p:nvSpPr>
        <p:spPr>
          <a:xfrm>
            <a:off x="587633" y="5323207"/>
            <a:ext cx="3298980" cy="330796"/>
          </a:xfrm>
          <a:prstGeom prst="rect">
            <a:avLst/>
          </a:prstGeom>
          <a:noFill/>
          <a:ln>
            <a:noFill/>
          </a:ln>
        </p:spPr>
        <p:txBody>
          <a:bodyPr lIns="81638" tIns="40819" rIns="81638" bIns="40819"/>
          <a:lstStyle/>
          <a:p>
            <a:pPr>
              <a:lnSpc>
                <a:spcPct val="100000"/>
              </a:lnSpc>
            </a:pPr>
            <a:r>
              <a:rPr lang="pt-BR" sz="1451" dirty="0"/>
              <a:t>Fonte: </a:t>
            </a:r>
            <a:r>
              <a:rPr lang="pt-BR" sz="1451" dirty="0" smtClean="0"/>
              <a:t>MTE</a:t>
            </a:r>
            <a:endParaRPr sz="1451" dirty="0"/>
          </a:p>
        </p:txBody>
      </p:sp>
      <p:sp>
        <p:nvSpPr>
          <p:cNvPr id="6" name="CaixaDeTexto 5"/>
          <p:cNvSpPr txBox="1"/>
          <p:nvPr/>
        </p:nvSpPr>
        <p:spPr>
          <a:xfrm>
            <a:off x="652951" y="445007"/>
            <a:ext cx="7838099" cy="87408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2540" b="1" dirty="0">
                <a:solidFill>
                  <a:schemeClr val="bg1"/>
                </a:solidFill>
                <a:latin typeface="+mj-lt"/>
              </a:rPr>
              <a:t>A</a:t>
            </a:r>
            <a:r>
              <a:rPr lang="pt-BR" sz="2540" b="1" dirty="0" smtClean="0">
                <a:solidFill>
                  <a:schemeClr val="bg1"/>
                </a:solidFill>
                <a:latin typeface="+mj-lt"/>
              </a:rPr>
              <a:t> maioria dos requerentes de seguro desemprego não será afetada pelas novas regras de acesso ao benefício</a:t>
            </a:r>
            <a:endParaRPr lang="pt-BR" sz="254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32D76-8A0B-4EA8-B895-9F7AE61A0459}" type="slidenum">
              <a:rPr lang="pt-BR" smtClean="0"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728745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CustomShape 1"/>
          <p:cNvSpPr/>
          <p:nvPr/>
        </p:nvSpPr>
        <p:spPr>
          <a:xfrm>
            <a:off x="326363" y="490187"/>
            <a:ext cx="8621909" cy="522482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>
              <a:lnSpc>
                <a:spcPct val="100000"/>
              </a:lnSpc>
            </a:pPr>
            <a:r>
              <a:rPr lang="pt-BR" sz="2540" b="1" dirty="0"/>
              <a:t>Seguro Desemprego: </a:t>
            </a:r>
            <a:r>
              <a:rPr lang="pt-BR" sz="2540" b="1" dirty="0" smtClean="0"/>
              <a:t>distorções </a:t>
            </a:r>
            <a:r>
              <a:rPr lang="pt-BR" sz="2540" b="1" dirty="0"/>
              <a:t>em casos específicos</a:t>
            </a:r>
            <a:endParaRPr sz="2540" dirty="0"/>
          </a:p>
        </p:txBody>
      </p:sp>
      <p:sp>
        <p:nvSpPr>
          <p:cNvPr id="5" name="CaixaDeTexto 4"/>
          <p:cNvSpPr txBox="1"/>
          <p:nvPr/>
        </p:nvSpPr>
        <p:spPr>
          <a:xfrm>
            <a:off x="652951" y="1338840"/>
            <a:ext cx="7838099" cy="4947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89"/>
              </a:spcBef>
            </a:pPr>
            <a:r>
              <a:rPr lang="pt-BR" sz="240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Em casos específicos, o seguro-desemprego possuía regras que incentivavam o encurtamento do vínculo empregatício, especialmente para os que acessavam o benefício pela 1ª vez. </a:t>
            </a:r>
          </a:p>
          <a:p>
            <a:pPr>
              <a:spcBef>
                <a:spcPts val="1089"/>
              </a:spcBef>
            </a:pPr>
            <a:r>
              <a:rPr lang="pt-BR" sz="240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Por exemplo, um trabalhador com salário de R$1.000 que permanecesse por 6 meses no seu emprego e </a:t>
            </a:r>
            <a:r>
              <a:rPr lang="pt-BR" sz="2400" dirty="0" smtClean="0">
                <a:solidFill>
                  <a:schemeClr val="accent5">
                    <a:lumMod val="50000"/>
                  </a:schemeClr>
                </a:solidFill>
                <a:ea typeface="Arial"/>
              </a:rPr>
              <a:t>fosse demitido sem justa causa receberia R$ 2.769 </a:t>
            </a:r>
            <a:r>
              <a:rPr lang="pt-BR" sz="240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no primeiro </a:t>
            </a:r>
            <a:r>
              <a:rPr lang="pt-BR" sz="2400" dirty="0" smtClean="0">
                <a:solidFill>
                  <a:schemeClr val="accent5">
                    <a:lumMod val="50000"/>
                  </a:schemeClr>
                </a:solidFill>
                <a:ea typeface="Arial"/>
              </a:rPr>
              <a:t>mês.</a:t>
            </a:r>
          </a:p>
          <a:p>
            <a:pPr>
              <a:spcBef>
                <a:spcPts val="1089"/>
              </a:spcBef>
            </a:pPr>
            <a:r>
              <a:rPr lang="pt-BR" sz="2400" dirty="0" smtClean="0">
                <a:solidFill>
                  <a:schemeClr val="accent5">
                    <a:lumMod val="50000"/>
                  </a:schemeClr>
                </a:solidFill>
                <a:ea typeface="Arial"/>
              </a:rPr>
              <a:t>Na média dos 3 meses, o valor recebido seria de R$1.456. Ou seja, o trabalhador teria um aumento salarial com sua demissão, o que é uma distorção.  </a:t>
            </a:r>
            <a:endParaRPr lang="pt-BR" sz="2400" dirty="0">
              <a:solidFill>
                <a:schemeClr val="accent5">
                  <a:lumMod val="50000"/>
                </a:schemeClr>
              </a:solidFill>
              <a:ea typeface="Arial"/>
            </a:endParaRPr>
          </a:p>
          <a:p>
            <a:pPr>
              <a:spcBef>
                <a:spcPts val="1089"/>
              </a:spcBef>
            </a:pPr>
            <a:r>
              <a:rPr lang="pt-BR" sz="240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Com a nova regra, o trabalhador tende a optar por se manter empregado, pois o seu salário (R$1.000) será maior do que o benefício (R$656). </a:t>
            </a: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32D76-8A0B-4EA8-B895-9F7AE61A0459}" type="slidenum">
              <a:rPr lang="pt-BR" smtClean="0"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8005267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CustomShape 1"/>
          <p:cNvSpPr/>
          <p:nvPr/>
        </p:nvSpPr>
        <p:spPr>
          <a:xfrm>
            <a:off x="457172" y="457532"/>
            <a:ext cx="8228437" cy="783723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/>
          <a:lstStyle/>
          <a:p>
            <a:pPr algn="ctr">
              <a:lnSpc>
                <a:spcPct val="100000"/>
              </a:lnSpc>
            </a:pPr>
            <a:endParaRPr sz="2540" b="1" dirty="0">
              <a:latin typeface="+mj-lt"/>
            </a:endParaRPr>
          </a:p>
        </p:txBody>
      </p:sp>
      <p:sp>
        <p:nvSpPr>
          <p:cNvPr id="115" name="CustomShape 3"/>
          <p:cNvSpPr/>
          <p:nvPr/>
        </p:nvSpPr>
        <p:spPr>
          <a:xfrm>
            <a:off x="652950" y="5780430"/>
            <a:ext cx="7649614" cy="302713"/>
          </a:xfrm>
          <a:prstGeom prst="rect">
            <a:avLst/>
          </a:prstGeom>
          <a:noFill/>
          <a:ln>
            <a:noFill/>
          </a:ln>
        </p:spPr>
        <p:txBody>
          <a:bodyPr lIns="81638" tIns="40819" rIns="81638" bIns="40819"/>
          <a:lstStyle/>
          <a:p>
            <a:pPr>
              <a:lnSpc>
                <a:spcPct val="100000"/>
              </a:lnSpc>
            </a:pPr>
            <a:r>
              <a:rPr lang="pt-BR" sz="1451" dirty="0"/>
              <a:t>Obs.: Não inclui os valores acumulados com abono salarial.</a:t>
            </a:r>
            <a:endParaRPr sz="1633" dirty="0"/>
          </a:p>
        </p:txBody>
      </p:sp>
      <p:sp>
        <p:nvSpPr>
          <p:cNvPr id="6" name="CaixaDeTexto 5"/>
          <p:cNvSpPr txBox="1"/>
          <p:nvPr/>
        </p:nvSpPr>
        <p:spPr>
          <a:xfrm>
            <a:off x="652951" y="490187"/>
            <a:ext cx="7838099" cy="76238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pt-BR" sz="2540" b="1" dirty="0">
                <a:solidFill>
                  <a:schemeClr val="bg1"/>
                </a:solidFill>
              </a:rPr>
              <a:t>Incentivo ao trabalhador forçar a demissão</a:t>
            </a:r>
          </a:p>
          <a:p>
            <a:pPr algn="ctr"/>
            <a:r>
              <a:rPr lang="pt-BR" sz="1814" b="1" dirty="0">
                <a:solidFill>
                  <a:schemeClr val="bg1"/>
                </a:solidFill>
              </a:rPr>
              <a:t>Ex: trabalhador com salário de R$ 1.000 que trabalha por 6 meses.</a:t>
            </a:r>
          </a:p>
        </p:txBody>
      </p:sp>
      <p:graphicFrame>
        <p:nvGraphicFramePr>
          <p:cNvPr id="3" name="Objeto 2"/>
          <p:cNvGraphicFramePr>
            <a:graphicFrameLocks noChangeAspect="1"/>
          </p:cNvGraphicFramePr>
          <p:nvPr>
            <p:extLst/>
          </p:nvPr>
        </p:nvGraphicFramePr>
        <p:xfrm>
          <a:off x="166761" y="1861380"/>
          <a:ext cx="8810479" cy="3592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1" name="Planilha" r:id="rId3" imgW="12353857" imgH="4200525" progId="Excel.Sheet.12">
                  <p:embed/>
                </p:oleObj>
              </mc:Choice>
              <mc:Fallback>
                <p:oleObj name="Planilha" r:id="rId3" imgW="12353857" imgH="4200525" progId="Excel.Sheet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761" y="1861380"/>
                        <a:ext cx="8810479" cy="35924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32D76-8A0B-4EA8-B895-9F7AE61A0459}" type="slidenum">
              <a:rPr lang="pt-BR" smtClean="0"/>
              <a:t>26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4464265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extShape 1"/>
          <p:cNvSpPr txBox="1"/>
          <p:nvPr/>
        </p:nvSpPr>
        <p:spPr>
          <a:xfrm>
            <a:off x="652951" y="490187"/>
            <a:ext cx="7838099" cy="52248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/>
            <a:r>
              <a:rPr lang="pt-BR" sz="2540" b="1" dirty="0"/>
              <a:t>Seguro Defeso</a:t>
            </a:r>
            <a:endParaRPr sz="2540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587633" y="1142888"/>
            <a:ext cx="8034052" cy="13524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089"/>
              </a:spcBef>
            </a:pPr>
            <a:r>
              <a:rPr lang="pt-BR" sz="2540" b="1" dirty="0">
                <a:solidFill>
                  <a:schemeClr val="accent2">
                    <a:lumMod val="75000"/>
                  </a:schemeClr>
                </a:solidFill>
                <a:ea typeface="Arial"/>
              </a:rPr>
              <a:t>O que é</a:t>
            </a:r>
            <a:endParaRPr lang="pt-BR" sz="2540" dirty="0">
              <a:solidFill>
                <a:schemeClr val="accent2">
                  <a:lumMod val="75000"/>
                </a:schemeClr>
              </a:solidFill>
            </a:endParaRPr>
          </a:p>
          <a:p>
            <a:pPr algn="just">
              <a:spcBef>
                <a:spcPts val="907"/>
              </a:spcBef>
            </a:pPr>
            <a:r>
              <a:rPr lang="pt-BR" sz="1633" b="1" dirty="0">
                <a:solidFill>
                  <a:schemeClr val="accent5">
                    <a:lumMod val="50000"/>
                  </a:schemeClr>
                </a:solidFill>
              </a:rPr>
              <a:t>Benefício de um salário mínimo concedido aos pescadores que exercem atividade exclusiva e artesanal, gerado no período em </a:t>
            </a:r>
            <a:r>
              <a:rPr lang="pt-BR" sz="1633" b="1" dirty="0" smtClean="0">
                <a:solidFill>
                  <a:schemeClr val="accent5">
                    <a:lumMod val="50000"/>
                  </a:schemeClr>
                </a:solidFill>
              </a:rPr>
              <a:t>que</a:t>
            </a:r>
            <a:r>
              <a:rPr lang="pt-BR" sz="1633" b="1" dirty="0" smtClean="0">
                <a:solidFill>
                  <a:srgbClr val="FF0000"/>
                </a:solidFill>
              </a:rPr>
              <a:t> a</a:t>
            </a:r>
            <a:r>
              <a:rPr lang="pt-BR" sz="1633" b="1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pt-BR" sz="1633" b="1" strike="sngStrike" dirty="0">
                <a:solidFill>
                  <a:schemeClr val="accent5">
                    <a:lumMod val="50000"/>
                  </a:schemeClr>
                </a:solidFill>
              </a:rPr>
              <a:t>é</a:t>
            </a:r>
            <a:r>
              <a:rPr lang="pt-BR" sz="1633" b="1" dirty="0">
                <a:solidFill>
                  <a:schemeClr val="accent5">
                    <a:lumMod val="50000"/>
                  </a:schemeClr>
                </a:solidFill>
              </a:rPr>
              <a:t> pesca é proibida (no defeso) para que ocorra a reprodução da espécie. 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652951" y="3363683"/>
            <a:ext cx="3069922" cy="225318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spcBef>
                <a:spcPts val="907"/>
              </a:spcBef>
            </a:pPr>
            <a:r>
              <a:rPr lang="pt-BR" sz="1179" dirty="0">
                <a:solidFill>
                  <a:schemeClr val="accent5">
                    <a:lumMod val="50000"/>
                  </a:schemeClr>
                </a:solidFill>
              </a:rPr>
              <a:t>Registro do pescador com antecedência mínima de um ano.</a:t>
            </a:r>
          </a:p>
          <a:p>
            <a:pPr>
              <a:spcBef>
                <a:spcPts val="907"/>
              </a:spcBef>
            </a:pPr>
            <a:r>
              <a:rPr lang="pt-BR" sz="1179" dirty="0">
                <a:solidFill>
                  <a:schemeClr val="accent5">
                    <a:lumMod val="50000"/>
                  </a:schemeClr>
                </a:solidFill>
              </a:rPr>
              <a:t>É vedado o acúmulo com benefícios previdenciários (exceto pensão por morte e auxílio acidente)</a:t>
            </a:r>
          </a:p>
          <a:p>
            <a:pPr>
              <a:spcBef>
                <a:spcPts val="907"/>
              </a:spcBef>
            </a:pPr>
            <a:r>
              <a:rPr lang="pt-BR" sz="1179" dirty="0">
                <a:solidFill>
                  <a:schemeClr val="accent5">
                    <a:lumMod val="50000"/>
                  </a:schemeClr>
                </a:solidFill>
              </a:rPr>
              <a:t>Habilitação pelo Ministério do Trabalho e Emprego </a:t>
            </a:r>
          </a:p>
          <a:p>
            <a:pPr>
              <a:spcBef>
                <a:spcPts val="907"/>
              </a:spcBef>
            </a:pPr>
            <a:r>
              <a:rPr lang="pt-BR" sz="1179" dirty="0">
                <a:solidFill>
                  <a:schemeClr val="accent5">
                    <a:lumMod val="50000"/>
                  </a:schemeClr>
                </a:solidFill>
              </a:rPr>
              <a:t>Benefício pago a pescadores com um ano de atividade, a partir de pagamento único de contribuição previdenciária</a:t>
            </a:r>
            <a:r>
              <a:rPr lang="pt-BR" sz="1179" dirty="0">
                <a:solidFill>
                  <a:schemeClr val="accent5">
                    <a:lumMod val="50000"/>
                  </a:schemeClr>
                </a:solidFill>
                <a:ea typeface="Arial (Vietnamese)"/>
              </a:rPr>
              <a:t>.</a:t>
            </a:r>
            <a:endParaRPr lang="pt-BR" sz="1179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652951" y="2710507"/>
            <a:ext cx="3069922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14" b="1" dirty="0">
                <a:solidFill>
                  <a:schemeClr val="accent2">
                    <a:lumMod val="75000"/>
                  </a:schemeClr>
                </a:solidFill>
              </a:rPr>
              <a:t>Antes da MP</a:t>
            </a:r>
            <a:endParaRPr lang="pt-BR" sz="1633" dirty="0"/>
          </a:p>
        </p:txBody>
      </p:sp>
      <p:sp>
        <p:nvSpPr>
          <p:cNvPr id="8" name="CaixaDeTexto 7"/>
          <p:cNvSpPr txBox="1"/>
          <p:nvPr/>
        </p:nvSpPr>
        <p:spPr>
          <a:xfrm>
            <a:off x="4245413" y="3363683"/>
            <a:ext cx="4245637" cy="2590453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3"/>
          </a:lnRef>
          <a:fillRef idx="1001">
            <a:schemeClr val="lt1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spcBef>
                <a:spcPts val="544"/>
              </a:spcBef>
            </a:pPr>
            <a:r>
              <a:rPr lang="pt-BR" sz="1179" dirty="0">
                <a:solidFill>
                  <a:schemeClr val="accent5">
                    <a:lumMod val="50000"/>
                  </a:schemeClr>
                </a:solidFill>
              </a:rPr>
              <a:t>Manutenção do benefício, com registro do pescador com antecedência mínima de 3 (três) anos para habilitação do Registro Geral da Atividade Pesqueira </a:t>
            </a:r>
          </a:p>
          <a:p>
            <a:pPr algn="just">
              <a:spcBef>
                <a:spcPts val="544"/>
              </a:spcBef>
            </a:pPr>
            <a:r>
              <a:rPr lang="pt-BR" sz="1179" dirty="0">
                <a:solidFill>
                  <a:schemeClr val="accent5">
                    <a:lumMod val="50000"/>
                  </a:schemeClr>
                </a:solidFill>
              </a:rPr>
              <a:t>Proibição do acúmulo do seguro defeso com outros benefícios previdenciários ou assistenciais de natureza continuada, exceto pensão por morte e auxílio acidente</a:t>
            </a:r>
          </a:p>
          <a:p>
            <a:pPr algn="just">
              <a:spcBef>
                <a:spcPts val="544"/>
              </a:spcBef>
            </a:pPr>
            <a:r>
              <a:rPr lang="pt-BR" sz="1179" dirty="0">
                <a:solidFill>
                  <a:schemeClr val="accent5">
                    <a:lumMod val="50000"/>
                  </a:schemeClr>
                </a:solidFill>
              </a:rPr>
              <a:t>Habilitação pelo INSS </a:t>
            </a:r>
          </a:p>
          <a:p>
            <a:pPr algn="just">
              <a:spcBef>
                <a:spcPts val="544"/>
              </a:spcBef>
            </a:pPr>
            <a:r>
              <a:rPr lang="pt-BR" sz="1179" dirty="0">
                <a:solidFill>
                  <a:schemeClr val="accent5">
                    <a:lumMod val="50000"/>
                  </a:schemeClr>
                </a:solidFill>
              </a:rPr>
              <a:t>Exigência de comprovação da produção ou recolhimento previdenciário, ambos pelo período mínimo de 12 meses ou desde o último defeso</a:t>
            </a:r>
          </a:p>
          <a:p>
            <a:pPr algn="just">
              <a:spcBef>
                <a:spcPts val="544"/>
              </a:spcBef>
            </a:pPr>
            <a:r>
              <a:rPr lang="pt-BR" sz="1179" dirty="0" smtClean="0">
                <a:solidFill>
                  <a:schemeClr val="accent5">
                    <a:lumMod val="50000"/>
                  </a:schemeClr>
                </a:solidFill>
              </a:rPr>
              <a:t>Fim do acúmulo de defesos distintos</a:t>
            </a:r>
          </a:p>
          <a:p>
            <a:pPr algn="just">
              <a:spcBef>
                <a:spcPts val="544"/>
              </a:spcBef>
            </a:pPr>
            <a:r>
              <a:rPr lang="pt-BR" sz="1179" dirty="0" smtClean="0">
                <a:solidFill>
                  <a:schemeClr val="accent5">
                    <a:lumMod val="50000"/>
                  </a:schemeClr>
                </a:solidFill>
              </a:rPr>
              <a:t>Limite máximo de 5 parcelas a receber</a:t>
            </a:r>
            <a:endParaRPr lang="pt-BR" sz="1179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4441365" y="2710507"/>
            <a:ext cx="3853732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14" b="1" dirty="0">
                <a:solidFill>
                  <a:schemeClr val="accent2">
                    <a:lumMod val="75000"/>
                  </a:schemeClr>
                </a:solidFill>
                <a:ea typeface="Arial"/>
              </a:rPr>
              <a:t>Depois da MP</a:t>
            </a:r>
            <a:endParaRPr lang="pt-BR" sz="1814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0" name="Chave direita 9"/>
          <p:cNvSpPr/>
          <p:nvPr/>
        </p:nvSpPr>
        <p:spPr>
          <a:xfrm rot="5400000">
            <a:off x="2041472" y="1619602"/>
            <a:ext cx="292879" cy="306992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sz="1633"/>
          </a:p>
        </p:txBody>
      </p:sp>
      <p:sp>
        <p:nvSpPr>
          <p:cNvPr id="11" name="Chave direita 10"/>
          <p:cNvSpPr/>
          <p:nvPr/>
        </p:nvSpPr>
        <p:spPr>
          <a:xfrm rot="5400000">
            <a:off x="6237596" y="1081258"/>
            <a:ext cx="261270" cy="411500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sz="1633"/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32D76-8A0B-4EA8-B895-9F7AE61A0459}" type="slidenum">
              <a:rPr lang="pt-BR" smtClean="0"/>
              <a:t>27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6095865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TextShape 1"/>
          <p:cNvSpPr txBox="1"/>
          <p:nvPr/>
        </p:nvSpPr>
        <p:spPr>
          <a:xfrm>
            <a:off x="652951" y="490187"/>
            <a:ext cx="7838099" cy="52248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/>
            <a:r>
              <a:rPr lang="pt-BR" sz="2540" b="1" dirty="0" smtClean="0"/>
              <a:t>Seguro Defeso: por </a:t>
            </a:r>
            <a:r>
              <a:rPr lang="pt-BR" sz="2540" b="1" dirty="0"/>
              <a:t>que mudar?</a:t>
            </a:r>
            <a:endParaRPr sz="2540" b="1" dirty="0"/>
          </a:p>
        </p:txBody>
      </p:sp>
      <p:sp>
        <p:nvSpPr>
          <p:cNvPr id="4" name="CaixaDeTexto 3"/>
          <p:cNvSpPr txBox="1"/>
          <p:nvPr/>
        </p:nvSpPr>
        <p:spPr>
          <a:xfrm>
            <a:off x="748773" y="1225786"/>
            <a:ext cx="8071699" cy="5080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89"/>
              </a:spcBef>
            </a:pPr>
            <a:r>
              <a:rPr lang="pt-BR" sz="200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Garantir o benefício exclusivamente a quem tem </a:t>
            </a:r>
            <a:r>
              <a:rPr lang="pt-BR" sz="2000" dirty="0" smtClean="0">
                <a:solidFill>
                  <a:schemeClr val="accent5">
                    <a:lumMod val="50000"/>
                  </a:schemeClr>
                </a:solidFill>
                <a:ea typeface="Arial"/>
              </a:rPr>
              <a:t>direito.</a:t>
            </a:r>
            <a:endParaRPr lang="pt-BR" sz="2000" dirty="0">
              <a:solidFill>
                <a:schemeClr val="accent5">
                  <a:lumMod val="50000"/>
                </a:schemeClr>
              </a:solidFill>
              <a:ea typeface="Arial"/>
            </a:endParaRPr>
          </a:p>
          <a:p>
            <a:pPr>
              <a:spcBef>
                <a:spcPts val="1089"/>
              </a:spcBef>
            </a:pPr>
            <a:r>
              <a:rPr lang="pt-BR" sz="200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Insegurança jurídica e problemas na concessão:</a:t>
            </a:r>
          </a:p>
          <a:p>
            <a:pPr marL="457200" lvl="2">
              <a:spcBef>
                <a:spcPts val="1089"/>
              </a:spcBef>
              <a:buFont typeface="Arial" pitchFamily="34" charset="0"/>
              <a:buChar char="•"/>
            </a:pPr>
            <a:r>
              <a:rPr lang="pt-BR" sz="200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Foram identificados </a:t>
            </a:r>
            <a:r>
              <a:rPr lang="pt-BR" sz="2000" dirty="0" smtClean="0">
                <a:solidFill>
                  <a:schemeClr val="accent5">
                    <a:lumMod val="50000"/>
                  </a:schemeClr>
                </a:solidFill>
                <a:ea typeface="Arial"/>
              </a:rPr>
              <a:t>acúmulos </a:t>
            </a:r>
            <a:r>
              <a:rPr lang="pt-BR" sz="200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de </a:t>
            </a:r>
            <a:r>
              <a:rPr lang="pt-BR" sz="2000" dirty="0" smtClean="0">
                <a:solidFill>
                  <a:schemeClr val="accent5">
                    <a:lumMod val="50000"/>
                  </a:schemeClr>
                </a:solidFill>
                <a:ea typeface="Arial"/>
              </a:rPr>
              <a:t>benefícios;</a:t>
            </a:r>
            <a:endParaRPr lang="pt-BR" sz="2000" dirty="0">
              <a:solidFill>
                <a:schemeClr val="accent5">
                  <a:lumMod val="50000"/>
                </a:schemeClr>
              </a:solidFill>
              <a:ea typeface="Arial"/>
            </a:endParaRPr>
          </a:p>
          <a:p>
            <a:pPr marL="457200" lvl="2">
              <a:spcBef>
                <a:spcPts val="1089"/>
              </a:spcBef>
              <a:buFont typeface="Arial" pitchFamily="34" charset="0"/>
              <a:buChar char="•"/>
            </a:pPr>
            <a:r>
              <a:rPr lang="pt-BR" sz="200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Decisões judiciais têm estendido o benefício para não </a:t>
            </a:r>
            <a:r>
              <a:rPr lang="pt-BR" sz="2000" dirty="0" smtClean="0">
                <a:solidFill>
                  <a:schemeClr val="accent5">
                    <a:lumMod val="50000"/>
                  </a:schemeClr>
                </a:solidFill>
                <a:ea typeface="Arial"/>
              </a:rPr>
              <a:t>pescadores; e</a:t>
            </a:r>
            <a:endParaRPr lang="pt-BR" sz="2000" dirty="0">
              <a:solidFill>
                <a:schemeClr val="accent5">
                  <a:lumMod val="50000"/>
                </a:schemeClr>
              </a:solidFill>
              <a:ea typeface="Arial"/>
            </a:endParaRPr>
          </a:p>
          <a:p>
            <a:pPr marL="457200" lvl="2">
              <a:spcBef>
                <a:spcPts val="1089"/>
              </a:spcBef>
              <a:buFont typeface="Arial" pitchFamily="34" charset="0"/>
              <a:buChar char="•"/>
            </a:pPr>
            <a:r>
              <a:rPr lang="pt-BR" sz="200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Crescimento injustificado por falta de critérios objetivos para a comprovação da </a:t>
            </a:r>
            <a:r>
              <a:rPr lang="pt-BR" sz="2000" dirty="0" smtClean="0">
                <a:solidFill>
                  <a:schemeClr val="accent5">
                    <a:lumMod val="50000"/>
                  </a:schemeClr>
                </a:solidFill>
                <a:ea typeface="Arial"/>
              </a:rPr>
              <a:t>habilitação.</a:t>
            </a:r>
            <a:endParaRPr lang="pt-BR" sz="2000" dirty="0">
              <a:solidFill>
                <a:schemeClr val="accent5">
                  <a:lumMod val="50000"/>
                </a:schemeClr>
              </a:solidFill>
              <a:ea typeface="Arial"/>
            </a:endParaRPr>
          </a:p>
          <a:p>
            <a:pPr>
              <a:spcBef>
                <a:spcPts val="1089"/>
              </a:spcBef>
            </a:pPr>
            <a:r>
              <a:rPr lang="pt-BR" sz="200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Evitar a concessão do benefício a familiares de pescadores que não vivem da </a:t>
            </a:r>
            <a:r>
              <a:rPr lang="pt-BR" sz="2000" dirty="0" smtClean="0">
                <a:solidFill>
                  <a:schemeClr val="accent5">
                    <a:lumMod val="50000"/>
                  </a:schemeClr>
                </a:solidFill>
                <a:ea typeface="Arial"/>
              </a:rPr>
              <a:t>pesca. </a:t>
            </a:r>
            <a:endParaRPr lang="pt-BR" sz="2000" dirty="0">
              <a:solidFill>
                <a:schemeClr val="accent5">
                  <a:lumMod val="50000"/>
                </a:schemeClr>
              </a:solidFill>
              <a:ea typeface="Arial"/>
            </a:endParaRPr>
          </a:p>
          <a:p>
            <a:pPr>
              <a:spcBef>
                <a:spcPts val="1089"/>
              </a:spcBef>
            </a:pPr>
            <a:r>
              <a:rPr lang="pt-BR" sz="200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Evitar fraudes (Ex: pescadores habilitados no Maranhão que sacam os benefícios no Rio de Janeiro</a:t>
            </a:r>
            <a:r>
              <a:rPr lang="pt-BR" sz="2000" dirty="0" smtClean="0">
                <a:solidFill>
                  <a:schemeClr val="accent5">
                    <a:lumMod val="50000"/>
                  </a:schemeClr>
                </a:solidFill>
                <a:ea typeface="Arial"/>
              </a:rPr>
              <a:t>).</a:t>
            </a:r>
            <a:endParaRPr lang="pt-BR" sz="2000" dirty="0">
              <a:solidFill>
                <a:schemeClr val="accent5">
                  <a:lumMod val="50000"/>
                </a:schemeClr>
              </a:solidFill>
              <a:ea typeface="Arial"/>
            </a:endParaRPr>
          </a:p>
          <a:p>
            <a:pPr>
              <a:spcBef>
                <a:spcPts val="1089"/>
              </a:spcBef>
            </a:pPr>
            <a:r>
              <a:rPr lang="pt-BR" sz="200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Pesquisas domiciliares do IBGE demonstram que atualmente há mais beneficiários no seguro defeso do que o total de pessoas que se auto declaram pescadores.</a:t>
            </a: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32D76-8A0B-4EA8-B895-9F7AE61A0459}" type="slidenum">
              <a:rPr lang="pt-BR" smtClean="0"/>
              <a:t>28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62150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CustomShape 1"/>
          <p:cNvSpPr/>
          <p:nvPr/>
        </p:nvSpPr>
        <p:spPr>
          <a:xfrm>
            <a:off x="457172" y="273684"/>
            <a:ext cx="8228437" cy="114456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/>
          <a:lstStyle/>
          <a:p>
            <a:pPr algn="ctr">
              <a:lnSpc>
                <a:spcPct val="100000"/>
              </a:lnSpc>
            </a:pPr>
            <a:endParaRPr sz="2903" b="1" dirty="0">
              <a:latin typeface="+mj-lt"/>
            </a:endParaRPr>
          </a:p>
        </p:txBody>
      </p:sp>
      <p:sp>
        <p:nvSpPr>
          <p:cNvPr id="107" name="CustomShape 2"/>
          <p:cNvSpPr/>
          <p:nvPr/>
        </p:nvSpPr>
        <p:spPr>
          <a:xfrm>
            <a:off x="587793" y="6139523"/>
            <a:ext cx="7769632" cy="330796"/>
          </a:xfrm>
          <a:prstGeom prst="rect">
            <a:avLst/>
          </a:prstGeom>
          <a:noFill/>
          <a:ln>
            <a:noFill/>
          </a:ln>
        </p:spPr>
        <p:txBody>
          <a:bodyPr lIns="81638" tIns="40819" rIns="81638" bIns="40819"/>
          <a:lstStyle/>
          <a:p>
            <a:pPr>
              <a:lnSpc>
                <a:spcPct val="100000"/>
              </a:lnSpc>
            </a:pPr>
            <a:r>
              <a:rPr lang="pt-BR" sz="1451" dirty="0"/>
              <a:t>Fonte: </a:t>
            </a:r>
            <a:r>
              <a:rPr lang="pt-BR" sz="1451" dirty="0" smtClean="0"/>
              <a:t>MTE </a:t>
            </a:r>
            <a:r>
              <a:rPr lang="pt-BR" sz="1451" dirty="0"/>
              <a:t>			Elaboração: </a:t>
            </a:r>
            <a:r>
              <a:rPr lang="pt-BR" sz="1451" dirty="0" smtClean="0"/>
              <a:t>MP</a:t>
            </a:r>
            <a:r>
              <a:rPr lang="pt-BR" sz="1633" dirty="0">
                <a:solidFill>
                  <a:srgbClr val="000000"/>
                </a:solidFill>
                <a:latin typeface="Calibri"/>
              </a:rPr>
              <a:t>	</a:t>
            </a:r>
            <a:endParaRPr sz="1633" dirty="0"/>
          </a:p>
        </p:txBody>
      </p:sp>
      <p:sp>
        <p:nvSpPr>
          <p:cNvPr id="6" name="CaixaDeTexto 5"/>
          <p:cNvSpPr txBox="1"/>
          <p:nvPr/>
        </p:nvSpPr>
        <p:spPr>
          <a:xfrm>
            <a:off x="652951" y="477662"/>
            <a:ext cx="7838099" cy="87408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2540" b="1" dirty="0">
                <a:solidFill>
                  <a:schemeClr val="bg1"/>
                </a:solidFill>
                <a:ea typeface="Arial"/>
              </a:rPr>
              <a:t>Seguro Defeso: </a:t>
            </a:r>
            <a:r>
              <a:rPr lang="pt-BR" sz="2540" b="1" dirty="0" smtClean="0">
                <a:solidFill>
                  <a:schemeClr val="bg1"/>
                </a:solidFill>
                <a:ea typeface="Arial"/>
              </a:rPr>
              <a:t>evolução </a:t>
            </a:r>
            <a:r>
              <a:rPr lang="pt-BR" sz="2540" b="1" dirty="0">
                <a:solidFill>
                  <a:schemeClr val="bg1"/>
                </a:solidFill>
                <a:ea typeface="Arial"/>
              </a:rPr>
              <a:t>das despesas</a:t>
            </a:r>
          </a:p>
          <a:p>
            <a:pPr algn="ctr"/>
            <a:r>
              <a:rPr lang="pt-BR" sz="2540" b="1" dirty="0">
                <a:solidFill>
                  <a:schemeClr val="bg1"/>
                </a:solidFill>
              </a:rPr>
              <a:t>(R$ milhões)</a:t>
            </a:r>
            <a:endParaRPr lang="pt-BR" sz="2540" dirty="0">
              <a:solidFill>
                <a:schemeClr val="bg1"/>
              </a:solidFill>
            </a:endParaRPr>
          </a:p>
        </p:txBody>
      </p:sp>
      <p:graphicFrame>
        <p:nvGraphicFramePr>
          <p:cNvPr id="8" name="Gráfico 7"/>
          <p:cNvGraphicFramePr>
            <a:graphicFrameLocks noGrp="1"/>
          </p:cNvGraphicFramePr>
          <p:nvPr/>
        </p:nvGraphicFramePr>
        <p:xfrm>
          <a:off x="359971" y="1549787"/>
          <a:ext cx="8588190" cy="46051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CaixaDeTexto 8"/>
          <p:cNvSpPr txBox="1"/>
          <p:nvPr/>
        </p:nvSpPr>
        <p:spPr>
          <a:xfrm>
            <a:off x="1202376" y="2327392"/>
            <a:ext cx="4593760" cy="594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33" dirty="0"/>
              <a:t>Crescimento nominal de 2.609,8% de 2003 a 2014 </a:t>
            </a:r>
            <a:r>
              <a:rPr lang="pt-BR" sz="1633" dirty="0">
                <a:solidFill>
                  <a:srgbClr val="FF0000"/>
                </a:solidFill>
              </a:rPr>
              <a:t>(média de </a:t>
            </a:r>
            <a:r>
              <a:rPr lang="pt-BR" sz="1633" dirty="0" smtClean="0">
                <a:solidFill>
                  <a:srgbClr val="FF0000"/>
                </a:solidFill>
              </a:rPr>
              <a:t>217% </a:t>
            </a:r>
            <a:r>
              <a:rPr lang="pt-BR" sz="1633" dirty="0">
                <a:solidFill>
                  <a:srgbClr val="FF0000"/>
                </a:solidFill>
              </a:rPr>
              <a:t>por ano)</a:t>
            </a: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32D76-8A0B-4EA8-B895-9F7AE61A0459}" type="slidenum">
              <a:rPr lang="pt-BR" smtClean="0"/>
              <a:t>29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6825210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CustomShape 1"/>
          <p:cNvSpPr/>
          <p:nvPr/>
        </p:nvSpPr>
        <p:spPr>
          <a:xfrm>
            <a:off x="457172" y="273684"/>
            <a:ext cx="8228437" cy="1144562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CustomShape 3"/>
          <p:cNvSpPr/>
          <p:nvPr/>
        </p:nvSpPr>
        <p:spPr>
          <a:xfrm>
            <a:off x="653103" y="6396359"/>
            <a:ext cx="7769632" cy="330796"/>
          </a:xfrm>
          <a:prstGeom prst="rect">
            <a:avLst/>
          </a:prstGeom>
          <a:noFill/>
          <a:ln>
            <a:noFill/>
          </a:ln>
        </p:spPr>
        <p:txBody>
          <a:bodyPr lIns="81638" tIns="40819" rIns="81638" bIns="40819"/>
          <a:lstStyle/>
          <a:p>
            <a:pPr>
              <a:lnSpc>
                <a:spcPct val="100000"/>
              </a:lnSpc>
            </a:pPr>
            <a:r>
              <a:rPr lang="pt-BR" sz="1451" dirty="0">
                <a:latin typeface="Calibri"/>
              </a:rPr>
              <a:t>Fonte: </a:t>
            </a:r>
            <a:r>
              <a:rPr lang="pt-BR" sz="1451" dirty="0" smtClean="0">
                <a:latin typeface="Calibri"/>
              </a:rPr>
              <a:t>MTE</a:t>
            </a:r>
            <a:r>
              <a:rPr lang="pt-BR" sz="1451" dirty="0" smtClean="0"/>
              <a:t>/</a:t>
            </a:r>
            <a:r>
              <a:rPr lang="pt-BR" sz="1451" dirty="0" smtClean="0">
                <a:latin typeface="Calibri"/>
              </a:rPr>
              <a:t>RAIS e CAGED</a:t>
            </a:r>
            <a:r>
              <a:rPr lang="pt-BR" sz="1451" dirty="0">
                <a:latin typeface="Calibri"/>
              </a:rPr>
              <a:t>			Elaboração: MP.</a:t>
            </a:r>
            <a:r>
              <a:rPr lang="pt-BR" sz="1451" dirty="0">
                <a:solidFill>
                  <a:schemeClr val="accent2">
                    <a:lumMod val="75000"/>
                  </a:schemeClr>
                </a:solidFill>
                <a:latin typeface="Calibri"/>
              </a:rPr>
              <a:t>	</a:t>
            </a:r>
            <a:endParaRPr sz="145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653103" y="490187"/>
            <a:ext cx="7838099" cy="67864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177" b="1" dirty="0" smtClean="0">
                <a:solidFill>
                  <a:schemeClr val="bg1"/>
                </a:solidFill>
              </a:rPr>
              <a:t>Criação de Empregos Formais</a:t>
            </a:r>
            <a:r>
              <a:rPr lang="pt-BR" sz="2177" dirty="0">
                <a:solidFill>
                  <a:schemeClr val="bg1"/>
                </a:solidFill>
                <a:latin typeface="Calibri Light"/>
              </a:rPr>
              <a:t>
</a:t>
            </a:r>
            <a:r>
              <a:rPr lang="pt-BR" sz="1633" b="1" dirty="0" smtClean="0">
                <a:solidFill>
                  <a:schemeClr val="bg1"/>
                </a:solidFill>
                <a:latin typeface="Calibri Light"/>
              </a:rPr>
              <a:t>(em milhares de postos de trabalho)</a:t>
            </a:r>
            <a:endParaRPr lang="pt-BR" sz="1633" b="1" dirty="0">
              <a:solidFill>
                <a:schemeClr val="bg1"/>
              </a:solidFill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32D76-8A0B-4EA8-B895-9F7AE61A0459}" type="slidenum">
              <a:rPr lang="pt-BR" smtClean="0"/>
              <a:t>3</a:t>
            </a:fld>
            <a:endParaRPr lang="pt-BR" dirty="0"/>
          </a:p>
        </p:txBody>
      </p:sp>
      <p:graphicFrame>
        <p:nvGraphicFramePr>
          <p:cNvPr id="7" name="Gráfic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891471"/>
              </p:ext>
            </p:extLst>
          </p:nvPr>
        </p:nvGraphicFramePr>
        <p:xfrm>
          <a:off x="323528" y="1403324"/>
          <a:ext cx="8712968" cy="47436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7518898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CustomShape 1"/>
          <p:cNvSpPr/>
          <p:nvPr/>
        </p:nvSpPr>
        <p:spPr>
          <a:xfrm>
            <a:off x="457172" y="273684"/>
            <a:ext cx="8228437" cy="114456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anchor="ctr"/>
          <a:lstStyle/>
          <a:p>
            <a:pPr algn="ctr">
              <a:lnSpc>
                <a:spcPct val="100000"/>
              </a:lnSpc>
            </a:pPr>
            <a:endParaRPr sz="2903" b="1" dirty="0">
              <a:latin typeface="+mj-lt"/>
            </a:endParaRPr>
          </a:p>
        </p:txBody>
      </p:sp>
      <p:sp>
        <p:nvSpPr>
          <p:cNvPr id="107" name="CustomShape 2"/>
          <p:cNvSpPr/>
          <p:nvPr/>
        </p:nvSpPr>
        <p:spPr>
          <a:xfrm>
            <a:off x="587793" y="6139523"/>
            <a:ext cx="7769632" cy="330796"/>
          </a:xfrm>
          <a:prstGeom prst="rect">
            <a:avLst/>
          </a:prstGeom>
          <a:noFill/>
          <a:ln>
            <a:noFill/>
          </a:ln>
        </p:spPr>
        <p:txBody>
          <a:bodyPr lIns="81638" tIns="40819" rIns="81638" bIns="40819"/>
          <a:lstStyle/>
          <a:p>
            <a:pPr>
              <a:lnSpc>
                <a:spcPct val="100000"/>
              </a:lnSpc>
            </a:pPr>
            <a:r>
              <a:rPr lang="pt-BR" sz="1451" dirty="0"/>
              <a:t>Fonte: </a:t>
            </a:r>
            <a:r>
              <a:rPr lang="pt-BR" sz="1451" dirty="0" smtClean="0"/>
              <a:t>MTE </a:t>
            </a:r>
            <a:r>
              <a:rPr lang="pt-BR" sz="1451" dirty="0"/>
              <a:t>			Elaboração: </a:t>
            </a:r>
            <a:r>
              <a:rPr lang="pt-BR" sz="1451" dirty="0" smtClean="0"/>
              <a:t>MP</a:t>
            </a:r>
            <a:r>
              <a:rPr lang="pt-BR" sz="1633" dirty="0">
                <a:solidFill>
                  <a:srgbClr val="000000"/>
                </a:solidFill>
                <a:latin typeface="Calibri"/>
              </a:rPr>
              <a:t>	</a:t>
            </a:r>
            <a:endParaRPr sz="1633" dirty="0"/>
          </a:p>
        </p:txBody>
      </p:sp>
      <p:sp>
        <p:nvSpPr>
          <p:cNvPr id="6" name="CaixaDeTexto 5"/>
          <p:cNvSpPr txBox="1"/>
          <p:nvPr/>
        </p:nvSpPr>
        <p:spPr>
          <a:xfrm>
            <a:off x="652951" y="477663"/>
            <a:ext cx="7838099" cy="87408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2540" b="1" dirty="0">
                <a:solidFill>
                  <a:schemeClr val="bg1"/>
                </a:solidFill>
                <a:ea typeface="Arial"/>
              </a:rPr>
              <a:t>Seguro Defeso: </a:t>
            </a:r>
            <a:r>
              <a:rPr lang="pt-BR" sz="2540" b="1" dirty="0" smtClean="0">
                <a:solidFill>
                  <a:schemeClr val="bg1"/>
                </a:solidFill>
                <a:ea typeface="Arial"/>
              </a:rPr>
              <a:t>evolução </a:t>
            </a:r>
            <a:r>
              <a:rPr lang="pt-BR" sz="2540" b="1" dirty="0">
                <a:solidFill>
                  <a:schemeClr val="bg1"/>
                </a:solidFill>
                <a:ea typeface="Arial"/>
              </a:rPr>
              <a:t>do número de beneficiários </a:t>
            </a:r>
            <a:r>
              <a:rPr lang="pt-BR" sz="2540" b="1" dirty="0">
                <a:solidFill>
                  <a:schemeClr val="bg1"/>
                </a:solidFill>
              </a:rPr>
              <a:t>(milhares)</a:t>
            </a:r>
            <a:endParaRPr lang="pt-BR" sz="2540" dirty="0">
              <a:solidFill>
                <a:schemeClr val="bg1"/>
              </a:solidFill>
            </a:endParaRPr>
          </a:p>
        </p:txBody>
      </p:sp>
      <p:graphicFrame>
        <p:nvGraphicFramePr>
          <p:cNvPr id="8" name="Gráfico 7"/>
          <p:cNvGraphicFramePr>
            <a:graphicFrameLocks noGrp="1"/>
          </p:cNvGraphicFramePr>
          <p:nvPr/>
        </p:nvGraphicFramePr>
        <p:xfrm>
          <a:off x="195841" y="1355385"/>
          <a:ext cx="8752320" cy="47995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CaixaDeTexto 8"/>
          <p:cNvSpPr txBox="1"/>
          <p:nvPr/>
        </p:nvSpPr>
        <p:spPr>
          <a:xfrm>
            <a:off x="1202376" y="2327392"/>
            <a:ext cx="4174115" cy="594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33" dirty="0"/>
              <a:t>Crescimento de 712,3% de 2003 a 2014 </a:t>
            </a:r>
            <a:endParaRPr lang="pt-BR" sz="1633" dirty="0" smtClean="0"/>
          </a:p>
          <a:p>
            <a:pPr algn="ctr"/>
            <a:r>
              <a:rPr lang="pt-BR" sz="1633" dirty="0" smtClean="0">
                <a:solidFill>
                  <a:srgbClr val="FF0000"/>
                </a:solidFill>
              </a:rPr>
              <a:t>(</a:t>
            </a:r>
            <a:r>
              <a:rPr lang="pt-BR" sz="1633" dirty="0">
                <a:solidFill>
                  <a:srgbClr val="FF0000"/>
                </a:solidFill>
              </a:rPr>
              <a:t>média de </a:t>
            </a:r>
            <a:r>
              <a:rPr lang="pt-BR" sz="1633" dirty="0" smtClean="0">
                <a:solidFill>
                  <a:srgbClr val="FF0000"/>
                </a:solidFill>
              </a:rPr>
              <a:t>64,3% </a:t>
            </a:r>
            <a:r>
              <a:rPr lang="pt-BR" sz="1633" dirty="0">
                <a:solidFill>
                  <a:srgbClr val="FF0000"/>
                </a:solidFill>
              </a:rPr>
              <a:t>por ano)</a:t>
            </a: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32D76-8A0B-4EA8-B895-9F7AE61A0459}" type="slidenum">
              <a:rPr lang="pt-BR" smtClean="0"/>
              <a:t>30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778455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CustomShape 1"/>
          <p:cNvSpPr/>
          <p:nvPr/>
        </p:nvSpPr>
        <p:spPr>
          <a:xfrm>
            <a:off x="652951" y="490187"/>
            <a:ext cx="7838099" cy="522482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>
              <a:lnSpc>
                <a:spcPct val="100000"/>
              </a:lnSpc>
            </a:pPr>
            <a:r>
              <a:rPr lang="pt-BR" sz="2540" b="1" dirty="0"/>
              <a:t>Seguro Defeso: </a:t>
            </a:r>
            <a:r>
              <a:rPr lang="pt-BR" sz="2540" b="1" dirty="0" smtClean="0"/>
              <a:t>principais </a:t>
            </a:r>
            <a:r>
              <a:rPr lang="pt-BR" sz="2540" b="1" dirty="0"/>
              <a:t>efeitos da proposta</a:t>
            </a:r>
            <a:endParaRPr sz="2540" dirty="0"/>
          </a:p>
        </p:txBody>
      </p:sp>
      <p:sp>
        <p:nvSpPr>
          <p:cNvPr id="5" name="CaixaDeTexto 4"/>
          <p:cNvSpPr txBox="1"/>
          <p:nvPr/>
        </p:nvSpPr>
        <p:spPr>
          <a:xfrm>
            <a:off x="652951" y="1338840"/>
            <a:ext cx="7838099" cy="43140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89"/>
              </a:spcBef>
            </a:pPr>
            <a:r>
              <a:rPr lang="pt-BR" sz="3200" dirty="0" smtClean="0">
                <a:solidFill>
                  <a:schemeClr val="accent5">
                    <a:lumMod val="50000"/>
                  </a:schemeClr>
                </a:solidFill>
                <a:ea typeface="Arial"/>
              </a:rPr>
              <a:t>Melhor atendimento aos pescadores por conta da maior </a:t>
            </a:r>
            <a:r>
              <a:rPr lang="pt-BR" sz="320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capilaridade </a:t>
            </a:r>
            <a:r>
              <a:rPr lang="pt-BR" sz="3200" dirty="0" smtClean="0">
                <a:solidFill>
                  <a:schemeClr val="accent5">
                    <a:lumMod val="50000"/>
                  </a:schemeClr>
                </a:solidFill>
                <a:ea typeface="Arial"/>
              </a:rPr>
              <a:t>das agências do INSS.</a:t>
            </a:r>
          </a:p>
          <a:p>
            <a:pPr>
              <a:spcBef>
                <a:spcPts val="1089"/>
              </a:spcBef>
            </a:pPr>
            <a:r>
              <a:rPr lang="pt-BR" sz="3200" dirty="0" smtClean="0">
                <a:solidFill>
                  <a:schemeClr val="accent5">
                    <a:lumMod val="50000"/>
                  </a:schemeClr>
                </a:solidFill>
                <a:ea typeface="Arial"/>
              </a:rPr>
              <a:t>Maior governança na concessão de benefícios. </a:t>
            </a:r>
          </a:p>
          <a:p>
            <a:pPr>
              <a:spcBef>
                <a:spcPts val="1089"/>
              </a:spcBef>
            </a:pPr>
            <a:r>
              <a:rPr lang="pt-BR" sz="3200" dirty="0" smtClean="0">
                <a:solidFill>
                  <a:schemeClr val="accent5">
                    <a:lumMod val="50000"/>
                  </a:schemeClr>
                </a:solidFill>
                <a:ea typeface="Arial"/>
              </a:rPr>
              <a:t>Eliminar a </a:t>
            </a:r>
            <a:r>
              <a:rPr lang="pt-BR" sz="320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concessão do benefício às atividades de apoio e aos familiares que não se dedicam à pesca de forma exclusiva.</a:t>
            </a: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32D76-8A0B-4EA8-B895-9F7AE61A0459}" type="slidenum">
              <a:rPr lang="pt-BR" smtClean="0"/>
              <a:t>31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88033154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CustomShape 1"/>
          <p:cNvSpPr/>
          <p:nvPr/>
        </p:nvSpPr>
        <p:spPr>
          <a:xfrm>
            <a:off x="522316" y="489713"/>
            <a:ext cx="7838099" cy="522482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>
              <a:lnSpc>
                <a:spcPct val="100000"/>
              </a:lnSpc>
            </a:pPr>
            <a:r>
              <a:rPr lang="pt-BR" sz="2540" b="1" dirty="0">
                <a:latin typeface="+mj-lt"/>
              </a:rPr>
              <a:t>Pensão por </a:t>
            </a:r>
            <a:r>
              <a:rPr lang="pt-BR" sz="2540" b="1" dirty="0" smtClean="0">
                <a:latin typeface="+mj-lt"/>
              </a:rPr>
              <a:t>Morte</a:t>
            </a:r>
            <a:endParaRPr sz="2540" b="1" dirty="0">
              <a:latin typeface="+mj-lt"/>
            </a:endParaRPr>
          </a:p>
        </p:txBody>
      </p:sp>
      <p:sp>
        <p:nvSpPr>
          <p:cNvPr id="98" name="CustomShape 2"/>
          <p:cNvSpPr/>
          <p:nvPr/>
        </p:nvSpPr>
        <p:spPr>
          <a:xfrm>
            <a:off x="652950" y="1861380"/>
            <a:ext cx="7837381" cy="4180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 algn="just">
              <a:spcBef>
                <a:spcPts val="1089"/>
              </a:spcBef>
            </a:pPr>
            <a:endParaRPr sz="1633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554614" y="1124744"/>
            <a:ext cx="8034052" cy="4667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089"/>
              </a:spcBef>
            </a:pPr>
            <a:r>
              <a:rPr lang="pt-BR" sz="2400" b="1" dirty="0">
                <a:solidFill>
                  <a:schemeClr val="accent2">
                    <a:lumMod val="75000"/>
                  </a:schemeClr>
                </a:solidFill>
                <a:ea typeface="Arial"/>
              </a:rPr>
              <a:t>O que é</a:t>
            </a:r>
            <a:endParaRPr lang="pt-BR" sz="2400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spcBef>
                <a:spcPts val="1089"/>
              </a:spcBef>
              <a:spcAft>
                <a:spcPts val="600"/>
              </a:spcAft>
            </a:pPr>
            <a:r>
              <a:rPr lang="pt-BR" altLang="pt-BR" sz="240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A pensão por morte é um benefício de risco que é concedido ao dependente em caso de falecimento do segurado.</a:t>
            </a:r>
          </a:p>
          <a:p>
            <a:pPr>
              <a:spcBef>
                <a:spcPts val="1089"/>
              </a:spcBef>
              <a:spcAft>
                <a:spcPts val="600"/>
              </a:spcAft>
            </a:pPr>
            <a:r>
              <a:rPr lang="pt-BR" altLang="pt-BR" sz="240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Objetivo do benefício:</a:t>
            </a:r>
          </a:p>
          <a:p>
            <a:pPr marL="800100" lvl="1" indent="-342900">
              <a:spcBef>
                <a:spcPts val="1089"/>
              </a:spcBef>
              <a:buFont typeface="Arial" panose="020B0604020202020204" pitchFamily="34" charset="0"/>
              <a:buChar char="•"/>
            </a:pPr>
            <a:r>
              <a:rPr lang="pt-BR" altLang="pt-BR" sz="240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Evitar a súbita queda do </a:t>
            </a:r>
            <a:r>
              <a:rPr lang="pt-BR" altLang="pt-BR" sz="2400" dirty="0" smtClean="0">
                <a:solidFill>
                  <a:schemeClr val="accent5">
                    <a:lumMod val="50000"/>
                  </a:schemeClr>
                </a:solidFill>
                <a:ea typeface="Arial"/>
              </a:rPr>
              <a:t>bem-estar </a:t>
            </a:r>
            <a:r>
              <a:rPr lang="pt-BR" altLang="pt-BR" sz="240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da família após o óbito do </a:t>
            </a:r>
            <a:r>
              <a:rPr lang="pt-BR" altLang="pt-BR" sz="2400" dirty="0" smtClean="0">
                <a:solidFill>
                  <a:schemeClr val="accent5">
                    <a:lumMod val="50000"/>
                  </a:schemeClr>
                </a:solidFill>
                <a:ea typeface="Arial"/>
              </a:rPr>
              <a:t>segurado; e</a:t>
            </a:r>
            <a:endParaRPr lang="pt-BR" altLang="pt-BR" sz="2400" dirty="0">
              <a:solidFill>
                <a:schemeClr val="accent5">
                  <a:lumMod val="50000"/>
                </a:schemeClr>
              </a:solidFill>
              <a:ea typeface="Arial"/>
            </a:endParaRPr>
          </a:p>
          <a:p>
            <a:pPr marL="800100" lvl="1" indent="-342900">
              <a:spcBef>
                <a:spcPts val="1089"/>
              </a:spcBef>
              <a:buFont typeface="Arial" panose="020B0604020202020204" pitchFamily="34" charset="0"/>
              <a:buChar char="•"/>
            </a:pPr>
            <a:r>
              <a:rPr lang="pt-BR" altLang="pt-BR" sz="240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Garantir uma renda mínima à família do </a:t>
            </a:r>
            <a:r>
              <a:rPr lang="pt-BR" altLang="pt-BR" sz="2400" dirty="0" smtClean="0">
                <a:solidFill>
                  <a:schemeClr val="accent5">
                    <a:lumMod val="50000"/>
                  </a:schemeClr>
                </a:solidFill>
                <a:ea typeface="Arial"/>
              </a:rPr>
              <a:t>segurado.</a:t>
            </a:r>
            <a:endParaRPr lang="pt-BR" sz="2400" dirty="0">
              <a:solidFill>
                <a:schemeClr val="accent5">
                  <a:lumMod val="50000"/>
                </a:schemeClr>
              </a:solidFill>
              <a:ea typeface="Arial"/>
            </a:endParaRPr>
          </a:p>
          <a:p>
            <a:pPr>
              <a:spcBef>
                <a:spcPts val="1089"/>
              </a:spcBef>
            </a:pPr>
            <a:r>
              <a:rPr lang="pt-BR" altLang="pt-BR" sz="240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As </a:t>
            </a:r>
            <a:r>
              <a:rPr lang="pt-BR" altLang="pt-BR" sz="2400" dirty="0" smtClean="0">
                <a:solidFill>
                  <a:schemeClr val="accent5">
                    <a:lumMod val="50000"/>
                  </a:schemeClr>
                </a:solidFill>
                <a:ea typeface="Arial"/>
              </a:rPr>
              <a:t>mudanças propostas não se aplicam às pensões já concedidas.</a:t>
            </a:r>
            <a:endParaRPr lang="pt-BR" altLang="pt-BR" sz="2400" dirty="0">
              <a:solidFill>
                <a:schemeClr val="accent5">
                  <a:lumMod val="50000"/>
                </a:schemeClr>
              </a:solidFill>
              <a:ea typeface="Arial"/>
            </a:endParaRPr>
          </a:p>
          <a:p>
            <a:pPr>
              <a:spcBef>
                <a:spcPts val="1089"/>
              </a:spcBef>
            </a:pPr>
            <a:endParaRPr lang="pt-BR" sz="1633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32D76-8A0B-4EA8-B895-9F7AE61A0459}" type="slidenum">
              <a:rPr lang="pt-BR" smtClean="0"/>
              <a:t>32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0234755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CustomShape 1"/>
          <p:cNvSpPr/>
          <p:nvPr/>
        </p:nvSpPr>
        <p:spPr>
          <a:xfrm>
            <a:off x="522316" y="489713"/>
            <a:ext cx="7838099" cy="522482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>
              <a:lnSpc>
                <a:spcPct val="100000"/>
              </a:lnSpc>
            </a:pPr>
            <a:r>
              <a:rPr lang="pt-BR" sz="2540" b="1" dirty="0">
                <a:latin typeface="+mj-lt"/>
              </a:rPr>
              <a:t>Pensão por Morte: tempo mínimo</a:t>
            </a:r>
            <a:endParaRPr sz="2540" b="1" dirty="0">
              <a:latin typeface="+mj-lt"/>
            </a:endParaRPr>
          </a:p>
        </p:txBody>
      </p:sp>
      <p:sp>
        <p:nvSpPr>
          <p:cNvPr id="98" name="CustomShape 2"/>
          <p:cNvSpPr/>
          <p:nvPr/>
        </p:nvSpPr>
        <p:spPr>
          <a:xfrm>
            <a:off x="539552" y="1264904"/>
            <a:ext cx="8147248" cy="4828392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 algn="just">
              <a:spcBef>
                <a:spcPts val="1089"/>
              </a:spcBef>
            </a:pPr>
            <a:endParaRPr sz="1633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Chave direita 5"/>
          <p:cNvSpPr/>
          <p:nvPr/>
        </p:nvSpPr>
        <p:spPr>
          <a:xfrm rot="5400000">
            <a:off x="2221962" y="1118504"/>
            <a:ext cx="301777" cy="366659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sz="1633" dirty="0"/>
          </a:p>
        </p:txBody>
      </p:sp>
      <p:sp>
        <p:nvSpPr>
          <p:cNvPr id="7" name="CaixaDeTexto 6"/>
          <p:cNvSpPr txBox="1"/>
          <p:nvPr/>
        </p:nvSpPr>
        <p:spPr>
          <a:xfrm>
            <a:off x="539551" y="3192820"/>
            <a:ext cx="3734497" cy="1274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89"/>
              </a:spcBef>
            </a:pPr>
            <a:r>
              <a:rPr lang="pt-BR" sz="1270" dirty="0">
                <a:solidFill>
                  <a:schemeClr val="accent5">
                    <a:lumMod val="50000"/>
                  </a:schemeClr>
                </a:solidFill>
              </a:rPr>
              <a:t>Não há tempo mínimo de contribuição para acessar o benefício.</a:t>
            </a:r>
          </a:p>
          <a:p>
            <a:pPr>
              <a:spcBef>
                <a:spcPts val="1089"/>
              </a:spcBef>
            </a:pPr>
            <a:r>
              <a:rPr lang="pt-BR" sz="1270" dirty="0">
                <a:solidFill>
                  <a:schemeClr val="accent5">
                    <a:lumMod val="50000"/>
                  </a:schemeClr>
                </a:solidFill>
              </a:rPr>
              <a:t>Não há prazo mínimo de casamento ou união estável para que o(a) dependente tenha direito a pensão.</a:t>
            </a:r>
          </a:p>
          <a:p>
            <a:pPr>
              <a:spcBef>
                <a:spcPts val="544"/>
              </a:spcBef>
            </a:pPr>
            <a:endParaRPr lang="pt-BR" sz="127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539552" y="2503298"/>
            <a:ext cx="3666598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14" b="1" dirty="0">
                <a:solidFill>
                  <a:schemeClr val="accent2">
                    <a:lumMod val="75000"/>
                  </a:schemeClr>
                </a:solidFill>
              </a:rPr>
              <a:t>Antes da MP</a:t>
            </a:r>
            <a:endParaRPr lang="pt-BR" sz="1633" dirty="0"/>
          </a:p>
        </p:txBody>
      </p:sp>
      <p:sp>
        <p:nvSpPr>
          <p:cNvPr id="9" name="CaixaDeTexto 8"/>
          <p:cNvSpPr txBox="1"/>
          <p:nvPr/>
        </p:nvSpPr>
        <p:spPr>
          <a:xfrm>
            <a:off x="4589237" y="3192821"/>
            <a:ext cx="3802398" cy="2239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544"/>
              </a:spcBef>
            </a:pPr>
            <a:r>
              <a:rPr lang="pt-BR" sz="127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Manutenção do benefício, com tempo mínimo de 2 anos de contribuição para acesso à pensão.</a:t>
            </a:r>
            <a:br>
              <a:rPr lang="pt-BR" sz="1270" dirty="0">
                <a:solidFill>
                  <a:schemeClr val="accent5">
                    <a:lumMod val="50000"/>
                  </a:schemeClr>
                </a:solidFill>
                <a:ea typeface="Arial"/>
              </a:rPr>
            </a:br>
            <a:r>
              <a:rPr lang="pt-BR" sz="1089" i="1" dirty="0">
                <a:solidFill>
                  <a:schemeClr val="accent5">
                    <a:lumMod val="50000"/>
                  </a:schemeClr>
                </a:solidFill>
              </a:rPr>
              <a:t>Exceção: acidente de trabalho e doença profissional</a:t>
            </a:r>
          </a:p>
          <a:p>
            <a:pPr>
              <a:spcBef>
                <a:spcPts val="544"/>
              </a:spcBef>
            </a:pPr>
            <a:r>
              <a:rPr lang="pt-BR" sz="1270" dirty="0">
                <a:solidFill>
                  <a:schemeClr val="accent5">
                    <a:lumMod val="50000"/>
                  </a:schemeClr>
                </a:solidFill>
              </a:rPr>
              <a:t>Tempo mínimo de 2 anos de casamento ou união estável</a:t>
            </a:r>
            <a:br>
              <a:rPr lang="pt-BR" sz="1270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pt-BR" sz="1089" i="1" dirty="0">
                <a:solidFill>
                  <a:schemeClr val="accent5">
                    <a:lumMod val="50000"/>
                  </a:schemeClr>
                </a:solidFill>
              </a:rPr>
              <a:t>Exceção: acidentes de trabalho depois do casamento ou para cônjuge/companheiro incapaz/inválido</a:t>
            </a:r>
            <a:br>
              <a:rPr lang="pt-BR" sz="1089" i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pt-BR" sz="1089" i="1" dirty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pt-BR" sz="1089" i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pt-BR" sz="1089" dirty="0">
                <a:solidFill>
                  <a:schemeClr val="accent5">
                    <a:lumMod val="50000"/>
                  </a:schemeClr>
                </a:solidFill>
              </a:rPr>
              <a:t>Regra válida também para os servidores públicos da União</a:t>
            </a:r>
          </a:p>
          <a:p>
            <a:pPr>
              <a:spcBef>
                <a:spcPts val="544"/>
              </a:spcBef>
            </a:pPr>
            <a:r>
              <a:rPr lang="pt-BR" sz="1089" dirty="0">
                <a:solidFill>
                  <a:schemeClr val="accent2">
                    <a:lumMod val="75000"/>
                  </a:schemeClr>
                </a:solidFill>
              </a:rPr>
              <a:t>Não se aplica aos atuais beneficiários</a:t>
            </a:r>
          </a:p>
          <a:p>
            <a:pPr>
              <a:spcBef>
                <a:spcPts val="544"/>
              </a:spcBef>
            </a:pPr>
            <a:endParaRPr lang="pt-BR" sz="1089" i="1" dirty="0"/>
          </a:p>
        </p:txBody>
      </p:sp>
      <p:sp>
        <p:nvSpPr>
          <p:cNvPr id="10" name="CaixaDeTexto 9"/>
          <p:cNvSpPr txBox="1"/>
          <p:nvPr/>
        </p:nvSpPr>
        <p:spPr>
          <a:xfrm>
            <a:off x="4654554" y="2503298"/>
            <a:ext cx="3666598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14" b="1" dirty="0">
                <a:solidFill>
                  <a:schemeClr val="accent2">
                    <a:lumMod val="75000"/>
                  </a:schemeClr>
                </a:solidFill>
                <a:ea typeface="Arial"/>
              </a:rPr>
              <a:t>Depois da MP</a:t>
            </a:r>
            <a:endParaRPr lang="pt-BR" sz="1814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" name="Chave direita 10"/>
          <p:cNvSpPr/>
          <p:nvPr/>
        </p:nvSpPr>
        <p:spPr>
          <a:xfrm rot="5400000">
            <a:off x="6336964" y="1118505"/>
            <a:ext cx="301777" cy="366659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sz="1633" dirty="0"/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32D76-8A0B-4EA8-B895-9F7AE61A0459}" type="slidenum">
              <a:rPr lang="pt-BR" smtClean="0"/>
              <a:t>33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3675219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CustomShape 1"/>
          <p:cNvSpPr/>
          <p:nvPr/>
        </p:nvSpPr>
        <p:spPr>
          <a:xfrm>
            <a:off x="522316" y="489713"/>
            <a:ext cx="7838099" cy="522482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>
              <a:lnSpc>
                <a:spcPct val="100000"/>
              </a:lnSpc>
            </a:pPr>
            <a:r>
              <a:rPr lang="pt-BR" sz="2540" b="1" dirty="0">
                <a:latin typeface="+mj-lt"/>
              </a:rPr>
              <a:t>Pensão por Morte: duração</a:t>
            </a:r>
            <a:endParaRPr sz="2540" b="1" dirty="0">
              <a:latin typeface="+mj-lt"/>
            </a:endParaRPr>
          </a:p>
        </p:txBody>
      </p:sp>
      <p:sp>
        <p:nvSpPr>
          <p:cNvPr id="98" name="CustomShape 2"/>
          <p:cNvSpPr/>
          <p:nvPr/>
        </p:nvSpPr>
        <p:spPr>
          <a:xfrm>
            <a:off x="479035" y="1196752"/>
            <a:ext cx="7837381" cy="4180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 algn="just">
              <a:spcBef>
                <a:spcPts val="1089"/>
              </a:spcBef>
            </a:pPr>
            <a:endParaRPr sz="1633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Chave direita 5"/>
          <p:cNvSpPr/>
          <p:nvPr/>
        </p:nvSpPr>
        <p:spPr>
          <a:xfrm rot="5400000">
            <a:off x="2111973" y="1099825"/>
            <a:ext cx="261270" cy="352714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sz="1633" dirty="0"/>
          </a:p>
        </p:txBody>
      </p:sp>
      <p:sp>
        <p:nvSpPr>
          <p:cNvPr id="7" name="CaixaDeTexto 6"/>
          <p:cNvSpPr txBox="1"/>
          <p:nvPr/>
        </p:nvSpPr>
        <p:spPr>
          <a:xfrm>
            <a:off x="479035" y="3124669"/>
            <a:ext cx="3592462" cy="742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89"/>
              </a:spcBef>
            </a:pPr>
            <a:r>
              <a:rPr lang="pt-BR" sz="1270" dirty="0">
                <a:solidFill>
                  <a:schemeClr val="accent5">
                    <a:lumMod val="50000"/>
                  </a:schemeClr>
                </a:solidFill>
              </a:rPr>
              <a:t>A pensão é vitalícia independentemente da idade do beneficiário</a:t>
            </a:r>
          </a:p>
          <a:p>
            <a:pPr>
              <a:spcBef>
                <a:spcPts val="544"/>
              </a:spcBef>
            </a:pPr>
            <a:endParaRPr lang="pt-BR" sz="127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479035" y="2435147"/>
            <a:ext cx="3527145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14" b="1" dirty="0">
                <a:solidFill>
                  <a:schemeClr val="accent2">
                    <a:lumMod val="75000"/>
                  </a:schemeClr>
                </a:solidFill>
              </a:rPr>
              <a:t>Antes da MP</a:t>
            </a:r>
            <a:endParaRPr lang="pt-BR" sz="1633" dirty="0"/>
          </a:p>
        </p:txBody>
      </p:sp>
      <p:sp>
        <p:nvSpPr>
          <p:cNvPr id="9" name="CaixaDeTexto 8"/>
          <p:cNvSpPr txBox="1"/>
          <p:nvPr/>
        </p:nvSpPr>
        <p:spPr>
          <a:xfrm>
            <a:off x="4528720" y="3124669"/>
            <a:ext cx="3657780" cy="23510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544"/>
              </a:spcBef>
            </a:pPr>
            <a:r>
              <a:rPr lang="pt-BR" sz="127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Manutenção do benefício, com concessão de benefício vitalício para cônjuges a partir de 44 anos</a:t>
            </a:r>
          </a:p>
          <a:p>
            <a:pPr>
              <a:spcBef>
                <a:spcPts val="544"/>
              </a:spcBef>
            </a:pPr>
            <a:r>
              <a:rPr lang="pt-BR" sz="1270" i="1" dirty="0">
                <a:solidFill>
                  <a:schemeClr val="accent5">
                    <a:lumMod val="50000"/>
                  </a:schemeClr>
                </a:solidFill>
              </a:rPr>
              <a:t>Fim do benefício vitalício para cônjuges jovens</a:t>
            </a:r>
          </a:p>
          <a:p>
            <a:pPr>
              <a:spcBef>
                <a:spcPts val="544"/>
              </a:spcBef>
            </a:pPr>
            <a:r>
              <a:rPr lang="pt-BR" sz="1270" i="1" dirty="0">
                <a:solidFill>
                  <a:schemeClr val="accent5">
                    <a:lumMod val="50000"/>
                  </a:schemeClr>
                </a:solidFill>
              </a:rPr>
              <a:t>O critério será a expectativa de sobrevida em anos (projeção do IBGE)</a:t>
            </a:r>
            <a:br>
              <a:rPr lang="pt-BR" sz="1270" i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pt-BR" sz="1089" i="1" dirty="0">
                <a:solidFill>
                  <a:schemeClr val="accent5">
                    <a:lumMod val="50000"/>
                  </a:schemeClr>
                </a:solidFill>
              </a:rPr>
              <a:t>Exceção: cônjuge inválido, que terá direito à pensão vitalícia independentemente de sua expectativa de vida</a:t>
            </a:r>
            <a:br>
              <a:rPr lang="pt-BR" sz="1089" i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pt-BR" sz="1089" i="1" dirty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pt-BR" sz="1089" i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pt-BR" sz="1270" dirty="0">
                <a:solidFill>
                  <a:schemeClr val="accent5">
                    <a:lumMod val="50000"/>
                  </a:schemeClr>
                </a:solidFill>
              </a:rPr>
              <a:t>Regra válida também para os servidores públicos da União</a:t>
            </a:r>
          </a:p>
          <a:p>
            <a:pPr>
              <a:spcBef>
                <a:spcPts val="544"/>
              </a:spcBef>
            </a:pPr>
            <a:r>
              <a:rPr lang="pt-BR" sz="1270" dirty="0">
                <a:solidFill>
                  <a:schemeClr val="accent2">
                    <a:lumMod val="75000"/>
                  </a:schemeClr>
                </a:solidFill>
              </a:rPr>
              <a:t>Não se aplica aos atuais beneficiários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4615712" y="2435147"/>
            <a:ext cx="3527145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14" b="1" dirty="0">
                <a:solidFill>
                  <a:schemeClr val="accent2">
                    <a:lumMod val="75000"/>
                  </a:schemeClr>
                </a:solidFill>
                <a:ea typeface="Arial"/>
              </a:rPr>
              <a:t>Depois da MP</a:t>
            </a:r>
            <a:endParaRPr lang="pt-BR" sz="1814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" name="Chave direita 10"/>
          <p:cNvSpPr/>
          <p:nvPr/>
        </p:nvSpPr>
        <p:spPr>
          <a:xfrm rot="5400000">
            <a:off x="6226975" y="1099826"/>
            <a:ext cx="261270" cy="352714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sz="1633" dirty="0"/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32D76-8A0B-4EA8-B895-9F7AE61A0459}" type="slidenum">
              <a:rPr lang="pt-BR" smtClean="0"/>
              <a:t>34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00012798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312739" y="1731169"/>
          <a:ext cx="8364540" cy="3588543"/>
        </p:xfrm>
        <a:graphic>
          <a:graphicData uri="http://schemas.openxmlformats.org/drawingml/2006/table">
            <a:tbl>
              <a:tblPr/>
              <a:tblGrid>
                <a:gridCol w="3108150"/>
                <a:gridCol w="3108150"/>
                <a:gridCol w="2148240"/>
              </a:tblGrid>
              <a:tr h="10903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Calibri"/>
                        </a:rPr>
                        <a:t>Idade </a:t>
                      </a:r>
                      <a:r>
                        <a:rPr lang="pt-BR" sz="1800" dirty="0" smtClean="0">
                          <a:effectLst/>
                          <a:latin typeface="Calibri"/>
                        </a:rPr>
                        <a:t> de</a:t>
                      </a:r>
                      <a:r>
                        <a:rPr lang="pt-BR" sz="1800" baseline="0" dirty="0" smtClean="0">
                          <a:effectLst/>
                          <a:latin typeface="Calibri"/>
                        </a:rPr>
                        <a:t> referência*</a:t>
                      </a:r>
                      <a:endParaRPr lang="pt-BR" sz="1800" dirty="0">
                        <a:effectLst/>
                        <a:latin typeface="Calibri"/>
                      </a:endParaRPr>
                    </a:p>
                  </a:txBody>
                  <a:tcPr marL="41868" marR="41868" marT="32298" marB="32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b="1" dirty="0">
                          <a:effectLst/>
                          <a:latin typeface="Calibri"/>
                        </a:rPr>
                        <a:t>Expectativa de Sobrevida</a:t>
                      </a:r>
                      <a:r>
                        <a:rPr lang="pt-BR" sz="1800" dirty="0">
                          <a:effectLst/>
                          <a:latin typeface="Calibri"/>
                        </a:rPr>
                        <a:t> (anos)</a:t>
                      </a:r>
                    </a:p>
                  </a:txBody>
                  <a:tcPr marL="41868" marR="41868" marT="32298" marB="32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Calibri"/>
                        </a:rPr>
                        <a:t>Duração Pensão (anos)</a:t>
                      </a:r>
                    </a:p>
                  </a:txBody>
                  <a:tcPr marL="41868" marR="41868" marT="32298" marB="32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4163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Calibri"/>
                        </a:rPr>
                        <a:t>44 anos ou </a:t>
                      </a:r>
                      <a:r>
                        <a:rPr lang="pt-BR" sz="1800" dirty="0" smtClean="0">
                          <a:effectLst/>
                          <a:latin typeface="Calibri"/>
                        </a:rPr>
                        <a:t>mais**</a:t>
                      </a:r>
                      <a:endParaRPr lang="pt-BR" sz="1800" dirty="0">
                        <a:effectLst/>
                        <a:latin typeface="Calibri"/>
                      </a:endParaRPr>
                    </a:p>
                  </a:txBody>
                  <a:tcPr marL="41868" marR="41868" marT="32298" marB="32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  <a:latin typeface="Calibri"/>
                        </a:rPr>
                        <a:t>Até 35</a:t>
                      </a:r>
                      <a:endParaRPr lang="pt-BR" sz="1800" dirty="0">
                        <a:effectLst/>
                        <a:latin typeface="Calibri"/>
                      </a:endParaRPr>
                    </a:p>
                  </a:txBody>
                  <a:tcPr marL="41868" marR="41868" marT="32298" marB="32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Calibri"/>
                        </a:rPr>
                        <a:t>vitalício</a:t>
                      </a:r>
                    </a:p>
                  </a:txBody>
                  <a:tcPr marL="41868" marR="41868" marT="32298" marB="32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63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Calibri"/>
                        </a:rPr>
                        <a:t>39 a 43 anos</a:t>
                      </a:r>
                    </a:p>
                  </a:txBody>
                  <a:tcPr marL="41868" marR="41868" marT="32298" marB="32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  <a:latin typeface="Calibri"/>
                        </a:rPr>
                        <a:t>Entre 35 e </a:t>
                      </a:r>
                      <a:r>
                        <a:rPr lang="pt-BR" sz="1800" dirty="0">
                          <a:effectLst/>
                          <a:latin typeface="Calibri"/>
                        </a:rPr>
                        <a:t>40</a:t>
                      </a:r>
                    </a:p>
                  </a:txBody>
                  <a:tcPr marL="41868" marR="41868" marT="32298" marB="32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  <a:latin typeface="Calibri"/>
                        </a:rPr>
                        <a:t>15</a:t>
                      </a:r>
                      <a:endParaRPr lang="pt-BR" sz="1800" dirty="0">
                        <a:effectLst/>
                        <a:latin typeface="Calibri"/>
                      </a:endParaRPr>
                    </a:p>
                  </a:txBody>
                  <a:tcPr marL="41868" marR="41868" marT="32298" marB="32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63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Calibri"/>
                        </a:rPr>
                        <a:t>33 a 38 anos</a:t>
                      </a:r>
                    </a:p>
                  </a:txBody>
                  <a:tcPr marL="41868" marR="41868" marT="32298" marB="32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  <a:latin typeface="Calibri"/>
                        </a:rPr>
                        <a:t>Entre 40 e </a:t>
                      </a:r>
                      <a:r>
                        <a:rPr lang="pt-BR" sz="1800" dirty="0">
                          <a:effectLst/>
                          <a:latin typeface="Calibri"/>
                        </a:rPr>
                        <a:t>45</a:t>
                      </a:r>
                    </a:p>
                  </a:txBody>
                  <a:tcPr marL="41868" marR="41868" marT="32298" marB="32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  <a:latin typeface="Calibri"/>
                        </a:rPr>
                        <a:t>12</a:t>
                      </a:r>
                      <a:endParaRPr lang="pt-BR" sz="1800" dirty="0">
                        <a:effectLst/>
                        <a:latin typeface="Calibri"/>
                      </a:endParaRPr>
                    </a:p>
                  </a:txBody>
                  <a:tcPr marL="41868" marR="41868" marT="32298" marB="32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63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Calibri"/>
                        </a:rPr>
                        <a:t>28 a 32 anos</a:t>
                      </a:r>
                    </a:p>
                  </a:txBody>
                  <a:tcPr marL="41868" marR="41868" marT="32298" marB="32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  <a:latin typeface="Calibri"/>
                        </a:rPr>
                        <a:t>Entre 45 e </a:t>
                      </a:r>
                      <a:r>
                        <a:rPr lang="pt-BR" sz="1800" dirty="0">
                          <a:effectLst/>
                          <a:latin typeface="Calibri"/>
                        </a:rPr>
                        <a:t>50</a:t>
                      </a:r>
                    </a:p>
                  </a:txBody>
                  <a:tcPr marL="41868" marR="41868" marT="32298" marB="32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Calibri"/>
                        </a:rPr>
                        <a:t>9</a:t>
                      </a:r>
                    </a:p>
                  </a:txBody>
                  <a:tcPr marL="41868" marR="41868" marT="32298" marB="32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63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Calibri"/>
                        </a:rPr>
                        <a:t>22 a 27 anos</a:t>
                      </a:r>
                    </a:p>
                  </a:txBody>
                  <a:tcPr marL="41868" marR="41868" marT="32298" marB="32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  <a:latin typeface="Calibri"/>
                        </a:rPr>
                        <a:t>Entre 50 e </a:t>
                      </a:r>
                      <a:r>
                        <a:rPr lang="pt-BR" sz="1800" dirty="0">
                          <a:effectLst/>
                          <a:latin typeface="Calibri"/>
                        </a:rPr>
                        <a:t>55</a:t>
                      </a:r>
                    </a:p>
                  </a:txBody>
                  <a:tcPr marL="41868" marR="41868" marT="32298" marB="32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41868" marR="41868" marT="32298" marB="32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63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Calibri"/>
                        </a:rPr>
                        <a:t>21 anos ou menos</a:t>
                      </a:r>
                    </a:p>
                  </a:txBody>
                  <a:tcPr marL="41868" marR="41868" marT="32298" marB="32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  <a:latin typeface="Calibri"/>
                        </a:rPr>
                        <a:t>Maior que 55</a:t>
                      </a:r>
                      <a:endParaRPr lang="pt-BR" sz="1800" dirty="0">
                        <a:effectLst/>
                        <a:latin typeface="Calibri"/>
                      </a:endParaRPr>
                    </a:p>
                  </a:txBody>
                  <a:tcPr marL="41868" marR="41868" marT="32298" marB="32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41868" marR="41868" marT="32298" marB="32298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CaixaDeTexto 2"/>
          <p:cNvSpPr txBox="1"/>
          <p:nvPr/>
        </p:nvSpPr>
        <p:spPr>
          <a:xfrm>
            <a:off x="220664" y="5373291"/>
            <a:ext cx="7272337" cy="53604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spcBef>
                <a:spcPts val="225"/>
              </a:spcBef>
              <a:spcAft>
                <a:spcPts val="225"/>
              </a:spcAft>
              <a:defRPr/>
            </a:pPr>
            <a:r>
              <a:rPr lang="pt-BR" sz="1275" b="1" dirty="0">
                <a:latin typeface="+mj-lt"/>
                <a:cs typeface="Arial" charset="0"/>
              </a:rPr>
              <a:t>* Com base na atual projeção do IBGE de expectativa de sobrevida</a:t>
            </a:r>
          </a:p>
          <a:p>
            <a:pPr>
              <a:spcBef>
                <a:spcPts val="225"/>
              </a:spcBef>
              <a:spcAft>
                <a:spcPts val="225"/>
              </a:spcAft>
              <a:defRPr/>
            </a:pPr>
            <a:r>
              <a:rPr lang="pt-BR" sz="1275" b="1" dirty="0">
                <a:latin typeface="+mj-lt"/>
                <a:cs typeface="Arial" charset="0"/>
              </a:rPr>
              <a:t>** Hoje, 86,7% das pensões concedidas estão nesta condição</a:t>
            </a: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4294967295"/>
          </p:nvPr>
        </p:nvSpPr>
        <p:spPr>
          <a:xfrm>
            <a:off x="6457951" y="5624512"/>
            <a:ext cx="2057400" cy="273844"/>
          </a:xfrm>
          <a:prstGeom prst="rect">
            <a:avLst/>
          </a:prstGeom>
        </p:spPr>
        <p:txBody>
          <a:bodyPr/>
          <a:lstStyle/>
          <a:p>
            <a:fld id="{45779699-1D4B-426B-807B-3AEF662C4A65}" type="slidenum">
              <a:rPr lang="pt-BR" smtClean="0"/>
              <a:t>35</a:t>
            </a:fld>
            <a:endParaRPr lang="pt-BR"/>
          </a:p>
        </p:txBody>
      </p:sp>
      <p:sp>
        <p:nvSpPr>
          <p:cNvPr id="6" name="TextShape 1"/>
          <p:cNvSpPr txBox="1"/>
          <p:nvPr/>
        </p:nvSpPr>
        <p:spPr>
          <a:xfrm>
            <a:off x="652951" y="490187"/>
            <a:ext cx="7838099" cy="52248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/>
            <a:r>
              <a:rPr lang="pt-BR" sz="2540" b="1" dirty="0" smtClean="0"/>
              <a:t>Pensão por Morte</a:t>
            </a:r>
            <a:endParaRPr sz="2540" b="1" dirty="0"/>
          </a:p>
        </p:txBody>
      </p:sp>
    </p:spTree>
    <p:extLst>
      <p:ext uri="{BB962C8B-B14F-4D97-AF65-F5344CB8AC3E}">
        <p14:creationId xmlns:p14="http://schemas.microsoft.com/office/powerpoint/2010/main" val="1716692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CustomShape 1"/>
          <p:cNvSpPr/>
          <p:nvPr/>
        </p:nvSpPr>
        <p:spPr>
          <a:xfrm>
            <a:off x="522316" y="489713"/>
            <a:ext cx="7838099" cy="522482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>
              <a:lnSpc>
                <a:spcPct val="100000"/>
              </a:lnSpc>
            </a:pPr>
            <a:r>
              <a:rPr lang="pt-BR" sz="2540" b="1" dirty="0">
                <a:latin typeface="+mj-lt"/>
              </a:rPr>
              <a:t>Pensão por Morte: crime doloso</a:t>
            </a:r>
            <a:endParaRPr sz="2540" b="1" dirty="0">
              <a:latin typeface="+mj-lt"/>
            </a:endParaRPr>
          </a:p>
        </p:txBody>
      </p:sp>
      <p:sp>
        <p:nvSpPr>
          <p:cNvPr id="98" name="CustomShape 2"/>
          <p:cNvSpPr/>
          <p:nvPr/>
        </p:nvSpPr>
        <p:spPr>
          <a:xfrm>
            <a:off x="539552" y="1124744"/>
            <a:ext cx="7837381" cy="4180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 algn="just">
              <a:spcBef>
                <a:spcPts val="1089"/>
              </a:spcBef>
            </a:pPr>
            <a:endParaRPr sz="1633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Chave direita 5"/>
          <p:cNvSpPr/>
          <p:nvPr/>
        </p:nvSpPr>
        <p:spPr>
          <a:xfrm rot="5400000">
            <a:off x="2172490" y="1027817"/>
            <a:ext cx="261270" cy="352714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sz="1633" dirty="0"/>
          </a:p>
        </p:txBody>
      </p:sp>
      <p:sp>
        <p:nvSpPr>
          <p:cNvPr id="7" name="CaixaDeTexto 6"/>
          <p:cNvSpPr txBox="1"/>
          <p:nvPr/>
        </p:nvSpPr>
        <p:spPr>
          <a:xfrm>
            <a:off x="539552" y="3052661"/>
            <a:ext cx="3592462" cy="742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89"/>
              </a:spcBef>
            </a:pPr>
            <a:r>
              <a:rPr lang="pt-BR" sz="1270" dirty="0">
                <a:solidFill>
                  <a:schemeClr val="accent5">
                    <a:lumMod val="50000"/>
                  </a:schemeClr>
                </a:solidFill>
              </a:rPr>
              <a:t>Quem comete crime doloso que resulte na morte do segurado pode ter acesso à pensão por morte</a:t>
            </a:r>
          </a:p>
          <a:p>
            <a:pPr>
              <a:spcBef>
                <a:spcPts val="544"/>
              </a:spcBef>
            </a:pPr>
            <a:endParaRPr lang="pt-BR" sz="127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539552" y="2363139"/>
            <a:ext cx="3527145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14" b="1" dirty="0">
                <a:solidFill>
                  <a:schemeClr val="accent2">
                    <a:lumMod val="75000"/>
                  </a:schemeClr>
                </a:solidFill>
              </a:rPr>
              <a:t>Antes da MP</a:t>
            </a:r>
            <a:endParaRPr lang="pt-BR" sz="1633" dirty="0"/>
          </a:p>
        </p:txBody>
      </p:sp>
      <p:sp>
        <p:nvSpPr>
          <p:cNvPr id="9" name="CaixaDeTexto 8"/>
          <p:cNvSpPr txBox="1"/>
          <p:nvPr/>
        </p:nvSpPr>
        <p:spPr>
          <a:xfrm>
            <a:off x="4589237" y="3052661"/>
            <a:ext cx="3657780" cy="13012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544"/>
              </a:spcBef>
            </a:pPr>
            <a:r>
              <a:rPr lang="pt-BR" sz="1270" dirty="0">
                <a:solidFill>
                  <a:schemeClr val="accent5">
                    <a:lumMod val="50000"/>
                  </a:schemeClr>
                </a:solidFill>
              </a:rPr>
              <a:t>Exclusão do direito à pensão para dependente condenado pela prática de crime doloso que tenha resultado na morte do segurado</a:t>
            </a:r>
            <a:r>
              <a:rPr lang="pt-BR" sz="1089" i="1" dirty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pt-BR" sz="1089" i="1" dirty="0">
                <a:solidFill>
                  <a:schemeClr val="accent5">
                    <a:lumMod val="50000"/>
                  </a:schemeClr>
                </a:solidFill>
              </a:rPr>
            </a:br>
            <a:endParaRPr lang="pt-BR" sz="1089" i="1" dirty="0">
              <a:solidFill>
                <a:schemeClr val="accent5">
                  <a:lumMod val="50000"/>
                </a:schemeClr>
              </a:solidFill>
            </a:endParaRPr>
          </a:p>
          <a:p>
            <a:pPr>
              <a:spcBef>
                <a:spcPts val="544"/>
              </a:spcBef>
            </a:pPr>
            <a:r>
              <a:rPr lang="pt-BR" sz="1270" dirty="0">
                <a:solidFill>
                  <a:schemeClr val="accent5">
                    <a:lumMod val="50000"/>
                  </a:schemeClr>
                </a:solidFill>
              </a:rPr>
              <a:t>Regra já existente para os servidores públicos da União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4654554" y="2363139"/>
            <a:ext cx="3527145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14" b="1" dirty="0">
                <a:solidFill>
                  <a:schemeClr val="accent2">
                    <a:lumMod val="75000"/>
                  </a:schemeClr>
                </a:solidFill>
                <a:ea typeface="Arial"/>
              </a:rPr>
              <a:t>Depois da MP</a:t>
            </a:r>
            <a:endParaRPr lang="pt-BR" sz="1814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" name="Chave direita 10"/>
          <p:cNvSpPr/>
          <p:nvPr/>
        </p:nvSpPr>
        <p:spPr>
          <a:xfrm rot="5400000">
            <a:off x="6287492" y="1027818"/>
            <a:ext cx="261270" cy="352714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sz="1633" dirty="0"/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32D76-8A0B-4EA8-B895-9F7AE61A0459}" type="slidenum">
              <a:rPr lang="pt-BR" smtClean="0"/>
              <a:t>36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6898725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CustomShape 1"/>
          <p:cNvSpPr/>
          <p:nvPr/>
        </p:nvSpPr>
        <p:spPr>
          <a:xfrm>
            <a:off x="522316" y="489713"/>
            <a:ext cx="7838099" cy="522482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>
              <a:lnSpc>
                <a:spcPct val="100000"/>
              </a:lnSpc>
            </a:pPr>
            <a:r>
              <a:rPr lang="pt-BR" sz="2540" b="1" dirty="0">
                <a:latin typeface="+mj-lt"/>
              </a:rPr>
              <a:t>Pensão por Morte: valor</a:t>
            </a:r>
            <a:endParaRPr sz="2540" b="1" dirty="0">
              <a:latin typeface="+mj-lt"/>
            </a:endParaRPr>
          </a:p>
        </p:txBody>
      </p:sp>
      <p:sp>
        <p:nvSpPr>
          <p:cNvPr id="98" name="CustomShape 2"/>
          <p:cNvSpPr/>
          <p:nvPr/>
        </p:nvSpPr>
        <p:spPr>
          <a:xfrm>
            <a:off x="539552" y="1120888"/>
            <a:ext cx="7837381" cy="4180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 algn="just">
              <a:spcBef>
                <a:spcPts val="1089"/>
              </a:spcBef>
            </a:pPr>
            <a:endParaRPr sz="1633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Chave direita 5"/>
          <p:cNvSpPr/>
          <p:nvPr/>
        </p:nvSpPr>
        <p:spPr>
          <a:xfrm rot="5400000">
            <a:off x="2172490" y="1023961"/>
            <a:ext cx="261270" cy="352714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sz="1633" dirty="0"/>
          </a:p>
        </p:txBody>
      </p:sp>
      <p:sp>
        <p:nvSpPr>
          <p:cNvPr id="7" name="CaixaDeTexto 6"/>
          <p:cNvSpPr txBox="1"/>
          <p:nvPr/>
        </p:nvSpPr>
        <p:spPr>
          <a:xfrm>
            <a:off x="539552" y="3048805"/>
            <a:ext cx="3592462" cy="742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89"/>
              </a:spcBef>
            </a:pPr>
            <a:r>
              <a:rPr lang="pt-BR" sz="1270" dirty="0">
                <a:solidFill>
                  <a:schemeClr val="accent5">
                    <a:lumMod val="50000"/>
                  </a:schemeClr>
                </a:solidFill>
              </a:rPr>
              <a:t>O(s) dependente(s) recebe(m) o valor integral do vencimento do segurado</a:t>
            </a:r>
          </a:p>
          <a:p>
            <a:pPr>
              <a:spcBef>
                <a:spcPts val="544"/>
              </a:spcBef>
            </a:pPr>
            <a:endParaRPr lang="pt-BR" sz="127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539552" y="2359283"/>
            <a:ext cx="3527145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14" b="1" dirty="0">
                <a:solidFill>
                  <a:schemeClr val="accent2">
                    <a:lumMod val="75000"/>
                  </a:schemeClr>
                </a:solidFill>
              </a:rPr>
              <a:t>Antes da MP</a:t>
            </a:r>
            <a:endParaRPr lang="pt-BR" sz="1633" dirty="0"/>
          </a:p>
        </p:txBody>
      </p:sp>
      <p:sp>
        <p:nvSpPr>
          <p:cNvPr id="9" name="CaixaDeTexto 8"/>
          <p:cNvSpPr txBox="1"/>
          <p:nvPr/>
        </p:nvSpPr>
        <p:spPr>
          <a:xfrm>
            <a:off x="4589237" y="3080413"/>
            <a:ext cx="3657780" cy="1976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544"/>
              </a:spcBef>
            </a:pPr>
            <a:r>
              <a:rPr lang="pt-BR" sz="1270" dirty="0">
                <a:solidFill>
                  <a:schemeClr val="accent5">
                    <a:lumMod val="50000"/>
                  </a:schemeClr>
                </a:solidFill>
              </a:rPr>
              <a:t>Manutenção do benefício de pelo menos um salário mínimo. </a:t>
            </a:r>
          </a:p>
          <a:p>
            <a:pPr>
              <a:spcBef>
                <a:spcPts val="544"/>
              </a:spcBef>
            </a:pPr>
            <a:r>
              <a:rPr lang="pt-BR" sz="1270" dirty="0">
                <a:solidFill>
                  <a:schemeClr val="accent5">
                    <a:lumMod val="50000"/>
                  </a:schemeClr>
                </a:solidFill>
              </a:rPr>
              <a:t>O valor mínimo recebido será de 60% da aposentadoria, no caso de um dependente</a:t>
            </a:r>
          </a:p>
          <a:p>
            <a:pPr>
              <a:spcBef>
                <a:spcPts val="544"/>
              </a:spcBef>
              <a:buFont typeface="Arial" pitchFamily="34" charset="0"/>
              <a:buChar char="•"/>
            </a:pPr>
            <a:r>
              <a:rPr lang="pt-BR" sz="1270" dirty="0">
                <a:solidFill>
                  <a:schemeClr val="accent5">
                    <a:lumMod val="50000"/>
                  </a:schemeClr>
                </a:solidFill>
              </a:rPr>
              <a:t> 50%= cota familiar fixa</a:t>
            </a:r>
          </a:p>
          <a:p>
            <a:pPr>
              <a:spcBef>
                <a:spcPts val="544"/>
              </a:spcBef>
              <a:buFont typeface="Arial" pitchFamily="34" charset="0"/>
              <a:buChar char="•"/>
            </a:pPr>
            <a:r>
              <a:rPr lang="pt-BR" sz="1270" dirty="0">
                <a:solidFill>
                  <a:schemeClr val="accent5">
                    <a:lumMod val="50000"/>
                  </a:schemeClr>
                </a:solidFill>
              </a:rPr>
              <a:t>10% por dependente até o limite de 100%</a:t>
            </a:r>
          </a:p>
          <a:p>
            <a:pPr>
              <a:spcBef>
                <a:spcPts val="544"/>
              </a:spcBef>
            </a:pPr>
            <a:endParaRPr lang="pt-BR" sz="1270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spcBef>
                <a:spcPts val="544"/>
              </a:spcBef>
            </a:pPr>
            <a:r>
              <a:rPr lang="pt-BR" sz="1270" dirty="0">
                <a:solidFill>
                  <a:schemeClr val="accent2">
                    <a:lumMod val="75000"/>
                  </a:schemeClr>
                </a:solidFill>
              </a:rPr>
              <a:t>Não se aplica aos atuais beneficiários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4654554" y="2359283"/>
            <a:ext cx="3527145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14" b="1" dirty="0">
                <a:solidFill>
                  <a:schemeClr val="accent2">
                    <a:lumMod val="75000"/>
                  </a:schemeClr>
                </a:solidFill>
                <a:ea typeface="Arial"/>
              </a:rPr>
              <a:t>Depois da MP</a:t>
            </a:r>
            <a:endParaRPr lang="pt-BR" sz="1814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" name="Chave direita 10"/>
          <p:cNvSpPr/>
          <p:nvPr/>
        </p:nvSpPr>
        <p:spPr>
          <a:xfrm rot="5400000">
            <a:off x="6287492" y="1023962"/>
            <a:ext cx="261270" cy="352714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sz="1633" dirty="0"/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32D76-8A0B-4EA8-B895-9F7AE61A0459}" type="slidenum">
              <a:rPr lang="pt-BR" smtClean="0"/>
              <a:t>37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7058550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CustomShape 1"/>
          <p:cNvSpPr/>
          <p:nvPr/>
        </p:nvSpPr>
        <p:spPr>
          <a:xfrm>
            <a:off x="522316" y="489713"/>
            <a:ext cx="7838099" cy="522482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>
              <a:lnSpc>
                <a:spcPct val="100000"/>
              </a:lnSpc>
            </a:pPr>
            <a:r>
              <a:rPr lang="pt-BR" sz="2540" b="1" dirty="0">
                <a:latin typeface="+mj-lt"/>
              </a:rPr>
              <a:t>Pensão por Morte: reversão de </a:t>
            </a:r>
            <a:r>
              <a:rPr lang="pt-BR" sz="2540" b="1" dirty="0" smtClean="0">
                <a:latin typeface="+mj-lt"/>
              </a:rPr>
              <a:t>cotas</a:t>
            </a:r>
            <a:endParaRPr sz="2540" b="1" dirty="0">
              <a:latin typeface="+mj-lt"/>
            </a:endParaRPr>
          </a:p>
        </p:txBody>
      </p:sp>
      <p:sp>
        <p:nvSpPr>
          <p:cNvPr id="98" name="CustomShape 2"/>
          <p:cNvSpPr/>
          <p:nvPr/>
        </p:nvSpPr>
        <p:spPr>
          <a:xfrm>
            <a:off x="539552" y="1052736"/>
            <a:ext cx="7837381" cy="4180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 algn="just">
              <a:spcBef>
                <a:spcPts val="1089"/>
              </a:spcBef>
            </a:pPr>
            <a:endParaRPr sz="1633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Chave direita 5"/>
          <p:cNvSpPr/>
          <p:nvPr/>
        </p:nvSpPr>
        <p:spPr>
          <a:xfrm rot="5400000">
            <a:off x="2172490" y="955809"/>
            <a:ext cx="261270" cy="352714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sz="1633" dirty="0"/>
          </a:p>
        </p:txBody>
      </p:sp>
      <p:sp>
        <p:nvSpPr>
          <p:cNvPr id="7" name="CaixaDeTexto 6"/>
          <p:cNvSpPr txBox="1"/>
          <p:nvPr/>
        </p:nvSpPr>
        <p:spPr>
          <a:xfrm>
            <a:off x="539552" y="2980652"/>
            <a:ext cx="3592462" cy="1274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89"/>
              </a:spcBef>
            </a:pPr>
            <a:r>
              <a:rPr lang="pt-BR" sz="1270" dirty="0">
                <a:solidFill>
                  <a:schemeClr val="accent5">
                    <a:lumMod val="50000"/>
                  </a:schemeClr>
                </a:solidFill>
              </a:rPr>
              <a:t>O benefício é distribuído igualmente entre todos os dependentes</a:t>
            </a:r>
          </a:p>
          <a:p>
            <a:pPr>
              <a:spcBef>
                <a:spcPts val="1089"/>
              </a:spcBef>
            </a:pPr>
            <a:r>
              <a:rPr lang="pt-BR" sz="1270" dirty="0">
                <a:solidFill>
                  <a:schemeClr val="accent5">
                    <a:lumMod val="50000"/>
                  </a:schemeClr>
                </a:solidFill>
              </a:rPr>
              <a:t>Com o fim da dependência de um pensionista, seu benefício é redistribuído entre os demais</a:t>
            </a:r>
          </a:p>
          <a:p>
            <a:pPr>
              <a:spcBef>
                <a:spcPts val="544"/>
              </a:spcBef>
            </a:pPr>
            <a:endParaRPr lang="pt-BR" sz="127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539552" y="2291131"/>
            <a:ext cx="3527145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14" b="1" dirty="0">
                <a:solidFill>
                  <a:schemeClr val="accent2">
                    <a:lumMod val="75000"/>
                  </a:schemeClr>
                </a:solidFill>
              </a:rPr>
              <a:t>Antes da MP</a:t>
            </a:r>
            <a:endParaRPr lang="pt-BR" sz="1633" dirty="0"/>
          </a:p>
        </p:txBody>
      </p:sp>
      <p:sp>
        <p:nvSpPr>
          <p:cNvPr id="9" name="CaixaDeTexto 8"/>
          <p:cNvSpPr txBox="1"/>
          <p:nvPr/>
        </p:nvSpPr>
        <p:spPr>
          <a:xfrm>
            <a:off x="4589237" y="3012261"/>
            <a:ext cx="3657780" cy="17562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544"/>
              </a:spcBef>
            </a:pPr>
            <a:r>
              <a:rPr lang="pt-BR" sz="1270" dirty="0">
                <a:solidFill>
                  <a:schemeClr val="accent5">
                    <a:lumMod val="50000"/>
                  </a:schemeClr>
                </a:solidFill>
              </a:rPr>
              <a:t>Manutenção do benefício, estabelecendo uma cota fixa familiar de 50% e individual de 10% por dependente (garante benefício mínimo de  60% da aposentadoria)</a:t>
            </a:r>
          </a:p>
          <a:p>
            <a:pPr>
              <a:spcBef>
                <a:spcPts val="544"/>
              </a:spcBef>
            </a:pPr>
            <a:r>
              <a:rPr lang="pt-BR" sz="1270" dirty="0">
                <a:solidFill>
                  <a:schemeClr val="accent5">
                    <a:lumMod val="50000"/>
                  </a:schemeClr>
                </a:solidFill>
              </a:rPr>
              <a:t>A cota individual de 10% não será redistribuída com o fim da dependência</a:t>
            </a:r>
            <a:br>
              <a:rPr lang="pt-BR" sz="1270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pt-BR" sz="1089" i="1" dirty="0">
                <a:solidFill>
                  <a:schemeClr val="accent5">
                    <a:lumMod val="50000"/>
                  </a:schemeClr>
                </a:solidFill>
              </a:rPr>
              <a:t>Exceção: órfãos de pai e mãe</a:t>
            </a:r>
            <a:endParaRPr lang="pt-BR" sz="1089" i="1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spcBef>
                <a:spcPts val="544"/>
              </a:spcBef>
            </a:pPr>
            <a:r>
              <a:rPr lang="pt-BR" sz="1270" dirty="0">
                <a:solidFill>
                  <a:schemeClr val="accent2">
                    <a:lumMod val="75000"/>
                  </a:schemeClr>
                </a:solidFill>
              </a:rPr>
              <a:t>Não se aplica aos atuais beneficiários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4654554" y="2291131"/>
            <a:ext cx="3527145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14" b="1" dirty="0">
                <a:solidFill>
                  <a:schemeClr val="accent2">
                    <a:lumMod val="75000"/>
                  </a:schemeClr>
                </a:solidFill>
                <a:ea typeface="Arial"/>
              </a:rPr>
              <a:t>Depois da MP</a:t>
            </a:r>
            <a:endParaRPr lang="pt-BR" sz="1814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" name="Chave direita 10"/>
          <p:cNvSpPr/>
          <p:nvPr/>
        </p:nvSpPr>
        <p:spPr>
          <a:xfrm rot="5400000">
            <a:off x="6287492" y="955810"/>
            <a:ext cx="261270" cy="352714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sz="1633" dirty="0"/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32D76-8A0B-4EA8-B895-9F7AE61A0459}" type="slidenum">
              <a:rPr lang="pt-BR" smtClean="0"/>
              <a:t>38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14098961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TextShape 1"/>
          <p:cNvSpPr txBox="1"/>
          <p:nvPr/>
        </p:nvSpPr>
        <p:spPr>
          <a:xfrm>
            <a:off x="652951" y="490187"/>
            <a:ext cx="7838099" cy="52248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/>
            <a:r>
              <a:rPr lang="pt-BR" sz="2540" b="1" dirty="0"/>
              <a:t>Exemplo do valor da pensão </a:t>
            </a:r>
            <a:endParaRPr sz="2540" b="1" dirty="0"/>
          </a:p>
        </p:txBody>
      </p:sp>
      <p:graphicFrame>
        <p:nvGraphicFramePr>
          <p:cNvPr id="173" name="Table 2"/>
          <p:cNvGraphicFramePr/>
          <p:nvPr>
            <p:extLst>
              <p:ext uri="{D42A27DB-BD31-4B8C-83A1-F6EECF244321}">
                <p14:modId xmlns:p14="http://schemas.microsoft.com/office/powerpoint/2010/main" val="865804641"/>
              </p:ext>
            </p:extLst>
          </p:nvPr>
        </p:nvGraphicFramePr>
        <p:xfrm>
          <a:off x="523186" y="1926697"/>
          <a:ext cx="7837228" cy="3666948"/>
        </p:xfrm>
        <a:graphic>
          <a:graphicData uri="http://schemas.openxmlformats.org/drawingml/2006/table">
            <a:tbl>
              <a:tblPr/>
              <a:tblGrid>
                <a:gridCol w="1521075"/>
                <a:gridCol w="1287577"/>
                <a:gridCol w="1110397"/>
                <a:gridCol w="2155477"/>
                <a:gridCol w="1762702"/>
              </a:tblGrid>
              <a:tr h="609998"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>
                          <a:solidFill>
                            <a:schemeClr val="bg1"/>
                          </a:solidFill>
                        </a:rPr>
                        <a:t>Exemplo </a:t>
                      </a:r>
                      <a:endParaRPr sz="1300" b="1" dirty="0">
                        <a:solidFill>
                          <a:schemeClr val="bg1"/>
                        </a:solidFill>
                      </a:endParaRPr>
                    </a:p>
                  </a:txBody>
                  <a:tcPr marL="82944" marR="82944" marT="41472" marB="41472" anchor="ctr"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>
                          <a:solidFill>
                            <a:schemeClr val="bg1"/>
                          </a:solidFill>
                        </a:rPr>
                        <a:t>Dependentes </a:t>
                      </a:r>
                      <a:endParaRPr sz="1300" b="1" dirty="0">
                        <a:solidFill>
                          <a:schemeClr val="bg1"/>
                        </a:solidFill>
                      </a:endParaRPr>
                    </a:p>
                  </a:txBody>
                  <a:tcPr marL="82944" marR="82944" marT="41472" marB="41472" anchor="ctr"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>
                          <a:solidFill>
                            <a:schemeClr val="bg1"/>
                          </a:solidFill>
                        </a:rPr>
                        <a:t>Cota fixa </a:t>
                      </a:r>
                      <a:endParaRPr sz="1300" b="1" dirty="0">
                        <a:solidFill>
                          <a:schemeClr val="bg1"/>
                        </a:solidFill>
                      </a:endParaRPr>
                    </a:p>
                  </a:txBody>
                  <a:tcPr marL="82944" marR="82944" marT="41472" marB="41472" anchor="ctr"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>
                          <a:solidFill>
                            <a:schemeClr val="bg1"/>
                          </a:solidFill>
                        </a:rPr>
                        <a:t>Cota dos dependentes </a:t>
                      </a:r>
                      <a:endParaRPr sz="1300" b="1" dirty="0">
                        <a:solidFill>
                          <a:schemeClr val="bg1"/>
                        </a:solidFill>
                      </a:endParaRPr>
                    </a:p>
                  </a:txBody>
                  <a:tcPr marL="82944" marR="82944" marT="41472" marB="41472" anchor="ctr">
                    <a:solidFill>
                      <a:schemeClr val="accent3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>
                          <a:solidFill>
                            <a:schemeClr val="bg1"/>
                          </a:solidFill>
                        </a:rPr>
                        <a:t>Total a ser recebido </a:t>
                      </a:r>
                      <a:endParaRPr sz="1300" b="1" dirty="0">
                        <a:solidFill>
                          <a:schemeClr val="bg1"/>
                        </a:solidFill>
                      </a:endParaRPr>
                    </a:p>
                  </a:txBody>
                  <a:tcPr marL="82944" marR="82944" marT="41472" marB="41472" anchor="ctr">
                    <a:solidFill>
                      <a:schemeClr val="accent3">
                        <a:lumMod val="50000"/>
                      </a:schemeClr>
                    </a:solidFill>
                  </a:tcPr>
                </a:tc>
              </a:tr>
              <a:tr h="501256"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Cônjuge </a:t>
                      </a:r>
                      <a:r>
                        <a:rPr lang="pt-BR" sz="13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/>
                      </a:r>
                      <a:br>
                        <a:rPr lang="pt-BR" sz="13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</a:br>
                      <a:r>
                        <a:rPr lang="pt-BR" sz="13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sem </a:t>
                      </a:r>
                      <a:r>
                        <a:rPr lang="pt-BR" sz="13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filho </a:t>
                      </a:r>
                      <a:endParaRPr sz="13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marL="82944" marR="82944" marT="41472" marB="4147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1 </a:t>
                      </a:r>
                      <a:endParaRPr sz="13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marL="82944" marR="82944" marT="41472" marB="4147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50% </a:t>
                      </a:r>
                      <a:endParaRPr sz="13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marL="82944" marR="82944" marT="41472" marB="4147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10% </a:t>
                      </a:r>
                      <a:endParaRPr sz="1300" b="1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marL="82944" marR="82944" marT="41472" marB="4147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60% </a:t>
                      </a:r>
                      <a:endParaRPr sz="13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marL="82944" marR="82944" marT="41472" marB="41472" anchor="ctr">
                    <a:noFill/>
                  </a:tcPr>
                </a:tc>
              </a:tr>
              <a:tr h="508890"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Cônjuge </a:t>
                      </a:r>
                      <a:r>
                        <a:rPr lang="pt-BR" sz="13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/>
                      </a:r>
                      <a:br>
                        <a:rPr lang="pt-BR" sz="13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</a:br>
                      <a:r>
                        <a:rPr lang="pt-BR" sz="13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com </a:t>
                      </a:r>
                      <a:r>
                        <a:rPr lang="pt-BR" sz="13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1 filho </a:t>
                      </a:r>
                      <a:endParaRPr sz="13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marL="82944" marR="82944" marT="41472" marB="4147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2 </a:t>
                      </a:r>
                      <a:endParaRPr sz="13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marL="82944" marR="82944" marT="41472" marB="4147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50% </a:t>
                      </a:r>
                      <a:endParaRPr sz="13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marL="82944" marR="82944" marT="41472" marB="4147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20% </a:t>
                      </a:r>
                      <a:endParaRPr sz="13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marL="82944" marR="82944" marT="41472" marB="4147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70% </a:t>
                      </a:r>
                      <a:endParaRPr sz="13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marL="82944" marR="82944" marT="41472" marB="41472" anchor="ctr">
                    <a:noFill/>
                  </a:tcPr>
                </a:tc>
              </a:tr>
              <a:tr h="522540"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Cônjuge </a:t>
                      </a:r>
                      <a:r>
                        <a:rPr lang="pt-BR" sz="13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/>
                      </a:r>
                      <a:br>
                        <a:rPr lang="pt-BR" sz="13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</a:br>
                      <a:r>
                        <a:rPr lang="pt-BR" sz="13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com </a:t>
                      </a:r>
                      <a:r>
                        <a:rPr lang="pt-BR" sz="13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2 filhos </a:t>
                      </a:r>
                      <a:endParaRPr sz="13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marL="82944" marR="82944" marT="41472" marB="4147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3 </a:t>
                      </a:r>
                      <a:endParaRPr sz="13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marL="82944" marR="82944" marT="41472" marB="4147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50% </a:t>
                      </a:r>
                      <a:endParaRPr sz="13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marL="82944" marR="82944" marT="41472" marB="4147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30% </a:t>
                      </a:r>
                      <a:endParaRPr sz="13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marL="82944" marR="82944" marT="41472" marB="4147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80% </a:t>
                      </a:r>
                      <a:endParaRPr sz="1300" b="1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marL="82944" marR="82944" marT="41472" marB="41472" anchor="ctr">
                    <a:noFill/>
                  </a:tcPr>
                </a:tc>
              </a:tr>
              <a:tr h="522540"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Cônjuge </a:t>
                      </a:r>
                      <a:r>
                        <a:rPr lang="pt-BR" sz="13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/>
                      </a:r>
                      <a:br>
                        <a:rPr lang="pt-BR" sz="13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</a:br>
                      <a:r>
                        <a:rPr lang="pt-BR" sz="13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com </a:t>
                      </a:r>
                      <a:r>
                        <a:rPr lang="pt-BR" sz="13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3 filhos </a:t>
                      </a:r>
                      <a:endParaRPr sz="13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marL="82944" marR="82944" marT="41472" marB="4147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4 </a:t>
                      </a:r>
                      <a:endParaRPr sz="13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marL="82944" marR="82944" marT="41472" marB="4147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50% </a:t>
                      </a:r>
                      <a:endParaRPr sz="13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marL="82944" marR="82944" marT="41472" marB="4147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40% </a:t>
                      </a:r>
                      <a:endParaRPr sz="13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marL="82944" marR="82944" marT="41472" marB="4147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90% </a:t>
                      </a:r>
                      <a:endParaRPr sz="13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marL="82944" marR="82944" marT="41472" marB="41472" anchor="ctr">
                    <a:noFill/>
                  </a:tcPr>
                </a:tc>
              </a:tr>
              <a:tr h="522540"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Cônjuge </a:t>
                      </a:r>
                      <a:r>
                        <a:rPr lang="pt-BR" sz="13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/>
                      </a:r>
                      <a:br>
                        <a:rPr lang="pt-BR" sz="13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</a:br>
                      <a:r>
                        <a:rPr lang="pt-BR" sz="13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com </a:t>
                      </a:r>
                      <a:r>
                        <a:rPr lang="pt-BR" sz="13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4 filhos </a:t>
                      </a:r>
                      <a:endParaRPr sz="13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marL="82944" marR="82944" marT="41472" marB="4147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5 </a:t>
                      </a:r>
                      <a:endParaRPr sz="1300" b="1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marL="82944" marR="82944" marT="41472" marB="4147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50% </a:t>
                      </a:r>
                      <a:endParaRPr sz="1300" b="1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marL="82944" marR="82944" marT="41472" marB="4147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50% </a:t>
                      </a:r>
                      <a:endParaRPr sz="13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marL="82944" marR="82944" marT="41472" marB="4147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100% </a:t>
                      </a:r>
                      <a:endParaRPr sz="13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marL="82944" marR="82944" marT="41472" marB="41472" anchor="ctr">
                    <a:noFill/>
                  </a:tcPr>
                </a:tc>
              </a:tr>
              <a:tr h="470016"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Cônjuge </a:t>
                      </a:r>
                      <a:r>
                        <a:rPr lang="pt-BR" sz="13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/>
                      </a:r>
                      <a:br>
                        <a:rPr lang="pt-BR" sz="13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</a:br>
                      <a:r>
                        <a:rPr lang="pt-BR" sz="1300" b="1" dirty="0" smtClean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com </a:t>
                      </a:r>
                      <a:r>
                        <a:rPr lang="pt-BR" sz="13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5 filhos </a:t>
                      </a:r>
                      <a:endParaRPr sz="13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marL="82944" marR="82944" marT="41472" marB="4147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6 </a:t>
                      </a:r>
                      <a:endParaRPr sz="13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marL="82944" marR="82944" marT="41472" marB="4147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50% </a:t>
                      </a:r>
                      <a:endParaRPr sz="13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marL="82944" marR="82944" marT="41472" marB="4147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50% </a:t>
                      </a:r>
                      <a:endParaRPr sz="13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marL="82944" marR="82944" marT="41472" marB="41472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300" b="1" dirty="0">
                          <a:solidFill>
                            <a:schemeClr val="accent5">
                              <a:lumMod val="50000"/>
                            </a:schemeClr>
                          </a:solidFill>
                        </a:rPr>
                        <a:t>100% </a:t>
                      </a:r>
                      <a:endParaRPr sz="1300" b="1" dirty="0">
                        <a:solidFill>
                          <a:schemeClr val="accent5">
                            <a:lumMod val="50000"/>
                          </a:schemeClr>
                        </a:solidFill>
                      </a:endParaRPr>
                    </a:p>
                  </a:txBody>
                  <a:tcPr marL="82944" marR="82944" marT="41472" marB="41472" anchor="ctr">
                    <a:noFill/>
                  </a:tcPr>
                </a:tc>
              </a:tr>
            </a:tbl>
          </a:graphicData>
        </a:graphic>
      </p:graphicFrame>
      <p:sp>
        <p:nvSpPr>
          <p:cNvPr id="2" name="Elipse 1"/>
          <p:cNvSpPr/>
          <p:nvPr/>
        </p:nvSpPr>
        <p:spPr>
          <a:xfrm>
            <a:off x="7184700" y="2631757"/>
            <a:ext cx="522540" cy="261270"/>
          </a:xfrm>
          <a:prstGeom prst="ellipse">
            <a:avLst/>
          </a:prstGeom>
          <a:noFill/>
          <a:ln>
            <a:solidFill>
              <a:schemeClr val="accent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33"/>
          </a:p>
        </p:txBody>
      </p:sp>
      <p:sp>
        <p:nvSpPr>
          <p:cNvPr id="3" name="CaixaDeTexto 2"/>
          <p:cNvSpPr txBox="1"/>
          <p:nvPr/>
        </p:nvSpPr>
        <p:spPr>
          <a:xfrm>
            <a:off x="7576606" y="2553008"/>
            <a:ext cx="914445" cy="427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89" dirty="0">
                <a:solidFill>
                  <a:schemeClr val="accent2">
                    <a:lumMod val="50000"/>
                  </a:schemeClr>
                </a:solidFill>
              </a:rPr>
              <a:t>Percentual Mínimo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32D76-8A0B-4EA8-B895-9F7AE61A0459}" type="slidenum">
              <a:rPr lang="pt-BR" smtClean="0"/>
              <a:t>39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3915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CustomShape 1"/>
          <p:cNvSpPr/>
          <p:nvPr/>
        </p:nvSpPr>
        <p:spPr>
          <a:xfrm>
            <a:off x="457172" y="273684"/>
            <a:ext cx="8228437" cy="1144562"/>
          </a:xfrm>
          <a:prstGeom prst="rect">
            <a:avLst/>
          </a:prstGeom>
          <a:noFill/>
          <a:ln>
            <a:noFill/>
          </a:ln>
        </p:spPr>
      </p:sp>
      <p:graphicFrame>
        <p:nvGraphicFramePr>
          <p:cNvPr id="110" name="Gráfico 6"/>
          <p:cNvGraphicFramePr/>
          <p:nvPr>
            <p:extLst/>
          </p:nvPr>
        </p:nvGraphicFramePr>
        <p:xfrm>
          <a:off x="522482" y="1289584"/>
          <a:ext cx="8359710" cy="44580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1" name="CustomShape 3"/>
          <p:cNvSpPr/>
          <p:nvPr/>
        </p:nvSpPr>
        <p:spPr>
          <a:xfrm>
            <a:off x="718413" y="5911065"/>
            <a:ext cx="7769632" cy="330796"/>
          </a:xfrm>
          <a:prstGeom prst="rect">
            <a:avLst/>
          </a:prstGeom>
          <a:noFill/>
          <a:ln>
            <a:noFill/>
          </a:ln>
        </p:spPr>
        <p:txBody>
          <a:bodyPr lIns="81638" tIns="40819" rIns="81638" bIns="40819"/>
          <a:lstStyle/>
          <a:p>
            <a:pPr>
              <a:lnSpc>
                <a:spcPct val="100000"/>
              </a:lnSpc>
            </a:pPr>
            <a:r>
              <a:rPr lang="pt-BR" sz="1451" dirty="0">
                <a:latin typeface="Calibri"/>
              </a:rPr>
              <a:t>Fonte: IBGE/PME			Elaboração: MP.</a:t>
            </a:r>
            <a:r>
              <a:rPr lang="pt-BR" sz="1451" dirty="0">
                <a:solidFill>
                  <a:schemeClr val="accent2">
                    <a:lumMod val="75000"/>
                  </a:schemeClr>
                </a:solidFill>
                <a:latin typeface="Calibri"/>
              </a:rPr>
              <a:t>	</a:t>
            </a:r>
            <a:endParaRPr sz="145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653103" y="490187"/>
            <a:ext cx="7838099" cy="929935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177" b="1" dirty="0">
                <a:solidFill>
                  <a:schemeClr val="bg1"/>
                </a:solidFill>
              </a:rPr>
              <a:t>Taxa de Formalização</a:t>
            </a:r>
            <a:r>
              <a:rPr lang="pt-BR" sz="2177" dirty="0">
                <a:solidFill>
                  <a:schemeClr val="bg1"/>
                </a:solidFill>
                <a:latin typeface="Calibri Light"/>
              </a:rPr>
              <a:t>
</a:t>
            </a:r>
            <a:r>
              <a:rPr lang="pt-BR" sz="1633" b="1" dirty="0">
                <a:solidFill>
                  <a:schemeClr val="bg1"/>
                </a:solidFill>
                <a:latin typeface="Calibri Light"/>
              </a:rPr>
              <a:t>(Proporção de trabalhadores com carteira no setor privado em relação </a:t>
            </a:r>
            <a:br>
              <a:rPr lang="pt-BR" sz="1633" b="1" dirty="0">
                <a:solidFill>
                  <a:schemeClr val="bg1"/>
                </a:solidFill>
                <a:latin typeface="Calibri Light"/>
              </a:rPr>
            </a:br>
            <a:r>
              <a:rPr lang="pt-BR" sz="1633" b="1" dirty="0">
                <a:solidFill>
                  <a:schemeClr val="bg1"/>
                </a:solidFill>
                <a:latin typeface="Calibri Light"/>
              </a:rPr>
              <a:t>ao total de empregados)</a:t>
            </a:r>
            <a:endParaRPr lang="pt-BR" sz="1633" b="1" dirty="0">
              <a:solidFill>
                <a:schemeClr val="bg1"/>
              </a:solidFill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32D76-8A0B-4EA8-B895-9F7AE61A0459}" type="slidenum">
              <a:rPr lang="pt-BR" smtClean="0"/>
              <a:t>4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68375669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CustomShape 2"/>
          <p:cNvSpPr/>
          <p:nvPr/>
        </p:nvSpPr>
        <p:spPr>
          <a:xfrm>
            <a:off x="587792" y="5976382"/>
            <a:ext cx="7446347" cy="361492"/>
          </a:xfrm>
          <a:prstGeom prst="rect">
            <a:avLst/>
          </a:prstGeom>
          <a:noFill/>
          <a:ln>
            <a:noFill/>
          </a:ln>
        </p:spPr>
        <p:txBody>
          <a:bodyPr lIns="81638" tIns="42452" rIns="81638" bIns="42452"/>
          <a:lstStyle/>
          <a:p>
            <a:r>
              <a:rPr lang="pt-BR" sz="1089" dirty="0"/>
              <a:t>Fonte: AEPS com elaboração DRPGS/SPPS/MPS. Na faixa de 1 SM também foram considerados alguns poucos benefícios com valor abaixo de 1 SM decorrente de desdobramento da pensão. </a:t>
            </a:r>
            <a:endParaRPr sz="1089" dirty="0"/>
          </a:p>
        </p:txBody>
      </p:sp>
      <p:sp>
        <p:nvSpPr>
          <p:cNvPr id="5" name="CaixaDeTexto 4"/>
          <p:cNvSpPr txBox="1"/>
          <p:nvPr/>
        </p:nvSpPr>
        <p:spPr>
          <a:xfrm>
            <a:off x="652951" y="489712"/>
            <a:ext cx="7838099" cy="76238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177" b="1" dirty="0"/>
              <a:t>Concessão de pensão por morte RGPS 2013 </a:t>
            </a:r>
            <a:br>
              <a:rPr lang="pt-BR" sz="2177" b="1" dirty="0"/>
            </a:br>
            <a:r>
              <a:rPr lang="pt-BR" sz="2177" b="1" dirty="0"/>
              <a:t>por faixa de valor SM quantidade</a:t>
            </a:r>
          </a:p>
        </p:txBody>
      </p:sp>
      <p:graphicFrame>
        <p:nvGraphicFramePr>
          <p:cNvPr id="6" name="Gráfico 5"/>
          <p:cNvGraphicFramePr/>
          <p:nvPr>
            <p:extLst>
              <p:ext uri="{D42A27DB-BD31-4B8C-83A1-F6EECF244321}">
                <p14:modId xmlns:p14="http://schemas.microsoft.com/office/powerpoint/2010/main" val="112354407"/>
              </p:ext>
            </p:extLst>
          </p:nvPr>
        </p:nvGraphicFramePr>
        <p:xfrm>
          <a:off x="652951" y="1534793"/>
          <a:ext cx="7838099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CaixaDeTexto 9"/>
          <p:cNvSpPr txBox="1"/>
          <p:nvPr/>
        </p:nvSpPr>
        <p:spPr>
          <a:xfrm>
            <a:off x="1698031" y="1926698"/>
            <a:ext cx="718492" cy="245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98" b="1" dirty="0">
                <a:solidFill>
                  <a:schemeClr val="accent5">
                    <a:lumMod val="50000"/>
                  </a:schemeClr>
                </a:solidFill>
              </a:rPr>
              <a:t>238.062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2808428" y="3765596"/>
            <a:ext cx="783810" cy="245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98" b="1" dirty="0">
                <a:solidFill>
                  <a:schemeClr val="accent5">
                    <a:lumMod val="50000"/>
                  </a:schemeClr>
                </a:solidFill>
              </a:rPr>
              <a:t>96.415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3984143" y="4563365"/>
            <a:ext cx="718492" cy="245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98" b="1" dirty="0">
                <a:solidFill>
                  <a:schemeClr val="accent5">
                    <a:lumMod val="50000"/>
                  </a:schemeClr>
                </a:solidFill>
              </a:rPr>
              <a:t>40.735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5159857" y="4824635"/>
            <a:ext cx="653175" cy="245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98" b="1" dirty="0">
                <a:solidFill>
                  <a:schemeClr val="accent5">
                    <a:lumMod val="50000"/>
                  </a:schemeClr>
                </a:solidFill>
              </a:rPr>
              <a:t>22.686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6270255" y="4931303"/>
            <a:ext cx="718492" cy="245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98" b="1" dirty="0">
                <a:solidFill>
                  <a:schemeClr val="accent5">
                    <a:lumMod val="50000"/>
                  </a:schemeClr>
                </a:solidFill>
              </a:rPr>
              <a:t>11.280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7380652" y="4996620"/>
            <a:ext cx="783810" cy="245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98" b="1" dirty="0">
                <a:solidFill>
                  <a:schemeClr val="accent5">
                    <a:lumMod val="50000"/>
                  </a:schemeClr>
                </a:solidFill>
              </a:rPr>
              <a:t>5.497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652951" y="5649795"/>
            <a:ext cx="7838099" cy="259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89" dirty="0">
                <a:solidFill>
                  <a:schemeClr val="accent5">
                    <a:lumMod val="50000"/>
                  </a:schemeClr>
                </a:solidFill>
              </a:rPr>
              <a:t>faixa de valor em SM</a:t>
            </a: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32D76-8A0B-4EA8-B895-9F7AE61A0459}" type="slidenum">
              <a:rPr lang="pt-BR" smtClean="0"/>
              <a:t>40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298467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CustomShape 2"/>
          <p:cNvSpPr/>
          <p:nvPr/>
        </p:nvSpPr>
        <p:spPr>
          <a:xfrm>
            <a:off x="652950" y="5911065"/>
            <a:ext cx="7608795" cy="388922"/>
          </a:xfrm>
          <a:prstGeom prst="rect">
            <a:avLst/>
          </a:prstGeom>
          <a:noFill/>
          <a:ln>
            <a:noFill/>
          </a:ln>
        </p:spPr>
        <p:txBody>
          <a:bodyPr lIns="81638" tIns="42452" rIns="81638" bIns="42452"/>
          <a:lstStyle/>
          <a:p>
            <a:r>
              <a:rPr lang="pt-BR" sz="1089" dirty="0"/>
              <a:t>Fonte: AEPS com elaboração DRPGS/SPPS/MPS. Na faixa de 1 SM também foram considerados alguns poucos benefícios com valor abaixo de 1 SM decorrente de desdobramento da pensão. </a:t>
            </a:r>
            <a:endParaRPr sz="1089" dirty="0"/>
          </a:p>
        </p:txBody>
      </p:sp>
      <p:sp>
        <p:nvSpPr>
          <p:cNvPr id="5" name="CaixaDeTexto 4"/>
          <p:cNvSpPr txBox="1"/>
          <p:nvPr/>
        </p:nvSpPr>
        <p:spPr>
          <a:xfrm>
            <a:off x="652951" y="490187"/>
            <a:ext cx="7838099" cy="76238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177" b="1" dirty="0"/>
              <a:t>Concessão de pensão por morte RGPS 2013 </a:t>
            </a:r>
            <a:br>
              <a:rPr lang="pt-BR" sz="2177" b="1" dirty="0"/>
            </a:br>
            <a:r>
              <a:rPr lang="pt-BR" sz="2177" b="1" dirty="0"/>
              <a:t>por faixa de valor SM em % da quantidade total concedida</a:t>
            </a:r>
          </a:p>
        </p:txBody>
      </p:sp>
      <p:graphicFrame>
        <p:nvGraphicFramePr>
          <p:cNvPr id="8" name="Gráfico 7"/>
          <p:cNvGraphicFramePr/>
          <p:nvPr>
            <p:extLst>
              <p:ext uri="{D42A27DB-BD31-4B8C-83A1-F6EECF244321}">
                <p14:modId xmlns:p14="http://schemas.microsoft.com/office/powerpoint/2010/main" val="1384703617"/>
              </p:ext>
            </p:extLst>
          </p:nvPr>
        </p:nvGraphicFramePr>
        <p:xfrm>
          <a:off x="652951" y="1397000"/>
          <a:ext cx="7838099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CaixaDeTexto 8"/>
          <p:cNvSpPr txBox="1"/>
          <p:nvPr/>
        </p:nvSpPr>
        <p:spPr>
          <a:xfrm>
            <a:off x="1371443" y="2057333"/>
            <a:ext cx="783810" cy="287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70" b="1" dirty="0">
                <a:solidFill>
                  <a:schemeClr val="accent5">
                    <a:lumMod val="50000"/>
                  </a:schemeClr>
                </a:solidFill>
              </a:rPr>
              <a:t>57,4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2612475" y="3755588"/>
            <a:ext cx="718492" cy="287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70" b="1" dirty="0">
                <a:solidFill>
                  <a:schemeClr val="accent5">
                    <a:lumMod val="50000"/>
                  </a:schemeClr>
                </a:solidFill>
              </a:rPr>
              <a:t>23,3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3788190" y="4408763"/>
            <a:ext cx="783810" cy="287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70" b="1" dirty="0">
                <a:solidFill>
                  <a:schemeClr val="accent5">
                    <a:lumMod val="50000"/>
                  </a:schemeClr>
                </a:solidFill>
              </a:rPr>
              <a:t>9,8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4963905" y="4670033"/>
            <a:ext cx="783810" cy="287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70" b="1" dirty="0">
                <a:solidFill>
                  <a:schemeClr val="accent5">
                    <a:lumMod val="50000"/>
                  </a:schemeClr>
                </a:solidFill>
              </a:rPr>
              <a:t>5,5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6204937" y="4800668"/>
            <a:ext cx="783810" cy="287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70" b="1" dirty="0">
                <a:solidFill>
                  <a:schemeClr val="accent5">
                    <a:lumMod val="50000"/>
                  </a:schemeClr>
                </a:solidFill>
              </a:rPr>
              <a:t>2,7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7380652" y="4865985"/>
            <a:ext cx="783810" cy="287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70" b="1" dirty="0">
                <a:solidFill>
                  <a:schemeClr val="accent5">
                    <a:lumMod val="50000"/>
                  </a:schemeClr>
                </a:solidFill>
              </a:rPr>
              <a:t>1,3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652951" y="5584478"/>
            <a:ext cx="7838099" cy="259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89" dirty="0">
                <a:solidFill>
                  <a:schemeClr val="accent5">
                    <a:lumMod val="50000"/>
                  </a:schemeClr>
                </a:solidFill>
              </a:rPr>
              <a:t>faixa de valor em SM</a:t>
            </a: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32D76-8A0B-4EA8-B895-9F7AE61A0459}" type="slidenum">
              <a:rPr lang="pt-BR" smtClean="0"/>
              <a:t>41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0464840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TextShape 1"/>
          <p:cNvSpPr txBox="1"/>
          <p:nvPr/>
        </p:nvSpPr>
        <p:spPr>
          <a:xfrm>
            <a:off x="652951" y="490187"/>
            <a:ext cx="7838099" cy="52248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/>
            <a:r>
              <a:rPr lang="pt-BR" sz="2540" b="1" dirty="0"/>
              <a:t>Perfil da mudança de cálculo</a:t>
            </a:r>
            <a:endParaRPr sz="2540" b="1" dirty="0"/>
          </a:p>
        </p:txBody>
      </p:sp>
      <p:sp>
        <p:nvSpPr>
          <p:cNvPr id="4" name="CaixaDeTexto 3"/>
          <p:cNvSpPr txBox="1"/>
          <p:nvPr/>
        </p:nvSpPr>
        <p:spPr>
          <a:xfrm>
            <a:off x="652951" y="1268760"/>
            <a:ext cx="7838099" cy="34830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89"/>
              </a:spcBef>
              <a:spcAft>
                <a:spcPts val="600"/>
              </a:spcAft>
            </a:pPr>
            <a:r>
              <a:rPr lang="pt-BR" sz="240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Considerando os dados de concessão de 2013, a alteração da fórmula de cálculo:</a:t>
            </a:r>
          </a:p>
          <a:p>
            <a:pPr lvl="1">
              <a:spcBef>
                <a:spcPts val="1089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t-BR" sz="240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 57,4% dos benefícios concedidos são de 1 Salário Mínimo, portanto não mudam com a nova </a:t>
            </a:r>
            <a:r>
              <a:rPr lang="pt-BR" sz="2400" dirty="0" smtClean="0">
                <a:solidFill>
                  <a:schemeClr val="accent5">
                    <a:lumMod val="50000"/>
                  </a:schemeClr>
                </a:solidFill>
                <a:ea typeface="Arial"/>
              </a:rPr>
              <a:t>regra de valor do benefício.</a:t>
            </a:r>
            <a:endParaRPr lang="pt-BR" sz="2400" dirty="0">
              <a:solidFill>
                <a:schemeClr val="accent5">
                  <a:lumMod val="50000"/>
                </a:schemeClr>
              </a:solidFill>
              <a:ea typeface="Arial"/>
            </a:endParaRPr>
          </a:p>
          <a:p>
            <a:pPr lvl="1">
              <a:spcBef>
                <a:spcPts val="1089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pt-BR" sz="240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 </a:t>
            </a:r>
            <a:r>
              <a:rPr lang="pt-BR" sz="2400" dirty="0" smtClean="0">
                <a:solidFill>
                  <a:schemeClr val="accent5">
                    <a:lumMod val="50000"/>
                  </a:schemeClr>
                </a:solidFill>
                <a:ea typeface="Arial"/>
              </a:rPr>
              <a:t> Já na regra de duração do benefício, com base nos dados de 2014, apenas 13,3% </a:t>
            </a:r>
            <a:r>
              <a:rPr lang="pt-BR" sz="240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das pensões concedidas para cônjuge deixariam de ser vitalícias </a:t>
            </a:r>
            <a:r>
              <a:rPr lang="pt-BR" sz="2400" dirty="0" smtClean="0">
                <a:solidFill>
                  <a:schemeClr val="accent5">
                    <a:lumMod val="50000"/>
                  </a:schemeClr>
                </a:solidFill>
                <a:ea typeface="Arial"/>
              </a:rPr>
              <a:t>(47 </a:t>
            </a:r>
            <a:r>
              <a:rPr lang="pt-BR" sz="240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mil </a:t>
            </a:r>
            <a:r>
              <a:rPr lang="pt-BR" sz="2400" dirty="0" smtClean="0">
                <a:solidFill>
                  <a:schemeClr val="accent5">
                    <a:lumMod val="50000"/>
                  </a:schemeClr>
                </a:solidFill>
                <a:ea typeface="Arial"/>
              </a:rPr>
              <a:t>casos).</a:t>
            </a:r>
            <a:endParaRPr lang="pt-BR" sz="16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32D76-8A0B-4EA8-B895-9F7AE61A0459}" type="slidenum">
              <a:rPr lang="pt-BR" smtClean="0"/>
              <a:t>42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15861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TextShape 1"/>
          <p:cNvSpPr txBox="1"/>
          <p:nvPr/>
        </p:nvSpPr>
        <p:spPr>
          <a:xfrm>
            <a:off x="652951" y="490187"/>
            <a:ext cx="7838099" cy="52248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/>
            <a:r>
              <a:rPr lang="pt-BR" sz="2540" b="1" dirty="0" smtClean="0"/>
              <a:t>Pensão por Morte: por </a:t>
            </a:r>
            <a:r>
              <a:rPr lang="pt-BR" sz="2540" b="1" dirty="0"/>
              <a:t>que mudar?</a:t>
            </a:r>
            <a:endParaRPr sz="2540" b="1" dirty="0"/>
          </a:p>
        </p:txBody>
      </p:sp>
      <p:sp>
        <p:nvSpPr>
          <p:cNvPr id="4" name="CaixaDeTexto 3"/>
          <p:cNvSpPr txBox="1"/>
          <p:nvPr/>
        </p:nvSpPr>
        <p:spPr>
          <a:xfrm>
            <a:off x="467545" y="1484784"/>
            <a:ext cx="8496944" cy="5273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89"/>
              </a:spcBef>
              <a:spcAft>
                <a:spcPts val="600"/>
              </a:spcAft>
            </a:pPr>
            <a:r>
              <a:rPr lang="pt-BR" sz="280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Preservar a sustentabilidade da </a:t>
            </a:r>
            <a:r>
              <a:rPr lang="pt-BR" sz="2800" dirty="0" err="1">
                <a:solidFill>
                  <a:schemeClr val="accent5">
                    <a:lumMod val="50000"/>
                  </a:schemeClr>
                </a:solidFill>
                <a:ea typeface="Arial"/>
              </a:rPr>
              <a:t>Previdê</a:t>
            </a:r>
            <a:r>
              <a:rPr lang="pt-BR" sz="2800" dirty="0" err="1" smtClean="0">
                <a:solidFill>
                  <a:schemeClr val="accent5">
                    <a:lumMod val="50000"/>
                  </a:schemeClr>
                </a:solidFill>
                <a:ea typeface="Arial"/>
              </a:rPr>
              <a:t>ncia</a:t>
            </a:r>
            <a:r>
              <a:rPr lang="pt-BR" sz="2800" dirty="0" smtClean="0">
                <a:solidFill>
                  <a:schemeClr val="accent5">
                    <a:lumMod val="50000"/>
                  </a:schemeClr>
                </a:solidFill>
                <a:ea typeface="Arial"/>
              </a:rPr>
              <a:t>. </a:t>
            </a:r>
            <a:endParaRPr lang="pt-BR" sz="2800" dirty="0">
              <a:solidFill>
                <a:schemeClr val="accent5">
                  <a:lumMod val="50000"/>
                </a:schemeClr>
              </a:solidFill>
              <a:ea typeface="Arial"/>
            </a:endParaRPr>
          </a:p>
          <a:p>
            <a:pPr>
              <a:spcBef>
                <a:spcPts val="1089"/>
              </a:spcBef>
              <a:spcAft>
                <a:spcPts val="600"/>
              </a:spcAft>
            </a:pPr>
            <a:r>
              <a:rPr lang="pt-BR" sz="280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Alinhar a legislação brasileira às melhores práticas internacionais de </a:t>
            </a:r>
            <a:r>
              <a:rPr lang="pt-BR" sz="2800" dirty="0" err="1">
                <a:solidFill>
                  <a:schemeClr val="accent5">
                    <a:lumMod val="50000"/>
                  </a:schemeClr>
                </a:solidFill>
                <a:ea typeface="Arial"/>
              </a:rPr>
              <a:t>previdência</a:t>
            </a:r>
            <a:r>
              <a:rPr lang="pt-BR" sz="280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 </a:t>
            </a:r>
            <a:r>
              <a:rPr lang="pt-BR" sz="2800" dirty="0" smtClean="0">
                <a:solidFill>
                  <a:schemeClr val="accent5">
                    <a:lumMod val="50000"/>
                  </a:schemeClr>
                </a:solidFill>
                <a:ea typeface="Arial"/>
              </a:rPr>
              <a:t>social.</a:t>
            </a:r>
            <a:endParaRPr lang="pt-BR" sz="2800" dirty="0">
              <a:solidFill>
                <a:schemeClr val="accent5">
                  <a:lumMod val="50000"/>
                </a:schemeClr>
              </a:solidFill>
              <a:ea typeface="Arial"/>
            </a:endParaRPr>
          </a:p>
          <a:p>
            <a:pPr>
              <a:spcBef>
                <a:spcPts val="1089"/>
              </a:spcBef>
              <a:spcAft>
                <a:spcPts val="600"/>
              </a:spcAft>
            </a:pPr>
            <a:r>
              <a:rPr lang="pt-BR" sz="280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Alinhar a legislação previdenciária ao Código Civil, em relação a prática de crime </a:t>
            </a:r>
            <a:r>
              <a:rPr lang="pt-BR" sz="2800" dirty="0" smtClean="0">
                <a:solidFill>
                  <a:schemeClr val="accent5">
                    <a:lumMod val="50000"/>
                  </a:schemeClr>
                </a:solidFill>
                <a:ea typeface="Arial"/>
              </a:rPr>
              <a:t>doloso.</a:t>
            </a:r>
            <a:endParaRPr lang="pt-BR" sz="2800" dirty="0">
              <a:solidFill>
                <a:schemeClr val="accent5">
                  <a:lumMod val="50000"/>
                </a:schemeClr>
              </a:solidFill>
              <a:ea typeface="Arial"/>
            </a:endParaRPr>
          </a:p>
          <a:p>
            <a:pPr>
              <a:spcBef>
                <a:spcPts val="1089"/>
              </a:spcBef>
              <a:spcAft>
                <a:spcPts val="600"/>
              </a:spcAft>
            </a:pPr>
            <a:r>
              <a:rPr lang="pt-BR" sz="280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Evitar a chamada “fraude legal”: apenas uma contribuição pelo “teto” dá direito ao benefício integral e vitalício para o </a:t>
            </a:r>
            <a:r>
              <a:rPr lang="pt-BR" sz="2800" dirty="0" smtClean="0">
                <a:solidFill>
                  <a:schemeClr val="accent5">
                    <a:lumMod val="50000"/>
                  </a:schemeClr>
                </a:solidFill>
                <a:ea typeface="Arial"/>
              </a:rPr>
              <a:t>cônjuge.</a:t>
            </a:r>
            <a:endParaRPr lang="pt-BR" sz="2800" dirty="0">
              <a:solidFill>
                <a:schemeClr val="accent5">
                  <a:lumMod val="50000"/>
                </a:schemeClr>
              </a:solidFill>
              <a:ea typeface="Arial"/>
            </a:endParaRPr>
          </a:p>
          <a:p>
            <a:pPr>
              <a:spcBef>
                <a:spcPts val="1089"/>
              </a:spcBef>
              <a:spcAft>
                <a:spcPts val="600"/>
              </a:spcAft>
            </a:pPr>
            <a:r>
              <a:rPr lang="pt-BR" sz="280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Ressalvou-se a situação de casos de doença profissional ou do trabalho e </a:t>
            </a:r>
            <a:r>
              <a:rPr lang="pt-BR" sz="2800" dirty="0" smtClean="0">
                <a:solidFill>
                  <a:schemeClr val="accent5">
                    <a:lumMod val="50000"/>
                  </a:schemeClr>
                </a:solidFill>
                <a:ea typeface="Arial"/>
              </a:rPr>
              <a:t>acidente.</a:t>
            </a:r>
            <a:endParaRPr lang="pt-BR" sz="2800" dirty="0">
              <a:solidFill>
                <a:schemeClr val="accent5">
                  <a:lumMod val="50000"/>
                </a:schemeClr>
              </a:solidFill>
              <a:ea typeface="Arial"/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32D76-8A0B-4EA8-B895-9F7AE61A0459}" type="slidenum">
              <a:rPr lang="pt-BR" smtClean="0"/>
              <a:t>43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4870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652951" y="490188"/>
            <a:ext cx="7838099" cy="483209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540" b="1" dirty="0"/>
              <a:t>Gasto anual</a:t>
            </a:r>
          </a:p>
        </p:txBody>
      </p:sp>
      <p:graphicFrame>
        <p:nvGraphicFramePr>
          <p:cNvPr id="8" name="Gráfico 7"/>
          <p:cNvGraphicFramePr/>
          <p:nvPr>
            <p:extLst>
              <p:ext uri="{D42A27DB-BD31-4B8C-83A1-F6EECF244321}">
                <p14:modId xmlns:p14="http://schemas.microsoft.com/office/powerpoint/2010/main" val="3801352942"/>
              </p:ext>
            </p:extLst>
          </p:nvPr>
        </p:nvGraphicFramePr>
        <p:xfrm>
          <a:off x="636692" y="1368065"/>
          <a:ext cx="7789040" cy="44776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CaixaDeTexto 8"/>
          <p:cNvSpPr txBox="1"/>
          <p:nvPr/>
        </p:nvSpPr>
        <p:spPr>
          <a:xfrm>
            <a:off x="1502078" y="3820906"/>
            <a:ext cx="522540" cy="287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70" b="1" dirty="0">
                <a:solidFill>
                  <a:schemeClr val="accent5">
                    <a:lumMod val="50000"/>
                  </a:schemeClr>
                </a:solidFill>
              </a:rPr>
              <a:t>39,0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2351205" y="3690271"/>
            <a:ext cx="522540" cy="287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70" b="1" dirty="0">
                <a:solidFill>
                  <a:schemeClr val="accent5">
                    <a:lumMod val="50000"/>
                  </a:schemeClr>
                </a:solidFill>
              </a:rPr>
              <a:t>43,3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3265650" y="3494318"/>
            <a:ext cx="522540" cy="287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70" b="1" dirty="0">
                <a:solidFill>
                  <a:schemeClr val="accent5">
                    <a:lumMod val="50000"/>
                  </a:schemeClr>
                </a:solidFill>
              </a:rPr>
              <a:t>48,0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4114778" y="3280455"/>
            <a:ext cx="522540" cy="287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270" b="1" dirty="0">
                <a:solidFill>
                  <a:schemeClr val="accent5">
                    <a:lumMod val="50000"/>
                  </a:schemeClr>
                </a:solidFill>
              </a:rPr>
              <a:t>54,7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4963905" y="2971778"/>
            <a:ext cx="522540" cy="287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70" b="1" dirty="0">
                <a:solidFill>
                  <a:schemeClr val="accent5">
                    <a:lumMod val="50000"/>
                  </a:schemeClr>
                </a:solidFill>
              </a:rPr>
              <a:t>62,0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5878350" y="2710508"/>
            <a:ext cx="522540" cy="287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70" b="1" dirty="0">
                <a:solidFill>
                  <a:schemeClr val="accent5">
                    <a:lumMod val="50000"/>
                  </a:schemeClr>
                </a:solidFill>
              </a:rPr>
              <a:t>68,3</a:t>
            </a:r>
          </a:p>
        </p:txBody>
      </p:sp>
      <p:sp>
        <p:nvSpPr>
          <p:cNvPr id="15" name="CaixaDeTexto 14"/>
          <p:cNvSpPr txBox="1"/>
          <p:nvPr/>
        </p:nvSpPr>
        <p:spPr>
          <a:xfrm>
            <a:off x="6727477" y="2318603"/>
            <a:ext cx="522540" cy="287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70" b="1" dirty="0">
                <a:solidFill>
                  <a:schemeClr val="accent5">
                    <a:lumMod val="50000"/>
                  </a:schemeClr>
                </a:solidFill>
              </a:rPr>
              <a:t>77,6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7576605" y="1992016"/>
            <a:ext cx="522540" cy="287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70" b="1" dirty="0">
                <a:solidFill>
                  <a:schemeClr val="accent5">
                    <a:lumMod val="50000"/>
                  </a:schemeClr>
                </a:solidFill>
              </a:rPr>
              <a:t>86,5</a:t>
            </a:r>
          </a:p>
        </p:txBody>
      </p:sp>
      <p:sp>
        <p:nvSpPr>
          <p:cNvPr id="17" name="CaixaDeTexto 16"/>
          <p:cNvSpPr txBox="1"/>
          <p:nvPr/>
        </p:nvSpPr>
        <p:spPr>
          <a:xfrm>
            <a:off x="652951" y="5911065"/>
            <a:ext cx="7838099" cy="259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89" dirty="0">
                <a:solidFill>
                  <a:schemeClr val="accent5">
                    <a:lumMod val="50000"/>
                  </a:schemeClr>
                </a:solidFill>
              </a:rPr>
              <a:t>Ano</a:t>
            </a: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32D76-8A0B-4EA8-B895-9F7AE61A0459}" type="slidenum">
              <a:rPr lang="pt-BR" smtClean="0"/>
              <a:t>44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329566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TextShape 1"/>
          <p:cNvSpPr txBox="1"/>
          <p:nvPr/>
        </p:nvSpPr>
        <p:spPr>
          <a:xfrm>
            <a:off x="652951" y="490187"/>
            <a:ext cx="7838099" cy="52248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/>
            <a:r>
              <a:rPr lang="pt-BR" sz="2540" b="1" dirty="0"/>
              <a:t>Experiência internacional</a:t>
            </a:r>
            <a:endParaRPr sz="2540" b="1" dirty="0"/>
          </a:p>
        </p:txBody>
      </p:sp>
      <p:sp>
        <p:nvSpPr>
          <p:cNvPr id="4" name="CaixaDeTexto 3"/>
          <p:cNvSpPr txBox="1"/>
          <p:nvPr/>
        </p:nvSpPr>
        <p:spPr>
          <a:xfrm>
            <a:off x="652950" y="1556792"/>
            <a:ext cx="7968734" cy="39626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89"/>
              </a:spcBef>
            </a:pPr>
            <a:r>
              <a:rPr lang="pt-BR" sz="280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Estudo comparativo do MPS com uma amostra de 132 </a:t>
            </a:r>
            <a:r>
              <a:rPr lang="pt-BR" sz="2800" dirty="0" smtClean="0">
                <a:solidFill>
                  <a:schemeClr val="accent5">
                    <a:lumMod val="50000"/>
                  </a:schemeClr>
                </a:solidFill>
                <a:ea typeface="Arial"/>
              </a:rPr>
              <a:t>países revela que 77</a:t>
            </a:r>
            <a:r>
              <a:rPr lang="pt-BR" sz="280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% dos países estabelecem os seguintes requisitos para cônjuges e companheiros:  </a:t>
            </a:r>
          </a:p>
          <a:p>
            <a:pPr marL="311045" indent="-311045">
              <a:spcBef>
                <a:spcPts val="1089"/>
              </a:spcBef>
              <a:buFont typeface="Arial" pitchFamily="34" charset="0"/>
              <a:buChar char="•"/>
            </a:pPr>
            <a:r>
              <a:rPr lang="pt-BR" sz="280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Exigência de idade mínima (41% dos países</a:t>
            </a:r>
            <a:r>
              <a:rPr lang="pt-BR" sz="2800" dirty="0" smtClean="0">
                <a:solidFill>
                  <a:schemeClr val="accent5">
                    <a:lumMod val="50000"/>
                  </a:schemeClr>
                </a:solidFill>
                <a:ea typeface="Arial"/>
              </a:rPr>
              <a:t>).</a:t>
            </a:r>
            <a:endParaRPr lang="pt-BR" sz="2800" dirty="0">
              <a:solidFill>
                <a:schemeClr val="accent5">
                  <a:lumMod val="50000"/>
                </a:schemeClr>
              </a:solidFill>
              <a:ea typeface="Arial"/>
            </a:endParaRPr>
          </a:p>
          <a:p>
            <a:pPr marL="311045" indent="-311045">
              <a:spcBef>
                <a:spcPts val="1089"/>
              </a:spcBef>
              <a:buFont typeface="Arial" pitchFamily="34" charset="0"/>
              <a:buChar char="•"/>
            </a:pPr>
            <a:r>
              <a:rPr lang="pt-BR" sz="280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Tempo mínimo de casamento ou união estável (31% dos países</a:t>
            </a:r>
            <a:r>
              <a:rPr lang="pt-BR" sz="2800" dirty="0" smtClean="0">
                <a:solidFill>
                  <a:schemeClr val="accent5">
                    <a:lumMod val="50000"/>
                  </a:schemeClr>
                </a:solidFill>
                <a:ea typeface="Arial"/>
              </a:rPr>
              <a:t>).</a:t>
            </a:r>
            <a:endParaRPr lang="pt-BR" sz="2800" dirty="0">
              <a:solidFill>
                <a:schemeClr val="accent5">
                  <a:lumMod val="50000"/>
                </a:schemeClr>
              </a:solidFill>
              <a:ea typeface="Arial"/>
            </a:endParaRPr>
          </a:p>
          <a:p>
            <a:pPr marL="311045" indent="-311045">
              <a:spcBef>
                <a:spcPts val="1089"/>
              </a:spcBef>
              <a:buFont typeface="Arial" pitchFamily="34" charset="0"/>
              <a:buChar char="•"/>
            </a:pPr>
            <a:r>
              <a:rPr lang="pt-BR" sz="280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Fim do benefício com novo casamento (55% dos países</a:t>
            </a:r>
            <a:r>
              <a:rPr lang="pt-BR" sz="2800" dirty="0" smtClean="0">
                <a:solidFill>
                  <a:schemeClr val="accent5">
                    <a:lumMod val="50000"/>
                  </a:schemeClr>
                </a:solidFill>
                <a:ea typeface="Arial"/>
              </a:rPr>
              <a:t>).</a:t>
            </a:r>
            <a:endParaRPr lang="pt-BR" sz="2800" dirty="0">
              <a:solidFill>
                <a:schemeClr val="accent5">
                  <a:lumMod val="50000"/>
                </a:schemeClr>
              </a:solidFill>
              <a:ea typeface="Arial"/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32D76-8A0B-4EA8-B895-9F7AE61A0459}" type="slidenum">
              <a:rPr lang="pt-BR" smtClean="0"/>
              <a:t>45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0500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TextShape 1"/>
          <p:cNvSpPr txBox="1"/>
          <p:nvPr/>
        </p:nvSpPr>
        <p:spPr>
          <a:xfrm>
            <a:off x="652951" y="489713"/>
            <a:ext cx="7838099" cy="84912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/>
            <a:r>
              <a:rPr lang="pt-BR" sz="2177" b="1" dirty="0">
                <a:latin typeface="+mj-lt"/>
              </a:rPr>
              <a:t>Pensão por </a:t>
            </a:r>
            <a:r>
              <a:rPr lang="pt-BR" sz="2177" b="1" dirty="0" smtClean="0">
                <a:latin typeface="+mj-lt"/>
              </a:rPr>
              <a:t>morte:</a:t>
            </a:r>
            <a:r>
              <a:rPr lang="pt-BR" sz="2177" b="1" dirty="0">
                <a:latin typeface="+mj-lt"/>
              </a:rPr>
              <a:t>
</a:t>
            </a:r>
            <a:r>
              <a:rPr lang="pt-BR" sz="2177" b="1" dirty="0" smtClean="0">
                <a:latin typeface="+mj-lt"/>
              </a:rPr>
              <a:t>comparação </a:t>
            </a:r>
            <a:r>
              <a:rPr lang="pt-BR" sz="2177" b="1" dirty="0">
                <a:latin typeface="+mj-lt"/>
              </a:rPr>
              <a:t>em proporção do PIB</a:t>
            </a:r>
            <a:endParaRPr sz="2177" b="1" dirty="0">
              <a:latin typeface="+mj-lt"/>
            </a:endParaRPr>
          </a:p>
        </p:txBody>
      </p:sp>
      <p:graphicFrame>
        <p:nvGraphicFramePr>
          <p:cNvPr id="4" name="Gráfico 3"/>
          <p:cNvGraphicFramePr/>
          <p:nvPr>
            <p:extLst>
              <p:ext uri="{D42A27DB-BD31-4B8C-83A1-F6EECF244321}">
                <p14:modId xmlns:p14="http://schemas.microsoft.com/office/powerpoint/2010/main" val="2780602920"/>
              </p:ext>
            </p:extLst>
          </p:nvPr>
        </p:nvGraphicFramePr>
        <p:xfrm>
          <a:off x="652950" y="1665428"/>
          <a:ext cx="7772782" cy="40878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32D76-8A0B-4EA8-B895-9F7AE61A0459}" type="slidenum">
              <a:rPr lang="pt-BR" smtClean="0"/>
              <a:t>46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0526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CustomShape 1"/>
          <p:cNvSpPr/>
          <p:nvPr/>
        </p:nvSpPr>
        <p:spPr>
          <a:xfrm>
            <a:off x="522316" y="489713"/>
            <a:ext cx="7838099" cy="522482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>
              <a:lnSpc>
                <a:spcPct val="100000"/>
              </a:lnSpc>
            </a:pPr>
            <a:r>
              <a:rPr lang="pt-BR" sz="2540" b="1" dirty="0">
                <a:latin typeface="+mj-lt"/>
              </a:rPr>
              <a:t>Auxílio-doença</a:t>
            </a:r>
            <a:endParaRPr sz="2540" b="1" dirty="0">
              <a:latin typeface="+mj-lt"/>
            </a:endParaRPr>
          </a:p>
        </p:txBody>
      </p:sp>
      <p:sp>
        <p:nvSpPr>
          <p:cNvPr id="98" name="CustomShape 2"/>
          <p:cNvSpPr/>
          <p:nvPr/>
        </p:nvSpPr>
        <p:spPr>
          <a:xfrm>
            <a:off x="652950" y="1861380"/>
            <a:ext cx="7837381" cy="4180320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/>
          <a:lstStyle/>
          <a:p>
            <a:pPr algn="just">
              <a:spcBef>
                <a:spcPts val="1089"/>
              </a:spcBef>
            </a:pPr>
            <a:endParaRPr sz="1633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587633" y="1338840"/>
            <a:ext cx="8034052" cy="1519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089"/>
              </a:spcBef>
            </a:pPr>
            <a:r>
              <a:rPr lang="pt-BR" sz="2540" b="1" dirty="0">
                <a:solidFill>
                  <a:schemeClr val="accent2">
                    <a:lumMod val="75000"/>
                  </a:schemeClr>
                </a:solidFill>
                <a:ea typeface="Arial"/>
              </a:rPr>
              <a:t>O que é</a:t>
            </a:r>
            <a:endParaRPr lang="pt-BR" sz="2540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spcBef>
                <a:spcPts val="1089"/>
              </a:spcBef>
            </a:pPr>
            <a:r>
              <a:rPr lang="pt-BR" sz="1633" b="1" dirty="0">
                <a:solidFill>
                  <a:schemeClr val="accent5">
                    <a:lumMod val="50000"/>
                  </a:schemeClr>
                </a:solidFill>
                <a:ea typeface="Arial (Vietnamese)"/>
              </a:rPr>
              <a:t>Benefício pago ao segurado em caso de incapacitação temporária para o trabalho por doença ou acidente</a:t>
            </a:r>
            <a:r>
              <a:rPr lang="pt-BR" sz="1633" b="1" dirty="0">
                <a:solidFill>
                  <a:schemeClr val="accent5">
                    <a:lumMod val="50000"/>
                  </a:schemeClr>
                </a:solidFill>
              </a:rPr>
              <a:t>.</a:t>
            </a:r>
          </a:p>
          <a:p>
            <a:pPr>
              <a:spcBef>
                <a:spcPts val="1089"/>
              </a:spcBef>
            </a:pPr>
            <a:endParaRPr lang="pt-BR" sz="1633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Chave direita 5"/>
          <p:cNvSpPr/>
          <p:nvPr/>
        </p:nvSpPr>
        <p:spPr>
          <a:xfrm rot="5400000">
            <a:off x="2285888" y="1764453"/>
            <a:ext cx="261270" cy="352714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sz="1633"/>
          </a:p>
        </p:txBody>
      </p:sp>
      <p:sp>
        <p:nvSpPr>
          <p:cNvPr id="7" name="CaixaDeTexto 6"/>
          <p:cNvSpPr txBox="1"/>
          <p:nvPr/>
        </p:nvSpPr>
        <p:spPr>
          <a:xfrm>
            <a:off x="652950" y="3789297"/>
            <a:ext cx="3592462" cy="2143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89"/>
              </a:spcBef>
            </a:pPr>
            <a:r>
              <a:rPr lang="pt-BR" sz="1270" dirty="0">
                <a:solidFill>
                  <a:schemeClr val="accent5">
                    <a:lumMod val="50000"/>
                  </a:schemeClr>
                </a:solidFill>
              </a:rPr>
              <a:t>Valor calculado com base na média dos 80% maiores salários de contribuição</a:t>
            </a:r>
          </a:p>
          <a:p>
            <a:pPr>
              <a:spcBef>
                <a:spcPts val="1089"/>
              </a:spcBef>
            </a:pPr>
            <a:r>
              <a:rPr lang="pt-BR" sz="1270" dirty="0">
                <a:solidFill>
                  <a:schemeClr val="accent5">
                    <a:lumMod val="50000"/>
                  </a:schemeClr>
                </a:solidFill>
              </a:rPr>
              <a:t>A empresa paga ao empregado o salário integral durante os primeiro 15 dias de afastamento</a:t>
            </a:r>
          </a:p>
          <a:p>
            <a:pPr>
              <a:spcBef>
                <a:spcPts val="1089"/>
              </a:spcBef>
            </a:pPr>
            <a:r>
              <a:rPr lang="pt-BR" sz="1270" dirty="0">
                <a:solidFill>
                  <a:schemeClr val="accent5">
                    <a:lumMod val="50000"/>
                  </a:schemeClr>
                </a:solidFill>
              </a:rPr>
              <a:t>Perícia realizada exclusivamente por médicos do INSS</a:t>
            </a:r>
          </a:p>
          <a:p>
            <a:pPr>
              <a:spcBef>
                <a:spcPts val="1089"/>
              </a:spcBef>
            </a:pPr>
            <a:endParaRPr lang="pt-BR" sz="1270" dirty="0">
              <a:solidFill>
                <a:schemeClr val="accent5">
                  <a:lumMod val="50000"/>
                </a:schemeClr>
              </a:solidFill>
            </a:endParaRPr>
          </a:p>
          <a:p>
            <a:pPr>
              <a:spcBef>
                <a:spcPts val="544"/>
              </a:spcBef>
            </a:pPr>
            <a:endParaRPr lang="pt-BR" sz="127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652950" y="3099775"/>
            <a:ext cx="3527145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14" b="1" dirty="0">
                <a:solidFill>
                  <a:schemeClr val="accent2">
                    <a:lumMod val="75000"/>
                  </a:schemeClr>
                </a:solidFill>
              </a:rPr>
              <a:t>Antes da MP</a:t>
            </a:r>
            <a:endParaRPr lang="pt-BR" sz="1633" dirty="0"/>
          </a:p>
        </p:txBody>
      </p:sp>
      <p:sp>
        <p:nvSpPr>
          <p:cNvPr id="9" name="CaixaDeTexto 8"/>
          <p:cNvSpPr txBox="1"/>
          <p:nvPr/>
        </p:nvSpPr>
        <p:spPr>
          <a:xfrm>
            <a:off x="4702635" y="3820905"/>
            <a:ext cx="3657780" cy="2107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544"/>
              </a:spcBef>
            </a:pPr>
            <a:r>
              <a:rPr lang="pt-BR" sz="1270" dirty="0">
                <a:solidFill>
                  <a:schemeClr val="accent5">
                    <a:lumMod val="50000"/>
                  </a:schemeClr>
                </a:solidFill>
              </a:rPr>
              <a:t>Manutenção do benefício, cujo valor não poderá exceder a média das últimas 12 contribuições</a:t>
            </a:r>
          </a:p>
          <a:p>
            <a:pPr>
              <a:spcBef>
                <a:spcPts val="544"/>
              </a:spcBef>
            </a:pPr>
            <a:r>
              <a:rPr lang="pt-BR" sz="1270" dirty="0">
                <a:solidFill>
                  <a:schemeClr val="accent5">
                    <a:lumMod val="50000"/>
                  </a:schemeClr>
                </a:solidFill>
              </a:rPr>
              <a:t>A empresa paga ao empregado o salário integral durante os primeiro 30 dias de afastamento</a:t>
            </a:r>
          </a:p>
          <a:p>
            <a:pPr>
              <a:spcBef>
                <a:spcPts val="544"/>
              </a:spcBef>
            </a:pPr>
            <a:r>
              <a:rPr lang="pt-BR" sz="1270" dirty="0">
                <a:solidFill>
                  <a:schemeClr val="accent5">
                    <a:lumMod val="50000"/>
                  </a:schemeClr>
                </a:solidFill>
              </a:rPr>
              <a:t>Previsão de convênios, sob supervisão do INSS, com empresas que possuem serviço médico, órgãos e entidades públicas</a:t>
            </a:r>
          </a:p>
          <a:p>
            <a:pPr>
              <a:spcBef>
                <a:spcPts val="544"/>
              </a:spcBef>
            </a:pPr>
            <a:r>
              <a:rPr lang="pt-BR" sz="1270" dirty="0">
                <a:solidFill>
                  <a:schemeClr val="accent5">
                    <a:lumMod val="50000"/>
                  </a:schemeClr>
                </a:solidFill>
              </a:rPr>
              <a:t> </a:t>
            </a:r>
          </a:p>
          <a:p>
            <a:pPr>
              <a:spcBef>
                <a:spcPts val="544"/>
              </a:spcBef>
            </a:pPr>
            <a:endParaRPr lang="pt-BR" sz="127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4767952" y="3099775"/>
            <a:ext cx="3527145" cy="371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14" b="1" dirty="0">
                <a:solidFill>
                  <a:schemeClr val="accent2">
                    <a:lumMod val="75000"/>
                  </a:schemeClr>
                </a:solidFill>
                <a:ea typeface="Arial"/>
              </a:rPr>
              <a:t>Depois da MP</a:t>
            </a:r>
            <a:endParaRPr lang="pt-BR" sz="1814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1" name="Chave direita 10"/>
          <p:cNvSpPr/>
          <p:nvPr/>
        </p:nvSpPr>
        <p:spPr>
          <a:xfrm rot="5400000">
            <a:off x="6400890" y="1764454"/>
            <a:ext cx="261270" cy="3527145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sz="1633"/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32D76-8A0B-4EA8-B895-9F7AE61A0459}" type="slidenum">
              <a:rPr lang="pt-BR" smtClean="0"/>
              <a:t>47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6134792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TextShape 1"/>
          <p:cNvSpPr txBox="1"/>
          <p:nvPr/>
        </p:nvSpPr>
        <p:spPr>
          <a:xfrm>
            <a:off x="652951" y="490187"/>
            <a:ext cx="7838099" cy="52248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/>
            <a:r>
              <a:rPr lang="pt-BR" sz="2540" b="1" dirty="0" smtClean="0"/>
              <a:t>Auxílio-doença: por </a:t>
            </a:r>
            <a:r>
              <a:rPr lang="pt-BR" sz="2540" b="1" dirty="0"/>
              <a:t>que mudar?</a:t>
            </a:r>
            <a:endParaRPr sz="2540" b="1" dirty="0"/>
          </a:p>
        </p:txBody>
      </p:sp>
      <p:sp>
        <p:nvSpPr>
          <p:cNvPr id="4" name="CaixaDeTexto 3"/>
          <p:cNvSpPr txBox="1"/>
          <p:nvPr/>
        </p:nvSpPr>
        <p:spPr>
          <a:xfrm>
            <a:off x="652951" y="1469475"/>
            <a:ext cx="7838099" cy="45345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89"/>
              </a:spcBef>
            </a:pPr>
            <a:r>
              <a:rPr lang="pt-BR" sz="280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Preservar o poder de compra do </a:t>
            </a:r>
            <a:r>
              <a:rPr lang="pt-BR" sz="2800" dirty="0" smtClean="0">
                <a:solidFill>
                  <a:schemeClr val="accent5">
                    <a:lumMod val="50000"/>
                  </a:schemeClr>
                </a:solidFill>
                <a:ea typeface="Arial"/>
              </a:rPr>
              <a:t>trabalhador.</a:t>
            </a:r>
            <a:endParaRPr lang="pt-BR" sz="2800" dirty="0">
              <a:solidFill>
                <a:schemeClr val="accent5">
                  <a:lumMod val="50000"/>
                </a:schemeClr>
              </a:solidFill>
              <a:ea typeface="Arial"/>
            </a:endParaRPr>
          </a:p>
          <a:p>
            <a:pPr>
              <a:spcBef>
                <a:spcPts val="1089"/>
              </a:spcBef>
            </a:pPr>
            <a:r>
              <a:rPr lang="pt-BR" sz="280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Facilitar a vida do trabalhador no período de </a:t>
            </a:r>
            <a:r>
              <a:rPr lang="pt-BR" sz="2800" dirty="0" smtClean="0">
                <a:solidFill>
                  <a:schemeClr val="accent5">
                    <a:lumMod val="50000"/>
                  </a:schemeClr>
                </a:solidFill>
                <a:ea typeface="Arial"/>
              </a:rPr>
              <a:t>auxílio-doença.</a:t>
            </a:r>
            <a:endParaRPr lang="pt-BR" sz="2800" dirty="0">
              <a:solidFill>
                <a:schemeClr val="accent5">
                  <a:lumMod val="50000"/>
                </a:schemeClr>
              </a:solidFill>
              <a:ea typeface="Arial"/>
            </a:endParaRPr>
          </a:p>
          <a:p>
            <a:pPr>
              <a:spcBef>
                <a:spcPts val="1089"/>
              </a:spcBef>
            </a:pPr>
            <a:r>
              <a:rPr lang="pt-BR" sz="280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Melhorar a qualidade de atendimento ao </a:t>
            </a:r>
            <a:r>
              <a:rPr lang="pt-BR" sz="2800" dirty="0" smtClean="0">
                <a:solidFill>
                  <a:schemeClr val="accent5">
                    <a:lumMod val="50000"/>
                  </a:schemeClr>
                </a:solidFill>
                <a:ea typeface="Arial"/>
              </a:rPr>
              <a:t>segurado.</a:t>
            </a:r>
            <a:endParaRPr lang="pt-BR" sz="2800" dirty="0">
              <a:solidFill>
                <a:schemeClr val="accent5">
                  <a:lumMod val="50000"/>
                </a:schemeClr>
              </a:solidFill>
              <a:ea typeface="Arial"/>
            </a:endParaRPr>
          </a:p>
          <a:p>
            <a:pPr>
              <a:spcBef>
                <a:spcPts val="1089"/>
              </a:spcBef>
            </a:pPr>
            <a:r>
              <a:rPr lang="pt-BR" sz="280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Estimular as empresas a investirem em programas de saúde e segurança do </a:t>
            </a:r>
            <a:r>
              <a:rPr lang="pt-BR" sz="2800" dirty="0" smtClean="0">
                <a:solidFill>
                  <a:schemeClr val="accent5">
                    <a:lumMod val="50000"/>
                  </a:schemeClr>
                </a:solidFill>
                <a:ea typeface="Arial"/>
              </a:rPr>
              <a:t>trabalhador.</a:t>
            </a:r>
            <a:endParaRPr lang="pt-BR" sz="2800" dirty="0">
              <a:solidFill>
                <a:schemeClr val="accent5">
                  <a:lumMod val="50000"/>
                </a:schemeClr>
              </a:solidFill>
              <a:ea typeface="Arial"/>
            </a:endParaRPr>
          </a:p>
          <a:p>
            <a:pPr>
              <a:spcBef>
                <a:spcPts val="1089"/>
              </a:spcBef>
            </a:pPr>
            <a:r>
              <a:rPr lang="pt-BR" sz="2800" dirty="0" err="1">
                <a:solidFill>
                  <a:schemeClr val="accent5">
                    <a:lumMod val="50000"/>
                  </a:schemeClr>
                </a:solidFill>
                <a:ea typeface="Arial"/>
              </a:rPr>
              <a:t>Desincentivar</a:t>
            </a:r>
            <a:r>
              <a:rPr lang="pt-BR" sz="2800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 o trabalhador a querer ficar de licença-médica em função de uma remuneração maior do que a recebida na </a:t>
            </a:r>
            <a:r>
              <a:rPr lang="pt-BR" sz="2800" dirty="0" smtClean="0">
                <a:solidFill>
                  <a:schemeClr val="accent5">
                    <a:lumMod val="50000"/>
                  </a:schemeClr>
                </a:solidFill>
                <a:ea typeface="Arial"/>
              </a:rPr>
              <a:t>ativa.</a:t>
            </a:r>
            <a:endParaRPr lang="pt-BR" sz="2800" dirty="0">
              <a:solidFill>
                <a:schemeClr val="accent5">
                  <a:lumMod val="50000"/>
                </a:schemeClr>
              </a:solidFill>
              <a:ea typeface="Arial"/>
            </a:endParaRPr>
          </a:p>
        </p:txBody>
      </p:sp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32D76-8A0B-4EA8-B895-9F7AE61A0459}" type="slidenum">
              <a:rPr lang="pt-BR" smtClean="0"/>
              <a:t>48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4445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652951" y="165796"/>
            <a:ext cx="7838099" cy="143250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2903" b="1" dirty="0">
                <a:solidFill>
                  <a:schemeClr val="bg1"/>
                </a:solidFill>
              </a:rPr>
              <a:t>Base de Segurados aumentou em 30 milhões entre 2003 e 2013
</a:t>
            </a:r>
            <a:endParaRPr lang="pt-BR" sz="1814" b="1" dirty="0">
              <a:solidFill>
                <a:schemeClr val="bg1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460" y="1730746"/>
            <a:ext cx="8786880" cy="4441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32D76-8A0B-4EA8-B895-9F7AE61A0459}" type="slidenum">
              <a:rPr lang="pt-BR" smtClean="0"/>
              <a:t>5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16661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CustomShape 2"/>
          <p:cNvSpPr/>
          <p:nvPr/>
        </p:nvSpPr>
        <p:spPr>
          <a:xfrm>
            <a:off x="65093" y="5972174"/>
            <a:ext cx="8883179" cy="330796"/>
          </a:xfrm>
          <a:prstGeom prst="rect">
            <a:avLst/>
          </a:prstGeom>
          <a:noFill/>
          <a:ln>
            <a:noFill/>
          </a:ln>
        </p:spPr>
        <p:txBody>
          <a:bodyPr lIns="81638" tIns="40819" rIns="81638" bIns="40819"/>
          <a:lstStyle/>
          <a:p>
            <a:pPr>
              <a:lnSpc>
                <a:spcPct val="100000"/>
              </a:lnSpc>
            </a:pPr>
            <a:r>
              <a:rPr lang="pt-BR" sz="1451" dirty="0">
                <a:latin typeface="Calibri"/>
              </a:rPr>
              <a:t>*/ Valores referentes a dezembro de cada ano, com exceção de 2015, cujo valor é referente a fevereiro. </a:t>
            </a:r>
          </a:p>
          <a:p>
            <a:pPr>
              <a:lnSpc>
                <a:spcPct val="100000"/>
              </a:lnSpc>
            </a:pPr>
            <a:r>
              <a:rPr lang="pt-BR" sz="1451" dirty="0">
                <a:latin typeface="Calibri"/>
              </a:rPr>
              <a:t>Fonte: IPEADATA			Elaboração: MP.</a:t>
            </a:r>
            <a:r>
              <a:rPr lang="pt-BR" sz="1451" dirty="0">
                <a:solidFill>
                  <a:schemeClr val="accent2">
                    <a:lumMod val="75000"/>
                  </a:schemeClr>
                </a:solidFill>
                <a:latin typeface="Calibri"/>
              </a:rPr>
              <a:t>	</a:t>
            </a:r>
            <a:endParaRPr sz="145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652951" y="472931"/>
            <a:ext cx="7838099" cy="818237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2903" b="1" dirty="0">
                <a:solidFill>
                  <a:schemeClr val="bg1"/>
                </a:solidFill>
              </a:rPr>
              <a:t>Valorização histórica do salário mínimo
</a:t>
            </a:r>
            <a:r>
              <a:rPr lang="pt-BR" sz="1814" b="1" dirty="0">
                <a:solidFill>
                  <a:schemeClr val="bg1"/>
                </a:solidFill>
              </a:rPr>
              <a:t>(Em R$ - série deflacionada pelo INPC)</a:t>
            </a:r>
          </a:p>
        </p:txBody>
      </p:sp>
      <p:graphicFrame>
        <p:nvGraphicFramePr>
          <p:cNvPr id="6" name="Gráfic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8217014"/>
              </p:ext>
            </p:extLst>
          </p:nvPr>
        </p:nvGraphicFramePr>
        <p:xfrm>
          <a:off x="193282" y="1338840"/>
          <a:ext cx="8757437" cy="45069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32D76-8A0B-4EA8-B895-9F7AE61A0459}" type="slidenum">
              <a:rPr lang="pt-BR" smtClean="0"/>
              <a:t>6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29167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652951" y="389158"/>
            <a:ext cx="7838099" cy="985783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pt-BR" sz="2903" b="1" dirty="0">
                <a:solidFill>
                  <a:schemeClr val="bg1"/>
                </a:solidFill>
              </a:rPr>
              <a:t>Sobrevida dos brasileiros aumentou em média 4,4 anos em 13 </a:t>
            </a:r>
            <a:r>
              <a:rPr lang="pt-BR" sz="2903" b="1" dirty="0" smtClean="0">
                <a:solidFill>
                  <a:schemeClr val="bg1"/>
                </a:solidFill>
              </a:rPr>
              <a:t>anos</a:t>
            </a:r>
            <a:endParaRPr lang="pt-BR" sz="1814" b="1" dirty="0">
              <a:solidFill>
                <a:schemeClr val="bg1"/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61" y="1665427"/>
            <a:ext cx="8821440" cy="4573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B32D76-8A0B-4EA8-B895-9F7AE61A0459}" type="slidenum">
              <a:rPr lang="pt-BR" smtClean="0"/>
              <a:t>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81850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CustomShape 1"/>
          <p:cNvSpPr/>
          <p:nvPr/>
        </p:nvSpPr>
        <p:spPr>
          <a:xfrm>
            <a:off x="652951" y="489713"/>
            <a:ext cx="7838099" cy="52254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>
              <a:lnSpc>
                <a:spcPct val="100000"/>
              </a:lnSpc>
            </a:pPr>
            <a:r>
              <a:rPr lang="pt-BR" sz="2540" b="1" dirty="0"/>
              <a:t>MPs 664 e 665</a:t>
            </a:r>
            <a:endParaRPr sz="2540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522315" y="1469476"/>
            <a:ext cx="8393298" cy="40915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907"/>
              </a:spcBef>
            </a:pPr>
            <a:r>
              <a:rPr lang="pt-BR" sz="2721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O governo encaminhou ao Congresso Nacional duas medidas provisórias com propostas de aperfeiçoamento </a:t>
            </a:r>
            <a:r>
              <a:rPr lang="pt-BR" sz="2721" dirty="0" smtClean="0">
                <a:solidFill>
                  <a:schemeClr val="accent5">
                    <a:lumMod val="50000"/>
                  </a:schemeClr>
                </a:solidFill>
                <a:ea typeface="Arial"/>
              </a:rPr>
              <a:t>das políticas </a:t>
            </a:r>
            <a:r>
              <a:rPr lang="pt-BR" sz="2721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trabalhistas e previdenciárias. </a:t>
            </a:r>
          </a:p>
          <a:p>
            <a:pPr>
              <a:spcBef>
                <a:spcPts val="907"/>
              </a:spcBef>
            </a:pPr>
            <a:r>
              <a:rPr lang="pt-BR" sz="2721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Estas medidas </a:t>
            </a:r>
            <a:r>
              <a:rPr lang="pt-BR" sz="2721" dirty="0" smtClean="0">
                <a:solidFill>
                  <a:schemeClr val="accent5">
                    <a:lumMod val="50000"/>
                  </a:schemeClr>
                </a:solidFill>
                <a:ea typeface="Arial"/>
              </a:rPr>
              <a:t>têm </a:t>
            </a:r>
            <a:r>
              <a:rPr lang="pt-BR" sz="2721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por objetivo adequar alguns programas do INSS (MP 664) e do FAT (MP 665) à nova realidade econômica e social do </a:t>
            </a:r>
            <a:r>
              <a:rPr lang="pt-BR" sz="2721" dirty="0" smtClean="0">
                <a:solidFill>
                  <a:schemeClr val="accent5">
                    <a:lumMod val="50000"/>
                  </a:schemeClr>
                </a:solidFill>
                <a:ea typeface="Arial"/>
              </a:rPr>
              <a:t>País.</a:t>
            </a:r>
            <a:endParaRPr lang="pt-BR" sz="2721" dirty="0">
              <a:solidFill>
                <a:schemeClr val="accent5">
                  <a:lumMod val="50000"/>
                </a:schemeClr>
              </a:solidFill>
              <a:ea typeface="Arial"/>
            </a:endParaRPr>
          </a:p>
          <a:p>
            <a:pPr>
              <a:spcBef>
                <a:spcPts val="907"/>
              </a:spcBef>
            </a:pPr>
            <a:r>
              <a:rPr lang="pt-BR" sz="2721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As propostas eliminam excessos e corrigem distorções, preservando a rede de proteção social construída nos últimos </a:t>
            </a:r>
            <a:r>
              <a:rPr lang="pt-BR" sz="2721" dirty="0" smtClean="0">
                <a:solidFill>
                  <a:schemeClr val="accent5">
                    <a:lumMod val="50000"/>
                  </a:schemeClr>
                </a:solidFill>
                <a:ea typeface="Arial"/>
              </a:rPr>
              <a:t>anos.</a:t>
            </a:r>
            <a:endParaRPr lang="pt-BR" sz="2721" dirty="0">
              <a:solidFill>
                <a:schemeClr val="accent5">
                  <a:lumMod val="50000"/>
                </a:schemeClr>
              </a:solidFill>
              <a:ea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9875284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CustomShape 1"/>
          <p:cNvSpPr/>
          <p:nvPr/>
        </p:nvSpPr>
        <p:spPr>
          <a:xfrm>
            <a:off x="652951" y="489713"/>
            <a:ext cx="7838099" cy="52254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lIns="0" tIns="0" rIns="0" bIns="0" anchor="ctr"/>
          <a:lstStyle/>
          <a:p>
            <a:pPr algn="ctr">
              <a:lnSpc>
                <a:spcPct val="100000"/>
              </a:lnSpc>
            </a:pPr>
            <a:r>
              <a:rPr lang="pt-BR" sz="2540" b="1" dirty="0"/>
              <a:t>Objetivos Gerais das Propostas</a:t>
            </a:r>
            <a:endParaRPr sz="2540" b="1" dirty="0"/>
          </a:p>
        </p:txBody>
      </p:sp>
      <p:sp>
        <p:nvSpPr>
          <p:cNvPr id="5" name="CaixaDeTexto 4"/>
          <p:cNvSpPr txBox="1"/>
          <p:nvPr/>
        </p:nvSpPr>
        <p:spPr>
          <a:xfrm>
            <a:off x="522315" y="1404158"/>
            <a:ext cx="8403396" cy="42069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907"/>
              </a:spcBef>
            </a:pPr>
            <a:r>
              <a:rPr lang="pt-BR" sz="2721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Garantir a sustentabilidade da previdência em função do envelhecimento populacional.</a:t>
            </a:r>
          </a:p>
          <a:p>
            <a:pPr algn="just">
              <a:spcBef>
                <a:spcPts val="907"/>
              </a:spcBef>
            </a:pPr>
            <a:r>
              <a:rPr lang="pt-BR" sz="2721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Promover maior justiça previdenciária na concessão de pensões por </a:t>
            </a:r>
            <a:r>
              <a:rPr lang="pt-BR" sz="2721" dirty="0" smtClean="0">
                <a:solidFill>
                  <a:schemeClr val="accent5">
                    <a:lumMod val="50000"/>
                  </a:schemeClr>
                </a:solidFill>
                <a:ea typeface="Arial"/>
              </a:rPr>
              <a:t>morte.</a:t>
            </a:r>
            <a:endParaRPr lang="pt-BR" sz="2721" dirty="0">
              <a:solidFill>
                <a:schemeClr val="accent5">
                  <a:lumMod val="50000"/>
                </a:schemeClr>
              </a:solidFill>
              <a:ea typeface="Arial"/>
            </a:endParaRPr>
          </a:p>
          <a:p>
            <a:pPr algn="just">
              <a:spcBef>
                <a:spcPts val="907"/>
              </a:spcBef>
            </a:pPr>
            <a:r>
              <a:rPr lang="pt-BR" sz="2721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Garantir a sustentabilidade do FAT em razão do aumento da massa salarial e do aumento da formalização do mercado de </a:t>
            </a:r>
            <a:r>
              <a:rPr lang="pt-BR" sz="2721" dirty="0" smtClean="0">
                <a:solidFill>
                  <a:schemeClr val="accent5">
                    <a:lumMod val="50000"/>
                  </a:schemeClr>
                </a:solidFill>
                <a:ea typeface="Arial"/>
              </a:rPr>
              <a:t>trabalho.</a:t>
            </a:r>
            <a:endParaRPr lang="pt-BR" sz="2721" dirty="0">
              <a:solidFill>
                <a:schemeClr val="accent5">
                  <a:lumMod val="50000"/>
                </a:schemeClr>
              </a:solidFill>
              <a:ea typeface="Arial"/>
            </a:endParaRPr>
          </a:p>
          <a:p>
            <a:pPr>
              <a:spcBef>
                <a:spcPts val="907"/>
              </a:spcBef>
            </a:pPr>
            <a:r>
              <a:rPr lang="pt-BR" sz="2721" dirty="0">
                <a:solidFill>
                  <a:schemeClr val="accent5">
                    <a:lumMod val="50000"/>
                  </a:schemeClr>
                </a:solidFill>
                <a:ea typeface="Arial"/>
              </a:rPr>
              <a:t>Incentivar a permanência do trabalhador no emprego e aumentar sua </a:t>
            </a:r>
            <a:r>
              <a:rPr lang="pt-BR" sz="2721" dirty="0" smtClean="0">
                <a:solidFill>
                  <a:schemeClr val="accent5">
                    <a:lumMod val="50000"/>
                  </a:schemeClr>
                </a:solidFill>
                <a:ea typeface="Arial"/>
              </a:rPr>
              <a:t>produtividade.</a:t>
            </a:r>
            <a:endParaRPr lang="pt-BR" sz="2721" dirty="0">
              <a:solidFill>
                <a:schemeClr val="accent5">
                  <a:lumMod val="50000"/>
                </a:schemeClr>
              </a:solidFill>
              <a:ea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33946686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</TotalTime>
  <Words>3224</Words>
  <Application>Microsoft Office PowerPoint</Application>
  <PresentationFormat>Apresentação na tela (4:3)</PresentationFormat>
  <Paragraphs>454</Paragraphs>
  <Slides>48</Slides>
  <Notes>7</Notes>
  <HiddenSlides>0</HiddenSlides>
  <MMClips>0</MMClips>
  <ScaleCrop>false</ScaleCrop>
  <HeadingPairs>
    <vt:vector size="8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48</vt:i4>
      </vt:variant>
    </vt:vector>
  </HeadingPairs>
  <TitlesOfParts>
    <vt:vector size="56" baseType="lpstr">
      <vt:lpstr>Arial</vt:lpstr>
      <vt:lpstr>Arial (Vietnamese)</vt:lpstr>
      <vt:lpstr>Calibri</vt:lpstr>
      <vt:lpstr>Calibri Light</vt:lpstr>
      <vt:lpstr>StarSymbol</vt:lpstr>
      <vt:lpstr>Wingdings</vt:lpstr>
      <vt:lpstr>Tema do Office</vt:lpstr>
      <vt:lpstr>Planilha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  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mp</dc:creator>
  <cp:lastModifiedBy>Manoel Pires</cp:lastModifiedBy>
  <cp:revision>58</cp:revision>
  <dcterms:created xsi:type="dcterms:W3CDTF">2015-03-26T18:58:38Z</dcterms:created>
  <dcterms:modified xsi:type="dcterms:W3CDTF">2015-03-27T15:44:47Z</dcterms:modified>
</cp:coreProperties>
</file>