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1" r:id="rId3"/>
    <p:sldId id="291" r:id="rId4"/>
    <p:sldId id="308" r:id="rId5"/>
    <p:sldId id="306" r:id="rId6"/>
    <p:sldId id="283" r:id="rId7"/>
    <p:sldId id="307" r:id="rId8"/>
    <p:sldId id="310" r:id="rId9"/>
    <p:sldId id="309" r:id="rId10"/>
    <p:sldId id="311" r:id="rId11"/>
    <p:sldId id="285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EBBBCC-DAD2-459C-BE2E-F6DE35CF9A28}" styleName="Estilo Escuro 2 - Ênfase 3/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251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451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507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741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36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054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716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347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098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74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95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F187E-7701-487D-B742-369CE3C66164}" type="datetimeFigureOut">
              <a:rPr lang="pt-BR" smtClean="0"/>
              <a:t>04/06/2018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6F411-0151-42DE-9B76-E97D7FA410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605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65" y="289249"/>
            <a:ext cx="11635274" cy="635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38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4613"/>
            <a:ext cx="12192000" cy="1617025"/>
          </a:xfrm>
          <a:prstGeom prst="rect">
            <a:avLst/>
          </a:prstGeom>
        </p:spPr>
      </p:pic>
      <p:sp>
        <p:nvSpPr>
          <p:cNvPr id="10" name="Título 8"/>
          <p:cNvSpPr>
            <a:spLocks noGrp="1"/>
          </p:cNvSpPr>
          <p:nvPr>
            <p:ph type="title"/>
          </p:nvPr>
        </p:nvSpPr>
        <p:spPr>
          <a:xfrm>
            <a:off x="1797762" y="293914"/>
            <a:ext cx="81534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</a:rPr>
              <a:t>Dados de Execução – Organizações 2017 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695818"/>
              </p:ext>
            </p:extLst>
          </p:nvPr>
        </p:nvGraphicFramePr>
        <p:xfrm>
          <a:off x="2174032" y="1284514"/>
          <a:ext cx="7996335" cy="5505294"/>
        </p:xfrm>
        <a:graphic>
          <a:graphicData uri="http://schemas.openxmlformats.org/drawingml/2006/table">
            <a:tbl>
              <a:tblPr/>
              <a:tblGrid>
                <a:gridCol w="602530"/>
                <a:gridCol w="1577209"/>
                <a:gridCol w="4305036"/>
                <a:gridCol w="1511560"/>
              </a:tblGrid>
              <a:tr h="3349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Arial" panose="020B0604020202020204" pitchFamily="34" charset="0"/>
                        </a:rPr>
                        <a:t>UF 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Arial" panose="020B0604020202020204" pitchFamily="34" charset="0"/>
                        </a:rPr>
                        <a:t>MUNICÍPIO ORG FORNECEDORA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effectLst/>
                          <a:latin typeface="Arial" panose="020B0604020202020204" pitchFamily="34" charset="0"/>
                        </a:rPr>
                        <a:t>ORGANIZAÇÃO FORNECEDORA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effectLst/>
                          <a:latin typeface="Arial" panose="020B0604020202020204" pitchFamily="34" charset="0"/>
                        </a:rPr>
                        <a:t>PRODUTO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55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Euclides da Cunha Paulista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Cooperativa dos Agricultores e Piscicultores - COOPERAPVV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Farinha de Mandioca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Caiuá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União Agropecuária do Assentamento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Luis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Moares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Neto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Feijão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Caiuá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de Pequenos Produtores Rurais do Município de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Caiuá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- PPRC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Feijão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Promissão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Cooperativa dos Produtores Campesinos 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Feijão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Promissão 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dos Produtores da Agrovila Birigui - APRAB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Feijão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Promissão 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Agropecuária Pesca e Tanques Hortifrutigranjeiro de Promissão - AAPTHG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Feijão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2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Ribeirão Preto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Cooperativa Agroecológica Mãos da Terra - COMATER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Raiz de Mandioca a Vácuo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Ribeirão Preto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de Formação Socio-Agrícola Dom Helder Câmara  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Raiz de Mandioca a Vácuo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91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RS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Nova Santa Rita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Cooperativa de Produção Agropecuária  Nova Santa Rita Ltda 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Arroz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RS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Pelotas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Cooperativa dos Apicultores e Fruticultores Zona Sul - CAFSUL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Compota de Pêssego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Lebon Régis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Cooperativa de Produção Industrialização e Comercialização União do Oeste - COOPROESTE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Feijão</a:t>
                      </a:r>
                    </a:p>
                  </a:txBody>
                  <a:tcPr marL="8826" marR="8826" marT="8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1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4613"/>
            <a:ext cx="12192000" cy="1617025"/>
          </a:xfrm>
          <a:prstGeom prst="rect">
            <a:avLst/>
          </a:prstGeom>
        </p:spPr>
      </p:pic>
      <p:sp>
        <p:nvSpPr>
          <p:cNvPr id="7" name="Espaço Reservado para Conteúdo 9"/>
          <p:cNvSpPr>
            <a:spLocks noGrp="1"/>
          </p:cNvSpPr>
          <p:nvPr>
            <p:ph sz="quarter" idx="1"/>
          </p:nvPr>
        </p:nvSpPr>
        <p:spPr>
          <a:xfrm>
            <a:off x="2140361" y="547261"/>
            <a:ext cx="8153400" cy="581744"/>
          </a:xfrm>
        </p:spPr>
        <p:txBody>
          <a:bodyPr>
            <a:normAutofit fontScale="92500" lnSpcReduction="20000"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pt-BR" altLang="pt-BR" sz="2600" b="1" dirty="0">
                <a:solidFill>
                  <a:schemeClr val="bg1"/>
                </a:solidFill>
              </a:rPr>
              <a:t>Recursos orçamentários para </a:t>
            </a:r>
            <a:r>
              <a:rPr lang="pt-BR" altLang="pt-BR" sz="2600" b="1" dirty="0" smtClean="0">
                <a:solidFill>
                  <a:schemeClr val="bg1"/>
                </a:solidFill>
              </a:rPr>
              <a:t>2018</a:t>
            </a:r>
            <a:endParaRPr lang="pt-BR" altLang="pt-BR" sz="2400" dirty="0" smtClean="0"/>
          </a:p>
        </p:txBody>
      </p:sp>
      <p:sp>
        <p:nvSpPr>
          <p:cNvPr id="8" name="Retângulo 7"/>
          <p:cNvSpPr/>
          <p:nvPr/>
        </p:nvSpPr>
        <p:spPr>
          <a:xfrm>
            <a:off x="1475217" y="1760879"/>
            <a:ext cx="924156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500" dirty="0" smtClean="0"/>
              <a:t>LOA: R</a:t>
            </a:r>
            <a:r>
              <a:rPr lang="pt-BR" sz="3500" dirty="0"/>
              <a:t>$ </a:t>
            </a:r>
            <a:r>
              <a:rPr lang="pt-BR" sz="3500" dirty="0" smtClean="0"/>
              <a:t>54.750 milhões </a:t>
            </a:r>
            <a:r>
              <a:rPr lang="pt-BR" sz="3500" dirty="0"/>
              <a:t>para as ações da </a:t>
            </a:r>
            <a:r>
              <a:rPr lang="pt-BR" sz="3500" dirty="0" smtClean="0"/>
              <a:t>modalidade (sendo R$4.750 do orçamento do MDA e R$50 milhões de emenda parlamentar). </a:t>
            </a:r>
          </a:p>
          <a:p>
            <a:endParaRPr lang="pt-BR" sz="3500" dirty="0" smtClean="0"/>
          </a:p>
          <a:p>
            <a:r>
              <a:rPr lang="pt-BR" sz="3500" dirty="0" smtClean="0"/>
              <a:t>Após remanejamento: R</a:t>
            </a:r>
            <a:r>
              <a:rPr lang="pt-BR" sz="3500" dirty="0"/>
              <a:t>$ </a:t>
            </a:r>
            <a:r>
              <a:rPr lang="pt-BR" sz="3500" dirty="0" smtClean="0"/>
              <a:t>9.75 milhões</a:t>
            </a:r>
          </a:p>
          <a:p>
            <a:endParaRPr lang="pt-BR" sz="3500" dirty="0"/>
          </a:p>
          <a:p>
            <a:r>
              <a:rPr lang="pt-BR" sz="3500" dirty="0" smtClean="0"/>
              <a:t>Estimativa de abertura do sistema da Conab para recebimento de propostas: final de junho. </a:t>
            </a:r>
          </a:p>
          <a:p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29886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59258"/>
            <a:ext cx="12192000" cy="1617025"/>
          </a:xfrm>
          <a:prstGeom prst="rect">
            <a:avLst/>
          </a:prstGeom>
        </p:spPr>
      </p:pic>
      <p:sp>
        <p:nvSpPr>
          <p:cNvPr id="9" name="Título 4"/>
          <p:cNvSpPr txBox="1">
            <a:spLocks/>
          </p:cNvSpPr>
          <p:nvPr/>
        </p:nvSpPr>
        <p:spPr>
          <a:xfrm>
            <a:off x="2019467" y="2715208"/>
            <a:ext cx="9363879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Programa de aquisição de alimentos – PAA</a:t>
            </a:r>
          </a:p>
          <a:p>
            <a:pPr>
              <a:defRPr/>
            </a:pPr>
            <a:endParaRPr lang="pt-BR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>
              <a:defRPr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Modalidade Apoio à Formação de Estoque (FE)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77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10028"/>
            <a:ext cx="12192000" cy="1617025"/>
          </a:xfrm>
          <a:prstGeom prst="rect">
            <a:avLst/>
          </a:prstGeom>
        </p:spPr>
      </p:pic>
      <p:sp>
        <p:nvSpPr>
          <p:cNvPr id="5" name="TextBox 1"/>
          <p:cNvSpPr txBox="1"/>
          <p:nvPr/>
        </p:nvSpPr>
        <p:spPr>
          <a:xfrm>
            <a:off x="1916427" y="402337"/>
            <a:ext cx="8188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FFFF"/>
                </a:solidFill>
              </a:rPr>
              <a:t>PAA Apoio à Formação de Estoque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81632" y="1506997"/>
            <a:ext cx="6411588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Criada para propiciar aos agricultores familiares instrumentos que apoiem a comercialização de seus produtos alimentícios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;</a:t>
            </a:r>
            <a:endParaRPr lang="pt-BR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pt-BR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Disponibiliza recursos a partir da emissão de uma Cédula de Produto Rural – CPR Estoque, para que a organização adquira a produção de agricultores familiares e forme estoque de produtos para posterior comercialização, em condições mais 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favoráveis.</a:t>
            </a:r>
            <a:endParaRPr lang="pt-BR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t-BR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pt-BR" sz="1400" dirty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841" y="1657350"/>
            <a:ext cx="4433654" cy="484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36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10028"/>
            <a:ext cx="12192000" cy="1617025"/>
          </a:xfrm>
          <a:prstGeom prst="rect">
            <a:avLst/>
          </a:prstGeom>
        </p:spPr>
      </p:pic>
      <p:sp>
        <p:nvSpPr>
          <p:cNvPr id="5" name="TextBox 1"/>
          <p:cNvSpPr txBox="1"/>
          <p:nvPr/>
        </p:nvSpPr>
        <p:spPr>
          <a:xfrm>
            <a:off x="1916427" y="402337"/>
            <a:ext cx="8188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FFFFFF"/>
                </a:solidFill>
              </a:rPr>
              <a:t>PAA Apoio à Formação de Estoque</a:t>
            </a:r>
            <a:endParaRPr lang="pt-BR" sz="2400" b="1" dirty="0">
              <a:solidFill>
                <a:srgbClr val="FFFFFF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8620" y="1293456"/>
            <a:ext cx="7837326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pt-BR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As organizações devem possuir DAP-Jurídica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defRPr/>
            </a:pPr>
            <a:endParaRPr lang="pt-BR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O </a:t>
            </a: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limite de acesso é de R$ 8 mil por DAP unidade familiar/ano e R$ 1,5 milhão por 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organização;</a:t>
            </a:r>
          </a:p>
          <a:p>
            <a:pPr algn="just">
              <a:defRPr/>
            </a:pPr>
            <a:endParaRPr lang="pt-BR" sz="14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No </a:t>
            </a: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primeiro acesso 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 operação </a:t>
            </a: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fica limitada à R$ 300.000,00 (trezentos mil reais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);</a:t>
            </a:r>
          </a:p>
          <a:p>
            <a:pPr algn="just">
              <a:defRPr/>
            </a:pPr>
            <a:endParaRPr lang="pt-BR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A SEAD repassa 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à CONAB, </a:t>
            </a: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recursos por meio de Termo de Execução Descentralizada – TED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;</a:t>
            </a:r>
          </a:p>
          <a:p>
            <a:pPr>
              <a:defRPr/>
            </a:pPr>
            <a:endParaRPr lang="pt-BR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As organizações submetem Proposta de Participação à 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Conab;</a:t>
            </a:r>
          </a:p>
          <a:p>
            <a:pPr>
              <a:defRPr/>
            </a:pPr>
            <a:endParaRPr lang="pt-BR" sz="1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Após 12 </a:t>
            </a: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meses a organização 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devolve </a:t>
            </a: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o recurso </a:t>
            </a:r>
            <a:r>
              <a:rPr lang="pt-BR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à </a:t>
            </a:r>
            <a:r>
              <a:rPr lang="pt-BR" sz="2400" dirty="0">
                <a:solidFill>
                  <a:prstClr val="black"/>
                </a:solidFill>
                <a:cs typeface="Arial" panose="020B0604020202020204" pitchFamily="34" charset="0"/>
              </a:rPr>
              <a:t>SEAD com encargo financeiro de 3% ao ano.</a:t>
            </a:r>
          </a:p>
          <a:p>
            <a:pPr>
              <a:defRPr/>
            </a:pPr>
            <a:endParaRPr lang="pt-BR" sz="1400" dirty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6413" y="1731325"/>
            <a:ext cx="4075120" cy="445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70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4613"/>
            <a:ext cx="12192000" cy="1617025"/>
          </a:xfrm>
          <a:prstGeom prst="rect">
            <a:avLst/>
          </a:prstGeom>
        </p:spPr>
      </p:pic>
      <p:sp>
        <p:nvSpPr>
          <p:cNvPr id="9" name="Título 4"/>
          <p:cNvSpPr txBox="1">
            <a:spLocks/>
          </p:cNvSpPr>
          <p:nvPr/>
        </p:nvSpPr>
        <p:spPr>
          <a:xfrm>
            <a:off x="1870177" y="0"/>
            <a:ext cx="9363879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sz="3600" b="1" dirty="0" smtClean="0">
                <a:solidFill>
                  <a:schemeClr val="bg1"/>
                </a:solidFill>
              </a:rPr>
              <a:t>Papel da SEAD no PAA</a:t>
            </a:r>
            <a:endParaRPr lang="pt-BR" sz="3600" b="1" dirty="0">
              <a:solidFill>
                <a:schemeClr val="bg1"/>
              </a:solidFill>
            </a:endParaRPr>
          </a:p>
        </p:txBody>
      </p:sp>
      <p:sp>
        <p:nvSpPr>
          <p:cNvPr id="11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1576873" y="1532412"/>
            <a:ext cx="8784836" cy="4580413"/>
          </a:xfrm>
        </p:spPr>
        <p:txBody>
          <a:bodyPr>
            <a:normAutofit fontScale="92500" lnSpcReduction="20000"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altLang="pt-BR" dirty="0" smtClean="0">
              <a:solidFill>
                <a:srgbClr val="000000"/>
              </a:solidFill>
              <a:ea typeface="MS PGothic" pitchFamily="34" charset="-128"/>
            </a:endParaRPr>
          </a:p>
          <a:p>
            <a:pPr marL="320040" indent="-320040" algn="just" fontAlgn="auto">
              <a:spcAft>
                <a:spcPts val="0"/>
              </a:spcAft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altLang="pt-BR" dirty="0" smtClean="0">
                <a:solidFill>
                  <a:srgbClr val="000000"/>
                </a:solidFill>
                <a:ea typeface="MS PGothic" pitchFamily="34" charset="-128"/>
              </a:rPr>
              <a:t>Atuar como membro do Grupo Gestor e no Comitê Consultivo;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altLang="pt-BR" dirty="0" smtClean="0">
              <a:solidFill>
                <a:srgbClr val="000000"/>
              </a:solidFill>
              <a:ea typeface="MS PGothic" pitchFamily="34" charset="-128"/>
            </a:endParaRPr>
          </a:p>
          <a:p>
            <a:pPr marL="320040" indent="-320040" algn="just" fontAlgn="auto">
              <a:spcAft>
                <a:spcPts val="0"/>
              </a:spcAft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altLang="pt-BR" dirty="0" smtClean="0">
                <a:solidFill>
                  <a:srgbClr val="000000"/>
                </a:solidFill>
                <a:ea typeface="MS PGothic" pitchFamily="34" charset="-128"/>
              </a:rPr>
              <a:t>Disponibilizar recursos para a modalidade de Apoio à Formação de Estoques - executada pela Conab;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altLang="pt-BR" dirty="0" smtClean="0">
              <a:solidFill>
                <a:srgbClr val="000000"/>
              </a:solidFill>
              <a:ea typeface="MS PGothic" pitchFamily="34" charset="-128"/>
            </a:endParaRPr>
          </a:p>
          <a:p>
            <a:pPr marL="320040" indent="-320040" algn="just" fontAlgn="auto">
              <a:spcAft>
                <a:spcPts val="0"/>
              </a:spcAft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altLang="pt-BR" dirty="0" smtClean="0">
                <a:solidFill>
                  <a:srgbClr val="000000"/>
                </a:solidFill>
                <a:ea typeface="MS PGothic" pitchFamily="34" charset="-128"/>
              </a:rPr>
              <a:t>Divulgar a modalidade junto aos empreendimentos da Agricultura Familiar;</a:t>
            </a:r>
          </a:p>
          <a:p>
            <a:pPr marL="0" indent="0" algn="just" fontAlgn="auto">
              <a:spcAft>
                <a:spcPts val="0"/>
              </a:spcAft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altLang="pt-BR" dirty="0" smtClean="0">
              <a:solidFill>
                <a:srgbClr val="000000"/>
              </a:solidFill>
              <a:ea typeface="MS PGothic" pitchFamily="34" charset="-128"/>
            </a:endParaRPr>
          </a:p>
          <a:p>
            <a:pPr marL="320040" indent="-320040" algn="just" fontAlgn="auto">
              <a:spcAft>
                <a:spcPts val="0"/>
              </a:spcAft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altLang="pt-BR" dirty="0" smtClean="0">
                <a:solidFill>
                  <a:srgbClr val="000000"/>
                </a:solidFill>
                <a:ea typeface="MS PGothic" pitchFamily="34" charset="-128"/>
              </a:rPr>
              <a:t>Encaminhar ou contribuir com soluções para os problemas relacionados às DAP física ou jurídica. </a:t>
            </a:r>
          </a:p>
        </p:txBody>
      </p:sp>
    </p:spTree>
    <p:extLst>
      <p:ext uri="{BB962C8B-B14F-4D97-AF65-F5344CB8AC3E}">
        <p14:creationId xmlns:p14="http://schemas.microsoft.com/office/powerpoint/2010/main" val="306520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4613"/>
            <a:ext cx="12192000" cy="1617025"/>
          </a:xfrm>
          <a:prstGeom prst="rect">
            <a:avLst/>
          </a:prstGeom>
        </p:spPr>
      </p:pic>
      <p:sp>
        <p:nvSpPr>
          <p:cNvPr id="15" name="CaixaDeTexto 14"/>
          <p:cNvSpPr txBox="1"/>
          <p:nvPr/>
        </p:nvSpPr>
        <p:spPr>
          <a:xfrm>
            <a:off x="2534465" y="5038741"/>
            <a:ext cx="3152769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/>
                </a:solidFill>
                <a:latin typeface="+mn-lt"/>
                <a:ea typeface="Lucida Sans Unicode" charset="0"/>
                <a:cs typeface="Aharoni" pitchFamily="2" charset="-79"/>
              </a:rPr>
              <a:t>Restaurantes populares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2534465" y="2010602"/>
            <a:ext cx="121443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Lucida Sans Unicode" charset="0"/>
                <a:cs typeface="Aharoni" pitchFamily="2" charset="-79"/>
              </a:rPr>
              <a:t>In natura 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3821609" y="2025387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/>
                </a:solidFill>
                <a:latin typeface="+mn-lt"/>
                <a:ea typeface="Lucida Sans Unicode" charset="0"/>
                <a:cs typeface="Aharoni" pitchFamily="2" charset="-79"/>
              </a:rPr>
              <a:t>Processados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2509030" y="5433960"/>
            <a:ext cx="317148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/>
                </a:solidFill>
                <a:latin typeface="+mn-lt"/>
                <a:ea typeface="Lucida Sans Unicode" charset="0"/>
                <a:cs typeface="Aharoni" pitchFamily="2" charset="-79"/>
              </a:rPr>
              <a:t>Cozinhas Comunitárias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518391" y="4297157"/>
            <a:ext cx="2522870" cy="4565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/>
                </a:solidFill>
                <a:latin typeface="+mn-lt"/>
                <a:ea typeface="Lucida Sans Unicode" charset="0"/>
                <a:cs typeface="Aharoni" pitchFamily="2" charset="-79"/>
              </a:rPr>
              <a:t>Bancos de Alimentos</a:t>
            </a:r>
          </a:p>
        </p:txBody>
      </p:sp>
      <p:sp>
        <p:nvSpPr>
          <p:cNvPr id="40" name="Retângulo 39"/>
          <p:cNvSpPr/>
          <p:nvPr/>
        </p:nvSpPr>
        <p:spPr>
          <a:xfrm>
            <a:off x="2108718" y="-4024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50800" dir="5400000" algn="ctr" rotWithShape="0">
              <a:schemeClr val="accent3">
                <a:lumMod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Times New Roman" pitchFamily="16" charset="0"/>
              <a:buNone/>
              <a:defRPr/>
            </a:pPr>
            <a:endParaRPr lang="pt-BR"/>
          </a:p>
        </p:txBody>
      </p:sp>
      <p:sp>
        <p:nvSpPr>
          <p:cNvPr id="41" name="Retângulo 40"/>
          <p:cNvSpPr/>
          <p:nvPr/>
        </p:nvSpPr>
        <p:spPr>
          <a:xfrm>
            <a:off x="2348431" y="531260"/>
            <a:ext cx="8653462" cy="58578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Times New Roman" pitchFamily="16" charset="0"/>
              <a:buNone/>
              <a:defRPr/>
            </a:pPr>
            <a:endParaRPr lang="pt-BR" dirty="0"/>
          </a:p>
        </p:txBody>
      </p:sp>
      <p:sp>
        <p:nvSpPr>
          <p:cNvPr id="42" name="CaixaDeTexto 57"/>
          <p:cNvSpPr txBox="1">
            <a:spLocks noChangeArrowheads="1"/>
          </p:cNvSpPr>
          <p:nvPr/>
        </p:nvSpPr>
        <p:spPr bwMode="auto">
          <a:xfrm>
            <a:off x="5456756" y="5117548"/>
            <a:ext cx="23764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altLang="pt-BR" sz="14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Agrega valor;</a:t>
            </a:r>
          </a:p>
          <a:p>
            <a:pPr algn="ctr">
              <a:defRPr/>
            </a:pPr>
            <a:r>
              <a:rPr lang="pt-BR" altLang="pt-BR" sz="14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Garante preços;</a:t>
            </a:r>
          </a:p>
          <a:p>
            <a:pPr algn="ctr">
              <a:defRPr/>
            </a:pPr>
            <a:r>
              <a:rPr lang="pt-BR" altLang="pt-BR" sz="14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Suporte para programas – PNAE, CI, DS.</a:t>
            </a:r>
          </a:p>
        </p:txBody>
      </p:sp>
      <p:pic>
        <p:nvPicPr>
          <p:cNvPr id="43" name="Imagem 47" descr="DSC_0104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38031" y="4531760"/>
            <a:ext cx="25781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CaixaDeTexto 43"/>
          <p:cNvSpPr txBox="1"/>
          <p:nvPr/>
        </p:nvSpPr>
        <p:spPr>
          <a:xfrm>
            <a:off x="8480943" y="2452135"/>
            <a:ext cx="2428875" cy="1200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Lucida Sans Unicode" charset="0"/>
                <a:cs typeface="Arial" charset="0"/>
              </a:rPr>
              <a:t>Vendem o estoque no momento mais oportuno em termos de preço</a:t>
            </a:r>
          </a:p>
        </p:txBody>
      </p:sp>
      <p:sp>
        <p:nvSpPr>
          <p:cNvPr id="45" name="Seta em curva para a esquerda 44"/>
          <p:cNvSpPr/>
          <p:nvPr/>
        </p:nvSpPr>
        <p:spPr>
          <a:xfrm rot="16200000">
            <a:off x="5784577" y="1206739"/>
            <a:ext cx="1935162" cy="4714877"/>
          </a:xfrm>
          <a:prstGeom prst="curvedLef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Times New Roman" pitchFamily="16" charset="0"/>
              <a:buNone/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5109093" y="2317198"/>
            <a:ext cx="3000375" cy="13843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sz="2800" b="1" dirty="0">
                <a:solidFill>
                  <a:srgbClr val="005000"/>
                </a:solidFill>
                <a:latin typeface="Arial" pitchFamily="34" charset="0"/>
                <a:ea typeface="Lucida Sans Unicode" charset="0"/>
                <a:cs typeface="Arial" pitchFamily="34" charset="0"/>
              </a:rPr>
              <a:t>Organizações* da Agricultura Familiar</a:t>
            </a:r>
          </a:p>
        </p:txBody>
      </p:sp>
      <p:cxnSp>
        <p:nvCxnSpPr>
          <p:cNvPr id="47" name="Conector reto 46"/>
          <p:cNvCxnSpPr/>
          <p:nvPr/>
        </p:nvCxnSpPr>
        <p:spPr>
          <a:xfrm>
            <a:off x="6582293" y="1804435"/>
            <a:ext cx="14288" cy="512763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aixaDeTexto 47"/>
          <p:cNvSpPr txBox="1"/>
          <p:nvPr/>
        </p:nvSpPr>
        <p:spPr>
          <a:xfrm>
            <a:off x="5312293" y="4674635"/>
            <a:ext cx="2071688" cy="369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Lucida Sans Unicode" charset="0"/>
                <a:cs typeface="Aharoni" pitchFamily="2" charset="-79"/>
              </a:rPr>
              <a:t>In natura</a:t>
            </a:r>
          </a:p>
        </p:txBody>
      </p:sp>
      <p:sp>
        <p:nvSpPr>
          <p:cNvPr id="49" name="Retângulo 48"/>
          <p:cNvSpPr/>
          <p:nvPr/>
        </p:nvSpPr>
        <p:spPr>
          <a:xfrm>
            <a:off x="6710881" y="4674635"/>
            <a:ext cx="16209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/>
                </a:solidFill>
                <a:latin typeface="+mn-lt"/>
                <a:ea typeface="Lucida Sans Unicode" charset="0"/>
                <a:cs typeface="Aharoni" pitchFamily="2" charset="-79"/>
              </a:rPr>
              <a:t>Processados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2216668" y="54186"/>
            <a:ext cx="9036050" cy="40011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  <a:ea typeface="Lucida Sans Unicode" charset="0"/>
                <a:cs typeface="Arial" charset="0"/>
              </a:rPr>
              <a:t>COMO FUNCIONA A Modalidade de Formação de </a:t>
            </a:r>
            <a:r>
              <a:rPr lang="pt-BR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  <a:ea typeface="Lucida Sans Unicode" charset="0"/>
                <a:cs typeface="Arial" charset="0"/>
              </a:rPr>
              <a:t>Estoques (SEAD)</a:t>
            </a:r>
            <a:endParaRPr lang="pt-BR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+mn-lt"/>
              <a:ea typeface="Lucida Sans Unicode" charset="0"/>
              <a:cs typeface="Arial" charset="0"/>
            </a:endParaRPr>
          </a:p>
        </p:txBody>
      </p:sp>
      <p:sp>
        <p:nvSpPr>
          <p:cNvPr id="51" name="CaixaDeTexto 21"/>
          <p:cNvSpPr txBox="1">
            <a:spLocks noChangeArrowheads="1"/>
          </p:cNvSpPr>
          <p:nvPr/>
        </p:nvSpPr>
        <p:spPr bwMode="auto">
          <a:xfrm>
            <a:off x="2348431" y="6412948"/>
            <a:ext cx="8724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400" b="1" dirty="0">
                <a:solidFill>
                  <a:srgbClr val="003300"/>
                </a:solidFill>
              </a:rPr>
              <a:t>* Cooperativas, associações, </a:t>
            </a:r>
            <a:r>
              <a:rPr lang="pt-BR" altLang="pt-BR" sz="1400" b="1" dirty="0" smtClean="0">
                <a:solidFill>
                  <a:srgbClr val="003300"/>
                </a:solidFill>
              </a:rPr>
              <a:t>agroindústrias ou </a:t>
            </a:r>
            <a:r>
              <a:rPr lang="pt-BR" altLang="pt-BR" sz="1400" b="1" dirty="0">
                <a:solidFill>
                  <a:srgbClr val="003300"/>
                </a:solidFill>
              </a:rPr>
              <a:t>outros arranjos coletivos com CNPJ.</a:t>
            </a:r>
            <a:endParaRPr lang="pt-BR" altLang="pt-BR" sz="1600" b="1" dirty="0">
              <a:solidFill>
                <a:srgbClr val="003300"/>
              </a:solidFill>
            </a:endParaRPr>
          </a:p>
        </p:txBody>
      </p:sp>
      <p:pic>
        <p:nvPicPr>
          <p:cNvPr id="52" name="Imagem 46" descr="DSC_0120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37343" y="4468260"/>
            <a:ext cx="279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CaixaDeTexto 52"/>
          <p:cNvSpPr txBox="1"/>
          <p:nvPr/>
        </p:nvSpPr>
        <p:spPr>
          <a:xfrm>
            <a:off x="2465906" y="2380698"/>
            <a:ext cx="2286000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  <a:ea typeface="Lucida Sans Unicode" charset="0"/>
                <a:cs typeface="Arial" charset="0"/>
              </a:rPr>
              <a:t>Adquirem produtos in natura ou processados de seus cooperados para formação de estoques</a:t>
            </a:r>
          </a:p>
        </p:txBody>
      </p:sp>
      <p:sp>
        <p:nvSpPr>
          <p:cNvPr id="54" name="Retângulo 53"/>
          <p:cNvSpPr/>
          <p:nvPr/>
        </p:nvSpPr>
        <p:spPr bwMode="auto">
          <a:xfrm>
            <a:off x="4304231" y="817010"/>
            <a:ext cx="5040312" cy="1138238"/>
          </a:xfrm>
          <a:prstGeom prst="rect">
            <a:avLst/>
          </a:prstGeom>
          <a:solidFill>
            <a:srgbClr val="0033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ea typeface="Lucida Sans Unicode" charset="0"/>
                <a:cs typeface="Aharoni" pitchFamily="2" charset="-79"/>
              </a:rPr>
              <a:t>Governo Federal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pt-BR" b="1" dirty="0">
                <a:solidFill>
                  <a:schemeClr val="bg1">
                    <a:lumMod val="95000"/>
                  </a:schemeClr>
                </a:solidFill>
                <a:ea typeface="Lucida Sans Unicode" charset="0"/>
                <a:cs typeface="Arial" charset="0"/>
              </a:rPr>
              <a:t>Recurso de </a:t>
            </a:r>
            <a:r>
              <a:rPr lang="pt-BR" b="1" dirty="0" smtClean="0">
                <a:solidFill>
                  <a:schemeClr val="bg1">
                    <a:lumMod val="95000"/>
                  </a:schemeClr>
                </a:solidFill>
                <a:ea typeface="Lucida Sans Unicode" charset="0"/>
                <a:cs typeface="Arial" charset="0"/>
              </a:rPr>
              <a:t>apoio financeiro </a:t>
            </a:r>
            <a:r>
              <a:rPr lang="pt-BR" b="1" dirty="0">
                <a:solidFill>
                  <a:schemeClr val="bg1">
                    <a:lumMod val="95000"/>
                  </a:schemeClr>
                </a:solidFill>
                <a:ea typeface="Lucida Sans Unicode" charset="0"/>
                <a:cs typeface="Arial" charset="0"/>
              </a:rPr>
              <a:t>– foco na comercialização</a:t>
            </a:r>
          </a:p>
        </p:txBody>
      </p:sp>
    </p:spTree>
    <p:extLst>
      <p:ext uri="{BB962C8B-B14F-4D97-AF65-F5344CB8AC3E}">
        <p14:creationId xmlns:p14="http://schemas.microsoft.com/office/powerpoint/2010/main" val="197114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4613"/>
            <a:ext cx="12192000" cy="1617025"/>
          </a:xfrm>
          <a:prstGeom prst="rect">
            <a:avLst/>
          </a:prstGeom>
        </p:spPr>
      </p:pic>
      <p:graphicFrame>
        <p:nvGraphicFramePr>
          <p:cNvPr id="2" name="Espaço Reservado para Conteúdo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10979386"/>
              </p:ext>
            </p:extLst>
          </p:nvPr>
        </p:nvGraphicFramePr>
        <p:xfrm>
          <a:off x="2604082" y="1532412"/>
          <a:ext cx="6540759" cy="4808551"/>
        </p:xfrm>
        <a:graphic>
          <a:graphicData uri="http://schemas.openxmlformats.org/drawingml/2006/table">
            <a:tbl>
              <a:tblPr/>
              <a:tblGrid>
                <a:gridCol w="959372"/>
                <a:gridCol w="1995703"/>
                <a:gridCol w="1891531"/>
                <a:gridCol w="1694153"/>
              </a:tblGrid>
              <a:tr h="8397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Recursos Aplicados (R$)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Nº AF beneficiários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Quantidade (</a:t>
                      </a: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Ton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41.539.049,53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13.936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56.073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43.786.250,63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15.347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45.108.828,36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13.637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50.170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32.386.866,98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7.533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36.258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16.191.041,79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19.740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33.799.118,15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26.663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47.182.108,59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8.963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20.038.410,12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2.786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10.184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31.800.871,76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24.181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20.799.215,91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2.778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9.572.262,79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11.594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4.853.184,39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4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347.057.208,99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82.797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337.958,23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ítulo 8"/>
          <p:cNvSpPr>
            <a:spLocks noGrp="1"/>
          </p:cNvSpPr>
          <p:nvPr>
            <p:ph type="title"/>
          </p:nvPr>
        </p:nvSpPr>
        <p:spPr>
          <a:xfrm>
            <a:off x="1797762" y="293914"/>
            <a:ext cx="81534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bg1"/>
                </a:solidFill>
              </a:rPr>
              <a:t>Dados de Execução 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09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4613"/>
            <a:ext cx="12192000" cy="1617025"/>
          </a:xfrm>
          <a:prstGeom prst="rect">
            <a:avLst/>
          </a:prstGeom>
        </p:spPr>
      </p:pic>
      <p:sp>
        <p:nvSpPr>
          <p:cNvPr id="10" name="Título 8"/>
          <p:cNvSpPr>
            <a:spLocks noGrp="1"/>
          </p:cNvSpPr>
          <p:nvPr>
            <p:ph type="title"/>
          </p:nvPr>
        </p:nvSpPr>
        <p:spPr>
          <a:xfrm>
            <a:off x="1797762" y="293914"/>
            <a:ext cx="81534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bg1"/>
                </a:solidFill>
              </a:rPr>
              <a:t>Dados de </a:t>
            </a:r>
            <a:r>
              <a:rPr lang="pt-BR" sz="3600" b="1" dirty="0" smtClean="0">
                <a:solidFill>
                  <a:schemeClr val="bg1"/>
                </a:solidFill>
              </a:rPr>
              <a:t>Execução – Organizações 2017 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234651"/>
              </p:ext>
            </p:extLst>
          </p:nvPr>
        </p:nvGraphicFramePr>
        <p:xfrm>
          <a:off x="1797763" y="1532414"/>
          <a:ext cx="6786400" cy="4772406"/>
        </p:xfrm>
        <a:graphic>
          <a:graphicData uri="http://schemas.openxmlformats.org/drawingml/2006/table">
            <a:tbl>
              <a:tblPr/>
              <a:tblGrid>
                <a:gridCol w="603631"/>
                <a:gridCol w="1580090"/>
                <a:gridCol w="2916065"/>
                <a:gridCol w="1686614"/>
              </a:tblGrid>
              <a:tr h="42958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Arial" panose="020B0604020202020204" pitchFamily="34" charset="0"/>
                        </a:rPr>
                        <a:t>UF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Arial" panose="020B0604020202020204" pitchFamily="34" charset="0"/>
                        </a:rPr>
                        <a:t>MUNICÍPIO ORG FORNECEDORA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effectLst/>
                          <a:latin typeface="Arial" panose="020B0604020202020204" pitchFamily="34" charset="0"/>
                        </a:rPr>
                        <a:t>ORGANIZAÇÃO FORNECEDORA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effectLst/>
                          <a:latin typeface="Arial" panose="020B0604020202020204" pitchFamily="34" charset="0"/>
                        </a:rPr>
                        <a:t>PRODUTO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4564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Envira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Asociação Agropecuária do Município de Envira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Farinha de Mandioca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465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Lábrea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dos Produtores Agroextrativistas da Colônia do Sardinha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Castanha do Brasil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Boca do Acre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dos Produtores Rurais Extrativistas da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Resex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Arapixi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Castanha do Pará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Altamira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de Moradores da Reserva Extrativista do Rio Iriri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Mesocarpo em Pó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Costa Marques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dos Seringueiros do Vale do Guaporé-Aguapé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Castanha do Brasil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Ji-Paraná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APIZ - Associação do Povo Indígena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Zoro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Pangyjej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Castanha do Brasil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Alta Floresta D'Oeste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INDIGENA DOA TXATO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Castanha do Brasil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Uauá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Cooperativa Agropecuária Familiar de Canudos, Uauá e Curaçá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Geléia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PI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Picos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Central de Cooperativas Apícolas do Semiárido Brasileiro - Casa Apis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Mel de Abelha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30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ixa_sup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84613"/>
            <a:ext cx="12192000" cy="1617025"/>
          </a:xfrm>
          <a:prstGeom prst="rect">
            <a:avLst/>
          </a:prstGeom>
        </p:spPr>
      </p:pic>
      <p:sp>
        <p:nvSpPr>
          <p:cNvPr id="10" name="Título 8"/>
          <p:cNvSpPr>
            <a:spLocks noGrp="1"/>
          </p:cNvSpPr>
          <p:nvPr>
            <p:ph type="title"/>
          </p:nvPr>
        </p:nvSpPr>
        <p:spPr>
          <a:xfrm>
            <a:off x="1797762" y="293914"/>
            <a:ext cx="81534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</a:rPr>
              <a:t>Dados de Execução – Organizações 2017 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491015"/>
              </p:ext>
            </p:extLst>
          </p:nvPr>
        </p:nvGraphicFramePr>
        <p:xfrm>
          <a:off x="2099388" y="1284514"/>
          <a:ext cx="7511143" cy="5413728"/>
        </p:xfrm>
        <a:graphic>
          <a:graphicData uri="http://schemas.openxmlformats.org/drawingml/2006/table">
            <a:tbl>
              <a:tblPr/>
              <a:tblGrid>
                <a:gridCol w="632407"/>
                <a:gridCol w="1655418"/>
                <a:gridCol w="3618452"/>
                <a:gridCol w="1604866"/>
              </a:tblGrid>
              <a:tr h="3577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Arial" panose="020B0604020202020204" pitchFamily="34" charset="0"/>
                        </a:rPr>
                        <a:t>UF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effectLst/>
                          <a:latin typeface="Arial" panose="020B0604020202020204" pitchFamily="34" charset="0"/>
                        </a:rPr>
                        <a:t>MUNICÍPIO ORG FORNECEDORA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effectLst/>
                          <a:latin typeface="Arial" panose="020B0604020202020204" pitchFamily="34" charset="0"/>
                        </a:rPr>
                        <a:t>ORGANIZAÇÃO FORNECEDORA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effectLst/>
                          <a:latin typeface="Arial" panose="020B0604020202020204" pitchFamily="34" charset="0"/>
                        </a:rPr>
                        <a:t>PRODUTO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701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PI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Simplício Mendes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Arial" panose="020B0604020202020204" pitchFamily="34" charset="0"/>
                        </a:rPr>
                        <a:t>Cooperativa Mista dos Apicultores da Microrregião de Simplício Mendes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Mel de Abelha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36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DF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Luziânia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effectLst/>
                          <a:latin typeface="Arial" panose="020B0604020202020204" pitchFamily="34" charset="0"/>
                        </a:rPr>
                        <a:t>Cooperativa Mista dos Agricultores e Agricultoras Familiares de Luziânia - </a:t>
                      </a:r>
                      <a:r>
                        <a:rPr lang="pt-BR" sz="1400" b="0" i="0" u="none" strike="noStrike" dirty="0" err="1">
                          <a:effectLst/>
                          <a:latin typeface="Arial" panose="020B0604020202020204" pitchFamily="34" charset="0"/>
                        </a:rPr>
                        <a:t>Cooperluz</a:t>
                      </a:r>
                      <a:endParaRPr lang="pt-BR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Milho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00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Itapuranga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Cooperativa de Agricultura Familiar de Itapuranga -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Cooperafi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Polpas de frutas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00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Juruena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de Mulheres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Andorinhas 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Canamã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Farinha de babaçu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04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Juruena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Marias da Terra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Farinha de babaçu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00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Poconé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Quilambola Comunidade Negra Rural Jejum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Castanha de Cumbaru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01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Nossa Senhora do Livramento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da Ribeirão da Comunidade Negra Rural Quilombo Ribeirão da Mutuca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Castanha de Cumbaru e Bocaiuva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01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Poconé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dos Moradores e Pequenos Produtores Rurais da Comunidade Forquilha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Castanha de Cumbaru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009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MS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Anastácio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Cooperativa dos Produtores Rurais da Região do Pulador de Anastácio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Farinha de Mandioca e Baru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01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effectLst/>
                          <a:latin typeface="Arial" panose="020B0604020202020204" pitchFamily="34" charset="0"/>
                        </a:rPr>
                        <a:t>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Euclides da Cunha Paulista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Associação Vitória Viva Assentamento Rancho Grande e Santa Rosa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Farinha de Mandioca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79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884</Words>
  <Application>Microsoft Office PowerPoint</Application>
  <PresentationFormat>Widescreen</PresentationFormat>
  <Paragraphs>244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MS PGothic</vt:lpstr>
      <vt:lpstr>Aharoni</vt:lpstr>
      <vt:lpstr>Arial</vt:lpstr>
      <vt:lpstr>Calibri</vt:lpstr>
      <vt:lpstr>Calibri Light</vt:lpstr>
      <vt:lpstr>Lucida Sans Unicode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Dados de Execução </vt:lpstr>
      <vt:lpstr>Dados de Execução – Organizações 2017 </vt:lpstr>
      <vt:lpstr>Dados de Execução – Organizações 2017 </vt:lpstr>
      <vt:lpstr>Dados de Execução – Organizações 2017 </vt:lpstr>
      <vt:lpstr>Apresentação do PowerPoint</vt:lpstr>
    </vt:vector>
  </TitlesOfParts>
  <Company>MDA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Monica Batista de Souza</dc:creator>
  <cp:lastModifiedBy>Doraci Cabanilha de Souza</cp:lastModifiedBy>
  <cp:revision>47</cp:revision>
  <dcterms:created xsi:type="dcterms:W3CDTF">2017-06-01T15:42:11Z</dcterms:created>
  <dcterms:modified xsi:type="dcterms:W3CDTF">2018-06-04T22:26:45Z</dcterms:modified>
</cp:coreProperties>
</file>