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66" r:id="rId3"/>
    <p:sldId id="301" r:id="rId4"/>
    <p:sldId id="294" r:id="rId5"/>
    <p:sldId id="264" r:id="rId6"/>
    <p:sldId id="283" r:id="rId7"/>
    <p:sldId id="295" r:id="rId8"/>
    <p:sldId id="299" r:id="rId9"/>
    <p:sldId id="307" r:id="rId10"/>
    <p:sldId id="303" r:id="rId11"/>
    <p:sldId id="300" r:id="rId12"/>
    <p:sldId id="309" r:id="rId13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B53"/>
    <a:srgbClr val="F1F5DB"/>
    <a:srgbClr val="A1C4D3"/>
    <a:srgbClr val="283D44"/>
    <a:srgbClr val="FFE59B"/>
    <a:srgbClr val="FFF8E5"/>
    <a:srgbClr val="24363C"/>
    <a:srgbClr val="FFFBEF"/>
    <a:srgbClr val="FFFF00"/>
    <a:srgbClr val="926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1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AC0748-C96E-400F-99A7-593840DE80E6}" type="doc">
      <dgm:prSet loTypeId="urn:microsoft.com/office/officeart/2005/8/layout/hProcess11" loCatId="process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A90F9B06-EE83-4129-9C53-9BAE687EAD37}">
      <dgm:prSet phldrT="[Texto]" custT="1"/>
      <dgm:spPr/>
      <dgm:t>
        <a:bodyPr/>
        <a:lstStyle/>
        <a:p>
          <a:pPr algn="ctr"/>
          <a:r>
            <a:rPr lang="pt-BR" sz="1800" b="1" dirty="0">
              <a:latin typeface="Arial Narrow" pitchFamily="34" charset="0"/>
              <a:cs typeface="Arial" pitchFamily="34" charset="0"/>
            </a:rPr>
            <a:t>Denúncia CLARO</a:t>
          </a:r>
        </a:p>
        <a:p>
          <a:pPr algn="ctr"/>
          <a:r>
            <a:rPr lang="pt-BR" sz="1800" b="1" dirty="0">
              <a:latin typeface="Arial Narrow" pitchFamily="34" charset="0"/>
              <a:cs typeface="Arial" pitchFamily="34" charset="0"/>
            </a:rPr>
            <a:t>12.12.2018</a:t>
          </a:r>
        </a:p>
      </dgm:t>
    </dgm:pt>
    <dgm:pt modelId="{0822D9AE-9C9A-49CB-9775-062F98FEB404}" type="parTrans" cxnId="{A4DB3402-8D94-4578-9318-6966A29675CB}">
      <dgm:prSet/>
      <dgm:spPr/>
      <dgm:t>
        <a:bodyPr/>
        <a:lstStyle/>
        <a:p>
          <a:endParaRPr lang="pt-BR"/>
        </a:p>
      </dgm:t>
    </dgm:pt>
    <dgm:pt modelId="{3F3B589B-8295-4920-B180-3B436D5D8F92}" type="sibTrans" cxnId="{A4DB3402-8D94-4578-9318-6966A29675CB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EAE9A397-DE34-43D2-A6E0-B2DF0624D797}">
      <dgm:prSet phldrT="[Texto]" custT="1"/>
      <dgm:spPr/>
      <dgm:t>
        <a:bodyPr/>
        <a:lstStyle/>
        <a:p>
          <a:pPr algn="ctr"/>
          <a:r>
            <a:rPr lang="pt-BR" sz="1800" b="1" dirty="0">
              <a:latin typeface="Arial Narrow" pitchFamily="34" charset="0"/>
              <a:cs typeface="Arial" pitchFamily="34" charset="0"/>
            </a:rPr>
            <a:t> Ingresso como Interessada ABERT</a:t>
          </a:r>
          <a:endParaRPr lang="pt-BR" sz="1800" dirty="0">
            <a:latin typeface="Arial Narrow" pitchFamily="34" charset="0"/>
            <a:cs typeface="Arial" pitchFamily="34" charset="0"/>
          </a:endParaRPr>
        </a:p>
      </dgm:t>
    </dgm:pt>
    <dgm:pt modelId="{06D1B911-525B-479C-A418-A5CA8B2300DE}" type="parTrans" cxnId="{4FFE26FA-00DB-4407-B7DA-316CC5BE5AC5}">
      <dgm:prSet/>
      <dgm:spPr/>
      <dgm:t>
        <a:bodyPr/>
        <a:lstStyle/>
        <a:p>
          <a:endParaRPr lang="pt-BR"/>
        </a:p>
      </dgm:t>
    </dgm:pt>
    <dgm:pt modelId="{1477A02A-B8AF-4393-83FB-4359B366B8AF}" type="sibTrans" cxnId="{4FFE26FA-00DB-4407-B7DA-316CC5BE5AC5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476A105E-1310-4CD6-815F-DC272027CDD5}">
      <dgm:prSet phldrT="[Texto]" custT="1"/>
      <dgm:spPr/>
      <dgm:t>
        <a:bodyPr/>
        <a:lstStyle/>
        <a:p>
          <a:pPr algn="ctr"/>
          <a:r>
            <a:rPr lang="pt-BR" sz="1800" b="1" dirty="0">
              <a:latin typeface="Arial Narrow" pitchFamily="34" charset="0"/>
              <a:cs typeface="Arial" pitchFamily="34" charset="0"/>
            </a:rPr>
            <a:t>Análise conjunta</a:t>
          </a:r>
        </a:p>
        <a:p>
          <a:pPr algn="ctr"/>
          <a:r>
            <a:rPr lang="pt-BR" sz="1800" b="1" dirty="0">
              <a:latin typeface="Arial Narrow" pitchFamily="34" charset="0"/>
              <a:cs typeface="Arial" pitchFamily="34" charset="0"/>
            </a:rPr>
            <a:t>SCP/SFI/</a:t>
          </a:r>
        </a:p>
        <a:p>
          <a:pPr algn="ctr"/>
          <a:r>
            <a:rPr lang="pt-BR" sz="1800" b="1" dirty="0">
              <a:latin typeface="Arial Narrow" pitchFamily="34" charset="0"/>
              <a:cs typeface="Arial" pitchFamily="34" charset="0"/>
            </a:rPr>
            <a:t>SCO</a:t>
          </a:r>
          <a:endParaRPr lang="pt-BR" sz="1800" dirty="0">
            <a:latin typeface="Arial Narrow" pitchFamily="34" charset="0"/>
            <a:cs typeface="Arial" pitchFamily="34" charset="0"/>
          </a:endParaRPr>
        </a:p>
      </dgm:t>
    </dgm:pt>
    <dgm:pt modelId="{8D5C4DA9-416E-4905-AB16-4ECEBB173C7C}" type="parTrans" cxnId="{F485DF0B-56B9-4A48-A321-07C1968784D1}">
      <dgm:prSet/>
      <dgm:spPr/>
      <dgm:t>
        <a:bodyPr/>
        <a:lstStyle/>
        <a:p>
          <a:endParaRPr lang="pt-BR"/>
        </a:p>
      </dgm:t>
    </dgm:pt>
    <dgm:pt modelId="{40834196-2337-4A18-BFFB-836361139F61}" type="sibTrans" cxnId="{F485DF0B-56B9-4A48-A321-07C1968784D1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EBAA7EED-1231-4EB6-9474-C0573CEA637F}">
      <dgm:prSet phldrT="[Texto]" custT="1"/>
      <dgm:spPr>
        <a:solidFill>
          <a:srgbClr val="FF5050"/>
        </a:solidFill>
      </dgm:spPr>
      <dgm:t>
        <a:bodyPr/>
        <a:lstStyle/>
        <a:p>
          <a:r>
            <a:rPr lang="pt-BR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Cautelar</a:t>
          </a:r>
        </a:p>
        <a:p>
          <a:r>
            <a:rPr lang="pt-BR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Deferida</a:t>
          </a:r>
        </a:p>
        <a:p>
          <a:r>
            <a:rPr lang="pt-BR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14.06.2019</a:t>
          </a:r>
        </a:p>
      </dgm:t>
    </dgm:pt>
    <dgm:pt modelId="{E49A693E-1B9F-4AAD-AC59-E3C40B427EE3}" type="parTrans" cxnId="{101F8D2C-8A4A-4FA4-AE85-7D3136BF8549}">
      <dgm:prSet/>
      <dgm:spPr/>
      <dgm:t>
        <a:bodyPr/>
        <a:lstStyle/>
        <a:p>
          <a:endParaRPr lang="pt-BR"/>
        </a:p>
      </dgm:t>
    </dgm:pt>
    <dgm:pt modelId="{3F9866C9-484C-4F58-8130-D4C1BFBBA53F}" type="sibTrans" cxnId="{101F8D2C-8A4A-4FA4-AE85-7D3136BF8549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8E14C4C8-3235-4008-835E-A0FC381CD2A2}">
      <dgm:prSet phldrT="[Texto]" custT="1"/>
      <dgm:spPr/>
      <dgm:t>
        <a:bodyPr/>
        <a:lstStyle/>
        <a:p>
          <a:r>
            <a:rPr lang="pt-BR" sz="1800" b="1" dirty="0">
              <a:latin typeface="Arial Narrow" pitchFamily="34" charset="0"/>
              <a:cs typeface="Arial" pitchFamily="34" charset="0"/>
            </a:rPr>
            <a:t>Presidente da Anatel</a:t>
          </a:r>
        </a:p>
      </dgm:t>
    </dgm:pt>
    <dgm:pt modelId="{69C123F0-3698-4555-9B76-7C2D5982412E}" type="parTrans" cxnId="{76CA4CE7-6330-4B82-9A58-E683098B419C}">
      <dgm:prSet/>
      <dgm:spPr/>
      <dgm:t>
        <a:bodyPr/>
        <a:lstStyle/>
        <a:p>
          <a:endParaRPr lang="pt-BR"/>
        </a:p>
      </dgm:t>
    </dgm:pt>
    <dgm:pt modelId="{B53DFC5D-E2E0-43FC-962A-5407F83AA5A8}" type="sibTrans" cxnId="{76CA4CE7-6330-4B82-9A58-E683098B419C}">
      <dgm:prSet/>
      <dgm:spPr/>
      <dgm:t>
        <a:bodyPr/>
        <a:lstStyle/>
        <a:p>
          <a:endParaRPr lang="pt-BR" sz="1400">
            <a:latin typeface="Arial" pitchFamily="34" charset="0"/>
            <a:cs typeface="Arial" pitchFamily="34" charset="0"/>
          </a:endParaRPr>
        </a:p>
      </dgm:t>
    </dgm:pt>
    <dgm:pt modelId="{504BC855-3712-4302-80C4-A5135714879B}">
      <dgm:prSet phldrT="[Texto]" custT="1"/>
      <dgm:spPr/>
      <dgm:t>
        <a:bodyPr/>
        <a:lstStyle/>
        <a:p>
          <a:r>
            <a:rPr lang="pt-BR" sz="1800" b="1" dirty="0">
              <a:latin typeface="Arial Narrow" pitchFamily="34" charset="0"/>
              <a:cs typeface="Arial" pitchFamily="34" charset="0"/>
            </a:rPr>
            <a:t>Conselho Diretor</a:t>
          </a:r>
        </a:p>
      </dgm:t>
    </dgm:pt>
    <dgm:pt modelId="{15460042-587B-4DD6-AEE4-B78857502FA5}" type="parTrans" cxnId="{92EFB94A-D413-4A90-8254-B6FAB636BB94}">
      <dgm:prSet/>
      <dgm:spPr/>
      <dgm:t>
        <a:bodyPr/>
        <a:lstStyle/>
        <a:p>
          <a:endParaRPr lang="pt-BR"/>
        </a:p>
      </dgm:t>
    </dgm:pt>
    <dgm:pt modelId="{D784BEBF-EC84-49E2-A474-50D44D361C28}" type="sibTrans" cxnId="{92EFB94A-D413-4A90-8254-B6FAB636BB94}">
      <dgm:prSet/>
      <dgm:spPr/>
      <dgm:t>
        <a:bodyPr/>
        <a:lstStyle/>
        <a:p>
          <a:endParaRPr lang="pt-BR"/>
        </a:p>
      </dgm:t>
    </dgm:pt>
    <dgm:pt modelId="{1D756D25-F11D-470D-9B78-A7542BDFB5AA}" type="pres">
      <dgm:prSet presAssocID="{05AC0748-C96E-400F-99A7-593840DE80E6}" presName="Name0" presStyleCnt="0">
        <dgm:presLayoutVars>
          <dgm:dir/>
          <dgm:resizeHandles val="exact"/>
        </dgm:presLayoutVars>
      </dgm:prSet>
      <dgm:spPr/>
    </dgm:pt>
    <dgm:pt modelId="{FC2545CA-1F3C-4138-963A-631B0C619C37}" type="pres">
      <dgm:prSet presAssocID="{05AC0748-C96E-400F-99A7-593840DE80E6}" presName="arrow" presStyleLbl="bgShp" presStyleIdx="0" presStyleCnt="1"/>
      <dgm:spPr/>
    </dgm:pt>
    <dgm:pt modelId="{ED82B140-DD8D-4D8A-ACDC-957D8C7774C7}" type="pres">
      <dgm:prSet presAssocID="{05AC0748-C96E-400F-99A7-593840DE80E6}" presName="points" presStyleCnt="0"/>
      <dgm:spPr/>
    </dgm:pt>
    <dgm:pt modelId="{D425C8A7-5090-445C-A421-6F9ADE062376}" type="pres">
      <dgm:prSet presAssocID="{A90F9B06-EE83-4129-9C53-9BAE687EAD37}" presName="compositeA" presStyleCnt="0"/>
      <dgm:spPr/>
    </dgm:pt>
    <dgm:pt modelId="{4B355B7E-A6D7-4C01-A57F-FAD456FC0077}" type="pres">
      <dgm:prSet presAssocID="{A90F9B06-EE83-4129-9C53-9BAE687EAD37}" presName="textA" presStyleLbl="revTx" presStyleIdx="0" presStyleCnt="6">
        <dgm:presLayoutVars>
          <dgm:bulletEnabled val="1"/>
        </dgm:presLayoutVars>
      </dgm:prSet>
      <dgm:spPr/>
    </dgm:pt>
    <dgm:pt modelId="{6CC85457-0F67-4B61-8DD6-EC3E14D9EDCB}" type="pres">
      <dgm:prSet presAssocID="{A90F9B06-EE83-4129-9C53-9BAE687EAD37}" presName="circleA" presStyleLbl="node1" presStyleIdx="0" presStyleCnt="6"/>
      <dgm:spPr/>
    </dgm:pt>
    <dgm:pt modelId="{B970E293-166D-44F5-8192-497483A1CE81}" type="pres">
      <dgm:prSet presAssocID="{A90F9B06-EE83-4129-9C53-9BAE687EAD37}" presName="spaceA" presStyleCnt="0"/>
      <dgm:spPr/>
    </dgm:pt>
    <dgm:pt modelId="{891AA9C4-8C39-44E3-9767-F05215E3C05C}" type="pres">
      <dgm:prSet presAssocID="{3F3B589B-8295-4920-B180-3B436D5D8F92}" presName="space" presStyleCnt="0"/>
      <dgm:spPr/>
    </dgm:pt>
    <dgm:pt modelId="{DE3802EB-3D68-40FB-A3E6-E13F3F4C1361}" type="pres">
      <dgm:prSet presAssocID="{EAE9A397-DE34-43D2-A6E0-B2DF0624D797}" presName="compositeB" presStyleCnt="0"/>
      <dgm:spPr/>
    </dgm:pt>
    <dgm:pt modelId="{440B6887-569E-4391-9C40-043A4332DF42}" type="pres">
      <dgm:prSet presAssocID="{EAE9A397-DE34-43D2-A6E0-B2DF0624D797}" presName="textB" presStyleLbl="revTx" presStyleIdx="1" presStyleCnt="6" custLinFactNeighborX="2452" custLinFactNeighborY="-8750">
        <dgm:presLayoutVars>
          <dgm:bulletEnabled val="1"/>
        </dgm:presLayoutVars>
      </dgm:prSet>
      <dgm:spPr/>
    </dgm:pt>
    <dgm:pt modelId="{1C18BF34-2004-4C43-B217-70250FEA4388}" type="pres">
      <dgm:prSet presAssocID="{EAE9A397-DE34-43D2-A6E0-B2DF0624D797}" presName="circleB" presStyleLbl="node1" presStyleIdx="1" presStyleCnt="6"/>
      <dgm:spPr/>
    </dgm:pt>
    <dgm:pt modelId="{98B4A6E5-FAC8-4FCE-BE2C-AD9515630B47}" type="pres">
      <dgm:prSet presAssocID="{EAE9A397-DE34-43D2-A6E0-B2DF0624D797}" presName="spaceB" presStyleCnt="0"/>
      <dgm:spPr/>
    </dgm:pt>
    <dgm:pt modelId="{2FF86889-9A6C-4C5E-94A8-D58C85AF4F7F}" type="pres">
      <dgm:prSet presAssocID="{1477A02A-B8AF-4393-83FB-4359B366B8AF}" presName="space" presStyleCnt="0"/>
      <dgm:spPr/>
    </dgm:pt>
    <dgm:pt modelId="{7F9770E2-ACE4-466E-BF7C-06390A4DD256}" type="pres">
      <dgm:prSet presAssocID="{476A105E-1310-4CD6-815F-DC272027CDD5}" presName="compositeA" presStyleCnt="0"/>
      <dgm:spPr/>
    </dgm:pt>
    <dgm:pt modelId="{4A3C982C-CA94-4ED3-B573-9D2034B7E524}" type="pres">
      <dgm:prSet presAssocID="{476A105E-1310-4CD6-815F-DC272027CDD5}" presName="textA" presStyleLbl="revTx" presStyleIdx="2" presStyleCnt="6">
        <dgm:presLayoutVars>
          <dgm:bulletEnabled val="1"/>
        </dgm:presLayoutVars>
      </dgm:prSet>
      <dgm:spPr/>
    </dgm:pt>
    <dgm:pt modelId="{C51CE2DB-7FEB-4448-9FAD-31E5B33E8290}" type="pres">
      <dgm:prSet presAssocID="{476A105E-1310-4CD6-815F-DC272027CDD5}" presName="circleA" presStyleLbl="node1" presStyleIdx="2" presStyleCnt="6"/>
      <dgm:spPr/>
    </dgm:pt>
    <dgm:pt modelId="{CB004173-1D7D-4C37-BACA-CCA7A33094D0}" type="pres">
      <dgm:prSet presAssocID="{476A105E-1310-4CD6-815F-DC272027CDD5}" presName="spaceA" presStyleCnt="0"/>
      <dgm:spPr/>
    </dgm:pt>
    <dgm:pt modelId="{B1513E0D-6992-4633-B278-1A636098F21F}" type="pres">
      <dgm:prSet presAssocID="{40834196-2337-4A18-BFFB-836361139F61}" presName="space" presStyleCnt="0"/>
      <dgm:spPr/>
    </dgm:pt>
    <dgm:pt modelId="{CAAE117E-3D01-405F-9499-79382D8EC76F}" type="pres">
      <dgm:prSet presAssocID="{EBAA7EED-1231-4EB6-9474-C0573CEA637F}" presName="compositeB" presStyleCnt="0"/>
      <dgm:spPr/>
    </dgm:pt>
    <dgm:pt modelId="{11374F78-43E7-4EE8-8B0B-D70B64BFD6BC}" type="pres">
      <dgm:prSet presAssocID="{EBAA7EED-1231-4EB6-9474-C0573CEA637F}" presName="textB" presStyleLbl="revTx" presStyleIdx="3" presStyleCnt="6">
        <dgm:presLayoutVars>
          <dgm:bulletEnabled val="1"/>
        </dgm:presLayoutVars>
      </dgm:prSet>
      <dgm:spPr/>
    </dgm:pt>
    <dgm:pt modelId="{FDADAC81-9961-4D42-AEE8-C2285DEAC942}" type="pres">
      <dgm:prSet presAssocID="{EBAA7EED-1231-4EB6-9474-C0573CEA637F}" presName="circleB" presStyleLbl="node1" presStyleIdx="3" presStyleCnt="6"/>
      <dgm:spPr/>
    </dgm:pt>
    <dgm:pt modelId="{EDC44681-26A0-4903-9559-84C3A6972F6C}" type="pres">
      <dgm:prSet presAssocID="{EBAA7EED-1231-4EB6-9474-C0573CEA637F}" presName="spaceB" presStyleCnt="0"/>
      <dgm:spPr/>
    </dgm:pt>
    <dgm:pt modelId="{36D05F84-BD27-4707-A508-002E8989B543}" type="pres">
      <dgm:prSet presAssocID="{3F9866C9-484C-4F58-8130-D4C1BFBBA53F}" presName="space" presStyleCnt="0"/>
      <dgm:spPr/>
    </dgm:pt>
    <dgm:pt modelId="{5444E917-971F-4847-B09D-5BFBB5E1D9EE}" type="pres">
      <dgm:prSet presAssocID="{8E14C4C8-3235-4008-835E-A0FC381CD2A2}" presName="compositeA" presStyleCnt="0"/>
      <dgm:spPr/>
    </dgm:pt>
    <dgm:pt modelId="{9DD07ABB-D152-4C6B-A98F-871BE556F27A}" type="pres">
      <dgm:prSet presAssocID="{8E14C4C8-3235-4008-835E-A0FC381CD2A2}" presName="textA" presStyleLbl="revTx" presStyleIdx="4" presStyleCnt="6">
        <dgm:presLayoutVars>
          <dgm:bulletEnabled val="1"/>
        </dgm:presLayoutVars>
      </dgm:prSet>
      <dgm:spPr/>
    </dgm:pt>
    <dgm:pt modelId="{A468EABE-0EF2-4153-9A4B-3B54E50797F7}" type="pres">
      <dgm:prSet presAssocID="{8E14C4C8-3235-4008-835E-A0FC381CD2A2}" presName="circleA" presStyleLbl="node1" presStyleIdx="4" presStyleCnt="6"/>
      <dgm:spPr/>
    </dgm:pt>
    <dgm:pt modelId="{3CDDDA2F-0038-47ED-9020-D03D05784A32}" type="pres">
      <dgm:prSet presAssocID="{8E14C4C8-3235-4008-835E-A0FC381CD2A2}" presName="spaceA" presStyleCnt="0"/>
      <dgm:spPr/>
    </dgm:pt>
    <dgm:pt modelId="{CC3BF791-4475-40FC-85FF-802C18B7B530}" type="pres">
      <dgm:prSet presAssocID="{B53DFC5D-E2E0-43FC-962A-5407F83AA5A8}" presName="space" presStyleCnt="0"/>
      <dgm:spPr/>
    </dgm:pt>
    <dgm:pt modelId="{B7DC1DFF-C9B6-4652-9235-1A51BD8AB712}" type="pres">
      <dgm:prSet presAssocID="{504BC855-3712-4302-80C4-A5135714879B}" presName="compositeB" presStyleCnt="0"/>
      <dgm:spPr/>
    </dgm:pt>
    <dgm:pt modelId="{D6C8B423-2AC1-43C8-A6CF-901A5C9A4876}" type="pres">
      <dgm:prSet presAssocID="{504BC855-3712-4302-80C4-A5135714879B}" presName="textB" presStyleLbl="revTx" presStyleIdx="5" presStyleCnt="6">
        <dgm:presLayoutVars>
          <dgm:bulletEnabled val="1"/>
        </dgm:presLayoutVars>
      </dgm:prSet>
      <dgm:spPr/>
    </dgm:pt>
    <dgm:pt modelId="{7E7615A8-9187-4244-ACFA-A9C0734DC6F3}" type="pres">
      <dgm:prSet presAssocID="{504BC855-3712-4302-80C4-A5135714879B}" presName="circleB" presStyleLbl="node1" presStyleIdx="5" presStyleCnt="6"/>
      <dgm:spPr/>
    </dgm:pt>
    <dgm:pt modelId="{5787754B-2896-4413-B434-DA87228030CE}" type="pres">
      <dgm:prSet presAssocID="{504BC855-3712-4302-80C4-A5135714879B}" presName="spaceB" presStyleCnt="0"/>
      <dgm:spPr/>
    </dgm:pt>
  </dgm:ptLst>
  <dgm:cxnLst>
    <dgm:cxn modelId="{A4DB3402-8D94-4578-9318-6966A29675CB}" srcId="{05AC0748-C96E-400F-99A7-593840DE80E6}" destId="{A90F9B06-EE83-4129-9C53-9BAE687EAD37}" srcOrd="0" destOrd="0" parTransId="{0822D9AE-9C9A-49CB-9775-062F98FEB404}" sibTransId="{3F3B589B-8295-4920-B180-3B436D5D8F92}"/>
    <dgm:cxn modelId="{F485DF0B-56B9-4A48-A321-07C1968784D1}" srcId="{05AC0748-C96E-400F-99A7-593840DE80E6}" destId="{476A105E-1310-4CD6-815F-DC272027CDD5}" srcOrd="2" destOrd="0" parTransId="{8D5C4DA9-416E-4905-AB16-4ECEBB173C7C}" sibTransId="{40834196-2337-4A18-BFFB-836361139F61}"/>
    <dgm:cxn modelId="{191FD10D-57F9-4D6C-ABAF-0A8516B1DD1F}" type="presOf" srcId="{8E14C4C8-3235-4008-835E-A0FC381CD2A2}" destId="{9DD07ABB-D152-4C6B-A98F-871BE556F27A}" srcOrd="0" destOrd="0" presId="urn:microsoft.com/office/officeart/2005/8/layout/hProcess11"/>
    <dgm:cxn modelId="{85A38D15-1016-4EA2-A05A-25D6A87CE1D1}" type="presOf" srcId="{05AC0748-C96E-400F-99A7-593840DE80E6}" destId="{1D756D25-F11D-470D-9B78-A7542BDFB5AA}" srcOrd="0" destOrd="0" presId="urn:microsoft.com/office/officeart/2005/8/layout/hProcess11"/>
    <dgm:cxn modelId="{5DC8E926-F0BE-4759-84E0-8ACF627C3422}" type="presOf" srcId="{EBAA7EED-1231-4EB6-9474-C0573CEA637F}" destId="{11374F78-43E7-4EE8-8B0B-D70B64BFD6BC}" srcOrd="0" destOrd="0" presId="urn:microsoft.com/office/officeart/2005/8/layout/hProcess11"/>
    <dgm:cxn modelId="{101F8D2C-8A4A-4FA4-AE85-7D3136BF8549}" srcId="{05AC0748-C96E-400F-99A7-593840DE80E6}" destId="{EBAA7EED-1231-4EB6-9474-C0573CEA637F}" srcOrd="3" destOrd="0" parTransId="{E49A693E-1B9F-4AAD-AC59-E3C40B427EE3}" sibTransId="{3F9866C9-484C-4F58-8130-D4C1BFBBA53F}"/>
    <dgm:cxn modelId="{92EFB94A-D413-4A90-8254-B6FAB636BB94}" srcId="{05AC0748-C96E-400F-99A7-593840DE80E6}" destId="{504BC855-3712-4302-80C4-A5135714879B}" srcOrd="5" destOrd="0" parTransId="{15460042-587B-4DD6-AEE4-B78857502FA5}" sibTransId="{D784BEBF-EC84-49E2-A474-50D44D361C28}"/>
    <dgm:cxn modelId="{0D65EE53-C347-4C91-A5B1-5EF7D1EBAA67}" type="presOf" srcId="{504BC855-3712-4302-80C4-A5135714879B}" destId="{D6C8B423-2AC1-43C8-A6CF-901A5C9A4876}" srcOrd="0" destOrd="0" presId="urn:microsoft.com/office/officeart/2005/8/layout/hProcess11"/>
    <dgm:cxn modelId="{8F578B9E-9740-40E8-861F-2AB5871E4012}" type="presOf" srcId="{A90F9B06-EE83-4129-9C53-9BAE687EAD37}" destId="{4B355B7E-A6D7-4C01-A57F-FAD456FC0077}" srcOrd="0" destOrd="0" presId="urn:microsoft.com/office/officeart/2005/8/layout/hProcess11"/>
    <dgm:cxn modelId="{C68DB9C2-9346-4966-B4A5-57CE675204CB}" type="presOf" srcId="{EAE9A397-DE34-43D2-A6E0-B2DF0624D797}" destId="{440B6887-569E-4391-9C40-043A4332DF42}" srcOrd="0" destOrd="0" presId="urn:microsoft.com/office/officeart/2005/8/layout/hProcess11"/>
    <dgm:cxn modelId="{15D82DCD-E19D-499E-AB80-1069E855A5CD}" type="presOf" srcId="{476A105E-1310-4CD6-815F-DC272027CDD5}" destId="{4A3C982C-CA94-4ED3-B573-9D2034B7E524}" srcOrd="0" destOrd="0" presId="urn:microsoft.com/office/officeart/2005/8/layout/hProcess11"/>
    <dgm:cxn modelId="{76CA4CE7-6330-4B82-9A58-E683098B419C}" srcId="{05AC0748-C96E-400F-99A7-593840DE80E6}" destId="{8E14C4C8-3235-4008-835E-A0FC381CD2A2}" srcOrd="4" destOrd="0" parTransId="{69C123F0-3698-4555-9B76-7C2D5982412E}" sibTransId="{B53DFC5D-E2E0-43FC-962A-5407F83AA5A8}"/>
    <dgm:cxn modelId="{4FFE26FA-00DB-4407-B7DA-316CC5BE5AC5}" srcId="{05AC0748-C96E-400F-99A7-593840DE80E6}" destId="{EAE9A397-DE34-43D2-A6E0-B2DF0624D797}" srcOrd="1" destOrd="0" parTransId="{06D1B911-525B-479C-A418-A5CA8B2300DE}" sibTransId="{1477A02A-B8AF-4393-83FB-4359B366B8AF}"/>
    <dgm:cxn modelId="{0C979BBB-05DB-4E32-BC95-33E194395234}" type="presParOf" srcId="{1D756D25-F11D-470D-9B78-A7542BDFB5AA}" destId="{FC2545CA-1F3C-4138-963A-631B0C619C37}" srcOrd="0" destOrd="0" presId="urn:microsoft.com/office/officeart/2005/8/layout/hProcess11"/>
    <dgm:cxn modelId="{4E4B3772-DC4D-4D3F-B8E4-EAA3A1A283E9}" type="presParOf" srcId="{1D756D25-F11D-470D-9B78-A7542BDFB5AA}" destId="{ED82B140-DD8D-4D8A-ACDC-957D8C7774C7}" srcOrd="1" destOrd="0" presId="urn:microsoft.com/office/officeart/2005/8/layout/hProcess11"/>
    <dgm:cxn modelId="{A96FE24A-3297-4CE4-ABB5-6CFC80F61949}" type="presParOf" srcId="{ED82B140-DD8D-4D8A-ACDC-957D8C7774C7}" destId="{D425C8A7-5090-445C-A421-6F9ADE062376}" srcOrd="0" destOrd="0" presId="urn:microsoft.com/office/officeart/2005/8/layout/hProcess11"/>
    <dgm:cxn modelId="{2AB953B6-0AA8-4361-9AFD-276B26CC7220}" type="presParOf" srcId="{D425C8A7-5090-445C-A421-6F9ADE062376}" destId="{4B355B7E-A6D7-4C01-A57F-FAD456FC0077}" srcOrd="0" destOrd="0" presId="urn:microsoft.com/office/officeart/2005/8/layout/hProcess11"/>
    <dgm:cxn modelId="{0DACB4AC-6990-4862-A8DF-14B6EAA6E43F}" type="presParOf" srcId="{D425C8A7-5090-445C-A421-6F9ADE062376}" destId="{6CC85457-0F67-4B61-8DD6-EC3E14D9EDCB}" srcOrd="1" destOrd="0" presId="urn:microsoft.com/office/officeart/2005/8/layout/hProcess11"/>
    <dgm:cxn modelId="{EC569F04-4F2D-482F-8E01-A565B540A406}" type="presParOf" srcId="{D425C8A7-5090-445C-A421-6F9ADE062376}" destId="{B970E293-166D-44F5-8192-497483A1CE81}" srcOrd="2" destOrd="0" presId="urn:microsoft.com/office/officeart/2005/8/layout/hProcess11"/>
    <dgm:cxn modelId="{26301D33-9F27-4485-9B7C-FC99241C837D}" type="presParOf" srcId="{ED82B140-DD8D-4D8A-ACDC-957D8C7774C7}" destId="{891AA9C4-8C39-44E3-9767-F05215E3C05C}" srcOrd="1" destOrd="0" presId="urn:microsoft.com/office/officeart/2005/8/layout/hProcess11"/>
    <dgm:cxn modelId="{754DCF32-ED0B-4EFD-9DEE-A4796EAA25C9}" type="presParOf" srcId="{ED82B140-DD8D-4D8A-ACDC-957D8C7774C7}" destId="{DE3802EB-3D68-40FB-A3E6-E13F3F4C1361}" srcOrd="2" destOrd="0" presId="urn:microsoft.com/office/officeart/2005/8/layout/hProcess11"/>
    <dgm:cxn modelId="{89087DAC-9871-4037-A705-B90BC0B44809}" type="presParOf" srcId="{DE3802EB-3D68-40FB-A3E6-E13F3F4C1361}" destId="{440B6887-569E-4391-9C40-043A4332DF42}" srcOrd="0" destOrd="0" presId="urn:microsoft.com/office/officeart/2005/8/layout/hProcess11"/>
    <dgm:cxn modelId="{A7FA1FB1-427A-4F91-BFA6-B382671C9552}" type="presParOf" srcId="{DE3802EB-3D68-40FB-A3E6-E13F3F4C1361}" destId="{1C18BF34-2004-4C43-B217-70250FEA4388}" srcOrd="1" destOrd="0" presId="urn:microsoft.com/office/officeart/2005/8/layout/hProcess11"/>
    <dgm:cxn modelId="{815DF9B4-5F8B-4383-B6C5-FE49FE5B7AC3}" type="presParOf" srcId="{DE3802EB-3D68-40FB-A3E6-E13F3F4C1361}" destId="{98B4A6E5-FAC8-4FCE-BE2C-AD9515630B47}" srcOrd="2" destOrd="0" presId="urn:microsoft.com/office/officeart/2005/8/layout/hProcess11"/>
    <dgm:cxn modelId="{E8EF4203-AB80-442F-809A-C59CE9E47C99}" type="presParOf" srcId="{ED82B140-DD8D-4D8A-ACDC-957D8C7774C7}" destId="{2FF86889-9A6C-4C5E-94A8-D58C85AF4F7F}" srcOrd="3" destOrd="0" presId="urn:microsoft.com/office/officeart/2005/8/layout/hProcess11"/>
    <dgm:cxn modelId="{C3E38CD7-82B2-47A8-97F9-99D7802FC263}" type="presParOf" srcId="{ED82B140-DD8D-4D8A-ACDC-957D8C7774C7}" destId="{7F9770E2-ACE4-466E-BF7C-06390A4DD256}" srcOrd="4" destOrd="0" presId="urn:microsoft.com/office/officeart/2005/8/layout/hProcess11"/>
    <dgm:cxn modelId="{0D3EFAD4-7A7F-484C-93DC-5102F545ED7D}" type="presParOf" srcId="{7F9770E2-ACE4-466E-BF7C-06390A4DD256}" destId="{4A3C982C-CA94-4ED3-B573-9D2034B7E524}" srcOrd="0" destOrd="0" presId="urn:microsoft.com/office/officeart/2005/8/layout/hProcess11"/>
    <dgm:cxn modelId="{FE13E2BC-BEC2-4F10-8D62-B92E6619AB59}" type="presParOf" srcId="{7F9770E2-ACE4-466E-BF7C-06390A4DD256}" destId="{C51CE2DB-7FEB-4448-9FAD-31E5B33E8290}" srcOrd="1" destOrd="0" presId="urn:microsoft.com/office/officeart/2005/8/layout/hProcess11"/>
    <dgm:cxn modelId="{07191834-480F-43B8-9F1B-9B2EDA4734FD}" type="presParOf" srcId="{7F9770E2-ACE4-466E-BF7C-06390A4DD256}" destId="{CB004173-1D7D-4C37-BACA-CCA7A33094D0}" srcOrd="2" destOrd="0" presId="urn:microsoft.com/office/officeart/2005/8/layout/hProcess11"/>
    <dgm:cxn modelId="{470B65EC-FEB9-4E31-AA02-53EE8599C8B8}" type="presParOf" srcId="{ED82B140-DD8D-4D8A-ACDC-957D8C7774C7}" destId="{B1513E0D-6992-4633-B278-1A636098F21F}" srcOrd="5" destOrd="0" presId="urn:microsoft.com/office/officeart/2005/8/layout/hProcess11"/>
    <dgm:cxn modelId="{4C9FB905-D1FD-4710-84C6-775217502E01}" type="presParOf" srcId="{ED82B140-DD8D-4D8A-ACDC-957D8C7774C7}" destId="{CAAE117E-3D01-405F-9499-79382D8EC76F}" srcOrd="6" destOrd="0" presId="urn:microsoft.com/office/officeart/2005/8/layout/hProcess11"/>
    <dgm:cxn modelId="{E902863C-9251-4240-BF50-21D83093A5DC}" type="presParOf" srcId="{CAAE117E-3D01-405F-9499-79382D8EC76F}" destId="{11374F78-43E7-4EE8-8B0B-D70B64BFD6BC}" srcOrd="0" destOrd="0" presId="urn:microsoft.com/office/officeart/2005/8/layout/hProcess11"/>
    <dgm:cxn modelId="{BACE02C5-358F-4460-AFD3-FC193E302376}" type="presParOf" srcId="{CAAE117E-3D01-405F-9499-79382D8EC76F}" destId="{FDADAC81-9961-4D42-AEE8-C2285DEAC942}" srcOrd="1" destOrd="0" presId="urn:microsoft.com/office/officeart/2005/8/layout/hProcess11"/>
    <dgm:cxn modelId="{4E9F424D-8417-49C3-A753-427ADB500C2E}" type="presParOf" srcId="{CAAE117E-3D01-405F-9499-79382D8EC76F}" destId="{EDC44681-26A0-4903-9559-84C3A6972F6C}" srcOrd="2" destOrd="0" presId="urn:microsoft.com/office/officeart/2005/8/layout/hProcess11"/>
    <dgm:cxn modelId="{DCDC8A9E-BBE6-4666-AFD8-70740AB2D8B1}" type="presParOf" srcId="{ED82B140-DD8D-4D8A-ACDC-957D8C7774C7}" destId="{36D05F84-BD27-4707-A508-002E8989B543}" srcOrd="7" destOrd="0" presId="urn:microsoft.com/office/officeart/2005/8/layout/hProcess11"/>
    <dgm:cxn modelId="{C4ED5F27-D4DA-43B1-AED5-313542048683}" type="presParOf" srcId="{ED82B140-DD8D-4D8A-ACDC-957D8C7774C7}" destId="{5444E917-971F-4847-B09D-5BFBB5E1D9EE}" srcOrd="8" destOrd="0" presId="urn:microsoft.com/office/officeart/2005/8/layout/hProcess11"/>
    <dgm:cxn modelId="{39323C7F-48F6-42CA-91CA-8163CFE2D743}" type="presParOf" srcId="{5444E917-971F-4847-B09D-5BFBB5E1D9EE}" destId="{9DD07ABB-D152-4C6B-A98F-871BE556F27A}" srcOrd="0" destOrd="0" presId="urn:microsoft.com/office/officeart/2005/8/layout/hProcess11"/>
    <dgm:cxn modelId="{1132929F-DB4D-4BF2-8286-94FFD3B6595C}" type="presParOf" srcId="{5444E917-971F-4847-B09D-5BFBB5E1D9EE}" destId="{A468EABE-0EF2-4153-9A4B-3B54E50797F7}" srcOrd="1" destOrd="0" presId="urn:microsoft.com/office/officeart/2005/8/layout/hProcess11"/>
    <dgm:cxn modelId="{D2CEDB9D-290C-4E0F-B583-3CBA5498C511}" type="presParOf" srcId="{5444E917-971F-4847-B09D-5BFBB5E1D9EE}" destId="{3CDDDA2F-0038-47ED-9020-D03D05784A32}" srcOrd="2" destOrd="0" presId="urn:microsoft.com/office/officeart/2005/8/layout/hProcess11"/>
    <dgm:cxn modelId="{A3F4D11C-BB1B-4772-B9A1-3CB50C81A5A9}" type="presParOf" srcId="{ED82B140-DD8D-4D8A-ACDC-957D8C7774C7}" destId="{CC3BF791-4475-40FC-85FF-802C18B7B530}" srcOrd="9" destOrd="0" presId="urn:microsoft.com/office/officeart/2005/8/layout/hProcess11"/>
    <dgm:cxn modelId="{369C0DE9-8F35-4F32-BE7C-0B57A1448D1E}" type="presParOf" srcId="{ED82B140-DD8D-4D8A-ACDC-957D8C7774C7}" destId="{B7DC1DFF-C9B6-4652-9235-1A51BD8AB712}" srcOrd="10" destOrd="0" presId="urn:microsoft.com/office/officeart/2005/8/layout/hProcess11"/>
    <dgm:cxn modelId="{0148B46D-E01C-40B7-9C81-D5A6EEF5955B}" type="presParOf" srcId="{B7DC1DFF-C9B6-4652-9235-1A51BD8AB712}" destId="{D6C8B423-2AC1-43C8-A6CF-901A5C9A4876}" srcOrd="0" destOrd="0" presId="urn:microsoft.com/office/officeart/2005/8/layout/hProcess11"/>
    <dgm:cxn modelId="{40125E60-65D5-492E-8582-78DE782F9BBA}" type="presParOf" srcId="{B7DC1DFF-C9B6-4652-9235-1A51BD8AB712}" destId="{7E7615A8-9187-4244-ACFA-A9C0734DC6F3}" srcOrd="1" destOrd="0" presId="urn:microsoft.com/office/officeart/2005/8/layout/hProcess11"/>
    <dgm:cxn modelId="{FF45B2D7-D8A8-46F1-9E36-00EEFD10F655}" type="presParOf" srcId="{B7DC1DFF-C9B6-4652-9235-1A51BD8AB712}" destId="{5787754B-2896-4413-B434-DA87228030CE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2545CA-1F3C-4138-963A-631B0C619C37}">
      <dsp:nvSpPr>
        <dsp:cNvPr id="0" name=""/>
        <dsp:cNvSpPr/>
      </dsp:nvSpPr>
      <dsp:spPr>
        <a:xfrm>
          <a:off x="0" y="737698"/>
          <a:ext cx="9144000" cy="983598"/>
        </a:xfrm>
        <a:prstGeom prst="notched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B355B7E-A6D7-4C01-A57F-FAD456FC0077}">
      <dsp:nvSpPr>
        <dsp:cNvPr id="0" name=""/>
        <dsp:cNvSpPr/>
      </dsp:nvSpPr>
      <dsp:spPr>
        <a:xfrm>
          <a:off x="2260" y="0"/>
          <a:ext cx="1316012" cy="98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Arial Narrow" pitchFamily="34" charset="0"/>
              <a:cs typeface="Arial" pitchFamily="34" charset="0"/>
            </a:rPr>
            <a:t>Denúncia CLARO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Arial Narrow" pitchFamily="34" charset="0"/>
              <a:cs typeface="Arial" pitchFamily="34" charset="0"/>
            </a:rPr>
            <a:t>12.12.2018</a:t>
          </a:r>
        </a:p>
      </dsp:txBody>
      <dsp:txXfrm>
        <a:off x="2260" y="0"/>
        <a:ext cx="1316012" cy="983598"/>
      </dsp:txXfrm>
    </dsp:sp>
    <dsp:sp modelId="{6CC85457-0F67-4B61-8DD6-EC3E14D9EDCB}">
      <dsp:nvSpPr>
        <dsp:cNvPr id="0" name=""/>
        <dsp:cNvSpPr/>
      </dsp:nvSpPr>
      <dsp:spPr>
        <a:xfrm>
          <a:off x="537316" y="1106547"/>
          <a:ext cx="245899" cy="2458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0B6887-569E-4391-9C40-043A4332DF42}">
      <dsp:nvSpPr>
        <dsp:cNvPr id="0" name=""/>
        <dsp:cNvSpPr/>
      </dsp:nvSpPr>
      <dsp:spPr>
        <a:xfrm>
          <a:off x="1416342" y="1389332"/>
          <a:ext cx="1316012" cy="98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Arial Narrow" pitchFamily="34" charset="0"/>
              <a:cs typeface="Arial" pitchFamily="34" charset="0"/>
            </a:rPr>
            <a:t> Ingresso como Interessada ABERT</a:t>
          </a:r>
          <a:endParaRPr lang="pt-BR" sz="1800" kern="1200" dirty="0">
            <a:latin typeface="Arial Narrow" pitchFamily="34" charset="0"/>
            <a:cs typeface="Arial" pitchFamily="34" charset="0"/>
          </a:endParaRPr>
        </a:p>
      </dsp:txBody>
      <dsp:txXfrm>
        <a:off x="1416342" y="1389332"/>
        <a:ext cx="1316012" cy="983598"/>
      </dsp:txXfrm>
    </dsp:sp>
    <dsp:sp modelId="{1C18BF34-2004-4C43-B217-70250FEA4388}">
      <dsp:nvSpPr>
        <dsp:cNvPr id="0" name=""/>
        <dsp:cNvSpPr/>
      </dsp:nvSpPr>
      <dsp:spPr>
        <a:xfrm>
          <a:off x="1919130" y="1106547"/>
          <a:ext cx="245899" cy="2458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C982C-CA94-4ED3-B573-9D2034B7E524}">
      <dsp:nvSpPr>
        <dsp:cNvPr id="0" name=""/>
        <dsp:cNvSpPr/>
      </dsp:nvSpPr>
      <dsp:spPr>
        <a:xfrm>
          <a:off x="2765886" y="0"/>
          <a:ext cx="1316012" cy="98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Arial Narrow" pitchFamily="34" charset="0"/>
              <a:cs typeface="Arial" pitchFamily="34" charset="0"/>
            </a:rPr>
            <a:t>Análise conjunta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Arial Narrow" pitchFamily="34" charset="0"/>
              <a:cs typeface="Arial" pitchFamily="34" charset="0"/>
            </a:rPr>
            <a:t>SCP/SFI/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Arial Narrow" pitchFamily="34" charset="0"/>
              <a:cs typeface="Arial" pitchFamily="34" charset="0"/>
            </a:rPr>
            <a:t>SCO</a:t>
          </a:r>
          <a:endParaRPr lang="pt-BR" sz="1800" kern="1200" dirty="0">
            <a:latin typeface="Arial Narrow" pitchFamily="34" charset="0"/>
            <a:cs typeface="Arial" pitchFamily="34" charset="0"/>
          </a:endParaRPr>
        </a:p>
      </dsp:txBody>
      <dsp:txXfrm>
        <a:off x="2765886" y="0"/>
        <a:ext cx="1316012" cy="983598"/>
      </dsp:txXfrm>
    </dsp:sp>
    <dsp:sp modelId="{C51CE2DB-7FEB-4448-9FAD-31E5B33E8290}">
      <dsp:nvSpPr>
        <dsp:cNvPr id="0" name=""/>
        <dsp:cNvSpPr/>
      </dsp:nvSpPr>
      <dsp:spPr>
        <a:xfrm>
          <a:off x="3300943" y="1106547"/>
          <a:ext cx="245899" cy="2458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374F78-43E7-4EE8-8B0B-D70B64BFD6BC}">
      <dsp:nvSpPr>
        <dsp:cNvPr id="0" name=""/>
        <dsp:cNvSpPr/>
      </dsp:nvSpPr>
      <dsp:spPr>
        <a:xfrm>
          <a:off x="4147700" y="1475397"/>
          <a:ext cx="1316012" cy="983598"/>
        </a:xfrm>
        <a:prstGeom prst="rect">
          <a:avLst/>
        </a:prstGeom>
        <a:solidFill>
          <a:srgbClr val="FF5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Cautelar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Deferida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bg1"/>
              </a:solidFill>
              <a:latin typeface="Arial Narrow" pitchFamily="34" charset="0"/>
              <a:cs typeface="Arial" pitchFamily="34" charset="0"/>
            </a:rPr>
            <a:t>14.06.2019</a:t>
          </a:r>
        </a:p>
      </dsp:txBody>
      <dsp:txXfrm>
        <a:off x="4147700" y="1475397"/>
        <a:ext cx="1316012" cy="983598"/>
      </dsp:txXfrm>
    </dsp:sp>
    <dsp:sp modelId="{FDADAC81-9961-4D42-AEE8-C2285DEAC942}">
      <dsp:nvSpPr>
        <dsp:cNvPr id="0" name=""/>
        <dsp:cNvSpPr/>
      </dsp:nvSpPr>
      <dsp:spPr>
        <a:xfrm>
          <a:off x="4682756" y="1106547"/>
          <a:ext cx="245899" cy="2458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D07ABB-D152-4C6B-A98F-871BE556F27A}">
      <dsp:nvSpPr>
        <dsp:cNvPr id="0" name=""/>
        <dsp:cNvSpPr/>
      </dsp:nvSpPr>
      <dsp:spPr>
        <a:xfrm>
          <a:off x="5529513" y="0"/>
          <a:ext cx="1316012" cy="98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b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Arial Narrow" pitchFamily="34" charset="0"/>
              <a:cs typeface="Arial" pitchFamily="34" charset="0"/>
            </a:rPr>
            <a:t>Presidente da Anatel</a:t>
          </a:r>
        </a:p>
      </dsp:txBody>
      <dsp:txXfrm>
        <a:off x="5529513" y="0"/>
        <a:ext cx="1316012" cy="983598"/>
      </dsp:txXfrm>
    </dsp:sp>
    <dsp:sp modelId="{A468EABE-0EF2-4153-9A4B-3B54E50797F7}">
      <dsp:nvSpPr>
        <dsp:cNvPr id="0" name=""/>
        <dsp:cNvSpPr/>
      </dsp:nvSpPr>
      <dsp:spPr>
        <a:xfrm>
          <a:off x="6064570" y="1106547"/>
          <a:ext cx="245899" cy="2458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C8B423-2AC1-43C8-A6CF-901A5C9A4876}">
      <dsp:nvSpPr>
        <dsp:cNvPr id="0" name=""/>
        <dsp:cNvSpPr/>
      </dsp:nvSpPr>
      <dsp:spPr>
        <a:xfrm>
          <a:off x="6911326" y="1475397"/>
          <a:ext cx="1316012" cy="9835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latin typeface="Arial Narrow" pitchFamily="34" charset="0"/>
              <a:cs typeface="Arial" pitchFamily="34" charset="0"/>
            </a:rPr>
            <a:t>Conselho Diretor</a:t>
          </a:r>
        </a:p>
      </dsp:txBody>
      <dsp:txXfrm>
        <a:off x="6911326" y="1475397"/>
        <a:ext cx="1316012" cy="983598"/>
      </dsp:txXfrm>
    </dsp:sp>
    <dsp:sp modelId="{7E7615A8-9187-4244-ACFA-A9C0734DC6F3}">
      <dsp:nvSpPr>
        <dsp:cNvPr id="0" name=""/>
        <dsp:cNvSpPr/>
      </dsp:nvSpPr>
      <dsp:spPr>
        <a:xfrm>
          <a:off x="7446383" y="1106547"/>
          <a:ext cx="245899" cy="245899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5BA5-316F-40B7-A990-6730C84C37BB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6E0-67A2-47BE-9A2E-FE2143FB12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6796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5BA5-316F-40B7-A990-6730C84C37BB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6E0-67A2-47BE-9A2E-FE2143FB12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58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5BA5-316F-40B7-A990-6730C84C37BB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6E0-67A2-47BE-9A2E-FE2143FB12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04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5BA5-316F-40B7-A990-6730C84C37BB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6E0-67A2-47BE-9A2E-FE2143FB12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40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5BA5-316F-40B7-A990-6730C84C37BB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6E0-67A2-47BE-9A2E-FE2143FB12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261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5BA5-316F-40B7-A990-6730C84C37BB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6E0-67A2-47BE-9A2E-FE2143FB12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608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5BA5-316F-40B7-A990-6730C84C37BB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6E0-67A2-47BE-9A2E-FE2143FB12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90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5BA5-316F-40B7-A990-6730C84C37BB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6E0-67A2-47BE-9A2E-FE2143FB12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867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5BA5-316F-40B7-A990-6730C84C37BB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6E0-67A2-47BE-9A2E-FE2143FB12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101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5BA5-316F-40B7-A990-6730C84C37BB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6E0-67A2-47BE-9A2E-FE2143FB12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654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B5BA5-316F-40B7-A990-6730C84C37BB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596E0-67A2-47BE-9A2E-FE2143FB12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606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B5BA5-316F-40B7-A990-6730C84C37BB}" type="datetimeFigureOut">
              <a:rPr lang="pt-BR" smtClean="0"/>
              <a:pPr/>
              <a:t>27/08/2019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596E0-67A2-47BE-9A2E-FE2143FB124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70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MPV/2228-1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12234041" cy="7315200"/>
          </a:xfrm>
          <a:prstGeom prst="rect">
            <a:avLst/>
          </a:prstGeom>
          <a:solidFill>
            <a:srgbClr val="050505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831976" y="1810831"/>
            <a:ext cx="8236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“Lei de Acesso Condicionado”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4398958" y="4934698"/>
            <a:ext cx="32584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</a:rPr>
              <a:t>Rodolfo Salema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383931" y="5457918"/>
            <a:ext cx="1300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>
                <a:solidFill>
                  <a:schemeClr val="bg1"/>
                </a:solidFill>
              </a:rPr>
              <a:t>27/08/2019</a:t>
            </a:r>
          </a:p>
          <a:p>
            <a:endParaRPr lang="pt-BR" i="1" dirty="0">
              <a:solidFill>
                <a:schemeClr val="bg1"/>
              </a:solidFill>
            </a:endParaRPr>
          </a:p>
        </p:txBody>
      </p:sp>
      <p:cxnSp>
        <p:nvCxnSpPr>
          <p:cNvPr id="16" name="Conector reto 15"/>
          <p:cNvCxnSpPr/>
          <p:nvPr/>
        </p:nvCxnSpPr>
        <p:spPr>
          <a:xfrm>
            <a:off x="1824756" y="1071424"/>
            <a:ext cx="82862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H="1">
            <a:off x="10107827" y="1071424"/>
            <a:ext cx="3894" cy="38218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H="1">
            <a:off x="1820562" y="1071423"/>
            <a:ext cx="3528" cy="37724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1812324" y="5206314"/>
            <a:ext cx="2504303" cy="8237"/>
          </a:xfrm>
          <a:prstGeom prst="straightConnector1">
            <a:avLst/>
          </a:prstGeom>
          <a:ln>
            <a:solidFill>
              <a:schemeClr val="bg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>
            <a:off x="7739744" y="5214551"/>
            <a:ext cx="2351607" cy="4869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Imagem 20">
            <a:extLst>
              <a:ext uri="{FF2B5EF4-FFF2-40B4-BE49-F238E27FC236}">
                <a16:creationId xmlns:a16="http://schemas.microsoft.com/office/drawing/2014/main" id="{27A82DB0-F6B9-AD45-BC3D-AE67F4177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41" y="3160233"/>
            <a:ext cx="1678790" cy="1684171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1926708" y="1287727"/>
            <a:ext cx="82362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00" b="1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AUDIÊNCIA PÚBLICA</a:t>
            </a:r>
          </a:p>
        </p:txBody>
      </p:sp>
      <p:pic>
        <p:nvPicPr>
          <p:cNvPr id="24" name="Imagem 23" descr="ABERTmkt branco e amare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99489" y="6130715"/>
            <a:ext cx="1855905" cy="339697"/>
          </a:xfrm>
          <a:prstGeom prst="rect">
            <a:avLst/>
          </a:prstGeom>
        </p:spPr>
      </p:pic>
      <p:pic>
        <p:nvPicPr>
          <p:cNvPr id="26" name="Imagem 25" descr="ABERTmkt branco e amare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51889" y="6283115"/>
            <a:ext cx="1855905" cy="339697"/>
          </a:xfrm>
          <a:prstGeom prst="rect">
            <a:avLst/>
          </a:prstGeom>
        </p:spPr>
      </p:pic>
      <p:pic>
        <p:nvPicPr>
          <p:cNvPr id="23" name="Imagem 22" descr="USO DOS RECURSOS EXCEDENTES DO LEILÃO DE 700 MHZ (2) 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Imagem 26" descr="ABERTmkt branco e amare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04289" y="6435515"/>
            <a:ext cx="1855905" cy="339697"/>
          </a:xfrm>
          <a:prstGeom prst="rect">
            <a:avLst/>
          </a:prstGeom>
        </p:spPr>
      </p:pic>
      <p:sp>
        <p:nvSpPr>
          <p:cNvPr id="29" name="Retângulo 28"/>
          <p:cNvSpPr/>
          <p:nvPr/>
        </p:nvSpPr>
        <p:spPr>
          <a:xfrm>
            <a:off x="321277" y="2707481"/>
            <a:ext cx="9160476" cy="101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rgbClr val="283D44"/>
                </a:solidFill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Lei nº 12.485/2011 (</a:t>
            </a:r>
            <a:r>
              <a:rPr lang="pt-BR" sz="3200" b="1" dirty="0" err="1">
                <a:solidFill>
                  <a:srgbClr val="283D44"/>
                </a:solidFill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SeAC</a:t>
            </a:r>
            <a:r>
              <a:rPr lang="pt-BR" sz="3200" b="1" dirty="0">
                <a:solidFill>
                  <a:srgbClr val="283D44"/>
                </a:solidFill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419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65326" y="1114933"/>
            <a:ext cx="8880763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endParaRPr lang="pt-BR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CCA0E57-2B28-4D43-8F2A-D638E32FE5B2}"/>
              </a:ext>
            </a:extLst>
          </p:cNvPr>
          <p:cNvSpPr/>
          <p:nvPr/>
        </p:nvSpPr>
        <p:spPr>
          <a:xfrm>
            <a:off x="2938683" y="2614231"/>
            <a:ext cx="8880763" cy="1564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endParaRPr lang="pt-BR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4670" y="902812"/>
            <a:ext cx="3047626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Proposição da ABERT</a:t>
            </a:r>
          </a:p>
          <a:p>
            <a:r>
              <a:rPr lang="pt-BR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(não  exaustiva)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423720" y="737286"/>
            <a:ext cx="7026875" cy="5387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E977ECE-0BF3-4852-90C9-B4A0998FE4FC}"/>
              </a:ext>
            </a:extLst>
          </p:cNvPr>
          <p:cNvSpPr txBox="1"/>
          <p:nvPr/>
        </p:nvSpPr>
        <p:spPr>
          <a:xfrm>
            <a:off x="4623889" y="974587"/>
            <a:ext cx="659604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b="1" dirty="0">
                <a:solidFill>
                  <a:srgbClr val="314B53"/>
                </a:solidFill>
                <a:latin typeface="Arial Narrow" panose="020B0606020202030204" pitchFamily="34" charset="0"/>
                <a:cs typeface="Arial" pitchFamily="34" charset="0"/>
              </a:rPr>
              <a:t>1. Alteração do Art. 1º, § Único – Campo de Aplicação da Lei do </a:t>
            </a:r>
            <a:r>
              <a:rPr lang="pt-BR" sz="2200" b="1" dirty="0" err="1">
                <a:solidFill>
                  <a:srgbClr val="314B53"/>
                </a:solidFill>
                <a:latin typeface="Arial Narrow" panose="020B0606020202030204" pitchFamily="34" charset="0"/>
                <a:cs typeface="Arial" pitchFamily="34" charset="0"/>
              </a:rPr>
              <a:t>SeAC</a:t>
            </a:r>
            <a:r>
              <a:rPr lang="pt-BR" sz="2200" b="1" dirty="0">
                <a:solidFill>
                  <a:srgbClr val="314B53"/>
                </a:solidFill>
                <a:latin typeface="Arial Narrow" panose="020B0606020202030204" pitchFamily="34" charset="0"/>
                <a:cs typeface="Arial" pitchFamily="34" charset="0"/>
              </a:rPr>
              <a:t>.</a:t>
            </a:r>
            <a:endParaRPr lang="pt-BR" sz="2200" b="1" dirty="0">
              <a:solidFill>
                <a:srgbClr val="314B53"/>
              </a:solidFill>
            </a:endParaRPr>
          </a:p>
          <a:p>
            <a:pPr algn="just"/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4589149" y="1603748"/>
            <a:ext cx="671383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500" dirty="0">
              <a:solidFill>
                <a:schemeClr val="bg1"/>
              </a:solidFill>
              <a:latin typeface="Arial Narrow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pt-BR" sz="1700" b="1" dirty="0">
                <a:latin typeface="Arial Narrow" pitchFamily="34" charset="0"/>
                <a:cs typeface="Arial" pitchFamily="34" charset="0"/>
              </a:rPr>
              <a:t> RATIFICAR que a</a:t>
            </a:r>
            <a:r>
              <a:rPr lang="pt-BR" sz="1700" b="1" dirty="0">
                <a:latin typeface="Arial Narrow" pitchFamily="34" charset="0"/>
              </a:rPr>
              <a:t> distribuição e oferta de canais e pacotes, lineares ou não, pela internet, não está no campo de aplicação da Lei do </a:t>
            </a:r>
            <a:r>
              <a:rPr lang="pt-BR" sz="1700" b="1" dirty="0" err="1">
                <a:latin typeface="Arial Narrow" pitchFamily="34" charset="0"/>
              </a:rPr>
              <a:t>SeAC</a:t>
            </a:r>
            <a:r>
              <a:rPr lang="pt-BR" sz="1700" b="1" dirty="0">
                <a:latin typeface="Arial Narrow" pitchFamily="34" charset="0"/>
              </a:rPr>
              <a:t>.</a:t>
            </a:r>
          </a:p>
          <a:p>
            <a:pPr algn="just">
              <a:buBlip>
                <a:blip r:embed="rId3"/>
              </a:buBlip>
            </a:pPr>
            <a:endParaRPr lang="pt-BR" sz="1700" dirty="0">
              <a:latin typeface="Arial Narrow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pt-BR" sz="1700" dirty="0">
                <a:latin typeface="Arial Narrow" pitchFamily="34" charset="0"/>
                <a:cs typeface="Arial" pitchFamily="34" charset="0"/>
              </a:rPr>
              <a:t> Não há </a:t>
            </a:r>
            <a:r>
              <a:rPr lang="pt-BR" sz="1700" dirty="0" err="1">
                <a:latin typeface="Arial Narrow" pitchFamily="34" charset="0"/>
                <a:cs typeface="Arial" pitchFamily="34" charset="0"/>
              </a:rPr>
              <a:t>SeAC</a:t>
            </a:r>
            <a:r>
              <a:rPr lang="pt-BR" sz="1700" dirty="0">
                <a:latin typeface="Arial Narrow" pitchFamily="34" charset="0"/>
                <a:cs typeface="Arial" pitchFamily="34" charset="0"/>
              </a:rPr>
              <a:t> sem a prestação de serviços de telecomunicações. Pressupõe controle e gerenciamento da infraestrutura de rede.</a:t>
            </a:r>
          </a:p>
          <a:p>
            <a:pPr algn="just">
              <a:buBlip>
                <a:blip r:embed="rId3"/>
              </a:buBlip>
            </a:pPr>
            <a:endParaRPr lang="pt-BR" sz="1700" dirty="0">
              <a:latin typeface="Arial Narrow" pitchFamily="34" charset="0"/>
              <a:cs typeface="Arial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pt-BR" sz="1700" dirty="0">
                <a:solidFill>
                  <a:srgbClr val="314B53"/>
                </a:solidFill>
                <a:latin typeface="Arial Narrow" pitchFamily="34" charset="0"/>
                <a:cs typeface="Arial" pitchFamily="34" charset="0"/>
              </a:rPr>
              <a:t> </a:t>
            </a:r>
            <a:r>
              <a:rPr lang="pt-BR" sz="1700" dirty="0">
                <a:latin typeface="Arial Narrow" pitchFamily="34" charset="0"/>
                <a:cs typeface="Arial" pitchFamily="34" charset="0"/>
              </a:rPr>
              <a:t>Serviços </a:t>
            </a:r>
            <a:r>
              <a:rPr lang="pt-BR" sz="1700" dirty="0" err="1">
                <a:latin typeface="Arial Narrow" pitchFamily="34" charset="0"/>
                <a:cs typeface="Arial" pitchFamily="34" charset="0"/>
              </a:rPr>
              <a:t>OTT´s</a:t>
            </a:r>
            <a:r>
              <a:rPr lang="pt-BR" sz="1700" dirty="0">
                <a:latin typeface="Arial Narrow" pitchFamily="34" charset="0"/>
                <a:cs typeface="Arial" pitchFamily="34" charset="0"/>
              </a:rPr>
              <a:t> sempre foram serviços de Valor Adicionado (SVA), na modalidade aplicação da internet. LGT e o Marco Civil da Internet, em um ambiente de liberdade de iniciativa e promoção da inovação. </a:t>
            </a:r>
          </a:p>
          <a:p>
            <a:pPr algn="just">
              <a:buBlip>
                <a:blip r:embed="rId3"/>
              </a:buBlip>
            </a:pPr>
            <a:endParaRPr lang="pt-BR" sz="1700" dirty="0">
              <a:latin typeface="Arial Narrow" pitchFamily="34" charset="0"/>
              <a:cs typeface="Arial" pitchFamily="34" charset="0"/>
            </a:endParaRPr>
          </a:p>
          <a:p>
            <a:pPr lvl="0" algn="just">
              <a:buBlip>
                <a:blip r:embed="rId3"/>
              </a:buBlip>
            </a:pPr>
            <a:r>
              <a:rPr lang="pt-BR" sz="1700" dirty="0">
                <a:latin typeface="Arial Narrow" pitchFamily="34" charset="0"/>
              </a:rPr>
              <a:t> Serviços são complementares. Não é possível criar barreiras artificiais onde ela não se justifica. Igualar realidades distintas. </a:t>
            </a:r>
          </a:p>
          <a:p>
            <a:pPr algn="just">
              <a:buBlip>
                <a:blip r:embed="rId3"/>
              </a:buBlip>
            </a:pPr>
            <a:endParaRPr lang="pt-BR" sz="1700" dirty="0">
              <a:latin typeface="Arial Narrow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pt-BR" sz="1700" dirty="0">
                <a:latin typeface="Arial Narrow" pitchFamily="34" charset="0"/>
              </a:rPr>
              <a:t> Os radiodifusores são produtores de conteúdo e devem estar livres para adotar modelos de negócios condizentes com as evoluções tecnológicas.</a:t>
            </a:r>
          </a:p>
          <a:p>
            <a:pPr algn="just">
              <a:buFontTx/>
              <a:buChar char="-"/>
            </a:pPr>
            <a:endParaRPr lang="pt-BR" dirty="0">
              <a:solidFill>
                <a:srgbClr val="314B5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pt-BR" dirty="0">
              <a:latin typeface="Arial Narrow" panose="020B0606020202030204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39536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4423720" y="737286"/>
            <a:ext cx="7026875" cy="5387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CCA0E57-2B28-4D43-8F2A-D638E32FE5B2}"/>
              </a:ext>
            </a:extLst>
          </p:cNvPr>
          <p:cNvSpPr/>
          <p:nvPr/>
        </p:nvSpPr>
        <p:spPr>
          <a:xfrm>
            <a:off x="2938683" y="2614231"/>
            <a:ext cx="8880763" cy="1564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endParaRPr lang="pt-BR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E977ECE-0BF3-4852-90C9-B4A0998FE4FC}"/>
              </a:ext>
            </a:extLst>
          </p:cNvPr>
          <p:cNvSpPr txBox="1"/>
          <p:nvPr/>
        </p:nvSpPr>
        <p:spPr>
          <a:xfrm>
            <a:off x="4632862" y="1824509"/>
            <a:ext cx="67299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3"/>
              </a:buBlip>
            </a:pPr>
            <a:r>
              <a:rPr lang="pt-BR" sz="2000" dirty="0">
                <a:latin typeface="Arial Narrow" pitchFamily="34" charset="0"/>
              </a:rPr>
              <a:t> </a:t>
            </a:r>
            <a:r>
              <a:rPr lang="pt-BR" sz="1700" dirty="0">
                <a:latin typeface="Arial Narrow" pitchFamily="34" charset="0"/>
              </a:rPr>
              <a:t>Com eventual revogação do art. 5º, haverá a entrada de grandes conglomerados internacionais no mercado. Nova cadeia de valor.. </a:t>
            </a:r>
          </a:p>
          <a:p>
            <a:pPr algn="just">
              <a:buBlip>
                <a:blip r:embed="rId3"/>
              </a:buBlip>
            </a:pPr>
            <a:endParaRPr lang="pt-BR" sz="1700" dirty="0">
              <a:latin typeface="Arial Narrow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pt-BR" sz="1700" dirty="0">
                <a:latin typeface="Arial Narrow" pitchFamily="34" charset="0"/>
              </a:rPr>
              <a:t> Necessidade de proteção da produção e das empresas brasileiras.</a:t>
            </a:r>
          </a:p>
          <a:p>
            <a:pPr algn="just">
              <a:buBlip>
                <a:blip r:embed="rId3"/>
              </a:buBlip>
            </a:pPr>
            <a:endParaRPr lang="pt-BR" sz="1700" dirty="0">
              <a:latin typeface="Arial Narrow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pt-BR" sz="1700" dirty="0">
                <a:latin typeface="Arial Narrow" pitchFamily="34" charset="0"/>
              </a:rPr>
              <a:t> Em 2011. Art. 5º da Lei do </a:t>
            </a:r>
            <a:r>
              <a:rPr lang="pt-BR" sz="1700" dirty="0" err="1">
                <a:latin typeface="Arial Narrow" pitchFamily="34" charset="0"/>
              </a:rPr>
              <a:t>SeAC</a:t>
            </a:r>
            <a:r>
              <a:rPr lang="pt-BR" sz="1700" dirty="0">
                <a:latin typeface="Arial Narrow" pitchFamily="34" charset="0"/>
              </a:rPr>
              <a:t>. Empresas nacionais (radiodifusores). Reestruturação societárias para a nova regra do corte da cadeia de valor. Desinvestimentos. Incontáveis Negócios deixaram de ser realizados.</a:t>
            </a:r>
          </a:p>
          <a:p>
            <a:pPr algn="just">
              <a:buBlip>
                <a:blip r:embed="rId3"/>
              </a:buBlip>
            </a:pPr>
            <a:endParaRPr lang="pt-BR" sz="1700" dirty="0">
              <a:latin typeface="Arial Narrow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pt-BR" sz="1700" dirty="0">
                <a:latin typeface="Arial Narrow" pitchFamily="34" charset="0"/>
              </a:rPr>
              <a:t> Não faz sentido parametrizar a produção brasileira independente somente considerando o vínculo societário da produtora com empresas de radiodifusão. Fortalecimento da indústria brasileira de forma única.</a:t>
            </a:r>
          </a:p>
          <a:p>
            <a:pPr algn="just">
              <a:buBlip>
                <a:blip r:embed="rId3"/>
              </a:buBlip>
            </a:pPr>
            <a:endParaRPr lang="pt-BR" sz="1700" dirty="0">
              <a:latin typeface="Arial Narrow" pitchFamily="34" charset="0"/>
            </a:endParaRPr>
          </a:p>
          <a:p>
            <a:pPr algn="just">
              <a:buBlip>
                <a:blip r:embed="rId3"/>
              </a:buBlip>
            </a:pPr>
            <a:r>
              <a:rPr lang="pt-BR" sz="1700" dirty="0">
                <a:latin typeface="Arial Narrow" pitchFamily="34" charset="0"/>
              </a:rPr>
              <a:t>Lei </a:t>
            </a:r>
            <a:r>
              <a:rPr lang="pt-BR" sz="1700" dirty="0" err="1">
                <a:latin typeface="Arial Narrow" pitchFamily="34" charset="0"/>
              </a:rPr>
              <a:t>SeAC</a:t>
            </a:r>
            <a:r>
              <a:rPr lang="pt-BR" sz="1700" dirty="0">
                <a:latin typeface="Arial Narrow" pitchFamily="34" charset="0"/>
              </a:rPr>
              <a:t> e Constituição Federal: proteção das produções com língua portuguesa e da cultura brasileira.</a:t>
            </a:r>
          </a:p>
          <a:p>
            <a:pPr algn="just"/>
            <a:endParaRPr lang="pt-BR" dirty="0">
              <a:solidFill>
                <a:srgbClr val="314B53"/>
              </a:solidFill>
            </a:endParaRPr>
          </a:p>
          <a:p>
            <a:pPr algn="just"/>
            <a:endParaRPr lang="pt-BR" dirty="0">
              <a:solidFill>
                <a:srgbClr val="314B53"/>
              </a:solidFill>
            </a:endParaRPr>
          </a:p>
          <a:p>
            <a:pPr marL="285750" indent="-285750" algn="just">
              <a:buFontTx/>
              <a:buChar char="-"/>
            </a:pPr>
            <a:endParaRPr lang="pt-BR" dirty="0">
              <a:solidFill>
                <a:srgbClr val="314B5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/>
            <a:endParaRPr lang="pt-BR" dirty="0">
              <a:solidFill>
                <a:srgbClr val="314B53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621428" y="846839"/>
            <a:ext cx="6837404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100" b="1" dirty="0">
                <a:solidFill>
                  <a:srgbClr val="314B53"/>
                </a:solidFill>
                <a:latin typeface="Arial Narrow" pitchFamily="34" charset="0"/>
              </a:rPr>
              <a:t>2. Revisão dos critérios de definição de produtora independente. Proteção das empresas brasileiras.</a:t>
            </a:r>
          </a:p>
          <a:p>
            <a:pPr algn="just"/>
            <a:r>
              <a:rPr lang="pt-BR" sz="2100" b="1" dirty="0">
                <a:solidFill>
                  <a:srgbClr val="314B53"/>
                </a:solidFill>
                <a:latin typeface="Arial Narrow" pitchFamily="34" charset="0"/>
              </a:rPr>
              <a:t> </a:t>
            </a:r>
          </a:p>
          <a:p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534670" y="902812"/>
            <a:ext cx="3563994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Proposição da</a:t>
            </a:r>
          </a:p>
          <a:p>
            <a:r>
              <a:rPr lang="pt-B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ABERT</a:t>
            </a:r>
          </a:p>
          <a:p>
            <a:r>
              <a:rPr lang="pt-BR" sz="15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(não  exaustiva)</a:t>
            </a:r>
          </a:p>
        </p:txBody>
      </p:sp>
    </p:spTree>
    <p:extLst>
      <p:ext uri="{BB962C8B-B14F-4D97-AF65-F5344CB8AC3E}">
        <p14:creationId xmlns:p14="http://schemas.microsoft.com/office/powerpoint/2010/main" val="2649182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to 15"/>
          <p:cNvCxnSpPr/>
          <p:nvPr/>
        </p:nvCxnSpPr>
        <p:spPr>
          <a:xfrm>
            <a:off x="1824756" y="1071424"/>
            <a:ext cx="82862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H="1">
            <a:off x="10107827" y="1071424"/>
            <a:ext cx="3894" cy="38218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 flipH="1">
            <a:off x="1820562" y="1071423"/>
            <a:ext cx="3528" cy="377242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de seta reta 19"/>
          <p:cNvCxnSpPr/>
          <p:nvPr/>
        </p:nvCxnSpPr>
        <p:spPr>
          <a:xfrm flipH="1">
            <a:off x="7739744" y="5214551"/>
            <a:ext cx="2351607" cy="4869"/>
          </a:xfrm>
          <a:prstGeom prst="straightConnector1">
            <a:avLst/>
          </a:prstGeom>
          <a:ln>
            <a:solidFill>
              <a:schemeClr val="bg1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 descr="USO DOS RECURSOS EXCEDENTES DO LEILÃO DE 700 MHZ (2) 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m 9" descr="ABERTmkt branco e amarel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04289" y="6435515"/>
            <a:ext cx="1855905" cy="339697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21277" y="2707481"/>
            <a:ext cx="9160476" cy="1018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3200" b="1" dirty="0">
                <a:solidFill>
                  <a:srgbClr val="283D44"/>
                </a:solidFill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Lei nº 12.485/2011 (</a:t>
            </a:r>
            <a:r>
              <a:rPr lang="pt-BR" sz="3200" b="1" dirty="0" err="1">
                <a:solidFill>
                  <a:srgbClr val="283D44"/>
                </a:solidFill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SeAC</a:t>
            </a:r>
            <a:r>
              <a:rPr lang="pt-BR" sz="3200" b="1" dirty="0">
                <a:solidFill>
                  <a:srgbClr val="283D44"/>
                </a:solidFill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840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tângulo 8198"/>
          <p:cNvSpPr/>
          <p:nvPr/>
        </p:nvSpPr>
        <p:spPr>
          <a:xfrm>
            <a:off x="-2" y="0"/>
            <a:ext cx="12192002" cy="840259"/>
          </a:xfrm>
          <a:prstGeom prst="rect">
            <a:avLst/>
          </a:prstGeom>
          <a:solidFill>
            <a:srgbClr val="283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75819" y="166166"/>
            <a:ext cx="79557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Relevância do Tema para a ABERT</a:t>
            </a:r>
          </a:p>
        </p:txBody>
      </p:sp>
      <p:cxnSp>
        <p:nvCxnSpPr>
          <p:cNvPr id="8202" name="Conector reto 8201"/>
          <p:cNvCxnSpPr>
            <a:cxnSpLocks/>
          </p:cNvCxnSpPr>
          <p:nvPr/>
        </p:nvCxnSpPr>
        <p:spPr>
          <a:xfrm>
            <a:off x="1049479" y="3170181"/>
            <a:ext cx="0" cy="246999"/>
          </a:xfrm>
          <a:prstGeom prst="line">
            <a:avLst/>
          </a:prstGeom>
          <a:ln w="12700" cap="rnd">
            <a:solidFill>
              <a:schemeClr val="bg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Sem título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7366" y="5955956"/>
            <a:ext cx="817671" cy="696097"/>
          </a:xfrm>
          <a:prstGeom prst="rect">
            <a:avLst/>
          </a:prstGeom>
        </p:spPr>
      </p:pic>
      <p:pic>
        <p:nvPicPr>
          <p:cNvPr id="8" name="Imagem 7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466336" y="2106117"/>
            <a:ext cx="9160476" cy="4264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Blip>
                <a:blip r:embed="rId4"/>
              </a:buBlip>
            </a:pPr>
            <a:r>
              <a:rPr lang="pt-BR" sz="2400" dirty="0">
                <a:effectLst/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 Tramitam na ANATEL dois processos relevantes que envolvem a aplicação da Lei do </a:t>
            </a:r>
            <a:r>
              <a:rPr lang="pt-BR" sz="2400" dirty="0" err="1">
                <a:effectLst/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SeAC</a:t>
            </a:r>
            <a:r>
              <a:rPr lang="pt-BR" sz="2400" dirty="0">
                <a:effectLst/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 (Lei nº 12.485/2011).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Arial Narrow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latin typeface="Arial Narrow" pitchFamily="34" charset="0"/>
                <a:cs typeface="Arial" pitchFamily="34" charset="0"/>
              </a:rPr>
              <a:t>1. Fusão ATT x TW</a:t>
            </a:r>
            <a:r>
              <a:rPr lang="pt-BR" sz="2000" dirty="0">
                <a:latin typeface="Arial Narrow" pitchFamily="34" charset="0"/>
                <a:cs typeface="Arial" pitchFamily="34" charset="0"/>
              </a:rPr>
              <a:t>: vedação à propriedade cruzada.</a:t>
            </a:r>
            <a:endParaRPr lang="pt-BR" sz="2000" dirty="0">
              <a:effectLst/>
              <a:latin typeface="Arial Narrow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latin typeface="Arial Narrow" pitchFamily="34" charset="0"/>
                <a:cs typeface="Arial" pitchFamily="34" charset="0"/>
              </a:rPr>
              <a:t>2. Denúncia Claro x Fox:</a:t>
            </a:r>
            <a:r>
              <a:rPr lang="pt-BR" sz="2000" dirty="0">
                <a:latin typeface="Arial Narrow" pitchFamily="34" charset="0"/>
                <a:cs typeface="Arial" pitchFamily="34" charset="0"/>
              </a:rPr>
              <a:t> aplicação ou não da lei do </a:t>
            </a:r>
            <a:r>
              <a:rPr lang="pt-BR" sz="2000" dirty="0" err="1">
                <a:latin typeface="Arial Narrow" pitchFamily="34" charset="0"/>
                <a:cs typeface="Arial" pitchFamily="34" charset="0"/>
              </a:rPr>
              <a:t>SeAC</a:t>
            </a:r>
            <a:r>
              <a:rPr lang="pt-BR" sz="2000" dirty="0">
                <a:latin typeface="Arial Narrow" pitchFamily="34" charset="0"/>
                <a:cs typeface="Arial" pitchFamily="34" charset="0"/>
              </a:rPr>
              <a:t> para a distribuição de conteúdo na internet, de forma linear.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sz="2400" dirty="0">
              <a:effectLst/>
              <a:latin typeface="Arial Narrow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Blip>
                <a:blip r:embed="rId4"/>
              </a:buBlip>
            </a:pPr>
            <a:r>
              <a:rPr lang="pt-BR" sz="2400" dirty="0"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 Ambos os processos fomentaram a discussão sobre a necessidade de atualização da Lei do </a:t>
            </a:r>
            <a:r>
              <a:rPr lang="pt-BR" sz="2400" dirty="0" err="1"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SeAC</a:t>
            </a:r>
            <a:r>
              <a:rPr lang="pt-BR" sz="2400" dirty="0"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0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02" name="Conector reto 8201"/>
          <p:cNvCxnSpPr>
            <a:cxnSpLocks/>
          </p:cNvCxnSpPr>
          <p:nvPr/>
        </p:nvCxnSpPr>
        <p:spPr>
          <a:xfrm>
            <a:off x="5836634" y="1872418"/>
            <a:ext cx="0" cy="246999"/>
          </a:xfrm>
          <a:prstGeom prst="line">
            <a:avLst/>
          </a:prstGeom>
          <a:ln w="12700" cap="rnd">
            <a:solidFill>
              <a:schemeClr val="bg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>
            <a:extLst>
              <a:ext uri="{FF2B5EF4-FFF2-40B4-BE49-F238E27FC236}">
                <a16:creationId xmlns:a16="http://schemas.microsoft.com/office/drawing/2014/main" id="{87990295-16DF-4BD9-BA97-293EA8229BE2}"/>
              </a:ext>
            </a:extLst>
          </p:cNvPr>
          <p:cNvCxnSpPr/>
          <p:nvPr/>
        </p:nvCxnSpPr>
        <p:spPr>
          <a:xfrm flipV="1">
            <a:off x="343949" y="3731741"/>
            <a:ext cx="11444397" cy="9749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luxograma: Conector 50">
            <a:extLst>
              <a:ext uri="{FF2B5EF4-FFF2-40B4-BE49-F238E27FC236}">
                <a16:creationId xmlns:a16="http://schemas.microsoft.com/office/drawing/2014/main" id="{D8C64686-40C1-46AD-8238-63211F94A2B1}"/>
              </a:ext>
            </a:extLst>
          </p:cNvPr>
          <p:cNvSpPr/>
          <p:nvPr/>
        </p:nvSpPr>
        <p:spPr>
          <a:xfrm>
            <a:off x="6421705" y="3405124"/>
            <a:ext cx="658074" cy="658074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rgbClr val="5B9BD5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792105BB-7D2F-41CB-8CE1-C37D2648C794}"/>
              </a:ext>
            </a:extLst>
          </p:cNvPr>
          <p:cNvSpPr txBox="1"/>
          <p:nvPr/>
        </p:nvSpPr>
        <p:spPr>
          <a:xfrm>
            <a:off x="6436713" y="3571675"/>
            <a:ext cx="626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2018</a:t>
            </a:r>
          </a:p>
        </p:txBody>
      </p:sp>
      <p:sp>
        <p:nvSpPr>
          <p:cNvPr id="65" name="Fluxograma: Conector 64">
            <a:extLst>
              <a:ext uri="{FF2B5EF4-FFF2-40B4-BE49-F238E27FC236}">
                <a16:creationId xmlns:a16="http://schemas.microsoft.com/office/drawing/2014/main" id="{A200A2DE-DDAE-44FB-92C1-D31E31ED048D}"/>
              </a:ext>
            </a:extLst>
          </p:cNvPr>
          <p:cNvSpPr/>
          <p:nvPr/>
        </p:nvSpPr>
        <p:spPr>
          <a:xfrm>
            <a:off x="1178257" y="3379504"/>
            <a:ext cx="658074" cy="658074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rgbClr val="5B9BD5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D02B9E8-5518-4D86-8C9F-A8C7945D9CB5}"/>
              </a:ext>
            </a:extLst>
          </p:cNvPr>
          <p:cNvSpPr txBox="1"/>
          <p:nvPr/>
        </p:nvSpPr>
        <p:spPr>
          <a:xfrm>
            <a:off x="1218432" y="3554293"/>
            <a:ext cx="576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2016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7AE0FD4-95F4-431A-8985-B18839BEC822}"/>
              </a:ext>
            </a:extLst>
          </p:cNvPr>
          <p:cNvSpPr/>
          <p:nvPr/>
        </p:nvSpPr>
        <p:spPr>
          <a:xfrm>
            <a:off x="117446" y="3990523"/>
            <a:ext cx="13898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>
                <a:latin typeface="Arial Narrow" pitchFamily="34" charset="0"/>
                <a:cs typeface="Arial" pitchFamily="34" charset="0"/>
              </a:rPr>
              <a:t>AT&amp;T confirma acordo para comprar a Time Warner </a:t>
            </a:r>
          </a:p>
        </p:txBody>
      </p: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id="{C1CB8224-C483-406D-9D4B-505D9FAFFF8E}"/>
              </a:ext>
            </a:extLst>
          </p:cNvPr>
          <p:cNvCxnSpPr>
            <a:cxnSpLocks/>
            <a:endCxn id="65" idx="4"/>
          </p:cNvCxnSpPr>
          <p:nvPr/>
        </p:nvCxnSpPr>
        <p:spPr>
          <a:xfrm flipV="1">
            <a:off x="1507293" y="4037578"/>
            <a:ext cx="1" cy="899705"/>
          </a:xfrm>
          <a:prstGeom prst="line">
            <a:avLst/>
          </a:prstGeom>
          <a:ln w="12700" cap="rnd">
            <a:solidFill>
              <a:schemeClr val="tx2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/>
          <p:cNvSpPr/>
          <p:nvPr/>
        </p:nvSpPr>
        <p:spPr>
          <a:xfrm>
            <a:off x="2704158" y="4140087"/>
            <a:ext cx="1389875" cy="112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 algn="r"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latin typeface="Arial Narrow" pitchFamily="34" charset="0"/>
                <a:cs typeface="Arial" pitchFamily="34" charset="0"/>
              </a:rPr>
              <a:t>CADE autoriza a operação AT&amp;T/Warner, com restrições </a:t>
            </a:r>
          </a:p>
        </p:txBody>
      </p:sp>
      <p:sp>
        <p:nvSpPr>
          <p:cNvPr id="36" name="Fluxograma: Conector 35">
            <a:extLst>
              <a:ext uri="{FF2B5EF4-FFF2-40B4-BE49-F238E27FC236}">
                <a16:creationId xmlns:a16="http://schemas.microsoft.com/office/drawing/2014/main" id="{A200A2DE-DDAE-44FB-92C1-D31E31ED048D}"/>
              </a:ext>
            </a:extLst>
          </p:cNvPr>
          <p:cNvSpPr/>
          <p:nvPr/>
        </p:nvSpPr>
        <p:spPr>
          <a:xfrm>
            <a:off x="2372887" y="3373818"/>
            <a:ext cx="658074" cy="658074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792105BB-7D2F-41CB-8CE1-C37D2648C794}"/>
              </a:ext>
            </a:extLst>
          </p:cNvPr>
          <p:cNvSpPr txBox="1"/>
          <p:nvPr/>
        </p:nvSpPr>
        <p:spPr>
          <a:xfrm>
            <a:off x="2361831" y="3554860"/>
            <a:ext cx="675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2017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CA9FE959-2B44-40B3-B019-58780213D3F1}"/>
              </a:ext>
            </a:extLst>
          </p:cNvPr>
          <p:cNvSpPr/>
          <p:nvPr/>
        </p:nvSpPr>
        <p:spPr>
          <a:xfrm>
            <a:off x="5696005" y="3988046"/>
            <a:ext cx="16896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atin typeface="Arial Narrow" pitchFamily="34" charset="0"/>
                <a:cs typeface="Arial" pitchFamily="34" charset="0"/>
              </a:rPr>
              <a:t>Após questionamento da ABERT/ABRATEL, Anatel aplica </a:t>
            </a:r>
            <a:r>
              <a:rPr lang="pt-BR" sz="1600" b="1" dirty="0">
                <a:solidFill>
                  <a:srgbClr val="FF0000"/>
                </a:solidFill>
                <a:latin typeface="Arial Narrow" pitchFamily="34" charset="0"/>
                <a:cs typeface="Arial" pitchFamily="34" charset="0"/>
              </a:rPr>
              <a:t>CAUTELAR </a:t>
            </a:r>
            <a:r>
              <a:rPr lang="pt-BR" sz="1600" b="1" dirty="0">
                <a:latin typeface="Arial Narrow" pitchFamily="34" charset="0"/>
                <a:cs typeface="Arial" pitchFamily="34" charset="0"/>
              </a:rPr>
              <a:t>na operação AT&amp;T/Warner </a:t>
            </a:r>
          </a:p>
        </p:txBody>
      </p:sp>
      <p:sp>
        <p:nvSpPr>
          <p:cNvPr id="44" name="Fluxograma: Conector 43">
            <a:extLst>
              <a:ext uri="{FF2B5EF4-FFF2-40B4-BE49-F238E27FC236}">
                <a16:creationId xmlns:a16="http://schemas.microsoft.com/office/drawing/2014/main" id="{BCCD9963-1977-4D8E-9A35-1C27E122330A}"/>
              </a:ext>
            </a:extLst>
          </p:cNvPr>
          <p:cNvSpPr/>
          <p:nvPr/>
        </p:nvSpPr>
        <p:spPr>
          <a:xfrm>
            <a:off x="5562694" y="3631804"/>
            <a:ext cx="252000" cy="252000"/>
          </a:xfrm>
          <a:prstGeom prst="flowChartConnector">
            <a:avLst/>
          </a:prstGeom>
          <a:solidFill>
            <a:schemeClr val="tx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rgbClr val="5B9BD5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4EDE3564-43F8-455A-885C-3EF9D383F044}"/>
              </a:ext>
            </a:extLst>
          </p:cNvPr>
          <p:cNvCxnSpPr>
            <a:cxnSpLocks/>
          </p:cNvCxnSpPr>
          <p:nvPr/>
        </p:nvCxnSpPr>
        <p:spPr>
          <a:xfrm flipV="1">
            <a:off x="5670958" y="3771215"/>
            <a:ext cx="18864" cy="1782297"/>
          </a:xfrm>
          <a:prstGeom prst="line">
            <a:avLst/>
          </a:prstGeom>
          <a:ln w="12700" cap="rnd">
            <a:solidFill>
              <a:schemeClr val="tx2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Fluxograma: Conector 48">
            <a:extLst>
              <a:ext uri="{FF2B5EF4-FFF2-40B4-BE49-F238E27FC236}">
                <a16:creationId xmlns:a16="http://schemas.microsoft.com/office/drawing/2014/main" id="{57753BDD-1CB4-4BA0-BC0B-E414D7103D2F}"/>
              </a:ext>
            </a:extLst>
          </p:cNvPr>
          <p:cNvSpPr/>
          <p:nvPr/>
        </p:nvSpPr>
        <p:spPr>
          <a:xfrm>
            <a:off x="4797939" y="3635447"/>
            <a:ext cx="252000" cy="252000"/>
          </a:xfrm>
          <a:prstGeom prst="flowChartConnector">
            <a:avLst/>
          </a:prstGeom>
          <a:solidFill>
            <a:schemeClr val="tx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rgbClr val="5B9BD5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508FD8A2-4D54-4F0E-9C25-D1A9000BF9F8}"/>
              </a:ext>
            </a:extLst>
          </p:cNvPr>
          <p:cNvCxnSpPr>
            <a:cxnSpLocks/>
          </p:cNvCxnSpPr>
          <p:nvPr/>
        </p:nvCxnSpPr>
        <p:spPr>
          <a:xfrm flipH="1" flipV="1">
            <a:off x="4911642" y="2419968"/>
            <a:ext cx="11599" cy="1325809"/>
          </a:xfrm>
          <a:prstGeom prst="line">
            <a:avLst/>
          </a:prstGeom>
          <a:ln w="12700" cap="rnd">
            <a:solidFill>
              <a:schemeClr val="tx2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tângulo 60">
            <a:extLst>
              <a:ext uri="{FF2B5EF4-FFF2-40B4-BE49-F238E27FC236}">
                <a16:creationId xmlns:a16="http://schemas.microsoft.com/office/drawing/2014/main" id="{CA9FE959-2B44-40B3-B019-58780213D3F1}"/>
              </a:ext>
            </a:extLst>
          </p:cNvPr>
          <p:cNvSpPr/>
          <p:nvPr/>
        </p:nvSpPr>
        <p:spPr>
          <a:xfrm>
            <a:off x="2617114" y="2437565"/>
            <a:ext cx="23024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1600" dirty="0">
                <a:latin typeface="Arial Narrow" pitchFamily="34" charset="0"/>
                <a:cs typeface="Arial" pitchFamily="34" charset="0"/>
              </a:rPr>
              <a:t>Ancine se manifesta contra o acordo AT&amp;T/Warner, pois fere a concorrência e descumpre a Lei do SeAC</a:t>
            </a:r>
          </a:p>
        </p:txBody>
      </p:sp>
      <p:sp>
        <p:nvSpPr>
          <p:cNvPr id="62" name="Fluxograma: Conector 61">
            <a:extLst>
              <a:ext uri="{FF2B5EF4-FFF2-40B4-BE49-F238E27FC236}">
                <a16:creationId xmlns:a16="http://schemas.microsoft.com/office/drawing/2014/main" id="{BCCD9963-1977-4D8E-9A35-1C27E122330A}"/>
              </a:ext>
            </a:extLst>
          </p:cNvPr>
          <p:cNvSpPr/>
          <p:nvPr/>
        </p:nvSpPr>
        <p:spPr>
          <a:xfrm>
            <a:off x="3970091" y="3643972"/>
            <a:ext cx="252000" cy="252000"/>
          </a:xfrm>
          <a:prstGeom prst="flowChartConnector">
            <a:avLst/>
          </a:prstGeom>
          <a:solidFill>
            <a:schemeClr val="tx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rgbClr val="5B9BD5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64" name="Conector reto 63">
            <a:extLst>
              <a:ext uri="{FF2B5EF4-FFF2-40B4-BE49-F238E27FC236}">
                <a16:creationId xmlns:a16="http://schemas.microsoft.com/office/drawing/2014/main" id="{4EDE3564-43F8-455A-885C-3EF9D383F044}"/>
              </a:ext>
            </a:extLst>
          </p:cNvPr>
          <p:cNvCxnSpPr>
            <a:cxnSpLocks/>
          </p:cNvCxnSpPr>
          <p:nvPr/>
        </p:nvCxnSpPr>
        <p:spPr>
          <a:xfrm flipH="1" flipV="1">
            <a:off x="4092762" y="3766842"/>
            <a:ext cx="1171" cy="1334886"/>
          </a:xfrm>
          <a:prstGeom prst="line">
            <a:avLst/>
          </a:prstGeom>
          <a:ln w="12700" cap="rnd">
            <a:solidFill>
              <a:schemeClr val="tx2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 rot="16200000">
            <a:off x="-656721" y="1981496"/>
            <a:ext cx="1747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REGULATÓRIO</a:t>
            </a:r>
          </a:p>
        </p:txBody>
      </p:sp>
      <p:sp>
        <p:nvSpPr>
          <p:cNvPr id="55" name="Fluxograma: Conector 54">
            <a:extLst>
              <a:ext uri="{FF2B5EF4-FFF2-40B4-BE49-F238E27FC236}">
                <a16:creationId xmlns:a16="http://schemas.microsoft.com/office/drawing/2014/main" id="{600E0C05-1701-4E03-867E-6CE18D3F8A58}"/>
              </a:ext>
            </a:extLst>
          </p:cNvPr>
          <p:cNvSpPr/>
          <p:nvPr/>
        </p:nvSpPr>
        <p:spPr>
          <a:xfrm>
            <a:off x="8400208" y="3630315"/>
            <a:ext cx="252000" cy="252000"/>
          </a:xfrm>
          <a:prstGeom prst="flowChartConnector">
            <a:avLst/>
          </a:prstGeom>
          <a:solidFill>
            <a:schemeClr val="tx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rgbClr val="5B9BD5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68" name="Conector reto 67">
            <a:extLst>
              <a:ext uri="{FF2B5EF4-FFF2-40B4-BE49-F238E27FC236}">
                <a16:creationId xmlns:a16="http://schemas.microsoft.com/office/drawing/2014/main" id="{77B884AE-CB4A-4E04-830C-E14B60D85CA3}"/>
              </a:ext>
            </a:extLst>
          </p:cNvPr>
          <p:cNvCxnSpPr>
            <a:cxnSpLocks/>
          </p:cNvCxnSpPr>
          <p:nvPr/>
        </p:nvCxnSpPr>
        <p:spPr>
          <a:xfrm flipV="1">
            <a:off x="7473802" y="2416029"/>
            <a:ext cx="789" cy="1304300"/>
          </a:xfrm>
          <a:prstGeom prst="line">
            <a:avLst/>
          </a:prstGeom>
          <a:ln w="12700" cap="rnd">
            <a:solidFill>
              <a:schemeClr val="tx2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Fluxograma: Conector 72">
            <a:extLst>
              <a:ext uri="{FF2B5EF4-FFF2-40B4-BE49-F238E27FC236}">
                <a16:creationId xmlns:a16="http://schemas.microsoft.com/office/drawing/2014/main" id="{5C43BBDE-C1A7-47FC-925D-80AAFE275E0B}"/>
              </a:ext>
            </a:extLst>
          </p:cNvPr>
          <p:cNvSpPr/>
          <p:nvPr/>
        </p:nvSpPr>
        <p:spPr>
          <a:xfrm>
            <a:off x="10375829" y="3602166"/>
            <a:ext cx="252000" cy="252000"/>
          </a:xfrm>
          <a:prstGeom prst="flowChartConnector">
            <a:avLst/>
          </a:prstGeom>
          <a:solidFill>
            <a:schemeClr val="tx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rgbClr val="5B9BD5"/>
              </a:solidFill>
              <a:latin typeface="Arial Narrow" pitchFamily="34" charset="0"/>
              <a:cs typeface="Arial" pitchFamily="34" charset="0"/>
            </a:endParaRP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7193E46B-1F8E-45AA-99F1-158A36C4B10E}"/>
              </a:ext>
            </a:extLst>
          </p:cNvPr>
          <p:cNvCxnSpPr>
            <a:cxnSpLocks/>
          </p:cNvCxnSpPr>
          <p:nvPr/>
        </p:nvCxnSpPr>
        <p:spPr>
          <a:xfrm flipV="1">
            <a:off x="10501829" y="3750417"/>
            <a:ext cx="0" cy="1479499"/>
          </a:xfrm>
          <a:prstGeom prst="line">
            <a:avLst/>
          </a:prstGeom>
          <a:ln w="12700" cap="rnd">
            <a:solidFill>
              <a:schemeClr val="tx2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tângulo 75">
            <a:extLst>
              <a:ext uri="{FF2B5EF4-FFF2-40B4-BE49-F238E27FC236}">
                <a16:creationId xmlns:a16="http://schemas.microsoft.com/office/drawing/2014/main" id="{99D8A153-CD2A-4B95-B628-657F6D8F9704}"/>
              </a:ext>
            </a:extLst>
          </p:cNvPr>
          <p:cNvSpPr/>
          <p:nvPr/>
        </p:nvSpPr>
        <p:spPr>
          <a:xfrm>
            <a:off x="7490316" y="2331517"/>
            <a:ext cx="1369224" cy="1389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810"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latin typeface="Arial Narrow" pitchFamily="34" charset="0"/>
                <a:cs typeface="Arial" pitchFamily="34" charset="0"/>
              </a:rPr>
              <a:t>Anatel analisa a operação AT&amp;T/Warner, sob a ótica regulatória</a:t>
            </a:r>
          </a:p>
        </p:txBody>
      </p:sp>
      <p:sp>
        <p:nvSpPr>
          <p:cNvPr id="81" name="Retângulo 80">
            <a:extLst>
              <a:ext uri="{FF2B5EF4-FFF2-40B4-BE49-F238E27FC236}">
                <a16:creationId xmlns:a16="http://schemas.microsoft.com/office/drawing/2014/main" id="{F0FE6D43-8C18-46A6-94A5-AEA1D3B69E4C}"/>
              </a:ext>
            </a:extLst>
          </p:cNvPr>
          <p:cNvSpPr/>
          <p:nvPr/>
        </p:nvSpPr>
        <p:spPr>
          <a:xfrm>
            <a:off x="9621942" y="1247887"/>
            <a:ext cx="16401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latin typeface="Arial Narrow" pitchFamily="34" charset="0"/>
                <a:cs typeface="Arial" pitchFamily="34" charset="0"/>
              </a:rPr>
              <a:t>Superintendência de Competição e Procuradoria Especializada da Anatel indicam </a:t>
            </a:r>
            <a:r>
              <a:rPr lang="pt-BR" sz="1600" b="1" dirty="0">
                <a:latin typeface="Arial Narrow" pitchFamily="34" charset="0"/>
                <a:cs typeface="Arial" pitchFamily="34" charset="0"/>
              </a:rPr>
              <a:t>vedação da operação pelo art. 5º,  da Lei do </a:t>
            </a:r>
            <a:r>
              <a:rPr lang="pt-BR" sz="1600" b="1" dirty="0" err="1">
                <a:latin typeface="Arial Narrow" pitchFamily="34" charset="0"/>
                <a:cs typeface="Arial" pitchFamily="34" charset="0"/>
              </a:rPr>
              <a:t>SeAC</a:t>
            </a:r>
            <a:r>
              <a:rPr lang="pt-BR" sz="1600" b="1" dirty="0">
                <a:latin typeface="Arial Narrow" pitchFamily="34" charset="0"/>
                <a:cs typeface="Arial" pitchFamily="34" charset="0"/>
              </a:rPr>
              <a:t>.</a:t>
            </a:r>
          </a:p>
        </p:txBody>
      </p: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E547E7BD-E835-47E3-85CE-5CCC466F6215}"/>
              </a:ext>
            </a:extLst>
          </p:cNvPr>
          <p:cNvCxnSpPr>
            <a:cxnSpLocks/>
          </p:cNvCxnSpPr>
          <p:nvPr/>
        </p:nvCxnSpPr>
        <p:spPr>
          <a:xfrm flipH="1" flipV="1">
            <a:off x="9536320" y="1803633"/>
            <a:ext cx="517" cy="1903748"/>
          </a:xfrm>
          <a:prstGeom prst="line">
            <a:avLst/>
          </a:prstGeom>
          <a:ln w="12700" cap="rnd">
            <a:solidFill>
              <a:schemeClr val="tx2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aixaDeTexto 76"/>
          <p:cNvSpPr txBox="1"/>
          <p:nvPr/>
        </p:nvSpPr>
        <p:spPr>
          <a:xfrm>
            <a:off x="8566955" y="3962861"/>
            <a:ext cx="1664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latin typeface="Arial Narrow" pitchFamily="34" charset="0"/>
                <a:cs typeface="Arial" pitchFamily="34" charset="0"/>
              </a:rPr>
              <a:t>ABERT Ingressa como Interessado</a:t>
            </a:r>
          </a:p>
        </p:txBody>
      </p: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85CA6505-29CD-4734-86D6-F90E378F5779}"/>
              </a:ext>
            </a:extLst>
          </p:cNvPr>
          <p:cNvCxnSpPr>
            <a:cxnSpLocks/>
          </p:cNvCxnSpPr>
          <p:nvPr/>
        </p:nvCxnSpPr>
        <p:spPr>
          <a:xfrm flipV="1">
            <a:off x="8508810" y="3755198"/>
            <a:ext cx="17599" cy="1317816"/>
          </a:xfrm>
          <a:prstGeom prst="line">
            <a:avLst/>
          </a:prstGeom>
          <a:ln w="12700" cap="rnd">
            <a:solidFill>
              <a:schemeClr val="tx2">
                <a:lumMod val="75000"/>
              </a:schemeClr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CaixaDeTexto 78"/>
          <p:cNvSpPr txBox="1"/>
          <p:nvPr/>
        </p:nvSpPr>
        <p:spPr>
          <a:xfrm>
            <a:off x="10554974" y="3908184"/>
            <a:ext cx="163899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Arial Narrow" pitchFamily="34" charset="0"/>
                <a:cs typeface="Arial" pitchFamily="34" charset="0"/>
              </a:rPr>
              <a:t>Convocada Reunião Extraordinária pelo Conselho Diretor da Anatel. Julgamento suspendo por pedido de vista.</a:t>
            </a:r>
          </a:p>
        </p:txBody>
      </p:sp>
      <p:sp>
        <p:nvSpPr>
          <p:cNvPr id="80" name="Retângulo 79"/>
          <p:cNvSpPr/>
          <p:nvPr/>
        </p:nvSpPr>
        <p:spPr>
          <a:xfrm>
            <a:off x="-2" y="0"/>
            <a:ext cx="12192002" cy="840259"/>
          </a:xfrm>
          <a:prstGeom prst="rect">
            <a:avLst/>
          </a:prstGeom>
          <a:solidFill>
            <a:srgbClr val="283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tângulo 83"/>
          <p:cNvSpPr/>
          <p:nvPr/>
        </p:nvSpPr>
        <p:spPr>
          <a:xfrm>
            <a:off x="2943517" y="166166"/>
            <a:ext cx="7955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FUSÃO ATT X TW - TRAMITAÇÃO </a:t>
            </a:r>
          </a:p>
        </p:txBody>
      </p:sp>
      <p:sp>
        <p:nvSpPr>
          <p:cNvPr id="35" name="Fluxograma: Conector 34">
            <a:extLst>
              <a:ext uri="{FF2B5EF4-FFF2-40B4-BE49-F238E27FC236}">
                <a16:creationId xmlns:a16="http://schemas.microsoft.com/office/drawing/2014/main" id="{5C43BBDE-C1A7-47FC-925D-80AAFE275E0B}"/>
              </a:ext>
            </a:extLst>
          </p:cNvPr>
          <p:cNvSpPr/>
          <p:nvPr/>
        </p:nvSpPr>
        <p:spPr>
          <a:xfrm>
            <a:off x="9414154" y="3603564"/>
            <a:ext cx="252000" cy="252000"/>
          </a:xfrm>
          <a:prstGeom prst="flowChartConnector">
            <a:avLst/>
          </a:prstGeom>
          <a:solidFill>
            <a:schemeClr val="tx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rgbClr val="5B9BD5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8" name="Fluxograma: Conector 37">
            <a:extLst>
              <a:ext uri="{FF2B5EF4-FFF2-40B4-BE49-F238E27FC236}">
                <a16:creationId xmlns:a16="http://schemas.microsoft.com/office/drawing/2014/main" id="{600E0C05-1701-4E03-867E-6CE18D3F8A58}"/>
              </a:ext>
            </a:extLst>
          </p:cNvPr>
          <p:cNvSpPr/>
          <p:nvPr/>
        </p:nvSpPr>
        <p:spPr>
          <a:xfrm>
            <a:off x="7344593" y="3623324"/>
            <a:ext cx="252000" cy="252000"/>
          </a:xfrm>
          <a:prstGeom prst="flowChartConnector">
            <a:avLst/>
          </a:prstGeom>
          <a:solidFill>
            <a:schemeClr val="tx2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rgbClr val="5B9BD5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6" name="Losango 45"/>
          <p:cNvSpPr/>
          <p:nvPr/>
        </p:nvSpPr>
        <p:spPr>
          <a:xfrm>
            <a:off x="218643" y="3596458"/>
            <a:ext cx="251670" cy="27683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Arial Narrow" pitchFamily="34" charset="0"/>
            </a:endParaRPr>
          </a:p>
        </p:txBody>
      </p:sp>
      <p:sp>
        <p:nvSpPr>
          <p:cNvPr id="53" name="Losango 52"/>
          <p:cNvSpPr/>
          <p:nvPr/>
        </p:nvSpPr>
        <p:spPr>
          <a:xfrm>
            <a:off x="11673356" y="3592339"/>
            <a:ext cx="251670" cy="276837"/>
          </a:xfrm>
          <a:prstGeom prst="diamond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latin typeface="Arial Narrow" pitchFamily="34" charset="0"/>
            </a:endParaRPr>
          </a:p>
        </p:txBody>
      </p:sp>
      <p:sp>
        <p:nvSpPr>
          <p:cNvPr id="40" name="Fluxograma: Conector 39">
            <a:extLst>
              <a:ext uri="{FF2B5EF4-FFF2-40B4-BE49-F238E27FC236}">
                <a16:creationId xmlns:a16="http://schemas.microsoft.com/office/drawing/2014/main" id="{D8C64686-40C1-46AD-8238-63211F94A2B1}"/>
              </a:ext>
            </a:extLst>
          </p:cNvPr>
          <p:cNvSpPr/>
          <p:nvPr/>
        </p:nvSpPr>
        <p:spPr>
          <a:xfrm>
            <a:off x="8723841" y="3308305"/>
            <a:ext cx="658074" cy="658074"/>
          </a:xfrm>
          <a:prstGeom prst="flowChartConnector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>
              <a:solidFill>
                <a:srgbClr val="5B9BD5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792105BB-7D2F-41CB-8CE1-C37D2648C794}"/>
              </a:ext>
            </a:extLst>
          </p:cNvPr>
          <p:cNvSpPr txBox="1"/>
          <p:nvPr/>
        </p:nvSpPr>
        <p:spPr>
          <a:xfrm>
            <a:off x="8728092" y="3474856"/>
            <a:ext cx="626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2019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3E71BD7-0D35-48FB-8496-44AB9D3D8048}"/>
              </a:ext>
            </a:extLst>
          </p:cNvPr>
          <p:cNvSpPr txBox="1"/>
          <p:nvPr/>
        </p:nvSpPr>
        <p:spPr>
          <a:xfrm>
            <a:off x="2617114" y="6050149"/>
            <a:ext cx="7242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 Narrow" panose="020B0606020202030204" pitchFamily="34" charset="0"/>
              </a:rPr>
              <a:t>Cautelar (vigente): </a:t>
            </a:r>
            <a:r>
              <a:rPr lang="pt-BR" dirty="0">
                <a:latin typeface="Arial Narrow" panose="020B0606020202030204" pitchFamily="34" charset="0"/>
              </a:rPr>
              <a:t>veda a prática de qualquer ato que produza efeito no mercado brasileiro de Tv por assinatura.</a:t>
            </a:r>
          </a:p>
        </p:txBody>
      </p:sp>
    </p:spTree>
    <p:extLst>
      <p:ext uri="{BB962C8B-B14F-4D97-AF65-F5344CB8AC3E}">
        <p14:creationId xmlns:p14="http://schemas.microsoft.com/office/powerpoint/2010/main" val="2324843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-1" y="1392200"/>
            <a:ext cx="4917989" cy="4876800"/>
          </a:xfrm>
          <a:prstGeom prst="rect">
            <a:avLst/>
          </a:prstGeom>
          <a:solidFill>
            <a:srgbClr val="F1F5DB">
              <a:alpha val="5764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202" name="Conector reto 8201"/>
          <p:cNvCxnSpPr>
            <a:cxnSpLocks/>
          </p:cNvCxnSpPr>
          <p:nvPr/>
        </p:nvCxnSpPr>
        <p:spPr>
          <a:xfrm>
            <a:off x="1049479" y="3170181"/>
            <a:ext cx="0" cy="246999"/>
          </a:xfrm>
          <a:prstGeom prst="line">
            <a:avLst/>
          </a:prstGeom>
          <a:ln w="12700" cap="rnd">
            <a:solidFill>
              <a:schemeClr val="bg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479401" y="1677303"/>
            <a:ext cx="4114113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Blip>
                <a:blip r:embed="rId2"/>
              </a:buBlip>
            </a:pPr>
            <a:r>
              <a:rPr lang="pt-BR" sz="2100" b="1" dirty="0">
                <a:solidFill>
                  <a:schemeClr val="tx2"/>
                </a:solidFill>
                <a:latin typeface="Arial Narrow" panose="020B0606020202030204" pitchFamily="34" charset="0"/>
              </a:rPr>
              <a:t> Limitação à Propriedade Cruzada.</a:t>
            </a:r>
          </a:p>
          <a:p>
            <a:pPr>
              <a:buBlip>
                <a:blip r:embed="rId2"/>
              </a:buBlip>
            </a:pPr>
            <a:endParaRPr lang="pt-BR" sz="21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>
              <a:buBlip>
                <a:blip r:embed="rId2"/>
              </a:buBlip>
            </a:pPr>
            <a:r>
              <a:rPr lang="pt-BR" sz="2100" b="1" dirty="0">
                <a:solidFill>
                  <a:schemeClr val="tx2"/>
                </a:solidFill>
                <a:latin typeface="Arial Narrow" panose="020B0606020202030204" pitchFamily="34" charset="0"/>
              </a:rPr>
              <a:t> Aplicável a empresas brasileiras e estrangeiras (independente da origem) .</a:t>
            </a:r>
          </a:p>
          <a:p>
            <a:pPr>
              <a:buBlip>
                <a:blip r:embed="rId2"/>
              </a:buBlip>
            </a:pPr>
            <a:endParaRPr lang="pt-BR" sz="21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>
              <a:buBlip>
                <a:blip r:embed="rId2"/>
              </a:buBlip>
            </a:pPr>
            <a:r>
              <a:rPr lang="pt-BR" sz="2100" b="1" dirty="0">
                <a:solidFill>
                  <a:schemeClr val="tx2"/>
                </a:solidFill>
                <a:latin typeface="Arial Narrow" panose="020B0606020202030204" pitchFamily="34" charset="0"/>
              </a:rPr>
              <a:t> Operadora de telecomunicações não pode produzir conteúdo.</a:t>
            </a:r>
          </a:p>
          <a:p>
            <a:pPr>
              <a:buBlip>
                <a:blip r:embed="rId2"/>
              </a:buBlip>
            </a:pPr>
            <a:endParaRPr lang="pt-BR" sz="21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>
              <a:buBlip>
                <a:blip r:embed="rId2"/>
              </a:buBlip>
            </a:pPr>
            <a:r>
              <a:rPr lang="pt-BR" sz="2100" b="1" dirty="0">
                <a:solidFill>
                  <a:schemeClr val="tx2"/>
                </a:solidFill>
                <a:latin typeface="Arial Narrow" panose="020B0606020202030204" pitchFamily="34" charset="0"/>
              </a:rPr>
              <a:t> Quem produz e programa conteúdo (inclusive a radiodifusão), não pode atuar na sua distribuição (e vice-versa).</a:t>
            </a:r>
          </a:p>
          <a:p>
            <a:endParaRPr lang="pt-BR" b="1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000661" y="1819105"/>
            <a:ext cx="6870066" cy="2974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Art. 5º 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O controle 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ou a titularidade de participação superior a 50% (cinquenta por cento) </a:t>
            </a:r>
            <a:r>
              <a:rPr lang="pt-BR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do capital total e votante de empresas prestadoras de serviços de telecomunicações de interesse coletivo não poderá ser detido, direta, indiretamente ou por meio de empresa sob controle comum, por concessionárias e permissionárias de radiodifusão sonora e de sons e imagens e por produtoras e programadoras com sede no Brasi</a:t>
            </a:r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l, ficando vedado a estas explorar diretamente aqueles serviços.</a:t>
            </a:r>
          </a:p>
          <a:p>
            <a:pPr algn="just"/>
            <a:endParaRPr lang="pt-BR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anose="020B0606020202030204" pitchFamily="34" charset="0"/>
            </a:endParaRPr>
          </a:p>
          <a:p>
            <a:pPr algn="just"/>
            <a:r>
              <a:rPr lang="pt-BR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anose="020B0606020202030204" pitchFamily="34" charset="0"/>
              </a:rPr>
              <a:t>§ 1º  O controle ou a titularidade de participação superior a 30% (trinta por cento) do capital total e votante de concessionárias e permissionárias de radiodifusão sonora e de sons e imagens e de produtoras e programadoras com sede no Brasil não poderá ser detido, direta, indiretamente ou por meio de empresa sob controle comum, por prestadoras de serviços de telecomunicações de interesse coletivo, ficando vedado a estas explorar diretamente aqueles serviços ................................. 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008705" y="4574650"/>
            <a:ext cx="6820834" cy="1452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dirty="0">
                <a:latin typeface="Arial Narrow" panose="020B0606020202030204" pitchFamily="34" charset="0"/>
              </a:rPr>
              <a:t>Art. 9º As atividades de produção, programação e empacotamento são livres para empresas constituídas sob as leis brasileiras e com sede e administração no País.</a:t>
            </a:r>
          </a:p>
          <a:p>
            <a:pPr algn="just"/>
            <a:r>
              <a:rPr lang="pt-BR" sz="1400" dirty="0">
                <a:latin typeface="Arial Narrow" panose="020B0606020202030204" pitchFamily="34" charset="0"/>
              </a:rPr>
              <a:t>Parágrafo único. As atividades de programação e de empacotamento serão objeto de regulação e fiscalização pela Agência Nacional do Cinema - </a:t>
            </a:r>
            <a:r>
              <a:rPr lang="pt-BR" sz="1400" dirty="0" err="1">
                <a:latin typeface="Arial Narrow" panose="020B0606020202030204" pitchFamily="34" charset="0"/>
              </a:rPr>
              <a:t>Ancine</a:t>
            </a:r>
            <a:r>
              <a:rPr lang="pt-BR" sz="1400" dirty="0">
                <a:latin typeface="Arial Narrow" panose="020B0606020202030204" pitchFamily="34" charset="0"/>
              </a:rPr>
              <a:t> no âmbito das competências atribuídas a ela pela </a:t>
            </a:r>
            <a:r>
              <a:rPr lang="pt-BR" sz="1400" dirty="0">
                <a:latin typeface="Arial Narrow" panose="020B0606020202030204" pitchFamily="34" charset="0"/>
                <a:hlinkClick r:id="rId3"/>
              </a:rPr>
              <a:t>Medida Provisória nº 2.228-1, de 6 de setembro de 2001.</a:t>
            </a:r>
            <a:endParaRPr lang="pt-BR" sz="1400" dirty="0">
              <a:latin typeface="Arial Narrow" panose="020B0606020202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2" y="0"/>
            <a:ext cx="12192002" cy="840259"/>
          </a:xfrm>
          <a:prstGeom prst="rect">
            <a:avLst/>
          </a:prstGeom>
          <a:solidFill>
            <a:srgbClr val="283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2310568" y="157928"/>
            <a:ext cx="7955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POSIÇÃO DA ABERT | FUSÃO DA ATT X TW</a:t>
            </a:r>
          </a:p>
        </p:txBody>
      </p:sp>
      <p:pic>
        <p:nvPicPr>
          <p:cNvPr id="12" name="Imagem 11" descr="USO DOS RECURSOS EXCEDENTES DO LEILÃO DE 700 MHZ (2)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526" y="1262715"/>
            <a:ext cx="8847502" cy="497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1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1811326" y="2086298"/>
            <a:ext cx="2434528" cy="2479197"/>
          </a:xfrm>
          <a:prstGeom prst="round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412290" y="2086297"/>
            <a:ext cx="2434528" cy="2479198"/>
          </a:xfrm>
          <a:prstGeom prst="roundRect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Retângulo de cantos arredondados 5"/>
          <p:cNvSpPr/>
          <p:nvPr/>
        </p:nvSpPr>
        <p:spPr>
          <a:xfrm>
            <a:off x="7029021" y="2040377"/>
            <a:ext cx="2434528" cy="2525539"/>
          </a:xfrm>
          <a:prstGeom prst="round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7" name="Retângulo de cantos arredondados 6"/>
          <p:cNvSpPr/>
          <p:nvPr/>
        </p:nvSpPr>
        <p:spPr>
          <a:xfrm>
            <a:off x="9598455" y="2044541"/>
            <a:ext cx="2434528" cy="2520954"/>
          </a:xfrm>
          <a:prstGeom prst="round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6964171" y="2291801"/>
            <a:ext cx="252488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Gisha" panose="020B0502040204020203" pitchFamily="34" charset="-79"/>
              </a:rPr>
              <a:t>Agrupamento de canais de programação em pacotes que serão comercializados aos assinantes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9645752" y="2325975"/>
            <a:ext cx="24515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Gisha" panose="020B0502040204020203" pitchFamily="34" charset="-79"/>
              </a:rPr>
              <a:t>Oferta do serviço final ao assinantes; fornecimento do sinal e da infraestrutura; venda dos pacotes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2224356" y="1671914"/>
            <a:ext cx="166103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PRODUÇÃO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4543225" y="1647989"/>
            <a:ext cx="225093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PROGRAMAÇÃO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7021062" y="1634927"/>
            <a:ext cx="250139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EMPACOTAMENTO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9809674" y="1647989"/>
            <a:ext cx="201208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DISTRIBUIÇÃO</a:t>
            </a:r>
          </a:p>
        </p:txBody>
      </p:sp>
      <p:sp>
        <p:nvSpPr>
          <p:cNvPr id="65" name="Retângulo 64"/>
          <p:cNvSpPr/>
          <p:nvPr/>
        </p:nvSpPr>
        <p:spPr>
          <a:xfrm>
            <a:off x="855878" y="4344467"/>
            <a:ext cx="11270218" cy="708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 Narrow" pitchFamily="34" charset="0"/>
            </a:endParaRPr>
          </a:p>
        </p:txBody>
      </p:sp>
      <p:pic>
        <p:nvPicPr>
          <p:cNvPr id="62" name="Imagem 6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3978" y="4667097"/>
            <a:ext cx="555429" cy="648000"/>
          </a:xfrm>
          <a:prstGeom prst="rect">
            <a:avLst/>
          </a:prstGeom>
        </p:spPr>
      </p:pic>
      <p:pic>
        <p:nvPicPr>
          <p:cNvPr id="59" name="Imagem 5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67073" y="4012710"/>
            <a:ext cx="660748" cy="555729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4333103" y="2177624"/>
            <a:ext cx="2616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defRPr>
            </a:lvl1pPr>
          </a:lstStyle>
          <a:p>
            <a:r>
              <a:rPr lang="pt-BR" dirty="0">
                <a:latin typeface="Arial Narrow" pitchFamily="34" charset="0"/>
              </a:rPr>
              <a:t>Aquisição de conteúdo produzido pelas produtoras e agrupamento em grades de programação de canais</a:t>
            </a:r>
          </a:p>
        </p:txBody>
      </p:sp>
      <p:pic>
        <p:nvPicPr>
          <p:cNvPr id="54" name="Imagem 5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96188" y="4947110"/>
            <a:ext cx="774684" cy="360000"/>
          </a:xfrm>
          <a:prstGeom prst="rect">
            <a:avLst/>
          </a:prstGeom>
        </p:spPr>
      </p:pic>
      <p:pic>
        <p:nvPicPr>
          <p:cNvPr id="55" name="Imagem 5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14959" y="5641778"/>
            <a:ext cx="857740" cy="432000"/>
          </a:xfrm>
          <a:prstGeom prst="rect">
            <a:avLst/>
          </a:prstGeom>
        </p:spPr>
      </p:pic>
      <p:cxnSp>
        <p:nvCxnSpPr>
          <p:cNvPr id="53" name="Conector reto 52"/>
          <p:cNvCxnSpPr/>
          <p:nvPr/>
        </p:nvCxnSpPr>
        <p:spPr>
          <a:xfrm>
            <a:off x="4322445" y="2224382"/>
            <a:ext cx="5159" cy="4024171"/>
          </a:xfrm>
          <a:prstGeom prst="line">
            <a:avLst/>
          </a:prstGeom>
          <a:ln w="22225" cap="rnd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Imagem 5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40561" y="5117289"/>
            <a:ext cx="1067796" cy="360000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1746487" y="2455256"/>
            <a:ext cx="25424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Gisha" panose="020B0502040204020203" pitchFamily="34" charset="-79"/>
              </a:rPr>
              <a:t>Produção do conteúdo a ser exibido nos canais de programação</a:t>
            </a:r>
          </a:p>
        </p:txBody>
      </p:sp>
      <p:pic>
        <p:nvPicPr>
          <p:cNvPr id="60" name="Imagem 5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20051" y="4829209"/>
            <a:ext cx="597137" cy="576000"/>
          </a:xfrm>
          <a:prstGeom prst="rect">
            <a:avLst/>
          </a:prstGeom>
        </p:spPr>
      </p:pic>
      <p:pic>
        <p:nvPicPr>
          <p:cNvPr id="66" name="Imagem 6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60922" y="5035279"/>
            <a:ext cx="1672366" cy="504000"/>
          </a:xfrm>
          <a:prstGeom prst="rect">
            <a:avLst/>
          </a:prstGeom>
        </p:spPr>
      </p:pic>
      <p:pic>
        <p:nvPicPr>
          <p:cNvPr id="67" name="Imagem 6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91147" y="4421264"/>
            <a:ext cx="1174576" cy="396000"/>
          </a:xfrm>
          <a:prstGeom prst="rect">
            <a:avLst/>
          </a:prstGeom>
        </p:spPr>
      </p:pic>
      <p:pic>
        <p:nvPicPr>
          <p:cNvPr id="68" name="Imagem 67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44272" y="5464704"/>
            <a:ext cx="681658" cy="612000"/>
          </a:xfrm>
          <a:prstGeom prst="rect">
            <a:avLst/>
          </a:prstGeom>
        </p:spPr>
      </p:pic>
      <p:pic>
        <p:nvPicPr>
          <p:cNvPr id="69" name="Imagem 68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596317" y="4275410"/>
            <a:ext cx="554210" cy="468000"/>
          </a:xfrm>
          <a:prstGeom prst="rect">
            <a:avLst/>
          </a:prstGeom>
        </p:spPr>
      </p:pic>
      <p:pic>
        <p:nvPicPr>
          <p:cNvPr id="70" name="Imagem 69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160561" y="5645430"/>
            <a:ext cx="613895" cy="648000"/>
          </a:xfrm>
          <a:prstGeom prst="rect">
            <a:avLst/>
          </a:prstGeom>
        </p:spPr>
      </p:pic>
      <p:pic>
        <p:nvPicPr>
          <p:cNvPr id="63" name="Imagem 62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42624" y="4043569"/>
            <a:ext cx="1431328" cy="432000"/>
          </a:xfrm>
          <a:prstGeom prst="rect">
            <a:avLst/>
          </a:prstGeom>
        </p:spPr>
      </p:pic>
      <p:pic>
        <p:nvPicPr>
          <p:cNvPr id="61" name="Imagem 60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356042" y="5578764"/>
            <a:ext cx="930240" cy="612000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608116" y="4551110"/>
            <a:ext cx="1325739" cy="396000"/>
          </a:xfrm>
          <a:prstGeom prst="rect">
            <a:avLst/>
          </a:prstGeom>
        </p:spPr>
      </p:pic>
      <p:pic>
        <p:nvPicPr>
          <p:cNvPr id="64" name="Imagem 63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452932" y="5613836"/>
            <a:ext cx="653892" cy="648000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407796" y="5287483"/>
            <a:ext cx="936000" cy="504000"/>
          </a:xfrm>
          <a:prstGeom prst="rect">
            <a:avLst/>
          </a:prstGeom>
        </p:spPr>
      </p:pic>
      <p:pic>
        <p:nvPicPr>
          <p:cNvPr id="46" name="Imagem 45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7732742" y="4456618"/>
            <a:ext cx="680221" cy="684000"/>
          </a:xfrm>
          <a:prstGeom prst="rect">
            <a:avLst/>
          </a:prstGeom>
        </p:spPr>
      </p:pic>
      <p:pic>
        <p:nvPicPr>
          <p:cNvPr id="47" name="Imagem 46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8493104" y="5178751"/>
            <a:ext cx="1316570" cy="432000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9090691" y="4521437"/>
            <a:ext cx="1091878" cy="324000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10678460" y="4385767"/>
            <a:ext cx="1232192" cy="497940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9978853" y="5310179"/>
            <a:ext cx="951865" cy="540000"/>
          </a:xfrm>
          <a:prstGeom prst="rect">
            <a:avLst/>
          </a:prstGeom>
        </p:spPr>
      </p:pic>
      <p:cxnSp>
        <p:nvCxnSpPr>
          <p:cNvPr id="78" name="Conector reto 77"/>
          <p:cNvCxnSpPr/>
          <p:nvPr/>
        </p:nvCxnSpPr>
        <p:spPr>
          <a:xfrm>
            <a:off x="6918605" y="2224381"/>
            <a:ext cx="5159" cy="4024171"/>
          </a:xfrm>
          <a:prstGeom prst="line">
            <a:avLst/>
          </a:prstGeom>
          <a:ln w="22225" cap="rnd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luxograma: Conector 81"/>
          <p:cNvSpPr/>
          <p:nvPr/>
        </p:nvSpPr>
        <p:spPr>
          <a:xfrm>
            <a:off x="-177426" y="2587102"/>
            <a:ext cx="1889599" cy="1732785"/>
          </a:xfrm>
          <a:prstGeom prst="flowChartConnector">
            <a:avLst/>
          </a:prstGeom>
          <a:solidFill>
            <a:srgbClr val="8497B0">
              <a:alpha val="2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 Narrow" pitchFamily="34" charset="0"/>
            </a:endParaRPr>
          </a:p>
        </p:txBody>
      </p:sp>
      <p:pic>
        <p:nvPicPr>
          <p:cNvPr id="83" name="Imagem 82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389567" y="2705008"/>
            <a:ext cx="872030" cy="895987"/>
          </a:xfrm>
          <a:prstGeom prst="rect">
            <a:avLst/>
          </a:prstGeom>
        </p:spPr>
      </p:pic>
      <p:pic>
        <p:nvPicPr>
          <p:cNvPr id="84" name="Imagem 83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255304" y="3562314"/>
            <a:ext cx="1209675" cy="504825"/>
          </a:xfrm>
          <a:prstGeom prst="rect">
            <a:avLst/>
          </a:prstGeom>
        </p:spPr>
      </p:pic>
      <p:sp>
        <p:nvSpPr>
          <p:cNvPr id="8" name="Chave esquerda 7"/>
          <p:cNvSpPr/>
          <p:nvPr/>
        </p:nvSpPr>
        <p:spPr>
          <a:xfrm rot="5400000">
            <a:off x="4421875" y="-553409"/>
            <a:ext cx="200195" cy="4405675"/>
          </a:xfrm>
          <a:prstGeom prst="leftBrace">
            <a:avLst/>
          </a:prstGeom>
          <a:ln>
            <a:solidFill>
              <a:srgbClr val="926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Arial Narrow" pitchFamily="34" charset="0"/>
            </a:endParaRPr>
          </a:p>
        </p:txBody>
      </p:sp>
      <p:sp>
        <p:nvSpPr>
          <p:cNvPr id="49" name="Chave esquerda 48"/>
          <p:cNvSpPr/>
          <p:nvPr/>
        </p:nvSpPr>
        <p:spPr>
          <a:xfrm rot="5400000">
            <a:off x="10647107" y="744647"/>
            <a:ext cx="203950" cy="1759417"/>
          </a:xfrm>
          <a:prstGeom prst="leftBrace">
            <a:avLst/>
          </a:prstGeom>
          <a:ln>
            <a:solidFill>
              <a:srgbClr val="926E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latin typeface="Arial Narrow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10217246" y="1263480"/>
            <a:ext cx="1072255" cy="30084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4078668" y="1180174"/>
            <a:ext cx="908691" cy="379580"/>
          </a:xfrm>
          <a:prstGeom prst="rect">
            <a:avLst/>
          </a:prstGeom>
        </p:spPr>
      </p:pic>
      <p:sp>
        <p:nvSpPr>
          <p:cNvPr id="52" name="Retângulo 51"/>
          <p:cNvSpPr/>
          <p:nvPr/>
        </p:nvSpPr>
        <p:spPr>
          <a:xfrm>
            <a:off x="-2" y="0"/>
            <a:ext cx="12192002" cy="840259"/>
          </a:xfrm>
          <a:prstGeom prst="rect">
            <a:avLst/>
          </a:prstGeom>
          <a:solidFill>
            <a:srgbClr val="283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 Narrow" pitchFamily="34" charset="0"/>
            </a:endParaRPr>
          </a:p>
        </p:txBody>
      </p:sp>
      <p:sp>
        <p:nvSpPr>
          <p:cNvPr id="56" name="Retângulo 55"/>
          <p:cNvSpPr/>
          <p:nvPr/>
        </p:nvSpPr>
        <p:spPr>
          <a:xfrm>
            <a:off x="2112856" y="157928"/>
            <a:ext cx="7955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CADEIA DE VALOR DA TV POR ASSINATURA</a:t>
            </a:r>
          </a:p>
        </p:txBody>
      </p:sp>
    </p:spTree>
    <p:extLst>
      <p:ext uri="{BB962C8B-B14F-4D97-AF65-F5344CB8AC3E}">
        <p14:creationId xmlns:p14="http://schemas.microsoft.com/office/powerpoint/2010/main" val="1712570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de cantos arredondados 12"/>
          <p:cNvSpPr/>
          <p:nvPr/>
        </p:nvSpPr>
        <p:spPr>
          <a:xfrm>
            <a:off x="7325957" y="5518772"/>
            <a:ext cx="2689411" cy="815546"/>
          </a:xfrm>
          <a:prstGeom prst="roundRect">
            <a:avLst/>
          </a:prstGeom>
          <a:solidFill>
            <a:srgbClr val="FFE5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202" name="Conector reto 8201"/>
          <p:cNvCxnSpPr>
            <a:cxnSpLocks/>
          </p:cNvCxnSpPr>
          <p:nvPr/>
        </p:nvCxnSpPr>
        <p:spPr>
          <a:xfrm>
            <a:off x="1049479" y="3170181"/>
            <a:ext cx="0" cy="246999"/>
          </a:xfrm>
          <a:prstGeom prst="line">
            <a:avLst/>
          </a:prstGeom>
          <a:ln w="12700" cap="rnd">
            <a:solidFill>
              <a:schemeClr val="bg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79429502"/>
              </p:ext>
            </p:extLst>
          </p:nvPr>
        </p:nvGraphicFramePr>
        <p:xfrm>
          <a:off x="1203527" y="2819449"/>
          <a:ext cx="9144000" cy="2458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7194364" y="5700817"/>
            <a:ext cx="2831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Suspensa por decisão liminar, confirmada pelo TRF 1 (AI).</a:t>
            </a:r>
          </a:p>
        </p:txBody>
      </p:sp>
      <p:sp>
        <p:nvSpPr>
          <p:cNvPr id="9" name="Retângulo 8"/>
          <p:cNvSpPr/>
          <p:nvPr/>
        </p:nvSpPr>
        <p:spPr>
          <a:xfrm>
            <a:off x="-2" y="0"/>
            <a:ext cx="12192002" cy="840259"/>
          </a:xfrm>
          <a:prstGeom prst="rect">
            <a:avLst/>
          </a:prstGeom>
          <a:solidFill>
            <a:srgbClr val="283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656564" y="157928"/>
            <a:ext cx="7955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DENÚNCIA CLARO | TRAMITAÇÃO</a:t>
            </a: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6228679" y="5529430"/>
            <a:ext cx="537882" cy="3119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tângulo 16"/>
          <p:cNvSpPr/>
          <p:nvPr/>
        </p:nvSpPr>
        <p:spPr>
          <a:xfrm>
            <a:off x="765326" y="1207212"/>
            <a:ext cx="10685646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b="1" dirty="0">
                <a:latin typeface="Arial Narrow" pitchFamily="34" charset="0"/>
                <a:ea typeface="Calibri" panose="020F0502020204030204" pitchFamily="34" charset="0"/>
                <a:cs typeface="Arial" pitchFamily="34" charset="0"/>
              </a:rPr>
              <a:t>Denúncia Claro: </a:t>
            </a:r>
            <a:r>
              <a:rPr lang="pt-BR" i="1" dirty="0">
                <a:latin typeface="Arial Narrow" pitchFamily="34" charset="0"/>
                <a:cs typeface="Arial" pitchFamily="34" charset="0"/>
              </a:rPr>
              <a:t>A oferta remunerada de canais de programação de conteúdo linear, pela internet, sem outorga de </a:t>
            </a:r>
            <a:r>
              <a:rPr lang="pt-BR" i="1" dirty="0" err="1">
                <a:latin typeface="Arial Narrow" pitchFamily="34" charset="0"/>
                <a:cs typeface="Arial" pitchFamily="34" charset="0"/>
              </a:rPr>
              <a:t>SeAC</a:t>
            </a:r>
            <a:r>
              <a:rPr lang="pt-BR" i="1" dirty="0">
                <a:latin typeface="Arial Narrow" pitchFamily="34" charset="0"/>
                <a:cs typeface="Arial" pitchFamily="34" charset="0"/>
              </a:rPr>
              <a:t>, constitui prestação de serviço clandestino de telecomunicações</a:t>
            </a:r>
            <a:endParaRPr lang="pt-BR" sz="1600" b="1" i="1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endParaRPr lang="pt-BR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6395AFC4-10F9-4056-A4A7-6A1F5B347DF3}"/>
              </a:ext>
            </a:extLst>
          </p:cNvPr>
          <p:cNvSpPr txBox="1"/>
          <p:nvPr/>
        </p:nvSpPr>
        <p:spPr>
          <a:xfrm>
            <a:off x="1842053" y="5973660"/>
            <a:ext cx="5352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Arial Narrow" panose="020B0606020202030204" pitchFamily="34" charset="0"/>
              </a:rPr>
              <a:t>Cautelar: </a:t>
            </a:r>
            <a:r>
              <a:rPr lang="pt-BR" dirty="0">
                <a:latin typeface="Arial Narrow" panose="020B0606020202030204" pitchFamily="34" charset="0"/>
              </a:rPr>
              <a:t>condicionar o acesso aos seus canais programados da Fox, disponíveis na internet de </a:t>
            </a:r>
            <a:r>
              <a:rPr lang="pt-BR">
                <a:latin typeface="Arial Narrow" panose="020B0606020202030204" pitchFamily="34" charset="0"/>
              </a:rPr>
              <a:t>forma linear, </a:t>
            </a:r>
            <a:r>
              <a:rPr lang="pt-BR" dirty="0">
                <a:latin typeface="Arial Narrow" panose="020B0606020202030204" pitchFamily="34" charset="0"/>
              </a:rPr>
              <a:t>à autenticação de assinantes do </a:t>
            </a:r>
            <a:r>
              <a:rPr lang="pt-BR" dirty="0" err="1">
                <a:latin typeface="Arial Narrow" panose="020B0606020202030204" pitchFamily="34" charset="0"/>
              </a:rPr>
              <a:t>SeAC</a:t>
            </a:r>
            <a:r>
              <a:rPr lang="pt-BR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21748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02" name="Conector reto 8201"/>
          <p:cNvCxnSpPr>
            <a:cxnSpLocks/>
          </p:cNvCxnSpPr>
          <p:nvPr/>
        </p:nvCxnSpPr>
        <p:spPr>
          <a:xfrm>
            <a:off x="1049479" y="3170181"/>
            <a:ext cx="0" cy="246999"/>
          </a:xfrm>
          <a:prstGeom prst="line">
            <a:avLst/>
          </a:prstGeom>
          <a:ln w="12700" cap="rnd">
            <a:solidFill>
              <a:schemeClr val="bg1"/>
            </a:solidFill>
            <a:prstDash val="sys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tângulo 8">
            <a:extLst>
              <a:ext uri="{FF2B5EF4-FFF2-40B4-BE49-F238E27FC236}">
                <a16:creationId xmlns:a16="http://schemas.microsoft.com/office/drawing/2014/main" id="{4CCA0E57-2B28-4D43-8F2A-D638E32FE5B2}"/>
              </a:ext>
            </a:extLst>
          </p:cNvPr>
          <p:cNvSpPr/>
          <p:nvPr/>
        </p:nvSpPr>
        <p:spPr>
          <a:xfrm>
            <a:off x="2938683" y="2614231"/>
            <a:ext cx="8880763" cy="1564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endParaRPr lang="pt-BR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E977ECE-0BF3-4852-90C9-B4A0998FE4FC}"/>
              </a:ext>
            </a:extLst>
          </p:cNvPr>
          <p:cNvSpPr txBox="1"/>
          <p:nvPr/>
        </p:nvSpPr>
        <p:spPr>
          <a:xfrm>
            <a:off x="4674579" y="4273058"/>
            <a:ext cx="728407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Blip>
                <a:blip r:embed="rId2"/>
              </a:buBlip>
            </a:pPr>
            <a:r>
              <a:rPr lang="pt-BR" sz="2000" dirty="0">
                <a:latin typeface="Arial Narrow" pitchFamily="34" charset="0"/>
                <a:cs typeface="Arial" pitchFamily="34" charset="0"/>
              </a:rPr>
              <a:t> </a:t>
            </a:r>
            <a:r>
              <a:rPr lang="pt-BR" sz="2000" dirty="0">
                <a:latin typeface="Arial Narrow" panose="020B0606020202030204" pitchFamily="34" charset="0"/>
              </a:rPr>
              <a:t>Lei do </a:t>
            </a:r>
            <a:r>
              <a:rPr lang="pt-BR" sz="2000" dirty="0" err="1">
                <a:latin typeface="Arial Narrow" panose="020B0606020202030204" pitchFamily="34" charset="0"/>
              </a:rPr>
              <a:t>SeAC</a:t>
            </a:r>
            <a:r>
              <a:rPr lang="pt-BR" sz="2000" dirty="0">
                <a:latin typeface="Arial Narrow" panose="020B0606020202030204" pitchFamily="34" charset="0"/>
              </a:rPr>
              <a:t> não se aplica para a distribuição de conteúdo na Internet.</a:t>
            </a:r>
          </a:p>
          <a:p>
            <a:pPr algn="just">
              <a:buBlip>
                <a:blip r:embed="rId2"/>
              </a:buBlip>
            </a:pPr>
            <a:endParaRPr lang="pt-BR" sz="2000" dirty="0">
              <a:latin typeface="Arial Narrow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</a:pPr>
            <a:endParaRPr lang="pt-BR" sz="2000" dirty="0">
              <a:latin typeface="Arial Narrow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</a:pPr>
            <a:r>
              <a:rPr lang="pt-BR" sz="2000" dirty="0">
                <a:latin typeface="Arial Narrow" pitchFamily="34" charset="0"/>
                <a:cs typeface="Arial" pitchFamily="34" charset="0"/>
              </a:rPr>
              <a:t> </a:t>
            </a:r>
            <a:r>
              <a:rPr lang="pt-BR" sz="2000" dirty="0" err="1">
                <a:latin typeface="Arial Narrow" pitchFamily="34" charset="0"/>
                <a:cs typeface="Arial" pitchFamily="34" charset="0"/>
              </a:rPr>
              <a:t>OTTs</a:t>
            </a:r>
            <a:r>
              <a:rPr lang="pt-BR" sz="2000" dirty="0">
                <a:latin typeface="Arial Narrow" pitchFamily="34" charset="0"/>
                <a:cs typeface="Arial" pitchFamily="34" charset="0"/>
              </a:rPr>
              <a:t> são serviços de valor adicionado (SVA), na modalidade aplicação da internet. LGT e Marco Civil da Internet, em um ambiente de liberdade de iniciativa e promoção da inovação. </a:t>
            </a:r>
          </a:p>
          <a:p>
            <a:pPr>
              <a:buFontTx/>
              <a:buChar char="-"/>
            </a:pP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73967F5-96C6-4AE6-9317-5BEB023DC063}"/>
              </a:ext>
            </a:extLst>
          </p:cNvPr>
          <p:cNvSpPr txBox="1"/>
          <p:nvPr/>
        </p:nvSpPr>
        <p:spPr>
          <a:xfrm>
            <a:off x="450573" y="4475303"/>
            <a:ext cx="326574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Posição </a:t>
            </a:r>
          </a:p>
          <a:p>
            <a:pPr algn="ctr"/>
            <a:r>
              <a:rPr lang="pt-BR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da</a:t>
            </a:r>
          </a:p>
          <a:p>
            <a:pPr algn="ctr"/>
            <a:r>
              <a:rPr lang="pt-BR" sz="3200" b="1" dirty="0">
                <a:solidFill>
                  <a:schemeClr val="tx2"/>
                </a:solidFill>
                <a:latin typeface="Arial Narrow" panose="020B0606020202030204" pitchFamily="34" charset="0"/>
              </a:rPr>
              <a:t>Radiodifusão</a:t>
            </a:r>
          </a:p>
          <a:p>
            <a:endParaRPr lang="pt-BR" sz="2800" b="1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-2" y="0"/>
            <a:ext cx="12192002" cy="840259"/>
          </a:xfrm>
          <a:prstGeom prst="rect">
            <a:avLst/>
          </a:prstGeom>
          <a:solidFill>
            <a:srgbClr val="283D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Arial Narrow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83236" y="157928"/>
            <a:ext cx="126035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DENÚNCIA CLARO X FOX | </a:t>
            </a:r>
            <a:r>
              <a: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PRESTAÇÃO DE SERVIÇOS CLANDESTINOS</a:t>
            </a:r>
          </a:p>
        </p:txBody>
      </p:sp>
      <p:pic>
        <p:nvPicPr>
          <p:cNvPr id="15" name="Imagem 14" descr="USO DOS RECURSOS EXCEDENTES DO LEILÃO DE 700 MHZ (2)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953" y="3622682"/>
            <a:ext cx="7728889" cy="3235317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940279" y="982856"/>
            <a:ext cx="10337322" cy="2739211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1" algn="just"/>
            <a:r>
              <a:rPr lang="pt-BR" altLang="pt-BR" sz="1600" b="1" dirty="0">
                <a:latin typeface="Arial Narrow" pitchFamily="34" charset="0"/>
                <a:cs typeface="Arial" pitchFamily="34" charset="0"/>
              </a:rPr>
              <a:t>Decisão TRF 1, de 30/07/2019, Des. </a:t>
            </a:r>
            <a:r>
              <a:rPr lang="pt-BR" altLang="pt-BR" sz="1600" b="1" dirty="0" err="1">
                <a:latin typeface="Arial Narrow" pitchFamily="34" charset="0"/>
                <a:cs typeface="Arial" pitchFamily="34" charset="0"/>
              </a:rPr>
              <a:t>Ilan</a:t>
            </a:r>
            <a:r>
              <a:rPr lang="pt-BR" altLang="pt-BR" sz="1600" b="1" dirty="0">
                <a:latin typeface="Arial Narrow" pitchFamily="34" charset="0"/>
                <a:cs typeface="Arial" pitchFamily="34" charset="0"/>
              </a:rPr>
              <a:t> </a:t>
            </a:r>
            <a:r>
              <a:rPr lang="pt-BR" altLang="pt-BR" sz="1600" b="1" dirty="0" err="1">
                <a:latin typeface="Arial Narrow" pitchFamily="34" charset="0"/>
                <a:cs typeface="Arial" pitchFamily="34" charset="0"/>
              </a:rPr>
              <a:t>Presser</a:t>
            </a:r>
            <a:r>
              <a:rPr lang="pt-BR" altLang="pt-BR" sz="1600" b="1" dirty="0">
                <a:latin typeface="Arial Narrow" pitchFamily="34" charset="0"/>
                <a:cs typeface="Arial" pitchFamily="34" charset="0"/>
              </a:rPr>
              <a:t>: </a:t>
            </a:r>
          </a:p>
          <a:p>
            <a:pPr lvl="1" algn="just"/>
            <a:endParaRPr lang="pt-BR" altLang="pt-BR" sz="1600" b="1" dirty="0">
              <a:latin typeface="Arial Narrow" pitchFamily="34" charset="0"/>
              <a:cs typeface="Arial" pitchFamily="34" charset="0"/>
            </a:endParaRPr>
          </a:p>
          <a:p>
            <a:pPr lvl="1" algn="just">
              <a:buFontTx/>
              <a:buChar char="-"/>
            </a:pPr>
            <a:r>
              <a:rPr lang="pt-BR" sz="1400" dirty="0">
                <a:latin typeface="Arial Narrow" pitchFamily="34" charset="0"/>
              </a:rPr>
              <a:t> “(...) </a:t>
            </a:r>
            <a:r>
              <a:rPr lang="pt-BR" sz="1400" i="1" dirty="0">
                <a:latin typeface="Arial Narrow" pitchFamily="34" charset="0"/>
              </a:rPr>
              <a:t>De fato, na demanda em liça, verifico que assiste razão à parte agravada, e a </a:t>
            </a:r>
            <a:r>
              <a:rPr lang="pt-BR" sz="1400" b="1" i="1" dirty="0">
                <a:latin typeface="Arial Narrow" pitchFamily="34" charset="0"/>
              </a:rPr>
              <a:t>restrição contida no art. 5º da lei 12.485/2011 </a:t>
            </a:r>
            <a:r>
              <a:rPr lang="pt-BR" sz="1400" i="1" dirty="0">
                <a:latin typeface="Arial Narrow" pitchFamily="34" charset="0"/>
              </a:rPr>
              <a:t>- na linha de que quem produz conteúdo não pode distribuí-lo </a:t>
            </a:r>
            <a:r>
              <a:rPr lang="pt-BR" sz="1400" b="1" i="1" dirty="0">
                <a:latin typeface="Arial Narrow" pitchFamily="34" charset="0"/>
              </a:rPr>
              <a:t>- não subsiste para o ambiente da internet</a:t>
            </a:r>
            <a:r>
              <a:rPr lang="pt-BR" sz="1400" i="1" dirty="0">
                <a:latin typeface="Arial Narrow" pitchFamily="34" charset="0"/>
              </a:rPr>
              <a:t>”</a:t>
            </a:r>
            <a:r>
              <a:rPr lang="pt-BR" sz="1400" dirty="0">
                <a:latin typeface="Arial Narrow" pitchFamily="34" charset="0"/>
              </a:rPr>
              <a:t>.</a:t>
            </a:r>
          </a:p>
          <a:p>
            <a:pPr lvl="1" algn="just">
              <a:buFontTx/>
              <a:buChar char="-"/>
            </a:pPr>
            <a:endParaRPr lang="pt-BR" sz="1400" dirty="0">
              <a:latin typeface="Arial Narrow" pitchFamily="34" charset="0"/>
            </a:endParaRPr>
          </a:p>
          <a:p>
            <a:pPr lvl="1" algn="just">
              <a:buFontTx/>
              <a:buChar char="-"/>
            </a:pPr>
            <a:r>
              <a:rPr lang="pt-BR" altLang="pt-BR" sz="1400" dirty="0">
                <a:latin typeface="Arial Narrow" pitchFamily="34" charset="0"/>
                <a:cs typeface="Arial" pitchFamily="34" charset="0"/>
              </a:rPr>
              <a:t> </a:t>
            </a:r>
            <a:r>
              <a:rPr lang="pt-BR" altLang="pt-BR" sz="1400" i="1" dirty="0">
                <a:latin typeface="Arial Narrow" pitchFamily="34" charset="0"/>
                <a:cs typeface="Arial" pitchFamily="34" charset="0"/>
              </a:rPr>
              <a:t>“(...) </a:t>
            </a:r>
            <a:r>
              <a:rPr lang="pt-BR" sz="1400" i="1" dirty="0">
                <a:latin typeface="Arial Narrow" pitchFamily="34" charset="0"/>
              </a:rPr>
              <a:t>O serviço proposto pela FOX, </a:t>
            </a:r>
            <a:r>
              <a:rPr lang="pt-BR" sz="1400" b="1" i="1" dirty="0">
                <a:latin typeface="Arial Narrow" pitchFamily="34" charset="0"/>
              </a:rPr>
              <a:t>ao se enquadrar no conceito do art. 5º, VII, da lei 12.965/2014 (Marco Civil da Internet)</a:t>
            </a:r>
            <a:r>
              <a:rPr lang="pt-BR" sz="1400" i="1" dirty="0">
                <a:latin typeface="Arial Narrow" pitchFamily="34" charset="0"/>
              </a:rPr>
              <a:t>, que define as aplicações de internet como “o conjunto de funcionalidades que podem ser acessadas por meio de um terminal conectado à internet”, deixa de sofrer a restrição do art. 5º da lei do SEAC”.</a:t>
            </a:r>
          </a:p>
          <a:p>
            <a:pPr lvl="1" algn="just">
              <a:buFontTx/>
              <a:buChar char="-"/>
            </a:pPr>
            <a:endParaRPr lang="pt-BR" sz="1400" i="1" dirty="0">
              <a:latin typeface="Arial Narrow" pitchFamily="34" charset="0"/>
            </a:endParaRPr>
          </a:p>
          <a:p>
            <a:pPr lvl="1" algn="just">
              <a:buFontTx/>
              <a:buChar char="-"/>
            </a:pPr>
            <a:r>
              <a:rPr lang="pt-BR" sz="1400" i="1" dirty="0">
                <a:latin typeface="Arial Narrow" pitchFamily="34" charset="0"/>
              </a:rPr>
              <a:t> “(...) a oferta da transmissão simultânea dos canais FOX, </a:t>
            </a:r>
            <a:r>
              <a:rPr lang="pt-BR" sz="1400" b="1" i="1" dirty="0">
                <a:latin typeface="Arial Narrow" pitchFamily="34" charset="0"/>
              </a:rPr>
              <a:t>sem a necessidade de autenticação de assinante</a:t>
            </a:r>
            <a:r>
              <a:rPr lang="pt-BR" sz="1400" i="1" dirty="0">
                <a:latin typeface="Arial Narrow" pitchFamily="34" charset="0"/>
              </a:rPr>
              <a:t>, constitui </a:t>
            </a:r>
            <a:r>
              <a:rPr lang="pt-BR" sz="1400" b="1" i="1" dirty="0">
                <a:latin typeface="Arial Narrow" pitchFamily="34" charset="0"/>
              </a:rPr>
              <a:t>inovação tecnológica benéfica aos interesses do consumidor</a:t>
            </a:r>
            <a:r>
              <a:rPr lang="pt-BR" sz="1400" i="1" dirty="0">
                <a:latin typeface="Arial Narrow" pitchFamily="34" charset="0"/>
              </a:rPr>
              <a:t>. É </a:t>
            </a:r>
            <a:r>
              <a:rPr lang="pt-BR" sz="1400" i="1" dirty="0" err="1">
                <a:latin typeface="Arial Narrow" pitchFamily="34" charset="0"/>
              </a:rPr>
              <a:t>vocacionada</a:t>
            </a:r>
            <a:r>
              <a:rPr lang="pt-BR" sz="1400" i="1" dirty="0">
                <a:latin typeface="Arial Narrow" pitchFamily="34" charset="0"/>
              </a:rPr>
              <a:t> à difusão e à democratização de conteúdos informativos e de entretenimento. Nesse eito, atende aos requisitos do Marco Civil da Internet (Lei 12.965/2014)”.</a:t>
            </a:r>
            <a:endParaRPr lang="pt-BR" altLang="pt-BR" dirty="0"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907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003589" y="901821"/>
            <a:ext cx="694449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solidFill>
                  <a:srgbClr val="314B53"/>
                </a:solidFill>
                <a:latin typeface="Arial" pitchFamily="34" charset="0"/>
                <a:cs typeface="Arial" pitchFamily="34" charset="0"/>
              </a:rPr>
              <a:t>PROCESSOS DA ANATEL = DISCUSSÃO SOBRE A LEI DO SEAC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739978" y="2932670"/>
            <a:ext cx="7694141" cy="2751437"/>
          </a:xfrm>
          <a:prstGeom prst="rect">
            <a:avLst/>
          </a:prstGeom>
          <a:solidFill>
            <a:srgbClr val="314B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4391518" y="3298564"/>
            <a:ext cx="6284720" cy="2173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800" b="1" dirty="0">
                <a:solidFill>
                  <a:schemeClr val="bg1"/>
                </a:solidFill>
                <a:latin typeface="Arial Narrow" pitchFamily="34" charset="0"/>
              </a:rPr>
              <a:t>Se a lei precisa ser adequada ou atualizada, o LEGISLATIVO é o foro adequado </a:t>
            </a:r>
            <a:r>
              <a:rPr lang="pt-BR" sz="4000" b="1" dirty="0">
                <a:solidFill>
                  <a:srgbClr val="314B53"/>
                </a:solidFill>
                <a:latin typeface="Arial Narrow" pitchFamily="34" charset="0"/>
              </a:rPr>
              <a:t>.</a:t>
            </a:r>
            <a:endParaRPr lang="pt-BR" sz="4000" dirty="0">
              <a:solidFill>
                <a:srgbClr val="314B53"/>
              </a:solidFill>
              <a:latin typeface="Arial Narrow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endParaRPr lang="pt-BR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CCA0E57-2B28-4D43-8F2A-D638E32FE5B2}"/>
              </a:ext>
            </a:extLst>
          </p:cNvPr>
          <p:cNvSpPr/>
          <p:nvPr/>
        </p:nvSpPr>
        <p:spPr>
          <a:xfrm>
            <a:off x="2938683" y="2614231"/>
            <a:ext cx="8880763" cy="1564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endParaRPr lang="pt-BR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536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765326" y="1114933"/>
            <a:ext cx="8880763" cy="367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endParaRPr lang="pt-BR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CCA0E57-2B28-4D43-8F2A-D638E32FE5B2}"/>
              </a:ext>
            </a:extLst>
          </p:cNvPr>
          <p:cNvSpPr/>
          <p:nvPr/>
        </p:nvSpPr>
        <p:spPr>
          <a:xfrm>
            <a:off x="2938683" y="2614231"/>
            <a:ext cx="8880763" cy="1564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pt-BR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endParaRPr lang="pt-BR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534670" y="902812"/>
            <a:ext cx="9994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PL nº 3839/2019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423720" y="737286"/>
            <a:ext cx="7026875" cy="5387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E977ECE-0BF3-4852-90C9-B4A0998FE4FC}"/>
              </a:ext>
            </a:extLst>
          </p:cNvPr>
          <p:cNvSpPr txBox="1"/>
          <p:nvPr/>
        </p:nvSpPr>
        <p:spPr>
          <a:xfrm>
            <a:off x="4623889" y="974587"/>
            <a:ext cx="659604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pt-BR" sz="2200" b="1" dirty="0">
                <a:solidFill>
                  <a:srgbClr val="314B53"/>
                </a:solidFill>
                <a:latin typeface="Arial Narrow" panose="020B0606020202030204" pitchFamily="34" charset="0"/>
                <a:cs typeface="Arial" pitchFamily="34" charset="0"/>
              </a:rPr>
              <a:t>Redação original do PL 3839/2019: propõe a REVOGAÇÃO </a:t>
            </a:r>
          </a:p>
          <a:p>
            <a:pPr marL="457200" indent="-457200"/>
            <a:r>
              <a:rPr lang="pt-BR" sz="2200" b="1" dirty="0">
                <a:solidFill>
                  <a:srgbClr val="314B53"/>
                </a:solidFill>
                <a:latin typeface="Arial Narrow" panose="020B0606020202030204" pitchFamily="34" charset="0"/>
                <a:cs typeface="Arial" pitchFamily="34" charset="0"/>
              </a:rPr>
              <a:t>dos artigos 5º e 6º.</a:t>
            </a:r>
          </a:p>
          <a:p>
            <a:pPr marL="342900" indent="-342900" algn="just">
              <a:buAutoNum type="arabicPeriod"/>
            </a:pPr>
            <a:endParaRPr lang="pt-BR" sz="2200" b="1" dirty="0">
              <a:solidFill>
                <a:srgbClr val="314B5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/>
            <a:endParaRPr lang="pt-BR" sz="2200" b="1" dirty="0">
              <a:solidFill>
                <a:srgbClr val="314B5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/>
            <a:endParaRPr lang="pt-BR" sz="2200" b="1" dirty="0">
              <a:solidFill>
                <a:srgbClr val="314B5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/>
            <a:endParaRPr lang="pt-BR" sz="2200" b="1" dirty="0">
              <a:solidFill>
                <a:srgbClr val="314B5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/>
            <a:endParaRPr lang="pt-BR" sz="2200" b="1" dirty="0">
              <a:solidFill>
                <a:srgbClr val="314B5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/>
            <a:r>
              <a:rPr lang="pt-BR" sz="2200" b="1" dirty="0">
                <a:solidFill>
                  <a:srgbClr val="314B53"/>
                </a:solidFill>
                <a:latin typeface="Arial Narrow" panose="020B0606020202030204" pitchFamily="34" charset="0"/>
                <a:cs typeface="Arial" pitchFamily="34" charset="0"/>
              </a:rPr>
              <a:t>	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4621423" y="2044812"/>
            <a:ext cx="671383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>
              <a:solidFill>
                <a:schemeClr val="bg1"/>
              </a:solidFill>
              <a:latin typeface="Arial Narrow" pitchFamily="34" charset="0"/>
            </a:endParaRPr>
          </a:p>
          <a:p>
            <a:pPr algn="just"/>
            <a:r>
              <a:rPr lang="pt-BR" sz="2000" dirty="0">
                <a:solidFill>
                  <a:srgbClr val="314B53"/>
                </a:solidFill>
                <a:latin typeface="Arial Narrow" pitchFamily="34" charset="0"/>
                <a:cs typeface="Arial" pitchFamily="34" charset="0"/>
              </a:rPr>
              <a:t> </a:t>
            </a:r>
            <a:endParaRPr lang="pt-BR" dirty="0">
              <a:solidFill>
                <a:srgbClr val="314B53"/>
              </a:solidFill>
              <a:latin typeface="Arial Narrow" panose="020B0606020202030204" pitchFamily="34" charset="0"/>
              <a:cs typeface="Arial" pitchFamily="34" charset="0"/>
            </a:endParaRPr>
          </a:p>
          <a:p>
            <a:pPr algn="just">
              <a:buFontTx/>
              <a:buChar char="-"/>
            </a:pPr>
            <a:endParaRPr lang="pt-BR" dirty="0">
              <a:latin typeface="Arial Narrow" panose="020B0606020202030204" pitchFamily="34" charset="0"/>
              <a:cs typeface="Arial" pitchFamily="34" charset="0"/>
            </a:endParaRPr>
          </a:p>
          <a:p>
            <a:pPr>
              <a:buFontTx/>
              <a:buChar char="-"/>
            </a:pPr>
            <a:endParaRPr lang="pt-BR" dirty="0"/>
          </a:p>
          <a:p>
            <a:pPr>
              <a:buFontTx/>
              <a:buChar char="-"/>
            </a:pP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448658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948" y="1872703"/>
            <a:ext cx="4238513" cy="4192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593773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3869</TotalTime>
  <Words>1137</Words>
  <Application>Microsoft Office PowerPoint</Application>
  <PresentationFormat>Widescreen</PresentationFormat>
  <Paragraphs>149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Arial Narrow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Globo Comunicacao e Participacoes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Thais Marcal - GGLOBO</dc:creator>
  <cp:lastModifiedBy>Rodolfo</cp:lastModifiedBy>
  <cp:revision>258</cp:revision>
  <cp:lastPrinted>2019-07-10T21:19:45Z</cp:lastPrinted>
  <dcterms:created xsi:type="dcterms:W3CDTF">2018-08-29T18:15:22Z</dcterms:created>
  <dcterms:modified xsi:type="dcterms:W3CDTF">2019-08-27T14:16:36Z</dcterms:modified>
</cp:coreProperties>
</file>