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4" r:id="rId5"/>
    <p:sldId id="260" r:id="rId6"/>
    <p:sldId id="265" r:id="rId7"/>
    <p:sldId id="309" r:id="rId8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7987"/>
    <a:srgbClr val="FFDF79"/>
    <a:srgbClr val="926E8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9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83C145-C3A5-463D-AD04-6B276E4775E5}" type="datetimeFigureOut">
              <a:rPr lang="pt-BR" smtClean="0"/>
              <a:t>04/12/2024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FCD266-F74E-4684-B7CA-3E895F55EEB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8504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5FCD266-F74E-4684-B7CA-3E895F55EEBA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609635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6"/>
          <p:cNvSpPr/>
          <p:nvPr userDrawn="1"/>
        </p:nvSpPr>
        <p:spPr>
          <a:xfrm>
            <a:off x="0" y="0"/>
            <a:ext cx="12192000" cy="4000500"/>
          </a:xfrm>
          <a:prstGeom prst="rect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" name="Imagem 9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3354"/>
                    </a14:imgEffect>
                    <a14:imgEffect>
                      <a14:brightnessContrast bright="1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81034" t="74436" b="1"/>
          <a:stretch/>
        </p:blipFill>
        <p:spPr>
          <a:xfrm>
            <a:off x="6709025" y="-64207"/>
            <a:ext cx="5482975" cy="4153123"/>
          </a:xfrm>
          <a:prstGeom prst="rect">
            <a:avLst/>
          </a:prstGeom>
          <a:noFill/>
        </p:spPr>
      </p:pic>
      <p:sp>
        <p:nvSpPr>
          <p:cNvPr id="14" name="Retângulo 13"/>
          <p:cNvSpPr/>
          <p:nvPr userDrawn="1"/>
        </p:nvSpPr>
        <p:spPr>
          <a:xfrm>
            <a:off x="11498580" y="6137910"/>
            <a:ext cx="605790" cy="72009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38200" y="1678193"/>
            <a:ext cx="6659880" cy="1831770"/>
          </a:xfrm>
          <a:prstGeom prst="rect">
            <a:avLst/>
          </a:prstGeom>
        </p:spPr>
        <p:txBody>
          <a:bodyPr anchor="b"/>
          <a:lstStyle>
            <a:lvl1pPr algn="l">
              <a:defRPr sz="60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pt-BR" dirty="0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838200" y="4894729"/>
            <a:ext cx="10515600" cy="1325096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dirty="0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BEFE88-8AFA-4CAB-8D9E-C2EDA41CC309}" type="datetimeFigureOut">
              <a:rPr lang="pt-BR" smtClean="0"/>
              <a:t>04/12/2024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pic>
        <p:nvPicPr>
          <p:cNvPr id="13" name="Imagem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80530"/>
            <a:ext cx="2218763" cy="403584"/>
          </a:xfrm>
          <a:prstGeom prst="rect">
            <a:avLst/>
          </a:prstGeom>
        </p:spPr>
      </p:pic>
      <p:sp>
        <p:nvSpPr>
          <p:cNvPr id="8" name="Triângulo isósceles 7"/>
          <p:cNvSpPr/>
          <p:nvPr userDrawn="1"/>
        </p:nvSpPr>
        <p:spPr>
          <a:xfrm rot="10800000">
            <a:off x="723900" y="3876621"/>
            <a:ext cx="556260" cy="384284"/>
          </a:xfrm>
          <a:prstGeom prst="triangle">
            <a:avLst/>
          </a:prstGeom>
          <a:solidFill>
            <a:srgbClr val="E6E6E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66178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BEFE88-8AFA-4CAB-8D9E-C2EDA41CC309}" type="datetimeFigureOut">
              <a:rPr lang="pt-BR" smtClean="0"/>
              <a:t>04/12/2024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A4A019-E8B9-43C2-B82B-7CC0C2616060}" type="slidenum">
              <a:rPr lang="pt-BR" smtClean="0"/>
              <a:t>‹nº›</a:t>
            </a:fld>
            <a:endParaRPr lang="pt-BR"/>
          </a:p>
        </p:txBody>
      </p:sp>
      <p:pic>
        <p:nvPicPr>
          <p:cNvPr id="14" name="Imagem 13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83340" y="6271451"/>
            <a:ext cx="595275" cy="5071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630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accent3">
              <a:lumMod val="20000"/>
              <a:lumOff val="80000"/>
            </a:schemeClr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838200" y="1003177"/>
            <a:ext cx="6659880" cy="2506786"/>
          </a:xfrm>
        </p:spPr>
        <p:txBody>
          <a:bodyPr/>
          <a:lstStyle/>
          <a:p>
            <a:pPr algn="ctr"/>
            <a:r>
              <a:rPr lang="pt-BR" dirty="0"/>
              <a:t>CEITEC - Desestatização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34AAEFC-418F-4F59-B9E7-29EB19B95396}"/>
              </a:ext>
            </a:extLst>
          </p:cNvPr>
          <p:cNvSpPr txBox="1"/>
          <p:nvPr/>
        </p:nvSpPr>
        <p:spPr>
          <a:xfrm>
            <a:off x="431800" y="4216400"/>
            <a:ext cx="11396133" cy="1877437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endParaRPr lang="pt-BR" dirty="0"/>
          </a:p>
          <a:p>
            <a:pPr algn="ctr"/>
            <a:r>
              <a:rPr lang="pt-BR" sz="4000" dirty="0"/>
              <a:t>ATUAÇÃO DO TCU</a:t>
            </a:r>
          </a:p>
          <a:p>
            <a:endParaRPr lang="pt-BR" sz="40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5673537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21612" y="770577"/>
            <a:ext cx="6810559" cy="2658423"/>
          </a:xfrm>
        </p:spPr>
        <p:txBody>
          <a:bodyPr/>
          <a:lstStyle/>
          <a:p>
            <a:pPr algn="ctr"/>
            <a:r>
              <a:rPr lang="pt-BR" sz="5000" dirty="0"/>
              <a:t>Processo no TCU: Des   TC 020.973/2020-9</a:t>
            </a:r>
            <a:br>
              <a:rPr lang="pt-BR" sz="5000" dirty="0"/>
            </a:br>
            <a:r>
              <a:rPr lang="pt-BR" sz="5000" dirty="0"/>
              <a:t>Encerrado em 26/6/2023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34AAEFC-418F-4F59-B9E7-29EB19B95396}"/>
              </a:ext>
            </a:extLst>
          </p:cNvPr>
          <p:cNvSpPr txBox="1"/>
          <p:nvPr/>
        </p:nvSpPr>
        <p:spPr>
          <a:xfrm>
            <a:off x="91441" y="3803904"/>
            <a:ext cx="11794066" cy="323165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endParaRPr lang="pt-BR" dirty="0"/>
          </a:p>
          <a:p>
            <a:pPr algn="just"/>
            <a:r>
              <a:rPr lang="pt-BR" sz="2800" dirty="0"/>
              <a:t>	Marcos:</a:t>
            </a:r>
          </a:p>
          <a:p>
            <a:pPr marL="457200" indent="-457200" algn="just">
              <a:buFontTx/>
              <a:buChar char="-"/>
            </a:pPr>
            <a:r>
              <a:rPr lang="pt-BR" sz="2800" dirty="0"/>
              <a:t>Decreto 10.065 de 14/10/2019 – Inclusão PPI – buscar parcerias estratégicas;</a:t>
            </a:r>
          </a:p>
          <a:p>
            <a:pPr marL="457200" indent="-457200" algn="just">
              <a:buFontTx/>
              <a:buChar char="-"/>
            </a:pPr>
            <a:r>
              <a:rPr lang="pt-BR" sz="2800" dirty="0"/>
              <a:t>Decreto 10.297 de 30/3/2020 – Inclusão PND e manutenção estudos PPI;</a:t>
            </a:r>
          </a:p>
          <a:p>
            <a:pPr marL="457200" indent="-457200" algn="just">
              <a:buFontTx/>
              <a:buChar char="-"/>
            </a:pPr>
            <a:r>
              <a:rPr lang="pt-BR" sz="2800" dirty="0"/>
              <a:t>13ª Reunião CPPI de 10/6/2020 – recomendou a dissolução da </a:t>
            </a:r>
            <a:r>
              <a:rPr lang="pt-BR" sz="2800" dirty="0" err="1"/>
              <a:t>Ceitec</a:t>
            </a:r>
            <a:r>
              <a:rPr lang="pt-BR" sz="2800" dirty="0"/>
              <a:t>;</a:t>
            </a:r>
          </a:p>
          <a:p>
            <a:pPr marL="457200" indent="-457200" algn="just">
              <a:buFontTx/>
              <a:buChar char="-"/>
            </a:pPr>
            <a:r>
              <a:rPr lang="pt-BR" sz="2800" dirty="0"/>
              <a:t>Decreto 10.578 de 15/12/2020 – autoriza a dissolução da </a:t>
            </a:r>
            <a:r>
              <a:rPr lang="pt-BR" sz="2800" dirty="0" err="1"/>
              <a:t>Ceitec</a:t>
            </a:r>
            <a:endParaRPr lang="pt-BR" sz="2800" dirty="0"/>
          </a:p>
          <a:p>
            <a:pPr marL="514350" indent="-514350" algn="r">
              <a:buAutoNum type="alphaLcParenR"/>
            </a:pPr>
            <a:endParaRPr lang="pt-BR" sz="2800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985184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34696" y="1111265"/>
            <a:ext cx="6659880" cy="1831770"/>
          </a:xfrm>
        </p:spPr>
        <p:txBody>
          <a:bodyPr/>
          <a:lstStyle/>
          <a:p>
            <a:pPr algn="ctr"/>
            <a:r>
              <a:rPr lang="pt-BR" dirty="0"/>
              <a:t>Atuação do TCU no processo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34AAEFC-418F-4F59-B9E7-29EB19B95396}"/>
              </a:ext>
            </a:extLst>
          </p:cNvPr>
          <p:cNvSpPr txBox="1"/>
          <p:nvPr/>
        </p:nvSpPr>
        <p:spPr>
          <a:xfrm>
            <a:off x="163286" y="3701143"/>
            <a:ext cx="11664647" cy="3785652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endParaRPr lang="pt-BR" dirty="0"/>
          </a:p>
          <a:p>
            <a:pPr marL="457200" indent="-457200" algn="just">
              <a:buFontTx/>
              <a:buChar char="-"/>
            </a:pPr>
            <a:r>
              <a:rPr lang="pt-BR" sz="2800" dirty="0"/>
              <a:t>10/06/2020 – Proposta de cautelar – CPPI e SPPI - possíveis prejuízos à legitimidade e legalidade da dissolução da </a:t>
            </a:r>
            <a:r>
              <a:rPr lang="pt-BR" sz="2800" dirty="0" err="1"/>
              <a:t>Ceitec</a:t>
            </a:r>
            <a:r>
              <a:rPr lang="pt-BR" sz="2800" dirty="0"/>
              <a:t>;</a:t>
            </a:r>
          </a:p>
          <a:p>
            <a:pPr marL="457200" indent="-457200" algn="just">
              <a:buFontTx/>
              <a:buChar char="-"/>
            </a:pPr>
            <a:r>
              <a:rPr lang="pt-BR" sz="2800" dirty="0"/>
              <a:t>02/10/2020 – Oitiva ME, MCTI, CPPI e SPPI quanto aos indícios de irregularidade apontados, em relação à dissolução da </a:t>
            </a:r>
            <a:r>
              <a:rPr lang="pt-BR" sz="2800" dirty="0" err="1"/>
              <a:t>Ceitec</a:t>
            </a:r>
            <a:r>
              <a:rPr lang="pt-BR" sz="2800" dirty="0"/>
              <a:t>;</a:t>
            </a:r>
          </a:p>
          <a:p>
            <a:pPr marL="457200" indent="-457200" algn="just">
              <a:buFontTx/>
              <a:buChar char="-"/>
            </a:pPr>
            <a:r>
              <a:rPr lang="pt-BR" sz="2800" dirty="0"/>
              <a:t>06/01/2021 – Proposta inicial da Unidade técnica de dar Ciência ao CPPI, MCTI de impropriedades identificadas, prevenção em casos futuros.</a:t>
            </a:r>
          </a:p>
          <a:p>
            <a:pPr algn="just"/>
            <a:endParaRPr lang="pt-BR" dirty="0"/>
          </a:p>
          <a:p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530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397933" y="1702117"/>
            <a:ext cx="6659880" cy="1726883"/>
          </a:xfrm>
        </p:spPr>
        <p:txBody>
          <a:bodyPr/>
          <a:lstStyle/>
          <a:p>
            <a:pPr algn="ctr"/>
            <a:r>
              <a:rPr lang="pt-BR" dirty="0"/>
              <a:t>Assuntos relevantes sobre a </a:t>
            </a:r>
            <a:r>
              <a:rPr lang="pt-BR" dirty="0" err="1"/>
              <a:t>Ceitec</a:t>
            </a:r>
            <a:endParaRPr lang="pt-BR" dirty="0"/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34AAEFC-418F-4F59-B9E7-29EB19B95396}"/>
              </a:ext>
            </a:extLst>
          </p:cNvPr>
          <p:cNvSpPr txBox="1"/>
          <p:nvPr/>
        </p:nvSpPr>
        <p:spPr>
          <a:xfrm>
            <a:off x="397933" y="3759200"/>
            <a:ext cx="11396133" cy="3231654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endParaRPr lang="pt-BR" dirty="0"/>
          </a:p>
          <a:p>
            <a:pPr algn="just"/>
            <a:r>
              <a:rPr lang="pt-BR" sz="2800" dirty="0"/>
              <a:t>-    Questionamentos com imóvel doado para instalação da </a:t>
            </a:r>
            <a:r>
              <a:rPr lang="pt-BR" sz="2800" dirty="0" err="1"/>
              <a:t>Ceitec</a:t>
            </a:r>
            <a:r>
              <a:rPr lang="pt-BR" sz="2800" dirty="0"/>
              <a:t>;</a:t>
            </a:r>
          </a:p>
          <a:p>
            <a:pPr marL="457200" indent="-457200" algn="just">
              <a:buFontTx/>
              <a:buChar char="-"/>
            </a:pPr>
            <a:r>
              <a:rPr lang="pt-BR" sz="2800" dirty="0"/>
              <a:t>Custo de cerca de R$140 milhões para descontaminação e descomissionamento da sala limpa;</a:t>
            </a:r>
          </a:p>
          <a:p>
            <a:pPr marL="457200" indent="-457200" algn="just">
              <a:buFontTx/>
              <a:buChar char="-"/>
            </a:pPr>
            <a:r>
              <a:rPr lang="pt-BR" sz="2800" dirty="0"/>
              <a:t>Questões relacionadas a: carência de razões para demonstrar o interesse público na liquidação da empresa – necessidade de atenção aos  princípios da motivação, eficiência e economicidade.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75602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37743" y="1234439"/>
            <a:ext cx="6146945" cy="1815275"/>
          </a:xfrm>
        </p:spPr>
        <p:txBody>
          <a:bodyPr/>
          <a:lstStyle/>
          <a:p>
            <a:pPr algn="ctr"/>
            <a:r>
              <a:rPr lang="pt-BR" dirty="0"/>
              <a:t>Atuação do TCU no processo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34AAEFC-418F-4F59-B9E7-29EB19B95396}"/>
              </a:ext>
            </a:extLst>
          </p:cNvPr>
          <p:cNvSpPr txBox="1"/>
          <p:nvPr/>
        </p:nvSpPr>
        <p:spPr>
          <a:xfrm>
            <a:off x="123662" y="3808287"/>
            <a:ext cx="11622023" cy="3508653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endParaRPr lang="pt-BR" dirty="0"/>
          </a:p>
          <a:p>
            <a:pPr marL="457200" indent="-457200" algn="just">
              <a:buFontTx/>
              <a:buChar char="-"/>
            </a:pPr>
            <a:r>
              <a:rPr lang="pt-BR" sz="2800" dirty="0"/>
              <a:t>08/09/2021 – Acórdão 2061/2021 – P: Determinação ao ME que se abstenha de dar prosseguimento do processo de desestatização da </a:t>
            </a:r>
            <a:r>
              <a:rPr lang="pt-BR" sz="2800" dirty="0" err="1"/>
              <a:t>Ceitec</a:t>
            </a:r>
            <a:r>
              <a:rPr lang="pt-BR" sz="2800" dirty="0"/>
              <a:t>; Justifique: atendimento ao interesse público com a desestatização; as ações relacionadas à regularização do terreno; e esclarecer os serviços de descontaminação e descomissionamento da sala limpa;</a:t>
            </a:r>
          </a:p>
          <a:p>
            <a:pPr marL="457200" indent="-457200" algn="just">
              <a:buFontTx/>
              <a:buChar char="-"/>
            </a:pPr>
            <a:r>
              <a:rPr lang="pt-BR" sz="2800" dirty="0"/>
              <a:t>01/10/2021 – Pedido de Reexame do ME e MCTI não provido; Ac 736/2022</a:t>
            </a:r>
          </a:p>
          <a:p>
            <a:pPr algn="just"/>
            <a:endParaRPr lang="pt-BR" dirty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672090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31800" y="948850"/>
            <a:ext cx="6659880" cy="1831770"/>
          </a:xfrm>
        </p:spPr>
        <p:txBody>
          <a:bodyPr/>
          <a:lstStyle/>
          <a:p>
            <a:pPr algn="ctr"/>
            <a:r>
              <a:rPr lang="pt-BR" dirty="0"/>
              <a:t>Atuação do TCU no processo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34AAEFC-418F-4F59-B9E7-29EB19B95396}"/>
              </a:ext>
            </a:extLst>
          </p:cNvPr>
          <p:cNvSpPr txBox="1"/>
          <p:nvPr/>
        </p:nvSpPr>
        <p:spPr>
          <a:xfrm>
            <a:off x="184912" y="3823208"/>
            <a:ext cx="11396133" cy="3447098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endParaRPr lang="pt-BR" dirty="0"/>
          </a:p>
          <a:p>
            <a:pPr marL="457200" indent="-457200" algn="just">
              <a:buFontTx/>
              <a:buChar char="-"/>
            </a:pPr>
            <a:r>
              <a:rPr lang="pt-BR" sz="2800" dirty="0"/>
              <a:t>26/10/2022 – Acórdão 2327/2022 Plenário – ME esclarecer questões que podem afetar dissolução da </a:t>
            </a:r>
            <a:r>
              <a:rPr lang="pt-BR" sz="2800" dirty="0" err="1"/>
              <a:t>Ceitec</a:t>
            </a:r>
            <a:r>
              <a:rPr lang="pt-BR" sz="2800" dirty="0"/>
              <a:t>: relativas ao imóvel; relevância das atividades da </a:t>
            </a:r>
            <a:r>
              <a:rPr lang="pt-BR" sz="2800" dirty="0" err="1"/>
              <a:t>Ceitec</a:t>
            </a:r>
            <a:r>
              <a:rPr lang="pt-BR" sz="2800" dirty="0"/>
              <a:t> e outras questões técnicas;</a:t>
            </a:r>
          </a:p>
          <a:p>
            <a:pPr algn="just"/>
            <a:r>
              <a:rPr lang="pt-BR" sz="1400" dirty="0"/>
              <a:t>	</a:t>
            </a:r>
          </a:p>
          <a:p>
            <a:pPr marL="457200" indent="-457200" algn="just">
              <a:buFontTx/>
              <a:buChar char="-"/>
            </a:pPr>
            <a:r>
              <a:rPr lang="pt-BR" sz="2800" dirty="0"/>
              <a:t>05/06/2023 – Acórdão 1095/2023 P – Determinou arquivamento do processo por perda de objeto. Uma vez que a gestão iniciada em 1/1/2023 decidiu excluir a </a:t>
            </a:r>
            <a:r>
              <a:rPr lang="pt-BR" sz="2800" dirty="0" err="1"/>
              <a:t>Ceitec</a:t>
            </a:r>
            <a:r>
              <a:rPr lang="pt-BR" sz="2800" dirty="0"/>
              <a:t> do PND. Decreto 11.478 de 06/04/2023.</a:t>
            </a:r>
          </a:p>
          <a:p>
            <a:pPr algn="just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177143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44031" y="108854"/>
            <a:ext cx="6921031" cy="2859429"/>
          </a:xfrm>
        </p:spPr>
        <p:txBody>
          <a:bodyPr/>
          <a:lstStyle/>
          <a:p>
            <a:pPr algn="ctr"/>
            <a:r>
              <a:rPr lang="pt-BR" dirty="0"/>
              <a:t>Obrigado!</a:t>
            </a:r>
            <a:endParaRPr lang="pt-BR" sz="4000" dirty="0"/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7181EF44-BC00-5898-6210-1A80003260F9}"/>
              </a:ext>
            </a:extLst>
          </p:cNvPr>
          <p:cNvSpPr txBox="1"/>
          <p:nvPr/>
        </p:nvSpPr>
        <p:spPr>
          <a:xfrm>
            <a:off x="609601" y="4348489"/>
            <a:ext cx="10747716" cy="1477328"/>
          </a:xfrm>
          <a:prstGeom prst="rect">
            <a:avLst/>
          </a:prstGeom>
        </p:spPr>
        <p:txBody>
          <a:bodyPr wrap="square" rtlCol="0">
            <a:spAutoFit/>
          </a:bodyPr>
          <a:lstStyle/>
          <a:p>
            <a:pPr algn="ctr"/>
            <a:r>
              <a:rPr lang="pt-BR" sz="3000" b="1" dirty="0"/>
              <a:t>Agostinho Garrido Teixeira de Carvalho</a:t>
            </a:r>
          </a:p>
          <a:p>
            <a:pPr algn="ctr"/>
            <a:r>
              <a:rPr lang="pt-BR" sz="3000" dirty="0"/>
              <a:t>Secretaria de Controle Externo de Contas Públicas</a:t>
            </a:r>
          </a:p>
          <a:p>
            <a:pPr algn="ctr"/>
            <a:r>
              <a:rPr lang="pt-BR" sz="3000" dirty="0"/>
              <a:t>Auditor Chefe - AudBancos</a:t>
            </a:r>
          </a:p>
        </p:txBody>
      </p:sp>
    </p:spTree>
    <p:extLst>
      <p:ext uri="{BB962C8B-B14F-4D97-AF65-F5344CB8AC3E}">
        <p14:creationId xmlns:p14="http://schemas.microsoft.com/office/powerpoint/2010/main" val="26346789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ala de Cinza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/>
      <a:lstStyle>
        <a:defPPr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1863</TotalTime>
  <Words>361</Words>
  <Application>Microsoft Office PowerPoint</Application>
  <PresentationFormat>Widescreen</PresentationFormat>
  <Paragraphs>35</Paragraphs>
  <Slides>7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0" baseType="lpstr">
      <vt:lpstr>Arial</vt:lpstr>
      <vt:lpstr>Calibri</vt:lpstr>
      <vt:lpstr>Tema do Office</vt:lpstr>
      <vt:lpstr>CEITEC - Desestatização</vt:lpstr>
      <vt:lpstr>Processo no TCU: Des   TC 020.973/2020-9 Encerrado em 26/6/2023</vt:lpstr>
      <vt:lpstr>Atuação do TCU no processo</vt:lpstr>
      <vt:lpstr>Assuntos relevantes sobre a Ceitec</vt:lpstr>
      <vt:lpstr>Atuação do TCU no processo</vt:lpstr>
      <vt:lpstr>Atuação do TCU no processo</vt:lpstr>
      <vt:lpstr>Obrigado!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Financiamentos a estados estrangeiros</dc:title>
  <dc:creator>Charles Santana de Castro</dc:creator>
  <cp:lastModifiedBy>Felipe Luiz da Silva</cp:lastModifiedBy>
  <cp:revision>4</cp:revision>
  <dcterms:created xsi:type="dcterms:W3CDTF">2023-06-22T17:43:27Z</dcterms:created>
  <dcterms:modified xsi:type="dcterms:W3CDTF">2024-12-04T17:14:19Z</dcterms:modified>
</cp:coreProperties>
</file>