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747" r:id="rId3"/>
  </p:sldMasterIdLst>
  <p:notesMasterIdLst>
    <p:notesMasterId r:id="rId15"/>
  </p:notesMasterIdLst>
  <p:sldIdLst>
    <p:sldId id="531" r:id="rId4"/>
    <p:sldId id="525" r:id="rId5"/>
    <p:sldId id="520" r:id="rId6"/>
    <p:sldId id="523" r:id="rId7"/>
    <p:sldId id="511" r:id="rId8"/>
    <p:sldId id="530" r:id="rId9"/>
    <p:sldId id="532" r:id="rId10"/>
    <p:sldId id="538" r:id="rId11"/>
    <p:sldId id="534" r:id="rId12"/>
    <p:sldId id="470" r:id="rId13"/>
    <p:sldId id="44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D2"/>
    <a:srgbClr val="603F98"/>
    <a:srgbClr val="72C8CA"/>
    <a:srgbClr val="FFCCFF"/>
    <a:srgbClr val="FDE9F9"/>
    <a:srgbClr val="9933FF"/>
    <a:srgbClr val="CCCCFF"/>
    <a:srgbClr val="CC99FF"/>
    <a:srgbClr val="99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D5F8-E396-4EB8-BEF2-BAA3DB7F4B84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AF1EC-95D1-457B-9C77-118152338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08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929314-8F8E-4539-98A1-337B6775EB36}" type="slidenum">
              <a:rPr lang="pt-BR" altLang="pt-BR" smtClean="0">
                <a:latin typeface="Calibri" panose="020F0502020204030204" pitchFamily="34" charset="0"/>
              </a:rPr>
              <a:pPr/>
              <a:t>6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1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4EE19-B2CB-F0A1-E06C-6257406D2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0D9137-D148-06D7-BB0B-32E986C4D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D45AE5-E395-07E5-EC16-4773A511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A668DE-D495-313B-1A65-7D8F5A13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157408-3EA7-191A-A50F-B05175CE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AEA75-563D-85DF-E1C9-B44464B3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DD5F8C-A803-B9D2-A9F6-D6F481C6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DD1748-C37C-26A9-820E-35F0F43D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1EEE76-4D44-CC2C-1294-5D1BFD90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EB42C0-0C2C-F143-048D-0881155D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9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B4434D-4CEE-B2C9-2B88-D8AFCD2F8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1D3A23-3A28-0482-D6DB-A43B45E45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ABB08C-C21E-10BB-A116-1390BB08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E2D209-5065-DDFB-9C3E-B827E2FA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DB7030-1A56-9F01-33AB-F173C0AD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75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41626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CE20DB-422C-FC85-739E-F4F721A13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3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6AEB-27D1-48D2-B9B6-4C7C12E66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53C1F-A9F2-4E40-A64C-B3435A653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881BD-8EFE-4B63-9663-B1938683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240F8-1030-4695-8C3D-36D83DC6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6A175-9882-4BF6-B1EB-D13BD7CE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5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D8B5-5DB6-46CE-B2F0-EBBD0E0B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4650-0256-457F-A384-8214F6F03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1039D-7FB2-4DB7-A404-6D34DB4E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02F7F-8E9F-42B2-BB53-147FD8F1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B47A-6920-4A9E-8195-64012488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9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A586-7D49-43ED-84BE-695DCF99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28D6B-A596-479F-A756-6DE004A24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1F91A-C3BF-4B66-80FE-21603174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422BA-EF9D-4D57-B29B-CE969815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B969-F8DF-4D11-A3E0-0613A5CB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7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5F25-E80E-440B-90C1-5548DFFF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89DCF-3323-4FA6-A4FB-D6BC1FEA0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7A88D-D489-4688-895D-268ECD7B8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F191C-C897-49EE-9EC4-664988E2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776A6-CAED-4693-9E1A-3572B674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2EC7F-A9F9-496F-8A1E-69023CE8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03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A8F-C6A5-4ACB-9149-F42A689C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06CF4-4612-44E0-831C-C6E4048B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1F7B0-BC89-415C-BE94-D949D076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23781-CF5B-4D0C-813A-83018413F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A13A7-FC23-48FB-9B90-936C759A7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7896C1-8FED-4FA1-A797-0879AAD2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693B0-553A-48BE-A869-1D07F0B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5AB16-7DBF-4272-B8FC-52B9D634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0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E549-7161-494B-AC3B-2D4B6D71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ED6F7-6B16-4181-803A-CDEC91A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F9C1-F11F-43A7-8D2A-FA003E80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44CE5-8F0F-4B69-8D98-54583A8B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1C59C-AA05-732D-6E78-5DE7AA89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44207E-D26E-4670-EB5C-16CF7303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2FC166-3D18-E840-6EA9-01E86D99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CF857C-30FB-5F1F-97E7-1E327C4C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6C33BA-1F03-8933-2AFB-4FBAC1DB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91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F950E-F068-4211-99E1-FDBBEB04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714D1-CE3E-464C-8F07-CA422926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3A737-6881-45D2-AD7A-5BE0785E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10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7222-5F62-4D9F-8EA4-313066C3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B839E-0316-4D01-9417-F6EA0FF8A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38330-78A7-4289-BE10-43C6CCE10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D627B-79AC-4D27-921B-5EB5CA79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FF919-E871-418B-9F83-C84A76D5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744C5-A9BB-49F0-9B04-2A973CD9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00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6088-2B16-44A1-8BF6-681E00E6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F17E4-8B15-4065-895B-E62FB1FAF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41306-E603-426A-B3DF-A4DECAF7C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90248-BF36-4F77-AA3F-5AC95A43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250F9-C8C4-4105-9610-D39EBD48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177A3-B074-411A-80CF-B7F66DE0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1BB4-3D80-4CBA-AD18-4A9215D9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06D06-CF1E-4289-A6B4-611B37563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3A1C4-094F-4062-9C73-B045AB62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E5C3B-3836-4291-A37E-42E5D33D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8357-47AE-4719-909A-90B2EBFE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5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2053B-FF9C-42DD-90D9-D6226EDE5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51B5B-AD20-45B4-851B-880A34F34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3D391-BA2C-4467-A760-63CE63C8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28862-D677-48EA-9CC9-2295DA65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3D834-AC73-4776-9C5B-13AD536C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8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3518B-3ED8-4E8F-9419-9703E42D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DC9420-B26F-9CAC-9487-605E3D5C2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C3706-E0EA-A9C4-FB54-F9A33583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98170B-1CB8-820A-C98A-EEEA7E8D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E828B1-732B-EB65-7DD9-582B61A8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02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93FDC-2AED-3EB2-C968-82947DFA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5CF6E6-35B0-CD07-284C-8ABD10454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D356B0-CDEB-836D-AF88-724072D1F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4BC13C-7E69-C422-7040-E012A90C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DD93D8-CD58-F0E1-8C44-FC35C011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90552D-C317-F4FB-DE72-57C714F0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84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5B8E1-9FAB-5248-D11E-BD807574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013C1C-9756-DA42-727D-501D30D0F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C26F73-BD50-09AB-7C91-0A87F1719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9D34EF-73C1-F4B7-A6BC-A1340D8D5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1160D4-EA43-D2AF-8982-5E927D62B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7BA3BA-C210-2605-4AF3-A703D712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07846F-08D8-641B-2A5B-8407A4FD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4E3D08-4B96-71BC-3A2A-B361E89E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55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412BF-1E0B-9C41-F9DB-5AA50345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DFE96E-DE96-6184-8DBD-8161811C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695265-6E80-181D-D670-0AC14905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09C3C8-9F6A-1901-7407-DA84CD17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80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46523E-4D9D-9475-B9F2-02BED082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C6C3FF-41CA-05C4-9B28-053DCFC3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110E8D-0C88-9D00-C676-7C67CA7F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8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DFC2A-F387-2FB1-2656-8737B658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3B4AA2-6C46-ED3C-B271-EBC2D6FE9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DCB6EA-FE37-DAF7-4CE1-E88139B56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13D4F4-96A9-5BFB-36B4-77A82436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45F7D3-00D4-C7C0-8E83-45778826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D8A726-8212-7FFB-767C-C8323E36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62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801DA-9152-1DA4-D09E-3A87225F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EC8B2D-CCFC-53B0-022A-36318BF54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EF20CA-27FA-68D8-FE4B-649023B35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C1CDC9-5B1A-2A4D-B875-B7384CBE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D5770E-646A-A2B3-FD43-601DE550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7E8179-BF48-F7C9-D523-8733E373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ED8F1B-DC48-0D27-90A9-3A529157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E7557B-570F-475D-BDFC-07DEAE20C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D7D208-A081-66B2-6474-30593A513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29F7C-85C5-4E7B-871B-898CBCC084B3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694C14-9824-B702-A2F6-38E86DC9B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1E3420-4496-F0B3-7C2F-A4C195C6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7DE2-B914-46FD-9BBD-00B73BAD97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4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58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BAA14-8000-4E7F-88E8-91569BAC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11F09-7516-459F-9F01-F570FBE68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07D42-A604-4979-9826-3602D408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05676-EB31-4B4B-87E7-847D358B130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E7319-8118-420D-AD3B-22F53BBB7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D4F35-2910-4786-8407-A72515321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442E-B6A4-48C0-BF8A-EF5A4ECB54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cet/article/PIIS0140-6736(21)02178-4/fulltex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3/infdis/jiaf032" TargetMode="External"/><Relationship Id="rId5" Type="http://schemas.openxmlformats.org/officeDocument/2006/relationships/hyperlink" Target="https://pmc.ncbi.nlm.nih.gov/articles/PMC11998575/" TargetMode="External"/><Relationship Id="rId4" Type="http://schemas.openxmlformats.org/officeDocument/2006/relationships/hyperlink" Target="https://www.sciencedirect.com/science/article/pii/S0140673621023965#!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12183611" cy="134224"/>
          </a:xfrm>
          <a:prstGeom prst="rect">
            <a:avLst/>
          </a:prstGeom>
          <a:solidFill>
            <a:srgbClr val="143BFE"/>
          </a:solidFill>
          <a:ln>
            <a:solidFill>
              <a:srgbClr val="143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186021" y="1170003"/>
            <a:ext cx="746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14446" y="5591326"/>
            <a:ext cx="543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 Goretti Kalume Maranhão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do Programa Nacional de </a:t>
            </a:r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Imunizações</a:t>
            </a:r>
          </a:p>
          <a:p>
            <a:pPr algn="ctr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Vigilância a Saúde e Ambiente</a:t>
            </a:r>
          </a:p>
          <a:p>
            <a:pPr algn="ctr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da Saúde 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438" y="6112204"/>
            <a:ext cx="2277042" cy="5308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3" y="6329990"/>
            <a:ext cx="1098898" cy="31305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679" y="3347040"/>
            <a:ext cx="1962608" cy="1656278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2711518" y="593449"/>
            <a:ext cx="5820507" cy="2197950"/>
          </a:xfrm>
          <a:prstGeom prst="roundRect">
            <a:avLst/>
          </a:prstGeom>
          <a:solidFill>
            <a:srgbClr val="60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 PAPEL DA </a:t>
            </a:r>
            <a:r>
              <a:rPr lang="pt-BR" b="1" dirty="0" smtClean="0">
                <a:solidFill>
                  <a:schemeClr val="bg1"/>
                </a:solidFill>
              </a:rPr>
              <a:t>VACINAÇÃO CONTRA HPV </a:t>
            </a:r>
            <a:r>
              <a:rPr lang="pt-BR" b="1" dirty="0">
                <a:solidFill>
                  <a:schemeClr val="bg1"/>
                </a:solidFill>
              </a:rPr>
              <a:t>NA PREVENÇÃO E ELIMINAÇÃO DO CÂNCER DE COLO DO </a:t>
            </a:r>
            <a:r>
              <a:rPr lang="pt-BR" b="1" dirty="0" smtClean="0">
                <a:solidFill>
                  <a:schemeClr val="bg1"/>
                </a:solidFill>
              </a:rPr>
              <a:t>ÚTERO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onexão: pais e adolescen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80" y="1960716"/>
            <a:ext cx="3820451" cy="179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740" y="794936"/>
            <a:ext cx="2740804" cy="190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3" name="CaixaDeTexto 22"/>
          <p:cNvSpPr txBox="1"/>
          <p:nvPr/>
        </p:nvSpPr>
        <p:spPr>
          <a:xfrm>
            <a:off x="5005754" y="3308838"/>
            <a:ext cx="27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58" y="3242024"/>
            <a:ext cx="4292684" cy="124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1"/>
          <p:cNvSpPr txBox="1"/>
          <p:nvPr/>
        </p:nvSpPr>
        <p:spPr>
          <a:xfrm>
            <a:off x="4781515" y="9960434"/>
            <a:ext cx="588222" cy="57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483732" y="6344257"/>
            <a:ext cx="275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600" b="1" dirty="0"/>
              <a:t>Vacinação </a:t>
            </a:r>
            <a:r>
              <a:rPr lang="pt-BR" altLang="pt-BR" sz="1600" b="1" dirty="0" smtClean="0"/>
              <a:t>na escolar</a:t>
            </a:r>
            <a:endParaRPr lang="pt-BR" altLang="pt-BR" sz="1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02976" y="3794331"/>
            <a:ext cx="191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Rebeldia</a:t>
            </a:r>
            <a:endParaRPr lang="pt-BR" sz="1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2162" y="2706278"/>
            <a:ext cx="2571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Dificuldade de Acesso </a:t>
            </a:r>
            <a:endParaRPr lang="pt-BR" sz="1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4594932"/>
            <a:ext cx="3235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Reação Psicogênica 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85504" y="5042019"/>
            <a:ext cx="1786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      </a:t>
            </a:r>
            <a:r>
              <a:rPr lang="pt-BR" sz="1600" b="1" dirty="0" err="1" smtClean="0"/>
              <a:t>Fake</a:t>
            </a:r>
            <a:r>
              <a:rPr lang="pt-BR" sz="1600" b="1" dirty="0" smtClean="0"/>
              <a:t> News</a:t>
            </a:r>
          </a:p>
          <a:p>
            <a:pPr algn="ctr"/>
            <a:r>
              <a:rPr lang="pt-BR" sz="1600" b="1" dirty="0" smtClean="0"/>
              <a:t>x</a:t>
            </a:r>
            <a:endParaRPr lang="pt-BR" sz="1600" b="1" dirty="0"/>
          </a:p>
          <a:p>
            <a:r>
              <a:rPr lang="pt-BR" sz="1600" b="1" dirty="0" smtClean="0"/>
              <a:t>Desconhecimento</a:t>
            </a:r>
            <a:endParaRPr lang="pt-BR" sz="1600" b="1" dirty="0"/>
          </a:p>
        </p:txBody>
      </p:sp>
      <p:pic>
        <p:nvPicPr>
          <p:cNvPr id="9218" name="Picture 2" descr="Alunos de escola pública recebem vacinas contra a dengue | Agência Brasí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39" y="4097199"/>
            <a:ext cx="3324532" cy="221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肝癌，怎样避免家族聚集性_手机搜狐网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895">
            <a:off x="10100239" y="208723"/>
            <a:ext cx="1187922" cy="14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octor Think PNGs for Free Download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50" y="4540861"/>
            <a:ext cx="1702867" cy="170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50945" y="235715"/>
            <a:ext cx="6490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defRPr/>
            </a:pPr>
            <a:r>
              <a:rPr lang="pt-BR" sz="3000" b="1" dirty="0" smtClean="0">
                <a:solidFill>
                  <a:srgbClr val="0070C0"/>
                </a:solidFill>
                <a:ea typeface="ＭＳ Ｐゴシック"/>
                <a:cs typeface="ＭＳ Ｐゴシック"/>
                <a:sym typeface="Arial"/>
              </a:rPr>
              <a:t>DESAFIOS DA VACINAÇÃO CONTRA HPV</a:t>
            </a:r>
            <a:endParaRPr lang="pt-BR" sz="3000" b="1" dirty="0">
              <a:solidFill>
                <a:srgbClr val="0070C0"/>
              </a:solidFill>
              <a:ea typeface="ＭＳ Ｐゴシック"/>
              <a:cs typeface="ＭＳ Ｐゴシック"/>
              <a:sym typeface="Arial"/>
            </a:endParaRPr>
          </a:p>
        </p:txBody>
      </p:sp>
      <p:pic>
        <p:nvPicPr>
          <p:cNvPr id="2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79" y="1026951"/>
            <a:ext cx="2308611" cy="201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Korea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114" r="16937" b="5374"/>
          <a:stretch>
            <a:fillRect/>
          </a:stretch>
        </p:blipFill>
        <p:spPr bwMode="auto">
          <a:xfrm>
            <a:off x="112144" y="3151290"/>
            <a:ext cx="3129412" cy="143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92162" y="5469147"/>
            <a:ext cx="31791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671B"/>
              </a:buClr>
              <a:defRPr/>
            </a:pPr>
            <a:r>
              <a:rPr lang="pt-BR" dirty="0"/>
              <a:t/>
            </a:r>
            <a:br>
              <a:rPr lang="pt-BR" dirty="0"/>
            </a:br>
            <a:r>
              <a:rPr lang="pt-BR" sz="2000" dirty="0"/>
              <a:t/>
            </a:r>
            <a:br>
              <a:rPr lang="pt-BR" sz="2000" dirty="0"/>
            </a:br>
            <a:endParaRPr lang="pt-BR" sz="2000" b="1" dirty="0">
              <a:cs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39156" y="5063713"/>
            <a:ext cx="3325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r>
              <a:rPr lang="pt-BR" sz="1100" b="1" dirty="0">
                <a:solidFill>
                  <a:schemeClr val="accent1">
                    <a:lumMod val="75000"/>
                  </a:schemeClr>
                </a:solidFill>
              </a:rPr>
              <a:t>Conjunto de sintomas que se desenvolvem em resposta ao estresse associado à vacinação, decorrentes da combinação de fatores biológicos, sociais e psicológicos, pode ser desencadeada e se manifestar imediatamente </a:t>
            </a:r>
            <a:r>
              <a:rPr lang="pt-BR" sz="1100" b="1" i="1" dirty="0">
                <a:solidFill>
                  <a:schemeClr val="accent1">
                    <a:lumMod val="75000"/>
                  </a:schemeClr>
                </a:solidFill>
              </a:rPr>
              <a:t>antes, durante ou após </a:t>
            </a:r>
            <a:r>
              <a:rPr lang="pt-BR" sz="1100" b="1" dirty="0">
                <a:solidFill>
                  <a:schemeClr val="accent1">
                    <a:lumMod val="75000"/>
                  </a:schemeClr>
                </a:solidFill>
              </a:rPr>
              <a:t>a vacinação (OMS) .</a:t>
            </a:r>
          </a:p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51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90837" y="2268745"/>
            <a:ext cx="4727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6600D2"/>
                </a:solidFill>
              </a:rPr>
              <a:t>Vacinar é a nossa </a:t>
            </a:r>
            <a:r>
              <a:rPr lang="pt-BR" sz="2400" b="1" dirty="0" smtClean="0">
                <a:solidFill>
                  <a:srgbClr val="6600D2"/>
                </a:solidFill>
              </a:rPr>
              <a:t>força</a:t>
            </a:r>
            <a:endParaRPr lang="pt-BR" sz="2400" b="1" dirty="0">
              <a:solidFill>
                <a:srgbClr val="6600D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607" y="283108"/>
            <a:ext cx="1737204" cy="15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61B6DB-580F-4209-B6A8-B47F351DE5EB}"/>
              </a:ext>
            </a:extLst>
          </p:cNvPr>
          <p:cNvSpPr/>
          <p:nvPr/>
        </p:nvSpPr>
        <p:spPr>
          <a:xfrm>
            <a:off x="740490" y="336431"/>
            <a:ext cx="10568740" cy="6248264"/>
          </a:xfrm>
          <a:prstGeom prst="roundRect">
            <a:avLst>
              <a:gd name="adj" fmla="val 277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A5385A-5FE2-4584-945F-AEEB5FAA79F4}"/>
              </a:ext>
            </a:extLst>
          </p:cNvPr>
          <p:cNvSpPr/>
          <p:nvPr/>
        </p:nvSpPr>
        <p:spPr>
          <a:xfrm>
            <a:off x="6174722" y="4918977"/>
            <a:ext cx="4867147" cy="1442349"/>
          </a:xfrm>
          <a:prstGeom prst="rect">
            <a:avLst/>
          </a:prstGeom>
          <a:gradFill flip="none" rotWithShape="1">
            <a:gsLst>
              <a:gs pos="0">
                <a:srgbClr val="6600FF"/>
              </a:gs>
              <a:gs pos="100000">
                <a:srgbClr val="6600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 b="1" dirty="0"/>
              <a:t>Estimativa de 10.700 mortes evitáveis por câncer no Brasil em 2020 devido ao HPV </a:t>
            </a:r>
            <a:r>
              <a:rPr lang="pt-BR" sz="1600" b="1" i="1" dirty="0"/>
              <a:t>(IC 95% 10.300 a 11.500</a:t>
            </a:r>
            <a:r>
              <a:rPr lang="pt-BR" sz="1600" b="1" i="1" dirty="0" smtClean="0"/>
              <a:t>)</a:t>
            </a:r>
          </a:p>
          <a:p>
            <a:pPr algn="ctr"/>
            <a:endParaRPr lang="pt-BR" sz="1600" b="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82306-FE7F-47AC-8DA4-46A5E35733C1}"/>
              </a:ext>
            </a:extLst>
          </p:cNvPr>
          <p:cNvSpPr/>
          <p:nvPr/>
        </p:nvSpPr>
        <p:spPr>
          <a:xfrm>
            <a:off x="1006063" y="541307"/>
            <a:ext cx="5138034" cy="58200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594394-BD28-4AB7-B4DE-9A1B1FE82E77}"/>
              </a:ext>
            </a:extLst>
          </p:cNvPr>
          <p:cNvGrpSpPr/>
          <p:nvPr/>
        </p:nvGrpSpPr>
        <p:grpSpPr>
          <a:xfrm>
            <a:off x="601427" y="751529"/>
            <a:ext cx="894635" cy="311509"/>
            <a:chOff x="1403684" y="1022684"/>
            <a:chExt cx="774032" cy="28875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1189AEC-A746-426B-8577-7E3E6B6079F3}"/>
                </a:ext>
              </a:extLst>
            </p:cNvPr>
            <p:cNvSpPr/>
            <p:nvPr/>
          </p:nvSpPr>
          <p:spPr>
            <a:xfrm>
              <a:off x="1888958" y="1022684"/>
              <a:ext cx="288758" cy="2887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F81739-C80F-4AAA-B92F-52E8D53A05B3}"/>
                </a:ext>
              </a:extLst>
            </p:cNvPr>
            <p:cNvSpPr/>
            <p:nvPr/>
          </p:nvSpPr>
          <p:spPr>
            <a:xfrm>
              <a:off x="1403684" y="1082841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3E3AA0-57A3-4D75-B419-424136F820DF}"/>
                </a:ext>
              </a:extLst>
            </p:cNvPr>
            <p:cNvSpPr/>
            <p:nvPr/>
          </p:nvSpPr>
          <p:spPr>
            <a:xfrm>
              <a:off x="1403684" y="1186368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48F16-B4A4-4229-886E-CAACB38BA371}"/>
              </a:ext>
            </a:extLst>
          </p:cNvPr>
          <p:cNvGrpSpPr/>
          <p:nvPr/>
        </p:nvGrpSpPr>
        <p:grpSpPr>
          <a:xfrm>
            <a:off x="601427" y="1323615"/>
            <a:ext cx="894635" cy="311509"/>
            <a:chOff x="1403684" y="1022684"/>
            <a:chExt cx="774032" cy="2887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82A84A-B5AA-4867-B7C6-805533E0111E}"/>
                </a:ext>
              </a:extLst>
            </p:cNvPr>
            <p:cNvSpPr/>
            <p:nvPr/>
          </p:nvSpPr>
          <p:spPr>
            <a:xfrm>
              <a:off x="1888958" y="1022684"/>
              <a:ext cx="288758" cy="2887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7468AE-BC1F-499E-AD7A-385A13C8A5A3}"/>
                </a:ext>
              </a:extLst>
            </p:cNvPr>
            <p:cNvSpPr/>
            <p:nvPr/>
          </p:nvSpPr>
          <p:spPr>
            <a:xfrm>
              <a:off x="1403684" y="1082841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21278F-BE8B-478D-8A0B-6A7D1C31658B}"/>
                </a:ext>
              </a:extLst>
            </p:cNvPr>
            <p:cNvSpPr/>
            <p:nvPr/>
          </p:nvSpPr>
          <p:spPr>
            <a:xfrm>
              <a:off x="1403684" y="1186368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91C08A-34C0-4C41-9BD5-9FDBBA486ED9}"/>
              </a:ext>
            </a:extLst>
          </p:cNvPr>
          <p:cNvGrpSpPr/>
          <p:nvPr/>
        </p:nvGrpSpPr>
        <p:grpSpPr>
          <a:xfrm>
            <a:off x="601427" y="1895701"/>
            <a:ext cx="894635" cy="311509"/>
            <a:chOff x="1403684" y="1022684"/>
            <a:chExt cx="774032" cy="2887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F1E7AB3-4409-4140-BD47-B37BD43BE555}"/>
                </a:ext>
              </a:extLst>
            </p:cNvPr>
            <p:cNvSpPr/>
            <p:nvPr/>
          </p:nvSpPr>
          <p:spPr>
            <a:xfrm>
              <a:off x="1888958" y="1022684"/>
              <a:ext cx="288758" cy="2887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66AB6D-2A37-4BDE-923D-287DD43ED5C9}"/>
                </a:ext>
              </a:extLst>
            </p:cNvPr>
            <p:cNvSpPr/>
            <p:nvPr/>
          </p:nvSpPr>
          <p:spPr>
            <a:xfrm>
              <a:off x="1403684" y="1082841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2435841-6415-4B91-BAEC-E5B3FEB8B56D}"/>
                </a:ext>
              </a:extLst>
            </p:cNvPr>
            <p:cNvSpPr/>
            <p:nvPr/>
          </p:nvSpPr>
          <p:spPr>
            <a:xfrm>
              <a:off x="1403684" y="1186368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BF6821-5EDA-4B69-96FE-F571591B43B4}"/>
              </a:ext>
            </a:extLst>
          </p:cNvPr>
          <p:cNvGrpSpPr/>
          <p:nvPr/>
        </p:nvGrpSpPr>
        <p:grpSpPr>
          <a:xfrm>
            <a:off x="601427" y="2467787"/>
            <a:ext cx="894635" cy="311509"/>
            <a:chOff x="1403684" y="1022684"/>
            <a:chExt cx="774032" cy="28875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8C6BA37-32E9-40F8-8BFA-4C50B1E4D036}"/>
                </a:ext>
              </a:extLst>
            </p:cNvPr>
            <p:cNvSpPr/>
            <p:nvPr/>
          </p:nvSpPr>
          <p:spPr>
            <a:xfrm>
              <a:off x="1888958" y="1022684"/>
              <a:ext cx="288758" cy="2887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A9B114-14F9-4C61-AA01-F07A82ED8D0D}"/>
                </a:ext>
              </a:extLst>
            </p:cNvPr>
            <p:cNvSpPr/>
            <p:nvPr/>
          </p:nvSpPr>
          <p:spPr>
            <a:xfrm>
              <a:off x="1403684" y="1082841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C1539D-62A1-4339-855C-6A1D312C6202}"/>
                </a:ext>
              </a:extLst>
            </p:cNvPr>
            <p:cNvSpPr/>
            <p:nvPr/>
          </p:nvSpPr>
          <p:spPr>
            <a:xfrm>
              <a:off x="1403684" y="1186368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410BFC-B8FF-4220-9907-745855A0EA3F}"/>
              </a:ext>
            </a:extLst>
          </p:cNvPr>
          <p:cNvGrpSpPr/>
          <p:nvPr/>
        </p:nvGrpSpPr>
        <p:grpSpPr>
          <a:xfrm>
            <a:off x="601427" y="3039873"/>
            <a:ext cx="894635" cy="311509"/>
            <a:chOff x="1403684" y="1022684"/>
            <a:chExt cx="774032" cy="28875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85F2B12-E602-48C6-80A3-C143C1B1BEB3}"/>
                </a:ext>
              </a:extLst>
            </p:cNvPr>
            <p:cNvSpPr/>
            <p:nvPr/>
          </p:nvSpPr>
          <p:spPr>
            <a:xfrm>
              <a:off x="1888958" y="1022684"/>
              <a:ext cx="288758" cy="2887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A904F6-5EC4-458C-B020-3253508686AB}"/>
                </a:ext>
              </a:extLst>
            </p:cNvPr>
            <p:cNvSpPr/>
            <p:nvPr/>
          </p:nvSpPr>
          <p:spPr>
            <a:xfrm>
              <a:off x="1403684" y="1082841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6378F5-B183-4DD9-89F7-E1799746076F}"/>
                </a:ext>
              </a:extLst>
            </p:cNvPr>
            <p:cNvSpPr/>
            <p:nvPr/>
          </p:nvSpPr>
          <p:spPr>
            <a:xfrm>
              <a:off x="1403684" y="1186368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844631-5C1E-4A8B-BCDD-2C916E3E40D4}"/>
              </a:ext>
            </a:extLst>
          </p:cNvPr>
          <p:cNvGrpSpPr/>
          <p:nvPr/>
        </p:nvGrpSpPr>
        <p:grpSpPr>
          <a:xfrm>
            <a:off x="601427" y="3611959"/>
            <a:ext cx="894635" cy="311509"/>
            <a:chOff x="1403684" y="1022684"/>
            <a:chExt cx="774032" cy="28875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B45DFC-1757-453D-9F88-D2A7A7AB0EEC}"/>
                </a:ext>
              </a:extLst>
            </p:cNvPr>
            <p:cNvSpPr/>
            <p:nvPr/>
          </p:nvSpPr>
          <p:spPr>
            <a:xfrm>
              <a:off x="1888958" y="1022684"/>
              <a:ext cx="288758" cy="2887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3677D4-C6EF-4791-9A05-345FDD502A57}"/>
                </a:ext>
              </a:extLst>
            </p:cNvPr>
            <p:cNvSpPr/>
            <p:nvPr/>
          </p:nvSpPr>
          <p:spPr>
            <a:xfrm>
              <a:off x="1403684" y="1082841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6F5450B-1BF1-4ED2-8AEA-F22BA3B9DE49}"/>
                </a:ext>
              </a:extLst>
            </p:cNvPr>
            <p:cNvSpPr/>
            <p:nvPr/>
          </p:nvSpPr>
          <p:spPr>
            <a:xfrm>
              <a:off x="1403684" y="1186368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6B3697-47D8-4C1C-A360-7122C345EC86}"/>
              </a:ext>
            </a:extLst>
          </p:cNvPr>
          <p:cNvGrpSpPr/>
          <p:nvPr/>
        </p:nvGrpSpPr>
        <p:grpSpPr>
          <a:xfrm>
            <a:off x="601427" y="4184045"/>
            <a:ext cx="894635" cy="311509"/>
            <a:chOff x="1403684" y="1022684"/>
            <a:chExt cx="774032" cy="28875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256500-9A18-43BD-8864-D39755F16ADF}"/>
                </a:ext>
              </a:extLst>
            </p:cNvPr>
            <p:cNvSpPr/>
            <p:nvPr/>
          </p:nvSpPr>
          <p:spPr>
            <a:xfrm>
              <a:off x="1888958" y="1022684"/>
              <a:ext cx="288758" cy="2887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D407AD6-BE0F-4F30-8D1B-18F2CABDAB6B}"/>
                </a:ext>
              </a:extLst>
            </p:cNvPr>
            <p:cNvSpPr/>
            <p:nvPr/>
          </p:nvSpPr>
          <p:spPr>
            <a:xfrm>
              <a:off x="1403684" y="1082841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A3B40CE-4340-4156-8ED9-8D3FDA35E6D7}"/>
                </a:ext>
              </a:extLst>
            </p:cNvPr>
            <p:cNvSpPr/>
            <p:nvPr/>
          </p:nvSpPr>
          <p:spPr>
            <a:xfrm>
              <a:off x="1403684" y="1186368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3919CB-0A97-4259-A5A2-A86C8577A532}"/>
              </a:ext>
            </a:extLst>
          </p:cNvPr>
          <p:cNvGrpSpPr/>
          <p:nvPr/>
        </p:nvGrpSpPr>
        <p:grpSpPr>
          <a:xfrm>
            <a:off x="601427" y="4756131"/>
            <a:ext cx="894635" cy="311509"/>
            <a:chOff x="1403684" y="1022684"/>
            <a:chExt cx="774032" cy="28875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2BC6A7E-65C8-4E5E-BF50-B8F4290B10FB}"/>
                </a:ext>
              </a:extLst>
            </p:cNvPr>
            <p:cNvSpPr/>
            <p:nvPr/>
          </p:nvSpPr>
          <p:spPr>
            <a:xfrm>
              <a:off x="1888958" y="1022684"/>
              <a:ext cx="288758" cy="2887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207FB94-9AD5-450C-8A34-9C8BAC54ABD9}"/>
                </a:ext>
              </a:extLst>
            </p:cNvPr>
            <p:cNvSpPr/>
            <p:nvPr/>
          </p:nvSpPr>
          <p:spPr>
            <a:xfrm>
              <a:off x="1403684" y="1082841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95EC556-7ECB-4B5D-89B9-A014AF4FB065}"/>
                </a:ext>
              </a:extLst>
            </p:cNvPr>
            <p:cNvSpPr/>
            <p:nvPr/>
          </p:nvSpPr>
          <p:spPr>
            <a:xfrm>
              <a:off x="1403684" y="1186368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92620D-419E-4EC9-96C0-190AEE2CE47E}"/>
              </a:ext>
            </a:extLst>
          </p:cNvPr>
          <p:cNvGrpSpPr/>
          <p:nvPr/>
        </p:nvGrpSpPr>
        <p:grpSpPr>
          <a:xfrm>
            <a:off x="601427" y="5328217"/>
            <a:ext cx="894635" cy="311509"/>
            <a:chOff x="1403684" y="1022684"/>
            <a:chExt cx="774032" cy="28875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9B167A5-31D8-40EC-9E5A-38016A3495A2}"/>
                </a:ext>
              </a:extLst>
            </p:cNvPr>
            <p:cNvSpPr/>
            <p:nvPr/>
          </p:nvSpPr>
          <p:spPr>
            <a:xfrm>
              <a:off x="1888958" y="1022684"/>
              <a:ext cx="288758" cy="2887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5F2994-4A89-4A8A-A989-DB3672CB2505}"/>
                </a:ext>
              </a:extLst>
            </p:cNvPr>
            <p:cNvSpPr/>
            <p:nvPr/>
          </p:nvSpPr>
          <p:spPr>
            <a:xfrm>
              <a:off x="1403684" y="1082841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856579-18E5-4C06-8D03-D49BA07E0E13}"/>
                </a:ext>
              </a:extLst>
            </p:cNvPr>
            <p:cNvSpPr/>
            <p:nvPr/>
          </p:nvSpPr>
          <p:spPr>
            <a:xfrm>
              <a:off x="1403684" y="1186368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25EA52-8178-4D72-8DEA-8D21A9AD214E}"/>
              </a:ext>
            </a:extLst>
          </p:cNvPr>
          <p:cNvGrpSpPr/>
          <p:nvPr/>
        </p:nvGrpSpPr>
        <p:grpSpPr>
          <a:xfrm>
            <a:off x="601427" y="5900303"/>
            <a:ext cx="894635" cy="311509"/>
            <a:chOff x="1403684" y="1022684"/>
            <a:chExt cx="774032" cy="28875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F100EF-FAC4-4D13-A7B4-E3D8C99341E9}"/>
                </a:ext>
              </a:extLst>
            </p:cNvPr>
            <p:cNvSpPr/>
            <p:nvPr/>
          </p:nvSpPr>
          <p:spPr>
            <a:xfrm>
              <a:off x="1888958" y="1022684"/>
              <a:ext cx="288758" cy="2887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7060D9B-1E68-4E21-B86A-5D514F63159E}"/>
                </a:ext>
              </a:extLst>
            </p:cNvPr>
            <p:cNvSpPr/>
            <p:nvPr/>
          </p:nvSpPr>
          <p:spPr>
            <a:xfrm>
              <a:off x="1403684" y="1082841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D3972F0-8682-4AE6-B0E6-1EF00E2DA0AA}"/>
                </a:ext>
              </a:extLst>
            </p:cNvPr>
            <p:cNvSpPr/>
            <p:nvPr/>
          </p:nvSpPr>
          <p:spPr>
            <a:xfrm>
              <a:off x="1403684" y="1186368"/>
              <a:ext cx="579830" cy="80210"/>
            </a:xfrm>
            <a:prstGeom prst="rect">
              <a:avLst/>
            </a:prstGeom>
            <a:gradFill>
              <a:gsLst>
                <a:gs pos="30000">
                  <a:schemeClr val="bg1"/>
                </a:gs>
                <a:gs pos="0">
                  <a:schemeClr val="tx1"/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1" name="Picture 2" descr="Tratamento do HPV - Clínica Ginecológica Bed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25" y="2047128"/>
            <a:ext cx="3834306" cy="255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ixaDeTexto 71"/>
          <p:cNvSpPr txBox="1"/>
          <p:nvPr/>
        </p:nvSpPr>
        <p:spPr>
          <a:xfrm>
            <a:off x="1777048" y="5170239"/>
            <a:ext cx="318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“Você acha que nunca viu o vírus, mas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e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le provavelmente já te viu ou verá!”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2687319" y="1602476"/>
            <a:ext cx="2084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Difícil Controle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2384188" y="4756131"/>
            <a:ext cx="2409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Fácil transmissão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1942030" y="557601"/>
            <a:ext cx="3483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CARGA DA DOENÇA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49">
            <a:extLst>
              <a:ext uri="{FF2B5EF4-FFF2-40B4-BE49-F238E27FC236}">
                <a16:creationId xmlns:a16="http://schemas.microsoft.com/office/drawing/2014/main" id="{0963EC66-C657-4C04-B535-C7581BF1D337}"/>
              </a:ext>
            </a:extLst>
          </p:cNvPr>
          <p:cNvSpPr/>
          <p:nvPr/>
        </p:nvSpPr>
        <p:spPr>
          <a:xfrm rot="388352">
            <a:off x="7257208" y="4602523"/>
            <a:ext cx="3771711" cy="443021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902DFC-9911-4C69-BE26-29631C912314}"/>
              </a:ext>
            </a:extLst>
          </p:cNvPr>
          <p:cNvSpPr/>
          <p:nvPr/>
        </p:nvSpPr>
        <p:spPr>
          <a:xfrm>
            <a:off x="6144094" y="3508226"/>
            <a:ext cx="4899560" cy="1369641"/>
          </a:xfrm>
          <a:prstGeom prst="rect">
            <a:avLst/>
          </a:prstGeom>
          <a:gradFill flip="none" rotWithShape="1">
            <a:gsLst>
              <a:gs pos="0">
                <a:srgbClr val="008080"/>
              </a:gs>
              <a:gs pos="100000">
                <a:srgbClr val="33CC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49">
            <a:extLst>
              <a:ext uri="{FF2B5EF4-FFF2-40B4-BE49-F238E27FC236}">
                <a16:creationId xmlns:a16="http://schemas.microsoft.com/office/drawing/2014/main" id="{0963EC66-C657-4C04-B535-C7581BF1D337}"/>
              </a:ext>
            </a:extLst>
          </p:cNvPr>
          <p:cNvSpPr/>
          <p:nvPr/>
        </p:nvSpPr>
        <p:spPr>
          <a:xfrm rot="388352">
            <a:off x="7257209" y="3142603"/>
            <a:ext cx="3771711" cy="443021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40CEF-8399-4FD6-988E-734BD7DBAEF8}"/>
              </a:ext>
            </a:extLst>
          </p:cNvPr>
          <p:cNvSpPr/>
          <p:nvPr/>
        </p:nvSpPr>
        <p:spPr>
          <a:xfrm>
            <a:off x="6144096" y="2024767"/>
            <a:ext cx="4899560" cy="1369641"/>
          </a:xfrm>
          <a:prstGeom prst="rect">
            <a:avLst/>
          </a:prstGeom>
          <a:gradFill flip="none" rotWithShape="1">
            <a:gsLst>
              <a:gs pos="0">
                <a:srgbClr val="CC3300"/>
              </a:gs>
              <a:gs pos="100000">
                <a:srgbClr val="FFCC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174722" y="2109423"/>
            <a:ext cx="3925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maioria das infecções por HPV são assintomáticas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Mulheres e Homens muitas vezes não sabem que tem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63EC66-C657-4C04-B535-C7581BF1D337}"/>
              </a:ext>
            </a:extLst>
          </p:cNvPr>
          <p:cNvSpPr/>
          <p:nvPr/>
        </p:nvSpPr>
        <p:spPr>
          <a:xfrm rot="388352">
            <a:off x="7257210" y="1623386"/>
            <a:ext cx="3771711" cy="443021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3EB48-2AE4-49DE-8E2C-C4D42FAADD71}"/>
              </a:ext>
            </a:extLst>
          </p:cNvPr>
          <p:cNvSpPr/>
          <p:nvPr/>
        </p:nvSpPr>
        <p:spPr>
          <a:xfrm>
            <a:off x="6144097" y="541307"/>
            <a:ext cx="4899560" cy="1369641"/>
          </a:xfrm>
          <a:prstGeom prst="rect">
            <a:avLst/>
          </a:prstGeom>
          <a:gradFill flip="none" rotWithShape="1">
            <a:gsLst>
              <a:gs pos="0">
                <a:srgbClr val="800080"/>
              </a:gs>
              <a:gs pos="100000">
                <a:srgbClr val="FF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Arrow: Left 69">
            <a:extLst>
              <a:ext uri="{FF2B5EF4-FFF2-40B4-BE49-F238E27FC236}">
                <a16:creationId xmlns:a16="http://schemas.microsoft.com/office/drawing/2014/main" id="{4CA2E7EC-E6E7-4E27-AC01-1F6D50073100}"/>
              </a:ext>
            </a:extLst>
          </p:cNvPr>
          <p:cNvSpPr/>
          <p:nvPr/>
        </p:nvSpPr>
        <p:spPr>
          <a:xfrm>
            <a:off x="10299940" y="856864"/>
            <a:ext cx="574356" cy="46675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6174722" y="764462"/>
            <a:ext cx="3905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Papilomavírus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Humano de alto risco é causa necessária ao câncer de colo do útero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174722" y="3515726"/>
            <a:ext cx="39056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50% a  80% das pessoas sexualmente ativas terão infecções por HPV antes dos 50 </a:t>
            </a:r>
            <a:r>
              <a:rPr lang="pt-BR" sz="1600" dirty="0">
                <a:solidFill>
                  <a:prstClr val="white"/>
                </a:solidFill>
              </a:rPr>
              <a:t>anos. </a:t>
            </a:r>
            <a:endParaRPr lang="pt-BR" sz="16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pt-BR" sz="1600" dirty="0" smtClean="0">
                <a:solidFill>
                  <a:prstClr val="white"/>
                </a:solidFill>
              </a:rPr>
              <a:t>60</a:t>
            </a:r>
            <a:r>
              <a:rPr lang="pt-BR" sz="1600" dirty="0">
                <a:solidFill>
                  <a:prstClr val="white"/>
                </a:solidFill>
              </a:rPr>
              <a:t>% dos parceiros  dos </a:t>
            </a:r>
            <a:r>
              <a:rPr lang="pt-BR" sz="1600" dirty="0">
                <a:solidFill>
                  <a:schemeClr val="bg1"/>
                </a:solidFill>
              </a:rPr>
              <a:t>infectados</a:t>
            </a:r>
            <a:r>
              <a:rPr lang="pt-BR" sz="1600" dirty="0">
                <a:solidFill>
                  <a:prstClr val="white"/>
                </a:solidFill>
              </a:rPr>
              <a:t> adquirem a doença após um único contato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Arrow: Left 69">
            <a:extLst>
              <a:ext uri="{FF2B5EF4-FFF2-40B4-BE49-F238E27FC236}">
                <a16:creationId xmlns:a16="http://schemas.microsoft.com/office/drawing/2014/main" id="{4CA2E7EC-E6E7-4E27-AC01-1F6D50073100}"/>
              </a:ext>
            </a:extLst>
          </p:cNvPr>
          <p:cNvSpPr/>
          <p:nvPr/>
        </p:nvSpPr>
        <p:spPr>
          <a:xfrm>
            <a:off x="10299940" y="2175969"/>
            <a:ext cx="574356" cy="443245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Arrow: Left 69">
            <a:extLst>
              <a:ext uri="{FF2B5EF4-FFF2-40B4-BE49-F238E27FC236}">
                <a16:creationId xmlns:a16="http://schemas.microsoft.com/office/drawing/2014/main" id="{4CA2E7EC-E6E7-4E27-AC01-1F6D50073100}"/>
              </a:ext>
            </a:extLst>
          </p:cNvPr>
          <p:cNvSpPr/>
          <p:nvPr/>
        </p:nvSpPr>
        <p:spPr>
          <a:xfrm>
            <a:off x="10219464" y="3794873"/>
            <a:ext cx="654831" cy="49566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Arrow: Left 69">
            <a:extLst>
              <a:ext uri="{FF2B5EF4-FFF2-40B4-BE49-F238E27FC236}">
                <a16:creationId xmlns:a16="http://schemas.microsoft.com/office/drawing/2014/main" id="{4CA2E7EC-E6E7-4E27-AC01-1F6D50073100}"/>
              </a:ext>
            </a:extLst>
          </p:cNvPr>
          <p:cNvSpPr/>
          <p:nvPr/>
        </p:nvSpPr>
        <p:spPr>
          <a:xfrm>
            <a:off x="10299940" y="4911226"/>
            <a:ext cx="574356" cy="446307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761" y="5786278"/>
            <a:ext cx="1919309" cy="51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10080403" y="8630"/>
            <a:ext cx="226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00D2"/>
                </a:solidFill>
              </a:rPr>
              <a:t>Vacinar é a nossa força</a:t>
            </a:r>
            <a:endParaRPr lang="pt-BR" sz="1400" b="1" dirty="0">
              <a:solidFill>
                <a:srgbClr val="6600D2"/>
              </a:solidFill>
            </a:endParaRPr>
          </a:p>
        </p:txBody>
      </p:sp>
      <p:pic>
        <p:nvPicPr>
          <p:cNvPr id="66" name="Picture 2" descr="Tratamento do HPV - Clínica Ginecológica Bed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30" y="2073279"/>
            <a:ext cx="3834306" cy="255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97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/>
      <p:bldP spid="70" grpId="0" animBg="1"/>
      <p:bldP spid="51" grpId="0"/>
      <p:bldP spid="54" grpId="0"/>
      <p:bldP spid="62" grpId="0" animBg="1"/>
      <p:bldP spid="63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73FBA59-6A3E-C72C-7E1F-2B6ECC5B786C}"/>
              </a:ext>
            </a:extLst>
          </p:cNvPr>
          <p:cNvSpPr txBox="1">
            <a:spLocks/>
          </p:cNvSpPr>
          <p:nvPr/>
        </p:nvSpPr>
        <p:spPr>
          <a:xfrm>
            <a:off x="264192" y="93126"/>
            <a:ext cx="10137087" cy="699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0070C0"/>
                </a:solidFill>
                <a:latin typeface="+mn-lt"/>
                <a:ea typeface="Roboto Light"/>
                <a:cs typeface="Roboto Light"/>
              </a:rPr>
              <a:t>RESULTADO: ESTUDO NACIONAL DE PREVALÊNCIA DE HPV  </a:t>
            </a:r>
            <a:endParaRPr lang="pt-BR" sz="2400" b="1" dirty="0">
              <a:solidFill>
                <a:srgbClr val="0070C0"/>
              </a:solidFill>
              <a:latin typeface="+mn-lt"/>
              <a:ea typeface="Roboto Light"/>
              <a:cs typeface="Roboto Light"/>
            </a:endParaRPr>
          </a:p>
        </p:txBody>
      </p:sp>
      <p:pic>
        <p:nvPicPr>
          <p:cNvPr id="5" name="Google Shape;90;p18">
            <a:extLst>
              <a:ext uri="{FF2B5EF4-FFF2-40B4-BE49-F238E27FC236}">
                <a16:creationId xmlns:a16="http://schemas.microsoft.com/office/drawing/2014/main" id="{A1646C14-A565-D652-4329-7BEE2CD3A46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7981" t="23962" r="12127" b="30849"/>
          <a:stretch/>
        </p:blipFill>
        <p:spPr>
          <a:xfrm>
            <a:off x="11299882" y="167750"/>
            <a:ext cx="704633" cy="75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9F32C54-772E-CC85-3934-96AF8F8F0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36" y="490732"/>
            <a:ext cx="1490097" cy="28268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990" y="1190120"/>
            <a:ext cx="5494288" cy="5268913"/>
          </a:xfrm>
          <a:prstGeom prst="rect">
            <a:avLst/>
          </a:prstGeom>
        </p:spPr>
      </p:pic>
      <p:sp>
        <p:nvSpPr>
          <p:cNvPr id="15" name="Retângulo Arredondado 14"/>
          <p:cNvSpPr/>
          <p:nvPr/>
        </p:nvSpPr>
        <p:spPr>
          <a:xfrm>
            <a:off x="4999179" y="1958514"/>
            <a:ext cx="853440" cy="391885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63,5%</a:t>
            </a:r>
            <a:endParaRPr lang="pt-BR" b="1" dirty="0"/>
          </a:p>
        </p:txBody>
      </p:sp>
      <p:sp>
        <p:nvSpPr>
          <p:cNvPr id="16" name="Retângulo Arredondado 15"/>
          <p:cNvSpPr/>
          <p:nvPr/>
        </p:nvSpPr>
        <p:spPr>
          <a:xfrm>
            <a:off x="6492699" y="4218390"/>
            <a:ext cx="853440" cy="391885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60,2%</a:t>
            </a:r>
            <a:endParaRPr lang="pt-BR" b="1" dirty="0"/>
          </a:p>
        </p:txBody>
      </p:sp>
      <p:sp>
        <p:nvSpPr>
          <p:cNvPr id="17" name="Retângulo Arredondado 16"/>
          <p:cNvSpPr/>
          <p:nvPr/>
        </p:nvSpPr>
        <p:spPr>
          <a:xfrm>
            <a:off x="6967316" y="6164756"/>
            <a:ext cx="853440" cy="39188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50,3%</a:t>
            </a:r>
            <a:endParaRPr lang="pt-BR" b="1" dirty="0"/>
          </a:p>
        </p:txBody>
      </p:sp>
      <p:sp>
        <p:nvSpPr>
          <p:cNvPr id="18" name="Retângulo Arredondado 17"/>
          <p:cNvSpPr/>
          <p:nvPr/>
        </p:nvSpPr>
        <p:spPr>
          <a:xfrm>
            <a:off x="9845499" y="4714779"/>
            <a:ext cx="853440" cy="391885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50,5%</a:t>
            </a:r>
            <a:endParaRPr lang="pt-BR" b="1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10188312" y="1901909"/>
            <a:ext cx="853440" cy="391885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56,7%</a:t>
            </a:r>
            <a:endParaRPr lang="pt-BR" b="1" dirty="0"/>
          </a:p>
        </p:txBody>
      </p:sp>
      <p:sp>
        <p:nvSpPr>
          <p:cNvPr id="42" name="Freeform: Shape 40">
            <a:extLst>
              <a:ext uri="{FF2B5EF4-FFF2-40B4-BE49-F238E27FC236}">
                <a16:creationId xmlns:a16="http://schemas.microsoft.com/office/drawing/2014/main" id="{96C9458A-C797-D295-E09F-4CC1F37AE6F0}"/>
              </a:ext>
            </a:extLst>
          </p:cNvPr>
          <p:cNvSpPr/>
          <p:nvPr/>
        </p:nvSpPr>
        <p:spPr>
          <a:xfrm>
            <a:off x="422694" y="919717"/>
            <a:ext cx="3424687" cy="3505634"/>
          </a:xfrm>
          <a:custGeom>
            <a:avLst/>
            <a:gdLst>
              <a:gd name="connsiteX0" fmla="*/ 2232890 w 2233536"/>
              <a:gd name="connsiteY0" fmla="*/ 905472 h 2570881"/>
              <a:gd name="connsiteX1" fmla="*/ 2146900 w 2233536"/>
              <a:gd name="connsiteY1" fmla="*/ 855840 h 2570881"/>
              <a:gd name="connsiteX2" fmla="*/ 2146900 w 2233536"/>
              <a:gd name="connsiteY2" fmla="*/ 890126 h 2570881"/>
              <a:gd name="connsiteX3" fmla="*/ 2028124 w 2233536"/>
              <a:gd name="connsiteY3" fmla="*/ 939758 h 2570881"/>
              <a:gd name="connsiteX4" fmla="*/ 1972891 w 2233536"/>
              <a:gd name="connsiteY4" fmla="*/ 1090681 h 2570881"/>
              <a:gd name="connsiteX5" fmla="*/ 1972715 w 2233536"/>
              <a:gd name="connsiteY5" fmla="*/ 1090681 h 2570881"/>
              <a:gd name="connsiteX6" fmla="*/ 1972715 w 2233536"/>
              <a:gd name="connsiteY6" fmla="*/ 1093702 h 2570881"/>
              <a:gd name="connsiteX7" fmla="*/ 1972715 w 2233536"/>
              <a:gd name="connsiteY7" fmla="*/ 1129465 h 2570881"/>
              <a:gd name="connsiteX8" fmla="*/ 1972715 w 2233536"/>
              <a:gd name="connsiteY8" fmla="*/ 2085454 h 2570881"/>
              <a:gd name="connsiteX9" fmla="*/ 1518886 w 2233536"/>
              <a:gd name="connsiteY9" fmla="*/ 2539283 h 2570881"/>
              <a:gd name="connsiteX10" fmla="*/ 30222 w 2233536"/>
              <a:gd name="connsiteY10" fmla="*/ 2539283 h 2570881"/>
              <a:gd name="connsiteX11" fmla="*/ 30222 w 2233536"/>
              <a:gd name="connsiteY11" fmla="*/ 549760 h 2570881"/>
              <a:gd name="connsiteX12" fmla="*/ 549845 w 2233536"/>
              <a:gd name="connsiteY12" fmla="*/ 30137 h 2570881"/>
              <a:gd name="connsiteX13" fmla="*/ 1972715 w 2233536"/>
              <a:gd name="connsiteY13" fmla="*/ 30137 h 2570881"/>
              <a:gd name="connsiteX14" fmla="*/ 1972715 w 2233536"/>
              <a:gd name="connsiteY14" fmla="*/ 740107 h 2570881"/>
              <a:gd name="connsiteX15" fmla="*/ 1939532 w 2233536"/>
              <a:gd name="connsiteY15" fmla="*/ 801931 h 2570881"/>
              <a:gd name="connsiteX16" fmla="*/ 2001356 w 2233536"/>
              <a:gd name="connsiteY16" fmla="*/ 835092 h 2570881"/>
              <a:gd name="connsiteX17" fmla="*/ 2034540 w 2233536"/>
              <a:gd name="connsiteY17" fmla="*/ 773290 h 2570881"/>
              <a:gd name="connsiteX18" fmla="*/ 2003583 w 2233536"/>
              <a:gd name="connsiteY18" fmla="*/ 740834 h 2570881"/>
              <a:gd name="connsiteX19" fmla="*/ 2003583 w 2233536"/>
              <a:gd name="connsiteY19" fmla="*/ -731 h 2570881"/>
              <a:gd name="connsiteX20" fmla="*/ 549845 w 2233536"/>
              <a:gd name="connsiteY20" fmla="*/ -731 h 2570881"/>
              <a:gd name="connsiteX21" fmla="*/ -646 w 2233536"/>
              <a:gd name="connsiteY21" fmla="*/ 549760 h 2570881"/>
              <a:gd name="connsiteX22" fmla="*/ -646 w 2233536"/>
              <a:gd name="connsiteY22" fmla="*/ 2570151 h 2570881"/>
              <a:gd name="connsiteX23" fmla="*/ 1518886 w 2233536"/>
              <a:gd name="connsiteY23" fmla="*/ 2570151 h 2570881"/>
              <a:gd name="connsiteX24" fmla="*/ 2003583 w 2233536"/>
              <a:gd name="connsiteY24" fmla="*/ 2085454 h 2570881"/>
              <a:gd name="connsiteX25" fmla="*/ 2003583 w 2233536"/>
              <a:gd name="connsiteY25" fmla="*/ 1096723 h 2570881"/>
              <a:gd name="connsiteX26" fmla="*/ 2050878 w 2233536"/>
              <a:gd name="connsiteY26" fmla="*/ 960616 h 2570881"/>
              <a:gd name="connsiteX27" fmla="*/ 2146900 w 2233536"/>
              <a:gd name="connsiteY27" fmla="*/ 920928 h 2570881"/>
              <a:gd name="connsiteX28" fmla="*/ 2146900 w 2233536"/>
              <a:gd name="connsiteY28" fmla="*/ 955060 h 257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33536" h="2570881">
                <a:moveTo>
                  <a:pt x="2232890" y="905472"/>
                </a:moveTo>
                <a:lnTo>
                  <a:pt x="2146900" y="855840"/>
                </a:lnTo>
                <a:lnTo>
                  <a:pt x="2146900" y="890126"/>
                </a:lnTo>
                <a:cubicBezTo>
                  <a:pt x="2097687" y="891074"/>
                  <a:pt x="2057735" y="907765"/>
                  <a:pt x="2028124" y="939758"/>
                </a:cubicBezTo>
                <a:cubicBezTo>
                  <a:pt x="1986518" y="984782"/>
                  <a:pt x="1975427" y="1049472"/>
                  <a:pt x="1972891" y="1090681"/>
                </a:cubicBezTo>
                <a:lnTo>
                  <a:pt x="1972715" y="1090681"/>
                </a:lnTo>
                <a:lnTo>
                  <a:pt x="1972715" y="1093702"/>
                </a:lnTo>
                <a:cubicBezTo>
                  <a:pt x="1972010" y="1105608"/>
                  <a:pt x="1972010" y="1117559"/>
                  <a:pt x="1972715" y="1129465"/>
                </a:cubicBezTo>
                <a:lnTo>
                  <a:pt x="1972715" y="2085454"/>
                </a:lnTo>
                <a:cubicBezTo>
                  <a:pt x="1972715" y="2335707"/>
                  <a:pt x="1769117" y="2539283"/>
                  <a:pt x="1518886" y="2539283"/>
                </a:cubicBezTo>
                <a:lnTo>
                  <a:pt x="30222" y="2539283"/>
                </a:lnTo>
                <a:lnTo>
                  <a:pt x="30222" y="549760"/>
                </a:lnTo>
                <a:cubicBezTo>
                  <a:pt x="30222" y="263126"/>
                  <a:pt x="263321" y="30137"/>
                  <a:pt x="549845" y="30137"/>
                </a:cubicBezTo>
                <a:lnTo>
                  <a:pt x="1972715" y="30137"/>
                </a:lnTo>
                <a:lnTo>
                  <a:pt x="1972715" y="740107"/>
                </a:lnTo>
                <a:cubicBezTo>
                  <a:pt x="1946477" y="748022"/>
                  <a:pt x="1931638" y="775693"/>
                  <a:pt x="1939532" y="801931"/>
                </a:cubicBezTo>
                <a:cubicBezTo>
                  <a:pt x="1947447" y="828169"/>
                  <a:pt x="1975140" y="843008"/>
                  <a:pt x="2001356" y="835092"/>
                </a:cubicBezTo>
                <a:cubicBezTo>
                  <a:pt x="2027594" y="827199"/>
                  <a:pt x="2042455" y="799506"/>
                  <a:pt x="2034540" y="773290"/>
                </a:cubicBezTo>
                <a:cubicBezTo>
                  <a:pt x="2029976" y="758143"/>
                  <a:pt x="2018488" y="746104"/>
                  <a:pt x="2003583" y="740834"/>
                </a:cubicBezTo>
                <a:lnTo>
                  <a:pt x="2003583" y="-731"/>
                </a:lnTo>
                <a:lnTo>
                  <a:pt x="549845" y="-731"/>
                </a:lnTo>
                <a:cubicBezTo>
                  <a:pt x="245821" y="-709"/>
                  <a:pt x="-635" y="245730"/>
                  <a:pt x="-646" y="549760"/>
                </a:cubicBezTo>
                <a:lnTo>
                  <a:pt x="-646" y="2570151"/>
                </a:lnTo>
                <a:lnTo>
                  <a:pt x="1518886" y="2570151"/>
                </a:lnTo>
                <a:cubicBezTo>
                  <a:pt x="1786580" y="2570130"/>
                  <a:pt x="2003561" y="2353148"/>
                  <a:pt x="2003583" y="2085454"/>
                </a:cubicBezTo>
                <a:lnTo>
                  <a:pt x="2003583" y="1096723"/>
                </a:lnTo>
                <a:cubicBezTo>
                  <a:pt x="2005435" y="1060364"/>
                  <a:pt x="2014365" y="1000061"/>
                  <a:pt x="2050878" y="960616"/>
                </a:cubicBezTo>
                <a:cubicBezTo>
                  <a:pt x="2074426" y="935194"/>
                  <a:pt x="2106727" y="921898"/>
                  <a:pt x="2146900" y="920928"/>
                </a:cubicBezTo>
                <a:lnTo>
                  <a:pt x="2146900" y="955060"/>
                </a:lnTo>
                <a:close/>
              </a:path>
            </a:pathLst>
          </a:custGeom>
          <a:solidFill>
            <a:srgbClr val="D82525"/>
          </a:solidFill>
          <a:ln w="22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TextBox 902">
            <a:extLst>
              <a:ext uri="{FF2B5EF4-FFF2-40B4-BE49-F238E27FC236}">
                <a16:creationId xmlns:a16="http://schemas.microsoft.com/office/drawing/2014/main" id="{9AEA7669-CB08-3CBD-6187-34673360C067}"/>
              </a:ext>
            </a:extLst>
          </p:cNvPr>
          <p:cNvSpPr txBox="1"/>
          <p:nvPr/>
        </p:nvSpPr>
        <p:spPr>
          <a:xfrm>
            <a:off x="534839" y="1167954"/>
            <a:ext cx="30106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Estimar</a:t>
            </a:r>
            <a:r>
              <a:rPr lang="en-US" sz="1600" i="1" dirty="0" smtClean="0"/>
              <a:t> a </a:t>
            </a:r>
            <a:r>
              <a:rPr lang="en-US" sz="1600" i="1" dirty="0" err="1" smtClean="0"/>
              <a:t>prevalência</a:t>
            </a:r>
            <a:r>
              <a:rPr lang="en-US" sz="1600" i="1" dirty="0" smtClean="0"/>
              <a:t> do HPV e </a:t>
            </a:r>
            <a:r>
              <a:rPr lang="en-US" sz="1600" i="1" dirty="0" err="1" smtClean="0"/>
              <a:t>seus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tipos</a:t>
            </a:r>
            <a:r>
              <a:rPr lang="en-US" sz="1600" i="1" dirty="0" smtClean="0"/>
              <a:t> no Brasil;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Impacto</a:t>
            </a:r>
            <a:r>
              <a:rPr lang="en-US" sz="1600" i="1" dirty="0" smtClean="0"/>
              <a:t> da </a:t>
            </a:r>
            <a:r>
              <a:rPr lang="en-US" sz="1600" i="1" dirty="0" err="1" smtClean="0"/>
              <a:t>vacinação</a:t>
            </a:r>
            <a:r>
              <a:rPr lang="en-US" sz="1600" i="1" dirty="0" smtClean="0"/>
              <a:t> contra HPV;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Identificar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fatores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demográficos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sócio-ecônomicos</a:t>
            </a:r>
            <a:r>
              <a:rPr lang="en-US" sz="1600" i="1" dirty="0" smtClean="0"/>
              <a:t> e </a:t>
            </a:r>
            <a:r>
              <a:rPr lang="en-US" sz="1600" i="1" dirty="0" err="1" smtClean="0"/>
              <a:t>culturais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associados</a:t>
            </a:r>
            <a:r>
              <a:rPr lang="en-US" sz="1600" i="1" dirty="0" smtClean="0"/>
              <a:t> á </a:t>
            </a:r>
            <a:r>
              <a:rPr lang="en-US" sz="1600" i="1" dirty="0" err="1" smtClean="0"/>
              <a:t>infecção</a:t>
            </a:r>
            <a:r>
              <a:rPr lang="en-US" sz="1600" i="1" dirty="0" smtClean="0"/>
              <a:t> HPV.</a:t>
            </a:r>
            <a:endParaRPr lang="en-US" sz="1600" i="1" dirty="0"/>
          </a:p>
        </p:txBody>
      </p:sp>
      <p:pic>
        <p:nvPicPr>
          <p:cNvPr id="44" name="Picture 2" descr="Colpofix® | Human papillomavirus (HPV) treatmen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82" y="1248925"/>
            <a:ext cx="697006" cy="6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19842" y="4908433"/>
            <a:ext cx="252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HPV de alto risco</a:t>
            </a:r>
          </a:p>
          <a:p>
            <a:r>
              <a:rPr lang="pt-BR" dirty="0" smtClean="0"/>
              <a:t>47,7% das mulheres</a:t>
            </a:r>
          </a:p>
          <a:p>
            <a:r>
              <a:rPr lang="pt-BR" dirty="0" smtClean="0"/>
              <a:t>35,18% dos homens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9125" y="6098877"/>
            <a:ext cx="5093494" cy="67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28575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rgbClr val="6D6E71"/>
                </a:solidFill>
                <a:latin typeface="Roboto Light"/>
                <a:ea typeface="Roboto Light"/>
                <a:cs typeface="Roboto Light"/>
                <a:sym typeface="Roboto Light"/>
              </a:rPr>
              <a:t>Cerca de 50% dos jovens apresentam HPV anal, sendo que 42% apresentam HPV de alto risco para o desenvolvimento de câncer</a:t>
            </a:r>
            <a:r>
              <a:rPr lang="pt-BR" sz="1100" dirty="0">
                <a:solidFill>
                  <a:srgbClr val="6D6E71"/>
                </a:solidFill>
                <a:latin typeface="Roboto Light"/>
                <a:ea typeface="Roboto Light"/>
                <a:cs typeface="Roboto Light"/>
                <a:sym typeface="Roboto Ligh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901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rgbClr val="FCFDFE"/>
            </a:gs>
            <a:gs pos="69000">
              <a:srgbClr val="ECEDEF"/>
            </a:gs>
            <a:gs pos="91000">
              <a:srgbClr val="D1D2D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4B6E44E-4A00-DF6A-8AAC-8A05C811D5A5}"/>
              </a:ext>
            </a:extLst>
          </p:cNvPr>
          <p:cNvSpPr/>
          <p:nvPr/>
        </p:nvSpPr>
        <p:spPr>
          <a:xfrm>
            <a:off x="2215873" y="3264591"/>
            <a:ext cx="429904" cy="328818"/>
          </a:xfrm>
          <a:custGeom>
            <a:avLst/>
            <a:gdLst>
              <a:gd name="connsiteX0" fmla="*/ 0 w 429904"/>
              <a:gd name="connsiteY0" fmla="*/ 0 h 328818"/>
              <a:gd name="connsiteX1" fmla="*/ 429904 w 429904"/>
              <a:gd name="connsiteY1" fmla="*/ 0 h 328818"/>
              <a:gd name="connsiteX2" fmla="*/ 419020 w 429904"/>
              <a:gd name="connsiteY2" fmla="*/ 76115 h 328818"/>
              <a:gd name="connsiteX3" fmla="*/ 414839 w 429904"/>
              <a:gd name="connsiteY3" fmla="*/ 164409 h 328818"/>
              <a:gd name="connsiteX4" fmla="*/ 419020 w 429904"/>
              <a:gd name="connsiteY4" fmla="*/ 252703 h 328818"/>
              <a:gd name="connsiteX5" fmla="*/ 429904 w 429904"/>
              <a:gd name="connsiteY5" fmla="*/ 328818 h 328818"/>
              <a:gd name="connsiteX6" fmla="*/ 0 w 429904"/>
              <a:gd name="connsiteY6" fmla="*/ 328818 h 328818"/>
              <a:gd name="connsiteX7" fmla="*/ 10884 w 429904"/>
              <a:gd name="connsiteY7" fmla="*/ 252703 h 328818"/>
              <a:gd name="connsiteX8" fmla="*/ 15064 w 429904"/>
              <a:gd name="connsiteY8" fmla="*/ 164409 h 328818"/>
              <a:gd name="connsiteX9" fmla="*/ 10884 w 429904"/>
              <a:gd name="connsiteY9" fmla="*/ 76115 h 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904" h="328818">
                <a:moveTo>
                  <a:pt x="0" y="0"/>
                </a:moveTo>
                <a:lnTo>
                  <a:pt x="429904" y="0"/>
                </a:lnTo>
                <a:lnTo>
                  <a:pt x="419020" y="76115"/>
                </a:lnTo>
                <a:cubicBezTo>
                  <a:pt x="416254" y="105174"/>
                  <a:pt x="414839" y="134626"/>
                  <a:pt x="414839" y="164409"/>
                </a:cubicBezTo>
                <a:cubicBezTo>
                  <a:pt x="414839" y="194192"/>
                  <a:pt x="416254" y="223645"/>
                  <a:pt x="419020" y="252703"/>
                </a:cubicBezTo>
                <a:lnTo>
                  <a:pt x="429904" y="328818"/>
                </a:lnTo>
                <a:lnTo>
                  <a:pt x="0" y="328818"/>
                </a:lnTo>
                <a:lnTo>
                  <a:pt x="10884" y="252703"/>
                </a:lnTo>
                <a:cubicBezTo>
                  <a:pt x="13650" y="223645"/>
                  <a:pt x="15064" y="194192"/>
                  <a:pt x="15064" y="164409"/>
                </a:cubicBezTo>
                <a:cubicBezTo>
                  <a:pt x="15064" y="134626"/>
                  <a:pt x="13650" y="105174"/>
                  <a:pt x="10884" y="7611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18CC30F-A32D-10FC-9C2F-D5A43BFB2E54}"/>
              </a:ext>
            </a:extLst>
          </p:cNvPr>
          <p:cNvSpPr/>
          <p:nvPr/>
        </p:nvSpPr>
        <p:spPr>
          <a:xfrm>
            <a:off x="4454589" y="3264591"/>
            <a:ext cx="429904" cy="328818"/>
          </a:xfrm>
          <a:custGeom>
            <a:avLst/>
            <a:gdLst>
              <a:gd name="connsiteX0" fmla="*/ 0 w 429904"/>
              <a:gd name="connsiteY0" fmla="*/ 0 h 328818"/>
              <a:gd name="connsiteX1" fmla="*/ 429904 w 429904"/>
              <a:gd name="connsiteY1" fmla="*/ 0 h 328818"/>
              <a:gd name="connsiteX2" fmla="*/ 419020 w 429904"/>
              <a:gd name="connsiteY2" fmla="*/ 76115 h 328818"/>
              <a:gd name="connsiteX3" fmla="*/ 414839 w 429904"/>
              <a:gd name="connsiteY3" fmla="*/ 164409 h 328818"/>
              <a:gd name="connsiteX4" fmla="*/ 419020 w 429904"/>
              <a:gd name="connsiteY4" fmla="*/ 252703 h 328818"/>
              <a:gd name="connsiteX5" fmla="*/ 429904 w 429904"/>
              <a:gd name="connsiteY5" fmla="*/ 328818 h 328818"/>
              <a:gd name="connsiteX6" fmla="*/ 0 w 429904"/>
              <a:gd name="connsiteY6" fmla="*/ 328818 h 328818"/>
              <a:gd name="connsiteX7" fmla="*/ 10884 w 429904"/>
              <a:gd name="connsiteY7" fmla="*/ 252703 h 328818"/>
              <a:gd name="connsiteX8" fmla="*/ 15064 w 429904"/>
              <a:gd name="connsiteY8" fmla="*/ 164409 h 328818"/>
              <a:gd name="connsiteX9" fmla="*/ 10884 w 429904"/>
              <a:gd name="connsiteY9" fmla="*/ 76115 h 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904" h="328818">
                <a:moveTo>
                  <a:pt x="0" y="0"/>
                </a:moveTo>
                <a:lnTo>
                  <a:pt x="429904" y="0"/>
                </a:lnTo>
                <a:lnTo>
                  <a:pt x="419020" y="76115"/>
                </a:lnTo>
                <a:cubicBezTo>
                  <a:pt x="416254" y="105174"/>
                  <a:pt x="414839" y="134626"/>
                  <a:pt x="414839" y="164409"/>
                </a:cubicBezTo>
                <a:cubicBezTo>
                  <a:pt x="414839" y="194192"/>
                  <a:pt x="416254" y="223645"/>
                  <a:pt x="419020" y="252703"/>
                </a:cubicBezTo>
                <a:lnTo>
                  <a:pt x="429904" y="328818"/>
                </a:lnTo>
                <a:lnTo>
                  <a:pt x="0" y="328818"/>
                </a:lnTo>
                <a:lnTo>
                  <a:pt x="10884" y="252703"/>
                </a:lnTo>
                <a:cubicBezTo>
                  <a:pt x="13650" y="223645"/>
                  <a:pt x="15064" y="194192"/>
                  <a:pt x="15064" y="164409"/>
                </a:cubicBezTo>
                <a:cubicBezTo>
                  <a:pt x="15064" y="134626"/>
                  <a:pt x="13650" y="105174"/>
                  <a:pt x="10884" y="76115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9F9441-B2A0-3752-6851-558B64E1ECA2}"/>
              </a:ext>
            </a:extLst>
          </p:cNvPr>
          <p:cNvSpPr/>
          <p:nvPr/>
        </p:nvSpPr>
        <p:spPr>
          <a:xfrm>
            <a:off x="6693529" y="3264591"/>
            <a:ext cx="429904" cy="328818"/>
          </a:xfrm>
          <a:custGeom>
            <a:avLst/>
            <a:gdLst>
              <a:gd name="connsiteX0" fmla="*/ 0 w 429904"/>
              <a:gd name="connsiteY0" fmla="*/ 0 h 328818"/>
              <a:gd name="connsiteX1" fmla="*/ 429904 w 429904"/>
              <a:gd name="connsiteY1" fmla="*/ 0 h 328818"/>
              <a:gd name="connsiteX2" fmla="*/ 419020 w 429904"/>
              <a:gd name="connsiteY2" fmla="*/ 76115 h 328818"/>
              <a:gd name="connsiteX3" fmla="*/ 414839 w 429904"/>
              <a:gd name="connsiteY3" fmla="*/ 164409 h 328818"/>
              <a:gd name="connsiteX4" fmla="*/ 419020 w 429904"/>
              <a:gd name="connsiteY4" fmla="*/ 252703 h 328818"/>
              <a:gd name="connsiteX5" fmla="*/ 429904 w 429904"/>
              <a:gd name="connsiteY5" fmla="*/ 328818 h 328818"/>
              <a:gd name="connsiteX6" fmla="*/ 0 w 429904"/>
              <a:gd name="connsiteY6" fmla="*/ 328818 h 328818"/>
              <a:gd name="connsiteX7" fmla="*/ 10884 w 429904"/>
              <a:gd name="connsiteY7" fmla="*/ 252703 h 328818"/>
              <a:gd name="connsiteX8" fmla="*/ 15064 w 429904"/>
              <a:gd name="connsiteY8" fmla="*/ 164409 h 328818"/>
              <a:gd name="connsiteX9" fmla="*/ 10884 w 429904"/>
              <a:gd name="connsiteY9" fmla="*/ 76115 h 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904" h="328818">
                <a:moveTo>
                  <a:pt x="0" y="0"/>
                </a:moveTo>
                <a:lnTo>
                  <a:pt x="429904" y="0"/>
                </a:lnTo>
                <a:lnTo>
                  <a:pt x="419020" y="76115"/>
                </a:lnTo>
                <a:cubicBezTo>
                  <a:pt x="416254" y="105174"/>
                  <a:pt x="414839" y="134626"/>
                  <a:pt x="414839" y="164409"/>
                </a:cubicBezTo>
                <a:cubicBezTo>
                  <a:pt x="414839" y="194192"/>
                  <a:pt x="416254" y="223645"/>
                  <a:pt x="419020" y="252703"/>
                </a:cubicBezTo>
                <a:lnTo>
                  <a:pt x="429904" y="328818"/>
                </a:lnTo>
                <a:lnTo>
                  <a:pt x="0" y="328818"/>
                </a:lnTo>
                <a:lnTo>
                  <a:pt x="10884" y="252703"/>
                </a:lnTo>
                <a:cubicBezTo>
                  <a:pt x="13650" y="223645"/>
                  <a:pt x="15064" y="194192"/>
                  <a:pt x="15064" y="164409"/>
                </a:cubicBezTo>
                <a:cubicBezTo>
                  <a:pt x="15064" y="134626"/>
                  <a:pt x="13650" y="105174"/>
                  <a:pt x="10884" y="76115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B1DDA7-56D9-17DC-F1A7-B5E89058F796}"/>
              </a:ext>
            </a:extLst>
          </p:cNvPr>
          <p:cNvSpPr/>
          <p:nvPr/>
        </p:nvSpPr>
        <p:spPr>
          <a:xfrm>
            <a:off x="8931437" y="3264591"/>
            <a:ext cx="429904" cy="328818"/>
          </a:xfrm>
          <a:custGeom>
            <a:avLst/>
            <a:gdLst>
              <a:gd name="connsiteX0" fmla="*/ 0 w 429904"/>
              <a:gd name="connsiteY0" fmla="*/ 0 h 328818"/>
              <a:gd name="connsiteX1" fmla="*/ 429904 w 429904"/>
              <a:gd name="connsiteY1" fmla="*/ 0 h 328818"/>
              <a:gd name="connsiteX2" fmla="*/ 419020 w 429904"/>
              <a:gd name="connsiteY2" fmla="*/ 76115 h 328818"/>
              <a:gd name="connsiteX3" fmla="*/ 414839 w 429904"/>
              <a:gd name="connsiteY3" fmla="*/ 164409 h 328818"/>
              <a:gd name="connsiteX4" fmla="*/ 419020 w 429904"/>
              <a:gd name="connsiteY4" fmla="*/ 252703 h 328818"/>
              <a:gd name="connsiteX5" fmla="*/ 429904 w 429904"/>
              <a:gd name="connsiteY5" fmla="*/ 328818 h 328818"/>
              <a:gd name="connsiteX6" fmla="*/ 0 w 429904"/>
              <a:gd name="connsiteY6" fmla="*/ 328818 h 328818"/>
              <a:gd name="connsiteX7" fmla="*/ 10884 w 429904"/>
              <a:gd name="connsiteY7" fmla="*/ 252703 h 328818"/>
              <a:gd name="connsiteX8" fmla="*/ 15064 w 429904"/>
              <a:gd name="connsiteY8" fmla="*/ 164409 h 328818"/>
              <a:gd name="connsiteX9" fmla="*/ 10884 w 429904"/>
              <a:gd name="connsiteY9" fmla="*/ 76115 h 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904" h="328818">
                <a:moveTo>
                  <a:pt x="0" y="0"/>
                </a:moveTo>
                <a:lnTo>
                  <a:pt x="429904" y="0"/>
                </a:lnTo>
                <a:lnTo>
                  <a:pt x="419020" y="76115"/>
                </a:lnTo>
                <a:cubicBezTo>
                  <a:pt x="416254" y="105174"/>
                  <a:pt x="414839" y="134626"/>
                  <a:pt x="414839" y="164409"/>
                </a:cubicBezTo>
                <a:cubicBezTo>
                  <a:pt x="414839" y="194192"/>
                  <a:pt x="416254" y="223645"/>
                  <a:pt x="419020" y="252703"/>
                </a:cubicBezTo>
                <a:lnTo>
                  <a:pt x="429904" y="328818"/>
                </a:lnTo>
                <a:lnTo>
                  <a:pt x="0" y="328818"/>
                </a:lnTo>
                <a:lnTo>
                  <a:pt x="10884" y="252703"/>
                </a:lnTo>
                <a:cubicBezTo>
                  <a:pt x="13650" y="223645"/>
                  <a:pt x="15064" y="194192"/>
                  <a:pt x="15064" y="164409"/>
                </a:cubicBezTo>
                <a:cubicBezTo>
                  <a:pt x="15064" y="134626"/>
                  <a:pt x="13650" y="105174"/>
                  <a:pt x="10884" y="76115"/>
                </a:cubicBez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B4FA6E-6DCF-261A-D794-5B0D49A9EC7A}"/>
              </a:ext>
            </a:extLst>
          </p:cNvPr>
          <p:cNvCxnSpPr/>
          <p:nvPr/>
        </p:nvCxnSpPr>
        <p:spPr>
          <a:xfrm flipV="1">
            <a:off x="1306283" y="906046"/>
            <a:ext cx="0" cy="16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32B0DD6-AAE4-B9A4-4817-44BFF0A8FD39}"/>
              </a:ext>
            </a:extLst>
          </p:cNvPr>
          <p:cNvGrpSpPr/>
          <p:nvPr/>
        </p:nvGrpSpPr>
        <p:grpSpPr>
          <a:xfrm>
            <a:off x="1376064" y="672740"/>
            <a:ext cx="2063726" cy="848273"/>
            <a:chOff x="1718933" y="578250"/>
            <a:chExt cx="2063726" cy="8482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31E26E-79A9-3B3D-E537-FE1EDB13A97C}"/>
                </a:ext>
              </a:extLst>
            </p:cNvPr>
            <p:cNvSpPr txBox="1"/>
            <p:nvPr/>
          </p:nvSpPr>
          <p:spPr>
            <a:xfrm>
              <a:off x="1718933" y="578250"/>
              <a:ext cx="19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2014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A39B2E6-D689-678D-124D-B4EB973447DF}"/>
                </a:ext>
              </a:extLst>
            </p:cNvPr>
            <p:cNvSpPr txBox="1"/>
            <p:nvPr/>
          </p:nvSpPr>
          <p:spPr>
            <a:xfrm>
              <a:off x="1728273" y="841748"/>
              <a:ext cx="2054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Meninas de 11 a 13 anos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C0AA1E7-8C20-BFED-A687-400FFFB70FF4}"/>
              </a:ext>
            </a:extLst>
          </p:cNvPr>
          <p:cNvCxnSpPr/>
          <p:nvPr/>
        </p:nvCxnSpPr>
        <p:spPr>
          <a:xfrm flipV="1">
            <a:off x="5733141" y="906046"/>
            <a:ext cx="0" cy="16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C8E4FC9-1842-3F53-1655-455338588780}"/>
              </a:ext>
            </a:extLst>
          </p:cNvPr>
          <p:cNvCxnSpPr/>
          <p:nvPr/>
        </p:nvCxnSpPr>
        <p:spPr>
          <a:xfrm flipV="1">
            <a:off x="10244450" y="906046"/>
            <a:ext cx="0" cy="16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1D82DF6-C298-3082-5084-5BE8755C5AE8}"/>
              </a:ext>
            </a:extLst>
          </p:cNvPr>
          <p:cNvCxnSpPr/>
          <p:nvPr/>
        </p:nvCxnSpPr>
        <p:spPr>
          <a:xfrm flipV="1">
            <a:off x="3550757" y="4349350"/>
            <a:ext cx="0" cy="16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E15114B-9D6C-A843-4F37-C9C0E0BEA549}"/>
              </a:ext>
            </a:extLst>
          </p:cNvPr>
          <p:cNvCxnSpPr/>
          <p:nvPr/>
        </p:nvCxnSpPr>
        <p:spPr>
          <a:xfrm flipV="1">
            <a:off x="7977615" y="4349350"/>
            <a:ext cx="0" cy="16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771EE0-43C3-D71E-97FA-ED635EA15613}"/>
              </a:ext>
            </a:extLst>
          </p:cNvPr>
          <p:cNvGrpSpPr/>
          <p:nvPr/>
        </p:nvGrpSpPr>
        <p:grpSpPr>
          <a:xfrm>
            <a:off x="5809984" y="672740"/>
            <a:ext cx="2063726" cy="1833158"/>
            <a:chOff x="1718933" y="578250"/>
            <a:chExt cx="2063726" cy="183315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AB24481-569A-E6BA-EB06-036DD446FC00}"/>
                </a:ext>
              </a:extLst>
            </p:cNvPr>
            <p:cNvSpPr txBox="1"/>
            <p:nvPr/>
          </p:nvSpPr>
          <p:spPr>
            <a:xfrm>
              <a:off x="1718933" y="578250"/>
              <a:ext cx="19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2017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B7858D-DA2E-E576-78C3-42209B5AA66C}"/>
                </a:ext>
              </a:extLst>
            </p:cNvPr>
            <p:cNvSpPr txBox="1"/>
            <p:nvPr/>
          </p:nvSpPr>
          <p:spPr>
            <a:xfrm>
              <a:off x="1728273" y="841748"/>
              <a:ext cx="20543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Meninas de  9 a 14 anos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Meninos de 11 a 14 anos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e 15 a 26 anos </a:t>
              </a:r>
              <a:r>
                <a:rPr kumimoji="0" lang="es-E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Imunodeprimidos</a:t>
              </a:r>
              <a:r>
                <a:rPr kumimoji="0" lang="es-E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F44B74-85F3-03E2-D068-E8ACC01C5FB9}"/>
              </a:ext>
            </a:extLst>
          </p:cNvPr>
          <p:cNvGrpSpPr/>
          <p:nvPr/>
        </p:nvGrpSpPr>
        <p:grpSpPr>
          <a:xfrm>
            <a:off x="10322084" y="672740"/>
            <a:ext cx="2063726" cy="1094495"/>
            <a:chOff x="1718933" y="578250"/>
            <a:chExt cx="2063726" cy="10944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F88473C-CB3A-7155-7D1A-67AE10DBF6B5}"/>
                </a:ext>
              </a:extLst>
            </p:cNvPr>
            <p:cNvSpPr txBox="1"/>
            <p:nvPr/>
          </p:nvSpPr>
          <p:spPr>
            <a:xfrm>
              <a:off x="1718933" y="578250"/>
              <a:ext cx="19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60093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2023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41CC1C-D6AA-8B8B-EAD6-7FD12E2769A4}"/>
                </a:ext>
              </a:extLst>
            </p:cNvPr>
            <p:cNvSpPr txBox="1"/>
            <p:nvPr/>
          </p:nvSpPr>
          <p:spPr>
            <a:xfrm>
              <a:off x="1728273" y="841748"/>
              <a:ext cx="205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Vítimas de violência sexual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9 a 45 anos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B07237-8269-C12E-E6F6-B1112765ABB2}"/>
              </a:ext>
            </a:extLst>
          </p:cNvPr>
          <p:cNvGrpSpPr/>
          <p:nvPr/>
        </p:nvGrpSpPr>
        <p:grpSpPr>
          <a:xfrm>
            <a:off x="3633766" y="4806967"/>
            <a:ext cx="2063726" cy="1340716"/>
            <a:chOff x="1718933" y="578250"/>
            <a:chExt cx="2063726" cy="134071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EE5BF9-2DAA-4809-420D-F3EC75A7F440}"/>
                </a:ext>
              </a:extLst>
            </p:cNvPr>
            <p:cNvSpPr txBox="1"/>
            <p:nvPr/>
          </p:nvSpPr>
          <p:spPr>
            <a:xfrm>
              <a:off x="1718933" y="578250"/>
              <a:ext cx="19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2016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004B0B-91DE-CC81-D74F-C7402D864403}"/>
                </a:ext>
              </a:extLst>
            </p:cNvPr>
            <p:cNvSpPr txBox="1"/>
            <p:nvPr/>
          </p:nvSpPr>
          <p:spPr>
            <a:xfrm>
              <a:off x="1728273" y="841748"/>
              <a:ext cx="20543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Meninas de 9 a 13 anos e de 15 a 26 anos vivendo com HIV Aids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BBC82C4-01F4-6872-28EF-B45E2DE56DA0}"/>
              </a:ext>
            </a:extLst>
          </p:cNvPr>
          <p:cNvGrpSpPr/>
          <p:nvPr/>
        </p:nvGrpSpPr>
        <p:grpSpPr>
          <a:xfrm>
            <a:off x="8061674" y="4806967"/>
            <a:ext cx="2182776" cy="1586937"/>
            <a:chOff x="1718933" y="578250"/>
            <a:chExt cx="2182776" cy="158693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006531B-CD5A-1967-D236-CAEBF5EE29F4}"/>
                </a:ext>
              </a:extLst>
            </p:cNvPr>
            <p:cNvSpPr txBox="1"/>
            <p:nvPr/>
          </p:nvSpPr>
          <p:spPr>
            <a:xfrm>
              <a:off x="1718933" y="578250"/>
              <a:ext cx="19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2022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E3C739E-6B79-49C4-E377-D52D3A823612}"/>
                </a:ext>
              </a:extLst>
            </p:cNvPr>
            <p:cNvSpPr txBox="1"/>
            <p:nvPr/>
          </p:nvSpPr>
          <p:spPr>
            <a:xfrm>
              <a:off x="1728273" y="841748"/>
              <a:ext cx="21734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*</a:t>
              </a:r>
              <a:r>
                <a:rPr kumimoji="0" lang="es-E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Mulheres</a:t>
              </a:r>
              <a:r>
                <a:rPr kumimoji="0" lang="es-E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e </a:t>
              </a:r>
              <a:r>
                <a:rPr kumimoji="0" lang="es-E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Homens</a:t>
              </a:r>
              <a:r>
                <a:rPr kumimoji="0" lang="es-E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</a:t>
              </a:r>
              <a:r>
                <a:rPr kumimoji="0" lang="es-E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imunodeprimidos</a:t>
              </a:r>
              <a:r>
                <a:rPr kumimoji="0" lang="es-E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9  a 45 anos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Meninos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9 a 14 anos</a:t>
              </a: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391885" y="2508650"/>
            <a:ext cx="1839053" cy="1840700"/>
            <a:chOff x="391885" y="2508650"/>
            <a:chExt cx="1839053" cy="18407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35" y="2833716"/>
              <a:ext cx="1776835" cy="1238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232DDD-19EC-A6F6-08AC-B0CD3E31B64B}"/>
                </a:ext>
              </a:extLst>
            </p:cNvPr>
            <p:cNvGrpSpPr/>
            <p:nvPr/>
          </p:nvGrpSpPr>
          <p:grpSpPr>
            <a:xfrm>
              <a:off x="391885" y="2508650"/>
              <a:ext cx="1839053" cy="1840700"/>
              <a:chOff x="1088571" y="2508650"/>
              <a:chExt cx="1839053" cy="1840700"/>
            </a:xfrm>
            <a:effectLst>
              <a:reflection blurRad="6350" stA="50000" endA="300" endPos="55500" dist="50800" dir="5400000" sy="-100000" algn="bl" rotWithShape="0"/>
            </a:effectLst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1FE6DD7-BF00-B3CA-B363-49430C9D151F}"/>
                  </a:ext>
                </a:extLst>
              </p:cNvPr>
              <p:cNvSpPr/>
              <p:nvPr/>
            </p:nvSpPr>
            <p:spPr>
              <a:xfrm>
                <a:off x="1088571" y="2508650"/>
                <a:ext cx="1091190" cy="1840700"/>
              </a:xfrm>
              <a:custGeom>
                <a:avLst/>
                <a:gdLst>
                  <a:gd name="connsiteX0" fmla="*/ 1343464 w 1592846"/>
                  <a:gd name="connsiteY0" fmla="*/ 0 h 2686930"/>
                  <a:gd name="connsiteX1" fmla="*/ 1343464 w 1592846"/>
                  <a:gd name="connsiteY1" fmla="*/ 2576 h 2686930"/>
                  <a:gd name="connsiteX2" fmla="*/ 1356224 w 1592846"/>
                  <a:gd name="connsiteY2" fmla="*/ 0 h 2686930"/>
                  <a:gd name="connsiteX3" fmla="*/ 1592846 w 1592846"/>
                  <a:gd name="connsiteY3" fmla="*/ 236622 h 2686930"/>
                  <a:gd name="connsiteX4" fmla="*/ 1356224 w 1592846"/>
                  <a:gd name="connsiteY4" fmla="*/ 473244 h 2686930"/>
                  <a:gd name="connsiteX5" fmla="*/ 1343464 w 1592846"/>
                  <a:gd name="connsiteY5" fmla="*/ 470668 h 2686930"/>
                  <a:gd name="connsiteX6" fmla="*/ 1343464 w 1592846"/>
                  <a:gd name="connsiteY6" fmla="*/ 474324 h 2686930"/>
                  <a:gd name="connsiteX7" fmla="*/ 1254601 w 1592846"/>
                  <a:gd name="connsiteY7" fmla="*/ 478811 h 2686930"/>
                  <a:gd name="connsiteX8" fmla="*/ 474324 w 1592846"/>
                  <a:gd name="connsiteY8" fmla="*/ 1343465 h 2686930"/>
                  <a:gd name="connsiteX9" fmla="*/ 1254601 w 1592846"/>
                  <a:gd name="connsiteY9" fmla="*/ 2208119 h 2686930"/>
                  <a:gd name="connsiteX10" fmla="*/ 1343464 w 1592846"/>
                  <a:gd name="connsiteY10" fmla="*/ 2212606 h 2686930"/>
                  <a:gd name="connsiteX11" fmla="*/ 1343464 w 1592846"/>
                  <a:gd name="connsiteY11" fmla="*/ 2216262 h 2686930"/>
                  <a:gd name="connsiteX12" fmla="*/ 1356224 w 1592846"/>
                  <a:gd name="connsiteY12" fmla="*/ 2213686 h 2686930"/>
                  <a:gd name="connsiteX13" fmla="*/ 1592846 w 1592846"/>
                  <a:gd name="connsiteY13" fmla="*/ 2450308 h 2686930"/>
                  <a:gd name="connsiteX14" fmla="*/ 1356224 w 1592846"/>
                  <a:gd name="connsiteY14" fmla="*/ 2686930 h 2686930"/>
                  <a:gd name="connsiteX15" fmla="*/ 1343464 w 1592846"/>
                  <a:gd name="connsiteY15" fmla="*/ 2684354 h 2686930"/>
                  <a:gd name="connsiteX16" fmla="*/ 1343464 w 1592846"/>
                  <a:gd name="connsiteY16" fmla="*/ 2686930 h 2686930"/>
                  <a:gd name="connsiteX17" fmla="*/ 1206104 w 1592846"/>
                  <a:gd name="connsiteY17" fmla="*/ 2679994 h 2686930"/>
                  <a:gd name="connsiteX18" fmla="*/ 0 w 1592846"/>
                  <a:gd name="connsiteY18" fmla="*/ 1343465 h 2686930"/>
                  <a:gd name="connsiteX19" fmla="*/ 1206104 w 1592846"/>
                  <a:gd name="connsiteY19" fmla="*/ 6936 h 26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2846" h="2686930">
                    <a:moveTo>
                      <a:pt x="1343464" y="0"/>
                    </a:moveTo>
                    <a:lnTo>
                      <a:pt x="1343464" y="2576"/>
                    </a:lnTo>
                    <a:lnTo>
                      <a:pt x="1356224" y="0"/>
                    </a:lnTo>
                    <a:cubicBezTo>
                      <a:pt x="1486907" y="0"/>
                      <a:pt x="1592846" y="105939"/>
                      <a:pt x="1592846" y="236622"/>
                    </a:cubicBezTo>
                    <a:cubicBezTo>
                      <a:pt x="1592846" y="367305"/>
                      <a:pt x="1486907" y="473244"/>
                      <a:pt x="1356224" y="473244"/>
                    </a:cubicBezTo>
                    <a:lnTo>
                      <a:pt x="1343464" y="470668"/>
                    </a:lnTo>
                    <a:lnTo>
                      <a:pt x="1343464" y="474324"/>
                    </a:lnTo>
                    <a:lnTo>
                      <a:pt x="1254601" y="478811"/>
                    </a:lnTo>
                    <a:cubicBezTo>
                      <a:pt x="816331" y="523320"/>
                      <a:pt x="474324" y="893453"/>
                      <a:pt x="474324" y="1343465"/>
                    </a:cubicBezTo>
                    <a:cubicBezTo>
                      <a:pt x="474324" y="1793477"/>
                      <a:pt x="816331" y="2163610"/>
                      <a:pt x="1254601" y="2208119"/>
                    </a:cubicBezTo>
                    <a:lnTo>
                      <a:pt x="1343464" y="2212606"/>
                    </a:lnTo>
                    <a:lnTo>
                      <a:pt x="1343464" y="2216262"/>
                    </a:lnTo>
                    <a:lnTo>
                      <a:pt x="1356224" y="2213686"/>
                    </a:lnTo>
                    <a:cubicBezTo>
                      <a:pt x="1486907" y="2213686"/>
                      <a:pt x="1592846" y="2319625"/>
                      <a:pt x="1592846" y="2450308"/>
                    </a:cubicBezTo>
                    <a:cubicBezTo>
                      <a:pt x="1592846" y="2580991"/>
                      <a:pt x="1486907" y="2686930"/>
                      <a:pt x="1356224" y="2686930"/>
                    </a:cubicBezTo>
                    <a:lnTo>
                      <a:pt x="1343464" y="2684354"/>
                    </a:lnTo>
                    <a:lnTo>
                      <a:pt x="1343464" y="2686930"/>
                    </a:lnTo>
                    <a:lnTo>
                      <a:pt x="1206104" y="2679994"/>
                    </a:lnTo>
                    <a:cubicBezTo>
                      <a:pt x="528654" y="2611195"/>
                      <a:pt x="0" y="2039067"/>
                      <a:pt x="0" y="1343465"/>
                    </a:cubicBezTo>
                    <a:cubicBezTo>
                      <a:pt x="0" y="647864"/>
                      <a:pt x="528654" y="75735"/>
                      <a:pt x="1206104" y="6936"/>
                    </a:cubicBezTo>
                    <a:close/>
                  </a:path>
                </a:pathLst>
              </a:cu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FA28A69-E4C6-6FDB-C2E6-6D6134DDD6E7}"/>
                  </a:ext>
                </a:extLst>
              </p:cNvPr>
              <p:cNvSpPr/>
              <p:nvPr/>
            </p:nvSpPr>
            <p:spPr>
              <a:xfrm flipH="1">
                <a:off x="1836434" y="2508650"/>
                <a:ext cx="1091190" cy="1840700"/>
              </a:xfrm>
              <a:custGeom>
                <a:avLst/>
                <a:gdLst>
                  <a:gd name="connsiteX0" fmla="*/ 1343464 w 1592846"/>
                  <a:gd name="connsiteY0" fmla="*/ 0 h 2686930"/>
                  <a:gd name="connsiteX1" fmla="*/ 1343464 w 1592846"/>
                  <a:gd name="connsiteY1" fmla="*/ 2576 h 2686930"/>
                  <a:gd name="connsiteX2" fmla="*/ 1356224 w 1592846"/>
                  <a:gd name="connsiteY2" fmla="*/ 0 h 2686930"/>
                  <a:gd name="connsiteX3" fmla="*/ 1592846 w 1592846"/>
                  <a:gd name="connsiteY3" fmla="*/ 236622 h 2686930"/>
                  <a:gd name="connsiteX4" fmla="*/ 1356224 w 1592846"/>
                  <a:gd name="connsiteY4" fmla="*/ 473244 h 2686930"/>
                  <a:gd name="connsiteX5" fmla="*/ 1343464 w 1592846"/>
                  <a:gd name="connsiteY5" fmla="*/ 470668 h 2686930"/>
                  <a:gd name="connsiteX6" fmla="*/ 1343464 w 1592846"/>
                  <a:gd name="connsiteY6" fmla="*/ 474324 h 2686930"/>
                  <a:gd name="connsiteX7" fmla="*/ 1254601 w 1592846"/>
                  <a:gd name="connsiteY7" fmla="*/ 478811 h 2686930"/>
                  <a:gd name="connsiteX8" fmla="*/ 474324 w 1592846"/>
                  <a:gd name="connsiteY8" fmla="*/ 1343465 h 2686930"/>
                  <a:gd name="connsiteX9" fmla="*/ 1254601 w 1592846"/>
                  <a:gd name="connsiteY9" fmla="*/ 2208119 h 2686930"/>
                  <a:gd name="connsiteX10" fmla="*/ 1343464 w 1592846"/>
                  <a:gd name="connsiteY10" fmla="*/ 2212606 h 2686930"/>
                  <a:gd name="connsiteX11" fmla="*/ 1343464 w 1592846"/>
                  <a:gd name="connsiteY11" fmla="*/ 2216262 h 2686930"/>
                  <a:gd name="connsiteX12" fmla="*/ 1356224 w 1592846"/>
                  <a:gd name="connsiteY12" fmla="*/ 2213686 h 2686930"/>
                  <a:gd name="connsiteX13" fmla="*/ 1592846 w 1592846"/>
                  <a:gd name="connsiteY13" fmla="*/ 2450308 h 2686930"/>
                  <a:gd name="connsiteX14" fmla="*/ 1356224 w 1592846"/>
                  <a:gd name="connsiteY14" fmla="*/ 2686930 h 2686930"/>
                  <a:gd name="connsiteX15" fmla="*/ 1343464 w 1592846"/>
                  <a:gd name="connsiteY15" fmla="*/ 2684354 h 2686930"/>
                  <a:gd name="connsiteX16" fmla="*/ 1343464 w 1592846"/>
                  <a:gd name="connsiteY16" fmla="*/ 2686930 h 2686930"/>
                  <a:gd name="connsiteX17" fmla="*/ 1206104 w 1592846"/>
                  <a:gd name="connsiteY17" fmla="*/ 2679994 h 2686930"/>
                  <a:gd name="connsiteX18" fmla="*/ 0 w 1592846"/>
                  <a:gd name="connsiteY18" fmla="*/ 1343465 h 2686930"/>
                  <a:gd name="connsiteX19" fmla="*/ 1206104 w 1592846"/>
                  <a:gd name="connsiteY19" fmla="*/ 6936 h 26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2846" h="2686930">
                    <a:moveTo>
                      <a:pt x="1343464" y="0"/>
                    </a:moveTo>
                    <a:lnTo>
                      <a:pt x="1343464" y="2576"/>
                    </a:lnTo>
                    <a:lnTo>
                      <a:pt x="1356224" y="0"/>
                    </a:lnTo>
                    <a:cubicBezTo>
                      <a:pt x="1486907" y="0"/>
                      <a:pt x="1592846" y="105939"/>
                      <a:pt x="1592846" y="236622"/>
                    </a:cubicBezTo>
                    <a:cubicBezTo>
                      <a:pt x="1592846" y="367305"/>
                      <a:pt x="1486907" y="473244"/>
                      <a:pt x="1356224" y="473244"/>
                    </a:cubicBezTo>
                    <a:lnTo>
                      <a:pt x="1343464" y="470668"/>
                    </a:lnTo>
                    <a:lnTo>
                      <a:pt x="1343464" y="474324"/>
                    </a:lnTo>
                    <a:lnTo>
                      <a:pt x="1254601" y="478811"/>
                    </a:lnTo>
                    <a:cubicBezTo>
                      <a:pt x="816331" y="523320"/>
                      <a:pt x="474324" y="893453"/>
                      <a:pt x="474324" y="1343465"/>
                    </a:cubicBezTo>
                    <a:cubicBezTo>
                      <a:pt x="474324" y="1793477"/>
                      <a:pt x="816331" y="2163610"/>
                      <a:pt x="1254601" y="2208119"/>
                    </a:cubicBezTo>
                    <a:lnTo>
                      <a:pt x="1343464" y="2212606"/>
                    </a:lnTo>
                    <a:lnTo>
                      <a:pt x="1343464" y="2216262"/>
                    </a:lnTo>
                    <a:lnTo>
                      <a:pt x="1356224" y="2213686"/>
                    </a:lnTo>
                    <a:cubicBezTo>
                      <a:pt x="1486907" y="2213686"/>
                      <a:pt x="1592846" y="2319625"/>
                      <a:pt x="1592846" y="2450308"/>
                    </a:cubicBezTo>
                    <a:cubicBezTo>
                      <a:pt x="1592846" y="2580991"/>
                      <a:pt x="1486907" y="2686930"/>
                      <a:pt x="1356224" y="2686930"/>
                    </a:cubicBezTo>
                    <a:lnTo>
                      <a:pt x="1343464" y="2684354"/>
                    </a:lnTo>
                    <a:lnTo>
                      <a:pt x="1343464" y="2686930"/>
                    </a:lnTo>
                    <a:lnTo>
                      <a:pt x="1206104" y="2679994"/>
                    </a:lnTo>
                    <a:cubicBezTo>
                      <a:pt x="528654" y="2611195"/>
                      <a:pt x="0" y="2039067"/>
                      <a:pt x="0" y="1343465"/>
                    </a:cubicBezTo>
                    <a:cubicBezTo>
                      <a:pt x="0" y="647864"/>
                      <a:pt x="528654" y="75735"/>
                      <a:pt x="1206104" y="693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Agrupar 4"/>
          <p:cNvGrpSpPr/>
          <p:nvPr/>
        </p:nvGrpSpPr>
        <p:grpSpPr>
          <a:xfrm>
            <a:off x="2630713" y="2508650"/>
            <a:ext cx="1839053" cy="1840700"/>
            <a:chOff x="2630713" y="2508650"/>
            <a:chExt cx="1839053" cy="18407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437" y="2799016"/>
              <a:ext cx="1214431" cy="1238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0B9BFF-B77B-2CB1-6B89-A4B7120F71B0}"/>
                </a:ext>
              </a:extLst>
            </p:cNvPr>
            <p:cNvGrpSpPr/>
            <p:nvPr/>
          </p:nvGrpSpPr>
          <p:grpSpPr>
            <a:xfrm>
              <a:off x="2630713" y="2508650"/>
              <a:ext cx="1839053" cy="1840700"/>
              <a:chOff x="1088571" y="2508650"/>
              <a:chExt cx="1839053" cy="1840700"/>
            </a:xfrm>
            <a:effectLst>
              <a:reflection blurRad="6350" stA="50000" endA="300" endPos="55500" dist="50800" dir="5400000" sy="-100000" algn="bl" rotWithShape="0"/>
            </a:effectLst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507C7B-9BAC-CCC9-9208-0BD8527C1886}"/>
                  </a:ext>
                </a:extLst>
              </p:cNvPr>
              <p:cNvSpPr/>
              <p:nvPr/>
            </p:nvSpPr>
            <p:spPr>
              <a:xfrm>
                <a:off x="1088571" y="2508650"/>
                <a:ext cx="1091190" cy="1840700"/>
              </a:xfrm>
              <a:custGeom>
                <a:avLst/>
                <a:gdLst>
                  <a:gd name="connsiteX0" fmla="*/ 1343464 w 1592846"/>
                  <a:gd name="connsiteY0" fmla="*/ 0 h 2686930"/>
                  <a:gd name="connsiteX1" fmla="*/ 1343464 w 1592846"/>
                  <a:gd name="connsiteY1" fmla="*/ 2576 h 2686930"/>
                  <a:gd name="connsiteX2" fmla="*/ 1356224 w 1592846"/>
                  <a:gd name="connsiteY2" fmla="*/ 0 h 2686930"/>
                  <a:gd name="connsiteX3" fmla="*/ 1592846 w 1592846"/>
                  <a:gd name="connsiteY3" fmla="*/ 236622 h 2686930"/>
                  <a:gd name="connsiteX4" fmla="*/ 1356224 w 1592846"/>
                  <a:gd name="connsiteY4" fmla="*/ 473244 h 2686930"/>
                  <a:gd name="connsiteX5" fmla="*/ 1343464 w 1592846"/>
                  <a:gd name="connsiteY5" fmla="*/ 470668 h 2686930"/>
                  <a:gd name="connsiteX6" fmla="*/ 1343464 w 1592846"/>
                  <a:gd name="connsiteY6" fmla="*/ 474324 h 2686930"/>
                  <a:gd name="connsiteX7" fmla="*/ 1254601 w 1592846"/>
                  <a:gd name="connsiteY7" fmla="*/ 478811 h 2686930"/>
                  <a:gd name="connsiteX8" fmla="*/ 474324 w 1592846"/>
                  <a:gd name="connsiteY8" fmla="*/ 1343465 h 2686930"/>
                  <a:gd name="connsiteX9" fmla="*/ 1254601 w 1592846"/>
                  <a:gd name="connsiteY9" fmla="*/ 2208119 h 2686930"/>
                  <a:gd name="connsiteX10" fmla="*/ 1343464 w 1592846"/>
                  <a:gd name="connsiteY10" fmla="*/ 2212606 h 2686930"/>
                  <a:gd name="connsiteX11" fmla="*/ 1343464 w 1592846"/>
                  <a:gd name="connsiteY11" fmla="*/ 2216262 h 2686930"/>
                  <a:gd name="connsiteX12" fmla="*/ 1356224 w 1592846"/>
                  <a:gd name="connsiteY12" fmla="*/ 2213686 h 2686930"/>
                  <a:gd name="connsiteX13" fmla="*/ 1592846 w 1592846"/>
                  <a:gd name="connsiteY13" fmla="*/ 2450308 h 2686930"/>
                  <a:gd name="connsiteX14" fmla="*/ 1356224 w 1592846"/>
                  <a:gd name="connsiteY14" fmla="*/ 2686930 h 2686930"/>
                  <a:gd name="connsiteX15" fmla="*/ 1343464 w 1592846"/>
                  <a:gd name="connsiteY15" fmla="*/ 2684354 h 2686930"/>
                  <a:gd name="connsiteX16" fmla="*/ 1343464 w 1592846"/>
                  <a:gd name="connsiteY16" fmla="*/ 2686930 h 2686930"/>
                  <a:gd name="connsiteX17" fmla="*/ 1206104 w 1592846"/>
                  <a:gd name="connsiteY17" fmla="*/ 2679994 h 2686930"/>
                  <a:gd name="connsiteX18" fmla="*/ 0 w 1592846"/>
                  <a:gd name="connsiteY18" fmla="*/ 1343465 h 2686930"/>
                  <a:gd name="connsiteX19" fmla="*/ 1206104 w 1592846"/>
                  <a:gd name="connsiteY19" fmla="*/ 6936 h 26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2846" h="2686930">
                    <a:moveTo>
                      <a:pt x="1343464" y="0"/>
                    </a:moveTo>
                    <a:lnTo>
                      <a:pt x="1343464" y="2576"/>
                    </a:lnTo>
                    <a:lnTo>
                      <a:pt x="1356224" y="0"/>
                    </a:lnTo>
                    <a:cubicBezTo>
                      <a:pt x="1486907" y="0"/>
                      <a:pt x="1592846" y="105939"/>
                      <a:pt x="1592846" y="236622"/>
                    </a:cubicBezTo>
                    <a:cubicBezTo>
                      <a:pt x="1592846" y="367305"/>
                      <a:pt x="1486907" y="473244"/>
                      <a:pt x="1356224" y="473244"/>
                    </a:cubicBezTo>
                    <a:lnTo>
                      <a:pt x="1343464" y="470668"/>
                    </a:lnTo>
                    <a:lnTo>
                      <a:pt x="1343464" y="474324"/>
                    </a:lnTo>
                    <a:lnTo>
                      <a:pt x="1254601" y="478811"/>
                    </a:lnTo>
                    <a:cubicBezTo>
                      <a:pt x="816331" y="523320"/>
                      <a:pt x="474324" y="893453"/>
                      <a:pt x="474324" y="1343465"/>
                    </a:cubicBezTo>
                    <a:cubicBezTo>
                      <a:pt x="474324" y="1793477"/>
                      <a:pt x="816331" y="2163610"/>
                      <a:pt x="1254601" y="2208119"/>
                    </a:cubicBezTo>
                    <a:lnTo>
                      <a:pt x="1343464" y="2212606"/>
                    </a:lnTo>
                    <a:lnTo>
                      <a:pt x="1343464" y="2216262"/>
                    </a:lnTo>
                    <a:lnTo>
                      <a:pt x="1356224" y="2213686"/>
                    </a:lnTo>
                    <a:cubicBezTo>
                      <a:pt x="1486907" y="2213686"/>
                      <a:pt x="1592846" y="2319625"/>
                      <a:pt x="1592846" y="2450308"/>
                    </a:cubicBezTo>
                    <a:cubicBezTo>
                      <a:pt x="1592846" y="2580991"/>
                      <a:pt x="1486907" y="2686930"/>
                      <a:pt x="1356224" y="2686930"/>
                    </a:cubicBezTo>
                    <a:lnTo>
                      <a:pt x="1343464" y="2684354"/>
                    </a:lnTo>
                    <a:lnTo>
                      <a:pt x="1343464" y="2686930"/>
                    </a:lnTo>
                    <a:lnTo>
                      <a:pt x="1206104" y="2679994"/>
                    </a:lnTo>
                    <a:cubicBezTo>
                      <a:pt x="528654" y="2611195"/>
                      <a:pt x="0" y="2039067"/>
                      <a:pt x="0" y="1343465"/>
                    </a:cubicBezTo>
                    <a:cubicBezTo>
                      <a:pt x="0" y="647864"/>
                      <a:pt x="528654" y="75735"/>
                      <a:pt x="1206104" y="693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71FF225-1052-FBAA-CF30-E0CF26A7DCD2}"/>
                  </a:ext>
                </a:extLst>
              </p:cNvPr>
              <p:cNvSpPr/>
              <p:nvPr/>
            </p:nvSpPr>
            <p:spPr>
              <a:xfrm flipH="1">
                <a:off x="1836434" y="2508650"/>
                <a:ext cx="1091190" cy="1840700"/>
              </a:xfrm>
              <a:custGeom>
                <a:avLst/>
                <a:gdLst>
                  <a:gd name="connsiteX0" fmla="*/ 1343464 w 1592846"/>
                  <a:gd name="connsiteY0" fmla="*/ 0 h 2686930"/>
                  <a:gd name="connsiteX1" fmla="*/ 1343464 w 1592846"/>
                  <a:gd name="connsiteY1" fmla="*/ 2576 h 2686930"/>
                  <a:gd name="connsiteX2" fmla="*/ 1356224 w 1592846"/>
                  <a:gd name="connsiteY2" fmla="*/ 0 h 2686930"/>
                  <a:gd name="connsiteX3" fmla="*/ 1592846 w 1592846"/>
                  <a:gd name="connsiteY3" fmla="*/ 236622 h 2686930"/>
                  <a:gd name="connsiteX4" fmla="*/ 1356224 w 1592846"/>
                  <a:gd name="connsiteY4" fmla="*/ 473244 h 2686930"/>
                  <a:gd name="connsiteX5" fmla="*/ 1343464 w 1592846"/>
                  <a:gd name="connsiteY5" fmla="*/ 470668 h 2686930"/>
                  <a:gd name="connsiteX6" fmla="*/ 1343464 w 1592846"/>
                  <a:gd name="connsiteY6" fmla="*/ 474324 h 2686930"/>
                  <a:gd name="connsiteX7" fmla="*/ 1254601 w 1592846"/>
                  <a:gd name="connsiteY7" fmla="*/ 478811 h 2686930"/>
                  <a:gd name="connsiteX8" fmla="*/ 474324 w 1592846"/>
                  <a:gd name="connsiteY8" fmla="*/ 1343465 h 2686930"/>
                  <a:gd name="connsiteX9" fmla="*/ 1254601 w 1592846"/>
                  <a:gd name="connsiteY9" fmla="*/ 2208119 h 2686930"/>
                  <a:gd name="connsiteX10" fmla="*/ 1343464 w 1592846"/>
                  <a:gd name="connsiteY10" fmla="*/ 2212606 h 2686930"/>
                  <a:gd name="connsiteX11" fmla="*/ 1343464 w 1592846"/>
                  <a:gd name="connsiteY11" fmla="*/ 2216262 h 2686930"/>
                  <a:gd name="connsiteX12" fmla="*/ 1356224 w 1592846"/>
                  <a:gd name="connsiteY12" fmla="*/ 2213686 h 2686930"/>
                  <a:gd name="connsiteX13" fmla="*/ 1592846 w 1592846"/>
                  <a:gd name="connsiteY13" fmla="*/ 2450308 h 2686930"/>
                  <a:gd name="connsiteX14" fmla="*/ 1356224 w 1592846"/>
                  <a:gd name="connsiteY14" fmla="*/ 2686930 h 2686930"/>
                  <a:gd name="connsiteX15" fmla="*/ 1343464 w 1592846"/>
                  <a:gd name="connsiteY15" fmla="*/ 2684354 h 2686930"/>
                  <a:gd name="connsiteX16" fmla="*/ 1343464 w 1592846"/>
                  <a:gd name="connsiteY16" fmla="*/ 2686930 h 2686930"/>
                  <a:gd name="connsiteX17" fmla="*/ 1206104 w 1592846"/>
                  <a:gd name="connsiteY17" fmla="*/ 2679994 h 2686930"/>
                  <a:gd name="connsiteX18" fmla="*/ 0 w 1592846"/>
                  <a:gd name="connsiteY18" fmla="*/ 1343465 h 2686930"/>
                  <a:gd name="connsiteX19" fmla="*/ 1206104 w 1592846"/>
                  <a:gd name="connsiteY19" fmla="*/ 6936 h 26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2846" h="2686930">
                    <a:moveTo>
                      <a:pt x="1343464" y="0"/>
                    </a:moveTo>
                    <a:lnTo>
                      <a:pt x="1343464" y="2576"/>
                    </a:lnTo>
                    <a:lnTo>
                      <a:pt x="1356224" y="0"/>
                    </a:lnTo>
                    <a:cubicBezTo>
                      <a:pt x="1486907" y="0"/>
                      <a:pt x="1592846" y="105939"/>
                      <a:pt x="1592846" y="236622"/>
                    </a:cubicBezTo>
                    <a:cubicBezTo>
                      <a:pt x="1592846" y="367305"/>
                      <a:pt x="1486907" y="473244"/>
                      <a:pt x="1356224" y="473244"/>
                    </a:cubicBezTo>
                    <a:lnTo>
                      <a:pt x="1343464" y="470668"/>
                    </a:lnTo>
                    <a:lnTo>
                      <a:pt x="1343464" y="474324"/>
                    </a:lnTo>
                    <a:lnTo>
                      <a:pt x="1254601" y="478811"/>
                    </a:lnTo>
                    <a:cubicBezTo>
                      <a:pt x="816331" y="523320"/>
                      <a:pt x="474324" y="893453"/>
                      <a:pt x="474324" y="1343465"/>
                    </a:cubicBezTo>
                    <a:cubicBezTo>
                      <a:pt x="474324" y="1793477"/>
                      <a:pt x="816331" y="2163610"/>
                      <a:pt x="1254601" y="2208119"/>
                    </a:cubicBezTo>
                    <a:lnTo>
                      <a:pt x="1343464" y="2212606"/>
                    </a:lnTo>
                    <a:lnTo>
                      <a:pt x="1343464" y="2216262"/>
                    </a:lnTo>
                    <a:lnTo>
                      <a:pt x="1356224" y="2213686"/>
                    </a:lnTo>
                    <a:cubicBezTo>
                      <a:pt x="1486907" y="2213686"/>
                      <a:pt x="1592846" y="2319625"/>
                      <a:pt x="1592846" y="2450308"/>
                    </a:cubicBezTo>
                    <a:cubicBezTo>
                      <a:pt x="1592846" y="2580991"/>
                      <a:pt x="1486907" y="2686930"/>
                      <a:pt x="1356224" y="2686930"/>
                    </a:cubicBezTo>
                    <a:lnTo>
                      <a:pt x="1343464" y="2684354"/>
                    </a:lnTo>
                    <a:lnTo>
                      <a:pt x="1343464" y="2686930"/>
                    </a:lnTo>
                    <a:lnTo>
                      <a:pt x="1206104" y="2679994"/>
                    </a:lnTo>
                    <a:cubicBezTo>
                      <a:pt x="528654" y="2611195"/>
                      <a:pt x="0" y="2039067"/>
                      <a:pt x="0" y="1343465"/>
                    </a:cubicBezTo>
                    <a:cubicBezTo>
                      <a:pt x="0" y="647864"/>
                      <a:pt x="528654" y="75735"/>
                      <a:pt x="1206104" y="6936"/>
                    </a:cubicBezTo>
                    <a:close/>
                  </a:path>
                </a:pathLst>
              </a:custGeom>
              <a:solidFill>
                <a:srgbClr val="00B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4869541" y="2508650"/>
            <a:ext cx="1839053" cy="1840700"/>
            <a:chOff x="4869541" y="2508650"/>
            <a:chExt cx="1839053" cy="1840700"/>
          </a:xfrm>
        </p:grpSpPr>
        <p:pic>
          <p:nvPicPr>
            <p:cNvPr id="1030" name="Picture 6" descr="Free Vector | Teenager boy and girl cartoon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777" y="2825246"/>
              <a:ext cx="1037215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F1CF53-9C7D-80B6-1029-53027441AE0C}"/>
                </a:ext>
              </a:extLst>
            </p:cNvPr>
            <p:cNvGrpSpPr/>
            <p:nvPr/>
          </p:nvGrpSpPr>
          <p:grpSpPr>
            <a:xfrm>
              <a:off x="4869541" y="2508650"/>
              <a:ext cx="1839053" cy="1840700"/>
              <a:chOff x="1088571" y="2508650"/>
              <a:chExt cx="1839053" cy="1840700"/>
            </a:xfrm>
            <a:effectLst>
              <a:reflection blurRad="6350" stA="50000" endA="300" endPos="55500" dist="50800" dir="5400000" sy="-100000" algn="bl" rotWithShape="0"/>
            </a:effectLst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8117F22-A3C5-C7C5-7B1A-02FC2673709A}"/>
                  </a:ext>
                </a:extLst>
              </p:cNvPr>
              <p:cNvSpPr/>
              <p:nvPr/>
            </p:nvSpPr>
            <p:spPr>
              <a:xfrm>
                <a:off x="1088571" y="2508650"/>
                <a:ext cx="1091190" cy="1840700"/>
              </a:xfrm>
              <a:custGeom>
                <a:avLst/>
                <a:gdLst>
                  <a:gd name="connsiteX0" fmla="*/ 1343464 w 1592846"/>
                  <a:gd name="connsiteY0" fmla="*/ 0 h 2686930"/>
                  <a:gd name="connsiteX1" fmla="*/ 1343464 w 1592846"/>
                  <a:gd name="connsiteY1" fmla="*/ 2576 h 2686930"/>
                  <a:gd name="connsiteX2" fmla="*/ 1356224 w 1592846"/>
                  <a:gd name="connsiteY2" fmla="*/ 0 h 2686930"/>
                  <a:gd name="connsiteX3" fmla="*/ 1592846 w 1592846"/>
                  <a:gd name="connsiteY3" fmla="*/ 236622 h 2686930"/>
                  <a:gd name="connsiteX4" fmla="*/ 1356224 w 1592846"/>
                  <a:gd name="connsiteY4" fmla="*/ 473244 h 2686930"/>
                  <a:gd name="connsiteX5" fmla="*/ 1343464 w 1592846"/>
                  <a:gd name="connsiteY5" fmla="*/ 470668 h 2686930"/>
                  <a:gd name="connsiteX6" fmla="*/ 1343464 w 1592846"/>
                  <a:gd name="connsiteY6" fmla="*/ 474324 h 2686930"/>
                  <a:gd name="connsiteX7" fmla="*/ 1254601 w 1592846"/>
                  <a:gd name="connsiteY7" fmla="*/ 478811 h 2686930"/>
                  <a:gd name="connsiteX8" fmla="*/ 474324 w 1592846"/>
                  <a:gd name="connsiteY8" fmla="*/ 1343465 h 2686930"/>
                  <a:gd name="connsiteX9" fmla="*/ 1254601 w 1592846"/>
                  <a:gd name="connsiteY9" fmla="*/ 2208119 h 2686930"/>
                  <a:gd name="connsiteX10" fmla="*/ 1343464 w 1592846"/>
                  <a:gd name="connsiteY10" fmla="*/ 2212606 h 2686930"/>
                  <a:gd name="connsiteX11" fmla="*/ 1343464 w 1592846"/>
                  <a:gd name="connsiteY11" fmla="*/ 2216262 h 2686930"/>
                  <a:gd name="connsiteX12" fmla="*/ 1356224 w 1592846"/>
                  <a:gd name="connsiteY12" fmla="*/ 2213686 h 2686930"/>
                  <a:gd name="connsiteX13" fmla="*/ 1592846 w 1592846"/>
                  <a:gd name="connsiteY13" fmla="*/ 2450308 h 2686930"/>
                  <a:gd name="connsiteX14" fmla="*/ 1356224 w 1592846"/>
                  <a:gd name="connsiteY14" fmla="*/ 2686930 h 2686930"/>
                  <a:gd name="connsiteX15" fmla="*/ 1343464 w 1592846"/>
                  <a:gd name="connsiteY15" fmla="*/ 2684354 h 2686930"/>
                  <a:gd name="connsiteX16" fmla="*/ 1343464 w 1592846"/>
                  <a:gd name="connsiteY16" fmla="*/ 2686930 h 2686930"/>
                  <a:gd name="connsiteX17" fmla="*/ 1206104 w 1592846"/>
                  <a:gd name="connsiteY17" fmla="*/ 2679994 h 2686930"/>
                  <a:gd name="connsiteX18" fmla="*/ 0 w 1592846"/>
                  <a:gd name="connsiteY18" fmla="*/ 1343465 h 2686930"/>
                  <a:gd name="connsiteX19" fmla="*/ 1206104 w 1592846"/>
                  <a:gd name="connsiteY19" fmla="*/ 6936 h 26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2846" h="2686930">
                    <a:moveTo>
                      <a:pt x="1343464" y="0"/>
                    </a:moveTo>
                    <a:lnTo>
                      <a:pt x="1343464" y="2576"/>
                    </a:lnTo>
                    <a:lnTo>
                      <a:pt x="1356224" y="0"/>
                    </a:lnTo>
                    <a:cubicBezTo>
                      <a:pt x="1486907" y="0"/>
                      <a:pt x="1592846" y="105939"/>
                      <a:pt x="1592846" y="236622"/>
                    </a:cubicBezTo>
                    <a:cubicBezTo>
                      <a:pt x="1592846" y="367305"/>
                      <a:pt x="1486907" y="473244"/>
                      <a:pt x="1356224" y="473244"/>
                    </a:cubicBezTo>
                    <a:lnTo>
                      <a:pt x="1343464" y="470668"/>
                    </a:lnTo>
                    <a:lnTo>
                      <a:pt x="1343464" y="474324"/>
                    </a:lnTo>
                    <a:lnTo>
                      <a:pt x="1254601" y="478811"/>
                    </a:lnTo>
                    <a:cubicBezTo>
                      <a:pt x="816331" y="523320"/>
                      <a:pt x="474324" y="893453"/>
                      <a:pt x="474324" y="1343465"/>
                    </a:cubicBezTo>
                    <a:cubicBezTo>
                      <a:pt x="474324" y="1793477"/>
                      <a:pt x="816331" y="2163610"/>
                      <a:pt x="1254601" y="2208119"/>
                    </a:cubicBezTo>
                    <a:lnTo>
                      <a:pt x="1343464" y="2212606"/>
                    </a:lnTo>
                    <a:lnTo>
                      <a:pt x="1343464" y="2216262"/>
                    </a:lnTo>
                    <a:lnTo>
                      <a:pt x="1356224" y="2213686"/>
                    </a:lnTo>
                    <a:cubicBezTo>
                      <a:pt x="1486907" y="2213686"/>
                      <a:pt x="1592846" y="2319625"/>
                      <a:pt x="1592846" y="2450308"/>
                    </a:cubicBezTo>
                    <a:cubicBezTo>
                      <a:pt x="1592846" y="2580991"/>
                      <a:pt x="1486907" y="2686930"/>
                      <a:pt x="1356224" y="2686930"/>
                    </a:cubicBezTo>
                    <a:lnTo>
                      <a:pt x="1343464" y="2684354"/>
                    </a:lnTo>
                    <a:lnTo>
                      <a:pt x="1343464" y="2686930"/>
                    </a:lnTo>
                    <a:lnTo>
                      <a:pt x="1206104" y="2679994"/>
                    </a:lnTo>
                    <a:cubicBezTo>
                      <a:pt x="528654" y="2611195"/>
                      <a:pt x="0" y="2039067"/>
                      <a:pt x="0" y="1343465"/>
                    </a:cubicBezTo>
                    <a:cubicBezTo>
                      <a:pt x="0" y="647864"/>
                      <a:pt x="528654" y="75735"/>
                      <a:pt x="1206104" y="6936"/>
                    </a:cubicBezTo>
                    <a:close/>
                  </a:path>
                </a:pathLst>
              </a:custGeom>
              <a:solidFill>
                <a:srgbClr val="00B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0DACCF1-9B5B-A58B-12D7-FD24E27139FB}"/>
                  </a:ext>
                </a:extLst>
              </p:cNvPr>
              <p:cNvSpPr/>
              <p:nvPr/>
            </p:nvSpPr>
            <p:spPr>
              <a:xfrm flipH="1">
                <a:off x="1836434" y="2508650"/>
                <a:ext cx="1091190" cy="1840700"/>
              </a:xfrm>
              <a:custGeom>
                <a:avLst/>
                <a:gdLst>
                  <a:gd name="connsiteX0" fmla="*/ 1343464 w 1592846"/>
                  <a:gd name="connsiteY0" fmla="*/ 0 h 2686930"/>
                  <a:gd name="connsiteX1" fmla="*/ 1343464 w 1592846"/>
                  <a:gd name="connsiteY1" fmla="*/ 2576 h 2686930"/>
                  <a:gd name="connsiteX2" fmla="*/ 1356224 w 1592846"/>
                  <a:gd name="connsiteY2" fmla="*/ 0 h 2686930"/>
                  <a:gd name="connsiteX3" fmla="*/ 1592846 w 1592846"/>
                  <a:gd name="connsiteY3" fmla="*/ 236622 h 2686930"/>
                  <a:gd name="connsiteX4" fmla="*/ 1356224 w 1592846"/>
                  <a:gd name="connsiteY4" fmla="*/ 473244 h 2686930"/>
                  <a:gd name="connsiteX5" fmla="*/ 1343464 w 1592846"/>
                  <a:gd name="connsiteY5" fmla="*/ 470668 h 2686930"/>
                  <a:gd name="connsiteX6" fmla="*/ 1343464 w 1592846"/>
                  <a:gd name="connsiteY6" fmla="*/ 474324 h 2686930"/>
                  <a:gd name="connsiteX7" fmla="*/ 1254601 w 1592846"/>
                  <a:gd name="connsiteY7" fmla="*/ 478811 h 2686930"/>
                  <a:gd name="connsiteX8" fmla="*/ 474324 w 1592846"/>
                  <a:gd name="connsiteY8" fmla="*/ 1343465 h 2686930"/>
                  <a:gd name="connsiteX9" fmla="*/ 1254601 w 1592846"/>
                  <a:gd name="connsiteY9" fmla="*/ 2208119 h 2686930"/>
                  <a:gd name="connsiteX10" fmla="*/ 1343464 w 1592846"/>
                  <a:gd name="connsiteY10" fmla="*/ 2212606 h 2686930"/>
                  <a:gd name="connsiteX11" fmla="*/ 1343464 w 1592846"/>
                  <a:gd name="connsiteY11" fmla="*/ 2216262 h 2686930"/>
                  <a:gd name="connsiteX12" fmla="*/ 1356224 w 1592846"/>
                  <a:gd name="connsiteY12" fmla="*/ 2213686 h 2686930"/>
                  <a:gd name="connsiteX13" fmla="*/ 1592846 w 1592846"/>
                  <a:gd name="connsiteY13" fmla="*/ 2450308 h 2686930"/>
                  <a:gd name="connsiteX14" fmla="*/ 1356224 w 1592846"/>
                  <a:gd name="connsiteY14" fmla="*/ 2686930 h 2686930"/>
                  <a:gd name="connsiteX15" fmla="*/ 1343464 w 1592846"/>
                  <a:gd name="connsiteY15" fmla="*/ 2684354 h 2686930"/>
                  <a:gd name="connsiteX16" fmla="*/ 1343464 w 1592846"/>
                  <a:gd name="connsiteY16" fmla="*/ 2686930 h 2686930"/>
                  <a:gd name="connsiteX17" fmla="*/ 1206104 w 1592846"/>
                  <a:gd name="connsiteY17" fmla="*/ 2679994 h 2686930"/>
                  <a:gd name="connsiteX18" fmla="*/ 0 w 1592846"/>
                  <a:gd name="connsiteY18" fmla="*/ 1343465 h 2686930"/>
                  <a:gd name="connsiteX19" fmla="*/ 1206104 w 1592846"/>
                  <a:gd name="connsiteY19" fmla="*/ 6936 h 26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2846" h="2686930">
                    <a:moveTo>
                      <a:pt x="1343464" y="0"/>
                    </a:moveTo>
                    <a:lnTo>
                      <a:pt x="1343464" y="2576"/>
                    </a:lnTo>
                    <a:lnTo>
                      <a:pt x="1356224" y="0"/>
                    </a:lnTo>
                    <a:cubicBezTo>
                      <a:pt x="1486907" y="0"/>
                      <a:pt x="1592846" y="105939"/>
                      <a:pt x="1592846" y="236622"/>
                    </a:cubicBezTo>
                    <a:cubicBezTo>
                      <a:pt x="1592846" y="367305"/>
                      <a:pt x="1486907" y="473244"/>
                      <a:pt x="1356224" y="473244"/>
                    </a:cubicBezTo>
                    <a:lnTo>
                      <a:pt x="1343464" y="470668"/>
                    </a:lnTo>
                    <a:lnTo>
                      <a:pt x="1343464" y="474324"/>
                    </a:lnTo>
                    <a:lnTo>
                      <a:pt x="1254601" y="478811"/>
                    </a:lnTo>
                    <a:cubicBezTo>
                      <a:pt x="816331" y="523320"/>
                      <a:pt x="474324" y="893453"/>
                      <a:pt x="474324" y="1343465"/>
                    </a:cubicBezTo>
                    <a:cubicBezTo>
                      <a:pt x="474324" y="1793477"/>
                      <a:pt x="816331" y="2163610"/>
                      <a:pt x="1254601" y="2208119"/>
                    </a:cubicBezTo>
                    <a:lnTo>
                      <a:pt x="1343464" y="2212606"/>
                    </a:lnTo>
                    <a:lnTo>
                      <a:pt x="1343464" y="2216262"/>
                    </a:lnTo>
                    <a:lnTo>
                      <a:pt x="1356224" y="2213686"/>
                    </a:lnTo>
                    <a:cubicBezTo>
                      <a:pt x="1486907" y="2213686"/>
                      <a:pt x="1592846" y="2319625"/>
                      <a:pt x="1592846" y="2450308"/>
                    </a:cubicBezTo>
                    <a:cubicBezTo>
                      <a:pt x="1592846" y="2580991"/>
                      <a:pt x="1486907" y="2686930"/>
                      <a:pt x="1356224" y="2686930"/>
                    </a:cubicBezTo>
                    <a:lnTo>
                      <a:pt x="1343464" y="2684354"/>
                    </a:lnTo>
                    <a:lnTo>
                      <a:pt x="1343464" y="2686930"/>
                    </a:lnTo>
                    <a:lnTo>
                      <a:pt x="1206104" y="2679994"/>
                    </a:lnTo>
                    <a:cubicBezTo>
                      <a:pt x="528654" y="2611195"/>
                      <a:pt x="0" y="2039067"/>
                      <a:pt x="0" y="1343465"/>
                    </a:cubicBezTo>
                    <a:cubicBezTo>
                      <a:pt x="0" y="647864"/>
                      <a:pt x="528654" y="75735"/>
                      <a:pt x="1206104" y="6936"/>
                    </a:cubicBezTo>
                    <a:close/>
                  </a:path>
                </a:pathLst>
              </a:custGeom>
              <a:solidFill>
                <a:srgbClr val="7030A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Agrupar 6"/>
          <p:cNvGrpSpPr/>
          <p:nvPr/>
        </p:nvGrpSpPr>
        <p:grpSpPr>
          <a:xfrm>
            <a:off x="7108369" y="2508650"/>
            <a:ext cx="1839053" cy="1840700"/>
            <a:chOff x="7108369" y="2508650"/>
            <a:chExt cx="1839053" cy="1840700"/>
          </a:xfrm>
        </p:grpSpPr>
        <p:pic>
          <p:nvPicPr>
            <p:cNvPr id="66" name="Imagem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3517" y="2825246"/>
              <a:ext cx="1443884" cy="1404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C8088AC-1F32-42BD-E6DF-A14113910163}"/>
                </a:ext>
              </a:extLst>
            </p:cNvPr>
            <p:cNvGrpSpPr/>
            <p:nvPr/>
          </p:nvGrpSpPr>
          <p:grpSpPr>
            <a:xfrm>
              <a:off x="7108369" y="2508650"/>
              <a:ext cx="1839053" cy="1840700"/>
              <a:chOff x="1088571" y="2508650"/>
              <a:chExt cx="1839053" cy="1840700"/>
            </a:xfrm>
            <a:effectLst>
              <a:reflection blurRad="6350" stA="50000" endA="300" endPos="55500" dist="50800" dir="5400000" sy="-100000" algn="bl" rotWithShape="0"/>
            </a:effectLst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33F975-6F49-728F-9FB4-F8AC59B98241}"/>
                  </a:ext>
                </a:extLst>
              </p:cNvPr>
              <p:cNvSpPr/>
              <p:nvPr/>
            </p:nvSpPr>
            <p:spPr>
              <a:xfrm>
                <a:off x="1088571" y="2508650"/>
                <a:ext cx="1091190" cy="1840700"/>
              </a:xfrm>
              <a:custGeom>
                <a:avLst/>
                <a:gdLst>
                  <a:gd name="connsiteX0" fmla="*/ 1343464 w 1592846"/>
                  <a:gd name="connsiteY0" fmla="*/ 0 h 2686930"/>
                  <a:gd name="connsiteX1" fmla="*/ 1343464 w 1592846"/>
                  <a:gd name="connsiteY1" fmla="*/ 2576 h 2686930"/>
                  <a:gd name="connsiteX2" fmla="*/ 1356224 w 1592846"/>
                  <a:gd name="connsiteY2" fmla="*/ 0 h 2686930"/>
                  <a:gd name="connsiteX3" fmla="*/ 1592846 w 1592846"/>
                  <a:gd name="connsiteY3" fmla="*/ 236622 h 2686930"/>
                  <a:gd name="connsiteX4" fmla="*/ 1356224 w 1592846"/>
                  <a:gd name="connsiteY4" fmla="*/ 473244 h 2686930"/>
                  <a:gd name="connsiteX5" fmla="*/ 1343464 w 1592846"/>
                  <a:gd name="connsiteY5" fmla="*/ 470668 h 2686930"/>
                  <a:gd name="connsiteX6" fmla="*/ 1343464 w 1592846"/>
                  <a:gd name="connsiteY6" fmla="*/ 474324 h 2686930"/>
                  <a:gd name="connsiteX7" fmla="*/ 1254601 w 1592846"/>
                  <a:gd name="connsiteY7" fmla="*/ 478811 h 2686930"/>
                  <a:gd name="connsiteX8" fmla="*/ 474324 w 1592846"/>
                  <a:gd name="connsiteY8" fmla="*/ 1343465 h 2686930"/>
                  <a:gd name="connsiteX9" fmla="*/ 1254601 w 1592846"/>
                  <a:gd name="connsiteY9" fmla="*/ 2208119 h 2686930"/>
                  <a:gd name="connsiteX10" fmla="*/ 1343464 w 1592846"/>
                  <a:gd name="connsiteY10" fmla="*/ 2212606 h 2686930"/>
                  <a:gd name="connsiteX11" fmla="*/ 1343464 w 1592846"/>
                  <a:gd name="connsiteY11" fmla="*/ 2216262 h 2686930"/>
                  <a:gd name="connsiteX12" fmla="*/ 1356224 w 1592846"/>
                  <a:gd name="connsiteY12" fmla="*/ 2213686 h 2686930"/>
                  <a:gd name="connsiteX13" fmla="*/ 1592846 w 1592846"/>
                  <a:gd name="connsiteY13" fmla="*/ 2450308 h 2686930"/>
                  <a:gd name="connsiteX14" fmla="*/ 1356224 w 1592846"/>
                  <a:gd name="connsiteY14" fmla="*/ 2686930 h 2686930"/>
                  <a:gd name="connsiteX15" fmla="*/ 1343464 w 1592846"/>
                  <a:gd name="connsiteY15" fmla="*/ 2684354 h 2686930"/>
                  <a:gd name="connsiteX16" fmla="*/ 1343464 w 1592846"/>
                  <a:gd name="connsiteY16" fmla="*/ 2686930 h 2686930"/>
                  <a:gd name="connsiteX17" fmla="*/ 1206104 w 1592846"/>
                  <a:gd name="connsiteY17" fmla="*/ 2679994 h 2686930"/>
                  <a:gd name="connsiteX18" fmla="*/ 0 w 1592846"/>
                  <a:gd name="connsiteY18" fmla="*/ 1343465 h 2686930"/>
                  <a:gd name="connsiteX19" fmla="*/ 1206104 w 1592846"/>
                  <a:gd name="connsiteY19" fmla="*/ 6936 h 26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2846" h="2686930">
                    <a:moveTo>
                      <a:pt x="1343464" y="0"/>
                    </a:moveTo>
                    <a:lnTo>
                      <a:pt x="1343464" y="2576"/>
                    </a:lnTo>
                    <a:lnTo>
                      <a:pt x="1356224" y="0"/>
                    </a:lnTo>
                    <a:cubicBezTo>
                      <a:pt x="1486907" y="0"/>
                      <a:pt x="1592846" y="105939"/>
                      <a:pt x="1592846" y="236622"/>
                    </a:cubicBezTo>
                    <a:cubicBezTo>
                      <a:pt x="1592846" y="367305"/>
                      <a:pt x="1486907" y="473244"/>
                      <a:pt x="1356224" y="473244"/>
                    </a:cubicBezTo>
                    <a:lnTo>
                      <a:pt x="1343464" y="470668"/>
                    </a:lnTo>
                    <a:lnTo>
                      <a:pt x="1343464" y="474324"/>
                    </a:lnTo>
                    <a:lnTo>
                      <a:pt x="1254601" y="478811"/>
                    </a:lnTo>
                    <a:cubicBezTo>
                      <a:pt x="816331" y="523320"/>
                      <a:pt x="474324" y="893453"/>
                      <a:pt x="474324" y="1343465"/>
                    </a:cubicBezTo>
                    <a:cubicBezTo>
                      <a:pt x="474324" y="1793477"/>
                      <a:pt x="816331" y="2163610"/>
                      <a:pt x="1254601" y="2208119"/>
                    </a:cubicBezTo>
                    <a:lnTo>
                      <a:pt x="1343464" y="2212606"/>
                    </a:lnTo>
                    <a:lnTo>
                      <a:pt x="1343464" y="2216262"/>
                    </a:lnTo>
                    <a:lnTo>
                      <a:pt x="1356224" y="2213686"/>
                    </a:lnTo>
                    <a:cubicBezTo>
                      <a:pt x="1486907" y="2213686"/>
                      <a:pt x="1592846" y="2319625"/>
                      <a:pt x="1592846" y="2450308"/>
                    </a:cubicBezTo>
                    <a:cubicBezTo>
                      <a:pt x="1592846" y="2580991"/>
                      <a:pt x="1486907" y="2686930"/>
                      <a:pt x="1356224" y="2686930"/>
                    </a:cubicBezTo>
                    <a:lnTo>
                      <a:pt x="1343464" y="2684354"/>
                    </a:lnTo>
                    <a:lnTo>
                      <a:pt x="1343464" y="2686930"/>
                    </a:lnTo>
                    <a:lnTo>
                      <a:pt x="1206104" y="2679994"/>
                    </a:lnTo>
                    <a:cubicBezTo>
                      <a:pt x="528654" y="2611195"/>
                      <a:pt x="0" y="2039067"/>
                      <a:pt x="0" y="1343465"/>
                    </a:cubicBezTo>
                    <a:cubicBezTo>
                      <a:pt x="0" y="647864"/>
                      <a:pt x="528654" y="75735"/>
                      <a:pt x="1206104" y="6936"/>
                    </a:cubicBezTo>
                    <a:close/>
                  </a:path>
                </a:pathLst>
              </a:custGeom>
              <a:solidFill>
                <a:srgbClr val="7030A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D782626-FDC7-23FB-E565-1BC781F456CA}"/>
                  </a:ext>
                </a:extLst>
              </p:cNvPr>
              <p:cNvSpPr/>
              <p:nvPr/>
            </p:nvSpPr>
            <p:spPr>
              <a:xfrm flipH="1">
                <a:off x="1836434" y="2508650"/>
                <a:ext cx="1091190" cy="1840700"/>
              </a:xfrm>
              <a:custGeom>
                <a:avLst/>
                <a:gdLst>
                  <a:gd name="connsiteX0" fmla="*/ 1343464 w 1592846"/>
                  <a:gd name="connsiteY0" fmla="*/ 0 h 2686930"/>
                  <a:gd name="connsiteX1" fmla="*/ 1343464 w 1592846"/>
                  <a:gd name="connsiteY1" fmla="*/ 2576 h 2686930"/>
                  <a:gd name="connsiteX2" fmla="*/ 1356224 w 1592846"/>
                  <a:gd name="connsiteY2" fmla="*/ 0 h 2686930"/>
                  <a:gd name="connsiteX3" fmla="*/ 1592846 w 1592846"/>
                  <a:gd name="connsiteY3" fmla="*/ 236622 h 2686930"/>
                  <a:gd name="connsiteX4" fmla="*/ 1356224 w 1592846"/>
                  <a:gd name="connsiteY4" fmla="*/ 473244 h 2686930"/>
                  <a:gd name="connsiteX5" fmla="*/ 1343464 w 1592846"/>
                  <a:gd name="connsiteY5" fmla="*/ 470668 h 2686930"/>
                  <a:gd name="connsiteX6" fmla="*/ 1343464 w 1592846"/>
                  <a:gd name="connsiteY6" fmla="*/ 474324 h 2686930"/>
                  <a:gd name="connsiteX7" fmla="*/ 1254601 w 1592846"/>
                  <a:gd name="connsiteY7" fmla="*/ 478811 h 2686930"/>
                  <a:gd name="connsiteX8" fmla="*/ 474324 w 1592846"/>
                  <a:gd name="connsiteY8" fmla="*/ 1343465 h 2686930"/>
                  <a:gd name="connsiteX9" fmla="*/ 1254601 w 1592846"/>
                  <a:gd name="connsiteY9" fmla="*/ 2208119 h 2686930"/>
                  <a:gd name="connsiteX10" fmla="*/ 1343464 w 1592846"/>
                  <a:gd name="connsiteY10" fmla="*/ 2212606 h 2686930"/>
                  <a:gd name="connsiteX11" fmla="*/ 1343464 w 1592846"/>
                  <a:gd name="connsiteY11" fmla="*/ 2216262 h 2686930"/>
                  <a:gd name="connsiteX12" fmla="*/ 1356224 w 1592846"/>
                  <a:gd name="connsiteY12" fmla="*/ 2213686 h 2686930"/>
                  <a:gd name="connsiteX13" fmla="*/ 1592846 w 1592846"/>
                  <a:gd name="connsiteY13" fmla="*/ 2450308 h 2686930"/>
                  <a:gd name="connsiteX14" fmla="*/ 1356224 w 1592846"/>
                  <a:gd name="connsiteY14" fmla="*/ 2686930 h 2686930"/>
                  <a:gd name="connsiteX15" fmla="*/ 1343464 w 1592846"/>
                  <a:gd name="connsiteY15" fmla="*/ 2684354 h 2686930"/>
                  <a:gd name="connsiteX16" fmla="*/ 1343464 w 1592846"/>
                  <a:gd name="connsiteY16" fmla="*/ 2686930 h 2686930"/>
                  <a:gd name="connsiteX17" fmla="*/ 1206104 w 1592846"/>
                  <a:gd name="connsiteY17" fmla="*/ 2679994 h 2686930"/>
                  <a:gd name="connsiteX18" fmla="*/ 0 w 1592846"/>
                  <a:gd name="connsiteY18" fmla="*/ 1343465 h 2686930"/>
                  <a:gd name="connsiteX19" fmla="*/ 1206104 w 1592846"/>
                  <a:gd name="connsiteY19" fmla="*/ 6936 h 26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2846" h="2686930">
                    <a:moveTo>
                      <a:pt x="1343464" y="0"/>
                    </a:moveTo>
                    <a:lnTo>
                      <a:pt x="1343464" y="2576"/>
                    </a:lnTo>
                    <a:lnTo>
                      <a:pt x="1356224" y="0"/>
                    </a:lnTo>
                    <a:cubicBezTo>
                      <a:pt x="1486907" y="0"/>
                      <a:pt x="1592846" y="105939"/>
                      <a:pt x="1592846" y="236622"/>
                    </a:cubicBezTo>
                    <a:cubicBezTo>
                      <a:pt x="1592846" y="367305"/>
                      <a:pt x="1486907" y="473244"/>
                      <a:pt x="1356224" y="473244"/>
                    </a:cubicBezTo>
                    <a:lnTo>
                      <a:pt x="1343464" y="470668"/>
                    </a:lnTo>
                    <a:lnTo>
                      <a:pt x="1343464" y="474324"/>
                    </a:lnTo>
                    <a:lnTo>
                      <a:pt x="1254601" y="478811"/>
                    </a:lnTo>
                    <a:cubicBezTo>
                      <a:pt x="816331" y="523320"/>
                      <a:pt x="474324" y="893453"/>
                      <a:pt x="474324" y="1343465"/>
                    </a:cubicBezTo>
                    <a:cubicBezTo>
                      <a:pt x="474324" y="1793477"/>
                      <a:pt x="816331" y="2163610"/>
                      <a:pt x="1254601" y="2208119"/>
                    </a:cubicBezTo>
                    <a:lnTo>
                      <a:pt x="1343464" y="2212606"/>
                    </a:lnTo>
                    <a:lnTo>
                      <a:pt x="1343464" y="2216262"/>
                    </a:lnTo>
                    <a:lnTo>
                      <a:pt x="1356224" y="2213686"/>
                    </a:lnTo>
                    <a:cubicBezTo>
                      <a:pt x="1486907" y="2213686"/>
                      <a:pt x="1592846" y="2319625"/>
                      <a:pt x="1592846" y="2450308"/>
                    </a:cubicBezTo>
                    <a:cubicBezTo>
                      <a:pt x="1592846" y="2580991"/>
                      <a:pt x="1486907" y="2686930"/>
                      <a:pt x="1356224" y="2686930"/>
                    </a:cubicBezTo>
                    <a:lnTo>
                      <a:pt x="1343464" y="2684354"/>
                    </a:lnTo>
                    <a:lnTo>
                      <a:pt x="1343464" y="2686930"/>
                    </a:lnTo>
                    <a:lnTo>
                      <a:pt x="1206104" y="2679994"/>
                    </a:lnTo>
                    <a:cubicBezTo>
                      <a:pt x="528654" y="2611195"/>
                      <a:pt x="0" y="2039067"/>
                      <a:pt x="0" y="1343465"/>
                    </a:cubicBezTo>
                    <a:cubicBezTo>
                      <a:pt x="0" y="647864"/>
                      <a:pt x="528654" y="75735"/>
                      <a:pt x="1206104" y="6936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4" name="Title 1"/>
          <p:cNvSpPr txBox="1">
            <a:spLocks/>
          </p:cNvSpPr>
          <p:nvPr/>
        </p:nvSpPr>
        <p:spPr bwMode="auto">
          <a:xfrm>
            <a:off x="1085075" y="193245"/>
            <a:ext cx="1002185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LINHA DO TEMPO DA VACINA HPV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3347" y="6342117"/>
            <a:ext cx="2105022" cy="463253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9347199" y="2508650"/>
            <a:ext cx="1839053" cy="1840700"/>
            <a:chOff x="9347199" y="2508650"/>
            <a:chExt cx="1839053" cy="18407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E35C285-4F8C-318F-721A-D04FF93676B7}"/>
                </a:ext>
              </a:extLst>
            </p:cNvPr>
            <p:cNvGrpSpPr/>
            <p:nvPr/>
          </p:nvGrpSpPr>
          <p:grpSpPr>
            <a:xfrm>
              <a:off x="9347199" y="2508650"/>
              <a:ext cx="1839053" cy="1840700"/>
              <a:chOff x="1088571" y="2508650"/>
              <a:chExt cx="1839053" cy="1840700"/>
            </a:xfrm>
            <a:effectLst>
              <a:reflection blurRad="6350" stA="50000" endA="300" endPos="55500" dist="50800" dir="5400000" sy="-100000" algn="bl" rotWithShape="0"/>
            </a:effectLst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FB1B510-DFE0-D0F6-707E-FB684941D339}"/>
                  </a:ext>
                </a:extLst>
              </p:cNvPr>
              <p:cNvSpPr/>
              <p:nvPr/>
            </p:nvSpPr>
            <p:spPr>
              <a:xfrm>
                <a:off x="1088571" y="2508650"/>
                <a:ext cx="1091190" cy="1840700"/>
              </a:xfrm>
              <a:custGeom>
                <a:avLst/>
                <a:gdLst>
                  <a:gd name="connsiteX0" fmla="*/ 1343464 w 1592846"/>
                  <a:gd name="connsiteY0" fmla="*/ 0 h 2686930"/>
                  <a:gd name="connsiteX1" fmla="*/ 1343464 w 1592846"/>
                  <a:gd name="connsiteY1" fmla="*/ 2576 h 2686930"/>
                  <a:gd name="connsiteX2" fmla="*/ 1356224 w 1592846"/>
                  <a:gd name="connsiteY2" fmla="*/ 0 h 2686930"/>
                  <a:gd name="connsiteX3" fmla="*/ 1592846 w 1592846"/>
                  <a:gd name="connsiteY3" fmla="*/ 236622 h 2686930"/>
                  <a:gd name="connsiteX4" fmla="*/ 1356224 w 1592846"/>
                  <a:gd name="connsiteY4" fmla="*/ 473244 h 2686930"/>
                  <a:gd name="connsiteX5" fmla="*/ 1343464 w 1592846"/>
                  <a:gd name="connsiteY5" fmla="*/ 470668 h 2686930"/>
                  <a:gd name="connsiteX6" fmla="*/ 1343464 w 1592846"/>
                  <a:gd name="connsiteY6" fmla="*/ 474324 h 2686930"/>
                  <a:gd name="connsiteX7" fmla="*/ 1254601 w 1592846"/>
                  <a:gd name="connsiteY7" fmla="*/ 478811 h 2686930"/>
                  <a:gd name="connsiteX8" fmla="*/ 474324 w 1592846"/>
                  <a:gd name="connsiteY8" fmla="*/ 1343465 h 2686930"/>
                  <a:gd name="connsiteX9" fmla="*/ 1254601 w 1592846"/>
                  <a:gd name="connsiteY9" fmla="*/ 2208119 h 2686930"/>
                  <a:gd name="connsiteX10" fmla="*/ 1343464 w 1592846"/>
                  <a:gd name="connsiteY10" fmla="*/ 2212606 h 2686930"/>
                  <a:gd name="connsiteX11" fmla="*/ 1343464 w 1592846"/>
                  <a:gd name="connsiteY11" fmla="*/ 2216262 h 2686930"/>
                  <a:gd name="connsiteX12" fmla="*/ 1356224 w 1592846"/>
                  <a:gd name="connsiteY12" fmla="*/ 2213686 h 2686930"/>
                  <a:gd name="connsiteX13" fmla="*/ 1592846 w 1592846"/>
                  <a:gd name="connsiteY13" fmla="*/ 2450308 h 2686930"/>
                  <a:gd name="connsiteX14" fmla="*/ 1356224 w 1592846"/>
                  <a:gd name="connsiteY14" fmla="*/ 2686930 h 2686930"/>
                  <a:gd name="connsiteX15" fmla="*/ 1343464 w 1592846"/>
                  <a:gd name="connsiteY15" fmla="*/ 2684354 h 2686930"/>
                  <a:gd name="connsiteX16" fmla="*/ 1343464 w 1592846"/>
                  <a:gd name="connsiteY16" fmla="*/ 2686930 h 2686930"/>
                  <a:gd name="connsiteX17" fmla="*/ 1206104 w 1592846"/>
                  <a:gd name="connsiteY17" fmla="*/ 2679994 h 2686930"/>
                  <a:gd name="connsiteX18" fmla="*/ 0 w 1592846"/>
                  <a:gd name="connsiteY18" fmla="*/ 1343465 h 2686930"/>
                  <a:gd name="connsiteX19" fmla="*/ 1206104 w 1592846"/>
                  <a:gd name="connsiteY19" fmla="*/ 6936 h 26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2846" h="2686930">
                    <a:moveTo>
                      <a:pt x="1343464" y="0"/>
                    </a:moveTo>
                    <a:lnTo>
                      <a:pt x="1343464" y="2576"/>
                    </a:lnTo>
                    <a:lnTo>
                      <a:pt x="1356224" y="0"/>
                    </a:lnTo>
                    <a:cubicBezTo>
                      <a:pt x="1486907" y="0"/>
                      <a:pt x="1592846" y="105939"/>
                      <a:pt x="1592846" y="236622"/>
                    </a:cubicBezTo>
                    <a:cubicBezTo>
                      <a:pt x="1592846" y="367305"/>
                      <a:pt x="1486907" y="473244"/>
                      <a:pt x="1356224" y="473244"/>
                    </a:cubicBezTo>
                    <a:lnTo>
                      <a:pt x="1343464" y="470668"/>
                    </a:lnTo>
                    <a:lnTo>
                      <a:pt x="1343464" y="474324"/>
                    </a:lnTo>
                    <a:lnTo>
                      <a:pt x="1254601" y="478811"/>
                    </a:lnTo>
                    <a:cubicBezTo>
                      <a:pt x="816331" y="523320"/>
                      <a:pt x="474324" y="893453"/>
                      <a:pt x="474324" y="1343465"/>
                    </a:cubicBezTo>
                    <a:cubicBezTo>
                      <a:pt x="474324" y="1793477"/>
                      <a:pt x="816331" y="2163610"/>
                      <a:pt x="1254601" y="2208119"/>
                    </a:cubicBezTo>
                    <a:lnTo>
                      <a:pt x="1343464" y="2212606"/>
                    </a:lnTo>
                    <a:lnTo>
                      <a:pt x="1343464" y="2216262"/>
                    </a:lnTo>
                    <a:lnTo>
                      <a:pt x="1356224" y="2213686"/>
                    </a:lnTo>
                    <a:cubicBezTo>
                      <a:pt x="1486907" y="2213686"/>
                      <a:pt x="1592846" y="2319625"/>
                      <a:pt x="1592846" y="2450308"/>
                    </a:cubicBezTo>
                    <a:cubicBezTo>
                      <a:pt x="1592846" y="2580991"/>
                      <a:pt x="1486907" y="2686930"/>
                      <a:pt x="1356224" y="2686930"/>
                    </a:cubicBezTo>
                    <a:lnTo>
                      <a:pt x="1343464" y="2684354"/>
                    </a:lnTo>
                    <a:lnTo>
                      <a:pt x="1343464" y="2686930"/>
                    </a:lnTo>
                    <a:lnTo>
                      <a:pt x="1206104" y="2679994"/>
                    </a:lnTo>
                    <a:cubicBezTo>
                      <a:pt x="528654" y="2611195"/>
                      <a:pt x="0" y="2039067"/>
                      <a:pt x="0" y="1343465"/>
                    </a:cubicBezTo>
                    <a:cubicBezTo>
                      <a:pt x="0" y="647864"/>
                      <a:pt x="528654" y="75735"/>
                      <a:pt x="1206104" y="6936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C35D8E9-3892-E200-19D9-96F92AB822D1}"/>
                  </a:ext>
                </a:extLst>
              </p:cNvPr>
              <p:cNvSpPr/>
              <p:nvPr/>
            </p:nvSpPr>
            <p:spPr>
              <a:xfrm flipH="1">
                <a:off x="1836434" y="2508650"/>
                <a:ext cx="1091190" cy="1840700"/>
              </a:xfrm>
              <a:custGeom>
                <a:avLst/>
                <a:gdLst>
                  <a:gd name="connsiteX0" fmla="*/ 1343464 w 1592846"/>
                  <a:gd name="connsiteY0" fmla="*/ 0 h 2686930"/>
                  <a:gd name="connsiteX1" fmla="*/ 1343464 w 1592846"/>
                  <a:gd name="connsiteY1" fmla="*/ 2576 h 2686930"/>
                  <a:gd name="connsiteX2" fmla="*/ 1356224 w 1592846"/>
                  <a:gd name="connsiteY2" fmla="*/ 0 h 2686930"/>
                  <a:gd name="connsiteX3" fmla="*/ 1592846 w 1592846"/>
                  <a:gd name="connsiteY3" fmla="*/ 236622 h 2686930"/>
                  <a:gd name="connsiteX4" fmla="*/ 1356224 w 1592846"/>
                  <a:gd name="connsiteY4" fmla="*/ 473244 h 2686930"/>
                  <a:gd name="connsiteX5" fmla="*/ 1343464 w 1592846"/>
                  <a:gd name="connsiteY5" fmla="*/ 470668 h 2686930"/>
                  <a:gd name="connsiteX6" fmla="*/ 1343464 w 1592846"/>
                  <a:gd name="connsiteY6" fmla="*/ 474324 h 2686930"/>
                  <a:gd name="connsiteX7" fmla="*/ 1254601 w 1592846"/>
                  <a:gd name="connsiteY7" fmla="*/ 478811 h 2686930"/>
                  <a:gd name="connsiteX8" fmla="*/ 474324 w 1592846"/>
                  <a:gd name="connsiteY8" fmla="*/ 1343465 h 2686930"/>
                  <a:gd name="connsiteX9" fmla="*/ 1254601 w 1592846"/>
                  <a:gd name="connsiteY9" fmla="*/ 2208119 h 2686930"/>
                  <a:gd name="connsiteX10" fmla="*/ 1343464 w 1592846"/>
                  <a:gd name="connsiteY10" fmla="*/ 2212606 h 2686930"/>
                  <a:gd name="connsiteX11" fmla="*/ 1343464 w 1592846"/>
                  <a:gd name="connsiteY11" fmla="*/ 2216262 h 2686930"/>
                  <a:gd name="connsiteX12" fmla="*/ 1356224 w 1592846"/>
                  <a:gd name="connsiteY12" fmla="*/ 2213686 h 2686930"/>
                  <a:gd name="connsiteX13" fmla="*/ 1592846 w 1592846"/>
                  <a:gd name="connsiteY13" fmla="*/ 2450308 h 2686930"/>
                  <a:gd name="connsiteX14" fmla="*/ 1356224 w 1592846"/>
                  <a:gd name="connsiteY14" fmla="*/ 2686930 h 2686930"/>
                  <a:gd name="connsiteX15" fmla="*/ 1343464 w 1592846"/>
                  <a:gd name="connsiteY15" fmla="*/ 2684354 h 2686930"/>
                  <a:gd name="connsiteX16" fmla="*/ 1343464 w 1592846"/>
                  <a:gd name="connsiteY16" fmla="*/ 2686930 h 2686930"/>
                  <a:gd name="connsiteX17" fmla="*/ 1206104 w 1592846"/>
                  <a:gd name="connsiteY17" fmla="*/ 2679994 h 2686930"/>
                  <a:gd name="connsiteX18" fmla="*/ 0 w 1592846"/>
                  <a:gd name="connsiteY18" fmla="*/ 1343465 h 2686930"/>
                  <a:gd name="connsiteX19" fmla="*/ 1206104 w 1592846"/>
                  <a:gd name="connsiteY19" fmla="*/ 6936 h 26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2846" h="2686930">
                    <a:moveTo>
                      <a:pt x="1343464" y="0"/>
                    </a:moveTo>
                    <a:lnTo>
                      <a:pt x="1343464" y="2576"/>
                    </a:lnTo>
                    <a:lnTo>
                      <a:pt x="1356224" y="0"/>
                    </a:lnTo>
                    <a:cubicBezTo>
                      <a:pt x="1486907" y="0"/>
                      <a:pt x="1592846" y="105939"/>
                      <a:pt x="1592846" y="236622"/>
                    </a:cubicBezTo>
                    <a:cubicBezTo>
                      <a:pt x="1592846" y="367305"/>
                      <a:pt x="1486907" y="473244"/>
                      <a:pt x="1356224" y="473244"/>
                    </a:cubicBezTo>
                    <a:lnTo>
                      <a:pt x="1343464" y="470668"/>
                    </a:lnTo>
                    <a:lnTo>
                      <a:pt x="1343464" y="474324"/>
                    </a:lnTo>
                    <a:lnTo>
                      <a:pt x="1254601" y="478811"/>
                    </a:lnTo>
                    <a:cubicBezTo>
                      <a:pt x="816331" y="523320"/>
                      <a:pt x="474324" y="893453"/>
                      <a:pt x="474324" y="1343465"/>
                    </a:cubicBezTo>
                    <a:cubicBezTo>
                      <a:pt x="474324" y="1793477"/>
                      <a:pt x="816331" y="2163610"/>
                      <a:pt x="1254601" y="2208119"/>
                    </a:cubicBezTo>
                    <a:lnTo>
                      <a:pt x="1343464" y="2212606"/>
                    </a:lnTo>
                    <a:lnTo>
                      <a:pt x="1343464" y="2216262"/>
                    </a:lnTo>
                    <a:lnTo>
                      <a:pt x="1356224" y="2213686"/>
                    </a:lnTo>
                    <a:cubicBezTo>
                      <a:pt x="1486907" y="2213686"/>
                      <a:pt x="1592846" y="2319625"/>
                      <a:pt x="1592846" y="2450308"/>
                    </a:cubicBezTo>
                    <a:cubicBezTo>
                      <a:pt x="1592846" y="2580991"/>
                      <a:pt x="1486907" y="2686930"/>
                      <a:pt x="1356224" y="2686930"/>
                    </a:cubicBezTo>
                    <a:lnTo>
                      <a:pt x="1343464" y="2684354"/>
                    </a:lnTo>
                    <a:lnTo>
                      <a:pt x="1343464" y="2686930"/>
                    </a:lnTo>
                    <a:lnTo>
                      <a:pt x="1206104" y="2679994"/>
                    </a:lnTo>
                    <a:cubicBezTo>
                      <a:pt x="528654" y="2611195"/>
                      <a:pt x="0" y="2039067"/>
                      <a:pt x="0" y="1343465"/>
                    </a:cubicBezTo>
                    <a:cubicBezTo>
                      <a:pt x="0" y="647864"/>
                      <a:pt x="528654" y="75735"/>
                      <a:pt x="1206104" y="6936"/>
                    </a:cubicBezTo>
                    <a:close/>
                  </a:path>
                </a:pathLst>
              </a:custGeom>
              <a:solidFill>
                <a:srgbClr val="D60093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32" name="Picture 8" descr="Premium Vector | Stop sexual violenc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5285" y="2750916"/>
              <a:ext cx="1157307" cy="1404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CaixaDeTexto 49"/>
          <p:cNvSpPr txBox="1"/>
          <p:nvPr/>
        </p:nvSpPr>
        <p:spPr>
          <a:xfrm>
            <a:off x="110994" y="6454424"/>
            <a:ext cx="959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rgbClr val="0070C0"/>
                </a:solidFill>
                <a:latin typeface="Arial" panose="020B0604020202020204" pitchFamily="34" charset="0"/>
              </a:rPr>
              <a:t>*Pessoas que vivem com HIV/Aids</a:t>
            </a:r>
            <a:r>
              <a:rPr lang="es-ES" altLang="pt-BR" sz="1400" b="1" dirty="0">
                <a:solidFill>
                  <a:srgbClr val="0070C0"/>
                </a:solidFill>
                <a:latin typeface="Arial" panose="020B0604020202020204" pitchFamily="34" charset="0"/>
              </a:rPr>
              <a:t>, trasplantados de </a:t>
            </a:r>
            <a:r>
              <a:rPr lang="es-ES" altLang="pt-BR" sz="1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órgãos</a:t>
            </a:r>
            <a:r>
              <a:rPr lang="es-ES" altLang="pt-BR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sólidos, de médula </a:t>
            </a:r>
            <a:r>
              <a:rPr lang="es-ES" altLang="pt-BR" sz="1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óssea</a:t>
            </a:r>
            <a:r>
              <a:rPr lang="es-ES" altLang="pt-BR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e oncológicos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pt-BR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74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97725" y="2504946"/>
            <a:ext cx="11776723" cy="4353054"/>
            <a:chOff x="232229" y="1262742"/>
            <a:chExt cx="11776723" cy="4353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711057-A2BE-4281-BDC7-0CC20E784283}"/>
                </a:ext>
              </a:extLst>
            </p:cNvPr>
            <p:cNvSpPr/>
            <p:nvPr/>
          </p:nvSpPr>
          <p:spPr>
            <a:xfrm>
              <a:off x="232229" y="1541939"/>
              <a:ext cx="2682183" cy="4073857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  <a:ln w="38100"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502CA216-D932-4574-946A-8E2CF375923E}"/>
                </a:ext>
              </a:extLst>
            </p:cNvPr>
            <p:cNvSpPr/>
            <p:nvPr/>
          </p:nvSpPr>
          <p:spPr>
            <a:xfrm flipH="1" flipV="1">
              <a:off x="498134" y="2112430"/>
              <a:ext cx="239656" cy="148167"/>
            </a:xfrm>
            <a:prstGeom prst="rtTriangle">
              <a:avLst/>
            </a:prstGeom>
            <a:solidFill>
              <a:srgbClr val="C8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2D8982-8CB1-4979-8467-AEB2CBE14381}"/>
                </a:ext>
              </a:extLst>
            </p:cNvPr>
            <p:cNvSpPr/>
            <p:nvPr/>
          </p:nvSpPr>
          <p:spPr>
            <a:xfrm>
              <a:off x="737790" y="1262742"/>
              <a:ext cx="1895841" cy="3781558"/>
            </a:xfrm>
            <a:prstGeom prst="rect">
              <a:avLst/>
            </a:prstGeom>
            <a:solidFill>
              <a:srgbClr val="F4F4F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DB5929-1DE1-497C-B2CB-6B37C851C2AF}"/>
                </a:ext>
              </a:extLst>
            </p:cNvPr>
            <p:cNvSpPr/>
            <p:nvPr/>
          </p:nvSpPr>
          <p:spPr>
            <a:xfrm>
              <a:off x="498134" y="1524000"/>
              <a:ext cx="1076816" cy="5943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B40E19-B876-4EE4-A007-477E9463D411}"/>
                </a:ext>
              </a:extLst>
            </p:cNvPr>
            <p:cNvSpPr txBox="1"/>
            <p:nvPr/>
          </p:nvSpPr>
          <p:spPr>
            <a:xfrm>
              <a:off x="702762" y="2307732"/>
              <a:ext cx="189428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9 a 14 anos (</a:t>
              </a:r>
              <a:r>
                <a:rPr lang="pt-BR" sz="1600" smtClean="0"/>
                <a:t>2 doses)</a:t>
              </a:r>
              <a:endParaRPr lang="pt-BR" sz="1600" dirty="0" smtClean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15 a 45 anos (3 doses)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Postos de vacinação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CRIE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Hospital de Referência</a:t>
              </a:r>
              <a:endParaRPr lang="pt-BR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4A5A4C-B5C4-4382-8E61-37AC165207E9}"/>
                </a:ext>
              </a:extLst>
            </p:cNvPr>
            <p:cNvSpPr txBox="1"/>
            <p:nvPr/>
          </p:nvSpPr>
          <p:spPr>
            <a:xfrm>
              <a:off x="679028" y="1524496"/>
              <a:ext cx="88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B84E60-24CB-4EAE-B98B-BBF496C9A4F9}"/>
                </a:ext>
              </a:extLst>
            </p:cNvPr>
            <p:cNvSpPr/>
            <p:nvPr/>
          </p:nvSpPr>
          <p:spPr>
            <a:xfrm>
              <a:off x="2623649" y="1541939"/>
              <a:ext cx="2574644" cy="4073857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  <a:ln w="38100"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4CE9F55C-AD7A-4056-960F-66122F38BBC4}"/>
                </a:ext>
              </a:extLst>
            </p:cNvPr>
            <p:cNvSpPr/>
            <p:nvPr/>
          </p:nvSpPr>
          <p:spPr>
            <a:xfrm flipH="1" flipV="1">
              <a:off x="2782015" y="2112430"/>
              <a:ext cx="239656" cy="148167"/>
            </a:xfrm>
            <a:prstGeom prst="rtTriangle">
              <a:avLst/>
            </a:prstGeom>
            <a:solidFill>
              <a:srgbClr val="004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6106EE-5433-4D40-A549-CFD8209E145B}"/>
                </a:ext>
              </a:extLst>
            </p:cNvPr>
            <p:cNvSpPr/>
            <p:nvPr/>
          </p:nvSpPr>
          <p:spPr>
            <a:xfrm>
              <a:off x="3021671" y="1262742"/>
              <a:ext cx="1895841" cy="3781558"/>
            </a:xfrm>
            <a:prstGeom prst="rect">
              <a:avLst/>
            </a:prstGeom>
            <a:solidFill>
              <a:srgbClr val="F4F4F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9ADED3-208C-4E1C-83EB-6803A6DD771A}"/>
                </a:ext>
              </a:extLst>
            </p:cNvPr>
            <p:cNvSpPr/>
            <p:nvPr/>
          </p:nvSpPr>
          <p:spPr>
            <a:xfrm>
              <a:off x="2782015" y="1524000"/>
              <a:ext cx="1076816" cy="5943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532066-48E5-49FD-9A6C-2B2C79A58FF0}"/>
                </a:ext>
              </a:extLst>
            </p:cNvPr>
            <p:cNvSpPr txBox="1"/>
            <p:nvPr/>
          </p:nvSpPr>
          <p:spPr>
            <a:xfrm>
              <a:off x="3021671" y="2307732"/>
              <a:ext cx="18942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9 a 14 anos (1 dose)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Postos de vacinação/Escolas</a:t>
              </a:r>
              <a:endParaRPr lang="pt-BR" sz="1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FD9B16-3A1F-4CA0-9BF0-0197E365B158}"/>
                </a:ext>
              </a:extLst>
            </p:cNvPr>
            <p:cNvSpPr txBox="1"/>
            <p:nvPr/>
          </p:nvSpPr>
          <p:spPr>
            <a:xfrm>
              <a:off x="2962909" y="1524496"/>
              <a:ext cx="88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B13EB64-EA06-45BA-A85B-210E043EE903}"/>
                </a:ext>
              </a:extLst>
            </p:cNvPr>
            <p:cNvSpPr/>
            <p:nvPr/>
          </p:nvSpPr>
          <p:spPr>
            <a:xfrm>
              <a:off x="4884026" y="1541939"/>
              <a:ext cx="2560945" cy="4073857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  <a:ln w="38100"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34D95D0C-7690-48CE-B5E7-D0929337287E}"/>
                </a:ext>
              </a:extLst>
            </p:cNvPr>
            <p:cNvSpPr/>
            <p:nvPr/>
          </p:nvSpPr>
          <p:spPr>
            <a:xfrm flipH="1" flipV="1">
              <a:off x="5028693" y="2112430"/>
              <a:ext cx="239656" cy="148167"/>
            </a:xfrm>
            <a:prstGeom prst="rtTriangle">
              <a:avLst/>
            </a:pr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BEF998-1F66-4E27-92B1-7C4F8C48D46D}"/>
                </a:ext>
              </a:extLst>
            </p:cNvPr>
            <p:cNvSpPr/>
            <p:nvPr/>
          </p:nvSpPr>
          <p:spPr>
            <a:xfrm>
              <a:off x="5268349" y="1262742"/>
              <a:ext cx="1895841" cy="3781558"/>
            </a:xfrm>
            <a:prstGeom prst="rect">
              <a:avLst/>
            </a:prstGeom>
            <a:solidFill>
              <a:srgbClr val="F4F4F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CB74FC-D68B-4690-A844-CBA1F58D8971}"/>
                </a:ext>
              </a:extLst>
            </p:cNvPr>
            <p:cNvSpPr/>
            <p:nvPr/>
          </p:nvSpPr>
          <p:spPr>
            <a:xfrm>
              <a:off x="5028693" y="1524000"/>
              <a:ext cx="1076816" cy="5943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48632C-DA37-4588-8AE5-DAD3D2239AF8}"/>
                </a:ext>
              </a:extLst>
            </p:cNvPr>
            <p:cNvSpPr txBox="1"/>
            <p:nvPr/>
          </p:nvSpPr>
          <p:spPr>
            <a:xfrm>
              <a:off x="5268349" y="2307732"/>
              <a:ext cx="18942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A partir de 2 anos (3 doses)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Postos de vacinação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CRIE</a:t>
              </a:r>
              <a:endParaRPr lang="pt-BR" sz="16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BBDED6-226D-4E00-A92A-259EA2F00E20}"/>
                </a:ext>
              </a:extLst>
            </p:cNvPr>
            <p:cNvSpPr txBox="1"/>
            <p:nvPr/>
          </p:nvSpPr>
          <p:spPr>
            <a:xfrm>
              <a:off x="5209587" y="1524496"/>
              <a:ext cx="88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0D43FC7-3DF5-4E21-B401-64BE9EEC0098}"/>
                </a:ext>
              </a:extLst>
            </p:cNvPr>
            <p:cNvSpPr/>
            <p:nvPr/>
          </p:nvSpPr>
          <p:spPr>
            <a:xfrm>
              <a:off x="7154208" y="1541939"/>
              <a:ext cx="2567762" cy="4073857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  <a:ln w="38100"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id="{DE28B662-010A-455F-B304-BC50CBFA44A3}"/>
                </a:ext>
              </a:extLst>
            </p:cNvPr>
            <p:cNvSpPr/>
            <p:nvPr/>
          </p:nvSpPr>
          <p:spPr>
            <a:xfrm flipH="1" flipV="1">
              <a:off x="7305693" y="2112430"/>
              <a:ext cx="239656" cy="148167"/>
            </a:xfrm>
            <a:prstGeom prst="rtTriangle">
              <a:avLst/>
            </a:prstGeom>
            <a:solidFill>
              <a:srgbClr val="461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A1E8E29-77E3-4402-9170-43B571F5D5F8}"/>
                </a:ext>
              </a:extLst>
            </p:cNvPr>
            <p:cNvSpPr/>
            <p:nvPr/>
          </p:nvSpPr>
          <p:spPr>
            <a:xfrm>
              <a:off x="7545349" y="1262742"/>
              <a:ext cx="1895841" cy="3781558"/>
            </a:xfrm>
            <a:prstGeom prst="rect">
              <a:avLst/>
            </a:prstGeom>
            <a:solidFill>
              <a:srgbClr val="F4F4F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5106BF0-4152-4410-9F8C-7BDAB5AED557}"/>
                </a:ext>
              </a:extLst>
            </p:cNvPr>
            <p:cNvSpPr/>
            <p:nvPr/>
          </p:nvSpPr>
          <p:spPr>
            <a:xfrm>
              <a:off x="7305693" y="1524000"/>
              <a:ext cx="1076816" cy="59436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BF7AC4-89A9-45B8-AB65-DEAEF4688870}"/>
                </a:ext>
              </a:extLst>
            </p:cNvPr>
            <p:cNvSpPr txBox="1"/>
            <p:nvPr/>
          </p:nvSpPr>
          <p:spPr>
            <a:xfrm>
              <a:off x="7545349" y="2307732"/>
              <a:ext cx="189428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15 a 45 anos (3 doses)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Postos de vacinação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CRIE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Serviço de atendimento/SAE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Centro de Triagem</a:t>
              </a:r>
              <a:endParaRPr lang="pt-BR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7F2442-4073-4FDE-A23C-3AC14F90B3B0}"/>
                </a:ext>
              </a:extLst>
            </p:cNvPr>
            <p:cNvSpPr txBox="1"/>
            <p:nvPr/>
          </p:nvSpPr>
          <p:spPr>
            <a:xfrm>
              <a:off x="7486587" y="1524496"/>
              <a:ext cx="88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5862DDE-F79F-4D1F-97FB-0CCD12186C14}"/>
                </a:ext>
              </a:extLst>
            </p:cNvPr>
            <p:cNvSpPr/>
            <p:nvPr/>
          </p:nvSpPr>
          <p:spPr>
            <a:xfrm>
              <a:off x="744672" y="4975914"/>
              <a:ext cx="1878977" cy="758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CF5934-E417-407F-8589-52282034E559}"/>
                </a:ext>
              </a:extLst>
            </p:cNvPr>
            <p:cNvSpPr/>
            <p:nvPr/>
          </p:nvSpPr>
          <p:spPr>
            <a:xfrm>
              <a:off x="3034239" y="4971659"/>
              <a:ext cx="1878977" cy="758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7C5388-BDE0-439E-BBDA-DCE4905F2D1A}"/>
                </a:ext>
              </a:extLst>
            </p:cNvPr>
            <p:cNvSpPr/>
            <p:nvPr/>
          </p:nvSpPr>
          <p:spPr>
            <a:xfrm>
              <a:off x="5276781" y="4972749"/>
              <a:ext cx="1878977" cy="758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A602CBF-2A62-4D7E-B352-FA764E6934CB}"/>
                </a:ext>
              </a:extLst>
            </p:cNvPr>
            <p:cNvSpPr/>
            <p:nvPr/>
          </p:nvSpPr>
          <p:spPr>
            <a:xfrm>
              <a:off x="7558031" y="4971659"/>
              <a:ext cx="1878977" cy="7586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10D43FC7-3DF5-4E21-B401-64BE9EEC0098}"/>
                </a:ext>
              </a:extLst>
            </p:cNvPr>
            <p:cNvSpPr/>
            <p:nvPr/>
          </p:nvSpPr>
          <p:spPr>
            <a:xfrm>
              <a:off x="9441190" y="1541939"/>
              <a:ext cx="2567762" cy="4073857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  <a:ln w="38100"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Triangle 43">
              <a:extLst>
                <a:ext uri="{FF2B5EF4-FFF2-40B4-BE49-F238E27FC236}">
                  <a16:creationId xmlns:a16="http://schemas.microsoft.com/office/drawing/2014/main" id="{DE28B662-010A-455F-B304-BC50CBFA44A3}"/>
                </a:ext>
              </a:extLst>
            </p:cNvPr>
            <p:cNvSpPr/>
            <p:nvPr/>
          </p:nvSpPr>
          <p:spPr>
            <a:xfrm flipH="1" flipV="1">
              <a:off x="9592675" y="2112430"/>
              <a:ext cx="239656" cy="148167"/>
            </a:xfrm>
            <a:prstGeom prst="rtTriangle">
              <a:avLst/>
            </a:prstGeom>
            <a:solidFill>
              <a:srgbClr val="777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BA1E8E29-77E3-4402-9170-43B571F5D5F8}"/>
                </a:ext>
              </a:extLst>
            </p:cNvPr>
            <p:cNvSpPr/>
            <p:nvPr/>
          </p:nvSpPr>
          <p:spPr>
            <a:xfrm>
              <a:off x="9832331" y="1262742"/>
              <a:ext cx="1895841" cy="3781558"/>
            </a:xfrm>
            <a:prstGeom prst="rect">
              <a:avLst/>
            </a:prstGeom>
            <a:solidFill>
              <a:srgbClr val="F4F4F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55106BF0-4152-4410-9F8C-7BDAB5AED557}"/>
                </a:ext>
              </a:extLst>
            </p:cNvPr>
            <p:cNvSpPr/>
            <p:nvPr/>
          </p:nvSpPr>
          <p:spPr>
            <a:xfrm>
              <a:off x="9592675" y="1524000"/>
              <a:ext cx="1076816" cy="594360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47">
              <a:extLst>
                <a:ext uri="{FF2B5EF4-FFF2-40B4-BE49-F238E27FC236}">
                  <a16:creationId xmlns:a16="http://schemas.microsoft.com/office/drawing/2014/main" id="{24BF7AC4-89A9-45B8-AB65-DEAEF4688870}"/>
                </a:ext>
              </a:extLst>
            </p:cNvPr>
            <p:cNvSpPr txBox="1"/>
            <p:nvPr/>
          </p:nvSpPr>
          <p:spPr>
            <a:xfrm>
              <a:off x="9832331" y="2307732"/>
              <a:ext cx="18942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15 a 19 anos (1 dose)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t-BR" sz="1600" dirty="0" smtClean="0"/>
                <a:t>Postos de vacinação/Escolas/vacinação extra muro</a:t>
              </a:r>
              <a:endParaRPr lang="pt-BR" sz="1600" dirty="0"/>
            </a:p>
          </p:txBody>
        </p:sp>
        <p:sp>
          <p:nvSpPr>
            <p:cNvPr id="63" name="TextBox 49">
              <a:extLst>
                <a:ext uri="{FF2B5EF4-FFF2-40B4-BE49-F238E27FC236}">
                  <a16:creationId xmlns:a16="http://schemas.microsoft.com/office/drawing/2014/main" id="{217F2442-4073-4FDE-A23C-3AC14F90B3B0}"/>
                </a:ext>
              </a:extLst>
            </p:cNvPr>
            <p:cNvSpPr txBox="1"/>
            <p:nvPr/>
          </p:nvSpPr>
          <p:spPr>
            <a:xfrm>
              <a:off x="9773569" y="1524496"/>
              <a:ext cx="88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9A602CBF-2A62-4D7E-B352-FA764E6934CB}"/>
                </a:ext>
              </a:extLst>
            </p:cNvPr>
            <p:cNvSpPr/>
            <p:nvPr/>
          </p:nvSpPr>
          <p:spPr>
            <a:xfrm>
              <a:off x="9845013" y="4971659"/>
              <a:ext cx="1878977" cy="75863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CaixaDeTexto 65"/>
          <p:cNvSpPr txBox="1"/>
          <p:nvPr/>
        </p:nvSpPr>
        <p:spPr>
          <a:xfrm>
            <a:off x="668258" y="1041908"/>
            <a:ext cx="4284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1 - Inclusão de vítimas de abuso sexual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2 - Adoção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dose única da vacina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HPV</a:t>
            </a:r>
          </a:p>
          <a:p>
            <a:pPr lvl="0">
              <a:defRPr/>
            </a:pPr>
            <a:r>
              <a:rPr lang="pt-BR" sz="1600" b="1" dirty="0" smtClean="0"/>
              <a:t>3 - Inclusão </a:t>
            </a:r>
            <a:r>
              <a:rPr lang="pt-BR" sz="1600" b="1" dirty="0"/>
              <a:t>de portadores de </a:t>
            </a:r>
            <a:r>
              <a:rPr lang="pt-BR" sz="1600" b="1" dirty="0" err="1" smtClean="0"/>
              <a:t>Papimomatose</a:t>
            </a:r>
            <a:r>
              <a:rPr lang="pt-BR" sz="1600" b="1" dirty="0" smtClean="0"/>
              <a:t>     Respiratória Recorrente </a:t>
            </a:r>
            <a:endParaRPr lang="pt-BR" sz="1600" b="1" dirty="0"/>
          </a:p>
          <a:p>
            <a:pPr lvl="0">
              <a:defRPr/>
            </a:pPr>
            <a:r>
              <a:rPr lang="pt-BR" sz="1600" b="1" dirty="0" smtClean="0"/>
              <a:t>4 - Inclusão </a:t>
            </a:r>
            <a:r>
              <a:rPr lang="pt-BR" sz="1600" b="1" dirty="0"/>
              <a:t>de usuários de </a:t>
            </a:r>
            <a:r>
              <a:rPr lang="pt-BR" sz="1600" b="1" dirty="0" err="1"/>
              <a:t>PrEP</a:t>
            </a:r>
            <a:endParaRPr lang="pt-BR" sz="1600" b="1" dirty="0"/>
          </a:p>
          <a:p>
            <a:pPr lvl="0">
              <a:defRPr/>
            </a:pPr>
            <a:r>
              <a:rPr lang="pt-BR" sz="1600" b="1" dirty="0" smtClean="0"/>
              <a:t>5 - Catch </a:t>
            </a:r>
            <a:r>
              <a:rPr lang="pt-BR" sz="1600" b="1" dirty="0" err="1"/>
              <a:t>up</a:t>
            </a:r>
            <a:r>
              <a:rPr lang="pt-BR" sz="1600" b="1" dirty="0"/>
              <a:t> até 19 anos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76195" y="28693"/>
            <a:ext cx="11439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ELIMINAÇÃO DO CÂNCER CERVICO UTERINO: COMPROMISSOS ASSUMIDOS PELO MS E CUMPRIDOS NA VACINAÇÃO 2023/2024/2025</a:t>
            </a: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12" y="1102861"/>
            <a:ext cx="639941" cy="925873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78" y="1154693"/>
            <a:ext cx="594037" cy="8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0" y="3864022"/>
            <a:ext cx="9566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900" b="1" dirty="0" smtClean="0">
                <a:latin typeface="+mn-lt"/>
              </a:rPr>
              <a:t>Lei </a:t>
            </a:r>
            <a:r>
              <a:rPr lang="pt-BR" altLang="pt-BR" sz="900" b="1" dirty="0">
                <a:latin typeface="+mn-lt"/>
              </a:rPr>
              <a:t>J, et al. </a:t>
            </a:r>
            <a:r>
              <a:rPr lang="en-US" altLang="pt-BR" sz="900" b="1" dirty="0">
                <a:latin typeface="+mn-lt"/>
              </a:rPr>
              <a:t>HPV Vaccination and the Risk of Invasive Cervical Cancer. </a:t>
            </a:r>
            <a:r>
              <a:rPr lang="pt-BR" altLang="pt-BR" sz="900" b="1" dirty="0">
                <a:latin typeface="+mn-lt"/>
              </a:rPr>
              <a:t>N </a:t>
            </a:r>
            <a:r>
              <a:rPr lang="pt-BR" altLang="pt-BR" sz="900" b="1" dirty="0" err="1">
                <a:latin typeface="+mn-lt"/>
              </a:rPr>
              <a:t>Engl</a:t>
            </a:r>
            <a:r>
              <a:rPr lang="pt-BR" altLang="pt-BR" sz="900" b="1" dirty="0">
                <a:latin typeface="+mn-lt"/>
              </a:rPr>
              <a:t> J </a:t>
            </a:r>
            <a:r>
              <a:rPr lang="pt-BR" altLang="pt-BR" sz="900" b="1" dirty="0" err="1">
                <a:latin typeface="+mn-lt"/>
              </a:rPr>
              <a:t>Med</a:t>
            </a:r>
            <a:r>
              <a:rPr lang="pt-BR" altLang="pt-BR" sz="900" b="1" dirty="0">
                <a:latin typeface="+mn-lt"/>
              </a:rPr>
              <a:t> </a:t>
            </a:r>
            <a:r>
              <a:rPr lang="pt-BR" altLang="pt-BR" sz="900" b="1" dirty="0" smtClean="0">
                <a:latin typeface="+mn-lt"/>
              </a:rPr>
              <a:t>2020;383:1340-8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900" b="1" dirty="0" smtClean="0">
                <a:latin typeface="+mn-lt"/>
              </a:rPr>
              <a:t>. DOI:10.1056/NEJMoa1917338</a:t>
            </a:r>
            <a:r>
              <a:rPr lang="en-US" altLang="pt-BR" sz="900" b="1" dirty="0" smtClean="0">
                <a:latin typeface="+mn-lt"/>
              </a:rPr>
              <a:t> </a:t>
            </a:r>
            <a:r>
              <a:rPr lang="pt-BR" altLang="pt-BR" sz="900" b="1" dirty="0" smtClean="0">
                <a:latin typeface="+mn-lt"/>
              </a:rPr>
              <a:t> </a:t>
            </a:r>
            <a:endParaRPr lang="pt-BR" altLang="pt-BR" sz="900" b="1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70448" y="53714"/>
            <a:ext cx="8826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cs typeface="Open Sans" panose="020B0606030504020204" pitchFamily="34" charset="0"/>
              </a:rPr>
              <a:t>VACINA DO HPV REDUZ INCIDÊNCIA DE CÂNCER DE COLO DE </a:t>
            </a:r>
            <a:r>
              <a:rPr lang="pt-BR" sz="2400" b="1" dirty="0" smtClean="0">
                <a:solidFill>
                  <a:srgbClr val="0070C0"/>
                </a:solidFill>
                <a:cs typeface="Open Sans" panose="020B0606030504020204" pitchFamily="34" charset="0"/>
              </a:rPr>
              <a:t>ÚTERO</a:t>
            </a:r>
            <a:endParaRPr lang="en-US" sz="2400" b="1" dirty="0">
              <a:solidFill>
                <a:srgbClr val="0070C0"/>
              </a:solidFill>
              <a:cs typeface="Open Sans" panose="020B0606030504020204" pitchFamily="34" charset="0"/>
            </a:endParaRPr>
          </a:p>
        </p:txBody>
      </p:sp>
      <p:sp>
        <p:nvSpPr>
          <p:cNvPr id="55" name="TextBox 904">
            <a:extLst>
              <a:ext uri="{FF2B5EF4-FFF2-40B4-BE49-F238E27FC236}">
                <a16:creationId xmlns:a16="http://schemas.microsoft.com/office/drawing/2014/main" id="{0768C148-8140-5F62-4506-3CF03A8F42B8}"/>
              </a:ext>
            </a:extLst>
          </p:cNvPr>
          <p:cNvSpPr txBox="1"/>
          <p:nvPr/>
        </p:nvSpPr>
        <p:spPr>
          <a:xfrm>
            <a:off x="866942" y="554073"/>
            <a:ext cx="30762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IN" sz="1200" kern="0" dirty="0" smtClean="0">
                <a:solidFill>
                  <a:prstClr val="black"/>
                </a:solidFill>
                <a:cs typeface="Segoe UI" panose="020B0502040204020203" pitchFamily="34" charset="0"/>
              </a:rPr>
              <a:t>P</a:t>
            </a:r>
            <a:r>
              <a:rPr lang="en-IN" sz="1200" kern="0" noProof="0" dirty="0" err="1" smtClean="0">
                <a:solidFill>
                  <a:prstClr val="black"/>
                </a:solidFill>
                <a:cs typeface="Segoe UI" panose="020B0502040204020203" pitchFamily="34" charset="0"/>
              </a:rPr>
              <a:t>ublicado</a:t>
            </a:r>
            <a:r>
              <a:rPr lang="en-IN" sz="1200" kern="0" noProof="0" dirty="0" smtClean="0">
                <a:solidFill>
                  <a:prstClr val="black"/>
                </a:solidFill>
                <a:cs typeface="Segoe UI" panose="020B0502040204020203" pitchFamily="34" charset="0"/>
              </a:rPr>
              <a:t> no New England , </a:t>
            </a:r>
            <a:r>
              <a:rPr lang="en-IN" sz="1200" kern="0" noProof="0" dirty="0" err="1" smtClean="0">
                <a:solidFill>
                  <a:prstClr val="black"/>
                </a:solidFill>
                <a:cs typeface="Segoe UI" panose="020B0502040204020203" pitchFamily="34" charset="0"/>
              </a:rPr>
              <a:t>mostra</a:t>
            </a:r>
            <a:r>
              <a:rPr lang="en-IN" sz="1200" kern="0" noProof="0" dirty="0" smtClean="0">
                <a:solidFill>
                  <a:prstClr val="black"/>
                </a:solidFill>
                <a:cs typeface="Segoe UI" panose="020B0502040204020203" pitchFamily="34" charset="0"/>
              </a:rPr>
              <a:t> </a:t>
            </a:r>
            <a:r>
              <a:rPr lang="en-IN" sz="1200" kern="0" noProof="0" dirty="0" err="1" smtClean="0">
                <a:solidFill>
                  <a:prstClr val="black"/>
                </a:solidFill>
                <a:cs typeface="Segoe UI" panose="020B0502040204020203" pitchFamily="34" charset="0"/>
              </a:rPr>
              <a:t>relação</a:t>
            </a:r>
            <a:r>
              <a:rPr lang="en-IN" sz="1200" kern="0" noProof="0" dirty="0" smtClean="0">
                <a:solidFill>
                  <a:prstClr val="black"/>
                </a:solidFill>
                <a:cs typeface="Segoe UI" panose="020B0502040204020203" pitchFamily="34" charset="0"/>
              </a:rPr>
              <a:t> entre </a:t>
            </a:r>
            <a:r>
              <a:rPr lang="en-IN" sz="1200" kern="0" noProof="0" dirty="0" err="1" smtClean="0">
                <a:solidFill>
                  <a:prstClr val="black"/>
                </a:solidFill>
                <a:cs typeface="Segoe UI" panose="020B0502040204020203" pitchFamily="34" charset="0"/>
              </a:rPr>
              <a:t>vacinação</a:t>
            </a:r>
            <a:r>
              <a:rPr lang="en-IN" sz="1200" kern="0" noProof="0" dirty="0" smtClean="0">
                <a:solidFill>
                  <a:prstClr val="black"/>
                </a:solidFill>
                <a:cs typeface="Segoe UI" panose="020B0502040204020203" pitchFamily="34" charset="0"/>
              </a:rPr>
              <a:t> HPV, e </a:t>
            </a:r>
            <a:r>
              <a:rPr lang="en-IN" sz="1200" kern="0" noProof="0" dirty="0" err="1" smtClean="0">
                <a:solidFill>
                  <a:prstClr val="black"/>
                </a:solidFill>
                <a:cs typeface="Segoe UI" panose="020B0502040204020203" pitchFamily="34" charset="0"/>
              </a:rPr>
              <a:t>risco</a:t>
            </a:r>
            <a:r>
              <a:rPr lang="en-IN" sz="1200" kern="0" noProof="0" dirty="0" smtClean="0">
                <a:solidFill>
                  <a:prstClr val="black"/>
                </a:solidFill>
                <a:cs typeface="Segoe UI" panose="020B0502040204020203" pitchFamily="34" charset="0"/>
              </a:rPr>
              <a:t> de CCU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Segoe UI" panose="020B0502040204020203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Registros de saúde nacionais da Suécia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Acompanhadas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1.672.983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mulheres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10 a 30 anos de idade entre 2006 a 2017.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Avaliado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associação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entre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vacinação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contra HPV 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risco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cancer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útero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invasivo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TextBox 903">
            <a:extLst>
              <a:ext uri="{FF2B5EF4-FFF2-40B4-BE49-F238E27FC236}">
                <a16:creationId xmlns:a16="http://schemas.microsoft.com/office/drawing/2014/main" id="{A3F0B00E-01B1-7980-EA6A-70DE282AC17A}"/>
              </a:ext>
            </a:extLst>
          </p:cNvPr>
          <p:cNvSpPr txBox="1"/>
          <p:nvPr/>
        </p:nvSpPr>
        <p:spPr>
          <a:xfrm>
            <a:off x="763951" y="2314811"/>
            <a:ext cx="3118984" cy="1585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Resultados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Quando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comparado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com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mulheres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não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vacinadas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risco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invasivo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colo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útero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88%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menor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vacinadas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antes dos 17 anos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53%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menor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vacinadas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entre 17 e 30 anos.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21879" y="1515374"/>
            <a:ext cx="18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219645" y="517633"/>
            <a:ext cx="373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200" dirty="0"/>
              <a:t>Publicação no </a:t>
            </a:r>
            <a:r>
              <a:rPr lang="pt-BR" sz="1200" dirty="0">
                <a:solidFill>
                  <a:srgbClr val="0070C0"/>
                </a:solidFill>
                <a:hlinkClick r:id="rId3"/>
              </a:rPr>
              <a:t>The Lancet</a:t>
            </a:r>
            <a:r>
              <a:rPr lang="pt-BR" sz="1200" dirty="0">
                <a:solidFill>
                  <a:srgbClr val="FF0000"/>
                </a:solidFill>
              </a:rPr>
              <a:t>/2021</a:t>
            </a:r>
            <a:r>
              <a:rPr lang="pt-BR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sz="1200" b="1" dirty="0"/>
              <a:t>mostra a magnitude do benefício de vacinar adolescentes contra o HPV (</a:t>
            </a:r>
            <a:r>
              <a:rPr lang="pt-BR" sz="1200" b="1" dirty="0" err="1"/>
              <a:t>papilomavírus</a:t>
            </a:r>
            <a:r>
              <a:rPr lang="pt-BR" sz="1200" b="1" dirty="0"/>
              <a:t> humano). </a:t>
            </a:r>
          </a:p>
          <a:p>
            <a:pPr algn="just">
              <a:defRPr/>
            </a:pPr>
            <a:r>
              <a:rPr lang="pt-BR" sz="1200" dirty="0" smtClean="0"/>
              <a:t>De </a:t>
            </a:r>
            <a:r>
              <a:rPr lang="pt-BR" sz="1200" dirty="0"/>
              <a:t>acordo com a pesquisa realizada no Reino Unido, a vacinação de adolescentes contra HPV iniciada em 2008 e com taxa de cobertura vacinal de 85%, traz diversos benefícios: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71074" y="1905142"/>
            <a:ext cx="625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solidFill>
                  <a:srgbClr val="FF0000"/>
                </a:solidFill>
                <a:ea typeface="League Spartan" charset="0"/>
                <a:cs typeface="Open Sans" panose="020B0606030504020204" pitchFamily="34" charset="0"/>
              </a:rPr>
              <a:t>87% de </a:t>
            </a:r>
            <a:r>
              <a:rPr lang="pt-BR" sz="1200" b="1" dirty="0" smtClean="0">
                <a:solidFill>
                  <a:srgbClr val="FF0000"/>
                </a:solidFill>
                <a:ea typeface="League Spartan" charset="0"/>
                <a:cs typeface="Open Sans" panose="020B0606030504020204" pitchFamily="34" charset="0"/>
              </a:rPr>
              <a:t>redução </a:t>
            </a:r>
            <a:r>
              <a:rPr lang="pt-BR" sz="12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</a:t>
            </a:r>
            <a:r>
              <a:rPr lang="pt-BR" sz="1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risco de desenvolver o </a:t>
            </a:r>
            <a:r>
              <a:rPr lang="pt-BR" sz="12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câncer de colo de útero</a:t>
            </a:r>
            <a:r>
              <a:rPr lang="pt-BR" sz="1200" b="1" dirty="0">
                <a:solidFill>
                  <a:schemeClr val="accent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 as meninas vacinadas com </a:t>
            </a:r>
            <a:r>
              <a:rPr lang="pt-BR" sz="1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 ou 13 anos de idade</a:t>
            </a:r>
            <a:endParaRPr lang="en-US" sz="12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defRPr/>
            </a:pPr>
            <a:r>
              <a:rPr lang="pt-BR" sz="1200" b="1" dirty="0" smtClean="0">
                <a:solidFill>
                  <a:srgbClr val="FF0000"/>
                </a:solidFill>
                <a:ea typeface="League Spartan" charset="0"/>
                <a:cs typeface="Open Sans" panose="020B0606030504020204" pitchFamily="34" charset="0"/>
              </a:rPr>
              <a:t>  </a:t>
            </a:r>
            <a:endParaRPr lang="en-US" sz="1200" b="1" dirty="0">
              <a:solidFill>
                <a:srgbClr val="FF0000"/>
              </a:solidFill>
              <a:ea typeface="League Spartan" charset="0"/>
              <a:cs typeface="Open Sans" panose="020B0606030504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74592" y="2329151"/>
            <a:ext cx="60068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solidFill>
                  <a:srgbClr val="FF0000"/>
                </a:solidFill>
                <a:ea typeface="League Spartan" charset="0"/>
                <a:cs typeface="Open Sans" panose="020B0606030504020204" pitchFamily="34" charset="0"/>
              </a:rPr>
              <a:t>97% de redução das lesões precursoras </a:t>
            </a:r>
            <a:r>
              <a:rPr lang="pt-BR" sz="1200" b="1" dirty="0" smtClean="0">
                <a:solidFill>
                  <a:srgbClr val="FF0000"/>
                </a:solidFill>
                <a:ea typeface="League Spartan" charset="0"/>
                <a:cs typeface="Open Sans" panose="020B0606030504020204" pitchFamily="34" charset="0"/>
              </a:rPr>
              <a:t>NIC3 </a:t>
            </a:r>
            <a:r>
              <a:rPr lang="pt-BR" sz="1200" dirty="0" smtClean="0"/>
              <a:t>para </a:t>
            </a:r>
            <a:r>
              <a:rPr lang="pt-BR" sz="1200" dirty="0"/>
              <a:t>quem recebeu a vacina aos </a:t>
            </a:r>
            <a:r>
              <a:rPr lang="pt-BR" sz="1200" dirty="0">
                <a:solidFill>
                  <a:srgbClr val="FF0000"/>
                </a:solidFill>
              </a:rPr>
              <a:t>12 e 13 anos </a:t>
            </a:r>
            <a:r>
              <a:rPr lang="pt-BR" sz="1200" dirty="0"/>
              <a:t>e de 39% para quem recebeu a vacina aos 16 e 17 </a:t>
            </a:r>
            <a:r>
              <a:rPr lang="pt-BR" sz="1200" dirty="0" smtClean="0"/>
              <a:t>anos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algn="ctr">
              <a:defRPr/>
            </a:pPr>
            <a:r>
              <a:rPr lang="pt-BR" altLang="pt-BR" sz="800" b="1" dirty="0" smtClean="0">
                <a:hlinkClick r:id="rId4"/>
              </a:rPr>
              <a:t> </a:t>
            </a:r>
            <a:r>
              <a:rPr lang="pt-BR" altLang="pt-BR" sz="800" dirty="0">
                <a:hlinkClick r:id="rId4"/>
              </a:rPr>
              <a:t>Maggie </a:t>
            </a:r>
            <a:r>
              <a:rPr lang="pt-BR" altLang="pt-BR" sz="800" dirty="0" err="1">
                <a:hlinkClick r:id="rId4"/>
              </a:rPr>
              <a:t>Ecruickshanka</a:t>
            </a:r>
            <a:r>
              <a:rPr lang="pt-BR" altLang="pt-BR" sz="800" dirty="0">
                <a:hlinkClick r:id="rId4"/>
              </a:rPr>
              <a:t> MihaelaGrigoreb</a:t>
            </a:r>
            <a:r>
              <a:rPr lang="pt-BR" altLang="pt-BR" sz="800" dirty="0"/>
              <a:t> - Cervical </a:t>
            </a:r>
            <a:r>
              <a:rPr lang="pt-BR" altLang="pt-BR" sz="800" dirty="0" err="1"/>
              <a:t>cancers</a:t>
            </a:r>
            <a:r>
              <a:rPr lang="pt-BR" altLang="pt-BR" sz="800" dirty="0"/>
              <a:t> </a:t>
            </a:r>
            <a:r>
              <a:rPr lang="pt-BR" altLang="pt-BR" sz="800" dirty="0" err="1"/>
              <a:t>avoided</a:t>
            </a:r>
            <a:r>
              <a:rPr lang="pt-BR" altLang="pt-BR" sz="800" dirty="0"/>
              <a:t> </a:t>
            </a:r>
            <a:r>
              <a:rPr lang="pt-BR" altLang="pt-BR" sz="800" dirty="0" err="1"/>
              <a:t>by</a:t>
            </a:r>
            <a:r>
              <a:rPr lang="pt-BR" altLang="pt-BR" sz="800" dirty="0"/>
              <a:t> HPV </a:t>
            </a:r>
            <a:r>
              <a:rPr lang="pt-BR" altLang="pt-BR" sz="800" dirty="0" err="1"/>
              <a:t>immunisation</a:t>
            </a:r>
            <a:r>
              <a:rPr lang="pt-BR" altLang="pt-BR" sz="800" dirty="0"/>
              <a:t>. The Lancet. Volume 398, </a:t>
            </a:r>
            <a:r>
              <a:rPr lang="pt-BR" altLang="pt-BR" sz="800" dirty="0" err="1"/>
              <a:t>Issue</a:t>
            </a:r>
            <a:r>
              <a:rPr lang="pt-BR" altLang="pt-BR" sz="800" dirty="0"/>
              <a:t> 10316, 4–10 </a:t>
            </a:r>
            <a:r>
              <a:rPr lang="pt-BR" altLang="pt-BR" sz="800" dirty="0" err="1"/>
              <a:t>December</a:t>
            </a:r>
            <a:r>
              <a:rPr lang="pt-BR" altLang="pt-BR" sz="800" dirty="0"/>
              <a:t> 2021, </a:t>
            </a:r>
            <a:r>
              <a:rPr lang="pt-BR" altLang="pt-BR" sz="800" dirty="0" err="1"/>
              <a:t>Pages</a:t>
            </a:r>
            <a:r>
              <a:rPr lang="pt-BR" altLang="pt-BR" sz="800" dirty="0"/>
              <a:t> 2053-2055</a:t>
            </a:r>
          </a:p>
          <a:p>
            <a:pPr algn="ctr">
              <a:defRPr/>
            </a:pPr>
            <a:r>
              <a:rPr lang="pt-BR" sz="1600" dirty="0" smtClean="0">
                <a:ea typeface="League Spartan" charset="0"/>
                <a:cs typeface="Open Sans" panose="020B0606030504020204" pitchFamily="34" charset="0"/>
              </a:rPr>
              <a:t> </a:t>
            </a:r>
            <a:endParaRPr lang="pt-BR" sz="1600" dirty="0">
              <a:ea typeface="League Spartan" charset="0"/>
              <a:cs typeface="Open Sans" panose="020B0606030504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297283" y="3295299"/>
            <a:ext cx="546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Análise por Idade, Período e Coorte de Nascimento Baseada na População sobre o Declínio da Prevalência do </a:t>
            </a:r>
            <a:r>
              <a:rPr lang="pt-BR" sz="1200" b="1" dirty="0" err="1"/>
              <a:t>Papilomavírus</a:t>
            </a:r>
            <a:r>
              <a:rPr lang="pt-BR" sz="1200" b="1" dirty="0"/>
              <a:t> Humano</a:t>
            </a:r>
            <a:endParaRPr lang="pt-BR" sz="1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530196" y="3769764"/>
            <a:ext cx="509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</a:t>
            </a:r>
            <a:r>
              <a:rPr lang="pt-BR" sz="1200" dirty="0" smtClean="0"/>
              <a:t>ntre </a:t>
            </a:r>
            <a:r>
              <a:rPr lang="pt-BR" sz="1200" dirty="0"/>
              <a:t>coortes vacinadas em escolas </a:t>
            </a:r>
            <a:r>
              <a:rPr lang="pt-BR" sz="1200" b="1" dirty="0" smtClean="0"/>
              <a:t>na Suécia </a:t>
            </a:r>
            <a:r>
              <a:rPr lang="pt-BR" sz="1200" dirty="0"/>
              <a:t>com cobertura vacinal &gt;80%, o </a:t>
            </a:r>
            <a:r>
              <a:rPr lang="pt-BR" sz="1200" b="1" dirty="0"/>
              <a:t>HPV-18 está desaparecendo </a:t>
            </a:r>
            <a:r>
              <a:rPr lang="pt-BR" sz="1200" dirty="0"/>
              <a:t>a ponto de se aproximar da extinção estocástica, e o </a:t>
            </a:r>
            <a:r>
              <a:rPr lang="pt-BR" sz="1200" b="1" dirty="0"/>
              <a:t>HPV-16 tornou-se </a:t>
            </a:r>
            <a:r>
              <a:rPr lang="pt-BR" sz="1200" b="1" dirty="0" smtClean="0"/>
              <a:t>raro</a:t>
            </a:r>
            <a:r>
              <a:rPr lang="pt-BR" sz="1200" dirty="0" smtClean="0"/>
              <a:t>, sugerindo que  </a:t>
            </a:r>
            <a:r>
              <a:rPr lang="pt-BR" sz="1200" dirty="0"/>
              <a:t>a eliminação da transmissão do HPV-18 dentro de uma população definida é possível.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676850" y="4597885"/>
            <a:ext cx="515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Population-Based Age-Period-Cohort Analysis of Declining Human Papillomavirus Prevalence</a:t>
            </a:r>
          </a:p>
          <a:p>
            <a:r>
              <a:rPr lang="pt-BR" sz="900" b="1" dirty="0"/>
              <a:t>PMID: </a:t>
            </a:r>
            <a:r>
              <a:rPr lang="pt-BR" sz="900" b="1" dirty="0" smtClean="0"/>
              <a:t>39841153 </a:t>
            </a:r>
            <a:r>
              <a:rPr lang="pt-BR" sz="900" b="1" dirty="0"/>
              <a:t> PMCID: </a:t>
            </a:r>
            <a:r>
              <a:rPr lang="pt-BR" sz="900" b="1" dirty="0" smtClean="0">
                <a:hlinkClick r:id="rId5"/>
              </a:rPr>
              <a:t>PMC11998575</a:t>
            </a:r>
            <a:r>
              <a:rPr lang="pt-BR" sz="900" b="1" dirty="0" smtClean="0"/>
              <a:t> </a:t>
            </a:r>
            <a:r>
              <a:rPr lang="pt-BR" sz="900" b="1" dirty="0"/>
              <a:t> DOI: </a:t>
            </a:r>
            <a:r>
              <a:rPr lang="pt-BR" sz="900" b="1" u="sng" dirty="0" smtClean="0">
                <a:hlinkClick r:id="rId6"/>
              </a:rPr>
              <a:t>10.1093/</a:t>
            </a:r>
            <a:r>
              <a:rPr lang="pt-BR" sz="900" b="1" u="sng" dirty="0" err="1" smtClean="0">
                <a:hlinkClick r:id="rId6"/>
              </a:rPr>
              <a:t>infdis</a:t>
            </a:r>
            <a:r>
              <a:rPr lang="pt-BR" sz="900" b="1" u="sng" dirty="0" smtClean="0">
                <a:hlinkClick r:id="rId6"/>
              </a:rPr>
              <a:t>/jiaf032</a:t>
            </a:r>
            <a:endParaRPr lang="pt-BR" sz="900" b="1" u="sng" dirty="0" smtClean="0"/>
          </a:p>
          <a:p>
            <a:r>
              <a:rPr lang="pt-BR" altLang="pt-BR" sz="9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J </a:t>
            </a:r>
            <a:r>
              <a:rPr lang="pt-BR" altLang="pt-BR" sz="9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Infect</a:t>
            </a:r>
            <a:r>
              <a:rPr lang="pt-BR" altLang="pt-BR" sz="9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Dis.2025 </a:t>
            </a:r>
            <a:r>
              <a:rPr lang="pt-BR" altLang="pt-BR" sz="900" b="1" dirty="0" err="1">
                <a:latin typeface="Arial" panose="020B0604020202020204" pitchFamily="34" charset="0"/>
              </a:rPr>
              <a:t>Apr</a:t>
            </a:r>
            <a:r>
              <a:rPr lang="pt-BR" altLang="pt-BR" sz="900" b="1" dirty="0">
                <a:latin typeface="Arial" panose="020B0604020202020204" pitchFamily="34" charset="0"/>
              </a:rPr>
              <a:t> 15;231(4):e638-e649.</a:t>
            </a:r>
            <a:r>
              <a:rPr lang="pt-BR" altLang="pt-BR" sz="800" b="1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pt-BR" altLang="pt-BR" sz="800" b="1" dirty="0" err="1">
                <a:solidFill>
                  <a:srgbClr val="5B616B"/>
                </a:solidFill>
                <a:latin typeface="BlinkMacSystemFont"/>
              </a:rPr>
              <a:t>doi</a:t>
            </a:r>
            <a:r>
              <a:rPr lang="pt-BR" altLang="pt-BR" sz="800" b="1" dirty="0">
                <a:solidFill>
                  <a:srgbClr val="5B616B"/>
                </a:solidFill>
                <a:latin typeface="BlinkMacSystemFont"/>
              </a:rPr>
              <a:t>: 10.1093/</a:t>
            </a:r>
            <a:r>
              <a:rPr lang="pt-BR" altLang="pt-BR" sz="800" b="1" dirty="0" err="1">
                <a:solidFill>
                  <a:srgbClr val="5B616B"/>
                </a:solidFill>
                <a:latin typeface="BlinkMacSystemFont"/>
              </a:rPr>
              <a:t>infdis</a:t>
            </a:r>
            <a:r>
              <a:rPr lang="pt-BR" altLang="pt-BR" sz="800" b="1" dirty="0">
                <a:solidFill>
                  <a:srgbClr val="5B616B"/>
                </a:solidFill>
                <a:latin typeface="BlinkMacSystemFont"/>
              </a:rPr>
              <a:t>/jiaf032</a:t>
            </a:r>
            <a:endParaRPr lang="pt-BR" sz="900" b="1" dirty="0"/>
          </a:p>
          <a:p>
            <a:endParaRPr lang="en-US" sz="9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30832"/>
            <a:ext cx="20037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rgbClr val="0071BC"/>
                </a:solidFill>
                <a:effectLst/>
              </a:rPr>
              <a:t>.</a:t>
            </a: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71BC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.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00376" y="823911"/>
            <a:ext cx="48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1-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 flipH="1">
            <a:off x="5566625" y="823911"/>
            <a:ext cx="55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  <a:r>
              <a:rPr lang="pt-BR" b="1" dirty="0" smtClean="0"/>
              <a:t>-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652889" y="3424684"/>
            <a:ext cx="72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</a:t>
            </a:r>
            <a:r>
              <a:rPr lang="pt-BR" b="1" dirty="0" smtClean="0"/>
              <a:t>-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43601" y="5339761"/>
            <a:ext cx="60844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</a:rPr>
              <a:t>Publicação no The Lancet/ 2025 sobre avaliação do impacto do programa brasileiro de vacinação contra HPV na incidência do câncer cervical e NIC3, em  mulheres de  20 a 24 anos entre 2019 e 2023, mostrou redução da incidência de câncer cervical de 58% e NIC 3 de 54%.</a:t>
            </a:r>
            <a:endParaRPr lang="pt-BR" sz="1200" b="1" dirty="0">
              <a:solidFill>
                <a:srgbClr val="002060"/>
              </a:solidFill>
            </a:endParaRPr>
          </a:p>
          <a:p>
            <a:r>
              <a:rPr lang="en-US" dirty="0"/>
              <a:t> </a:t>
            </a:r>
            <a:r>
              <a:rPr lang="en-US" sz="800" b="1" dirty="0"/>
              <a:t>Effect of Brazil’s national human papillomavirus vaccination </a:t>
            </a:r>
            <a:r>
              <a:rPr lang="en-US" sz="800" b="1" dirty="0" err="1"/>
              <a:t>programme</a:t>
            </a:r>
            <a:r>
              <a:rPr lang="en-US" sz="800" b="1" dirty="0"/>
              <a:t> on the incidence of cervical cancer and cervical intraepithelial neoplasia grade 3 in women aged 20–24 years: a population-based study </a:t>
            </a:r>
            <a:r>
              <a:rPr lang="en-US" sz="800" b="1" dirty="0" smtClean="0"/>
              <a:t>.</a:t>
            </a:r>
            <a:endParaRPr lang="en-US" sz="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30462" y="5382985"/>
            <a:ext cx="67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5</a:t>
            </a:r>
            <a:r>
              <a:rPr lang="pt-BR" b="1" dirty="0" smtClean="0"/>
              <a:t>-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0376" y="471716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2-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63950" y="5706449"/>
            <a:ext cx="455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b="1" dirty="0" smtClean="0"/>
          </a:p>
          <a:p>
            <a:endParaRPr lang="pt-BR" sz="1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0" y="5978333"/>
            <a:ext cx="5566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90113" y="5143594"/>
            <a:ext cx="4626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</a:rPr>
              <a:t>Resultados</a:t>
            </a:r>
          </a:p>
          <a:p>
            <a:r>
              <a:rPr lang="pt-BR" sz="1200" b="1" dirty="0" smtClean="0">
                <a:solidFill>
                  <a:srgbClr val="002060"/>
                </a:solidFill>
              </a:rPr>
              <a:t>A </a:t>
            </a:r>
            <a:r>
              <a:rPr lang="pt-BR" sz="1200" b="1" dirty="0">
                <a:solidFill>
                  <a:srgbClr val="002060"/>
                </a:solidFill>
              </a:rPr>
              <a:t>eficácia em nível populacional e a proteção do rebanho foram robustas 17 anos após a introdução da vacina contra o HPV, </a:t>
            </a:r>
            <a:endParaRPr lang="pt-BR" sz="1200" b="1" dirty="0" smtClean="0">
              <a:solidFill>
                <a:srgbClr val="002060"/>
              </a:solidFill>
            </a:endParaRPr>
          </a:p>
          <a:p>
            <a:r>
              <a:rPr lang="pt-BR" sz="1200" b="1" dirty="0" smtClean="0">
                <a:solidFill>
                  <a:srgbClr val="002060"/>
                </a:solidFill>
              </a:rPr>
              <a:t>mesmo </a:t>
            </a:r>
            <a:r>
              <a:rPr lang="pt-BR" sz="1200" b="1" dirty="0">
                <a:solidFill>
                  <a:srgbClr val="002060"/>
                </a:solidFill>
              </a:rPr>
              <a:t>em adolescentes sexualmente ativas e mulheres jovens com risco relativamente alto de HPV que podem não ter recebido a série completa de vacinação</a:t>
            </a:r>
            <a:r>
              <a:rPr lang="pt-BR" sz="1200" b="1" dirty="0" smtClean="0">
                <a:solidFill>
                  <a:srgbClr val="002060"/>
                </a:solidFill>
              </a:rPr>
              <a:t>.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91072" y="63057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>
                <a:latin typeface="GuardianSans-Medium"/>
              </a:rPr>
              <a:t>Population-Level Effectiveness and Herd Protection 17 Years</a:t>
            </a:r>
          </a:p>
          <a:p>
            <a:r>
              <a:rPr lang="pt-BR" sz="900" b="1" dirty="0" err="1">
                <a:latin typeface="GuardianSans-Medium"/>
              </a:rPr>
              <a:t>After</a:t>
            </a:r>
            <a:r>
              <a:rPr lang="pt-BR" sz="900" b="1" dirty="0">
                <a:latin typeface="GuardianSans-Medium"/>
              </a:rPr>
              <a:t> HPV </a:t>
            </a:r>
            <a:r>
              <a:rPr lang="pt-BR" sz="900" b="1" dirty="0" err="1">
                <a:latin typeface="GuardianSans-Medium"/>
              </a:rPr>
              <a:t>Vaccine</a:t>
            </a:r>
            <a:r>
              <a:rPr lang="pt-BR" sz="900" b="1" dirty="0">
                <a:latin typeface="GuardianSans-Medium"/>
              </a:rPr>
              <a:t> </a:t>
            </a:r>
            <a:r>
              <a:rPr lang="pt-BR" sz="900" b="1" dirty="0" err="1" smtClean="0">
                <a:latin typeface="GuardianSans-Medium"/>
              </a:rPr>
              <a:t>Introduction</a:t>
            </a:r>
            <a:r>
              <a:rPr lang="pt-BR" sz="900" b="1" dirty="0" smtClean="0">
                <a:latin typeface="GuardianSans-Medium"/>
              </a:rPr>
              <a:t>. </a:t>
            </a:r>
            <a:r>
              <a:rPr lang="pt-BR" sz="900" b="1" dirty="0" err="1"/>
              <a:t>JAMAPediatrics</a:t>
            </a:r>
            <a:r>
              <a:rPr lang="pt-BR" sz="900" b="1" dirty="0"/>
              <a:t> | Original Investigation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66942" y="4284488"/>
            <a:ext cx="408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</a:rPr>
              <a:t>Publicado no JAMA </a:t>
            </a:r>
            <a:r>
              <a:rPr lang="pt-BR" sz="1200" b="1" dirty="0" err="1" smtClean="0">
                <a:solidFill>
                  <a:srgbClr val="002060"/>
                </a:solidFill>
              </a:rPr>
              <a:t>Pediatrics</a:t>
            </a:r>
            <a:r>
              <a:rPr lang="pt-BR" sz="1200" b="1" dirty="0" smtClean="0">
                <a:solidFill>
                  <a:srgbClr val="002060"/>
                </a:solidFill>
              </a:rPr>
              <a:t> em 29/09/2025, examinou a eficácia e a proteção de rebanho durante os primeiros 17 anos após a introdução da vacina HPV em 2.335 adolescentes e mulheres jovens  de 13 a 26 anos.</a:t>
            </a:r>
          </a:p>
          <a:p>
            <a:endParaRPr lang="pt-BR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L:\IMAGENS\CELS SANGUE\LT ATACA CEL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3448"/>
          <a:stretch>
            <a:fillRect/>
          </a:stretch>
        </p:blipFill>
        <p:spPr bwMode="auto">
          <a:xfrm>
            <a:off x="1595438" y="71439"/>
            <a:ext cx="804862" cy="12144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CaixaDeTexto 5"/>
          <p:cNvSpPr txBox="1">
            <a:spLocks noChangeArrowheads="1"/>
          </p:cNvSpPr>
          <p:nvPr/>
        </p:nvSpPr>
        <p:spPr bwMode="auto">
          <a:xfrm>
            <a:off x="2024063" y="250031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0" y="1439863"/>
            <a:ext cx="9144000" cy="2603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333625" y="241300"/>
            <a:ext cx="60007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  <a:cs typeface="Arial" charset="0"/>
              </a:rPr>
              <a:t>Segurança da vacina HPV  </a:t>
            </a:r>
          </a:p>
          <a:p>
            <a:pPr algn="ctr">
              <a:defRPr/>
            </a:pPr>
            <a:endParaRPr lang="de-DE" sz="2800" b="1" dirty="0"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  <a:cs typeface="Arial" charset="0"/>
            </a:endParaRPr>
          </a:p>
        </p:txBody>
      </p:sp>
      <p:sp>
        <p:nvSpPr>
          <p:cNvPr id="48134" name="CaixaDeTexto 5"/>
          <p:cNvSpPr txBox="1">
            <a:spLocks noChangeArrowheads="1"/>
          </p:cNvSpPr>
          <p:nvPr/>
        </p:nvSpPr>
        <p:spPr bwMode="auto">
          <a:xfrm>
            <a:off x="2176463" y="265271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1" name="CaixaDeTexto 4"/>
          <p:cNvSpPr txBox="1">
            <a:spLocks noChangeArrowheads="1"/>
          </p:cNvSpPr>
          <p:nvPr/>
        </p:nvSpPr>
        <p:spPr bwMode="auto">
          <a:xfrm>
            <a:off x="1595439" y="1700214"/>
            <a:ext cx="892492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cs typeface="Calibri" panose="020F0502020204030204" pitchFamily="34" charset="0"/>
              </a:rPr>
              <a:t>Desde seu licenciamento em 2006, cerca de</a:t>
            </a:r>
            <a:r>
              <a:rPr lang="pt-BR" sz="1600" dirty="0">
                <a:cs typeface="Calibri" panose="020F0502020204030204" pitchFamily="34" charset="0"/>
              </a:rPr>
              <a:t> </a:t>
            </a:r>
            <a:r>
              <a:rPr lang="pt-BR" sz="1600" b="1" dirty="0">
                <a:cs typeface="Calibri" panose="020F0502020204030204" pitchFamily="34" charset="0"/>
              </a:rPr>
              <a:t>300 milhões de doses da vacina foram distribuídos no mundo</a:t>
            </a:r>
            <a:r>
              <a:rPr lang="pt-BR" sz="1600" dirty="0"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FF671B"/>
              </a:buClr>
              <a:defRPr/>
            </a:pPr>
            <a:endParaRPr lang="pt-BR" sz="1600" dirty="0">
              <a:cs typeface="Calibri" panose="020F0502020204030204" pitchFamily="34" charset="0"/>
            </a:endParaRPr>
          </a:p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cs typeface="Calibri" panose="020F0502020204030204" pitchFamily="34" charset="0"/>
              </a:rPr>
              <a:t>O Comitê Assessor Global para Segurança de Vacinas </a:t>
            </a:r>
            <a:r>
              <a:rPr lang="pt-BR" sz="1600" b="1" dirty="0">
                <a:solidFill>
                  <a:srgbClr val="FF4218"/>
                </a:solidFill>
                <a:cs typeface="Calibri" panose="020F0502020204030204" pitchFamily="34" charset="0"/>
              </a:rPr>
              <a:t>(GACVS)</a:t>
            </a:r>
            <a:r>
              <a:rPr lang="pt-BR" sz="1600" b="1" dirty="0">
                <a:cs typeface="Calibri" panose="020F0502020204030204" pitchFamily="34" charset="0"/>
              </a:rPr>
              <a:t> da OMS vem reafirmando,  que a vacina HPV é extremamente segura e os Eventos Adversos Associados à Vacina (ESAVI) são leves e locais.</a:t>
            </a:r>
          </a:p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endParaRPr lang="pt-BR" sz="1600" b="1" dirty="0">
              <a:cs typeface="Calibri" panose="020F0502020204030204" pitchFamily="34" charset="0"/>
            </a:endParaRPr>
          </a:p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cs typeface="Calibri" panose="020F0502020204030204" pitchFamily="34" charset="0"/>
              </a:rPr>
              <a:t> Estudo publicado na França em 2017, em </a:t>
            </a:r>
            <a:r>
              <a:rPr lang="pt-BR" sz="1600" dirty="0"/>
              <a:t> </a:t>
            </a:r>
            <a:r>
              <a:rPr lang="pt-BR" sz="1600" b="1" dirty="0"/>
              <a:t>em mais de 2 milhões de jovens com idade entre 13 e 16 anos de idade, para verificação se a vacina HPV poderia ocasionar ou precipitar a ocorrência de doenças autoimunes não houve nenhuma evidencia de aumento de incidência do que na população não vacinada (MIRANDA, 2017).</a:t>
            </a:r>
          </a:p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endParaRPr lang="pt-BR" sz="1600" b="1" dirty="0"/>
          </a:p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/>
              <a:t>Estudo realizado na Dinamarca e Suécia, entre os anos de 2006 a 2013, publicado na revista JAMA em 2015, que incluiu o acompanhamento de  cerca de 4 milhões de mulheres, das quais 789.082 receberam a vacina HPV4, revelou que essa vacina não foi associada ao desenvolvimento da esclerose múltipla ou outras doenças </a:t>
            </a:r>
            <a:r>
              <a:rPr lang="pt-BR" sz="1600" b="1" dirty="0" err="1"/>
              <a:t>desmielinizantes</a:t>
            </a:r>
            <a:r>
              <a:rPr lang="pt-BR" dirty="0"/>
              <a:t>. </a:t>
            </a:r>
            <a:endParaRPr lang="pt-BR" dirty="0" smtClean="0"/>
          </a:p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endParaRPr lang="pt-BR" dirty="0" smtClean="0"/>
          </a:p>
          <a:p>
            <a:pPr marL="214313" indent="-214313">
              <a:buClr>
                <a:srgbClr val="FF671B"/>
              </a:buClr>
              <a:buFont typeface="Wingdings" panose="05000000000000000000" pitchFamily="2" charset="2"/>
              <a:buChar char="ü"/>
              <a:defRPr/>
            </a:pPr>
            <a:r>
              <a:rPr lang="pt-BR" sz="1800" b="1" dirty="0" smtClean="0"/>
              <a:t>ANVISA, responsável pela certificação da eficácia e segurança dos </a:t>
            </a:r>
            <a:r>
              <a:rPr lang="pt-BR" sz="1800" b="1" dirty="0" err="1" smtClean="0"/>
              <a:t>imunobiológicos</a:t>
            </a:r>
            <a:r>
              <a:rPr lang="pt-BR" sz="1800" b="1" dirty="0" smtClean="0"/>
              <a:t>  no Brasil, recentemente  aprovou a ampliação dessa vacina para acima de 9 anos, sem limite de idade.</a:t>
            </a:r>
            <a:endParaRPr lang="pt-BR" sz="1800" b="1" dirty="0"/>
          </a:p>
          <a:p>
            <a:pPr>
              <a:defRPr/>
            </a:pPr>
            <a:r>
              <a:rPr lang="pt-BR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71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5767"/>
            <a:ext cx="8301563" cy="64607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08229" y="3184229"/>
            <a:ext cx="7989903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914178" y="1679478"/>
            <a:ext cx="2993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Vacina HPV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Segurança comprovada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: na prática,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essa vacina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apresenta uma das menores taxas de ESAVI grave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do calendário de vacinação e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sustenta a ampliação da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cobertura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31853" y="1914710"/>
            <a:ext cx="7103117" cy="3485492"/>
            <a:chOff x="437819" y="1758433"/>
            <a:chExt cx="5901012" cy="2907514"/>
          </a:xfrm>
        </p:grpSpPr>
        <p:grpSp>
          <p:nvGrpSpPr>
            <p:cNvPr id="3" name="Agrupar 2"/>
            <p:cNvGrpSpPr/>
            <p:nvPr/>
          </p:nvGrpSpPr>
          <p:grpSpPr>
            <a:xfrm>
              <a:off x="712825" y="1758433"/>
              <a:ext cx="5626006" cy="2907514"/>
              <a:chOff x="86895" y="1724922"/>
              <a:chExt cx="5626006" cy="2907514"/>
            </a:xfrm>
          </p:grpSpPr>
          <p:grpSp>
            <p:nvGrpSpPr>
              <p:cNvPr id="6" name="Agrupar 5"/>
              <p:cNvGrpSpPr/>
              <p:nvPr/>
            </p:nvGrpSpPr>
            <p:grpSpPr>
              <a:xfrm>
                <a:off x="86895" y="1724922"/>
                <a:ext cx="5626006" cy="2907514"/>
                <a:chOff x="-52245" y="1772859"/>
                <a:chExt cx="6138725" cy="3321379"/>
              </a:xfrm>
            </p:grpSpPr>
            <p:grpSp>
              <p:nvGrpSpPr>
                <p:cNvPr id="8" name="Agrupar 7"/>
                <p:cNvGrpSpPr/>
                <p:nvPr/>
              </p:nvGrpSpPr>
              <p:grpSpPr>
                <a:xfrm>
                  <a:off x="-52245" y="1772859"/>
                  <a:ext cx="6138725" cy="3321379"/>
                  <a:chOff x="1209867" y="1469923"/>
                  <a:chExt cx="8484004" cy="4307483"/>
                </a:xfrm>
              </p:grpSpPr>
              <p:sp>
                <p:nvSpPr>
                  <p:cNvPr id="10" name="Google Shape;906;p26"/>
                  <p:cNvSpPr/>
                  <p:nvPr/>
                </p:nvSpPr>
                <p:spPr>
                  <a:xfrm>
                    <a:off x="5767073" y="2109673"/>
                    <a:ext cx="3926798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" name="Google Shape;907;p26"/>
                  <p:cNvSpPr/>
                  <p:nvPr/>
                </p:nvSpPr>
                <p:spPr>
                  <a:xfrm>
                    <a:off x="1985279" y="2109673"/>
                    <a:ext cx="3926800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2" name="Google Shape;908;p26"/>
                  <p:cNvSpPr/>
                  <p:nvPr/>
                </p:nvSpPr>
                <p:spPr>
                  <a:xfrm>
                    <a:off x="5767073" y="2742289"/>
                    <a:ext cx="3926798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3" name="Google Shape;909;p26"/>
                  <p:cNvSpPr/>
                  <p:nvPr/>
                </p:nvSpPr>
                <p:spPr>
                  <a:xfrm>
                    <a:off x="1985279" y="2742289"/>
                    <a:ext cx="3926800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4" name="Google Shape;910;p26"/>
                  <p:cNvSpPr/>
                  <p:nvPr/>
                </p:nvSpPr>
                <p:spPr>
                  <a:xfrm>
                    <a:off x="5767073" y="3369672"/>
                    <a:ext cx="3926798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5" name="Google Shape;911;p26"/>
                  <p:cNvSpPr/>
                  <p:nvPr/>
                </p:nvSpPr>
                <p:spPr>
                  <a:xfrm>
                    <a:off x="1985279" y="3369673"/>
                    <a:ext cx="3926800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6" name="Google Shape;912;p26"/>
                  <p:cNvSpPr/>
                  <p:nvPr/>
                </p:nvSpPr>
                <p:spPr>
                  <a:xfrm>
                    <a:off x="5767073" y="4017840"/>
                    <a:ext cx="3926798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7" name="Google Shape;913;p26"/>
                  <p:cNvSpPr/>
                  <p:nvPr/>
                </p:nvSpPr>
                <p:spPr>
                  <a:xfrm>
                    <a:off x="1985279" y="4017840"/>
                    <a:ext cx="3926800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8" name="Google Shape;914;p26"/>
                  <p:cNvSpPr/>
                  <p:nvPr/>
                </p:nvSpPr>
                <p:spPr>
                  <a:xfrm>
                    <a:off x="5767073" y="4671239"/>
                    <a:ext cx="3926798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9" name="Google Shape;915;p26"/>
                  <p:cNvSpPr/>
                  <p:nvPr/>
                </p:nvSpPr>
                <p:spPr>
                  <a:xfrm>
                    <a:off x="1985279" y="4671240"/>
                    <a:ext cx="3926800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0" name="Google Shape;916;p26"/>
                  <p:cNvSpPr/>
                  <p:nvPr/>
                </p:nvSpPr>
                <p:spPr>
                  <a:xfrm>
                    <a:off x="5767073" y="1469923"/>
                    <a:ext cx="3926798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1" name="Google Shape;917;p26"/>
                  <p:cNvSpPr/>
                  <p:nvPr/>
                </p:nvSpPr>
                <p:spPr>
                  <a:xfrm>
                    <a:off x="1985279" y="1469923"/>
                    <a:ext cx="3926800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2" name="Google Shape;918;p26"/>
                  <p:cNvSpPr/>
                  <p:nvPr/>
                </p:nvSpPr>
                <p:spPr>
                  <a:xfrm>
                    <a:off x="5767191" y="1469923"/>
                    <a:ext cx="2109052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BBDEFB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3" name="Google Shape;919;p26"/>
                  <p:cNvSpPr/>
                  <p:nvPr/>
                </p:nvSpPr>
                <p:spPr>
                  <a:xfrm>
                    <a:off x="3247936" y="1469923"/>
                    <a:ext cx="2664258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CDFF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4" name="Google Shape;920;p26"/>
                  <p:cNvSpPr txBox="1"/>
                  <p:nvPr/>
                </p:nvSpPr>
                <p:spPr>
                  <a:xfrm>
                    <a:off x="3020262" y="1536389"/>
                    <a:ext cx="1570400" cy="29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67,73%</a:t>
                    </a:r>
                    <a:endParaRPr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25" name="Google Shape;921;p26"/>
                  <p:cNvSpPr txBox="1"/>
                  <p:nvPr/>
                </p:nvSpPr>
                <p:spPr>
                  <a:xfrm>
                    <a:off x="7100689" y="1536389"/>
                    <a:ext cx="1570400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54,32%</a:t>
                    </a:r>
                    <a:endParaRPr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26" name="Google Shape;922;p26"/>
                  <p:cNvSpPr/>
                  <p:nvPr/>
                </p:nvSpPr>
                <p:spPr>
                  <a:xfrm>
                    <a:off x="5971138" y="2103590"/>
                    <a:ext cx="2565242" cy="4416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0CAF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7" name="Google Shape;923;p26"/>
                  <p:cNvSpPr/>
                  <p:nvPr/>
                </p:nvSpPr>
                <p:spPr>
                  <a:xfrm>
                    <a:off x="2642953" y="2108278"/>
                    <a:ext cx="3278923" cy="4331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8BEEC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28" name="Google Shape;924;p26"/>
                  <p:cNvSpPr txBox="1"/>
                  <p:nvPr/>
                </p:nvSpPr>
                <p:spPr>
                  <a:xfrm>
                    <a:off x="3020262" y="2171389"/>
                    <a:ext cx="1570400" cy="29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rgbClr val="5D2884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83,06%</a:t>
                    </a:r>
                    <a:endParaRPr b="1" dirty="0">
                      <a:solidFill>
                        <a:srgbClr val="5D2884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29" name="Google Shape;925;p26"/>
                  <p:cNvSpPr txBox="1"/>
                  <p:nvPr/>
                </p:nvSpPr>
                <p:spPr>
                  <a:xfrm>
                    <a:off x="7100689" y="2171388"/>
                    <a:ext cx="1570400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71,60%</a:t>
                    </a:r>
                    <a:endParaRPr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30" name="Google Shape;926;p26"/>
                  <p:cNvSpPr/>
                  <p:nvPr/>
                </p:nvSpPr>
                <p:spPr>
                  <a:xfrm>
                    <a:off x="5931430" y="2738086"/>
                    <a:ext cx="2604951" cy="44716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64B5F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1" name="Google Shape;927;p26"/>
                  <p:cNvSpPr/>
                  <p:nvPr/>
                </p:nvSpPr>
                <p:spPr>
                  <a:xfrm>
                    <a:off x="2642955" y="2742139"/>
                    <a:ext cx="3269476" cy="4331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198E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2" name="Google Shape;928;p26"/>
                  <p:cNvSpPr txBox="1"/>
                  <p:nvPr/>
                </p:nvSpPr>
                <p:spPr>
                  <a:xfrm>
                    <a:off x="3020262" y="2806389"/>
                    <a:ext cx="1570400" cy="29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rgbClr val="5D2884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82,97%</a:t>
                    </a:r>
                    <a:endParaRPr b="1" dirty="0">
                      <a:solidFill>
                        <a:srgbClr val="5D2884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33" name="Google Shape;929;p26"/>
                  <p:cNvSpPr txBox="1"/>
                  <p:nvPr/>
                </p:nvSpPr>
                <p:spPr>
                  <a:xfrm>
                    <a:off x="7100689" y="2806389"/>
                    <a:ext cx="1570400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70,22%</a:t>
                    </a:r>
                    <a:endParaRPr b="1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34" name="Google Shape;930;p26"/>
                  <p:cNvSpPr/>
                  <p:nvPr/>
                </p:nvSpPr>
                <p:spPr>
                  <a:xfrm>
                    <a:off x="5836526" y="3369674"/>
                    <a:ext cx="2320099" cy="43871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899F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" name="Google Shape;931;p26"/>
                  <p:cNvSpPr/>
                  <p:nvPr/>
                </p:nvSpPr>
                <p:spPr>
                  <a:xfrm>
                    <a:off x="2550945" y="3369522"/>
                    <a:ext cx="3248172" cy="4388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568D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6" name="Google Shape;932;p26"/>
                  <p:cNvSpPr txBox="1"/>
                  <p:nvPr/>
                </p:nvSpPr>
                <p:spPr>
                  <a:xfrm>
                    <a:off x="3020262" y="3441389"/>
                    <a:ext cx="1570400" cy="29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83,88%</a:t>
                    </a:r>
                    <a:endParaRPr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37" name="Google Shape;933;p26"/>
                  <p:cNvSpPr txBox="1"/>
                  <p:nvPr/>
                </p:nvSpPr>
                <p:spPr>
                  <a:xfrm>
                    <a:off x="7100689" y="3441390"/>
                    <a:ext cx="1570400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66,12%</a:t>
                    </a:r>
                    <a:endParaRPr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38" name="Google Shape;934;p26"/>
                  <p:cNvSpPr/>
                  <p:nvPr/>
                </p:nvSpPr>
                <p:spPr>
                  <a:xfrm>
                    <a:off x="5767189" y="4009921"/>
                    <a:ext cx="2903900" cy="4532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976D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9" name="Google Shape;935;p26"/>
                  <p:cNvSpPr/>
                  <p:nvPr/>
                </p:nvSpPr>
                <p:spPr>
                  <a:xfrm>
                    <a:off x="2215830" y="4009923"/>
                    <a:ext cx="3696364" cy="44111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7030A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0" name="Google Shape;937;p26"/>
                  <p:cNvSpPr txBox="1"/>
                  <p:nvPr/>
                </p:nvSpPr>
                <p:spPr>
                  <a:xfrm>
                    <a:off x="7100689" y="4076387"/>
                    <a:ext cx="1570400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73,29%</a:t>
                    </a:r>
                    <a:endParaRPr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41" name="Google Shape;938;p26"/>
                  <p:cNvSpPr/>
                  <p:nvPr/>
                </p:nvSpPr>
                <p:spPr>
                  <a:xfrm>
                    <a:off x="5836525" y="4667036"/>
                    <a:ext cx="2443308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565C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2" name="Google Shape;939;p26"/>
                  <p:cNvSpPr/>
                  <p:nvPr/>
                </p:nvSpPr>
                <p:spPr>
                  <a:xfrm>
                    <a:off x="2550945" y="4671256"/>
                    <a:ext cx="3361251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7257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3" name="Google Shape;940;p26"/>
                  <p:cNvSpPr txBox="1"/>
                  <p:nvPr/>
                </p:nvSpPr>
                <p:spPr>
                  <a:xfrm>
                    <a:off x="3020262" y="4737723"/>
                    <a:ext cx="1570400" cy="29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rgbClr val="ECDFF5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83,54%</a:t>
                    </a:r>
                    <a:endParaRPr b="1" dirty="0">
                      <a:solidFill>
                        <a:srgbClr val="ECDFF5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44" name="Google Shape;941;p26"/>
                  <p:cNvSpPr txBox="1"/>
                  <p:nvPr/>
                </p:nvSpPr>
                <p:spPr>
                  <a:xfrm>
                    <a:off x="7100689" y="4737723"/>
                    <a:ext cx="1570400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68,16%</a:t>
                    </a:r>
                    <a:endParaRPr b="1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45" name="Google Shape;914;p26"/>
                  <p:cNvSpPr/>
                  <p:nvPr/>
                </p:nvSpPr>
                <p:spPr>
                  <a:xfrm>
                    <a:off x="5767073" y="5344190"/>
                    <a:ext cx="3926798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6" name="Google Shape;915;p26"/>
                  <p:cNvSpPr/>
                  <p:nvPr/>
                </p:nvSpPr>
                <p:spPr>
                  <a:xfrm>
                    <a:off x="2004630" y="5344190"/>
                    <a:ext cx="3926800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7" name="Google Shape;938;p26"/>
                  <p:cNvSpPr/>
                  <p:nvPr/>
                </p:nvSpPr>
                <p:spPr>
                  <a:xfrm>
                    <a:off x="5733960" y="5344206"/>
                    <a:ext cx="2535624" cy="4332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206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8" name="Google Shape;939;p26"/>
                  <p:cNvSpPr/>
                  <p:nvPr/>
                </p:nvSpPr>
                <p:spPr>
                  <a:xfrm>
                    <a:off x="2613436" y="5344190"/>
                    <a:ext cx="3214380" cy="4331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38185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9" name="Google Shape;940;p26"/>
                  <p:cNvSpPr txBox="1"/>
                  <p:nvPr/>
                </p:nvSpPr>
                <p:spPr>
                  <a:xfrm>
                    <a:off x="2987035" y="5410673"/>
                    <a:ext cx="1570400" cy="29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rgbClr val="ECDFF5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82,83%</a:t>
                    </a:r>
                    <a:endParaRPr b="1" dirty="0">
                      <a:solidFill>
                        <a:srgbClr val="ECDFF5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50" name="Google Shape;941;p26"/>
                  <p:cNvSpPr txBox="1"/>
                  <p:nvPr/>
                </p:nvSpPr>
                <p:spPr>
                  <a:xfrm>
                    <a:off x="7067461" y="5410672"/>
                    <a:ext cx="1570400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algn="ctr"/>
                    <a:r>
                      <a:rPr lang="en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67,26%</a:t>
                    </a:r>
                    <a:endParaRPr b="1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51" name="Google Shape;951;p26"/>
                  <p:cNvSpPr txBox="1"/>
                  <p:nvPr/>
                </p:nvSpPr>
                <p:spPr>
                  <a:xfrm>
                    <a:off x="1281067" y="1498750"/>
                    <a:ext cx="808677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r>
                      <a:rPr lang="en" sz="14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9a</a:t>
                    </a:r>
                    <a:endParaRPr sz="1400" b="1" dirty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52" name="Google Shape;951;p26"/>
                  <p:cNvSpPr txBox="1"/>
                  <p:nvPr/>
                </p:nvSpPr>
                <p:spPr>
                  <a:xfrm>
                    <a:off x="1222106" y="2141348"/>
                    <a:ext cx="808677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r>
                      <a:rPr lang="en" sz="14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10a</a:t>
                    </a:r>
                    <a:endParaRPr sz="1400" b="1" dirty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53" name="Google Shape;951;p26"/>
                  <p:cNvSpPr txBox="1"/>
                  <p:nvPr/>
                </p:nvSpPr>
                <p:spPr>
                  <a:xfrm>
                    <a:off x="1222106" y="2753956"/>
                    <a:ext cx="808677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r>
                      <a:rPr lang="en" sz="14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11a</a:t>
                    </a:r>
                    <a:endParaRPr sz="1400" b="1" dirty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54" name="Google Shape;951;p26"/>
                  <p:cNvSpPr txBox="1"/>
                  <p:nvPr/>
                </p:nvSpPr>
                <p:spPr>
                  <a:xfrm>
                    <a:off x="1209867" y="3383710"/>
                    <a:ext cx="808677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r>
                      <a:rPr lang="en" sz="14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12a</a:t>
                    </a:r>
                    <a:endParaRPr sz="1400" b="1" dirty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  <p:sp>
                <p:nvSpPr>
                  <p:cNvPr id="55" name="Google Shape;951;p26"/>
                  <p:cNvSpPr txBox="1"/>
                  <p:nvPr/>
                </p:nvSpPr>
                <p:spPr>
                  <a:xfrm>
                    <a:off x="1214085" y="4035365"/>
                    <a:ext cx="808677" cy="299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r>
                      <a:rPr lang="en" sz="14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Fira Sans"/>
                        <a:cs typeface="Times New Roman" panose="02020603050405020304" pitchFamily="18" charset="0"/>
                        <a:sym typeface="Fira Sans"/>
                      </a:rPr>
                      <a:t>13a</a:t>
                    </a:r>
                    <a:endParaRPr sz="1600" b="1" dirty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endParaRPr>
                  </a:p>
                </p:txBody>
              </p:sp>
            </p:grpSp>
            <p:sp>
              <p:nvSpPr>
                <p:cNvPr id="9" name="Google Shape;936;p26"/>
                <p:cNvSpPr txBox="1"/>
                <p:nvPr/>
              </p:nvSpPr>
              <p:spPr>
                <a:xfrm>
                  <a:off x="1068290" y="3737781"/>
                  <a:ext cx="1570400" cy="29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n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Fira Sans"/>
                      <a:cs typeface="Times New Roman" panose="02020603050405020304" pitchFamily="18" charset="0"/>
                      <a:sym typeface="Fira Sans"/>
                    </a:rPr>
                    <a:t>95,93%</a:t>
                  </a:r>
                  <a:endParaRPr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Fira Sans"/>
                    <a:cs typeface="Times New Roman" panose="02020603050405020304" pitchFamily="18" charset="0"/>
                    <a:sym typeface="Fira Sans"/>
                  </a:endParaRPr>
                </a:p>
              </p:txBody>
            </p:sp>
          </p:grpSp>
          <p:sp>
            <p:nvSpPr>
              <p:cNvPr id="7" name="Retângulo 6"/>
              <p:cNvSpPr/>
              <p:nvPr/>
            </p:nvSpPr>
            <p:spPr>
              <a:xfrm>
                <a:off x="2801923" y="1724933"/>
                <a:ext cx="528060" cy="29075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" name="Google Shape;951;p26"/>
            <p:cNvSpPr txBox="1"/>
            <p:nvPr/>
          </p:nvSpPr>
          <p:spPr>
            <a:xfrm>
              <a:off x="712825" y="3882597"/>
              <a:ext cx="536259" cy="201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Fira Sans"/>
                  <a:cs typeface="Times New Roman" panose="02020603050405020304" pitchFamily="18" charset="0"/>
                  <a:sym typeface="Fira Sans"/>
                </a:rPr>
                <a:t>14a</a:t>
              </a:r>
              <a:endParaRPr sz="1600" b="1" dirty="0">
                <a:solidFill>
                  <a:schemeClr val="dk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endParaRPr>
            </a:p>
          </p:txBody>
        </p:sp>
        <p:sp>
          <p:nvSpPr>
            <p:cNvPr id="5" name="Google Shape;951;p26"/>
            <p:cNvSpPr txBox="1"/>
            <p:nvPr/>
          </p:nvSpPr>
          <p:spPr>
            <a:xfrm>
              <a:off x="437819" y="4349314"/>
              <a:ext cx="898759" cy="201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Fira Sans"/>
                  <a:cs typeface="Times New Roman" panose="02020603050405020304" pitchFamily="18" charset="0"/>
                  <a:sym typeface="Fira Sans"/>
                </a:rPr>
                <a:t>9 a 14a</a:t>
              </a:r>
              <a:endParaRPr sz="1600" b="1" dirty="0">
                <a:solidFill>
                  <a:schemeClr val="dk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endParaRPr>
            </a:p>
          </p:txBody>
        </p:sp>
      </p:grpSp>
      <p:grpSp>
        <p:nvGrpSpPr>
          <p:cNvPr id="56" name="Agrupar 55"/>
          <p:cNvGrpSpPr/>
          <p:nvPr/>
        </p:nvGrpSpPr>
        <p:grpSpPr>
          <a:xfrm>
            <a:off x="1600370" y="1351776"/>
            <a:ext cx="5628278" cy="434885"/>
            <a:chOff x="-910829" y="1026178"/>
            <a:chExt cx="5628278" cy="434885"/>
          </a:xfrm>
        </p:grpSpPr>
        <p:sp>
          <p:nvSpPr>
            <p:cNvPr id="57" name="Google Shape;943;p26"/>
            <p:cNvSpPr txBox="1">
              <a:spLocks/>
            </p:cNvSpPr>
            <p:nvPr/>
          </p:nvSpPr>
          <p:spPr>
            <a:xfrm>
              <a:off x="-910829" y="1044103"/>
              <a:ext cx="2385300" cy="398153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pt-B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FEMININO</a:t>
              </a:r>
            </a:p>
          </p:txBody>
        </p:sp>
        <p:sp>
          <p:nvSpPr>
            <p:cNvPr id="58" name="Google Shape;943;p26"/>
            <p:cNvSpPr txBox="1">
              <a:spLocks/>
            </p:cNvSpPr>
            <p:nvPr/>
          </p:nvSpPr>
          <p:spPr>
            <a:xfrm>
              <a:off x="2368137" y="1026178"/>
              <a:ext cx="2349312" cy="434885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pt-B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MASCULINO</a:t>
              </a: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0" y="3548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Cobertura Vacinal de HPV (meninas e meninos). Brasil, 2024*.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-2044292" y="6260551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Fonte: RNDS (2024*). Atualização do painel em agosto de 2025. (*) Dados preliminares e sujeitos a alterações.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9445925" y="1664898"/>
            <a:ext cx="1837426" cy="235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AM,DF,ES,MS,PR</a:t>
            </a:r>
          </a:p>
          <a:p>
            <a:pPr algn="ctr"/>
            <a:r>
              <a:rPr lang="pt-BR" dirty="0" smtClean="0"/>
              <a:t>AM,SC,RR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9545792" y="1697076"/>
            <a:ext cx="173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Estados com mais de 90%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6479</TotalTime>
  <Words>1419</Words>
  <Application>Microsoft Office PowerPoint</Application>
  <PresentationFormat>Widescreen</PresentationFormat>
  <Paragraphs>168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33" baseType="lpstr">
      <vt:lpstr>ＭＳ Ｐゴシック</vt:lpstr>
      <vt:lpstr>ＭＳ Ｐゴシック</vt:lpstr>
      <vt:lpstr>Arial</vt:lpstr>
      <vt:lpstr>BlinkMacSystemFont</vt:lpstr>
      <vt:lpstr>Bradley Hand ITC</vt:lpstr>
      <vt:lpstr>Calibri</vt:lpstr>
      <vt:lpstr>Calibri Light</vt:lpstr>
      <vt:lpstr>Century</vt:lpstr>
      <vt:lpstr>Fira Sans</vt:lpstr>
      <vt:lpstr>GuardianSans-Medium</vt:lpstr>
      <vt:lpstr>League Spartan</vt:lpstr>
      <vt:lpstr>Montserrat</vt:lpstr>
      <vt:lpstr>Open Sans</vt:lpstr>
      <vt:lpstr>Open Sans Extrabold</vt:lpstr>
      <vt:lpstr>Open Sans Light</vt:lpstr>
      <vt:lpstr>Roboto Light</vt:lpstr>
      <vt:lpstr>Segoe UI</vt:lpstr>
      <vt:lpstr>Times New Roman</vt:lpstr>
      <vt:lpstr>Wingdings</vt:lpstr>
      <vt:lpstr>Tema do Office</vt:lpstr>
      <vt:lpstr>Lâmina de Abertura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Ademildo</dc:creator>
  <cp:lastModifiedBy>Ana Goretti Kalume Maranhão</cp:lastModifiedBy>
  <cp:revision>539</cp:revision>
  <dcterms:created xsi:type="dcterms:W3CDTF">2024-03-28T19:00:50Z</dcterms:created>
  <dcterms:modified xsi:type="dcterms:W3CDTF">2025-09-30T15:27:31Z</dcterms:modified>
</cp:coreProperties>
</file>