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3" r:id="rId2"/>
    <p:sldId id="264" r:id="rId3"/>
    <p:sldId id="265" r:id="rId4"/>
    <p:sldId id="291" r:id="rId5"/>
    <p:sldId id="292" r:id="rId6"/>
    <p:sldId id="268" r:id="rId7"/>
    <p:sldId id="277" r:id="rId8"/>
    <p:sldId id="269" r:id="rId9"/>
    <p:sldId id="270" r:id="rId10"/>
    <p:sldId id="261" r:id="rId11"/>
    <p:sldId id="258" r:id="rId12"/>
    <p:sldId id="280" r:id="rId13"/>
    <p:sldId id="279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EB39-F154-43D0-ADC3-E4C27BF0AE80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2ED1D-9A8B-4E37-9022-E685E63C52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8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DADA-B06A-4ECE-B02B-04D4B54FB06E}" type="datetimeFigureOut">
              <a:rPr lang="pt-BR" smtClean="0"/>
              <a:pPr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850B-27AE-47E3-BEC7-BD44AD71E9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babcoall@gmail.com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2348880"/>
          </a:xfrm>
        </p:spPr>
        <p:txBody>
          <a:bodyPr>
            <a:normAutofit/>
          </a:bodyPr>
          <a:lstStyle/>
          <a:p>
            <a:endParaRPr lang="pt-BR" sz="4500" b="1" dirty="0" smtClean="0">
              <a:solidFill>
                <a:schemeClr val="tx1"/>
              </a:solidFill>
            </a:endParaRPr>
          </a:p>
          <a:p>
            <a:endParaRPr lang="pt-BR" sz="4300" dirty="0" smtClean="0">
              <a:solidFill>
                <a:schemeClr val="tx1"/>
              </a:solidFill>
            </a:endParaRPr>
          </a:p>
          <a:p>
            <a:endParaRPr lang="pt-BR" sz="5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Espaço Reservado para Número de Slid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958B-012D-414F-A98C-0E4A045BE0B0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79512" y="4149080"/>
            <a:ext cx="8748588" cy="2708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de </a:t>
            </a: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aproveitamento Integral do coco babaçu com parceria sócio</a:t>
            </a:r>
            <a:r>
              <a:rPr kumimoji="0" lang="pt-BR" sz="5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participativa entre Industria e unidades familiares rurais</a:t>
            </a:r>
            <a:r>
              <a:rPr lang="pt-BR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m 10" descr="lOGO pROJETO BABCO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1757"/>
            <a:ext cx="4176464" cy="3729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rranjo Produtivo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54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19">
        <p:fade/>
      </p:transition>
    </mc:Choice>
    <mc:Fallback xmlns="">
      <p:transition spd="med" advTm="5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rranjo Produtivo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177" y="548680"/>
            <a:ext cx="8836537" cy="554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72">
        <p:fade/>
      </p:transition>
    </mc:Choice>
    <mc:Fallback xmlns="">
      <p:transition spd="med" advTm="61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Nova Cadeia Produ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RESULTADOS INICIAIS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83264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Desenvolvimento de Nova Cadeia de Valor.</a:t>
            </a:r>
          </a:p>
          <a:p>
            <a:r>
              <a:rPr lang="pt-BR" dirty="0" smtClean="0"/>
              <a:t>APL do Babaçu (Arranjo Produtivo Local)</a:t>
            </a:r>
          </a:p>
          <a:p>
            <a:r>
              <a:rPr lang="pt-BR" dirty="0" smtClean="0"/>
              <a:t>07 </a:t>
            </a:r>
            <a:r>
              <a:rPr lang="pt-BR" dirty="0" smtClean="0"/>
              <a:t>patentes de nível mundial</a:t>
            </a:r>
          </a:p>
          <a:p>
            <a:pPr lvl="2"/>
            <a:r>
              <a:rPr lang="pt-BR" dirty="0" smtClean="0"/>
              <a:t>Cola </a:t>
            </a:r>
            <a:r>
              <a:rPr lang="pt-BR" dirty="0" err="1" smtClean="0"/>
              <a:t>Amilacea</a:t>
            </a:r>
            <a:r>
              <a:rPr lang="pt-BR" dirty="0" smtClean="0"/>
              <a:t> </a:t>
            </a:r>
            <a:r>
              <a:rPr lang="pt-BR" dirty="0" smtClean="0"/>
              <a:t>de Madeira</a:t>
            </a:r>
          </a:p>
          <a:p>
            <a:pPr lvl="2"/>
            <a:r>
              <a:rPr lang="pt-BR" dirty="0" smtClean="0"/>
              <a:t>Biomassa </a:t>
            </a:r>
            <a:r>
              <a:rPr lang="pt-BR" dirty="0" smtClean="0"/>
              <a:t>Fluida</a:t>
            </a:r>
            <a:endParaRPr lang="pt-BR" dirty="0" smtClean="0"/>
          </a:p>
          <a:p>
            <a:pPr lvl="2"/>
            <a:r>
              <a:rPr lang="pt-BR" dirty="0" smtClean="0"/>
              <a:t>Carvão Branco</a:t>
            </a:r>
          </a:p>
          <a:p>
            <a:pPr lvl="2"/>
            <a:r>
              <a:rPr lang="pt-BR" dirty="0" smtClean="0"/>
              <a:t>Veículo farmacológico</a:t>
            </a:r>
          </a:p>
          <a:p>
            <a:pPr lvl="2"/>
            <a:r>
              <a:rPr lang="pt-BR" dirty="0" err="1" smtClean="0"/>
              <a:t>Bio</a:t>
            </a:r>
            <a:r>
              <a:rPr lang="pt-BR" dirty="0" err="1"/>
              <a:t>-</a:t>
            </a:r>
            <a:r>
              <a:rPr lang="pt-BR" dirty="0" err="1" smtClean="0"/>
              <a:t>Manta</a:t>
            </a:r>
            <a:r>
              <a:rPr lang="pt-BR" dirty="0" smtClean="0"/>
              <a:t> </a:t>
            </a:r>
            <a:r>
              <a:rPr lang="pt-BR" dirty="0" smtClean="0"/>
              <a:t>de filtragem</a:t>
            </a:r>
          </a:p>
          <a:p>
            <a:pPr lvl="2"/>
            <a:r>
              <a:rPr lang="pt-BR" dirty="0" err="1" smtClean="0"/>
              <a:t>Bio</a:t>
            </a:r>
            <a:r>
              <a:rPr lang="pt-BR" dirty="0" err="1"/>
              <a:t>-</a:t>
            </a:r>
            <a:r>
              <a:rPr lang="pt-BR" dirty="0" err="1" smtClean="0"/>
              <a:t>Fertilizante</a:t>
            </a:r>
            <a:r>
              <a:rPr lang="pt-BR" dirty="0" smtClean="0"/>
              <a:t> orgânico</a:t>
            </a:r>
          </a:p>
          <a:p>
            <a:pPr lvl="2"/>
            <a:r>
              <a:rPr lang="pt-BR" dirty="0"/>
              <a:t>Á</a:t>
            </a:r>
            <a:r>
              <a:rPr lang="pt-BR" dirty="0" smtClean="0"/>
              <a:t>cido Láurico de coco Babaçu</a:t>
            </a:r>
            <a:endParaRPr lang="pt-B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100" dirty="0" smtClean="0"/>
              <a:t>03 conformações de produto </a:t>
            </a:r>
            <a:r>
              <a:rPr lang="pt-BR" sz="3100" dirty="0"/>
              <a:t>- Processo similar </a:t>
            </a:r>
            <a:r>
              <a:rPr lang="pt-BR" sz="3100" dirty="0" smtClean="0"/>
              <a:t>cajuína</a:t>
            </a:r>
          </a:p>
          <a:p>
            <a:pPr lvl="2"/>
            <a:r>
              <a:rPr lang="pt-BR" dirty="0" smtClean="0"/>
              <a:t>Azeite Tradicional</a:t>
            </a:r>
          </a:p>
          <a:p>
            <a:pPr lvl="2"/>
            <a:r>
              <a:rPr lang="pt-BR" dirty="0" smtClean="0"/>
              <a:t>Óleo Extra Virgem</a:t>
            </a:r>
          </a:p>
          <a:p>
            <a:pPr lvl="2"/>
            <a:r>
              <a:rPr lang="pt-BR" dirty="0" smtClean="0"/>
              <a:t>Mesocarpo em pó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41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9552" y="404664"/>
            <a:ext cx="8147248" cy="59766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4300" b="1" dirty="0" smtClean="0"/>
              <a:t>PARTICIPANTES</a:t>
            </a:r>
            <a:endParaRPr lang="pt-BR" sz="3600" b="1" dirty="0" smtClean="0"/>
          </a:p>
          <a:p>
            <a:pPr algn="ctr">
              <a:buNone/>
            </a:pPr>
            <a:endParaRPr lang="pt-BR" b="1" dirty="0" smtClean="0"/>
          </a:p>
          <a:p>
            <a:r>
              <a:rPr lang="pt-BR" sz="2200" b="1" dirty="0" smtClean="0"/>
              <a:t>UFPI – </a:t>
            </a:r>
            <a:r>
              <a:rPr lang="pt-BR" sz="2200" dirty="0" smtClean="0"/>
              <a:t>Pesquisa e Extensão Acadêmica</a:t>
            </a:r>
          </a:p>
          <a:p>
            <a:r>
              <a:rPr lang="pt-BR" sz="2200" b="1" dirty="0" smtClean="0"/>
              <a:t>INEAGRO – </a:t>
            </a:r>
            <a:r>
              <a:rPr lang="pt-BR" sz="2200" dirty="0" smtClean="0"/>
              <a:t>Processo de Incubação</a:t>
            </a:r>
          </a:p>
          <a:p>
            <a:r>
              <a:rPr lang="pt-BR" sz="2200" b="1" dirty="0" smtClean="0"/>
              <a:t>FADEX – </a:t>
            </a:r>
            <a:r>
              <a:rPr lang="pt-BR" sz="2200" dirty="0" smtClean="0"/>
              <a:t>Apoio Científico</a:t>
            </a:r>
            <a:endParaRPr lang="pt-BR" sz="2200" b="1" dirty="0" smtClean="0"/>
          </a:p>
          <a:p>
            <a:r>
              <a:rPr lang="pt-BR" sz="2200" b="1" dirty="0" smtClean="0"/>
              <a:t>SEBRAE – </a:t>
            </a:r>
            <a:r>
              <a:rPr lang="pt-BR" sz="2200" dirty="0" smtClean="0"/>
              <a:t>Modelo de Mini Franquia Social – Apoio Comercial</a:t>
            </a:r>
          </a:p>
          <a:p>
            <a:r>
              <a:rPr lang="pt-BR" sz="2200" b="1" dirty="0" smtClean="0"/>
              <a:t>INCRA – </a:t>
            </a:r>
            <a:r>
              <a:rPr lang="pt-BR" sz="2200" dirty="0" smtClean="0"/>
              <a:t>Associações Desassociadas</a:t>
            </a:r>
          </a:p>
          <a:p>
            <a:r>
              <a:rPr lang="pt-BR" sz="2200" b="1" dirty="0" smtClean="0"/>
              <a:t>CONAB – </a:t>
            </a:r>
            <a:r>
              <a:rPr lang="pt-BR" sz="2200" dirty="0" smtClean="0"/>
              <a:t>Subvenção Econômica para Unidades Produtivas</a:t>
            </a:r>
            <a:r>
              <a:rPr lang="pt-BR" sz="2200" b="1" dirty="0" smtClean="0"/>
              <a:t> </a:t>
            </a:r>
          </a:p>
          <a:p>
            <a:r>
              <a:rPr lang="pt-BR" sz="2200" b="1" dirty="0" smtClean="0"/>
              <a:t>MAPA – </a:t>
            </a:r>
            <a:r>
              <a:rPr lang="pt-BR" sz="2200" dirty="0" smtClean="0"/>
              <a:t>Certificação de Produtos e Patentes</a:t>
            </a:r>
          </a:p>
          <a:p>
            <a:r>
              <a:rPr lang="pt-BR" sz="2200" b="1" dirty="0" smtClean="0"/>
              <a:t>EMBRAPA Meio-Norte e EMBRAPA Cocais – </a:t>
            </a:r>
            <a:r>
              <a:rPr lang="pt-BR" sz="2200" dirty="0" smtClean="0"/>
              <a:t>Pesquisa e Patentes</a:t>
            </a:r>
          </a:p>
          <a:p>
            <a:r>
              <a:rPr lang="pt-BR" sz="2200" b="1" dirty="0" smtClean="0"/>
              <a:t>IFPI – </a:t>
            </a:r>
            <a:r>
              <a:rPr lang="pt-BR" sz="2200" dirty="0"/>
              <a:t>Pesquisa e Extensão </a:t>
            </a:r>
            <a:r>
              <a:rPr lang="pt-BR" sz="2200" dirty="0" smtClean="0"/>
              <a:t>Acadêmica</a:t>
            </a:r>
          </a:p>
          <a:p>
            <a:r>
              <a:rPr lang="pt-BR" sz="2200" b="1" dirty="0" smtClean="0"/>
              <a:t>UESPI – </a:t>
            </a:r>
            <a:r>
              <a:rPr lang="pt-BR" sz="2200" dirty="0"/>
              <a:t>Pesquisa e Extensão </a:t>
            </a:r>
            <a:r>
              <a:rPr lang="pt-BR" sz="2200" dirty="0" smtClean="0"/>
              <a:t>Acadêmica</a:t>
            </a:r>
          </a:p>
          <a:p>
            <a:r>
              <a:rPr lang="pt-BR" sz="2200" b="1" dirty="0" smtClean="0"/>
              <a:t>Colégio Técnico Agrícola de Teresina. – </a:t>
            </a:r>
            <a:r>
              <a:rPr lang="pt-BR" sz="2200" dirty="0" smtClean="0"/>
              <a:t>Ensino e Extensão</a:t>
            </a:r>
          </a:p>
          <a:p>
            <a:r>
              <a:rPr lang="pt-BR" sz="2200" b="1" dirty="0" smtClean="0"/>
              <a:t>FIEPI – </a:t>
            </a:r>
            <a:r>
              <a:rPr lang="pt-BR" sz="2200" dirty="0" smtClean="0"/>
              <a:t>Parcerias Industriais</a:t>
            </a:r>
            <a:endParaRPr lang="pt-BR" sz="2200" b="1" dirty="0" smtClean="0"/>
          </a:p>
          <a:p>
            <a:r>
              <a:rPr lang="pt-BR" sz="2200" b="1" dirty="0" smtClean="0"/>
              <a:t>SENAI e SESI – </a:t>
            </a:r>
            <a:r>
              <a:rPr lang="pt-BR" sz="2200" dirty="0" smtClean="0"/>
              <a:t>Parcerias Técnicas</a:t>
            </a:r>
          </a:p>
          <a:p>
            <a:r>
              <a:rPr lang="pt-BR" sz="2200" b="1" dirty="0" smtClean="0"/>
              <a:t>SEDET (Governo do Estado) – </a:t>
            </a:r>
            <a:r>
              <a:rPr lang="pt-BR" sz="2200" dirty="0" smtClean="0"/>
              <a:t>Apoio Institucional</a:t>
            </a:r>
          </a:p>
          <a:p>
            <a:endParaRPr lang="pt-BR" sz="1600" b="1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29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25">
        <p:fade/>
      </p:transition>
    </mc:Choice>
    <mc:Fallback xmlns="">
      <p:transition spd="med" advTm="7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2"/>
          </a:xfrm>
        </p:spPr>
        <p:txBody>
          <a:bodyPr/>
          <a:lstStyle/>
          <a:p>
            <a:r>
              <a:rPr lang="pt-BR" b="1" dirty="0" smtClean="0"/>
              <a:t>Pessoas e parceiros envolvidos</a:t>
            </a:r>
            <a:endParaRPr lang="pt-BR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716016" y="1124744"/>
            <a:ext cx="4427984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1500" dirty="0" smtClean="0"/>
              <a:t> PATRÍCIA NÁPOLIS – UFPI – Doutora em Ecologia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JOSÉ BENTO – Diretor Geral do Colégio Agrícola – Mestre em Agronomia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1500" dirty="0" smtClean="0"/>
              <a:t> LUZINEIDE DE CARVALHO – UFPI – Doutora em Medicina Veterinária – Diretora </a:t>
            </a:r>
            <a:r>
              <a:rPr lang="pt-BR" sz="1500" dirty="0" err="1" smtClean="0"/>
              <a:t>Ineagro</a:t>
            </a:r>
            <a:endParaRPr lang="pt-BR" sz="15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ISOLDA DO NASCIMENTO – UFPI – Doutora em Agronomia/Fitotecnia – Coordenadora </a:t>
            </a:r>
            <a:r>
              <a:rPr lang="pt-BR" sz="1500" dirty="0" err="1" smtClean="0"/>
              <a:t>Ineagro</a:t>
            </a:r>
            <a:endParaRPr lang="pt-BR" sz="15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ARNAUD AZEVEDO – UFPI – Doutor em Zootecnia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LIVIO CESAR NUNES – UFPI – Doutor em Farmácia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FCO. FIGUEIREDO – UFPI – Mestre em Química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GERMANA </a:t>
            </a:r>
            <a:r>
              <a:rPr lang="pt-BR" sz="1500" dirty="0"/>
              <a:t>TRINDADE – UFPI – </a:t>
            </a:r>
            <a:r>
              <a:rPr lang="pt-BR" sz="1500" dirty="0" smtClean="0"/>
              <a:t>Mestra </a:t>
            </a:r>
            <a:r>
              <a:rPr lang="pt-BR" sz="1500" dirty="0"/>
              <a:t>em </a:t>
            </a:r>
            <a:r>
              <a:rPr lang="pt-BR" sz="1500" dirty="0" smtClean="0"/>
              <a:t>Direito</a:t>
            </a:r>
            <a:endParaRPr lang="pt-BR" sz="1500" dirty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JOSY OSAGIMA – UFPI – Doutora em Química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MARIA RITA – FADEX - Coordenadora NINTEC-UFPI - Doutora em Química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CRISTOVAN BELFORT – UFPI –Doutor em Fitotecnia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ZEOMAR DINIZ – Coordenador NUEPA </a:t>
            </a:r>
            <a:r>
              <a:rPr lang="pt-BR" sz="1600" dirty="0"/>
              <a:t>Núcleo de </a:t>
            </a:r>
            <a:r>
              <a:rPr lang="pt-BR" sz="1600" dirty="0" smtClean="0"/>
              <a:t>Estudos e </a:t>
            </a:r>
            <a:r>
              <a:rPr lang="pt-BR" sz="1600" dirty="0"/>
              <a:t>Processamento de Alimentos </a:t>
            </a:r>
            <a:r>
              <a:rPr lang="pt-BR" sz="1500" dirty="0" smtClean="0"/>
              <a:t>-UFPI – Doutor em Química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/>
              <a:t> </a:t>
            </a:r>
            <a:r>
              <a:rPr lang="pt-BR" sz="1500" dirty="0" smtClean="0"/>
              <a:t>PAULO JORDÃO – UFPI – Mestre em Administração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ANTONIO VINICIUS – ICF – Mestre em Economia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1124744"/>
            <a:ext cx="4536504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TIAGO PATRÍCIO– Coordenador Geral do Projeto  </a:t>
            </a:r>
            <a:r>
              <a:rPr lang="pt-BR" sz="1500" dirty="0" err="1"/>
              <a:t>B</a:t>
            </a:r>
            <a:r>
              <a:rPr kumimoji="0" lang="pt-BR" sz="15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abcoall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Administrador e Gestor Ambiental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noProof="0" dirty="0" smtClean="0"/>
              <a:t> MIGUEL CAVALCANTE – </a:t>
            </a:r>
            <a:r>
              <a:rPr lang="pt-BR" sz="1500" dirty="0" smtClean="0"/>
              <a:t>UFPI </a:t>
            </a:r>
            <a:r>
              <a:rPr lang="pt-BR" sz="1500" dirty="0"/>
              <a:t>- </a:t>
            </a:r>
            <a:r>
              <a:rPr lang="pt-BR" sz="1500" dirty="0" smtClean="0"/>
              <a:t>Pró-reitor de Extensão Doutor em Medicina Veterinária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NOUGA CARDOSO – UESPI – REITOR – Doutor em </a:t>
            </a:r>
            <a:r>
              <a:rPr lang="pt-BR" sz="1500" dirty="0" err="1" smtClean="0"/>
              <a:t>Físico-Qúimica</a:t>
            </a:r>
            <a:r>
              <a:rPr lang="pt-BR" sz="1500" dirty="0" smtClean="0"/>
              <a:t> – Coordenador do Projeto </a:t>
            </a:r>
            <a:r>
              <a:rPr lang="pt-BR" sz="1500" dirty="0" err="1" smtClean="0"/>
              <a:t>Geratec</a:t>
            </a:r>
            <a:endParaRPr lang="pt-BR" sz="1500" dirty="0" smtClean="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AYRTON DE SÁ BRANDIM – IFPI - Pró -reitor de Pesquisa e Inovação – Doutor em Engenharia de Materiais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baseline="0" noProof="0" dirty="0" smtClean="0"/>
              <a:t> FRANZÉ CHAVES – SEBRAE – </a:t>
            </a:r>
            <a:r>
              <a:rPr lang="pt-BR" sz="1500" dirty="0" smtClean="0"/>
              <a:t>Consultor Sênior</a:t>
            </a:r>
            <a:endParaRPr lang="pt-BR" sz="1500" baseline="0" noProof="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15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MARCOS CASTRO – SEBRAE – </a:t>
            </a:r>
            <a:r>
              <a:rPr lang="pt-BR" sz="1500" dirty="0" smtClean="0"/>
              <a:t>Consultor </a:t>
            </a:r>
            <a:r>
              <a:rPr lang="pt-BR" sz="1500" dirty="0" err="1" smtClean="0"/>
              <a:t>Master</a:t>
            </a:r>
            <a:endParaRPr kumimoji="0" lang="pt-BR" sz="1500" b="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baseline="0" noProof="0" dirty="0" smtClean="0"/>
              <a:t> RAIMUNDO JOSÉ SOUZA – SENAI – </a:t>
            </a:r>
            <a:r>
              <a:rPr lang="pt-BR" sz="1500" dirty="0" smtClean="0"/>
              <a:t>Gerente Técnico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baseline="0" noProof="0" dirty="0" smtClean="0"/>
              <a:t> TATIANA DE PAULA – SESI – Nutricionista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PAULO PIRES – FIEPI – Gestor de Projetos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PAULO FORTES</a:t>
            </a:r>
            <a:r>
              <a:rPr kumimoji="0" lang="pt-BR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INCRA </a:t>
            </a:r>
            <a:r>
              <a:rPr lang="pt-BR" sz="1500" baseline="0" noProof="0" dirty="0" smtClean="0"/>
              <a:t>– </a:t>
            </a:r>
            <a:r>
              <a:rPr lang="pt-BR" sz="1500" dirty="0" smtClean="0"/>
              <a:t>Engenheiro e Projetista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TARSO </a:t>
            </a:r>
            <a:r>
              <a:rPr lang="pt-BR" sz="1500" dirty="0" smtClean="0"/>
              <a:t>C</a:t>
            </a: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ASSELI – UFPI – Mestre em Eng. de Produção</a:t>
            </a:r>
            <a:endParaRPr kumimoji="0" lang="pt-BR" sz="15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baseline="0" dirty="0" smtClean="0"/>
              <a:t> PAOLA</a:t>
            </a:r>
            <a:r>
              <a:rPr lang="pt-BR" sz="1500" dirty="0" smtClean="0"/>
              <a:t> DE OLIVEIRA – MAPA – Auditora de Alimentos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ADRAIANA BARRETO – MAPA – Auditora</a:t>
            </a:r>
            <a:r>
              <a:rPr kumimoji="0" lang="pt-BR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Orgânicos</a:t>
            </a:r>
            <a:endParaRPr kumimoji="0" lang="pt-BR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SOEIRO MACHADO - Embrapa - Prospecção / </a:t>
            </a:r>
            <a:r>
              <a:rPr lang="pt-BR" sz="1500" dirty="0"/>
              <a:t>M</a:t>
            </a:r>
            <a:r>
              <a:rPr lang="pt-BR" sz="1500" dirty="0" smtClean="0"/>
              <a:t>ercado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1500" dirty="0" smtClean="0"/>
              <a:t> ROBERTO </a:t>
            </a:r>
            <a:r>
              <a:rPr lang="pt-BR" sz="1500" dirty="0"/>
              <a:t>GUERREIRO – </a:t>
            </a:r>
            <a:r>
              <a:rPr lang="pt-BR" sz="1500" dirty="0" err="1"/>
              <a:t>Sescoop</a:t>
            </a:r>
            <a:r>
              <a:rPr lang="pt-BR" sz="1500" dirty="0"/>
              <a:t> – </a:t>
            </a:r>
            <a:r>
              <a:rPr lang="pt-BR" sz="1500" dirty="0" smtClean="0"/>
              <a:t>Coordenador</a:t>
            </a:r>
            <a:endParaRPr lang="pt-BR" sz="1500" dirty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endParaRPr lang="pt-BR" sz="15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23">
        <p:fade/>
      </p:transition>
    </mc:Choice>
    <mc:Fallback xmlns="">
      <p:transition spd="med" advTm="10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2996952"/>
            <a:ext cx="8496944" cy="25922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b="1" dirty="0" smtClean="0"/>
              <a:t>“A sustentabilidade pode ser alcançada quando um projeto é ecologicamente correto, economicamente viável, socialmente justo e culturalmente aceito.”</a:t>
            </a:r>
          </a:p>
          <a:p>
            <a:pPr algn="r">
              <a:buNone/>
            </a:pPr>
            <a:r>
              <a:rPr lang="pt-BR" sz="2800" dirty="0" smtClean="0"/>
              <a:t>(Solange Goulart)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67545" y="332655"/>
            <a:ext cx="8280919" cy="267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7723D3B-0869-420C-90F3-14BCB47793B1}" type="slidenum">
              <a:rPr lang="pt-BR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16</a:t>
            </a:fld>
            <a:endParaRPr lang="pt-BR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 descr="C:\Users\user\Desktop\BackUP\Babcoall\Artes e Design\Babco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2232248" cy="2310544"/>
          </a:xfrm>
          <a:prstGeom prst="rect">
            <a:avLst/>
          </a:prstGeom>
          <a:noFill/>
        </p:spPr>
      </p:pic>
      <p:pic>
        <p:nvPicPr>
          <p:cNvPr id="10" name="Imagem 9" descr="ufp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32656"/>
            <a:ext cx="1872208" cy="2651204"/>
          </a:xfrm>
          <a:prstGeom prst="rect">
            <a:avLst/>
          </a:prstGeom>
        </p:spPr>
      </p:pic>
      <p:pic>
        <p:nvPicPr>
          <p:cNvPr id="9" name="Imagem 8" descr="Logo Sebr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3045" y="332655"/>
            <a:ext cx="3113291" cy="1512169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0" y="5373216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4300" b="1" dirty="0" smtClean="0"/>
              <a:t>   PROJETO BABCOALL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INCUBAÇÃO UFPI/EMBRAPA - INEAGRO</a:t>
            </a:r>
            <a:endParaRPr kumimoji="0" lang="pt-BR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Tiago Ribeiro Patrício - (+55.86) 9404.1351 - 9912.1500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   babcoall@gmail.com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- </a:t>
            </a:r>
            <a:r>
              <a:rPr kumimoji="0" lang="pt-BR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Skype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BR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pt-BR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tiago</a:t>
            </a:r>
            <a:endParaRPr kumimoji="0" lang="pt-BR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Logo embra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2071" y="1661716"/>
            <a:ext cx="2916393" cy="1348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29">
        <p:fade/>
      </p:transition>
    </mc:Choice>
    <mc:Fallback xmlns="">
      <p:transition spd="med" advTm="10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00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25">
        <p:fade/>
      </p:transition>
    </mc:Choice>
    <mc:Fallback xmlns="">
      <p:transition spd="med" advTm="7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958B-012D-414F-A98C-0E4A045BE0B0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7" name="Picture 7" descr="C:\Users\user\Desktop\BackUP\_Salvos\_TRP\Pessoal\Negocios e Oportunidades\BRIQUETE\Fotos e Imagens\Babaç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5988762" cy="3292450"/>
          </a:xfrm>
          <a:prstGeom prst="rect">
            <a:avLst/>
          </a:prstGeom>
          <a:noFill/>
        </p:spPr>
      </p:pic>
      <p:pic>
        <p:nvPicPr>
          <p:cNvPr id="5" name="Picture 2" descr="C:\Users\user\Desktop\BackUP\Ineagro\Babcoall\Imagens\babacuimg_3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3006293" cy="494116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5536" y="332656"/>
            <a:ext cx="55446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 smtClean="0"/>
              <a:t>Geratec</a:t>
            </a:r>
            <a:r>
              <a:rPr lang="pt-BR" sz="2800" b="1" dirty="0" smtClean="0"/>
              <a:t> . 2008-2013 </a:t>
            </a:r>
            <a:r>
              <a:rPr lang="pt-BR" sz="1200" b="1" dirty="0" smtClean="0"/>
              <a:t> </a:t>
            </a:r>
            <a:r>
              <a:rPr lang="pt-BR" sz="2400" b="1" dirty="0" smtClean="0"/>
              <a:t>UESPI - UFPI - IFPI</a:t>
            </a:r>
            <a:endParaRPr lang="pt-BR" sz="1200" b="1" dirty="0" smtClean="0"/>
          </a:p>
          <a:p>
            <a:r>
              <a:rPr lang="pt-BR" sz="1200" b="1" dirty="0" smtClean="0"/>
              <a:t>       </a:t>
            </a:r>
            <a:r>
              <a:rPr lang="pt-BR" sz="1600" b="1" dirty="0" smtClean="0"/>
              <a:t>Desenvolvimento de pesquisa acerca do Babaçu</a:t>
            </a:r>
          </a:p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Projeto </a:t>
            </a:r>
            <a:r>
              <a:rPr lang="pt-BR" sz="2800" b="1" dirty="0" err="1" smtClean="0"/>
              <a:t>Babcoall</a:t>
            </a:r>
            <a:r>
              <a:rPr lang="pt-BR" sz="2800" b="1" dirty="0" smtClean="0"/>
              <a:t> – 2014 – UFPI</a:t>
            </a:r>
          </a:p>
          <a:p>
            <a:r>
              <a:rPr lang="pt-BR" sz="2000" b="1" dirty="0" smtClean="0"/>
              <a:t>     </a:t>
            </a:r>
            <a:r>
              <a:rPr lang="pt-BR" sz="1600" b="1" dirty="0" smtClean="0"/>
              <a:t>Aplicação da pesquisas desenvolvidas no </a:t>
            </a:r>
            <a:r>
              <a:rPr lang="pt-BR" sz="1600" b="1" dirty="0" err="1" smtClean="0"/>
              <a:t>Geratec</a:t>
            </a:r>
            <a:endParaRPr lang="pt-BR" sz="1600" b="1" dirty="0"/>
          </a:p>
          <a:p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32">
        <p:fade/>
      </p:transition>
    </mc:Choice>
    <mc:Fallback xmlns="">
      <p:transition spd="med" advTm="37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800" b="1" dirty="0" smtClean="0"/>
              <a:t>Projetos de Lei e Indicativos Favoráveis à Cadeia de Valor do Babaçu</a:t>
            </a:r>
            <a:endParaRPr lang="pt-BR" sz="3800" dirty="0"/>
          </a:p>
        </p:txBody>
      </p:sp>
      <p:sp>
        <p:nvSpPr>
          <p:cNvPr id="3" name="Retângulo 2"/>
          <p:cNvSpPr/>
          <p:nvPr/>
        </p:nvSpPr>
        <p:spPr>
          <a:xfrm>
            <a:off x="251520" y="1628801"/>
            <a:ext cx="8568952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200" b="1" dirty="0" smtClean="0"/>
          </a:p>
          <a:p>
            <a:pPr algn="just"/>
            <a:r>
              <a:rPr lang="pt-BR" sz="2200" b="1" dirty="0" smtClean="0"/>
              <a:t>Criação </a:t>
            </a:r>
            <a:r>
              <a:rPr lang="pt-BR" sz="2200" b="1" dirty="0"/>
              <a:t>de leis </a:t>
            </a:r>
            <a:r>
              <a:rPr lang="pt-BR" sz="2200" b="1" dirty="0" smtClean="0"/>
              <a:t>para </a:t>
            </a:r>
            <a:r>
              <a:rPr lang="pt-BR" sz="2200" b="1" dirty="0"/>
              <a:t>preservar os babaçuais, evitar a queima do </a:t>
            </a:r>
            <a:r>
              <a:rPr lang="pt-BR" sz="2200" b="1" dirty="0" smtClean="0"/>
              <a:t>coco </a:t>
            </a:r>
            <a:r>
              <a:rPr lang="pt-BR" sz="2200" b="1" dirty="0"/>
              <a:t>inteiro em caldeiras e na produção de </a:t>
            </a:r>
            <a:r>
              <a:rPr lang="pt-BR" sz="2200" b="1" dirty="0" smtClean="0"/>
              <a:t>carvão, </a:t>
            </a:r>
            <a:r>
              <a:rPr lang="pt-BR" sz="2200" b="1" dirty="0"/>
              <a:t>garantir o acesso das quebradeiras aos babaçuais em áreas </a:t>
            </a:r>
            <a:r>
              <a:rPr lang="pt-BR" sz="2200" b="1" dirty="0" smtClean="0"/>
              <a:t>privadas e propor segurança à atividade econômica.</a:t>
            </a:r>
          </a:p>
          <a:p>
            <a:r>
              <a:rPr lang="pt-BR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/>
              <a:t>Lei </a:t>
            </a:r>
            <a:r>
              <a:rPr lang="pt-BR" sz="2000" b="1" dirty="0"/>
              <a:t>do Babaçu Livre </a:t>
            </a:r>
            <a:r>
              <a:rPr lang="pt-BR" sz="2000" b="1" dirty="0" smtClean="0"/>
              <a:t>- </a:t>
            </a:r>
            <a:r>
              <a:rPr lang="pt-BR" sz="2000" b="1" dirty="0"/>
              <a:t>Projeto de Lei </a:t>
            </a:r>
            <a:r>
              <a:rPr lang="pt-BR" sz="2000" b="1" dirty="0" smtClean="0"/>
              <a:t>231/2007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/>
              <a:t>Lei de proibição </a:t>
            </a:r>
            <a:r>
              <a:rPr lang="pt-BR" sz="2000" b="1" dirty="0"/>
              <a:t>da Derrubada de Palmeiras </a:t>
            </a:r>
            <a:r>
              <a:rPr lang="pt-BR" sz="2000" b="1" dirty="0" smtClean="0"/>
              <a:t>Semitropicais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/>
              <a:t>Lei </a:t>
            </a:r>
            <a:r>
              <a:rPr lang="pt-BR" sz="2000" b="1" dirty="0"/>
              <a:t>que proíba a queima do coco Babaçu </a:t>
            </a:r>
            <a:r>
              <a:rPr lang="pt-BR" sz="2000" b="1" dirty="0" smtClean="0"/>
              <a:t>Integral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smtClean="0"/>
              <a:t>Lei </a:t>
            </a:r>
            <a:r>
              <a:rPr lang="pt-BR" sz="2000" b="1" dirty="0"/>
              <a:t>de </a:t>
            </a:r>
            <a:r>
              <a:rPr lang="pt-BR" sz="2000" b="1" dirty="0" smtClean="0"/>
              <a:t>Renda </a:t>
            </a:r>
            <a:r>
              <a:rPr lang="pt-BR" sz="2000" b="1" dirty="0"/>
              <a:t>Mínima para os </a:t>
            </a:r>
            <a:r>
              <a:rPr lang="pt-BR" sz="2000" b="1" dirty="0" smtClean="0"/>
              <a:t>Produtores </a:t>
            </a:r>
            <a:r>
              <a:rPr lang="pt-BR" sz="2000" b="1" dirty="0"/>
              <a:t>da </a:t>
            </a:r>
            <a:r>
              <a:rPr lang="pt-BR" sz="2000" b="1" dirty="0" smtClean="0"/>
              <a:t>Sócio biodiversidade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t-BR" dirty="0" smtClean="0"/>
              <a:t>Garantir renda em períodos </a:t>
            </a:r>
            <a:r>
              <a:rPr lang="pt-BR" dirty="0"/>
              <a:t>de </a:t>
            </a:r>
            <a:r>
              <a:rPr lang="pt-BR" dirty="0" smtClean="0"/>
              <a:t>Estiagem </a:t>
            </a:r>
            <a:r>
              <a:rPr lang="pt-BR" dirty="0"/>
              <a:t>similar Defeso da Pesca e </a:t>
            </a:r>
            <a:r>
              <a:rPr lang="pt-BR" dirty="0" smtClean="0"/>
              <a:t>Perda de Safra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pt-BR" b="1" dirty="0" smtClean="0"/>
          </a:p>
          <a:p>
            <a:r>
              <a:rPr lang="pt-BR" b="1" dirty="0"/>
              <a:t>	</a:t>
            </a:r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800" b="1" dirty="0" smtClean="0"/>
              <a:t>AÇÕES GOVERNAMENTAIS Favoráveis à Cadeia de Valor do Babaçu</a:t>
            </a:r>
            <a:endParaRPr lang="pt-BR" sz="3800" dirty="0"/>
          </a:p>
        </p:txBody>
      </p:sp>
      <p:sp>
        <p:nvSpPr>
          <p:cNvPr id="3" name="Retângulo 2"/>
          <p:cNvSpPr/>
          <p:nvPr/>
        </p:nvSpPr>
        <p:spPr>
          <a:xfrm>
            <a:off x="251520" y="1628801"/>
            <a:ext cx="8568952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Inclusão </a:t>
            </a:r>
            <a:r>
              <a:rPr lang="pt-BR" sz="2000" b="1" dirty="0"/>
              <a:t>de representante das </a:t>
            </a:r>
            <a:r>
              <a:rPr lang="pt-BR" sz="2000" b="1" dirty="0" smtClean="0"/>
              <a:t>quebradeiras de coco </a:t>
            </a:r>
            <a:r>
              <a:rPr lang="pt-BR" sz="2000" b="1" dirty="0"/>
              <a:t>na Câmara Setorial do </a:t>
            </a:r>
            <a:r>
              <a:rPr lang="pt-BR" sz="2000" b="1" dirty="0" smtClean="0"/>
              <a:t>óleo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/>
              <a:t>Incentivos Fiscais </a:t>
            </a:r>
            <a:r>
              <a:rPr lang="pt-BR" sz="2000" b="1" dirty="0" smtClean="0"/>
              <a:t> para produtos artesanais, </a:t>
            </a:r>
            <a:r>
              <a:rPr lang="pt-BR" sz="2000" b="1" dirty="0" err="1" smtClean="0"/>
              <a:t>Semi</a:t>
            </a:r>
            <a:r>
              <a:rPr lang="pt-BR" sz="2000" b="1" dirty="0" err="1"/>
              <a:t>-</a:t>
            </a:r>
            <a:r>
              <a:rPr lang="pt-BR" sz="2000" b="1" dirty="0" err="1" smtClean="0"/>
              <a:t>industriais</a:t>
            </a:r>
            <a:r>
              <a:rPr lang="pt-BR" sz="2000" b="1" dirty="0" smtClean="0"/>
              <a:t> e industriais Pleno (ICMS zero)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 smtClean="0"/>
              <a:t>Pauta de ICMS para Produtos do Babaçu igualitários nacionalmente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/>
              <a:t>Criar mecanismos para evitar a sazonalidade de preços entre a safra e </a:t>
            </a:r>
            <a:r>
              <a:rPr lang="pt-BR" sz="2000" b="1" dirty="0" smtClean="0"/>
              <a:t>entressafra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/>
              <a:t>I</a:t>
            </a:r>
            <a:r>
              <a:rPr lang="pt-BR" sz="2000" b="1" dirty="0" smtClean="0"/>
              <a:t>ncluir </a:t>
            </a:r>
            <a:r>
              <a:rPr lang="pt-BR" sz="2000" b="1" dirty="0"/>
              <a:t>as áreas de babaçual </a:t>
            </a:r>
            <a:r>
              <a:rPr lang="pt-BR" sz="2000" b="1" dirty="0" smtClean="0"/>
              <a:t>com aproveitamento como </a:t>
            </a:r>
            <a:r>
              <a:rPr lang="pt-BR" sz="2000" b="1" dirty="0"/>
              <a:t>áreas de sequestro de </a:t>
            </a:r>
            <a:r>
              <a:rPr lang="pt-BR" sz="2000" b="1" dirty="0" smtClean="0"/>
              <a:t>carbono para gerar Créditos de MDL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/>
              <a:t>Incluir o babaçu na Farmacopeia </a:t>
            </a:r>
            <a:r>
              <a:rPr lang="pt-BR" sz="2000" b="1" dirty="0" smtClean="0"/>
              <a:t>brasileira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 smtClean="0"/>
              <a:t>Fomentar e </a:t>
            </a:r>
            <a:r>
              <a:rPr lang="pt-BR" sz="2000" b="1" dirty="0"/>
              <a:t>f</a:t>
            </a:r>
            <a:r>
              <a:rPr lang="pt-BR" sz="2000" b="1" dirty="0" smtClean="0"/>
              <a:t>inanciar novas pesquisas e finalizar as pesquisas iniciadas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2000" b="1" dirty="0" smtClean="0"/>
              <a:t>Projeto Babcoall</a:t>
            </a:r>
          </a:p>
          <a:p>
            <a:r>
              <a:rPr lang="pt-BR" b="1" dirty="0"/>
              <a:t>	</a:t>
            </a:r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30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RESUMO DO PROJETO</a:t>
            </a:r>
            <a:endParaRPr lang="pt-BR" sz="4800" b="1" dirty="0"/>
          </a:p>
        </p:txBody>
      </p:sp>
      <p:sp>
        <p:nvSpPr>
          <p:cNvPr id="15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9971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 </a:t>
            </a:r>
            <a:r>
              <a:rPr lang="pt-BR" sz="3900" b="1" dirty="0" smtClean="0"/>
              <a:t>Aproveitamento Integral do Babaçu e desenvolvimento da Cadeia Produtiva:</a:t>
            </a:r>
            <a:endParaRPr lang="pt-BR" b="1" dirty="0" smtClean="0"/>
          </a:p>
          <a:p>
            <a:pPr>
              <a:buNone/>
            </a:pPr>
            <a:r>
              <a:rPr lang="pt-BR" b="1" dirty="0" smtClean="0"/>
              <a:t>	</a:t>
            </a:r>
            <a:r>
              <a:rPr lang="pt-BR" sz="2400" b="1" dirty="0"/>
              <a:t>Fomentar o APL do Babaçu </a:t>
            </a:r>
            <a:r>
              <a:rPr lang="pt-BR" sz="2400" b="1" dirty="0" smtClean="0"/>
              <a:t>em </a:t>
            </a:r>
            <a:r>
              <a:rPr lang="pt-BR" sz="2400" b="1" dirty="0"/>
              <a:t>consonância com o Plano Nacional de Promoção das Cadeias de Produtos da </a:t>
            </a:r>
            <a:r>
              <a:rPr lang="pt-BR" sz="2400" b="1" dirty="0" smtClean="0"/>
              <a:t>Sócio biodiversidade </a:t>
            </a:r>
          </a:p>
          <a:p>
            <a:pPr>
              <a:buNone/>
            </a:pPr>
            <a:r>
              <a:rPr lang="pt-BR" sz="2400" b="1" dirty="0"/>
              <a:t>	</a:t>
            </a:r>
            <a:r>
              <a:rPr lang="pt-BR" sz="2200" dirty="0" smtClean="0"/>
              <a:t>Visa </a:t>
            </a:r>
            <a:r>
              <a:rPr lang="pt-BR" sz="2200" dirty="0" smtClean="0"/>
              <a:t>desenvolver novos produtos do coco babaçu, a partir das partes comumente descartadas ou tratadas como refugo e também consolidar economicamente estes </a:t>
            </a:r>
            <a:r>
              <a:rPr lang="pt-BR" sz="2200" dirty="0" smtClean="0"/>
              <a:t>produtos similar outras cadeias.</a:t>
            </a:r>
          </a:p>
          <a:p>
            <a:pPr>
              <a:buNone/>
            </a:pPr>
            <a:r>
              <a:rPr lang="pt-BR" sz="2200" b="1" dirty="0"/>
              <a:t>	</a:t>
            </a:r>
            <a:r>
              <a:rPr lang="pt-BR" sz="2200" b="1" dirty="0" smtClean="0"/>
              <a:t>SÓCIO PARTICIPAÇÃO – INDUSTRIA – UNIDADES FAMILIARES RURAIS</a:t>
            </a:r>
            <a:endParaRPr lang="pt-BR" b="1" dirty="0" smtClean="0"/>
          </a:p>
          <a:p>
            <a:pPr>
              <a:buNone/>
            </a:pPr>
            <a:r>
              <a:rPr lang="pt-BR" dirty="0" smtClean="0"/>
              <a:t>		</a:t>
            </a:r>
            <a:endParaRPr lang="pt-BR" sz="500" dirty="0" smtClean="0"/>
          </a:p>
          <a:p>
            <a:pPr>
              <a:buNone/>
            </a:pPr>
            <a:r>
              <a:rPr lang="pt-BR" dirty="0" smtClean="0"/>
              <a:t>			  	</a:t>
            </a:r>
            <a:r>
              <a:rPr lang="pt-BR" sz="2200" dirty="0" smtClean="0"/>
              <a:t>EPICARPO (CASCA)		</a:t>
            </a:r>
            <a:r>
              <a:rPr lang="pt-BR" sz="1800" dirty="0" smtClean="0"/>
              <a:t>- Manta Fibrosa</a:t>
            </a:r>
            <a:endParaRPr lang="pt-BR" sz="1600" dirty="0" smtClean="0"/>
          </a:p>
          <a:p>
            <a:pPr>
              <a:buNone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COCO</a:t>
            </a:r>
            <a:r>
              <a:rPr lang="pt-BR" sz="2200" dirty="0" smtClean="0"/>
              <a:t>	</a:t>
            </a:r>
            <a:r>
              <a:rPr lang="pt-BR" sz="2200" dirty="0"/>
              <a:t> </a:t>
            </a:r>
            <a:r>
              <a:rPr lang="pt-BR" sz="2200" dirty="0" smtClean="0"/>
              <a:t>           refugo	MESOCARPO (AMIDO)		</a:t>
            </a:r>
            <a:r>
              <a:rPr lang="pt-BR" sz="1800" dirty="0" smtClean="0"/>
              <a:t>- Cola - Alimentação</a:t>
            </a:r>
            <a:endParaRPr lang="pt-BR" sz="2200" dirty="0" smtClean="0"/>
          </a:p>
          <a:p>
            <a:pPr>
              <a:buNone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BABAÇU</a:t>
            </a:r>
            <a:r>
              <a:rPr lang="pt-BR" sz="2200" dirty="0" smtClean="0"/>
              <a:t>		ENDOCARPO (PARTE DURA)	</a:t>
            </a:r>
            <a:r>
              <a:rPr lang="pt-BR" sz="2200" dirty="0" smtClean="0"/>
              <a:t>	</a:t>
            </a:r>
            <a:r>
              <a:rPr lang="pt-BR" sz="1800" dirty="0" smtClean="0"/>
              <a:t>- </a:t>
            </a:r>
            <a:r>
              <a:rPr lang="pt-BR" sz="1800" dirty="0" smtClean="0"/>
              <a:t>Biomassa - HDF</a:t>
            </a:r>
            <a:endParaRPr lang="pt-BR" sz="2200" dirty="0" smtClean="0"/>
          </a:p>
          <a:p>
            <a:pPr>
              <a:buNone/>
            </a:pPr>
            <a:r>
              <a:rPr lang="pt-BR" sz="2300" dirty="0" smtClean="0"/>
              <a:t>		 		</a:t>
            </a:r>
          </a:p>
          <a:p>
            <a:pPr>
              <a:buNone/>
            </a:pPr>
            <a:r>
              <a:rPr lang="pt-BR" sz="2200" dirty="0" smtClean="0"/>
              <a:t>				AMÊNDOAS			</a:t>
            </a:r>
            <a:r>
              <a:rPr lang="pt-BR" sz="1800" dirty="0" smtClean="0"/>
              <a:t>- Unidades Rurais - Óleo </a:t>
            </a:r>
            <a:endParaRPr lang="pt-BR" sz="2200" dirty="0" smtClean="0"/>
          </a:p>
          <a:p>
            <a:pPr>
              <a:buNone/>
            </a:pPr>
            <a:r>
              <a:rPr lang="pt-BR" sz="2200" dirty="0" smtClean="0"/>
              <a:t>	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958B-012D-414F-A98C-0E4A045BE0B0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Chave esquerda 4"/>
          <p:cNvSpPr/>
          <p:nvPr/>
        </p:nvSpPr>
        <p:spPr>
          <a:xfrm>
            <a:off x="2771800" y="4653136"/>
            <a:ext cx="288032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83">
        <p:fade/>
      </p:transition>
    </mc:Choice>
    <mc:Fallback xmlns="">
      <p:transition spd="med" advTm="72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106 </a:t>
            </a:r>
            <a:r>
              <a:rPr lang="pt-BR" sz="2800" dirty="0"/>
              <a:t>mil famílias rurais moram em áreas </a:t>
            </a:r>
            <a:r>
              <a:rPr lang="pt-BR" sz="2800" dirty="0" smtClean="0"/>
              <a:t>de babaçual</a:t>
            </a:r>
          </a:p>
          <a:p>
            <a:r>
              <a:rPr lang="pt-BR" sz="2800" dirty="0" smtClean="0"/>
              <a:t>Área </a:t>
            </a:r>
            <a:r>
              <a:rPr lang="pt-BR" sz="2800" dirty="0"/>
              <a:t>Estimada de 1,3 </a:t>
            </a:r>
            <a:r>
              <a:rPr lang="pt-BR" sz="2800" dirty="0" smtClean="0"/>
              <a:t>milhão </a:t>
            </a:r>
            <a:r>
              <a:rPr lang="pt-BR" sz="2800" dirty="0" err="1" smtClean="0"/>
              <a:t>Hec</a:t>
            </a:r>
            <a:r>
              <a:rPr lang="pt-BR" sz="2800" dirty="0" smtClean="0"/>
              <a:t>. de </a:t>
            </a:r>
            <a:r>
              <a:rPr lang="pt-BR" sz="2800" dirty="0"/>
              <a:t>babaçual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Hoje </a:t>
            </a:r>
            <a:r>
              <a:rPr lang="pt-BR" sz="2800" dirty="0" smtClean="0"/>
              <a:t>1 tonelada custa </a:t>
            </a:r>
            <a:r>
              <a:rPr lang="pt-BR" sz="2800" dirty="0"/>
              <a:t>7</a:t>
            </a:r>
            <a:r>
              <a:rPr lang="pt-BR" sz="2800" dirty="0" smtClean="0"/>
              <a:t>0,00</a:t>
            </a:r>
            <a:endParaRPr lang="pt-BR" sz="2800" dirty="0" smtClean="0"/>
          </a:p>
          <a:p>
            <a:r>
              <a:rPr lang="pt-BR" sz="2800" dirty="0" smtClean="0"/>
              <a:t>Unidade Familiar – renda mensal de 500,00 a 900,00</a:t>
            </a:r>
          </a:p>
          <a:p>
            <a:r>
              <a:rPr lang="pt-BR" sz="2800" dirty="0" smtClean="0"/>
              <a:t>-------------------------------------------------</a:t>
            </a:r>
            <a:endParaRPr lang="pt-BR" sz="2800" dirty="0" smtClean="0"/>
          </a:p>
          <a:p>
            <a:r>
              <a:rPr lang="pt-BR" sz="2800" dirty="0" smtClean="0"/>
              <a:t>Com </a:t>
            </a:r>
            <a:r>
              <a:rPr lang="pt-BR" sz="2800" dirty="0" smtClean="0"/>
              <a:t>Projeto Babcoall vai para 6.000,00 a 7.000,00</a:t>
            </a:r>
          </a:p>
          <a:p>
            <a:r>
              <a:rPr lang="pt-BR" sz="2800" dirty="0"/>
              <a:t>E</a:t>
            </a:r>
            <a:r>
              <a:rPr lang="pt-BR" sz="2800" dirty="0" smtClean="0"/>
              <a:t>mpoderamento total – Social, Econômico e Financeiro</a:t>
            </a:r>
          </a:p>
          <a:p>
            <a:r>
              <a:rPr lang="pt-BR" sz="2800" dirty="0"/>
              <a:t>Melhor qualidade de </a:t>
            </a:r>
            <a:r>
              <a:rPr lang="pt-BR" sz="2800" dirty="0" smtClean="0"/>
              <a:t>vida mantendo tradição e cultura</a:t>
            </a:r>
            <a:endParaRPr lang="pt-BR" sz="2800" dirty="0" smtClean="0"/>
          </a:p>
          <a:p>
            <a:r>
              <a:rPr lang="pt-BR" sz="2800" dirty="0" smtClean="0"/>
              <a:t>Inserir </a:t>
            </a:r>
            <a:r>
              <a:rPr lang="pt-BR" sz="2800" dirty="0"/>
              <a:t>o Homem e o Jumento no contexto produtivo</a:t>
            </a:r>
          </a:p>
          <a:p>
            <a:r>
              <a:rPr lang="pt-BR" sz="2800" dirty="0" smtClean="0"/>
              <a:t>Potencial é </a:t>
            </a:r>
            <a:r>
              <a:rPr lang="pt-BR" sz="2800" dirty="0" smtClean="0"/>
              <a:t>de Aprox. </a:t>
            </a:r>
            <a:r>
              <a:rPr lang="pt-BR" sz="2800" dirty="0"/>
              <a:t>5</a:t>
            </a:r>
            <a:r>
              <a:rPr lang="pt-BR" sz="2800" dirty="0" smtClean="0"/>
              <a:t>0 </a:t>
            </a:r>
            <a:r>
              <a:rPr lang="pt-BR" sz="2800" dirty="0" smtClean="0"/>
              <a:t>milhões de </a:t>
            </a:r>
            <a:r>
              <a:rPr lang="pt-BR" sz="2800" dirty="0" smtClean="0"/>
              <a:t>reais ANO.</a:t>
            </a:r>
            <a:endParaRPr lang="pt-BR" sz="2800" dirty="0" smtClean="0"/>
          </a:p>
          <a:p>
            <a:r>
              <a:rPr lang="pt-BR" sz="2800" dirty="0" smtClean="0"/>
              <a:t>Desafio não é máquina e não é produto, é a Cadeia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18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APROVEITAMENTO INDUSTRIAL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Planta Industrial primária para separação das quatro partes do coco babaçu</a:t>
            </a:r>
          </a:p>
          <a:p>
            <a:endParaRPr lang="pt-BR" dirty="0" smtClean="0"/>
          </a:p>
          <a:p>
            <a:r>
              <a:rPr lang="pt-BR" dirty="0" smtClean="0"/>
              <a:t>Industria </a:t>
            </a:r>
            <a:r>
              <a:rPr lang="pt-BR" dirty="0" smtClean="0"/>
              <a:t>Cooperativada, parceira</a:t>
            </a:r>
            <a:r>
              <a:rPr lang="pt-BR" dirty="0" smtClean="0"/>
              <a:t>, investidora e incentivadora das Unidades de produção familiar.</a:t>
            </a:r>
          </a:p>
          <a:p>
            <a:endParaRPr lang="pt-BR" dirty="0" smtClean="0"/>
          </a:p>
          <a:p>
            <a:r>
              <a:rPr lang="pt-BR" dirty="0" smtClean="0"/>
              <a:t>Fluxo Logístico de Coleta e quebra do coco e devolução das amêndoas para </a:t>
            </a:r>
            <a:r>
              <a:rPr lang="pt-BR" dirty="0" smtClean="0"/>
              <a:t>Unidades Familiares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Aproveitamento fabril da “casca do coco” Epicarpo, Mesocarpo e Endocarpo</a:t>
            </a:r>
          </a:p>
          <a:p>
            <a:endParaRPr lang="pt-BR" dirty="0" smtClean="0"/>
          </a:p>
          <a:p>
            <a:r>
              <a:rPr lang="pt-BR" dirty="0" smtClean="0"/>
              <a:t>Localização: Norte de Teresina / União – RIDE TERESINA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958B-012D-414F-A98C-0E4A045BE0B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44">
        <p:fade/>
      </p:transition>
    </mc:Choice>
    <mc:Fallback xmlns="">
      <p:transition spd="med" advTm="8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327720" y="404664"/>
            <a:ext cx="4244280" cy="61926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Formato de Uso e trabalho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Efetuar um link direto entre Industria e Famílias Rurais da base da pirâmide.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Trabalhar o </a:t>
            </a:r>
            <a:r>
              <a:rPr kumimoji="0" lang="pt-B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empoderamento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 unidades familiares para esta nova cadeia produtiva.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Fomentar uma industria de grande porte para separação das quatro partes do coco.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Estruturar uma logística de coleta de babaçu, retorno de amêndoas e capacitação e estruturação dos participantes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Incentivo para trabalhar em cooperativa na fabricação de óleo a partir da Amêndoa Associações Rurais atendidas pelo INCRA e Unidades Familiares da Base da Pirâmide Social.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Possibilidade de constante aprimoramento no processo produtivo – Artesanato, Saponáceos, Biodiesel, Óleo Clarificado.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Amêndoa fica com as unidades familiares o resto fica com a industria, que, incentiva e apoia o projeto como um todo.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860032" y="587821"/>
            <a:ext cx="4038600" cy="57214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SÓCIO PARTICIPAÇÃO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Estruturar </a:t>
            </a:r>
            <a:r>
              <a:rPr lang="pt-BR" sz="1900" dirty="0"/>
              <a:t>7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Unidades Familiares nos municípios com adensamento de Babaçuais da RIDE Grande Teresina.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Estrutura básica com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Mini Galpão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Rústico, Prensa e Moinho Manuais, Tacho e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desidratador Solar. </a:t>
            </a: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Capacidade produtiva de 250 litros de óleo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extra virgem e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meia tonelada de </a:t>
            </a:r>
            <a:r>
              <a:rPr kumimoji="0" lang="pt-BR" sz="1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ralão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puro (massa de leite)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por mês.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RENDA MENSAL DE R$ 7.000,00 PARA ATENDER EM MÉDIA 8  A 12 PESSOAS / quase R$ 900,00 MENSAIS por pessoa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48">
        <p:fade/>
      </p:transition>
    </mc:Choice>
    <mc:Fallback xmlns="">
      <p:transition spd="med" advTm="12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1127</Words>
  <Application>Microsoft Office PowerPoint</Application>
  <PresentationFormat>Apresentação na tela (4:3)</PresentationFormat>
  <Paragraphs>185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Projetos de Lei e Indicativos Favoráveis à Cadeia de Valor do Babaçu</vt:lpstr>
      <vt:lpstr>AÇÕES GOVERNAMENTAIS Favoráveis à Cadeia de Valor do Babaçu</vt:lpstr>
      <vt:lpstr>RESUMO DO PROJETO</vt:lpstr>
      <vt:lpstr>Justificativa</vt:lpstr>
      <vt:lpstr>APROVEITAMENTO INDUSTRIAL</vt:lpstr>
      <vt:lpstr>Apresentação do PowerPoint</vt:lpstr>
      <vt:lpstr>Apresentação do PowerPoint</vt:lpstr>
      <vt:lpstr>Apresentação do PowerPoint</vt:lpstr>
      <vt:lpstr>Apresentação do PowerPoint</vt:lpstr>
      <vt:lpstr>RESULTADOS INICIAIS</vt:lpstr>
      <vt:lpstr>Apresentação do PowerPoint</vt:lpstr>
      <vt:lpstr>Pessoas e parceiros envolvidos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começou o projeto – Geratec – 2008-2013 Projeto Babcoall – 2013 – UFPI BABAÇU – Cadeia Produtiva Modelos – exemplos – arranjos produtivos – maquinas Cases de sucesso – Açai, Mel, Carnauba, Castanha Pará</dc:title>
  <dc:creator>Cliente</dc:creator>
  <cp:lastModifiedBy>INEAGRO</cp:lastModifiedBy>
  <cp:revision>58</cp:revision>
  <cp:lastPrinted>2015-06-16T11:00:26Z</cp:lastPrinted>
  <dcterms:created xsi:type="dcterms:W3CDTF">2014-07-30T18:11:15Z</dcterms:created>
  <dcterms:modified xsi:type="dcterms:W3CDTF">2016-12-01T02:52:45Z</dcterms:modified>
</cp:coreProperties>
</file>