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1.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1" r:id="rId2"/>
  </p:sldMasterIdLst>
  <p:notesMasterIdLst>
    <p:notesMasterId r:id="rId66"/>
  </p:notesMasterIdLst>
  <p:sldIdLst>
    <p:sldId id="490" r:id="rId3"/>
    <p:sldId id="493" r:id="rId4"/>
    <p:sldId id="491" r:id="rId5"/>
    <p:sldId id="482" r:id="rId6"/>
    <p:sldId id="483" r:id="rId7"/>
    <p:sldId id="484" r:id="rId8"/>
    <p:sldId id="494" r:id="rId9"/>
    <p:sldId id="555" r:id="rId10"/>
    <p:sldId id="485" r:id="rId11"/>
    <p:sldId id="487" r:id="rId12"/>
    <p:sldId id="486" r:id="rId13"/>
    <p:sldId id="516" r:id="rId14"/>
    <p:sldId id="556" r:id="rId15"/>
    <p:sldId id="550" r:id="rId16"/>
    <p:sldId id="551" r:id="rId17"/>
    <p:sldId id="552" r:id="rId18"/>
    <p:sldId id="553" r:id="rId19"/>
    <p:sldId id="559" r:id="rId20"/>
    <p:sldId id="557" r:id="rId21"/>
    <p:sldId id="489" r:id="rId22"/>
    <p:sldId id="496" r:id="rId23"/>
    <p:sldId id="558" r:id="rId24"/>
    <p:sldId id="562" r:id="rId25"/>
    <p:sldId id="513" r:id="rId26"/>
    <p:sldId id="519" r:id="rId27"/>
    <p:sldId id="566" r:id="rId28"/>
    <p:sldId id="567" r:id="rId29"/>
    <p:sldId id="515" r:id="rId30"/>
    <p:sldId id="517" r:id="rId31"/>
    <p:sldId id="518" r:id="rId32"/>
    <p:sldId id="564" r:id="rId33"/>
    <p:sldId id="563" r:id="rId34"/>
    <p:sldId id="549" r:id="rId35"/>
    <p:sldId id="498" r:id="rId36"/>
    <p:sldId id="506" r:id="rId37"/>
    <p:sldId id="501" r:id="rId38"/>
    <p:sldId id="505" r:id="rId39"/>
    <p:sldId id="512" r:id="rId40"/>
    <p:sldId id="531" r:id="rId41"/>
    <p:sldId id="529" r:id="rId42"/>
    <p:sldId id="528" r:id="rId43"/>
    <p:sldId id="554" r:id="rId44"/>
    <p:sldId id="530" r:id="rId45"/>
    <p:sldId id="535" r:id="rId46"/>
    <p:sldId id="534" r:id="rId47"/>
    <p:sldId id="533" r:id="rId48"/>
    <p:sldId id="536" r:id="rId49"/>
    <p:sldId id="537" r:id="rId50"/>
    <p:sldId id="538" r:id="rId51"/>
    <p:sldId id="539" r:id="rId52"/>
    <p:sldId id="541" r:id="rId53"/>
    <p:sldId id="542" r:id="rId54"/>
    <p:sldId id="520" r:id="rId55"/>
    <p:sldId id="521" r:id="rId56"/>
    <p:sldId id="522" r:id="rId57"/>
    <p:sldId id="523" r:id="rId58"/>
    <p:sldId id="524" r:id="rId59"/>
    <p:sldId id="525" r:id="rId60"/>
    <p:sldId id="526" r:id="rId61"/>
    <p:sldId id="543" r:id="rId62"/>
    <p:sldId id="544" r:id="rId63"/>
    <p:sldId id="565" r:id="rId64"/>
    <p:sldId id="497" r:id="rId65"/>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6C70"/>
    <a:srgbClr val="00B050"/>
    <a:srgbClr val="FFFFFF"/>
    <a:srgbClr val="0A5B5E"/>
    <a:srgbClr val="333F50"/>
    <a:srgbClr val="013B01"/>
    <a:srgbClr val="99FF66"/>
    <a:srgbClr val="66FF33"/>
    <a:srgbClr val="99FF33"/>
    <a:srgbClr val="5062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3712" autoAdjust="0"/>
  </p:normalViewPr>
  <p:slideViewPr>
    <p:cSldViewPr snapToGrid="0">
      <p:cViewPr>
        <p:scale>
          <a:sx n="60" d="100"/>
          <a:sy n="60" d="100"/>
        </p:scale>
        <p:origin x="402" y="54"/>
      </p:cViewPr>
      <p:guideLst>
        <p:guide orient="horz" pos="2160"/>
        <p:guide pos="3840"/>
      </p:guideLst>
    </p:cSldViewPr>
  </p:slideViewPr>
  <p:notesTextViewPr>
    <p:cViewPr>
      <p:scale>
        <a:sx n="3" d="2"/>
        <a:sy n="3" d="2"/>
      </p:scale>
      <p:origin x="0" y="0"/>
    </p:cViewPr>
  </p:notesTextViewPr>
  <p:notesViewPr>
    <p:cSldViewPr snapToGrid="0">
      <p:cViewPr varScale="1">
        <p:scale>
          <a:sx n="47" d="100"/>
          <a:sy n="47" d="100"/>
        </p:scale>
        <p:origin x="2952"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gfb-05\Desktop\Nova%20pasta\C&#243;pia%20de%20Dados%20Inova&#231;&#227;o%20com%20gr&#225;fico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Srv-docs\estagiarios\2015\SUS\contrata&#231;&#245;es%20medicamentos%20CEAF%202003%20&#224;%202014-%20demanda%201402895.xls"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Srv-docs\estagiarios\2015\SUS\contrata&#231;&#245;es%20medicamentos%20CEAF%202003%20&#224;%202014-%20demanda%201402895.xls"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gfb-05\Desktop\Banco%20de%20Dados\Balan&#231;a%20Comercial\Balan&#231;a%20Comercial%20-%20Produtos%20Farmac&#234;uticos%20%5bS&#233;rie%5d.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1" Type="http://schemas.openxmlformats.org/officeDocument/2006/relationships/oleObject" Target="file:///C:\Users\Usuario\Documents\Inova&#231;&#227;o\Gastos%20em%20P&amp;D%20Cor&#233;ia.xls"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Users\gfb-05\Desktop\Nova%20pasta\C&#243;pia%20de%20Dados%20Inova&#231;&#227;o%20com%20gr&#225;fico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gfb-05\Desktop\Dados%20Inova&#231;&#227;o.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gfb-05\Desktop\Dados%20Inova&#231;&#227;o.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Pasta1"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Pasta1"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Pasta1"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1.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Plan1!$C$4</c:f>
              <c:strCache>
                <c:ptCount val="1"/>
                <c:pt idx="0">
                  <c:v>Brasil</c:v>
                </c:pt>
              </c:strCache>
            </c:strRef>
          </c:tx>
          <c:spPr>
            <a:ln w="38100" cap="rnd">
              <a:solidFill>
                <a:schemeClr val="accent1"/>
              </a:solidFill>
              <a:round/>
            </a:ln>
            <a:effectLst/>
          </c:spPr>
          <c:marker>
            <c:symbol val="none"/>
          </c:marker>
          <c:cat>
            <c:strRef>
              <c:f>Plan1!$D$3:$J$3</c:f>
              <c:strCache>
                <c:ptCount val="7"/>
                <c:pt idx="0">
                  <c:v>Instituições</c:v>
                </c:pt>
                <c:pt idx="1">
                  <c:v>Capital humano e pesquisa</c:v>
                </c:pt>
                <c:pt idx="2">
                  <c:v>Infraestrutura</c:v>
                </c:pt>
                <c:pt idx="3">
                  <c:v>Sofisticação de mercado</c:v>
                </c:pt>
                <c:pt idx="4">
                  <c:v>Sofisticação empresarial</c:v>
                </c:pt>
                <c:pt idx="5">
                  <c:v>Produtos de conhecimento e tecnologia</c:v>
                </c:pt>
                <c:pt idx="6">
                  <c:v>Produtos criativos</c:v>
                </c:pt>
              </c:strCache>
            </c:strRef>
          </c:cat>
          <c:val>
            <c:numRef>
              <c:f>Plan1!$D$4:$J$4</c:f>
              <c:numCache>
                <c:formatCode>General</c:formatCode>
                <c:ptCount val="7"/>
                <c:pt idx="0">
                  <c:v>55.3</c:v>
                </c:pt>
                <c:pt idx="1">
                  <c:v>32.5</c:v>
                </c:pt>
                <c:pt idx="2">
                  <c:v>44.9</c:v>
                </c:pt>
                <c:pt idx="3">
                  <c:v>43.9</c:v>
                </c:pt>
                <c:pt idx="4">
                  <c:v>37</c:v>
                </c:pt>
                <c:pt idx="5">
                  <c:v>23.7</c:v>
                </c:pt>
                <c:pt idx="6">
                  <c:v>23.6</c:v>
                </c:pt>
              </c:numCache>
            </c:numRef>
          </c:val>
          <c:extLst xmlns:c16r2="http://schemas.microsoft.com/office/drawing/2015/06/chart">
            <c:ext xmlns:c16="http://schemas.microsoft.com/office/drawing/2014/chart" uri="{C3380CC4-5D6E-409C-BE32-E72D297353CC}">
              <c16:uniqueId val="{00000000-2047-4A38-9D5D-C81E705C09C9}"/>
            </c:ext>
          </c:extLst>
        </c:ser>
        <c:ser>
          <c:idx val="1"/>
          <c:order val="1"/>
          <c:tx>
            <c:strRef>
              <c:f>Plan1!$C$5</c:f>
              <c:strCache>
                <c:ptCount val="1"/>
                <c:pt idx="0">
                  <c:v>Suíça</c:v>
                </c:pt>
              </c:strCache>
            </c:strRef>
          </c:tx>
          <c:spPr>
            <a:ln w="38100" cap="rnd">
              <a:solidFill>
                <a:schemeClr val="accent2"/>
              </a:solidFill>
              <a:round/>
            </a:ln>
            <a:effectLst/>
          </c:spPr>
          <c:marker>
            <c:symbol val="none"/>
          </c:marker>
          <c:cat>
            <c:strRef>
              <c:f>Plan1!$D$3:$J$3</c:f>
              <c:strCache>
                <c:ptCount val="7"/>
                <c:pt idx="0">
                  <c:v>Instituições</c:v>
                </c:pt>
                <c:pt idx="1">
                  <c:v>Capital humano e pesquisa</c:v>
                </c:pt>
                <c:pt idx="2">
                  <c:v>Infraestrutura</c:v>
                </c:pt>
                <c:pt idx="3">
                  <c:v>Sofisticação de mercado</c:v>
                </c:pt>
                <c:pt idx="4">
                  <c:v>Sofisticação empresarial</c:v>
                </c:pt>
                <c:pt idx="5">
                  <c:v>Produtos de conhecimento e tecnologia</c:v>
                </c:pt>
                <c:pt idx="6">
                  <c:v>Produtos criativos</c:v>
                </c:pt>
              </c:strCache>
            </c:strRef>
          </c:cat>
          <c:val>
            <c:numRef>
              <c:f>Plan1!$D$5:$J$5</c:f>
              <c:numCache>
                <c:formatCode>General</c:formatCode>
                <c:ptCount val="7"/>
                <c:pt idx="0">
                  <c:v>90.25</c:v>
                </c:pt>
                <c:pt idx="1">
                  <c:v>63.32</c:v>
                </c:pt>
                <c:pt idx="2">
                  <c:v>60.97</c:v>
                </c:pt>
                <c:pt idx="3">
                  <c:v>69.760000000000005</c:v>
                </c:pt>
                <c:pt idx="4">
                  <c:v>57.57</c:v>
                </c:pt>
                <c:pt idx="5">
                  <c:v>66.989999999999995</c:v>
                </c:pt>
                <c:pt idx="6">
                  <c:v>61.38</c:v>
                </c:pt>
              </c:numCache>
            </c:numRef>
          </c:val>
          <c:extLst xmlns:c16r2="http://schemas.microsoft.com/office/drawing/2015/06/chart">
            <c:ext xmlns:c16="http://schemas.microsoft.com/office/drawing/2014/chart" uri="{C3380CC4-5D6E-409C-BE32-E72D297353CC}">
              <c16:uniqueId val="{00000001-2047-4A38-9D5D-C81E705C09C9}"/>
            </c:ext>
          </c:extLst>
        </c:ser>
        <c:ser>
          <c:idx val="2"/>
          <c:order val="2"/>
          <c:tx>
            <c:strRef>
              <c:f>Plan1!$C$6</c:f>
              <c:strCache>
                <c:ptCount val="1"/>
                <c:pt idx="0">
                  <c:v>Estados Unidos</c:v>
                </c:pt>
              </c:strCache>
            </c:strRef>
          </c:tx>
          <c:spPr>
            <a:ln w="38100" cap="rnd">
              <a:solidFill>
                <a:schemeClr val="accent3"/>
              </a:solidFill>
              <a:round/>
            </a:ln>
            <a:effectLst/>
          </c:spPr>
          <c:marker>
            <c:symbol val="none"/>
          </c:marker>
          <c:cat>
            <c:strRef>
              <c:f>Plan1!$D$3:$J$3</c:f>
              <c:strCache>
                <c:ptCount val="7"/>
                <c:pt idx="0">
                  <c:v>Instituições</c:v>
                </c:pt>
                <c:pt idx="1">
                  <c:v>Capital humano e pesquisa</c:v>
                </c:pt>
                <c:pt idx="2">
                  <c:v>Infraestrutura</c:v>
                </c:pt>
                <c:pt idx="3">
                  <c:v>Sofisticação de mercado</c:v>
                </c:pt>
                <c:pt idx="4">
                  <c:v>Sofisticação empresarial</c:v>
                </c:pt>
                <c:pt idx="5">
                  <c:v>Produtos de conhecimento e tecnologia</c:v>
                </c:pt>
                <c:pt idx="6">
                  <c:v>Produtos criativos</c:v>
                </c:pt>
              </c:strCache>
            </c:strRef>
          </c:cat>
          <c:val>
            <c:numRef>
              <c:f>Plan1!$D$6:$J$6</c:f>
              <c:numCache>
                <c:formatCode>General</c:formatCode>
                <c:ptCount val="7"/>
                <c:pt idx="0">
                  <c:v>85.74</c:v>
                </c:pt>
                <c:pt idx="1">
                  <c:v>57.03</c:v>
                </c:pt>
                <c:pt idx="2">
                  <c:v>61.73</c:v>
                </c:pt>
                <c:pt idx="3">
                  <c:v>86.63</c:v>
                </c:pt>
                <c:pt idx="4">
                  <c:v>52.45</c:v>
                </c:pt>
                <c:pt idx="5">
                  <c:v>56.54</c:v>
                </c:pt>
                <c:pt idx="6">
                  <c:v>51.62</c:v>
                </c:pt>
              </c:numCache>
            </c:numRef>
          </c:val>
          <c:extLst xmlns:c16r2="http://schemas.microsoft.com/office/drawing/2015/06/chart">
            <c:ext xmlns:c16="http://schemas.microsoft.com/office/drawing/2014/chart" uri="{C3380CC4-5D6E-409C-BE32-E72D297353CC}">
              <c16:uniqueId val="{00000002-2047-4A38-9D5D-C81E705C09C9}"/>
            </c:ext>
          </c:extLst>
        </c:ser>
        <c:ser>
          <c:idx val="3"/>
          <c:order val="3"/>
          <c:tx>
            <c:strRef>
              <c:f>Plan1!$C$7</c:f>
              <c:strCache>
                <c:ptCount val="1"/>
                <c:pt idx="0">
                  <c:v>Reino Unido</c:v>
                </c:pt>
              </c:strCache>
            </c:strRef>
          </c:tx>
          <c:spPr>
            <a:ln w="38100" cap="rnd">
              <a:solidFill>
                <a:schemeClr val="accent4"/>
              </a:solidFill>
              <a:round/>
            </a:ln>
            <a:effectLst/>
          </c:spPr>
          <c:marker>
            <c:symbol val="none"/>
          </c:marker>
          <c:cat>
            <c:strRef>
              <c:f>Plan1!$D$3:$J$3</c:f>
              <c:strCache>
                <c:ptCount val="7"/>
                <c:pt idx="0">
                  <c:v>Instituições</c:v>
                </c:pt>
                <c:pt idx="1">
                  <c:v>Capital humano e pesquisa</c:v>
                </c:pt>
                <c:pt idx="2">
                  <c:v>Infraestrutura</c:v>
                </c:pt>
                <c:pt idx="3">
                  <c:v>Sofisticação de mercado</c:v>
                </c:pt>
                <c:pt idx="4">
                  <c:v>Sofisticação empresarial</c:v>
                </c:pt>
                <c:pt idx="5">
                  <c:v>Produtos de conhecimento e tecnologia</c:v>
                </c:pt>
                <c:pt idx="6">
                  <c:v>Produtos criativos</c:v>
                </c:pt>
              </c:strCache>
            </c:strRef>
          </c:cat>
          <c:val>
            <c:numRef>
              <c:f>Plan1!$D$7:$J$7</c:f>
              <c:numCache>
                <c:formatCode>General</c:formatCode>
                <c:ptCount val="7"/>
                <c:pt idx="0">
                  <c:v>87.65</c:v>
                </c:pt>
                <c:pt idx="1">
                  <c:v>62.61</c:v>
                </c:pt>
                <c:pt idx="2">
                  <c:v>66.39</c:v>
                </c:pt>
                <c:pt idx="3">
                  <c:v>71.63</c:v>
                </c:pt>
                <c:pt idx="4">
                  <c:v>49.24</c:v>
                </c:pt>
                <c:pt idx="5">
                  <c:v>50.17</c:v>
                </c:pt>
                <c:pt idx="6">
                  <c:v>62.53</c:v>
                </c:pt>
              </c:numCache>
            </c:numRef>
          </c:val>
          <c:extLst xmlns:c16r2="http://schemas.microsoft.com/office/drawing/2015/06/chart">
            <c:ext xmlns:c16="http://schemas.microsoft.com/office/drawing/2014/chart" uri="{C3380CC4-5D6E-409C-BE32-E72D297353CC}">
              <c16:uniqueId val="{00000003-2047-4A38-9D5D-C81E705C09C9}"/>
            </c:ext>
          </c:extLst>
        </c:ser>
        <c:ser>
          <c:idx val="4"/>
          <c:order val="4"/>
          <c:tx>
            <c:strRef>
              <c:f>Plan1!$C$8</c:f>
              <c:strCache>
                <c:ptCount val="1"/>
                <c:pt idx="0">
                  <c:v>Suécia</c:v>
                </c:pt>
              </c:strCache>
            </c:strRef>
          </c:tx>
          <c:spPr>
            <a:ln w="38100" cap="rnd">
              <a:solidFill>
                <a:schemeClr val="accent5"/>
              </a:solidFill>
              <a:round/>
            </a:ln>
            <a:effectLst/>
          </c:spPr>
          <c:marker>
            <c:symbol val="none"/>
          </c:marker>
          <c:cat>
            <c:strRef>
              <c:f>Plan1!$D$3:$J$3</c:f>
              <c:strCache>
                <c:ptCount val="7"/>
                <c:pt idx="0">
                  <c:v>Instituições</c:v>
                </c:pt>
                <c:pt idx="1">
                  <c:v>Capital humano e pesquisa</c:v>
                </c:pt>
                <c:pt idx="2">
                  <c:v>Infraestrutura</c:v>
                </c:pt>
                <c:pt idx="3">
                  <c:v>Sofisticação de mercado</c:v>
                </c:pt>
                <c:pt idx="4">
                  <c:v>Sofisticação empresarial</c:v>
                </c:pt>
                <c:pt idx="5">
                  <c:v>Produtos de conhecimento e tecnologia</c:v>
                </c:pt>
                <c:pt idx="6">
                  <c:v>Produtos criativos</c:v>
                </c:pt>
              </c:strCache>
            </c:strRef>
          </c:cat>
          <c:val>
            <c:numRef>
              <c:f>Plan1!$D$8:$J$8</c:f>
              <c:numCache>
                <c:formatCode>General</c:formatCode>
                <c:ptCount val="7"/>
                <c:pt idx="0">
                  <c:v>88.32</c:v>
                </c:pt>
                <c:pt idx="1">
                  <c:v>64.819999999999993</c:v>
                </c:pt>
                <c:pt idx="2">
                  <c:v>66.33</c:v>
                </c:pt>
                <c:pt idx="3">
                  <c:v>66.17</c:v>
                </c:pt>
                <c:pt idx="4">
                  <c:v>56.78</c:v>
                </c:pt>
                <c:pt idx="5">
                  <c:v>63.92</c:v>
                </c:pt>
                <c:pt idx="6">
                  <c:v>53.4</c:v>
                </c:pt>
              </c:numCache>
            </c:numRef>
          </c:val>
          <c:extLst xmlns:c16r2="http://schemas.microsoft.com/office/drawing/2015/06/chart">
            <c:ext xmlns:c16="http://schemas.microsoft.com/office/drawing/2014/chart" uri="{C3380CC4-5D6E-409C-BE32-E72D297353CC}">
              <c16:uniqueId val="{00000004-2047-4A38-9D5D-C81E705C09C9}"/>
            </c:ext>
          </c:extLst>
        </c:ser>
        <c:ser>
          <c:idx val="5"/>
          <c:order val="5"/>
          <c:tx>
            <c:strRef>
              <c:f>Plan1!$C$9</c:f>
              <c:strCache>
                <c:ptCount val="1"/>
                <c:pt idx="0">
                  <c:v>Finlândia</c:v>
                </c:pt>
              </c:strCache>
            </c:strRef>
          </c:tx>
          <c:spPr>
            <a:ln w="38100" cap="rnd">
              <a:solidFill>
                <a:schemeClr val="accent6"/>
              </a:solidFill>
              <a:round/>
            </a:ln>
            <a:effectLst/>
          </c:spPr>
          <c:marker>
            <c:symbol val="none"/>
          </c:marker>
          <c:cat>
            <c:strRef>
              <c:f>Plan1!$D$3:$J$3</c:f>
              <c:strCache>
                <c:ptCount val="7"/>
                <c:pt idx="0">
                  <c:v>Instituições</c:v>
                </c:pt>
                <c:pt idx="1">
                  <c:v>Capital humano e pesquisa</c:v>
                </c:pt>
                <c:pt idx="2">
                  <c:v>Infraestrutura</c:v>
                </c:pt>
                <c:pt idx="3">
                  <c:v>Sofisticação de mercado</c:v>
                </c:pt>
                <c:pt idx="4">
                  <c:v>Sofisticação empresarial</c:v>
                </c:pt>
                <c:pt idx="5">
                  <c:v>Produtos de conhecimento e tecnologia</c:v>
                </c:pt>
                <c:pt idx="6">
                  <c:v>Produtos criativos</c:v>
                </c:pt>
              </c:strCache>
            </c:strRef>
          </c:cat>
          <c:val>
            <c:numRef>
              <c:f>Plan1!$D$9:$J$9</c:f>
              <c:numCache>
                <c:formatCode>General</c:formatCode>
                <c:ptCount val="7"/>
                <c:pt idx="0">
                  <c:v>94.31</c:v>
                </c:pt>
                <c:pt idx="1">
                  <c:v>68.11</c:v>
                </c:pt>
                <c:pt idx="2">
                  <c:v>59.99</c:v>
                </c:pt>
                <c:pt idx="3">
                  <c:v>62.72</c:v>
                </c:pt>
                <c:pt idx="4">
                  <c:v>57.34</c:v>
                </c:pt>
                <c:pt idx="5">
                  <c:v>52.07</c:v>
                </c:pt>
                <c:pt idx="6">
                  <c:v>50.56</c:v>
                </c:pt>
              </c:numCache>
            </c:numRef>
          </c:val>
          <c:extLst xmlns:c16r2="http://schemas.microsoft.com/office/drawing/2015/06/chart">
            <c:ext xmlns:c16="http://schemas.microsoft.com/office/drawing/2014/chart" uri="{C3380CC4-5D6E-409C-BE32-E72D297353CC}">
              <c16:uniqueId val="{00000005-2047-4A38-9D5D-C81E705C09C9}"/>
            </c:ext>
          </c:extLst>
        </c:ser>
        <c:dLbls>
          <c:showLegendKey val="0"/>
          <c:showVal val="0"/>
          <c:showCatName val="0"/>
          <c:showSerName val="0"/>
          <c:showPercent val="0"/>
          <c:showBubbleSize val="0"/>
        </c:dLbls>
        <c:axId val="509797920"/>
        <c:axId val="509802232"/>
      </c:radarChart>
      <c:catAx>
        <c:axId val="509797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s-ES"/>
          </a:p>
        </c:txPr>
        <c:crossAx val="509802232"/>
        <c:crosses val="autoZero"/>
        <c:auto val="1"/>
        <c:lblAlgn val="ctr"/>
        <c:lblOffset val="100"/>
        <c:noMultiLvlLbl val="0"/>
      </c:catAx>
      <c:valAx>
        <c:axId val="50980223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50979792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s-ES"/>
        </a:p>
      </c:txPr>
    </c:legend>
    <c:plotVisOnly val="1"/>
    <c:dispBlanksAs val="gap"/>
    <c:showDLblsOverMax val="0"/>
  </c:chart>
  <c:spPr>
    <a:solidFill>
      <a:schemeClr val="bg1"/>
    </a:solidFill>
    <a:ln>
      <a:solidFill>
        <a:schemeClr val="bg1"/>
      </a:solidFill>
    </a:ln>
    <a:effectLst/>
  </c:spPr>
  <c:txPr>
    <a:bodyPr/>
    <a:lstStyle/>
    <a:p>
      <a:pPr>
        <a:defRPr/>
      </a:pPr>
      <a:endParaRPr lang="es-E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pt-BR" noProof="0" dirty="0" smtClean="0">
                <a:solidFill>
                  <a:schemeClr val="tx1"/>
                </a:solidFill>
              </a:rPr>
              <a:t>Quantidade contratada</a:t>
            </a:r>
            <a:endParaRPr lang="pt-BR" noProof="0" dirty="0">
              <a:solidFill>
                <a:schemeClr val="tx1"/>
              </a:solidFill>
            </a:endParaRPr>
          </a:p>
        </c:rich>
      </c:tx>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pieChart>
        <c:varyColors val="1"/>
        <c:ser>
          <c:idx val="0"/>
          <c:order val="0"/>
          <c:tx>
            <c:strRef>
              <c:f>Plan1!$G$1</c:f>
              <c:strCache>
                <c:ptCount val="1"/>
                <c:pt idx="0">
                  <c:v>Quantidade contratado</c:v>
                </c:pt>
              </c:strCache>
            </c:strRef>
          </c:tx>
          <c:spPr>
            <a:solidFill>
              <a:srgbClr val="1F4E79"/>
            </a:solidFill>
          </c:spPr>
          <c:explosion val="3"/>
          <c:dPt>
            <c:idx val="0"/>
            <c:bubble3D val="0"/>
            <c:spPr>
              <a:solidFill>
                <a:srgbClr val="93CFF7"/>
              </a:solidFill>
              <a:ln w="19050">
                <a:solidFill>
                  <a:schemeClr val="lt1"/>
                </a:solidFill>
              </a:ln>
              <a:effectLst/>
            </c:spPr>
            <c:extLst xmlns:c16r2="http://schemas.microsoft.com/office/drawing/2015/06/chart">
              <c:ext xmlns:c16="http://schemas.microsoft.com/office/drawing/2014/chart" uri="{C3380CC4-5D6E-409C-BE32-E72D297353CC}">
                <c16:uniqueId val="{00000001-7C8D-46CB-9428-76665B9C6B72}"/>
              </c:ext>
            </c:extLst>
          </c:dPt>
          <c:dPt>
            <c:idx val="1"/>
            <c:bubble3D val="0"/>
            <c:spPr>
              <a:solidFill>
                <a:srgbClr val="1F4E79"/>
              </a:solidFill>
              <a:ln w="19050">
                <a:noFill/>
              </a:ln>
              <a:effectLst/>
            </c:spPr>
            <c:extLst xmlns:c16r2="http://schemas.microsoft.com/office/drawing/2015/06/chart">
              <c:ext xmlns:c16="http://schemas.microsoft.com/office/drawing/2014/chart" uri="{C3380CC4-5D6E-409C-BE32-E72D297353CC}">
                <c16:uniqueId val="{00000003-7C8D-46CB-9428-76665B9C6B72}"/>
              </c:ext>
            </c:extLst>
          </c:dPt>
          <c:dLbls>
            <c:dLbl>
              <c:idx val="0"/>
              <c:layout>
                <c:manualLayout>
                  <c:x val="0.13016996268197412"/>
                  <c:y val="-0.18808680106741521"/>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lumMod val="75000"/>
                          <a:lumOff val="25000"/>
                        </a:schemeClr>
                      </a:solidFill>
                      <a:latin typeface="+mn-lt"/>
                      <a:ea typeface="+mn-ea"/>
                      <a:cs typeface="+mn-cs"/>
                    </a:defRPr>
                  </a:pPr>
                  <a:endParaRPr lang="es-ES"/>
                </a:p>
              </c:txPr>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1-7C8D-46CB-9428-76665B9C6B72}"/>
                </c:ext>
                <c:ext xmlns:c15="http://schemas.microsoft.com/office/drawing/2012/chart" uri="{CE6537A1-D6FC-4f65-9D91-7224C49458BB}">
                  <c15:layout>
                    <c:manualLayout>
                      <c:w val="0.13598166418564922"/>
                      <c:h val="0.15847135761961478"/>
                    </c:manualLayout>
                  </c15:layout>
                </c:ext>
              </c:extLst>
            </c:dLbl>
            <c:dLbl>
              <c:idx val="1"/>
              <c:layout>
                <c:manualLayout>
                  <c:x val="-2.32735095449111E-2"/>
                  <c:y val="3.4690101621943803E-2"/>
                </c:manualLayout>
              </c:layout>
              <c:tx>
                <c:rich>
                  <a:bodyPr/>
                  <a:lstStyle/>
                  <a:p>
                    <a:fld id="{E8131B8F-1E5F-4C34-BCF3-0188A3DEA3EA}" type="PERCENTAGE">
                      <a:rPr lang="en-US">
                        <a:solidFill>
                          <a:srgbClr val="FF0000"/>
                        </a:solidFill>
                      </a:rPr>
                      <a:pPr/>
                      <a:t>[PORCENTAGEM]</a:t>
                    </a:fld>
                    <a:endParaRPr lang="es-ES"/>
                  </a:p>
                </c:rich>
              </c:tx>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3-7C8D-46CB-9428-76665B9C6B72}"/>
                </c:ex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s-ES"/>
              </a:p>
            </c:txPr>
            <c:showLegendKey val="0"/>
            <c:showVal val="0"/>
            <c:showCatName val="0"/>
            <c:showSerName val="0"/>
            <c:showPercent val="1"/>
            <c:showBubbleSize val="0"/>
            <c:showLeaderLines val="0"/>
            <c:extLst xmlns:c16r2="http://schemas.microsoft.com/office/drawing/2015/06/chart">
              <c:ext xmlns:c15="http://schemas.microsoft.com/office/drawing/2012/chart" uri="{CE6537A1-D6FC-4f65-9D91-7224C49458BB}"/>
            </c:extLst>
          </c:dLbls>
          <c:cat>
            <c:strRef>
              <c:f>Plan1!$D$2:$D$3</c:f>
              <c:strCache>
                <c:ptCount val="2"/>
                <c:pt idx="0">
                  <c:v>Fármacos</c:v>
                </c:pt>
                <c:pt idx="1">
                  <c:v>Biofármacos</c:v>
                </c:pt>
              </c:strCache>
            </c:strRef>
          </c:cat>
          <c:val>
            <c:numRef>
              <c:f>Plan1!$G$2:$G$3</c:f>
              <c:numCache>
                <c:formatCode>0%</c:formatCode>
                <c:ptCount val="2"/>
                <c:pt idx="0">
                  <c:v>0.95</c:v>
                </c:pt>
                <c:pt idx="1">
                  <c:v>0.05</c:v>
                </c:pt>
              </c:numCache>
            </c:numRef>
          </c:val>
          <c:extLst xmlns:c16r2="http://schemas.microsoft.com/office/drawing/2015/06/chart">
            <c:ext xmlns:c16="http://schemas.microsoft.com/office/drawing/2014/chart" uri="{C3380CC4-5D6E-409C-BE32-E72D297353CC}">
              <c16:uniqueId val="{00000004-7C8D-46CB-9428-76665B9C6B72}"/>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endParaRPr lang="es-ES"/>
        </a:p>
      </c:txPr>
    </c:title>
    <c:autoTitleDeleted val="0"/>
    <c:plotArea>
      <c:layout/>
      <c:pieChart>
        <c:varyColors val="1"/>
        <c:ser>
          <c:idx val="0"/>
          <c:order val="0"/>
          <c:tx>
            <c:strRef>
              <c:f>Plan1!$F$1</c:f>
              <c:strCache>
                <c:ptCount val="1"/>
                <c:pt idx="0">
                  <c:v>Valor Total Contratado (R$)</c:v>
                </c:pt>
              </c:strCache>
            </c:strRef>
          </c:tx>
          <c:spPr>
            <a:solidFill>
              <a:srgbClr val="1F4E79"/>
            </a:solidFill>
          </c:spPr>
          <c:explosion val="6"/>
          <c:dPt>
            <c:idx val="0"/>
            <c:bubble3D val="0"/>
            <c:spPr>
              <a:solidFill>
                <a:srgbClr val="93CFF7"/>
              </a:solidFill>
              <a:ln w="19050">
                <a:solidFill>
                  <a:schemeClr val="lt1"/>
                </a:solidFill>
              </a:ln>
              <a:effectLst/>
            </c:spPr>
            <c:extLst xmlns:c16r2="http://schemas.microsoft.com/office/drawing/2015/06/chart">
              <c:ext xmlns:c16="http://schemas.microsoft.com/office/drawing/2014/chart" uri="{C3380CC4-5D6E-409C-BE32-E72D297353CC}">
                <c16:uniqueId val="{00000001-A1EA-403E-BF0A-0102A5CCA263}"/>
              </c:ext>
            </c:extLst>
          </c:dPt>
          <c:dPt>
            <c:idx val="1"/>
            <c:bubble3D val="0"/>
            <c:explosion val="0"/>
            <c:spPr>
              <a:solidFill>
                <a:srgbClr val="1F4E79"/>
              </a:solidFill>
              <a:ln w="19050">
                <a:noFill/>
              </a:ln>
              <a:effectLst/>
            </c:spPr>
            <c:extLst xmlns:c16r2="http://schemas.microsoft.com/office/drawing/2015/06/chart">
              <c:ext xmlns:c16="http://schemas.microsoft.com/office/drawing/2014/chart" uri="{C3380CC4-5D6E-409C-BE32-E72D297353CC}">
                <c16:uniqueId val="{00000003-A1EA-403E-BF0A-0102A5CCA263}"/>
              </c:ext>
            </c:extLst>
          </c:dPt>
          <c:dLbls>
            <c:dLbl>
              <c:idx val="0"/>
              <c:layout>
                <c:manualLayout>
                  <c:x val="-5.3228418532601865E-3"/>
                  <c:y val="-1.4651824474950136E-2"/>
                </c:manualLayout>
              </c:layou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1-A1EA-403E-BF0A-0102A5CCA263}"/>
                </c:ext>
                <c:ext xmlns:c15="http://schemas.microsoft.com/office/drawing/2012/chart" uri="{CE6537A1-D6FC-4f65-9D91-7224C49458BB}">
                  <c15:layout/>
                </c:ext>
              </c:extLst>
            </c:dLbl>
            <c:dLbl>
              <c:idx val="1"/>
              <c:layout>
                <c:manualLayout>
                  <c:x val="-1.5048584706379382E-2"/>
                  <c:y val="-0.13267511439633931"/>
                </c:manualLayout>
              </c:layout>
              <c:tx>
                <c:rich>
                  <a:bodyPr/>
                  <a:lstStyle/>
                  <a:p>
                    <a:fld id="{E2C733A7-167A-42B1-A528-1F93CA7EAAA5}" type="PERCENTAGE">
                      <a:rPr lang="en-US">
                        <a:solidFill>
                          <a:srgbClr val="FF0000"/>
                        </a:solidFill>
                      </a:rPr>
                      <a:pPr/>
                      <a:t>[PORCENTAGEM]</a:t>
                    </a:fld>
                    <a:endParaRPr lang="es-ES"/>
                  </a:p>
                </c:rich>
              </c:tx>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3-A1EA-403E-BF0A-0102A5CCA263}"/>
                </c:ex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s-ES"/>
              </a:p>
            </c:txPr>
            <c:showLegendKey val="0"/>
            <c:showVal val="0"/>
            <c:showCatName val="0"/>
            <c:showSerName val="0"/>
            <c:showPercent val="1"/>
            <c:showBubbleSize val="0"/>
            <c:showLeaderLines val="0"/>
            <c:extLst xmlns:c16r2="http://schemas.microsoft.com/office/drawing/2015/06/chart">
              <c:ext xmlns:c15="http://schemas.microsoft.com/office/drawing/2012/chart" uri="{CE6537A1-D6FC-4f65-9D91-7224C49458BB}"/>
            </c:extLst>
          </c:dLbls>
          <c:cat>
            <c:strRef>
              <c:f>Plan1!$D$2:$D$3</c:f>
              <c:strCache>
                <c:ptCount val="2"/>
                <c:pt idx="0">
                  <c:v>Fármacos</c:v>
                </c:pt>
                <c:pt idx="1">
                  <c:v>Biofármacos</c:v>
                </c:pt>
              </c:strCache>
            </c:strRef>
          </c:cat>
          <c:val>
            <c:numRef>
              <c:f>Plan1!$F$2:$F$3</c:f>
              <c:numCache>
                <c:formatCode>0%</c:formatCode>
                <c:ptCount val="2"/>
                <c:pt idx="0">
                  <c:v>0.36</c:v>
                </c:pt>
                <c:pt idx="1">
                  <c:v>0.64</c:v>
                </c:pt>
              </c:numCache>
            </c:numRef>
          </c:val>
          <c:extLst xmlns:c16r2="http://schemas.microsoft.com/office/drawing/2015/06/chart">
            <c:ext xmlns:c16="http://schemas.microsoft.com/office/drawing/2014/chart" uri="{C3380CC4-5D6E-409C-BE32-E72D297353CC}">
              <c16:uniqueId val="{00000004-A1EA-403E-BF0A-0102A5CCA263}"/>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'Balança comercial'!$B$2</c:f>
              <c:strCache>
                <c:ptCount val="1"/>
                <c:pt idx="0">
                  <c:v>Farmoq. Exp.</c:v>
                </c:pt>
              </c:strCache>
            </c:strRef>
          </c:tx>
          <c:spPr>
            <a:ln w="50800" cap="rnd">
              <a:solidFill>
                <a:schemeClr val="accent1"/>
              </a:solidFill>
              <a:round/>
            </a:ln>
            <a:effectLst/>
          </c:spPr>
          <c:marker>
            <c:symbol val="circle"/>
            <c:size val="5"/>
            <c:spPr>
              <a:solidFill>
                <a:schemeClr val="accent1"/>
              </a:solidFill>
              <a:ln w="9525">
                <a:solidFill>
                  <a:schemeClr val="accent1"/>
                </a:solidFill>
              </a:ln>
              <a:effectLst/>
            </c:spPr>
          </c:marker>
          <c:cat>
            <c:numRef>
              <c:f>'Balança comercial'!$C$1:$S$1</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'Balança comercial'!$C$2:$S$2</c:f>
              <c:numCache>
                <c:formatCode>_-[$$-409]* #,##0.00_ ;_-[$$-409]* \-#,##0.00\ ;_-[$$-409]* "-"??_ ;_-@_ </c:formatCode>
                <c:ptCount val="17"/>
                <c:pt idx="0">
                  <c:v>106002619</c:v>
                </c:pt>
                <c:pt idx="1">
                  <c:v>88260427</c:v>
                </c:pt>
                <c:pt idx="2">
                  <c:v>59602619</c:v>
                </c:pt>
                <c:pt idx="3">
                  <c:v>60816991</c:v>
                </c:pt>
                <c:pt idx="4">
                  <c:v>63188012</c:v>
                </c:pt>
                <c:pt idx="5">
                  <c:v>62490723</c:v>
                </c:pt>
                <c:pt idx="6">
                  <c:v>80742280</c:v>
                </c:pt>
                <c:pt idx="7">
                  <c:v>96375525</c:v>
                </c:pt>
                <c:pt idx="8">
                  <c:v>122008978</c:v>
                </c:pt>
                <c:pt idx="9">
                  <c:v>141602320</c:v>
                </c:pt>
                <c:pt idx="10">
                  <c:v>149839393</c:v>
                </c:pt>
                <c:pt idx="11">
                  <c:v>189927364</c:v>
                </c:pt>
                <c:pt idx="12">
                  <c:v>160269432</c:v>
                </c:pt>
                <c:pt idx="13">
                  <c:v>147620808</c:v>
                </c:pt>
                <c:pt idx="14">
                  <c:v>160802951</c:v>
                </c:pt>
                <c:pt idx="15">
                  <c:v>134783656</c:v>
                </c:pt>
                <c:pt idx="16">
                  <c:v>125264722</c:v>
                </c:pt>
              </c:numCache>
            </c:numRef>
          </c:val>
          <c:smooth val="0"/>
        </c:ser>
        <c:ser>
          <c:idx val="1"/>
          <c:order val="1"/>
          <c:tx>
            <c:strRef>
              <c:f>'Balança comercial'!$B$3</c:f>
              <c:strCache>
                <c:ptCount val="1"/>
                <c:pt idx="0">
                  <c:v>Medicam. Exp.</c:v>
                </c:pt>
              </c:strCache>
            </c:strRef>
          </c:tx>
          <c:spPr>
            <a:ln w="50800" cap="rnd">
              <a:solidFill>
                <a:schemeClr val="accent2"/>
              </a:solidFill>
              <a:round/>
            </a:ln>
            <a:effectLst/>
          </c:spPr>
          <c:marker>
            <c:symbol val="circle"/>
            <c:size val="5"/>
            <c:spPr>
              <a:solidFill>
                <a:schemeClr val="accent2"/>
              </a:solidFill>
              <a:ln w="9525">
                <a:solidFill>
                  <a:schemeClr val="accent2"/>
                </a:solidFill>
              </a:ln>
              <a:effectLst/>
            </c:spPr>
          </c:marker>
          <c:cat>
            <c:numRef>
              <c:f>'Balança comercial'!$C$1:$S$1</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'Balança comercial'!$C$3:$S$3</c:f>
              <c:numCache>
                <c:formatCode>_-[$$-409]* #,##0.00_ ;_-[$$-409]* \-#,##0.00\ ;_-[$$-409]* "-"??_ ;_-@_ </c:formatCode>
                <c:ptCount val="17"/>
                <c:pt idx="0">
                  <c:v>166085710</c:v>
                </c:pt>
                <c:pt idx="1">
                  <c:v>187444596</c:v>
                </c:pt>
                <c:pt idx="2">
                  <c:v>203765189</c:v>
                </c:pt>
                <c:pt idx="3">
                  <c:v>225017053</c:v>
                </c:pt>
                <c:pt idx="4">
                  <c:v>269733739</c:v>
                </c:pt>
                <c:pt idx="5">
                  <c:v>338720307</c:v>
                </c:pt>
                <c:pt idx="6">
                  <c:v>467344941</c:v>
                </c:pt>
                <c:pt idx="7">
                  <c:v>564261949</c:v>
                </c:pt>
                <c:pt idx="8">
                  <c:v>754291363</c:v>
                </c:pt>
                <c:pt idx="9">
                  <c:v>868505025</c:v>
                </c:pt>
                <c:pt idx="10">
                  <c:v>1022335040</c:v>
                </c:pt>
                <c:pt idx="11">
                  <c:v>1172285227</c:v>
                </c:pt>
                <c:pt idx="12">
                  <c:v>1238726130</c:v>
                </c:pt>
                <c:pt idx="13">
                  <c:v>1247033350</c:v>
                </c:pt>
                <c:pt idx="14">
                  <c:v>1298759138</c:v>
                </c:pt>
                <c:pt idx="15">
                  <c:v>1066058470</c:v>
                </c:pt>
                <c:pt idx="16">
                  <c:v>891187833</c:v>
                </c:pt>
              </c:numCache>
            </c:numRef>
          </c:val>
          <c:smooth val="0"/>
        </c:ser>
        <c:ser>
          <c:idx val="2"/>
          <c:order val="2"/>
          <c:tx>
            <c:strRef>
              <c:f>'Balança comercial'!$B$4</c:f>
              <c:strCache>
                <c:ptCount val="1"/>
                <c:pt idx="0">
                  <c:v>Farmoq. Imp.</c:v>
                </c:pt>
              </c:strCache>
            </c:strRef>
          </c:tx>
          <c:spPr>
            <a:ln w="50800" cap="rnd">
              <a:solidFill>
                <a:schemeClr val="accent3"/>
              </a:solidFill>
              <a:round/>
            </a:ln>
            <a:effectLst/>
          </c:spPr>
          <c:marker>
            <c:symbol val="circle"/>
            <c:size val="5"/>
            <c:spPr>
              <a:solidFill>
                <a:schemeClr val="accent3"/>
              </a:solidFill>
              <a:ln w="9525">
                <a:solidFill>
                  <a:schemeClr val="accent3"/>
                </a:solidFill>
              </a:ln>
              <a:effectLst/>
            </c:spPr>
          </c:marker>
          <c:cat>
            <c:numRef>
              <c:f>'Balança comercial'!$C$1:$S$1</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'Balança comercial'!$C$4:$S$4</c:f>
              <c:numCache>
                <c:formatCode>_-[$$-409]* #,##0.00_ ;_-[$$-409]* \-#,##0.00\ ;_-[$$-409]* "-"??_ ;_-@_ </c:formatCode>
                <c:ptCount val="17"/>
                <c:pt idx="0">
                  <c:v>935695735</c:v>
                </c:pt>
                <c:pt idx="1">
                  <c:v>983415973</c:v>
                </c:pt>
                <c:pt idx="2">
                  <c:v>623492322</c:v>
                </c:pt>
                <c:pt idx="3">
                  <c:v>572334339</c:v>
                </c:pt>
                <c:pt idx="4">
                  <c:v>694380302</c:v>
                </c:pt>
                <c:pt idx="5">
                  <c:v>762170141</c:v>
                </c:pt>
                <c:pt idx="6">
                  <c:v>827421108</c:v>
                </c:pt>
                <c:pt idx="7">
                  <c:v>1036192010</c:v>
                </c:pt>
                <c:pt idx="8">
                  <c:v>1426630541</c:v>
                </c:pt>
                <c:pt idx="9">
                  <c:v>1286615560</c:v>
                </c:pt>
                <c:pt idx="10">
                  <c:v>1640314844</c:v>
                </c:pt>
                <c:pt idx="11">
                  <c:v>1744810603</c:v>
                </c:pt>
                <c:pt idx="12">
                  <c:v>1842251933</c:v>
                </c:pt>
                <c:pt idx="13">
                  <c:v>1974098754</c:v>
                </c:pt>
                <c:pt idx="14">
                  <c:v>1794476708</c:v>
                </c:pt>
                <c:pt idx="15">
                  <c:v>1745293783</c:v>
                </c:pt>
                <c:pt idx="16">
                  <c:v>1558845375</c:v>
                </c:pt>
              </c:numCache>
            </c:numRef>
          </c:val>
          <c:smooth val="0"/>
        </c:ser>
        <c:ser>
          <c:idx val="3"/>
          <c:order val="3"/>
          <c:tx>
            <c:strRef>
              <c:f>'Balança comercial'!$B$5</c:f>
              <c:strCache>
                <c:ptCount val="1"/>
                <c:pt idx="0">
                  <c:v>Medicam. Imp.</c:v>
                </c:pt>
              </c:strCache>
            </c:strRef>
          </c:tx>
          <c:spPr>
            <a:ln w="50800" cap="rnd">
              <a:solidFill>
                <a:schemeClr val="accent4"/>
              </a:solidFill>
              <a:round/>
            </a:ln>
            <a:effectLst/>
          </c:spPr>
          <c:marker>
            <c:symbol val="circle"/>
            <c:size val="5"/>
            <c:spPr>
              <a:solidFill>
                <a:schemeClr val="accent4"/>
              </a:solidFill>
              <a:ln w="9525">
                <a:solidFill>
                  <a:schemeClr val="accent4"/>
                </a:solidFill>
              </a:ln>
              <a:effectLst/>
            </c:spPr>
          </c:marker>
          <c:cat>
            <c:numRef>
              <c:f>'Balança comercial'!$C$1:$S$1</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'Balança comercial'!$C$5:$S$5</c:f>
              <c:numCache>
                <c:formatCode>_-[$$-409]* #,##0.00_ ;_-[$$-409]* \-#,##0.00\ ;_-[$$-409]* "-"??_ ;_-@_ </c:formatCode>
                <c:ptCount val="17"/>
                <c:pt idx="0">
                  <c:v>1305567133</c:v>
                </c:pt>
                <c:pt idx="1">
                  <c:v>1391867859</c:v>
                </c:pt>
                <c:pt idx="2">
                  <c:v>1408798082</c:v>
                </c:pt>
                <c:pt idx="3">
                  <c:v>1404383956</c:v>
                </c:pt>
                <c:pt idx="4">
                  <c:v>1656690274</c:v>
                </c:pt>
                <c:pt idx="5">
                  <c:v>1894641671</c:v>
                </c:pt>
                <c:pt idx="6">
                  <c:v>2436550322</c:v>
                </c:pt>
                <c:pt idx="7">
                  <c:v>3273239803</c:v>
                </c:pt>
                <c:pt idx="8">
                  <c:v>3988330644</c:v>
                </c:pt>
                <c:pt idx="9">
                  <c:v>4153478246</c:v>
                </c:pt>
                <c:pt idx="10">
                  <c:v>5690922864</c:v>
                </c:pt>
                <c:pt idx="11">
                  <c:v>5936341055</c:v>
                </c:pt>
                <c:pt idx="12">
                  <c:v>6262503089</c:v>
                </c:pt>
                <c:pt idx="13">
                  <c:v>6806510860</c:v>
                </c:pt>
                <c:pt idx="14">
                  <c:v>6857054298</c:v>
                </c:pt>
                <c:pt idx="15">
                  <c:v>5934103091</c:v>
                </c:pt>
                <c:pt idx="16">
                  <c:v>5174188390</c:v>
                </c:pt>
              </c:numCache>
            </c:numRef>
          </c:val>
          <c:smooth val="0"/>
        </c:ser>
        <c:ser>
          <c:idx val="4"/>
          <c:order val="4"/>
          <c:tx>
            <c:strRef>
              <c:f>'Balança comercial'!$B$6</c:f>
              <c:strCache>
                <c:ptCount val="1"/>
                <c:pt idx="0">
                  <c:v>Farmoq. Bal. Com.</c:v>
                </c:pt>
              </c:strCache>
            </c:strRef>
          </c:tx>
          <c:spPr>
            <a:ln w="50800" cap="rnd">
              <a:solidFill>
                <a:schemeClr val="accent5"/>
              </a:solidFill>
              <a:round/>
            </a:ln>
            <a:effectLst/>
          </c:spPr>
          <c:marker>
            <c:symbol val="circle"/>
            <c:size val="5"/>
            <c:spPr>
              <a:solidFill>
                <a:schemeClr val="accent5"/>
              </a:solidFill>
              <a:ln w="9525">
                <a:solidFill>
                  <a:schemeClr val="accent5"/>
                </a:solidFill>
              </a:ln>
              <a:effectLst/>
            </c:spPr>
          </c:marker>
          <c:cat>
            <c:numRef>
              <c:f>'Balança comercial'!$C$1:$S$1</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'Balança comercial'!$C$6:$S$6</c:f>
              <c:numCache>
                <c:formatCode>_-[$$-409]* #,##0.00_ ;_-[$$-409]* \-#,##0.00\ ;_-[$$-409]* "-"??_ ;_-@_ </c:formatCode>
                <c:ptCount val="17"/>
                <c:pt idx="0">
                  <c:v>-829693116</c:v>
                </c:pt>
                <c:pt idx="1">
                  <c:v>-895155546</c:v>
                </c:pt>
                <c:pt idx="2">
                  <c:v>-563889703</c:v>
                </c:pt>
                <c:pt idx="3">
                  <c:v>-511517348</c:v>
                </c:pt>
                <c:pt idx="4">
                  <c:v>-631192290</c:v>
                </c:pt>
                <c:pt idx="5">
                  <c:v>-699679418</c:v>
                </c:pt>
                <c:pt idx="6">
                  <c:v>-746678828</c:v>
                </c:pt>
                <c:pt idx="7">
                  <c:v>-939816485</c:v>
                </c:pt>
                <c:pt idx="8">
                  <c:v>-1304621563</c:v>
                </c:pt>
                <c:pt idx="9">
                  <c:v>-1145013240</c:v>
                </c:pt>
                <c:pt idx="10">
                  <c:v>-1490475451</c:v>
                </c:pt>
                <c:pt idx="11">
                  <c:v>-1554883239</c:v>
                </c:pt>
                <c:pt idx="12">
                  <c:v>-1681982501</c:v>
                </c:pt>
                <c:pt idx="13">
                  <c:v>-1826477946</c:v>
                </c:pt>
                <c:pt idx="14">
                  <c:v>-1633673757</c:v>
                </c:pt>
                <c:pt idx="15">
                  <c:v>-1610510127</c:v>
                </c:pt>
                <c:pt idx="16">
                  <c:v>-1433580653</c:v>
                </c:pt>
              </c:numCache>
            </c:numRef>
          </c:val>
          <c:smooth val="0"/>
        </c:ser>
        <c:ser>
          <c:idx val="5"/>
          <c:order val="5"/>
          <c:tx>
            <c:strRef>
              <c:f>'Balança comercial'!$B$7</c:f>
              <c:strCache>
                <c:ptCount val="1"/>
                <c:pt idx="0">
                  <c:v>Medicam. Bal. Com.</c:v>
                </c:pt>
              </c:strCache>
            </c:strRef>
          </c:tx>
          <c:spPr>
            <a:ln w="50800" cap="rnd">
              <a:solidFill>
                <a:schemeClr val="accent6"/>
              </a:solidFill>
              <a:round/>
            </a:ln>
            <a:effectLst/>
          </c:spPr>
          <c:marker>
            <c:symbol val="circle"/>
            <c:size val="5"/>
            <c:spPr>
              <a:solidFill>
                <a:schemeClr val="accent6"/>
              </a:solidFill>
              <a:ln w="9525">
                <a:solidFill>
                  <a:schemeClr val="accent6"/>
                </a:solidFill>
              </a:ln>
              <a:effectLst/>
            </c:spPr>
          </c:marker>
          <c:cat>
            <c:numRef>
              <c:f>'Balança comercial'!$C$1:$S$1</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'Balança comercial'!$C$7:$S$7</c:f>
              <c:numCache>
                <c:formatCode>_-[$$-409]* #.##000_ ;_-[$$-409]* \-#.##000\ ;_-[$$-409]* "-"??_ ;_-@_ </c:formatCode>
                <c:ptCount val="17"/>
                <c:pt idx="0">
                  <c:v>-1139481423</c:v>
                </c:pt>
                <c:pt idx="1">
                  <c:v>-1204423263</c:v>
                </c:pt>
                <c:pt idx="2">
                  <c:v>-1205032893</c:v>
                </c:pt>
                <c:pt idx="3">
                  <c:v>-1179366903</c:v>
                </c:pt>
                <c:pt idx="4">
                  <c:v>-1386956535</c:v>
                </c:pt>
                <c:pt idx="5">
                  <c:v>-1555921364</c:v>
                </c:pt>
                <c:pt idx="6">
                  <c:v>-1969205381</c:v>
                </c:pt>
                <c:pt idx="7">
                  <c:v>-2708977854</c:v>
                </c:pt>
                <c:pt idx="8">
                  <c:v>-3234039281</c:v>
                </c:pt>
                <c:pt idx="9">
                  <c:v>-3284973221</c:v>
                </c:pt>
                <c:pt idx="10">
                  <c:v>-4668587824</c:v>
                </c:pt>
                <c:pt idx="11">
                  <c:v>-4764055828</c:v>
                </c:pt>
                <c:pt idx="12">
                  <c:v>-5023776959</c:v>
                </c:pt>
                <c:pt idx="13">
                  <c:v>-5559477510</c:v>
                </c:pt>
                <c:pt idx="14">
                  <c:v>-5558295160</c:v>
                </c:pt>
                <c:pt idx="15">
                  <c:v>-4868044621</c:v>
                </c:pt>
                <c:pt idx="16">
                  <c:v>-4283000557</c:v>
                </c:pt>
              </c:numCache>
            </c:numRef>
          </c:val>
          <c:smooth val="0"/>
        </c:ser>
        <c:dLbls>
          <c:showLegendKey val="0"/>
          <c:showVal val="0"/>
          <c:showCatName val="0"/>
          <c:showSerName val="0"/>
          <c:showPercent val="0"/>
          <c:showBubbleSize val="0"/>
        </c:dLbls>
        <c:marker val="1"/>
        <c:smooth val="0"/>
        <c:axId val="511885792"/>
        <c:axId val="511886576"/>
      </c:lineChart>
      <c:catAx>
        <c:axId val="51188579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s-ES"/>
          </a:p>
        </c:txPr>
        <c:crossAx val="511886576"/>
        <c:crosses val="autoZero"/>
        <c:auto val="1"/>
        <c:lblAlgn val="ctr"/>
        <c:lblOffset val="100"/>
        <c:noMultiLvlLbl val="0"/>
      </c:catAx>
      <c:valAx>
        <c:axId val="511886576"/>
        <c:scaling>
          <c:orientation val="minMax"/>
        </c:scaling>
        <c:delete val="0"/>
        <c:axPos val="l"/>
        <c:numFmt formatCode="_-[$$-409]* #,##0.00_ ;_-[$$-409]* \-#,##0.00\ ;_-[$$-409]* &quot;-&quot;??_ ;_-@_ "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s-ES"/>
          </a:p>
        </c:txPr>
        <c:crossAx val="511885792"/>
        <c:crosses val="autoZero"/>
        <c:crossBetween val="between"/>
        <c:dispUnits>
          <c:builtInUnit val="millions"/>
          <c:dispUnitsLbl>
            <c:layout>
              <c:manualLayout>
                <c:xMode val="edge"/>
                <c:yMode val="edge"/>
                <c:x val="1.3866772968666652E-2"/>
                <c:y val="0.35578429870017914"/>
              </c:manualLayout>
            </c:layout>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s-ES"/>
              </a:p>
            </c:txPr>
          </c:dispUnitsLbl>
        </c:dispUnits>
      </c:valAx>
      <c:spPr>
        <a:noFill/>
        <a:ln w="25400">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s-ES"/>
        </a:p>
      </c:txPr>
    </c:legend>
    <c:plotVisOnly val="1"/>
    <c:dispBlanksAs val="gap"/>
    <c:showDLblsOverMax val="0"/>
  </c:chart>
  <c:spPr>
    <a:noFill/>
    <a:ln>
      <a:noFill/>
    </a:ln>
    <a:effectLst/>
  </c:spPr>
  <c:txPr>
    <a:bodyPr/>
    <a:lstStyle/>
    <a:p>
      <a:pPr>
        <a:defRPr sz="1800"/>
      </a:pPr>
      <a:endParaRPr lang="es-E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pt-BR" sz="2400" dirty="0" smtClean="0"/>
              <a:t>Taxa</a:t>
            </a:r>
            <a:r>
              <a:rPr lang="pt-BR" sz="2400" baseline="0" dirty="0" smtClean="0"/>
              <a:t> de</a:t>
            </a:r>
            <a:r>
              <a:rPr lang="pt-BR" sz="2400" dirty="0" smtClean="0"/>
              <a:t> </a:t>
            </a:r>
            <a:r>
              <a:rPr lang="pt-BR" sz="2400" dirty="0"/>
              <a:t>crescimento </a:t>
            </a:r>
            <a:r>
              <a:rPr lang="pt-BR" sz="2400" dirty="0" smtClean="0"/>
              <a:t>dos gastos </a:t>
            </a:r>
            <a:r>
              <a:rPr lang="pt-BR" sz="2400" dirty="0"/>
              <a:t>em </a:t>
            </a:r>
            <a:r>
              <a:rPr lang="pt-BR" sz="2400" dirty="0" smtClean="0"/>
              <a:t>P&amp;D (%)</a:t>
            </a:r>
            <a:endParaRPr lang="pt-BR" sz="2400" dirty="0"/>
          </a:p>
        </c:rich>
      </c:tx>
      <c:layout/>
      <c:overlay val="0"/>
    </c:title>
    <c:autoTitleDeleted val="0"/>
    <c:plotArea>
      <c:layout/>
      <c:lineChart>
        <c:grouping val="standard"/>
        <c:varyColors val="0"/>
        <c:ser>
          <c:idx val="1"/>
          <c:order val="0"/>
          <c:tx>
            <c:strRef>
              <c:f>Plan1!$K$6</c:f>
              <c:strCache>
                <c:ptCount val="1"/>
                <c:pt idx="0">
                  <c:v>Coréia</c:v>
                </c:pt>
              </c:strCache>
            </c:strRef>
          </c:tx>
          <c:spPr>
            <a:ln w="57150"/>
          </c:spPr>
          <c:marker>
            <c:symbol val="none"/>
          </c:marker>
          <c:cat>
            <c:numRef>
              <c:f>Plan1!$J$7:$J$15</c:f>
              <c:numCache>
                <c:formatCode>General</c:formatCode>
                <c:ptCount val="9"/>
                <c:pt idx="0">
                  <c:v>2000</c:v>
                </c:pt>
                <c:pt idx="1">
                  <c:v>2001</c:v>
                </c:pt>
                <c:pt idx="2">
                  <c:v>2002</c:v>
                </c:pt>
                <c:pt idx="3">
                  <c:v>2003</c:v>
                </c:pt>
                <c:pt idx="4">
                  <c:v>2004</c:v>
                </c:pt>
                <c:pt idx="5">
                  <c:v>2005</c:v>
                </c:pt>
                <c:pt idx="6">
                  <c:v>2006</c:v>
                </c:pt>
                <c:pt idx="7">
                  <c:v>2007</c:v>
                </c:pt>
                <c:pt idx="8">
                  <c:v>2008</c:v>
                </c:pt>
              </c:numCache>
            </c:numRef>
          </c:cat>
          <c:val>
            <c:numRef>
              <c:f>Plan1!$K$7:$K$15</c:f>
              <c:numCache>
                <c:formatCode>0.00</c:formatCode>
                <c:ptCount val="9"/>
                <c:pt idx="0">
                  <c:v>1</c:v>
                </c:pt>
                <c:pt idx="1">
                  <c:v>1.1633389897822868</c:v>
                </c:pt>
                <c:pt idx="2">
                  <c:v>1.2510452395566307</c:v>
                </c:pt>
                <c:pt idx="3">
                  <c:v>1.3769505722641442</c:v>
                </c:pt>
                <c:pt idx="4">
                  <c:v>1.6020002166299598</c:v>
                </c:pt>
                <c:pt idx="5">
                  <c:v>1.7442611113116944</c:v>
                </c:pt>
                <c:pt idx="6">
                  <c:v>1.9746326316929632</c:v>
                </c:pt>
                <c:pt idx="7">
                  <c:v>2.26027367584937</c:v>
                </c:pt>
                <c:pt idx="8">
                  <c:v>2.4911073401451422</c:v>
                </c:pt>
              </c:numCache>
            </c:numRef>
          </c:val>
          <c:smooth val="0"/>
        </c:ser>
        <c:ser>
          <c:idx val="2"/>
          <c:order val="1"/>
          <c:tx>
            <c:strRef>
              <c:f>Plan1!$L$6</c:f>
              <c:strCache>
                <c:ptCount val="1"/>
                <c:pt idx="0">
                  <c:v>Brasil</c:v>
                </c:pt>
              </c:strCache>
            </c:strRef>
          </c:tx>
          <c:spPr>
            <a:ln w="57150"/>
          </c:spPr>
          <c:marker>
            <c:symbol val="none"/>
          </c:marker>
          <c:cat>
            <c:numRef>
              <c:f>Plan1!$J$7:$J$15</c:f>
              <c:numCache>
                <c:formatCode>General</c:formatCode>
                <c:ptCount val="9"/>
                <c:pt idx="0">
                  <c:v>2000</c:v>
                </c:pt>
                <c:pt idx="1">
                  <c:v>2001</c:v>
                </c:pt>
                <c:pt idx="2">
                  <c:v>2002</c:v>
                </c:pt>
                <c:pt idx="3">
                  <c:v>2003</c:v>
                </c:pt>
                <c:pt idx="4">
                  <c:v>2004</c:v>
                </c:pt>
                <c:pt idx="5">
                  <c:v>2005</c:v>
                </c:pt>
                <c:pt idx="6">
                  <c:v>2006</c:v>
                </c:pt>
                <c:pt idx="7">
                  <c:v>2007</c:v>
                </c:pt>
                <c:pt idx="8">
                  <c:v>2008</c:v>
                </c:pt>
              </c:numCache>
            </c:numRef>
          </c:cat>
          <c:val>
            <c:numRef>
              <c:f>Plan1!$L$7:$L$15</c:f>
              <c:numCache>
                <c:formatCode>0.00</c:formatCode>
                <c:ptCount val="9"/>
                <c:pt idx="0">
                  <c:v>1</c:v>
                </c:pt>
                <c:pt idx="1">
                  <c:v>1.0376553148828873</c:v>
                </c:pt>
                <c:pt idx="2">
                  <c:v>1.0058100677461494</c:v>
                </c:pt>
                <c:pt idx="3">
                  <c:v>0.98965200352401494</c:v>
                </c:pt>
                <c:pt idx="4">
                  <c:v>0.98240270984597633</c:v>
                </c:pt>
                <c:pt idx="5">
                  <c:v>1.0943395509918887</c:v>
                </c:pt>
                <c:pt idx="6">
                  <c:v>1.1806133608773581</c:v>
                </c:pt>
                <c:pt idx="7">
                  <c:v>1.3607976121760792</c:v>
                </c:pt>
                <c:pt idx="8">
                  <c:v>1.4562687972780024</c:v>
                </c:pt>
              </c:numCache>
            </c:numRef>
          </c:val>
          <c:smooth val="0"/>
        </c:ser>
        <c:dLbls>
          <c:showLegendKey val="0"/>
          <c:showVal val="0"/>
          <c:showCatName val="0"/>
          <c:showSerName val="0"/>
          <c:showPercent val="0"/>
          <c:showBubbleSize val="0"/>
        </c:dLbls>
        <c:smooth val="0"/>
        <c:axId val="511889320"/>
        <c:axId val="511891672"/>
      </c:lineChart>
      <c:catAx>
        <c:axId val="511889320"/>
        <c:scaling>
          <c:orientation val="minMax"/>
        </c:scaling>
        <c:delete val="0"/>
        <c:axPos val="b"/>
        <c:numFmt formatCode="General" sourceLinked="1"/>
        <c:majorTickMark val="out"/>
        <c:minorTickMark val="none"/>
        <c:tickLblPos val="nextTo"/>
        <c:txPr>
          <a:bodyPr/>
          <a:lstStyle/>
          <a:p>
            <a:pPr>
              <a:defRPr sz="2000"/>
            </a:pPr>
            <a:endParaRPr lang="es-ES"/>
          </a:p>
        </c:txPr>
        <c:crossAx val="511891672"/>
        <c:crosses val="autoZero"/>
        <c:auto val="1"/>
        <c:lblAlgn val="ctr"/>
        <c:lblOffset val="100"/>
        <c:noMultiLvlLbl val="0"/>
      </c:catAx>
      <c:valAx>
        <c:axId val="511891672"/>
        <c:scaling>
          <c:orientation val="minMax"/>
          <c:min val="0.5"/>
        </c:scaling>
        <c:delete val="0"/>
        <c:axPos val="l"/>
        <c:majorGridlines/>
        <c:numFmt formatCode="0.00" sourceLinked="1"/>
        <c:majorTickMark val="out"/>
        <c:minorTickMark val="none"/>
        <c:tickLblPos val="nextTo"/>
        <c:txPr>
          <a:bodyPr/>
          <a:lstStyle/>
          <a:p>
            <a:pPr>
              <a:defRPr sz="1800"/>
            </a:pPr>
            <a:endParaRPr lang="es-ES"/>
          </a:p>
        </c:txPr>
        <c:crossAx val="511889320"/>
        <c:crosses val="autoZero"/>
        <c:crossBetween val="between"/>
      </c:valAx>
    </c:plotArea>
    <c:legend>
      <c:legendPos val="r"/>
      <c:layout>
        <c:manualLayout>
          <c:xMode val="edge"/>
          <c:yMode val="edge"/>
          <c:x val="0.83404387380561718"/>
          <c:y val="0.79155262209922805"/>
          <c:w val="0.14694628922743475"/>
          <c:h val="0.18706928186430463"/>
        </c:manualLayout>
      </c:layout>
      <c:overlay val="0"/>
      <c:txPr>
        <a:bodyPr/>
        <a:lstStyle/>
        <a:p>
          <a:pPr>
            <a:defRPr sz="2000"/>
          </a:pPr>
          <a:endParaRPr lang="es-E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Plan1!$C$36</c:f>
              <c:strCache>
                <c:ptCount val="1"/>
                <c:pt idx="0">
                  <c:v>Brasil</c:v>
                </c:pt>
              </c:strCache>
            </c:strRef>
          </c:tx>
          <c:spPr>
            <a:ln w="38100" cap="rnd">
              <a:solidFill>
                <a:schemeClr val="accent1"/>
              </a:solidFill>
              <a:round/>
            </a:ln>
            <a:effectLst/>
          </c:spPr>
          <c:marker>
            <c:symbol val="none"/>
          </c:marker>
          <c:cat>
            <c:strRef>
              <c:f>Plan1!$D$35:$J$35</c:f>
              <c:strCache>
                <c:ptCount val="7"/>
                <c:pt idx="0">
                  <c:v>Instituições</c:v>
                </c:pt>
                <c:pt idx="1">
                  <c:v>Capital humano e pesquisa</c:v>
                </c:pt>
                <c:pt idx="2">
                  <c:v>Infraestrutura</c:v>
                </c:pt>
                <c:pt idx="3">
                  <c:v>Sofisticação de mercado</c:v>
                </c:pt>
                <c:pt idx="4">
                  <c:v>Sofisticação empresarial</c:v>
                </c:pt>
                <c:pt idx="5">
                  <c:v>Produtos de conhecimento e tecnologia</c:v>
                </c:pt>
                <c:pt idx="6">
                  <c:v>Produtos criativos</c:v>
                </c:pt>
              </c:strCache>
            </c:strRef>
          </c:cat>
          <c:val>
            <c:numRef>
              <c:f>Plan1!$D$36:$J$36</c:f>
              <c:numCache>
                <c:formatCode>General</c:formatCode>
                <c:ptCount val="7"/>
                <c:pt idx="0">
                  <c:v>55.3</c:v>
                </c:pt>
                <c:pt idx="1">
                  <c:v>32.5</c:v>
                </c:pt>
                <c:pt idx="2">
                  <c:v>44.9</c:v>
                </c:pt>
                <c:pt idx="3">
                  <c:v>43.9</c:v>
                </c:pt>
                <c:pt idx="4">
                  <c:v>37</c:v>
                </c:pt>
                <c:pt idx="5">
                  <c:v>23.7</c:v>
                </c:pt>
                <c:pt idx="6">
                  <c:v>23.6</c:v>
                </c:pt>
              </c:numCache>
            </c:numRef>
          </c:val>
          <c:extLst xmlns:c16r2="http://schemas.microsoft.com/office/drawing/2015/06/chart">
            <c:ext xmlns:c16="http://schemas.microsoft.com/office/drawing/2014/chart" uri="{C3380CC4-5D6E-409C-BE32-E72D297353CC}">
              <c16:uniqueId val="{00000000-7132-4817-AC12-B9209793B3B6}"/>
            </c:ext>
          </c:extLst>
        </c:ser>
        <c:ser>
          <c:idx val="1"/>
          <c:order val="1"/>
          <c:tx>
            <c:strRef>
              <c:f>Plan1!$C$37</c:f>
              <c:strCache>
                <c:ptCount val="1"/>
                <c:pt idx="0">
                  <c:v>China</c:v>
                </c:pt>
              </c:strCache>
            </c:strRef>
          </c:tx>
          <c:spPr>
            <a:ln w="38100" cap="rnd">
              <a:solidFill>
                <a:schemeClr val="accent2"/>
              </a:solidFill>
              <a:round/>
            </a:ln>
            <a:effectLst/>
          </c:spPr>
          <c:marker>
            <c:symbol val="none"/>
          </c:marker>
          <c:cat>
            <c:strRef>
              <c:f>Plan1!$D$35:$J$35</c:f>
              <c:strCache>
                <c:ptCount val="7"/>
                <c:pt idx="0">
                  <c:v>Instituições</c:v>
                </c:pt>
                <c:pt idx="1">
                  <c:v>Capital humano e pesquisa</c:v>
                </c:pt>
                <c:pt idx="2">
                  <c:v>Infraestrutura</c:v>
                </c:pt>
                <c:pt idx="3">
                  <c:v>Sofisticação de mercado</c:v>
                </c:pt>
                <c:pt idx="4">
                  <c:v>Sofisticação empresarial</c:v>
                </c:pt>
                <c:pt idx="5">
                  <c:v>Produtos de conhecimento e tecnologia</c:v>
                </c:pt>
                <c:pt idx="6">
                  <c:v>Produtos criativos</c:v>
                </c:pt>
              </c:strCache>
            </c:strRef>
          </c:cat>
          <c:val>
            <c:numRef>
              <c:f>Plan1!$D$37:$J$37</c:f>
              <c:numCache>
                <c:formatCode>General</c:formatCode>
                <c:ptCount val="7"/>
                <c:pt idx="0">
                  <c:v>55.2</c:v>
                </c:pt>
                <c:pt idx="1">
                  <c:v>48.1</c:v>
                </c:pt>
                <c:pt idx="2">
                  <c:v>52</c:v>
                </c:pt>
                <c:pt idx="3">
                  <c:v>56.6</c:v>
                </c:pt>
                <c:pt idx="4">
                  <c:v>53.8</c:v>
                </c:pt>
                <c:pt idx="5">
                  <c:v>53.3</c:v>
                </c:pt>
                <c:pt idx="6">
                  <c:v>42.7</c:v>
                </c:pt>
              </c:numCache>
            </c:numRef>
          </c:val>
          <c:extLst xmlns:c16r2="http://schemas.microsoft.com/office/drawing/2015/06/chart">
            <c:ext xmlns:c16="http://schemas.microsoft.com/office/drawing/2014/chart" uri="{C3380CC4-5D6E-409C-BE32-E72D297353CC}">
              <c16:uniqueId val="{00000001-7132-4817-AC12-B9209793B3B6}"/>
            </c:ext>
          </c:extLst>
        </c:ser>
        <c:ser>
          <c:idx val="2"/>
          <c:order val="2"/>
          <c:tx>
            <c:strRef>
              <c:f>Plan1!$C$38</c:f>
              <c:strCache>
                <c:ptCount val="1"/>
                <c:pt idx="0">
                  <c:v>Rússia</c:v>
                </c:pt>
              </c:strCache>
            </c:strRef>
          </c:tx>
          <c:spPr>
            <a:ln w="38100" cap="rnd">
              <a:solidFill>
                <a:schemeClr val="accent3"/>
              </a:solidFill>
              <a:round/>
            </a:ln>
            <a:effectLst/>
          </c:spPr>
          <c:marker>
            <c:symbol val="none"/>
          </c:marker>
          <c:cat>
            <c:strRef>
              <c:f>Plan1!$D$35:$J$35</c:f>
              <c:strCache>
                <c:ptCount val="7"/>
                <c:pt idx="0">
                  <c:v>Instituições</c:v>
                </c:pt>
                <c:pt idx="1">
                  <c:v>Capital humano e pesquisa</c:v>
                </c:pt>
                <c:pt idx="2">
                  <c:v>Infraestrutura</c:v>
                </c:pt>
                <c:pt idx="3">
                  <c:v>Sofisticação de mercado</c:v>
                </c:pt>
                <c:pt idx="4">
                  <c:v>Sofisticação empresarial</c:v>
                </c:pt>
                <c:pt idx="5">
                  <c:v>Produtos de conhecimento e tecnologia</c:v>
                </c:pt>
                <c:pt idx="6">
                  <c:v>Produtos criativos</c:v>
                </c:pt>
              </c:strCache>
            </c:strRef>
          </c:cat>
          <c:val>
            <c:numRef>
              <c:f>Plan1!$D$38:$J$38</c:f>
              <c:numCache>
                <c:formatCode>General</c:formatCode>
                <c:ptCount val="7"/>
                <c:pt idx="0">
                  <c:v>57.9</c:v>
                </c:pt>
                <c:pt idx="1">
                  <c:v>50.4</c:v>
                </c:pt>
                <c:pt idx="2">
                  <c:v>44.5</c:v>
                </c:pt>
                <c:pt idx="3">
                  <c:v>43.1</c:v>
                </c:pt>
                <c:pt idx="4">
                  <c:v>37.5</c:v>
                </c:pt>
                <c:pt idx="5">
                  <c:v>31.9</c:v>
                </c:pt>
                <c:pt idx="6">
                  <c:v>28.7</c:v>
                </c:pt>
              </c:numCache>
            </c:numRef>
          </c:val>
          <c:extLst xmlns:c16r2="http://schemas.microsoft.com/office/drawing/2015/06/chart">
            <c:ext xmlns:c16="http://schemas.microsoft.com/office/drawing/2014/chart" uri="{C3380CC4-5D6E-409C-BE32-E72D297353CC}">
              <c16:uniqueId val="{00000002-7132-4817-AC12-B9209793B3B6}"/>
            </c:ext>
          </c:extLst>
        </c:ser>
        <c:ser>
          <c:idx val="3"/>
          <c:order val="3"/>
          <c:tx>
            <c:strRef>
              <c:f>Plan1!$C$39</c:f>
              <c:strCache>
                <c:ptCount val="1"/>
                <c:pt idx="0">
                  <c:v>África do Sul</c:v>
                </c:pt>
              </c:strCache>
            </c:strRef>
          </c:tx>
          <c:spPr>
            <a:ln w="38100" cap="rnd">
              <a:solidFill>
                <a:schemeClr val="accent4"/>
              </a:solidFill>
              <a:round/>
            </a:ln>
            <a:effectLst/>
          </c:spPr>
          <c:marker>
            <c:symbol val="none"/>
          </c:marker>
          <c:cat>
            <c:strRef>
              <c:f>Plan1!$D$35:$J$35</c:f>
              <c:strCache>
                <c:ptCount val="7"/>
                <c:pt idx="0">
                  <c:v>Instituições</c:v>
                </c:pt>
                <c:pt idx="1">
                  <c:v>Capital humano e pesquisa</c:v>
                </c:pt>
                <c:pt idx="2">
                  <c:v>Infraestrutura</c:v>
                </c:pt>
                <c:pt idx="3">
                  <c:v>Sofisticação de mercado</c:v>
                </c:pt>
                <c:pt idx="4">
                  <c:v>Sofisticação empresarial</c:v>
                </c:pt>
                <c:pt idx="5">
                  <c:v>Produtos de conhecimento e tecnologia</c:v>
                </c:pt>
                <c:pt idx="6">
                  <c:v>Produtos criativos</c:v>
                </c:pt>
              </c:strCache>
            </c:strRef>
          </c:cat>
          <c:val>
            <c:numRef>
              <c:f>Plan1!$D$39:$J$39</c:f>
              <c:numCache>
                <c:formatCode>General</c:formatCode>
                <c:ptCount val="7"/>
                <c:pt idx="0">
                  <c:v>69.099999999999994</c:v>
                </c:pt>
                <c:pt idx="1">
                  <c:v>33.1</c:v>
                </c:pt>
                <c:pt idx="2">
                  <c:v>37.4</c:v>
                </c:pt>
                <c:pt idx="3">
                  <c:v>58.7</c:v>
                </c:pt>
                <c:pt idx="4">
                  <c:v>32.200000000000003</c:v>
                </c:pt>
                <c:pt idx="5">
                  <c:v>24.7</c:v>
                </c:pt>
                <c:pt idx="6">
                  <c:v>26.5</c:v>
                </c:pt>
              </c:numCache>
            </c:numRef>
          </c:val>
          <c:extLst xmlns:c16r2="http://schemas.microsoft.com/office/drawing/2015/06/chart">
            <c:ext xmlns:c16="http://schemas.microsoft.com/office/drawing/2014/chart" uri="{C3380CC4-5D6E-409C-BE32-E72D297353CC}">
              <c16:uniqueId val="{00000003-7132-4817-AC12-B9209793B3B6}"/>
            </c:ext>
          </c:extLst>
        </c:ser>
        <c:ser>
          <c:idx val="4"/>
          <c:order val="4"/>
          <c:tx>
            <c:strRef>
              <c:f>Plan1!$C$40</c:f>
              <c:strCache>
                <c:ptCount val="1"/>
                <c:pt idx="0">
                  <c:v>Índia</c:v>
                </c:pt>
              </c:strCache>
            </c:strRef>
          </c:tx>
          <c:spPr>
            <a:ln w="38100" cap="rnd">
              <a:solidFill>
                <a:schemeClr val="accent5"/>
              </a:solidFill>
              <a:round/>
            </a:ln>
            <a:effectLst/>
          </c:spPr>
          <c:marker>
            <c:symbol val="none"/>
          </c:marker>
          <c:cat>
            <c:strRef>
              <c:f>Plan1!$D$35:$J$35</c:f>
              <c:strCache>
                <c:ptCount val="7"/>
                <c:pt idx="0">
                  <c:v>Instituições</c:v>
                </c:pt>
                <c:pt idx="1">
                  <c:v>Capital humano e pesquisa</c:v>
                </c:pt>
                <c:pt idx="2">
                  <c:v>Infraestrutura</c:v>
                </c:pt>
                <c:pt idx="3">
                  <c:v>Sofisticação de mercado</c:v>
                </c:pt>
                <c:pt idx="4">
                  <c:v>Sofisticação empresarial</c:v>
                </c:pt>
                <c:pt idx="5">
                  <c:v>Produtos de conhecimento e tecnologia</c:v>
                </c:pt>
                <c:pt idx="6">
                  <c:v>Produtos criativos</c:v>
                </c:pt>
              </c:strCache>
            </c:strRef>
          </c:cat>
          <c:val>
            <c:numRef>
              <c:f>Plan1!$D$40:$J$40</c:f>
              <c:numCache>
                <c:formatCode>General</c:formatCode>
                <c:ptCount val="7"/>
                <c:pt idx="0">
                  <c:v>50.7</c:v>
                </c:pt>
                <c:pt idx="1">
                  <c:v>32.200000000000003</c:v>
                </c:pt>
                <c:pt idx="2">
                  <c:v>37</c:v>
                </c:pt>
                <c:pt idx="3">
                  <c:v>50.3</c:v>
                </c:pt>
                <c:pt idx="4">
                  <c:v>32.200000000000003</c:v>
                </c:pt>
                <c:pt idx="5">
                  <c:v>31</c:v>
                </c:pt>
                <c:pt idx="6">
                  <c:v>22.5</c:v>
                </c:pt>
              </c:numCache>
            </c:numRef>
          </c:val>
          <c:extLst xmlns:c16r2="http://schemas.microsoft.com/office/drawing/2015/06/chart">
            <c:ext xmlns:c16="http://schemas.microsoft.com/office/drawing/2014/chart" uri="{C3380CC4-5D6E-409C-BE32-E72D297353CC}">
              <c16:uniqueId val="{00000004-7132-4817-AC12-B9209793B3B6}"/>
            </c:ext>
          </c:extLst>
        </c:ser>
        <c:dLbls>
          <c:showLegendKey val="0"/>
          <c:showVal val="0"/>
          <c:showCatName val="0"/>
          <c:showSerName val="0"/>
          <c:showPercent val="0"/>
          <c:showBubbleSize val="0"/>
        </c:dLbls>
        <c:axId val="509802624"/>
        <c:axId val="509798312"/>
      </c:radarChart>
      <c:catAx>
        <c:axId val="509802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s-ES"/>
          </a:p>
        </c:txPr>
        <c:crossAx val="509798312"/>
        <c:crosses val="autoZero"/>
        <c:auto val="1"/>
        <c:lblAlgn val="ctr"/>
        <c:lblOffset val="100"/>
        <c:noMultiLvlLbl val="0"/>
      </c:catAx>
      <c:valAx>
        <c:axId val="50979831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509802624"/>
        <c:crosses val="autoZero"/>
        <c:crossBetween val="between"/>
      </c:valAx>
      <c:spPr>
        <a:noFill/>
        <a:ln>
          <a:noFill/>
        </a:ln>
        <a:effectLst/>
      </c:spPr>
    </c:plotArea>
    <c:legend>
      <c:legendPos val="b"/>
      <c:layout/>
      <c:overlay val="0"/>
      <c:spPr>
        <a:noFill/>
        <a:ln>
          <a:noFill/>
        </a:ln>
        <a:effectLst>
          <a:outerShdw blurRad="50800" dist="50800" dir="5400000" sx="4000" sy="4000" algn="ctr" rotWithShape="0">
            <a:srgbClr val="000000">
              <a:alpha val="43137"/>
            </a:srgbClr>
          </a:outerShdw>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Plan1!$D$20</c:f>
              <c:strCache>
                <c:ptCount val="1"/>
                <c:pt idx="0">
                  <c:v>Insumos de inovação</c:v>
                </c:pt>
              </c:strCache>
            </c:strRef>
          </c:tx>
          <c:spPr>
            <a:ln w="50800" cap="rnd">
              <a:solidFill>
                <a:schemeClr val="accent1"/>
              </a:solidFill>
              <a:round/>
            </a:ln>
            <a:effectLst/>
          </c:spPr>
          <c:marker>
            <c:symbol val="none"/>
          </c:marker>
          <c:cat>
            <c:numRef>
              <c:f>Plan1!$C$21:$C$26</c:f>
              <c:numCache>
                <c:formatCode>General</c:formatCode>
                <c:ptCount val="6"/>
                <c:pt idx="0">
                  <c:v>2011</c:v>
                </c:pt>
                <c:pt idx="1">
                  <c:v>2012</c:v>
                </c:pt>
                <c:pt idx="2">
                  <c:v>2013</c:v>
                </c:pt>
                <c:pt idx="3">
                  <c:v>2014</c:v>
                </c:pt>
                <c:pt idx="4">
                  <c:v>2015</c:v>
                </c:pt>
                <c:pt idx="5">
                  <c:v>2016</c:v>
                </c:pt>
              </c:numCache>
            </c:numRef>
          </c:cat>
          <c:val>
            <c:numRef>
              <c:f>Plan1!$D$21:$D$26</c:f>
              <c:numCache>
                <c:formatCode>General</c:formatCode>
                <c:ptCount val="6"/>
                <c:pt idx="0">
                  <c:v>39.47</c:v>
                </c:pt>
                <c:pt idx="1">
                  <c:v>40.200000000000003</c:v>
                </c:pt>
                <c:pt idx="2">
                  <c:v>40.799999999999997</c:v>
                </c:pt>
                <c:pt idx="3">
                  <c:v>41.7</c:v>
                </c:pt>
                <c:pt idx="4">
                  <c:v>42.4</c:v>
                </c:pt>
                <c:pt idx="5">
                  <c:v>42.7</c:v>
                </c:pt>
              </c:numCache>
            </c:numRef>
          </c:val>
          <c:smooth val="0"/>
          <c:extLst xmlns:c16r2="http://schemas.microsoft.com/office/drawing/2015/06/chart">
            <c:ext xmlns:c16="http://schemas.microsoft.com/office/drawing/2014/chart" uri="{C3380CC4-5D6E-409C-BE32-E72D297353CC}">
              <c16:uniqueId val="{00000000-E81F-4C85-AB03-5CC49205C9A4}"/>
            </c:ext>
          </c:extLst>
        </c:ser>
        <c:ser>
          <c:idx val="1"/>
          <c:order val="1"/>
          <c:tx>
            <c:strRef>
              <c:f>Plan1!$E$20</c:f>
              <c:strCache>
                <c:ptCount val="1"/>
                <c:pt idx="0">
                  <c:v>Produtos de inovação</c:v>
                </c:pt>
              </c:strCache>
            </c:strRef>
          </c:tx>
          <c:spPr>
            <a:ln w="50800" cap="rnd">
              <a:solidFill>
                <a:schemeClr val="tx2"/>
              </a:solidFill>
              <a:round/>
            </a:ln>
            <a:effectLst/>
          </c:spPr>
          <c:marker>
            <c:symbol val="none"/>
          </c:marker>
          <c:cat>
            <c:numRef>
              <c:f>Plan1!$C$21:$C$26</c:f>
              <c:numCache>
                <c:formatCode>General</c:formatCode>
                <c:ptCount val="6"/>
                <c:pt idx="0">
                  <c:v>2011</c:v>
                </c:pt>
                <c:pt idx="1">
                  <c:v>2012</c:v>
                </c:pt>
                <c:pt idx="2">
                  <c:v>2013</c:v>
                </c:pt>
                <c:pt idx="3">
                  <c:v>2014</c:v>
                </c:pt>
                <c:pt idx="4">
                  <c:v>2015</c:v>
                </c:pt>
                <c:pt idx="5">
                  <c:v>2016</c:v>
                </c:pt>
              </c:numCache>
            </c:numRef>
          </c:cat>
          <c:val>
            <c:numRef>
              <c:f>Plan1!$E$21:$E$26</c:f>
              <c:numCache>
                <c:formatCode>General</c:formatCode>
                <c:ptCount val="6"/>
                <c:pt idx="0">
                  <c:v>36.03</c:v>
                </c:pt>
                <c:pt idx="1">
                  <c:v>33</c:v>
                </c:pt>
                <c:pt idx="2">
                  <c:v>31.8</c:v>
                </c:pt>
                <c:pt idx="3">
                  <c:v>30.8</c:v>
                </c:pt>
                <c:pt idx="4">
                  <c:v>27.5</c:v>
                </c:pt>
                <c:pt idx="5">
                  <c:v>23.7</c:v>
                </c:pt>
              </c:numCache>
            </c:numRef>
          </c:val>
          <c:smooth val="0"/>
          <c:extLst xmlns:c16r2="http://schemas.microsoft.com/office/drawing/2015/06/chart">
            <c:ext xmlns:c16="http://schemas.microsoft.com/office/drawing/2014/chart" uri="{C3380CC4-5D6E-409C-BE32-E72D297353CC}">
              <c16:uniqueId val="{00000001-E81F-4C85-AB03-5CC49205C9A4}"/>
            </c:ext>
          </c:extLst>
        </c:ser>
        <c:dLbls>
          <c:showLegendKey val="0"/>
          <c:showVal val="0"/>
          <c:showCatName val="0"/>
          <c:showSerName val="0"/>
          <c:showPercent val="0"/>
          <c:showBubbleSize val="0"/>
        </c:dLbls>
        <c:smooth val="0"/>
        <c:axId val="509801056"/>
        <c:axId val="509801448"/>
      </c:lineChart>
      <c:catAx>
        <c:axId val="509801056"/>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s-ES"/>
          </a:p>
        </c:txPr>
        <c:crossAx val="509801448"/>
        <c:crosses val="autoZero"/>
        <c:auto val="1"/>
        <c:lblAlgn val="ctr"/>
        <c:lblOffset val="100"/>
        <c:noMultiLvlLbl val="0"/>
      </c:catAx>
      <c:valAx>
        <c:axId val="509801448"/>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s-ES"/>
          </a:p>
        </c:txPr>
        <c:crossAx val="5098010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1" i="0" u="none" strike="noStrike" kern="1200" baseline="0">
              <a:solidFill>
                <a:sysClr val="windowText" lastClr="000000"/>
              </a:solidFill>
              <a:latin typeface="+mn-lt"/>
              <a:ea typeface="+mn-ea"/>
              <a:cs typeface="+mn-cs"/>
            </a:defRPr>
          </a:pPr>
          <a:endParaRPr lang="es-ES"/>
        </a:p>
      </c:txPr>
    </c:legend>
    <c:plotVisOnly val="1"/>
    <c:dispBlanksAs val="gap"/>
    <c:showDLblsOverMax val="0"/>
  </c:chart>
  <c:spPr>
    <a:noFill/>
    <a:ln>
      <a:noFill/>
    </a:ln>
    <a:effectLst/>
  </c:spPr>
  <c:txPr>
    <a:bodyPr/>
    <a:lstStyle/>
    <a:p>
      <a:pPr>
        <a:defRPr b="1">
          <a:solidFill>
            <a:sysClr val="windowText" lastClr="000000"/>
          </a:solidFill>
        </a:defRPr>
      </a:pPr>
      <a:endParaRPr lang="es-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50800" cap="rnd">
              <a:solidFill>
                <a:schemeClr val="tx2"/>
              </a:solidFill>
              <a:round/>
            </a:ln>
            <a:effectLst/>
          </c:spPr>
          <c:marker>
            <c:symbol val="none"/>
          </c:marker>
          <c:cat>
            <c:numRef>
              <c:f>Plan1!$C$29:$C$34</c:f>
              <c:numCache>
                <c:formatCode>General</c:formatCode>
                <c:ptCount val="6"/>
                <c:pt idx="0">
                  <c:v>2011</c:v>
                </c:pt>
                <c:pt idx="1">
                  <c:v>2012</c:v>
                </c:pt>
                <c:pt idx="2">
                  <c:v>2013</c:v>
                </c:pt>
                <c:pt idx="3">
                  <c:v>2014</c:v>
                </c:pt>
                <c:pt idx="4">
                  <c:v>2015</c:v>
                </c:pt>
                <c:pt idx="5">
                  <c:v>2016</c:v>
                </c:pt>
              </c:numCache>
            </c:numRef>
          </c:cat>
          <c:val>
            <c:numRef>
              <c:f>Plan1!$D$29:$D$34</c:f>
              <c:numCache>
                <c:formatCode>General</c:formatCode>
                <c:ptCount val="6"/>
                <c:pt idx="0">
                  <c:v>0.91</c:v>
                </c:pt>
                <c:pt idx="1">
                  <c:v>0.82</c:v>
                </c:pt>
                <c:pt idx="2">
                  <c:v>0.8</c:v>
                </c:pt>
                <c:pt idx="3">
                  <c:v>0.7</c:v>
                </c:pt>
                <c:pt idx="4">
                  <c:v>0.7</c:v>
                </c:pt>
                <c:pt idx="5">
                  <c:v>0.6</c:v>
                </c:pt>
              </c:numCache>
            </c:numRef>
          </c:val>
          <c:smooth val="0"/>
          <c:extLst xmlns:c16r2="http://schemas.microsoft.com/office/drawing/2015/06/chart">
            <c:ext xmlns:c16="http://schemas.microsoft.com/office/drawing/2014/chart" uri="{C3380CC4-5D6E-409C-BE32-E72D297353CC}">
              <c16:uniqueId val="{00000000-7758-4BD8-8B2A-5172154270C9}"/>
            </c:ext>
          </c:extLst>
        </c:ser>
        <c:dLbls>
          <c:showLegendKey val="0"/>
          <c:showVal val="0"/>
          <c:showCatName val="0"/>
          <c:showSerName val="0"/>
          <c:showPercent val="0"/>
          <c:showBubbleSize val="0"/>
        </c:dLbls>
        <c:smooth val="0"/>
        <c:axId val="510558336"/>
        <c:axId val="510554416"/>
      </c:lineChart>
      <c:catAx>
        <c:axId val="510558336"/>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s-ES"/>
          </a:p>
        </c:txPr>
        <c:crossAx val="510554416"/>
        <c:crosses val="autoZero"/>
        <c:auto val="1"/>
        <c:lblAlgn val="ctr"/>
        <c:lblOffset val="100"/>
        <c:noMultiLvlLbl val="0"/>
      </c:catAx>
      <c:valAx>
        <c:axId val="510554416"/>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s-ES"/>
          </a:p>
        </c:txPr>
        <c:crossAx val="510558336"/>
        <c:crosses val="autoZero"/>
        <c:crossBetween val="between"/>
      </c:valAx>
      <c:spPr>
        <a:noFill/>
        <a:ln>
          <a:noFill/>
        </a:ln>
        <a:effectLst/>
      </c:spPr>
    </c:plotArea>
    <c:plotVisOnly val="1"/>
    <c:dispBlanksAs val="gap"/>
    <c:showDLblsOverMax val="0"/>
  </c:chart>
  <c:spPr>
    <a:noFill/>
    <a:ln>
      <a:noFill/>
    </a:ln>
    <a:effectLst/>
  </c:spPr>
  <c:txPr>
    <a:bodyPr/>
    <a:lstStyle/>
    <a:p>
      <a:pPr>
        <a:defRPr b="1">
          <a:solidFill>
            <a:sysClr val="windowText" lastClr="000000"/>
          </a:solidFill>
        </a:defRPr>
      </a:pPr>
      <a:endParaRPr lang="es-E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2.0583139560863696E-2"/>
          <c:w val="0.97347120457822067"/>
          <c:h val="0.82328876894534442"/>
        </c:manualLayout>
      </c:layout>
      <c:lineChart>
        <c:grouping val="standard"/>
        <c:varyColors val="0"/>
        <c:ser>
          <c:idx val="0"/>
          <c:order val="0"/>
          <c:spPr>
            <a:ln w="28575" cap="rnd">
              <a:solidFill>
                <a:schemeClr val="accent1"/>
              </a:solidFill>
              <a:round/>
            </a:ln>
            <a:effectLst/>
          </c:spPr>
          <c:marker>
            <c:symbol val="none"/>
          </c:marker>
          <c:dLbls>
            <c:dLbl>
              <c:idx val="1"/>
              <c:delete val="1"/>
              <c:extLst xmlns:c16r2="http://schemas.microsoft.com/office/drawing/2015/06/chart">
                <c:ext xmlns:c16="http://schemas.microsoft.com/office/drawing/2014/chart" uri="{C3380CC4-5D6E-409C-BE32-E72D297353CC}">
                  <c16:uniqueId val="{00000000-6275-4547-A436-B9764DC7A963}"/>
                </c:ext>
                <c:ext xmlns:c15="http://schemas.microsoft.com/office/drawing/2012/chart" uri="{CE6537A1-D6FC-4f65-9D91-7224C49458BB}"/>
              </c:extLst>
            </c:dLbl>
            <c:dLbl>
              <c:idx val="2"/>
              <c:delete val="1"/>
              <c:extLst xmlns:c16r2="http://schemas.microsoft.com/office/drawing/2015/06/chart">
                <c:ext xmlns:c16="http://schemas.microsoft.com/office/drawing/2014/chart" uri="{C3380CC4-5D6E-409C-BE32-E72D297353CC}">
                  <c16:uniqueId val="{00000001-6275-4547-A436-B9764DC7A963}"/>
                </c:ext>
                <c:ext xmlns:c15="http://schemas.microsoft.com/office/drawing/2012/chart" uri="{CE6537A1-D6FC-4f65-9D91-7224C49458BB}"/>
              </c:extLst>
            </c:dLbl>
            <c:dLbl>
              <c:idx val="3"/>
              <c:delete val="1"/>
              <c:extLst xmlns:c16r2="http://schemas.microsoft.com/office/drawing/2015/06/chart">
                <c:ext xmlns:c16="http://schemas.microsoft.com/office/drawing/2014/chart" uri="{C3380CC4-5D6E-409C-BE32-E72D297353CC}">
                  <c16:uniqueId val="{00000002-6275-4547-A436-B9764DC7A963}"/>
                </c:ext>
                <c:ext xmlns:c15="http://schemas.microsoft.com/office/drawing/2012/chart" uri="{CE6537A1-D6FC-4f65-9D91-7224C49458BB}"/>
              </c:extLst>
            </c:dLbl>
            <c:dLbl>
              <c:idx val="4"/>
              <c:delete val="1"/>
              <c:extLst xmlns:c16r2="http://schemas.microsoft.com/office/drawing/2015/06/chart">
                <c:ext xmlns:c16="http://schemas.microsoft.com/office/drawing/2014/chart" uri="{C3380CC4-5D6E-409C-BE32-E72D297353CC}">
                  <c16:uniqueId val="{00000003-6275-4547-A436-B9764DC7A963}"/>
                </c:ext>
                <c:ext xmlns:c15="http://schemas.microsoft.com/office/drawing/2012/chart" uri="{CE6537A1-D6FC-4f65-9D91-7224C49458BB}"/>
              </c:extLst>
            </c:dLbl>
            <c:dLbl>
              <c:idx val="5"/>
              <c:delete val="1"/>
              <c:extLst xmlns:c16r2="http://schemas.microsoft.com/office/drawing/2015/06/chart">
                <c:ext xmlns:c16="http://schemas.microsoft.com/office/drawing/2014/chart" uri="{C3380CC4-5D6E-409C-BE32-E72D297353CC}">
                  <c16:uniqueId val="{00000004-6275-4547-A436-B9764DC7A963}"/>
                </c:ext>
                <c:ext xmlns:c15="http://schemas.microsoft.com/office/drawing/2012/chart" uri="{CE6537A1-D6FC-4f65-9D91-7224C49458BB}"/>
              </c:extLst>
            </c:dLbl>
            <c:dLbl>
              <c:idx val="7"/>
              <c:delete val="1"/>
              <c:extLst xmlns:c16r2="http://schemas.microsoft.com/office/drawing/2015/06/chart">
                <c:ext xmlns:c16="http://schemas.microsoft.com/office/drawing/2014/chart" uri="{C3380CC4-5D6E-409C-BE32-E72D297353CC}">
                  <c16:uniqueId val="{00000005-6275-4547-A436-B9764DC7A963}"/>
                </c:ext>
                <c:ext xmlns:c15="http://schemas.microsoft.com/office/drawing/2012/chart" uri="{CE6537A1-D6FC-4f65-9D91-7224C49458BB}"/>
              </c:extLst>
            </c:dLbl>
            <c:dLbl>
              <c:idx val="8"/>
              <c:delete val="1"/>
              <c:extLst xmlns:c16r2="http://schemas.microsoft.com/office/drawing/2015/06/chart">
                <c:ext xmlns:c16="http://schemas.microsoft.com/office/drawing/2014/chart" uri="{C3380CC4-5D6E-409C-BE32-E72D297353CC}">
                  <c16:uniqueId val="{00000006-6275-4547-A436-B9764DC7A963}"/>
                </c:ext>
                <c:ext xmlns:c15="http://schemas.microsoft.com/office/drawing/2012/chart" uri="{CE6537A1-D6FC-4f65-9D91-7224C49458BB}"/>
              </c:extLst>
            </c:dLbl>
            <c:dLbl>
              <c:idx val="9"/>
              <c:delete val="1"/>
              <c:extLst xmlns:c16r2="http://schemas.microsoft.com/office/drawing/2015/06/chart">
                <c:ext xmlns:c16="http://schemas.microsoft.com/office/drawing/2014/chart" uri="{C3380CC4-5D6E-409C-BE32-E72D297353CC}">
                  <c16:uniqueId val="{00000007-6275-4547-A436-B9764DC7A963}"/>
                </c:ext>
                <c:ext xmlns:c15="http://schemas.microsoft.com/office/drawing/2012/chart" uri="{CE6537A1-D6FC-4f65-9D91-7224C49458BB}"/>
              </c:extLst>
            </c:dLbl>
            <c:dLbl>
              <c:idx val="10"/>
              <c:delete val="1"/>
              <c:extLst xmlns:c16r2="http://schemas.microsoft.com/office/drawing/2015/06/chart">
                <c:ext xmlns:c16="http://schemas.microsoft.com/office/drawing/2014/chart" uri="{C3380CC4-5D6E-409C-BE32-E72D297353CC}">
                  <c16:uniqueId val="{00000008-6275-4547-A436-B9764DC7A963}"/>
                </c:ext>
                <c:ext xmlns:c15="http://schemas.microsoft.com/office/drawing/2012/chart" uri="{CE6537A1-D6FC-4f65-9D91-7224C49458BB}"/>
              </c:extLst>
            </c:dLbl>
            <c:dLbl>
              <c:idx val="11"/>
              <c:delete val="1"/>
              <c:extLst xmlns:c16r2="http://schemas.microsoft.com/office/drawing/2015/06/chart">
                <c:ext xmlns:c16="http://schemas.microsoft.com/office/drawing/2014/chart" uri="{C3380CC4-5D6E-409C-BE32-E72D297353CC}">
                  <c16:uniqueId val="{00000009-6275-4547-A436-B9764DC7A963}"/>
                </c:ext>
                <c:ext xmlns:c15="http://schemas.microsoft.com/office/drawing/2012/chart" uri="{CE6537A1-D6FC-4f65-9D91-7224C49458BB}"/>
              </c:extLst>
            </c:dLbl>
            <c:dLbl>
              <c:idx val="12"/>
              <c:delete val="1"/>
              <c:extLst xmlns:c16r2="http://schemas.microsoft.com/office/drawing/2015/06/chart">
                <c:ext xmlns:c16="http://schemas.microsoft.com/office/drawing/2014/chart" uri="{C3380CC4-5D6E-409C-BE32-E72D297353CC}">
                  <c16:uniqueId val="{0000000A-6275-4547-A436-B9764DC7A963}"/>
                </c:ext>
                <c:ext xmlns:c15="http://schemas.microsoft.com/office/drawing/2012/chart" uri="{CE6537A1-D6FC-4f65-9D91-7224C49458BB}"/>
              </c:extLst>
            </c:dLbl>
            <c:dLbl>
              <c:idx val="13"/>
              <c:delete val="1"/>
              <c:extLst xmlns:c16r2="http://schemas.microsoft.com/office/drawing/2015/06/chart">
                <c:ext xmlns:c16="http://schemas.microsoft.com/office/drawing/2014/chart" uri="{C3380CC4-5D6E-409C-BE32-E72D297353CC}">
                  <c16:uniqueId val="{0000000B-6275-4547-A436-B9764DC7A963}"/>
                </c:ext>
                <c:ext xmlns:c15="http://schemas.microsoft.com/office/drawing/2012/chart" uri="{CE6537A1-D6FC-4f65-9D91-7224C49458BB}"/>
              </c:extLst>
            </c:dLbl>
            <c:dLbl>
              <c:idx val="14"/>
              <c:delete val="1"/>
              <c:extLst xmlns:c16r2="http://schemas.microsoft.com/office/drawing/2015/06/chart">
                <c:ext xmlns:c16="http://schemas.microsoft.com/office/drawing/2014/chart" uri="{C3380CC4-5D6E-409C-BE32-E72D297353CC}">
                  <c16:uniqueId val="{0000000C-6275-4547-A436-B9764DC7A963}"/>
                </c:ext>
                <c:ext xmlns:c15="http://schemas.microsoft.com/office/drawing/2012/chart" uri="{CE6537A1-D6FC-4f65-9D91-7224C49458BB}"/>
              </c:extLst>
            </c:dLbl>
            <c:dLbl>
              <c:idx val="15"/>
              <c:delete val="1"/>
              <c:extLst xmlns:c16r2="http://schemas.microsoft.com/office/drawing/2015/06/chart">
                <c:ext xmlns:c16="http://schemas.microsoft.com/office/drawing/2014/chart" uri="{C3380CC4-5D6E-409C-BE32-E72D297353CC}">
                  <c16:uniqueId val="{0000000D-6275-4547-A436-B9764DC7A963}"/>
                </c:ext>
                <c:ext xmlns:c15="http://schemas.microsoft.com/office/drawing/2012/chart" uri="{CE6537A1-D6FC-4f65-9D91-7224C49458BB}"/>
              </c:extLst>
            </c:dLbl>
            <c:dLbl>
              <c:idx val="16"/>
              <c:delete val="1"/>
              <c:extLst xmlns:c16r2="http://schemas.microsoft.com/office/drawing/2015/06/chart">
                <c:ext xmlns:c16="http://schemas.microsoft.com/office/drawing/2014/chart" uri="{C3380CC4-5D6E-409C-BE32-E72D297353CC}">
                  <c16:uniqueId val="{0000000E-6275-4547-A436-B9764DC7A963}"/>
                </c:ext>
                <c:ext xmlns:c15="http://schemas.microsoft.com/office/drawing/2012/chart" uri="{CE6537A1-D6FC-4f65-9D91-7224C49458BB}"/>
              </c:extLst>
            </c:dLbl>
            <c:dLbl>
              <c:idx val="17"/>
              <c:delete val="1"/>
              <c:extLst xmlns:c16r2="http://schemas.microsoft.com/office/drawing/2015/06/chart">
                <c:ext xmlns:c16="http://schemas.microsoft.com/office/drawing/2014/chart" uri="{C3380CC4-5D6E-409C-BE32-E72D297353CC}">
                  <c16:uniqueId val="{0000000F-6275-4547-A436-B9764DC7A963}"/>
                </c:ext>
                <c:ext xmlns:c15="http://schemas.microsoft.com/office/drawing/2012/chart" uri="{CE6537A1-D6FC-4f65-9D91-7224C49458BB}"/>
              </c:extLst>
            </c:dLbl>
            <c:dLbl>
              <c:idx val="18"/>
              <c:delete val="1"/>
              <c:extLst xmlns:c16r2="http://schemas.microsoft.com/office/drawing/2015/06/chart">
                <c:ext xmlns:c16="http://schemas.microsoft.com/office/drawing/2014/chart" uri="{C3380CC4-5D6E-409C-BE32-E72D297353CC}">
                  <c16:uniqueId val="{00000010-6275-4547-A436-B9764DC7A963}"/>
                </c:ext>
                <c:ext xmlns:c15="http://schemas.microsoft.com/office/drawing/2012/chart" uri="{CE6537A1-D6FC-4f65-9D91-7224C49458BB}"/>
              </c:extLst>
            </c:dLbl>
            <c:dLbl>
              <c:idx val="19"/>
              <c:delete val="1"/>
              <c:extLst xmlns:c16r2="http://schemas.microsoft.com/office/drawing/2015/06/chart">
                <c:ext xmlns:c16="http://schemas.microsoft.com/office/drawing/2014/chart" uri="{C3380CC4-5D6E-409C-BE32-E72D297353CC}">
                  <c16:uniqueId val="{00000011-6275-4547-A436-B9764DC7A963}"/>
                </c:ext>
                <c:ext xmlns:c15="http://schemas.microsoft.com/office/drawing/2012/chart" uri="{CE6537A1-D6FC-4f65-9D91-7224C49458BB}"/>
              </c:extLst>
            </c:dLbl>
            <c:dLbl>
              <c:idx val="20"/>
              <c:delete val="1"/>
              <c:extLst xmlns:c16r2="http://schemas.microsoft.com/office/drawing/2015/06/chart">
                <c:ext xmlns:c16="http://schemas.microsoft.com/office/drawing/2014/chart" uri="{C3380CC4-5D6E-409C-BE32-E72D297353CC}">
                  <c16:uniqueId val="{00000012-6275-4547-A436-B9764DC7A963}"/>
                </c:ext>
                <c:ext xmlns:c15="http://schemas.microsoft.com/office/drawing/2012/chart" uri="{CE6537A1-D6FC-4f65-9D91-7224C49458BB}"/>
              </c:extLst>
            </c:dLbl>
            <c:dLbl>
              <c:idx val="21"/>
              <c:delete val="1"/>
              <c:extLst xmlns:c16r2="http://schemas.microsoft.com/office/drawing/2015/06/chart">
                <c:ext xmlns:c16="http://schemas.microsoft.com/office/drawing/2014/chart" uri="{C3380CC4-5D6E-409C-BE32-E72D297353CC}">
                  <c16:uniqueId val="{00000013-6275-4547-A436-B9764DC7A963}"/>
                </c:ext>
                <c:ext xmlns:c15="http://schemas.microsoft.com/office/drawing/2012/chart" uri="{CE6537A1-D6FC-4f65-9D91-7224C49458BB}"/>
              </c:extLst>
            </c:dLbl>
            <c:dLbl>
              <c:idx val="22"/>
              <c:delete val="1"/>
              <c:extLst xmlns:c16r2="http://schemas.microsoft.com/office/drawing/2015/06/chart">
                <c:ext xmlns:c16="http://schemas.microsoft.com/office/drawing/2014/chart" uri="{C3380CC4-5D6E-409C-BE32-E72D297353CC}">
                  <c16:uniqueId val="{00000014-6275-4547-A436-B9764DC7A963}"/>
                </c:ext>
                <c:ext xmlns:c15="http://schemas.microsoft.com/office/drawing/2012/chart" uri="{CE6537A1-D6FC-4f65-9D91-7224C49458BB}"/>
              </c:extLst>
            </c:dLbl>
            <c:dLbl>
              <c:idx val="23"/>
              <c:delete val="1"/>
              <c:extLst xmlns:c16r2="http://schemas.microsoft.com/office/drawing/2015/06/chart">
                <c:ext xmlns:c16="http://schemas.microsoft.com/office/drawing/2014/chart" uri="{C3380CC4-5D6E-409C-BE32-E72D297353CC}">
                  <c16:uniqueId val="{00000015-6275-4547-A436-B9764DC7A963}"/>
                </c:ext>
                <c:ext xmlns:c15="http://schemas.microsoft.com/office/drawing/2012/chart" uri="{CE6537A1-D6FC-4f65-9D91-7224C49458BB}"/>
              </c:extLst>
            </c:dLbl>
            <c:dLbl>
              <c:idx val="24"/>
              <c:delete val="1"/>
              <c:extLst xmlns:c16r2="http://schemas.microsoft.com/office/drawing/2015/06/chart">
                <c:ext xmlns:c16="http://schemas.microsoft.com/office/drawing/2014/chart" uri="{C3380CC4-5D6E-409C-BE32-E72D297353CC}">
                  <c16:uniqueId val="{00000016-6275-4547-A436-B9764DC7A963}"/>
                </c:ext>
                <c:ext xmlns:c15="http://schemas.microsoft.com/office/drawing/2012/chart" uri="{CE6537A1-D6FC-4f65-9D91-7224C49458BB}"/>
              </c:extLst>
            </c:dLbl>
            <c:dLbl>
              <c:idx val="25"/>
              <c:delete val="1"/>
              <c:extLst xmlns:c16r2="http://schemas.microsoft.com/office/drawing/2015/06/chart">
                <c:ext xmlns:c16="http://schemas.microsoft.com/office/drawing/2014/chart" uri="{C3380CC4-5D6E-409C-BE32-E72D297353CC}">
                  <c16:uniqueId val="{00000017-6275-4547-A436-B9764DC7A963}"/>
                </c:ext>
                <c:ext xmlns:c15="http://schemas.microsoft.com/office/drawing/2012/chart" uri="{CE6537A1-D6FC-4f65-9D91-7224C49458BB}"/>
              </c:extLst>
            </c:dLbl>
            <c:dLbl>
              <c:idx val="26"/>
              <c:delete val="1"/>
              <c:extLst xmlns:c16r2="http://schemas.microsoft.com/office/drawing/2015/06/chart">
                <c:ext xmlns:c16="http://schemas.microsoft.com/office/drawing/2014/chart" uri="{C3380CC4-5D6E-409C-BE32-E72D297353CC}">
                  <c16:uniqueId val="{00000018-6275-4547-A436-B9764DC7A963}"/>
                </c:ext>
                <c:ext xmlns:c15="http://schemas.microsoft.com/office/drawing/2012/chart" uri="{CE6537A1-D6FC-4f65-9D91-7224C49458BB}"/>
              </c:extLst>
            </c:dLbl>
            <c:dLbl>
              <c:idx val="27"/>
              <c:delete val="1"/>
              <c:extLst xmlns:c16r2="http://schemas.microsoft.com/office/drawing/2015/06/chart">
                <c:ext xmlns:c16="http://schemas.microsoft.com/office/drawing/2014/chart" uri="{C3380CC4-5D6E-409C-BE32-E72D297353CC}">
                  <c16:uniqueId val="{00000019-6275-4547-A436-B9764DC7A963}"/>
                </c:ext>
                <c:ext xmlns:c15="http://schemas.microsoft.com/office/drawing/2012/chart" uri="{CE6537A1-D6FC-4f65-9D91-7224C49458BB}"/>
              </c:extLst>
            </c:dLbl>
            <c:dLbl>
              <c:idx val="28"/>
              <c:delete val="1"/>
              <c:extLst xmlns:c16r2="http://schemas.microsoft.com/office/drawing/2015/06/chart">
                <c:ext xmlns:c16="http://schemas.microsoft.com/office/drawing/2014/chart" uri="{C3380CC4-5D6E-409C-BE32-E72D297353CC}">
                  <c16:uniqueId val="{0000001A-6275-4547-A436-B9764DC7A963}"/>
                </c:ext>
                <c:ext xmlns:c15="http://schemas.microsoft.com/office/drawing/2012/chart" uri="{CE6537A1-D6FC-4f65-9D91-7224C49458BB}"/>
              </c:extLst>
            </c:dLbl>
            <c:dLbl>
              <c:idx val="29"/>
              <c:delete val="1"/>
              <c:extLst xmlns:c16r2="http://schemas.microsoft.com/office/drawing/2015/06/chart">
                <c:ext xmlns:c16="http://schemas.microsoft.com/office/drawing/2014/chart" uri="{C3380CC4-5D6E-409C-BE32-E72D297353CC}">
                  <c16:uniqueId val="{0000001B-6275-4547-A436-B9764DC7A963}"/>
                </c:ext>
                <c:ext xmlns:c15="http://schemas.microsoft.com/office/drawing/2012/chart" uri="{CE6537A1-D6FC-4f65-9D91-7224C49458BB}"/>
              </c:extLst>
            </c:dLbl>
            <c:dLbl>
              <c:idx val="30"/>
              <c:delete val="1"/>
              <c:extLst xmlns:c16r2="http://schemas.microsoft.com/office/drawing/2015/06/chart">
                <c:ext xmlns:c16="http://schemas.microsoft.com/office/drawing/2014/chart" uri="{C3380CC4-5D6E-409C-BE32-E72D297353CC}">
                  <c16:uniqueId val="{0000001C-6275-4547-A436-B9764DC7A963}"/>
                </c:ext>
                <c:ext xmlns:c15="http://schemas.microsoft.com/office/drawing/2012/chart" uri="{CE6537A1-D6FC-4f65-9D91-7224C49458BB}"/>
              </c:extLst>
            </c:dLbl>
            <c:dLbl>
              <c:idx val="31"/>
              <c:delete val="1"/>
              <c:extLst xmlns:c16r2="http://schemas.microsoft.com/office/drawing/2015/06/chart">
                <c:ext xmlns:c16="http://schemas.microsoft.com/office/drawing/2014/chart" uri="{C3380CC4-5D6E-409C-BE32-E72D297353CC}">
                  <c16:uniqueId val="{0000001D-6275-4547-A436-B9764DC7A963}"/>
                </c:ext>
                <c:ext xmlns:c15="http://schemas.microsoft.com/office/drawing/2012/chart" uri="{CE6537A1-D6FC-4f65-9D91-7224C49458BB}"/>
              </c:extLst>
            </c:dLbl>
            <c:dLbl>
              <c:idx val="32"/>
              <c:delete val="1"/>
              <c:extLst xmlns:c16r2="http://schemas.microsoft.com/office/drawing/2015/06/chart">
                <c:ext xmlns:c16="http://schemas.microsoft.com/office/drawing/2014/chart" uri="{C3380CC4-5D6E-409C-BE32-E72D297353CC}">
                  <c16:uniqueId val="{0000001E-6275-4547-A436-B9764DC7A963}"/>
                </c:ext>
                <c:ext xmlns:c15="http://schemas.microsoft.com/office/drawing/2012/chart" uri="{CE6537A1-D6FC-4f65-9D91-7224C49458BB}"/>
              </c:extLst>
            </c:dLbl>
            <c:dLbl>
              <c:idx val="33"/>
              <c:delete val="1"/>
              <c:extLst xmlns:c16r2="http://schemas.microsoft.com/office/drawing/2015/06/chart">
                <c:ext xmlns:c16="http://schemas.microsoft.com/office/drawing/2014/chart" uri="{C3380CC4-5D6E-409C-BE32-E72D297353CC}">
                  <c16:uniqueId val="{0000001F-6275-4547-A436-B9764DC7A963}"/>
                </c:ext>
                <c:ext xmlns:c15="http://schemas.microsoft.com/office/drawing/2012/chart" uri="{CE6537A1-D6FC-4f65-9D91-7224C49458BB}"/>
              </c:extLst>
            </c:dLbl>
            <c:dLbl>
              <c:idx val="34"/>
              <c:delete val="1"/>
              <c:extLst xmlns:c16r2="http://schemas.microsoft.com/office/drawing/2015/06/chart">
                <c:ext xmlns:c16="http://schemas.microsoft.com/office/drawing/2014/chart" uri="{C3380CC4-5D6E-409C-BE32-E72D297353CC}">
                  <c16:uniqueId val="{00000020-6275-4547-A436-B9764DC7A963}"/>
                </c:ext>
                <c:ext xmlns:c15="http://schemas.microsoft.com/office/drawing/2012/chart" uri="{CE6537A1-D6FC-4f65-9D91-7224C49458BB}"/>
              </c:extLst>
            </c:dLbl>
            <c:dLbl>
              <c:idx val="35"/>
              <c:delete val="1"/>
              <c:extLst xmlns:c16r2="http://schemas.microsoft.com/office/drawing/2015/06/chart">
                <c:ext xmlns:c16="http://schemas.microsoft.com/office/drawing/2014/chart" uri="{C3380CC4-5D6E-409C-BE32-E72D297353CC}">
                  <c16:uniqueId val="{00000021-6275-4547-A436-B9764DC7A963}"/>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s-ES"/>
              </a:p>
            </c:txPr>
            <c:dLblPos val="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Plan1!$A$2:$A$37</c:f>
              <c:numCache>
                <c:formatCode>General</c:formatCode>
                <c:ptCount val="36"/>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numCache>
            </c:numRef>
          </c:cat>
          <c:val>
            <c:numRef>
              <c:f>Plan1!$B$2:$B$37</c:f>
              <c:numCache>
                <c:formatCode>General</c:formatCode>
                <c:ptCount val="36"/>
                <c:pt idx="0">
                  <c:v>1342</c:v>
                </c:pt>
                <c:pt idx="1">
                  <c:v>122</c:v>
                </c:pt>
                <c:pt idx="2">
                  <c:v>69</c:v>
                </c:pt>
                <c:pt idx="3">
                  <c:v>45</c:v>
                </c:pt>
                <c:pt idx="4">
                  <c:v>82</c:v>
                </c:pt>
                <c:pt idx="5">
                  <c:v>329</c:v>
                </c:pt>
                <c:pt idx="6">
                  <c:v>612</c:v>
                </c:pt>
                <c:pt idx="7">
                  <c:v>197</c:v>
                </c:pt>
                <c:pt idx="8">
                  <c:v>107</c:v>
                </c:pt>
                <c:pt idx="9">
                  <c:v>25</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numCache>
            </c:numRef>
          </c:val>
          <c:smooth val="0"/>
          <c:extLst xmlns:c16r2="http://schemas.microsoft.com/office/drawing/2015/06/chart">
            <c:ext xmlns:c16="http://schemas.microsoft.com/office/drawing/2014/chart" uri="{C3380CC4-5D6E-409C-BE32-E72D297353CC}">
              <c16:uniqueId val="{00000022-6275-4547-A436-B9764DC7A963}"/>
            </c:ext>
          </c:extLst>
        </c:ser>
        <c:dLbls>
          <c:dLblPos val="r"/>
          <c:showLegendKey val="0"/>
          <c:showVal val="1"/>
          <c:showCatName val="0"/>
          <c:showSerName val="0"/>
          <c:showPercent val="0"/>
          <c:showBubbleSize val="0"/>
        </c:dLbls>
        <c:smooth val="0"/>
        <c:axId val="510559120"/>
        <c:axId val="510553632"/>
      </c:lineChart>
      <c:catAx>
        <c:axId val="510559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s-ES"/>
          </a:p>
        </c:txPr>
        <c:crossAx val="510553632"/>
        <c:crosses val="autoZero"/>
        <c:auto val="1"/>
        <c:lblAlgn val="ctr"/>
        <c:lblOffset val="100"/>
        <c:noMultiLvlLbl val="0"/>
      </c:catAx>
      <c:valAx>
        <c:axId val="510553632"/>
        <c:scaling>
          <c:orientation val="minMax"/>
        </c:scaling>
        <c:delete val="1"/>
        <c:axPos val="l"/>
        <c:numFmt formatCode="General" sourceLinked="1"/>
        <c:majorTickMark val="out"/>
        <c:minorTickMark val="none"/>
        <c:tickLblPos val="nextTo"/>
        <c:crossAx val="510559120"/>
        <c:crosses val="autoZero"/>
        <c:crossBetween val="between"/>
      </c:valAx>
      <c:spPr>
        <a:noFill/>
        <a:ln>
          <a:noFill/>
        </a:ln>
        <a:effectLst/>
      </c:spPr>
    </c:plotArea>
    <c:plotVisOnly val="1"/>
    <c:dispBlanksAs val="gap"/>
    <c:showDLblsOverMax val="0"/>
  </c:chart>
  <c:spPr>
    <a:noFill/>
    <a:ln>
      <a:noFill/>
    </a:ln>
    <a:effectLst/>
  </c:spPr>
  <c:txPr>
    <a:bodyPr/>
    <a:lstStyle/>
    <a:p>
      <a:pPr>
        <a:defRPr sz="1600"/>
      </a:pPr>
      <a:endParaRPr lang="es-E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dLbls>
            <c:dLbl>
              <c:idx val="1"/>
              <c:delete val="1"/>
              <c:extLst xmlns:c16r2="http://schemas.microsoft.com/office/drawing/2015/06/chart">
                <c:ext xmlns:c16="http://schemas.microsoft.com/office/drawing/2014/chart" uri="{C3380CC4-5D6E-409C-BE32-E72D297353CC}">
                  <c16:uniqueId val="{00000000-A1CD-489C-87FF-3F05D1D11954}"/>
                </c:ext>
                <c:ext xmlns:c15="http://schemas.microsoft.com/office/drawing/2012/chart" uri="{CE6537A1-D6FC-4f65-9D91-7224C49458BB}"/>
              </c:extLst>
            </c:dLbl>
            <c:dLbl>
              <c:idx val="3"/>
              <c:delete val="1"/>
              <c:extLst xmlns:c16r2="http://schemas.microsoft.com/office/drawing/2015/06/chart">
                <c:ext xmlns:c16="http://schemas.microsoft.com/office/drawing/2014/chart" uri="{C3380CC4-5D6E-409C-BE32-E72D297353CC}">
                  <c16:uniqueId val="{00000001-A1CD-489C-87FF-3F05D1D11954}"/>
                </c:ext>
                <c:ext xmlns:c15="http://schemas.microsoft.com/office/drawing/2012/chart" uri="{CE6537A1-D6FC-4f65-9D91-7224C49458BB}"/>
              </c:extLst>
            </c:dLbl>
            <c:dLbl>
              <c:idx val="4"/>
              <c:delete val="1"/>
              <c:extLst xmlns:c16r2="http://schemas.microsoft.com/office/drawing/2015/06/chart">
                <c:ext xmlns:c16="http://schemas.microsoft.com/office/drawing/2014/chart" uri="{C3380CC4-5D6E-409C-BE32-E72D297353CC}">
                  <c16:uniqueId val="{00000002-A1CD-489C-87FF-3F05D1D11954}"/>
                </c:ext>
                <c:ext xmlns:c15="http://schemas.microsoft.com/office/drawing/2012/chart" uri="{CE6537A1-D6FC-4f65-9D91-7224C49458BB}"/>
              </c:extLst>
            </c:dLbl>
            <c:dLbl>
              <c:idx val="5"/>
              <c:delete val="1"/>
              <c:extLst xmlns:c16r2="http://schemas.microsoft.com/office/drawing/2015/06/chart">
                <c:ext xmlns:c16="http://schemas.microsoft.com/office/drawing/2014/chart" uri="{C3380CC4-5D6E-409C-BE32-E72D297353CC}">
                  <c16:uniqueId val="{00000003-A1CD-489C-87FF-3F05D1D11954}"/>
                </c:ext>
                <c:ext xmlns:c15="http://schemas.microsoft.com/office/drawing/2012/chart" uri="{CE6537A1-D6FC-4f65-9D91-7224C49458BB}"/>
              </c:extLst>
            </c:dLbl>
            <c:dLbl>
              <c:idx val="7"/>
              <c:delete val="1"/>
              <c:extLst xmlns:c16r2="http://schemas.microsoft.com/office/drawing/2015/06/chart">
                <c:ext xmlns:c16="http://schemas.microsoft.com/office/drawing/2014/chart" uri="{C3380CC4-5D6E-409C-BE32-E72D297353CC}">
                  <c16:uniqueId val="{00000004-A1CD-489C-87FF-3F05D1D11954}"/>
                </c:ext>
                <c:ext xmlns:c15="http://schemas.microsoft.com/office/drawing/2012/chart" uri="{CE6537A1-D6FC-4f65-9D91-7224C49458BB}"/>
              </c:extLst>
            </c:dLbl>
            <c:dLbl>
              <c:idx val="8"/>
              <c:delete val="1"/>
              <c:extLst xmlns:c16r2="http://schemas.microsoft.com/office/drawing/2015/06/chart">
                <c:ext xmlns:c16="http://schemas.microsoft.com/office/drawing/2014/chart" uri="{C3380CC4-5D6E-409C-BE32-E72D297353CC}">
                  <c16:uniqueId val="{00000005-A1CD-489C-87FF-3F05D1D11954}"/>
                </c:ext>
                <c:ext xmlns:c15="http://schemas.microsoft.com/office/drawing/2012/chart" uri="{CE6537A1-D6FC-4f65-9D91-7224C49458BB}"/>
              </c:extLst>
            </c:dLbl>
            <c:dLbl>
              <c:idx val="9"/>
              <c:delete val="1"/>
              <c:extLst xmlns:c16r2="http://schemas.microsoft.com/office/drawing/2015/06/chart">
                <c:ext xmlns:c16="http://schemas.microsoft.com/office/drawing/2014/chart" uri="{C3380CC4-5D6E-409C-BE32-E72D297353CC}">
                  <c16:uniqueId val="{00000006-A1CD-489C-87FF-3F05D1D11954}"/>
                </c:ext>
                <c:ext xmlns:c15="http://schemas.microsoft.com/office/drawing/2012/chart" uri="{CE6537A1-D6FC-4f65-9D91-7224C49458BB}"/>
              </c:extLst>
            </c:dLbl>
            <c:dLbl>
              <c:idx val="11"/>
              <c:delete val="1"/>
              <c:extLst xmlns:c16r2="http://schemas.microsoft.com/office/drawing/2015/06/chart">
                <c:ext xmlns:c16="http://schemas.microsoft.com/office/drawing/2014/chart" uri="{C3380CC4-5D6E-409C-BE32-E72D297353CC}">
                  <c16:uniqueId val="{00000007-A1CD-489C-87FF-3F05D1D11954}"/>
                </c:ext>
                <c:ext xmlns:c15="http://schemas.microsoft.com/office/drawing/2012/chart" uri="{CE6537A1-D6FC-4f65-9D91-7224C49458BB}"/>
              </c:extLst>
            </c:dLbl>
            <c:dLbl>
              <c:idx val="12"/>
              <c:delete val="1"/>
              <c:extLst xmlns:c16r2="http://schemas.microsoft.com/office/drawing/2015/06/chart">
                <c:ext xmlns:c16="http://schemas.microsoft.com/office/drawing/2014/chart" uri="{C3380CC4-5D6E-409C-BE32-E72D297353CC}">
                  <c16:uniqueId val="{00000008-A1CD-489C-87FF-3F05D1D11954}"/>
                </c:ext>
                <c:ext xmlns:c15="http://schemas.microsoft.com/office/drawing/2012/chart" uri="{CE6537A1-D6FC-4f65-9D91-7224C49458BB}"/>
              </c:extLst>
            </c:dLbl>
            <c:dLbl>
              <c:idx val="13"/>
              <c:delete val="1"/>
              <c:extLst xmlns:c16r2="http://schemas.microsoft.com/office/drawing/2015/06/chart">
                <c:ext xmlns:c16="http://schemas.microsoft.com/office/drawing/2014/chart" uri="{C3380CC4-5D6E-409C-BE32-E72D297353CC}">
                  <c16:uniqueId val="{00000009-A1CD-489C-87FF-3F05D1D11954}"/>
                </c:ext>
                <c:ext xmlns:c15="http://schemas.microsoft.com/office/drawing/2012/chart" uri="{CE6537A1-D6FC-4f65-9D91-7224C49458BB}"/>
              </c:extLst>
            </c:dLbl>
            <c:dLbl>
              <c:idx val="15"/>
              <c:delete val="1"/>
              <c:extLst xmlns:c16r2="http://schemas.microsoft.com/office/drawing/2015/06/chart">
                <c:ext xmlns:c16="http://schemas.microsoft.com/office/drawing/2014/chart" uri="{C3380CC4-5D6E-409C-BE32-E72D297353CC}">
                  <c16:uniqueId val="{0000000A-A1CD-489C-87FF-3F05D1D11954}"/>
                </c:ext>
                <c:ext xmlns:c15="http://schemas.microsoft.com/office/drawing/2012/chart" uri="{CE6537A1-D6FC-4f65-9D91-7224C49458BB}"/>
              </c:extLst>
            </c:dLbl>
            <c:dLbl>
              <c:idx val="16"/>
              <c:delete val="1"/>
              <c:extLst xmlns:c16r2="http://schemas.microsoft.com/office/drawing/2015/06/chart">
                <c:ext xmlns:c16="http://schemas.microsoft.com/office/drawing/2014/chart" uri="{C3380CC4-5D6E-409C-BE32-E72D297353CC}">
                  <c16:uniqueId val="{0000000B-A1CD-489C-87FF-3F05D1D11954}"/>
                </c:ext>
                <c:ext xmlns:c15="http://schemas.microsoft.com/office/drawing/2012/chart" uri="{CE6537A1-D6FC-4f65-9D91-7224C49458BB}"/>
              </c:extLst>
            </c:dLbl>
            <c:dLbl>
              <c:idx val="18"/>
              <c:delete val="1"/>
              <c:extLst xmlns:c16r2="http://schemas.microsoft.com/office/drawing/2015/06/chart">
                <c:ext xmlns:c16="http://schemas.microsoft.com/office/drawing/2014/chart" uri="{C3380CC4-5D6E-409C-BE32-E72D297353CC}">
                  <c16:uniqueId val="{0000000C-A1CD-489C-87FF-3F05D1D11954}"/>
                </c:ext>
                <c:ext xmlns:c15="http://schemas.microsoft.com/office/drawing/2012/chart" uri="{CE6537A1-D6FC-4f65-9D91-7224C49458BB}"/>
              </c:extLst>
            </c:dLbl>
            <c:dLbl>
              <c:idx val="19"/>
              <c:delete val="1"/>
              <c:extLst xmlns:c16r2="http://schemas.microsoft.com/office/drawing/2015/06/chart">
                <c:ext xmlns:c16="http://schemas.microsoft.com/office/drawing/2014/chart" uri="{C3380CC4-5D6E-409C-BE32-E72D297353CC}">
                  <c16:uniqueId val="{0000000D-A1CD-489C-87FF-3F05D1D11954}"/>
                </c:ext>
                <c:ext xmlns:c15="http://schemas.microsoft.com/office/drawing/2012/chart" uri="{CE6537A1-D6FC-4f65-9D91-7224C49458BB}"/>
              </c:extLst>
            </c:dLbl>
            <c:dLbl>
              <c:idx val="20"/>
              <c:delete val="1"/>
              <c:extLst xmlns:c16r2="http://schemas.microsoft.com/office/drawing/2015/06/chart">
                <c:ext xmlns:c16="http://schemas.microsoft.com/office/drawing/2014/chart" uri="{C3380CC4-5D6E-409C-BE32-E72D297353CC}">
                  <c16:uniqueId val="{0000000E-A1CD-489C-87FF-3F05D1D11954}"/>
                </c:ext>
                <c:ext xmlns:c15="http://schemas.microsoft.com/office/drawing/2012/chart" uri="{CE6537A1-D6FC-4f65-9D91-7224C49458BB}"/>
              </c:extLst>
            </c:dLbl>
            <c:dLbl>
              <c:idx val="21"/>
              <c:delete val="1"/>
              <c:extLst xmlns:c16r2="http://schemas.microsoft.com/office/drawing/2015/06/chart">
                <c:ext xmlns:c16="http://schemas.microsoft.com/office/drawing/2014/chart" uri="{C3380CC4-5D6E-409C-BE32-E72D297353CC}">
                  <c16:uniqueId val="{0000000F-A1CD-489C-87FF-3F05D1D11954}"/>
                </c:ext>
                <c:ext xmlns:c15="http://schemas.microsoft.com/office/drawing/2012/chart" uri="{CE6537A1-D6FC-4f65-9D91-7224C49458BB}"/>
              </c:extLst>
            </c:dLbl>
            <c:dLbl>
              <c:idx val="22"/>
              <c:delete val="1"/>
              <c:extLst xmlns:c16r2="http://schemas.microsoft.com/office/drawing/2015/06/chart">
                <c:ext xmlns:c16="http://schemas.microsoft.com/office/drawing/2014/chart" uri="{C3380CC4-5D6E-409C-BE32-E72D297353CC}">
                  <c16:uniqueId val="{00000010-A1CD-489C-87FF-3F05D1D11954}"/>
                </c:ext>
                <c:ext xmlns:c15="http://schemas.microsoft.com/office/drawing/2012/chart" uri="{CE6537A1-D6FC-4f65-9D91-7224C49458BB}"/>
              </c:extLst>
            </c:dLbl>
            <c:dLbl>
              <c:idx val="23"/>
              <c:delete val="1"/>
              <c:extLst xmlns:c16r2="http://schemas.microsoft.com/office/drawing/2015/06/chart">
                <c:ext xmlns:c16="http://schemas.microsoft.com/office/drawing/2014/chart" uri="{C3380CC4-5D6E-409C-BE32-E72D297353CC}">
                  <c16:uniqueId val="{00000011-A1CD-489C-87FF-3F05D1D11954}"/>
                </c:ext>
                <c:ext xmlns:c15="http://schemas.microsoft.com/office/drawing/2012/chart" uri="{CE6537A1-D6FC-4f65-9D91-7224C49458BB}"/>
              </c:extLst>
            </c:dLbl>
            <c:dLbl>
              <c:idx val="24"/>
              <c:delete val="1"/>
              <c:extLst xmlns:c16r2="http://schemas.microsoft.com/office/drawing/2015/06/chart">
                <c:ext xmlns:c16="http://schemas.microsoft.com/office/drawing/2014/chart" uri="{C3380CC4-5D6E-409C-BE32-E72D297353CC}">
                  <c16:uniqueId val="{00000012-A1CD-489C-87FF-3F05D1D11954}"/>
                </c:ext>
                <c:ext xmlns:c15="http://schemas.microsoft.com/office/drawing/2012/chart" uri="{CE6537A1-D6FC-4f65-9D91-7224C49458BB}"/>
              </c:extLst>
            </c:dLbl>
            <c:dLbl>
              <c:idx val="25"/>
              <c:delete val="1"/>
              <c:extLst xmlns:c16r2="http://schemas.microsoft.com/office/drawing/2015/06/chart">
                <c:ext xmlns:c16="http://schemas.microsoft.com/office/drawing/2014/chart" uri="{C3380CC4-5D6E-409C-BE32-E72D297353CC}">
                  <c16:uniqueId val="{00000013-A1CD-489C-87FF-3F05D1D11954}"/>
                </c:ext>
                <c:ext xmlns:c15="http://schemas.microsoft.com/office/drawing/2012/chart" uri="{CE6537A1-D6FC-4f65-9D91-7224C49458BB}"/>
              </c:extLst>
            </c:dLbl>
            <c:dLbl>
              <c:idx val="26"/>
              <c:delete val="1"/>
              <c:extLst xmlns:c16r2="http://schemas.microsoft.com/office/drawing/2015/06/chart">
                <c:ext xmlns:c16="http://schemas.microsoft.com/office/drawing/2014/chart" uri="{C3380CC4-5D6E-409C-BE32-E72D297353CC}">
                  <c16:uniqueId val="{00000014-A1CD-489C-87FF-3F05D1D11954}"/>
                </c:ext>
                <c:ext xmlns:c15="http://schemas.microsoft.com/office/drawing/2012/chart" uri="{CE6537A1-D6FC-4f65-9D91-7224C49458BB}"/>
              </c:extLst>
            </c:dLbl>
            <c:dLbl>
              <c:idx val="27"/>
              <c:delete val="1"/>
              <c:extLst xmlns:c16r2="http://schemas.microsoft.com/office/drawing/2015/06/chart">
                <c:ext xmlns:c16="http://schemas.microsoft.com/office/drawing/2014/chart" uri="{C3380CC4-5D6E-409C-BE32-E72D297353CC}">
                  <c16:uniqueId val="{00000015-A1CD-489C-87FF-3F05D1D11954}"/>
                </c:ext>
                <c:ext xmlns:c15="http://schemas.microsoft.com/office/drawing/2012/chart" uri="{CE6537A1-D6FC-4f65-9D91-7224C49458BB}"/>
              </c:extLst>
            </c:dLbl>
            <c:dLbl>
              <c:idx val="28"/>
              <c:delete val="1"/>
              <c:extLst xmlns:c16r2="http://schemas.microsoft.com/office/drawing/2015/06/chart">
                <c:ext xmlns:c16="http://schemas.microsoft.com/office/drawing/2014/chart" uri="{C3380CC4-5D6E-409C-BE32-E72D297353CC}">
                  <c16:uniqueId val="{00000016-A1CD-489C-87FF-3F05D1D11954}"/>
                </c:ext>
                <c:ext xmlns:c15="http://schemas.microsoft.com/office/drawing/2012/chart" uri="{CE6537A1-D6FC-4f65-9D91-7224C49458BB}"/>
              </c:extLst>
            </c:dLbl>
            <c:dLbl>
              <c:idx val="29"/>
              <c:delete val="1"/>
              <c:extLst xmlns:c16r2="http://schemas.microsoft.com/office/drawing/2015/06/chart">
                <c:ext xmlns:c16="http://schemas.microsoft.com/office/drawing/2014/chart" uri="{C3380CC4-5D6E-409C-BE32-E72D297353CC}">
                  <c16:uniqueId val="{00000017-A1CD-489C-87FF-3F05D1D11954}"/>
                </c:ext>
                <c:ext xmlns:c15="http://schemas.microsoft.com/office/drawing/2012/chart" uri="{CE6537A1-D6FC-4f65-9D91-7224C49458BB}"/>
              </c:extLst>
            </c:dLbl>
            <c:dLbl>
              <c:idx val="30"/>
              <c:delete val="1"/>
              <c:extLst xmlns:c16r2="http://schemas.microsoft.com/office/drawing/2015/06/chart">
                <c:ext xmlns:c16="http://schemas.microsoft.com/office/drawing/2014/chart" uri="{C3380CC4-5D6E-409C-BE32-E72D297353CC}">
                  <c16:uniqueId val="{00000018-A1CD-489C-87FF-3F05D1D11954}"/>
                </c:ext>
                <c:ext xmlns:c15="http://schemas.microsoft.com/office/drawing/2012/chart" uri="{CE6537A1-D6FC-4f65-9D91-7224C49458BB}"/>
              </c:extLst>
            </c:dLbl>
            <c:dLbl>
              <c:idx val="31"/>
              <c:delete val="1"/>
              <c:extLst xmlns:c16r2="http://schemas.microsoft.com/office/drawing/2015/06/chart">
                <c:ext xmlns:c16="http://schemas.microsoft.com/office/drawing/2014/chart" uri="{C3380CC4-5D6E-409C-BE32-E72D297353CC}">
                  <c16:uniqueId val="{00000019-A1CD-489C-87FF-3F05D1D11954}"/>
                </c:ext>
                <c:ext xmlns:c15="http://schemas.microsoft.com/office/drawing/2012/chart" uri="{CE6537A1-D6FC-4f65-9D91-7224C49458BB}"/>
              </c:extLst>
            </c:dLbl>
            <c:dLbl>
              <c:idx val="32"/>
              <c:delete val="1"/>
              <c:extLst xmlns:c16r2="http://schemas.microsoft.com/office/drawing/2015/06/chart">
                <c:ext xmlns:c16="http://schemas.microsoft.com/office/drawing/2014/chart" uri="{C3380CC4-5D6E-409C-BE32-E72D297353CC}">
                  <c16:uniqueId val="{0000001A-A1CD-489C-87FF-3F05D1D11954}"/>
                </c:ext>
                <c:ext xmlns:c15="http://schemas.microsoft.com/office/drawing/2012/chart" uri="{CE6537A1-D6FC-4f65-9D91-7224C49458BB}"/>
              </c:extLst>
            </c:dLbl>
            <c:dLbl>
              <c:idx val="33"/>
              <c:delete val="1"/>
              <c:extLst xmlns:c16r2="http://schemas.microsoft.com/office/drawing/2015/06/chart">
                <c:ext xmlns:c16="http://schemas.microsoft.com/office/drawing/2014/chart" uri="{C3380CC4-5D6E-409C-BE32-E72D297353CC}">
                  <c16:uniqueId val="{0000001B-A1CD-489C-87FF-3F05D1D11954}"/>
                </c:ext>
                <c:ext xmlns:c15="http://schemas.microsoft.com/office/drawing/2012/chart" uri="{CE6537A1-D6FC-4f65-9D91-7224C49458BB}"/>
              </c:extLst>
            </c:dLbl>
            <c:dLbl>
              <c:idx val="35"/>
              <c:delete val="1"/>
              <c:extLst xmlns:c16r2="http://schemas.microsoft.com/office/drawing/2015/06/chart">
                <c:ext xmlns:c16="http://schemas.microsoft.com/office/drawing/2014/chart" uri="{C3380CC4-5D6E-409C-BE32-E72D297353CC}">
                  <c16:uniqueId val="{0000001C-A1CD-489C-87FF-3F05D1D11954}"/>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s-E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Plan3!$A$3:$A$38</c:f>
              <c:numCache>
                <c:formatCode>General</c:formatCode>
                <c:ptCount val="36"/>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numCache>
            </c:numRef>
          </c:cat>
          <c:val>
            <c:numRef>
              <c:f>Plan3!$B$3:$B$38</c:f>
              <c:numCache>
                <c:formatCode>General</c:formatCode>
                <c:ptCount val="36"/>
                <c:pt idx="0">
                  <c:v>99263</c:v>
                </c:pt>
                <c:pt idx="1">
                  <c:v>61281</c:v>
                </c:pt>
                <c:pt idx="2">
                  <c:v>39370</c:v>
                </c:pt>
                <c:pt idx="3">
                  <c:v>58259</c:v>
                </c:pt>
                <c:pt idx="4">
                  <c:v>80875</c:v>
                </c:pt>
                <c:pt idx="5">
                  <c:v>75993</c:v>
                </c:pt>
                <c:pt idx="6">
                  <c:v>129126</c:v>
                </c:pt>
                <c:pt idx="7">
                  <c:v>66059</c:v>
                </c:pt>
                <c:pt idx="8">
                  <c:v>26179</c:v>
                </c:pt>
                <c:pt idx="9">
                  <c:v>22853</c:v>
                </c:pt>
                <c:pt idx="10">
                  <c:v>61435</c:v>
                </c:pt>
                <c:pt idx="11">
                  <c:v>42537</c:v>
                </c:pt>
                <c:pt idx="12">
                  <c:v>7934</c:v>
                </c:pt>
                <c:pt idx="13">
                  <c:v>6037</c:v>
                </c:pt>
                <c:pt idx="14">
                  <c:v>35</c:v>
                </c:pt>
                <c:pt idx="15">
                  <c:v>793</c:v>
                </c:pt>
                <c:pt idx="16">
                  <c:v>580</c:v>
                </c:pt>
                <c:pt idx="17">
                  <c:v>52284</c:v>
                </c:pt>
                <c:pt idx="18">
                  <c:v>2781</c:v>
                </c:pt>
                <c:pt idx="19">
                  <c:v>908</c:v>
                </c:pt>
                <c:pt idx="20">
                  <c:v>36</c:v>
                </c:pt>
                <c:pt idx="21">
                  <c:v>1</c:v>
                </c:pt>
                <c:pt idx="22">
                  <c:v>1</c:v>
                </c:pt>
                <c:pt idx="23">
                  <c:v>2</c:v>
                </c:pt>
                <c:pt idx="24">
                  <c:v>0</c:v>
                </c:pt>
                <c:pt idx="25">
                  <c:v>6</c:v>
                </c:pt>
                <c:pt idx="26">
                  <c:v>57</c:v>
                </c:pt>
                <c:pt idx="27">
                  <c:v>0</c:v>
                </c:pt>
                <c:pt idx="28">
                  <c:v>0</c:v>
                </c:pt>
                <c:pt idx="29">
                  <c:v>0</c:v>
                </c:pt>
                <c:pt idx="30">
                  <c:v>68</c:v>
                </c:pt>
                <c:pt idx="31">
                  <c:v>43</c:v>
                </c:pt>
                <c:pt idx="32">
                  <c:v>2</c:v>
                </c:pt>
                <c:pt idx="33">
                  <c:v>220</c:v>
                </c:pt>
                <c:pt idx="34">
                  <c:v>876</c:v>
                </c:pt>
                <c:pt idx="35">
                  <c:v>214</c:v>
                </c:pt>
              </c:numCache>
            </c:numRef>
          </c:val>
          <c:smooth val="0"/>
          <c:extLst xmlns:c16r2="http://schemas.microsoft.com/office/drawing/2015/06/chart">
            <c:ext xmlns:c16="http://schemas.microsoft.com/office/drawing/2014/chart" uri="{C3380CC4-5D6E-409C-BE32-E72D297353CC}">
              <c16:uniqueId val="{0000001D-A1CD-489C-87FF-3F05D1D11954}"/>
            </c:ext>
          </c:extLst>
        </c:ser>
        <c:dLbls>
          <c:dLblPos val="t"/>
          <c:showLegendKey val="0"/>
          <c:showVal val="1"/>
          <c:showCatName val="0"/>
          <c:showSerName val="0"/>
          <c:showPercent val="0"/>
          <c:showBubbleSize val="0"/>
        </c:dLbls>
        <c:smooth val="0"/>
        <c:axId val="510555200"/>
        <c:axId val="510552456"/>
      </c:lineChart>
      <c:catAx>
        <c:axId val="510555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s-ES"/>
          </a:p>
        </c:txPr>
        <c:crossAx val="510552456"/>
        <c:crosses val="autoZero"/>
        <c:auto val="1"/>
        <c:lblAlgn val="ctr"/>
        <c:lblOffset val="100"/>
        <c:noMultiLvlLbl val="0"/>
      </c:catAx>
      <c:valAx>
        <c:axId val="510552456"/>
        <c:scaling>
          <c:orientation val="minMax"/>
        </c:scaling>
        <c:delete val="1"/>
        <c:axPos val="l"/>
        <c:numFmt formatCode="General" sourceLinked="1"/>
        <c:majorTickMark val="none"/>
        <c:minorTickMark val="none"/>
        <c:tickLblPos val="nextTo"/>
        <c:crossAx val="510555200"/>
        <c:crosses val="autoZero"/>
        <c:crossBetween val="between"/>
      </c:valAx>
      <c:spPr>
        <a:noFill/>
        <a:ln w="25400">
          <a:noFill/>
        </a:ln>
        <a:effectLst/>
      </c:spPr>
    </c:plotArea>
    <c:plotVisOnly val="1"/>
    <c:dispBlanksAs val="gap"/>
    <c:showDLblsOverMax val="0"/>
  </c:chart>
  <c:spPr>
    <a:noFill/>
    <a:ln>
      <a:noFill/>
    </a:ln>
    <a:effectLst/>
  </c:spPr>
  <c:txPr>
    <a:bodyPr/>
    <a:lstStyle/>
    <a:p>
      <a:pPr>
        <a:defRPr sz="1600"/>
      </a:pPr>
      <a:endParaRPr lang="es-E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dLbls>
            <c:dLbl>
              <c:idx val="12"/>
              <c:delete val="1"/>
              <c:extLst xmlns:c16r2="http://schemas.microsoft.com/office/drawing/2015/06/chart">
                <c:ext xmlns:c16="http://schemas.microsoft.com/office/drawing/2014/chart" uri="{C3380CC4-5D6E-409C-BE32-E72D297353CC}">
                  <c16:uniqueId val="{00000000-0FF2-496A-A815-0D12F79A908C}"/>
                </c:ext>
                <c:ext xmlns:c15="http://schemas.microsoft.com/office/drawing/2012/chart" uri="{CE6537A1-D6FC-4f65-9D91-7224C49458BB}"/>
              </c:extLst>
            </c:dLbl>
            <c:dLbl>
              <c:idx val="13"/>
              <c:delete val="1"/>
              <c:extLst xmlns:c16r2="http://schemas.microsoft.com/office/drawing/2015/06/chart">
                <c:ext xmlns:c16="http://schemas.microsoft.com/office/drawing/2014/chart" uri="{C3380CC4-5D6E-409C-BE32-E72D297353CC}">
                  <c16:uniqueId val="{00000001-0FF2-496A-A815-0D12F79A908C}"/>
                </c:ext>
                <c:ext xmlns:c15="http://schemas.microsoft.com/office/drawing/2012/chart" uri="{CE6537A1-D6FC-4f65-9D91-7224C49458BB}"/>
              </c:extLst>
            </c:dLbl>
            <c:dLbl>
              <c:idx val="14"/>
              <c:delete val="1"/>
              <c:extLst xmlns:c16r2="http://schemas.microsoft.com/office/drawing/2015/06/chart">
                <c:ext xmlns:c16="http://schemas.microsoft.com/office/drawing/2014/chart" uri="{C3380CC4-5D6E-409C-BE32-E72D297353CC}">
                  <c16:uniqueId val="{00000002-0FF2-496A-A815-0D12F79A908C}"/>
                </c:ext>
                <c:ext xmlns:c15="http://schemas.microsoft.com/office/drawing/2012/chart" uri="{CE6537A1-D6FC-4f65-9D91-7224C49458BB}"/>
              </c:extLst>
            </c:dLbl>
            <c:dLbl>
              <c:idx val="15"/>
              <c:delete val="1"/>
              <c:extLst xmlns:c16r2="http://schemas.microsoft.com/office/drawing/2015/06/chart">
                <c:ext xmlns:c16="http://schemas.microsoft.com/office/drawing/2014/chart" uri="{C3380CC4-5D6E-409C-BE32-E72D297353CC}">
                  <c16:uniqueId val="{00000003-0FF2-496A-A815-0D12F79A908C}"/>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s-E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Plan2!$A$2:$A$19</c:f>
              <c:numCache>
                <c:formatCode>General</c:formatCode>
                <c:ptCount val="18"/>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numCache>
            </c:numRef>
          </c:cat>
          <c:val>
            <c:numRef>
              <c:f>Plan2!$B$2:$B$19</c:f>
              <c:numCache>
                <c:formatCode>General</c:formatCode>
                <c:ptCount val="18"/>
                <c:pt idx="0">
                  <c:v>6729</c:v>
                </c:pt>
                <c:pt idx="1">
                  <c:v>11763</c:v>
                </c:pt>
                <c:pt idx="2">
                  <c:v>8781</c:v>
                </c:pt>
                <c:pt idx="3">
                  <c:v>3769</c:v>
                </c:pt>
                <c:pt idx="4">
                  <c:v>1256</c:v>
                </c:pt>
                <c:pt idx="5">
                  <c:v>563</c:v>
                </c:pt>
                <c:pt idx="6">
                  <c:v>319</c:v>
                </c:pt>
                <c:pt idx="7">
                  <c:v>233</c:v>
                </c:pt>
                <c:pt idx="8">
                  <c:v>1631</c:v>
                </c:pt>
                <c:pt idx="9">
                  <c:v>8739</c:v>
                </c:pt>
                <c:pt idx="10">
                  <c:v>2201</c:v>
                </c:pt>
                <c:pt idx="11">
                  <c:v>0</c:v>
                </c:pt>
                <c:pt idx="12">
                  <c:v>0</c:v>
                </c:pt>
                <c:pt idx="13">
                  <c:v>0</c:v>
                </c:pt>
                <c:pt idx="14">
                  <c:v>0</c:v>
                </c:pt>
                <c:pt idx="15">
                  <c:v>0</c:v>
                </c:pt>
                <c:pt idx="16">
                  <c:v>1</c:v>
                </c:pt>
                <c:pt idx="17">
                  <c:v>0</c:v>
                </c:pt>
              </c:numCache>
            </c:numRef>
          </c:val>
          <c:smooth val="0"/>
          <c:extLst xmlns:c16r2="http://schemas.microsoft.com/office/drawing/2015/06/chart">
            <c:ext xmlns:c16="http://schemas.microsoft.com/office/drawing/2014/chart" uri="{C3380CC4-5D6E-409C-BE32-E72D297353CC}">
              <c16:uniqueId val="{00000004-0FF2-496A-A815-0D12F79A908C}"/>
            </c:ext>
          </c:extLst>
        </c:ser>
        <c:dLbls>
          <c:showLegendKey val="0"/>
          <c:showVal val="0"/>
          <c:showCatName val="0"/>
          <c:showSerName val="0"/>
          <c:showPercent val="0"/>
          <c:showBubbleSize val="0"/>
        </c:dLbls>
        <c:smooth val="0"/>
        <c:axId val="510558728"/>
        <c:axId val="510559512"/>
      </c:lineChart>
      <c:catAx>
        <c:axId val="510558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s-ES"/>
          </a:p>
        </c:txPr>
        <c:crossAx val="510559512"/>
        <c:crosses val="autoZero"/>
        <c:auto val="1"/>
        <c:lblAlgn val="ctr"/>
        <c:lblOffset val="100"/>
        <c:noMultiLvlLbl val="0"/>
      </c:catAx>
      <c:valAx>
        <c:axId val="510559512"/>
        <c:scaling>
          <c:orientation val="minMax"/>
        </c:scaling>
        <c:delete val="1"/>
        <c:axPos val="l"/>
        <c:numFmt formatCode="General" sourceLinked="1"/>
        <c:majorTickMark val="none"/>
        <c:minorTickMark val="none"/>
        <c:tickLblPos val="nextTo"/>
        <c:crossAx val="510558728"/>
        <c:crosses val="autoZero"/>
        <c:crossBetween val="between"/>
      </c:valAx>
      <c:spPr>
        <a:noFill/>
        <a:ln>
          <a:noFill/>
        </a:ln>
        <a:effectLst/>
      </c:spPr>
    </c:plotArea>
    <c:plotVisOnly val="1"/>
    <c:dispBlanksAs val="gap"/>
    <c:showDLblsOverMax val="0"/>
  </c:chart>
  <c:spPr>
    <a:noFill/>
    <a:ln>
      <a:noFill/>
    </a:ln>
    <a:effectLst/>
  </c:spPr>
  <c:txPr>
    <a:bodyPr/>
    <a:lstStyle/>
    <a:p>
      <a:pPr>
        <a:defRPr sz="1600"/>
      </a:pPr>
      <a:endParaRPr lang="es-E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6.9758082227048615E-3"/>
          <c:y val="1.7803567537790495E-2"/>
          <c:w val="0.98829875642621468"/>
          <c:h val="0.91540273546859396"/>
        </c:manualLayout>
      </c:layout>
      <c:barChart>
        <c:barDir val="col"/>
        <c:grouping val="clustered"/>
        <c:varyColors val="0"/>
        <c:ser>
          <c:idx val="0"/>
          <c:order val="0"/>
          <c:tx>
            <c:strRef>
              <c:f>Plan1!$C$1</c:f>
              <c:strCache>
                <c:ptCount val="1"/>
                <c:pt idx="0">
                  <c:v>Série 2</c:v>
                </c:pt>
              </c:strCache>
            </c:strRef>
          </c:tx>
          <c:spPr>
            <a:solidFill>
              <a:srgbClr val="166C70"/>
            </a:solidFill>
            <a:ln>
              <a:solidFill>
                <a:srgbClr val="166C70"/>
              </a:solid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pt-BR" sz="1400" b="0" i="0" u="none" strike="noStrike" kern="1200" baseline="0">
                    <a:solidFill>
                      <a:schemeClr val="tx1"/>
                    </a:solidFill>
                    <a:latin typeface="Helvetica" panose="02000500000000000000" pitchFamily="2" charset="0"/>
                    <a:ea typeface="+mn-ea"/>
                    <a:cs typeface="+mn-cs"/>
                  </a:defRPr>
                </a:pPr>
                <a:endParaRPr lang="es-E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Plan1!$A$2:$A$14</c:f>
              <c:numCache>
                <c:formatCode>General</c:formatCode>
                <c:ptCount val="1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numCache>
            </c:numRef>
          </c:cat>
          <c:val>
            <c:numRef>
              <c:f>Plan1!$C$2:$C$14</c:f>
              <c:numCache>
                <c:formatCode>_(* #,##0.00_);_(* \(#,##0.00\);_(* "-"??_);_(@_)</c:formatCode>
                <c:ptCount val="13"/>
                <c:pt idx="0">
                  <c:v>943.70803599999999</c:v>
                </c:pt>
                <c:pt idx="1">
                  <c:v>1311.5122140000001</c:v>
                </c:pt>
                <c:pt idx="2">
                  <c:v>1725.9111539999999</c:v>
                </c:pt>
                <c:pt idx="3">
                  <c:v>2301.7641859999999</c:v>
                </c:pt>
                <c:pt idx="4">
                  <c:v>2942.2731439999998</c:v>
                </c:pt>
                <c:pt idx="5">
                  <c:v>3661.5757760000001</c:v>
                </c:pt>
                <c:pt idx="6">
                  <c:v>4524.6547719999999</c:v>
                </c:pt>
                <c:pt idx="7">
                  <c:v>6232.2406229999997</c:v>
                </c:pt>
                <c:pt idx="8">
                  <c:v>8790.0936154400006</c:v>
                </c:pt>
                <c:pt idx="9">
                  <c:v>11155.42982505</c:v>
                </c:pt>
                <c:pt idx="10">
                  <c:v>13714.667237739997</c:v>
                </c:pt>
                <c:pt idx="11">
                  <c:v>16262.813347809999</c:v>
                </c:pt>
                <c:pt idx="12">
                  <c:v>19754.49729589</c:v>
                </c:pt>
              </c:numCache>
            </c:numRef>
          </c:val>
          <c:extLst xmlns:c16r2="http://schemas.microsoft.com/office/drawing/2015/06/chart">
            <c:ext xmlns:c16="http://schemas.microsoft.com/office/drawing/2014/chart" uri="{C3380CC4-5D6E-409C-BE32-E72D297353CC}">
              <c16:uniqueId val="{00000000-351D-4DE5-B05E-65BE84F84C18}"/>
            </c:ext>
          </c:extLst>
        </c:ser>
        <c:dLbls>
          <c:dLblPos val="outEnd"/>
          <c:showLegendKey val="0"/>
          <c:showVal val="1"/>
          <c:showCatName val="0"/>
          <c:showSerName val="0"/>
          <c:showPercent val="0"/>
          <c:showBubbleSize val="0"/>
        </c:dLbls>
        <c:gapWidth val="100"/>
        <c:overlap val="-24"/>
        <c:axId val="510557552"/>
        <c:axId val="510555984"/>
      </c:barChart>
      <c:catAx>
        <c:axId val="51055755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pt-BR" sz="1400" b="1" i="0" u="none" strike="noStrike" kern="1200" baseline="0">
                <a:solidFill>
                  <a:schemeClr val="tx1">
                    <a:lumMod val="85000"/>
                    <a:lumOff val="15000"/>
                  </a:schemeClr>
                </a:solidFill>
                <a:latin typeface="Helvetica" panose="02000500000000000000" pitchFamily="2" charset="0"/>
                <a:ea typeface="+mn-ea"/>
                <a:cs typeface="+mn-cs"/>
              </a:defRPr>
            </a:pPr>
            <a:endParaRPr lang="es-ES"/>
          </a:p>
        </c:txPr>
        <c:crossAx val="510555984"/>
        <c:crosses val="autoZero"/>
        <c:auto val="1"/>
        <c:lblAlgn val="ctr"/>
        <c:lblOffset val="100"/>
        <c:noMultiLvlLbl val="0"/>
      </c:catAx>
      <c:valAx>
        <c:axId val="510555984"/>
        <c:scaling>
          <c:orientation val="minMax"/>
        </c:scaling>
        <c:delete val="1"/>
        <c:axPos val="l"/>
        <c:numFmt formatCode="_(* #,##0.00_);_(* \(#,##0.00\);_(* &quot;-&quot;??_);_(@_)" sourceLinked="1"/>
        <c:majorTickMark val="none"/>
        <c:minorTickMark val="none"/>
        <c:tickLblPos val="nextTo"/>
        <c:crossAx val="510557552"/>
        <c:crosses val="autoZero"/>
        <c:crossBetween val="between"/>
      </c:valAx>
      <c:spPr>
        <a:noFill/>
        <a:ln>
          <a:noFill/>
        </a:ln>
        <a:effectLst/>
      </c:spPr>
    </c:plotArea>
    <c:plotVisOnly val="1"/>
    <c:dispBlanksAs val="gap"/>
    <c:showDLblsOverMax val="0"/>
  </c:chart>
  <c:spPr>
    <a:noFill/>
    <a:ln>
      <a:noFill/>
    </a:ln>
    <a:effectLst/>
  </c:spPr>
  <c:txPr>
    <a:bodyPr/>
    <a:lstStyle/>
    <a:p>
      <a:pPr algn="ctr">
        <a:defRPr lang="pt-BR" sz="1400" b="0" i="0" u="none" strike="noStrike" kern="1200" baseline="0">
          <a:solidFill>
            <a:schemeClr val="tx1"/>
          </a:solidFill>
          <a:latin typeface="Helvetica" panose="02000500000000000000" pitchFamily="2" charset="0"/>
          <a:ea typeface="+mn-ea"/>
          <a:cs typeface="+mn-cs"/>
        </a:defRPr>
      </a:pPr>
      <a:endParaRPr lang="es-E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bar"/>
        <c:grouping val="clustered"/>
        <c:varyColors val="0"/>
        <c:ser>
          <c:idx val="0"/>
          <c:order val="0"/>
          <c:tx>
            <c:strRef>
              <c:f>Plan1!$B$1</c:f>
              <c:strCache>
                <c:ptCount val="1"/>
                <c:pt idx="0">
                  <c:v>Série 1</c:v>
                </c:pt>
              </c:strCache>
            </c:strRef>
          </c:tx>
          <c:spPr>
            <a:solidFill>
              <a:srgbClr val="166C7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s-E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Plan1!$A$2:$A$18</c:f>
              <c:numCache>
                <c:formatCode>General</c:formatCode>
                <c:ptCount val="17"/>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numCache>
            </c:numRef>
          </c:cat>
          <c:val>
            <c:numRef>
              <c:f>Plan1!$B$2:$B$18</c:f>
              <c:numCache>
                <c:formatCode>General</c:formatCode>
                <c:ptCount val="17"/>
                <c:pt idx="0">
                  <c:v>85</c:v>
                </c:pt>
                <c:pt idx="1">
                  <c:v>93</c:v>
                </c:pt>
                <c:pt idx="2">
                  <c:v>113</c:v>
                </c:pt>
                <c:pt idx="3">
                  <c:v>125</c:v>
                </c:pt>
                <c:pt idx="4">
                  <c:v>140</c:v>
                </c:pt>
                <c:pt idx="5">
                  <c:v>157</c:v>
                </c:pt>
                <c:pt idx="6">
                  <c:v>165</c:v>
                </c:pt>
                <c:pt idx="7">
                  <c:v>174</c:v>
                </c:pt>
                <c:pt idx="8">
                  <c:v>181</c:v>
                </c:pt>
                <c:pt idx="9">
                  <c:v>193</c:v>
                </c:pt>
                <c:pt idx="10">
                  <c:v>231</c:v>
                </c:pt>
                <c:pt idx="11">
                  <c:v>257</c:v>
                </c:pt>
                <c:pt idx="12">
                  <c:v>284</c:v>
                </c:pt>
                <c:pt idx="13">
                  <c:v>313</c:v>
                </c:pt>
                <c:pt idx="14">
                  <c:v>355</c:v>
                </c:pt>
                <c:pt idx="15">
                  <c:v>404</c:v>
                </c:pt>
                <c:pt idx="16">
                  <c:v>455</c:v>
                </c:pt>
              </c:numCache>
            </c:numRef>
          </c:val>
          <c:extLst xmlns:c16r2="http://schemas.microsoft.com/office/drawing/2015/06/chart">
            <c:ext xmlns:c16="http://schemas.microsoft.com/office/drawing/2014/chart" uri="{C3380CC4-5D6E-409C-BE32-E72D297353CC}">
              <c16:uniqueId val="{00000000-5892-4101-8250-FD3D9AC575A1}"/>
            </c:ext>
          </c:extLst>
        </c:ser>
        <c:dLbls>
          <c:dLblPos val="outEnd"/>
          <c:showLegendKey val="0"/>
          <c:showVal val="1"/>
          <c:showCatName val="0"/>
          <c:showSerName val="0"/>
          <c:showPercent val="0"/>
          <c:showBubbleSize val="0"/>
        </c:dLbls>
        <c:gapWidth val="182"/>
        <c:axId val="510557160"/>
        <c:axId val="510557944"/>
      </c:barChart>
      <c:catAx>
        <c:axId val="5105571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s-ES"/>
          </a:p>
        </c:txPr>
        <c:crossAx val="510557944"/>
        <c:crosses val="autoZero"/>
        <c:auto val="1"/>
        <c:lblAlgn val="ctr"/>
        <c:lblOffset val="100"/>
        <c:noMultiLvlLbl val="0"/>
      </c:catAx>
      <c:valAx>
        <c:axId val="51055794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s-ES"/>
          </a:p>
        </c:txPr>
        <c:crossAx val="5105571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withinLinearReversed" id="25">
  <a:schemeClr val="accent5"/>
</cs:colorStyle>
</file>

<file path=ppt/charts/colors9.xml><?xml version="1.0" encoding="utf-8"?>
<cs:colorStyle xmlns:cs="http://schemas.microsoft.com/office/drawing/2012/chartStyle" xmlns:a="http://schemas.openxmlformats.org/drawingml/2006/main" meth="withinLinearReversed" id="25">
  <a:schemeClr val="accent5"/>
</cs:colorStyle>
</file>

<file path=ppt/charts/style1.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image" Target="../media/image42.png"/><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g"/></Relationships>
</file>

<file path=ppt/diagrams/_rels/drawing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image" Target="../media/image42.png"/><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g"/></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113B97-6CE0-4722-98B9-650FEFF555CB}" type="doc">
      <dgm:prSet loTypeId="urn:microsoft.com/office/officeart/2005/8/layout/target3" loCatId="relationship" qsTypeId="urn:microsoft.com/office/officeart/2005/8/quickstyle/simple1" qsCatId="simple" csTypeId="urn:microsoft.com/office/officeart/2005/8/colors/accent2_3" csCatId="accent2"/>
      <dgm:spPr/>
      <dgm:t>
        <a:bodyPr/>
        <a:lstStyle/>
        <a:p>
          <a:endParaRPr lang="pt-BR"/>
        </a:p>
      </dgm:t>
    </dgm:pt>
    <dgm:pt modelId="{474F2F6F-EF4C-443D-ACC9-4C567D65630B}">
      <dgm:prSet/>
      <dgm:spPr/>
      <dgm:t>
        <a:bodyPr/>
        <a:lstStyle/>
        <a:p>
          <a:r>
            <a:rPr lang="pt-BR" b="1" i="0" baseline="0" dirty="0"/>
            <a:t>Consolidação da ANVISA como órgão permanentemente atualizado e ágil, com foco na inovação incremental e radical.</a:t>
          </a:r>
          <a:endParaRPr lang="pt-BR" dirty="0"/>
        </a:p>
      </dgm:t>
    </dgm:pt>
    <dgm:pt modelId="{A7F000DB-FC1D-4598-9A30-3E8643A6411E}" type="parTrans" cxnId="{DCFCB1AD-BD8D-458B-8372-D0C368987741}">
      <dgm:prSet/>
      <dgm:spPr/>
      <dgm:t>
        <a:bodyPr/>
        <a:lstStyle/>
        <a:p>
          <a:endParaRPr lang="pt-BR"/>
        </a:p>
      </dgm:t>
    </dgm:pt>
    <dgm:pt modelId="{56AF50EF-97D8-4AD0-B3C8-855334B04582}" type="sibTrans" cxnId="{DCFCB1AD-BD8D-458B-8372-D0C368987741}">
      <dgm:prSet/>
      <dgm:spPr/>
      <dgm:t>
        <a:bodyPr/>
        <a:lstStyle/>
        <a:p>
          <a:endParaRPr lang="pt-BR"/>
        </a:p>
      </dgm:t>
    </dgm:pt>
    <dgm:pt modelId="{1C89E5E3-AB8E-4785-BAF4-989F77C75B3F}" type="pres">
      <dgm:prSet presAssocID="{2C113B97-6CE0-4722-98B9-650FEFF555CB}" presName="Name0" presStyleCnt="0">
        <dgm:presLayoutVars>
          <dgm:chMax val="7"/>
          <dgm:dir/>
          <dgm:animLvl val="lvl"/>
          <dgm:resizeHandles val="exact"/>
        </dgm:presLayoutVars>
      </dgm:prSet>
      <dgm:spPr/>
      <dgm:t>
        <a:bodyPr/>
        <a:lstStyle/>
        <a:p>
          <a:endParaRPr lang="es-ES"/>
        </a:p>
      </dgm:t>
    </dgm:pt>
    <dgm:pt modelId="{A4B2DDD0-CF5B-487E-BDB1-EB580FAC7CC1}" type="pres">
      <dgm:prSet presAssocID="{474F2F6F-EF4C-443D-ACC9-4C567D65630B}" presName="circle1" presStyleLbl="node1" presStyleIdx="0" presStyleCnt="1"/>
      <dgm:spPr>
        <a:solidFill>
          <a:srgbClr val="FF3300"/>
        </a:solidFill>
      </dgm:spPr>
    </dgm:pt>
    <dgm:pt modelId="{EB967737-CE5E-4474-8AB6-31B414D9542F}" type="pres">
      <dgm:prSet presAssocID="{474F2F6F-EF4C-443D-ACC9-4C567D65630B}" presName="space" presStyleCnt="0"/>
      <dgm:spPr/>
    </dgm:pt>
    <dgm:pt modelId="{DB18BD1C-BFB9-4F9F-BCEA-F4A81C19EBF6}" type="pres">
      <dgm:prSet presAssocID="{474F2F6F-EF4C-443D-ACC9-4C567D65630B}" presName="rect1" presStyleLbl="alignAcc1" presStyleIdx="0" presStyleCnt="1"/>
      <dgm:spPr/>
      <dgm:t>
        <a:bodyPr/>
        <a:lstStyle/>
        <a:p>
          <a:endParaRPr lang="es-ES"/>
        </a:p>
      </dgm:t>
    </dgm:pt>
    <dgm:pt modelId="{3E606A4F-052C-4C08-BC23-0D7040401DB0}" type="pres">
      <dgm:prSet presAssocID="{474F2F6F-EF4C-443D-ACC9-4C567D65630B}" presName="rect1ParTxNoCh" presStyleLbl="alignAcc1" presStyleIdx="0" presStyleCnt="1">
        <dgm:presLayoutVars>
          <dgm:chMax val="1"/>
          <dgm:bulletEnabled val="1"/>
        </dgm:presLayoutVars>
      </dgm:prSet>
      <dgm:spPr/>
      <dgm:t>
        <a:bodyPr/>
        <a:lstStyle/>
        <a:p>
          <a:endParaRPr lang="es-ES"/>
        </a:p>
      </dgm:t>
    </dgm:pt>
  </dgm:ptLst>
  <dgm:cxnLst>
    <dgm:cxn modelId="{CB10DFE1-9468-40D6-BC1B-B7C27625BD49}" type="presOf" srcId="{474F2F6F-EF4C-443D-ACC9-4C567D65630B}" destId="{DB18BD1C-BFB9-4F9F-BCEA-F4A81C19EBF6}" srcOrd="0" destOrd="0" presId="urn:microsoft.com/office/officeart/2005/8/layout/target3"/>
    <dgm:cxn modelId="{DCFCB1AD-BD8D-458B-8372-D0C368987741}" srcId="{2C113B97-6CE0-4722-98B9-650FEFF555CB}" destId="{474F2F6F-EF4C-443D-ACC9-4C567D65630B}" srcOrd="0" destOrd="0" parTransId="{A7F000DB-FC1D-4598-9A30-3E8643A6411E}" sibTransId="{56AF50EF-97D8-4AD0-B3C8-855334B04582}"/>
    <dgm:cxn modelId="{0F25BA2D-DE57-46E3-9EF0-781125F1E18D}" type="presOf" srcId="{474F2F6F-EF4C-443D-ACC9-4C567D65630B}" destId="{3E606A4F-052C-4C08-BC23-0D7040401DB0}" srcOrd="1" destOrd="0" presId="urn:microsoft.com/office/officeart/2005/8/layout/target3"/>
    <dgm:cxn modelId="{CBCCE4A8-1C69-45F1-8358-7D68C1EEF222}" type="presOf" srcId="{2C113B97-6CE0-4722-98B9-650FEFF555CB}" destId="{1C89E5E3-AB8E-4785-BAF4-989F77C75B3F}" srcOrd="0" destOrd="0" presId="urn:microsoft.com/office/officeart/2005/8/layout/target3"/>
    <dgm:cxn modelId="{38951FF4-4A83-4C63-B5CB-56392E5DD91E}" type="presParOf" srcId="{1C89E5E3-AB8E-4785-BAF4-989F77C75B3F}" destId="{A4B2DDD0-CF5B-487E-BDB1-EB580FAC7CC1}" srcOrd="0" destOrd="0" presId="urn:microsoft.com/office/officeart/2005/8/layout/target3"/>
    <dgm:cxn modelId="{D25AE486-8F76-4A54-8AA7-736A439B5807}" type="presParOf" srcId="{1C89E5E3-AB8E-4785-BAF4-989F77C75B3F}" destId="{EB967737-CE5E-4474-8AB6-31B414D9542F}" srcOrd="1" destOrd="0" presId="urn:microsoft.com/office/officeart/2005/8/layout/target3"/>
    <dgm:cxn modelId="{3FA7A0C9-0797-45E1-BE56-0CB678AF38BD}" type="presParOf" srcId="{1C89E5E3-AB8E-4785-BAF4-989F77C75B3F}" destId="{DB18BD1C-BFB9-4F9F-BCEA-F4A81C19EBF6}" srcOrd="2" destOrd="0" presId="urn:microsoft.com/office/officeart/2005/8/layout/target3"/>
    <dgm:cxn modelId="{90E367C8-E2B3-4319-8345-7556AD26DB8A}" type="presParOf" srcId="{1C89E5E3-AB8E-4785-BAF4-989F77C75B3F}" destId="{3E606A4F-052C-4C08-BC23-0D7040401DB0}"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AD44DA-E8CD-4B6B-97E4-758A3754DD7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BA5623F7-6AA7-4146-AF16-F94978A783D9}">
      <dgm:prSet custT="1"/>
      <dgm:spPr>
        <a:solidFill>
          <a:srgbClr val="C7DDF1"/>
        </a:solidFill>
        <a:ln>
          <a:solidFill>
            <a:srgbClr val="FFC000"/>
          </a:solidFill>
        </a:ln>
      </dgm:spPr>
      <dgm:t>
        <a:bodyPr/>
        <a:lstStyle/>
        <a:p>
          <a:pPr algn="ctr"/>
          <a:r>
            <a:rPr kumimoji="0" lang="pt-BR" sz="1800" b="1" i="0" u="none" strike="noStrike" kern="1200" cap="none" spc="0" normalizeH="0" baseline="0" dirty="0">
              <a:ln/>
              <a:solidFill>
                <a:schemeClr val="tx2">
                  <a:lumMod val="50000"/>
                </a:schemeClr>
              </a:solidFill>
              <a:effectLst/>
              <a:uLnTx/>
              <a:uFillTx/>
              <a:latin typeface="+mn-lt"/>
              <a:ea typeface="+mn-ea"/>
              <a:cs typeface="Gisha" panose="020B0502040204020203" pitchFamily="34" charset="-79"/>
            </a:rPr>
            <a:t>É preciso aprofundar sua articulação com a política industrial do País</a:t>
          </a:r>
        </a:p>
      </dgm:t>
    </dgm:pt>
    <dgm:pt modelId="{0E9F080D-7CF2-4213-BD0E-8E8AB2483DC1}" type="parTrans" cxnId="{ACD13880-34B3-443F-A416-936CC206CB14}">
      <dgm:prSet/>
      <dgm:spPr/>
      <dgm:t>
        <a:bodyPr/>
        <a:lstStyle/>
        <a:p>
          <a:endParaRPr lang="pt-BR" sz="1600"/>
        </a:p>
      </dgm:t>
    </dgm:pt>
    <dgm:pt modelId="{2B8193FF-0484-495C-907D-436A55160EDD}" type="sibTrans" cxnId="{ACD13880-34B3-443F-A416-936CC206CB14}">
      <dgm:prSet/>
      <dgm:spPr/>
      <dgm:t>
        <a:bodyPr/>
        <a:lstStyle/>
        <a:p>
          <a:endParaRPr lang="pt-BR" sz="1600"/>
        </a:p>
      </dgm:t>
    </dgm:pt>
    <dgm:pt modelId="{B42F7A17-2E8F-4871-9CA8-A35832B86A9E}" type="pres">
      <dgm:prSet presAssocID="{3AAD44DA-E8CD-4B6B-97E4-758A3754DD71}" presName="linear" presStyleCnt="0">
        <dgm:presLayoutVars>
          <dgm:animLvl val="lvl"/>
          <dgm:resizeHandles val="exact"/>
        </dgm:presLayoutVars>
      </dgm:prSet>
      <dgm:spPr/>
      <dgm:t>
        <a:bodyPr/>
        <a:lstStyle/>
        <a:p>
          <a:endParaRPr lang="es-ES"/>
        </a:p>
      </dgm:t>
    </dgm:pt>
    <dgm:pt modelId="{49E4E964-BC60-458C-B9CE-15D5078C639C}" type="pres">
      <dgm:prSet presAssocID="{BA5623F7-6AA7-4146-AF16-F94978A783D9}" presName="parentText" presStyleLbl="node1" presStyleIdx="0" presStyleCnt="1" custScaleX="96440" custScaleY="552285" custLinFactNeighborX="3520" custLinFactNeighborY="1847">
        <dgm:presLayoutVars>
          <dgm:chMax val="0"/>
          <dgm:bulletEnabled val="1"/>
        </dgm:presLayoutVars>
      </dgm:prSet>
      <dgm:spPr>
        <a:prstGeom prst="flowChartPreparation">
          <a:avLst/>
        </a:prstGeom>
      </dgm:spPr>
      <dgm:t>
        <a:bodyPr/>
        <a:lstStyle/>
        <a:p>
          <a:endParaRPr lang="es-ES"/>
        </a:p>
      </dgm:t>
    </dgm:pt>
  </dgm:ptLst>
  <dgm:cxnLst>
    <dgm:cxn modelId="{67D2B524-8B83-41B8-B0A5-7FE69ED71A05}" type="presOf" srcId="{BA5623F7-6AA7-4146-AF16-F94978A783D9}" destId="{49E4E964-BC60-458C-B9CE-15D5078C639C}" srcOrd="0" destOrd="0" presId="urn:microsoft.com/office/officeart/2005/8/layout/vList2"/>
    <dgm:cxn modelId="{ACD13880-34B3-443F-A416-936CC206CB14}" srcId="{3AAD44DA-E8CD-4B6B-97E4-758A3754DD71}" destId="{BA5623F7-6AA7-4146-AF16-F94978A783D9}" srcOrd="0" destOrd="0" parTransId="{0E9F080D-7CF2-4213-BD0E-8E8AB2483DC1}" sibTransId="{2B8193FF-0484-495C-907D-436A55160EDD}"/>
    <dgm:cxn modelId="{8E92A72B-DE82-4101-AB8D-BCE178E38751}" type="presOf" srcId="{3AAD44DA-E8CD-4B6B-97E4-758A3754DD71}" destId="{B42F7A17-2E8F-4871-9CA8-A35832B86A9E}" srcOrd="0" destOrd="0" presId="urn:microsoft.com/office/officeart/2005/8/layout/vList2"/>
    <dgm:cxn modelId="{8720B16C-394D-41FB-BF7A-0AC48CFC2085}" type="presParOf" srcId="{B42F7A17-2E8F-4871-9CA8-A35832B86A9E}" destId="{49E4E964-BC60-458C-B9CE-15D5078C639C}"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FA5ECC-674F-4A1A-A606-0E2538B1B53A}"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pt-BR"/>
        </a:p>
      </dgm:t>
    </dgm:pt>
    <dgm:pt modelId="{F8405576-FBFE-4942-86EB-6ED1EBD20CA3}">
      <dgm:prSet custT="1"/>
      <dgm:spPr>
        <a:solidFill>
          <a:srgbClr val="C7DDF1"/>
        </a:solidFill>
      </dgm:spPr>
      <dgm:t>
        <a:bodyPr/>
        <a:lstStyle/>
        <a:p>
          <a:r>
            <a:rPr lang="pt-BR" sz="2800" b="1" i="0" baseline="0" dirty="0">
              <a:solidFill>
                <a:schemeClr val="tx2">
                  <a:lumMod val="50000"/>
                </a:schemeClr>
              </a:solidFill>
            </a:rPr>
            <a:t>Papel Essencial </a:t>
          </a:r>
          <a:endParaRPr lang="pt-BR" sz="2800" b="1" dirty="0">
            <a:solidFill>
              <a:schemeClr val="tx2">
                <a:lumMod val="50000"/>
              </a:schemeClr>
            </a:solidFill>
          </a:endParaRPr>
        </a:p>
      </dgm:t>
    </dgm:pt>
    <dgm:pt modelId="{C026A903-E832-486A-A281-C87FC0B4E75C}" type="parTrans" cxnId="{897DA63E-5334-4F4B-9DD0-358959BDD785}">
      <dgm:prSet/>
      <dgm:spPr/>
      <dgm:t>
        <a:bodyPr/>
        <a:lstStyle/>
        <a:p>
          <a:endParaRPr lang="pt-BR" b="1"/>
        </a:p>
      </dgm:t>
    </dgm:pt>
    <dgm:pt modelId="{E68581E8-D55A-4C9F-8EEB-AA9E572DB36F}" type="sibTrans" cxnId="{897DA63E-5334-4F4B-9DD0-358959BDD785}">
      <dgm:prSet/>
      <dgm:spPr/>
      <dgm:t>
        <a:bodyPr/>
        <a:lstStyle/>
        <a:p>
          <a:endParaRPr lang="pt-BR" b="1"/>
        </a:p>
      </dgm:t>
    </dgm:pt>
    <dgm:pt modelId="{31A6FB73-C920-4DF9-9D3F-66744875F154}">
      <dgm:prSet custT="1"/>
      <dgm:spPr>
        <a:solidFill>
          <a:srgbClr val="C7DDF1"/>
        </a:solidFill>
      </dgm:spPr>
      <dgm:t>
        <a:bodyPr/>
        <a:lstStyle/>
        <a:p>
          <a:pPr>
            <a:buClrTx/>
            <a:buSzTx/>
            <a:buFontTx/>
            <a:buNone/>
          </a:pPr>
          <a:r>
            <a:rPr kumimoji="0" lang="pt-BR" sz="2400" b="1" i="0" u="none" strike="noStrike" cap="none" spc="0" normalizeH="0" baseline="0" noProof="0" dirty="0">
              <a:ln>
                <a:noFill/>
              </a:ln>
              <a:solidFill>
                <a:schemeClr val="tx2">
                  <a:lumMod val="50000"/>
                </a:schemeClr>
              </a:solidFill>
              <a:effectLst/>
              <a:uLnTx/>
              <a:uFillTx/>
              <a:latin typeface="Gisha" panose="020B0502040204020203" pitchFamily="34" charset="-79"/>
              <a:ea typeface="+mn-ea"/>
              <a:cs typeface="Gisha" panose="020B0502040204020203" pitchFamily="34" charset="-79"/>
            </a:rPr>
            <a:t>Desenvolvimento da Indústria Farmacêutica Nacional</a:t>
          </a:r>
          <a:endParaRPr lang="pt-BR" sz="2400" b="1" dirty="0">
            <a:solidFill>
              <a:schemeClr val="tx2">
                <a:lumMod val="50000"/>
              </a:schemeClr>
            </a:solidFill>
          </a:endParaRPr>
        </a:p>
      </dgm:t>
    </dgm:pt>
    <dgm:pt modelId="{F93F3F3C-1DAC-4301-A882-C817BD35C964}" type="parTrans" cxnId="{8A981457-88C5-4AFF-8903-4C7DCFCBDE5D}">
      <dgm:prSet/>
      <dgm:spPr/>
      <dgm:t>
        <a:bodyPr/>
        <a:lstStyle/>
        <a:p>
          <a:endParaRPr lang="pt-BR" b="1"/>
        </a:p>
      </dgm:t>
    </dgm:pt>
    <dgm:pt modelId="{ED66BB0F-2FA9-4B4E-B01D-34553BBFCF32}" type="sibTrans" cxnId="{8A981457-88C5-4AFF-8903-4C7DCFCBDE5D}">
      <dgm:prSet/>
      <dgm:spPr/>
      <dgm:t>
        <a:bodyPr/>
        <a:lstStyle/>
        <a:p>
          <a:endParaRPr lang="pt-BR" b="1"/>
        </a:p>
      </dgm:t>
    </dgm:pt>
    <dgm:pt modelId="{BA8890BA-2F6E-4F28-8ED4-F021986CAE8A}">
      <dgm:prSet custT="1"/>
      <dgm:spPr>
        <a:solidFill>
          <a:srgbClr val="C7DDF1"/>
        </a:solidFill>
      </dgm:spPr>
      <dgm:t>
        <a:bodyPr/>
        <a:lstStyle/>
        <a:p>
          <a:pPr>
            <a:buClrTx/>
            <a:buSzTx/>
            <a:buFontTx/>
            <a:buNone/>
          </a:pPr>
          <a:r>
            <a:rPr kumimoji="0" lang="pt-BR" sz="2400" b="1" i="0" u="none" strike="noStrike" cap="none" spc="0" normalizeH="0" baseline="0" noProof="0" dirty="0">
              <a:ln>
                <a:noFill/>
              </a:ln>
              <a:solidFill>
                <a:schemeClr val="tx2">
                  <a:lumMod val="50000"/>
                </a:schemeClr>
              </a:solidFill>
              <a:effectLst/>
              <a:uLnTx/>
              <a:uFillTx/>
              <a:latin typeface="Gisha" panose="020B0502040204020203" pitchFamily="34" charset="-79"/>
              <a:ea typeface="+mn-ea"/>
              <a:cs typeface="Gisha" panose="020B0502040204020203" pitchFamily="34" charset="-79"/>
            </a:rPr>
            <a:t>Vigilância Sanitária</a:t>
          </a:r>
          <a:endParaRPr lang="pt-BR" sz="2400" b="1" dirty="0">
            <a:solidFill>
              <a:schemeClr val="tx2">
                <a:lumMod val="50000"/>
              </a:schemeClr>
            </a:solidFill>
          </a:endParaRPr>
        </a:p>
      </dgm:t>
    </dgm:pt>
    <dgm:pt modelId="{1B72D694-7FA2-412F-A9FD-A6265FEDBCD0}" type="parTrans" cxnId="{842D17A4-B2D9-4028-9F15-DBDBF1A62E53}">
      <dgm:prSet/>
      <dgm:spPr/>
      <dgm:t>
        <a:bodyPr/>
        <a:lstStyle/>
        <a:p>
          <a:endParaRPr lang="pt-BR" b="1"/>
        </a:p>
      </dgm:t>
    </dgm:pt>
    <dgm:pt modelId="{A8D96DA9-A2EB-42B9-87D3-E60FEFC2CF8A}" type="sibTrans" cxnId="{842D17A4-B2D9-4028-9F15-DBDBF1A62E53}">
      <dgm:prSet/>
      <dgm:spPr/>
      <dgm:t>
        <a:bodyPr/>
        <a:lstStyle/>
        <a:p>
          <a:endParaRPr lang="pt-BR" b="1"/>
        </a:p>
      </dgm:t>
    </dgm:pt>
    <dgm:pt modelId="{05EFEFFC-B6FD-4F51-8F3A-CB6F1F8D0B58}" type="pres">
      <dgm:prSet presAssocID="{E5FA5ECC-674F-4A1A-A606-0E2538B1B53A}" presName="Name0" presStyleCnt="0">
        <dgm:presLayoutVars>
          <dgm:chPref val="1"/>
          <dgm:dir/>
          <dgm:animOne val="branch"/>
          <dgm:animLvl val="lvl"/>
          <dgm:resizeHandles val="exact"/>
        </dgm:presLayoutVars>
      </dgm:prSet>
      <dgm:spPr/>
      <dgm:t>
        <a:bodyPr/>
        <a:lstStyle/>
        <a:p>
          <a:endParaRPr lang="es-ES"/>
        </a:p>
      </dgm:t>
    </dgm:pt>
    <dgm:pt modelId="{8C0F9128-093D-4D2F-A8C3-2CC2AE125E9E}" type="pres">
      <dgm:prSet presAssocID="{F8405576-FBFE-4942-86EB-6ED1EBD20CA3}" presName="root1" presStyleCnt="0"/>
      <dgm:spPr/>
    </dgm:pt>
    <dgm:pt modelId="{4A6FB13F-BC8C-4DC6-BACC-6E895CA035DD}" type="pres">
      <dgm:prSet presAssocID="{F8405576-FBFE-4942-86EB-6ED1EBD20CA3}" presName="LevelOneTextNode" presStyleLbl="node0" presStyleIdx="0" presStyleCnt="1" custAng="5400000" custScaleX="249883" custScaleY="74321" custLinFactNeighborX="-61417" custLinFactNeighborY="742">
        <dgm:presLayoutVars>
          <dgm:chPref val="3"/>
        </dgm:presLayoutVars>
      </dgm:prSet>
      <dgm:spPr/>
      <dgm:t>
        <a:bodyPr/>
        <a:lstStyle/>
        <a:p>
          <a:endParaRPr lang="es-ES"/>
        </a:p>
      </dgm:t>
    </dgm:pt>
    <dgm:pt modelId="{69EF42FA-80FE-408A-B503-D103D843B72D}" type="pres">
      <dgm:prSet presAssocID="{F8405576-FBFE-4942-86EB-6ED1EBD20CA3}" presName="level2hierChild" presStyleCnt="0"/>
      <dgm:spPr/>
    </dgm:pt>
    <dgm:pt modelId="{CAF167E6-E6CC-441C-9BDB-9167ED7EEC36}" type="pres">
      <dgm:prSet presAssocID="{1B72D694-7FA2-412F-A9FD-A6265FEDBCD0}" presName="conn2-1" presStyleLbl="parChTrans1D2" presStyleIdx="0" presStyleCnt="2"/>
      <dgm:spPr/>
      <dgm:t>
        <a:bodyPr/>
        <a:lstStyle/>
        <a:p>
          <a:endParaRPr lang="es-ES"/>
        </a:p>
      </dgm:t>
    </dgm:pt>
    <dgm:pt modelId="{ADEA0ECE-4EB8-41A3-B546-E8CF5392557D}" type="pres">
      <dgm:prSet presAssocID="{1B72D694-7FA2-412F-A9FD-A6265FEDBCD0}" presName="connTx" presStyleLbl="parChTrans1D2" presStyleIdx="0" presStyleCnt="2"/>
      <dgm:spPr/>
      <dgm:t>
        <a:bodyPr/>
        <a:lstStyle/>
        <a:p>
          <a:endParaRPr lang="es-ES"/>
        </a:p>
      </dgm:t>
    </dgm:pt>
    <dgm:pt modelId="{ECA4CD8D-95F8-4C87-9AF6-AC0BCAE519EB}" type="pres">
      <dgm:prSet presAssocID="{BA8890BA-2F6E-4F28-8ED4-F021986CAE8A}" presName="root2" presStyleCnt="0"/>
      <dgm:spPr/>
    </dgm:pt>
    <dgm:pt modelId="{C648329C-9080-408F-8225-047134945898}" type="pres">
      <dgm:prSet presAssocID="{BA8890BA-2F6E-4F28-8ED4-F021986CAE8A}" presName="LevelTwoTextNode" presStyleLbl="node2" presStyleIdx="0" presStyleCnt="2" custScaleX="408552" custScaleY="155820" custLinFactNeighborX="24184" custLinFactNeighborY="-13746">
        <dgm:presLayoutVars>
          <dgm:chPref val="3"/>
        </dgm:presLayoutVars>
      </dgm:prSet>
      <dgm:spPr/>
      <dgm:t>
        <a:bodyPr/>
        <a:lstStyle/>
        <a:p>
          <a:endParaRPr lang="es-ES"/>
        </a:p>
      </dgm:t>
    </dgm:pt>
    <dgm:pt modelId="{5A45DABD-7100-4650-9321-ED1A6AA8560C}" type="pres">
      <dgm:prSet presAssocID="{BA8890BA-2F6E-4F28-8ED4-F021986CAE8A}" presName="level3hierChild" presStyleCnt="0"/>
      <dgm:spPr/>
    </dgm:pt>
    <dgm:pt modelId="{6DB5941F-007B-432B-8FB6-1EA44DD7D37F}" type="pres">
      <dgm:prSet presAssocID="{F93F3F3C-1DAC-4301-A882-C817BD35C964}" presName="conn2-1" presStyleLbl="parChTrans1D2" presStyleIdx="1" presStyleCnt="2"/>
      <dgm:spPr/>
      <dgm:t>
        <a:bodyPr/>
        <a:lstStyle/>
        <a:p>
          <a:endParaRPr lang="es-ES"/>
        </a:p>
      </dgm:t>
    </dgm:pt>
    <dgm:pt modelId="{3D95353E-4B52-4091-B60D-B32CABF285F7}" type="pres">
      <dgm:prSet presAssocID="{F93F3F3C-1DAC-4301-A882-C817BD35C964}" presName="connTx" presStyleLbl="parChTrans1D2" presStyleIdx="1" presStyleCnt="2"/>
      <dgm:spPr/>
      <dgm:t>
        <a:bodyPr/>
        <a:lstStyle/>
        <a:p>
          <a:endParaRPr lang="es-ES"/>
        </a:p>
      </dgm:t>
    </dgm:pt>
    <dgm:pt modelId="{06BCDE7B-FCCC-4637-A691-93E795300B7C}" type="pres">
      <dgm:prSet presAssocID="{31A6FB73-C920-4DF9-9D3F-66744875F154}" presName="root2" presStyleCnt="0"/>
      <dgm:spPr/>
    </dgm:pt>
    <dgm:pt modelId="{31E085A1-3036-4008-9E8F-E3CCB603E0C2}" type="pres">
      <dgm:prSet presAssocID="{31A6FB73-C920-4DF9-9D3F-66744875F154}" presName="LevelTwoTextNode" presStyleLbl="node2" presStyleIdx="1" presStyleCnt="2" custScaleX="408552" custScaleY="155820" custLinFactNeighborX="24184" custLinFactNeighborY="24682">
        <dgm:presLayoutVars>
          <dgm:chPref val="3"/>
        </dgm:presLayoutVars>
      </dgm:prSet>
      <dgm:spPr/>
      <dgm:t>
        <a:bodyPr/>
        <a:lstStyle/>
        <a:p>
          <a:endParaRPr lang="es-ES"/>
        </a:p>
      </dgm:t>
    </dgm:pt>
    <dgm:pt modelId="{3CBEBCA6-C1A0-4BAF-AE6E-D941C395D1E9}" type="pres">
      <dgm:prSet presAssocID="{31A6FB73-C920-4DF9-9D3F-66744875F154}" presName="level3hierChild" presStyleCnt="0"/>
      <dgm:spPr/>
    </dgm:pt>
  </dgm:ptLst>
  <dgm:cxnLst>
    <dgm:cxn modelId="{5DFC3B9B-165F-4E1F-B69D-E9F6A39C5E6F}" type="presOf" srcId="{1B72D694-7FA2-412F-A9FD-A6265FEDBCD0}" destId="{CAF167E6-E6CC-441C-9BDB-9167ED7EEC36}" srcOrd="0" destOrd="0" presId="urn:microsoft.com/office/officeart/2008/layout/HorizontalMultiLevelHierarchy"/>
    <dgm:cxn modelId="{0FE6D2DF-38E8-428B-8BF5-E28B253C26E7}" type="presOf" srcId="{31A6FB73-C920-4DF9-9D3F-66744875F154}" destId="{31E085A1-3036-4008-9E8F-E3CCB603E0C2}" srcOrd="0" destOrd="0" presId="urn:microsoft.com/office/officeart/2008/layout/HorizontalMultiLevelHierarchy"/>
    <dgm:cxn modelId="{55668B4F-1799-4A0E-9396-2596C3A753AB}" type="presOf" srcId="{1B72D694-7FA2-412F-A9FD-A6265FEDBCD0}" destId="{ADEA0ECE-4EB8-41A3-B546-E8CF5392557D}" srcOrd="1" destOrd="0" presId="urn:microsoft.com/office/officeart/2008/layout/HorizontalMultiLevelHierarchy"/>
    <dgm:cxn modelId="{05448CE6-B42C-4F68-8A54-518037AD4C4E}" type="presOf" srcId="{E5FA5ECC-674F-4A1A-A606-0E2538B1B53A}" destId="{05EFEFFC-B6FD-4F51-8F3A-CB6F1F8D0B58}" srcOrd="0" destOrd="0" presId="urn:microsoft.com/office/officeart/2008/layout/HorizontalMultiLevelHierarchy"/>
    <dgm:cxn modelId="{842D17A4-B2D9-4028-9F15-DBDBF1A62E53}" srcId="{F8405576-FBFE-4942-86EB-6ED1EBD20CA3}" destId="{BA8890BA-2F6E-4F28-8ED4-F021986CAE8A}" srcOrd="0" destOrd="0" parTransId="{1B72D694-7FA2-412F-A9FD-A6265FEDBCD0}" sibTransId="{A8D96DA9-A2EB-42B9-87D3-E60FEFC2CF8A}"/>
    <dgm:cxn modelId="{51EB19A8-7925-4511-A107-1D1719383359}" type="presOf" srcId="{BA8890BA-2F6E-4F28-8ED4-F021986CAE8A}" destId="{C648329C-9080-408F-8225-047134945898}" srcOrd="0" destOrd="0" presId="urn:microsoft.com/office/officeart/2008/layout/HorizontalMultiLevelHierarchy"/>
    <dgm:cxn modelId="{8A981457-88C5-4AFF-8903-4C7DCFCBDE5D}" srcId="{F8405576-FBFE-4942-86EB-6ED1EBD20CA3}" destId="{31A6FB73-C920-4DF9-9D3F-66744875F154}" srcOrd="1" destOrd="0" parTransId="{F93F3F3C-1DAC-4301-A882-C817BD35C964}" sibTransId="{ED66BB0F-2FA9-4B4E-B01D-34553BBFCF32}"/>
    <dgm:cxn modelId="{44884752-77E0-495C-AE49-ED597AAA4EE1}" type="presOf" srcId="{F93F3F3C-1DAC-4301-A882-C817BD35C964}" destId="{6DB5941F-007B-432B-8FB6-1EA44DD7D37F}" srcOrd="0" destOrd="0" presId="urn:microsoft.com/office/officeart/2008/layout/HorizontalMultiLevelHierarchy"/>
    <dgm:cxn modelId="{D2529A11-B665-4665-825C-1A41A73A7785}" type="presOf" srcId="{F8405576-FBFE-4942-86EB-6ED1EBD20CA3}" destId="{4A6FB13F-BC8C-4DC6-BACC-6E895CA035DD}" srcOrd="0" destOrd="0" presId="urn:microsoft.com/office/officeart/2008/layout/HorizontalMultiLevelHierarchy"/>
    <dgm:cxn modelId="{897DA63E-5334-4F4B-9DD0-358959BDD785}" srcId="{E5FA5ECC-674F-4A1A-A606-0E2538B1B53A}" destId="{F8405576-FBFE-4942-86EB-6ED1EBD20CA3}" srcOrd="0" destOrd="0" parTransId="{C026A903-E832-486A-A281-C87FC0B4E75C}" sibTransId="{E68581E8-D55A-4C9F-8EEB-AA9E572DB36F}"/>
    <dgm:cxn modelId="{2D694FB6-677F-40F2-9CFC-2E8C634FC29F}" type="presOf" srcId="{F93F3F3C-1DAC-4301-A882-C817BD35C964}" destId="{3D95353E-4B52-4091-B60D-B32CABF285F7}" srcOrd="1" destOrd="0" presId="urn:microsoft.com/office/officeart/2008/layout/HorizontalMultiLevelHierarchy"/>
    <dgm:cxn modelId="{F434AC0B-85D8-4F1F-96AE-592BF2A46A8A}" type="presParOf" srcId="{05EFEFFC-B6FD-4F51-8F3A-CB6F1F8D0B58}" destId="{8C0F9128-093D-4D2F-A8C3-2CC2AE125E9E}" srcOrd="0" destOrd="0" presId="urn:microsoft.com/office/officeart/2008/layout/HorizontalMultiLevelHierarchy"/>
    <dgm:cxn modelId="{A0AEDEB6-0A77-431D-ABDA-9BE20EE88878}" type="presParOf" srcId="{8C0F9128-093D-4D2F-A8C3-2CC2AE125E9E}" destId="{4A6FB13F-BC8C-4DC6-BACC-6E895CA035DD}" srcOrd="0" destOrd="0" presId="urn:microsoft.com/office/officeart/2008/layout/HorizontalMultiLevelHierarchy"/>
    <dgm:cxn modelId="{C273672E-4D35-40AB-91F2-27AA6C2C5A08}" type="presParOf" srcId="{8C0F9128-093D-4D2F-A8C3-2CC2AE125E9E}" destId="{69EF42FA-80FE-408A-B503-D103D843B72D}" srcOrd="1" destOrd="0" presId="urn:microsoft.com/office/officeart/2008/layout/HorizontalMultiLevelHierarchy"/>
    <dgm:cxn modelId="{CD4217F4-0B8C-4C19-85DA-FEBF4146A94D}" type="presParOf" srcId="{69EF42FA-80FE-408A-B503-D103D843B72D}" destId="{CAF167E6-E6CC-441C-9BDB-9167ED7EEC36}" srcOrd="0" destOrd="0" presId="urn:microsoft.com/office/officeart/2008/layout/HorizontalMultiLevelHierarchy"/>
    <dgm:cxn modelId="{E490F53B-01EF-43A6-AECE-02722CAD7729}" type="presParOf" srcId="{CAF167E6-E6CC-441C-9BDB-9167ED7EEC36}" destId="{ADEA0ECE-4EB8-41A3-B546-E8CF5392557D}" srcOrd="0" destOrd="0" presId="urn:microsoft.com/office/officeart/2008/layout/HorizontalMultiLevelHierarchy"/>
    <dgm:cxn modelId="{B774B556-3292-4CD5-9E9A-A807A1B31E8E}" type="presParOf" srcId="{69EF42FA-80FE-408A-B503-D103D843B72D}" destId="{ECA4CD8D-95F8-4C87-9AF6-AC0BCAE519EB}" srcOrd="1" destOrd="0" presId="urn:microsoft.com/office/officeart/2008/layout/HorizontalMultiLevelHierarchy"/>
    <dgm:cxn modelId="{B05F35C6-B278-48D0-9179-A251049515D9}" type="presParOf" srcId="{ECA4CD8D-95F8-4C87-9AF6-AC0BCAE519EB}" destId="{C648329C-9080-408F-8225-047134945898}" srcOrd="0" destOrd="0" presId="urn:microsoft.com/office/officeart/2008/layout/HorizontalMultiLevelHierarchy"/>
    <dgm:cxn modelId="{F6611714-68C1-4CEA-BB83-1FE0F1ADA2AD}" type="presParOf" srcId="{ECA4CD8D-95F8-4C87-9AF6-AC0BCAE519EB}" destId="{5A45DABD-7100-4650-9321-ED1A6AA8560C}" srcOrd="1" destOrd="0" presId="urn:microsoft.com/office/officeart/2008/layout/HorizontalMultiLevelHierarchy"/>
    <dgm:cxn modelId="{CD87E70F-C279-41D4-AA92-2E731B2D14F3}" type="presParOf" srcId="{69EF42FA-80FE-408A-B503-D103D843B72D}" destId="{6DB5941F-007B-432B-8FB6-1EA44DD7D37F}" srcOrd="2" destOrd="0" presId="urn:microsoft.com/office/officeart/2008/layout/HorizontalMultiLevelHierarchy"/>
    <dgm:cxn modelId="{1E2CECB1-C42B-4F16-B5A6-F8943E3D01BB}" type="presParOf" srcId="{6DB5941F-007B-432B-8FB6-1EA44DD7D37F}" destId="{3D95353E-4B52-4091-B60D-B32CABF285F7}" srcOrd="0" destOrd="0" presId="urn:microsoft.com/office/officeart/2008/layout/HorizontalMultiLevelHierarchy"/>
    <dgm:cxn modelId="{D5C0EC16-6491-460C-B524-EFF2926C5723}" type="presParOf" srcId="{69EF42FA-80FE-408A-B503-D103D843B72D}" destId="{06BCDE7B-FCCC-4637-A691-93E795300B7C}" srcOrd="3" destOrd="0" presId="urn:microsoft.com/office/officeart/2008/layout/HorizontalMultiLevelHierarchy"/>
    <dgm:cxn modelId="{C8D76D01-9CAC-4B6F-80E4-84C9FF5B8AB3}" type="presParOf" srcId="{06BCDE7B-FCCC-4637-A691-93E795300B7C}" destId="{31E085A1-3036-4008-9E8F-E3CCB603E0C2}" srcOrd="0" destOrd="0" presId="urn:microsoft.com/office/officeart/2008/layout/HorizontalMultiLevelHierarchy"/>
    <dgm:cxn modelId="{4F6A78CA-0F7C-4121-8DA9-C9BD2BCF3B91}" type="presParOf" srcId="{06BCDE7B-FCCC-4637-A691-93E795300B7C}" destId="{3CBEBCA6-C1A0-4BAF-AE6E-D941C395D1E9}" srcOrd="1" destOrd="0" presId="urn:microsoft.com/office/officeart/2008/layout/HorizontalMultiLevelHierarchy"/>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CC345FB-B83D-4951-BE3B-09481811EACE}"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n-US"/>
        </a:p>
      </dgm:t>
    </dgm:pt>
    <dgm:pt modelId="{E94F9DD6-A04D-41B1-9202-53215E2E91EC}" type="pres">
      <dgm:prSet presAssocID="{ACC345FB-B83D-4951-BE3B-09481811EACE}" presName="linear" presStyleCnt="0">
        <dgm:presLayoutVars>
          <dgm:animLvl val="lvl"/>
          <dgm:resizeHandles val="exact"/>
        </dgm:presLayoutVars>
      </dgm:prSet>
      <dgm:spPr/>
      <dgm:t>
        <a:bodyPr/>
        <a:lstStyle/>
        <a:p>
          <a:endParaRPr lang="es-ES"/>
        </a:p>
      </dgm:t>
    </dgm:pt>
  </dgm:ptLst>
  <dgm:cxnLst>
    <dgm:cxn modelId="{683ED9A1-C25B-46BF-8177-8228584149FF}" type="presOf" srcId="{ACC345FB-B83D-4951-BE3B-09481811EACE}" destId="{E94F9DD6-A04D-41B1-9202-53215E2E91E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E1DD430-706A-4A08-B2BB-B5D2FD706011}" type="doc">
      <dgm:prSet loTypeId="urn:microsoft.com/office/officeart/2005/8/layout/chevronAccent+Icon" loCatId="process" qsTypeId="urn:microsoft.com/office/officeart/2005/8/quickstyle/simple1" qsCatId="simple" csTypeId="urn:microsoft.com/office/officeart/2005/8/colors/accent5_4" csCatId="accent5" phldr="1"/>
      <dgm:spPr/>
      <dgm:t>
        <a:bodyPr/>
        <a:lstStyle/>
        <a:p>
          <a:endParaRPr lang="en-US"/>
        </a:p>
      </dgm:t>
    </dgm:pt>
    <dgm:pt modelId="{E6A074E8-E6FC-44B0-9002-8D8F4160224C}">
      <dgm:prSet custT="1"/>
      <dgm:spPr/>
      <dgm:t>
        <a:bodyPr/>
        <a:lstStyle/>
        <a:p>
          <a:pPr algn="l" rtl="0">
            <a:lnSpc>
              <a:spcPct val="100000"/>
            </a:lnSpc>
          </a:pPr>
          <a:r>
            <a:rPr lang="pt-BR" sz="2000" b="1" kern="1200">
              <a:solidFill>
                <a:schemeClr val="tx1"/>
              </a:solidFill>
              <a:latin typeface="+mj-lt"/>
              <a:ea typeface="+mj-ea"/>
              <a:cs typeface="+mj-cs"/>
            </a:rPr>
            <a:t>Impacto Econômico da Fila de Registro da Anvisa</a:t>
          </a:r>
          <a:endParaRPr lang="en-US" sz="2000" b="1" kern="1200">
            <a:solidFill>
              <a:schemeClr val="tx1"/>
            </a:solidFill>
            <a:latin typeface="+mj-lt"/>
            <a:ea typeface="+mj-ea"/>
            <a:cs typeface="+mj-cs"/>
          </a:endParaRPr>
        </a:p>
      </dgm:t>
    </dgm:pt>
    <dgm:pt modelId="{985FA101-C356-4CD6-AB37-C9D885FFD8B4}" type="parTrans" cxnId="{F21CB10B-EECD-4FE6-BF30-10F9EBD70804}">
      <dgm:prSet/>
      <dgm:spPr/>
      <dgm:t>
        <a:bodyPr/>
        <a:lstStyle/>
        <a:p>
          <a:endParaRPr lang="en-US"/>
        </a:p>
      </dgm:t>
    </dgm:pt>
    <dgm:pt modelId="{50C0BE33-90B2-4AE8-A9A6-CD4CD329BB1A}" type="sibTrans" cxnId="{F21CB10B-EECD-4FE6-BF30-10F9EBD70804}">
      <dgm:prSet/>
      <dgm:spPr/>
      <dgm:t>
        <a:bodyPr/>
        <a:lstStyle/>
        <a:p>
          <a:endParaRPr lang="en-US"/>
        </a:p>
      </dgm:t>
    </dgm:pt>
    <dgm:pt modelId="{EA32B320-B904-4977-83F7-CE58B92ABBE7}" type="pres">
      <dgm:prSet presAssocID="{9E1DD430-706A-4A08-B2BB-B5D2FD706011}" presName="Name0" presStyleCnt="0">
        <dgm:presLayoutVars>
          <dgm:dir/>
          <dgm:resizeHandles val="exact"/>
        </dgm:presLayoutVars>
      </dgm:prSet>
      <dgm:spPr/>
      <dgm:t>
        <a:bodyPr/>
        <a:lstStyle/>
        <a:p>
          <a:endParaRPr lang="es-ES"/>
        </a:p>
      </dgm:t>
    </dgm:pt>
    <dgm:pt modelId="{689D04C0-123E-4818-B962-3B9C93F262E7}" type="pres">
      <dgm:prSet presAssocID="{E6A074E8-E6FC-44B0-9002-8D8F4160224C}" presName="composite" presStyleCnt="0"/>
      <dgm:spPr/>
    </dgm:pt>
    <dgm:pt modelId="{8FFA3FEE-89BF-45D8-B2B8-C78620AB6E59}" type="pres">
      <dgm:prSet presAssocID="{E6A074E8-E6FC-44B0-9002-8D8F4160224C}" presName="bgChev" presStyleLbl="node1" presStyleIdx="0" presStyleCnt="1" custScaleX="84418" custScaleY="125000" custLinFactNeighborX="-7604" custLinFactNeighborY="3520"/>
      <dgm:spPr>
        <a:solidFill>
          <a:srgbClr val="335BA3"/>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pt>
    <dgm:pt modelId="{375CE580-D266-4393-BF4A-D1D8D98EFE08}" type="pres">
      <dgm:prSet presAssocID="{E6A074E8-E6FC-44B0-9002-8D8F4160224C}" presName="txNode" presStyleLbl="fgAcc1" presStyleIdx="0" presStyleCnt="1" custScaleX="82691" custLinFactNeighborX="-20003" custLinFactNeighborY="-10118">
        <dgm:presLayoutVars>
          <dgm:bulletEnabled val="1"/>
        </dgm:presLayoutVars>
      </dgm:prSet>
      <dgm:spPr/>
      <dgm:t>
        <a:bodyPr/>
        <a:lstStyle/>
        <a:p>
          <a:endParaRPr lang="es-ES"/>
        </a:p>
      </dgm:t>
    </dgm:pt>
  </dgm:ptLst>
  <dgm:cxnLst>
    <dgm:cxn modelId="{BB65DDE9-A8C3-4D4C-AE88-697F9500A28C}" type="presOf" srcId="{E6A074E8-E6FC-44B0-9002-8D8F4160224C}" destId="{375CE580-D266-4393-BF4A-D1D8D98EFE08}" srcOrd="0" destOrd="0" presId="urn:microsoft.com/office/officeart/2005/8/layout/chevronAccent+Icon"/>
    <dgm:cxn modelId="{F21CB10B-EECD-4FE6-BF30-10F9EBD70804}" srcId="{9E1DD430-706A-4A08-B2BB-B5D2FD706011}" destId="{E6A074E8-E6FC-44B0-9002-8D8F4160224C}" srcOrd="0" destOrd="0" parTransId="{985FA101-C356-4CD6-AB37-C9D885FFD8B4}" sibTransId="{50C0BE33-90B2-4AE8-A9A6-CD4CD329BB1A}"/>
    <dgm:cxn modelId="{79D126DF-9232-48EC-B06C-60E8757FC7F1}" type="presOf" srcId="{9E1DD430-706A-4A08-B2BB-B5D2FD706011}" destId="{EA32B320-B904-4977-83F7-CE58B92ABBE7}" srcOrd="0" destOrd="0" presId="urn:microsoft.com/office/officeart/2005/8/layout/chevronAccent+Icon"/>
    <dgm:cxn modelId="{26D90A30-F928-467C-86A7-E7CA92CB291B}" type="presParOf" srcId="{EA32B320-B904-4977-83F7-CE58B92ABBE7}" destId="{689D04C0-123E-4818-B962-3B9C93F262E7}" srcOrd="0" destOrd="0" presId="urn:microsoft.com/office/officeart/2005/8/layout/chevronAccent+Icon"/>
    <dgm:cxn modelId="{5ECDA19A-9123-4D02-ACB7-CE4F64D0CD22}" type="presParOf" srcId="{689D04C0-123E-4818-B962-3B9C93F262E7}" destId="{8FFA3FEE-89BF-45D8-B2B8-C78620AB6E59}" srcOrd="0" destOrd="0" presId="urn:microsoft.com/office/officeart/2005/8/layout/chevronAccent+Icon"/>
    <dgm:cxn modelId="{596772CA-5DDE-40AE-A584-5AC8ACED9B43}" type="presParOf" srcId="{689D04C0-123E-4818-B962-3B9C93F262E7}" destId="{375CE580-D266-4393-BF4A-D1D8D98EFE08}" srcOrd="1" destOrd="0" presId="urn:microsoft.com/office/officeart/2005/8/layout/chevronAccent+Icon"/>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5344943-3463-4544-8DD5-0245DB65FB1C}" type="doc">
      <dgm:prSet loTypeId="urn:microsoft.com/office/officeart/2005/8/layout/hList7" loCatId="relationship" qsTypeId="urn:microsoft.com/office/officeart/2005/8/quickstyle/simple1" qsCatId="simple" csTypeId="urn:microsoft.com/office/officeart/2005/8/colors/accent1_2" csCatId="accent1" phldr="1"/>
      <dgm:spPr/>
      <dgm:t>
        <a:bodyPr/>
        <a:lstStyle/>
        <a:p>
          <a:endParaRPr lang="en-US"/>
        </a:p>
      </dgm:t>
    </dgm:pt>
    <dgm:pt modelId="{A5633DCF-865B-4F1F-B0C8-EB7A75B2481C}">
      <dgm:prSet/>
      <dgm:spPr>
        <a:scene3d>
          <a:camera prst="orthographicFront"/>
          <a:lightRig rig="threePt" dir="t"/>
        </a:scene3d>
        <a:sp3d extrusionH="76200">
          <a:bevelT/>
          <a:bevelB/>
          <a:extrusionClr>
            <a:schemeClr val="accent6">
              <a:lumMod val="75000"/>
            </a:schemeClr>
          </a:extrusionClr>
        </a:sp3d>
      </dgm:spPr>
      <dgm:t>
        <a:bodyPr/>
        <a:lstStyle/>
        <a:p>
          <a:pPr rtl="0"/>
          <a:r>
            <a:rPr lang="pt-BR" b="0" i="0" baseline="0" dirty="0"/>
            <a:t>Seleção das cepas para produzir a vacina</a:t>
          </a:r>
          <a:endParaRPr lang="en-US" dirty="0"/>
        </a:p>
      </dgm:t>
    </dgm:pt>
    <dgm:pt modelId="{CBAB4D7B-FAE3-4BE9-BE73-E4DBE4366BB6}" type="parTrans" cxnId="{2DAD2DAF-203A-4EE1-A019-F7870537B2AE}">
      <dgm:prSet/>
      <dgm:spPr/>
      <dgm:t>
        <a:bodyPr/>
        <a:lstStyle/>
        <a:p>
          <a:endParaRPr lang="en-US"/>
        </a:p>
      </dgm:t>
    </dgm:pt>
    <dgm:pt modelId="{C01D1A6B-BDAA-4BB5-9153-AE15016F65EB}" type="sibTrans" cxnId="{2DAD2DAF-203A-4EE1-A019-F7870537B2AE}">
      <dgm:prSet/>
      <dgm:spPr/>
      <dgm:t>
        <a:bodyPr/>
        <a:lstStyle/>
        <a:p>
          <a:endParaRPr lang="en-US"/>
        </a:p>
      </dgm:t>
    </dgm:pt>
    <dgm:pt modelId="{805597B7-75E6-41E0-A74F-A5BE1DB286D1}">
      <dgm:prSet/>
      <dgm:spPr>
        <a:scene3d>
          <a:camera prst="orthographicFront"/>
          <a:lightRig rig="threePt" dir="t"/>
        </a:scene3d>
        <a:sp3d extrusionH="76200">
          <a:bevelT/>
          <a:bevelB/>
          <a:extrusionClr>
            <a:schemeClr val="accent6">
              <a:lumMod val="75000"/>
            </a:schemeClr>
          </a:extrusionClr>
        </a:sp3d>
      </dgm:spPr>
      <dgm:t>
        <a:bodyPr/>
        <a:lstStyle/>
        <a:p>
          <a:pPr rtl="0"/>
          <a:r>
            <a:rPr lang="pt-BR" b="0" i="0" baseline="0" dirty="0"/>
            <a:t>Isolamento e purificação do </a:t>
          </a:r>
          <a:r>
            <a:rPr lang="pt-BR" b="0" i="0" baseline="0" dirty="0" err="1"/>
            <a:t>microorganismo</a:t>
          </a:r>
          <a:endParaRPr lang="en-US" dirty="0"/>
        </a:p>
      </dgm:t>
    </dgm:pt>
    <dgm:pt modelId="{1DAA85DF-3F12-4E54-976B-31626097E7D1}" type="parTrans" cxnId="{43BEE35C-A224-412A-BD30-9D7FDF201C32}">
      <dgm:prSet/>
      <dgm:spPr/>
      <dgm:t>
        <a:bodyPr/>
        <a:lstStyle/>
        <a:p>
          <a:endParaRPr lang="en-US"/>
        </a:p>
      </dgm:t>
    </dgm:pt>
    <dgm:pt modelId="{15183A10-12E8-44C9-95BE-81CC8195563C}" type="sibTrans" cxnId="{43BEE35C-A224-412A-BD30-9D7FDF201C32}">
      <dgm:prSet/>
      <dgm:spPr/>
      <dgm:t>
        <a:bodyPr/>
        <a:lstStyle/>
        <a:p>
          <a:endParaRPr lang="en-US"/>
        </a:p>
      </dgm:t>
    </dgm:pt>
    <dgm:pt modelId="{48B3F16C-4622-459E-AB7E-B39707745D91}">
      <dgm:prSet/>
      <dgm:spPr>
        <a:scene3d>
          <a:camera prst="orthographicFront"/>
          <a:lightRig rig="threePt" dir="t"/>
        </a:scene3d>
        <a:sp3d extrusionH="76200">
          <a:bevelT/>
          <a:bevelB/>
          <a:extrusionClr>
            <a:schemeClr val="accent6">
              <a:lumMod val="75000"/>
            </a:schemeClr>
          </a:extrusionClr>
        </a:sp3d>
      </dgm:spPr>
      <dgm:t>
        <a:bodyPr/>
        <a:lstStyle/>
        <a:p>
          <a:pPr rtl="0"/>
          <a:r>
            <a:rPr lang="pt-BR" b="0" i="0" baseline="0" dirty="0"/>
            <a:t>Cultivo dos microrganismos</a:t>
          </a:r>
          <a:endParaRPr lang="en-US" dirty="0"/>
        </a:p>
      </dgm:t>
    </dgm:pt>
    <dgm:pt modelId="{D2672BB7-9847-43B5-BA85-F35726376CDA}" type="parTrans" cxnId="{6F51F398-05AD-4078-B0EA-C8DD542378B7}">
      <dgm:prSet/>
      <dgm:spPr/>
      <dgm:t>
        <a:bodyPr/>
        <a:lstStyle/>
        <a:p>
          <a:endParaRPr lang="en-US"/>
        </a:p>
      </dgm:t>
    </dgm:pt>
    <dgm:pt modelId="{43D057EE-8372-47FF-87FD-D036AB2ADAC0}" type="sibTrans" cxnId="{6F51F398-05AD-4078-B0EA-C8DD542378B7}">
      <dgm:prSet/>
      <dgm:spPr/>
      <dgm:t>
        <a:bodyPr/>
        <a:lstStyle/>
        <a:p>
          <a:endParaRPr lang="en-US"/>
        </a:p>
      </dgm:t>
    </dgm:pt>
    <dgm:pt modelId="{81CB3D4C-7828-4D74-8774-0E40219B09F2}">
      <dgm:prSet/>
      <dgm:spPr>
        <a:scene3d>
          <a:camera prst="orthographicFront"/>
          <a:lightRig rig="threePt" dir="t"/>
        </a:scene3d>
        <a:sp3d extrusionH="76200">
          <a:bevelT/>
          <a:bevelB/>
          <a:extrusionClr>
            <a:schemeClr val="accent6">
              <a:lumMod val="75000"/>
            </a:schemeClr>
          </a:extrusionClr>
        </a:sp3d>
      </dgm:spPr>
      <dgm:t>
        <a:bodyPr/>
        <a:lstStyle/>
        <a:p>
          <a:pPr rtl="0"/>
          <a:r>
            <a:rPr lang="pt-BR" b="0" i="0" baseline="0" dirty="0"/>
            <a:t>A desativação do organismo</a:t>
          </a:r>
          <a:endParaRPr lang="en-US" dirty="0"/>
        </a:p>
      </dgm:t>
    </dgm:pt>
    <dgm:pt modelId="{BEA91E76-6F89-4B7E-96BB-771BB77AA9C7}" type="parTrans" cxnId="{6545730A-E644-4B09-ACE9-C3EFB9DECA66}">
      <dgm:prSet/>
      <dgm:spPr/>
      <dgm:t>
        <a:bodyPr/>
        <a:lstStyle/>
        <a:p>
          <a:endParaRPr lang="en-US"/>
        </a:p>
      </dgm:t>
    </dgm:pt>
    <dgm:pt modelId="{E5F32E0D-E099-439A-B060-C33F66F435E2}" type="sibTrans" cxnId="{6545730A-E644-4B09-ACE9-C3EFB9DECA66}">
      <dgm:prSet/>
      <dgm:spPr/>
      <dgm:t>
        <a:bodyPr/>
        <a:lstStyle/>
        <a:p>
          <a:endParaRPr lang="en-US"/>
        </a:p>
      </dgm:t>
    </dgm:pt>
    <dgm:pt modelId="{36953DAF-DFB7-4075-AD1D-1F7387FD4C0C}">
      <dgm:prSet/>
      <dgm:spPr>
        <a:scene3d>
          <a:camera prst="orthographicFront"/>
          <a:lightRig rig="threePt" dir="t"/>
        </a:scene3d>
        <a:sp3d extrusionH="76200">
          <a:bevelT/>
          <a:bevelB/>
          <a:extrusionClr>
            <a:schemeClr val="accent6">
              <a:lumMod val="75000"/>
            </a:schemeClr>
          </a:extrusionClr>
        </a:sp3d>
      </dgm:spPr>
      <dgm:t>
        <a:bodyPr/>
        <a:lstStyle/>
        <a:p>
          <a:pPr rtl="0"/>
          <a:r>
            <a:rPr lang="pt-BR" b="0" i="0" baseline="0"/>
            <a:t>Formulação da vacina</a:t>
          </a:r>
          <a:endParaRPr lang="en-US"/>
        </a:p>
      </dgm:t>
    </dgm:pt>
    <dgm:pt modelId="{063C9FE5-F92D-451B-90DE-A768C0973457}" type="parTrans" cxnId="{24A02EEF-38EA-447F-AD7E-F69FA7DFCC01}">
      <dgm:prSet/>
      <dgm:spPr/>
      <dgm:t>
        <a:bodyPr/>
        <a:lstStyle/>
        <a:p>
          <a:endParaRPr lang="en-US"/>
        </a:p>
      </dgm:t>
    </dgm:pt>
    <dgm:pt modelId="{AADB387E-C7E9-4DA1-A0AE-45DF4330D351}" type="sibTrans" cxnId="{24A02EEF-38EA-447F-AD7E-F69FA7DFCC01}">
      <dgm:prSet/>
      <dgm:spPr/>
      <dgm:t>
        <a:bodyPr/>
        <a:lstStyle/>
        <a:p>
          <a:endParaRPr lang="en-US"/>
        </a:p>
      </dgm:t>
    </dgm:pt>
    <dgm:pt modelId="{47555831-C183-4FF5-9B8F-EBE298B49EEE}">
      <dgm:prSet/>
      <dgm:spPr>
        <a:scene3d>
          <a:camera prst="orthographicFront"/>
          <a:lightRig rig="threePt" dir="t"/>
        </a:scene3d>
        <a:sp3d extrusionH="76200">
          <a:bevelT/>
          <a:bevelB/>
          <a:extrusionClr>
            <a:schemeClr val="accent6">
              <a:lumMod val="75000"/>
            </a:schemeClr>
          </a:extrusionClr>
        </a:sp3d>
      </dgm:spPr>
      <dgm:t>
        <a:bodyPr/>
        <a:lstStyle/>
        <a:p>
          <a:pPr rtl="0"/>
          <a:r>
            <a:rPr lang="pt-BR" b="0" i="0" baseline="0" dirty="0"/>
            <a:t>Controle de qualidade e liberação de lotes</a:t>
          </a:r>
          <a:endParaRPr lang="en-US" dirty="0"/>
        </a:p>
      </dgm:t>
    </dgm:pt>
    <dgm:pt modelId="{1BBF8C13-A054-4881-B0B7-0E60379D1F82}" type="parTrans" cxnId="{CD4384B8-DAAC-42A4-83A4-69E799588377}">
      <dgm:prSet/>
      <dgm:spPr/>
      <dgm:t>
        <a:bodyPr/>
        <a:lstStyle/>
        <a:p>
          <a:endParaRPr lang="en-US"/>
        </a:p>
      </dgm:t>
    </dgm:pt>
    <dgm:pt modelId="{95E6A8EF-12C0-4649-B3F6-CD9C0BEC4085}" type="sibTrans" cxnId="{CD4384B8-DAAC-42A4-83A4-69E799588377}">
      <dgm:prSet/>
      <dgm:spPr/>
      <dgm:t>
        <a:bodyPr/>
        <a:lstStyle/>
        <a:p>
          <a:endParaRPr lang="en-US"/>
        </a:p>
      </dgm:t>
    </dgm:pt>
    <dgm:pt modelId="{EB5CD8BA-CBA8-49DA-BAAD-B66A51055279}" type="pres">
      <dgm:prSet presAssocID="{95344943-3463-4544-8DD5-0245DB65FB1C}" presName="Name0" presStyleCnt="0">
        <dgm:presLayoutVars>
          <dgm:dir/>
          <dgm:resizeHandles val="exact"/>
        </dgm:presLayoutVars>
      </dgm:prSet>
      <dgm:spPr/>
      <dgm:t>
        <a:bodyPr/>
        <a:lstStyle/>
        <a:p>
          <a:endParaRPr lang="es-ES"/>
        </a:p>
      </dgm:t>
    </dgm:pt>
    <dgm:pt modelId="{113C2B25-0AE3-4142-9637-D4D86DF6A35B}" type="pres">
      <dgm:prSet presAssocID="{95344943-3463-4544-8DD5-0245DB65FB1C}" presName="fgShape" presStyleLbl="fgShp" presStyleIdx="0" presStyleCnt="1" custScaleX="99874" custScaleY="129209"/>
      <dgm:spPr/>
    </dgm:pt>
    <dgm:pt modelId="{C3BE29A6-6758-4AF1-A57B-1D758F90747A}" type="pres">
      <dgm:prSet presAssocID="{95344943-3463-4544-8DD5-0245DB65FB1C}" presName="linComp" presStyleCnt="0"/>
      <dgm:spPr/>
    </dgm:pt>
    <dgm:pt modelId="{FDAB00D4-6530-44D0-AD9E-CD9B29FF8459}" type="pres">
      <dgm:prSet presAssocID="{A5633DCF-865B-4F1F-B0C8-EB7A75B2481C}" presName="compNode" presStyleCnt="0"/>
      <dgm:spPr/>
    </dgm:pt>
    <dgm:pt modelId="{A10081D9-9469-4241-87C6-CE14FB95896C}" type="pres">
      <dgm:prSet presAssocID="{A5633DCF-865B-4F1F-B0C8-EB7A75B2481C}" presName="bkgdShape" presStyleLbl="node1" presStyleIdx="0" presStyleCnt="6"/>
      <dgm:spPr/>
      <dgm:t>
        <a:bodyPr/>
        <a:lstStyle/>
        <a:p>
          <a:endParaRPr lang="es-ES"/>
        </a:p>
      </dgm:t>
    </dgm:pt>
    <dgm:pt modelId="{7D2A8C59-C1ED-4394-9DF9-EA2BF540BC04}" type="pres">
      <dgm:prSet presAssocID="{A5633DCF-865B-4F1F-B0C8-EB7A75B2481C}" presName="nodeTx" presStyleLbl="node1" presStyleIdx="0" presStyleCnt="6">
        <dgm:presLayoutVars>
          <dgm:bulletEnabled val="1"/>
        </dgm:presLayoutVars>
      </dgm:prSet>
      <dgm:spPr/>
      <dgm:t>
        <a:bodyPr/>
        <a:lstStyle/>
        <a:p>
          <a:endParaRPr lang="es-ES"/>
        </a:p>
      </dgm:t>
    </dgm:pt>
    <dgm:pt modelId="{6A4EE732-12BB-4507-8E24-BFD1A0DD332C}" type="pres">
      <dgm:prSet presAssocID="{A5633DCF-865B-4F1F-B0C8-EB7A75B2481C}" presName="invisiNode" presStyleLbl="node1" presStyleIdx="0" presStyleCnt="6"/>
      <dgm:spPr/>
    </dgm:pt>
    <dgm:pt modelId="{A47A53E2-99D4-4E0C-A384-4A96C6DE6220}" type="pres">
      <dgm:prSet presAssocID="{A5633DCF-865B-4F1F-B0C8-EB7A75B2481C}" presName="imagNode" presStyleLbl="fgImgPlace1" presStyleIdx="0" presStyleCnt="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30000" r="-30000"/>
          </a:stretch>
        </a:blipFill>
      </dgm:spPr>
    </dgm:pt>
    <dgm:pt modelId="{6AF4AB49-BA70-4D98-A28C-A450391A0B5D}" type="pres">
      <dgm:prSet presAssocID="{C01D1A6B-BDAA-4BB5-9153-AE15016F65EB}" presName="sibTrans" presStyleLbl="sibTrans2D1" presStyleIdx="0" presStyleCnt="0"/>
      <dgm:spPr/>
      <dgm:t>
        <a:bodyPr/>
        <a:lstStyle/>
        <a:p>
          <a:endParaRPr lang="es-ES"/>
        </a:p>
      </dgm:t>
    </dgm:pt>
    <dgm:pt modelId="{CA990413-4671-4968-8322-F05A9E86D2ED}" type="pres">
      <dgm:prSet presAssocID="{805597B7-75E6-41E0-A74F-A5BE1DB286D1}" presName="compNode" presStyleCnt="0"/>
      <dgm:spPr/>
    </dgm:pt>
    <dgm:pt modelId="{A4016530-DD22-4422-90A5-5DE6BA279189}" type="pres">
      <dgm:prSet presAssocID="{805597B7-75E6-41E0-A74F-A5BE1DB286D1}" presName="bkgdShape" presStyleLbl="node1" presStyleIdx="1" presStyleCnt="6"/>
      <dgm:spPr/>
      <dgm:t>
        <a:bodyPr/>
        <a:lstStyle/>
        <a:p>
          <a:endParaRPr lang="es-ES"/>
        </a:p>
      </dgm:t>
    </dgm:pt>
    <dgm:pt modelId="{58F40168-25D7-4C64-8D3F-07BB68737FF7}" type="pres">
      <dgm:prSet presAssocID="{805597B7-75E6-41E0-A74F-A5BE1DB286D1}" presName="nodeTx" presStyleLbl="node1" presStyleIdx="1" presStyleCnt="6">
        <dgm:presLayoutVars>
          <dgm:bulletEnabled val="1"/>
        </dgm:presLayoutVars>
      </dgm:prSet>
      <dgm:spPr/>
      <dgm:t>
        <a:bodyPr/>
        <a:lstStyle/>
        <a:p>
          <a:endParaRPr lang="es-ES"/>
        </a:p>
      </dgm:t>
    </dgm:pt>
    <dgm:pt modelId="{F04AE3D8-077A-4852-894C-1301410E16EC}" type="pres">
      <dgm:prSet presAssocID="{805597B7-75E6-41E0-A74F-A5BE1DB286D1}" presName="invisiNode" presStyleLbl="node1" presStyleIdx="1" presStyleCnt="6"/>
      <dgm:spPr/>
    </dgm:pt>
    <dgm:pt modelId="{F089050E-887F-4C06-9BF9-346F57A29F38}" type="pres">
      <dgm:prSet presAssocID="{805597B7-75E6-41E0-A74F-A5BE1DB286D1}" presName="imagNode" presStyleLbl="fgImgPlace1" presStyleIdx="1" presStyleCnt="6"/>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3000" b="-3000"/>
          </a:stretch>
        </a:blipFill>
      </dgm:spPr>
    </dgm:pt>
    <dgm:pt modelId="{45AC25AC-F68F-41D5-9133-0321E781959B}" type="pres">
      <dgm:prSet presAssocID="{15183A10-12E8-44C9-95BE-81CC8195563C}" presName="sibTrans" presStyleLbl="sibTrans2D1" presStyleIdx="0" presStyleCnt="0"/>
      <dgm:spPr/>
      <dgm:t>
        <a:bodyPr/>
        <a:lstStyle/>
        <a:p>
          <a:endParaRPr lang="es-ES"/>
        </a:p>
      </dgm:t>
    </dgm:pt>
    <dgm:pt modelId="{3C36A4B0-09ED-4CB4-869C-96B120F9EB0D}" type="pres">
      <dgm:prSet presAssocID="{48B3F16C-4622-459E-AB7E-B39707745D91}" presName="compNode" presStyleCnt="0"/>
      <dgm:spPr/>
    </dgm:pt>
    <dgm:pt modelId="{2D2BC182-2AB2-4236-A12D-E35DE1CB067F}" type="pres">
      <dgm:prSet presAssocID="{48B3F16C-4622-459E-AB7E-B39707745D91}" presName="bkgdShape" presStyleLbl="node1" presStyleIdx="2" presStyleCnt="6"/>
      <dgm:spPr/>
      <dgm:t>
        <a:bodyPr/>
        <a:lstStyle/>
        <a:p>
          <a:endParaRPr lang="es-ES"/>
        </a:p>
      </dgm:t>
    </dgm:pt>
    <dgm:pt modelId="{55106966-1E4B-44C0-BBF8-B5881EC636F9}" type="pres">
      <dgm:prSet presAssocID="{48B3F16C-4622-459E-AB7E-B39707745D91}" presName="nodeTx" presStyleLbl="node1" presStyleIdx="2" presStyleCnt="6">
        <dgm:presLayoutVars>
          <dgm:bulletEnabled val="1"/>
        </dgm:presLayoutVars>
      </dgm:prSet>
      <dgm:spPr/>
      <dgm:t>
        <a:bodyPr/>
        <a:lstStyle/>
        <a:p>
          <a:endParaRPr lang="es-ES"/>
        </a:p>
      </dgm:t>
    </dgm:pt>
    <dgm:pt modelId="{4E5B607B-A198-46C3-A997-B572E684EB75}" type="pres">
      <dgm:prSet presAssocID="{48B3F16C-4622-459E-AB7E-B39707745D91}" presName="invisiNode" presStyleLbl="node1" presStyleIdx="2" presStyleCnt="6"/>
      <dgm:spPr/>
    </dgm:pt>
    <dgm:pt modelId="{6EFD1503-3C7E-4B05-86BB-91876F695A41}" type="pres">
      <dgm:prSet presAssocID="{48B3F16C-4622-459E-AB7E-B39707745D91}" presName="imagNode" presStyleLbl="fgImgPlace1" presStyleIdx="2" presStyleCnt="6"/>
      <dgm:spPr>
        <a:blipFill>
          <a:blip xmlns:r="http://schemas.openxmlformats.org/officeDocument/2006/relationships" r:embed="rId3"/>
          <a:srcRect/>
          <a:stretch>
            <a:fillRect t="-2000" b="-2000"/>
          </a:stretch>
        </a:blipFill>
      </dgm:spPr>
    </dgm:pt>
    <dgm:pt modelId="{1A770CEB-A04B-47E6-9676-84FAEDFC60EF}" type="pres">
      <dgm:prSet presAssocID="{43D057EE-8372-47FF-87FD-D036AB2ADAC0}" presName="sibTrans" presStyleLbl="sibTrans2D1" presStyleIdx="0" presStyleCnt="0"/>
      <dgm:spPr/>
      <dgm:t>
        <a:bodyPr/>
        <a:lstStyle/>
        <a:p>
          <a:endParaRPr lang="es-ES"/>
        </a:p>
      </dgm:t>
    </dgm:pt>
    <dgm:pt modelId="{214B30A2-F5D3-4ECE-98A9-106383E20293}" type="pres">
      <dgm:prSet presAssocID="{81CB3D4C-7828-4D74-8774-0E40219B09F2}" presName="compNode" presStyleCnt="0"/>
      <dgm:spPr/>
    </dgm:pt>
    <dgm:pt modelId="{35DB9EF0-F42C-417C-A4E2-631A6AFD7782}" type="pres">
      <dgm:prSet presAssocID="{81CB3D4C-7828-4D74-8774-0E40219B09F2}" presName="bkgdShape" presStyleLbl="node1" presStyleIdx="3" presStyleCnt="6"/>
      <dgm:spPr/>
      <dgm:t>
        <a:bodyPr/>
        <a:lstStyle/>
        <a:p>
          <a:endParaRPr lang="es-ES"/>
        </a:p>
      </dgm:t>
    </dgm:pt>
    <dgm:pt modelId="{09B2383B-6107-44C2-9C1D-3A094D486622}" type="pres">
      <dgm:prSet presAssocID="{81CB3D4C-7828-4D74-8774-0E40219B09F2}" presName="nodeTx" presStyleLbl="node1" presStyleIdx="3" presStyleCnt="6">
        <dgm:presLayoutVars>
          <dgm:bulletEnabled val="1"/>
        </dgm:presLayoutVars>
      </dgm:prSet>
      <dgm:spPr/>
      <dgm:t>
        <a:bodyPr/>
        <a:lstStyle/>
        <a:p>
          <a:endParaRPr lang="es-ES"/>
        </a:p>
      </dgm:t>
    </dgm:pt>
    <dgm:pt modelId="{321E75DF-3903-4CFE-8B57-5AA968AF17DC}" type="pres">
      <dgm:prSet presAssocID="{81CB3D4C-7828-4D74-8774-0E40219B09F2}" presName="invisiNode" presStyleLbl="node1" presStyleIdx="3" presStyleCnt="6"/>
      <dgm:spPr/>
    </dgm:pt>
    <dgm:pt modelId="{0BC2E54E-4D95-4383-9BDE-02D227DC2BF5}" type="pres">
      <dgm:prSet presAssocID="{81CB3D4C-7828-4D74-8774-0E40219B09F2}" presName="imagNode" presStyleLbl="f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l="-13000" r="-13000"/>
          </a:stretch>
        </a:blipFill>
      </dgm:spPr>
    </dgm:pt>
    <dgm:pt modelId="{584E97F9-F19B-4D4F-ABA5-02D114E2FABE}" type="pres">
      <dgm:prSet presAssocID="{E5F32E0D-E099-439A-B060-C33F66F435E2}" presName="sibTrans" presStyleLbl="sibTrans2D1" presStyleIdx="0" presStyleCnt="0"/>
      <dgm:spPr/>
      <dgm:t>
        <a:bodyPr/>
        <a:lstStyle/>
        <a:p>
          <a:endParaRPr lang="es-ES"/>
        </a:p>
      </dgm:t>
    </dgm:pt>
    <dgm:pt modelId="{76267FEE-34D7-4B95-B5E1-43BB74228D61}" type="pres">
      <dgm:prSet presAssocID="{36953DAF-DFB7-4075-AD1D-1F7387FD4C0C}" presName="compNode" presStyleCnt="0"/>
      <dgm:spPr/>
    </dgm:pt>
    <dgm:pt modelId="{CAD58762-B159-4C33-98C3-CEC78A0238CC}" type="pres">
      <dgm:prSet presAssocID="{36953DAF-DFB7-4075-AD1D-1F7387FD4C0C}" presName="bkgdShape" presStyleLbl="node1" presStyleIdx="4" presStyleCnt="6"/>
      <dgm:spPr/>
      <dgm:t>
        <a:bodyPr/>
        <a:lstStyle/>
        <a:p>
          <a:endParaRPr lang="es-ES"/>
        </a:p>
      </dgm:t>
    </dgm:pt>
    <dgm:pt modelId="{DFD5F7BA-4D54-4839-9429-FBF456164F49}" type="pres">
      <dgm:prSet presAssocID="{36953DAF-DFB7-4075-AD1D-1F7387FD4C0C}" presName="nodeTx" presStyleLbl="node1" presStyleIdx="4" presStyleCnt="6">
        <dgm:presLayoutVars>
          <dgm:bulletEnabled val="1"/>
        </dgm:presLayoutVars>
      </dgm:prSet>
      <dgm:spPr/>
      <dgm:t>
        <a:bodyPr/>
        <a:lstStyle/>
        <a:p>
          <a:endParaRPr lang="es-ES"/>
        </a:p>
      </dgm:t>
    </dgm:pt>
    <dgm:pt modelId="{42C24676-FB7F-4F17-B618-904D07B1BB02}" type="pres">
      <dgm:prSet presAssocID="{36953DAF-DFB7-4075-AD1D-1F7387FD4C0C}" presName="invisiNode" presStyleLbl="node1" presStyleIdx="4" presStyleCnt="6"/>
      <dgm:spPr/>
    </dgm:pt>
    <dgm:pt modelId="{40A3607B-4720-4F0D-B333-4E25EE64203B}" type="pres">
      <dgm:prSet presAssocID="{36953DAF-DFB7-4075-AD1D-1F7387FD4C0C}" presName="imagNode" presStyleLbl="fgImgPlace1" presStyleIdx="4" presStyleCnt="6"/>
      <dgm:spPr>
        <a:blipFill rotWithShape="1">
          <a:blip xmlns:r="http://schemas.openxmlformats.org/officeDocument/2006/relationships" r:embed="rId5"/>
          <a:stretch>
            <a:fillRect/>
          </a:stretch>
        </a:blipFill>
      </dgm:spPr>
    </dgm:pt>
    <dgm:pt modelId="{4FB6B680-9DD1-476B-8663-EAF0284F3C47}" type="pres">
      <dgm:prSet presAssocID="{AADB387E-C7E9-4DA1-A0AE-45DF4330D351}" presName="sibTrans" presStyleLbl="sibTrans2D1" presStyleIdx="0" presStyleCnt="0"/>
      <dgm:spPr/>
      <dgm:t>
        <a:bodyPr/>
        <a:lstStyle/>
        <a:p>
          <a:endParaRPr lang="es-ES"/>
        </a:p>
      </dgm:t>
    </dgm:pt>
    <dgm:pt modelId="{26004C2F-FD4D-4674-9334-FCA890AFE93E}" type="pres">
      <dgm:prSet presAssocID="{47555831-C183-4FF5-9B8F-EBE298B49EEE}" presName="compNode" presStyleCnt="0"/>
      <dgm:spPr/>
    </dgm:pt>
    <dgm:pt modelId="{96828B60-A748-4CD2-B5A4-8749BBCAD5C9}" type="pres">
      <dgm:prSet presAssocID="{47555831-C183-4FF5-9B8F-EBE298B49EEE}" presName="bkgdShape" presStyleLbl="node1" presStyleIdx="5" presStyleCnt="6"/>
      <dgm:spPr/>
      <dgm:t>
        <a:bodyPr/>
        <a:lstStyle/>
        <a:p>
          <a:endParaRPr lang="es-ES"/>
        </a:p>
      </dgm:t>
    </dgm:pt>
    <dgm:pt modelId="{E757A0C2-7D65-4B52-926F-B47E91536FD4}" type="pres">
      <dgm:prSet presAssocID="{47555831-C183-4FF5-9B8F-EBE298B49EEE}" presName="nodeTx" presStyleLbl="node1" presStyleIdx="5" presStyleCnt="6">
        <dgm:presLayoutVars>
          <dgm:bulletEnabled val="1"/>
        </dgm:presLayoutVars>
      </dgm:prSet>
      <dgm:spPr/>
      <dgm:t>
        <a:bodyPr/>
        <a:lstStyle/>
        <a:p>
          <a:endParaRPr lang="es-ES"/>
        </a:p>
      </dgm:t>
    </dgm:pt>
    <dgm:pt modelId="{6751A24A-954A-4F15-B151-C67E7DAC362E}" type="pres">
      <dgm:prSet presAssocID="{47555831-C183-4FF5-9B8F-EBE298B49EEE}" presName="invisiNode" presStyleLbl="node1" presStyleIdx="5" presStyleCnt="6"/>
      <dgm:spPr/>
    </dgm:pt>
    <dgm:pt modelId="{7AC0FD3A-DA99-4680-8AEA-B488A7E3EFEB}" type="pres">
      <dgm:prSet presAssocID="{47555831-C183-4FF5-9B8F-EBE298B49EEE}" presName="imagNode" presStyleLbl="fgImgPlace1" presStyleIdx="5" presStyleCnt="6"/>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10000" r="-10000"/>
          </a:stretch>
        </a:blipFill>
      </dgm:spPr>
    </dgm:pt>
  </dgm:ptLst>
  <dgm:cxnLst>
    <dgm:cxn modelId="{7443C458-8482-4EFA-8580-8F4E15035E22}" type="presOf" srcId="{A5633DCF-865B-4F1F-B0C8-EB7A75B2481C}" destId="{7D2A8C59-C1ED-4394-9DF9-EA2BF540BC04}" srcOrd="1" destOrd="0" presId="urn:microsoft.com/office/officeart/2005/8/layout/hList7"/>
    <dgm:cxn modelId="{9E979948-DF01-48AB-A494-C268C47B892F}" type="presOf" srcId="{48B3F16C-4622-459E-AB7E-B39707745D91}" destId="{55106966-1E4B-44C0-BBF8-B5881EC636F9}" srcOrd="1" destOrd="0" presId="urn:microsoft.com/office/officeart/2005/8/layout/hList7"/>
    <dgm:cxn modelId="{E4F2979B-E248-42F3-9DF8-0C6E28E6A0DE}" type="presOf" srcId="{36953DAF-DFB7-4075-AD1D-1F7387FD4C0C}" destId="{DFD5F7BA-4D54-4839-9429-FBF456164F49}" srcOrd="1" destOrd="0" presId="urn:microsoft.com/office/officeart/2005/8/layout/hList7"/>
    <dgm:cxn modelId="{5F59FCD7-800B-45D0-8AB7-4B4AB718E7C7}" type="presOf" srcId="{C01D1A6B-BDAA-4BB5-9153-AE15016F65EB}" destId="{6AF4AB49-BA70-4D98-A28C-A450391A0B5D}" srcOrd="0" destOrd="0" presId="urn:microsoft.com/office/officeart/2005/8/layout/hList7"/>
    <dgm:cxn modelId="{62445BED-190C-4FF4-8931-E05B5138A553}" type="presOf" srcId="{47555831-C183-4FF5-9B8F-EBE298B49EEE}" destId="{E757A0C2-7D65-4B52-926F-B47E91536FD4}" srcOrd="1" destOrd="0" presId="urn:microsoft.com/office/officeart/2005/8/layout/hList7"/>
    <dgm:cxn modelId="{6545730A-E644-4B09-ACE9-C3EFB9DECA66}" srcId="{95344943-3463-4544-8DD5-0245DB65FB1C}" destId="{81CB3D4C-7828-4D74-8774-0E40219B09F2}" srcOrd="3" destOrd="0" parTransId="{BEA91E76-6F89-4B7E-96BB-771BB77AA9C7}" sibTransId="{E5F32E0D-E099-439A-B060-C33F66F435E2}"/>
    <dgm:cxn modelId="{FA109D0B-277B-4044-9B9B-A1FCB21F2631}" type="presOf" srcId="{15183A10-12E8-44C9-95BE-81CC8195563C}" destId="{45AC25AC-F68F-41D5-9133-0321E781959B}" srcOrd="0" destOrd="0" presId="urn:microsoft.com/office/officeart/2005/8/layout/hList7"/>
    <dgm:cxn modelId="{CD4384B8-DAAC-42A4-83A4-69E799588377}" srcId="{95344943-3463-4544-8DD5-0245DB65FB1C}" destId="{47555831-C183-4FF5-9B8F-EBE298B49EEE}" srcOrd="5" destOrd="0" parTransId="{1BBF8C13-A054-4881-B0B7-0E60379D1F82}" sibTransId="{95E6A8EF-12C0-4649-B3F6-CD9C0BEC4085}"/>
    <dgm:cxn modelId="{C85E8AF7-171F-439C-8964-27C7E52BE9F7}" type="presOf" srcId="{47555831-C183-4FF5-9B8F-EBE298B49EEE}" destId="{96828B60-A748-4CD2-B5A4-8749BBCAD5C9}" srcOrd="0" destOrd="0" presId="urn:microsoft.com/office/officeart/2005/8/layout/hList7"/>
    <dgm:cxn modelId="{B96D64EA-E747-4B38-80C8-31774C5B0C6A}" type="presOf" srcId="{36953DAF-DFB7-4075-AD1D-1F7387FD4C0C}" destId="{CAD58762-B159-4C33-98C3-CEC78A0238CC}" srcOrd="0" destOrd="0" presId="urn:microsoft.com/office/officeart/2005/8/layout/hList7"/>
    <dgm:cxn modelId="{98CC22A0-9102-443D-9811-027C2E86E270}" type="presOf" srcId="{805597B7-75E6-41E0-A74F-A5BE1DB286D1}" destId="{A4016530-DD22-4422-90A5-5DE6BA279189}" srcOrd="0" destOrd="0" presId="urn:microsoft.com/office/officeart/2005/8/layout/hList7"/>
    <dgm:cxn modelId="{51842D2D-376D-4A14-ABFE-AA4C4A0470E2}" type="presOf" srcId="{AADB387E-C7E9-4DA1-A0AE-45DF4330D351}" destId="{4FB6B680-9DD1-476B-8663-EAF0284F3C47}" srcOrd="0" destOrd="0" presId="urn:microsoft.com/office/officeart/2005/8/layout/hList7"/>
    <dgm:cxn modelId="{FC1C6338-A0C9-4BB1-96A8-935B2275216D}" type="presOf" srcId="{43D057EE-8372-47FF-87FD-D036AB2ADAC0}" destId="{1A770CEB-A04B-47E6-9676-84FAEDFC60EF}" srcOrd="0" destOrd="0" presId="urn:microsoft.com/office/officeart/2005/8/layout/hList7"/>
    <dgm:cxn modelId="{977B6A7C-E8E1-474E-A266-44C04C4DADE0}" type="presOf" srcId="{48B3F16C-4622-459E-AB7E-B39707745D91}" destId="{2D2BC182-2AB2-4236-A12D-E35DE1CB067F}" srcOrd="0" destOrd="0" presId="urn:microsoft.com/office/officeart/2005/8/layout/hList7"/>
    <dgm:cxn modelId="{AB2417C2-4FB9-44CE-87AB-155214A81093}" type="presOf" srcId="{A5633DCF-865B-4F1F-B0C8-EB7A75B2481C}" destId="{A10081D9-9469-4241-87C6-CE14FB95896C}" srcOrd="0" destOrd="0" presId="urn:microsoft.com/office/officeart/2005/8/layout/hList7"/>
    <dgm:cxn modelId="{BB8C6D03-C834-4FCE-8E0F-1BCF12DEB573}" type="presOf" srcId="{81CB3D4C-7828-4D74-8774-0E40219B09F2}" destId="{35DB9EF0-F42C-417C-A4E2-631A6AFD7782}" srcOrd="0" destOrd="0" presId="urn:microsoft.com/office/officeart/2005/8/layout/hList7"/>
    <dgm:cxn modelId="{D5C9550E-A3E1-497D-8A47-8BEFCDB5FADF}" type="presOf" srcId="{E5F32E0D-E099-439A-B060-C33F66F435E2}" destId="{584E97F9-F19B-4D4F-ABA5-02D114E2FABE}" srcOrd="0" destOrd="0" presId="urn:microsoft.com/office/officeart/2005/8/layout/hList7"/>
    <dgm:cxn modelId="{DAF28D80-308F-47FB-8575-F930A17041EA}" type="presOf" srcId="{81CB3D4C-7828-4D74-8774-0E40219B09F2}" destId="{09B2383B-6107-44C2-9C1D-3A094D486622}" srcOrd="1" destOrd="0" presId="urn:microsoft.com/office/officeart/2005/8/layout/hList7"/>
    <dgm:cxn modelId="{6F51F398-05AD-4078-B0EA-C8DD542378B7}" srcId="{95344943-3463-4544-8DD5-0245DB65FB1C}" destId="{48B3F16C-4622-459E-AB7E-B39707745D91}" srcOrd="2" destOrd="0" parTransId="{D2672BB7-9847-43B5-BA85-F35726376CDA}" sibTransId="{43D057EE-8372-47FF-87FD-D036AB2ADAC0}"/>
    <dgm:cxn modelId="{900E1ED9-2790-4491-B34B-82EAE5FC542F}" type="presOf" srcId="{805597B7-75E6-41E0-A74F-A5BE1DB286D1}" destId="{58F40168-25D7-4C64-8D3F-07BB68737FF7}" srcOrd="1" destOrd="0" presId="urn:microsoft.com/office/officeart/2005/8/layout/hList7"/>
    <dgm:cxn modelId="{24A02EEF-38EA-447F-AD7E-F69FA7DFCC01}" srcId="{95344943-3463-4544-8DD5-0245DB65FB1C}" destId="{36953DAF-DFB7-4075-AD1D-1F7387FD4C0C}" srcOrd="4" destOrd="0" parTransId="{063C9FE5-F92D-451B-90DE-A768C0973457}" sibTransId="{AADB387E-C7E9-4DA1-A0AE-45DF4330D351}"/>
    <dgm:cxn modelId="{43BEE35C-A224-412A-BD30-9D7FDF201C32}" srcId="{95344943-3463-4544-8DD5-0245DB65FB1C}" destId="{805597B7-75E6-41E0-A74F-A5BE1DB286D1}" srcOrd="1" destOrd="0" parTransId="{1DAA85DF-3F12-4E54-976B-31626097E7D1}" sibTransId="{15183A10-12E8-44C9-95BE-81CC8195563C}"/>
    <dgm:cxn modelId="{2DAD2DAF-203A-4EE1-A019-F7870537B2AE}" srcId="{95344943-3463-4544-8DD5-0245DB65FB1C}" destId="{A5633DCF-865B-4F1F-B0C8-EB7A75B2481C}" srcOrd="0" destOrd="0" parTransId="{CBAB4D7B-FAE3-4BE9-BE73-E4DBE4366BB6}" sibTransId="{C01D1A6B-BDAA-4BB5-9153-AE15016F65EB}"/>
    <dgm:cxn modelId="{7DC04366-6A34-4CB8-B596-73424DBC973A}" type="presOf" srcId="{95344943-3463-4544-8DD5-0245DB65FB1C}" destId="{EB5CD8BA-CBA8-49DA-BAAD-B66A51055279}" srcOrd="0" destOrd="0" presId="urn:microsoft.com/office/officeart/2005/8/layout/hList7"/>
    <dgm:cxn modelId="{43752015-FB13-4EF6-8097-5AAFD87268FC}" type="presParOf" srcId="{EB5CD8BA-CBA8-49DA-BAAD-B66A51055279}" destId="{113C2B25-0AE3-4142-9637-D4D86DF6A35B}" srcOrd="0" destOrd="0" presId="urn:microsoft.com/office/officeart/2005/8/layout/hList7"/>
    <dgm:cxn modelId="{BF68DA4B-3FD9-42A1-8A02-6F8F928C3260}" type="presParOf" srcId="{EB5CD8BA-CBA8-49DA-BAAD-B66A51055279}" destId="{C3BE29A6-6758-4AF1-A57B-1D758F90747A}" srcOrd="1" destOrd="0" presId="urn:microsoft.com/office/officeart/2005/8/layout/hList7"/>
    <dgm:cxn modelId="{2EF5F07A-0956-4D34-AE6F-25CC16CB9D36}" type="presParOf" srcId="{C3BE29A6-6758-4AF1-A57B-1D758F90747A}" destId="{FDAB00D4-6530-44D0-AD9E-CD9B29FF8459}" srcOrd="0" destOrd="0" presId="urn:microsoft.com/office/officeart/2005/8/layout/hList7"/>
    <dgm:cxn modelId="{ED255DC3-D412-4407-83E3-68EE78E6C9AA}" type="presParOf" srcId="{FDAB00D4-6530-44D0-AD9E-CD9B29FF8459}" destId="{A10081D9-9469-4241-87C6-CE14FB95896C}" srcOrd="0" destOrd="0" presId="urn:microsoft.com/office/officeart/2005/8/layout/hList7"/>
    <dgm:cxn modelId="{44C7DACF-A6F0-43DF-A42F-532BE6F56FA9}" type="presParOf" srcId="{FDAB00D4-6530-44D0-AD9E-CD9B29FF8459}" destId="{7D2A8C59-C1ED-4394-9DF9-EA2BF540BC04}" srcOrd="1" destOrd="0" presId="urn:microsoft.com/office/officeart/2005/8/layout/hList7"/>
    <dgm:cxn modelId="{82D52827-7824-4B8B-B191-2699C1B18FA9}" type="presParOf" srcId="{FDAB00D4-6530-44D0-AD9E-CD9B29FF8459}" destId="{6A4EE732-12BB-4507-8E24-BFD1A0DD332C}" srcOrd="2" destOrd="0" presId="urn:microsoft.com/office/officeart/2005/8/layout/hList7"/>
    <dgm:cxn modelId="{DCEDFEFC-6689-4E89-8248-E82B9B1B3FDD}" type="presParOf" srcId="{FDAB00D4-6530-44D0-AD9E-CD9B29FF8459}" destId="{A47A53E2-99D4-4E0C-A384-4A96C6DE6220}" srcOrd="3" destOrd="0" presId="urn:microsoft.com/office/officeart/2005/8/layout/hList7"/>
    <dgm:cxn modelId="{2B6F3F8D-6410-4FBB-987F-B19EB9AC5E10}" type="presParOf" srcId="{C3BE29A6-6758-4AF1-A57B-1D758F90747A}" destId="{6AF4AB49-BA70-4D98-A28C-A450391A0B5D}" srcOrd="1" destOrd="0" presId="urn:microsoft.com/office/officeart/2005/8/layout/hList7"/>
    <dgm:cxn modelId="{9B8C541E-12C5-48D1-86BE-DFC5D5EC8A34}" type="presParOf" srcId="{C3BE29A6-6758-4AF1-A57B-1D758F90747A}" destId="{CA990413-4671-4968-8322-F05A9E86D2ED}" srcOrd="2" destOrd="0" presId="urn:microsoft.com/office/officeart/2005/8/layout/hList7"/>
    <dgm:cxn modelId="{D4C1A465-3010-4D62-AFB7-ADB2DFAC37DB}" type="presParOf" srcId="{CA990413-4671-4968-8322-F05A9E86D2ED}" destId="{A4016530-DD22-4422-90A5-5DE6BA279189}" srcOrd="0" destOrd="0" presId="urn:microsoft.com/office/officeart/2005/8/layout/hList7"/>
    <dgm:cxn modelId="{7E40B55B-3EF4-4CC8-B6B4-07F06E157FEB}" type="presParOf" srcId="{CA990413-4671-4968-8322-F05A9E86D2ED}" destId="{58F40168-25D7-4C64-8D3F-07BB68737FF7}" srcOrd="1" destOrd="0" presId="urn:microsoft.com/office/officeart/2005/8/layout/hList7"/>
    <dgm:cxn modelId="{35CD0DF8-C5D4-42BA-A339-9DE0066FB082}" type="presParOf" srcId="{CA990413-4671-4968-8322-F05A9E86D2ED}" destId="{F04AE3D8-077A-4852-894C-1301410E16EC}" srcOrd="2" destOrd="0" presId="urn:microsoft.com/office/officeart/2005/8/layout/hList7"/>
    <dgm:cxn modelId="{0F37B863-76F6-40B0-B505-29FD13854060}" type="presParOf" srcId="{CA990413-4671-4968-8322-F05A9E86D2ED}" destId="{F089050E-887F-4C06-9BF9-346F57A29F38}" srcOrd="3" destOrd="0" presId="urn:microsoft.com/office/officeart/2005/8/layout/hList7"/>
    <dgm:cxn modelId="{296A7A42-99F8-48C1-BF26-51E728DDA4B3}" type="presParOf" srcId="{C3BE29A6-6758-4AF1-A57B-1D758F90747A}" destId="{45AC25AC-F68F-41D5-9133-0321E781959B}" srcOrd="3" destOrd="0" presId="urn:microsoft.com/office/officeart/2005/8/layout/hList7"/>
    <dgm:cxn modelId="{D250DC1D-63BC-4AF0-BC95-59215F0ED9BD}" type="presParOf" srcId="{C3BE29A6-6758-4AF1-A57B-1D758F90747A}" destId="{3C36A4B0-09ED-4CB4-869C-96B120F9EB0D}" srcOrd="4" destOrd="0" presId="urn:microsoft.com/office/officeart/2005/8/layout/hList7"/>
    <dgm:cxn modelId="{36B1BB01-FF40-4070-9DC1-66B9886313FC}" type="presParOf" srcId="{3C36A4B0-09ED-4CB4-869C-96B120F9EB0D}" destId="{2D2BC182-2AB2-4236-A12D-E35DE1CB067F}" srcOrd="0" destOrd="0" presId="urn:microsoft.com/office/officeart/2005/8/layout/hList7"/>
    <dgm:cxn modelId="{85DD934F-3D13-402F-9D67-4F691B6FE05E}" type="presParOf" srcId="{3C36A4B0-09ED-4CB4-869C-96B120F9EB0D}" destId="{55106966-1E4B-44C0-BBF8-B5881EC636F9}" srcOrd="1" destOrd="0" presId="urn:microsoft.com/office/officeart/2005/8/layout/hList7"/>
    <dgm:cxn modelId="{FD9EFE3C-10A3-419E-9569-539BC55150BA}" type="presParOf" srcId="{3C36A4B0-09ED-4CB4-869C-96B120F9EB0D}" destId="{4E5B607B-A198-46C3-A997-B572E684EB75}" srcOrd="2" destOrd="0" presId="urn:microsoft.com/office/officeart/2005/8/layout/hList7"/>
    <dgm:cxn modelId="{7BF7D8E8-14CD-4316-81CA-83FB6A7542DD}" type="presParOf" srcId="{3C36A4B0-09ED-4CB4-869C-96B120F9EB0D}" destId="{6EFD1503-3C7E-4B05-86BB-91876F695A41}" srcOrd="3" destOrd="0" presId="urn:microsoft.com/office/officeart/2005/8/layout/hList7"/>
    <dgm:cxn modelId="{33A1B2EB-71C4-4193-8343-2EF7BFC59C9D}" type="presParOf" srcId="{C3BE29A6-6758-4AF1-A57B-1D758F90747A}" destId="{1A770CEB-A04B-47E6-9676-84FAEDFC60EF}" srcOrd="5" destOrd="0" presId="urn:microsoft.com/office/officeart/2005/8/layout/hList7"/>
    <dgm:cxn modelId="{C12228C4-CA97-4A5A-A10E-73BBC4533C65}" type="presParOf" srcId="{C3BE29A6-6758-4AF1-A57B-1D758F90747A}" destId="{214B30A2-F5D3-4ECE-98A9-106383E20293}" srcOrd="6" destOrd="0" presId="urn:microsoft.com/office/officeart/2005/8/layout/hList7"/>
    <dgm:cxn modelId="{F4692FE2-7E78-4FE0-8934-D044718BBCD4}" type="presParOf" srcId="{214B30A2-F5D3-4ECE-98A9-106383E20293}" destId="{35DB9EF0-F42C-417C-A4E2-631A6AFD7782}" srcOrd="0" destOrd="0" presId="urn:microsoft.com/office/officeart/2005/8/layout/hList7"/>
    <dgm:cxn modelId="{A840CA5C-8068-4A7C-A4D7-51EB64DB6683}" type="presParOf" srcId="{214B30A2-F5D3-4ECE-98A9-106383E20293}" destId="{09B2383B-6107-44C2-9C1D-3A094D486622}" srcOrd="1" destOrd="0" presId="urn:microsoft.com/office/officeart/2005/8/layout/hList7"/>
    <dgm:cxn modelId="{9A0ECDD4-BDD3-476F-A65E-F2D07BE3B654}" type="presParOf" srcId="{214B30A2-F5D3-4ECE-98A9-106383E20293}" destId="{321E75DF-3903-4CFE-8B57-5AA968AF17DC}" srcOrd="2" destOrd="0" presId="urn:microsoft.com/office/officeart/2005/8/layout/hList7"/>
    <dgm:cxn modelId="{A4B33312-291F-45AC-ABE0-4D5FB4B602C9}" type="presParOf" srcId="{214B30A2-F5D3-4ECE-98A9-106383E20293}" destId="{0BC2E54E-4D95-4383-9BDE-02D227DC2BF5}" srcOrd="3" destOrd="0" presId="urn:microsoft.com/office/officeart/2005/8/layout/hList7"/>
    <dgm:cxn modelId="{DACC7F86-9F0B-425D-99AE-07083BF3AADE}" type="presParOf" srcId="{C3BE29A6-6758-4AF1-A57B-1D758F90747A}" destId="{584E97F9-F19B-4D4F-ABA5-02D114E2FABE}" srcOrd="7" destOrd="0" presId="urn:microsoft.com/office/officeart/2005/8/layout/hList7"/>
    <dgm:cxn modelId="{DFF35CB7-426B-4E3B-9316-3E34445FC08E}" type="presParOf" srcId="{C3BE29A6-6758-4AF1-A57B-1D758F90747A}" destId="{76267FEE-34D7-4B95-B5E1-43BB74228D61}" srcOrd="8" destOrd="0" presId="urn:microsoft.com/office/officeart/2005/8/layout/hList7"/>
    <dgm:cxn modelId="{0A728433-8FE8-42F8-81AA-CAC6EBA962E3}" type="presParOf" srcId="{76267FEE-34D7-4B95-B5E1-43BB74228D61}" destId="{CAD58762-B159-4C33-98C3-CEC78A0238CC}" srcOrd="0" destOrd="0" presId="urn:microsoft.com/office/officeart/2005/8/layout/hList7"/>
    <dgm:cxn modelId="{032AA1AE-6481-4583-8CEC-B614CFE2B985}" type="presParOf" srcId="{76267FEE-34D7-4B95-B5E1-43BB74228D61}" destId="{DFD5F7BA-4D54-4839-9429-FBF456164F49}" srcOrd="1" destOrd="0" presId="urn:microsoft.com/office/officeart/2005/8/layout/hList7"/>
    <dgm:cxn modelId="{6E03F972-B0D0-430A-A14D-761EF402A525}" type="presParOf" srcId="{76267FEE-34D7-4B95-B5E1-43BB74228D61}" destId="{42C24676-FB7F-4F17-B618-904D07B1BB02}" srcOrd="2" destOrd="0" presId="urn:microsoft.com/office/officeart/2005/8/layout/hList7"/>
    <dgm:cxn modelId="{115CD087-B47A-4BF5-B8E0-F7E5A241ED9C}" type="presParOf" srcId="{76267FEE-34D7-4B95-B5E1-43BB74228D61}" destId="{40A3607B-4720-4F0D-B333-4E25EE64203B}" srcOrd="3" destOrd="0" presId="urn:microsoft.com/office/officeart/2005/8/layout/hList7"/>
    <dgm:cxn modelId="{5AB84955-7D54-4927-8283-D02DDDDAFA4A}" type="presParOf" srcId="{C3BE29A6-6758-4AF1-A57B-1D758F90747A}" destId="{4FB6B680-9DD1-476B-8663-EAF0284F3C47}" srcOrd="9" destOrd="0" presId="urn:microsoft.com/office/officeart/2005/8/layout/hList7"/>
    <dgm:cxn modelId="{A4C7849C-FDDB-422B-9238-699AE8CDA3D6}" type="presParOf" srcId="{C3BE29A6-6758-4AF1-A57B-1D758F90747A}" destId="{26004C2F-FD4D-4674-9334-FCA890AFE93E}" srcOrd="10" destOrd="0" presId="urn:microsoft.com/office/officeart/2005/8/layout/hList7"/>
    <dgm:cxn modelId="{FA263B96-DA8C-48DC-9C0C-35EA357ACC5F}" type="presParOf" srcId="{26004C2F-FD4D-4674-9334-FCA890AFE93E}" destId="{96828B60-A748-4CD2-B5A4-8749BBCAD5C9}" srcOrd="0" destOrd="0" presId="urn:microsoft.com/office/officeart/2005/8/layout/hList7"/>
    <dgm:cxn modelId="{9A9A5D1B-5160-498B-83AA-6E85A54C216B}" type="presParOf" srcId="{26004C2F-FD4D-4674-9334-FCA890AFE93E}" destId="{E757A0C2-7D65-4B52-926F-B47E91536FD4}" srcOrd="1" destOrd="0" presId="urn:microsoft.com/office/officeart/2005/8/layout/hList7"/>
    <dgm:cxn modelId="{12D0C2D9-17EF-44E6-ADB3-F3BDB7A264FD}" type="presParOf" srcId="{26004C2F-FD4D-4674-9334-FCA890AFE93E}" destId="{6751A24A-954A-4F15-B151-C67E7DAC362E}" srcOrd="2" destOrd="0" presId="urn:microsoft.com/office/officeart/2005/8/layout/hList7"/>
    <dgm:cxn modelId="{F60284FD-A64A-487E-B19D-F5266EA211CF}" type="presParOf" srcId="{26004C2F-FD4D-4674-9334-FCA890AFE93E}" destId="{7AC0FD3A-DA99-4680-8AEA-B488A7E3EFEB}" srcOrd="3" destOrd="0" presId="urn:microsoft.com/office/officeart/2005/8/layout/hList7"/>
  </dgm:cxnLst>
  <dgm:bg>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12700">
        <a:schemeClr val="accent1">
          <a:alpha val="40000"/>
        </a:schemeClr>
      </a:glo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B2DDD0-CF5B-487E-BDB1-EB580FAC7CC1}">
      <dsp:nvSpPr>
        <dsp:cNvPr id="0" name=""/>
        <dsp:cNvSpPr/>
      </dsp:nvSpPr>
      <dsp:spPr>
        <a:xfrm>
          <a:off x="0" y="0"/>
          <a:ext cx="1257115" cy="1257115"/>
        </a:xfrm>
        <a:prstGeom prst="pie">
          <a:avLst>
            <a:gd name="adj1" fmla="val 5400000"/>
            <a:gd name="adj2" fmla="val 16200000"/>
          </a:avLst>
        </a:prstGeom>
        <a:solidFill>
          <a:srgbClr val="FF3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18BD1C-BFB9-4F9F-BCEA-F4A81C19EBF6}">
      <dsp:nvSpPr>
        <dsp:cNvPr id="0" name=""/>
        <dsp:cNvSpPr/>
      </dsp:nvSpPr>
      <dsp:spPr>
        <a:xfrm>
          <a:off x="628557" y="0"/>
          <a:ext cx="2748508" cy="1257115"/>
        </a:xfrm>
        <a:prstGeom prst="rect">
          <a:avLst/>
        </a:prstGeom>
        <a:solidFill>
          <a:schemeClr val="lt1">
            <a:alpha val="9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600" b="1" i="0" kern="1200" baseline="0" dirty="0"/>
            <a:t>Consolidação da ANVISA como órgão permanentemente atualizado e ágil, com foco na inovação incremental e radical.</a:t>
          </a:r>
          <a:endParaRPr lang="pt-BR" sz="1600" kern="1200" dirty="0"/>
        </a:p>
      </dsp:txBody>
      <dsp:txXfrm>
        <a:off x="628557" y="0"/>
        <a:ext cx="2748508" cy="12571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E4E964-BC60-458C-B9CE-15D5078C639C}">
      <dsp:nvSpPr>
        <dsp:cNvPr id="0" name=""/>
        <dsp:cNvSpPr/>
      </dsp:nvSpPr>
      <dsp:spPr>
        <a:xfrm>
          <a:off x="148515" y="54803"/>
          <a:ext cx="4023268" cy="1227729"/>
        </a:xfrm>
        <a:prstGeom prst="flowChartPreparation">
          <a:avLst/>
        </a:prstGeom>
        <a:solidFill>
          <a:srgbClr val="C7DDF1"/>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kumimoji="0" lang="pt-BR" sz="1800" b="1" i="0" u="none" strike="noStrike" kern="1200" cap="none" spc="0" normalizeH="0" baseline="0" dirty="0">
              <a:ln/>
              <a:solidFill>
                <a:schemeClr val="tx2">
                  <a:lumMod val="50000"/>
                </a:schemeClr>
              </a:solidFill>
              <a:effectLst/>
              <a:uLnTx/>
              <a:uFillTx/>
              <a:latin typeface="+mn-lt"/>
              <a:ea typeface="+mn-ea"/>
              <a:cs typeface="Gisha" panose="020B0502040204020203" pitchFamily="34" charset="-79"/>
            </a:rPr>
            <a:t>É preciso aprofundar sua articulação com a política industrial do País</a:t>
          </a:r>
        </a:p>
      </dsp:txBody>
      <dsp:txXfrm>
        <a:off x="953169" y="54803"/>
        <a:ext cx="2413960" cy="12277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B5941F-007B-432B-8FB6-1EA44DD7D37F}">
      <dsp:nvSpPr>
        <dsp:cNvPr id="0" name=""/>
        <dsp:cNvSpPr/>
      </dsp:nvSpPr>
      <dsp:spPr>
        <a:xfrm>
          <a:off x="1481048" y="1236403"/>
          <a:ext cx="923231" cy="513763"/>
        </a:xfrm>
        <a:custGeom>
          <a:avLst/>
          <a:gdLst/>
          <a:ahLst/>
          <a:cxnLst/>
          <a:rect l="0" t="0" r="0" b="0"/>
          <a:pathLst>
            <a:path>
              <a:moveTo>
                <a:pt x="0" y="0"/>
              </a:moveTo>
              <a:lnTo>
                <a:pt x="461615" y="0"/>
              </a:lnTo>
              <a:lnTo>
                <a:pt x="461615" y="513763"/>
              </a:lnTo>
              <a:lnTo>
                <a:pt x="923231" y="51376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b="1" kern="1200"/>
        </a:p>
      </dsp:txBody>
      <dsp:txXfrm>
        <a:off x="1916250" y="1466870"/>
        <a:ext cx="52827" cy="52827"/>
      </dsp:txXfrm>
    </dsp:sp>
    <dsp:sp modelId="{CAF167E6-E6CC-441C-9BDB-9167ED7EEC36}">
      <dsp:nvSpPr>
        <dsp:cNvPr id="0" name=""/>
        <dsp:cNvSpPr/>
      </dsp:nvSpPr>
      <dsp:spPr>
        <a:xfrm>
          <a:off x="1481048" y="737082"/>
          <a:ext cx="923231" cy="499321"/>
        </a:xfrm>
        <a:custGeom>
          <a:avLst/>
          <a:gdLst/>
          <a:ahLst/>
          <a:cxnLst/>
          <a:rect l="0" t="0" r="0" b="0"/>
          <a:pathLst>
            <a:path>
              <a:moveTo>
                <a:pt x="0" y="499321"/>
              </a:moveTo>
              <a:lnTo>
                <a:pt x="461615" y="499321"/>
              </a:lnTo>
              <a:lnTo>
                <a:pt x="461615" y="0"/>
              </a:lnTo>
              <a:lnTo>
                <a:pt x="923231"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b="1" kern="1200"/>
        </a:p>
      </dsp:txBody>
      <dsp:txXfrm>
        <a:off x="1916423" y="960502"/>
        <a:ext cx="52480" cy="52480"/>
      </dsp:txXfrm>
    </dsp:sp>
    <dsp:sp modelId="{4A6FB13F-BC8C-4DC6-BACC-6E895CA035DD}">
      <dsp:nvSpPr>
        <dsp:cNvPr id="0" name=""/>
        <dsp:cNvSpPr/>
      </dsp:nvSpPr>
      <dsp:spPr>
        <a:xfrm>
          <a:off x="0" y="659083"/>
          <a:ext cx="1807456" cy="1154639"/>
        </a:xfrm>
        <a:prstGeom prst="rect">
          <a:avLst/>
        </a:prstGeom>
        <a:solidFill>
          <a:srgbClr val="C7DDF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pt-BR" sz="2800" b="1" i="0" kern="1200" baseline="0" dirty="0">
              <a:solidFill>
                <a:schemeClr val="tx2">
                  <a:lumMod val="50000"/>
                </a:schemeClr>
              </a:solidFill>
            </a:rPr>
            <a:t>Papel Essencial </a:t>
          </a:r>
          <a:endParaRPr lang="pt-BR" sz="2800" b="1" kern="1200" dirty="0">
            <a:solidFill>
              <a:schemeClr val="tx2">
                <a:lumMod val="50000"/>
              </a:schemeClr>
            </a:solidFill>
          </a:endParaRPr>
        </a:p>
      </dsp:txBody>
      <dsp:txXfrm>
        <a:off x="0" y="659083"/>
        <a:ext cx="1807456" cy="1154639"/>
      </dsp:txXfrm>
    </dsp:sp>
    <dsp:sp modelId="{C648329C-9080-408F-8225-047134945898}">
      <dsp:nvSpPr>
        <dsp:cNvPr id="0" name=""/>
        <dsp:cNvSpPr/>
      </dsp:nvSpPr>
      <dsp:spPr>
        <a:xfrm>
          <a:off x="2404279" y="377081"/>
          <a:ext cx="6192001" cy="720000"/>
        </a:xfrm>
        <a:prstGeom prst="rect">
          <a:avLst/>
        </a:prstGeom>
        <a:solidFill>
          <a:srgbClr val="C7DDF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buClrTx/>
            <a:buSzTx/>
            <a:buFontTx/>
            <a:buNone/>
          </a:pPr>
          <a:r>
            <a:rPr kumimoji="0" lang="pt-BR" sz="2400" b="1" i="0" u="none" strike="noStrike" kern="1200" cap="none" spc="0" normalizeH="0" baseline="0" noProof="0" dirty="0">
              <a:ln>
                <a:noFill/>
              </a:ln>
              <a:solidFill>
                <a:schemeClr val="tx2">
                  <a:lumMod val="50000"/>
                </a:schemeClr>
              </a:solidFill>
              <a:effectLst/>
              <a:uLnTx/>
              <a:uFillTx/>
              <a:latin typeface="Gisha" panose="020B0502040204020203" pitchFamily="34" charset="-79"/>
              <a:ea typeface="+mn-ea"/>
              <a:cs typeface="Gisha" panose="020B0502040204020203" pitchFamily="34" charset="-79"/>
            </a:rPr>
            <a:t>Vigilância Sanitária</a:t>
          </a:r>
          <a:endParaRPr lang="pt-BR" sz="2400" b="1" kern="1200" dirty="0">
            <a:solidFill>
              <a:schemeClr val="tx2">
                <a:lumMod val="50000"/>
              </a:schemeClr>
            </a:solidFill>
          </a:endParaRPr>
        </a:p>
      </dsp:txBody>
      <dsp:txXfrm>
        <a:off x="2404279" y="377081"/>
        <a:ext cx="6192001" cy="720000"/>
      </dsp:txXfrm>
    </dsp:sp>
    <dsp:sp modelId="{31E085A1-3036-4008-9E8F-E3CCB603E0C2}">
      <dsp:nvSpPr>
        <dsp:cNvPr id="0" name=""/>
        <dsp:cNvSpPr/>
      </dsp:nvSpPr>
      <dsp:spPr>
        <a:xfrm>
          <a:off x="2404279" y="1390165"/>
          <a:ext cx="6192001" cy="720000"/>
        </a:xfrm>
        <a:prstGeom prst="rect">
          <a:avLst/>
        </a:prstGeom>
        <a:solidFill>
          <a:srgbClr val="C7DDF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buClrTx/>
            <a:buSzTx/>
            <a:buFontTx/>
            <a:buNone/>
          </a:pPr>
          <a:r>
            <a:rPr kumimoji="0" lang="pt-BR" sz="2400" b="1" i="0" u="none" strike="noStrike" kern="1200" cap="none" spc="0" normalizeH="0" baseline="0" noProof="0" dirty="0">
              <a:ln>
                <a:noFill/>
              </a:ln>
              <a:solidFill>
                <a:schemeClr val="tx2">
                  <a:lumMod val="50000"/>
                </a:schemeClr>
              </a:solidFill>
              <a:effectLst/>
              <a:uLnTx/>
              <a:uFillTx/>
              <a:latin typeface="Gisha" panose="020B0502040204020203" pitchFamily="34" charset="-79"/>
              <a:ea typeface="+mn-ea"/>
              <a:cs typeface="Gisha" panose="020B0502040204020203" pitchFamily="34" charset="-79"/>
            </a:rPr>
            <a:t>Desenvolvimento da Indústria Farmacêutica Nacional</a:t>
          </a:r>
          <a:endParaRPr lang="pt-BR" sz="2400" b="1" kern="1200" dirty="0">
            <a:solidFill>
              <a:schemeClr val="tx2">
                <a:lumMod val="50000"/>
              </a:schemeClr>
            </a:solidFill>
          </a:endParaRPr>
        </a:p>
      </dsp:txBody>
      <dsp:txXfrm>
        <a:off x="2404279" y="1390165"/>
        <a:ext cx="6192001"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FA3FEE-89BF-45D8-B2B8-C78620AB6E59}">
      <dsp:nvSpPr>
        <dsp:cNvPr id="0" name=""/>
        <dsp:cNvSpPr/>
      </dsp:nvSpPr>
      <dsp:spPr>
        <a:xfrm>
          <a:off x="0" y="-13048"/>
          <a:ext cx="7176680" cy="597442"/>
        </a:xfrm>
        <a:prstGeom prst="chevron">
          <a:avLst>
            <a:gd name="adj" fmla="val 40000"/>
          </a:avLst>
        </a:prstGeom>
        <a:solidFill>
          <a:srgbClr val="335BA3"/>
        </a:solidFill>
        <a:ln w="12700" cap="flat" cmpd="sng" algn="ctr">
          <a:noFill/>
          <a:prstDash val="solid"/>
          <a:miter lim="800000"/>
        </a:ln>
        <a:effectLst>
          <a:outerShdw blurRad="57785" dist="33020" dir="3180000" algn="ctr" rotWithShape="0">
            <a:srgbClr val="000000">
              <a:alpha val="30000"/>
            </a:srgbClr>
          </a:outerShdw>
        </a:effectLst>
        <a:scene3d>
          <a:camera prst="orthographicFront">
            <a:rot lat="0" lon="0" rev="0"/>
          </a:camera>
          <a:lightRig rig="brightRoom" dir="t">
            <a:rot lat="0" lon="0" rev="600000"/>
          </a:lightRig>
        </a:scene3d>
        <a:sp3d prstMaterial="metal">
          <a:bevelT w="38100" h="57150" prst="angle"/>
        </a:sp3d>
      </dsp:spPr>
      <dsp:style>
        <a:lnRef idx="2">
          <a:scrgbClr r="0" g="0" b="0"/>
        </a:lnRef>
        <a:fillRef idx="1">
          <a:scrgbClr r="0" g="0" b="0"/>
        </a:fillRef>
        <a:effectRef idx="0">
          <a:scrgbClr r="0" g="0" b="0"/>
        </a:effectRef>
        <a:fontRef idx="minor">
          <a:schemeClr val="lt1"/>
        </a:fontRef>
      </dsp:style>
    </dsp:sp>
    <dsp:sp modelId="{375CE580-D266-4393-BF4A-D1D8D98EFE08}">
      <dsp:nvSpPr>
        <dsp:cNvPr id="0" name=""/>
        <dsp:cNvSpPr/>
      </dsp:nvSpPr>
      <dsp:spPr>
        <a:xfrm>
          <a:off x="1436425" y="101001"/>
          <a:ext cx="5936327" cy="477953"/>
        </a:xfrm>
        <a:prstGeom prst="roundRect">
          <a:avLst>
            <a:gd name="adj" fmla="val 10000"/>
          </a:avLst>
        </a:prstGeom>
        <a:solidFill>
          <a:schemeClr val="lt1">
            <a:alpha val="90000"/>
            <a:hueOff val="0"/>
            <a:satOff val="0"/>
            <a:lumOff val="0"/>
            <a:alphaOff val="0"/>
          </a:schemeClr>
        </a:solidFill>
        <a:ln w="12700" cap="flat" cmpd="sng" algn="ctr">
          <a:solidFill>
            <a:schemeClr val="accent5">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l" defTabSz="889000" rtl="0">
            <a:lnSpc>
              <a:spcPct val="100000"/>
            </a:lnSpc>
            <a:spcBef>
              <a:spcPct val="0"/>
            </a:spcBef>
            <a:spcAft>
              <a:spcPct val="35000"/>
            </a:spcAft>
          </a:pPr>
          <a:r>
            <a:rPr lang="pt-BR" sz="2000" b="1" kern="1200">
              <a:solidFill>
                <a:schemeClr val="tx1"/>
              </a:solidFill>
              <a:latin typeface="+mj-lt"/>
              <a:ea typeface="+mj-ea"/>
              <a:cs typeface="+mj-cs"/>
            </a:rPr>
            <a:t>Impacto Econômico da Fila de Registro da Anvisa</a:t>
          </a:r>
          <a:endParaRPr lang="en-US" sz="2000" b="1" kern="1200">
            <a:solidFill>
              <a:schemeClr val="tx1"/>
            </a:solidFill>
            <a:latin typeface="+mj-lt"/>
            <a:ea typeface="+mj-ea"/>
            <a:cs typeface="+mj-cs"/>
          </a:endParaRPr>
        </a:p>
      </dsp:txBody>
      <dsp:txXfrm>
        <a:off x="1450424" y="115000"/>
        <a:ext cx="5908329" cy="44995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0081D9-9469-4241-87C6-CE14FB95896C}">
      <dsp:nvSpPr>
        <dsp:cNvPr id="0" name=""/>
        <dsp:cNvSpPr/>
      </dsp:nvSpPr>
      <dsp:spPr>
        <a:xfrm>
          <a:off x="125" y="0"/>
          <a:ext cx="1671073" cy="31665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extrusionH="76200">
          <a:bevelT/>
          <a:bevelB/>
          <a:extrusionClr>
            <a:schemeClr val="accent6">
              <a:lumMod val="75000"/>
            </a:schemeClr>
          </a:extrusionClr>
        </a:sp3d>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rtl="0">
            <a:lnSpc>
              <a:spcPct val="90000"/>
            </a:lnSpc>
            <a:spcBef>
              <a:spcPct val="0"/>
            </a:spcBef>
            <a:spcAft>
              <a:spcPct val="35000"/>
            </a:spcAft>
          </a:pPr>
          <a:r>
            <a:rPr lang="pt-BR" sz="1700" b="0" i="0" kern="1200" baseline="0" dirty="0"/>
            <a:t>Seleção das cepas para produzir a vacina</a:t>
          </a:r>
          <a:endParaRPr lang="en-US" sz="1700" kern="1200" dirty="0"/>
        </a:p>
      </dsp:txBody>
      <dsp:txXfrm>
        <a:off x="125" y="1266629"/>
        <a:ext cx="1671073" cy="1266629"/>
      </dsp:txXfrm>
    </dsp:sp>
    <dsp:sp modelId="{A47A53E2-99D4-4E0C-A384-4A96C6DE6220}">
      <dsp:nvSpPr>
        <dsp:cNvPr id="0" name=""/>
        <dsp:cNvSpPr/>
      </dsp:nvSpPr>
      <dsp:spPr>
        <a:xfrm>
          <a:off x="308427" y="189994"/>
          <a:ext cx="1054468" cy="1054468"/>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016530-DD22-4422-90A5-5DE6BA279189}">
      <dsp:nvSpPr>
        <dsp:cNvPr id="0" name=""/>
        <dsp:cNvSpPr/>
      </dsp:nvSpPr>
      <dsp:spPr>
        <a:xfrm>
          <a:off x="1721330" y="0"/>
          <a:ext cx="1671073" cy="31665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extrusionH="76200">
          <a:bevelT/>
          <a:bevelB/>
          <a:extrusionClr>
            <a:schemeClr val="accent6">
              <a:lumMod val="75000"/>
            </a:schemeClr>
          </a:extrusionClr>
        </a:sp3d>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rtl="0">
            <a:lnSpc>
              <a:spcPct val="90000"/>
            </a:lnSpc>
            <a:spcBef>
              <a:spcPct val="0"/>
            </a:spcBef>
            <a:spcAft>
              <a:spcPct val="35000"/>
            </a:spcAft>
          </a:pPr>
          <a:r>
            <a:rPr lang="pt-BR" sz="1700" b="0" i="0" kern="1200" baseline="0" dirty="0"/>
            <a:t>Isolamento e purificação do </a:t>
          </a:r>
          <a:r>
            <a:rPr lang="pt-BR" sz="1700" b="0" i="0" kern="1200" baseline="0" dirty="0" err="1"/>
            <a:t>microorganismo</a:t>
          </a:r>
          <a:endParaRPr lang="en-US" sz="1700" kern="1200" dirty="0"/>
        </a:p>
      </dsp:txBody>
      <dsp:txXfrm>
        <a:off x="1721330" y="1266629"/>
        <a:ext cx="1671073" cy="1266629"/>
      </dsp:txXfrm>
    </dsp:sp>
    <dsp:sp modelId="{F089050E-887F-4C06-9BF9-346F57A29F38}">
      <dsp:nvSpPr>
        <dsp:cNvPr id="0" name=""/>
        <dsp:cNvSpPr/>
      </dsp:nvSpPr>
      <dsp:spPr>
        <a:xfrm>
          <a:off x="2029632" y="189994"/>
          <a:ext cx="1054468" cy="1054468"/>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2BC182-2AB2-4236-A12D-E35DE1CB067F}">
      <dsp:nvSpPr>
        <dsp:cNvPr id="0" name=""/>
        <dsp:cNvSpPr/>
      </dsp:nvSpPr>
      <dsp:spPr>
        <a:xfrm>
          <a:off x="3442535" y="0"/>
          <a:ext cx="1671073" cy="31665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extrusionH="76200">
          <a:bevelT/>
          <a:bevelB/>
          <a:extrusionClr>
            <a:schemeClr val="accent6">
              <a:lumMod val="75000"/>
            </a:schemeClr>
          </a:extrusionClr>
        </a:sp3d>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rtl="0">
            <a:lnSpc>
              <a:spcPct val="90000"/>
            </a:lnSpc>
            <a:spcBef>
              <a:spcPct val="0"/>
            </a:spcBef>
            <a:spcAft>
              <a:spcPct val="35000"/>
            </a:spcAft>
          </a:pPr>
          <a:r>
            <a:rPr lang="pt-BR" sz="1700" b="0" i="0" kern="1200" baseline="0" dirty="0"/>
            <a:t>Cultivo dos microrganismos</a:t>
          </a:r>
          <a:endParaRPr lang="en-US" sz="1700" kern="1200" dirty="0"/>
        </a:p>
      </dsp:txBody>
      <dsp:txXfrm>
        <a:off x="3442535" y="1266629"/>
        <a:ext cx="1671073" cy="1266629"/>
      </dsp:txXfrm>
    </dsp:sp>
    <dsp:sp modelId="{6EFD1503-3C7E-4B05-86BB-91876F695A41}">
      <dsp:nvSpPr>
        <dsp:cNvPr id="0" name=""/>
        <dsp:cNvSpPr/>
      </dsp:nvSpPr>
      <dsp:spPr>
        <a:xfrm>
          <a:off x="3750837" y="189994"/>
          <a:ext cx="1054468" cy="1054468"/>
        </a:xfrm>
        <a:prstGeom prst="ellipse">
          <a:avLst/>
        </a:prstGeom>
        <a:blipFill>
          <a:blip xmlns:r="http://schemas.openxmlformats.org/officeDocument/2006/relationships" r:embed="rId3"/>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DB9EF0-F42C-417C-A4E2-631A6AFD7782}">
      <dsp:nvSpPr>
        <dsp:cNvPr id="0" name=""/>
        <dsp:cNvSpPr/>
      </dsp:nvSpPr>
      <dsp:spPr>
        <a:xfrm>
          <a:off x="5163741" y="0"/>
          <a:ext cx="1671073" cy="31665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extrusionH="76200">
          <a:bevelT/>
          <a:bevelB/>
          <a:extrusionClr>
            <a:schemeClr val="accent6">
              <a:lumMod val="75000"/>
            </a:schemeClr>
          </a:extrusionClr>
        </a:sp3d>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rtl="0">
            <a:lnSpc>
              <a:spcPct val="90000"/>
            </a:lnSpc>
            <a:spcBef>
              <a:spcPct val="0"/>
            </a:spcBef>
            <a:spcAft>
              <a:spcPct val="35000"/>
            </a:spcAft>
          </a:pPr>
          <a:r>
            <a:rPr lang="pt-BR" sz="1700" b="0" i="0" kern="1200" baseline="0" dirty="0"/>
            <a:t>A desativação do organismo</a:t>
          </a:r>
          <a:endParaRPr lang="en-US" sz="1700" kern="1200" dirty="0"/>
        </a:p>
      </dsp:txBody>
      <dsp:txXfrm>
        <a:off x="5163741" y="1266629"/>
        <a:ext cx="1671073" cy="1266629"/>
      </dsp:txXfrm>
    </dsp:sp>
    <dsp:sp modelId="{0BC2E54E-4D95-4383-9BDE-02D227DC2BF5}">
      <dsp:nvSpPr>
        <dsp:cNvPr id="0" name=""/>
        <dsp:cNvSpPr/>
      </dsp:nvSpPr>
      <dsp:spPr>
        <a:xfrm>
          <a:off x="5472043" y="189994"/>
          <a:ext cx="1054468" cy="1054468"/>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3000" r="-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D58762-B159-4C33-98C3-CEC78A0238CC}">
      <dsp:nvSpPr>
        <dsp:cNvPr id="0" name=""/>
        <dsp:cNvSpPr/>
      </dsp:nvSpPr>
      <dsp:spPr>
        <a:xfrm>
          <a:off x="6884946" y="0"/>
          <a:ext cx="1671073" cy="31665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extrusionH="76200">
          <a:bevelT/>
          <a:bevelB/>
          <a:extrusionClr>
            <a:schemeClr val="accent6">
              <a:lumMod val="75000"/>
            </a:schemeClr>
          </a:extrusionClr>
        </a:sp3d>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rtl="0">
            <a:lnSpc>
              <a:spcPct val="90000"/>
            </a:lnSpc>
            <a:spcBef>
              <a:spcPct val="0"/>
            </a:spcBef>
            <a:spcAft>
              <a:spcPct val="35000"/>
            </a:spcAft>
          </a:pPr>
          <a:r>
            <a:rPr lang="pt-BR" sz="1700" b="0" i="0" kern="1200" baseline="0"/>
            <a:t>Formulação da vacina</a:t>
          </a:r>
          <a:endParaRPr lang="en-US" sz="1700" kern="1200"/>
        </a:p>
      </dsp:txBody>
      <dsp:txXfrm>
        <a:off x="6884946" y="1266629"/>
        <a:ext cx="1671073" cy="1266629"/>
      </dsp:txXfrm>
    </dsp:sp>
    <dsp:sp modelId="{40A3607B-4720-4F0D-B333-4E25EE64203B}">
      <dsp:nvSpPr>
        <dsp:cNvPr id="0" name=""/>
        <dsp:cNvSpPr/>
      </dsp:nvSpPr>
      <dsp:spPr>
        <a:xfrm>
          <a:off x="7193248" y="189994"/>
          <a:ext cx="1054468" cy="1054468"/>
        </a:xfrm>
        <a:prstGeom prst="ellipse">
          <a:avLst/>
        </a:prstGeom>
        <a:blipFill rotWithShape="1">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828B60-A748-4CD2-B5A4-8749BBCAD5C9}">
      <dsp:nvSpPr>
        <dsp:cNvPr id="0" name=""/>
        <dsp:cNvSpPr/>
      </dsp:nvSpPr>
      <dsp:spPr>
        <a:xfrm>
          <a:off x="8606151" y="0"/>
          <a:ext cx="1671073" cy="31665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extrusionH="76200">
          <a:bevelT/>
          <a:bevelB/>
          <a:extrusionClr>
            <a:schemeClr val="accent6">
              <a:lumMod val="75000"/>
            </a:schemeClr>
          </a:extrusionClr>
        </a:sp3d>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rtl="0">
            <a:lnSpc>
              <a:spcPct val="90000"/>
            </a:lnSpc>
            <a:spcBef>
              <a:spcPct val="0"/>
            </a:spcBef>
            <a:spcAft>
              <a:spcPct val="35000"/>
            </a:spcAft>
          </a:pPr>
          <a:r>
            <a:rPr lang="pt-BR" sz="1700" b="0" i="0" kern="1200" baseline="0" dirty="0"/>
            <a:t>Controle de qualidade e liberação de lotes</a:t>
          </a:r>
          <a:endParaRPr lang="en-US" sz="1700" kern="1200" dirty="0"/>
        </a:p>
      </dsp:txBody>
      <dsp:txXfrm>
        <a:off x="8606151" y="1266629"/>
        <a:ext cx="1671073" cy="1266629"/>
      </dsp:txXfrm>
    </dsp:sp>
    <dsp:sp modelId="{7AC0FD3A-DA99-4680-8AEA-B488A7E3EFEB}">
      <dsp:nvSpPr>
        <dsp:cNvPr id="0" name=""/>
        <dsp:cNvSpPr/>
      </dsp:nvSpPr>
      <dsp:spPr>
        <a:xfrm>
          <a:off x="8914453" y="189994"/>
          <a:ext cx="1054468" cy="1054468"/>
        </a:xfrm>
        <a:prstGeom prst="ellipse">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10000" r="-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3C2B25-0AE3-4142-9637-D4D86DF6A35B}">
      <dsp:nvSpPr>
        <dsp:cNvPr id="0" name=""/>
        <dsp:cNvSpPr/>
      </dsp:nvSpPr>
      <dsp:spPr>
        <a:xfrm>
          <a:off x="417050" y="2463889"/>
          <a:ext cx="9443248" cy="613724"/>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2.emf"/></Relationships>
</file>

<file path=ppt/drawings/drawing1.xml><?xml version="1.0" encoding="utf-8"?>
<c:userShapes xmlns:c="http://schemas.openxmlformats.org/drawingml/2006/chart">
  <cdr:relSizeAnchor xmlns:cdr="http://schemas.openxmlformats.org/drawingml/2006/chartDrawing">
    <cdr:from>
      <cdr:x>0.02036</cdr:x>
      <cdr:y>0.06041</cdr:y>
    </cdr:from>
    <cdr:to>
      <cdr:x>0.44841</cdr:x>
      <cdr:y>0.53489</cdr:y>
    </cdr:to>
    <cdr:sp macro="" textlink="">
      <cdr:nvSpPr>
        <cdr:cNvPr id="2" name="Retângulo 1"/>
        <cdr:cNvSpPr/>
      </cdr:nvSpPr>
      <cdr:spPr>
        <a:xfrm xmlns:a="http://schemas.openxmlformats.org/drawingml/2006/main">
          <a:off x="208547" y="293883"/>
          <a:ext cx="4384851" cy="2308336"/>
        </a:xfrm>
        <a:prstGeom xmlns:a="http://schemas.openxmlformats.org/drawingml/2006/main" prst="rect">
          <a:avLst/>
        </a:prstGeom>
        <a:solidFill xmlns:a="http://schemas.openxmlformats.org/drawingml/2006/main">
          <a:srgbClr val="FFFFFF"/>
        </a:solidFill>
        <a:ln xmlns:a="http://schemas.openxmlformats.org/drawingml/2006/main" w="28575">
          <a:solidFill>
            <a:schemeClr val="accent1">
              <a:lumMod val="50000"/>
            </a:schemeClr>
          </a:solidFill>
          <a:prstDash val="dash"/>
        </a:ln>
      </cdr:spPr>
      <cdr:txBody>
        <a:bodyPr xmlns:a="http://schemas.openxmlformats.org/drawingml/2006/main" wrap="square">
          <a:spAutoFit/>
        </a:bodyPr>
        <a:lstStyle xmlns:a="http://schemas.openxmlformats.org/drawingml/2006/main">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pt-BR" sz="2400" b="1" dirty="0" smtClean="0"/>
            <a:t>O mercado de genéricos apresentou crescimento de anual de </a:t>
          </a:r>
          <a:r>
            <a:rPr lang="pt-BR" sz="2400" b="1" dirty="0" smtClean="0">
              <a:solidFill>
                <a:srgbClr val="FF0000"/>
              </a:solidFill>
            </a:rPr>
            <a:t>28,85%, </a:t>
          </a:r>
          <a:r>
            <a:rPr lang="pt-BR" sz="2400" b="1" dirty="0" smtClean="0"/>
            <a:t>enquanto o mercado total apresentou crescimento anual de </a:t>
          </a:r>
          <a:r>
            <a:rPr lang="pt-BR" sz="2400" b="1" dirty="0" smtClean="0">
              <a:solidFill>
                <a:srgbClr val="FF0000"/>
              </a:solidFill>
            </a:rPr>
            <a:t>14,58%</a:t>
          </a:r>
          <a:r>
            <a:rPr lang="pt-BR" sz="2400" b="1" dirty="0" smtClean="0"/>
            <a:t> para o mesmo período.</a:t>
          </a:r>
          <a:endParaRPr lang="pt-BR" sz="24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368171-632E-41DB-9756-034BFA3A0DCF}" type="datetimeFigureOut">
              <a:rPr lang="pt-BR" smtClean="0"/>
              <a:t>07/12/2016</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CF8DAB-4999-4C5D-9775-3861B7F53C3C}" type="slidenum">
              <a:rPr lang="pt-BR" smtClean="0"/>
              <a:t>‹nº›</a:t>
            </a:fld>
            <a:endParaRPr lang="pt-BR"/>
          </a:p>
        </p:txBody>
      </p:sp>
    </p:spTree>
    <p:extLst>
      <p:ext uri="{BB962C8B-B14F-4D97-AF65-F5344CB8AC3E}">
        <p14:creationId xmlns:p14="http://schemas.microsoft.com/office/powerpoint/2010/main" val="2685544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5CF8DAB-4999-4C5D-9775-3861B7F53C3C}" type="slidenum">
              <a:rPr lang="pt-BR" smtClean="0"/>
              <a:t>24</a:t>
            </a:fld>
            <a:endParaRPr lang="pt-BR"/>
          </a:p>
        </p:txBody>
      </p:sp>
    </p:spTree>
    <p:extLst>
      <p:ext uri="{BB962C8B-B14F-4D97-AF65-F5344CB8AC3E}">
        <p14:creationId xmlns:p14="http://schemas.microsoft.com/office/powerpoint/2010/main" val="4224150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459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Layout Personalizado">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pt-BR"/>
              <a:t>Clique para editar o título mestre</a:t>
            </a:r>
          </a:p>
        </p:txBody>
      </p:sp>
    </p:spTree>
    <p:extLst>
      <p:ext uri="{BB962C8B-B14F-4D97-AF65-F5344CB8AC3E}">
        <p14:creationId xmlns:p14="http://schemas.microsoft.com/office/powerpoint/2010/main" val="1273333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yout Personalizado">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pt-BR"/>
              <a:t>Clique para editar o título mestre</a:t>
            </a:r>
          </a:p>
        </p:txBody>
      </p:sp>
    </p:spTree>
    <p:extLst>
      <p:ext uri="{BB962C8B-B14F-4D97-AF65-F5344CB8AC3E}">
        <p14:creationId xmlns:p14="http://schemas.microsoft.com/office/powerpoint/2010/main" val="1346062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Duas Partes de Conteúdo">
    <p:spTree>
      <p:nvGrpSpPr>
        <p:cNvPr id="1" name=""/>
        <p:cNvGrpSpPr/>
        <p:nvPr/>
      </p:nvGrpSpPr>
      <p:grpSpPr>
        <a:xfrm>
          <a:off x="0" y="0"/>
          <a:ext cx="0" cy="0"/>
          <a:chOff x="0" y="0"/>
          <a:chExt cx="0" cy="0"/>
        </a:xfrm>
      </p:grpSpPr>
      <p:sp>
        <p:nvSpPr>
          <p:cNvPr id="29" name="Forma livre 28"/>
          <p:cNvSpPr/>
          <p:nvPr userDrawn="1"/>
        </p:nvSpPr>
        <p:spPr>
          <a:xfrm flipH="1">
            <a:off x="4454517" y="6474410"/>
            <a:ext cx="7737481" cy="383590"/>
          </a:xfrm>
          <a:custGeom>
            <a:avLst/>
            <a:gdLst>
              <a:gd name="connsiteX0" fmla="*/ 0 w 7737481"/>
              <a:gd name="connsiteY0" fmla="*/ 0 h 971550"/>
              <a:gd name="connsiteX1" fmla="*/ 7737481 w 7737481"/>
              <a:gd name="connsiteY1" fmla="*/ 0 h 971550"/>
              <a:gd name="connsiteX2" fmla="*/ 7097716 w 7737481"/>
              <a:gd name="connsiteY2" fmla="*/ 971550 h 971550"/>
              <a:gd name="connsiteX3" fmla="*/ 0 w 7737481"/>
              <a:gd name="connsiteY3" fmla="*/ 971550 h 971550"/>
            </a:gdLst>
            <a:ahLst/>
            <a:cxnLst>
              <a:cxn ang="0">
                <a:pos x="connsiteX0" y="connsiteY0"/>
              </a:cxn>
              <a:cxn ang="0">
                <a:pos x="connsiteX1" y="connsiteY1"/>
              </a:cxn>
              <a:cxn ang="0">
                <a:pos x="connsiteX2" y="connsiteY2"/>
              </a:cxn>
              <a:cxn ang="0">
                <a:pos x="connsiteX3" y="connsiteY3"/>
              </a:cxn>
            </a:cxnLst>
            <a:rect l="l" t="t" r="r" b="b"/>
            <a:pathLst>
              <a:path w="7737481" h="971550">
                <a:moveTo>
                  <a:pt x="0" y="0"/>
                </a:moveTo>
                <a:lnTo>
                  <a:pt x="7737481" y="0"/>
                </a:lnTo>
                <a:lnTo>
                  <a:pt x="7097716" y="971550"/>
                </a:lnTo>
                <a:lnTo>
                  <a:pt x="0" y="97155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tângulo 1"/>
          <p:cNvSpPr/>
          <p:nvPr userDrawn="1"/>
        </p:nvSpPr>
        <p:spPr>
          <a:xfrm>
            <a:off x="0" y="0"/>
            <a:ext cx="7781020" cy="503582"/>
          </a:xfrm>
          <a:custGeom>
            <a:avLst/>
            <a:gdLst>
              <a:gd name="connsiteX0" fmla="*/ 0 w 7476220"/>
              <a:gd name="connsiteY0" fmla="*/ 0 h 490330"/>
              <a:gd name="connsiteX1" fmla="*/ 7476220 w 7476220"/>
              <a:gd name="connsiteY1" fmla="*/ 0 h 490330"/>
              <a:gd name="connsiteX2" fmla="*/ 7476220 w 7476220"/>
              <a:gd name="connsiteY2" fmla="*/ 490330 h 490330"/>
              <a:gd name="connsiteX3" fmla="*/ 0 w 7476220"/>
              <a:gd name="connsiteY3" fmla="*/ 490330 h 490330"/>
              <a:gd name="connsiteX4" fmla="*/ 0 w 7476220"/>
              <a:gd name="connsiteY4" fmla="*/ 0 h 490330"/>
              <a:gd name="connsiteX0" fmla="*/ 0 w 7781020"/>
              <a:gd name="connsiteY0" fmla="*/ 0 h 490330"/>
              <a:gd name="connsiteX1" fmla="*/ 7781020 w 7781020"/>
              <a:gd name="connsiteY1" fmla="*/ 0 h 490330"/>
              <a:gd name="connsiteX2" fmla="*/ 7476220 w 7781020"/>
              <a:gd name="connsiteY2" fmla="*/ 490330 h 490330"/>
              <a:gd name="connsiteX3" fmla="*/ 0 w 7781020"/>
              <a:gd name="connsiteY3" fmla="*/ 490330 h 490330"/>
              <a:gd name="connsiteX4" fmla="*/ 0 w 7781020"/>
              <a:gd name="connsiteY4" fmla="*/ 0 h 490330"/>
              <a:gd name="connsiteX0" fmla="*/ 0 w 7781020"/>
              <a:gd name="connsiteY0" fmla="*/ 0 h 503582"/>
              <a:gd name="connsiteX1" fmla="*/ 7781020 w 7781020"/>
              <a:gd name="connsiteY1" fmla="*/ 0 h 503582"/>
              <a:gd name="connsiteX2" fmla="*/ 7423211 w 7781020"/>
              <a:gd name="connsiteY2" fmla="*/ 503582 h 503582"/>
              <a:gd name="connsiteX3" fmla="*/ 0 w 7781020"/>
              <a:gd name="connsiteY3" fmla="*/ 490330 h 503582"/>
              <a:gd name="connsiteX4" fmla="*/ 0 w 7781020"/>
              <a:gd name="connsiteY4" fmla="*/ 0 h 503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1020" h="503582">
                <a:moveTo>
                  <a:pt x="0" y="0"/>
                </a:moveTo>
                <a:lnTo>
                  <a:pt x="7781020" y="0"/>
                </a:lnTo>
                <a:lnTo>
                  <a:pt x="7423211" y="503582"/>
                </a:lnTo>
                <a:lnTo>
                  <a:pt x="0" y="490330"/>
                </a:lnTo>
                <a:lnTo>
                  <a:pt x="0" y="0"/>
                </a:lnTo>
                <a:close/>
              </a:path>
            </a:pathLst>
          </a:custGeom>
          <a:solidFill>
            <a:schemeClr val="bg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0" name="Retângulo 1"/>
          <p:cNvSpPr/>
          <p:nvPr userDrawn="1"/>
        </p:nvSpPr>
        <p:spPr>
          <a:xfrm flipH="1">
            <a:off x="4504636" y="6638924"/>
            <a:ext cx="7781020" cy="503582"/>
          </a:xfrm>
          <a:custGeom>
            <a:avLst/>
            <a:gdLst>
              <a:gd name="connsiteX0" fmla="*/ 0 w 7476220"/>
              <a:gd name="connsiteY0" fmla="*/ 0 h 490330"/>
              <a:gd name="connsiteX1" fmla="*/ 7476220 w 7476220"/>
              <a:gd name="connsiteY1" fmla="*/ 0 h 490330"/>
              <a:gd name="connsiteX2" fmla="*/ 7476220 w 7476220"/>
              <a:gd name="connsiteY2" fmla="*/ 490330 h 490330"/>
              <a:gd name="connsiteX3" fmla="*/ 0 w 7476220"/>
              <a:gd name="connsiteY3" fmla="*/ 490330 h 490330"/>
              <a:gd name="connsiteX4" fmla="*/ 0 w 7476220"/>
              <a:gd name="connsiteY4" fmla="*/ 0 h 490330"/>
              <a:gd name="connsiteX0" fmla="*/ 0 w 7781020"/>
              <a:gd name="connsiteY0" fmla="*/ 0 h 490330"/>
              <a:gd name="connsiteX1" fmla="*/ 7781020 w 7781020"/>
              <a:gd name="connsiteY1" fmla="*/ 0 h 490330"/>
              <a:gd name="connsiteX2" fmla="*/ 7476220 w 7781020"/>
              <a:gd name="connsiteY2" fmla="*/ 490330 h 490330"/>
              <a:gd name="connsiteX3" fmla="*/ 0 w 7781020"/>
              <a:gd name="connsiteY3" fmla="*/ 490330 h 490330"/>
              <a:gd name="connsiteX4" fmla="*/ 0 w 7781020"/>
              <a:gd name="connsiteY4" fmla="*/ 0 h 490330"/>
              <a:gd name="connsiteX0" fmla="*/ 0 w 7781020"/>
              <a:gd name="connsiteY0" fmla="*/ 0 h 503582"/>
              <a:gd name="connsiteX1" fmla="*/ 7781020 w 7781020"/>
              <a:gd name="connsiteY1" fmla="*/ 0 h 503582"/>
              <a:gd name="connsiteX2" fmla="*/ 7423211 w 7781020"/>
              <a:gd name="connsiteY2" fmla="*/ 503582 h 503582"/>
              <a:gd name="connsiteX3" fmla="*/ 0 w 7781020"/>
              <a:gd name="connsiteY3" fmla="*/ 490330 h 503582"/>
              <a:gd name="connsiteX4" fmla="*/ 0 w 7781020"/>
              <a:gd name="connsiteY4" fmla="*/ 0 h 503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1020" h="503582">
                <a:moveTo>
                  <a:pt x="0" y="0"/>
                </a:moveTo>
                <a:lnTo>
                  <a:pt x="7781020" y="0"/>
                </a:lnTo>
                <a:lnTo>
                  <a:pt x="7423211" y="503582"/>
                </a:lnTo>
                <a:lnTo>
                  <a:pt x="0" y="490330"/>
                </a:lnTo>
                <a:lnTo>
                  <a:pt x="0" y="0"/>
                </a:lnTo>
                <a:close/>
              </a:path>
            </a:pathLst>
          </a:custGeom>
          <a:solidFill>
            <a:schemeClr val="bg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9" name="Grupo 8"/>
          <p:cNvGrpSpPr/>
          <p:nvPr userDrawn="1"/>
        </p:nvGrpSpPr>
        <p:grpSpPr>
          <a:xfrm>
            <a:off x="11396102" y="6243541"/>
            <a:ext cx="626295" cy="521569"/>
            <a:chOff x="5658911" y="2763995"/>
            <a:chExt cx="1931746" cy="1608729"/>
          </a:xfrm>
          <a:effectLst>
            <a:outerShdw blurRad="50800" dist="38100" algn="l" rotWithShape="0">
              <a:prstClr val="black">
                <a:alpha val="40000"/>
              </a:prstClr>
            </a:outerShdw>
          </a:effectLst>
        </p:grpSpPr>
        <p:sp>
          <p:nvSpPr>
            <p:cNvPr id="11" name="Retângulo 10"/>
            <p:cNvSpPr/>
            <p:nvPr/>
          </p:nvSpPr>
          <p:spPr>
            <a:xfrm rot="19824278">
              <a:off x="7155808" y="3607001"/>
              <a:ext cx="83064" cy="48846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p:cNvSpPr/>
            <p:nvPr/>
          </p:nvSpPr>
          <p:spPr>
            <a:xfrm rot="3036219">
              <a:off x="6270334" y="3498554"/>
              <a:ext cx="83064" cy="48846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Elipse 12"/>
            <p:cNvSpPr/>
            <p:nvPr/>
          </p:nvSpPr>
          <p:spPr>
            <a:xfrm>
              <a:off x="6340362" y="2763995"/>
              <a:ext cx="1017431" cy="1017431"/>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Elipse 13"/>
            <p:cNvSpPr/>
            <p:nvPr/>
          </p:nvSpPr>
          <p:spPr>
            <a:xfrm>
              <a:off x="5658911" y="3742789"/>
              <a:ext cx="629935" cy="629935"/>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Elipse 14"/>
            <p:cNvSpPr/>
            <p:nvPr/>
          </p:nvSpPr>
          <p:spPr>
            <a:xfrm>
              <a:off x="7099170" y="3855479"/>
              <a:ext cx="491487" cy="491487"/>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16" name="Título 15"/>
          <p:cNvSpPr txBox="1">
            <a:spLocks/>
          </p:cNvSpPr>
          <p:nvPr userDrawn="1"/>
        </p:nvSpPr>
        <p:spPr>
          <a:xfrm>
            <a:off x="8855633" y="6474410"/>
            <a:ext cx="2948943" cy="4216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dirty="0">
                <a:solidFill>
                  <a:schemeClr val="bg1"/>
                </a:solidFill>
              </a:rPr>
              <a:t>Grupo Farma Brasil</a:t>
            </a:r>
          </a:p>
        </p:txBody>
      </p:sp>
    </p:spTree>
    <p:extLst>
      <p:ext uri="{BB962C8B-B14F-4D97-AF65-F5344CB8AC3E}">
        <p14:creationId xmlns:p14="http://schemas.microsoft.com/office/powerpoint/2010/main" val="481294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a:prstGeom prst="rect">
            <a:avLst/>
          </a:prstGeom>
        </p:spPr>
        <p:txBody>
          <a:bodyPr/>
          <a:lstStyle/>
          <a:p>
            <a:r>
              <a:rPr lang="pt-BR" smtClean="0"/>
              <a:t>Clique para editar o título mestre</a:t>
            </a:r>
            <a:endParaRPr lang="pt-BR"/>
          </a:p>
        </p:txBody>
      </p:sp>
      <p:sp>
        <p:nvSpPr>
          <p:cNvPr id="3" name="Espaço Reservado para Conteúdo 2"/>
          <p:cNvSpPr>
            <a:spLocks noGrp="1"/>
          </p:cNvSpPr>
          <p:nvPr>
            <p:ph idx="1"/>
          </p:nvPr>
        </p:nvSpPr>
        <p:spPr>
          <a:xfrm>
            <a:off x="609600" y="1600201"/>
            <a:ext cx="10972800" cy="4525963"/>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a:xfrm>
            <a:off x="609600" y="6356351"/>
            <a:ext cx="2844800" cy="365125"/>
          </a:xfrm>
          <a:prstGeom prst="rect">
            <a:avLst/>
          </a:prstGeom>
        </p:spPr>
        <p:txBody>
          <a:bodyPr/>
          <a:lstStyle/>
          <a:p>
            <a:fld id="{EBDE6881-F4F8-42D5-AA10-295576D2926D}" type="datetimeFigureOut">
              <a:rPr lang="pt-BR" smtClean="0"/>
              <a:t>07/12/2016</a:t>
            </a:fld>
            <a:endParaRPr lang="pt-BR"/>
          </a:p>
        </p:txBody>
      </p:sp>
      <p:sp>
        <p:nvSpPr>
          <p:cNvPr id="5" name="Espaço Reservado para Rodapé 4"/>
          <p:cNvSpPr>
            <a:spLocks noGrp="1"/>
          </p:cNvSpPr>
          <p:nvPr>
            <p:ph type="ftr" sz="quarter" idx="11"/>
          </p:nvPr>
        </p:nvSpPr>
        <p:spPr>
          <a:xfrm>
            <a:off x="4165600" y="6356351"/>
            <a:ext cx="3860800" cy="365125"/>
          </a:xfrm>
          <a:prstGeom prst="rect">
            <a:avLst/>
          </a:prstGeom>
        </p:spPr>
        <p:txBody>
          <a:bodyPr/>
          <a:lstStyle/>
          <a:p>
            <a:endParaRPr lang="pt-BR"/>
          </a:p>
        </p:txBody>
      </p:sp>
      <p:sp>
        <p:nvSpPr>
          <p:cNvPr id="6" name="Espaço Reservado para Número de Slide 5"/>
          <p:cNvSpPr>
            <a:spLocks noGrp="1"/>
          </p:cNvSpPr>
          <p:nvPr>
            <p:ph type="sldNum" sz="quarter" idx="12"/>
          </p:nvPr>
        </p:nvSpPr>
        <p:spPr>
          <a:xfrm>
            <a:off x="8737600" y="6356351"/>
            <a:ext cx="2844800" cy="365125"/>
          </a:xfrm>
          <a:prstGeom prst="rect">
            <a:avLst/>
          </a:prstGeom>
        </p:spPr>
        <p:txBody>
          <a:bodyPr/>
          <a:lstStyle/>
          <a:p>
            <a:fld id="{DD57744F-E84E-4059-BBD8-549FDCBF4229}" type="slidenum">
              <a:rPr lang="pt-BR" smtClean="0"/>
              <a:t>‹nº›</a:t>
            </a:fld>
            <a:endParaRPr lang="pt-BR"/>
          </a:p>
        </p:txBody>
      </p:sp>
    </p:spTree>
    <p:extLst>
      <p:ext uri="{BB962C8B-B14F-4D97-AF65-F5344CB8AC3E}">
        <p14:creationId xmlns:p14="http://schemas.microsoft.com/office/powerpoint/2010/main" val="3771474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Duas Partes de Conteúdo">
    <p:spTree>
      <p:nvGrpSpPr>
        <p:cNvPr id="1" name=""/>
        <p:cNvGrpSpPr/>
        <p:nvPr/>
      </p:nvGrpSpPr>
      <p:grpSpPr>
        <a:xfrm>
          <a:off x="0" y="0"/>
          <a:ext cx="0" cy="0"/>
          <a:chOff x="0" y="0"/>
          <a:chExt cx="0" cy="0"/>
        </a:xfrm>
      </p:grpSpPr>
      <p:sp>
        <p:nvSpPr>
          <p:cNvPr id="29" name="Forma livre 28"/>
          <p:cNvSpPr/>
          <p:nvPr userDrawn="1"/>
        </p:nvSpPr>
        <p:spPr>
          <a:xfrm flipH="1">
            <a:off x="4454517" y="6474410"/>
            <a:ext cx="7737481" cy="383590"/>
          </a:xfrm>
          <a:custGeom>
            <a:avLst/>
            <a:gdLst>
              <a:gd name="connsiteX0" fmla="*/ 0 w 7737481"/>
              <a:gd name="connsiteY0" fmla="*/ 0 h 971550"/>
              <a:gd name="connsiteX1" fmla="*/ 7737481 w 7737481"/>
              <a:gd name="connsiteY1" fmla="*/ 0 h 971550"/>
              <a:gd name="connsiteX2" fmla="*/ 7097716 w 7737481"/>
              <a:gd name="connsiteY2" fmla="*/ 971550 h 971550"/>
              <a:gd name="connsiteX3" fmla="*/ 0 w 7737481"/>
              <a:gd name="connsiteY3" fmla="*/ 971550 h 971550"/>
            </a:gdLst>
            <a:ahLst/>
            <a:cxnLst>
              <a:cxn ang="0">
                <a:pos x="connsiteX0" y="connsiteY0"/>
              </a:cxn>
              <a:cxn ang="0">
                <a:pos x="connsiteX1" y="connsiteY1"/>
              </a:cxn>
              <a:cxn ang="0">
                <a:pos x="connsiteX2" y="connsiteY2"/>
              </a:cxn>
              <a:cxn ang="0">
                <a:pos x="connsiteX3" y="connsiteY3"/>
              </a:cxn>
            </a:cxnLst>
            <a:rect l="l" t="t" r="r" b="b"/>
            <a:pathLst>
              <a:path w="7737481" h="971550">
                <a:moveTo>
                  <a:pt x="0" y="0"/>
                </a:moveTo>
                <a:lnTo>
                  <a:pt x="7737481" y="0"/>
                </a:lnTo>
                <a:lnTo>
                  <a:pt x="7097716" y="971550"/>
                </a:lnTo>
                <a:lnTo>
                  <a:pt x="0" y="97155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tângulo 1"/>
          <p:cNvSpPr/>
          <p:nvPr userDrawn="1"/>
        </p:nvSpPr>
        <p:spPr>
          <a:xfrm>
            <a:off x="0" y="0"/>
            <a:ext cx="7781020" cy="503582"/>
          </a:xfrm>
          <a:custGeom>
            <a:avLst/>
            <a:gdLst>
              <a:gd name="connsiteX0" fmla="*/ 0 w 7476220"/>
              <a:gd name="connsiteY0" fmla="*/ 0 h 490330"/>
              <a:gd name="connsiteX1" fmla="*/ 7476220 w 7476220"/>
              <a:gd name="connsiteY1" fmla="*/ 0 h 490330"/>
              <a:gd name="connsiteX2" fmla="*/ 7476220 w 7476220"/>
              <a:gd name="connsiteY2" fmla="*/ 490330 h 490330"/>
              <a:gd name="connsiteX3" fmla="*/ 0 w 7476220"/>
              <a:gd name="connsiteY3" fmla="*/ 490330 h 490330"/>
              <a:gd name="connsiteX4" fmla="*/ 0 w 7476220"/>
              <a:gd name="connsiteY4" fmla="*/ 0 h 490330"/>
              <a:gd name="connsiteX0" fmla="*/ 0 w 7781020"/>
              <a:gd name="connsiteY0" fmla="*/ 0 h 490330"/>
              <a:gd name="connsiteX1" fmla="*/ 7781020 w 7781020"/>
              <a:gd name="connsiteY1" fmla="*/ 0 h 490330"/>
              <a:gd name="connsiteX2" fmla="*/ 7476220 w 7781020"/>
              <a:gd name="connsiteY2" fmla="*/ 490330 h 490330"/>
              <a:gd name="connsiteX3" fmla="*/ 0 w 7781020"/>
              <a:gd name="connsiteY3" fmla="*/ 490330 h 490330"/>
              <a:gd name="connsiteX4" fmla="*/ 0 w 7781020"/>
              <a:gd name="connsiteY4" fmla="*/ 0 h 490330"/>
              <a:gd name="connsiteX0" fmla="*/ 0 w 7781020"/>
              <a:gd name="connsiteY0" fmla="*/ 0 h 503582"/>
              <a:gd name="connsiteX1" fmla="*/ 7781020 w 7781020"/>
              <a:gd name="connsiteY1" fmla="*/ 0 h 503582"/>
              <a:gd name="connsiteX2" fmla="*/ 7423211 w 7781020"/>
              <a:gd name="connsiteY2" fmla="*/ 503582 h 503582"/>
              <a:gd name="connsiteX3" fmla="*/ 0 w 7781020"/>
              <a:gd name="connsiteY3" fmla="*/ 490330 h 503582"/>
              <a:gd name="connsiteX4" fmla="*/ 0 w 7781020"/>
              <a:gd name="connsiteY4" fmla="*/ 0 h 503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1020" h="503582">
                <a:moveTo>
                  <a:pt x="0" y="0"/>
                </a:moveTo>
                <a:lnTo>
                  <a:pt x="7781020" y="0"/>
                </a:lnTo>
                <a:lnTo>
                  <a:pt x="7423211" y="503582"/>
                </a:lnTo>
                <a:lnTo>
                  <a:pt x="0" y="490330"/>
                </a:lnTo>
                <a:lnTo>
                  <a:pt x="0" y="0"/>
                </a:lnTo>
                <a:close/>
              </a:path>
            </a:pathLst>
          </a:custGeom>
          <a:solidFill>
            <a:schemeClr val="bg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0" name="Retângulo 1"/>
          <p:cNvSpPr/>
          <p:nvPr userDrawn="1"/>
        </p:nvSpPr>
        <p:spPr>
          <a:xfrm flipH="1">
            <a:off x="4504636" y="6638924"/>
            <a:ext cx="7781020" cy="503582"/>
          </a:xfrm>
          <a:custGeom>
            <a:avLst/>
            <a:gdLst>
              <a:gd name="connsiteX0" fmla="*/ 0 w 7476220"/>
              <a:gd name="connsiteY0" fmla="*/ 0 h 490330"/>
              <a:gd name="connsiteX1" fmla="*/ 7476220 w 7476220"/>
              <a:gd name="connsiteY1" fmla="*/ 0 h 490330"/>
              <a:gd name="connsiteX2" fmla="*/ 7476220 w 7476220"/>
              <a:gd name="connsiteY2" fmla="*/ 490330 h 490330"/>
              <a:gd name="connsiteX3" fmla="*/ 0 w 7476220"/>
              <a:gd name="connsiteY3" fmla="*/ 490330 h 490330"/>
              <a:gd name="connsiteX4" fmla="*/ 0 w 7476220"/>
              <a:gd name="connsiteY4" fmla="*/ 0 h 490330"/>
              <a:gd name="connsiteX0" fmla="*/ 0 w 7781020"/>
              <a:gd name="connsiteY0" fmla="*/ 0 h 490330"/>
              <a:gd name="connsiteX1" fmla="*/ 7781020 w 7781020"/>
              <a:gd name="connsiteY1" fmla="*/ 0 h 490330"/>
              <a:gd name="connsiteX2" fmla="*/ 7476220 w 7781020"/>
              <a:gd name="connsiteY2" fmla="*/ 490330 h 490330"/>
              <a:gd name="connsiteX3" fmla="*/ 0 w 7781020"/>
              <a:gd name="connsiteY3" fmla="*/ 490330 h 490330"/>
              <a:gd name="connsiteX4" fmla="*/ 0 w 7781020"/>
              <a:gd name="connsiteY4" fmla="*/ 0 h 490330"/>
              <a:gd name="connsiteX0" fmla="*/ 0 w 7781020"/>
              <a:gd name="connsiteY0" fmla="*/ 0 h 503582"/>
              <a:gd name="connsiteX1" fmla="*/ 7781020 w 7781020"/>
              <a:gd name="connsiteY1" fmla="*/ 0 h 503582"/>
              <a:gd name="connsiteX2" fmla="*/ 7423211 w 7781020"/>
              <a:gd name="connsiteY2" fmla="*/ 503582 h 503582"/>
              <a:gd name="connsiteX3" fmla="*/ 0 w 7781020"/>
              <a:gd name="connsiteY3" fmla="*/ 490330 h 503582"/>
              <a:gd name="connsiteX4" fmla="*/ 0 w 7781020"/>
              <a:gd name="connsiteY4" fmla="*/ 0 h 503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1020" h="503582">
                <a:moveTo>
                  <a:pt x="0" y="0"/>
                </a:moveTo>
                <a:lnTo>
                  <a:pt x="7781020" y="0"/>
                </a:lnTo>
                <a:lnTo>
                  <a:pt x="7423211" y="503582"/>
                </a:lnTo>
                <a:lnTo>
                  <a:pt x="0" y="490330"/>
                </a:lnTo>
                <a:lnTo>
                  <a:pt x="0" y="0"/>
                </a:lnTo>
                <a:close/>
              </a:path>
            </a:pathLst>
          </a:custGeom>
          <a:solidFill>
            <a:schemeClr val="bg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9" name="Grupo 8"/>
          <p:cNvGrpSpPr/>
          <p:nvPr userDrawn="1"/>
        </p:nvGrpSpPr>
        <p:grpSpPr>
          <a:xfrm>
            <a:off x="11396102" y="6243541"/>
            <a:ext cx="626295" cy="521569"/>
            <a:chOff x="5658911" y="2763995"/>
            <a:chExt cx="1931746" cy="1608729"/>
          </a:xfrm>
          <a:effectLst>
            <a:outerShdw blurRad="50800" dist="38100" algn="l" rotWithShape="0">
              <a:prstClr val="black">
                <a:alpha val="40000"/>
              </a:prstClr>
            </a:outerShdw>
          </a:effectLst>
        </p:grpSpPr>
        <p:sp>
          <p:nvSpPr>
            <p:cNvPr id="11" name="Retângulo 10"/>
            <p:cNvSpPr/>
            <p:nvPr/>
          </p:nvSpPr>
          <p:spPr>
            <a:xfrm rot="19824278">
              <a:off x="7155808" y="3607001"/>
              <a:ext cx="83064" cy="48846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p:cNvSpPr/>
            <p:nvPr/>
          </p:nvSpPr>
          <p:spPr>
            <a:xfrm rot="3036219">
              <a:off x="6270334" y="3498554"/>
              <a:ext cx="83064" cy="48846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Elipse 12"/>
            <p:cNvSpPr/>
            <p:nvPr/>
          </p:nvSpPr>
          <p:spPr>
            <a:xfrm>
              <a:off x="6340362" y="2763995"/>
              <a:ext cx="1017431" cy="1017431"/>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Elipse 13"/>
            <p:cNvSpPr/>
            <p:nvPr/>
          </p:nvSpPr>
          <p:spPr>
            <a:xfrm>
              <a:off x="5658911" y="3742789"/>
              <a:ext cx="629935" cy="629935"/>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Elipse 14"/>
            <p:cNvSpPr/>
            <p:nvPr/>
          </p:nvSpPr>
          <p:spPr>
            <a:xfrm>
              <a:off x="7099170" y="3855479"/>
              <a:ext cx="491487" cy="491487"/>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16" name="Título 15"/>
          <p:cNvSpPr txBox="1">
            <a:spLocks/>
          </p:cNvSpPr>
          <p:nvPr userDrawn="1"/>
        </p:nvSpPr>
        <p:spPr>
          <a:xfrm>
            <a:off x="8855633" y="6474410"/>
            <a:ext cx="2948943" cy="4216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dirty="0" smtClean="0">
                <a:solidFill>
                  <a:schemeClr val="bg1"/>
                </a:solidFill>
              </a:rPr>
              <a:t>Grupo Farma Brasil</a:t>
            </a:r>
          </a:p>
        </p:txBody>
      </p:sp>
      <p:sp>
        <p:nvSpPr>
          <p:cNvPr id="4" name="Espaço Reservado para Texto 3"/>
          <p:cNvSpPr>
            <a:spLocks noGrp="1"/>
          </p:cNvSpPr>
          <p:nvPr>
            <p:ph type="body" sz="quarter" idx="10"/>
          </p:nvPr>
        </p:nvSpPr>
        <p:spPr>
          <a:xfrm>
            <a:off x="0" y="0"/>
            <a:ext cx="12192000" cy="673100"/>
          </a:xfrm>
          <a:prstGeom prst="rect">
            <a:avLst/>
          </a:prstGeom>
        </p:spPr>
        <p:txBody>
          <a:bodyPr>
            <a:normAutofit/>
          </a:bodyPr>
          <a:lstStyle>
            <a:lvl1pPr marL="0" indent="0">
              <a:buNone/>
              <a:defRPr lang="en-US" sz="4000" b="1" kern="1200" dirty="0">
                <a:gradFill flip="none" rotWithShape="1">
                  <a:gsLst>
                    <a:gs pos="0">
                      <a:srgbClr val="166C70">
                        <a:shade val="30000"/>
                        <a:satMod val="115000"/>
                      </a:srgbClr>
                    </a:gs>
                    <a:gs pos="50000">
                      <a:srgbClr val="166C70">
                        <a:shade val="67500"/>
                        <a:satMod val="115000"/>
                      </a:srgbClr>
                    </a:gs>
                    <a:gs pos="100000">
                      <a:srgbClr val="166C70">
                        <a:shade val="100000"/>
                        <a:satMod val="115000"/>
                      </a:srgbClr>
                    </a:gs>
                  </a:gsLst>
                  <a:lin ang="16200000" scaled="1"/>
                  <a:tileRect/>
                </a:gra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sp>
        <p:nvSpPr>
          <p:cNvPr id="6" name="Espaço Reservado para Texto 5"/>
          <p:cNvSpPr>
            <a:spLocks noGrp="1"/>
          </p:cNvSpPr>
          <p:nvPr>
            <p:ph type="body" sz="quarter" idx="11"/>
          </p:nvPr>
        </p:nvSpPr>
        <p:spPr>
          <a:xfrm>
            <a:off x="441281" y="603413"/>
            <a:ext cx="11056937" cy="498475"/>
          </a:xfrm>
          <a:prstGeom prst="rect">
            <a:avLst/>
          </a:prstGeom>
        </p:spPr>
        <p:txBody>
          <a:bodyPr anchor="ctr">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spTree>
    <p:extLst>
      <p:ext uri="{BB962C8B-B14F-4D97-AF65-F5344CB8AC3E}">
        <p14:creationId xmlns:p14="http://schemas.microsoft.com/office/powerpoint/2010/main" val="231698457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Somente Título">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6475"/>
          </a:xfrm>
          <a:prstGeom prst="rect">
            <a:avLst/>
          </a:prstGeom>
        </p:spPr>
        <p:txBody>
          <a:bodyPr/>
          <a:lstStyle>
            <a:lvl1pPr algn="ctr">
              <a:defRPr/>
            </a:lvl1pPr>
          </a:lstStyle>
          <a:p>
            <a:r>
              <a:rPr lang="pt-BR" dirty="0"/>
              <a:t>Clique para editar o título mestre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endParaRPr lang="es-ES" altLang="pt-B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s-ES" altLang="pt-B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5E9976B-2377-4D2E-B650-F6F9B3AF9BB0}" type="slidenum">
              <a:rPr lang="es-ES" altLang="pt-BR" smtClean="0"/>
              <a:pPr/>
              <a:t>‹nº›</a:t>
            </a:fld>
            <a:endParaRPr lang="es-ES" altLang="pt-BR"/>
          </a:p>
        </p:txBody>
      </p:sp>
      <p:sp>
        <p:nvSpPr>
          <p:cNvPr id="7" name="Espaço Reservado para Conteúdo 6"/>
          <p:cNvSpPr>
            <a:spLocks noGrp="1"/>
          </p:cNvSpPr>
          <p:nvPr>
            <p:ph sz="quarter" idx="13"/>
          </p:nvPr>
        </p:nvSpPr>
        <p:spPr>
          <a:xfrm>
            <a:off x="838200" y="1371600"/>
            <a:ext cx="10515600" cy="504497"/>
          </a:xfrm>
          <a:prstGeom prst="rect">
            <a:avLst/>
          </a:prstGeom>
        </p:spPr>
        <p:txBody>
          <a:bodyPr>
            <a:normAutofit/>
          </a:bodyPr>
          <a:lstStyle>
            <a:lvl1pPr marL="0" indent="0" algn="ctr">
              <a:buNone/>
              <a:defRPr sz="2400" i="1"/>
            </a:lvl1pPr>
            <a:lvl2pPr marL="457200" indent="0">
              <a:buNone/>
              <a:defRPr/>
            </a:lvl2pPr>
            <a:lvl3pPr marL="914400" indent="0">
              <a:buNone/>
              <a:defRPr/>
            </a:lvl3pPr>
            <a:lvl4pPr marL="1371600" indent="0">
              <a:buNone/>
              <a:defRPr/>
            </a:lvl4pPr>
            <a:lvl5pPr marL="1828800" indent="0">
              <a:buNone/>
              <a:defRPr/>
            </a:lvl5pPr>
          </a:lstStyle>
          <a:p>
            <a:pPr lvl="0"/>
            <a:r>
              <a:rPr lang="pt-BR" dirty="0"/>
              <a:t>Clique para editar o texto mestre</a:t>
            </a:r>
          </a:p>
        </p:txBody>
      </p:sp>
    </p:spTree>
    <p:extLst>
      <p:ext uri="{BB962C8B-B14F-4D97-AF65-F5344CB8AC3E}">
        <p14:creationId xmlns:p14="http://schemas.microsoft.com/office/powerpoint/2010/main" val="411618065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a:prstGeom prst="rect">
            <a:avLst/>
          </a:prstGeo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a:xfrm>
            <a:off x="609600" y="6356351"/>
            <a:ext cx="2844800" cy="365125"/>
          </a:xfrm>
          <a:prstGeom prst="rect">
            <a:avLst/>
          </a:prstGeom>
        </p:spPr>
        <p:txBody>
          <a:bodyPr/>
          <a:lstStyle/>
          <a:p>
            <a:fld id="{8F4BF80F-9256-45C7-9386-43581E9D8D06}" type="datetimeFigureOut">
              <a:rPr lang="pt-BR" smtClean="0"/>
              <a:t>07/12/2016</a:t>
            </a:fld>
            <a:endParaRPr lang="pt-BR"/>
          </a:p>
        </p:txBody>
      </p:sp>
      <p:sp>
        <p:nvSpPr>
          <p:cNvPr id="5" name="Espaço Reservado para Rodapé 4"/>
          <p:cNvSpPr>
            <a:spLocks noGrp="1"/>
          </p:cNvSpPr>
          <p:nvPr>
            <p:ph type="ftr" sz="quarter" idx="11"/>
          </p:nvPr>
        </p:nvSpPr>
        <p:spPr>
          <a:xfrm>
            <a:off x="4165600" y="6356351"/>
            <a:ext cx="3860800" cy="365125"/>
          </a:xfrm>
          <a:prstGeom prst="rect">
            <a:avLst/>
          </a:prstGeom>
        </p:spPr>
        <p:txBody>
          <a:bodyPr/>
          <a:lstStyle/>
          <a:p>
            <a:endParaRPr lang="pt-BR"/>
          </a:p>
        </p:txBody>
      </p:sp>
      <p:sp>
        <p:nvSpPr>
          <p:cNvPr id="6" name="Espaço Reservado para Número de Slide 5"/>
          <p:cNvSpPr>
            <a:spLocks noGrp="1"/>
          </p:cNvSpPr>
          <p:nvPr>
            <p:ph type="sldNum" sz="quarter" idx="12"/>
          </p:nvPr>
        </p:nvSpPr>
        <p:spPr>
          <a:xfrm>
            <a:off x="8737600" y="6356351"/>
            <a:ext cx="2844800" cy="365125"/>
          </a:xfrm>
          <a:prstGeom prst="rect">
            <a:avLst/>
          </a:prstGeom>
        </p:spPr>
        <p:txBody>
          <a:bodyPr/>
          <a:lstStyle/>
          <a:p>
            <a:fld id="{814CE772-B36C-485B-96EF-57D835B26FA0}" type="slidenum">
              <a:rPr lang="pt-BR" smtClean="0"/>
              <a:t>‹nº›</a:t>
            </a:fld>
            <a:endParaRPr lang="pt-BR"/>
          </a:p>
        </p:txBody>
      </p:sp>
    </p:spTree>
    <p:extLst>
      <p:ext uri="{BB962C8B-B14F-4D97-AF65-F5344CB8AC3E}">
        <p14:creationId xmlns:p14="http://schemas.microsoft.com/office/powerpoint/2010/main" val="3970087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Somente Título">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6475"/>
          </a:xfrm>
          <a:prstGeom prst="rect">
            <a:avLst/>
          </a:prstGeom>
        </p:spPr>
        <p:txBody>
          <a:bodyPr/>
          <a:lstStyle>
            <a:lvl1pPr algn="ctr">
              <a:defRPr/>
            </a:lvl1pPr>
          </a:lstStyle>
          <a:p>
            <a:r>
              <a:rPr lang="pt-BR" dirty="0"/>
              <a:t>Clique para editar o título mestre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endParaRPr lang="es-ES" altLang="pt-B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s-ES" altLang="pt-B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5E9976B-2377-4D2E-B650-F6F9B3AF9BB0}" type="slidenum">
              <a:rPr lang="es-ES" altLang="pt-BR" smtClean="0"/>
              <a:pPr/>
              <a:t>‹nº›</a:t>
            </a:fld>
            <a:endParaRPr lang="es-ES" altLang="pt-BR"/>
          </a:p>
        </p:txBody>
      </p:sp>
      <p:sp>
        <p:nvSpPr>
          <p:cNvPr id="7" name="Espaço Reservado para Conteúdo 6"/>
          <p:cNvSpPr>
            <a:spLocks noGrp="1"/>
          </p:cNvSpPr>
          <p:nvPr>
            <p:ph sz="quarter" idx="13"/>
          </p:nvPr>
        </p:nvSpPr>
        <p:spPr>
          <a:xfrm>
            <a:off x="838200" y="1371600"/>
            <a:ext cx="10515600" cy="504497"/>
          </a:xfrm>
          <a:prstGeom prst="rect">
            <a:avLst/>
          </a:prstGeom>
        </p:spPr>
        <p:txBody>
          <a:bodyPr>
            <a:normAutofit/>
          </a:bodyPr>
          <a:lstStyle>
            <a:lvl1pPr marL="0" indent="0" algn="ctr">
              <a:buNone/>
              <a:defRPr sz="2400" i="1"/>
            </a:lvl1pPr>
            <a:lvl2pPr marL="457200" indent="0">
              <a:buNone/>
              <a:defRPr/>
            </a:lvl2pPr>
            <a:lvl3pPr marL="914400" indent="0">
              <a:buNone/>
              <a:defRPr/>
            </a:lvl3pPr>
            <a:lvl4pPr marL="1371600" indent="0">
              <a:buNone/>
              <a:defRPr/>
            </a:lvl4pPr>
            <a:lvl5pPr marL="1828800" indent="0">
              <a:buNone/>
              <a:defRPr/>
            </a:lvl5pPr>
          </a:lstStyle>
          <a:p>
            <a:pPr lvl="0"/>
            <a:r>
              <a:rPr lang="pt-BR" dirty="0"/>
              <a:t>Clique para editar o texto mestre</a:t>
            </a:r>
          </a:p>
        </p:txBody>
      </p:sp>
    </p:spTree>
    <p:extLst>
      <p:ext uri="{BB962C8B-B14F-4D97-AF65-F5344CB8AC3E}">
        <p14:creationId xmlns:p14="http://schemas.microsoft.com/office/powerpoint/2010/main" val="193433758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6475"/>
          </a:xfrm>
          <a:prstGeom prst="rect">
            <a:avLst/>
          </a:prstGeom>
        </p:spPr>
        <p:txBody>
          <a:bodyPr/>
          <a:lstStyle>
            <a:lvl1pPr algn="ctr">
              <a:defRPr/>
            </a:lvl1pPr>
          </a:lstStyle>
          <a:p>
            <a:r>
              <a:rPr lang="pt-BR" dirty="0"/>
              <a:t>Clique para editar o título mestre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endParaRPr lang="es-ES" altLang="pt-B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s-ES" altLang="pt-B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5E9976B-2377-4D2E-B650-F6F9B3AF9BB0}" type="slidenum">
              <a:rPr lang="es-ES" altLang="pt-BR" smtClean="0"/>
              <a:pPr/>
              <a:t>‹nº›</a:t>
            </a:fld>
            <a:endParaRPr lang="es-ES" altLang="pt-BR"/>
          </a:p>
        </p:txBody>
      </p:sp>
      <p:sp>
        <p:nvSpPr>
          <p:cNvPr id="7" name="Espaço Reservado para Conteúdo 6"/>
          <p:cNvSpPr>
            <a:spLocks noGrp="1"/>
          </p:cNvSpPr>
          <p:nvPr>
            <p:ph sz="quarter" idx="13"/>
          </p:nvPr>
        </p:nvSpPr>
        <p:spPr>
          <a:xfrm>
            <a:off x="838200" y="1371600"/>
            <a:ext cx="10515600" cy="504497"/>
          </a:xfrm>
          <a:prstGeom prst="rect">
            <a:avLst/>
          </a:prstGeom>
        </p:spPr>
        <p:txBody>
          <a:bodyPr>
            <a:normAutofit/>
          </a:bodyPr>
          <a:lstStyle>
            <a:lvl1pPr marL="0" indent="0" algn="ctr">
              <a:buNone/>
              <a:defRPr sz="2400" i="1"/>
            </a:lvl1pPr>
            <a:lvl2pPr marL="457200" indent="0">
              <a:buNone/>
              <a:defRPr/>
            </a:lvl2pPr>
            <a:lvl3pPr marL="914400" indent="0">
              <a:buNone/>
              <a:defRPr/>
            </a:lvl3pPr>
            <a:lvl4pPr marL="1371600" indent="0">
              <a:buNone/>
              <a:defRPr/>
            </a:lvl4pPr>
            <a:lvl5pPr marL="1828800" indent="0">
              <a:buNone/>
              <a:defRPr/>
            </a:lvl5pPr>
          </a:lstStyle>
          <a:p>
            <a:pPr lvl="0"/>
            <a:r>
              <a:rPr lang="pt-BR" dirty="0"/>
              <a:t>Clique para editar o texto mestre</a:t>
            </a:r>
          </a:p>
        </p:txBody>
      </p:sp>
    </p:spTree>
    <p:extLst>
      <p:ext uri="{BB962C8B-B14F-4D97-AF65-F5344CB8AC3E}">
        <p14:creationId xmlns:p14="http://schemas.microsoft.com/office/powerpoint/2010/main" val="378616595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Layout Personalizado">
    <p:bg>
      <p:bgPr>
        <a:solidFill>
          <a:schemeClr val="bg1"/>
        </a:solidFill>
        <a:effectLst/>
      </p:bgPr>
    </p:bg>
    <p:spTree>
      <p:nvGrpSpPr>
        <p:cNvPr id="1" name=""/>
        <p:cNvGrpSpPr/>
        <p:nvPr/>
      </p:nvGrpSpPr>
      <p:grpSpPr>
        <a:xfrm>
          <a:off x="0" y="0"/>
          <a:ext cx="0" cy="0"/>
          <a:chOff x="0" y="0"/>
          <a:chExt cx="0" cy="0"/>
        </a:xfrm>
      </p:grpSpPr>
      <p:sp>
        <p:nvSpPr>
          <p:cNvPr id="3" name="Shape 45"/>
          <p:cNvSpPr txBox="1">
            <a:spLocks noGrp="1"/>
          </p:cNvSpPr>
          <p:nvPr>
            <p:ph type="title"/>
          </p:nvPr>
        </p:nvSpPr>
        <p:spPr>
          <a:xfrm>
            <a:off x="1381250" y="609600"/>
            <a:ext cx="5914900" cy="1009649"/>
          </a:xfrm>
          <a:prstGeom prst="rect">
            <a:avLst/>
          </a:prstGeom>
          <a:solidFill>
            <a:schemeClr val="bg1">
              <a:alpha val="62000"/>
            </a:schemeClr>
          </a:solidFill>
          <a:ln>
            <a:solidFill>
              <a:srgbClr val="0070C0"/>
            </a:solidFill>
            <a:prstDash val="dashDot"/>
          </a:ln>
        </p:spPr>
        <p:txBody>
          <a:bodyPr lIns="91425" tIns="91425" rIns="91425" bIns="91425" anchor="ctr" anchorCtr="0">
            <a:noAutofit/>
          </a:bodyPr>
          <a:lstStyle>
            <a:lvl1pPr lvl="0">
              <a:spcBef>
                <a:spcPts val="0"/>
              </a:spcBef>
              <a:defRPr sz="2800"/>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cxnSp>
        <p:nvCxnSpPr>
          <p:cNvPr id="4" name="Shape 46"/>
          <p:cNvCxnSpPr/>
          <p:nvPr userDrawn="1"/>
        </p:nvCxnSpPr>
        <p:spPr>
          <a:xfrm>
            <a:off x="0" y="1131725"/>
            <a:ext cx="1381250" cy="0"/>
          </a:xfrm>
          <a:prstGeom prst="straightConnector1">
            <a:avLst/>
          </a:prstGeom>
          <a:noFill/>
          <a:ln w="9525" cap="flat" cmpd="sng">
            <a:solidFill>
              <a:srgbClr val="0070C0"/>
            </a:solidFill>
            <a:prstDash val="solid"/>
            <a:round/>
            <a:headEnd type="none" w="lg" len="lg"/>
            <a:tailEnd type="none" w="lg" len="lg"/>
          </a:ln>
        </p:spPr>
      </p:cxnSp>
      <p:sp>
        <p:nvSpPr>
          <p:cNvPr id="5" name="Shape 47"/>
          <p:cNvSpPr/>
          <p:nvPr userDrawn="1"/>
        </p:nvSpPr>
        <p:spPr>
          <a:xfrm>
            <a:off x="722225" y="890666"/>
            <a:ext cx="503397" cy="503397"/>
          </a:xfrm>
          <a:prstGeom prst="ellipse">
            <a:avLst/>
          </a:prstGeom>
          <a:solidFill>
            <a:srgbClr val="0070C0"/>
          </a:solidFill>
          <a:ln>
            <a:noFill/>
          </a:ln>
        </p:spPr>
        <p:txBody>
          <a:bodyPr lIns="91425" tIns="91425" rIns="91425" bIns="91425" anchor="ctr" anchorCtr="0">
            <a:noAutofit/>
          </a:bodyPr>
          <a:lstStyle/>
          <a:p>
            <a:pPr lvl="0" rtl="0">
              <a:spcBef>
                <a:spcPts val="0"/>
              </a:spcBef>
              <a:buNone/>
            </a:pPr>
            <a:endParaRPr/>
          </a:p>
        </p:txBody>
      </p:sp>
      <p:cxnSp>
        <p:nvCxnSpPr>
          <p:cNvPr id="6" name="Shape 48"/>
          <p:cNvCxnSpPr/>
          <p:nvPr userDrawn="1"/>
        </p:nvCxnSpPr>
        <p:spPr>
          <a:xfrm>
            <a:off x="7296150" y="1131725"/>
            <a:ext cx="4895850" cy="0"/>
          </a:xfrm>
          <a:prstGeom prst="straightConnector1">
            <a:avLst/>
          </a:prstGeom>
          <a:noFill/>
          <a:ln w="9525" cap="flat" cmpd="sng">
            <a:solidFill>
              <a:srgbClr val="0070C0"/>
            </a:solidFill>
            <a:prstDash val="solid"/>
            <a:round/>
            <a:headEnd type="none" w="lg" len="lg"/>
            <a:tailEnd type="none" w="lg" len="lg"/>
          </a:ln>
        </p:spPr>
      </p:cxnSp>
    </p:spTree>
    <p:extLst>
      <p:ext uri="{BB962C8B-B14F-4D97-AF65-F5344CB8AC3E}">
        <p14:creationId xmlns:p14="http://schemas.microsoft.com/office/powerpoint/2010/main" val="2755042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12" name="Shape 91"/>
          <p:cNvCxnSpPr/>
          <p:nvPr userDrawn="1"/>
        </p:nvCxnSpPr>
        <p:spPr>
          <a:xfrm>
            <a:off x="0" y="6640209"/>
            <a:ext cx="12159963" cy="0"/>
          </a:xfrm>
          <a:prstGeom prst="straightConnector1">
            <a:avLst/>
          </a:prstGeom>
          <a:noFill/>
          <a:ln w="9525" cap="flat" cmpd="sng">
            <a:solidFill>
              <a:srgbClr val="CCCCCC"/>
            </a:solidFill>
            <a:prstDash val="solid"/>
            <a:round/>
            <a:headEnd type="none" w="lg" len="lg"/>
            <a:tailEnd type="none" w="lg" len="lg"/>
          </a:ln>
        </p:spPr>
      </p:cxnSp>
      <p:pic>
        <p:nvPicPr>
          <p:cNvPr id="8" name="Imagem 7"/>
          <p:cNvPicPr>
            <a:picLocks noChangeAspect="1"/>
          </p:cNvPicPr>
          <p:nvPr userDrawn="1"/>
        </p:nvPicPr>
        <p:blipFill>
          <a:blip r:embed="rId12" cstate="print">
            <a:extLst>
              <a:ext uri="{BEBA8EAE-BF5A-486C-A8C5-ECC9F3942E4B}">
                <a14:imgProps xmlns:a14="http://schemas.microsoft.com/office/drawing/2010/main">
                  <a14:imgLayer r:embed="rId13">
                    <a14:imgEffect>
                      <a14:backgroundRemoval t="9957" b="96104" l="6061" r="95527"/>
                    </a14:imgEffect>
                  </a14:imgLayer>
                </a14:imgProps>
              </a:ext>
              <a:ext uri="{28A0092B-C50C-407E-A947-70E740481C1C}">
                <a14:useLocalDpi xmlns:a14="http://schemas.microsoft.com/office/drawing/2010/main" val="0"/>
              </a:ext>
            </a:extLst>
          </a:blip>
          <a:stretch>
            <a:fillRect/>
          </a:stretch>
        </p:blipFill>
        <p:spPr>
          <a:xfrm>
            <a:off x="11207299" y="6035877"/>
            <a:ext cx="1047601" cy="1047601"/>
          </a:xfrm>
          <a:prstGeom prst="rect">
            <a:avLst/>
          </a:prstGeom>
          <a:solidFill>
            <a:schemeClr val="bg1"/>
          </a:solidFill>
          <a:ln>
            <a:noFill/>
          </a:ln>
        </p:spPr>
      </p:pic>
      <p:cxnSp>
        <p:nvCxnSpPr>
          <p:cNvPr id="10" name="Shape 91"/>
          <p:cNvCxnSpPr/>
          <p:nvPr userDrawn="1"/>
        </p:nvCxnSpPr>
        <p:spPr>
          <a:xfrm>
            <a:off x="32037" y="709956"/>
            <a:ext cx="12159963" cy="0"/>
          </a:xfrm>
          <a:prstGeom prst="straightConnector1">
            <a:avLst/>
          </a:prstGeom>
          <a:noFill/>
          <a:ln w="9525" cap="flat" cmpd="sng">
            <a:solidFill>
              <a:srgbClr val="CCCCCC"/>
            </a:solidFill>
            <a:prstDash val="solid"/>
            <a:round/>
            <a:headEnd type="none" w="lg" len="lg"/>
            <a:tailEnd type="none" w="lg" len="lg"/>
          </a:ln>
        </p:spPr>
      </p:cxnSp>
      <p:sp>
        <p:nvSpPr>
          <p:cNvPr id="11" name="Retângulo 10"/>
          <p:cNvSpPr/>
          <p:nvPr userDrawn="1"/>
        </p:nvSpPr>
        <p:spPr>
          <a:xfrm>
            <a:off x="32037" y="448346"/>
            <a:ext cx="184731" cy="523220"/>
          </a:xfrm>
          <a:prstGeom prst="rect">
            <a:avLst/>
          </a:prstGeom>
          <a:solidFill>
            <a:schemeClr val="bg1"/>
          </a:solidFill>
        </p:spPr>
        <p:txBody>
          <a:bodyPr wrap="none">
            <a:spAutoFit/>
          </a:bodyPr>
          <a:lstStyle/>
          <a:p>
            <a:endParaRPr lang="pt-BR" sz="2800" dirty="0">
              <a:solidFill>
                <a:srgbClr val="166C70"/>
              </a:solidFill>
              <a:latin typeface="Lora"/>
            </a:endParaRPr>
          </a:p>
        </p:txBody>
      </p:sp>
      <p:sp>
        <p:nvSpPr>
          <p:cNvPr id="7" name="Título 15"/>
          <p:cNvSpPr txBox="1">
            <a:spLocks/>
          </p:cNvSpPr>
          <p:nvPr userDrawn="1"/>
        </p:nvSpPr>
        <p:spPr>
          <a:xfrm>
            <a:off x="8884574" y="6436310"/>
            <a:ext cx="2447992" cy="421690"/>
          </a:xfrm>
          <a:prstGeom prst="rect">
            <a:avLst/>
          </a:prstGeom>
          <a:solidFill>
            <a:schemeClr val="bg1"/>
          </a:solidFill>
          <a:ln>
            <a:solidFill>
              <a:schemeClr val="bg1"/>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dirty="0">
                <a:solidFill>
                  <a:schemeClr val="tx1"/>
                </a:solidFill>
              </a:rPr>
              <a:t>Grupo FarmaBrasil</a:t>
            </a:r>
          </a:p>
        </p:txBody>
      </p:sp>
    </p:spTree>
    <p:extLst>
      <p:ext uri="{BB962C8B-B14F-4D97-AF65-F5344CB8AC3E}">
        <p14:creationId xmlns:p14="http://schemas.microsoft.com/office/powerpoint/2010/main" val="3409131133"/>
      </p:ext>
    </p:extLst>
  </p:cSld>
  <p:clrMap bg1="lt1" tx1="dk1" bg2="lt2" tx2="dk2" accent1="accent1" accent2="accent2" accent3="accent3" accent4="accent4" accent5="accent5" accent6="accent6" hlink="hlink" folHlink="folHlink"/>
  <p:sldLayoutIdLst>
    <p:sldLayoutId id="2147483680" r:id="rId1"/>
    <p:sldLayoutId id="2147483683" r:id="rId2"/>
    <p:sldLayoutId id="2147483684" r:id="rId3"/>
    <p:sldLayoutId id="2147483686" r:id="rId4"/>
    <p:sldLayoutId id="2147483687" r:id="rId5"/>
    <p:sldLayoutId id="2147483689" r:id="rId6"/>
    <p:sldLayoutId id="2147483690" r:id="rId7"/>
    <p:sldLayoutId id="2147483692" r:id="rId8"/>
    <p:sldLayoutId id="2147483693" r:id="rId9"/>
    <p:sldLayoutId id="2147483694"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1729960"/>
      </p:ext>
    </p:extLst>
  </p:cSld>
  <p:clrMap bg1="lt1" tx1="dk1" bg2="lt2" tx2="dk2" accent1="accent1" accent2="accent2" accent3="accent3" accent4="accent4" accent5="accent5" accent6="accent6" hlink="hlink" folHlink="folHlink"/>
  <p:sldLayoutIdLst>
    <p:sldLayoutId id="214748368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11.xml"/><Relationship Id="rId5" Type="http://schemas.openxmlformats.org/officeDocument/2006/relationships/image" Target="../media/image2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8" Type="http://schemas.openxmlformats.org/officeDocument/2006/relationships/tags" Target="../tags/tag7.xml"/><Relationship Id="rId13" Type="http://schemas.openxmlformats.org/officeDocument/2006/relationships/tags" Target="../tags/tag12.xml"/><Relationship Id="rId18" Type="http://schemas.openxmlformats.org/officeDocument/2006/relationships/tags" Target="../tags/tag17.xml"/><Relationship Id="rId26" Type="http://schemas.openxmlformats.org/officeDocument/2006/relationships/tags" Target="../tags/tag25.xml"/><Relationship Id="rId39" Type="http://schemas.openxmlformats.org/officeDocument/2006/relationships/tags" Target="../tags/tag38.xml"/><Relationship Id="rId3" Type="http://schemas.openxmlformats.org/officeDocument/2006/relationships/tags" Target="../tags/tag2.xml"/><Relationship Id="rId21" Type="http://schemas.openxmlformats.org/officeDocument/2006/relationships/tags" Target="../tags/tag20.xml"/><Relationship Id="rId34" Type="http://schemas.openxmlformats.org/officeDocument/2006/relationships/tags" Target="../tags/tag33.xml"/><Relationship Id="rId42" Type="http://schemas.openxmlformats.org/officeDocument/2006/relationships/oleObject" Target="../embeddings/oleObject1.bin"/><Relationship Id="rId7" Type="http://schemas.openxmlformats.org/officeDocument/2006/relationships/tags" Target="../tags/tag6.xml"/><Relationship Id="rId12" Type="http://schemas.openxmlformats.org/officeDocument/2006/relationships/tags" Target="../tags/tag11.xml"/><Relationship Id="rId17" Type="http://schemas.openxmlformats.org/officeDocument/2006/relationships/tags" Target="../tags/tag16.xml"/><Relationship Id="rId25" Type="http://schemas.openxmlformats.org/officeDocument/2006/relationships/tags" Target="../tags/tag24.xml"/><Relationship Id="rId33" Type="http://schemas.openxmlformats.org/officeDocument/2006/relationships/tags" Target="../tags/tag32.xml"/><Relationship Id="rId38" Type="http://schemas.openxmlformats.org/officeDocument/2006/relationships/tags" Target="../tags/tag37.xml"/><Relationship Id="rId2" Type="http://schemas.openxmlformats.org/officeDocument/2006/relationships/tags" Target="../tags/tag1.xml"/><Relationship Id="rId16" Type="http://schemas.openxmlformats.org/officeDocument/2006/relationships/tags" Target="../tags/tag15.xml"/><Relationship Id="rId20" Type="http://schemas.openxmlformats.org/officeDocument/2006/relationships/tags" Target="../tags/tag19.xml"/><Relationship Id="rId29" Type="http://schemas.openxmlformats.org/officeDocument/2006/relationships/tags" Target="../tags/tag28.xml"/><Relationship Id="rId41" Type="http://schemas.openxmlformats.org/officeDocument/2006/relationships/notesSlide" Target="../notesSlides/notesSlide1.xml"/><Relationship Id="rId1" Type="http://schemas.openxmlformats.org/officeDocument/2006/relationships/vmlDrawing" Target="../drawings/vmlDrawing1.vml"/><Relationship Id="rId6" Type="http://schemas.openxmlformats.org/officeDocument/2006/relationships/tags" Target="../tags/tag5.xml"/><Relationship Id="rId11" Type="http://schemas.openxmlformats.org/officeDocument/2006/relationships/tags" Target="../tags/tag10.xml"/><Relationship Id="rId24" Type="http://schemas.openxmlformats.org/officeDocument/2006/relationships/tags" Target="../tags/tag23.xml"/><Relationship Id="rId32" Type="http://schemas.openxmlformats.org/officeDocument/2006/relationships/tags" Target="../tags/tag31.xml"/><Relationship Id="rId37" Type="http://schemas.openxmlformats.org/officeDocument/2006/relationships/tags" Target="../tags/tag36.xml"/><Relationship Id="rId40" Type="http://schemas.openxmlformats.org/officeDocument/2006/relationships/slideLayout" Target="../slideLayouts/slideLayout5.xml"/><Relationship Id="rId5" Type="http://schemas.openxmlformats.org/officeDocument/2006/relationships/tags" Target="../tags/tag4.xml"/><Relationship Id="rId15" Type="http://schemas.openxmlformats.org/officeDocument/2006/relationships/tags" Target="../tags/tag14.xml"/><Relationship Id="rId23" Type="http://schemas.openxmlformats.org/officeDocument/2006/relationships/tags" Target="../tags/tag22.xml"/><Relationship Id="rId28" Type="http://schemas.openxmlformats.org/officeDocument/2006/relationships/tags" Target="../tags/tag27.xml"/><Relationship Id="rId36" Type="http://schemas.openxmlformats.org/officeDocument/2006/relationships/tags" Target="../tags/tag35.xml"/><Relationship Id="rId10" Type="http://schemas.openxmlformats.org/officeDocument/2006/relationships/tags" Target="../tags/tag9.xml"/><Relationship Id="rId19" Type="http://schemas.openxmlformats.org/officeDocument/2006/relationships/tags" Target="../tags/tag18.xml"/><Relationship Id="rId31" Type="http://schemas.openxmlformats.org/officeDocument/2006/relationships/tags" Target="../tags/tag30.xml"/><Relationship Id="rId44" Type="http://schemas.openxmlformats.org/officeDocument/2006/relationships/image" Target="../media/image22.png"/><Relationship Id="rId4" Type="http://schemas.openxmlformats.org/officeDocument/2006/relationships/tags" Target="../tags/tag3.xml"/><Relationship Id="rId9" Type="http://schemas.openxmlformats.org/officeDocument/2006/relationships/tags" Target="../tags/tag8.xml"/><Relationship Id="rId14" Type="http://schemas.openxmlformats.org/officeDocument/2006/relationships/tags" Target="../tags/tag13.xml"/><Relationship Id="rId22" Type="http://schemas.openxmlformats.org/officeDocument/2006/relationships/tags" Target="../tags/tag21.xml"/><Relationship Id="rId27" Type="http://schemas.openxmlformats.org/officeDocument/2006/relationships/tags" Target="../tags/tag26.xml"/><Relationship Id="rId30" Type="http://schemas.openxmlformats.org/officeDocument/2006/relationships/tags" Target="../tags/tag29.xml"/><Relationship Id="rId35" Type="http://schemas.openxmlformats.org/officeDocument/2006/relationships/tags" Target="../tags/tag34.xml"/><Relationship Id="rId43" Type="http://schemas.openxmlformats.org/officeDocument/2006/relationships/image" Target="../media/image21.emf"/></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tmp"/><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2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5.xml"/><Relationship Id="rId5" Type="http://schemas.openxmlformats.org/officeDocument/2006/relationships/image" Target="../media/image33.jpeg"/><Relationship Id="rId4" Type="http://schemas.openxmlformats.org/officeDocument/2006/relationships/image" Target="../media/image32.jpg"/></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chart" Target="../charts/chart13.xml"/><Relationship Id="rId1" Type="http://schemas.openxmlformats.org/officeDocument/2006/relationships/slideLayout" Target="../slideLayouts/slideLayout3.xml"/><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diagramData" Target="../diagrams/data3.xml"/><Relationship Id="rId2" Type="http://schemas.openxmlformats.org/officeDocument/2006/relationships/diagramData" Target="../diagrams/data1.xml"/><Relationship Id="rId16" Type="http://schemas.microsoft.com/office/2007/relationships/diagramDrawing" Target="../diagrams/drawing3.xml"/><Relationship Id="rId1" Type="http://schemas.openxmlformats.org/officeDocument/2006/relationships/slideLayout" Target="../slideLayouts/slideLayout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41.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53.png"/><Relationship Id="rId4" Type="http://schemas.openxmlformats.org/officeDocument/2006/relationships/image" Target="../media/image52.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gif"/><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8.png"/><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CaixaDeTexto 1"/>
          <p:cNvSpPr txBox="1"/>
          <p:nvPr/>
        </p:nvSpPr>
        <p:spPr>
          <a:xfrm>
            <a:off x="0" y="568882"/>
            <a:ext cx="12192000" cy="1569660"/>
          </a:xfrm>
          <a:prstGeom prst="rect">
            <a:avLst/>
          </a:prstGeom>
          <a:solidFill>
            <a:schemeClr val="bg1">
              <a:alpha val="74000"/>
            </a:schemeClr>
          </a:solidFill>
          <a:ln>
            <a:noFill/>
          </a:ln>
        </p:spPr>
        <p:txBody>
          <a:bodyPr wrap="square" rtlCol="0">
            <a:spAutoFit/>
          </a:bodyPr>
          <a:lstStyle/>
          <a:p>
            <a:pPr algn="ctr"/>
            <a:r>
              <a:rPr lang="es-ES" sz="9600" b="1" dirty="0" smtClean="0">
                <a:effectLst>
                  <a:outerShdw blurRad="38100" dist="38100" dir="2700000" algn="tl">
                    <a:srgbClr val="000000">
                      <a:alpha val="43137"/>
                    </a:srgbClr>
                  </a:outerShdw>
                </a:effectLst>
              </a:rPr>
              <a:t>Congresso </a:t>
            </a:r>
            <a:r>
              <a:rPr lang="es-ES" sz="9600" b="1" dirty="0">
                <a:effectLst>
                  <a:outerShdw blurRad="38100" dist="38100" dir="2700000" algn="tl">
                    <a:srgbClr val="000000">
                      <a:alpha val="43137"/>
                    </a:srgbClr>
                  </a:outerShdw>
                </a:effectLst>
              </a:rPr>
              <a:t>do Futuro </a:t>
            </a:r>
            <a:endParaRPr lang="pt-BR" sz="6000" b="1" dirty="0">
              <a:effectLst>
                <a:outerShdw blurRad="38100" dist="38100" dir="2700000" algn="tl">
                  <a:srgbClr val="000000">
                    <a:alpha val="43137"/>
                  </a:srgbClr>
                </a:outerShdw>
              </a:effectLst>
            </a:endParaRPr>
          </a:p>
        </p:txBody>
      </p:sp>
      <p:sp>
        <p:nvSpPr>
          <p:cNvPr id="3" name="Retângulo 2"/>
          <p:cNvSpPr/>
          <p:nvPr/>
        </p:nvSpPr>
        <p:spPr>
          <a:xfrm>
            <a:off x="6951" y="2138542"/>
            <a:ext cx="12192000" cy="584775"/>
          </a:xfrm>
          <a:prstGeom prst="rect">
            <a:avLst/>
          </a:prstGeom>
          <a:solidFill>
            <a:schemeClr val="bg1">
              <a:alpha val="74000"/>
            </a:schemeClr>
          </a:solidFill>
          <a:ln>
            <a:noFill/>
          </a:ln>
        </p:spPr>
        <p:txBody>
          <a:bodyPr wrap="square">
            <a:spAutoFit/>
          </a:bodyPr>
          <a:lstStyle/>
          <a:p>
            <a:pPr algn="ctr"/>
            <a:r>
              <a:rPr lang="pt-BR" sz="3200" b="1" dirty="0" smtClean="0">
                <a:effectLst>
                  <a:outerShdw blurRad="38100" dist="38100" dir="2700000" algn="tl">
                    <a:srgbClr val="000000">
                      <a:alpha val="43137"/>
                    </a:srgbClr>
                  </a:outerShdw>
                </a:effectLst>
                <a:latin typeface="Calibri" panose="020F0502020204030204" pitchFamily="34" charset="0"/>
              </a:rPr>
              <a:t>Saúde </a:t>
            </a:r>
            <a:r>
              <a:rPr lang="pt-BR" sz="3200" b="1" dirty="0">
                <a:effectLst>
                  <a:outerShdw blurRad="38100" dist="38100" dir="2700000" algn="tl">
                    <a:srgbClr val="000000">
                      <a:alpha val="43137"/>
                    </a:srgbClr>
                  </a:outerShdw>
                </a:effectLst>
                <a:latin typeface="Calibri" panose="020F0502020204030204" pitchFamily="34" charset="0"/>
              </a:rPr>
              <a:t>e alimentação para o futuro - Políticas públicas para a saúde </a:t>
            </a:r>
            <a:endParaRPr lang="pt-BR" sz="3200" b="1" dirty="0" smtClean="0">
              <a:effectLst>
                <a:outerShdw blurRad="38100" dist="38100" dir="2700000" algn="tl">
                  <a:srgbClr val="000000">
                    <a:alpha val="43137"/>
                  </a:srgbClr>
                </a:outerShdw>
              </a:effectLst>
              <a:latin typeface="Calibri" panose="020F0502020204030204" pitchFamily="34" charset="0"/>
            </a:endParaRPr>
          </a:p>
        </p:txBody>
      </p:sp>
      <p:sp>
        <p:nvSpPr>
          <p:cNvPr id="5" name="Retângulo 4"/>
          <p:cNvSpPr/>
          <p:nvPr/>
        </p:nvSpPr>
        <p:spPr>
          <a:xfrm>
            <a:off x="1547083" y="4795990"/>
            <a:ext cx="4460872" cy="1200329"/>
          </a:xfrm>
          <a:prstGeom prst="rect">
            <a:avLst/>
          </a:prstGeom>
        </p:spPr>
        <p:txBody>
          <a:bodyPr wrap="square">
            <a:spAutoFit/>
          </a:bodyPr>
          <a:lstStyle/>
          <a:p>
            <a:pPr algn="ctr"/>
            <a:r>
              <a:rPr lang="pt-BR" sz="2400" b="1" dirty="0" smtClean="0">
                <a:solidFill>
                  <a:schemeClr val="bg1"/>
                </a:solidFill>
                <a:effectLst>
                  <a:outerShdw blurRad="38100" dist="38100" dir="2700000" algn="tl">
                    <a:srgbClr val="000000">
                      <a:alpha val="43137"/>
                    </a:srgbClr>
                  </a:outerShdw>
                </a:effectLst>
                <a:latin typeface="Calibri" panose="020F0502020204030204" pitchFamily="34" charset="0"/>
              </a:rPr>
              <a:t>Reginaldo </a:t>
            </a:r>
            <a:r>
              <a:rPr lang="pt-BR" sz="2400" b="1" dirty="0" err="1" smtClean="0">
                <a:solidFill>
                  <a:schemeClr val="bg1"/>
                </a:solidFill>
                <a:effectLst>
                  <a:outerShdw blurRad="38100" dist="38100" dir="2700000" algn="tl">
                    <a:srgbClr val="000000">
                      <a:alpha val="43137"/>
                    </a:srgbClr>
                  </a:outerShdw>
                </a:effectLst>
                <a:latin typeface="Calibri" panose="020F0502020204030204" pitchFamily="34" charset="0"/>
              </a:rPr>
              <a:t>Arcuri</a:t>
            </a:r>
            <a:endParaRPr lang="pt-BR" sz="2400" b="1" dirty="0" smtClean="0">
              <a:solidFill>
                <a:schemeClr val="bg1"/>
              </a:solidFill>
              <a:effectLst>
                <a:outerShdw blurRad="38100" dist="38100" dir="2700000" algn="tl">
                  <a:srgbClr val="000000">
                    <a:alpha val="43137"/>
                  </a:srgbClr>
                </a:outerShdw>
              </a:effectLst>
              <a:latin typeface="Calibri" panose="020F0502020204030204" pitchFamily="34" charset="0"/>
            </a:endParaRPr>
          </a:p>
          <a:p>
            <a:pPr algn="ctr"/>
            <a:r>
              <a:rPr lang="pt-BR" sz="2400" b="1" dirty="0" smtClean="0">
                <a:solidFill>
                  <a:schemeClr val="bg1"/>
                </a:solidFill>
                <a:effectLst>
                  <a:outerShdw blurRad="38100" dist="38100" dir="2700000" algn="tl">
                    <a:srgbClr val="000000">
                      <a:alpha val="43137"/>
                    </a:srgbClr>
                  </a:outerShdw>
                </a:effectLst>
                <a:latin typeface="Calibri" panose="020F0502020204030204" pitchFamily="34" charset="0"/>
              </a:rPr>
              <a:t>Grupo </a:t>
            </a:r>
            <a:r>
              <a:rPr lang="pt-BR" sz="2400" b="1" dirty="0" err="1" smtClean="0">
                <a:solidFill>
                  <a:schemeClr val="bg1"/>
                </a:solidFill>
                <a:effectLst>
                  <a:outerShdw blurRad="38100" dist="38100" dir="2700000" algn="tl">
                    <a:srgbClr val="000000">
                      <a:alpha val="43137"/>
                    </a:srgbClr>
                  </a:outerShdw>
                </a:effectLst>
                <a:latin typeface="Calibri" panose="020F0502020204030204" pitchFamily="34" charset="0"/>
              </a:rPr>
              <a:t>FarmaBrasil</a:t>
            </a:r>
            <a:endParaRPr lang="pt-BR" sz="2400" b="1" dirty="0" smtClean="0">
              <a:solidFill>
                <a:schemeClr val="bg1"/>
              </a:solidFill>
              <a:effectLst>
                <a:outerShdw blurRad="38100" dist="38100" dir="2700000" algn="tl">
                  <a:srgbClr val="000000">
                    <a:alpha val="43137"/>
                  </a:srgbClr>
                </a:outerShdw>
              </a:effectLst>
              <a:latin typeface="Calibri" panose="020F0502020204030204" pitchFamily="34" charset="0"/>
            </a:endParaRPr>
          </a:p>
          <a:p>
            <a:pPr algn="ctr"/>
            <a:r>
              <a:rPr lang="pt-BR" sz="2400" b="1" dirty="0" smtClean="0">
                <a:solidFill>
                  <a:schemeClr val="bg1"/>
                </a:solidFill>
                <a:effectLst>
                  <a:outerShdw blurRad="38100" dist="38100" dir="2700000" algn="tl">
                    <a:srgbClr val="000000">
                      <a:alpha val="43137"/>
                    </a:srgbClr>
                  </a:outerShdw>
                </a:effectLst>
              </a:rPr>
              <a:t>08 </a:t>
            </a:r>
            <a:r>
              <a:rPr lang="pt-BR" sz="2400" b="1" dirty="0">
                <a:solidFill>
                  <a:schemeClr val="bg1"/>
                </a:solidFill>
                <a:effectLst>
                  <a:outerShdw blurRad="38100" dist="38100" dir="2700000" algn="tl">
                    <a:srgbClr val="000000">
                      <a:alpha val="43137"/>
                    </a:srgbClr>
                  </a:outerShdw>
                </a:effectLst>
              </a:rPr>
              <a:t>de dezembro de </a:t>
            </a:r>
            <a:r>
              <a:rPr lang="pt-BR" sz="2400" b="1" dirty="0" smtClean="0">
                <a:solidFill>
                  <a:schemeClr val="bg1"/>
                </a:solidFill>
                <a:effectLst>
                  <a:outerShdw blurRad="38100" dist="38100" dir="2700000" algn="tl">
                    <a:srgbClr val="000000">
                      <a:alpha val="43137"/>
                    </a:srgbClr>
                  </a:outerShdw>
                </a:effectLst>
              </a:rPr>
              <a:t>2016</a:t>
            </a:r>
            <a:endParaRPr lang="pt-BR" sz="2400" b="1" dirty="0">
              <a:solidFill>
                <a:schemeClr val="bg1"/>
              </a:solidFill>
              <a:effectLst>
                <a:outerShdw blurRad="38100" dist="38100" dir="2700000" algn="tl">
                  <a:srgbClr val="000000">
                    <a:alpha val="43137"/>
                  </a:srgbClr>
                </a:outerShdw>
              </a:effectLst>
            </a:endParaRPr>
          </a:p>
        </p:txBody>
      </p:sp>
      <p:pic>
        <p:nvPicPr>
          <p:cNvPr id="4" name="Imagem 3"/>
          <p:cNvPicPr>
            <a:picLocks noChangeAspect="1"/>
          </p:cNvPicPr>
          <p:nvPr/>
        </p:nvPicPr>
        <p:blipFill>
          <a:blip r:embed="rId3" cstate="print">
            <a:extLst>
              <a:ext uri="{BEBA8EAE-BF5A-486C-A8C5-ECC9F3942E4B}">
                <a14:imgProps xmlns:a14="http://schemas.microsoft.com/office/drawing/2010/main">
                  <a14:imgLayer r:embed="rId4">
                    <a14:imgEffect>
                      <a14:backgroundRemoval t="9957" b="79365" l="9957" r="89899"/>
                    </a14:imgEffect>
                  </a14:imgLayer>
                </a14:imgProps>
              </a:ext>
              <a:ext uri="{28A0092B-C50C-407E-A947-70E740481C1C}">
                <a14:useLocalDpi xmlns:a14="http://schemas.microsoft.com/office/drawing/2010/main" val="0"/>
              </a:ext>
            </a:extLst>
          </a:blip>
          <a:stretch>
            <a:fillRect/>
          </a:stretch>
        </p:blipFill>
        <p:spPr>
          <a:xfrm>
            <a:off x="3213152" y="5804734"/>
            <a:ext cx="1418042" cy="1418042"/>
          </a:xfrm>
          <a:prstGeom prst="rect">
            <a:avLst/>
          </a:prstGeom>
        </p:spPr>
      </p:pic>
      <p:sp>
        <p:nvSpPr>
          <p:cNvPr id="6" name="Retângulo 5"/>
          <p:cNvSpPr/>
          <p:nvPr/>
        </p:nvSpPr>
        <p:spPr>
          <a:xfrm>
            <a:off x="6951" y="2881062"/>
            <a:ext cx="7541137" cy="1938992"/>
          </a:xfrm>
          <a:prstGeom prst="rect">
            <a:avLst/>
          </a:prstGeom>
        </p:spPr>
        <p:txBody>
          <a:bodyPr wrap="square">
            <a:spAutoFit/>
          </a:bodyPr>
          <a:lstStyle/>
          <a:p>
            <a:pPr algn="ctr"/>
            <a:r>
              <a:rPr lang="pt-BR" sz="4000" b="1" dirty="0" smtClean="0">
                <a:solidFill>
                  <a:srgbClr val="FFFF00"/>
                </a:solidFill>
              </a:rPr>
              <a:t>Políticas para ampliação do acesso da população a medicamentos e produção nacional</a:t>
            </a:r>
            <a:endParaRPr lang="es-ES" sz="4000" b="1" dirty="0">
              <a:solidFill>
                <a:srgbClr val="FFFF00"/>
              </a:solidFill>
            </a:endParaRPr>
          </a:p>
        </p:txBody>
      </p:sp>
    </p:spTree>
    <p:extLst>
      <p:ext uri="{BB962C8B-B14F-4D97-AF65-F5344CB8AC3E}">
        <p14:creationId xmlns:p14="http://schemas.microsoft.com/office/powerpoint/2010/main" val="31760065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a:graphicFrameLocks/>
          </p:cNvGraphicFramePr>
          <p:nvPr>
            <p:extLst>
              <p:ext uri="{D42A27DB-BD31-4B8C-83A1-F6EECF244321}">
                <p14:modId xmlns:p14="http://schemas.microsoft.com/office/powerpoint/2010/main" val="1331567738"/>
              </p:ext>
            </p:extLst>
          </p:nvPr>
        </p:nvGraphicFramePr>
        <p:xfrm>
          <a:off x="441281" y="1101888"/>
          <a:ext cx="11097575" cy="5230673"/>
        </p:xfrm>
        <a:graphic>
          <a:graphicData uri="http://schemas.openxmlformats.org/drawingml/2006/chart">
            <c:chart xmlns:c="http://schemas.openxmlformats.org/drawingml/2006/chart" xmlns:r="http://schemas.openxmlformats.org/officeDocument/2006/relationships" r:id="rId2"/>
          </a:graphicData>
        </a:graphic>
      </p:graphicFrame>
      <p:sp>
        <p:nvSpPr>
          <p:cNvPr id="6" name="Retângulo 5"/>
          <p:cNvSpPr/>
          <p:nvPr/>
        </p:nvSpPr>
        <p:spPr>
          <a:xfrm>
            <a:off x="8447982" y="3954761"/>
            <a:ext cx="3530221" cy="1015663"/>
          </a:xfrm>
          <a:prstGeom prst="rect">
            <a:avLst/>
          </a:prstGeom>
          <a:solidFill>
            <a:srgbClr val="FFFFFF"/>
          </a:solidFill>
          <a:ln w="28575">
            <a:solidFill>
              <a:schemeClr val="accent1">
                <a:lumMod val="50000"/>
              </a:schemeClr>
            </a:solidFill>
            <a:prstDash val="dash"/>
          </a:ln>
        </p:spPr>
        <p:txBody>
          <a:bodyPr wrap="square">
            <a:spAutoFit/>
          </a:bodyPr>
          <a:lstStyle/>
          <a:p>
            <a:pPr algn="ctr"/>
            <a:r>
              <a:rPr lang="pt-BR" sz="2000" b="1" dirty="0" smtClean="0"/>
              <a:t>Erradicação foi resultado de Campanhas de </a:t>
            </a:r>
            <a:r>
              <a:rPr lang="pt-BR" sz="2000" b="1" dirty="0"/>
              <a:t>vacinação</a:t>
            </a:r>
          </a:p>
          <a:p>
            <a:pPr algn="ctr"/>
            <a:r>
              <a:rPr lang="pt-BR" sz="2000" b="1" dirty="0"/>
              <a:t> realizados </a:t>
            </a:r>
            <a:r>
              <a:rPr lang="pt-BR" sz="2000" b="1" dirty="0" smtClean="0"/>
              <a:t>a partir de 1999</a:t>
            </a:r>
            <a:endParaRPr lang="pt-BR" sz="2000" b="1" dirty="0"/>
          </a:p>
        </p:txBody>
      </p:sp>
      <p:sp>
        <p:nvSpPr>
          <p:cNvPr id="2" name="Retângulo 1"/>
          <p:cNvSpPr/>
          <p:nvPr/>
        </p:nvSpPr>
        <p:spPr>
          <a:xfrm>
            <a:off x="4011639" y="1083799"/>
            <a:ext cx="3284874" cy="461665"/>
          </a:xfrm>
          <a:prstGeom prst="rect">
            <a:avLst/>
          </a:prstGeom>
        </p:spPr>
        <p:txBody>
          <a:bodyPr wrap="none">
            <a:spAutoFit/>
          </a:bodyPr>
          <a:lstStyle/>
          <a:p>
            <a:r>
              <a:rPr lang="pt-BR" sz="2400" dirty="0">
                <a:latin typeface="Lora"/>
              </a:rPr>
              <a:t>Incidência de sarampo</a:t>
            </a:r>
          </a:p>
        </p:txBody>
      </p:sp>
      <p:sp>
        <p:nvSpPr>
          <p:cNvPr id="7" name="Retângulo 6"/>
          <p:cNvSpPr/>
          <p:nvPr/>
        </p:nvSpPr>
        <p:spPr>
          <a:xfrm>
            <a:off x="0" y="269376"/>
            <a:ext cx="10026316" cy="954107"/>
          </a:xfrm>
          <a:prstGeom prst="rect">
            <a:avLst/>
          </a:prstGeom>
          <a:solidFill>
            <a:schemeClr val="bg1"/>
          </a:solidFill>
        </p:spPr>
        <p:txBody>
          <a:bodyPr wrap="square">
            <a:spAutoFit/>
          </a:bodyPr>
          <a:lstStyle/>
          <a:p>
            <a:r>
              <a:rPr lang="pt-BR" sz="2800" dirty="0" smtClean="0">
                <a:solidFill>
                  <a:srgbClr val="166C70"/>
                </a:solidFill>
                <a:latin typeface="Lora"/>
              </a:rPr>
              <a:t>Brasil: êxito </a:t>
            </a:r>
            <a:r>
              <a:rPr lang="pt-BR" sz="2800" dirty="0">
                <a:solidFill>
                  <a:srgbClr val="166C70"/>
                </a:solidFill>
                <a:latin typeface="Lora"/>
              </a:rPr>
              <a:t>no enfrentamento da </a:t>
            </a:r>
            <a:r>
              <a:rPr lang="pt-BR" sz="2800" dirty="0" smtClean="0">
                <a:solidFill>
                  <a:srgbClr val="166C70"/>
                </a:solidFill>
                <a:latin typeface="Lora"/>
              </a:rPr>
              <a:t>sarampo + </a:t>
            </a:r>
            <a:r>
              <a:rPr lang="pt-BR" sz="2800" dirty="0">
                <a:solidFill>
                  <a:srgbClr val="166C70"/>
                </a:solidFill>
                <a:latin typeface="Lora"/>
              </a:rPr>
              <a:t>Produção dos medicamentos</a:t>
            </a:r>
            <a:endParaRPr lang="pt-BR" sz="2800" dirty="0">
              <a:solidFill>
                <a:srgbClr val="166C70"/>
              </a:solidFill>
              <a:latin typeface="Lora"/>
            </a:endParaRPr>
          </a:p>
        </p:txBody>
      </p:sp>
    </p:spTree>
    <p:extLst>
      <p:ext uri="{BB962C8B-B14F-4D97-AF65-F5344CB8AC3E}">
        <p14:creationId xmlns:p14="http://schemas.microsoft.com/office/powerpoint/2010/main" val="4084035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left)">
                                      <p:cBhvr>
                                        <p:cTn id="7" dur="500"/>
                                        <p:tgtEl>
                                          <p:spTgt spid="4">
                                            <p:graphicEl>
                                              <a:chart seriesIdx="-3" categoryIdx="-3" bldStep="gridLegend"/>
                                            </p:graphic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wipe(left)">
                                      <p:cBhvr>
                                        <p:cTn id="11" dur="500"/>
                                        <p:tgtEl>
                                          <p:spTgt spid="4">
                                            <p:graphicEl>
                                              <a:chart seriesIdx="0" categoryIdx="-4" bldStep="series"/>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series"/>
        </p:bldSub>
      </p:bldGraphic>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a:graphicFrameLocks/>
          </p:cNvGraphicFramePr>
          <p:nvPr>
            <p:extLst>
              <p:ext uri="{D42A27DB-BD31-4B8C-83A1-F6EECF244321}">
                <p14:modId xmlns:p14="http://schemas.microsoft.com/office/powerpoint/2010/main" val="922694261"/>
              </p:ext>
            </p:extLst>
          </p:nvPr>
        </p:nvGraphicFramePr>
        <p:xfrm>
          <a:off x="441280" y="1101887"/>
          <a:ext cx="11056937" cy="4807593"/>
        </p:xfrm>
        <a:graphic>
          <a:graphicData uri="http://schemas.openxmlformats.org/drawingml/2006/chart">
            <c:chart xmlns:c="http://schemas.openxmlformats.org/drawingml/2006/chart" xmlns:r="http://schemas.openxmlformats.org/officeDocument/2006/relationships" r:id="rId2"/>
          </a:graphicData>
        </a:graphic>
      </p:graphicFrame>
      <p:sp>
        <p:nvSpPr>
          <p:cNvPr id="2" name="Retângulo 1"/>
          <p:cNvSpPr/>
          <p:nvPr/>
        </p:nvSpPr>
        <p:spPr>
          <a:xfrm>
            <a:off x="7661862" y="3815297"/>
            <a:ext cx="4384779" cy="1015663"/>
          </a:xfrm>
          <a:prstGeom prst="rect">
            <a:avLst/>
          </a:prstGeom>
          <a:solidFill>
            <a:srgbClr val="FFFFFF"/>
          </a:solidFill>
          <a:ln w="28575">
            <a:solidFill>
              <a:schemeClr val="accent1">
                <a:lumMod val="50000"/>
              </a:schemeClr>
            </a:solidFill>
            <a:prstDash val="dash"/>
          </a:ln>
        </p:spPr>
        <p:txBody>
          <a:bodyPr wrap="square">
            <a:spAutoFit/>
          </a:bodyPr>
          <a:lstStyle/>
          <a:p>
            <a:pPr algn="ctr"/>
            <a:r>
              <a:rPr lang="pt-BR" sz="2000" b="1" dirty="0"/>
              <a:t>Plano de Erradicação do Sarampo no </a:t>
            </a:r>
            <a:r>
              <a:rPr lang="pt-BR" sz="2000" b="1" dirty="0" smtClean="0"/>
              <a:t>país impulsionou </a:t>
            </a:r>
            <a:r>
              <a:rPr lang="pt-BR" sz="2000" b="1" dirty="0"/>
              <a:t>a vigilância e o controle da </a:t>
            </a:r>
            <a:r>
              <a:rPr lang="pt-BR" sz="2000" b="1" dirty="0" smtClean="0"/>
              <a:t>Rubéola no Brasil</a:t>
            </a:r>
            <a:endParaRPr lang="pt-BR" sz="2000" b="1" dirty="0"/>
          </a:p>
        </p:txBody>
      </p:sp>
      <p:sp>
        <p:nvSpPr>
          <p:cNvPr id="5" name="CaixaDeTexto 4"/>
          <p:cNvSpPr txBox="1"/>
          <p:nvPr/>
        </p:nvSpPr>
        <p:spPr>
          <a:xfrm>
            <a:off x="441280" y="5909480"/>
            <a:ext cx="2453942" cy="276999"/>
          </a:xfrm>
          <a:prstGeom prst="rect">
            <a:avLst/>
          </a:prstGeom>
          <a:noFill/>
        </p:spPr>
        <p:txBody>
          <a:bodyPr wrap="none" rtlCol="0">
            <a:spAutoFit/>
          </a:bodyPr>
          <a:lstStyle/>
          <a:p>
            <a:r>
              <a:rPr lang="pt-BR" sz="1200" dirty="0"/>
              <a:t>Fonte: GFB, com dados OMC (2016).</a:t>
            </a:r>
          </a:p>
        </p:txBody>
      </p:sp>
      <p:sp>
        <p:nvSpPr>
          <p:cNvPr id="3" name="Retângulo 2"/>
          <p:cNvSpPr/>
          <p:nvPr/>
        </p:nvSpPr>
        <p:spPr>
          <a:xfrm>
            <a:off x="3506360" y="1220179"/>
            <a:ext cx="3607078" cy="523220"/>
          </a:xfrm>
          <a:prstGeom prst="rect">
            <a:avLst/>
          </a:prstGeom>
        </p:spPr>
        <p:txBody>
          <a:bodyPr wrap="none">
            <a:spAutoFit/>
          </a:bodyPr>
          <a:lstStyle/>
          <a:p>
            <a:r>
              <a:rPr lang="pt-BR" sz="2800" dirty="0">
                <a:latin typeface="Lora"/>
              </a:rPr>
              <a:t>Incidência de rubéola</a:t>
            </a:r>
          </a:p>
        </p:txBody>
      </p:sp>
      <p:sp>
        <p:nvSpPr>
          <p:cNvPr id="7" name="Retângulo 6"/>
          <p:cNvSpPr/>
          <p:nvPr/>
        </p:nvSpPr>
        <p:spPr>
          <a:xfrm>
            <a:off x="0" y="301460"/>
            <a:ext cx="10026316" cy="954107"/>
          </a:xfrm>
          <a:prstGeom prst="rect">
            <a:avLst/>
          </a:prstGeom>
          <a:solidFill>
            <a:schemeClr val="bg1"/>
          </a:solidFill>
        </p:spPr>
        <p:txBody>
          <a:bodyPr wrap="square">
            <a:spAutoFit/>
          </a:bodyPr>
          <a:lstStyle/>
          <a:p>
            <a:r>
              <a:rPr lang="pt-BR" sz="2800" dirty="0" smtClean="0">
                <a:solidFill>
                  <a:srgbClr val="166C70"/>
                </a:solidFill>
                <a:latin typeface="Lora"/>
              </a:rPr>
              <a:t>Brasil: êxito </a:t>
            </a:r>
            <a:r>
              <a:rPr lang="pt-BR" sz="2800" dirty="0">
                <a:solidFill>
                  <a:srgbClr val="166C70"/>
                </a:solidFill>
                <a:latin typeface="Lora"/>
              </a:rPr>
              <a:t>no enfrentamento da rubéola </a:t>
            </a:r>
            <a:r>
              <a:rPr lang="pt-BR" sz="2800" dirty="0" smtClean="0">
                <a:solidFill>
                  <a:srgbClr val="166C70"/>
                </a:solidFill>
                <a:latin typeface="Lora"/>
              </a:rPr>
              <a:t>+ </a:t>
            </a:r>
            <a:r>
              <a:rPr lang="pt-BR" sz="2800" dirty="0">
                <a:solidFill>
                  <a:srgbClr val="166C70"/>
                </a:solidFill>
                <a:latin typeface="Lora"/>
              </a:rPr>
              <a:t>Produção dos medicamentos</a:t>
            </a:r>
            <a:endParaRPr lang="pt-BR" sz="2800" dirty="0">
              <a:solidFill>
                <a:srgbClr val="166C70"/>
              </a:solidFill>
              <a:latin typeface="Lora"/>
            </a:endParaRPr>
          </a:p>
        </p:txBody>
      </p:sp>
    </p:spTree>
    <p:extLst>
      <p:ext uri="{BB962C8B-B14F-4D97-AF65-F5344CB8AC3E}">
        <p14:creationId xmlns:p14="http://schemas.microsoft.com/office/powerpoint/2010/main" val="303518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left)">
                                      <p:cBhvr>
                                        <p:cTn id="7" dur="500"/>
                                        <p:tgtEl>
                                          <p:spTgt spid="4">
                                            <p:graphicEl>
                                              <a:chart seriesIdx="-3" categoryIdx="-3" bldStep="gridLegend"/>
                                            </p:graphic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wipe(left)">
                                      <p:cBhvr>
                                        <p:cTn id="11" dur="500"/>
                                        <p:tgtEl>
                                          <p:spTgt spid="4">
                                            <p:graphicEl>
                                              <a:chart seriesIdx="0" categoryIdx="-4" bldStep="series"/>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series"/>
        </p:bldSub>
      </p:bldGraphic>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1414983839"/>
              </p:ext>
            </p:extLst>
          </p:nvPr>
        </p:nvGraphicFramePr>
        <p:xfrm>
          <a:off x="549390" y="2780083"/>
          <a:ext cx="11228628" cy="2355931"/>
        </p:xfrm>
        <a:graphic>
          <a:graphicData uri="http://schemas.openxmlformats.org/drawingml/2006/table">
            <a:tbl>
              <a:tblPr>
                <a:tableStyleId>{5C22544A-7EE6-4342-B048-85BDC9FD1C3A}</a:tableStyleId>
              </a:tblPr>
              <a:tblGrid>
                <a:gridCol w="2683296">
                  <a:extLst>
                    <a:ext uri="{9D8B030D-6E8A-4147-A177-3AD203B41FA5}">
                      <a16:colId xmlns:a16="http://schemas.microsoft.com/office/drawing/2014/main" xmlns="" val="20000"/>
                    </a:ext>
                  </a:extLst>
                </a:gridCol>
                <a:gridCol w="3922488"/>
                <a:gridCol w="4622844">
                  <a:extLst>
                    <a:ext uri="{9D8B030D-6E8A-4147-A177-3AD203B41FA5}">
                      <a16:colId xmlns:a16="http://schemas.microsoft.com/office/drawing/2014/main" xmlns="" val="20001"/>
                    </a:ext>
                  </a:extLst>
                </a:gridCol>
              </a:tblGrid>
              <a:tr h="355468">
                <a:tc gridSpan="3">
                  <a:txBody>
                    <a:bodyPr/>
                    <a:lstStyle/>
                    <a:p>
                      <a:pPr algn="ctr" fontAlgn="ctr"/>
                      <a:r>
                        <a:rPr lang="pt-BR" sz="2400" b="1" i="0" u="none" strike="noStrike" dirty="0" smtClean="0">
                          <a:solidFill>
                            <a:schemeClr val="bg1"/>
                          </a:solidFill>
                          <a:effectLst/>
                          <a:latin typeface="Calibri" panose="020F0502020204030204" pitchFamily="34" charset="0"/>
                        </a:rPr>
                        <a:t>Produção de vacinas</a:t>
                      </a:r>
                      <a:r>
                        <a:rPr lang="pt-BR" sz="2400" b="1" i="0" u="none" strike="noStrike" baseline="0" dirty="0" smtClean="0">
                          <a:solidFill>
                            <a:schemeClr val="bg1"/>
                          </a:solidFill>
                          <a:effectLst/>
                          <a:latin typeface="Calibri" panose="020F0502020204030204" pitchFamily="34" charset="0"/>
                        </a:rPr>
                        <a:t> no Brasil</a:t>
                      </a:r>
                      <a:endParaRPr lang="pt-BR" sz="2400" b="1" i="0" u="none" strike="noStrike" dirty="0">
                        <a:solidFill>
                          <a:schemeClr val="bg1"/>
                        </a:solidFill>
                        <a:effectLst/>
                        <a:latin typeface="Calibri" panose="020F0502020204030204" pitchFamily="34" charset="0"/>
                      </a:endParaRPr>
                    </a:p>
                  </a:txBody>
                  <a:tcPr marL="6328" marR="6328" marT="6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66C70"/>
                    </a:solidFill>
                  </a:tcPr>
                </a:tc>
                <a:tc hMerge="1">
                  <a:txBody>
                    <a:bodyPr/>
                    <a:lstStyle/>
                    <a:p>
                      <a:endParaRPr lang="pt-BR"/>
                    </a:p>
                  </a:txBody>
                  <a:tcPr/>
                </a:tc>
                <a:tc hMerge="1">
                  <a:txBody>
                    <a:bodyPr/>
                    <a:lstStyle/>
                    <a:p>
                      <a:pPr algn="ctr" fontAlgn="ctr"/>
                      <a:endParaRPr lang="pt-BR" sz="2400" b="1" i="0" u="none" strike="noStrike" dirty="0">
                        <a:solidFill>
                          <a:schemeClr val="bg1"/>
                        </a:solidFill>
                        <a:effectLst/>
                        <a:latin typeface="Calibri" panose="020F0502020204030204" pitchFamily="34" charset="0"/>
                      </a:endParaRPr>
                    </a:p>
                  </a:txBody>
                  <a:tcPr marL="6328" marR="6328" marT="6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66C70"/>
                    </a:solidFill>
                  </a:tcPr>
                </a:tc>
              </a:tr>
              <a:tr h="329390">
                <a:tc>
                  <a:txBody>
                    <a:bodyPr/>
                    <a:lstStyle/>
                    <a:p>
                      <a:pPr algn="ctr" fontAlgn="ctr"/>
                      <a:r>
                        <a:rPr lang="pt-BR" sz="2000" b="1" u="none" strike="noStrike" dirty="0" smtClean="0">
                          <a:solidFill>
                            <a:schemeClr val="bg1"/>
                          </a:solidFill>
                          <a:effectLst/>
                        </a:rPr>
                        <a:t>Laboratório Privado</a:t>
                      </a:r>
                      <a:endParaRPr lang="pt-BR" sz="2000" b="1" i="0" u="none" strike="noStrike" dirty="0">
                        <a:solidFill>
                          <a:schemeClr val="bg1"/>
                        </a:solidFill>
                        <a:effectLst/>
                        <a:latin typeface="Calibri" panose="020F0502020204030204" pitchFamily="34" charset="0"/>
                      </a:endParaRPr>
                    </a:p>
                  </a:txBody>
                  <a:tcPr marL="6328" marR="6328" marT="6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66C70"/>
                    </a:solidFill>
                  </a:tcPr>
                </a:tc>
                <a:tc>
                  <a:txBody>
                    <a:bodyPr/>
                    <a:lstStyle/>
                    <a:p>
                      <a:pPr algn="ctr" fontAlgn="ctr"/>
                      <a:r>
                        <a:rPr lang="pt-BR" sz="2000" b="1" i="0" u="none" strike="noStrike" dirty="0" smtClean="0">
                          <a:solidFill>
                            <a:schemeClr val="bg1"/>
                          </a:solidFill>
                          <a:effectLst/>
                          <a:latin typeface="Calibri" panose="020F0502020204030204" pitchFamily="34" charset="0"/>
                        </a:rPr>
                        <a:t>Laboratório</a:t>
                      </a:r>
                      <a:r>
                        <a:rPr lang="pt-BR" sz="2000" b="1" i="0" u="none" strike="noStrike" baseline="0" dirty="0" smtClean="0">
                          <a:solidFill>
                            <a:schemeClr val="bg1"/>
                          </a:solidFill>
                          <a:effectLst/>
                          <a:latin typeface="Calibri" panose="020F0502020204030204" pitchFamily="34" charset="0"/>
                        </a:rPr>
                        <a:t> Público</a:t>
                      </a:r>
                      <a:endParaRPr lang="pt-BR" sz="2000" b="1" i="0" u="none" strike="noStrike" dirty="0">
                        <a:solidFill>
                          <a:schemeClr val="bg1"/>
                        </a:solidFill>
                        <a:effectLst/>
                        <a:latin typeface="Calibri" panose="020F0502020204030204" pitchFamily="34" charset="0"/>
                      </a:endParaRPr>
                    </a:p>
                  </a:txBody>
                  <a:tcPr marL="6328" marR="6328" marT="6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66C70"/>
                    </a:solidFill>
                  </a:tcPr>
                </a:tc>
                <a:tc>
                  <a:txBody>
                    <a:bodyPr/>
                    <a:lstStyle/>
                    <a:p>
                      <a:pPr algn="ctr" fontAlgn="ctr"/>
                      <a:r>
                        <a:rPr lang="pt-BR" sz="2000" b="1" u="none" strike="noStrike" dirty="0">
                          <a:solidFill>
                            <a:schemeClr val="bg1"/>
                          </a:solidFill>
                          <a:effectLst/>
                        </a:rPr>
                        <a:t>Medicamento</a:t>
                      </a:r>
                      <a:endParaRPr lang="pt-BR" sz="2000" b="1" i="0" u="none" strike="noStrike" dirty="0">
                        <a:solidFill>
                          <a:schemeClr val="bg1"/>
                        </a:solidFill>
                        <a:effectLst/>
                        <a:latin typeface="Calibri" panose="020F0502020204030204" pitchFamily="34" charset="0"/>
                      </a:endParaRPr>
                    </a:p>
                  </a:txBody>
                  <a:tcPr marL="6328" marR="6328" marT="6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66C70"/>
                    </a:solidFill>
                  </a:tcPr>
                </a:tc>
                <a:extLst>
                  <a:ext uri="{0D108BD9-81ED-4DB2-BD59-A6C34878D82A}">
                    <a16:rowId xmlns:a16="http://schemas.microsoft.com/office/drawing/2014/main" xmlns="" val="10000"/>
                  </a:ext>
                </a:extLst>
              </a:tr>
              <a:tr h="577475">
                <a:tc>
                  <a:txBody>
                    <a:bodyPr/>
                    <a:lstStyle/>
                    <a:p>
                      <a:pPr algn="ctr" fontAlgn="ctr"/>
                      <a:r>
                        <a:rPr lang="pt-BR" sz="2400" b="0" u="none" strike="noStrike" dirty="0" smtClean="0">
                          <a:effectLst/>
                          <a:latin typeface="+mn-lt"/>
                        </a:rPr>
                        <a:t>GSK</a:t>
                      </a:r>
                    </a:p>
                  </a:txBody>
                  <a:tcPr marL="6328" marR="6328" marT="6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914400" rtl="0" eaLnBrk="1" fontAlgn="ctr" latinLnBrk="0" hangingPunct="1"/>
                      <a:r>
                        <a:rPr lang="pt-BR" sz="2400" b="0" u="none" strike="noStrike" kern="1200" dirty="0" err="1" smtClean="0">
                          <a:solidFill>
                            <a:schemeClr val="dk1"/>
                          </a:solidFill>
                          <a:effectLst/>
                          <a:latin typeface="+mn-lt"/>
                          <a:ea typeface="+mn-ea"/>
                          <a:cs typeface="+mn-cs"/>
                        </a:rPr>
                        <a:t>Biomanguinhos</a:t>
                      </a:r>
                      <a:endParaRPr lang="pt-BR" sz="2400" b="0" u="none" strike="noStrike" kern="1200" dirty="0">
                        <a:solidFill>
                          <a:schemeClr val="dk1"/>
                        </a:solidFill>
                        <a:effectLst/>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914400" rtl="0" eaLnBrk="1" fontAlgn="ctr" latinLnBrk="0" hangingPunct="1"/>
                      <a:r>
                        <a:rPr lang="pt-BR" sz="2400" b="0" u="none" strike="noStrike" kern="1200" dirty="0" smtClean="0">
                          <a:solidFill>
                            <a:schemeClr val="dk1"/>
                          </a:solidFill>
                          <a:effectLst/>
                          <a:latin typeface="+mn-lt"/>
                          <a:ea typeface="+mn-ea"/>
                          <a:cs typeface="+mn-cs"/>
                        </a:rPr>
                        <a:t>Vacina Rubéola  (tetra viral)</a:t>
                      </a:r>
                      <a:endParaRPr lang="pt-BR" sz="2400" b="0" u="none" strike="noStrike" kern="1200" dirty="0">
                        <a:solidFill>
                          <a:schemeClr val="dk1"/>
                        </a:solidFill>
                        <a:effectLst/>
                        <a:latin typeface="+mn-lt"/>
                        <a:ea typeface="+mn-ea"/>
                        <a:cs typeface="+mn-cs"/>
                      </a:endParaRPr>
                    </a:p>
                  </a:txBody>
                  <a:tcPr marL="6328" marR="6328" marT="6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4"/>
                  </a:ext>
                </a:extLst>
              </a:tr>
              <a:tr h="704890">
                <a:tc>
                  <a:txBody>
                    <a:bodyPr/>
                    <a:lstStyle/>
                    <a:p>
                      <a:pPr algn="ctr" fontAlgn="ctr"/>
                      <a:r>
                        <a:rPr lang="pt-BR" sz="2400" b="0" u="none" strike="noStrike" dirty="0" smtClean="0">
                          <a:effectLst/>
                          <a:latin typeface="+mn-lt"/>
                        </a:rPr>
                        <a:t>GSK</a:t>
                      </a:r>
                      <a:endParaRPr lang="pt-BR" sz="2400" b="0" i="0" u="none" strike="noStrike" dirty="0">
                        <a:solidFill>
                          <a:srgbClr val="000000"/>
                        </a:solidFill>
                        <a:effectLst/>
                        <a:latin typeface="+mn-lt"/>
                      </a:endParaRPr>
                    </a:p>
                  </a:txBody>
                  <a:tcPr marL="6328" marR="6328" marT="6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ctr" latinLnBrk="0" hangingPunct="1"/>
                      <a:r>
                        <a:rPr lang="pt-BR" sz="2400" b="0" u="none" strike="noStrike" kern="1200" dirty="0" err="1" smtClean="0">
                          <a:solidFill>
                            <a:schemeClr val="dk1"/>
                          </a:solidFill>
                          <a:effectLst/>
                          <a:latin typeface="+mn-lt"/>
                          <a:ea typeface="+mn-ea"/>
                          <a:cs typeface="+mn-cs"/>
                        </a:rPr>
                        <a:t>Biomanguinhos</a:t>
                      </a:r>
                      <a:endParaRPr lang="pt-BR" sz="2400" b="0" u="none" strike="noStrike" kern="1200" dirty="0">
                        <a:solidFill>
                          <a:schemeClr val="dk1"/>
                        </a:solidFill>
                        <a:effectLst/>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ctr" latinLnBrk="0" hangingPunct="1"/>
                      <a:r>
                        <a:rPr lang="pt-BR" sz="2400" b="0" u="none" strike="noStrike" kern="1200" dirty="0" smtClean="0">
                          <a:solidFill>
                            <a:schemeClr val="dk1"/>
                          </a:solidFill>
                          <a:effectLst/>
                          <a:latin typeface="+mn-lt"/>
                          <a:ea typeface="+mn-ea"/>
                          <a:cs typeface="+mn-cs"/>
                        </a:rPr>
                        <a:t>Vacina Sarampo (tetra viral)</a:t>
                      </a:r>
                      <a:endParaRPr lang="pt-BR" sz="2400" b="0" u="none" strike="noStrike" kern="1200" dirty="0">
                        <a:solidFill>
                          <a:schemeClr val="dk1"/>
                        </a:solidFill>
                        <a:effectLst/>
                        <a:latin typeface="+mn-lt"/>
                        <a:ea typeface="+mn-ea"/>
                        <a:cs typeface="+mn-cs"/>
                      </a:endParaRPr>
                    </a:p>
                  </a:txBody>
                  <a:tcPr marL="6328" marR="6328" marT="6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5"/>
                  </a:ext>
                </a:extLst>
              </a:tr>
              <a:tr h="355468">
                <a:tc>
                  <a:txBody>
                    <a:bodyPr/>
                    <a:lstStyle/>
                    <a:p>
                      <a:pPr algn="ctr" fontAlgn="ctr"/>
                      <a:r>
                        <a:rPr lang="pt-BR" sz="2400" b="0" u="none" strike="noStrike" dirty="0" smtClean="0">
                          <a:effectLst/>
                          <a:latin typeface="+mn-lt"/>
                        </a:rPr>
                        <a:t>GSK</a:t>
                      </a:r>
                      <a:endParaRPr lang="pt-BR" sz="2400" b="0" i="0" u="none" strike="noStrike" dirty="0">
                        <a:solidFill>
                          <a:srgbClr val="000000"/>
                        </a:solidFill>
                        <a:effectLst/>
                        <a:latin typeface="+mn-lt"/>
                      </a:endParaRPr>
                    </a:p>
                  </a:txBody>
                  <a:tcPr marL="6328" marR="6328" marT="6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914400" rtl="0" eaLnBrk="1" fontAlgn="ctr" latinLnBrk="0" hangingPunct="1"/>
                      <a:r>
                        <a:rPr lang="pt-BR" sz="2400" b="0" u="none" strike="noStrike" kern="1200" dirty="0" err="1" smtClean="0">
                          <a:solidFill>
                            <a:schemeClr val="dk1"/>
                          </a:solidFill>
                          <a:effectLst/>
                          <a:latin typeface="+mn-lt"/>
                          <a:ea typeface="+mn-ea"/>
                          <a:cs typeface="+mn-cs"/>
                        </a:rPr>
                        <a:t>Biomanguinhos</a:t>
                      </a:r>
                      <a:endParaRPr lang="pt-BR" sz="2400" b="0" u="none" strike="noStrike" kern="1200" dirty="0">
                        <a:solidFill>
                          <a:schemeClr val="dk1"/>
                        </a:solidFill>
                        <a:effectLst/>
                        <a:latin typeface="+mn-lt"/>
                        <a:ea typeface="+mn-ea"/>
                        <a:cs typeface="+mn-cs"/>
                      </a:endParaRPr>
                    </a:p>
                  </a:txBody>
                  <a:tcPr marL="6328" marR="6328" marT="6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914400" rtl="0" eaLnBrk="1" fontAlgn="ctr" latinLnBrk="0" hangingPunct="1"/>
                      <a:r>
                        <a:rPr lang="pt-BR" sz="2400" b="0" u="none" strike="noStrike" kern="1200" dirty="0" smtClean="0">
                          <a:solidFill>
                            <a:schemeClr val="dk1"/>
                          </a:solidFill>
                          <a:effectLst/>
                          <a:latin typeface="+mn-lt"/>
                          <a:ea typeface="+mn-ea"/>
                          <a:cs typeface="+mn-cs"/>
                        </a:rPr>
                        <a:t>Vacina Poliomielite</a:t>
                      </a:r>
                      <a:endParaRPr lang="pt-BR" sz="2400" b="0" u="none" strike="noStrike" kern="1200" dirty="0">
                        <a:solidFill>
                          <a:schemeClr val="dk1"/>
                        </a:solidFill>
                        <a:effectLst/>
                        <a:latin typeface="+mn-lt"/>
                        <a:ea typeface="+mn-ea"/>
                        <a:cs typeface="+mn-cs"/>
                      </a:endParaRPr>
                    </a:p>
                  </a:txBody>
                  <a:tcPr marL="6328" marR="6328" marT="6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6"/>
                  </a:ext>
                </a:extLst>
              </a:tr>
            </a:tbl>
          </a:graphicData>
        </a:graphic>
      </p:graphicFrame>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337" y="5136014"/>
            <a:ext cx="3722359" cy="1721986"/>
          </a:xfrm>
          <a:prstGeom prst="rect">
            <a:avLst/>
          </a:prstGeom>
        </p:spPr>
      </p:pic>
      <p:sp>
        <p:nvSpPr>
          <p:cNvPr id="5" name="Retângulo 4"/>
          <p:cNvSpPr/>
          <p:nvPr/>
        </p:nvSpPr>
        <p:spPr>
          <a:xfrm>
            <a:off x="1015506" y="1819394"/>
            <a:ext cx="10296396" cy="523220"/>
          </a:xfrm>
          <a:prstGeom prst="rect">
            <a:avLst/>
          </a:prstGeom>
          <a:solidFill>
            <a:schemeClr val="bg1"/>
          </a:solidFill>
        </p:spPr>
        <p:txBody>
          <a:bodyPr wrap="square">
            <a:spAutoFit/>
          </a:bodyPr>
          <a:lstStyle/>
          <a:p>
            <a:r>
              <a:rPr lang="pt-BR" sz="2800" dirty="0" smtClean="0">
                <a:latin typeface="Lora"/>
              </a:rPr>
              <a:t>Parcerias para Desenvolvimento Produtivo de vacinas no Brasil </a:t>
            </a:r>
            <a:endParaRPr lang="pt-BR" sz="2800" dirty="0">
              <a:latin typeface="Lora"/>
            </a:endParaRPr>
          </a:p>
        </p:txBody>
      </p:sp>
      <p:sp>
        <p:nvSpPr>
          <p:cNvPr id="6" name="Retângulo 5"/>
          <p:cNvSpPr/>
          <p:nvPr/>
        </p:nvSpPr>
        <p:spPr>
          <a:xfrm>
            <a:off x="-1" y="273585"/>
            <a:ext cx="10796337" cy="954107"/>
          </a:xfrm>
          <a:prstGeom prst="rect">
            <a:avLst/>
          </a:prstGeom>
          <a:solidFill>
            <a:schemeClr val="bg1"/>
          </a:solidFill>
        </p:spPr>
        <p:txBody>
          <a:bodyPr wrap="square">
            <a:spAutoFit/>
          </a:bodyPr>
          <a:lstStyle/>
          <a:p>
            <a:r>
              <a:rPr lang="pt-BR" sz="2800" dirty="0" smtClean="0">
                <a:solidFill>
                  <a:srgbClr val="166C70"/>
                </a:solidFill>
                <a:latin typeface="Lora"/>
              </a:rPr>
              <a:t>Brasil, duplo resultado: êxito </a:t>
            </a:r>
            <a:r>
              <a:rPr lang="pt-BR" sz="2800" dirty="0">
                <a:solidFill>
                  <a:srgbClr val="166C70"/>
                </a:solidFill>
                <a:latin typeface="Lora"/>
              </a:rPr>
              <a:t>no enfrentamento </a:t>
            </a:r>
            <a:r>
              <a:rPr lang="pt-BR" sz="2800" dirty="0" smtClean="0">
                <a:solidFill>
                  <a:srgbClr val="166C70"/>
                </a:solidFill>
                <a:latin typeface="Lora"/>
              </a:rPr>
              <a:t>de doenças + Transferência de tecnologia para produção local de medicamentos </a:t>
            </a:r>
            <a:endParaRPr lang="pt-BR" sz="2800" dirty="0">
              <a:solidFill>
                <a:srgbClr val="166C70"/>
              </a:solidFill>
              <a:latin typeface="Lora"/>
            </a:endParaRPr>
          </a:p>
        </p:txBody>
      </p:sp>
    </p:spTree>
    <p:extLst>
      <p:ext uri="{BB962C8B-B14F-4D97-AF65-F5344CB8AC3E}">
        <p14:creationId xmlns:p14="http://schemas.microsoft.com/office/powerpoint/2010/main" val="741973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470484" y="1876926"/>
            <a:ext cx="7956885" cy="3416320"/>
          </a:xfrm>
          <a:prstGeom prst="rect">
            <a:avLst/>
          </a:prstGeom>
          <a:noFill/>
        </p:spPr>
        <p:txBody>
          <a:bodyPr wrap="square" rtlCol="0">
            <a:spAutoFit/>
          </a:bodyPr>
          <a:lstStyle/>
          <a:p>
            <a:pPr algn="ctr"/>
            <a:r>
              <a:rPr lang="pt-BR" sz="7200" b="1" dirty="0" smtClean="0"/>
              <a:t>2º Ciclo: Genéricos, similares e princípios ativos</a:t>
            </a:r>
            <a:endParaRPr lang="es-ES" sz="7200" b="1" dirty="0"/>
          </a:p>
        </p:txBody>
      </p:sp>
    </p:spTree>
    <p:extLst>
      <p:ext uri="{BB962C8B-B14F-4D97-AF65-F5344CB8AC3E}">
        <p14:creationId xmlns:p14="http://schemas.microsoft.com/office/powerpoint/2010/main" val="26930686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32037" y="431721"/>
            <a:ext cx="3083921" cy="523220"/>
          </a:xfrm>
          <a:prstGeom prst="rect">
            <a:avLst/>
          </a:prstGeom>
          <a:solidFill>
            <a:schemeClr val="bg1"/>
          </a:solidFill>
        </p:spPr>
        <p:txBody>
          <a:bodyPr wrap="none">
            <a:spAutoFit/>
          </a:bodyPr>
          <a:lstStyle/>
          <a:p>
            <a:r>
              <a:rPr lang="pt-BR" sz="2800" dirty="0">
                <a:solidFill>
                  <a:srgbClr val="166C70"/>
                </a:solidFill>
                <a:latin typeface="Lora"/>
              </a:rPr>
              <a:t>Criação da Anvisa</a:t>
            </a:r>
          </a:p>
        </p:txBody>
      </p:sp>
      <p:sp>
        <p:nvSpPr>
          <p:cNvPr id="4" name="Rectangle 3"/>
          <p:cNvSpPr txBox="1">
            <a:spLocks noChangeArrowheads="1"/>
          </p:cNvSpPr>
          <p:nvPr/>
        </p:nvSpPr>
        <p:spPr>
          <a:xfrm>
            <a:off x="1621962" y="3696411"/>
            <a:ext cx="9242685" cy="21619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pt-BR" altLang="pt-BR" sz="2400" dirty="0" smtClean="0">
                <a:latin typeface="Lora"/>
              </a:rPr>
              <a:t>Garantia permanente da segurança e eficácia dos medicamentos para a população. </a:t>
            </a:r>
          </a:p>
          <a:p>
            <a:pPr algn="just">
              <a:lnSpc>
                <a:spcPct val="100000"/>
              </a:lnSpc>
            </a:pPr>
            <a:r>
              <a:rPr lang="pt-BR" altLang="pt-BR" sz="2400" dirty="0" smtClean="0">
                <a:latin typeface="Lora"/>
              </a:rPr>
              <a:t>Estabelecimento de alto padrão regulatório equivalentes aos internacionais.</a:t>
            </a:r>
            <a:endParaRPr lang="pt-BR" altLang="pt-BR" sz="2400" dirty="0" smtClean="0">
              <a:latin typeface="Lora"/>
            </a:endParaRPr>
          </a:p>
          <a:p>
            <a:pPr algn="just">
              <a:lnSpc>
                <a:spcPct val="100000"/>
              </a:lnSpc>
            </a:pPr>
            <a:r>
              <a:rPr lang="pt-BR" altLang="pt-BR" sz="2400" dirty="0" smtClean="0">
                <a:latin typeface="Lora"/>
              </a:rPr>
              <a:t>Permitiu salto tecnológico da indústria nacional</a:t>
            </a:r>
            <a:endParaRPr lang="pt-BR" altLang="pt-BR" sz="2400" dirty="0">
              <a:latin typeface="Lora"/>
            </a:endParaRPr>
          </a:p>
        </p:txBody>
      </p:sp>
      <p:sp>
        <p:nvSpPr>
          <p:cNvPr id="5" name="Retângulo 4"/>
          <p:cNvSpPr/>
          <p:nvPr/>
        </p:nvSpPr>
        <p:spPr>
          <a:xfrm>
            <a:off x="3220474" y="2243156"/>
            <a:ext cx="6285835" cy="646331"/>
          </a:xfrm>
          <a:prstGeom prst="rect">
            <a:avLst/>
          </a:prstGeom>
          <a:solidFill>
            <a:srgbClr val="166C70"/>
          </a:solidFill>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wrap="square">
            <a:spAutoFit/>
          </a:bodyPr>
          <a:lstStyle/>
          <a:p>
            <a:pPr marL="609600" indent="-609600">
              <a:lnSpc>
                <a:spcPct val="150000"/>
              </a:lnSpc>
              <a:buFont typeface="Wingdings" panose="05000000000000000000" pitchFamily="2" charset="2"/>
              <a:buNone/>
            </a:pPr>
            <a:r>
              <a:rPr lang="pt-BR" altLang="pt-BR" sz="2400" dirty="0">
                <a:latin typeface="Lora"/>
              </a:rPr>
              <a:t>LEI Nº 9.782, DE 26 DE JANEIRO DE 1999.</a:t>
            </a:r>
          </a:p>
        </p:txBody>
      </p:sp>
      <p:sp>
        <p:nvSpPr>
          <p:cNvPr id="6" name="Retângulo 5"/>
          <p:cNvSpPr/>
          <p:nvPr/>
        </p:nvSpPr>
        <p:spPr>
          <a:xfrm>
            <a:off x="1830206" y="1287845"/>
            <a:ext cx="8737511" cy="523220"/>
          </a:xfrm>
          <a:prstGeom prst="rect">
            <a:avLst/>
          </a:prstGeom>
          <a:solidFill>
            <a:schemeClr val="bg1">
              <a:lumMod val="95000"/>
            </a:schemeClr>
          </a:solidFill>
          <a:effectLst>
            <a:softEdge rad="31750"/>
          </a:effectLst>
        </p:spPr>
        <p:style>
          <a:lnRef idx="1">
            <a:schemeClr val="accent4"/>
          </a:lnRef>
          <a:fillRef idx="2">
            <a:schemeClr val="accent4"/>
          </a:fillRef>
          <a:effectRef idx="1">
            <a:schemeClr val="accent4"/>
          </a:effectRef>
          <a:fontRef idx="minor">
            <a:schemeClr val="dk1"/>
          </a:fontRef>
        </p:style>
        <p:txBody>
          <a:bodyPr wrap="square">
            <a:spAutoFit/>
          </a:bodyPr>
          <a:lstStyle/>
          <a:p>
            <a:r>
              <a:rPr lang="pt-BR" altLang="pt-BR" sz="2800" dirty="0">
                <a:solidFill>
                  <a:srgbClr val="166C70"/>
                </a:solidFill>
                <a:latin typeface="Lora"/>
              </a:rPr>
              <a:t>A criação da Agência Nacional de Vigilância Sanitária:</a:t>
            </a:r>
            <a:endParaRPr lang="pt-BR" sz="2800" dirty="0">
              <a:solidFill>
                <a:srgbClr val="166C70"/>
              </a:solidFill>
              <a:latin typeface="Lora"/>
            </a:endParaRPr>
          </a:p>
        </p:txBody>
      </p:sp>
    </p:spTree>
    <p:extLst>
      <p:ext uri="{BB962C8B-B14F-4D97-AF65-F5344CB8AC3E}">
        <p14:creationId xmlns:p14="http://schemas.microsoft.com/office/powerpoint/2010/main" val="13142237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32036" y="1959904"/>
            <a:ext cx="12159963" cy="3200876"/>
          </a:xfrm>
          <a:prstGeom prst="rect">
            <a:avLst/>
          </a:prstGeom>
        </p:spPr>
        <p:txBody>
          <a:bodyPr wrap="square">
            <a:spAutoFit/>
          </a:bodyPr>
          <a:lstStyle/>
          <a:p>
            <a:pPr>
              <a:lnSpc>
                <a:spcPct val="100000"/>
              </a:lnSpc>
              <a:defRPr/>
            </a:pPr>
            <a:r>
              <a:rPr lang="pt-BR" sz="2200" b="1" u="sng" dirty="0"/>
              <a:t>Fevereiro/1999</a:t>
            </a:r>
            <a:r>
              <a:rPr lang="pt-BR" sz="2200" b="1" dirty="0"/>
              <a:t> – Publicação da Lei dos Genéricos</a:t>
            </a:r>
          </a:p>
          <a:p>
            <a:pPr>
              <a:lnSpc>
                <a:spcPct val="100000"/>
              </a:lnSpc>
              <a:defRPr/>
            </a:pPr>
            <a:r>
              <a:rPr lang="pt-BR" dirty="0"/>
              <a:t>		                             (Lei n° 9787, de 10/02/1999)</a:t>
            </a:r>
          </a:p>
          <a:p>
            <a:pPr>
              <a:defRPr/>
            </a:pPr>
            <a:endParaRPr lang="pt-BR" dirty="0" smtClean="0"/>
          </a:p>
          <a:p>
            <a:pPr>
              <a:defRPr/>
            </a:pPr>
            <a:endParaRPr lang="pt-BR" dirty="0"/>
          </a:p>
          <a:p>
            <a:pPr marL="977900" indent="-285750" algn="just">
              <a:lnSpc>
                <a:spcPct val="100000"/>
              </a:lnSpc>
              <a:buFont typeface="Arial" panose="020B0604020202020204" pitchFamily="34" charset="0"/>
              <a:buChar char="•"/>
              <a:defRPr/>
            </a:pPr>
            <a:r>
              <a:rPr lang="pt-BR" dirty="0"/>
              <a:t>Introduziu conceitos nunca antes empregados para o registro de medicamentos no Brasil: </a:t>
            </a:r>
            <a:r>
              <a:rPr lang="pt-BR" b="1" u="sng" dirty="0" smtClean="0"/>
              <a:t>equivalência </a:t>
            </a:r>
            <a:r>
              <a:rPr lang="pt-BR" b="1" u="sng" dirty="0"/>
              <a:t>farmacêutica</a:t>
            </a:r>
            <a:r>
              <a:rPr lang="pt-BR" dirty="0"/>
              <a:t>,  </a:t>
            </a:r>
            <a:r>
              <a:rPr lang="pt-BR" b="1" u="sng" dirty="0"/>
              <a:t>bioequivalência</a:t>
            </a:r>
            <a:r>
              <a:rPr lang="pt-BR" dirty="0"/>
              <a:t> e </a:t>
            </a:r>
            <a:r>
              <a:rPr lang="pt-BR" b="1" u="sng" dirty="0"/>
              <a:t>intercambialidade</a:t>
            </a:r>
            <a:r>
              <a:rPr lang="pt-BR" dirty="0"/>
              <a:t>.</a:t>
            </a:r>
          </a:p>
          <a:p>
            <a:pPr marL="977900" indent="-285750" algn="just">
              <a:lnSpc>
                <a:spcPct val="100000"/>
              </a:lnSpc>
              <a:defRPr/>
            </a:pPr>
            <a:endParaRPr lang="pt-BR" dirty="0"/>
          </a:p>
          <a:p>
            <a:pPr marL="977900" indent="-285750" algn="just">
              <a:lnSpc>
                <a:spcPct val="100000"/>
              </a:lnSpc>
              <a:buFont typeface="Arial" panose="020B0604020202020204" pitchFamily="34" charset="0"/>
              <a:buChar char="•"/>
              <a:defRPr/>
            </a:pPr>
            <a:r>
              <a:rPr lang="pt-BR" dirty="0"/>
              <a:t>Estabeleceu um novo padrão para o desenvolvimento e o registro de medicamentos no Brasil</a:t>
            </a:r>
          </a:p>
          <a:p>
            <a:pPr marL="977900" indent="-285750" algn="just">
              <a:lnSpc>
                <a:spcPct val="100000"/>
              </a:lnSpc>
              <a:buFont typeface="Arial" panose="020B0604020202020204" pitchFamily="34" charset="0"/>
              <a:buChar char="•"/>
              <a:defRPr/>
            </a:pPr>
            <a:endParaRPr lang="pt-BR" dirty="0"/>
          </a:p>
          <a:p>
            <a:pPr marL="977900" indent="-285750" algn="just">
              <a:lnSpc>
                <a:spcPct val="100000"/>
              </a:lnSpc>
              <a:buFont typeface="Arial" panose="020B0604020202020204" pitchFamily="34" charset="0"/>
              <a:buChar char="•"/>
              <a:defRPr/>
            </a:pPr>
            <a:r>
              <a:rPr lang="pt-BR" dirty="0"/>
              <a:t>Contribuiu para o acesso da população brasileira a medicamentos essenciais por um </a:t>
            </a:r>
            <a:r>
              <a:rPr lang="pt-BR" b="1" u="sng" dirty="0"/>
              <a:t>preço reduzido</a:t>
            </a:r>
            <a:r>
              <a:rPr lang="pt-BR" dirty="0"/>
              <a:t> (no mínimo 35% menores que os medicamentos de referência) e ao mesmo tempo com </a:t>
            </a:r>
            <a:r>
              <a:rPr lang="pt-BR" b="1" u="sng" dirty="0"/>
              <a:t>qualidade</a:t>
            </a:r>
            <a:r>
              <a:rPr lang="pt-BR" dirty="0"/>
              <a:t>, </a:t>
            </a:r>
            <a:r>
              <a:rPr lang="pt-BR" b="1" u="sng" dirty="0"/>
              <a:t>segurança</a:t>
            </a:r>
            <a:r>
              <a:rPr lang="pt-BR" dirty="0"/>
              <a:t> e </a:t>
            </a:r>
            <a:r>
              <a:rPr lang="pt-BR" b="1" u="sng" dirty="0"/>
              <a:t>eficácia</a:t>
            </a:r>
            <a:r>
              <a:rPr lang="pt-BR" dirty="0"/>
              <a:t> comprovados</a:t>
            </a:r>
          </a:p>
        </p:txBody>
      </p:sp>
      <p:sp>
        <p:nvSpPr>
          <p:cNvPr id="3" name="Retângulo 2"/>
          <p:cNvSpPr/>
          <p:nvPr/>
        </p:nvSpPr>
        <p:spPr>
          <a:xfrm>
            <a:off x="32037" y="448346"/>
            <a:ext cx="2904962" cy="523220"/>
          </a:xfrm>
          <a:prstGeom prst="rect">
            <a:avLst/>
          </a:prstGeom>
          <a:solidFill>
            <a:schemeClr val="bg1"/>
          </a:solidFill>
        </p:spPr>
        <p:txBody>
          <a:bodyPr wrap="none">
            <a:spAutoFit/>
          </a:bodyPr>
          <a:lstStyle/>
          <a:p>
            <a:r>
              <a:rPr lang="pt-BR" sz="2800" dirty="0" smtClean="0">
                <a:solidFill>
                  <a:srgbClr val="166C70"/>
                </a:solidFill>
                <a:latin typeface="Lora"/>
              </a:rPr>
              <a:t>Lei de Genéricos</a:t>
            </a:r>
            <a:endParaRPr lang="pt-BR" sz="2800" dirty="0">
              <a:solidFill>
                <a:srgbClr val="166C70"/>
              </a:solidFill>
              <a:latin typeface="Lora"/>
            </a:endParaRPr>
          </a:p>
        </p:txBody>
      </p:sp>
      <p:pic>
        <p:nvPicPr>
          <p:cNvPr id="7170" name="Picture 2" descr="Image result for generic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8307" y="822250"/>
            <a:ext cx="3819525" cy="15430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5970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Recorte de Te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428" y="32084"/>
            <a:ext cx="10175488" cy="6858000"/>
          </a:xfrm>
          <a:prstGeom prst="rect">
            <a:avLst/>
          </a:prstGeom>
        </p:spPr>
      </p:pic>
      <p:sp>
        <p:nvSpPr>
          <p:cNvPr id="2" name="Retângulo 1"/>
          <p:cNvSpPr/>
          <p:nvPr/>
        </p:nvSpPr>
        <p:spPr>
          <a:xfrm>
            <a:off x="32037" y="336052"/>
            <a:ext cx="1824538" cy="523220"/>
          </a:xfrm>
          <a:prstGeom prst="rect">
            <a:avLst/>
          </a:prstGeom>
          <a:solidFill>
            <a:schemeClr val="bg1"/>
          </a:solidFill>
        </p:spPr>
        <p:txBody>
          <a:bodyPr wrap="none">
            <a:spAutoFit/>
          </a:bodyPr>
          <a:lstStyle/>
          <a:p>
            <a:r>
              <a:rPr lang="pt-BR" sz="2800" dirty="0" smtClean="0">
                <a:solidFill>
                  <a:srgbClr val="166C70"/>
                </a:solidFill>
                <a:latin typeface="Lora"/>
              </a:rPr>
              <a:t>Genéricos</a:t>
            </a:r>
            <a:endParaRPr lang="pt-BR" sz="2800" dirty="0">
              <a:solidFill>
                <a:srgbClr val="166C70"/>
              </a:solidFill>
              <a:latin typeface="Lora"/>
            </a:endParaRPr>
          </a:p>
        </p:txBody>
      </p:sp>
      <p:sp>
        <p:nvSpPr>
          <p:cNvPr id="4" name="Seta para baixo 3"/>
          <p:cNvSpPr/>
          <p:nvPr/>
        </p:nvSpPr>
        <p:spPr>
          <a:xfrm>
            <a:off x="243241" y="1512118"/>
            <a:ext cx="1532035" cy="2975957"/>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aixaDeTexto 4"/>
          <p:cNvSpPr txBox="1"/>
          <p:nvPr/>
        </p:nvSpPr>
        <p:spPr>
          <a:xfrm>
            <a:off x="65691" y="4755909"/>
            <a:ext cx="1887136" cy="1200329"/>
          </a:xfrm>
          <a:prstGeom prst="rect">
            <a:avLst/>
          </a:prstGeom>
          <a:noFill/>
          <a:ln w="28575">
            <a:solidFill>
              <a:srgbClr val="FF0000"/>
            </a:solidFill>
          </a:ln>
        </p:spPr>
        <p:txBody>
          <a:bodyPr wrap="square" rtlCol="0">
            <a:spAutoFit/>
          </a:bodyPr>
          <a:lstStyle/>
          <a:p>
            <a:pPr algn="ctr"/>
            <a:r>
              <a:rPr lang="pt-BR" sz="2400" b="1" dirty="0" smtClean="0">
                <a:solidFill>
                  <a:srgbClr val="FF0000"/>
                </a:solidFill>
                <a:effectLst>
                  <a:outerShdw blurRad="38100" dist="38100" dir="2700000" algn="tl">
                    <a:srgbClr val="000000">
                      <a:alpha val="43137"/>
                    </a:srgbClr>
                  </a:outerShdw>
                </a:effectLst>
              </a:rPr>
              <a:t>Redução</a:t>
            </a:r>
            <a:r>
              <a:rPr lang="pt-BR" sz="2400" b="1" dirty="0" smtClean="0">
                <a:effectLst>
                  <a:outerShdw blurRad="38100" dist="38100" dir="2700000" algn="tl">
                    <a:srgbClr val="000000">
                      <a:alpha val="43137"/>
                    </a:srgbClr>
                  </a:outerShdw>
                </a:effectLst>
              </a:rPr>
              <a:t> de custo de tratamentos</a:t>
            </a:r>
            <a:endParaRPr lang="es-ES" sz="2400" b="1" dirty="0">
              <a:effectLst>
                <a:outerShdw blurRad="38100" dist="38100" dir="2700000" algn="tl">
                  <a:srgbClr val="000000">
                    <a:alpha val="43137"/>
                  </a:srgbClr>
                </a:outerShdw>
              </a:effectLst>
            </a:endParaRPr>
          </a:p>
        </p:txBody>
      </p:sp>
      <p:sp>
        <p:nvSpPr>
          <p:cNvPr id="6" name="Retângulo 5"/>
          <p:cNvSpPr/>
          <p:nvPr/>
        </p:nvSpPr>
        <p:spPr>
          <a:xfrm>
            <a:off x="10475495" y="160421"/>
            <a:ext cx="1524000" cy="5598695"/>
          </a:xfrm>
          <a:prstGeom prst="rect">
            <a:avLst/>
          </a:prstGeom>
          <a:solidFill>
            <a:srgbClr val="FFFF00">
              <a:alpha val="22000"/>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6174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Espaço Reservado para Conteúdo 5"/>
          <p:cNvGraphicFramePr>
            <a:graphicFrameLocks/>
          </p:cNvGraphicFramePr>
          <p:nvPr>
            <p:extLst>
              <p:ext uri="{D42A27DB-BD31-4B8C-83A1-F6EECF244321}">
                <p14:modId xmlns:p14="http://schemas.microsoft.com/office/powerpoint/2010/main" val="747012565"/>
              </p:ext>
            </p:extLst>
          </p:nvPr>
        </p:nvGraphicFramePr>
        <p:xfrm>
          <a:off x="838198" y="1017205"/>
          <a:ext cx="10243783" cy="4864980"/>
        </p:xfrm>
        <a:graphic>
          <a:graphicData uri="http://schemas.openxmlformats.org/drawingml/2006/chart">
            <c:chart xmlns:c="http://schemas.openxmlformats.org/drawingml/2006/chart" xmlns:r="http://schemas.openxmlformats.org/officeDocument/2006/relationships" r:id="rId2"/>
          </a:graphicData>
        </a:graphic>
      </p:graphicFrame>
      <p:sp>
        <p:nvSpPr>
          <p:cNvPr id="3" name="Retângulo 2"/>
          <p:cNvSpPr/>
          <p:nvPr/>
        </p:nvSpPr>
        <p:spPr>
          <a:xfrm>
            <a:off x="32037" y="448346"/>
            <a:ext cx="3825086" cy="523220"/>
          </a:xfrm>
          <a:prstGeom prst="rect">
            <a:avLst/>
          </a:prstGeom>
          <a:solidFill>
            <a:schemeClr val="bg1"/>
          </a:solidFill>
        </p:spPr>
        <p:txBody>
          <a:bodyPr wrap="none">
            <a:spAutoFit/>
          </a:bodyPr>
          <a:lstStyle/>
          <a:p>
            <a:r>
              <a:rPr lang="pt-BR" sz="2800" dirty="0" smtClean="0">
                <a:solidFill>
                  <a:srgbClr val="166C70"/>
                </a:solidFill>
                <a:latin typeface="Lora"/>
              </a:rPr>
              <a:t>Mercado de Genéricos</a:t>
            </a:r>
            <a:endParaRPr lang="pt-BR" sz="2800" dirty="0">
              <a:solidFill>
                <a:srgbClr val="166C70"/>
              </a:solidFill>
              <a:latin typeface="Lora"/>
            </a:endParaRPr>
          </a:p>
        </p:txBody>
      </p:sp>
      <p:sp>
        <p:nvSpPr>
          <p:cNvPr id="4" name="CaixaDeTexto 3"/>
          <p:cNvSpPr txBox="1"/>
          <p:nvPr/>
        </p:nvSpPr>
        <p:spPr>
          <a:xfrm>
            <a:off x="838198" y="5927824"/>
            <a:ext cx="4383957" cy="646331"/>
          </a:xfrm>
          <a:prstGeom prst="rect">
            <a:avLst/>
          </a:prstGeom>
          <a:noFill/>
        </p:spPr>
        <p:txBody>
          <a:bodyPr wrap="none" rtlCol="0">
            <a:spAutoFit/>
          </a:bodyPr>
          <a:lstStyle/>
          <a:p>
            <a:r>
              <a:rPr lang="pt-BR" sz="1200" dirty="0"/>
              <a:t>Fonte: GFB, com dados </a:t>
            </a:r>
            <a:r>
              <a:rPr lang="pt-BR" sz="1200" dirty="0" smtClean="0"/>
              <a:t>IMS Health </a:t>
            </a:r>
            <a:r>
              <a:rPr lang="pt-BR" sz="1200" dirty="0"/>
              <a:t>(2016</a:t>
            </a:r>
            <a:r>
              <a:rPr lang="pt-BR" sz="1200" dirty="0" smtClean="0"/>
              <a:t>).</a:t>
            </a:r>
            <a:endParaRPr lang="pt-BR" sz="1200" dirty="0"/>
          </a:p>
          <a:p>
            <a:r>
              <a:rPr lang="pt-BR" sz="1200" dirty="0" smtClean="0"/>
              <a:t>*Valores em bilhões de reais.</a:t>
            </a:r>
          </a:p>
          <a:p>
            <a:r>
              <a:rPr lang="pt-BR" sz="1200" dirty="0" smtClean="0"/>
              <a:t>**Valores em PMB, ou seja, sem desconto e com impostos inclusos.</a:t>
            </a:r>
          </a:p>
        </p:txBody>
      </p:sp>
    </p:spTree>
    <p:extLst>
      <p:ext uri="{BB962C8B-B14F-4D97-AF65-F5344CB8AC3E}">
        <p14:creationId xmlns:p14="http://schemas.microsoft.com/office/powerpoint/2010/main" val="313123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graphicEl>
                                              <a:chart seriesIdx="-3" categoryIdx="-3" bldStep="gridLegend"/>
                                            </p:graphicEl>
                                          </p:spTgt>
                                        </p:tgtEl>
                                        <p:attrNameLst>
                                          <p:attrName>style.visibility</p:attrName>
                                        </p:attrNameLst>
                                      </p:cBhvr>
                                      <p:to>
                                        <p:strVal val="visible"/>
                                      </p:to>
                                    </p:set>
                                    <p:animEffect transition="in" filter="wipe(down)">
                                      <p:cBhvr>
                                        <p:cTn id="7" dur="500"/>
                                        <p:tgtEl>
                                          <p:spTgt spid="2">
                                            <p:graphicEl>
                                              <a:chart seriesIdx="-3" categoryIdx="-3" bldStep="gridLegend"/>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
                                            <p:graphicEl>
                                              <a:chart seriesIdx="-4" categoryIdx="0" bldStep="category"/>
                                            </p:graphicEl>
                                          </p:spTgt>
                                        </p:tgtEl>
                                        <p:attrNameLst>
                                          <p:attrName>style.visibility</p:attrName>
                                        </p:attrNameLst>
                                      </p:cBhvr>
                                      <p:to>
                                        <p:strVal val="visible"/>
                                      </p:to>
                                    </p:set>
                                    <p:animEffect transition="in" filter="wipe(down)">
                                      <p:cBhvr>
                                        <p:cTn id="11" dur="500"/>
                                        <p:tgtEl>
                                          <p:spTgt spid="2">
                                            <p:graphicEl>
                                              <a:chart seriesIdx="-4" categoryIdx="0" bldStep="category"/>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
                                            <p:graphicEl>
                                              <a:chart seriesIdx="-4" categoryIdx="1" bldStep="category"/>
                                            </p:graphicEl>
                                          </p:spTgt>
                                        </p:tgtEl>
                                        <p:attrNameLst>
                                          <p:attrName>style.visibility</p:attrName>
                                        </p:attrNameLst>
                                      </p:cBhvr>
                                      <p:to>
                                        <p:strVal val="visible"/>
                                      </p:to>
                                    </p:set>
                                    <p:animEffect transition="in" filter="wipe(down)">
                                      <p:cBhvr>
                                        <p:cTn id="15" dur="500"/>
                                        <p:tgtEl>
                                          <p:spTgt spid="2">
                                            <p:graphicEl>
                                              <a:chart seriesIdx="-4" categoryIdx="1" bldStep="category"/>
                                            </p:graphic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
                                            <p:graphicEl>
                                              <a:chart seriesIdx="-4" categoryIdx="2" bldStep="category"/>
                                            </p:graphicEl>
                                          </p:spTgt>
                                        </p:tgtEl>
                                        <p:attrNameLst>
                                          <p:attrName>style.visibility</p:attrName>
                                        </p:attrNameLst>
                                      </p:cBhvr>
                                      <p:to>
                                        <p:strVal val="visible"/>
                                      </p:to>
                                    </p:set>
                                    <p:animEffect transition="in" filter="wipe(down)">
                                      <p:cBhvr>
                                        <p:cTn id="19" dur="500"/>
                                        <p:tgtEl>
                                          <p:spTgt spid="2">
                                            <p:graphicEl>
                                              <a:chart seriesIdx="-4" categoryIdx="2" bldStep="category"/>
                                            </p:graphicEl>
                                          </p:spTgt>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2">
                                            <p:graphicEl>
                                              <a:chart seriesIdx="-4" categoryIdx="3" bldStep="category"/>
                                            </p:graphicEl>
                                          </p:spTgt>
                                        </p:tgtEl>
                                        <p:attrNameLst>
                                          <p:attrName>style.visibility</p:attrName>
                                        </p:attrNameLst>
                                      </p:cBhvr>
                                      <p:to>
                                        <p:strVal val="visible"/>
                                      </p:to>
                                    </p:set>
                                    <p:animEffect transition="in" filter="wipe(down)">
                                      <p:cBhvr>
                                        <p:cTn id="23" dur="500"/>
                                        <p:tgtEl>
                                          <p:spTgt spid="2">
                                            <p:graphicEl>
                                              <a:chart seriesIdx="-4" categoryIdx="3" bldStep="category"/>
                                            </p:graphicEl>
                                          </p:spTgt>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2">
                                            <p:graphicEl>
                                              <a:chart seriesIdx="-4" categoryIdx="4" bldStep="category"/>
                                            </p:graphicEl>
                                          </p:spTgt>
                                        </p:tgtEl>
                                        <p:attrNameLst>
                                          <p:attrName>style.visibility</p:attrName>
                                        </p:attrNameLst>
                                      </p:cBhvr>
                                      <p:to>
                                        <p:strVal val="visible"/>
                                      </p:to>
                                    </p:set>
                                    <p:animEffect transition="in" filter="wipe(down)">
                                      <p:cBhvr>
                                        <p:cTn id="27" dur="500"/>
                                        <p:tgtEl>
                                          <p:spTgt spid="2">
                                            <p:graphicEl>
                                              <a:chart seriesIdx="-4" categoryIdx="4" bldStep="category"/>
                                            </p:graphicEl>
                                          </p:spTgt>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2">
                                            <p:graphicEl>
                                              <a:chart seriesIdx="-4" categoryIdx="5" bldStep="category"/>
                                            </p:graphicEl>
                                          </p:spTgt>
                                        </p:tgtEl>
                                        <p:attrNameLst>
                                          <p:attrName>style.visibility</p:attrName>
                                        </p:attrNameLst>
                                      </p:cBhvr>
                                      <p:to>
                                        <p:strVal val="visible"/>
                                      </p:to>
                                    </p:set>
                                    <p:animEffect transition="in" filter="wipe(down)">
                                      <p:cBhvr>
                                        <p:cTn id="31" dur="500"/>
                                        <p:tgtEl>
                                          <p:spTgt spid="2">
                                            <p:graphicEl>
                                              <a:chart seriesIdx="-4" categoryIdx="5" bldStep="category"/>
                                            </p:graphicEl>
                                          </p:spTgt>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2">
                                            <p:graphicEl>
                                              <a:chart seriesIdx="-4" categoryIdx="6" bldStep="category"/>
                                            </p:graphicEl>
                                          </p:spTgt>
                                        </p:tgtEl>
                                        <p:attrNameLst>
                                          <p:attrName>style.visibility</p:attrName>
                                        </p:attrNameLst>
                                      </p:cBhvr>
                                      <p:to>
                                        <p:strVal val="visible"/>
                                      </p:to>
                                    </p:set>
                                    <p:animEffect transition="in" filter="wipe(down)">
                                      <p:cBhvr>
                                        <p:cTn id="35" dur="500"/>
                                        <p:tgtEl>
                                          <p:spTgt spid="2">
                                            <p:graphicEl>
                                              <a:chart seriesIdx="-4" categoryIdx="6" bldStep="category"/>
                                            </p:graphicEl>
                                          </p:spTgt>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2">
                                            <p:graphicEl>
                                              <a:chart seriesIdx="-4" categoryIdx="7" bldStep="category"/>
                                            </p:graphicEl>
                                          </p:spTgt>
                                        </p:tgtEl>
                                        <p:attrNameLst>
                                          <p:attrName>style.visibility</p:attrName>
                                        </p:attrNameLst>
                                      </p:cBhvr>
                                      <p:to>
                                        <p:strVal val="visible"/>
                                      </p:to>
                                    </p:set>
                                    <p:animEffect transition="in" filter="wipe(down)">
                                      <p:cBhvr>
                                        <p:cTn id="39" dur="500"/>
                                        <p:tgtEl>
                                          <p:spTgt spid="2">
                                            <p:graphicEl>
                                              <a:chart seriesIdx="-4" categoryIdx="7" bldStep="category"/>
                                            </p:graphicEl>
                                          </p:spTgt>
                                        </p:tgtEl>
                                      </p:cBhvr>
                                    </p:animEffect>
                                  </p:childTnLst>
                                </p:cTn>
                              </p:par>
                            </p:childTnLst>
                          </p:cTn>
                        </p:par>
                        <p:par>
                          <p:cTn id="40" fill="hold">
                            <p:stCondLst>
                              <p:cond delay="4500"/>
                            </p:stCondLst>
                            <p:childTnLst>
                              <p:par>
                                <p:cTn id="41" presetID="22" presetClass="entr" presetSubtype="4" fill="hold" grpId="0" nodeType="afterEffect">
                                  <p:stCondLst>
                                    <p:cond delay="0"/>
                                  </p:stCondLst>
                                  <p:childTnLst>
                                    <p:set>
                                      <p:cBhvr>
                                        <p:cTn id="42" dur="1" fill="hold">
                                          <p:stCondLst>
                                            <p:cond delay="0"/>
                                          </p:stCondLst>
                                        </p:cTn>
                                        <p:tgtEl>
                                          <p:spTgt spid="2">
                                            <p:graphicEl>
                                              <a:chart seriesIdx="-4" categoryIdx="8" bldStep="category"/>
                                            </p:graphicEl>
                                          </p:spTgt>
                                        </p:tgtEl>
                                        <p:attrNameLst>
                                          <p:attrName>style.visibility</p:attrName>
                                        </p:attrNameLst>
                                      </p:cBhvr>
                                      <p:to>
                                        <p:strVal val="visible"/>
                                      </p:to>
                                    </p:set>
                                    <p:animEffect transition="in" filter="wipe(down)">
                                      <p:cBhvr>
                                        <p:cTn id="43" dur="500"/>
                                        <p:tgtEl>
                                          <p:spTgt spid="2">
                                            <p:graphicEl>
                                              <a:chart seriesIdx="-4" categoryIdx="8" bldStep="category"/>
                                            </p:graphicEl>
                                          </p:spTgt>
                                        </p:tgtEl>
                                      </p:cBhvr>
                                    </p:animEffect>
                                  </p:childTnLst>
                                </p:cTn>
                              </p:par>
                            </p:childTnLst>
                          </p:cTn>
                        </p:par>
                        <p:par>
                          <p:cTn id="44" fill="hold">
                            <p:stCondLst>
                              <p:cond delay="5000"/>
                            </p:stCondLst>
                            <p:childTnLst>
                              <p:par>
                                <p:cTn id="45" presetID="22" presetClass="entr" presetSubtype="4" fill="hold" grpId="0" nodeType="afterEffect">
                                  <p:stCondLst>
                                    <p:cond delay="0"/>
                                  </p:stCondLst>
                                  <p:childTnLst>
                                    <p:set>
                                      <p:cBhvr>
                                        <p:cTn id="46" dur="1" fill="hold">
                                          <p:stCondLst>
                                            <p:cond delay="0"/>
                                          </p:stCondLst>
                                        </p:cTn>
                                        <p:tgtEl>
                                          <p:spTgt spid="2">
                                            <p:graphicEl>
                                              <a:chart seriesIdx="-4" categoryIdx="9" bldStep="category"/>
                                            </p:graphicEl>
                                          </p:spTgt>
                                        </p:tgtEl>
                                        <p:attrNameLst>
                                          <p:attrName>style.visibility</p:attrName>
                                        </p:attrNameLst>
                                      </p:cBhvr>
                                      <p:to>
                                        <p:strVal val="visible"/>
                                      </p:to>
                                    </p:set>
                                    <p:animEffect transition="in" filter="wipe(down)">
                                      <p:cBhvr>
                                        <p:cTn id="47" dur="500"/>
                                        <p:tgtEl>
                                          <p:spTgt spid="2">
                                            <p:graphicEl>
                                              <a:chart seriesIdx="-4" categoryIdx="9" bldStep="category"/>
                                            </p:graphicEl>
                                          </p:spTgt>
                                        </p:tgtEl>
                                      </p:cBhvr>
                                    </p:animEffect>
                                  </p:childTnLst>
                                </p:cTn>
                              </p:par>
                            </p:childTnLst>
                          </p:cTn>
                        </p:par>
                        <p:par>
                          <p:cTn id="48" fill="hold">
                            <p:stCondLst>
                              <p:cond delay="5500"/>
                            </p:stCondLst>
                            <p:childTnLst>
                              <p:par>
                                <p:cTn id="49" presetID="22" presetClass="entr" presetSubtype="4" fill="hold" grpId="0" nodeType="afterEffect">
                                  <p:stCondLst>
                                    <p:cond delay="0"/>
                                  </p:stCondLst>
                                  <p:childTnLst>
                                    <p:set>
                                      <p:cBhvr>
                                        <p:cTn id="50" dur="1" fill="hold">
                                          <p:stCondLst>
                                            <p:cond delay="0"/>
                                          </p:stCondLst>
                                        </p:cTn>
                                        <p:tgtEl>
                                          <p:spTgt spid="2">
                                            <p:graphicEl>
                                              <a:chart seriesIdx="-4" categoryIdx="10" bldStep="category"/>
                                            </p:graphicEl>
                                          </p:spTgt>
                                        </p:tgtEl>
                                        <p:attrNameLst>
                                          <p:attrName>style.visibility</p:attrName>
                                        </p:attrNameLst>
                                      </p:cBhvr>
                                      <p:to>
                                        <p:strVal val="visible"/>
                                      </p:to>
                                    </p:set>
                                    <p:animEffect transition="in" filter="wipe(down)">
                                      <p:cBhvr>
                                        <p:cTn id="51" dur="500"/>
                                        <p:tgtEl>
                                          <p:spTgt spid="2">
                                            <p:graphicEl>
                                              <a:chart seriesIdx="-4" categoryIdx="10" bldStep="category"/>
                                            </p:graphicEl>
                                          </p:spTgt>
                                        </p:tgtEl>
                                      </p:cBhvr>
                                    </p:animEffect>
                                  </p:childTnLst>
                                </p:cTn>
                              </p:par>
                            </p:childTnLst>
                          </p:cTn>
                        </p:par>
                        <p:par>
                          <p:cTn id="52" fill="hold">
                            <p:stCondLst>
                              <p:cond delay="6000"/>
                            </p:stCondLst>
                            <p:childTnLst>
                              <p:par>
                                <p:cTn id="53" presetID="22" presetClass="entr" presetSubtype="4" fill="hold" grpId="0" nodeType="afterEffect">
                                  <p:stCondLst>
                                    <p:cond delay="0"/>
                                  </p:stCondLst>
                                  <p:childTnLst>
                                    <p:set>
                                      <p:cBhvr>
                                        <p:cTn id="54" dur="1" fill="hold">
                                          <p:stCondLst>
                                            <p:cond delay="0"/>
                                          </p:stCondLst>
                                        </p:cTn>
                                        <p:tgtEl>
                                          <p:spTgt spid="2">
                                            <p:graphicEl>
                                              <a:chart seriesIdx="-4" categoryIdx="11" bldStep="category"/>
                                            </p:graphicEl>
                                          </p:spTgt>
                                        </p:tgtEl>
                                        <p:attrNameLst>
                                          <p:attrName>style.visibility</p:attrName>
                                        </p:attrNameLst>
                                      </p:cBhvr>
                                      <p:to>
                                        <p:strVal val="visible"/>
                                      </p:to>
                                    </p:set>
                                    <p:animEffect transition="in" filter="wipe(down)">
                                      <p:cBhvr>
                                        <p:cTn id="55" dur="500"/>
                                        <p:tgtEl>
                                          <p:spTgt spid="2">
                                            <p:graphicEl>
                                              <a:chart seriesIdx="-4" categoryIdx="11" bldStep="category"/>
                                            </p:graphicEl>
                                          </p:spTgt>
                                        </p:tgtEl>
                                      </p:cBhvr>
                                    </p:animEffect>
                                  </p:childTnLst>
                                </p:cTn>
                              </p:par>
                            </p:childTnLst>
                          </p:cTn>
                        </p:par>
                        <p:par>
                          <p:cTn id="56" fill="hold">
                            <p:stCondLst>
                              <p:cond delay="6500"/>
                            </p:stCondLst>
                            <p:childTnLst>
                              <p:par>
                                <p:cTn id="57" presetID="22" presetClass="entr" presetSubtype="4" fill="hold" grpId="0" nodeType="afterEffect">
                                  <p:stCondLst>
                                    <p:cond delay="0"/>
                                  </p:stCondLst>
                                  <p:childTnLst>
                                    <p:set>
                                      <p:cBhvr>
                                        <p:cTn id="58" dur="1" fill="hold">
                                          <p:stCondLst>
                                            <p:cond delay="0"/>
                                          </p:stCondLst>
                                        </p:cTn>
                                        <p:tgtEl>
                                          <p:spTgt spid="2">
                                            <p:graphicEl>
                                              <a:chart seriesIdx="-4" categoryIdx="12" bldStep="category"/>
                                            </p:graphicEl>
                                          </p:spTgt>
                                        </p:tgtEl>
                                        <p:attrNameLst>
                                          <p:attrName>style.visibility</p:attrName>
                                        </p:attrNameLst>
                                      </p:cBhvr>
                                      <p:to>
                                        <p:strVal val="visible"/>
                                      </p:to>
                                    </p:set>
                                    <p:animEffect transition="in" filter="wipe(down)">
                                      <p:cBhvr>
                                        <p:cTn id="59" dur="500"/>
                                        <p:tgtEl>
                                          <p:spTgt spid="2">
                                            <p:graphicEl>
                                              <a:chart seriesIdx="-4" categoryIdx="12"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Chart bld="category"/>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result for industria dibujo"/>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108" t="4189" r="4715" b="8930"/>
          <a:stretch/>
        </p:blipFill>
        <p:spPr bwMode="auto">
          <a:xfrm>
            <a:off x="5061261" y="5115912"/>
            <a:ext cx="497303" cy="48999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p:cNvSpPr/>
          <p:nvPr/>
        </p:nvSpPr>
        <p:spPr>
          <a:xfrm>
            <a:off x="80164" y="2528136"/>
            <a:ext cx="12031625" cy="3077766"/>
          </a:xfrm>
          <a:prstGeom prst="rect">
            <a:avLst/>
          </a:prstGeom>
          <a:ln w="28575">
            <a:solidFill>
              <a:schemeClr val="accent1"/>
            </a:solidFill>
          </a:ln>
        </p:spPr>
        <p:txBody>
          <a:bodyPr wrap="square">
            <a:spAutoFit/>
          </a:bodyPr>
          <a:lstStyle/>
          <a:p>
            <a:pPr>
              <a:lnSpc>
                <a:spcPct val="100000"/>
              </a:lnSpc>
              <a:defRPr/>
            </a:pPr>
            <a:r>
              <a:rPr lang="pt-BR" sz="2800" b="1" dirty="0" smtClean="0"/>
              <a:t>PADRÃO MUNDIAL DE </a:t>
            </a:r>
            <a:r>
              <a:rPr lang="pt-BR" sz="2800" b="1" dirty="0" smtClean="0">
                <a:solidFill>
                  <a:schemeClr val="accent1"/>
                </a:solidFill>
                <a:effectLst>
                  <a:outerShdw blurRad="38100" dist="38100" dir="2700000" algn="tl">
                    <a:srgbClr val="000000">
                      <a:alpha val="43137"/>
                    </a:srgbClr>
                  </a:outerShdw>
                </a:effectLst>
              </a:rPr>
              <a:t>QUALIDADE</a:t>
            </a:r>
          </a:p>
          <a:p>
            <a:pPr>
              <a:lnSpc>
                <a:spcPct val="100000"/>
              </a:lnSpc>
              <a:defRPr/>
            </a:pPr>
            <a:endParaRPr lang="pt-BR" b="1" dirty="0"/>
          </a:p>
          <a:p>
            <a:pPr>
              <a:lnSpc>
                <a:spcPct val="100000"/>
              </a:lnSpc>
              <a:defRPr/>
            </a:pPr>
            <a:r>
              <a:rPr lang="pt-BR" sz="2800" b="1" dirty="0" smtClean="0">
                <a:solidFill>
                  <a:schemeClr val="accent1"/>
                </a:solidFill>
                <a:effectLst>
                  <a:outerShdw blurRad="38100" dist="38100" dir="2700000" algn="tl">
                    <a:srgbClr val="000000">
                      <a:alpha val="43137"/>
                    </a:srgbClr>
                  </a:outerShdw>
                </a:effectLst>
              </a:rPr>
              <a:t>REDUÇÃO</a:t>
            </a:r>
            <a:r>
              <a:rPr lang="pt-BR" sz="2800" b="1" dirty="0" smtClean="0">
                <a:effectLst>
                  <a:outerShdw blurRad="38100" dist="38100" dir="2700000" algn="tl">
                    <a:srgbClr val="000000">
                      <a:alpha val="43137"/>
                    </a:srgbClr>
                  </a:outerShdw>
                </a:effectLst>
              </a:rPr>
              <a:t> </a:t>
            </a:r>
            <a:r>
              <a:rPr lang="pt-BR" sz="2800" b="1" dirty="0" smtClean="0"/>
              <a:t>DE </a:t>
            </a:r>
            <a:r>
              <a:rPr lang="pt-BR" sz="2800" b="1" dirty="0" smtClean="0">
                <a:solidFill>
                  <a:schemeClr val="accent1"/>
                </a:solidFill>
                <a:effectLst>
                  <a:outerShdw blurRad="38100" dist="38100" dir="2700000" algn="tl">
                    <a:srgbClr val="000000">
                      <a:alpha val="43137"/>
                    </a:srgbClr>
                  </a:outerShdw>
                </a:effectLst>
              </a:rPr>
              <a:t>PREÇOS</a:t>
            </a:r>
            <a:r>
              <a:rPr lang="pt-BR" sz="2800" b="1" dirty="0" smtClean="0"/>
              <a:t>    </a:t>
            </a:r>
            <a:r>
              <a:rPr lang="pt-BR" sz="3600" b="1" dirty="0" smtClean="0">
                <a:solidFill>
                  <a:schemeClr val="accent1"/>
                </a:solidFill>
                <a:effectLst>
                  <a:outerShdw blurRad="38100" dist="38100" dir="2700000" algn="tl">
                    <a:srgbClr val="000000">
                      <a:alpha val="43137"/>
                    </a:srgbClr>
                  </a:outerShdw>
                </a:effectLst>
              </a:rPr>
              <a:t>=</a:t>
            </a:r>
            <a:r>
              <a:rPr lang="pt-BR" sz="2800" b="1" dirty="0" smtClean="0"/>
              <a:t>    </a:t>
            </a:r>
            <a:r>
              <a:rPr lang="pt-BR" sz="2800" b="1" dirty="0" smtClean="0">
                <a:solidFill>
                  <a:schemeClr val="accent1"/>
                </a:solidFill>
                <a:effectLst>
                  <a:outerShdw blurRad="38100" dist="38100" dir="2700000" algn="tl">
                    <a:srgbClr val="000000">
                      <a:alpha val="43137"/>
                    </a:srgbClr>
                  </a:outerShdw>
                </a:effectLst>
              </a:rPr>
              <a:t>MAIOR</a:t>
            </a:r>
            <a:r>
              <a:rPr lang="pt-BR" sz="2800" b="1" dirty="0" smtClean="0">
                <a:effectLst>
                  <a:outerShdw blurRad="38100" dist="38100" dir="2700000" algn="tl">
                    <a:srgbClr val="000000">
                      <a:alpha val="43137"/>
                    </a:srgbClr>
                  </a:outerShdw>
                </a:effectLst>
              </a:rPr>
              <a:t> </a:t>
            </a:r>
            <a:r>
              <a:rPr lang="pt-BR" sz="2800" b="1" dirty="0" smtClean="0">
                <a:solidFill>
                  <a:schemeClr val="accent1"/>
                </a:solidFill>
                <a:effectLst>
                  <a:outerShdw blurRad="38100" dist="38100" dir="2700000" algn="tl">
                    <a:srgbClr val="000000">
                      <a:alpha val="43137"/>
                    </a:srgbClr>
                  </a:outerShdw>
                </a:effectLst>
              </a:rPr>
              <a:t>ACESSO</a:t>
            </a:r>
            <a:r>
              <a:rPr lang="pt-BR" sz="2800" b="1" dirty="0" smtClean="0">
                <a:effectLst>
                  <a:outerShdw blurRad="38100" dist="38100" dir="2700000" algn="tl">
                    <a:srgbClr val="000000">
                      <a:alpha val="43137"/>
                    </a:srgbClr>
                  </a:outerShdw>
                </a:effectLst>
              </a:rPr>
              <a:t> </a:t>
            </a:r>
            <a:r>
              <a:rPr lang="pt-BR" sz="2800" b="1" dirty="0" smtClean="0"/>
              <a:t>DA POPULAÇÃO A </a:t>
            </a:r>
            <a:r>
              <a:rPr lang="pt-BR" sz="2800" b="1" dirty="0" smtClean="0">
                <a:solidFill>
                  <a:schemeClr val="accent1"/>
                </a:solidFill>
                <a:effectLst>
                  <a:outerShdw blurRad="38100" dist="38100" dir="2700000" algn="tl">
                    <a:srgbClr val="000000">
                      <a:alpha val="43137"/>
                    </a:srgbClr>
                  </a:outerShdw>
                </a:effectLst>
              </a:rPr>
              <a:t>MEDICAMENTOS</a:t>
            </a:r>
            <a:r>
              <a:rPr lang="pt-BR" sz="2800" b="1" dirty="0" smtClean="0">
                <a:effectLst>
                  <a:outerShdw blurRad="38100" dist="38100" dir="2700000" algn="tl">
                    <a:srgbClr val="000000">
                      <a:alpha val="43137"/>
                    </a:srgbClr>
                  </a:outerShdw>
                </a:effectLst>
              </a:rPr>
              <a:t> </a:t>
            </a:r>
            <a:r>
              <a:rPr lang="pt-BR" sz="2800" b="1" dirty="0" smtClean="0"/>
              <a:t>(Farmácia popular e compras no varejo)</a:t>
            </a:r>
          </a:p>
          <a:p>
            <a:pPr>
              <a:lnSpc>
                <a:spcPct val="100000"/>
              </a:lnSpc>
              <a:defRPr/>
            </a:pPr>
            <a:endParaRPr lang="pt-BR" sz="2800" b="1" dirty="0"/>
          </a:p>
          <a:p>
            <a:pPr>
              <a:lnSpc>
                <a:spcPct val="100000"/>
              </a:lnSpc>
              <a:defRPr/>
            </a:pPr>
            <a:r>
              <a:rPr lang="pt-BR" sz="2800" b="1" dirty="0" smtClean="0"/>
              <a:t>CRESCIMENTO E </a:t>
            </a:r>
            <a:r>
              <a:rPr lang="pt-BR" sz="2800" b="1" dirty="0" smtClean="0">
                <a:solidFill>
                  <a:schemeClr val="accent1"/>
                </a:solidFill>
                <a:effectLst>
                  <a:outerShdw blurRad="38100" dist="38100" dir="2700000" algn="tl">
                    <a:srgbClr val="000000">
                      <a:alpha val="43137"/>
                    </a:srgbClr>
                  </a:outerShdw>
                </a:effectLst>
              </a:rPr>
              <a:t>CONSOLIDAÇÃO DA INDÚSTRIA NACIONAL </a:t>
            </a:r>
            <a:r>
              <a:rPr lang="pt-BR" sz="2800" b="1" dirty="0" smtClean="0"/>
              <a:t>PRODUTORA DE FÁRMACOS E MEDICAMENTOS.</a:t>
            </a:r>
            <a:endParaRPr lang="pt-BR" sz="2800" b="1" dirty="0"/>
          </a:p>
        </p:txBody>
      </p:sp>
      <p:sp>
        <p:nvSpPr>
          <p:cNvPr id="3" name="Retângulo 2"/>
          <p:cNvSpPr/>
          <p:nvPr/>
        </p:nvSpPr>
        <p:spPr>
          <a:xfrm>
            <a:off x="32037" y="448346"/>
            <a:ext cx="2904962" cy="523220"/>
          </a:xfrm>
          <a:prstGeom prst="rect">
            <a:avLst/>
          </a:prstGeom>
          <a:solidFill>
            <a:schemeClr val="bg1"/>
          </a:solidFill>
        </p:spPr>
        <p:txBody>
          <a:bodyPr wrap="none">
            <a:spAutoFit/>
          </a:bodyPr>
          <a:lstStyle/>
          <a:p>
            <a:r>
              <a:rPr lang="pt-BR" sz="2800" dirty="0" smtClean="0">
                <a:solidFill>
                  <a:srgbClr val="166C70"/>
                </a:solidFill>
                <a:latin typeface="Lora"/>
              </a:rPr>
              <a:t>Lei de Genéricos</a:t>
            </a:r>
            <a:endParaRPr lang="pt-BR" sz="2800" dirty="0">
              <a:solidFill>
                <a:srgbClr val="166C70"/>
              </a:solidFill>
              <a:latin typeface="Lora"/>
            </a:endParaRPr>
          </a:p>
        </p:txBody>
      </p:sp>
      <p:pic>
        <p:nvPicPr>
          <p:cNvPr id="7170" name="Picture 2" descr="Image result for generic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4953" y="789201"/>
            <a:ext cx="3819525" cy="15430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cxnSp>
        <p:nvCxnSpPr>
          <p:cNvPr id="5" name="Conector de seta reta 4"/>
          <p:cNvCxnSpPr/>
          <p:nvPr/>
        </p:nvCxnSpPr>
        <p:spPr>
          <a:xfrm>
            <a:off x="3513221" y="3336758"/>
            <a:ext cx="0" cy="368969"/>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ector de seta reta 9"/>
          <p:cNvCxnSpPr/>
          <p:nvPr/>
        </p:nvCxnSpPr>
        <p:spPr>
          <a:xfrm flipV="1">
            <a:off x="4074694" y="3336758"/>
            <a:ext cx="0" cy="368969"/>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12" name="Image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8564" y="5099870"/>
            <a:ext cx="376878" cy="263881"/>
          </a:xfrm>
          <a:prstGeom prst="rect">
            <a:avLst/>
          </a:prstGeom>
        </p:spPr>
      </p:pic>
      <p:pic>
        <p:nvPicPr>
          <p:cNvPr id="9" name="Imagem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8118" y="2136368"/>
            <a:ext cx="865500" cy="882065"/>
          </a:xfrm>
          <a:prstGeom prst="rect">
            <a:avLst/>
          </a:prstGeom>
        </p:spPr>
      </p:pic>
    </p:spTree>
    <p:extLst>
      <p:ext uri="{BB962C8B-B14F-4D97-AF65-F5344CB8AC3E}">
        <p14:creationId xmlns:p14="http://schemas.microsoft.com/office/powerpoint/2010/main" val="102823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up)">
                                      <p:cBhvr>
                                        <p:cTn id="7" dur="500"/>
                                        <p:tgtEl>
                                          <p:spTgt spid="2">
                                            <p:bg/>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up)">
                                      <p:cBhvr>
                                        <p:cTn id="10" dur="500"/>
                                        <p:tgtEl>
                                          <p:spTgt spid="2">
                                            <p:txEl>
                                              <p:pRg st="0" end="0"/>
                                            </p:txEl>
                                          </p:spTgt>
                                        </p:tgtEl>
                                      </p:cBhvr>
                                    </p:animEffect>
                                  </p:childTnLst>
                                </p:cTn>
                              </p:par>
                            </p:childTnLst>
                          </p:cTn>
                        </p:par>
                        <p:par>
                          <p:cTn id="11" fill="hold">
                            <p:stCondLst>
                              <p:cond delay="500"/>
                            </p:stCondLst>
                            <p:childTnLst>
                              <p:par>
                                <p:cTn id="12" presetID="2" presetClass="entr" presetSubtype="1"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0-#ppt_h/2"/>
                                          </p:val>
                                        </p:tav>
                                        <p:tav tm="100000">
                                          <p:val>
                                            <p:strVal val="#ppt_y"/>
                                          </p:val>
                                        </p:tav>
                                      </p:tavLst>
                                    </p:anim>
                                  </p:childTnLst>
                                </p:cTn>
                              </p:par>
                              <p:par>
                                <p:cTn id="16" presetID="22" presetClass="entr" presetSubtype="1" fill="hold" grpId="0"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wipe(up)">
                                      <p:cBhvr>
                                        <p:cTn id="18" dur="500"/>
                                        <p:tgtEl>
                                          <p:spTgt spid="2">
                                            <p:txEl>
                                              <p:pRg st="2" end="2"/>
                                            </p:txEl>
                                          </p:spTgt>
                                        </p:tgtEl>
                                      </p:cBhvr>
                                    </p:animEffect>
                                  </p:childTnLst>
                                </p:cTn>
                              </p:par>
                            </p:childTnLst>
                          </p:cTn>
                        </p:par>
                        <p:par>
                          <p:cTn id="19" fill="hold">
                            <p:stCondLst>
                              <p:cond delay="1000"/>
                            </p:stCondLst>
                            <p:childTnLst>
                              <p:par>
                                <p:cTn id="20" presetID="22" presetClass="entr" presetSubtype="1"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wipe(up)">
                                      <p:cBhvr>
                                        <p:cTn id="28" dur="500"/>
                                        <p:tgtEl>
                                          <p:spTgt spid="2">
                                            <p:txEl>
                                              <p:pRg st="4" end="4"/>
                                            </p:txEl>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par>
                                <p:cTn id="32" presetID="22" presetClass="entr" presetSubtype="4"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allAtOnce"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021304" y="2470485"/>
            <a:ext cx="8037096" cy="2308324"/>
          </a:xfrm>
          <a:prstGeom prst="rect">
            <a:avLst/>
          </a:prstGeom>
          <a:noFill/>
        </p:spPr>
        <p:txBody>
          <a:bodyPr wrap="square" rtlCol="0">
            <a:spAutoFit/>
          </a:bodyPr>
          <a:lstStyle/>
          <a:p>
            <a:pPr algn="ctr"/>
            <a:r>
              <a:rPr lang="pt-BR" sz="7200" b="1" dirty="0"/>
              <a:t>3</a:t>
            </a:r>
            <a:r>
              <a:rPr lang="pt-BR" sz="7200" b="1" dirty="0" smtClean="0"/>
              <a:t>º Ciclo: COMBATE AO  </a:t>
            </a:r>
            <a:r>
              <a:rPr lang="pt-BR" sz="7200" b="1" dirty="0" smtClean="0">
                <a:solidFill>
                  <a:srgbClr val="FF0000"/>
                </a:solidFill>
                <a:effectLst>
                  <a:outerShdw blurRad="38100" dist="38100" dir="2700000" algn="tl">
                    <a:srgbClr val="000000">
                      <a:alpha val="43137"/>
                    </a:srgbClr>
                  </a:outerShdw>
                </a:effectLst>
              </a:rPr>
              <a:t>HIV/AIDS</a:t>
            </a:r>
            <a:endParaRPr lang="es-ES" sz="72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941488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3132" y="3804603"/>
            <a:ext cx="3337815" cy="22493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CaixaDeTexto 1"/>
          <p:cNvSpPr txBox="1"/>
          <p:nvPr/>
        </p:nvSpPr>
        <p:spPr>
          <a:xfrm>
            <a:off x="385011" y="4476138"/>
            <a:ext cx="8951495" cy="1754326"/>
          </a:xfrm>
          <a:prstGeom prst="rect">
            <a:avLst/>
          </a:prstGeom>
          <a:noFill/>
        </p:spPr>
        <p:txBody>
          <a:bodyPr wrap="square" rtlCol="0">
            <a:spAutoFit/>
          </a:bodyPr>
          <a:lstStyle/>
          <a:p>
            <a:pPr algn="r"/>
            <a:r>
              <a:rPr lang="pt-BR" sz="5400" b="1" i="1" dirty="0" smtClean="0"/>
              <a:t>Indicadores de inovação no Brasil e no mundo</a:t>
            </a:r>
            <a:endParaRPr lang="es-ES" sz="5400" b="1" i="1" dirty="0"/>
          </a:p>
        </p:txBody>
      </p:sp>
      <p:sp>
        <p:nvSpPr>
          <p:cNvPr id="4" name="Título 1"/>
          <p:cNvSpPr txBox="1">
            <a:spLocks/>
          </p:cNvSpPr>
          <p:nvPr/>
        </p:nvSpPr>
        <p:spPr>
          <a:xfrm>
            <a:off x="0" y="1578678"/>
            <a:ext cx="12192000" cy="1362075"/>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5400" b="1" dirty="0" smtClean="0">
                <a:solidFill>
                  <a:srgbClr val="0A5B5E"/>
                </a:solidFill>
              </a:rPr>
              <a:t>INOVAÇÃO: componente essencial de políticas públicas de saúde (gestão, equipamentos e medicamentos).</a:t>
            </a:r>
            <a:endParaRPr lang="es-ES" sz="5400" b="1" dirty="0">
              <a:solidFill>
                <a:srgbClr val="0A5B5E"/>
              </a:solidFill>
            </a:endParaRPr>
          </a:p>
        </p:txBody>
      </p:sp>
    </p:spTree>
    <p:extLst>
      <p:ext uri="{BB962C8B-B14F-4D97-AF65-F5344CB8AC3E}">
        <p14:creationId xmlns:p14="http://schemas.microsoft.com/office/powerpoint/2010/main" val="26449798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áfico 6"/>
          <p:cNvGraphicFramePr/>
          <p:nvPr>
            <p:extLst>
              <p:ext uri="{D42A27DB-BD31-4B8C-83A1-F6EECF244321}">
                <p14:modId xmlns:p14="http://schemas.microsoft.com/office/powerpoint/2010/main" val="24510107"/>
              </p:ext>
            </p:extLst>
          </p:nvPr>
        </p:nvGraphicFramePr>
        <p:xfrm>
          <a:off x="441280" y="1092600"/>
          <a:ext cx="11056937" cy="4926063"/>
        </p:xfrm>
        <a:graphic>
          <a:graphicData uri="http://schemas.openxmlformats.org/drawingml/2006/chart">
            <c:chart xmlns:c="http://schemas.openxmlformats.org/drawingml/2006/chart" xmlns:r="http://schemas.openxmlformats.org/officeDocument/2006/relationships" r:id="rId2"/>
          </a:graphicData>
        </a:graphic>
      </p:graphicFrame>
      <p:sp>
        <p:nvSpPr>
          <p:cNvPr id="5" name="Retângulo 4"/>
          <p:cNvSpPr/>
          <p:nvPr/>
        </p:nvSpPr>
        <p:spPr>
          <a:xfrm>
            <a:off x="-1" y="448346"/>
            <a:ext cx="9293629" cy="523220"/>
          </a:xfrm>
          <a:prstGeom prst="rect">
            <a:avLst/>
          </a:prstGeom>
          <a:solidFill>
            <a:schemeClr val="bg1"/>
          </a:solidFill>
        </p:spPr>
        <p:txBody>
          <a:bodyPr wrap="square">
            <a:spAutoFit/>
          </a:bodyPr>
          <a:lstStyle/>
          <a:p>
            <a:r>
              <a:rPr lang="pt-BR" sz="2800" dirty="0">
                <a:solidFill>
                  <a:srgbClr val="166C70"/>
                </a:solidFill>
                <a:latin typeface="Lora"/>
              </a:rPr>
              <a:t>HIV/AIDS – </a:t>
            </a:r>
            <a:r>
              <a:rPr lang="pt-BR" sz="2800" dirty="0" smtClean="0">
                <a:solidFill>
                  <a:srgbClr val="166C70"/>
                </a:solidFill>
                <a:latin typeface="Lora"/>
              </a:rPr>
              <a:t>Evolução da Oferta </a:t>
            </a:r>
            <a:r>
              <a:rPr lang="pt-BR" sz="2800" dirty="0">
                <a:solidFill>
                  <a:srgbClr val="166C70"/>
                </a:solidFill>
                <a:latin typeface="Lora"/>
              </a:rPr>
              <a:t>de tratamento no </a:t>
            </a:r>
            <a:r>
              <a:rPr lang="pt-BR" sz="2800" dirty="0" smtClean="0">
                <a:solidFill>
                  <a:srgbClr val="166C70"/>
                </a:solidFill>
                <a:latin typeface="Lora"/>
              </a:rPr>
              <a:t>Brasil</a:t>
            </a:r>
            <a:endParaRPr lang="pt-BR" sz="2800" dirty="0">
              <a:solidFill>
                <a:srgbClr val="166C70"/>
              </a:solidFill>
              <a:latin typeface="Lora"/>
            </a:endParaRPr>
          </a:p>
        </p:txBody>
      </p:sp>
      <p:sp>
        <p:nvSpPr>
          <p:cNvPr id="4" name="CaixaDeTexto 3"/>
          <p:cNvSpPr txBox="1"/>
          <p:nvPr/>
        </p:nvSpPr>
        <p:spPr>
          <a:xfrm>
            <a:off x="441280" y="6001197"/>
            <a:ext cx="2340128" cy="276999"/>
          </a:xfrm>
          <a:prstGeom prst="rect">
            <a:avLst/>
          </a:prstGeom>
          <a:noFill/>
        </p:spPr>
        <p:txBody>
          <a:bodyPr wrap="none" rtlCol="0">
            <a:spAutoFit/>
          </a:bodyPr>
          <a:lstStyle/>
          <a:p>
            <a:r>
              <a:rPr lang="pt-BR" sz="1200" dirty="0"/>
              <a:t>Fonte: GFB, com dados MS (2016).</a:t>
            </a:r>
          </a:p>
        </p:txBody>
      </p:sp>
      <p:sp>
        <p:nvSpPr>
          <p:cNvPr id="6" name="CaixaDeTexto 1"/>
          <p:cNvSpPr txBox="1"/>
          <p:nvPr/>
        </p:nvSpPr>
        <p:spPr>
          <a:xfrm>
            <a:off x="8132464" y="3463981"/>
            <a:ext cx="2655675" cy="906290"/>
          </a:xfrm>
          <a:prstGeom prst="rect">
            <a:avLst/>
          </a:prstGeom>
          <a:solidFill>
            <a:schemeClr val="bg1"/>
          </a:solidFill>
          <a:ln>
            <a:solidFill>
              <a:srgbClr val="FF0000"/>
            </a:solidFill>
            <a:prstDash val="dash"/>
          </a:ln>
        </p:spPr>
        <p:txBody>
          <a:bodyPr wrap="non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pt-BR" sz="2400" dirty="0">
                <a:ln>
                  <a:noFill/>
                </a:ln>
                <a:solidFill>
                  <a:srgbClr val="166C70"/>
                </a:solidFill>
              </a:rPr>
              <a:t>2015: Recorde de</a:t>
            </a:r>
          </a:p>
          <a:p>
            <a:pPr algn="ctr"/>
            <a:r>
              <a:rPr lang="pt-BR" sz="2400" dirty="0">
                <a:ln>
                  <a:noFill/>
                </a:ln>
                <a:solidFill>
                  <a:srgbClr val="166C70"/>
                </a:solidFill>
              </a:rPr>
              <a:t>pessoas tratadas</a:t>
            </a:r>
          </a:p>
        </p:txBody>
      </p:sp>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0766" y="3463981"/>
            <a:ext cx="468448" cy="709224"/>
          </a:xfrm>
          <a:prstGeom prst="rect">
            <a:avLst/>
          </a:prstGeom>
        </p:spPr>
      </p:pic>
    </p:spTree>
    <p:extLst>
      <p:ext uri="{BB962C8B-B14F-4D97-AF65-F5344CB8AC3E}">
        <p14:creationId xmlns:p14="http://schemas.microsoft.com/office/powerpoint/2010/main" val="269664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wipe(left)">
                                      <p:cBhvr>
                                        <p:cTn id="7" dur="500"/>
                                        <p:tgtEl>
                                          <p:spTgt spid="7">
                                            <p:graphicEl>
                                              <a:chart seriesIdx="-3" categoryIdx="-3" bldStep="gridLegend"/>
                                            </p:graphic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graphicEl>
                                              <a:chart seriesIdx="-4" categoryIdx="0" bldStep="category"/>
                                            </p:graphicEl>
                                          </p:spTgt>
                                        </p:tgtEl>
                                        <p:attrNameLst>
                                          <p:attrName>style.visibility</p:attrName>
                                        </p:attrNameLst>
                                      </p:cBhvr>
                                      <p:to>
                                        <p:strVal val="visible"/>
                                      </p:to>
                                    </p:set>
                                    <p:animEffect transition="in" filter="wipe(left)">
                                      <p:cBhvr>
                                        <p:cTn id="11" dur="500"/>
                                        <p:tgtEl>
                                          <p:spTgt spid="7">
                                            <p:graphicEl>
                                              <a:chart seriesIdx="-4" categoryIdx="0" bldStep="category"/>
                                            </p:graphic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
                                            <p:graphicEl>
                                              <a:chart seriesIdx="-4" categoryIdx="1" bldStep="category"/>
                                            </p:graphicEl>
                                          </p:spTgt>
                                        </p:tgtEl>
                                        <p:attrNameLst>
                                          <p:attrName>style.visibility</p:attrName>
                                        </p:attrNameLst>
                                      </p:cBhvr>
                                      <p:to>
                                        <p:strVal val="visible"/>
                                      </p:to>
                                    </p:set>
                                    <p:animEffect transition="in" filter="wipe(left)">
                                      <p:cBhvr>
                                        <p:cTn id="15" dur="500"/>
                                        <p:tgtEl>
                                          <p:spTgt spid="7">
                                            <p:graphicEl>
                                              <a:chart seriesIdx="-4" categoryIdx="1" bldStep="category"/>
                                            </p:graphic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7">
                                            <p:graphicEl>
                                              <a:chart seriesIdx="-4" categoryIdx="2" bldStep="category"/>
                                            </p:graphicEl>
                                          </p:spTgt>
                                        </p:tgtEl>
                                        <p:attrNameLst>
                                          <p:attrName>style.visibility</p:attrName>
                                        </p:attrNameLst>
                                      </p:cBhvr>
                                      <p:to>
                                        <p:strVal val="visible"/>
                                      </p:to>
                                    </p:set>
                                    <p:animEffect transition="in" filter="wipe(left)">
                                      <p:cBhvr>
                                        <p:cTn id="19" dur="500"/>
                                        <p:tgtEl>
                                          <p:spTgt spid="7">
                                            <p:graphicEl>
                                              <a:chart seriesIdx="-4" categoryIdx="2" bldStep="category"/>
                                            </p:graphic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7">
                                            <p:graphicEl>
                                              <a:chart seriesIdx="-4" categoryIdx="3" bldStep="category"/>
                                            </p:graphicEl>
                                          </p:spTgt>
                                        </p:tgtEl>
                                        <p:attrNameLst>
                                          <p:attrName>style.visibility</p:attrName>
                                        </p:attrNameLst>
                                      </p:cBhvr>
                                      <p:to>
                                        <p:strVal val="visible"/>
                                      </p:to>
                                    </p:set>
                                    <p:animEffect transition="in" filter="wipe(left)">
                                      <p:cBhvr>
                                        <p:cTn id="23" dur="500"/>
                                        <p:tgtEl>
                                          <p:spTgt spid="7">
                                            <p:graphicEl>
                                              <a:chart seriesIdx="-4" categoryIdx="3" bldStep="category"/>
                                            </p:graphic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7">
                                            <p:graphicEl>
                                              <a:chart seriesIdx="-4" categoryIdx="4" bldStep="category"/>
                                            </p:graphicEl>
                                          </p:spTgt>
                                        </p:tgtEl>
                                        <p:attrNameLst>
                                          <p:attrName>style.visibility</p:attrName>
                                        </p:attrNameLst>
                                      </p:cBhvr>
                                      <p:to>
                                        <p:strVal val="visible"/>
                                      </p:to>
                                    </p:set>
                                    <p:animEffect transition="in" filter="wipe(left)">
                                      <p:cBhvr>
                                        <p:cTn id="27" dur="500"/>
                                        <p:tgtEl>
                                          <p:spTgt spid="7">
                                            <p:graphicEl>
                                              <a:chart seriesIdx="-4" categoryIdx="4" bldStep="category"/>
                                            </p:graphicEl>
                                          </p:spTgt>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7">
                                            <p:graphicEl>
                                              <a:chart seriesIdx="-4" categoryIdx="5" bldStep="category"/>
                                            </p:graphicEl>
                                          </p:spTgt>
                                        </p:tgtEl>
                                        <p:attrNameLst>
                                          <p:attrName>style.visibility</p:attrName>
                                        </p:attrNameLst>
                                      </p:cBhvr>
                                      <p:to>
                                        <p:strVal val="visible"/>
                                      </p:to>
                                    </p:set>
                                    <p:animEffect transition="in" filter="wipe(left)">
                                      <p:cBhvr>
                                        <p:cTn id="31" dur="500"/>
                                        <p:tgtEl>
                                          <p:spTgt spid="7">
                                            <p:graphicEl>
                                              <a:chart seriesIdx="-4" categoryIdx="5" bldStep="category"/>
                                            </p:graphicEl>
                                          </p:spTgt>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7">
                                            <p:graphicEl>
                                              <a:chart seriesIdx="-4" categoryIdx="6" bldStep="category"/>
                                            </p:graphicEl>
                                          </p:spTgt>
                                        </p:tgtEl>
                                        <p:attrNameLst>
                                          <p:attrName>style.visibility</p:attrName>
                                        </p:attrNameLst>
                                      </p:cBhvr>
                                      <p:to>
                                        <p:strVal val="visible"/>
                                      </p:to>
                                    </p:set>
                                    <p:animEffect transition="in" filter="wipe(left)">
                                      <p:cBhvr>
                                        <p:cTn id="35" dur="500"/>
                                        <p:tgtEl>
                                          <p:spTgt spid="7">
                                            <p:graphicEl>
                                              <a:chart seriesIdx="-4" categoryIdx="6" bldStep="category"/>
                                            </p:graphicEl>
                                          </p:spTgt>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7">
                                            <p:graphicEl>
                                              <a:chart seriesIdx="-4" categoryIdx="7" bldStep="category"/>
                                            </p:graphicEl>
                                          </p:spTgt>
                                        </p:tgtEl>
                                        <p:attrNameLst>
                                          <p:attrName>style.visibility</p:attrName>
                                        </p:attrNameLst>
                                      </p:cBhvr>
                                      <p:to>
                                        <p:strVal val="visible"/>
                                      </p:to>
                                    </p:set>
                                    <p:animEffect transition="in" filter="wipe(left)">
                                      <p:cBhvr>
                                        <p:cTn id="39" dur="500"/>
                                        <p:tgtEl>
                                          <p:spTgt spid="7">
                                            <p:graphicEl>
                                              <a:chart seriesIdx="-4" categoryIdx="7" bldStep="category"/>
                                            </p:graphicEl>
                                          </p:spTgt>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7">
                                            <p:graphicEl>
                                              <a:chart seriesIdx="-4" categoryIdx="8" bldStep="category"/>
                                            </p:graphicEl>
                                          </p:spTgt>
                                        </p:tgtEl>
                                        <p:attrNameLst>
                                          <p:attrName>style.visibility</p:attrName>
                                        </p:attrNameLst>
                                      </p:cBhvr>
                                      <p:to>
                                        <p:strVal val="visible"/>
                                      </p:to>
                                    </p:set>
                                    <p:animEffect transition="in" filter="wipe(left)">
                                      <p:cBhvr>
                                        <p:cTn id="43" dur="500"/>
                                        <p:tgtEl>
                                          <p:spTgt spid="7">
                                            <p:graphicEl>
                                              <a:chart seriesIdx="-4" categoryIdx="8" bldStep="category"/>
                                            </p:graphicEl>
                                          </p:spTgt>
                                        </p:tgtEl>
                                      </p:cBhvr>
                                    </p:animEffect>
                                  </p:childTnLst>
                                </p:cTn>
                              </p:par>
                            </p:childTnLst>
                          </p:cTn>
                        </p:par>
                        <p:par>
                          <p:cTn id="44" fill="hold">
                            <p:stCondLst>
                              <p:cond delay="5000"/>
                            </p:stCondLst>
                            <p:childTnLst>
                              <p:par>
                                <p:cTn id="45" presetID="22" presetClass="entr" presetSubtype="8" fill="hold" grpId="0" nodeType="afterEffect">
                                  <p:stCondLst>
                                    <p:cond delay="0"/>
                                  </p:stCondLst>
                                  <p:childTnLst>
                                    <p:set>
                                      <p:cBhvr>
                                        <p:cTn id="46" dur="1" fill="hold">
                                          <p:stCondLst>
                                            <p:cond delay="0"/>
                                          </p:stCondLst>
                                        </p:cTn>
                                        <p:tgtEl>
                                          <p:spTgt spid="7">
                                            <p:graphicEl>
                                              <a:chart seriesIdx="-4" categoryIdx="9" bldStep="category"/>
                                            </p:graphicEl>
                                          </p:spTgt>
                                        </p:tgtEl>
                                        <p:attrNameLst>
                                          <p:attrName>style.visibility</p:attrName>
                                        </p:attrNameLst>
                                      </p:cBhvr>
                                      <p:to>
                                        <p:strVal val="visible"/>
                                      </p:to>
                                    </p:set>
                                    <p:animEffect transition="in" filter="wipe(left)">
                                      <p:cBhvr>
                                        <p:cTn id="47" dur="500"/>
                                        <p:tgtEl>
                                          <p:spTgt spid="7">
                                            <p:graphicEl>
                                              <a:chart seriesIdx="-4" categoryIdx="9" bldStep="category"/>
                                            </p:graphicEl>
                                          </p:spTgt>
                                        </p:tgtEl>
                                      </p:cBhvr>
                                    </p:animEffect>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7">
                                            <p:graphicEl>
                                              <a:chart seriesIdx="-4" categoryIdx="10" bldStep="category"/>
                                            </p:graphicEl>
                                          </p:spTgt>
                                        </p:tgtEl>
                                        <p:attrNameLst>
                                          <p:attrName>style.visibility</p:attrName>
                                        </p:attrNameLst>
                                      </p:cBhvr>
                                      <p:to>
                                        <p:strVal val="visible"/>
                                      </p:to>
                                    </p:set>
                                    <p:animEffect transition="in" filter="wipe(left)">
                                      <p:cBhvr>
                                        <p:cTn id="51" dur="500"/>
                                        <p:tgtEl>
                                          <p:spTgt spid="7">
                                            <p:graphicEl>
                                              <a:chart seriesIdx="-4" categoryIdx="10" bldStep="category"/>
                                            </p:graphicEl>
                                          </p:spTgt>
                                        </p:tgtEl>
                                      </p:cBhvr>
                                    </p:animEffect>
                                  </p:childTnLst>
                                </p:cTn>
                              </p:par>
                            </p:childTnLst>
                          </p:cTn>
                        </p:par>
                        <p:par>
                          <p:cTn id="52" fill="hold">
                            <p:stCondLst>
                              <p:cond delay="6000"/>
                            </p:stCondLst>
                            <p:childTnLst>
                              <p:par>
                                <p:cTn id="53" presetID="22" presetClass="entr" presetSubtype="8" fill="hold" grpId="0" nodeType="afterEffect">
                                  <p:stCondLst>
                                    <p:cond delay="0"/>
                                  </p:stCondLst>
                                  <p:childTnLst>
                                    <p:set>
                                      <p:cBhvr>
                                        <p:cTn id="54" dur="1" fill="hold">
                                          <p:stCondLst>
                                            <p:cond delay="0"/>
                                          </p:stCondLst>
                                        </p:cTn>
                                        <p:tgtEl>
                                          <p:spTgt spid="7">
                                            <p:graphicEl>
                                              <a:chart seriesIdx="-4" categoryIdx="11" bldStep="category"/>
                                            </p:graphicEl>
                                          </p:spTgt>
                                        </p:tgtEl>
                                        <p:attrNameLst>
                                          <p:attrName>style.visibility</p:attrName>
                                        </p:attrNameLst>
                                      </p:cBhvr>
                                      <p:to>
                                        <p:strVal val="visible"/>
                                      </p:to>
                                    </p:set>
                                    <p:animEffect transition="in" filter="wipe(left)">
                                      <p:cBhvr>
                                        <p:cTn id="55" dur="500"/>
                                        <p:tgtEl>
                                          <p:spTgt spid="7">
                                            <p:graphicEl>
                                              <a:chart seriesIdx="-4" categoryIdx="11" bldStep="category"/>
                                            </p:graphicEl>
                                          </p:spTgt>
                                        </p:tgtEl>
                                      </p:cBhvr>
                                    </p:animEffect>
                                  </p:childTnLst>
                                </p:cTn>
                              </p:par>
                            </p:childTnLst>
                          </p:cTn>
                        </p:par>
                        <p:par>
                          <p:cTn id="56" fill="hold">
                            <p:stCondLst>
                              <p:cond delay="6500"/>
                            </p:stCondLst>
                            <p:childTnLst>
                              <p:par>
                                <p:cTn id="57" presetID="22" presetClass="entr" presetSubtype="8" fill="hold" grpId="0" nodeType="afterEffect">
                                  <p:stCondLst>
                                    <p:cond delay="0"/>
                                  </p:stCondLst>
                                  <p:childTnLst>
                                    <p:set>
                                      <p:cBhvr>
                                        <p:cTn id="58" dur="1" fill="hold">
                                          <p:stCondLst>
                                            <p:cond delay="0"/>
                                          </p:stCondLst>
                                        </p:cTn>
                                        <p:tgtEl>
                                          <p:spTgt spid="7">
                                            <p:graphicEl>
                                              <a:chart seriesIdx="-4" categoryIdx="12" bldStep="category"/>
                                            </p:graphicEl>
                                          </p:spTgt>
                                        </p:tgtEl>
                                        <p:attrNameLst>
                                          <p:attrName>style.visibility</p:attrName>
                                        </p:attrNameLst>
                                      </p:cBhvr>
                                      <p:to>
                                        <p:strVal val="visible"/>
                                      </p:to>
                                    </p:set>
                                    <p:animEffect transition="in" filter="wipe(left)">
                                      <p:cBhvr>
                                        <p:cTn id="59" dur="500"/>
                                        <p:tgtEl>
                                          <p:spTgt spid="7">
                                            <p:graphicEl>
                                              <a:chart seriesIdx="-4" categoryIdx="12" bldStep="category"/>
                                            </p:graphicEl>
                                          </p:spTgt>
                                        </p:tgtEl>
                                      </p:cBhvr>
                                    </p:animEffect>
                                  </p:childTnLst>
                                </p:cTn>
                              </p:par>
                            </p:childTnLst>
                          </p:cTn>
                        </p:par>
                        <p:par>
                          <p:cTn id="60" fill="hold">
                            <p:stCondLst>
                              <p:cond delay="7000"/>
                            </p:stCondLst>
                            <p:childTnLst>
                              <p:par>
                                <p:cTn id="61" presetID="22" presetClass="entr" presetSubtype="8" fill="hold" grpId="0" nodeType="afterEffect">
                                  <p:stCondLst>
                                    <p:cond delay="0"/>
                                  </p:stCondLst>
                                  <p:childTnLst>
                                    <p:set>
                                      <p:cBhvr>
                                        <p:cTn id="62" dur="1" fill="hold">
                                          <p:stCondLst>
                                            <p:cond delay="0"/>
                                          </p:stCondLst>
                                        </p:cTn>
                                        <p:tgtEl>
                                          <p:spTgt spid="7">
                                            <p:graphicEl>
                                              <a:chart seriesIdx="-4" categoryIdx="13" bldStep="category"/>
                                            </p:graphicEl>
                                          </p:spTgt>
                                        </p:tgtEl>
                                        <p:attrNameLst>
                                          <p:attrName>style.visibility</p:attrName>
                                        </p:attrNameLst>
                                      </p:cBhvr>
                                      <p:to>
                                        <p:strVal val="visible"/>
                                      </p:to>
                                    </p:set>
                                    <p:animEffect transition="in" filter="wipe(left)">
                                      <p:cBhvr>
                                        <p:cTn id="63" dur="500"/>
                                        <p:tgtEl>
                                          <p:spTgt spid="7">
                                            <p:graphicEl>
                                              <a:chart seriesIdx="-4" categoryIdx="13" bldStep="category"/>
                                            </p:graphicEl>
                                          </p:spTgt>
                                        </p:tgtEl>
                                      </p:cBhvr>
                                    </p:animEffect>
                                  </p:childTnLst>
                                </p:cTn>
                              </p:par>
                            </p:childTnLst>
                          </p:cTn>
                        </p:par>
                        <p:par>
                          <p:cTn id="64" fill="hold">
                            <p:stCondLst>
                              <p:cond delay="7500"/>
                            </p:stCondLst>
                            <p:childTnLst>
                              <p:par>
                                <p:cTn id="65" presetID="22" presetClass="entr" presetSubtype="8" fill="hold" grpId="0" nodeType="afterEffect">
                                  <p:stCondLst>
                                    <p:cond delay="0"/>
                                  </p:stCondLst>
                                  <p:childTnLst>
                                    <p:set>
                                      <p:cBhvr>
                                        <p:cTn id="66" dur="1" fill="hold">
                                          <p:stCondLst>
                                            <p:cond delay="0"/>
                                          </p:stCondLst>
                                        </p:cTn>
                                        <p:tgtEl>
                                          <p:spTgt spid="7">
                                            <p:graphicEl>
                                              <a:chart seriesIdx="-4" categoryIdx="14" bldStep="category"/>
                                            </p:graphicEl>
                                          </p:spTgt>
                                        </p:tgtEl>
                                        <p:attrNameLst>
                                          <p:attrName>style.visibility</p:attrName>
                                        </p:attrNameLst>
                                      </p:cBhvr>
                                      <p:to>
                                        <p:strVal val="visible"/>
                                      </p:to>
                                    </p:set>
                                    <p:animEffect transition="in" filter="wipe(left)">
                                      <p:cBhvr>
                                        <p:cTn id="67" dur="500"/>
                                        <p:tgtEl>
                                          <p:spTgt spid="7">
                                            <p:graphicEl>
                                              <a:chart seriesIdx="-4" categoryIdx="14" bldStep="category"/>
                                            </p:graphicEl>
                                          </p:spTgt>
                                        </p:tgtEl>
                                      </p:cBhvr>
                                    </p:animEffect>
                                  </p:childTnLst>
                                </p:cTn>
                              </p:par>
                            </p:childTnLst>
                          </p:cTn>
                        </p:par>
                        <p:par>
                          <p:cTn id="68" fill="hold">
                            <p:stCondLst>
                              <p:cond delay="8000"/>
                            </p:stCondLst>
                            <p:childTnLst>
                              <p:par>
                                <p:cTn id="69" presetID="22" presetClass="entr" presetSubtype="8" fill="hold" grpId="0" nodeType="afterEffect">
                                  <p:stCondLst>
                                    <p:cond delay="0"/>
                                  </p:stCondLst>
                                  <p:childTnLst>
                                    <p:set>
                                      <p:cBhvr>
                                        <p:cTn id="70" dur="1" fill="hold">
                                          <p:stCondLst>
                                            <p:cond delay="0"/>
                                          </p:stCondLst>
                                        </p:cTn>
                                        <p:tgtEl>
                                          <p:spTgt spid="7">
                                            <p:graphicEl>
                                              <a:chart seriesIdx="-4" categoryIdx="15" bldStep="category"/>
                                            </p:graphicEl>
                                          </p:spTgt>
                                        </p:tgtEl>
                                        <p:attrNameLst>
                                          <p:attrName>style.visibility</p:attrName>
                                        </p:attrNameLst>
                                      </p:cBhvr>
                                      <p:to>
                                        <p:strVal val="visible"/>
                                      </p:to>
                                    </p:set>
                                    <p:animEffect transition="in" filter="wipe(left)">
                                      <p:cBhvr>
                                        <p:cTn id="71" dur="500"/>
                                        <p:tgtEl>
                                          <p:spTgt spid="7">
                                            <p:graphicEl>
                                              <a:chart seriesIdx="-4" categoryIdx="15" bldStep="category"/>
                                            </p:graphicEl>
                                          </p:spTgt>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7">
                                            <p:graphicEl>
                                              <a:chart seriesIdx="-4" categoryIdx="16" bldStep="category"/>
                                            </p:graphicEl>
                                          </p:spTgt>
                                        </p:tgtEl>
                                        <p:attrNameLst>
                                          <p:attrName>style.visibility</p:attrName>
                                        </p:attrNameLst>
                                      </p:cBhvr>
                                      <p:to>
                                        <p:strVal val="visible"/>
                                      </p:to>
                                    </p:set>
                                    <p:animEffect transition="in" filter="wipe(left)">
                                      <p:cBhvr>
                                        <p:cTn id="74" dur="500"/>
                                        <p:tgtEl>
                                          <p:spTgt spid="7">
                                            <p:graphicEl>
                                              <a:chart seriesIdx="-4" categoryIdx="16" bldStep="category"/>
                                            </p:graphicEl>
                                          </p:spTgt>
                                        </p:tgtEl>
                                      </p:cBhvr>
                                    </p:animEffect>
                                  </p:childTnLst>
                                </p:cTn>
                              </p:par>
                            </p:childTnLst>
                          </p:cTn>
                        </p:par>
                        <p:par>
                          <p:cTn id="75" fill="hold">
                            <p:stCondLst>
                              <p:cond delay="8500"/>
                            </p:stCondLst>
                            <p:childTnLst>
                              <p:par>
                                <p:cTn id="76" presetID="22" presetClass="entr" presetSubtype="8" fill="hold" nodeType="after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wipe(left)">
                                      <p:cBhvr>
                                        <p:cTn id="78" dur="500"/>
                                        <p:tgtEl>
                                          <p:spTgt spid="8"/>
                                        </p:tgtEl>
                                      </p:cBhvr>
                                    </p:animEffect>
                                  </p:childTnLst>
                                </p:cTn>
                              </p:par>
                            </p:childTnLst>
                          </p:cTn>
                        </p:par>
                        <p:par>
                          <p:cTn id="79" fill="hold">
                            <p:stCondLst>
                              <p:cond delay="9000"/>
                            </p:stCondLst>
                            <p:childTnLst>
                              <p:par>
                                <p:cTn id="80" presetID="22" presetClass="entr" presetSubtype="8" fill="hold" grpId="0" nodeType="afterEffect">
                                  <p:stCondLst>
                                    <p:cond delay="0"/>
                                  </p:stCondLst>
                                  <p:childTnLst>
                                    <p:set>
                                      <p:cBhvr>
                                        <p:cTn id="81" dur="1" fill="hold">
                                          <p:stCondLst>
                                            <p:cond delay="0"/>
                                          </p:stCondLst>
                                        </p:cTn>
                                        <p:tgtEl>
                                          <p:spTgt spid="6"/>
                                        </p:tgtEl>
                                        <p:attrNameLst>
                                          <p:attrName>style.visibility</p:attrName>
                                        </p:attrNameLst>
                                      </p:cBhvr>
                                      <p:to>
                                        <p:strVal val="visible"/>
                                      </p:to>
                                    </p:set>
                                    <p:animEffect transition="in" filter="wipe(left)">
                                      <p:cBhvr>
                                        <p:cTn id="8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Chart bld="category"/>
        </p:bldSub>
      </p:bldGraphic>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1972" y="1509068"/>
            <a:ext cx="1905000" cy="981075"/>
          </a:xfrm>
          <a:prstGeom prst="rect">
            <a:avLst/>
          </a:prstGeom>
        </p:spPr>
      </p:pic>
      <p:sp>
        <p:nvSpPr>
          <p:cNvPr id="5" name="Retângulo 4"/>
          <p:cNvSpPr/>
          <p:nvPr/>
        </p:nvSpPr>
        <p:spPr>
          <a:xfrm>
            <a:off x="26491" y="219174"/>
            <a:ext cx="9727109" cy="954107"/>
          </a:xfrm>
          <a:prstGeom prst="rect">
            <a:avLst/>
          </a:prstGeom>
          <a:solidFill>
            <a:schemeClr val="bg1"/>
          </a:solidFill>
        </p:spPr>
        <p:txBody>
          <a:bodyPr wrap="square">
            <a:spAutoFit/>
          </a:bodyPr>
          <a:lstStyle/>
          <a:p>
            <a:r>
              <a:rPr lang="pt-BR" sz="2800" dirty="0" smtClean="0">
                <a:solidFill>
                  <a:srgbClr val="166C70"/>
                </a:solidFill>
                <a:latin typeface="Lora"/>
              </a:rPr>
              <a:t>Brasil: </a:t>
            </a:r>
            <a:r>
              <a:rPr lang="pt-BR" sz="2800" dirty="0" smtClean="0">
                <a:solidFill>
                  <a:srgbClr val="166C70"/>
                </a:solidFill>
                <a:latin typeface="Lora"/>
              </a:rPr>
              <a:t>êxito no enfrentamento do HIV/AIDS + Produção </a:t>
            </a:r>
            <a:r>
              <a:rPr lang="pt-BR" sz="2800" dirty="0" smtClean="0">
                <a:solidFill>
                  <a:srgbClr val="166C70"/>
                </a:solidFill>
                <a:latin typeface="Lora"/>
              </a:rPr>
              <a:t>dos princípios ativos e </a:t>
            </a:r>
            <a:r>
              <a:rPr lang="pt-BR" sz="2800" dirty="0" smtClean="0">
                <a:solidFill>
                  <a:srgbClr val="166C70"/>
                </a:solidFill>
                <a:latin typeface="Lora"/>
              </a:rPr>
              <a:t>medicamentos</a:t>
            </a:r>
            <a:endParaRPr lang="pt-BR" sz="2800" dirty="0">
              <a:solidFill>
                <a:srgbClr val="166C70"/>
              </a:solidFill>
              <a:latin typeface="Lora"/>
            </a:endParaRPr>
          </a:p>
        </p:txBody>
      </p:sp>
      <p:sp>
        <p:nvSpPr>
          <p:cNvPr id="10" name="Retângulo 9"/>
          <p:cNvSpPr/>
          <p:nvPr/>
        </p:nvSpPr>
        <p:spPr>
          <a:xfrm>
            <a:off x="8226972" y="1296594"/>
            <a:ext cx="3190553" cy="1200329"/>
          </a:xfrm>
          <a:prstGeom prst="rect">
            <a:avLst/>
          </a:prstGeom>
          <a:noFill/>
        </p:spPr>
        <p:txBody>
          <a:bodyPr wrap="square">
            <a:spAutoFit/>
          </a:bodyPr>
          <a:lstStyle/>
          <a:p>
            <a:pPr algn="ctr"/>
            <a:r>
              <a:rPr lang="pt-BR" dirty="0" smtClean="0"/>
              <a:t>Ministério da Saúde Disponibiliza </a:t>
            </a:r>
            <a:r>
              <a:rPr lang="pt-BR" dirty="0"/>
              <a:t>gratuitamente 20 antirretrovirais, sendo que 8 desses 20 são objeto de PDP.</a:t>
            </a:r>
          </a:p>
        </p:txBody>
      </p:sp>
      <p:graphicFrame>
        <p:nvGraphicFramePr>
          <p:cNvPr id="13" name="Tabela 12"/>
          <p:cNvGraphicFramePr>
            <a:graphicFrameLocks noGrp="1"/>
          </p:cNvGraphicFramePr>
          <p:nvPr>
            <p:extLst>
              <p:ext uri="{D42A27DB-BD31-4B8C-83A1-F6EECF244321}">
                <p14:modId xmlns:p14="http://schemas.microsoft.com/office/powerpoint/2010/main" val="3079960089"/>
              </p:ext>
            </p:extLst>
          </p:nvPr>
        </p:nvGraphicFramePr>
        <p:xfrm>
          <a:off x="336593" y="2851916"/>
          <a:ext cx="11228628" cy="3505153"/>
        </p:xfrm>
        <a:graphic>
          <a:graphicData uri="http://schemas.openxmlformats.org/drawingml/2006/table">
            <a:tbl>
              <a:tblPr>
                <a:tableStyleId>{5C22544A-7EE6-4342-B048-85BDC9FD1C3A}</a:tableStyleId>
              </a:tblPr>
              <a:tblGrid>
                <a:gridCol w="2683296">
                  <a:extLst>
                    <a:ext uri="{9D8B030D-6E8A-4147-A177-3AD203B41FA5}">
                      <a16:colId xmlns:a16="http://schemas.microsoft.com/office/drawing/2014/main" xmlns="" val="20000"/>
                    </a:ext>
                  </a:extLst>
                </a:gridCol>
                <a:gridCol w="3922488"/>
                <a:gridCol w="4622844">
                  <a:extLst>
                    <a:ext uri="{9D8B030D-6E8A-4147-A177-3AD203B41FA5}">
                      <a16:colId xmlns:a16="http://schemas.microsoft.com/office/drawing/2014/main" xmlns="" val="20001"/>
                    </a:ext>
                  </a:extLst>
                </a:gridCol>
              </a:tblGrid>
              <a:tr h="355468">
                <a:tc gridSpan="3">
                  <a:txBody>
                    <a:bodyPr/>
                    <a:lstStyle/>
                    <a:p>
                      <a:pPr algn="ctr" fontAlgn="ctr"/>
                      <a:r>
                        <a:rPr lang="pt-BR" sz="2400" b="1" i="0" u="none" strike="noStrike" dirty="0" smtClean="0">
                          <a:solidFill>
                            <a:schemeClr val="bg1"/>
                          </a:solidFill>
                          <a:effectLst/>
                          <a:latin typeface="Calibri" panose="020F0502020204030204" pitchFamily="34" charset="0"/>
                        </a:rPr>
                        <a:t>Produção de Antirretrovirais</a:t>
                      </a:r>
                      <a:r>
                        <a:rPr lang="pt-BR" sz="2400" b="1" i="0" u="none" strike="noStrike" baseline="0" dirty="0" smtClean="0">
                          <a:solidFill>
                            <a:schemeClr val="bg1"/>
                          </a:solidFill>
                          <a:effectLst/>
                          <a:latin typeface="Calibri" panose="020F0502020204030204" pitchFamily="34" charset="0"/>
                        </a:rPr>
                        <a:t> no Brasil</a:t>
                      </a:r>
                      <a:endParaRPr lang="pt-BR" sz="2400" b="1" i="0" u="none" strike="noStrike" dirty="0">
                        <a:solidFill>
                          <a:schemeClr val="bg1"/>
                        </a:solidFill>
                        <a:effectLst/>
                        <a:latin typeface="Calibri" panose="020F0502020204030204" pitchFamily="34" charset="0"/>
                      </a:endParaRPr>
                    </a:p>
                  </a:txBody>
                  <a:tcPr marL="6328" marR="6328" marT="6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66C70"/>
                    </a:solidFill>
                  </a:tcPr>
                </a:tc>
                <a:tc hMerge="1">
                  <a:txBody>
                    <a:bodyPr/>
                    <a:lstStyle/>
                    <a:p>
                      <a:endParaRPr lang="pt-BR"/>
                    </a:p>
                  </a:txBody>
                  <a:tcPr/>
                </a:tc>
                <a:tc hMerge="1">
                  <a:txBody>
                    <a:bodyPr/>
                    <a:lstStyle/>
                    <a:p>
                      <a:pPr algn="ctr" fontAlgn="ctr"/>
                      <a:endParaRPr lang="pt-BR" sz="2400" b="1" i="0" u="none" strike="noStrike" dirty="0">
                        <a:solidFill>
                          <a:schemeClr val="bg1"/>
                        </a:solidFill>
                        <a:effectLst/>
                        <a:latin typeface="Calibri" panose="020F0502020204030204" pitchFamily="34" charset="0"/>
                      </a:endParaRPr>
                    </a:p>
                  </a:txBody>
                  <a:tcPr marL="6328" marR="6328" marT="6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66C70"/>
                    </a:solidFill>
                  </a:tcPr>
                </a:tc>
              </a:tr>
              <a:tr h="329390">
                <a:tc>
                  <a:txBody>
                    <a:bodyPr/>
                    <a:lstStyle/>
                    <a:p>
                      <a:pPr algn="ctr" fontAlgn="ctr"/>
                      <a:r>
                        <a:rPr lang="pt-BR" sz="2000" b="1" u="none" strike="noStrike" dirty="0" smtClean="0">
                          <a:solidFill>
                            <a:schemeClr val="bg1"/>
                          </a:solidFill>
                          <a:effectLst/>
                        </a:rPr>
                        <a:t>Laboratório Privado</a:t>
                      </a:r>
                      <a:endParaRPr lang="pt-BR" sz="2000" b="1" i="0" u="none" strike="noStrike" dirty="0">
                        <a:solidFill>
                          <a:schemeClr val="bg1"/>
                        </a:solidFill>
                        <a:effectLst/>
                        <a:latin typeface="Calibri" panose="020F0502020204030204" pitchFamily="34" charset="0"/>
                      </a:endParaRPr>
                    </a:p>
                  </a:txBody>
                  <a:tcPr marL="6328" marR="6328" marT="6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66C70"/>
                    </a:solidFill>
                  </a:tcPr>
                </a:tc>
                <a:tc>
                  <a:txBody>
                    <a:bodyPr/>
                    <a:lstStyle/>
                    <a:p>
                      <a:pPr algn="ctr" fontAlgn="ctr"/>
                      <a:r>
                        <a:rPr lang="pt-BR" sz="2000" b="1" i="0" u="none" strike="noStrike" dirty="0" smtClean="0">
                          <a:solidFill>
                            <a:schemeClr val="bg1"/>
                          </a:solidFill>
                          <a:effectLst/>
                          <a:latin typeface="Calibri" panose="020F0502020204030204" pitchFamily="34" charset="0"/>
                        </a:rPr>
                        <a:t>Laboratório</a:t>
                      </a:r>
                      <a:r>
                        <a:rPr lang="pt-BR" sz="2000" b="1" i="0" u="none" strike="noStrike" baseline="0" dirty="0" smtClean="0">
                          <a:solidFill>
                            <a:schemeClr val="bg1"/>
                          </a:solidFill>
                          <a:effectLst/>
                          <a:latin typeface="Calibri" panose="020F0502020204030204" pitchFamily="34" charset="0"/>
                        </a:rPr>
                        <a:t> Público</a:t>
                      </a:r>
                      <a:endParaRPr lang="pt-BR" sz="2000" b="1" i="0" u="none" strike="noStrike" dirty="0">
                        <a:solidFill>
                          <a:schemeClr val="bg1"/>
                        </a:solidFill>
                        <a:effectLst/>
                        <a:latin typeface="Calibri" panose="020F0502020204030204" pitchFamily="34" charset="0"/>
                      </a:endParaRPr>
                    </a:p>
                  </a:txBody>
                  <a:tcPr marL="6328" marR="6328" marT="6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66C70"/>
                    </a:solidFill>
                  </a:tcPr>
                </a:tc>
                <a:tc>
                  <a:txBody>
                    <a:bodyPr/>
                    <a:lstStyle/>
                    <a:p>
                      <a:pPr algn="ctr" fontAlgn="ctr"/>
                      <a:r>
                        <a:rPr lang="pt-BR" sz="2000" b="1" u="none" strike="noStrike" dirty="0">
                          <a:solidFill>
                            <a:schemeClr val="bg1"/>
                          </a:solidFill>
                          <a:effectLst/>
                        </a:rPr>
                        <a:t>Medicamento</a:t>
                      </a:r>
                      <a:endParaRPr lang="pt-BR" sz="2000" b="1" i="0" u="none" strike="noStrike" dirty="0">
                        <a:solidFill>
                          <a:schemeClr val="bg1"/>
                        </a:solidFill>
                        <a:effectLst/>
                        <a:latin typeface="Calibri" panose="020F0502020204030204" pitchFamily="34" charset="0"/>
                      </a:endParaRPr>
                    </a:p>
                  </a:txBody>
                  <a:tcPr marL="6328" marR="6328" marT="6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66C70"/>
                    </a:solidFill>
                  </a:tcPr>
                </a:tc>
                <a:extLst>
                  <a:ext uri="{0D108BD9-81ED-4DB2-BD59-A6C34878D82A}">
                    <a16:rowId xmlns:a16="http://schemas.microsoft.com/office/drawing/2014/main" xmlns="" val="10000"/>
                  </a:ext>
                </a:extLst>
              </a:tr>
              <a:tr h="355468">
                <a:tc>
                  <a:txBody>
                    <a:bodyPr/>
                    <a:lstStyle/>
                    <a:p>
                      <a:pPr algn="ctr" fontAlgn="ctr"/>
                      <a:r>
                        <a:rPr lang="pt-BR" sz="2400" b="0" u="none" strike="noStrike" dirty="0">
                          <a:effectLst/>
                          <a:latin typeface="+mn-lt"/>
                        </a:rPr>
                        <a:t>Cristália</a:t>
                      </a:r>
                      <a:endParaRPr lang="pt-BR" sz="2400" b="0" i="0" u="none" strike="noStrike" dirty="0">
                        <a:solidFill>
                          <a:srgbClr val="000000"/>
                        </a:solidFill>
                        <a:effectLst/>
                        <a:latin typeface="+mn-lt"/>
                      </a:endParaRPr>
                    </a:p>
                  </a:txBody>
                  <a:tcPr marL="6328" marR="6328" marT="6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pt-BR" sz="2400" b="0" i="0" u="none" strike="noStrike" dirty="0" err="1" smtClean="0">
                          <a:solidFill>
                            <a:srgbClr val="000000"/>
                          </a:solidFill>
                          <a:effectLst/>
                          <a:latin typeface="+mn-lt"/>
                        </a:rPr>
                        <a:t>Lafepe</a:t>
                      </a:r>
                      <a:endParaRPr lang="pt-BR" sz="2400" b="0" i="0" u="none" strike="noStrike" dirty="0">
                        <a:solidFill>
                          <a:srgbClr val="000000"/>
                        </a:solidFill>
                        <a:effectLst/>
                        <a:latin typeface="+mn-lt"/>
                      </a:endParaRPr>
                    </a:p>
                  </a:txBody>
                  <a:tcPr marL="6328" marR="6328" marT="6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ctr"/>
                      <a:r>
                        <a:rPr lang="pt-BR" sz="2400" b="0" u="none" strike="noStrike" dirty="0" err="1">
                          <a:effectLst/>
                          <a:latin typeface="+mn-lt"/>
                        </a:rPr>
                        <a:t>Tenofovir</a:t>
                      </a:r>
                      <a:endParaRPr lang="pt-BR" sz="2400" b="0" i="0" u="none" strike="noStrike" dirty="0">
                        <a:solidFill>
                          <a:srgbClr val="000000"/>
                        </a:solidFill>
                        <a:effectLst/>
                        <a:latin typeface="+mn-lt"/>
                      </a:endParaRPr>
                    </a:p>
                  </a:txBody>
                  <a:tcPr marL="6328" marR="6328" marT="6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1"/>
                  </a:ext>
                </a:extLst>
              </a:tr>
              <a:tr h="355468">
                <a:tc>
                  <a:txBody>
                    <a:bodyPr/>
                    <a:lstStyle/>
                    <a:p>
                      <a:pPr algn="ctr" fontAlgn="ctr"/>
                      <a:r>
                        <a:rPr lang="pt-BR" sz="2400" b="0" u="none" strike="noStrike" dirty="0" err="1">
                          <a:effectLst/>
                          <a:latin typeface="+mn-lt"/>
                        </a:rPr>
                        <a:t>Blanver</a:t>
                      </a:r>
                      <a:r>
                        <a:rPr lang="pt-BR" sz="2400" b="0" u="none" strike="noStrike" dirty="0">
                          <a:effectLst/>
                          <a:latin typeface="+mn-lt"/>
                        </a:rPr>
                        <a:t> / </a:t>
                      </a:r>
                      <a:r>
                        <a:rPr lang="pt-BR" sz="2400" b="0" u="none" strike="noStrike" dirty="0" err="1">
                          <a:effectLst/>
                          <a:latin typeface="+mn-lt"/>
                        </a:rPr>
                        <a:t>Nortec</a:t>
                      </a:r>
                      <a:endParaRPr lang="pt-BR" sz="2400" b="0" i="0" u="none" strike="noStrike" dirty="0">
                        <a:solidFill>
                          <a:srgbClr val="000000"/>
                        </a:solidFill>
                        <a:effectLst/>
                        <a:latin typeface="+mn-lt"/>
                      </a:endParaRPr>
                    </a:p>
                  </a:txBody>
                  <a:tcPr marL="6328" marR="6328" marT="6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pt-BR" sz="2400" b="0" i="0" u="none" strike="noStrike" dirty="0" smtClean="0">
                          <a:solidFill>
                            <a:srgbClr val="000000"/>
                          </a:solidFill>
                          <a:effectLst/>
                          <a:latin typeface="+mn-lt"/>
                        </a:rPr>
                        <a:t>Funed</a:t>
                      </a:r>
                      <a:endParaRPr lang="pt-BR" sz="2400" b="0" i="0" u="none" strike="noStrike" dirty="0">
                        <a:solidFill>
                          <a:srgbClr val="000000"/>
                        </a:solidFill>
                        <a:effectLst/>
                        <a:latin typeface="+mn-lt"/>
                      </a:endParaRPr>
                    </a:p>
                  </a:txBody>
                  <a:tcPr marL="6328" marR="6328" marT="6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pt-BR"/>
                    </a:p>
                  </a:txBody>
                  <a:tcPr/>
                </a:tc>
                <a:extLst>
                  <a:ext uri="{0D108BD9-81ED-4DB2-BD59-A6C34878D82A}">
                    <a16:rowId xmlns:a16="http://schemas.microsoft.com/office/drawing/2014/main" xmlns="" val="10002"/>
                  </a:ext>
                </a:extLst>
              </a:tr>
              <a:tr h="355468">
                <a:tc>
                  <a:txBody>
                    <a:bodyPr/>
                    <a:lstStyle/>
                    <a:p>
                      <a:pPr algn="ctr" fontAlgn="ctr"/>
                      <a:r>
                        <a:rPr lang="pt-BR" sz="2400" b="0" u="none" strike="noStrike" dirty="0">
                          <a:effectLst/>
                          <a:latin typeface="+mn-lt"/>
                        </a:rPr>
                        <a:t>Cristália</a:t>
                      </a:r>
                      <a:endParaRPr lang="pt-BR" sz="2400" b="0" i="0" u="none" strike="noStrike" dirty="0">
                        <a:solidFill>
                          <a:srgbClr val="000000"/>
                        </a:solidFill>
                        <a:effectLst/>
                        <a:latin typeface="+mn-lt"/>
                      </a:endParaRPr>
                    </a:p>
                  </a:txBody>
                  <a:tcPr marL="6328" marR="6328" marT="6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pt-BR" sz="2400" b="0" i="0" u="none" strike="noStrike" dirty="0" err="1" smtClean="0">
                          <a:solidFill>
                            <a:srgbClr val="000000"/>
                          </a:solidFill>
                          <a:effectLst/>
                          <a:latin typeface="+mn-lt"/>
                        </a:rPr>
                        <a:t>Lafepe</a:t>
                      </a:r>
                      <a:endParaRPr lang="pt-BR" sz="2400" b="0" i="0" u="none" strike="noStrike" dirty="0">
                        <a:solidFill>
                          <a:srgbClr val="000000"/>
                        </a:solidFill>
                        <a:effectLst/>
                        <a:latin typeface="+mn-lt"/>
                      </a:endParaRPr>
                    </a:p>
                  </a:txBody>
                  <a:tcPr marL="6328" marR="6328" marT="6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pt-BR" sz="2400" b="0" u="none" strike="noStrike" dirty="0" err="1">
                          <a:effectLst/>
                          <a:latin typeface="+mn-lt"/>
                        </a:rPr>
                        <a:t>Ritonavir</a:t>
                      </a:r>
                      <a:endParaRPr lang="pt-BR" sz="2400" b="0" i="0" u="none" strike="noStrike" dirty="0">
                        <a:solidFill>
                          <a:srgbClr val="000000"/>
                        </a:solidFill>
                        <a:effectLst/>
                        <a:latin typeface="+mn-lt"/>
                      </a:endParaRPr>
                    </a:p>
                  </a:txBody>
                  <a:tcPr marL="6328" marR="6328" marT="6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10003"/>
                  </a:ext>
                </a:extLst>
              </a:tr>
              <a:tr h="577475">
                <a:tc>
                  <a:txBody>
                    <a:bodyPr/>
                    <a:lstStyle/>
                    <a:p>
                      <a:pPr algn="ctr" fontAlgn="ctr"/>
                      <a:r>
                        <a:rPr lang="pt-BR" sz="2400" b="0" u="none" strike="noStrike" dirty="0">
                          <a:effectLst/>
                          <a:latin typeface="+mn-lt"/>
                        </a:rPr>
                        <a:t>Cristália</a:t>
                      </a:r>
                      <a:endParaRPr lang="pt-BR" sz="2400" b="0" i="0" u="none" strike="noStrike" dirty="0">
                        <a:solidFill>
                          <a:srgbClr val="000000"/>
                        </a:solidFill>
                        <a:effectLst/>
                        <a:latin typeface="+mn-lt"/>
                      </a:endParaRPr>
                    </a:p>
                  </a:txBody>
                  <a:tcPr marL="6328" marR="6328" marT="6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914400" rtl="0" eaLnBrk="1" fontAlgn="ctr" latinLnBrk="0" hangingPunct="1"/>
                      <a:r>
                        <a:rPr lang="pt-BR" sz="2400" b="0" i="0" u="none" strike="noStrike" kern="1200" dirty="0">
                          <a:solidFill>
                            <a:srgbClr val="000000"/>
                          </a:solidFill>
                          <a:effectLst/>
                          <a:latin typeface="+mn-lt"/>
                          <a:ea typeface="+mn-ea"/>
                          <a:cs typeface="+mn-cs"/>
                        </a:rPr>
                        <a:t>Farmanguinhos, </a:t>
                      </a:r>
                      <a:r>
                        <a:rPr lang="pt-BR" sz="2400" b="0" i="0" u="none" strike="noStrike" kern="1200" dirty="0" err="1">
                          <a:solidFill>
                            <a:srgbClr val="000000"/>
                          </a:solidFill>
                          <a:effectLst/>
                          <a:latin typeface="+mn-lt"/>
                          <a:ea typeface="+mn-ea"/>
                          <a:cs typeface="+mn-cs"/>
                        </a:rPr>
                        <a:t>Furp</a:t>
                      </a:r>
                      <a:r>
                        <a:rPr lang="pt-BR" sz="2400" b="0" i="0" u="none" strike="noStrike" kern="1200" dirty="0">
                          <a:solidFill>
                            <a:srgbClr val="000000"/>
                          </a:solidFill>
                          <a:effectLst/>
                          <a:latin typeface="+mn-lt"/>
                          <a:ea typeface="+mn-ea"/>
                          <a:cs typeface="+mn-cs"/>
                        </a:rPr>
                        <a:t>, </a:t>
                      </a:r>
                      <a:r>
                        <a:rPr lang="pt-BR" sz="2400" b="0" i="0" u="none" strike="noStrike" kern="1200" dirty="0" err="1">
                          <a:solidFill>
                            <a:srgbClr val="000000"/>
                          </a:solidFill>
                          <a:effectLst/>
                          <a:latin typeface="+mn-lt"/>
                          <a:ea typeface="+mn-ea"/>
                          <a:cs typeface="+mn-cs"/>
                        </a:rPr>
                        <a:t>Iquego</a:t>
                      </a:r>
                      <a:endParaRPr lang="pt-BR" sz="2400" b="0" i="0" u="none" strike="noStrike" kern="1200" dirty="0">
                        <a:solidFill>
                          <a:srgbClr val="000000"/>
                        </a:solidFill>
                        <a:effectLst/>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pt-BR" sz="2400" u="none" strike="noStrike" dirty="0" err="1">
                          <a:effectLst/>
                          <a:latin typeface="+mn-lt"/>
                        </a:rPr>
                        <a:t>Lopinavir</a:t>
                      </a:r>
                      <a:r>
                        <a:rPr lang="pt-BR" sz="2400" u="none" strike="noStrike" dirty="0">
                          <a:effectLst/>
                          <a:latin typeface="+mn-lt"/>
                        </a:rPr>
                        <a:t> + </a:t>
                      </a:r>
                      <a:r>
                        <a:rPr lang="pt-BR" sz="2400" u="none" strike="noStrike" dirty="0" err="1">
                          <a:effectLst/>
                          <a:latin typeface="+mn-lt"/>
                        </a:rPr>
                        <a:t>Ritonavir</a:t>
                      </a:r>
                      <a:endParaRPr lang="pt-BR" sz="2400" b="0" i="0" u="none" strike="noStrike" dirty="0">
                        <a:solidFill>
                          <a:srgbClr val="000000"/>
                        </a:solidFill>
                        <a:effectLst/>
                        <a:latin typeface="+mn-lt"/>
                      </a:endParaRPr>
                    </a:p>
                  </a:txBody>
                  <a:tcPr marL="6328" marR="6328" marT="6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4"/>
                  </a:ext>
                </a:extLst>
              </a:tr>
              <a:tr h="704890">
                <a:tc>
                  <a:txBody>
                    <a:bodyPr/>
                    <a:lstStyle/>
                    <a:p>
                      <a:pPr algn="ctr" fontAlgn="ctr"/>
                      <a:r>
                        <a:rPr lang="pt-BR" sz="2400" b="0" u="none" strike="noStrike" dirty="0">
                          <a:effectLst/>
                          <a:latin typeface="+mn-lt"/>
                        </a:rPr>
                        <a:t>Cristália</a:t>
                      </a:r>
                      <a:endParaRPr lang="pt-BR" sz="2400" b="0" i="0" u="none" strike="noStrike" dirty="0">
                        <a:solidFill>
                          <a:srgbClr val="000000"/>
                        </a:solidFill>
                        <a:effectLst/>
                        <a:latin typeface="+mn-lt"/>
                      </a:endParaRPr>
                    </a:p>
                  </a:txBody>
                  <a:tcPr marL="6328" marR="6328" marT="6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ctr" latinLnBrk="0" hangingPunct="1"/>
                      <a:r>
                        <a:rPr lang="pt-BR" sz="2400" b="0" i="0" u="none" strike="noStrike" kern="1200" dirty="0">
                          <a:solidFill>
                            <a:srgbClr val="000000"/>
                          </a:solidFill>
                          <a:effectLst/>
                          <a:latin typeface="+mn-lt"/>
                          <a:ea typeface="+mn-ea"/>
                          <a:cs typeface="+mn-cs"/>
                        </a:rPr>
                        <a:t>Farmanguinhos, Funed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2400" u="none" strike="noStrike" dirty="0" err="1">
                          <a:effectLst/>
                          <a:latin typeface="+mn-lt"/>
                        </a:rPr>
                        <a:t>Tenofovir</a:t>
                      </a:r>
                      <a:r>
                        <a:rPr lang="pt-BR" sz="2400" u="none" strike="noStrike" dirty="0">
                          <a:effectLst/>
                          <a:latin typeface="+mn-lt"/>
                        </a:rPr>
                        <a:t> + </a:t>
                      </a:r>
                      <a:r>
                        <a:rPr lang="pt-BR" sz="2400" u="none" strike="noStrike" dirty="0" err="1">
                          <a:effectLst/>
                          <a:latin typeface="+mn-lt"/>
                        </a:rPr>
                        <a:t>Lamivudina</a:t>
                      </a:r>
                      <a:r>
                        <a:rPr lang="pt-BR" sz="2400" u="none" strike="noStrike" dirty="0">
                          <a:effectLst/>
                          <a:latin typeface="+mn-lt"/>
                        </a:rPr>
                        <a:t> + </a:t>
                      </a:r>
                      <a:r>
                        <a:rPr lang="pt-BR" sz="2400" u="none" strike="noStrike" dirty="0" err="1">
                          <a:effectLst/>
                          <a:latin typeface="+mn-lt"/>
                        </a:rPr>
                        <a:t>Efavirenz</a:t>
                      </a:r>
                      <a:r>
                        <a:rPr lang="pt-BR" sz="2400" u="none" strike="noStrike" dirty="0">
                          <a:effectLst/>
                          <a:latin typeface="+mn-lt"/>
                        </a:rPr>
                        <a:t> (3 em 1)</a:t>
                      </a:r>
                      <a:endParaRPr lang="pt-BR" sz="2400" b="0" i="0" u="none" strike="noStrike" dirty="0">
                        <a:solidFill>
                          <a:srgbClr val="000000"/>
                        </a:solidFill>
                        <a:effectLst/>
                        <a:latin typeface="+mn-lt"/>
                      </a:endParaRPr>
                    </a:p>
                  </a:txBody>
                  <a:tcPr marL="6328" marR="6328" marT="6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5"/>
                  </a:ext>
                </a:extLst>
              </a:tr>
              <a:tr h="355468">
                <a:tc>
                  <a:txBody>
                    <a:bodyPr/>
                    <a:lstStyle/>
                    <a:p>
                      <a:pPr algn="ctr" fontAlgn="ctr"/>
                      <a:r>
                        <a:rPr lang="pt-BR" sz="2400" b="0" u="none" strike="noStrike" dirty="0">
                          <a:effectLst/>
                          <a:latin typeface="+mn-lt"/>
                        </a:rPr>
                        <a:t>Cristália</a:t>
                      </a:r>
                      <a:endParaRPr lang="pt-BR" sz="2400" b="0" i="0" u="none" strike="noStrike" dirty="0">
                        <a:solidFill>
                          <a:srgbClr val="000000"/>
                        </a:solidFill>
                        <a:effectLst/>
                        <a:latin typeface="+mn-lt"/>
                      </a:endParaRPr>
                    </a:p>
                  </a:txBody>
                  <a:tcPr marL="6328" marR="6328" marT="6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pt-BR" sz="2400" b="0" i="0" u="none" strike="noStrike" dirty="0" err="1" smtClean="0">
                          <a:solidFill>
                            <a:srgbClr val="000000"/>
                          </a:solidFill>
                          <a:effectLst/>
                          <a:latin typeface="+mn-lt"/>
                        </a:rPr>
                        <a:t>Lafepe</a:t>
                      </a:r>
                      <a:endParaRPr lang="pt-BR" sz="2400" b="0" i="0" u="none" strike="noStrike" dirty="0">
                        <a:solidFill>
                          <a:srgbClr val="000000"/>
                        </a:solidFill>
                        <a:effectLst/>
                        <a:latin typeface="+mn-lt"/>
                      </a:endParaRPr>
                    </a:p>
                  </a:txBody>
                  <a:tcPr marL="6328" marR="6328" marT="6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pt-BR" sz="2400" u="none" strike="noStrike" dirty="0" err="1">
                          <a:effectLst/>
                          <a:latin typeface="+mn-lt"/>
                        </a:rPr>
                        <a:t>Tenofovir</a:t>
                      </a:r>
                      <a:r>
                        <a:rPr lang="pt-BR" sz="2400" u="none" strike="noStrike" dirty="0">
                          <a:effectLst/>
                          <a:latin typeface="+mn-lt"/>
                        </a:rPr>
                        <a:t> + </a:t>
                      </a:r>
                      <a:r>
                        <a:rPr lang="pt-BR" sz="2400" u="none" strike="noStrike" dirty="0" err="1">
                          <a:effectLst/>
                          <a:latin typeface="+mn-lt"/>
                        </a:rPr>
                        <a:t>Lamivudina</a:t>
                      </a:r>
                      <a:r>
                        <a:rPr lang="pt-BR" sz="2400" u="none" strike="noStrike" dirty="0">
                          <a:effectLst/>
                          <a:latin typeface="+mn-lt"/>
                        </a:rPr>
                        <a:t> (2 em 1)</a:t>
                      </a:r>
                      <a:endParaRPr lang="pt-BR" sz="2400" b="0" i="0" u="none" strike="noStrike" dirty="0">
                        <a:solidFill>
                          <a:srgbClr val="000000"/>
                        </a:solidFill>
                        <a:effectLst/>
                        <a:latin typeface="+mn-lt"/>
                      </a:endParaRPr>
                    </a:p>
                  </a:txBody>
                  <a:tcPr marL="6328" marR="6328" marT="63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6"/>
                  </a:ext>
                </a:extLst>
              </a:tr>
            </a:tbl>
          </a:graphicData>
        </a:graphic>
      </p:graphicFrame>
      <p:sp>
        <p:nvSpPr>
          <p:cNvPr id="2" name="CaixaDeTexto 1"/>
          <p:cNvSpPr txBox="1"/>
          <p:nvPr/>
        </p:nvSpPr>
        <p:spPr>
          <a:xfrm>
            <a:off x="5306179" y="1396567"/>
            <a:ext cx="644728" cy="1200329"/>
          </a:xfrm>
          <a:prstGeom prst="rect">
            <a:avLst/>
          </a:prstGeom>
          <a:noFill/>
        </p:spPr>
        <p:txBody>
          <a:bodyPr wrap="none" rtlCol="0">
            <a:spAutoFit/>
          </a:bodyPr>
          <a:lstStyle/>
          <a:p>
            <a:r>
              <a:rPr lang="pt-BR" sz="7200" b="1" dirty="0">
                <a:solidFill>
                  <a:schemeClr val="tx2"/>
                </a:solidFill>
              </a:rPr>
              <a:t>+</a:t>
            </a:r>
            <a:endParaRPr lang="es-ES" sz="7200" b="1" dirty="0">
              <a:solidFill>
                <a:schemeClr val="tx2"/>
              </a:solidFill>
            </a:endParaRPr>
          </a:p>
        </p:txBody>
      </p:sp>
      <p:sp>
        <p:nvSpPr>
          <p:cNvPr id="18" name="Retângulo 17"/>
          <p:cNvSpPr/>
          <p:nvPr/>
        </p:nvSpPr>
        <p:spPr>
          <a:xfrm>
            <a:off x="2798064" y="1509068"/>
            <a:ext cx="2283354" cy="954107"/>
          </a:xfrm>
          <a:prstGeom prst="rect">
            <a:avLst/>
          </a:prstGeom>
          <a:noFill/>
        </p:spPr>
        <p:txBody>
          <a:bodyPr wrap="square">
            <a:spAutoFit/>
          </a:bodyPr>
          <a:lstStyle/>
          <a:p>
            <a:pPr algn="ctr"/>
            <a:r>
              <a:rPr lang="pt-BR" sz="2800" b="1" dirty="0" smtClean="0"/>
              <a:t>Setor Privado Inovador</a:t>
            </a:r>
            <a:endParaRPr lang="pt-BR" sz="2800" b="1" dirty="0"/>
          </a:p>
        </p:txBody>
      </p:sp>
      <p:pic>
        <p:nvPicPr>
          <p:cNvPr id="8194" name="Picture 2" descr="Image result for industria dibujo"/>
          <p:cNvPicPr>
            <a:picLocks noChangeAspect="1" noChangeArrowheads="1"/>
          </p:cNvPicPr>
          <p:nvPr/>
        </p:nvPicPr>
        <p:blipFill rotWithShape="1">
          <a:blip r:embed="rId3">
            <a:extLst>
              <a:ext uri="{28A0092B-C50C-407E-A947-70E740481C1C}">
                <a14:useLocalDpi xmlns:a14="http://schemas.microsoft.com/office/drawing/2010/main" val="0"/>
              </a:ext>
            </a:extLst>
          </a:blip>
          <a:srcRect l="7108" t="4189" r="4715" b="8930"/>
          <a:stretch/>
        </p:blipFill>
        <p:spPr bwMode="auto">
          <a:xfrm>
            <a:off x="1554480" y="1428301"/>
            <a:ext cx="1243584" cy="1225296"/>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690" y="1231608"/>
            <a:ext cx="1107439" cy="775403"/>
          </a:xfrm>
          <a:prstGeom prst="rect">
            <a:avLst/>
          </a:prstGeom>
        </p:spPr>
      </p:pic>
      <p:grpSp>
        <p:nvGrpSpPr>
          <p:cNvPr id="25" name="Grupo 24"/>
          <p:cNvGrpSpPr/>
          <p:nvPr/>
        </p:nvGrpSpPr>
        <p:grpSpPr>
          <a:xfrm>
            <a:off x="80114" y="3427138"/>
            <a:ext cx="453358" cy="368275"/>
            <a:chOff x="7872412" y="286384"/>
            <a:chExt cx="453358" cy="368275"/>
          </a:xfrm>
        </p:grpSpPr>
        <p:sp>
          <p:nvSpPr>
            <p:cNvPr id="26" name="Triângulo isósceles 25"/>
            <p:cNvSpPr/>
            <p:nvPr/>
          </p:nvSpPr>
          <p:spPr>
            <a:xfrm rot="7434788">
              <a:off x="8088756" y="417644"/>
              <a:ext cx="204624" cy="269405"/>
            </a:xfrm>
            <a:prstGeom prst="triangle">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prstClr val="white"/>
                </a:solidFill>
              </a:endParaRPr>
            </a:p>
          </p:txBody>
        </p:sp>
        <p:sp>
          <p:nvSpPr>
            <p:cNvPr id="27" name="Elipse 26"/>
            <p:cNvSpPr/>
            <p:nvPr/>
          </p:nvSpPr>
          <p:spPr>
            <a:xfrm>
              <a:off x="7872412" y="286384"/>
              <a:ext cx="289913" cy="289913"/>
            </a:xfrm>
            <a:prstGeom prst="ellipse">
              <a:avLst/>
            </a:prstGeom>
            <a:solidFill>
              <a:schemeClr val="bg1"/>
            </a:solid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prstClr val="white"/>
                </a:solidFill>
              </a:endParaRPr>
            </a:p>
          </p:txBody>
        </p:sp>
        <p:pic>
          <p:nvPicPr>
            <p:cNvPr id="28" name="Imagem 27" descr="Logo_GFB_Opcao03_especificacoes_INPI_0003.jpg"/>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101" b="86667" l="5503" r="90794"/>
                      </a14:imgEffect>
                    </a14:imgLayer>
                  </a14:imgProps>
                </a:ext>
              </a:extLst>
            </a:blip>
            <a:srcRect l="4973" t="7679" r="4908" b="12595"/>
            <a:stretch/>
          </p:blipFill>
          <p:spPr>
            <a:xfrm>
              <a:off x="7889767" y="360673"/>
              <a:ext cx="251000" cy="204081"/>
            </a:xfrm>
            <a:prstGeom prst="rect">
              <a:avLst/>
            </a:prstGeom>
          </p:spPr>
        </p:pic>
      </p:grpSp>
      <p:grpSp>
        <p:nvGrpSpPr>
          <p:cNvPr id="29" name="Grupo 28"/>
          <p:cNvGrpSpPr/>
          <p:nvPr/>
        </p:nvGrpSpPr>
        <p:grpSpPr>
          <a:xfrm>
            <a:off x="58575" y="3812149"/>
            <a:ext cx="453358" cy="368275"/>
            <a:chOff x="7872412" y="286384"/>
            <a:chExt cx="453358" cy="368275"/>
          </a:xfrm>
        </p:grpSpPr>
        <p:sp>
          <p:nvSpPr>
            <p:cNvPr id="30" name="Triângulo isósceles 29"/>
            <p:cNvSpPr/>
            <p:nvPr/>
          </p:nvSpPr>
          <p:spPr>
            <a:xfrm rot="7434788">
              <a:off x="8088756" y="417644"/>
              <a:ext cx="204624" cy="269405"/>
            </a:xfrm>
            <a:prstGeom prst="triangle">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prstClr val="white"/>
                </a:solidFill>
              </a:endParaRPr>
            </a:p>
          </p:txBody>
        </p:sp>
        <p:sp>
          <p:nvSpPr>
            <p:cNvPr id="31" name="Elipse 30"/>
            <p:cNvSpPr/>
            <p:nvPr/>
          </p:nvSpPr>
          <p:spPr>
            <a:xfrm>
              <a:off x="7872412" y="286384"/>
              <a:ext cx="289913" cy="289913"/>
            </a:xfrm>
            <a:prstGeom prst="ellipse">
              <a:avLst/>
            </a:prstGeom>
            <a:solidFill>
              <a:schemeClr val="bg1"/>
            </a:solid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prstClr val="white"/>
                </a:solidFill>
              </a:endParaRPr>
            </a:p>
          </p:txBody>
        </p:sp>
        <p:pic>
          <p:nvPicPr>
            <p:cNvPr id="32" name="Imagem 31" descr="Logo_GFB_Opcao03_especificacoes_INPI_0003.jpg"/>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101" b="86667" l="5503" r="90794"/>
                      </a14:imgEffect>
                    </a14:imgLayer>
                  </a14:imgProps>
                </a:ext>
              </a:extLst>
            </a:blip>
            <a:srcRect l="4973" t="7679" r="4908" b="12595"/>
            <a:stretch/>
          </p:blipFill>
          <p:spPr>
            <a:xfrm>
              <a:off x="7889767" y="360673"/>
              <a:ext cx="251000" cy="204081"/>
            </a:xfrm>
            <a:prstGeom prst="rect">
              <a:avLst/>
            </a:prstGeom>
          </p:spPr>
        </p:pic>
      </p:grpSp>
      <p:grpSp>
        <p:nvGrpSpPr>
          <p:cNvPr id="33" name="Grupo 32"/>
          <p:cNvGrpSpPr/>
          <p:nvPr/>
        </p:nvGrpSpPr>
        <p:grpSpPr>
          <a:xfrm>
            <a:off x="58575" y="4193681"/>
            <a:ext cx="453358" cy="368275"/>
            <a:chOff x="7872412" y="286384"/>
            <a:chExt cx="453358" cy="368275"/>
          </a:xfrm>
        </p:grpSpPr>
        <p:sp>
          <p:nvSpPr>
            <p:cNvPr id="34" name="Triângulo isósceles 33"/>
            <p:cNvSpPr/>
            <p:nvPr/>
          </p:nvSpPr>
          <p:spPr>
            <a:xfrm rot="7434788">
              <a:off x="8088756" y="417644"/>
              <a:ext cx="204624" cy="269405"/>
            </a:xfrm>
            <a:prstGeom prst="triangle">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prstClr val="white"/>
                </a:solidFill>
              </a:endParaRPr>
            </a:p>
          </p:txBody>
        </p:sp>
        <p:sp>
          <p:nvSpPr>
            <p:cNvPr id="35" name="Elipse 34"/>
            <p:cNvSpPr/>
            <p:nvPr/>
          </p:nvSpPr>
          <p:spPr>
            <a:xfrm>
              <a:off x="7872412" y="286384"/>
              <a:ext cx="289913" cy="289913"/>
            </a:xfrm>
            <a:prstGeom prst="ellipse">
              <a:avLst/>
            </a:prstGeom>
            <a:solidFill>
              <a:schemeClr val="bg1"/>
            </a:solid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prstClr val="white"/>
                </a:solidFill>
              </a:endParaRPr>
            </a:p>
          </p:txBody>
        </p:sp>
        <p:pic>
          <p:nvPicPr>
            <p:cNvPr id="36" name="Imagem 35" descr="Logo_GFB_Opcao03_especificacoes_INPI_0003.jpg"/>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101" b="86667" l="5503" r="90794"/>
                      </a14:imgEffect>
                    </a14:imgLayer>
                  </a14:imgProps>
                </a:ext>
              </a:extLst>
            </a:blip>
            <a:srcRect l="4973" t="7679" r="4908" b="12595"/>
            <a:stretch/>
          </p:blipFill>
          <p:spPr>
            <a:xfrm>
              <a:off x="7889767" y="360673"/>
              <a:ext cx="251000" cy="204081"/>
            </a:xfrm>
            <a:prstGeom prst="rect">
              <a:avLst/>
            </a:prstGeom>
          </p:spPr>
        </p:pic>
      </p:grpSp>
      <p:grpSp>
        <p:nvGrpSpPr>
          <p:cNvPr id="37" name="Grupo 36"/>
          <p:cNvGrpSpPr/>
          <p:nvPr/>
        </p:nvGrpSpPr>
        <p:grpSpPr>
          <a:xfrm>
            <a:off x="58575" y="4684662"/>
            <a:ext cx="453358" cy="368275"/>
            <a:chOff x="7872412" y="286384"/>
            <a:chExt cx="453358" cy="368275"/>
          </a:xfrm>
        </p:grpSpPr>
        <p:sp>
          <p:nvSpPr>
            <p:cNvPr id="38" name="Triângulo isósceles 37"/>
            <p:cNvSpPr/>
            <p:nvPr/>
          </p:nvSpPr>
          <p:spPr>
            <a:xfrm rot="7434788">
              <a:off x="8088756" y="417644"/>
              <a:ext cx="204624" cy="269405"/>
            </a:xfrm>
            <a:prstGeom prst="triangle">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prstClr val="white"/>
                </a:solidFill>
              </a:endParaRPr>
            </a:p>
          </p:txBody>
        </p:sp>
        <p:sp>
          <p:nvSpPr>
            <p:cNvPr id="39" name="Elipse 38"/>
            <p:cNvSpPr/>
            <p:nvPr/>
          </p:nvSpPr>
          <p:spPr>
            <a:xfrm>
              <a:off x="7872412" y="286384"/>
              <a:ext cx="289913" cy="289913"/>
            </a:xfrm>
            <a:prstGeom prst="ellipse">
              <a:avLst/>
            </a:prstGeom>
            <a:solidFill>
              <a:schemeClr val="bg1"/>
            </a:solid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prstClr val="white"/>
                </a:solidFill>
              </a:endParaRPr>
            </a:p>
          </p:txBody>
        </p:sp>
        <p:pic>
          <p:nvPicPr>
            <p:cNvPr id="40" name="Imagem 39" descr="Logo_GFB_Opcao03_especificacoes_INPI_0003.jpg"/>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101" b="86667" l="5503" r="90794"/>
                      </a14:imgEffect>
                    </a14:imgLayer>
                  </a14:imgProps>
                </a:ext>
              </a:extLst>
            </a:blip>
            <a:srcRect l="4973" t="7679" r="4908" b="12595"/>
            <a:stretch/>
          </p:blipFill>
          <p:spPr>
            <a:xfrm>
              <a:off x="7889767" y="360673"/>
              <a:ext cx="251000" cy="204081"/>
            </a:xfrm>
            <a:prstGeom prst="rect">
              <a:avLst/>
            </a:prstGeom>
          </p:spPr>
        </p:pic>
      </p:grpSp>
      <p:grpSp>
        <p:nvGrpSpPr>
          <p:cNvPr id="41" name="Grupo 40"/>
          <p:cNvGrpSpPr/>
          <p:nvPr/>
        </p:nvGrpSpPr>
        <p:grpSpPr>
          <a:xfrm>
            <a:off x="75930" y="5280473"/>
            <a:ext cx="453358" cy="368275"/>
            <a:chOff x="7872412" y="286384"/>
            <a:chExt cx="453358" cy="368275"/>
          </a:xfrm>
        </p:grpSpPr>
        <p:sp>
          <p:nvSpPr>
            <p:cNvPr id="42" name="Triângulo isósceles 41"/>
            <p:cNvSpPr/>
            <p:nvPr/>
          </p:nvSpPr>
          <p:spPr>
            <a:xfrm rot="7434788">
              <a:off x="8088756" y="417644"/>
              <a:ext cx="204624" cy="269405"/>
            </a:xfrm>
            <a:prstGeom prst="triangle">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prstClr val="white"/>
                </a:solidFill>
              </a:endParaRPr>
            </a:p>
          </p:txBody>
        </p:sp>
        <p:sp>
          <p:nvSpPr>
            <p:cNvPr id="43" name="Elipse 42"/>
            <p:cNvSpPr/>
            <p:nvPr/>
          </p:nvSpPr>
          <p:spPr>
            <a:xfrm>
              <a:off x="7872412" y="286384"/>
              <a:ext cx="289913" cy="289913"/>
            </a:xfrm>
            <a:prstGeom prst="ellipse">
              <a:avLst/>
            </a:prstGeom>
            <a:solidFill>
              <a:schemeClr val="bg1"/>
            </a:solid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prstClr val="white"/>
                </a:solidFill>
              </a:endParaRPr>
            </a:p>
          </p:txBody>
        </p:sp>
        <p:pic>
          <p:nvPicPr>
            <p:cNvPr id="44" name="Imagem 43" descr="Logo_GFB_Opcao03_especificacoes_INPI_0003.jpg"/>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101" b="86667" l="5503" r="90794"/>
                      </a14:imgEffect>
                    </a14:imgLayer>
                  </a14:imgProps>
                </a:ext>
              </a:extLst>
            </a:blip>
            <a:srcRect l="4973" t="7679" r="4908" b="12595"/>
            <a:stretch/>
          </p:blipFill>
          <p:spPr>
            <a:xfrm>
              <a:off x="7889767" y="360673"/>
              <a:ext cx="251000" cy="204081"/>
            </a:xfrm>
            <a:prstGeom prst="rect">
              <a:avLst/>
            </a:prstGeom>
          </p:spPr>
        </p:pic>
      </p:grpSp>
      <p:grpSp>
        <p:nvGrpSpPr>
          <p:cNvPr id="45" name="Grupo 44"/>
          <p:cNvGrpSpPr/>
          <p:nvPr/>
        </p:nvGrpSpPr>
        <p:grpSpPr>
          <a:xfrm>
            <a:off x="58575" y="5890085"/>
            <a:ext cx="453358" cy="368275"/>
            <a:chOff x="7872412" y="286384"/>
            <a:chExt cx="453358" cy="368275"/>
          </a:xfrm>
        </p:grpSpPr>
        <p:sp>
          <p:nvSpPr>
            <p:cNvPr id="46" name="Triângulo isósceles 45"/>
            <p:cNvSpPr/>
            <p:nvPr/>
          </p:nvSpPr>
          <p:spPr>
            <a:xfrm rot="7434788">
              <a:off x="8088756" y="417644"/>
              <a:ext cx="204624" cy="269405"/>
            </a:xfrm>
            <a:prstGeom prst="triangle">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prstClr val="white"/>
                </a:solidFill>
              </a:endParaRPr>
            </a:p>
          </p:txBody>
        </p:sp>
        <p:sp>
          <p:nvSpPr>
            <p:cNvPr id="47" name="Elipse 46"/>
            <p:cNvSpPr/>
            <p:nvPr/>
          </p:nvSpPr>
          <p:spPr>
            <a:xfrm>
              <a:off x="7872412" y="286384"/>
              <a:ext cx="289913" cy="289913"/>
            </a:xfrm>
            <a:prstGeom prst="ellipse">
              <a:avLst/>
            </a:prstGeom>
            <a:solidFill>
              <a:schemeClr val="bg1"/>
            </a:solid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prstClr val="white"/>
                </a:solidFill>
              </a:endParaRPr>
            </a:p>
          </p:txBody>
        </p:sp>
        <p:pic>
          <p:nvPicPr>
            <p:cNvPr id="48" name="Imagem 47" descr="Logo_GFB_Opcao03_especificacoes_INPI_0003.jpg"/>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101" b="86667" l="5503" r="90794"/>
                      </a14:imgEffect>
                    </a14:imgLayer>
                  </a14:imgProps>
                </a:ext>
              </a:extLst>
            </a:blip>
            <a:srcRect l="4973" t="7679" r="4908" b="12595"/>
            <a:stretch/>
          </p:blipFill>
          <p:spPr>
            <a:xfrm>
              <a:off x="7889767" y="360673"/>
              <a:ext cx="251000" cy="204081"/>
            </a:xfrm>
            <a:prstGeom prst="rect">
              <a:avLst/>
            </a:prstGeom>
          </p:spPr>
        </p:pic>
      </p:grpSp>
    </p:spTree>
    <p:extLst>
      <p:ext uri="{BB962C8B-B14F-4D97-AF65-F5344CB8AC3E}">
        <p14:creationId xmlns:p14="http://schemas.microsoft.com/office/powerpoint/2010/main" val="126428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wipe(down)">
                                      <p:cBhvr>
                                        <p:cTn id="10" dur="500"/>
                                        <p:tgtEl>
                                          <p:spTgt spid="819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par>
                                <p:cTn id="18" presetID="22" presetClass="entr" presetSubtype="8"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1000"/>
                            </p:stCondLst>
                            <p:childTnLst>
                              <p:par>
                                <p:cTn id="22" presetID="16" presetClass="entr" presetSubtype="21"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par>
                          <p:cTn id="25" fill="hold">
                            <p:stCondLst>
                              <p:cond delay="1500"/>
                            </p:stCondLst>
                            <p:childTnLst>
                              <p:par>
                                <p:cTn id="26" presetID="22" presetClass="entr" presetSubtype="1"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par>
                                <p:cTn id="33" presetID="10"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par>
                                <p:cTn id="36" presetID="10" presetClass="entr" presetSubtype="0" fill="hold"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500"/>
                                        <p:tgtEl>
                                          <p:spTgt spid="37"/>
                                        </p:tgtEl>
                                      </p:cBhvr>
                                    </p:animEffect>
                                  </p:childTnLst>
                                </p:cTn>
                              </p:par>
                              <p:par>
                                <p:cTn id="39" presetID="10" presetClass="entr" presetSubtype="0" fill="hold"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500"/>
                                        <p:tgtEl>
                                          <p:spTgt spid="41"/>
                                        </p:tgtEl>
                                      </p:cBhvr>
                                    </p:animEffect>
                                  </p:childTnLst>
                                </p:cTn>
                              </p:par>
                              <p:par>
                                <p:cTn id="42" presetID="10" presetClass="entr" presetSubtype="0"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500"/>
                                        <p:tgtEl>
                                          <p:spTgt spid="45"/>
                                        </p:tgtEl>
                                      </p:cBhvr>
                                    </p:animEffect>
                                  </p:childTnLst>
                                </p:cTn>
                              </p:par>
                              <p:par>
                                <p:cTn id="45" presetID="10"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818147" y="2165685"/>
            <a:ext cx="10748211" cy="2308324"/>
          </a:xfrm>
          <a:prstGeom prst="rect">
            <a:avLst/>
          </a:prstGeom>
          <a:noFill/>
        </p:spPr>
        <p:txBody>
          <a:bodyPr wrap="square" rtlCol="0">
            <a:spAutoFit/>
          </a:bodyPr>
          <a:lstStyle/>
          <a:p>
            <a:pPr algn="ctr"/>
            <a:r>
              <a:rPr lang="pt-BR" sz="7200" b="1" dirty="0" smtClean="0"/>
              <a:t>4º Ciclo: MEDICAMENTOS BIOLÓGICOS</a:t>
            </a:r>
            <a:endParaRPr lang="es-ES" sz="72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930213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p:cNvPicPr>
            <a:picLocks noChangeAspect="1"/>
          </p:cNvPicPr>
          <p:nvPr/>
        </p:nvPicPr>
        <p:blipFill>
          <a:blip r:embed="rId2" cstate="print">
            <a:extLst>
              <a:ext uri="{BEBA8EAE-BF5A-486C-A8C5-ECC9F3942E4B}">
                <a14:imgProps xmlns:a14="http://schemas.microsoft.com/office/drawing/2010/main">
                  <a14:imgLayer r:embed="rId3">
                    <a14:imgEffect>
                      <a14:backgroundRemoval t="1947" b="97699" l="2375" r="98042"/>
                    </a14:imgEffect>
                  </a14:imgLayer>
                </a14:imgProps>
              </a:ext>
              <a:ext uri="{28A0092B-C50C-407E-A947-70E740481C1C}">
                <a14:useLocalDpi xmlns:a14="http://schemas.microsoft.com/office/drawing/2010/main" val="0"/>
              </a:ext>
            </a:extLst>
          </a:blip>
          <a:stretch>
            <a:fillRect/>
          </a:stretch>
        </p:blipFill>
        <p:spPr>
          <a:xfrm>
            <a:off x="5080249" y="834189"/>
            <a:ext cx="6990874" cy="5506388"/>
          </a:xfrm>
          <a:prstGeom prst="rect">
            <a:avLst/>
          </a:prstGeom>
        </p:spPr>
      </p:pic>
      <p:sp>
        <p:nvSpPr>
          <p:cNvPr id="2" name="Título 1"/>
          <p:cNvSpPr>
            <a:spLocks noGrp="1"/>
          </p:cNvSpPr>
          <p:nvPr>
            <p:ph type="title"/>
          </p:nvPr>
        </p:nvSpPr>
        <p:spPr>
          <a:xfrm>
            <a:off x="0" y="116905"/>
            <a:ext cx="12191999" cy="672685"/>
          </a:xfrm>
        </p:spPr>
        <p:txBody>
          <a:bodyPr>
            <a:normAutofit fontScale="90000"/>
          </a:bodyPr>
          <a:lstStyle/>
          <a:p>
            <a:pPr algn="ctr"/>
            <a:r>
              <a:rPr lang="pt-BR" b="1" dirty="0">
                <a:solidFill>
                  <a:srgbClr val="166C70"/>
                </a:solidFill>
              </a:rPr>
              <a:t>Nova Fronteira Tecnológica: Anticorpos </a:t>
            </a:r>
            <a:r>
              <a:rPr lang="pt-BR" b="1" dirty="0" smtClean="0">
                <a:solidFill>
                  <a:srgbClr val="166C70"/>
                </a:solidFill>
              </a:rPr>
              <a:t>Monoclonais</a:t>
            </a:r>
            <a:endParaRPr lang="es-ES" b="1" dirty="0">
              <a:solidFill>
                <a:srgbClr val="166C70"/>
              </a:solidFill>
            </a:endParaRPr>
          </a:p>
        </p:txBody>
      </p:sp>
      <p:pic>
        <p:nvPicPr>
          <p:cNvPr id="5" name="Picture 2"/>
          <p:cNvPicPr>
            <a:picLocks noChangeAspect="1" noChangeArrowheads="1"/>
          </p:cNvPicPr>
          <p:nvPr/>
        </p:nvPicPr>
        <p:blipFill>
          <a:blip r:embed="rId4" cstate="print"/>
          <a:srcRect/>
          <a:stretch>
            <a:fillRect/>
          </a:stretch>
        </p:blipFill>
        <p:spPr bwMode="auto">
          <a:xfrm>
            <a:off x="645960" y="4471579"/>
            <a:ext cx="743048" cy="550557"/>
          </a:xfrm>
          <a:prstGeom prst="rect">
            <a:avLst/>
          </a:prstGeom>
          <a:noFill/>
          <a:ln w="9525">
            <a:noFill/>
            <a:miter lim="800000"/>
            <a:headEnd/>
            <a:tailEnd/>
          </a:ln>
        </p:spPr>
      </p:pic>
      <p:sp>
        <p:nvSpPr>
          <p:cNvPr id="6" name="CaixaDeTexto 5"/>
          <p:cNvSpPr txBox="1">
            <a:spLocks noChangeArrowheads="1"/>
          </p:cNvSpPr>
          <p:nvPr/>
        </p:nvSpPr>
        <p:spPr bwMode="auto">
          <a:xfrm>
            <a:off x="564485" y="5229948"/>
            <a:ext cx="1150937" cy="369888"/>
          </a:xfrm>
          <a:prstGeom prst="rect">
            <a:avLst/>
          </a:prstGeom>
          <a:noFill/>
          <a:ln w="9525">
            <a:noFill/>
            <a:miter lim="800000"/>
            <a:headEnd/>
            <a:tailEnd/>
          </a:ln>
        </p:spPr>
        <p:txBody>
          <a:bodyPr>
            <a:spAutoFit/>
          </a:bodyPr>
          <a:lstStyle/>
          <a:p>
            <a:r>
              <a:rPr lang="pt-BR" b="1" dirty="0"/>
              <a:t>Aspirina</a:t>
            </a:r>
          </a:p>
        </p:txBody>
      </p:sp>
      <p:sp>
        <p:nvSpPr>
          <p:cNvPr id="7" name="CaixaDeTexto 11"/>
          <p:cNvSpPr txBox="1">
            <a:spLocks noChangeArrowheads="1"/>
          </p:cNvSpPr>
          <p:nvPr/>
        </p:nvSpPr>
        <p:spPr bwMode="auto">
          <a:xfrm>
            <a:off x="113433" y="6385176"/>
            <a:ext cx="2335812" cy="430887"/>
          </a:xfrm>
          <a:prstGeom prst="rect">
            <a:avLst/>
          </a:prstGeom>
          <a:noFill/>
          <a:ln w="9525">
            <a:noFill/>
            <a:miter lim="800000"/>
            <a:headEnd/>
            <a:tailEnd/>
          </a:ln>
        </p:spPr>
        <p:txBody>
          <a:bodyPr wrap="square">
            <a:spAutoFit/>
          </a:bodyPr>
          <a:lstStyle/>
          <a:p>
            <a:r>
              <a:rPr lang="pt-BR" sz="1100" dirty="0"/>
              <a:t>Peso molecular = 180 </a:t>
            </a:r>
            <a:r>
              <a:rPr lang="pt-BR" sz="1100" dirty="0" err="1"/>
              <a:t>Daltons</a:t>
            </a:r>
            <a:endParaRPr lang="pt-BR" sz="1100" dirty="0"/>
          </a:p>
          <a:p>
            <a:r>
              <a:rPr lang="pt-BR" sz="1100" dirty="0"/>
              <a:t>0 </a:t>
            </a:r>
            <a:r>
              <a:rPr lang="pt-BR" sz="1100" dirty="0" err="1"/>
              <a:t>aminoacidos</a:t>
            </a:r>
            <a:endParaRPr lang="pt-BR" sz="1100" dirty="0"/>
          </a:p>
        </p:txBody>
      </p:sp>
      <p:sp>
        <p:nvSpPr>
          <p:cNvPr id="8" name="CaixaDeTexto 7"/>
          <p:cNvSpPr txBox="1"/>
          <p:nvPr/>
        </p:nvSpPr>
        <p:spPr>
          <a:xfrm>
            <a:off x="81653" y="5752950"/>
            <a:ext cx="1871663" cy="523220"/>
          </a:xfrm>
          <a:prstGeom prst="rect">
            <a:avLst/>
          </a:prstGeom>
          <a:solidFill>
            <a:schemeClr val="tx2">
              <a:lumMod val="60000"/>
              <a:lumOff val="40000"/>
            </a:schemeClr>
          </a:solidFill>
        </p:spPr>
        <p:txBody>
          <a:bodyPr>
            <a:spAutoFit/>
          </a:bodyPr>
          <a:lstStyle/>
          <a:p>
            <a:pPr algn="ctr">
              <a:defRPr/>
            </a:pPr>
            <a:r>
              <a:rPr lang="pt-BR" sz="1400" b="1" dirty="0">
                <a:solidFill>
                  <a:srgbClr val="FFFF00"/>
                </a:solidFill>
                <a:effectLst>
                  <a:outerShdw blurRad="38100" dist="38100" dir="2700000" algn="tl">
                    <a:srgbClr val="000000">
                      <a:alpha val="43137"/>
                    </a:srgbClr>
                  </a:outerShdw>
                </a:effectLst>
                <a:latin typeface="Arial" charset="0"/>
                <a:cs typeface="Arial" charset="0"/>
              </a:rPr>
              <a:t>Molécula química pequena</a:t>
            </a:r>
          </a:p>
        </p:txBody>
      </p:sp>
      <p:sp>
        <p:nvSpPr>
          <p:cNvPr id="9" name="CaixaDeTexto 8"/>
          <p:cNvSpPr txBox="1">
            <a:spLocks noChangeArrowheads="1"/>
          </p:cNvSpPr>
          <p:nvPr/>
        </p:nvSpPr>
        <p:spPr bwMode="auto">
          <a:xfrm>
            <a:off x="9418961" y="3293099"/>
            <a:ext cx="2904843" cy="830997"/>
          </a:xfrm>
          <a:prstGeom prst="rect">
            <a:avLst/>
          </a:prstGeom>
          <a:noFill/>
          <a:ln w="9525">
            <a:noFill/>
            <a:miter lim="800000"/>
            <a:headEnd/>
            <a:tailEnd/>
          </a:ln>
        </p:spPr>
        <p:txBody>
          <a:bodyPr wrap="square">
            <a:spAutoFit/>
          </a:bodyPr>
          <a:lstStyle/>
          <a:p>
            <a:pPr algn="ctr"/>
            <a:r>
              <a:rPr lang="pt-BR" sz="2400" b="1" dirty="0">
                <a:solidFill>
                  <a:srgbClr val="FF0000"/>
                </a:solidFill>
                <a:effectLst>
                  <a:outerShdw blurRad="38100" dist="38100" dir="2700000" algn="tl">
                    <a:srgbClr val="000000">
                      <a:alpha val="43137"/>
                    </a:srgbClr>
                  </a:outerShdw>
                </a:effectLst>
              </a:rPr>
              <a:t>Anticorpo Monoclonal</a:t>
            </a:r>
          </a:p>
        </p:txBody>
      </p:sp>
      <p:sp>
        <p:nvSpPr>
          <p:cNvPr id="10" name="CaixaDeTexto 19"/>
          <p:cNvSpPr txBox="1">
            <a:spLocks noChangeArrowheads="1"/>
          </p:cNvSpPr>
          <p:nvPr/>
        </p:nvSpPr>
        <p:spPr bwMode="auto">
          <a:xfrm>
            <a:off x="9704895" y="6385176"/>
            <a:ext cx="2366228" cy="430887"/>
          </a:xfrm>
          <a:prstGeom prst="rect">
            <a:avLst/>
          </a:prstGeom>
          <a:noFill/>
          <a:ln w="9525">
            <a:noFill/>
            <a:miter lim="800000"/>
            <a:headEnd/>
            <a:tailEnd/>
          </a:ln>
        </p:spPr>
        <p:txBody>
          <a:bodyPr wrap="square">
            <a:spAutoFit/>
          </a:bodyPr>
          <a:lstStyle/>
          <a:p>
            <a:pPr algn="ctr"/>
            <a:r>
              <a:rPr lang="pt-BR" sz="1100" dirty="0"/>
              <a:t>Peso molecular     150.000 </a:t>
            </a:r>
            <a:r>
              <a:rPr lang="pt-BR" sz="1100" dirty="0" err="1"/>
              <a:t>Daltons</a:t>
            </a:r>
            <a:r>
              <a:rPr lang="pt-BR" sz="1100" dirty="0"/>
              <a:t> =</a:t>
            </a:r>
          </a:p>
          <a:p>
            <a:pPr algn="ctr"/>
            <a:r>
              <a:rPr lang="pt-BR" sz="1100" dirty="0"/>
              <a:t>1300 aminoácidos</a:t>
            </a:r>
          </a:p>
        </p:txBody>
      </p:sp>
      <p:sp>
        <p:nvSpPr>
          <p:cNvPr id="12" name="CaixaDeTexto 11"/>
          <p:cNvSpPr txBox="1"/>
          <p:nvPr/>
        </p:nvSpPr>
        <p:spPr>
          <a:xfrm>
            <a:off x="10114939" y="5817357"/>
            <a:ext cx="1512888" cy="523220"/>
          </a:xfrm>
          <a:prstGeom prst="rect">
            <a:avLst/>
          </a:prstGeom>
          <a:solidFill>
            <a:schemeClr val="tx2">
              <a:lumMod val="60000"/>
              <a:lumOff val="40000"/>
            </a:schemeClr>
          </a:solidFill>
        </p:spPr>
        <p:txBody>
          <a:bodyPr wrap="square">
            <a:spAutoFit/>
          </a:bodyPr>
          <a:lstStyle>
            <a:defPPr>
              <a:defRPr lang="pt-BR"/>
            </a:defPPr>
            <a:lvl1pPr algn="ctr">
              <a:defRPr sz="1600" b="1">
                <a:solidFill>
                  <a:srgbClr val="FFFF00"/>
                </a:solidFill>
                <a:effectLst>
                  <a:outerShdw blurRad="38100" dist="38100" dir="2700000" algn="tl">
                    <a:srgbClr val="000000">
                      <a:alpha val="43137"/>
                    </a:srgbClr>
                  </a:outerShdw>
                </a:effectLst>
                <a:latin typeface="Arial" charset="0"/>
                <a:cs typeface="Arial" charset="0"/>
              </a:defRPr>
            </a:lvl1pPr>
          </a:lstStyle>
          <a:p>
            <a:r>
              <a:rPr lang="pt-BR" sz="1400" dirty="0"/>
              <a:t>Biológico Complexo</a:t>
            </a:r>
          </a:p>
        </p:txBody>
      </p:sp>
      <p:sp>
        <p:nvSpPr>
          <p:cNvPr id="13" name="Retângulo 12"/>
          <p:cNvSpPr/>
          <p:nvPr/>
        </p:nvSpPr>
        <p:spPr>
          <a:xfrm>
            <a:off x="113432" y="1076042"/>
            <a:ext cx="5100251" cy="2031325"/>
          </a:xfrm>
          <a:prstGeom prst="rect">
            <a:avLst/>
          </a:prstGeom>
          <a:solidFill>
            <a:schemeClr val="bg2">
              <a:alpha val="87000"/>
            </a:schemeClr>
          </a:solidFill>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a:spAutoFit/>
          </a:bodyPr>
          <a:lstStyle/>
          <a:p>
            <a:pPr marL="342900" indent="-342900">
              <a:lnSpc>
                <a:spcPct val="150000"/>
              </a:lnSpc>
              <a:spcBef>
                <a:spcPts val="0"/>
              </a:spcBef>
              <a:buClr>
                <a:schemeClr val="tx1"/>
              </a:buClr>
              <a:buFont typeface="Arial" panose="020B0604020202020204" pitchFamily="34" charset="0"/>
              <a:buChar char="•"/>
            </a:pPr>
            <a:r>
              <a:rPr lang="pt-BR" sz="1400" b="1" dirty="0">
                <a:solidFill>
                  <a:srgbClr val="0A5B5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Nova</a:t>
            </a:r>
            <a:r>
              <a:rPr lang="pt-BR" sz="1400" dirty="0">
                <a:solidFill>
                  <a:srgbClr val="0A5B5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pt-BR" sz="1400" dirty="0">
                <a:latin typeface="Verdana" panose="020B0604030504040204" pitchFamily="34" charset="0"/>
                <a:ea typeface="Verdana" panose="020B0604030504040204" pitchFamily="34" charset="0"/>
                <a:cs typeface="Verdana" panose="020B0604030504040204" pitchFamily="34" charset="0"/>
              </a:rPr>
              <a:t>plataforma tecnológica</a:t>
            </a:r>
          </a:p>
          <a:p>
            <a:pPr marL="342900" indent="-342900">
              <a:lnSpc>
                <a:spcPct val="150000"/>
              </a:lnSpc>
              <a:spcBef>
                <a:spcPts val="0"/>
              </a:spcBef>
              <a:buClr>
                <a:schemeClr val="tx1"/>
              </a:buClr>
              <a:buFont typeface="Arial" panose="020B0604020202020204" pitchFamily="34" charset="0"/>
              <a:buChar char="•"/>
            </a:pPr>
            <a:r>
              <a:rPr lang="pt-BR" sz="1400" dirty="0">
                <a:latin typeface="Verdana" panose="020B0604030504040204" pitchFamily="34" charset="0"/>
                <a:ea typeface="Verdana" panose="020B0604030504040204" pitchFamily="34" charset="0"/>
                <a:cs typeface="Verdana" panose="020B0604030504040204" pitchFamily="34" charset="0"/>
              </a:rPr>
              <a:t>Produtos de </a:t>
            </a:r>
            <a:r>
              <a:rPr lang="pt-BR" sz="1400" b="1" dirty="0">
                <a:solidFill>
                  <a:srgbClr val="0A5B5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alto valor agregado</a:t>
            </a:r>
          </a:p>
          <a:p>
            <a:pPr marL="342900" indent="-342900">
              <a:lnSpc>
                <a:spcPct val="150000"/>
              </a:lnSpc>
              <a:spcBef>
                <a:spcPts val="0"/>
              </a:spcBef>
              <a:buClr>
                <a:schemeClr val="tx1"/>
              </a:buClr>
              <a:buFont typeface="Arial" panose="020B0604020202020204" pitchFamily="34" charset="0"/>
              <a:buChar char="•"/>
            </a:pPr>
            <a:r>
              <a:rPr lang="pt-BR" sz="1400" b="1" dirty="0">
                <a:solidFill>
                  <a:srgbClr val="0A5B5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Complexidade</a:t>
            </a:r>
            <a:r>
              <a:rPr lang="pt-BR" sz="1400" dirty="0">
                <a:solidFill>
                  <a:srgbClr val="0A5B5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pt-BR" sz="1400" dirty="0">
                <a:latin typeface="Verdana" panose="020B0604030504040204" pitchFamily="34" charset="0"/>
                <a:ea typeface="Verdana" panose="020B0604030504040204" pitchFamily="34" charset="0"/>
                <a:cs typeface="Verdana" panose="020B0604030504040204" pitchFamily="34" charset="0"/>
              </a:rPr>
              <a:t>tecnológica, mesmo para “copiar”</a:t>
            </a:r>
          </a:p>
          <a:p>
            <a:pPr marL="342900" indent="-342900">
              <a:lnSpc>
                <a:spcPct val="150000"/>
              </a:lnSpc>
              <a:spcBef>
                <a:spcPts val="0"/>
              </a:spcBef>
              <a:buClr>
                <a:schemeClr val="tx1"/>
              </a:buClr>
              <a:buFont typeface="Arial" panose="020B0604020202020204" pitchFamily="34" charset="0"/>
              <a:buChar char="•"/>
            </a:pPr>
            <a:r>
              <a:rPr lang="pt-BR" sz="1400" dirty="0">
                <a:latin typeface="Verdana" panose="020B0604030504040204" pitchFamily="34" charset="0"/>
                <a:ea typeface="Verdana" panose="020B0604030504040204" pitchFamily="34" charset="0"/>
                <a:cs typeface="Verdana" panose="020B0604030504040204" pitchFamily="34" charset="0"/>
              </a:rPr>
              <a:t>Expiração de patentes: </a:t>
            </a:r>
            <a:r>
              <a:rPr lang="pt-BR" sz="1400" b="1" dirty="0">
                <a:solidFill>
                  <a:srgbClr val="0A5B5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US$ 45 bilhões </a:t>
            </a:r>
            <a:r>
              <a:rPr lang="pt-BR" sz="1400" dirty="0">
                <a:latin typeface="Verdana" panose="020B0604030504040204" pitchFamily="34" charset="0"/>
                <a:ea typeface="Verdana" panose="020B0604030504040204" pitchFamily="34" charset="0"/>
                <a:cs typeface="Verdana" panose="020B0604030504040204" pitchFamily="34" charset="0"/>
              </a:rPr>
              <a:t>(2014-2018)</a:t>
            </a:r>
            <a:endParaRPr lang="pt-BR" sz="1400" dirty="0">
              <a:solidFill>
                <a:srgbClr val="C00000"/>
              </a:solidFill>
              <a:latin typeface="Verdana" panose="020B0604030504040204" pitchFamily="34" charset="0"/>
              <a:ea typeface="Verdana" panose="020B0604030504040204" pitchFamily="34" charset="0"/>
              <a:cs typeface="Verdana" panose="020B0604030504040204" pitchFamily="34" charset="0"/>
            </a:endParaRPr>
          </a:p>
          <a:p>
            <a:pPr marL="342900" indent="-342900">
              <a:lnSpc>
                <a:spcPct val="150000"/>
              </a:lnSpc>
              <a:spcBef>
                <a:spcPts val="0"/>
              </a:spcBef>
              <a:buClr>
                <a:schemeClr val="tx1"/>
              </a:buClr>
              <a:buFont typeface="Arial" panose="020B0604020202020204" pitchFamily="34" charset="0"/>
              <a:buChar char="•"/>
            </a:pPr>
            <a:r>
              <a:rPr lang="pt-BR" sz="1400" dirty="0">
                <a:latin typeface="Verdana" panose="020B0604030504040204" pitchFamily="34" charset="0"/>
                <a:ea typeface="Verdana" panose="020B0604030504040204" pitchFamily="34" charset="0"/>
                <a:cs typeface="Verdana" panose="020B0604030504040204" pitchFamily="34" charset="0"/>
              </a:rPr>
              <a:t>Produtos de </a:t>
            </a:r>
            <a:r>
              <a:rPr lang="pt-BR" sz="1400" b="1" dirty="0">
                <a:solidFill>
                  <a:srgbClr val="0A5B5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alto custo para o SUS</a:t>
            </a:r>
          </a:p>
        </p:txBody>
      </p:sp>
      <p:pic>
        <p:nvPicPr>
          <p:cNvPr id="15" name="Picture 3"/>
          <p:cNvPicPr>
            <a:picLocks noChangeAspect="1" noChangeArrowheads="1"/>
          </p:cNvPicPr>
          <p:nvPr/>
        </p:nvPicPr>
        <p:blipFill rotWithShape="1">
          <a:blip r:embed="rId5" cstate="print"/>
          <a:srcRect l="8366" t="9237" r="7975" b="10137"/>
          <a:stretch/>
        </p:blipFill>
        <p:spPr bwMode="auto">
          <a:xfrm>
            <a:off x="3054240" y="4014051"/>
            <a:ext cx="2471462" cy="1102966"/>
          </a:xfrm>
          <a:prstGeom prst="rect">
            <a:avLst/>
          </a:prstGeom>
          <a:noFill/>
          <a:ln w="9525">
            <a:noFill/>
            <a:miter lim="800000"/>
            <a:headEnd/>
            <a:tailEnd/>
          </a:ln>
        </p:spPr>
      </p:pic>
      <p:sp>
        <p:nvSpPr>
          <p:cNvPr id="16" name="CaixaDeTexto 15"/>
          <p:cNvSpPr txBox="1">
            <a:spLocks noChangeArrowheads="1"/>
          </p:cNvSpPr>
          <p:nvPr/>
        </p:nvSpPr>
        <p:spPr bwMode="auto">
          <a:xfrm>
            <a:off x="3462883" y="5223528"/>
            <a:ext cx="1655763" cy="368300"/>
          </a:xfrm>
          <a:prstGeom prst="rect">
            <a:avLst/>
          </a:prstGeom>
          <a:noFill/>
          <a:ln w="9525">
            <a:noFill/>
            <a:miter lim="800000"/>
            <a:headEnd/>
            <a:tailEnd/>
          </a:ln>
        </p:spPr>
        <p:txBody>
          <a:bodyPr>
            <a:spAutoFit/>
          </a:bodyPr>
          <a:lstStyle/>
          <a:p>
            <a:pPr algn="ctr"/>
            <a:r>
              <a:rPr lang="pt-BR" b="1" dirty="0"/>
              <a:t>Calcitonina</a:t>
            </a:r>
          </a:p>
        </p:txBody>
      </p:sp>
      <p:sp>
        <p:nvSpPr>
          <p:cNvPr id="17" name="CaixaDeTexto 16"/>
          <p:cNvSpPr txBox="1"/>
          <p:nvPr/>
        </p:nvSpPr>
        <p:spPr>
          <a:xfrm>
            <a:off x="3461296" y="5745171"/>
            <a:ext cx="1657350" cy="584200"/>
          </a:xfrm>
          <a:prstGeom prst="rect">
            <a:avLst/>
          </a:prstGeom>
          <a:solidFill>
            <a:schemeClr val="tx2">
              <a:lumMod val="60000"/>
              <a:lumOff val="40000"/>
            </a:schemeClr>
          </a:solidFill>
        </p:spPr>
        <p:txBody>
          <a:bodyPr>
            <a:spAutoFit/>
          </a:bodyPr>
          <a:lstStyle>
            <a:defPPr>
              <a:defRPr lang="pt-BR"/>
            </a:defPPr>
            <a:lvl1pPr algn="ctr">
              <a:defRPr sz="1600" b="1">
                <a:solidFill>
                  <a:srgbClr val="FFFF00"/>
                </a:solidFill>
                <a:effectLst>
                  <a:outerShdw blurRad="38100" dist="38100" dir="2700000" algn="tl">
                    <a:srgbClr val="000000">
                      <a:alpha val="43137"/>
                    </a:srgbClr>
                  </a:outerShdw>
                </a:effectLst>
                <a:latin typeface="Arial" charset="0"/>
                <a:cs typeface="Arial" charset="0"/>
              </a:defRPr>
            </a:lvl1pPr>
          </a:lstStyle>
          <a:p>
            <a:r>
              <a:rPr lang="pt-BR" dirty="0"/>
              <a:t>Biológico Simples</a:t>
            </a:r>
          </a:p>
        </p:txBody>
      </p:sp>
      <p:sp>
        <p:nvSpPr>
          <p:cNvPr id="18" name="CaixaDeTexto 18"/>
          <p:cNvSpPr txBox="1">
            <a:spLocks noChangeArrowheads="1"/>
          </p:cNvSpPr>
          <p:nvPr/>
        </p:nvSpPr>
        <p:spPr bwMode="auto">
          <a:xfrm>
            <a:off x="2811898" y="6330600"/>
            <a:ext cx="2887737" cy="523220"/>
          </a:xfrm>
          <a:prstGeom prst="rect">
            <a:avLst/>
          </a:prstGeom>
          <a:noFill/>
          <a:ln w="9525">
            <a:noFill/>
            <a:miter lim="800000"/>
            <a:headEnd/>
            <a:tailEnd/>
          </a:ln>
        </p:spPr>
        <p:txBody>
          <a:bodyPr wrap="square">
            <a:spAutoFit/>
          </a:bodyPr>
          <a:lstStyle/>
          <a:p>
            <a:pPr algn="ctr"/>
            <a:r>
              <a:rPr lang="pt-BR" sz="1400" dirty="0"/>
              <a:t>Peso molecular = 3.455 </a:t>
            </a:r>
            <a:r>
              <a:rPr lang="pt-BR" sz="1400" dirty="0" err="1"/>
              <a:t>Daltons</a:t>
            </a:r>
            <a:endParaRPr lang="pt-BR" sz="1400" dirty="0"/>
          </a:p>
          <a:p>
            <a:pPr algn="ctr"/>
            <a:r>
              <a:rPr lang="pt-BR" sz="1400" dirty="0"/>
              <a:t>32 aminoácidos</a:t>
            </a:r>
          </a:p>
        </p:txBody>
      </p:sp>
    </p:spTree>
    <p:extLst>
      <p:ext uri="{BB962C8B-B14F-4D97-AF65-F5344CB8AC3E}">
        <p14:creationId xmlns:p14="http://schemas.microsoft.com/office/powerpoint/2010/main" val="15751382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childTnLst>
                          </p:cTn>
                        </p:par>
                        <p:par>
                          <p:cTn id="14" fill="hold">
                            <p:stCondLst>
                              <p:cond delay="2000"/>
                            </p:stCondLst>
                            <p:childTnLst>
                              <p:par>
                                <p:cTn id="15" presetID="53" presetClass="entr" presetSubtype="16"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ppt_w</p:attrName>
                                        </p:attrNameLst>
                                      </p:cBhvr>
                                      <p:tavLst>
                                        <p:tav tm="0">
                                          <p:val>
                                            <p:fltVal val="0"/>
                                          </p:val>
                                        </p:tav>
                                        <p:tav tm="100000">
                                          <p:val>
                                            <p:strVal val="#ppt_w"/>
                                          </p:val>
                                        </p:tav>
                                      </p:tavLst>
                                    </p:anim>
                                    <p:anim calcmode="lin" valueType="num">
                                      <p:cBhvr>
                                        <p:cTn id="18" dur="1000" fill="hold"/>
                                        <p:tgtEl>
                                          <p:spTgt spid="15"/>
                                        </p:tgtEl>
                                        <p:attrNameLst>
                                          <p:attrName>ppt_h</p:attrName>
                                        </p:attrNameLst>
                                      </p:cBhvr>
                                      <p:tavLst>
                                        <p:tav tm="0">
                                          <p:val>
                                            <p:fltVal val="0"/>
                                          </p:val>
                                        </p:tav>
                                        <p:tav tm="100000">
                                          <p:val>
                                            <p:strVal val="#ppt_h"/>
                                          </p:val>
                                        </p:tav>
                                      </p:tavLst>
                                    </p:anim>
                                    <p:animEffect transition="in" filter="fade">
                                      <p:cBhvr>
                                        <p:cTn id="19" dur="1000"/>
                                        <p:tgtEl>
                                          <p:spTgt spid="15"/>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childTnLst>
                                </p:cTn>
                              </p:par>
                            </p:childTnLst>
                          </p:cTn>
                        </p:par>
                        <p:par>
                          <p:cTn id="24" fill="hold">
                            <p:stCondLst>
                              <p:cond delay="4000"/>
                            </p:stCondLst>
                            <p:childTnLst>
                              <p:par>
                                <p:cTn id="25" presetID="53"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Effect transition="in" filter="fade">
                                      <p:cBhvr>
                                        <p:cTn id="29" dur="10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childTnLst>
                                </p:cTn>
                              </p:par>
                            </p:childTnLst>
                          </p:cTn>
                        </p:par>
                        <p:par>
                          <p:cTn id="33" fill="hold">
                            <p:stCondLst>
                              <p:cond delay="5000"/>
                            </p:stCondLst>
                            <p:childTnLst>
                              <p:par>
                                <p:cTn id="34" presetID="10" presetClass="entr" presetSubtype="0"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par>
                          <p:cTn id="40" fill="hold">
                            <p:stCondLst>
                              <p:cond delay="55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par>
                          <p:cTn id="47" fill="hold">
                            <p:stCondLst>
                              <p:cond delay="6000"/>
                            </p:stCondLst>
                            <p:childTnLst>
                              <p:par>
                                <p:cTn id="48" presetID="10" presetClass="entr" presetSubtype="0"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childTnLst>
                          </p:cTn>
                        </p:par>
                        <p:par>
                          <p:cTn id="51" fill="hold">
                            <p:stCondLst>
                              <p:cond delay="6500"/>
                            </p:stCondLst>
                            <p:childTnLst>
                              <p:par>
                                <p:cTn id="52" presetID="10" presetClass="entr" presetSubtype="0" fill="hold" grpId="0" nodeType="after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500"/>
                                        <p:tgtEl>
                                          <p:spTgt spid="10"/>
                                        </p:tgtEl>
                                      </p:cBhvr>
                                    </p:animEffect>
                                  </p:childTnLst>
                                </p:cTn>
                              </p:par>
                            </p:childTnLst>
                          </p:cTn>
                        </p:par>
                        <p:par>
                          <p:cTn id="55" fill="hold">
                            <p:stCondLst>
                              <p:cond delay="7000"/>
                            </p:stCondLst>
                            <p:childTnLst>
                              <p:par>
                                <p:cTn id="56" presetID="22" presetClass="entr" presetSubtype="8" fill="hold" grpId="0" nodeType="afterEffect">
                                  <p:stCondLst>
                                    <p:cond delay="1000"/>
                                  </p:stCondLst>
                                  <p:childTnLst>
                                    <p:set>
                                      <p:cBhvr>
                                        <p:cTn id="57" dur="1" fill="hold">
                                          <p:stCondLst>
                                            <p:cond delay="0"/>
                                          </p:stCondLst>
                                        </p:cTn>
                                        <p:tgtEl>
                                          <p:spTgt spid="13"/>
                                        </p:tgtEl>
                                        <p:attrNameLst>
                                          <p:attrName>style.visibility</p:attrName>
                                        </p:attrNameLst>
                                      </p:cBhvr>
                                      <p:to>
                                        <p:strVal val="visible"/>
                                      </p:to>
                                    </p:set>
                                    <p:animEffect transition="in" filter="wipe(left)">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p:bldP spid="10" grpId="0"/>
      <p:bldP spid="12" grpId="0" animBg="1"/>
      <p:bldP spid="13" grpId="0" animBg="1"/>
      <p:bldP spid="16" grpId="0"/>
      <p:bldP spid="17" grpId="0" animBg="1"/>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833204" y="1985750"/>
            <a:ext cx="8815197" cy="3648484"/>
            <a:chOff x="296212" y="4287833"/>
            <a:chExt cx="7707144" cy="2349508"/>
          </a:xfrm>
        </p:grpSpPr>
        <p:sp>
          <p:nvSpPr>
            <p:cNvPr id="5" name="TextBox 52"/>
            <p:cNvSpPr txBox="1">
              <a:spLocks noChangeArrowheads="1"/>
            </p:cNvSpPr>
            <p:nvPr/>
          </p:nvSpPr>
          <p:spPr bwMode="auto">
            <a:xfrm>
              <a:off x="485403" y="4287833"/>
              <a:ext cx="3438525" cy="21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984" tIns="45713" rIns="91427" bIns="45713">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US" sz="1600" b="1" kern="0" dirty="0" err="1">
                  <a:solidFill>
                    <a:prstClr val="black"/>
                  </a:solidFill>
                  <a:cs typeface="Arial" charset="0"/>
                </a:rPr>
                <a:t>Envelhecimento</a:t>
              </a:r>
              <a:r>
                <a:rPr lang="en-US" sz="1600" b="1" kern="0" dirty="0">
                  <a:solidFill>
                    <a:prstClr val="black"/>
                  </a:solidFill>
                  <a:cs typeface="Arial" charset="0"/>
                </a:rPr>
                <a:t> da </a:t>
              </a:r>
              <a:r>
                <a:rPr lang="en-US" sz="1600" b="1" kern="0" dirty="0" err="1">
                  <a:solidFill>
                    <a:prstClr val="black"/>
                  </a:solidFill>
                  <a:cs typeface="Arial" charset="0"/>
                </a:rPr>
                <a:t>População</a:t>
              </a:r>
              <a:r>
                <a:rPr lang="en-US" sz="1600" b="1" kern="0" dirty="0">
                  <a:solidFill>
                    <a:prstClr val="black"/>
                  </a:solidFill>
                  <a:cs typeface="Arial" charset="0"/>
                </a:rPr>
                <a:t> no </a:t>
              </a:r>
              <a:r>
                <a:rPr lang="en-US" sz="1600" b="1" kern="0" dirty="0" err="1">
                  <a:solidFill>
                    <a:prstClr val="black"/>
                  </a:solidFill>
                  <a:cs typeface="Arial" charset="0"/>
                </a:rPr>
                <a:t>Brasil</a:t>
              </a:r>
              <a:endParaRPr lang="en-US" sz="1600" b="1" kern="0" dirty="0">
                <a:solidFill>
                  <a:prstClr val="black"/>
                </a:solidFill>
                <a:cs typeface="Arial" charset="0"/>
              </a:endParaRPr>
            </a:p>
          </p:txBody>
        </p:sp>
        <p:sp>
          <p:nvSpPr>
            <p:cNvPr id="6" name="Text Box 141"/>
            <p:cNvSpPr txBox="1">
              <a:spLocks noChangeArrowheads="1"/>
            </p:cNvSpPr>
            <p:nvPr/>
          </p:nvSpPr>
          <p:spPr bwMode="auto">
            <a:xfrm>
              <a:off x="296212" y="6487421"/>
              <a:ext cx="2073275" cy="14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1427" tIns="45713" rIns="91427" bIns="45713">
              <a:spAutoFit/>
            </a:bodyPr>
            <a:lstStyle>
              <a:lvl1pPr marL="114300" indent="-1143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defRPr/>
              </a:pPr>
              <a:r>
                <a:rPr lang="en-US" sz="900" b="1" kern="0" dirty="0" err="1">
                  <a:solidFill>
                    <a:prstClr val="black"/>
                  </a:solidFill>
                  <a:cs typeface="Arial" charset="0"/>
                </a:rPr>
                <a:t>Fonte</a:t>
              </a:r>
              <a:r>
                <a:rPr lang="en-US" sz="900" b="1" kern="0" dirty="0">
                  <a:solidFill>
                    <a:prstClr val="black"/>
                  </a:solidFill>
                  <a:cs typeface="Arial" charset="0"/>
                </a:rPr>
                <a:t>: IBGE</a:t>
              </a:r>
            </a:p>
          </p:txBody>
        </p:sp>
        <p:sp>
          <p:nvSpPr>
            <p:cNvPr id="7" name="TextBox 52"/>
            <p:cNvSpPr txBox="1">
              <a:spLocks noChangeArrowheads="1"/>
            </p:cNvSpPr>
            <p:nvPr/>
          </p:nvSpPr>
          <p:spPr bwMode="auto">
            <a:xfrm>
              <a:off x="4346327" y="4287833"/>
              <a:ext cx="3657029" cy="21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7984" tIns="45713" rIns="91427" bIns="45713">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US" sz="1600" b="1" kern="0" dirty="0" err="1">
                  <a:solidFill>
                    <a:prstClr val="black"/>
                  </a:solidFill>
                  <a:cs typeface="Arial" charset="0"/>
                </a:rPr>
                <a:t>Gastos</a:t>
              </a:r>
              <a:r>
                <a:rPr lang="en-US" sz="1600" b="1" kern="0" dirty="0">
                  <a:solidFill>
                    <a:prstClr val="black"/>
                  </a:solidFill>
                  <a:cs typeface="Arial" charset="0"/>
                </a:rPr>
                <a:t> </a:t>
              </a:r>
              <a:r>
                <a:rPr lang="en-US" sz="1600" b="1" kern="0" dirty="0" err="1">
                  <a:solidFill>
                    <a:prstClr val="black"/>
                  </a:solidFill>
                  <a:cs typeface="Arial" charset="0"/>
                </a:rPr>
                <a:t>em</a:t>
              </a:r>
              <a:r>
                <a:rPr lang="en-US" sz="1600" b="1" kern="0" dirty="0">
                  <a:solidFill>
                    <a:prstClr val="black"/>
                  </a:solidFill>
                  <a:cs typeface="Arial" charset="0"/>
                </a:rPr>
                <a:t> </a:t>
              </a:r>
              <a:r>
                <a:rPr lang="en-US" sz="1600" b="1" kern="0" dirty="0" err="1">
                  <a:solidFill>
                    <a:prstClr val="black"/>
                  </a:solidFill>
                  <a:cs typeface="Arial" charset="0"/>
                </a:rPr>
                <a:t>Saúde</a:t>
              </a:r>
              <a:r>
                <a:rPr lang="en-US" sz="1600" b="1" kern="0" dirty="0">
                  <a:solidFill>
                    <a:prstClr val="black"/>
                  </a:solidFill>
                  <a:cs typeface="Arial" charset="0"/>
                </a:rPr>
                <a:t> </a:t>
              </a:r>
              <a:r>
                <a:rPr lang="en-US" sz="1600" b="1" kern="0" dirty="0" err="1">
                  <a:solidFill>
                    <a:prstClr val="black"/>
                  </a:solidFill>
                  <a:cs typeface="Arial" charset="0"/>
                </a:rPr>
                <a:t>por</a:t>
              </a:r>
              <a:r>
                <a:rPr lang="en-US" sz="1600" b="1" kern="0" dirty="0">
                  <a:solidFill>
                    <a:prstClr val="black"/>
                  </a:solidFill>
                  <a:cs typeface="Arial" charset="0"/>
                </a:rPr>
                <a:t> </a:t>
              </a:r>
              <a:r>
                <a:rPr lang="en-US" sz="1600" b="1" kern="0" dirty="0" err="1">
                  <a:solidFill>
                    <a:prstClr val="black"/>
                  </a:solidFill>
                  <a:cs typeface="Arial" charset="0"/>
                </a:rPr>
                <a:t>faixa</a:t>
              </a:r>
              <a:r>
                <a:rPr lang="en-US" sz="1600" b="1" kern="0" dirty="0">
                  <a:solidFill>
                    <a:prstClr val="black"/>
                  </a:solidFill>
                  <a:cs typeface="Arial" charset="0"/>
                </a:rPr>
                <a:t> </a:t>
              </a:r>
              <a:r>
                <a:rPr lang="en-US" sz="1600" b="1" kern="0" dirty="0" err="1">
                  <a:solidFill>
                    <a:prstClr val="black"/>
                  </a:solidFill>
                  <a:cs typeface="Arial" charset="0"/>
                </a:rPr>
                <a:t>etária</a:t>
              </a:r>
              <a:r>
                <a:rPr lang="en-US" sz="1600" b="1" kern="0" dirty="0">
                  <a:solidFill>
                    <a:prstClr val="black"/>
                  </a:solidFill>
                  <a:cs typeface="Arial" charset="0"/>
                </a:rPr>
                <a:t> (US$/Capita)</a:t>
              </a:r>
            </a:p>
          </p:txBody>
        </p:sp>
        <p:grpSp>
          <p:nvGrpSpPr>
            <p:cNvPr id="8" name="Group 268"/>
            <p:cNvGrpSpPr>
              <a:grpSpLocks/>
            </p:cNvGrpSpPr>
            <p:nvPr/>
          </p:nvGrpSpPr>
          <p:grpSpPr bwMode="auto">
            <a:xfrm>
              <a:off x="368300" y="4735985"/>
              <a:ext cx="3511395" cy="1754390"/>
              <a:chOff x="172" y="2925"/>
              <a:chExt cx="2286" cy="1142"/>
            </a:xfrm>
          </p:grpSpPr>
          <p:sp>
            <p:nvSpPr>
              <p:cNvPr id="12" name="Text Box 177"/>
              <p:cNvSpPr txBox="1">
                <a:spLocks noChangeArrowheads="1"/>
              </p:cNvSpPr>
              <p:nvPr/>
            </p:nvSpPr>
            <p:spPr bwMode="auto">
              <a:xfrm>
                <a:off x="236" y="2925"/>
                <a:ext cx="240"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0" hangingPunct="0">
                  <a:spcBef>
                    <a:spcPct val="50000"/>
                  </a:spcBef>
                  <a:defRPr/>
                </a:pPr>
                <a:r>
                  <a:rPr lang="en-US" sz="1200" kern="0" dirty="0" err="1">
                    <a:solidFill>
                      <a:prstClr val="black"/>
                    </a:solidFill>
                    <a:cs typeface="Arial" charset="0"/>
                  </a:rPr>
                  <a:t>Idade</a:t>
                </a:r>
                <a:endParaRPr lang="en-US" sz="1200" kern="0" dirty="0">
                  <a:solidFill>
                    <a:prstClr val="black"/>
                  </a:solidFill>
                  <a:cs typeface="Arial" charset="0"/>
                </a:endParaRPr>
              </a:p>
            </p:txBody>
          </p:sp>
          <p:sp>
            <p:nvSpPr>
              <p:cNvPr id="13" name="Text Box 178"/>
              <p:cNvSpPr txBox="1">
                <a:spLocks noChangeAspect="1" noChangeArrowheads="1"/>
              </p:cNvSpPr>
              <p:nvPr/>
            </p:nvSpPr>
            <p:spPr bwMode="auto">
              <a:xfrm>
                <a:off x="232" y="3079"/>
                <a:ext cx="239"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defRPr/>
                </a:pPr>
                <a:r>
                  <a:rPr lang="en-US" sz="900" kern="0" dirty="0">
                    <a:solidFill>
                      <a:prstClr val="black"/>
                    </a:solidFill>
                    <a:cs typeface="Arial" charset="0"/>
                  </a:rPr>
                  <a:t>&gt;80 </a:t>
                </a:r>
                <a:r>
                  <a:rPr lang="en-US" sz="900" kern="0" dirty="0" err="1">
                    <a:solidFill>
                      <a:prstClr val="black"/>
                    </a:solidFill>
                    <a:cs typeface="Arial" charset="0"/>
                  </a:rPr>
                  <a:t>anos</a:t>
                </a:r>
                <a:endParaRPr lang="en-US" sz="900" kern="0" dirty="0">
                  <a:solidFill>
                    <a:prstClr val="black"/>
                  </a:solidFill>
                  <a:cs typeface="Arial" charset="0"/>
                </a:endParaRPr>
              </a:p>
            </p:txBody>
          </p:sp>
          <p:sp>
            <p:nvSpPr>
              <p:cNvPr id="14" name="Text Box 179"/>
              <p:cNvSpPr txBox="1">
                <a:spLocks noChangeAspect="1" noChangeArrowheads="1"/>
              </p:cNvSpPr>
              <p:nvPr/>
            </p:nvSpPr>
            <p:spPr bwMode="auto">
              <a:xfrm>
                <a:off x="172" y="3184"/>
                <a:ext cx="305"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defRPr/>
                </a:pPr>
                <a:r>
                  <a:rPr lang="en-US" sz="900" kern="0" dirty="0">
                    <a:solidFill>
                      <a:prstClr val="black"/>
                    </a:solidFill>
                    <a:cs typeface="Arial" charset="0"/>
                  </a:rPr>
                  <a:t>70–79 </a:t>
                </a:r>
                <a:r>
                  <a:rPr lang="en-US" sz="900" kern="0" dirty="0" err="1">
                    <a:solidFill>
                      <a:prstClr val="black"/>
                    </a:solidFill>
                    <a:cs typeface="Arial" charset="0"/>
                  </a:rPr>
                  <a:t>anos</a:t>
                </a:r>
                <a:endParaRPr lang="en-US" sz="900" kern="0" dirty="0">
                  <a:solidFill>
                    <a:prstClr val="black"/>
                  </a:solidFill>
                  <a:cs typeface="Arial" charset="0"/>
                </a:endParaRPr>
              </a:p>
            </p:txBody>
          </p:sp>
          <p:sp>
            <p:nvSpPr>
              <p:cNvPr id="15" name="Text Box 180"/>
              <p:cNvSpPr txBox="1">
                <a:spLocks noChangeAspect="1" noChangeArrowheads="1"/>
              </p:cNvSpPr>
              <p:nvPr/>
            </p:nvSpPr>
            <p:spPr bwMode="auto">
              <a:xfrm>
                <a:off x="172" y="3282"/>
                <a:ext cx="305"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defRPr/>
                </a:pPr>
                <a:r>
                  <a:rPr lang="en-US" sz="900" kern="0" dirty="0">
                    <a:solidFill>
                      <a:prstClr val="black"/>
                    </a:solidFill>
                    <a:cs typeface="Arial" charset="0"/>
                  </a:rPr>
                  <a:t>60–69 </a:t>
                </a:r>
                <a:r>
                  <a:rPr lang="en-US" sz="900" kern="0" dirty="0" err="1">
                    <a:solidFill>
                      <a:prstClr val="black"/>
                    </a:solidFill>
                    <a:cs typeface="Arial" charset="0"/>
                  </a:rPr>
                  <a:t>anos</a:t>
                </a:r>
                <a:endParaRPr lang="en-US" sz="900" kern="0" dirty="0">
                  <a:solidFill>
                    <a:prstClr val="black"/>
                  </a:solidFill>
                  <a:cs typeface="Arial" charset="0"/>
                </a:endParaRPr>
              </a:p>
            </p:txBody>
          </p:sp>
          <p:sp>
            <p:nvSpPr>
              <p:cNvPr id="16" name="Text Box 181"/>
              <p:cNvSpPr txBox="1">
                <a:spLocks noChangeAspect="1" noChangeArrowheads="1"/>
              </p:cNvSpPr>
              <p:nvPr/>
            </p:nvSpPr>
            <p:spPr bwMode="auto">
              <a:xfrm>
                <a:off x="172" y="3388"/>
                <a:ext cx="305"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defRPr/>
                </a:pPr>
                <a:r>
                  <a:rPr lang="en-US" sz="900" kern="0" dirty="0">
                    <a:solidFill>
                      <a:prstClr val="black"/>
                    </a:solidFill>
                    <a:cs typeface="Arial" charset="0"/>
                  </a:rPr>
                  <a:t>50–59 </a:t>
                </a:r>
                <a:r>
                  <a:rPr lang="en-US" sz="900" kern="0" dirty="0" err="1">
                    <a:solidFill>
                      <a:prstClr val="black"/>
                    </a:solidFill>
                    <a:cs typeface="Arial" charset="0"/>
                  </a:rPr>
                  <a:t>anos</a:t>
                </a:r>
                <a:endParaRPr lang="en-US" sz="900" kern="0" dirty="0">
                  <a:solidFill>
                    <a:prstClr val="black"/>
                  </a:solidFill>
                  <a:cs typeface="Arial" charset="0"/>
                </a:endParaRPr>
              </a:p>
            </p:txBody>
          </p:sp>
          <p:sp>
            <p:nvSpPr>
              <p:cNvPr id="17" name="Text Box 182"/>
              <p:cNvSpPr txBox="1">
                <a:spLocks noChangeAspect="1" noChangeArrowheads="1"/>
              </p:cNvSpPr>
              <p:nvPr/>
            </p:nvSpPr>
            <p:spPr bwMode="auto">
              <a:xfrm>
                <a:off x="172" y="3490"/>
                <a:ext cx="305"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defRPr/>
                </a:pPr>
                <a:r>
                  <a:rPr lang="en-US" sz="900" kern="0" dirty="0">
                    <a:solidFill>
                      <a:prstClr val="black"/>
                    </a:solidFill>
                    <a:cs typeface="Arial" charset="0"/>
                  </a:rPr>
                  <a:t>40–49 </a:t>
                </a:r>
                <a:r>
                  <a:rPr lang="en-US" sz="900" kern="0" dirty="0" err="1">
                    <a:solidFill>
                      <a:prstClr val="black"/>
                    </a:solidFill>
                    <a:cs typeface="Arial" charset="0"/>
                  </a:rPr>
                  <a:t>anos</a:t>
                </a:r>
                <a:endParaRPr lang="en-US" sz="900" kern="0" dirty="0">
                  <a:solidFill>
                    <a:prstClr val="black"/>
                  </a:solidFill>
                  <a:cs typeface="Arial" charset="0"/>
                </a:endParaRPr>
              </a:p>
            </p:txBody>
          </p:sp>
          <p:sp>
            <p:nvSpPr>
              <p:cNvPr id="18" name="Text Box 183"/>
              <p:cNvSpPr txBox="1">
                <a:spLocks noChangeAspect="1" noChangeArrowheads="1"/>
              </p:cNvSpPr>
              <p:nvPr/>
            </p:nvSpPr>
            <p:spPr bwMode="auto">
              <a:xfrm>
                <a:off x="172" y="3598"/>
                <a:ext cx="305"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defRPr/>
                </a:pPr>
                <a:r>
                  <a:rPr lang="en-US" sz="900" kern="0" dirty="0">
                    <a:solidFill>
                      <a:prstClr val="black"/>
                    </a:solidFill>
                    <a:cs typeface="Arial" charset="0"/>
                  </a:rPr>
                  <a:t>30–39 </a:t>
                </a:r>
                <a:r>
                  <a:rPr lang="en-US" sz="900" kern="0" dirty="0" err="1">
                    <a:solidFill>
                      <a:prstClr val="black"/>
                    </a:solidFill>
                    <a:cs typeface="Arial" charset="0"/>
                  </a:rPr>
                  <a:t>anos</a:t>
                </a:r>
                <a:endParaRPr lang="en-US" sz="900" kern="0" dirty="0">
                  <a:solidFill>
                    <a:prstClr val="black"/>
                  </a:solidFill>
                  <a:cs typeface="Arial" charset="0"/>
                </a:endParaRPr>
              </a:p>
            </p:txBody>
          </p:sp>
          <p:sp>
            <p:nvSpPr>
              <p:cNvPr id="19" name="Text Box 184"/>
              <p:cNvSpPr txBox="1">
                <a:spLocks noChangeAspect="1" noChangeArrowheads="1"/>
              </p:cNvSpPr>
              <p:nvPr/>
            </p:nvSpPr>
            <p:spPr bwMode="auto">
              <a:xfrm>
                <a:off x="172" y="3695"/>
                <a:ext cx="305"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defRPr/>
                </a:pPr>
                <a:r>
                  <a:rPr lang="en-US" sz="900" kern="0" dirty="0">
                    <a:solidFill>
                      <a:prstClr val="black"/>
                    </a:solidFill>
                    <a:cs typeface="Arial" charset="0"/>
                  </a:rPr>
                  <a:t>20–29 </a:t>
                </a:r>
                <a:r>
                  <a:rPr lang="en-US" sz="900" kern="0" dirty="0" err="1">
                    <a:solidFill>
                      <a:prstClr val="black"/>
                    </a:solidFill>
                    <a:cs typeface="Arial" charset="0"/>
                  </a:rPr>
                  <a:t>anos</a:t>
                </a:r>
                <a:endParaRPr lang="en-US" sz="900" kern="0" dirty="0">
                  <a:solidFill>
                    <a:prstClr val="black"/>
                  </a:solidFill>
                  <a:cs typeface="Arial" charset="0"/>
                </a:endParaRPr>
              </a:p>
            </p:txBody>
          </p:sp>
          <p:sp>
            <p:nvSpPr>
              <p:cNvPr id="20" name="Text Box 185"/>
              <p:cNvSpPr txBox="1">
                <a:spLocks noChangeAspect="1" noChangeArrowheads="1"/>
              </p:cNvSpPr>
              <p:nvPr/>
            </p:nvSpPr>
            <p:spPr bwMode="auto">
              <a:xfrm>
                <a:off x="172" y="3793"/>
                <a:ext cx="305"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defRPr/>
                </a:pPr>
                <a:r>
                  <a:rPr lang="en-US" sz="900" kern="0" dirty="0">
                    <a:solidFill>
                      <a:prstClr val="black"/>
                    </a:solidFill>
                    <a:cs typeface="Arial" charset="0"/>
                  </a:rPr>
                  <a:t>10–19 </a:t>
                </a:r>
                <a:r>
                  <a:rPr lang="en-US" sz="900" kern="0" dirty="0" err="1">
                    <a:solidFill>
                      <a:prstClr val="black"/>
                    </a:solidFill>
                    <a:cs typeface="Arial" charset="0"/>
                  </a:rPr>
                  <a:t>anos</a:t>
                </a:r>
                <a:endParaRPr lang="en-US" sz="900" kern="0" dirty="0">
                  <a:solidFill>
                    <a:prstClr val="black"/>
                  </a:solidFill>
                  <a:cs typeface="Arial" charset="0"/>
                </a:endParaRPr>
              </a:p>
            </p:txBody>
          </p:sp>
          <p:sp>
            <p:nvSpPr>
              <p:cNvPr id="21" name="Text Box 186"/>
              <p:cNvSpPr txBox="1">
                <a:spLocks noChangeAspect="1" noChangeArrowheads="1"/>
              </p:cNvSpPr>
              <p:nvPr/>
            </p:nvSpPr>
            <p:spPr bwMode="auto">
              <a:xfrm>
                <a:off x="234" y="3908"/>
                <a:ext cx="239"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defRPr/>
                </a:pPr>
                <a:r>
                  <a:rPr lang="en-US" sz="900" kern="0" dirty="0">
                    <a:solidFill>
                      <a:prstClr val="black"/>
                    </a:solidFill>
                    <a:cs typeface="Arial" charset="0"/>
                  </a:rPr>
                  <a:t>0–9 </a:t>
                </a:r>
                <a:r>
                  <a:rPr lang="en-US" sz="900" kern="0" dirty="0" err="1">
                    <a:solidFill>
                      <a:prstClr val="black"/>
                    </a:solidFill>
                    <a:cs typeface="Arial" charset="0"/>
                  </a:rPr>
                  <a:t>anos</a:t>
                </a:r>
                <a:endParaRPr lang="en-US" sz="900" kern="0" dirty="0">
                  <a:solidFill>
                    <a:prstClr val="black"/>
                  </a:solidFill>
                  <a:cs typeface="Arial" charset="0"/>
                </a:endParaRPr>
              </a:p>
            </p:txBody>
          </p:sp>
          <p:sp>
            <p:nvSpPr>
              <p:cNvPr id="22" name="Text Box 187"/>
              <p:cNvSpPr txBox="1">
                <a:spLocks noChangeAspect="1" noChangeArrowheads="1"/>
              </p:cNvSpPr>
              <p:nvPr/>
            </p:nvSpPr>
            <p:spPr bwMode="auto">
              <a:xfrm>
                <a:off x="512" y="4002"/>
                <a:ext cx="7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defRPr/>
                </a:pPr>
                <a:r>
                  <a:rPr lang="en-US" sz="1000" kern="0" dirty="0">
                    <a:solidFill>
                      <a:prstClr val="black"/>
                    </a:solidFill>
                    <a:cs typeface="Arial" charset="0"/>
                  </a:rPr>
                  <a:t>25</a:t>
                </a:r>
              </a:p>
            </p:txBody>
          </p:sp>
          <p:sp>
            <p:nvSpPr>
              <p:cNvPr id="23" name="Text Box 188"/>
              <p:cNvSpPr txBox="1">
                <a:spLocks noChangeAspect="1" noChangeArrowheads="1"/>
              </p:cNvSpPr>
              <p:nvPr/>
            </p:nvSpPr>
            <p:spPr bwMode="auto">
              <a:xfrm>
                <a:off x="708" y="4002"/>
                <a:ext cx="7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defRPr/>
                </a:pPr>
                <a:r>
                  <a:rPr lang="en-US" sz="1000" kern="0" dirty="0">
                    <a:solidFill>
                      <a:prstClr val="black"/>
                    </a:solidFill>
                    <a:cs typeface="Arial" charset="0"/>
                  </a:rPr>
                  <a:t>15</a:t>
                </a:r>
              </a:p>
            </p:txBody>
          </p:sp>
          <p:sp>
            <p:nvSpPr>
              <p:cNvPr id="24" name="Text Box 189"/>
              <p:cNvSpPr txBox="1">
                <a:spLocks noChangeAspect="1" noChangeArrowheads="1"/>
              </p:cNvSpPr>
              <p:nvPr/>
            </p:nvSpPr>
            <p:spPr bwMode="auto">
              <a:xfrm>
                <a:off x="913" y="4002"/>
                <a:ext cx="3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defRPr/>
                </a:pPr>
                <a:r>
                  <a:rPr lang="en-US" sz="1000" kern="0">
                    <a:solidFill>
                      <a:prstClr val="black"/>
                    </a:solidFill>
                    <a:cs typeface="Arial" charset="0"/>
                  </a:rPr>
                  <a:t>5</a:t>
                </a:r>
              </a:p>
            </p:txBody>
          </p:sp>
          <p:sp>
            <p:nvSpPr>
              <p:cNvPr id="25" name="Text Box 190"/>
              <p:cNvSpPr txBox="1">
                <a:spLocks noChangeAspect="1" noChangeArrowheads="1"/>
              </p:cNvSpPr>
              <p:nvPr/>
            </p:nvSpPr>
            <p:spPr bwMode="auto">
              <a:xfrm>
                <a:off x="1108" y="4002"/>
                <a:ext cx="3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defRPr/>
                </a:pPr>
                <a:r>
                  <a:rPr lang="en-US" sz="1000" kern="0">
                    <a:solidFill>
                      <a:prstClr val="black"/>
                    </a:solidFill>
                    <a:cs typeface="Arial" charset="0"/>
                  </a:rPr>
                  <a:t>5</a:t>
                </a:r>
              </a:p>
            </p:txBody>
          </p:sp>
          <p:sp>
            <p:nvSpPr>
              <p:cNvPr id="26" name="Text Box 191"/>
              <p:cNvSpPr txBox="1">
                <a:spLocks noChangeAspect="1" noChangeArrowheads="1"/>
              </p:cNvSpPr>
              <p:nvPr/>
            </p:nvSpPr>
            <p:spPr bwMode="auto">
              <a:xfrm>
                <a:off x="1287" y="4002"/>
                <a:ext cx="7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defRPr/>
                </a:pPr>
                <a:r>
                  <a:rPr lang="en-US" sz="1000" kern="0">
                    <a:solidFill>
                      <a:prstClr val="black"/>
                    </a:solidFill>
                    <a:cs typeface="Arial" charset="0"/>
                  </a:rPr>
                  <a:t>15</a:t>
                </a:r>
              </a:p>
            </p:txBody>
          </p:sp>
          <p:sp>
            <p:nvSpPr>
              <p:cNvPr id="27" name="Text Box 192"/>
              <p:cNvSpPr txBox="1">
                <a:spLocks noChangeAspect="1" noChangeArrowheads="1"/>
              </p:cNvSpPr>
              <p:nvPr/>
            </p:nvSpPr>
            <p:spPr bwMode="auto">
              <a:xfrm>
                <a:off x="1426" y="4002"/>
                <a:ext cx="7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defRPr/>
                </a:pPr>
                <a:r>
                  <a:rPr lang="en-US" sz="1000" kern="0">
                    <a:solidFill>
                      <a:prstClr val="black"/>
                    </a:solidFill>
                    <a:cs typeface="Arial" charset="0"/>
                  </a:rPr>
                  <a:t>25</a:t>
                </a:r>
              </a:p>
            </p:txBody>
          </p:sp>
          <p:sp>
            <p:nvSpPr>
              <p:cNvPr id="28" name="Text Box 193"/>
              <p:cNvSpPr txBox="1">
                <a:spLocks noChangeAspect="1" noChangeArrowheads="1"/>
              </p:cNvSpPr>
              <p:nvPr/>
            </p:nvSpPr>
            <p:spPr bwMode="auto">
              <a:xfrm>
                <a:off x="1619" y="4002"/>
                <a:ext cx="7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defRPr/>
                </a:pPr>
                <a:r>
                  <a:rPr lang="en-US" sz="1000" kern="0">
                    <a:solidFill>
                      <a:prstClr val="black"/>
                    </a:solidFill>
                    <a:cs typeface="Arial" charset="0"/>
                  </a:rPr>
                  <a:t>15</a:t>
                </a:r>
              </a:p>
            </p:txBody>
          </p:sp>
          <p:sp>
            <p:nvSpPr>
              <p:cNvPr id="29" name="Text Box 194"/>
              <p:cNvSpPr txBox="1">
                <a:spLocks noChangeAspect="1" noChangeArrowheads="1"/>
              </p:cNvSpPr>
              <p:nvPr/>
            </p:nvSpPr>
            <p:spPr bwMode="auto">
              <a:xfrm>
                <a:off x="1835" y="4002"/>
                <a:ext cx="3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defRPr/>
                </a:pPr>
                <a:r>
                  <a:rPr lang="en-US" sz="1000" kern="0" dirty="0">
                    <a:solidFill>
                      <a:prstClr val="black"/>
                    </a:solidFill>
                    <a:cs typeface="Arial" charset="0"/>
                  </a:rPr>
                  <a:t>5</a:t>
                </a:r>
              </a:p>
            </p:txBody>
          </p:sp>
          <p:sp>
            <p:nvSpPr>
              <p:cNvPr id="30" name="Text Box 195"/>
              <p:cNvSpPr txBox="1">
                <a:spLocks noChangeAspect="1" noChangeArrowheads="1"/>
              </p:cNvSpPr>
              <p:nvPr/>
            </p:nvSpPr>
            <p:spPr bwMode="auto">
              <a:xfrm>
                <a:off x="2027" y="4002"/>
                <a:ext cx="3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defRPr/>
                </a:pPr>
                <a:r>
                  <a:rPr lang="en-US" sz="1000" kern="0">
                    <a:solidFill>
                      <a:prstClr val="black"/>
                    </a:solidFill>
                    <a:cs typeface="Arial" charset="0"/>
                  </a:rPr>
                  <a:t>5</a:t>
                </a:r>
              </a:p>
            </p:txBody>
          </p:sp>
          <p:sp>
            <p:nvSpPr>
              <p:cNvPr id="31" name="Text Box 196"/>
              <p:cNvSpPr txBox="1">
                <a:spLocks noChangeAspect="1" noChangeArrowheads="1"/>
              </p:cNvSpPr>
              <p:nvPr/>
            </p:nvSpPr>
            <p:spPr bwMode="auto">
              <a:xfrm>
                <a:off x="2219" y="4002"/>
                <a:ext cx="7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defRPr/>
                </a:pPr>
                <a:r>
                  <a:rPr lang="en-US" sz="1000" kern="0">
                    <a:solidFill>
                      <a:prstClr val="black"/>
                    </a:solidFill>
                    <a:cs typeface="Arial" charset="0"/>
                  </a:rPr>
                  <a:t>15</a:t>
                </a:r>
              </a:p>
            </p:txBody>
          </p:sp>
          <p:sp>
            <p:nvSpPr>
              <p:cNvPr id="32" name="Text Box 197"/>
              <p:cNvSpPr txBox="1">
                <a:spLocks noChangeAspect="1" noChangeArrowheads="1"/>
              </p:cNvSpPr>
              <p:nvPr/>
            </p:nvSpPr>
            <p:spPr bwMode="auto">
              <a:xfrm>
                <a:off x="2382" y="4002"/>
                <a:ext cx="7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defRPr/>
                </a:pPr>
                <a:r>
                  <a:rPr lang="en-US" sz="1000" kern="0">
                    <a:solidFill>
                      <a:prstClr val="black"/>
                    </a:solidFill>
                    <a:cs typeface="Arial" charset="0"/>
                  </a:rPr>
                  <a:t>25</a:t>
                </a:r>
              </a:p>
            </p:txBody>
          </p:sp>
          <p:sp>
            <p:nvSpPr>
              <p:cNvPr id="33" name="Rectangle 198"/>
              <p:cNvSpPr>
                <a:spLocks noChangeAspect="1" noChangeArrowheads="1"/>
              </p:cNvSpPr>
              <p:nvPr>
                <p:custDataLst>
                  <p:tags r:id="rId2"/>
                </p:custDataLst>
              </p:nvPr>
            </p:nvSpPr>
            <p:spPr bwMode="auto">
              <a:xfrm>
                <a:off x="981" y="3788"/>
                <a:ext cx="49" cy="113"/>
              </a:xfrm>
              <a:prstGeom prst="rect">
                <a:avLst/>
              </a:prstGeom>
              <a:solidFill>
                <a:srgbClr val="4F81BD"/>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34" name="Rectangle 199"/>
              <p:cNvSpPr>
                <a:spLocks noChangeAspect="1" noChangeArrowheads="1"/>
              </p:cNvSpPr>
              <p:nvPr>
                <p:custDataLst>
                  <p:tags r:id="rId3"/>
                </p:custDataLst>
              </p:nvPr>
            </p:nvSpPr>
            <p:spPr bwMode="auto">
              <a:xfrm>
                <a:off x="665" y="3900"/>
                <a:ext cx="307" cy="93"/>
              </a:xfrm>
              <a:prstGeom prst="rect">
                <a:avLst/>
              </a:prstGeom>
              <a:solidFill>
                <a:sysClr val="window" lastClr="FFFFFF"/>
              </a:solidFill>
              <a:ln w="3175">
                <a:solidFill>
                  <a:srgbClr val="969696"/>
                </a:solidFill>
                <a:miter lim="800000"/>
                <a:headEnd/>
                <a:tailEnd/>
              </a:ln>
            </p:spPr>
            <p:txBody>
              <a:bodyPr wrap="none"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35" name="Rectangle 200"/>
              <p:cNvSpPr>
                <a:spLocks noChangeAspect="1" noChangeArrowheads="1"/>
              </p:cNvSpPr>
              <p:nvPr>
                <p:custDataLst>
                  <p:tags r:id="rId4"/>
                </p:custDataLst>
              </p:nvPr>
            </p:nvSpPr>
            <p:spPr bwMode="auto">
              <a:xfrm>
                <a:off x="972" y="3900"/>
                <a:ext cx="58" cy="93"/>
              </a:xfrm>
              <a:prstGeom prst="rect">
                <a:avLst/>
              </a:prstGeom>
              <a:solidFill>
                <a:srgbClr val="4F81BD"/>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36" name="Rectangle 201"/>
              <p:cNvSpPr>
                <a:spLocks noChangeAspect="1" noChangeArrowheads="1"/>
              </p:cNvSpPr>
              <p:nvPr>
                <p:custDataLst>
                  <p:tags r:id="rId5"/>
                </p:custDataLst>
              </p:nvPr>
            </p:nvSpPr>
            <p:spPr bwMode="auto">
              <a:xfrm>
                <a:off x="1037" y="3900"/>
                <a:ext cx="54" cy="93"/>
              </a:xfrm>
              <a:prstGeom prst="rect">
                <a:avLst/>
              </a:prstGeom>
              <a:solidFill>
                <a:srgbClr val="C0504D"/>
              </a:solidFill>
              <a:ln>
                <a:noFill/>
              </a:ln>
              <a:extLst>
                <a:ext uri="{91240B29-F687-4F45-9708-019B960494DF}">
                  <a14:hiddenLine xmlns:a14="http://schemas.microsoft.com/office/drawing/2010/main" w="3175">
                    <a:solidFill>
                      <a:srgbClr val="000000"/>
                    </a:solidFill>
                    <a:miter lim="800000"/>
                    <a:headEnd/>
                    <a:tailEnd/>
                  </a14:hiddenLine>
                </a:ext>
              </a:extLst>
            </p:spPr>
            <p:txBody>
              <a:bodyPr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37" name="Rectangle 202"/>
              <p:cNvSpPr>
                <a:spLocks noChangeAspect="1" noChangeArrowheads="1"/>
              </p:cNvSpPr>
              <p:nvPr>
                <p:custDataLst>
                  <p:tags r:id="rId6"/>
                </p:custDataLst>
              </p:nvPr>
            </p:nvSpPr>
            <p:spPr bwMode="auto">
              <a:xfrm>
                <a:off x="1037" y="3788"/>
                <a:ext cx="47" cy="113"/>
              </a:xfrm>
              <a:prstGeom prst="rect">
                <a:avLst/>
              </a:prstGeom>
              <a:solidFill>
                <a:srgbClr val="C0504D"/>
              </a:solidFill>
              <a:ln>
                <a:noFill/>
              </a:ln>
              <a:extLst>
                <a:ext uri="{91240B29-F687-4F45-9708-019B960494DF}">
                  <a14:hiddenLine xmlns:a14="http://schemas.microsoft.com/office/drawing/2010/main" w="3175">
                    <a:solidFill>
                      <a:srgbClr val="000000"/>
                    </a:solidFill>
                    <a:miter lim="800000"/>
                    <a:headEnd/>
                    <a:tailEnd/>
                  </a14:hiddenLine>
                </a:ext>
              </a:extLst>
            </p:spPr>
            <p:txBody>
              <a:bodyPr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38" name="Rectangle 203"/>
              <p:cNvSpPr>
                <a:spLocks noChangeAspect="1" noChangeArrowheads="1"/>
              </p:cNvSpPr>
              <p:nvPr>
                <p:custDataLst>
                  <p:tags r:id="rId7"/>
                </p:custDataLst>
              </p:nvPr>
            </p:nvSpPr>
            <p:spPr bwMode="auto">
              <a:xfrm>
                <a:off x="963" y="3689"/>
                <a:ext cx="67" cy="106"/>
              </a:xfrm>
              <a:prstGeom prst="rect">
                <a:avLst/>
              </a:prstGeom>
              <a:solidFill>
                <a:srgbClr val="4F81BD"/>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39" name="Rectangle 204"/>
              <p:cNvSpPr>
                <a:spLocks noChangeAspect="1" noChangeArrowheads="1"/>
              </p:cNvSpPr>
              <p:nvPr>
                <p:custDataLst>
                  <p:tags r:id="rId8"/>
                </p:custDataLst>
              </p:nvPr>
            </p:nvSpPr>
            <p:spPr bwMode="auto">
              <a:xfrm>
                <a:off x="1037" y="3689"/>
                <a:ext cx="75" cy="106"/>
              </a:xfrm>
              <a:prstGeom prst="rect">
                <a:avLst/>
              </a:prstGeom>
              <a:solidFill>
                <a:srgbClr val="C0504D"/>
              </a:solidFill>
              <a:ln>
                <a:noFill/>
              </a:ln>
              <a:extLst>
                <a:ext uri="{91240B29-F687-4F45-9708-019B960494DF}">
                  <a14:hiddenLine xmlns:a14="http://schemas.microsoft.com/office/drawing/2010/main" w="3175">
                    <a:solidFill>
                      <a:srgbClr val="000000"/>
                    </a:solidFill>
                    <a:miter lim="800000"/>
                    <a:headEnd/>
                    <a:tailEnd/>
                  </a14:hiddenLine>
                </a:ext>
              </a:extLst>
            </p:spPr>
            <p:txBody>
              <a:bodyPr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40" name="Rectangle 205"/>
              <p:cNvSpPr>
                <a:spLocks noChangeAspect="1" noChangeArrowheads="1"/>
              </p:cNvSpPr>
              <p:nvPr>
                <p:custDataLst>
                  <p:tags r:id="rId9"/>
                </p:custDataLst>
              </p:nvPr>
            </p:nvSpPr>
            <p:spPr bwMode="auto">
              <a:xfrm>
                <a:off x="968" y="3584"/>
                <a:ext cx="62" cy="105"/>
              </a:xfrm>
              <a:prstGeom prst="rect">
                <a:avLst/>
              </a:prstGeom>
              <a:solidFill>
                <a:srgbClr val="4F81BD"/>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41" name="Rectangle 206"/>
              <p:cNvSpPr>
                <a:spLocks noChangeAspect="1" noChangeArrowheads="1"/>
              </p:cNvSpPr>
              <p:nvPr>
                <p:custDataLst>
                  <p:tags r:id="rId10"/>
                </p:custDataLst>
              </p:nvPr>
            </p:nvSpPr>
            <p:spPr bwMode="auto">
              <a:xfrm>
                <a:off x="1037" y="3584"/>
                <a:ext cx="71" cy="105"/>
              </a:xfrm>
              <a:prstGeom prst="rect">
                <a:avLst/>
              </a:prstGeom>
              <a:solidFill>
                <a:srgbClr val="C0504D"/>
              </a:solidFill>
              <a:ln>
                <a:noFill/>
              </a:ln>
              <a:extLst>
                <a:ext uri="{91240B29-F687-4F45-9708-019B960494DF}">
                  <a14:hiddenLine xmlns:a14="http://schemas.microsoft.com/office/drawing/2010/main" w="3175">
                    <a:solidFill>
                      <a:srgbClr val="000000"/>
                    </a:solidFill>
                    <a:miter lim="800000"/>
                    <a:headEnd/>
                    <a:tailEnd/>
                  </a14:hiddenLine>
                </a:ext>
              </a:extLst>
            </p:spPr>
            <p:txBody>
              <a:bodyPr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42" name="Rectangle 207"/>
              <p:cNvSpPr>
                <a:spLocks noChangeAspect="1" noChangeArrowheads="1"/>
              </p:cNvSpPr>
              <p:nvPr>
                <p:custDataLst>
                  <p:tags r:id="rId11"/>
                </p:custDataLst>
              </p:nvPr>
            </p:nvSpPr>
            <p:spPr bwMode="auto">
              <a:xfrm>
                <a:off x="981" y="3485"/>
                <a:ext cx="49" cy="105"/>
              </a:xfrm>
              <a:prstGeom prst="rect">
                <a:avLst/>
              </a:prstGeom>
              <a:solidFill>
                <a:srgbClr val="4F81BD"/>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43" name="Rectangle 208"/>
              <p:cNvSpPr>
                <a:spLocks noChangeAspect="1" noChangeArrowheads="1"/>
              </p:cNvSpPr>
              <p:nvPr>
                <p:custDataLst>
                  <p:tags r:id="rId12"/>
                </p:custDataLst>
              </p:nvPr>
            </p:nvSpPr>
            <p:spPr bwMode="auto">
              <a:xfrm>
                <a:off x="1037" y="3485"/>
                <a:ext cx="61" cy="105"/>
              </a:xfrm>
              <a:prstGeom prst="rect">
                <a:avLst/>
              </a:prstGeom>
              <a:solidFill>
                <a:srgbClr val="C0504D"/>
              </a:solidFill>
              <a:ln>
                <a:noFill/>
              </a:ln>
              <a:extLst>
                <a:ext uri="{91240B29-F687-4F45-9708-019B960494DF}">
                  <a14:hiddenLine xmlns:a14="http://schemas.microsoft.com/office/drawing/2010/main" w="3175">
                    <a:solidFill>
                      <a:srgbClr val="000000"/>
                    </a:solidFill>
                    <a:miter lim="800000"/>
                    <a:headEnd/>
                    <a:tailEnd/>
                  </a14:hiddenLine>
                </a:ext>
              </a:extLst>
            </p:spPr>
            <p:txBody>
              <a:bodyPr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44" name="Rectangle 209"/>
              <p:cNvSpPr>
                <a:spLocks noChangeAspect="1" noChangeArrowheads="1"/>
              </p:cNvSpPr>
              <p:nvPr>
                <p:custDataLst>
                  <p:tags r:id="rId13"/>
                </p:custDataLst>
              </p:nvPr>
            </p:nvSpPr>
            <p:spPr bwMode="auto">
              <a:xfrm>
                <a:off x="1030" y="3380"/>
                <a:ext cx="51" cy="120"/>
              </a:xfrm>
              <a:prstGeom prst="rect">
                <a:avLst/>
              </a:prstGeom>
              <a:solidFill>
                <a:srgbClr val="C0504D"/>
              </a:solidFill>
              <a:ln>
                <a:noFill/>
              </a:ln>
              <a:extLst>
                <a:ext uri="{91240B29-F687-4F45-9708-019B960494DF}">
                  <a14:hiddenLine xmlns:a14="http://schemas.microsoft.com/office/drawing/2010/main" w="3175">
                    <a:solidFill>
                      <a:srgbClr val="000000"/>
                    </a:solidFill>
                    <a:miter lim="800000"/>
                    <a:headEnd/>
                    <a:tailEnd/>
                  </a14:hiddenLine>
                </a:ext>
              </a:extLst>
            </p:spPr>
            <p:txBody>
              <a:bodyPr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45" name="Rectangle 210"/>
              <p:cNvSpPr>
                <a:spLocks noChangeAspect="1" noChangeArrowheads="1"/>
              </p:cNvSpPr>
              <p:nvPr/>
            </p:nvSpPr>
            <p:spPr bwMode="auto">
              <a:xfrm>
                <a:off x="1037" y="3380"/>
                <a:ext cx="138" cy="107"/>
              </a:xfrm>
              <a:prstGeom prst="rect">
                <a:avLst/>
              </a:prstGeom>
              <a:noFill/>
              <a:ln w="3175">
                <a:solidFill>
                  <a:srgbClr val="969696"/>
                </a:solidFill>
                <a:miter lim="800000"/>
                <a:headEnd/>
                <a:tailEnd/>
              </a:ln>
              <a:extLst>
                <a:ext uri="{909E8E84-426E-40DD-AFC4-6F175D3DCCD1}">
                  <a14:hiddenFill xmlns:a14="http://schemas.microsoft.com/office/drawing/2010/main">
                    <a:solidFill>
                      <a:srgbClr val="FFFFFF"/>
                    </a:solidFill>
                  </a14:hiddenFill>
                </a:ext>
              </a:extLst>
            </p:spPr>
            <p:txBody>
              <a:bodyPr wrap="none"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46" name="Rectangle 211"/>
              <p:cNvSpPr>
                <a:spLocks noChangeAspect="1" noChangeArrowheads="1"/>
              </p:cNvSpPr>
              <p:nvPr>
                <p:custDataLst>
                  <p:tags r:id="rId14"/>
                </p:custDataLst>
              </p:nvPr>
            </p:nvSpPr>
            <p:spPr bwMode="auto">
              <a:xfrm>
                <a:off x="992" y="3380"/>
                <a:ext cx="38" cy="107"/>
              </a:xfrm>
              <a:prstGeom prst="rect">
                <a:avLst/>
              </a:prstGeom>
              <a:solidFill>
                <a:srgbClr val="4F81BD"/>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47" name="Rectangle 212"/>
              <p:cNvSpPr>
                <a:spLocks noChangeAspect="1" noChangeArrowheads="1"/>
              </p:cNvSpPr>
              <p:nvPr/>
            </p:nvSpPr>
            <p:spPr bwMode="auto">
              <a:xfrm>
                <a:off x="990" y="3171"/>
                <a:ext cx="98" cy="106"/>
              </a:xfrm>
              <a:prstGeom prst="rect">
                <a:avLst/>
              </a:prstGeom>
              <a:noFill/>
              <a:ln w="3175">
                <a:solidFill>
                  <a:srgbClr val="969696"/>
                </a:solidFill>
                <a:miter lim="800000"/>
                <a:headEnd/>
                <a:tailEnd/>
              </a:ln>
              <a:extLst>
                <a:ext uri="{909E8E84-426E-40DD-AFC4-6F175D3DCCD1}">
                  <a14:hiddenFill xmlns:a14="http://schemas.microsoft.com/office/drawing/2010/main">
                    <a:solidFill>
                      <a:srgbClr val="FFFFFF"/>
                    </a:solidFill>
                  </a14:hiddenFill>
                </a:ext>
              </a:extLst>
            </p:spPr>
            <p:txBody>
              <a:bodyPr wrap="none"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48" name="Rectangle 213"/>
              <p:cNvSpPr>
                <a:spLocks noChangeAspect="1" noChangeArrowheads="1"/>
              </p:cNvSpPr>
              <p:nvPr>
                <p:custDataLst>
                  <p:tags r:id="rId15"/>
                </p:custDataLst>
              </p:nvPr>
            </p:nvSpPr>
            <p:spPr bwMode="auto">
              <a:xfrm>
                <a:off x="1023" y="3274"/>
                <a:ext cx="38" cy="115"/>
              </a:xfrm>
              <a:prstGeom prst="rect">
                <a:avLst/>
              </a:prstGeom>
              <a:solidFill>
                <a:srgbClr val="C0504D"/>
              </a:solidFill>
              <a:ln>
                <a:noFill/>
              </a:ln>
              <a:extLst>
                <a:ext uri="{91240B29-F687-4F45-9708-019B960494DF}">
                  <a14:hiddenLine xmlns:a14="http://schemas.microsoft.com/office/drawing/2010/main" w="3175">
                    <a:solidFill>
                      <a:srgbClr val="000000"/>
                    </a:solidFill>
                    <a:miter lim="800000"/>
                    <a:headEnd/>
                    <a:tailEnd/>
                  </a14:hiddenLine>
                </a:ext>
              </a:extLst>
            </p:spPr>
            <p:txBody>
              <a:bodyPr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49" name="Rectangle 214"/>
              <p:cNvSpPr>
                <a:spLocks noChangeAspect="1" noChangeArrowheads="1"/>
              </p:cNvSpPr>
              <p:nvPr>
                <p:custDataLst>
                  <p:tags r:id="rId16"/>
                </p:custDataLst>
              </p:nvPr>
            </p:nvSpPr>
            <p:spPr bwMode="auto">
              <a:xfrm flipH="1">
                <a:off x="1039" y="3171"/>
                <a:ext cx="8" cy="106"/>
              </a:xfrm>
              <a:prstGeom prst="rect">
                <a:avLst/>
              </a:prstGeom>
              <a:solidFill>
                <a:srgbClr val="C0504D"/>
              </a:solidFill>
              <a:ln>
                <a:noFill/>
              </a:ln>
              <a:extLst>
                <a:ext uri="{91240B29-F687-4F45-9708-019B960494DF}">
                  <a14:hiddenLine xmlns:a14="http://schemas.microsoft.com/office/drawing/2010/main" w="3175">
                    <a:solidFill>
                      <a:srgbClr val="000000"/>
                    </a:solidFill>
                    <a:miter lim="800000"/>
                    <a:headEnd/>
                    <a:tailEnd/>
                  </a14:hiddenLine>
                </a:ext>
              </a:extLst>
            </p:spPr>
            <p:txBody>
              <a:bodyPr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50" name="Rectangle 215"/>
              <p:cNvSpPr>
                <a:spLocks noChangeAspect="1" noChangeArrowheads="1"/>
              </p:cNvSpPr>
              <p:nvPr>
                <p:custDataLst>
                  <p:tags r:id="rId17"/>
                </p:custDataLst>
              </p:nvPr>
            </p:nvSpPr>
            <p:spPr bwMode="auto">
              <a:xfrm flipH="1">
                <a:off x="1026" y="3171"/>
                <a:ext cx="2" cy="106"/>
              </a:xfrm>
              <a:prstGeom prst="rect">
                <a:avLst/>
              </a:prstGeom>
              <a:solidFill>
                <a:srgbClr val="27915F"/>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51" name="Rectangle 216"/>
              <p:cNvSpPr>
                <a:spLocks noChangeAspect="1" noChangeArrowheads="1"/>
              </p:cNvSpPr>
              <p:nvPr/>
            </p:nvSpPr>
            <p:spPr bwMode="auto">
              <a:xfrm>
                <a:off x="1533" y="3800"/>
                <a:ext cx="849" cy="98"/>
              </a:xfrm>
              <a:prstGeom prst="rect">
                <a:avLst/>
              </a:prstGeom>
              <a:solidFill>
                <a:sysClr val="window" lastClr="FFFFFF"/>
              </a:solidFill>
              <a:ln w="12700">
                <a:solidFill>
                  <a:srgbClr val="969696"/>
                </a:solidFill>
                <a:miter lim="800000"/>
                <a:headEnd/>
                <a:tailEnd/>
              </a:ln>
            </p:spPr>
            <p:txBody>
              <a:bodyPr wrap="none"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52" name="Rectangle 217"/>
              <p:cNvSpPr>
                <a:spLocks noChangeAspect="1" noChangeArrowheads="1"/>
              </p:cNvSpPr>
              <p:nvPr/>
            </p:nvSpPr>
            <p:spPr bwMode="auto">
              <a:xfrm flipH="1">
                <a:off x="1887" y="3901"/>
                <a:ext cx="68"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53" name="Rectangle 218"/>
              <p:cNvSpPr>
                <a:spLocks noChangeAspect="1" noChangeArrowheads="1"/>
              </p:cNvSpPr>
              <p:nvPr>
                <p:custDataLst>
                  <p:tags r:id="rId18"/>
                </p:custDataLst>
              </p:nvPr>
            </p:nvSpPr>
            <p:spPr bwMode="auto">
              <a:xfrm flipH="1">
                <a:off x="1887" y="3901"/>
                <a:ext cx="68" cy="101"/>
              </a:xfrm>
              <a:prstGeom prst="rect">
                <a:avLst/>
              </a:prstGeom>
              <a:solidFill>
                <a:srgbClr val="4F81BD"/>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54" name="Rectangle 219"/>
              <p:cNvSpPr>
                <a:spLocks noChangeAspect="1" noChangeArrowheads="1"/>
              </p:cNvSpPr>
              <p:nvPr>
                <p:custDataLst>
                  <p:tags r:id="rId19"/>
                </p:custDataLst>
              </p:nvPr>
            </p:nvSpPr>
            <p:spPr bwMode="auto">
              <a:xfrm flipH="1">
                <a:off x="1967" y="3901"/>
                <a:ext cx="57" cy="101"/>
              </a:xfrm>
              <a:prstGeom prst="rect">
                <a:avLst/>
              </a:prstGeom>
              <a:solidFill>
                <a:srgbClr val="C0504D"/>
              </a:solidFill>
              <a:ln>
                <a:noFill/>
              </a:ln>
              <a:extLst>
                <a:ext uri="{91240B29-F687-4F45-9708-019B960494DF}">
                  <a14:hiddenLine xmlns:a14="http://schemas.microsoft.com/office/drawing/2010/main" w="3175">
                    <a:solidFill>
                      <a:srgbClr val="000000"/>
                    </a:solidFill>
                    <a:miter lim="800000"/>
                    <a:headEnd/>
                    <a:tailEnd/>
                  </a14:hiddenLine>
                </a:ext>
              </a:extLst>
            </p:spPr>
            <p:txBody>
              <a:bodyPr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55" name="Rectangle 220"/>
              <p:cNvSpPr>
                <a:spLocks noChangeAspect="1" noChangeArrowheads="1"/>
              </p:cNvSpPr>
              <p:nvPr>
                <p:custDataLst>
                  <p:tags r:id="rId20"/>
                </p:custDataLst>
              </p:nvPr>
            </p:nvSpPr>
            <p:spPr bwMode="auto">
              <a:xfrm flipH="1">
                <a:off x="1905" y="3797"/>
                <a:ext cx="50" cy="109"/>
              </a:xfrm>
              <a:prstGeom prst="rect">
                <a:avLst/>
              </a:prstGeom>
              <a:solidFill>
                <a:srgbClr val="4F81BD"/>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56" name="Rectangle 221"/>
              <p:cNvSpPr>
                <a:spLocks noChangeAspect="1" noChangeArrowheads="1"/>
              </p:cNvSpPr>
              <p:nvPr>
                <p:custDataLst>
                  <p:tags r:id="rId21"/>
                </p:custDataLst>
              </p:nvPr>
            </p:nvSpPr>
            <p:spPr bwMode="auto">
              <a:xfrm flipH="1">
                <a:off x="1967" y="3797"/>
                <a:ext cx="47" cy="109"/>
              </a:xfrm>
              <a:prstGeom prst="rect">
                <a:avLst/>
              </a:prstGeom>
              <a:solidFill>
                <a:srgbClr val="C0504D"/>
              </a:solidFill>
              <a:ln>
                <a:noFill/>
              </a:ln>
              <a:extLst>
                <a:ext uri="{91240B29-F687-4F45-9708-019B960494DF}">
                  <a14:hiddenLine xmlns:a14="http://schemas.microsoft.com/office/drawing/2010/main" w="3175">
                    <a:solidFill>
                      <a:srgbClr val="000000"/>
                    </a:solidFill>
                    <a:miter lim="800000"/>
                    <a:headEnd/>
                    <a:tailEnd/>
                  </a14:hiddenLine>
                </a:ext>
              </a:extLst>
            </p:spPr>
            <p:txBody>
              <a:bodyPr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57" name="Rectangle 222"/>
              <p:cNvSpPr>
                <a:spLocks noChangeAspect="1" noChangeArrowheads="1"/>
              </p:cNvSpPr>
              <p:nvPr>
                <p:custDataLst>
                  <p:tags r:id="rId22"/>
                </p:custDataLst>
              </p:nvPr>
            </p:nvSpPr>
            <p:spPr bwMode="auto">
              <a:xfrm flipH="1">
                <a:off x="1872" y="3690"/>
                <a:ext cx="83" cy="113"/>
              </a:xfrm>
              <a:prstGeom prst="rect">
                <a:avLst/>
              </a:prstGeom>
              <a:solidFill>
                <a:srgbClr val="4F81BD"/>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58" name="Rectangle 223"/>
              <p:cNvSpPr>
                <a:spLocks noChangeAspect="1" noChangeArrowheads="1"/>
              </p:cNvSpPr>
              <p:nvPr>
                <p:custDataLst>
                  <p:tags r:id="rId23"/>
                </p:custDataLst>
              </p:nvPr>
            </p:nvSpPr>
            <p:spPr bwMode="auto">
              <a:xfrm flipH="1">
                <a:off x="1967" y="3690"/>
                <a:ext cx="84" cy="113"/>
              </a:xfrm>
              <a:prstGeom prst="rect">
                <a:avLst/>
              </a:prstGeom>
              <a:solidFill>
                <a:srgbClr val="C0504D"/>
              </a:solidFill>
              <a:ln>
                <a:noFill/>
              </a:ln>
              <a:extLst>
                <a:ext uri="{91240B29-F687-4F45-9708-019B960494DF}">
                  <a14:hiddenLine xmlns:a14="http://schemas.microsoft.com/office/drawing/2010/main" w="3175">
                    <a:solidFill>
                      <a:srgbClr val="000000"/>
                    </a:solidFill>
                    <a:miter lim="800000"/>
                    <a:headEnd/>
                    <a:tailEnd/>
                  </a14:hiddenLine>
                </a:ext>
              </a:extLst>
            </p:spPr>
            <p:txBody>
              <a:bodyPr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59" name="Rectangle 224"/>
              <p:cNvSpPr>
                <a:spLocks noChangeAspect="1" noChangeArrowheads="1"/>
              </p:cNvSpPr>
              <p:nvPr>
                <p:custDataLst>
                  <p:tags r:id="rId24"/>
                </p:custDataLst>
              </p:nvPr>
            </p:nvSpPr>
            <p:spPr bwMode="auto">
              <a:xfrm flipH="1">
                <a:off x="1867" y="3594"/>
                <a:ext cx="88" cy="104"/>
              </a:xfrm>
              <a:prstGeom prst="rect">
                <a:avLst/>
              </a:prstGeom>
              <a:solidFill>
                <a:srgbClr val="4F81BD"/>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60" name="Rectangle 225"/>
              <p:cNvSpPr>
                <a:spLocks noChangeAspect="1" noChangeArrowheads="1"/>
              </p:cNvSpPr>
              <p:nvPr>
                <p:custDataLst>
                  <p:tags r:id="rId25"/>
                </p:custDataLst>
              </p:nvPr>
            </p:nvSpPr>
            <p:spPr bwMode="auto">
              <a:xfrm flipH="1">
                <a:off x="1967" y="3594"/>
                <a:ext cx="97" cy="104"/>
              </a:xfrm>
              <a:prstGeom prst="rect">
                <a:avLst/>
              </a:prstGeom>
              <a:solidFill>
                <a:srgbClr val="C0504D"/>
              </a:solidFill>
              <a:ln>
                <a:noFill/>
              </a:ln>
              <a:extLst>
                <a:ext uri="{91240B29-F687-4F45-9708-019B960494DF}">
                  <a14:hiddenLine xmlns:a14="http://schemas.microsoft.com/office/drawing/2010/main" w="3175">
                    <a:solidFill>
                      <a:srgbClr val="000000"/>
                    </a:solidFill>
                    <a:miter lim="800000"/>
                    <a:headEnd/>
                    <a:tailEnd/>
                  </a14:hiddenLine>
                </a:ext>
              </a:extLst>
            </p:spPr>
            <p:txBody>
              <a:bodyPr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61" name="Rectangle 226"/>
              <p:cNvSpPr>
                <a:spLocks noChangeAspect="1" noChangeArrowheads="1"/>
              </p:cNvSpPr>
              <p:nvPr>
                <p:custDataLst>
                  <p:tags r:id="rId26"/>
                </p:custDataLst>
              </p:nvPr>
            </p:nvSpPr>
            <p:spPr bwMode="auto">
              <a:xfrm flipH="1">
                <a:off x="1882" y="3492"/>
                <a:ext cx="73" cy="101"/>
              </a:xfrm>
              <a:prstGeom prst="rect">
                <a:avLst/>
              </a:prstGeom>
              <a:solidFill>
                <a:srgbClr val="4F81BD"/>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62" name="Rectangle 227"/>
              <p:cNvSpPr>
                <a:spLocks noChangeAspect="1" noChangeArrowheads="1"/>
              </p:cNvSpPr>
              <p:nvPr>
                <p:custDataLst>
                  <p:tags r:id="rId27"/>
                </p:custDataLst>
              </p:nvPr>
            </p:nvSpPr>
            <p:spPr bwMode="auto">
              <a:xfrm flipH="1">
                <a:off x="1967" y="3492"/>
                <a:ext cx="75" cy="101"/>
              </a:xfrm>
              <a:prstGeom prst="rect">
                <a:avLst/>
              </a:prstGeom>
              <a:solidFill>
                <a:srgbClr val="C0504D"/>
              </a:solidFill>
              <a:ln>
                <a:noFill/>
              </a:ln>
              <a:extLst>
                <a:ext uri="{91240B29-F687-4F45-9708-019B960494DF}">
                  <a14:hiddenLine xmlns:a14="http://schemas.microsoft.com/office/drawing/2010/main" w="3175">
                    <a:solidFill>
                      <a:srgbClr val="000000"/>
                    </a:solidFill>
                    <a:miter lim="800000"/>
                    <a:headEnd/>
                    <a:tailEnd/>
                  </a14:hiddenLine>
                </a:ext>
              </a:extLst>
            </p:spPr>
            <p:txBody>
              <a:bodyPr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63" name="Rectangle 228"/>
              <p:cNvSpPr>
                <a:spLocks noChangeAspect="1" noChangeArrowheads="1"/>
              </p:cNvSpPr>
              <p:nvPr>
                <p:custDataLst>
                  <p:tags r:id="rId28"/>
                </p:custDataLst>
              </p:nvPr>
            </p:nvSpPr>
            <p:spPr bwMode="auto">
              <a:xfrm flipH="1">
                <a:off x="1904" y="3397"/>
                <a:ext cx="51" cy="100"/>
              </a:xfrm>
              <a:prstGeom prst="rect">
                <a:avLst/>
              </a:prstGeom>
              <a:solidFill>
                <a:srgbClr val="4F81BD"/>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64" name="Rectangle 229"/>
              <p:cNvSpPr>
                <a:spLocks noChangeAspect="1" noChangeArrowheads="1"/>
              </p:cNvSpPr>
              <p:nvPr>
                <p:custDataLst>
                  <p:tags r:id="rId29"/>
                </p:custDataLst>
              </p:nvPr>
            </p:nvSpPr>
            <p:spPr bwMode="auto">
              <a:xfrm flipH="1">
                <a:off x="1967" y="3397"/>
                <a:ext cx="53" cy="100"/>
              </a:xfrm>
              <a:prstGeom prst="rect">
                <a:avLst/>
              </a:prstGeom>
              <a:solidFill>
                <a:srgbClr val="C0504D"/>
              </a:solidFill>
              <a:ln>
                <a:noFill/>
              </a:ln>
              <a:extLst>
                <a:ext uri="{91240B29-F687-4F45-9708-019B960494DF}">
                  <a14:hiddenLine xmlns:a14="http://schemas.microsoft.com/office/drawing/2010/main" w="3175">
                    <a:solidFill>
                      <a:srgbClr val="000000"/>
                    </a:solidFill>
                    <a:miter lim="800000"/>
                    <a:headEnd/>
                    <a:tailEnd/>
                  </a14:hiddenLine>
                </a:ext>
              </a:extLst>
            </p:spPr>
            <p:txBody>
              <a:bodyPr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65" name="Rectangle 230"/>
              <p:cNvSpPr>
                <a:spLocks noChangeAspect="1" noChangeArrowheads="1"/>
              </p:cNvSpPr>
              <p:nvPr>
                <p:custDataLst>
                  <p:tags r:id="rId30"/>
                </p:custDataLst>
              </p:nvPr>
            </p:nvSpPr>
            <p:spPr bwMode="auto">
              <a:xfrm flipH="1">
                <a:off x="1940" y="3292"/>
                <a:ext cx="18" cy="99"/>
              </a:xfrm>
              <a:prstGeom prst="rect">
                <a:avLst/>
              </a:prstGeom>
              <a:solidFill>
                <a:srgbClr val="4F81BD"/>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66" name="Rectangle 231"/>
              <p:cNvSpPr>
                <a:spLocks noChangeAspect="1" noChangeArrowheads="1"/>
              </p:cNvSpPr>
              <p:nvPr>
                <p:custDataLst>
                  <p:tags r:id="rId31"/>
                </p:custDataLst>
              </p:nvPr>
            </p:nvSpPr>
            <p:spPr bwMode="auto">
              <a:xfrm flipH="1">
                <a:off x="1967" y="3292"/>
                <a:ext cx="18" cy="99"/>
              </a:xfrm>
              <a:prstGeom prst="rect">
                <a:avLst/>
              </a:prstGeom>
              <a:solidFill>
                <a:srgbClr val="C0504D"/>
              </a:solidFill>
              <a:ln>
                <a:noFill/>
              </a:ln>
              <a:extLst>
                <a:ext uri="{91240B29-F687-4F45-9708-019B960494DF}">
                  <a14:hiddenLine xmlns:a14="http://schemas.microsoft.com/office/drawing/2010/main" w="3175">
                    <a:solidFill>
                      <a:srgbClr val="000000"/>
                    </a:solidFill>
                    <a:miter lim="800000"/>
                    <a:headEnd/>
                    <a:tailEnd/>
                  </a14:hiddenLine>
                </a:ext>
              </a:extLst>
            </p:spPr>
            <p:txBody>
              <a:bodyPr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67" name="Rectangle 232"/>
              <p:cNvSpPr>
                <a:spLocks noChangeAspect="1" noChangeArrowheads="1"/>
              </p:cNvSpPr>
              <p:nvPr>
                <p:custDataLst>
                  <p:tags r:id="rId32"/>
                </p:custDataLst>
              </p:nvPr>
            </p:nvSpPr>
            <p:spPr bwMode="auto">
              <a:xfrm flipH="1">
                <a:off x="1944" y="3190"/>
                <a:ext cx="16" cy="100"/>
              </a:xfrm>
              <a:prstGeom prst="rect">
                <a:avLst/>
              </a:prstGeom>
              <a:solidFill>
                <a:srgbClr val="4F81BD"/>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68" name="Rectangle 233"/>
              <p:cNvSpPr>
                <a:spLocks noChangeAspect="1" noChangeArrowheads="1"/>
              </p:cNvSpPr>
              <p:nvPr>
                <p:custDataLst>
                  <p:tags r:id="rId33"/>
                </p:custDataLst>
              </p:nvPr>
            </p:nvSpPr>
            <p:spPr bwMode="auto">
              <a:xfrm flipH="1">
                <a:off x="1967" y="3190"/>
                <a:ext cx="9" cy="100"/>
              </a:xfrm>
              <a:prstGeom prst="rect">
                <a:avLst/>
              </a:prstGeom>
              <a:solidFill>
                <a:srgbClr val="C0504D"/>
              </a:solidFill>
              <a:ln>
                <a:noFill/>
              </a:ln>
              <a:extLst>
                <a:ext uri="{91240B29-F687-4F45-9708-019B960494DF}">
                  <a14:hiddenLine xmlns:a14="http://schemas.microsoft.com/office/drawing/2010/main" w="3175">
                    <a:solidFill>
                      <a:srgbClr val="000000"/>
                    </a:solidFill>
                    <a:miter lim="800000"/>
                    <a:headEnd/>
                    <a:tailEnd/>
                  </a14:hiddenLine>
                </a:ext>
              </a:extLst>
            </p:spPr>
            <p:txBody>
              <a:bodyPr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69" name="Rectangle 234"/>
              <p:cNvSpPr>
                <a:spLocks noChangeAspect="1" noChangeArrowheads="1"/>
              </p:cNvSpPr>
              <p:nvPr>
                <p:custDataLst>
                  <p:tags r:id="rId34"/>
                </p:custDataLst>
              </p:nvPr>
            </p:nvSpPr>
            <p:spPr bwMode="auto">
              <a:xfrm flipH="1">
                <a:off x="1944" y="3088"/>
                <a:ext cx="16" cy="100"/>
              </a:xfrm>
              <a:prstGeom prst="rect">
                <a:avLst/>
              </a:prstGeom>
              <a:solidFill>
                <a:srgbClr val="4F81BD"/>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70" name="Rectangle 235"/>
              <p:cNvSpPr>
                <a:spLocks noChangeAspect="1" noChangeArrowheads="1"/>
              </p:cNvSpPr>
              <p:nvPr>
                <p:custDataLst>
                  <p:tags r:id="rId35"/>
                </p:custDataLst>
              </p:nvPr>
            </p:nvSpPr>
            <p:spPr bwMode="auto">
              <a:xfrm flipH="1">
                <a:off x="1967" y="3088"/>
                <a:ext cx="25" cy="100"/>
              </a:xfrm>
              <a:prstGeom prst="rect">
                <a:avLst/>
              </a:prstGeom>
              <a:solidFill>
                <a:srgbClr val="C0504D"/>
              </a:solidFill>
              <a:ln>
                <a:noFill/>
              </a:ln>
              <a:extLst>
                <a:ext uri="{91240B29-F687-4F45-9708-019B960494DF}">
                  <a14:hiddenLine xmlns:a14="http://schemas.microsoft.com/office/drawing/2010/main" w="3175">
                    <a:solidFill>
                      <a:srgbClr val="000000"/>
                    </a:solidFill>
                    <a:miter lim="800000"/>
                    <a:headEnd/>
                    <a:tailEnd/>
                  </a14:hiddenLine>
                </a:ext>
              </a:extLst>
            </p:spPr>
            <p:txBody>
              <a:bodyPr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71" name="Line 236"/>
              <p:cNvSpPr>
                <a:spLocks noChangeAspect="1" noChangeShapeType="1"/>
              </p:cNvSpPr>
              <p:nvPr/>
            </p:nvSpPr>
            <p:spPr bwMode="auto">
              <a:xfrm>
                <a:off x="1960" y="3086"/>
                <a:ext cx="0" cy="922"/>
              </a:xfrm>
              <a:prstGeom prst="line">
                <a:avLst/>
              </a:prstGeom>
              <a:noFill/>
              <a:ln w="15875">
                <a:solidFill>
                  <a:srgbClr val="969696"/>
                </a:solidFill>
                <a:round/>
                <a:headEnd/>
                <a:tailEnd/>
              </a:ln>
              <a:extLst>
                <a:ext uri="{909E8E84-426E-40DD-AFC4-6F175D3DCCD1}">
                  <a14:hiddenFill xmlns:a14="http://schemas.microsoft.com/office/drawing/2010/main">
                    <a:noFill/>
                  </a14:hiddenFill>
                </a:ext>
              </a:extLst>
            </p:spPr>
            <p:txBody>
              <a:bodyPr/>
              <a:lstStyle/>
              <a:p>
                <a:pPr>
                  <a:defRPr/>
                </a:pPr>
                <a:endParaRPr lang="pt-BR" kern="0">
                  <a:solidFill>
                    <a:prstClr val="black"/>
                  </a:solidFill>
                  <a:cs typeface="Arial" charset="0"/>
                </a:endParaRPr>
              </a:p>
            </p:txBody>
          </p:sp>
          <p:sp>
            <p:nvSpPr>
              <p:cNvPr id="72" name="Rectangle 237"/>
              <p:cNvSpPr>
                <a:spLocks noChangeAspect="1" noChangeArrowheads="1"/>
              </p:cNvSpPr>
              <p:nvPr/>
            </p:nvSpPr>
            <p:spPr bwMode="auto">
              <a:xfrm>
                <a:off x="1559" y="3597"/>
                <a:ext cx="803" cy="101"/>
              </a:xfrm>
              <a:prstGeom prst="rect">
                <a:avLst/>
              </a:prstGeom>
              <a:noFill/>
              <a:ln w="12700">
                <a:solidFill>
                  <a:srgbClr val="969696"/>
                </a:solidFill>
                <a:miter lim="800000"/>
                <a:headEnd/>
                <a:tailEnd/>
              </a:ln>
              <a:extLst>
                <a:ext uri="{909E8E84-426E-40DD-AFC4-6F175D3DCCD1}">
                  <a14:hiddenFill xmlns:a14="http://schemas.microsoft.com/office/drawing/2010/main">
                    <a:solidFill>
                      <a:srgbClr val="FFFFFF"/>
                    </a:solidFill>
                  </a14:hiddenFill>
                </a:ext>
              </a:extLst>
            </p:spPr>
            <p:txBody>
              <a:bodyPr wrap="none"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73" name="Rectangle 238"/>
              <p:cNvSpPr>
                <a:spLocks noChangeAspect="1" noChangeArrowheads="1"/>
              </p:cNvSpPr>
              <p:nvPr/>
            </p:nvSpPr>
            <p:spPr bwMode="auto">
              <a:xfrm>
                <a:off x="1528" y="3901"/>
                <a:ext cx="872" cy="101"/>
              </a:xfrm>
              <a:prstGeom prst="rect">
                <a:avLst/>
              </a:prstGeom>
              <a:noFill/>
              <a:ln w="12700">
                <a:solidFill>
                  <a:srgbClr val="969696"/>
                </a:solidFill>
                <a:miter lim="800000"/>
                <a:headEnd/>
                <a:tailEnd/>
              </a:ln>
              <a:extLst>
                <a:ext uri="{909E8E84-426E-40DD-AFC4-6F175D3DCCD1}">
                  <a14:hiddenFill xmlns:a14="http://schemas.microsoft.com/office/drawing/2010/main">
                    <a:solidFill>
                      <a:srgbClr val="FFFFFF"/>
                    </a:solidFill>
                  </a14:hiddenFill>
                </a:ext>
              </a:extLst>
            </p:spPr>
            <p:txBody>
              <a:bodyPr wrap="none"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74" name="Rectangle 239"/>
              <p:cNvSpPr>
                <a:spLocks noChangeAspect="1" noChangeArrowheads="1"/>
              </p:cNvSpPr>
              <p:nvPr/>
            </p:nvSpPr>
            <p:spPr bwMode="auto">
              <a:xfrm>
                <a:off x="1568" y="3699"/>
                <a:ext cx="784" cy="101"/>
              </a:xfrm>
              <a:prstGeom prst="rect">
                <a:avLst/>
              </a:prstGeom>
              <a:noFill/>
              <a:ln w="12700">
                <a:solidFill>
                  <a:srgbClr val="969696"/>
                </a:solidFill>
                <a:miter lim="800000"/>
                <a:headEnd/>
                <a:tailEnd/>
              </a:ln>
              <a:extLst>
                <a:ext uri="{909E8E84-426E-40DD-AFC4-6F175D3DCCD1}">
                  <a14:hiddenFill xmlns:a14="http://schemas.microsoft.com/office/drawing/2010/main">
                    <a:solidFill>
                      <a:srgbClr val="FFFFFF"/>
                    </a:solidFill>
                  </a14:hiddenFill>
                </a:ext>
              </a:extLst>
            </p:spPr>
            <p:txBody>
              <a:bodyPr wrap="none"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75" name="Rectangle 240"/>
              <p:cNvSpPr>
                <a:spLocks noChangeAspect="1" noChangeArrowheads="1"/>
              </p:cNvSpPr>
              <p:nvPr/>
            </p:nvSpPr>
            <p:spPr bwMode="auto">
              <a:xfrm>
                <a:off x="1653" y="3494"/>
                <a:ext cx="619" cy="103"/>
              </a:xfrm>
              <a:prstGeom prst="rect">
                <a:avLst/>
              </a:prstGeom>
              <a:noFill/>
              <a:ln w="12700">
                <a:solidFill>
                  <a:srgbClr val="969696"/>
                </a:solidFill>
                <a:miter lim="800000"/>
                <a:headEnd/>
                <a:tailEnd/>
              </a:ln>
              <a:extLst>
                <a:ext uri="{909E8E84-426E-40DD-AFC4-6F175D3DCCD1}">
                  <a14:hiddenFill xmlns:a14="http://schemas.microsoft.com/office/drawing/2010/main">
                    <a:solidFill>
                      <a:srgbClr val="FFFFFF"/>
                    </a:solidFill>
                  </a14:hiddenFill>
                </a:ext>
              </a:extLst>
            </p:spPr>
            <p:txBody>
              <a:bodyPr wrap="none"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76" name="Rectangle 241"/>
              <p:cNvSpPr>
                <a:spLocks noChangeAspect="1" noChangeArrowheads="1"/>
              </p:cNvSpPr>
              <p:nvPr/>
            </p:nvSpPr>
            <p:spPr bwMode="auto">
              <a:xfrm>
                <a:off x="1766" y="3395"/>
                <a:ext cx="383" cy="100"/>
              </a:xfrm>
              <a:prstGeom prst="rect">
                <a:avLst/>
              </a:prstGeom>
              <a:noFill/>
              <a:ln w="12700">
                <a:solidFill>
                  <a:srgbClr val="969696"/>
                </a:solidFill>
                <a:miter lim="800000"/>
                <a:headEnd/>
                <a:tailEnd/>
              </a:ln>
              <a:extLst>
                <a:ext uri="{909E8E84-426E-40DD-AFC4-6F175D3DCCD1}">
                  <a14:hiddenFill xmlns:a14="http://schemas.microsoft.com/office/drawing/2010/main">
                    <a:solidFill>
                      <a:srgbClr val="FFFFFF"/>
                    </a:solidFill>
                  </a14:hiddenFill>
                </a:ext>
              </a:extLst>
            </p:spPr>
            <p:txBody>
              <a:bodyPr wrap="none"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77" name="Rectangle 242"/>
              <p:cNvSpPr>
                <a:spLocks noChangeAspect="1" noChangeArrowheads="1"/>
              </p:cNvSpPr>
              <p:nvPr/>
            </p:nvSpPr>
            <p:spPr bwMode="auto">
              <a:xfrm>
                <a:off x="1867" y="3292"/>
                <a:ext cx="184" cy="99"/>
              </a:xfrm>
              <a:prstGeom prst="rect">
                <a:avLst/>
              </a:prstGeom>
              <a:noFill/>
              <a:ln w="12700">
                <a:solidFill>
                  <a:srgbClr val="969696"/>
                </a:solidFill>
                <a:miter lim="800000"/>
                <a:headEnd/>
                <a:tailEnd/>
              </a:ln>
              <a:extLst>
                <a:ext uri="{909E8E84-426E-40DD-AFC4-6F175D3DCCD1}">
                  <a14:hiddenFill xmlns:a14="http://schemas.microsoft.com/office/drawing/2010/main">
                    <a:solidFill>
                      <a:srgbClr val="FFFFFF"/>
                    </a:solidFill>
                  </a14:hiddenFill>
                </a:ext>
              </a:extLst>
            </p:spPr>
            <p:txBody>
              <a:bodyPr wrap="none"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78" name="Rectangle 243"/>
              <p:cNvSpPr>
                <a:spLocks noChangeAspect="1" noChangeArrowheads="1"/>
              </p:cNvSpPr>
              <p:nvPr/>
            </p:nvSpPr>
            <p:spPr bwMode="auto">
              <a:xfrm>
                <a:off x="1911" y="3191"/>
                <a:ext cx="100" cy="101"/>
              </a:xfrm>
              <a:prstGeom prst="rect">
                <a:avLst/>
              </a:prstGeom>
              <a:noFill/>
              <a:ln w="12700">
                <a:solidFill>
                  <a:srgbClr val="969696"/>
                </a:solidFill>
                <a:miter lim="800000"/>
                <a:headEnd/>
                <a:tailEnd/>
              </a:ln>
              <a:extLst>
                <a:ext uri="{909E8E84-426E-40DD-AFC4-6F175D3DCCD1}">
                  <a14:hiddenFill xmlns:a14="http://schemas.microsoft.com/office/drawing/2010/main">
                    <a:solidFill>
                      <a:srgbClr val="FFFFFF"/>
                    </a:solidFill>
                  </a14:hiddenFill>
                </a:ext>
              </a:extLst>
            </p:spPr>
            <p:txBody>
              <a:bodyPr wrap="none"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79" name="Rectangle 244"/>
              <p:cNvSpPr>
                <a:spLocks noChangeAspect="1" noChangeArrowheads="1"/>
              </p:cNvSpPr>
              <p:nvPr/>
            </p:nvSpPr>
            <p:spPr bwMode="auto">
              <a:xfrm>
                <a:off x="1881" y="3086"/>
                <a:ext cx="147" cy="101"/>
              </a:xfrm>
              <a:prstGeom prst="rect">
                <a:avLst/>
              </a:prstGeom>
              <a:noFill/>
              <a:ln w="12700">
                <a:solidFill>
                  <a:srgbClr val="969696"/>
                </a:solidFill>
                <a:miter lim="800000"/>
                <a:headEnd/>
                <a:tailEnd/>
              </a:ln>
              <a:extLst>
                <a:ext uri="{909E8E84-426E-40DD-AFC4-6F175D3DCCD1}">
                  <a14:hiddenFill xmlns:a14="http://schemas.microsoft.com/office/drawing/2010/main">
                    <a:solidFill>
                      <a:srgbClr val="FFFFFF"/>
                    </a:solidFill>
                  </a14:hiddenFill>
                </a:ext>
              </a:extLst>
            </p:spPr>
            <p:txBody>
              <a:bodyPr wrap="none"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80" name="Rectangle 245"/>
              <p:cNvSpPr>
                <a:spLocks noChangeAspect="1" noChangeArrowheads="1"/>
              </p:cNvSpPr>
              <p:nvPr>
                <p:custDataLst>
                  <p:tags r:id="rId36"/>
                </p:custDataLst>
              </p:nvPr>
            </p:nvSpPr>
            <p:spPr bwMode="auto">
              <a:xfrm>
                <a:off x="1005" y="3274"/>
                <a:ext cx="40" cy="115"/>
              </a:xfrm>
              <a:prstGeom prst="rect">
                <a:avLst/>
              </a:prstGeom>
              <a:solidFill>
                <a:srgbClr val="4F81BD"/>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81" name="Rectangle 246"/>
              <p:cNvSpPr>
                <a:spLocks noChangeAspect="1" noChangeArrowheads="1"/>
              </p:cNvSpPr>
              <p:nvPr>
                <p:custDataLst>
                  <p:tags r:id="rId37"/>
                </p:custDataLst>
              </p:nvPr>
            </p:nvSpPr>
            <p:spPr bwMode="auto">
              <a:xfrm flipH="1">
                <a:off x="1026" y="3171"/>
                <a:ext cx="9" cy="106"/>
              </a:xfrm>
              <a:prstGeom prst="rect">
                <a:avLst/>
              </a:prstGeom>
              <a:solidFill>
                <a:srgbClr val="4F81BD"/>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82" name="Line 247"/>
              <p:cNvSpPr>
                <a:spLocks noChangeAspect="1" noChangeShapeType="1"/>
              </p:cNvSpPr>
              <p:nvPr/>
            </p:nvSpPr>
            <p:spPr bwMode="auto">
              <a:xfrm>
                <a:off x="1037" y="3078"/>
                <a:ext cx="0" cy="921"/>
              </a:xfrm>
              <a:prstGeom prst="line">
                <a:avLst/>
              </a:prstGeom>
              <a:noFill/>
              <a:ln w="15875">
                <a:solidFill>
                  <a:srgbClr val="969696"/>
                </a:solidFill>
                <a:round/>
                <a:headEnd/>
                <a:tailEnd/>
              </a:ln>
              <a:extLst>
                <a:ext uri="{909E8E84-426E-40DD-AFC4-6F175D3DCCD1}">
                  <a14:hiddenFill xmlns:a14="http://schemas.microsoft.com/office/drawing/2010/main">
                    <a:noFill/>
                  </a14:hiddenFill>
                </a:ext>
              </a:extLst>
            </p:spPr>
            <p:txBody>
              <a:bodyPr/>
              <a:lstStyle/>
              <a:p>
                <a:pPr>
                  <a:defRPr/>
                </a:pPr>
                <a:endParaRPr lang="pt-BR" kern="0">
                  <a:solidFill>
                    <a:prstClr val="black"/>
                  </a:solidFill>
                  <a:cs typeface="Arial" charset="0"/>
                </a:endParaRPr>
              </a:p>
            </p:txBody>
          </p:sp>
          <p:sp>
            <p:nvSpPr>
              <p:cNvPr id="83" name="Rectangle 248"/>
              <p:cNvSpPr>
                <a:spLocks noChangeAspect="1" noChangeArrowheads="1"/>
              </p:cNvSpPr>
              <p:nvPr/>
            </p:nvSpPr>
            <p:spPr bwMode="auto">
              <a:xfrm>
                <a:off x="658" y="3894"/>
                <a:ext cx="724" cy="103"/>
              </a:xfrm>
              <a:prstGeom prst="rect">
                <a:avLst/>
              </a:prstGeom>
              <a:noFill/>
              <a:ln w="12700">
                <a:solidFill>
                  <a:srgbClr val="969696"/>
                </a:solidFill>
                <a:miter lim="800000"/>
                <a:headEnd/>
                <a:tailEnd/>
              </a:ln>
              <a:extLst>
                <a:ext uri="{909E8E84-426E-40DD-AFC4-6F175D3DCCD1}">
                  <a14:hiddenFill xmlns:a14="http://schemas.microsoft.com/office/drawing/2010/main">
                    <a:solidFill>
                      <a:srgbClr val="FFFFFF"/>
                    </a:solidFill>
                  </a14:hiddenFill>
                </a:ext>
              </a:extLst>
            </p:spPr>
            <p:txBody>
              <a:bodyPr wrap="none"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84" name="Rectangle 249"/>
              <p:cNvSpPr>
                <a:spLocks noChangeAspect="1" noChangeArrowheads="1"/>
              </p:cNvSpPr>
              <p:nvPr/>
            </p:nvSpPr>
            <p:spPr bwMode="auto">
              <a:xfrm>
                <a:off x="647" y="3795"/>
                <a:ext cx="765" cy="96"/>
              </a:xfrm>
              <a:prstGeom prst="rect">
                <a:avLst/>
              </a:prstGeom>
              <a:noFill/>
              <a:ln w="12700">
                <a:solidFill>
                  <a:srgbClr val="969696"/>
                </a:solidFill>
                <a:miter lim="800000"/>
                <a:headEnd/>
                <a:tailEnd/>
              </a:ln>
              <a:extLst>
                <a:ext uri="{909E8E84-426E-40DD-AFC4-6F175D3DCCD1}">
                  <a14:hiddenFill xmlns:a14="http://schemas.microsoft.com/office/drawing/2010/main">
                    <a:solidFill>
                      <a:srgbClr val="FFFFFF"/>
                    </a:solidFill>
                  </a14:hiddenFill>
                </a:ext>
              </a:extLst>
            </p:spPr>
            <p:txBody>
              <a:bodyPr wrap="none"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85" name="Rectangle 250"/>
              <p:cNvSpPr>
                <a:spLocks noChangeAspect="1" noChangeArrowheads="1"/>
              </p:cNvSpPr>
              <p:nvPr/>
            </p:nvSpPr>
            <p:spPr bwMode="auto">
              <a:xfrm>
                <a:off x="707" y="3689"/>
                <a:ext cx="657" cy="103"/>
              </a:xfrm>
              <a:prstGeom prst="rect">
                <a:avLst/>
              </a:prstGeom>
              <a:noFill/>
              <a:ln w="12700">
                <a:solidFill>
                  <a:srgbClr val="969696"/>
                </a:solidFill>
                <a:miter lim="800000"/>
                <a:headEnd/>
                <a:tailEnd/>
              </a:ln>
              <a:extLst>
                <a:ext uri="{909E8E84-426E-40DD-AFC4-6F175D3DCCD1}">
                  <a14:hiddenFill xmlns:a14="http://schemas.microsoft.com/office/drawing/2010/main">
                    <a:solidFill>
                      <a:srgbClr val="FFFFFF"/>
                    </a:solidFill>
                  </a14:hiddenFill>
                </a:ext>
              </a:extLst>
            </p:spPr>
            <p:txBody>
              <a:bodyPr wrap="none"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86" name="Rectangle 251"/>
              <p:cNvSpPr>
                <a:spLocks noChangeAspect="1" noChangeArrowheads="1"/>
              </p:cNvSpPr>
              <p:nvPr/>
            </p:nvSpPr>
            <p:spPr bwMode="auto">
              <a:xfrm>
                <a:off x="767" y="3587"/>
                <a:ext cx="550" cy="102"/>
              </a:xfrm>
              <a:prstGeom prst="rect">
                <a:avLst/>
              </a:prstGeom>
              <a:noFill/>
              <a:ln w="12700">
                <a:solidFill>
                  <a:srgbClr val="969696"/>
                </a:solidFill>
                <a:miter lim="800000"/>
                <a:headEnd/>
                <a:tailEnd/>
              </a:ln>
              <a:extLst>
                <a:ext uri="{909E8E84-426E-40DD-AFC4-6F175D3DCCD1}">
                  <a14:hiddenFill xmlns:a14="http://schemas.microsoft.com/office/drawing/2010/main">
                    <a:solidFill>
                      <a:srgbClr val="FFFFFF"/>
                    </a:solidFill>
                  </a14:hiddenFill>
                </a:ext>
              </a:extLst>
            </p:spPr>
            <p:txBody>
              <a:bodyPr wrap="none"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87" name="Rectangle 252"/>
              <p:cNvSpPr>
                <a:spLocks noChangeAspect="1" noChangeArrowheads="1"/>
              </p:cNvSpPr>
              <p:nvPr/>
            </p:nvSpPr>
            <p:spPr bwMode="auto">
              <a:xfrm>
                <a:off x="826" y="3487"/>
                <a:ext cx="428" cy="98"/>
              </a:xfrm>
              <a:prstGeom prst="rect">
                <a:avLst/>
              </a:prstGeom>
              <a:noFill/>
              <a:ln w="12700">
                <a:solidFill>
                  <a:srgbClr val="969696"/>
                </a:solidFill>
                <a:miter lim="800000"/>
                <a:headEnd/>
                <a:tailEnd/>
              </a:ln>
              <a:extLst>
                <a:ext uri="{909E8E84-426E-40DD-AFC4-6F175D3DCCD1}">
                  <a14:hiddenFill xmlns:a14="http://schemas.microsoft.com/office/drawing/2010/main">
                    <a:solidFill>
                      <a:srgbClr val="FFFFFF"/>
                    </a:solidFill>
                  </a14:hiddenFill>
                </a:ext>
              </a:extLst>
            </p:spPr>
            <p:txBody>
              <a:bodyPr wrap="none"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88" name="Rectangle 253"/>
              <p:cNvSpPr>
                <a:spLocks noChangeAspect="1" noChangeArrowheads="1"/>
              </p:cNvSpPr>
              <p:nvPr/>
            </p:nvSpPr>
            <p:spPr bwMode="auto">
              <a:xfrm>
                <a:off x="905" y="3383"/>
                <a:ext cx="266" cy="104"/>
              </a:xfrm>
              <a:prstGeom prst="rect">
                <a:avLst/>
              </a:prstGeom>
              <a:noFill/>
              <a:ln w="12700">
                <a:solidFill>
                  <a:srgbClr val="969696"/>
                </a:solidFill>
                <a:miter lim="800000"/>
                <a:headEnd/>
                <a:tailEnd/>
              </a:ln>
              <a:extLst>
                <a:ext uri="{909E8E84-426E-40DD-AFC4-6F175D3DCCD1}">
                  <a14:hiddenFill xmlns:a14="http://schemas.microsoft.com/office/drawing/2010/main">
                    <a:solidFill>
                      <a:srgbClr val="FFFFFF"/>
                    </a:solidFill>
                  </a14:hiddenFill>
                </a:ext>
              </a:extLst>
            </p:spPr>
            <p:txBody>
              <a:bodyPr wrap="none"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89" name="Rectangle 254"/>
              <p:cNvSpPr>
                <a:spLocks noChangeAspect="1" noChangeArrowheads="1"/>
              </p:cNvSpPr>
              <p:nvPr/>
            </p:nvSpPr>
            <p:spPr bwMode="auto">
              <a:xfrm>
                <a:off x="953" y="3272"/>
                <a:ext cx="179" cy="108"/>
              </a:xfrm>
              <a:prstGeom prst="rect">
                <a:avLst/>
              </a:prstGeom>
              <a:noFill/>
              <a:ln w="12700">
                <a:solidFill>
                  <a:srgbClr val="969696"/>
                </a:solidFill>
                <a:miter lim="800000"/>
                <a:headEnd/>
                <a:tailEnd/>
              </a:ln>
              <a:extLst>
                <a:ext uri="{909E8E84-426E-40DD-AFC4-6F175D3DCCD1}">
                  <a14:hiddenFill xmlns:a14="http://schemas.microsoft.com/office/drawing/2010/main">
                    <a:solidFill>
                      <a:srgbClr val="FFFFFF"/>
                    </a:solidFill>
                  </a14:hiddenFill>
                </a:ext>
              </a:extLst>
            </p:spPr>
            <p:txBody>
              <a:bodyPr wrap="none"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90" name="Rectangle 255"/>
              <p:cNvSpPr>
                <a:spLocks noChangeAspect="1" noChangeArrowheads="1"/>
              </p:cNvSpPr>
              <p:nvPr/>
            </p:nvSpPr>
            <p:spPr bwMode="auto">
              <a:xfrm>
                <a:off x="986" y="3175"/>
                <a:ext cx="109" cy="100"/>
              </a:xfrm>
              <a:prstGeom prst="rect">
                <a:avLst/>
              </a:prstGeom>
              <a:noFill/>
              <a:ln w="12700">
                <a:solidFill>
                  <a:srgbClr val="969696"/>
                </a:solidFill>
                <a:miter lim="800000"/>
                <a:headEnd/>
                <a:tailEnd/>
              </a:ln>
              <a:extLst>
                <a:ext uri="{909E8E84-426E-40DD-AFC4-6F175D3DCCD1}">
                  <a14:hiddenFill xmlns:a14="http://schemas.microsoft.com/office/drawing/2010/main">
                    <a:solidFill>
                      <a:srgbClr val="FFFFFF"/>
                    </a:solidFill>
                  </a14:hiddenFill>
                </a:ext>
              </a:extLst>
            </p:spPr>
            <p:txBody>
              <a:bodyPr wrap="none"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91" name="Rectangle 256"/>
              <p:cNvSpPr>
                <a:spLocks noChangeAspect="1" noChangeArrowheads="1"/>
              </p:cNvSpPr>
              <p:nvPr>
                <p:custDataLst>
                  <p:tags r:id="rId38"/>
                </p:custDataLst>
              </p:nvPr>
            </p:nvSpPr>
            <p:spPr bwMode="auto">
              <a:xfrm>
                <a:off x="1039" y="3076"/>
                <a:ext cx="1" cy="105"/>
              </a:xfrm>
              <a:prstGeom prst="rect">
                <a:avLst/>
              </a:prstGeom>
              <a:solidFill>
                <a:srgbClr val="006620"/>
              </a:solidFill>
              <a:ln>
                <a:noFill/>
              </a:ln>
              <a:extLst>
                <a:ext uri="{91240B29-F687-4F45-9708-019B960494DF}">
                  <a14:hiddenLine xmlns:a14="http://schemas.microsoft.com/office/drawing/2010/main" w="3175">
                    <a:solidFill>
                      <a:srgbClr val="000000"/>
                    </a:solidFill>
                    <a:miter lim="800000"/>
                    <a:headEnd/>
                    <a:tailEnd/>
                  </a14:hiddenLine>
                </a:ext>
              </a:extLst>
            </p:spPr>
            <p:txBody>
              <a:bodyPr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92" name="Rectangle 257"/>
              <p:cNvSpPr>
                <a:spLocks noChangeAspect="1" noChangeArrowheads="1"/>
              </p:cNvSpPr>
              <p:nvPr>
                <p:custDataLst>
                  <p:tags r:id="rId39"/>
                </p:custDataLst>
              </p:nvPr>
            </p:nvSpPr>
            <p:spPr bwMode="auto">
              <a:xfrm>
                <a:off x="1028" y="3076"/>
                <a:ext cx="2" cy="105"/>
              </a:xfrm>
              <a:prstGeom prst="rect">
                <a:avLst/>
              </a:prstGeom>
              <a:solidFill>
                <a:srgbClr val="4F81BD"/>
              </a:solidFill>
              <a:ln w="3175">
                <a:solidFill>
                  <a:srgbClr val="008000"/>
                </a:solidFill>
                <a:miter lim="800000"/>
                <a:headEnd/>
                <a:tailEnd/>
              </a:ln>
            </p:spPr>
            <p:txBody>
              <a:bodyPr wrap="none"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93" name="Rectangle 258"/>
              <p:cNvSpPr>
                <a:spLocks noChangeAspect="1" noChangeArrowheads="1"/>
              </p:cNvSpPr>
              <p:nvPr/>
            </p:nvSpPr>
            <p:spPr bwMode="auto">
              <a:xfrm>
                <a:off x="1023" y="3076"/>
                <a:ext cx="31" cy="99"/>
              </a:xfrm>
              <a:prstGeom prst="rect">
                <a:avLst/>
              </a:prstGeom>
              <a:noFill/>
              <a:ln w="12700">
                <a:solidFill>
                  <a:srgbClr val="969696"/>
                </a:solidFill>
                <a:miter lim="800000"/>
                <a:headEnd/>
                <a:tailEnd/>
              </a:ln>
              <a:extLst>
                <a:ext uri="{909E8E84-426E-40DD-AFC4-6F175D3DCCD1}">
                  <a14:hiddenFill xmlns:a14="http://schemas.microsoft.com/office/drawing/2010/main">
                    <a:solidFill>
                      <a:srgbClr val="FFFFFF"/>
                    </a:solidFill>
                  </a14:hiddenFill>
                </a:ext>
              </a:extLst>
            </p:spPr>
            <p:txBody>
              <a:bodyPr wrap="none" lIns="91427" tIns="45713" rIns="91427" bIns="45713" anchor="ctr"/>
              <a:lstStyle/>
              <a:p>
                <a:pPr algn="ctr" eaLnBrk="0" hangingPunct="0">
                  <a:defRPr/>
                </a:pPr>
                <a:endParaRPr lang="pt-BR" sz="2400" kern="0">
                  <a:solidFill>
                    <a:prstClr val="black"/>
                  </a:solidFill>
                  <a:latin typeface="Times New Roman" pitchFamily="18" charset="0"/>
                  <a:cs typeface="Arial" charset="0"/>
                </a:endParaRPr>
              </a:p>
            </p:txBody>
          </p:sp>
          <p:sp>
            <p:nvSpPr>
              <p:cNvPr id="94" name="Text Box 259"/>
              <p:cNvSpPr txBox="1">
                <a:spLocks noChangeAspect="1" noChangeArrowheads="1"/>
              </p:cNvSpPr>
              <p:nvPr/>
            </p:nvSpPr>
            <p:spPr bwMode="auto">
              <a:xfrm>
                <a:off x="733" y="2925"/>
                <a:ext cx="260"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defRPr/>
                </a:pPr>
                <a:r>
                  <a:rPr lang="en-US" sz="1100" kern="0" dirty="0" err="1">
                    <a:solidFill>
                      <a:prstClr val="black"/>
                    </a:solidFill>
                    <a:cs typeface="Arial" charset="0"/>
                  </a:rPr>
                  <a:t>Homem</a:t>
                </a:r>
                <a:endParaRPr lang="en-US" sz="1100" kern="0" dirty="0">
                  <a:solidFill>
                    <a:prstClr val="black"/>
                  </a:solidFill>
                  <a:cs typeface="Arial" charset="0"/>
                </a:endParaRPr>
              </a:p>
            </p:txBody>
          </p:sp>
          <p:sp>
            <p:nvSpPr>
              <p:cNvPr id="95" name="Text Box 260"/>
              <p:cNvSpPr txBox="1">
                <a:spLocks noChangeAspect="1" noChangeArrowheads="1"/>
              </p:cNvSpPr>
              <p:nvPr/>
            </p:nvSpPr>
            <p:spPr bwMode="auto">
              <a:xfrm>
                <a:off x="1141" y="2925"/>
                <a:ext cx="239"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defRPr/>
                </a:pPr>
                <a:r>
                  <a:rPr lang="en-US" sz="1100" kern="0" dirty="0" err="1">
                    <a:solidFill>
                      <a:prstClr val="black"/>
                    </a:solidFill>
                    <a:cs typeface="Arial" charset="0"/>
                  </a:rPr>
                  <a:t>Mulher</a:t>
                </a:r>
                <a:endParaRPr lang="en-US" sz="1100" kern="0" dirty="0">
                  <a:solidFill>
                    <a:prstClr val="black"/>
                  </a:solidFill>
                  <a:cs typeface="Arial" charset="0"/>
                </a:endParaRPr>
              </a:p>
            </p:txBody>
          </p:sp>
          <p:sp>
            <p:nvSpPr>
              <p:cNvPr id="96" name="Text Box 261"/>
              <p:cNvSpPr txBox="1">
                <a:spLocks noChangeAspect="1" noChangeArrowheads="1"/>
              </p:cNvSpPr>
              <p:nvPr/>
            </p:nvSpPr>
            <p:spPr bwMode="auto">
              <a:xfrm>
                <a:off x="1582" y="2934"/>
                <a:ext cx="260"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defRPr/>
                </a:pPr>
                <a:r>
                  <a:rPr lang="en-US" sz="1100" kern="0" dirty="0" err="1">
                    <a:solidFill>
                      <a:prstClr val="black"/>
                    </a:solidFill>
                    <a:cs typeface="Arial" charset="0"/>
                  </a:rPr>
                  <a:t>Homem</a:t>
                </a:r>
                <a:endParaRPr lang="en-US" sz="1100" kern="0" dirty="0">
                  <a:solidFill>
                    <a:prstClr val="black"/>
                  </a:solidFill>
                  <a:cs typeface="Arial" charset="0"/>
                </a:endParaRPr>
              </a:p>
            </p:txBody>
          </p:sp>
          <p:sp>
            <p:nvSpPr>
              <p:cNvPr id="97" name="Text Box 262"/>
              <p:cNvSpPr txBox="1">
                <a:spLocks noChangeAspect="1" noChangeArrowheads="1"/>
              </p:cNvSpPr>
              <p:nvPr/>
            </p:nvSpPr>
            <p:spPr bwMode="auto">
              <a:xfrm>
                <a:off x="2112" y="2934"/>
                <a:ext cx="239"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defRPr/>
                </a:pPr>
                <a:r>
                  <a:rPr lang="en-US" sz="1100" kern="0" dirty="0" err="1">
                    <a:solidFill>
                      <a:prstClr val="black"/>
                    </a:solidFill>
                    <a:cs typeface="Arial" charset="0"/>
                  </a:rPr>
                  <a:t>Mulher</a:t>
                </a:r>
                <a:endParaRPr lang="en-US" sz="1100" kern="0" dirty="0">
                  <a:solidFill>
                    <a:prstClr val="black"/>
                  </a:solidFill>
                  <a:cs typeface="Arial" charset="0"/>
                </a:endParaRPr>
              </a:p>
            </p:txBody>
          </p:sp>
          <p:sp>
            <p:nvSpPr>
              <p:cNvPr id="98" name="Line 266"/>
              <p:cNvSpPr>
                <a:spLocks noChangeShapeType="1"/>
              </p:cNvSpPr>
              <p:nvPr/>
            </p:nvSpPr>
            <p:spPr bwMode="auto">
              <a:xfrm>
                <a:off x="511" y="4005"/>
                <a:ext cx="1944" cy="0"/>
              </a:xfrm>
              <a:prstGeom prst="line">
                <a:avLst/>
              </a:prstGeom>
              <a:noFill/>
              <a:ln w="0">
                <a:solidFill>
                  <a:srgbClr val="969696"/>
                </a:solidFill>
                <a:round/>
                <a:headEnd/>
                <a:tailEnd/>
              </a:ln>
              <a:extLst>
                <a:ext uri="{909E8E84-426E-40DD-AFC4-6F175D3DCCD1}">
                  <a14:hiddenFill xmlns:a14="http://schemas.microsoft.com/office/drawing/2010/main">
                    <a:noFill/>
                  </a14:hiddenFill>
                </a:ext>
              </a:extLst>
            </p:spPr>
            <p:txBody>
              <a:bodyPr/>
              <a:lstStyle/>
              <a:p>
                <a:pPr>
                  <a:defRPr/>
                </a:pPr>
                <a:endParaRPr lang="pt-BR" sz="2800" kern="0">
                  <a:solidFill>
                    <a:prstClr val="black"/>
                  </a:solidFill>
                  <a:cs typeface="Arial" charset="0"/>
                </a:endParaRPr>
              </a:p>
            </p:txBody>
          </p:sp>
          <p:sp>
            <p:nvSpPr>
              <p:cNvPr id="99" name="Line 267"/>
              <p:cNvSpPr>
                <a:spLocks noChangeShapeType="1"/>
              </p:cNvSpPr>
              <p:nvPr/>
            </p:nvSpPr>
            <p:spPr bwMode="auto">
              <a:xfrm>
                <a:off x="511" y="3007"/>
                <a:ext cx="0" cy="998"/>
              </a:xfrm>
              <a:prstGeom prst="line">
                <a:avLst/>
              </a:prstGeom>
              <a:noFill/>
              <a:ln w="0">
                <a:solidFill>
                  <a:srgbClr val="969696"/>
                </a:solidFill>
                <a:round/>
                <a:headEnd/>
                <a:tailEnd/>
              </a:ln>
              <a:extLst>
                <a:ext uri="{909E8E84-426E-40DD-AFC4-6F175D3DCCD1}">
                  <a14:hiddenFill xmlns:a14="http://schemas.microsoft.com/office/drawing/2010/main">
                    <a:noFill/>
                  </a14:hiddenFill>
                </a:ext>
              </a:extLst>
            </p:spPr>
            <p:txBody>
              <a:bodyPr/>
              <a:lstStyle/>
              <a:p>
                <a:pPr>
                  <a:defRPr/>
                </a:pPr>
                <a:endParaRPr lang="pt-BR" kern="0">
                  <a:solidFill>
                    <a:prstClr val="black"/>
                  </a:solidFill>
                  <a:cs typeface="Arial" charset="0"/>
                </a:endParaRPr>
              </a:p>
            </p:txBody>
          </p:sp>
        </p:grpSp>
        <p:sp>
          <p:nvSpPr>
            <p:cNvPr id="9" name="Text Box 269"/>
            <p:cNvSpPr txBox="1">
              <a:spLocks noChangeArrowheads="1"/>
            </p:cNvSpPr>
            <p:nvPr/>
          </p:nvSpPr>
          <p:spPr bwMode="gray">
            <a:xfrm>
              <a:off x="565576" y="4601109"/>
              <a:ext cx="2992686" cy="77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square" lIns="0" tIns="0" rIns="0" bIns="0" anchor="b">
              <a:spAutoFit/>
            </a:bodyPr>
            <a:lstStyle>
              <a:lvl1pPr marL="204788" indent="-204788" defTabSz="820738">
                <a:defRPr>
                  <a:solidFill>
                    <a:schemeClr val="tx1"/>
                  </a:solidFill>
                  <a:latin typeface="Calibri" pitchFamily="34" charset="0"/>
                </a:defRPr>
              </a:lvl1pPr>
              <a:lvl2pPr marL="742950" indent="-285750" defTabSz="820738">
                <a:defRPr>
                  <a:solidFill>
                    <a:schemeClr val="tx1"/>
                  </a:solidFill>
                  <a:latin typeface="Calibri" pitchFamily="34" charset="0"/>
                </a:defRPr>
              </a:lvl2pPr>
              <a:lvl3pPr marL="1143000" indent="-228600" defTabSz="820738">
                <a:defRPr>
                  <a:solidFill>
                    <a:schemeClr val="tx1"/>
                  </a:solidFill>
                  <a:latin typeface="Calibri" pitchFamily="34" charset="0"/>
                </a:defRPr>
              </a:lvl3pPr>
              <a:lvl4pPr marL="1600200" indent="-228600" defTabSz="820738">
                <a:defRPr>
                  <a:solidFill>
                    <a:schemeClr val="tx1"/>
                  </a:solidFill>
                  <a:latin typeface="Calibri" pitchFamily="34" charset="0"/>
                </a:defRPr>
              </a:lvl4pPr>
              <a:lvl5pPr marL="2057400" indent="-228600" defTabSz="820738">
                <a:defRPr>
                  <a:solidFill>
                    <a:schemeClr val="tx1"/>
                  </a:solidFill>
                  <a:latin typeface="Calibri" pitchFamily="34" charset="0"/>
                </a:defRPr>
              </a:lvl5pPr>
              <a:lvl6pPr marL="2514600" indent="-228600" defTabSz="820738" fontAlgn="base">
                <a:spcBef>
                  <a:spcPct val="0"/>
                </a:spcBef>
                <a:spcAft>
                  <a:spcPct val="0"/>
                </a:spcAft>
                <a:defRPr>
                  <a:solidFill>
                    <a:schemeClr val="tx1"/>
                  </a:solidFill>
                  <a:latin typeface="Calibri" pitchFamily="34" charset="0"/>
                </a:defRPr>
              </a:lvl6pPr>
              <a:lvl7pPr marL="2971800" indent="-228600" defTabSz="820738" fontAlgn="base">
                <a:spcBef>
                  <a:spcPct val="0"/>
                </a:spcBef>
                <a:spcAft>
                  <a:spcPct val="0"/>
                </a:spcAft>
                <a:defRPr>
                  <a:solidFill>
                    <a:schemeClr val="tx1"/>
                  </a:solidFill>
                  <a:latin typeface="Calibri" pitchFamily="34" charset="0"/>
                </a:defRPr>
              </a:lvl7pPr>
              <a:lvl8pPr marL="3429000" indent="-228600" defTabSz="820738" fontAlgn="base">
                <a:spcBef>
                  <a:spcPct val="0"/>
                </a:spcBef>
                <a:spcAft>
                  <a:spcPct val="0"/>
                </a:spcAft>
                <a:defRPr>
                  <a:solidFill>
                    <a:schemeClr val="tx1"/>
                  </a:solidFill>
                  <a:latin typeface="Calibri" pitchFamily="34" charset="0"/>
                </a:defRPr>
              </a:lvl8pPr>
              <a:lvl9pPr marL="3886200" indent="-228600" defTabSz="820738" fontAlgn="base">
                <a:spcBef>
                  <a:spcPct val="0"/>
                </a:spcBef>
                <a:spcAft>
                  <a:spcPct val="0"/>
                </a:spcAft>
                <a:defRPr>
                  <a:solidFill>
                    <a:schemeClr val="tx1"/>
                  </a:solidFill>
                  <a:latin typeface="Calibri" pitchFamily="34" charset="0"/>
                </a:defRPr>
              </a:lvl9pPr>
            </a:lstStyle>
            <a:p>
              <a:pPr eaLnBrk="0" hangingPunct="0">
                <a:spcBef>
                  <a:spcPct val="20000"/>
                </a:spcBef>
                <a:buClr>
                  <a:srgbClr val="4F81BD"/>
                </a:buClr>
                <a:buSzPct val="90000"/>
                <a:defRPr/>
              </a:pPr>
              <a:r>
                <a:rPr lang="en-US" sz="800" b="1" kern="0" dirty="0" err="1">
                  <a:solidFill>
                    <a:prstClr val="black"/>
                  </a:solidFill>
                  <a:cs typeface="Arial" charset="0"/>
                </a:rPr>
                <a:t>Expectativa</a:t>
              </a:r>
              <a:r>
                <a:rPr lang="en-US" sz="800" b="1" kern="0" dirty="0">
                  <a:solidFill>
                    <a:prstClr val="black"/>
                  </a:solidFill>
                  <a:cs typeface="Arial" charset="0"/>
                </a:rPr>
                <a:t> de </a:t>
              </a:r>
              <a:r>
                <a:rPr lang="en-US" sz="800" b="1" kern="0" dirty="0" err="1">
                  <a:solidFill>
                    <a:prstClr val="black"/>
                  </a:solidFill>
                  <a:cs typeface="Arial" charset="0"/>
                </a:rPr>
                <a:t>vida</a:t>
              </a:r>
              <a:r>
                <a:rPr lang="en-US" sz="800" b="1" kern="0" dirty="0">
                  <a:solidFill>
                    <a:prstClr val="black"/>
                  </a:solidFill>
                  <a:cs typeface="Arial" charset="0"/>
                </a:rPr>
                <a:t> </a:t>
              </a:r>
              <a:r>
                <a:rPr lang="en-US" sz="800" b="1" kern="0" dirty="0" err="1">
                  <a:solidFill>
                    <a:prstClr val="black"/>
                  </a:solidFill>
                  <a:cs typeface="Arial" charset="0"/>
                </a:rPr>
                <a:t>aumentará</a:t>
              </a:r>
              <a:r>
                <a:rPr lang="en-US" sz="800" b="1" kern="0" dirty="0">
                  <a:solidFill>
                    <a:prstClr val="black"/>
                  </a:solidFill>
                  <a:cs typeface="Arial" charset="0"/>
                </a:rPr>
                <a:t> de 72 </a:t>
              </a:r>
              <a:r>
                <a:rPr lang="en-US" sz="800" b="1" kern="0" dirty="0" err="1">
                  <a:solidFill>
                    <a:prstClr val="black"/>
                  </a:solidFill>
                  <a:cs typeface="Arial" charset="0"/>
                </a:rPr>
                <a:t>anos</a:t>
              </a:r>
              <a:r>
                <a:rPr lang="en-US" sz="800" b="1" kern="0" dirty="0">
                  <a:solidFill>
                    <a:prstClr val="black"/>
                  </a:solidFill>
                  <a:cs typeface="Arial" charset="0"/>
                </a:rPr>
                <a:t> (2006) </a:t>
              </a:r>
              <a:r>
                <a:rPr lang="en-US" sz="800" b="1" kern="0" dirty="0" err="1">
                  <a:solidFill>
                    <a:prstClr val="black"/>
                  </a:solidFill>
                  <a:cs typeface="Arial" charset="0"/>
                </a:rPr>
                <a:t>para</a:t>
              </a:r>
              <a:r>
                <a:rPr lang="en-US" sz="800" b="1" kern="0" dirty="0">
                  <a:solidFill>
                    <a:prstClr val="black"/>
                  </a:solidFill>
                  <a:cs typeface="Arial" charset="0"/>
                </a:rPr>
                <a:t> 76 </a:t>
              </a:r>
              <a:r>
                <a:rPr lang="en-US" sz="800" b="1" kern="0" dirty="0" err="1">
                  <a:solidFill>
                    <a:prstClr val="black"/>
                  </a:solidFill>
                  <a:cs typeface="Arial" charset="0"/>
                </a:rPr>
                <a:t>anos</a:t>
              </a:r>
              <a:r>
                <a:rPr lang="en-US" sz="800" b="1" kern="0" dirty="0">
                  <a:solidFill>
                    <a:prstClr val="black"/>
                  </a:solidFill>
                  <a:cs typeface="Arial" charset="0"/>
                </a:rPr>
                <a:t> (2020)</a:t>
              </a:r>
            </a:p>
          </p:txBody>
        </p:sp>
        <p:graphicFrame>
          <p:nvGraphicFramePr>
            <p:cNvPr id="10" name="Object 163"/>
            <p:cNvGraphicFramePr>
              <a:graphicFrameLocks/>
            </p:cNvGraphicFramePr>
            <p:nvPr>
              <p:extLst/>
            </p:nvPr>
          </p:nvGraphicFramePr>
          <p:xfrm>
            <a:off x="4068173" y="4568437"/>
            <a:ext cx="3675303" cy="1912520"/>
          </p:xfrm>
          <a:graphic>
            <a:graphicData uri="http://schemas.openxmlformats.org/presentationml/2006/ole">
              <mc:AlternateContent xmlns:mc="http://schemas.openxmlformats.org/markup-compatibility/2006">
                <mc:Choice xmlns:v="urn:schemas-microsoft-com:vml" Requires="v">
                  <p:oleObj spid="_x0000_s1055" name="Worksheet" r:id="rId42" imgW="3676808" imgH="1914637" progId="Excel.Sheet.8">
                    <p:embed/>
                  </p:oleObj>
                </mc:Choice>
                <mc:Fallback>
                  <p:oleObj name="Worksheet" r:id="rId42" imgW="3676808" imgH="1914637" progId="Excel.Sheet.8">
                    <p:embed/>
                    <p:pic>
                      <p:nvPicPr>
                        <p:cNvPr id="0" name=""/>
                        <p:cNvPicPr>
                          <a:picLocks noChangeArrowheads="1"/>
                        </p:cNvPicPr>
                        <p:nvPr/>
                      </p:nvPicPr>
                      <p:blipFill>
                        <a:blip r:embed="rId43"/>
                        <a:srcRect/>
                        <a:stretch>
                          <a:fillRect/>
                        </a:stretch>
                      </p:blipFill>
                      <p:spPr bwMode="auto">
                        <a:xfrm>
                          <a:off x="4068173" y="4568437"/>
                          <a:ext cx="3675303" cy="19125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 Box 141"/>
            <p:cNvSpPr txBox="1">
              <a:spLocks noChangeArrowheads="1"/>
            </p:cNvSpPr>
            <p:nvPr/>
          </p:nvSpPr>
          <p:spPr bwMode="auto">
            <a:xfrm>
              <a:off x="4363881" y="6487429"/>
              <a:ext cx="2073275" cy="14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1427" tIns="45713" rIns="91427" bIns="45713">
              <a:spAutoFit/>
            </a:bodyPr>
            <a:lstStyle>
              <a:lvl1pPr marL="114300" indent="-1143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defRPr/>
              </a:pPr>
              <a:r>
                <a:rPr lang="en-US" sz="900" b="1" kern="0" dirty="0" err="1">
                  <a:solidFill>
                    <a:prstClr val="black"/>
                  </a:solidFill>
                  <a:cs typeface="Arial" charset="0"/>
                </a:rPr>
                <a:t>Fonte</a:t>
              </a:r>
              <a:r>
                <a:rPr lang="en-US" sz="900" b="1" kern="0" dirty="0">
                  <a:solidFill>
                    <a:prstClr val="black"/>
                  </a:solidFill>
                  <a:cs typeface="Arial" charset="0"/>
                </a:rPr>
                <a:t>: IBGE</a:t>
              </a:r>
            </a:p>
          </p:txBody>
        </p:sp>
      </p:grpSp>
      <p:pic>
        <p:nvPicPr>
          <p:cNvPr id="100" name="Imagem 99"/>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9752962" y="2484330"/>
            <a:ext cx="2280430" cy="2272804"/>
          </a:xfrm>
          <a:prstGeom prst="rect">
            <a:avLst/>
          </a:prstGeom>
        </p:spPr>
      </p:pic>
      <p:sp>
        <p:nvSpPr>
          <p:cNvPr id="101" name="CaixaDeTexto 100"/>
          <p:cNvSpPr txBox="1"/>
          <p:nvPr/>
        </p:nvSpPr>
        <p:spPr>
          <a:xfrm>
            <a:off x="1060391" y="5864056"/>
            <a:ext cx="9581420" cy="510778"/>
          </a:xfrm>
          <a:prstGeom prst="roundRect">
            <a:avLst/>
          </a:prstGeom>
          <a:solidFill>
            <a:srgbClr val="166C70"/>
          </a:solidFill>
          <a:ln>
            <a:no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pt-BR" sz="2000" b="1" dirty="0">
                <a:solidFill>
                  <a:schemeClr val="bg1"/>
                </a:solidFill>
              </a:rPr>
              <a:t>O envelhecimento populacional gera aumento da demanda do setor de saúde no Brasil</a:t>
            </a:r>
            <a:r>
              <a:rPr lang="pt-BR" sz="2400" b="1" dirty="0">
                <a:solidFill>
                  <a:schemeClr val="bg1"/>
                </a:solidFill>
              </a:rPr>
              <a:t> </a:t>
            </a:r>
          </a:p>
        </p:txBody>
      </p:sp>
      <p:sp>
        <p:nvSpPr>
          <p:cNvPr id="109" name="Retângulo 108"/>
          <p:cNvSpPr/>
          <p:nvPr/>
        </p:nvSpPr>
        <p:spPr>
          <a:xfrm>
            <a:off x="0" y="1252591"/>
            <a:ext cx="12192000" cy="523220"/>
          </a:xfrm>
          <a:prstGeom prst="rect">
            <a:avLst/>
          </a:prstGeom>
          <a:solidFill>
            <a:schemeClr val="bg1"/>
          </a:solidFill>
        </p:spPr>
        <p:txBody>
          <a:bodyPr wrap="square">
            <a:spAutoFit/>
          </a:bodyPr>
          <a:lstStyle/>
          <a:p>
            <a:pPr algn="ctr"/>
            <a:r>
              <a:rPr lang="pt-BR" sz="2800" dirty="0">
                <a:latin typeface="Lora"/>
              </a:rPr>
              <a:t>Mudança na pirâmide </a:t>
            </a:r>
            <a:r>
              <a:rPr lang="pt-BR" sz="2800" dirty="0" smtClean="0">
                <a:latin typeface="Lora"/>
              </a:rPr>
              <a:t>etária: envelhecimento da </a:t>
            </a:r>
            <a:r>
              <a:rPr lang="pt-BR" sz="2800" dirty="0">
                <a:latin typeface="Lora"/>
              </a:rPr>
              <a:t>população brasileira</a:t>
            </a:r>
          </a:p>
        </p:txBody>
      </p:sp>
      <p:sp>
        <p:nvSpPr>
          <p:cNvPr id="107" name="Retângulo 106"/>
          <p:cNvSpPr/>
          <p:nvPr/>
        </p:nvSpPr>
        <p:spPr>
          <a:xfrm>
            <a:off x="9986" y="155930"/>
            <a:ext cx="8413694" cy="954107"/>
          </a:xfrm>
          <a:prstGeom prst="rect">
            <a:avLst/>
          </a:prstGeom>
          <a:solidFill>
            <a:schemeClr val="bg1"/>
          </a:solidFill>
        </p:spPr>
        <p:txBody>
          <a:bodyPr wrap="square">
            <a:spAutoFit/>
          </a:bodyPr>
          <a:lstStyle/>
          <a:p>
            <a:r>
              <a:rPr lang="pt-BR" sz="2800" dirty="0" smtClean="0">
                <a:solidFill>
                  <a:srgbClr val="166C70"/>
                </a:solidFill>
                <a:latin typeface="Lora"/>
              </a:rPr>
              <a:t>Novos Desafios do Século XXI: Tratamento de Doenças Crônicas e Degenerativas</a:t>
            </a:r>
            <a:endParaRPr lang="pt-BR" sz="2800" dirty="0">
              <a:solidFill>
                <a:srgbClr val="166C70"/>
              </a:solidFill>
              <a:latin typeface="Lora"/>
            </a:endParaRPr>
          </a:p>
        </p:txBody>
      </p:sp>
    </p:spTree>
    <p:extLst>
      <p:ext uri="{BB962C8B-B14F-4D97-AF65-F5344CB8AC3E}">
        <p14:creationId xmlns:p14="http://schemas.microsoft.com/office/powerpoint/2010/main" val="672773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100"/>
                                        </p:tgtEl>
                                        <p:attrNameLst>
                                          <p:attrName>style.visibility</p:attrName>
                                        </p:attrNameLst>
                                      </p:cBhvr>
                                      <p:to>
                                        <p:strVal val="visible"/>
                                      </p:to>
                                    </p:set>
                                    <p:animEffect transition="in" filter="fade">
                                      <p:cBhvr>
                                        <p:cTn id="14" dur="500"/>
                                        <p:tgtEl>
                                          <p:spTgt spid="100"/>
                                        </p:tgtEl>
                                      </p:cBhvr>
                                    </p:animEffect>
                                  </p:childTnLst>
                                </p:cTn>
                              </p:par>
                            </p:childTnLst>
                          </p:cTn>
                        </p:par>
                        <p:par>
                          <p:cTn id="15" fill="hold">
                            <p:stCondLst>
                              <p:cond delay="2500"/>
                            </p:stCondLst>
                            <p:childTnLst>
                              <p:par>
                                <p:cTn id="16" presetID="10" presetClass="entr" presetSubtype="0" fill="hold" grpId="0" nodeType="afterEffect">
                                  <p:stCondLst>
                                    <p:cond delay="0"/>
                                  </p:stCondLst>
                                  <p:childTnLst>
                                    <p:set>
                                      <p:cBhvr>
                                        <p:cTn id="17" dur="1" fill="hold">
                                          <p:stCondLst>
                                            <p:cond delay="0"/>
                                          </p:stCondLst>
                                        </p:cTn>
                                        <p:tgtEl>
                                          <p:spTgt spid="101"/>
                                        </p:tgtEl>
                                        <p:attrNameLst>
                                          <p:attrName>style.visibility</p:attrName>
                                        </p:attrNameLst>
                                      </p:cBhvr>
                                      <p:to>
                                        <p:strVal val="visible"/>
                                      </p:to>
                                    </p:set>
                                    <p:animEffect transition="in" filter="fade">
                                      <p:cBhvr>
                                        <p:cTn id="18" dur="10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10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32037" y="448346"/>
            <a:ext cx="8413694" cy="523220"/>
          </a:xfrm>
          <a:prstGeom prst="rect">
            <a:avLst/>
          </a:prstGeom>
          <a:solidFill>
            <a:schemeClr val="bg1"/>
          </a:solidFill>
        </p:spPr>
        <p:txBody>
          <a:bodyPr wrap="square">
            <a:spAutoFit/>
          </a:bodyPr>
          <a:lstStyle/>
          <a:p>
            <a:r>
              <a:rPr lang="pt-BR" sz="2800" dirty="0" smtClean="0">
                <a:solidFill>
                  <a:srgbClr val="166C70"/>
                </a:solidFill>
                <a:latin typeface="Lora"/>
              </a:rPr>
              <a:t>Tratamento de Doenças Crônicas e Degenerativas</a:t>
            </a:r>
            <a:endParaRPr lang="pt-BR" sz="2800" dirty="0">
              <a:solidFill>
                <a:srgbClr val="166C70"/>
              </a:solidFill>
              <a:latin typeface="Lora"/>
            </a:endParaRPr>
          </a:p>
        </p:txBody>
      </p:sp>
      <p:sp>
        <p:nvSpPr>
          <p:cNvPr id="3" name="Retângulo 2"/>
          <p:cNvSpPr/>
          <p:nvPr/>
        </p:nvSpPr>
        <p:spPr>
          <a:xfrm>
            <a:off x="671346" y="1836084"/>
            <a:ext cx="2094079" cy="722994"/>
          </a:xfrm>
          <a:prstGeom prst="rect">
            <a:avLst/>
          </a:prstGeom>
          <a:solidFill>
            <a:srgbClr val="0A5B5E">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solidFill>
                  <a:schemeClr val="bg1"/>
                </a:solidFill>
                <a:effectLst>
                  <a:outerShdw blurRad="38100" dist="38100" dir="2700000" algn="tl">
                    <a:srgbClr val="000000">
                      <a:alpha val="43137"/>
                    </a:srgbClr>
                  </a:outerShdw>
                </a:effectLst>
              </a:rPr>
              <a:t>Mudança no perfil epidemiológico</a:t>
            </a:r>
            <a:endParaRPr lang="pt-BR" b="1" dirty="0">
              <a:solidFill>
                <a:schemeClr val="bg1"/>
              </a:solidFill>
              <a:effectLst>
                <a:outerShdw blurRad="38100" dist="38100" dir="2700000" algn="tl">
                  <a:srgbClr val="000000">
                    <a:alpha val="43137"/>
                  </a:srgbClr>
                </a:outerShdw>
              </a:effectLst>
            </a:endParaRPr>
          </a:p>
        </p:txBody>
      </p:sp>
      <p:sp>
        <p:nvSpPr>
          <p:cNvPr id="4" name="Retângulo 3"/>
          <p:cNvSpPr/>
          <p:nvPr/>
        </p:nvSpPr>
        <p:spPr>
          <a:xfrm>
            <a:off x="3823550" y="1836084"/>
            <a:ext cx="3098654" cy="722995"/>
          </a:xfrm>
          <a:prstGeom prst="rect">
            <a:avLst/>
          </a:prstGeom>
          <a:solidFill>
            <a:srgbClr val="0A5B5E">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effectLst>
                  <a:outerShdw blurRad="38100" dist="38100" dir="2700000" algn="tl">
                    <a:srgbClr val="000000">
                      <a:alpha val="43137"/>
                    </a:srgbClr>
                  </a:outerShdw>
                </a:effectLst>
              </a:rPr>
              <a:t>Prevalência de doenças crônicas e neurodegenerativas</a:t>
            </a:r>
            <a:endParaRPr lang="pt-BR" sz="2400" b="1" dirty="0">
              <a:solidFill>
                <a:schemeClr val="bg1"/>
              </a:solidFill>
              <a:effectLst>
                <a:outerShdw blurRad="38100" dist="38100" dir="2700000" algn="tl">
                  <a:srgbClr val="000000">
                    <a:alpha val="43137"/>
                  </a:srgbClr>
                </a:outerShdw>
              </a:effectLst>
            </a:endParaRPr>
          </a:p>
        </p:txBody>
      </p:sp>
      <p:sp>
        <p:nvSpPr>
          <p:cNvPr id="5" name="Retângulo 4"/>
          <p:cNvSpPr/>
          <p:nvPr/>
        </p:nvSpPr>
        <p:spPr>
          <a:xfrm>
            <a:off x="7676347" y="1637672"/>
            <a:ext cx="4448456" cy="1119817"/>
          </a:xfrm>
          <a:prstGeom prst="rect">
            <a:avLst/>
          </a:prstGeom>
          <a:solidFill>
            <a:srgbClr val="0A5B5E">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smtClean="0">
                <a:solidFill>
                  <a:srgbClr val="FFFF00"/>
                </a:solidFill>
                <a:effectLst>
                  <a:outerShdw blurRad="38100" dist="38100" dir="2700000" algn="tl">
                    <a:srgbClr val="000000">
                      <a:alpha val="43137"/>
                    </a:srgbClr>
                  </a:outerShdw>
                </a:effectLst>
              </a:rPr>
              <a:t>Tratamentos avançados combinam </a:t>
            </a:r>
            <a:r>
              <a:rPr lang="pt-BR" sz="2400" b="1" dirty="0" err="1" smtClean="0">
                <a:solidFill>
                  <a:srgbClr val="FFFF00"/>
                </a:solidFill>
                <a:effectLst>
                  <a:outerShdw blurRad="38100" dist="38100" dir="2700000" algn="tl">
                    <a:srgbClr val="000000">
                      <a:alpha val="43137"/>
                    </a:srgbClr>
                  </a:outerShdw>
                </a:effectLst>
              </a:rPr>
              <a:t>Quimio</a:t>
            </a:r>
            <a:r>
              <a:rPr lang="pt-BR" sz="2400" b="1" dirty="0" smtClean="0">
                <a:solidFill>
                  <a:srgbClr val="FFFF00"/>
                </a:solidFill>
                <a:effectLst>
                  <a:outerShdw blurRad="38100" dist="38100" dir="2700000" algn="tl">
                    <a:srgbClr val="000000">
                      <a:alpha val="43137"/>
                    </a:srgbClr>
                  </a:outerShdw>
                </a:effectLst>
              </a:rPr>
              <a:t> e Radioterapia com </a:t>
            </a:r>
            <a:r>
              <a:rPr lang="pt-BR" sz="2400" b="1" dirty="0">
                <a:solidFill>
                  <a:srgbClr val="FFFF00"/>
                </a:solidFill>
                <a:effectLst>
                  <a:outerShdw blurRad="38100" dist="38100" dir="2700000" algn="tl">
                    <a:srgbClr val="000000">
                      <a:alpha val="43137"/>
                    </a:srgbClr>
                  </a:outerShdw>
                </a:effectLst>
              </a:rPr>
              <a:t>medicamentos biológicos</a:t>
            </a:r>
            <a:endParaRPr lang="pt-BR" sz="2800" b="1" dirty="0">
              <a:solidFill>
                <a:srgbClr val="FFFF00"/>
              </a:solidFill>
              <a:effectLst>
                <a:outerShdw blurRad="38100" dist="38100" dir="2700000" algn="tl">
                  <a:srgbClr val="000000">
                    <a:alpha val="43137"/>
                  </a:srgbClr>
                </a:outerShdw>
              </a:effectLst>
            </a:endParaRPr>
          </a:p>
        </p:txBody>
      </p:sp>
      <p:sp>
        <p:nvSpPr>
          <p:cNvPr id="6" name="Seta para a direita 5"/>
          <p:cNvSpPr/>
          <p:nvPr/>
        </p:nvSpPr>
        <p:spPr>
          <a:xfrm>
            <a:off x="3046113" y="1910620"/>
            <a:ext cx="502252" cy="573922"/>
          </a:xfrm>
          <a:prstGeom prst="rightArrow">
            <a:avLst/>
          </a:prstGeom>
          <a:solidFill>
            <a:srgbClr val="0033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para a direita 6"/>
          <p:cNvSpPr/>
          <p:nvPr/>
        </p:nvSpPr>
        <p:spPr>
          <a:xfrm>
            <a:off x="7081748" y="1900294"/>
            <a:ext cx="502252" cy="573922"/>
          </a:xfrm>
          <a:prstGeom prst="rightArrow">
            <a:avLst/>
          </a:prstGeom>
          <a:solidFill>
            <a:srgbClr val="0033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050" name="Picture 2" descr="Número de pacientes com câncer tratados pelo SUS cresce 34%  Diorgenes Pandini/Agência RB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284" y="3073013"/>
            <a:ext cx="4886282" cy="3252431"/>
          </a:xfrm>
          <a:prstGeom prst="rect">
            <a:avLst/>
          </a:prstGeom>
          <a:noFill/>
          <a:extLst>
            <a:ext uri="{909E8E84-426E-40DD-AFC4-6F175D3DCCD1}">
              <a14:hiddenFill xmlns:a14="http://schemas.microsoft.com/office/drawing/2010/main">
                <a:solidFill>
                  <a:srgbClr val="FFFFFF"/>
                </a:solidFill>
              </a14:hiddenFill>
            </a:ext>
          </a:extLst>
        </p:spPr>
      </p:pic>
      <p:sp>
        <p:nvSpPr>
          <p:cNvPr id="9" name="Retângulo 8"/>
          <p:cNvSpPr/>
          <p:nvPr/>
        </p:nvSpPr>
        <p:spPr>
          <a:xfrm>
            <a:off x="7372064" y="5029651"/>
            <a:ext cx="4752739" cy="461665"/>
          </a:xfrm>
          <a:prstGeom prst="rect">
            <a:avLst/>
          </a:prstGeom>
        </p:spPr>
        <p:txBody>
          <a:bodyPr wrap="square">
            <a:spAutoFit/>
          </a:bodyPr>
          <a:lstStyle/>
          <a:p>
            <a:r>
              <a:rPr lang="pt-BR" sz="2400" b="1" dirty="0" smtClean="0">
                <a:solidFill>
                  <a:schemeClr val="accent1"/>
                </a:solidFill>
                <a:latin typeface="Georgia" panose="02040502050405020303" pitchFamily="18" charset="0"/>
              </a:rPr>
              <a:t>Aumento de 34% em 5 anos</a:t>
            </a:r>
            <a:endParaRPr lang="es-ES" sz="2400" b="1" dirty="0">
              <a:solidFill>
                <a:schemeClr val="accent1"/>
              </a:solidFill>
            </a:endParaRPr>
          </a:p>
        </p:txBody>
      </p:sp>
      <p:sp>
        <p:nvSpPr>
          <p:cNvPr id="10" name="Seta em curva para a direita 9"/>
          <p:cNvSpPr/>
          <p:nvPr/>
        </p:nvSpPr>
        <p:spPr>
          <a:xfrm>
            <a:off x="6640544" y="4211998"/>
            <a:ext cx="731520" cy="121615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8" name="Retângulo 7"/>
          <p:cNvSpPr/>
          <p:nvPr/>
        </p:nvSpPr>
        <p:spPr>
          <a:xfrm>
            <a:off x="5372877" y="3199194"/>
            <a:ext cx="6751926" cy="1569660"/>
          </a:xfrm>
          <a:prstGeom prst="rect">
            <a:avLst/>
          </a:prstGeom>
          <a:solidFill>
            <a:schemeClr val="bg1"/>
          </a:solidFill>
          <a:ln>
            <a:solidFill>
              <a:schemeClr val="bg1"/>
            </a:solidFill>
          </a:ln>
        </p:spPr>
        <p:txBody>
          <a:bodyPr wrap="square">
            <a:spAutoFit/>
          </a:bodyPr>
          <a:lstStyle/>
          <a:p>
            <a:r>
              <a:rPr lang="pt-BR" sz="2400" dirty="0" smtClean="0">
                <a:solidFill>
                  <a:srgbClr val="000000"/>
                </a:solidFill>
                <a:latin typeface="Georgia" panose="02040502050405020303" pitchFamily="18" charset="0"/>
              </a:rPr>
              <a:t>Exemplo:</a:t>
            </a:r>
          </a:p>
          <a:p>
            <a:r>
              <a:rPr lang="pt-BR" sz="2400" dirty="0" smtClean="0">
                <a:solidFill>
                  <a:srgbClr val="000000"/>
                </a:solidFill>
                <a:latin typeface="Georgia" panose="02040502050405020303" pitchFamily="18" charset="0"/>
              </a:rPr>
              <a:t>O </a:t>
            </a:r>
            <a:r>
              <a:rPr lang="pt-BR" sz="2400" dirty="0">
                <a:solidFill>
                  <a:srgbClr val="000000"/>
                </a:solidFill>
                <a:latin typeface="Georgia" panose="02040502050405020303" pitchFamily="18" charset="0"/>
              </a:rPr>
              <a:t>número de pessoas que fizeram tratamento oncológico na rede pública passou de 292 mil em 2010 para 393 mil em 2015</a:t>
            </a:r>
            <a:endParaRPr lang="es-ES" sz="2400" dirty="0"/>
          </a:p>
        </p:txBody>
      </p:sp>
    </p:spTree>
    <p:extLst>
      <p:ext uri="{BB962C8B-B14F-4D97-AF65-F5344CB8AC3E}">
        <p14:creationId xmlns:p14="http://schemas.microsoft.com/office/powerpoint/2010/main" val="343709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6"/>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4"/>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7"/>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5"/>
                                        </p:tgtEl>
                                        <p:attrNameLst>
                                          <p:attrName>style.visibility</p:attrName>
                                        </p:attrNameLst>
                                      </p:cBhvr>
                                      <p:to>
                                        <p:strVal val="visible"/>
                                      </p:to>
                                    </p:set>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childTnLst>
                                </p:cTn>
                              </p:par>
                            </p:childTnLst>
                          </p:cTn>
                        </p:par>
                        <p:par>
                          <p:cTn id="23" fill="hold">
                            <p:stCondLst>
                              <p:cond delay="3000"/>
                            </p:stCondLst>
                            <p:childTnLst>
                              <p:par>
                                <p:cTn id="24" presetID="2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par>
                          <p:cTn id="27" fill="hold">
                            <p:stCondLst>
                              <p:cond delay="3500"/>
                            </p:stCondLst>
                            <p:childTnLst>
                              <p:par>
                                <p:cTn id="28" presetID="22" presetClass="entr" presetSubtype="1"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cTn>
                              </p:par>
                            </p:childTnLst>
                          </p:cTn>
                        </p:par>
                        <p:par>
                          <p:cTn id="31" fill="hold">
                            <p:stCondLst>
                              <p:cond delay="4000"/>
                            </p:stCondLst>
                            <p:childTnLst>
                              <p:par>
                                <p:cTn id="32" presetID="16" presetClass="entr" presetSubtype="21"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9" grpId="0"/>
      <p:bldP spid="10"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32037" y="448346"/>
            <a:ext cx="3818068" cy="523220"/>
          </a:xfrm>
          <a:prstGeom prst="rect">
            <a:avLst/>
          </a:prstGeom>
          <a:solidFill>
            <a:schemeClr val="bg1"/>
          </a:solidFill>
        </p:spPr>
        <p:txBody>
          <a:bodyPr wrap="square">
            <a:spAutoFit/>
          </a:bodyPr>
          <a:lstStyle/>
          <a:p>
            <a:r>
              <a:rPr lang="pt-BR" sz="2800" dirty="0" smtClean="0">
                <a:solidFill>
                  <a:srgbClr val="166C70"/>
                </a:solidFill>
                <a:latin typeface="Lora"/>
              </a:rPr>
              <a:t>Transplantes no Brasil</a:t>
            </a:r>
            <a:endParaRPr lang="pt-BR" sz="2800" dirty="0">
              <a:solidFill>
                <a:srgbClr val="166C70"/>
              </a:solidFill>
              <a:latin typeface="Lora"/>
            </a:endParaRPr>
          </a:p>
        </p:txBody>
      </p:sp>
      <p:pic>
        <p:nvPicPr>
          <p:cNvPr id="11" name="Imagem 10" descr="Recorte de Te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42" y="1528781"/>
            <a:ext cx="8348567" cy="3525961"/>
          </a:xfrm>
          <a:prstGeom prst="rect">
            <a:avLst/>
          </a:prstGeom>
        </p:spPr>
      </p:pic>
      <p:sp>
        <p:nvSpPr>
          <p:cNvPr id="12" name="CaixaDeTexto 11"/>
          <p:cNvSpPr txBox="1"/>
          <p:nvPr/>
        </p:nvSpPr>
        <p:spPr>
          <a:xfrm>
            <a:off x="481263" y="5886434"/>
            <a:ext cx="7386125" cy="369332"/>
          </a:xfrm>
          <a:prstGeom prst="rect">
            <a:avLst/>
          </a:prstGeom>
          <a:noFill/>
        </p:spPr>
        <p:txBody>
          <a:bodyPr wrap="none" rtlCol="0">
            <a:spAutoFit/>
          </a:bodyPr>
          <a:lstStyle/>
          <a:p>
            <a:r>
              <a:rPr lang="pt-BR" dirty="0" smtClean="0"/>
              <a:t>Fonte: Associação Brasileira de Transplantes de Órgãos e Ministério da Saúde</a:t>
            </a:r>
            <a:endParaRPr lang="es-ES" dirty="0"/>
          </a:p>
        </p:txBody>
      </p:sp>
      <p:sp>
        <p:nvSpPr>
          <p:cNvPr id="13" name="Retângulo de cantos arredondados 12"/>
          <p:cNvSpPr/>
          <p:nvPr/>
        </p:nvSpPr>
        <p:spPr>
          <a:xfrm>
            <a:off x="8784120" y="1726214"/>
            <a:ext cx="2958702" cy="2826306"/>
          </a:xfrm>
          <a:prstGeom prst="roundRect">
            <a:avLst/>
          </a:prstGeom>
          <a:ln>
            <a:solidFill>
              <a:schemeClr val="accent1"/>
            </a:solidFill>
          </a:ln>
        </p:spPr>
        <p:txBody>
          <a:bodyPr wrap="square">
            <a:spAutoFit/>
          </a:bodyPr>
          <a:lstStyle/>
          <a:p>
            <a:pPr algn="just"/>
            <a:r>
              <a:rPr lang="pt-BR" sz="2400" b="1" dirty="0">
                <a:solidFill>
                  <a:schemeClr val="accent1"/>
                </a:solidFill>
                <a:latin typeface="Lora"/>
              </a:rPr>
              <a:t>Brasil</a:t>
            </a:r>
            <a:r>
              <a:rPr lang="pt-BR" sz="2400" dirty="0">
                <a:solidFill>
                  <a:schemeClr val="accent1"/>
                </a:solidFill>
                <a:latin typeface="Lora"/>
              </a:rPr>
              <a:t> </a:t>
            </a:r>
            <a:r>
              <a:rPr lang="pt-BR" sz="2000" dirty="0">
                <a:solidFill>
                  <a:srgbClr val="222222"/>
                </a:solidFill>
                <a:latin typeface="Lora"/>
              </a:rPr>
              <a:t>se destaca no contexto mundial, principalmente por ter o </a:t>
            </a:r>
            <a:r>
              <a:rPr lang="pt-BR" sz="2400" b="1" dirty="0">
                <a:solidFill>
                  <a:schemeClr val="accent1"/>
                </a:solidFill>
                <a:latin typeface="Lora"/>
              </a:rPr>
              <a:t>maior sistema público de transplantes do </a:t>
            </a:r>
            <a:r>
              <a:rPr lang="pt-BR" sz="2400" b="1" dirty="0" smtClean="0">
                <a:solidFill>
                  <a:schemeClr val="accent1"/>
                </a:solidFill>
                <a:latin typeface="Lora"/>
              </a:rPr>
              <a:t>mundo.</a:t>
            </a:r>
            <a:endParaRPr lang="es-ES" sz="2400" b="1" dirty="0">
              <a:solidFill>
                <a:schemeClr val="accent1"/>
              </a:solidFill>
            </a:endParaRPr>
          </a:p>
        </p:txBody>
      </p:sp>
      <p:sp>
        <p:nvSpPr>
          <p:cNvPr id="15" name="Freeform 138"/>
          <p:cNvSpPr>
            <a:spLocks/>
          </p:cNvSpPr>
          <p:nvPr/>
        </p:nvSpPr>
        <p:spPr bwMode="auto">
          <a:xfrm>
            <a:off x="9976268" y="4130102"/>
            <a:ext cx="1766554" cy="1756332"/>
          </a:xfrm>
          <a:custGeom>
            <a:avLst/>
            <a:gdLst>
              <a:gd name="T0" fmla="*/ 1838 w 1901"/>
              <a:gd name="T1" fmla="*/ 512 h 1890"/>
              <a:gd name="T2" fmla="*/ 1668 w 1901"/>
              <a:gd name="T3" fmla="*/ 407 h 1890"/>
              <a:gd name="T4" fmla="*/ 1557 w 1901"/>
              <a:gd name="T5" fmla="*/ 396 h 1890"/>
              <a:gd name="T6" fmla="*/ 1477 w 1901"/>
              <a:gd name="T7" fmla="*/ 382 h 1890"/>
              <a:gd name="T8" fmla="*/ 1452 w 1901"/>
              <a:gd name="T9" fmla="*/ 391 h 1890"/>
              <a:gd name="T10" fmla="*/ 1438 w 1901"/>
              <a:gd name="T11" fmla="*/ 384 h 1890"/>
              <a:gd name="T12" fmla="*/ 1429 w 1901"/>
              <a:gd name="T13" fmla="*/ 368 h 1890"/>
              <a:gd name="T14" fmla="*/ 1424 w 1901"/>
              <a:gd name="T15" fmla="*/ 337 h 1890"/>
              <a:gd name="T16" fmla="*/ 1398 w 1901"/>
              <a:gd name="T17" fmla="*/ 335 h 1890"/>
              <a:gd name="T18" fmla="*/ 1389 w 1901"/>
              <a:gd name="T19" fmla="*/ 321 h 1890"/>
              <a:gd name="T20" fmla="*/ 1363 w 1901"/>
              <a:gd name="T21" fmla="*/ 314 h 1890"/>
              <a:gd name="T22" fmla="*/ 1338 w 1901"/>
              <a:gd name="T23" fmla="*/ 307 h 1890"/>
              <a:gd name="T24" fmla="*/ 1317 w 1901"/>
              <a:gd name="T25" fmla="*/ 296 h 1890"/>
              <a:gd name="T26" fmla="*/ 1294 w 1901"/>
              <a:gd name="T27" fmla="*/ 293 h 1890"/>
              <a:gd name="T28" fmla="*/ 1249 w 1901"/>
              <a:gd name="T29" fmla="*/ 330 h 1890"/>
              <a:gd name="T30" fmla="*/ 1196 w 1901"/>
              <a:gd name="T31" fmla="*/ 344 h 1890"/>
              <a:gd name="T32" fmla="*/ 1149 w 1901"/>
              <a:gd name="T33" fmla="*/ 358 h 1890"/>
              <a:gd name="T34" fmla="*/ 1100 w 1901"/>
              <a:gd name="T35" fmla="*/ 323 h 1890"/>
              <a:gd name="T36" fmla="*/ 1105 w 1901"/>
              <a:gd name="T37" fmla="*/ 275 h 1890"/>
              <a:gd name="T38" fmla="*/ 1138 w 1901"/>
              <a:gd name="T39" fmla="*/ 149 h 1890"/>
              <a:gd name="T40" fmla="*/ 1066 w 1901"/>
              <a:gd name="T41" fmla="*/ 88 h 1890"/>
              <a:gd name="T42" fmla="*/ 928 w 1901"/>
              <a:gd name="T43" fmla="*/ 133 h 1890"/>
              <a:gd name="T44" fmla="*/ 800 w 1901"/>
              <a:gd name="T45" fmla="*/ 175 h 1890"/>
              <a:gd name="T46" fmla="*/ 689 w 1901"/>
              <a:gd name="T47" fmla="*/ 144 h 1890"/>
              <a:gd name="T48" fmla="*/ 649 w 1901"/>
              <a:gd name="T49" fmla="*/ 7 h 1890"/>
              <a:gd name="T50" fmla="*/ 535 w 1901"/>
              <a:gd name="T51" fmla="*/ 81 h 1890"/>
              <a:gd name="T52" fmla="*/ 486 w 1901"/>
              <a:gd name="T53" fmla="*/ 137 h 1890"/>
              <a:gd name="T54" fmla="*/ 407 w 1901"/>
              <a:gd name="T55" fmla="*/ 226 h 1890"/>
              <a:gd name="T56" fmla="*/ 279 w 1901"/>
              <a:gd name="T57" fmla="*/ 172 h 1890"/>
              <a:gd name="T58" fmla="*/ 186 w 1901"/>
              <a:gd name="T59" fmla="*/ 233 h 1890"/>
              <a:gd name="T60" fmla="*/ 163 w 1901"/>
              <a:gd name="T61" fmla="*/ 463 h 1890"/>
              <a:gd name="T62" fmla="*/ 46 w 1901"/>
              <a:gd name="T63" fmla="*/ 519 h 1890"/>
              <a:gd name="T64" fmla="*/ 39 w 1901"/>
              <a:gd name="T65" fmla="*/ 687 h 1890"/>
              <a:gd name="T66" fmla="*/ 174 w 1901"/>
              <a:gd name="T67" fmla="*/ 796 h 1890"/>
              <a:gd name="T68" fmla="*/ 398 w 1901"/>
              <a:gd name="T69" fmla="*/ 735 h 1890"/>
              <a:gd name="T70" fmla="*/ 449 w 1901"/>
              <a:gd name="T71" fmla="*/ 847 h 1890"/>
              <a:gd name="T72" fmla="*/ 575 w 1901"/>
              <a:gd name="T73" fmla="*/ 901 h 1890"/>
              <a:gd name="T74" fmla="*/ 656 w 1901"/>
              <a:gd name="T75" fmla="*/ 996 h 1890"/>
              <a:gd name="T76" fmla="*/ 793 w 1901"/>
              <a:gd name="T77" fmla="*/ 1150 h 1890"/>
              <a:gd name="T78" fmla="*/ 777 w 1901"/>
              <a:gd name="T79" fmla="*/ 1268 h 1890"/>
              <a:gd name="T80" fmla="*/ 842 w 1901"/>
              <a:gd name="T81" fmla="*/ 1334 h 1890"/>
              <a:gd name="T82" fmla="*/ 933 w 1901"/>
              <a:gd name="T83" fmla="*/ 1476 h 1890"/>
              <a:gd name="T84" fmla="*/ 942 w 1901"/>
              <a:gd name="T85" fmla="*/ 1583 h 1890"/>
              <a:gd name="T86" fmla="*/ 842 w 1901"/>
              <a:gd name="T87" fmla="*/ 1662 h 1890"/>
              <a:gd name="T88" fmla="*/ 863 w 1901"/>
              <a:gd name="T89" fmla="*/ 1762 h 1890"/>
              <a:gd name="T90" fmla="*/ 959 w 1901"/>
              <a:gd name="T91" fmla="*/ 1874 h 1890"/>
              <a:gd name="T92" fmla="*/ 1019 w 1901"/>
              <a:gd name="T93" fmla="*/ 1794 h 1890"/>
              <a:gd name="T94" fmla="*/ 1068 w 1901"/>
              <a:gd name="T95" fmla="*/ 1734 h 1890"/>
              <a:gd name="T96" fmla="*/ 1093 w 1901"/>
              <a:gd name="T97" fmla="*/ 1739 h 1890"/>
              <a:gd name="T98" fmla="*/ 1026 w 1901"/>
              <a:gd name="T99" fmla="*/ 1806 h 1890"/>
              <a:gd name="T100" fmla="*/ 1194 w 1901"/>
              <a:gd name="T101" fmla="*/ 1590 h 1890"/>
              <a:gd name="T102" fmla="*/ 1198 w 1901"/>
              <a:gd name="T103" fmla="*/ 1520 h 1890"/>
              <a:gd name="T104" fmla="*/ 1203 w 1901"/>
              <a:gd name="T105" fmla="*/ 1494 h 1890"/>
              <a:gd name="T106" fmla="*/ 1277 w 1901"/>
              <a:gd name="T107" fmla="*/ 1445 h 1890"/>
              <a:gd name="T108" fmla="*/ 1366 w 1901"/>
              <a:gd name="T109" fmla="*/ 1410 h 1890"/>
              <a:gd name="T110" fmla="*/ 1403 w 1901"/>
              <a:gd name="T111" fmla="*/ 1387 h 1890"/>
              <a:gd name="T112" fmla="*/ 1482 w 1901"/>
              <a:gd name="T113" fmla="*/ 1385 h 1890"/>
              <a:gd name="T114" fmla="*/ 1594 w 1901"/>
              <a:gd name="T115" fmla="*/ 1259 h 1890"/>
              <a:gd name="T116" fmla="*/ 1687 w 1901"/>
              <a:gd name="T117" fmla="*/ 957 h 1890"/>
              <a:gd name="T118" fmla="*/ 1680 w 1901"/>
              <a:gd name="T119" fmla="*/ 933 h 1890"/>
              <a:gd name="T120" fmla="*/ 1710 w 1901"/>
              <a:gd name="T121" fmla="*/ 891 h 1890"/>
              <a:gd name="T122" fmla="*/ 1775 w 1901"/>
              <a:gd name="T123" fmla="*/ 808 h 1890"/>
              <a:gd name="T124" fmla="*/ 1894 w 1901"/>
              <a:gd name="T125" fmla="*/ 670 h 1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01" h="1890">
                <a:moveTo>
                  <a:pt x="1899" y="642"/>
                </a:moveTo>
                <a:lnTo>
                  <a:pt x="1899" y="642"/>
                </a:lnTo>
                <a:lnTo>
                  <a:pt x="1901" y="642"/>
                </a:lnTo>
                <a:lnTo>
                  <a:pt x="1901" y="640"/>
                </a:lnTo>
                <a:lnTo>
                  <a:pt x="1901" y="638"/>
                </a:lnTo>
                <a:lnTo>
                  <a:pt x="1899" y="635"/>
                </a:lnTo>
                <a:lnTo>
                  <a:pt x="1896" y="635"/>
                </a:lnTo>
                <a:lnTo>
                  <a:pt x="1896" y="635"/>
                </a:lnTo>
                <a:lnTo>
                  <a:pt x="1894" y="638"/>
                </a:lnTo>
                <a:lnTo>
                  <a:pt x="1894" y="635"/>
                </a:lnTo>
                <a:lnTo>
                  <a:pt x="1894" y="635"/>
                </a:lnTo>
                <a:lnTo>
                  <a:pt x="1896" y="635"/>
                </a:lnTo>
                <a:lnTo>
                  <a:pt x="1899" y="635"/>
                </a:lnTo>
                <a:lnTo>
                  <a:pt x="1901" y="635"/>
                </a:lnTo>
                <a:lnTo>
                  <a:pt x="1901" y="633"/>
                </a:lnTo>
                <a:lnTo>
                  <a:pt x="1901" y="628"/>
                </a:lnTo>
                <a:lnTo>
                  <a:pt x="1901" y="621"/>
                </a:lnTo>
                <a:lnTo>
                  <a:pt x="1901" y="614"/>
                </a:lnTo>
                <a:lnTo>
                  <a:pt x="1901" y="610"/>
                </a:lnTo>
                <a:lnTo>
                  <a:pt x="1901" y="607"/>
                </a:lnTo>
                <a:lnTo>
                  <a:pt x="1901" y="607"/>
                </a:lnTo>
                <a:lnTo>
                  <a:pt x="1901" y="610"/>
                </a:lnTo>
                <a:lnTo>
                  <a:pt x="1899" y="610"/>
                </a:lnTo>
                <a:lnTo>
                  <a:pt x="1899" y="612"/>
                </a:lnTo>
                <a:lnTo>
                  <a:pt x="1899" y="614"/>
                </a:lnTo>
                <a:lnTo>
                  <a:pt x="1896" y="614"/>
                </a:lnTo>
                <a:lnTo>
                  <a:pt x="1896" y="614"/>
                </a:lnTo>
                <a:lnTo>
                  <a:pt x="1896" y="612"/>
                </a:lnTo>
                <a:lnTo>
                  <a:pt x="1896" y="612"/>
                </a:lnTo>
                <a:lnTo>
                  <a:pt x="1899" y="610"/>
                </a:lnTo>
                <a:lnTo>
                  <a:pt x="1899" y="607"/>
                </a:lnTo>
                <a:lnTo>
                  <a:pt x="1899" y="605"/>
                </a:lnTo>
                <a:lnTo>
                  <a:pt x="1899" y="605"/>
                </a:lnTo>
                <a:lnTo>
                  <a:pt x="1896" y="598"/>
                </a:lnTo>
                <a:lnTo>
                  <a:pt x="1896" y="593"/>
                </a:lnTo>
                <a:lnTo>
                  <a:pt x="1896" y="589"/>
                </a:lnTo>
                <a:lnTo>
                  <a:pt x="1896" y="584"/>
                </a:lnTo>
                <a:lnTo>
                  <a:pt x="1894" y="577"/>
                </a:lnTo>
                <a:lnTo>
                  <a:pt x="1894" y="575"/>
                </a:lnTo>
                <a:lnTo>
                  <a:pt x="1894" y="573"/>
                </a:lnTo>
                <a:lnTo>
                  <a:pt x="1892" y="570"/>
                </a:lnTo>
                <a:lnTo>
                  <a:pt x="1892" y="568"/>
                </a:lnTo>
                <a:lnTo>
                  <a:pt x="1889" y="568"/>
                </a:lnTo>
                <a:lnTo>
                  <a:pt x="1887" y="568"/>
                </a:lnTo>
                <a:lnTo>
                  <a:pt x="1887" y="568"/>
                </a:lnTo>
                <a:lnTo>
                  <a:pt x="1887" y="568"/>
                </a:lnTo>
                <a:lnTo>
                  <a:pt x="1889" y="568"/>
                </a:lnTo>
                <a:lnTo>
                  <a:pt x="1887" y="554"/>
                </a:lnTo>
                <a:lnTo>
                  <a:pt x="1882" y="535"/>
                </a:lnTo>
                <a:lnTo>
                  <a:pt x="1878" y="521"/>
                </a:lnTo>
                <a:lnTo>
                  <a:pt x="1873" y="517"/>
                </a:lnTo>
                <a:lnTo>
                  <a:pt x="1868" y="514"/>
                </a:lnTo>
                <a:lnTo>
                  <a:pt x="1861" y="512"/>
                </a:lnTo>
                <a:lnTo>
                  <a:pt x="1855" y="510"/>
                </a:lnTo>
                <a:lnTo>
                  <a:pt x="1850" y="510"/>
                </a:lnTo>
                <a:lnTo>
                  <a:pt x="1845" y="510"/>
                </a:lnTo>
                <a:lnTo>
                  <a:pt x="1841" y="512"/>
                </a:lnTo>
                <a:lnTo>
                  <a:pt x="1838" y="512"/>
                </a:lnTo>
                <a:lnTo>
                  <a:pt x="1834" y="512"/>
                </a:lnTo>
                <a:lnTo>
                  <a:pt x="1827" y="512"/>
                </a:lnTo>
                <a:lnTo>
                  <a:pt x="1822" y="512"/>
                </a:lnTo>
                <a:lnTo>
                  <a:pt x="1815" y="512"/>
                </a:lnTo>
                <a:lnTo>
                  <a:pt x="1810" y="510"/>
                </a:lnTo>
                <a:lnTo>
                  <a:pt x="1808" y="507"/>
                </a:lnTo>
                <a:lnTo>
                  <a:pt x="1808" y="507"/>
                </a:lnTo>
                <a:lnTo>
                  <a:pt x="1806" y="505"/>
                </a:lnTo>
                <a:lnTo>
                  <a:pt x="1803" y="503"/>
                </a:lnTo>
                <a:lnTo>
                  <a:pt x="1799" y="503"/>
                </a:lnTo>
                <a:lnTo>
                  <a:pt x="1794" y="505"/>
                </a:lnTo>
                <a:lnTo>
                  <a:pt x="1792" y="503"/>
                </a:lnTo>
                <a:lnTo>
                  <a:pt x="1789" y="500"/>
                </a:lnTo>
                <a:lnTo>
                  <a:pt x="1787" y="498"/>
                </a:lnTo>
                <a:lnTo>
                  <a:pt x="1787" y="493"/>
                </a:lnTo>
                <a:lnTo>
                  <a:pt x="1785" y="491"/>
                </a:lnTo>
                <a:lnTo>
                  <a:pt x="1780" y="491"/>
                </a:lnTo>
                <a:lnTo>
                  <a:pt x="1775" y="489"/>
                </a:lnTo>
                <a:lnTo>
                  <a:pt x="1773" y="489"/>
                </a:lnTo>
                <a:lnTo>
                  <a:pt x="1768" y="486"/>
                </a:lnTo>
                <a:lnTo>
                  <a:pt x="1766" y="482"/>
                </a:lnTo>
                <a:lnTo>
                  <a:pt x="1766" y="479"/>
                </a:lnTo>
                <a:lnTo>
                  <a:pt x="1764" y="477"/>
                </a:lnTo>
                <a:lnTo>
                  <a:pt x="1761" y="477"/>
                </a:lnTo>
                <a:lnTo>
                  <a:pt x="1759" y="477"/>
                </a:lnTo>
                <a:lnTo>
                  <a:pt x="1757" y="475"/>
                </a:lnTo>
                <a:lnTo>
                  <a:pt x="1752" y="470"/>
                </a:lnTo>
                <a:lnTo>
                  <a:pt x="1750" y="468"/>
                </a:lnTo>
                <a:lnTo>
                  <a:pt x="1745" y="463"/>
                </a:lnTo>
                <a:lnTo>
                  <a:pt x="1743" y="458"/>
                </a:lnTo>
                <a:lnTo>
                  <a:pt x="1738" y="454"/>
                </a:lnTo>
                <a:lnTo>
                  <a:pt x="1736" y="451"/>
                </a:lnTo>
                <a:lnTo>
                  <a:pt x="1733" y="447"/>
                </a:lnTo>
                <a:lnTo>
                  <a:pt x="1733" y="445"/>
                </a:lnTo>
                <a:lnTo>
                  <a:pt x="1731" y="442"/>
                </a:lnTo>
                <a:lnTo>
                  <a:pt x="1729" y="440"/>
                </a:lnTo>
                <a:lnTo>
                  <a:pt x="1724" y="442"/>
                </a:lnTo>
                <a:lnTo>
                  <a:pt x="1722" y="440"/>
                </a:lnTo>
                <a:lnTo>
                  <a:pt x="1720" y="440"/>
                </a:lnTo>
                <a:lnTo>
                  <a:pt x="1715" y="435"/>
                </a:lnTo>
                <a:lnTo>
                  <a:pt x="1713" y="435"/>
                </a:lnTo>
                <a:lnTo>
                  <a:pt x="1710" y="433"/>
                </a:lnTo>
                <a:lnTo>
                  <a:pt x="1710" y="431"/>
                </a:lnTo>
                <a:lnTo>
                  <a:pt x="1708" y="428"/>
                </a:lnTo>
                <a:lnTo>
                  <a:pt x="1706" y="426"/>
                </a:lnTo>
                <a:lnTo>
                  <a:pt x="1706" y="426"/>
                </a:lnTo>
                <a:lnTo>
                  <a:pt x="1706" y="426"/>
                </a:lnTo>
                <a:lnTo>
                  <a:pt x="1703" y="426"/>
                </a:lnTo>
                <a:lnTo>
                  <a:pt x="1701" y="426"/>
                </a:lnTo>
                <a:lnTo>
                  <a:pt x="1699" y="424"/>
                </a:lnTo>
                <a:lnTo>
                  <a:pt x="1696" y="421"/>
                </a:lnTo>
                <a:lnTo>
                  <a:pt x="1692" y="419"/>
                </a:lnTo>
                <a:lnTo>
                  <a:pt x="1689" y="417"/>
                </a:lnTo>
                <a:lnTo>
                  <a:pt x="1685" y="414"/>
                </a:lnTo>
                <a:lnTo>
                  <a:pt x="1678" y="412"/>
                </a:lnTo>
                <a:lnTo>
                  <a:pt x="1673" y="410"/>
                </a:lnTo>
                <a:lnTo>
                  <a:pt x="1671" y="407"/>
                </a:lnTo>
                <a:lnTo>
                  <a:pt x="1668" y="407"/>
                </a:lnTo>
                <a:lnTo>
                  <a:pt x="1666" y="405"/>
                </a:lnTo>
                <a:lnTo>
                  <a:pt x="1664" y="403"/>
                </a:lnTo>
                <a:lnTo>
                  <a:pt x="1659" y="400"/>
                </a:lnTo>
                <a:lnTo>
                  <a:pt x="1657" y="398"/>
                </a:lnTo>
                <a:lnTo>
                  <a:pt x="1654" y="398"/>
                </a:lnTo>
                <a:lnTo>
                  <a:pt x="1652" y="398"/>
                </a:lnTo>
                <a:lnTo>
                  <a:pt x="1650" y="398"/>
                </a:lnTo>
                <a:lnTo>
                  <a:pt x="1643" y="398"/>
                </a:lnTo>
                <a:lnTo>
                  <a:pt x="1633" y="396"/>
                </a:lnTo>
                <a:lnTo>
                  <a:pt x="1631" y="396"/>
                </a:lnTo>
                <a:lnTo>
                  <a:pt x="1626" y="398"/>
                </a:lnTo>
                <a:lnTo>
                  <a:pt x="1622" y="398"/>
                </a:lnTo>
                <a:lnTo>
                  <a:pt x="1619" y="400"/>
                </a:lnTo>
                <a:lnTo>
                  <a:pt x="1617" y="400"/>
                </a:lnTo>
                <a:lnTo>
                  <a:pt x="1617" y="400"/>
                </a:lnTo>
                <a:lnTo>
                  <a:pt x="1617" y="398"/>
                </a:lnTo>
                <a:lnTo>
                  <a:pt x="1612" y="400"/>
                </a:lnTo>
                <a:lnTo>
                  <a:pt x="1608" y="400"/>
                </a:lnTo>
                <a:lnTo>
                  <a:pt x="1605" y="403"/>
                </a:lnTo>
                <a:lnTo>
                  <a:pt x="1603" y="403"/>
                </a:lnTo>
                <a:lnTo>
                  <a:pt x="1599" y="400"/>
                </a:lnTo>
                <a:lnTo>
                  <a:pt x="1596" y="400"/>
                </a:lnTo>
                <a:lnTo>
                  <a:pt x="1594" y="400"/>
                </a:lnTo>
                <a:lnTo>
                  <a:pt x="1594" y="403"/>
                </a:lnTo>
                <a:lnTo>
                  <a:pt x="1596" y="403"/>
                </a:lnTo>
                <a:lnTo>
                  <a:pt x="1599" y="405"/>
                </a:lnTo>
                <a:lnTo>
                  <a:pt x="1599" y="407"/>
                </a:lnTo>
                <a:lnTo>
                  <a:pt x="1599" y="407"/>
                </a:lnTo>
                <a:lnTo>
                  <a:pt x="1596" y="405"/>
                </a:lnTo>
                <a:lnTo>
                  <a:pt x="1594" y="403"/>
                </a:lnTo>
                <a:lnTo>
                  <a:pt x="1592" y="403"/>
                </a:lnTo>
                <a:lnTo>
                  <a:pt x="1589" y="400"/>
                </a:lnTo>
                <a:lnTo>
                  <a:pt x="1589" y="403"/>
                </a:lnTo>
                <a:lnTo>
                  <a:pt x="1587" y="403"/>
                </a:lnTo>
                <a:lnTo>
                  <a:pt x="1587" y="403"/>
                </a:lnTo>
                <a:lnTo>
                  <a:pt x="1587" y="403"/>
                </a:lnTo>
                <a:lnTo>
                  <a:pt x="1587" y="400"/>
                </a:lnTo>
                <a:lnTo>
                  <a:pt x="1587" y="400"/>
                </a:lnTo>
                <a:lnTo>
                  <a:pt x="1585" y="403"/>
                </a:lnTo>
                <a:lnTo>
                  <a:pt x="1585" y="403"/>
                </a:lnTo>
                <a:lnTo>
                  <a:pt x="1580" y="400"/>
                </a:lnTo>
                <a:lnTo>
                  <a:pt x="1578" y="400"/>
                </a:lnTo>
                <a:lnTo>
                  <a:pt x="1573" y="398"/>
                </a:lnTo>
                <a:lnTo>
                  <a:pt x="1571" y="396"/>
                </a:lnTo>
                <a:lnTo>
                  <a:pt x="1568" y="393"/>
                </a:lnTo>
                <a:lnTo>
                  <a:pt x="1566" y="393"/>
                </a:lnTo>
                <a:lnTo>
                  <a:pt x="1564" y="393"/>
                </a:lnTo>
                <a:lnTo>
                  <a:pt x="1561" y="393"/>
                </a:lnTo>
                <a:lnTo>
                  <a:pt x="1561" y="393"/>
                </a:lnTo>
                <a:lnTo>
                  <a:pt x="1559" y="393"/>
                </a:lnTo>
                <a:lnTo>
                  <a:pt x="1561" y="393"/>
                </a:lnTo>
                <a:lnTo>
                  <a:pt x="1561" y="396"/>
                </a:lnTo>
                <a:lnTo>
                  <a:pt x="1564" y="396"/>
                </a:lnTo>
                <a:lnTo>
                  <a:pt x="1564" y="398"/>
                </a:lnTo>
                <a:lnTo>
                  <a:pt x="1564" y="398"/>
                </a:lnTo>
                <a:lnTo>
                  <a:pt x="1561" y="398"/>
                </a:lnTo>
                <a:lnTo>
                  <a:pt x="1561" y="398"/>
                </a:lnTo>
                <a:lnTo>
                  <a:pt x="1557" y="396"/>
                </a:lnTo>
                <a:lnTo>
                  <a:pt x="1550" y="396"/>
                </a:lnTo>
                <a:lnTo>
                  <a:pt x="1550" y="398"/>
                </a:lnTo>
                <a:lnTo>
                  <a:pt x="1550" y="398"/>
                </a:lnTo>
                <a:lnTo>
                  <a:pt x="1547" y="398"/>
                </a:lnTo>
                <a:lnTo>
                  <a:pt x="1547" y="396"/>
                </a:lnTo>
                <a:lnTo>
                  <a:pt x="1547" y="393"/>
                </a:lnTo>
                <a:lnTo>
                  <a:pt x="1545" y="393"/>
                </a:lnTo>
                <a:lnTo>
                  <a:pt x="1543" y="393"/>
                </a:lnTo>
                <a:lnTo>
                  <a:pt x="1540" y="393"/>
                </a:lnTo>
                <a:lnTo>
                  <a:pt x="1538" y="393"/>
                </a:lnTo>
                <a:lnTo>
                  <a:pt x="1538" y="391"/>
                </a:lnTo>
                <a:lnTo>
                  <a:pt x="1538" y="391"/>
                </a:lnTo>
                <a:lnTo>
                  <a:pt x="1538" y="389"/>
                </a:lnTo>
                <a:lnTo>
                  <a:pt x="1536" y="391"/>
                </a:lnTo>
                <a:lnTo>
                  <a:pt x="1536" y="391"/>
                </a:lnTo>
                <a:lnTo>
                  <a:pt x="1531" y="389"/>
                </a:lnTo>
                <a:lnTo>
                  <a:pt x="1529" y="386"/>
                </a:lnTo>
                <a:lnTo>
                  <a:pt x="1526" y="384"/>
                </a:lnTo>
                <a:lnTo>
                  <a:pt x="1526" y="384"/>
                </a:lnTo>
                <a:lnTo>
                  <a:pt x="1524" y="384"/>
                </a:lnTo>
                <a:lnTo>
                  <a:pt x="1524" y="384"/>
                </a:lnTo>
                <a:lnTo>
                  <a:pt x="1522" y="384"/>
                </a:lnTo>
                <a:lnTo>
                  <a:pt x="1517" y="382"/>
                </a:lnTo>
                <a:lnTo>
                  <a:pt x="1510" y="379"/>
                </a:lnTo>
                <a:lnTo>
                  <a:pt x="1503" y="375"/>
                </a:lnTo>
                <a:lnTo>
                  <a:pt x="1496" y="375"/>
                </a:lnTo>
                <a:lnTo>
                  <a:pt x="1489" y="375"/>
                </a:lnTo>
                <a:lnTo>
                  <a:pt x="1489" y="375"/>
                </a:lnTo>
                <a:lnTo>
                  <a:pt x="1489" y="377"/>
                </a:lnTo>
                <a:lnTo>
                  <a:pt x="1491" y="379"/>
                </a:lnTo>
                <a:lnTo>
                  <a:pt x="1491" y="382"/>
                </a:lnTo>
                <a:lnTo>
                  <a:pt x="1489" y="384"/>
                </a:lnTo>
                <a:lnTo>
                  <a:pt x="1489" y="384"/>
                </a:lnTo>
                <a:lnTo>
                  <a:pt x="1489" y="382"/>
                </a:lnTo>
                <a:lnTo>
                  <a:pt x="1487" y="379"/>
                </a:lnTo>
                <a:lnTo>
                  <a:pt x="1487" y="379"/>
                </a:lnTo>
                <a:lnTo>
                  <a:pt x="1487" y="377"/>
                </a:lnTo>
                <a:lnTo>
                  <a:pt x="1487" y="377"/>
                </a:lnTo>
                <a:lnTo>
                  <a:pt x="1487" y="379"/>
                </a:lnTo>
                <a:lnTo>
                  <a:pt x="1487" y="382"/>
                </a:lnTo>
                <a:lnTo>
                  <a:pt x="1484" y="382"/>
                </a:lnTo>
                <a:lnTo>
                  <a:pt x="1484" y="384"/>
                </a:lnTo>
                <a:lnTo>
                  <a:pt x="1482" y="382"/>
                </a:lnTo>
                <a:lnTo>
                  <a:pt x="1482" y="382"/>
                </a:lnTo>
                <a:lnTo>
                  <a:pt x="1480" y="382"/>
                </a:lnTo>
                <a:lnTo>
                  <a:pt x="1480" y="382"/>
                </a:lnTo>
                <a:lnTo>
                  <a:pt x="1480" y="382"/>
                </a:lnTo>
                <a:lnTo>
                  <a:pt x="1480" y="384"/>
                </a:lnTo>
                <a:lnTo>
                  <a:pt x="1480" y="384"/>
                </a:lnTo>
                <a:lnTo>
                  <a:pt x="1482" y="384"/>
                </a:lnTo>
                <a:lnTo>
                  <a:pt x="1480" y="384"/>
                </a:lnTo>
                <a:lnTo>
                  <a:pt x="1477" y="384"/>
                </a:lnTo>
                <a:lnTo>
                  <a:pt x="1477" y="384"/>
                </a:lnTo>
                <a:lnTo>
                  <a:pt x="1477" y="384"/>
                </a:lnTo>
                <a:lnTo>
                  <a:pt x="1477" y="382"/>
                </a:lnTo>
                <a:lnTo>
                  <a:pt x="1477" y="382"/>
                </a:lnTo>
                <a:lnTo>
                  <a:pt x="1477" y="379"/>
                </a:lnTo>
                <a:lnTo>
                  <a:pt x="1477" y="382"/>
                </a:lnTo>
                <a:lnTo>
                  <a:pt x="1475" y="382"/>
                </a:lnTo>
                <a:lnTo>
                  <a:pt x="1475" y="384"/>
                </a:lnTo>
                <a:lnTo>
                  <a:pt x="1475" y="384"/>
                </a:lnTo>
                <a:lnTo>
                  <a:pt x="1473" y="384"/>
                </a:lnTo>
                <a:lnTo>
                  <a:pt x="1471" y="384"/>
                </a:lnTo>
                <a:lnTo>
                  <a:pt x="1468" y="384"/>
                </a:lnTo>
                <a:lnTo>
                  <a:pt x="1468" y="386"/>
                </a:lnTo>
                <a:lnTo>
                  <a:pt x="1471" y="386"/>
                </a:lnTo>
                <a:lnTo>
                  <a:pt x="1471" y="389"/>
                </a:lnTo>
                <a:lnTo>
                  <a:pt x="1468" y="386"/>
                </a:lnTo>
                <a:lnTo>
                  <a:pt x="1468" y="386"/>
                </a:lnTo>
                <a:lnTo>
                  <a:pt x="1468" y="384"/>
                </a:lnTo>
                <a:lnTo>
                  <a:pt x="1466" y="384"/>
                </a:lnTo>
                <a:lnTo>
                  <a:pt x="1466" y="386"/>
                </a:lnTo>
                <a:lnTo>
                  <a:pt x="1466" y="386"/>
                </a:lnTo>
                <a:lnTo>
                  <a:pt x="1466" y="389"/>
                </a:lnTo>
                <a:lnTo>
                  <a:pt x="1464" y="389"/>
                </a:lnTo>
                <a:lnTo>
                  <a:pt x="1464" y="389"/>
                </a:lnTo>
                <a:lnTo>
                  <a:pt x="1461" y="391"/>
                </a:lnTo>
                <a:lnTo>
                  <a:pt x="1459" y="393"/>
                </a:lnTo>
                <a:lnTo>
                  <a:pt x="1461" y="396"/>
                </a:lnTo>
                <a:lnTo>
                  <a:pt x="1459" y="396"/>
                </a:lnTo>
                <a:lnTo>
                  <a:pt x="1459" y="396"/>
                </a:lnTo>
                <a:lnTo>
                  <a:pt x="1459" y="396"/>
                </a:lnTo>
                <a:lnTo>
                  <a:pt x="1459" y="396"/>
                </a:lnTo>
                <a:lnTo>
                  <a:pt x="1459" y="396"/>
                </a:lnTo>
                <a:lnTo>
                  <a:pt x="1459" y="396"/>
                </a:lnTo>
                <a:lnTo>
                  <a:pt x="1459" y="396"/>
                </a:lnTo>
                <a:lnTo>
                  <a:pt x="1459" y="393"/>
                </a:lnTo>
                <a:lnTo>
                  <a:pt x="1459" y="393"/>
                </a:lnTo>
                <a:lnTo>
                  <a:pt x="1459" y="393"/>
                </a:lnTo>
                <a:lnTo>
                  <a:pt x="1457" y="396"/>
                </a:lnTo>
                <a:lnTo>
                  <a:pt x="1457" y="396"/>
                </a:lnTo>
                <a:lnTo>
                  <a:pt x="1457" y="398"/>
                </a:lnTo>
                <a:lnTo>
                  <a:pt x="1454" y="398"/>
                </a:lnTo>
                <a:lnTo>
                  <a:pt x="1454" y="398"/>
                </a:lnTo>
                <a:lnTo>
                  <a:pt x="1452" y="398"/>
                </a:lnTo>
                <a:lnTo>
                  <a:pt x="1454" y="398"/>
                </a:lnTo>
                <a:lnTo>
                  <a:pt x="1454" y="396"/>
                </a:lnTo>
                <a:lnTo>
                  <a:pt x="1457" y="396"/>
                </a:lnTo>
                <a:lnTo>
                  <a:pt x="1454" y="393"/>
                </a:lnTo>
                <a:lnTo>
                  <a:pt x="1452" y="393"/>
                </a:lnTo>
                <a:lnTo>
                  <a:pt x="1452" y="396"/>
                </a:lnTo>
                <a:lnTo>
                  <a:pt x="1450" y="396"/>
                </a:lnTo>
                <a:lnTo>
                  <a:pt x="1450" y="398"/>
                </a:lnTo>
                <a:lnTo>
                  <a:pt x="1447" y="398"/>
                </a:lnTo>
                <a:lnTo>
                  <a:pt x="1447" y="396"/>
                </a:lnTo>
                <a:lnTo>
                  <a:pt x="1447" y="396"/>
                </a:lnTo>
                <a:lnTo>
                  <a:pt x="1447" y="396"/>
                </a:lnTo>
                <a:lnTo>
                  <a:pt x="1447" y="396"/>
                </a:lnTo>
                <a:lnTo>
                  <a:pt x="1447" y="398"/>
                </a:lnTo>
                <a:lnTo>
                  <a:pt x="1447" y="398"/>
                </a:lnTo>
                <a:lnTo>
                  <a:pt x="1447" y="396"/>
                </a:lnTo>
                <a:lnTo>
                  <a:pt x="1447" y="396"/>
                </a:lnTo>
                <a:lnTo>
                  <a:pt x="1447" y="393"/>
                </a:lnTo>
                <a:lnTo>
                  <a:pt x="1450" y="393"/>
                </a:lnTo>
                <a:lnTo>
                  <a:pt x="1452" y="393"/>
                </a:lnTo>
                <a:lnTo>
                  <a:pt x="1452" y="391"/>
                </a:lnTo>
                <a:lnTo>
                  <a:pt x="1452" y="391"/>
                </a:lnTo>
                <a:lnTo>
                  <a:pt x="1452" y="389"/>
                </a:lnTo>
                <a:lnTo>
                  <a:pt x="1454" y="391"/>
                </a:lnTo>
                <a:lnTo>
                  <a:pt x="1454" y="391"/>
                </a:lnTo>
                <a:lnTo>
                  <a:pt x="1457" y="391"/>
                </a:lnTo>
                <a:lnTo>
                  <a:pt x="1457" y="389"/>
                </a:lnTo>
                <a:lnTo>
                  <a:pt x="1459" y="386"/>
                </a:lnTo>
                <a:lnTo>
                  <a:pt x="1461" y="384"/>
                </a:lnTo>
                <a:lnTo>
                  <a:pt x="1461" y="382"/>
                </a:lnTo>
                <a:lnTo>
                  <a:pt x="1461" y="379"/>
                </a:lnTo>
                <a:lnTo>
                  <a:pt x="1461" y="379"/>
                </a:lnTo>
                <a:lnTo>
                  <a:pt x="1461" y="379"/>
                </a:lnTo>
                <a:lnTo>
                  <a:pt x="1459" y="379"/>
                </a:lnTo>
                <a:lnTo>
                  <a:pt x="1459" y="379"/>
                </a:lnTo>
                <a:lnTo>
                  <a:pt x="1461" y="379"/>
                </a:lnTo>
                <a:lnTo>
                  <a:pt x="1461" y="379"/>
                </a:lnTo>
                <a:lnTo>
                  <a:pt x="1461" y="377"/>
                </a:lnTo>
                <a:lnTo>
                  <a:pt x="1461" y="377"/>
                </a:lnTo>
                <a:lnTo>
                  <a:pt x="1461" y="377"/>
                </a:lnTo>
                <a:lnTo>
                  <a:pt x="1459" y="377"/>
                </a:lnTo>
                <a:lnTo>
                  <a:pt x="1454" y="377"/>
                </a:lnTo>
                <a:lnTo>
                  <a:pt x="1452" y="379"/>
                </a:lnTo>
                <a:lnTo>
                  <a:pt x="1450" y="379"/>
                </a:lnTo>
                <a:lnTo>
                  <a:pt x="1450" y="382"/>
                </a:lnTo>
                <a:lnTo>
                  <a:pt x="1450" y="384"/>
                </a:lnTo>
                <a:lnTo>
                  <a:pt x="1450" y="384"/>
                </a:lnTo>
                <a:lnTo>
                  <a:pt x="1450" y="384"/>
                </a:lnTo>
                <a:lnTo>
                  <a:pt x="1450" y="384"/>
                </a:lnTo>
                <a:lnTo>
                  <a:pt x="1447" y="382"/>
                </a:lnTo>
                <a:lnTo>
                  <a:pt x="1447" y="382"/>
                </a:lnTo>
                <a:lnTo>
                  <a:pt x="1445" y="384"/>
                </a:lnTo>
                <a:lnTo>
                  <a:pt x="1445" y="386"/>
                </a:lnTo>
                <a:lnTo>
                  <a:pt x="1445" y="386"/>
                </a:lnTo>
                <a:lnTo>
                  <a:pt x="1445" y="389"/>
                </a:lnTo>
                <a:lnTo>
                  <a:pt x="1445" y="393"/>
                </a:lnTo>
                <a:lnTo>
                  <a:pt x="1443" y="398"/>
                </a:lnTo>
                <a:lnTo>
                  <a:pt x="1443" y="403"/>
                </a:lnTo>
                <a:lnTo>
                  <a:pt x="1440" y="405"/>
                </a:lnTo>
                <a:lnTo>
                  <a:pt x="1436" y="412"/>
                </a:lnTo>
                <a:lnTo>
                  <a:pt x="1426" y="417"/>
                </a:lnTo>
                <a:lnTo>
                  <a:pt x="1426" y="417"/>
                </a:lnTo>
                <a:lnTo>
                  <a:pt x="1426" y="419"/>
                </a:lnTo>
                <a:lnTo>
                  <a:pt x="1426" y="421"/>
                </a:lnTo>
                <a:lnTo>
                  <a:pt x="1424" y="421"/>
                </a:lnTo>
                <a:lnTo>
                  <a:pt x="1424" y="419"/>
                </a:lnTo>
                <a:lnTo>
                  <a:pt x="1426" y="417"/>
                </a:lnTo>
                <a:lnTo>
                  <a:pt x="1429" y="412"/>
                </a:lnTo>
                <a:lnTo>
                  <a:pt x="1431" y="410"/>
                </a:lnTo>
                <a:lnTo>
                  <a:pt x="1433" y="407"/>
                </a:lnTo>
                <a:lnTo>
                  <a:pt x="1433" y="407"/>
                </a:lnTo>
                <a:lnTo>
                  <a:pt x="1431" y="407"/>
                </a:lnTo>
                <a:lnTo>
                  <a:pt x="1431" y="405"/>
                </a:lnTo>
                <a:lnTo>
                  <a:pt x="1431" y="405"/>
                </a:lnTo>
                <a:lnTo>
                  <a:pt x="1431" y="400"/>
                </a:lnTo>
                <a:lnTo>
                  <a:pt x="1431" y="398"/>
                </a:lnTo>
                <a:lnTo>
                  <a:pt x="1431" y="393"/>
                </a:lnTo>
                <a:lnTo>
                  <a:pt x="1433" y="391"/>
                </a:lnTo>
                <a:lnTo>
                  <a:pt x="1438" y="384"/>
                </a:lnTo>
                <a:lnTo>
                  <a:pt x="1438" y="384"/>
                </a:lnTo>
                <a:lnTo>
                  <a:pt x="1436" y="384"/>
                </a:lnTo>
                <a:lnTo>
                  <a:pt x="1433" y="384"/>
                </a:lnTo>
                <a:lnTo>
                  <a:pt x="1433" y="386"/>
                </a:lnTo>
                <a:lnTo>
                  <a:pt x="1431" y="386"/>
                </a:lnTo>
                <a:lnTo>
                  <a:pt x="1431" y="384"/>
                </a:lnTo>
                <a:lnTo>
                  <a:pt x="1431" y="384"/>
                </a:lnTo>
                <a:lnTo>
                  <a:pt x="1433" y="384"/>
                </a:lnTo>
                <a:lnTo>
                  <a:pt x="1436" y="382"/>
                </a:lnTo>
                <a:lnTo>
                  <a:pt x="1438" y="379"/>
                </a:lnTo>
                <a:lnTo>
                  <a:pt x="1440" y="377"/>
                </a:lnTo>
                <a:lnTo>
                  <a:pt x="1440" y="375"/>
                </a:lnTo>
                <a:lnTo>
                  <a:pt x="1438" y="375"/>
                </a:lnTo>
                <a:lnTo>
                  <a:pt x="1438" y="375"/>
                </a:lnTo>
                <a:lnTo>
                  <a:pt x="1438" y="377"/>
                </a:lnTo>
                <a:lnTo>
                  <a:pt x="1436" y="375"/>
                </a:lnTo>
                <a:lnTo>
                  <a:pt x="1438" y="375"/>
                </a:lnTo>
                <a:lnTo>
                  <a:pt x="1438" y="375"/>
                </a:lnTo>
                <a:lnTo>
                  <a:pt x="1440" y="375"/>
                </a:lnTo>
                <a:lnTo>
                  <a:pt x="1440" y="375"/>
                </a:lnTo>
                <a:lnTo>
                  <a:pt x="1443" y="375"/>
                </a:lnTo>
                <a:lnTo>
                  <a:pt x="1445" y="377"/>
                </a:lnTo>
                <a:lnTo>
                  <a:pt x="1445" y="375"/>
                </a:lnTo>
                <a:lnTo>
                  <a:pt x="1445" y="372"/>
                </a:lnTo>
                <a:lnTo>
                  <a:pt x="1445" y="370"/>
                </a:lnTo>
                <a:lnTo>
                  <a:pt x="1445" y="368"/>
                </a:lnTo>
                <a:lnTo>
                  <a:pt x="1445" y="365"/>
                </a:lnTo>
                <a:lnTo>
                  <a:pt x="1443" y="363"/>
                </a:lnTo>
                <a:lnTo>
                  <a:pt x="1440" y="363"/>
                </a:lnTo>
                <a:lnTo>
                  <a:pt x="1438" y="365"/>
                </a:lnTo>
                <a:lnTo>
                  <a:pt x="1436" y="368"/>
                </a:lnTo>
                <a:lnTo>
                  <a:pt x="1433" y="370"/>
                </a:lnTo>
                <a:lnTo>
                  <a:pt x="1433" y="370"/>
                </a:lnTo>
                <a:lnTo>
                  <a:pt x="1431" y="372"/>
                </a:lnTo>
                <a:lnTo>
                  <a:pt x="1431" y="375"/>
                </a:lnTo>
                <a:lnTo>
                  <a:pt x="1431" y="377"/>
                </a:lnTo>
                <a:lnTo>
                  <a:pt x="1433" y="377"/>
                </a:lnTo>
                <a:lnTo>
                  <a:pt x="1431" y="377"/>
                </a:lnTo>
                <a:lnTo>
                  <a:pt x="1431" y="377"/>
                </a:lnTo>
                <a:lnTo>
                  <a:pt x="1431" y="375"/>
                </a:lnTo>
                <a:lnTo>
                  <a:pt x="1431" y="375"/>
                </a:lnTo>
                <a:lnTo>
                  <a:pt x="1431" y="375"/>
                </a:lnTo>
                <a:lnTo>
                  <a:pt x="1429" y="377"/>
                </a:lnTo>
                <a:lnTo>
                  <a:pt x="1429" y="375"/>
                </a:lnTo>
                <a:lnTo>
                  <a:pt x="1429" y="375"/>
                </a:lnTo>
                <a:lnTo>
                  <a:pt x="1431" y="372"/>
                </a:lnTo>
                <a:lnTo>
                  <a:pt x="1431" y="370"/>
                </a:lnTo>
                <a:lnTo>
                  <a:pt x="1431" y="370"/>
                </a:lnTo>
                <a:lnTo>
                  <a:pt x="1429" y="370"/>
                </a:lnTo>
                <a:lnTo>
                  <a:pt x="1429" y="370"/>
                </a:lnTo>
                <a:lnTo>
                  <a:pt x="1429" y="370"/>
                </a:lnTo>
                <a:lnTo>
                  <a:pt x="1426" y="370"/>
                </a:lnTo>
                <a:lnTo>
                  <a:pt x="1424" y="370"/>
                </a:lnTo>
                <a:lnTo>
                  <a:pt x="1424" y="370"/>
                </a:lnTo>
                <a:lnTo>
                  <a:pt x="1424" y="370"/>
                </a:lnTo>
                <a:lnTo>
                  <a:pt x="1426" y="370"/>
                </a:lnTo>
                <a:lnTo>
                  <a:pt x="1426" y="368"/>
                </a:lnTo>
                <a:lnTo>
                  <a:pt x="1429" y="368"/>
                </a:lnTo>
                <a:lnTo>
                  <a:pt x="1431" y="368"/>
                </a:lnTo>
                <a:lnTo>
                  <a:pt x="1431" y="368"/>
                </a:lnTo>
                <a:lnTo>
                  <a:pt x="1433" y="365"/>
                </a:lnTo>
                <a:lnTo>
                  <a:pt x="1436" y="365"/>
                </a:lnTo>
                <a:lnTo>
                  <a:pt x="1436" y="365"/>
                </a:lnTo>
                <a:lnTo>
                  <a:pt x="1433" y="363"/>
                </a:lnTo>
                <a:lnTo>
                  <a:pt x="1433" y="363"/>
                </a:lnTo>
                <a:lnTo>
                  <a:pt x="1431" y="363"/>
                </a:lnTo>
                <a:lnTo>
                  <a:pt x="1433" y="363"/>
                </a:lnTo>
                <a:lnTo>
                  <a:pt x="1433" y="363"/>
                </a:lnTo>
                <a:lnTo>
                  <a:pt x="1436" y="363"/>
                </a:lnTo>
                <a:lnTo>
                  <a:pt x="1440" y="358"/>
                </a:lnTo>
                <a:lnTo>
                  <a:pt x="1438" y="358"/>
                </a:lnTo>
                <a:lnTo>
                  <a:pt x="1438" y="358"/>
                </a:lnTo>
                <a:lnTo>
                  <a:pt x="1436" y="358"/>
                </a:lnTo>
                <a:lnTo>
                  <a:pt x="1436" y="358"/>
                </a:lnTo>
                <a:lnTo>
                  <a:pt x="1433" y="358"/>
                </a:lnTo>
                <a:lnTo>
                  <a:pt x="1433" y="358"/>
                </a:lnTo>
                <a:lnTo>
                  <a:pt x="1436" y="358"/>
                </a:lnTo>
                <a:lnTo>
                  <a:pt x="1438" y="358"/>
                </a:lnTo>
                <a:lnTo>
                  <a:pt x="1440" y="356"/>
                </a:lnTo>
                <a:lnTo>
                  <a:pt x="1440" y="356"/>
                </a:lnTo>
                <a:lnTo>
                  <a:pt x="1440" y="354"/>
                </a:lnTo>
                <a:lnTo>
                  <a:pt x="1438" y="351"/>
                </a:lnTo>
                <a:lnTo>
                  <a:pt x="1436" y="351"/>
                </a:lnTo>
                <a:lnTo>
                  <a:pt x="1436" y="351"/>
                </a:lnTo>
                <a:lnTo>
                  <a:pt x="1436" y="351"/>
                </a:lnTo>
                <a:lnTo>
                  <a:pt x="1436" y="349"/>
                </a:lnTo>
                <a:lnTo>
                  <a:pt x="1436" y="349"/>
                </a:lnTo>
                <a:lnTo>
                  <a:pt x="1438" y="349"/>
                </a:lnTo>
                <a:lnTo>
                  <a:pt x="1438" y="349"/>
                </a:lnTo>
                <a:lnTo>
                  <a:pt x="1436" y="349"/>
                </a:lnTo>
                <a:lnTo>
                  <a:pt x="1436" y="349"/>
                </a:lnTo>
                <a:lnTo>
                  <a:pt x="1433" y="349"/>
                </a:lnTo>
                <a:lnTo>
                  <a:pt x="1433" y="349"/>
                </a:lnTo>
                <a:lnTo>
                  <a:pt x="1431" y="349"/>
                </a:lnTo>
                <a:lnTo>
                  <a:pt x="1431" y="349"/>
                </a:lnTo>
                <a:lnTo>
                  <a:pt x="1433" y="349"/>
                </a:lnTo>
                <a:lnTo>
                  <a:pt x="1433" y="349"/>
                </a:lnTo>
                <a:lnTo>
                  <a:pt x="1433" y="347"/>
                </a:lnTo>
                <a:lnTo>
                  <a:pt x="1433" y="344"/>
                </a:lnTo>
                <a:lnTo>
                  <a:pt x="1433" y="342"/>
                </a:lnTo>
                <a:lnTo>
                  <a:pt x="1433" y="342"/>
                </a:lnTo>
                <a:lnTo>
                  <a:pt x="1431" y="342"/>
                </a:lnTo>
                <a:lnTo>
                  <a:pt x="1433" y="344"/>
                </a:lnTo>
                <a:lnTo>
                  <a:pt x="1431" y="347"/>
                </a:lnTo>
                <a:lnTo>
                  <a:pt x="1426" y="347"/>
                </a:lnTo>
                <a:lnTo>
                  <a:pt x="1424" y="347"/>
                </a:lnTo>
                <a:lnTo>
                  <a:pt x="1424" y="347"/>
                </a:lnTo>
                <a:lnTo>
                  <a:pt x="1424" y="344"/>
                </a:lnTo>
                <a:lnTo>
                  <a:pt x="1426" y="342"/>
                </a:lnTo>
                <a:lnTo>
                  <a:pt x="1424" y="337"/>
                </a:lnTo>
                <a:lnTo>
                  <a:pt x="1424" y="335"/>
                </a:lnTo>
                <a:lnTo>
                  <a:pt x="1424" y="335"/>
                </a:lnTo>
                <a:lnTo>
                  <a:pt x="1422" y="335"/>
                </a:lnTo>
                <a:lnTo>
                  <a:pt x="1422" y="337"/>
                </a:lnTo>
                <a:lnTo>
                  <a:pt x="1424" y="337"/>
                </a:lnTo>
                <a:lnTo>
                  <a:pt x="1424" y="337"/>
                </a:lnTo>
                <a:lnTo>
                  <a:pt x="1422" y="337"/>
                </a:lnTo>
                <a:lnTo>
                  <a:pt x="1422" y="337"/>
                </a:lnTo>
                <a:lnTo>
                  <a:pt x="1422" y="337"/>
                </a:lnTo>
                <a:lnTo>
                  <a:pt x="1419" y="337"/>
                </a:lnTo>
                <a:lnTo>
                  <a:pt x="1419" y="337"/>
                </a:lnTo>
                <a:lnTo>
                  <a:pt x="1419" y="337"/>
                </a:lnTo>
                <a:lnTo>
                  <a:pt x="1419" y="340"/>
                </a:lnTo>
                <a:lnTo>
                  <a:pt x="1419" y="340"/>
                </a:lnTo>
                <a:lnTo>
                  <a:pt x="1419" y="340"/>
                </a:lnTo>
                <a:lnTo>
                  <a:pt x="1417" y="337"/>
                </a:lnTo>
                <a:lnTo>
                  <a:pt x="1419" y="337"/>
                </a:lnTo>
                <a:lnTo>
                  <a:pt x="1419" y="335"/>
                </a:lnTo>
                <a:lnTo>
                  <a:pt x="1422" y="330"/>
                </a:lnTo>
                <a:lnTo>
                  <a:pt x="1422" y="328"/>
                </a:lnTo>
                <a:lnTo>
                  <a:pt x="1422" y="328"/>
                </a:lnTo>
                <a:lnTo>
                  <a:pt x="1422" y="328"/>
                </a:lnTo>
                <a:lnTo>
                  <a:pt x="1422" y="328"/>
                </a:lnTo>
                <a:lnTo>
                  <a:pt x="1419" y="333"/>
                </a:lnTo>
                <a:lnTo>
                  <a:pt x="1417" y="335"/>
                </a:lnTo>
                <a:lnTo>
                  <a:pt x="1417" y="337"/>
                </a:lnTo>
                <a:lnTo>
                  <a:pt x="1415" y="337"/>
                </a:lnTo>
                <a:lnTo>
                  <a:pt x="1415" y="337"/>
                </a:lnTo>
                <a:lnTo>
                  <a:pt x="1415" y="335"/>
                </a:lnTo>
                <a:lnTo>
                  <a:pt x="1417" y="335"/>
                </a:lnTo>
                <a:lnTo>
                  <a:pt x="1417" y="335"/>
                </a:lnTo>
                <a:lnTo>
                  <a:pt x="1417" y="333"/>
                </a:lnTo>
                <a:lnTo>
                  <a:pt x="1415" y="333"/>
                </a:lnTo>
                <a:lnTo>
                  <a:pt x="1412" y="330"/>
                </a:lnTo>
                <a:lnTo>
                  <a:pt x="1412" y="330"/>
                </a:lnTo>
                <a:lnTo>
                  <a:pt x="1412" y="328"/>
                </a:lnTo>
                <a:lnTo>
                  <a:pt x="1412" y="328"/>
                </a:lnTo>
                <a:lnTo>
                  <a:pt x="1412" y="328"/>
                </a:lnTo>
                <a:lnTo>
                  <a:pt x="1412" y="330"/>
                </a:lnTo>
                <a:lnTo>
                  <a:pt x="1412" y="330"/>
                </a:lnTo>
                <a:lnTo>
                  <a:pt x="1410" y="330"/>
                </a:lnTo>
                <a:lnTo>
                  <a:pt x="1410" y="330"/>
                </a:lnTo>
                <a:lnTo>
                  <a:pt x="1410" y="330"/>
                </a:lnTo>
                <a:lnTo>
                  <a:pt x="1408" y="333"/>
                </a:lnTo>
                <a:lnTo>
                  <a:pt x="1408" y="330"/>
                </a:lnTo>
                <a:lnTo>
                  <a:pt x="1408" y="330"/>
                </a:lnTo>
                <a:lnTo>
                  <a:pt x="1405" y="333"/>
                </a:lnTo>
                <a:lnTo>
                  <a:pt x="1405" y="333"/>
                </a:lnTo>
                <a:lnTo>
                  <a:pt x="1403" y="335"/>
                </a:lnTo>
                <a:lnTo>
                  <a:pt x="1403" y="337"/>
                </a:lnTo>
                <a:lnTo>
                  <a:pt x="1403" y="337"/>
                </a:lnTo>
                <a:lnTo>
                  <a:pt x="1403" y="337"/>
                </a:lnTo>
                <a:lnTo>
                  <a:pt x="1405" y="337"/>
                </a:lnTo>
                <a:lnTo>
                  <a:pt x="1405" y="337"/>
                </a:lnTo>
                <a:lnTo>
                  <a:pt x="1405" y="340"/>
                </a:lnTo>
                <a:lnTo>
                  <a:pt x="1403" y="342"/>
                </a:lnTo>
                <a:lnTo>
                  <a:pt x="1401" y="342"/>
                </a:lnTo>
                <a:lnTo>
                  <a:pt x="1398" y="342"/>
                </a:lnTo>
                <a:lnTo>
                  <a:pt x="1398" y="342"/>
                </a:lnTo>
                <a:lnTo>
                  <a:pt x="1396" y="340"/>
                </a:lnTo>
                <a:lnTo>
                  <a:pt x="1398" y="340"/>
                </a:lnTo>
                <a:lnTo>
                  <a:pt x="1398" y="337"/>
                </a:lnTo>
                <a:lnTo>
                  <a:pt x="1398" y="335"/>
                </a:lnTo>
                <a:lnTo>
                  <a:pt x="1398" y="335"/>
                </a:lnTo>
                <a:lnTo>
                  <a:pt x="1398" y="335"/>
                </a:lnTo>
                <a:lnTo>
                  <a:pt x="1396" y="335"/>
                </a:lnTo>
                <a:lnTo>
                  <a:pt x="1396" y="335"/>
                </a:lnTo>
                <a:lnTo>
                  <a:pt x="1396" y="333"/>
                </a:lnTo>
                <a:lnTo>
                  <a:pt x="1396" y="330"/>
                </a:lnTo>
                <a:lnTo>
                  <a:pt x="1398" y="328"/>
                </a:lnTo>
                <a:lnTo>
                  <a:pt x="1401" y="328"/>
                </a:lnTo>
                <a:lnTo>
                  <a:pt x="1401" y="326"/>
                </a:lnTo>
                <a:lnTo>
                  <a:pt x="1398" y="323"/>
                </a:lnTo>
                <a:lnTo>
                  <a:pt x="1398" y="323"/>
                </a:lnTo>
                <a:lnTo>
                  <a:pt x="1398" y="323"/>
                </a:lnTo>
                <a:lnTo>
                  <a:pt x="1396" y="326"/>
                </a:lnTo>
                <a:lnTo>
                  <a:pt x="1396" y="328"/>
                </a:lnTo>
                <a:lnTo>
                  <a:pt x="1396" y="330"/>
                </a:lnTo>
                <a:lnTo>
                  <a:pt x="1394" y="328"/>
                </a:lnTo>
                <a:lnTo>
                  <a:pt x="1394" y="328"/>
                </a:lnTo>
                <a:lnTo>
                  <a:pt x="1394" y="328"/>
                </a:lnTo>
                <a:lnTo>
                  <a:pt x="1394" y="330"/>
                </a:lnTo>
                <a:lnTo>
                  <a:pt x="1394" y="333"/>
                </a:lnTo>
                <a:lnTo>
                  <a:pt x="1394" y="333"/>
                </a:lnTo>
                <a:lnTo>
                  <a:pt x="1394" y="333"/>
                </a:lnTo>
                <a:lnTo>
                  <a:pt x="1394" y="333"/>
                </a:lnTo>
                <a:lnTo>
                  <a:pt x="1391" y="330"/>
                </a:lnTo>
                <a:lnTo>
                  <a:pt x="1391" y="333"/>
                </a:lnTo>
                <a:lnTo>
                  <a:pt x="1389" y="333"/>
                </a:lnTo>
                <a:lnTo>
                  <a:pt x="1389" y="330"/>
                </a:lnTo>
                <a:lnTo>
                  <a:pt x="1391" y="330"/>
                </a:lnTo>
                <a:lnTo>
                  <a:pt x="1389" y="330"/>
                </a:lnTo>
                <a:lnTo>
                  <a:pt x="1389" y="330"/>
                </a:lnTo>
                <a:lnTo>
                  <a:pt x="1389" y="330"/>
                </a:lnTo>
                <a:lnTo>
                  <a:pt x="1389" y="330"/>
                </a:lnTo>
                <a:lnTo>
                  <a:pt x="1391" y="330"/>
                </a:lnTo>
                <a:lnTo>
                  <a:pt x="1391" y="330"/>
                </a:lnTo>
                <a:lnTo>
                  <a:pt x="1391" y="330"/>
                </a:lnTo>
                <a:lnTo>
                  <a:pt x="1391" y="330"/>
                </a:lnTo>
                <a:lnTo>
                  <a:pt x="1391" y="328"/>
                </a:lnTo>
                <a:lnTo>
                  <a:pt x="1391" y="326"/>
                </a:lnTo>
                <a:lnTo>
                  <a:pt x="1391" y="326"/>
                </a:lnTo>
                <a:lnTo>
                  <a:pt x="1394" y="323"/>
                </a:lnTo>
                <a:lnTo>
                  <a:pt x="1396" y="323"/>
                </a:lnTo>
                <a:lnTo>
                  <a:pt x="1396" y="321"/>
                </a:lnTo>
                <a:lnTo>
                  <a:pt x="1394" y="321"/>
                </a:lnTo>
                <a:lnTo>
                  <a:pt x="1394" y="323"/>
                </a:lnTo>
                <a:lnTo>
                  <a:pt x="1391" y="323"/>
                </a:lnTo>
                <a:lnTo>
                  <a:pt x="1391" y="326"/>
                </a:lnTo>
                <a:lnTo>
                  <a:pt x="1389" y="326"/>
                </a:lnTo>
                <a:lnTo>
                  <a:pt x="1389" y="328"/>
                </a:lnTo>
                <a:lnTo>
                  <a:pt x="1389" y="328"/>
                </a:lnTo>
                <a:lnTo>
                  <a:pt x="1389" y="326"/>
                </a:lnTo>
                <a:lnTo>
                  <a:pt x="1389" y="323"/>
                </a:lnTo>
                <a:lnTo>
                  <a:pt x="1389" y="323"/>
                </a:lnTo>
                <a:lnTo>
                  <a:pt x="1389" y="323"/>
                </a:lnTo>
                <a:lnTo>
                  <a:pt x="1389" y="323"/>
                </a:lnTo>
                <a:lnTo>
                  <a:pt x="1389" y="323"/>
                </a:lnTo>
                <a:lnTo>
                  <a:pt x="1389" y="321"/>
                </a:lnTo>
                <a:lnTo>
                  <a:pt x="1389" y="321"/>
                </a:lnTo>
                <a:lnTo>
                  <a:pt x="1389" y="319"/>
                </a:lnTo>
                <a:lnTo>
                  <a:pt x="1389" y="321"/>
                </a:lnTo>
                <a:lnTo>
                  <a:pt x="1387" y="321"/>
                </a:lnTo>
                <a:lnTo>
                  <a:pt x="1387" y="323"/>
                </a:lnTo>
                <a:lnTo>
                  <a:pt x="1387" y="323"/>
                </a:lnTo>
                <a:lnTo>
                  <a:pt x="1384" y="321"/>
                </a:lnTo>
                <a:lnTo>
                  <a:pt x="1384" y="321"/>
                </a:lnTo>
                <a:lnTo>
                  <a:pt x="1384" y="321"/>
                </a:lnTo>
                <a:lnTo>
                  <a:pt x="1384" y="323"/>
                </a:lnTo>
                <a:lnTo>
                  <a:pt x="1384" y="326"/>
                </a:lnTo>
                <a:lnTo>
                  <a:pt x="1382" y="326"/>
                </a:lnTo>
                <a:lnTo>
                  <a:pt x="1382" y="326"/>
                </a:lnTo>
                <a:lnTo>
                  <a:pt x="1380" y="323"/>
                </a:lnTo>
                <a:lnTo>
                  <a:pt x="1380" y="319"/>
                </a:lnTo>
                <a:lnTo>
                  <a:pt x="1380" y="317"/>
                </a:lnTo>
                <a:lnTo>
                  <a:pt x="1380" y="314"/>
                </a:lnTo>
                <a:lnTo>
                  <a:pt x="1380" y="314"/>
                </a:lnTo>
                <a:lnTo>
                  <a:pt x="1380" y="317"/>
                </a:lnTo>
                <a:lnTo>
                  <a:pt x="1377" y="319"/>
                </a:lnTo>
                <a:lnTo>
                  <a:pt x="1375" y="323"/>
                </a:lnTo>
                <a:lnTo>
                  <a:pt x="1375" y="321"/>
                </a:lnTo>
                <a:lnTo>
                  <a:pt x="1375" y="319"/>
                </a:lnTo>
                <a:lnTo>
                  <a:pt x="1375" y="317"/>
                </a:lnTo>
                <a:lnTo>
                  <a:pt x="1375" y="317"/>
                </a:lnTo>
                <a:lnTo>
                  <a:pt x="1373" y="319"/>
                </a:lnTo>
                <a:lnTo>
                  <a:pt x="1373" y="319"/>
                </a:lnTo>
                <a:lnTo>
                  <a:pt x="1373" y="321"/>
                </a:lnTo>
                <a:lnTo>
                  <a:pt x="1373" y="321"/>
                </a:lnTo>
                <a:lnTo>
                  <a:pt x="1373" y="319"/>
                </a:lnTo>
                <a:lnTo>
                  <a:pt x="1373" y="319"/>
                </a:lnTo>
                <a:lnTo>
                  <a:pt x="1373" y="319"/>
                </a:lnTo>
                <a:lnTo>
                  <a:pt x="1370" y="319"/>
                </a:lnTo>
                <a:lnTo>
                  <a:pt x="1370" y="319"/>
                </a:lnTo>
                <a:lnTo>
                  <a:pt x="1373" y="319"/>
                </a:lnTo>
                <a:lnTo>
                  <a:pt x="1373" y="317"/>
                </a:lnTo>
                <a:lnTo>
                  <a:pt x="1373" y="314"/>
                </a:lnTo>
                <a:lnTo>
                  <a:pt x="1373" y="314"/>
                </a:lnTo>
                <a:lnTo>
                  <a:pt x="1373" y="317"/>
                </a:lnTo>
                <a:lnTo>
                  <a:pt x="1370" y="317"/>
                </a:lnTo>
                <a:lnTo>
                  <a:pt x="1370" y="317"/>
                </a:lnTo>
                <a:lnTo>
                  <a:pt x="1370" y="319"/>
                </a:lnTo>
                <a:lnTo>
                  <a:pt x="1370" y="319"/>
                </a:lnTo>
                <a:lnTo>
                  <a:pt x="1368" y="319"/>
                </a:lnTo>
                <a:lnTo>
                  <a:pt x="1366" y="317"/>
                </a:lnTo>
                <a:lnTo>
                  <a:pt x="1366" y="314"/>
                </a:lnTo>
                <a:lnTo>
                  <a:pt x="1366" y="314"/>
                </a:lnTo>
                <a:lnTo>
                  <a:pt x="1368" y="314"/>
                </a:lnTo>
                <a:lnTo>
                  <a:pt x="1368" y="314"/>
                </a:lnTo>
                <a:lnTo>
                  <a:pt x="1368" y="314"/>
                </a:lnTo>
                <a:lnTo>
                  <a:pt x="1368" y="314"/>
                </a:lnTo>
                <a:lnTo>
                  <a:pt x="1368" y="312"/>
                </a:lnTo>
                <a:lnTo>
                  <a:pt x="1368" y="312"/>
                </a:lnTo>
                <a:lnTo>
                  <a:pt x="1368" y="312"/>
                </a:lnTo>
                <a:lnTo>
                  <a:pt x="1366" y="312"/>
                </a:lnTo>
                <a:lnTo>
                  <a:pt x="1366" y="314"/>
                </a:lnTo>
                <a:lnTo>
                  <a:pt x="1363" y="317"/>
                </a:lnTo>
                <a:lnTo>
                  <a:pt x="1363" y="317"/>
                </a:lnTo>
                <a:lnTo>
                  <a:pt x="1363" y="317"/>
                </a:lnTo>
                <a:lnTo>
                  <a:pt x="1363" y="317"/>
                </a:lnTo>
                <a:lnTo>
                  <a:pt x="1363" y="314"/>
                </a:lnTo>
                <a:lnTo>
                  <a:pt x="1363" y="317"/>
                </a:lnTo>
                <a:lnTo>
                  <a:pt x="1361" y="317"/>
                </a:lnTo>
                <a:lnTo>
                  <a:pt x="1361" y="317"/>
                </a:lnTo>
                <a:lnTo>
                  <a:pt x="1361" y="314"/>
                </a:lnTo>
                <a:lnTo>
                  <a:pt x="1363" y="314"/>
                </a:lnTo>
                <a:lnTo>
                  <a:pt x="1363" y="312"/>
                </a:lnTo>
                <a:lnTo>
                  <a:pt x="1363" y="312"/>
                </a:lnTo>
                <a:lnTo>
                  <a:pt x="1361" y="310"/>
                </a:lnTo>
                <a:lnTo>
                  <a:pt x="1361" y="310"/>
                </a:lnTo>
                <a:lnTo>
                  <a:pt x="1361" y="312"/>
                </a:lnTo>
                <a:lnTo>
                  <a:pt x="1361" y="314"/>
                </a:lnTo>
                <a:lnTo>
                  <a:pt x="1359" y="317"/>
                </a:lnTo>
                <a:lnTo>
                  <a:pt x="1359" y="317"/>
                </a:lnTo>
                <a:lnTo>
                  <a:pt x="1359" y="314"/>
                </a:lnTo>
                <a:lnTo>
                  <a:pt x="1359" y="312"/>
                </a:lnTo>
                <a:lnTo>
                  <a:pt x="1356" y="312"/>
                </a:lnTo>
                <a:lnTo>
                  <a:pt x="1354" y="314"/>
                </a:lnTo>
                <a:lnTo>
                  <a:pt x="1354" y="317"/>
                </a:lnTo>
                <a:lnTo>
                  <a:pt x="1354" y="317"/>
                </a:lnTo>
                <a:lnTo>
                  <a:pt x="1354" y="314"/>
                </a:lnTo>
                <a:lnTo>
                  <a:pt x="1354" y="314"/>
                </a:lnTo>
                <a:lnTo>
                  <a:pt x="1356" y="312"/>
                </a:lnTo>
                <a:lnTo>
                  <a:pt x="1356" y="307"/>
                </a:lnTo>
                <a:lnTo>
                  <a:pt x="1356" y="305"/>
                </a:lnTo>
                <a:lnTo>
                  <a:pt x="1359" y="305"/>
                </a:lnTo>
                <a:lnTo>
                  <a:pt x="1359" y="303"/>
                </a:lnTo>
                <a:lnTo>
                  <a:pt x="1356" y="303"/>
                </a:lnTo>
                <a:lnTo>
                  <a:pt x="1354" y="305"/>
                </a:lnTo>
                <a:lnTo>
                  <a:pt x="1352" y="310"/>
                </a:lnTo>
                <a:lnTo>
                  <a:pt x="1354" y="310"/>
                </a:lnTo>
                <a:lnTo>
                  <a:pt x="1354" y="312"/>
                </a:lnTo>
                <a:lnTo>
                  <a:pt x="1354" y="312"/>
                </a:lnTo>
                <a:lnTo>
                  <a:pt x="1354" y="312"/>
                </a:lnTo>
                <a:lnTo>
                  <a:pt x="1352" y="310"/>
                </a:lnTo>
                <a:lnTo>
                  <a:pt x="1352" y="310"/>
                </a:lnTo>
                <a:lnTo>
                  <a:pt x="1352" y="310"/>
                </a:lnTo>
                <a:lnTo>
                  <a:pt x="1352" y="312"/>
                </a:lnTo>
                <a:lnTo>
                  <a:pt x="1352" y="312"/>
                </a:lnTo>
                <a:lnTo>
                  <a:pt x="1352" y="312"/>
                </a:lnTo>
                <a:lnTo>
                  <a:pt x="1352" y="310"/>
                </a:lnTo>
                <a:lnTo>
                  <a:pt x="1349" y="307"/>
                </a:lnTo>
                <a:lnTo>
                  <a:pt x="1349" y="307"/>
                </a:lnTo>
                <a:lnTo>
                  <a:pt x="1349" y="310"/>
                </a:lnTo>
                <a:lnTo>
                  <a:pt x="1349" y="312"/>
                </a:lnTo>
                <a:lnTo>
                  <a:pt x="1349" y="310"/>
                </a:lnTo>
                <a:lnTo>
                  <a:pt x="1349" y="310"/>
                </a:lnTo>
                <a:lnTo>
                  <a:pt x="1349" y="307"/>
                </a:lnTo>
                <a:lnTo>
                  <a:pt x="1349" y="305"/>
                </a:lnTo>
                <a:lnTo>
                  <a:pt x="1349" y="307"/>
                </a:lnTo>
                <a:lnTo>
                  <a:pt x="1347" y="307"/>
                </a:lnTo>
                <a:lnTo>
                  <a:pt x="1347" y="310"/>
                </a:lnTo>
                <a:lnTo>
                  <a:pt x="1345" y="307"/>
                </a:lnTo>
                <a:lnTo>
                  <a:pt x="1345" y="307"/>
                </a:lnTo>
                <a:lnTo>
                  <a:pt x="1343" y="307"/>
                </a:lnTo>
                <a:lnTo>
                  <a:pt x="1343" y="307"/>
                </a:lnTo>
                <a:lnTo>
                  <a:pt x="1343" y="310"/>
                </a:lnTo>
                <a:lnTo>
                  <a:pt x="1340" y="310"/>
                </a:lnTo>
                <a:lnTo>
                  <a:pt x="1338" y="307"/>
                </a:lnTo>
                <a:lnTo>
                  <a:pt x="1338" y="307"/>
                </a:lnTo>
                <a:lnTo>
                  <a:pt x="1338" y="310"/>
                </a:lnTo>
                <a:lnTo>
                  <a:pt x="1336" y="310"/>
                </a:lnTo>
                <a:lnTo>
                  <a:pt x="1338" y="307"/>
                </a:lnTo>
                <a:lnTo>
                  <a:pt x="1338" y="305"/>
                </a:lnTo>
                <a:lnTo>
                  <a:pt x="1336" y="305"/>
                </a:lnTo>
                <a:lnTo>
                  <a:pt x="1333" y="307"/>
                </a:lnTo>
                <a:lnTo>
                  <a:pt x="1331" y="307"/>
                </a:lnTo>
                <a:lnTo>
                  <a:pt x="1331" y="307"/>
                </a:lnTo>
                <a:lnTo>
                  <a:pt x="1329" y="307"/>
                </a:lnTo>
                <a:lnTo>
                  <a:pt x="1331" y="307"/>
                </a:lnTo>
                <a:lnTo>
                  <a:pt x="1331" y="305"/>
                </a:lnTo>
                <a:lnTo>
                  <a:pt x="1333" y="305"/>
                </a:lnTo>
                <a:lnTo>
                  <a:pt x="1333" y="305"/>
                </a:lnTo>
                <a:lnTo>
                  <a:pt x="1331" y="305"/>
                </a:lnTo>
                <a:lnTo>
                  <a:pt x="1331" y="303"/>
                </a:lnTo>
                <a:lnTo>
                  <a:pt x="1331" y="303"/>
                </a:lnTo>
                <a:lnTo>
                  <a:pt x="1331" y="300"/>
                </a:lnTo>
                <a:lnTo>
                  <a:pt x="1331" y="300"/>
                </a:lnTo>
                <a:lnTo>
                  <a:pt x="1329" y="300"/>
                </a:lnTo>
                <a:lnTo>
                  <a:pt x="1329" y="300"/>
                </a:lnTo>
                <a:lnTo>
                  <a:pt x="1329" y="300"/>
                </a:lnTo>
                <a:lnTo>
                  <a:pt x="1329" y="303"/>
                </a:lnTo>
                <a:lnTo>
                  <a:pt x="1329" y="300"/>
                </a:lnTo>
                <a:lnTo>
                  <a:pt x="1329" y="300"/>
                </a:lnTo>
                <a:lnTo>
                  <a:pt x="1329" y="298"/>
                </a:lnTo>
                <a:lnTo>
                  <a:pt x="1326" y="298"/>
                </a:lnTo>
                <a:lnTo>
                  <a:pt x="1326" y="298"/>
                </a:lnTo>
                <a:lnTo>
                  <a:pt x="1326" y="296"/>
                </a:lnTo>
                <a:lnTo>
                  <a:pt x="1329" y="296"/>
                </a:lnTo>
                <a:lnTo>
                  <a:pt x="1329" y="293"/>
                </a:lnTo>
                <a:lnTo>
                  <a:pt x="1326" y="293"/>
                </a:lnTo>
                <a:lnTo>
                  <a:pt x="1326" y="293"/>
                </a:lnTo>
                <a:lnTo>
                  <a:pt x="1324" y="296"/>
                </a:lnTo>
                <a:lnTo>
                  <a:pt x="1324" y="296"/>
                </a:lnTo>
                <a:lnTo>
                  <a:pt x="1324" y="298"/>
                </a:lnTo>
                <a:lnTo>
                  <a:pt x="1324" y="298"/>
                </a:lnTo>
                <a:lnTo>
                  <a:pt x="1324" y="298"/>
                </a:lnTo>
                <a:lnTo>
                  <a:pt x="1324" y="300"/>
                </a:lnTo>
                <a:lnTo>
                  <a:pt x="1322" y="300"/>
                </a:lnTo>
                <a:lnTo>
                  <a:pt x="1322" y="298"/>
                </a:lnTo>
                <a:lnTo>
                  <a:pt x="1319" y="300"/>
                </a:lnTo>
                <a:lnTo>
                  <a:pt x="1319" y="300"/>
                </a:lnTo>
                <a:lnTo>
                  <a:pt x="1319" y="303"/>
                </a:lnTo>
                <a:lnTo>
                  <a:pt x="1319" y="300"/>
                </a:lnTo>
                <a:lnTo>
                  <a:pt x="1319" y="300"/>
                </a:lnTo>
                <a:lnTo>
                  <a:pt x="1322" y="300"/>
                </a:lnTo>
                <a:lnTo>
                  <a:pt x="1322" y="298"/>
                </a:lnTo>
                <a:lnTo>
                  <a:pt x="1322" y="298"/>
                </a:lnTo>
                <a:lnTo>
                  <a:pt x="1319" y="296"/>
                </a:lnTo>
                <a:lnTo>
                  <a:pt x="1319" y="296"/>
                </a:lnTo>
                <a:lnTo>
                  <a:pt x="1319" y="296"/>
                </a:lnTo>
                <a:lnTo>
                  <a:pt x="1319" y="293"/>
                </a:lnTo>
                <a:lnTo>
                  <a:pt x="1319" y="291"/>
                </a:lnTo>
                <a:lnTo>
                  <a:pt x="1319" y="291"/>
                </a:lnTo>
                <a:lnTo>
                  <a:pt x="1319" y="293"/>
                </a:lnTo>
                <a:lnTo>
                  <a:pt x="1319" y="296"/>
                </a:lnTo>
                <a:lnTo>
                  <a:pt x="1317" y="296"/>
                </a:lnTo>
                <a:lnTo>
                  <a:pt x="1317" y="298"/>
                </a:lnTo>
                <a:lnTo>
                  <a:pt x="1315" y="300"/>
                </a:lnTo>
                <a:lnTo>
                  <a:pt x="1315" y="300"/>
                </a:lnTo>
                <a:lnTo>
                  <a:pt x="1315" y="296"/>
                </a:lnTo>
                <a:lnTo>
                  <a:pt x="1315" y="293"/>
                </a:lnTo>
                <a:lnTo>
                  <a:pt x="1315" y="291"/>
                </a:lnTo>
                <a:lnTo>
                  <a:pt x="1312" y="291"/>
                </a:lnTo>
                <a:lnTo>
                  <a:pt x="1312" y="293"/>
                </a:lnTo>
                <a:lnTo>
                  <a:pt x="1312" y="298"/>
                </a:lnTo>
                <a:lnTo>
                  <a:pt x="1310" y="296"/>
                </a:lnTo>
                <a:lnTo>
                  <a:pt x="1310" y="296"/>
                </a:lnTo>
                <a:lnTo>
                  <a:pt x="1310" y="296"/>
                </a:lnTo>
                <a:lnTo>
                  <a:pt x="1308" y="296"/>
                </a:lnTo>
                <a:lnTo>
                  <a:pt x="1308" y="296"/>
                </a:lnTo>
                <a:lnTo>
                  <a:pt x="1308" y="296"/>
                </a:lnTo>
                <a:lnTo>
                  <a:pt x="1310" y="293"/>
                </a:lnTo>
                <a:lnTo>
                  <a:pt x="1310" y="293"/>
                </a:lnTo>
                <a:lnTo>
                  <a:pt x="1310" y="293"/>
                </a:lnTo>
                <a:lnTo>
                  <a:pt x="1308" y="291"/>
                </a:lnTo>
                <a:lnTo>
                  <a:pt x="1305" y="291"/>
                </a:lnTo>
                <a:lnTo>
                  <a:pt x="1305" y="291"/>
                </a:lnTo>
                <a:lnTo>
                  <a:pt x="1305" y="291"/>
                </a:lnTo>
                <a:lnTo>
                  <a:pt x="1308" y="291"/>
                </a:lnTo>
                <a:lnTo>
                  <a:pt x="1308" y="291"/>
                </a:lnTo>
                <a:lnTo>
                  <a:pt x="1308" y="291"/>
                </a:lnTo>
                <a:lnTo>
                  <a:pt x="1308" y="289"/>
                </a:lnTo>
                <a:lnTo>
                  <a:pt x="1305" y="289"/>
                </a:lnTo>
                <a:lnTo>
                  <a:pt x="1305" y="291"/>
                </a:lnTo>
                <a:lnTo>
                  <a:pt x="1305" y="291"/>
                </a:lnTo>
                <a:lnTo>
                  <a:pt x="1303" y="289"/>
                </a:lnTo>
                <a:lnTo>
                  <a:pt x="1303" y="289"/>
                </a:lnTo>
                <a:lnTo>
                  <a:pt x="1303" y="286"/>
                </a:lnTo>
                <a:lnTo>
                  <a:pt x="1303" y="289"/>
                </a:lnTo>
                <a:lnTo>
                  <a:pt x="1301" y="291"/>
                </a:lnTo>
                <a:lnTo>
                  <a:pt x="1301" y="291"/>
                </a:lnTo>
                <a:lnTo>
                  <a:pt x="1298" y="291"/>
                </a:lnTo>
                <a:lnTo>
                  <a:pt x="1298" y="289"/>
                </a:lnTo>
                <a:lnTo>
                  <a:pt x="1298" y="289"/>
                </a:lnTo>
                <a:lnTo>
                  <a:pt x="1298" y="286"/>
                </a:lnTo>
                <a:lnTo>
                  <a:pt x="1298" y="286"/>
                </a:lnTo>
                <a:lnTo>
                  <a:pt x="1296" y="286"/>
                </a:lnTo>
                <a:lnTo>
                  <a:pt x="1296" y="286"/>
                </a:lnTo>
                <a:lnTo>
                  <a:pt x="1296" y="289"/>
                </a:lnTo>
                <a:lnTo>
                  <a:pt x="1296" y="291"/>
                </a:lnTo>
                <a:lnTo>
                  <a:pt x="1294" y="293"/>
                </a:lnTo>
                <a:lnTo>
                  <a:pt x="1296" y="293"/>
                </a:lnTo>
                <a:lnTo>
                  <a:pt x="1296" y="293"/>
                </a:lnTo>
                <a:lnTo>
                  <a:pt x="1298" y="296"/>
                </a:lnTo>
                <a:lnTo>
                  <a:pt x="1301" y="296"/>
                </a:lnTo>
                <a:lnTo>
                  <a:pt x="1301" y="296"/>
                </a:lnTo>
                <a:lnTo>
                  <a:pt x="1298" y="298"/>
                </a:lnTo>
                <a:lnTo>
                  <a:pt x="1298" y="298"/>
                </a:lnTo>
                <a:lnTo>
                  <a:pt x="1298" y="296"/>
                </a:lnTo>
                <a:lnTo>
                  <a:pt x="1298" y="296"/>
                </a:lnTo>
                <a:lnTo>
                  <a:pt x="1296" y="296"/>
                </a:lnTo>
                <a:lnTo>
                  <a:pt x="1294" y="296"/>
                </a:lnTo>
                <a:lnTo>
                  <a:pt x="1294" y="296"/>
                </a:lnTo>
                <a:lnTo>
                  <a:pt x="1294" y="293"/>
                </a:lnTo>
                <a:lnTo>
                  <a:pt x="1294" y="291"/>
                </a:lnTo>
                <a:lnTo>
                  <a:pt x="1291" y="291"/>
                </a:lnTo>
                <a:lnTo>
                  <a:pt x="1291" y="289"/>
                </a:lnTo>
                <a:lnTo>
                  <a:pt x="1289" y="289"/>
                </a:lnTo>
                <a:lnTo>
                  <a:pt x="1287" y="293"/>
                </a:lnTo>
                <a:lnTo>
                  <a:pt x="1284" y="296"/>
                </a:lnTo>
                <a:lnTo>
                  <a:pt x="1282" y="296"/>
                </a:lnTo>
                <a:lnTo>
                  <a:pt x="1282" y="293"/>
                </a:lnTo>
                <a:lnTo>
                  <a:pt x="1282" y="293"/>
                </a:lnTo>
                <a:lnTo>
                  <a:pt x="1284" y="291"/>
                </a:lnTo>
                <a:lnTo>
                  <a:pt x="1284" y="289"/>
                </a:lnTo>
                <a:lnTo>
                  <a:pt x="1282" y="289"/>
                </a:lnTo>
                <a:lnTo>
                  <a:pt x="1280" y="289"/>
                </a:lnTo>
                <a:lnTo>
                  <a:pt x="1277" y="291"/>
                </a:lnTo>
                <a:lnTo>
                  <a:pt x="1275" y="291"/>
                </a:lnTo>
                <a:lnTo>
                  <a:pt x="1273" y="293"/>
                </a:lnTo>
                <a:lnTo>
                  <a:pt x="1270" y="293"/>
                </a:lnTo>
                <a:lnTo>
                  <a:pt x="1270" y="296"/>
                </a:lnTo>
                <a:lnTo>
                  <a:pt x="1270" y="296"/>
                </a:lnTo>
                <a:lnTo>
                  <a:pt x="1270" y="296"/>
                </a:lnTo>
                <a:lnTo>
                  <a:pt x="1268" y="293"/>
                </a:lnTo>
                <a:lnTo>
                  <a:pt x="1268" y="291"/>
                </a:lnTo>
                <a:lnTo>
                  <a:pt x="1268" y="291"/>
                </a:lnTo>
                <a:lnTo>
                  <a:pt x="1266" y="291"/>
                </a:lnTo>
                <a:lnTo>
                  <a:pt x="1263" y="293"/>
                </a:lnTo>
                <a:lnTo>
                  <a:pt x="1261" y="298"/>
                </a:lnTo>
                <a:lnTo>
                  <a:pt x="1261" y="303"/>
                </a:lnTo>
                <a:lnTo>
                  <a:pt x="1261" y="305"/>
                </a:lnTo>
                <a:lnTo>
                  <a:pt x="1259" y="307"/>
                </a:lnTo>
                <a:lnTo>
                  <a:pt x="1259" y="310"/>
                </a:lnTo>
                <a:lnTo>
                  <a:pt x="1256" y="310"/>
                </a:lnTo>
                <a:lnTo>
                  <a:pt x="1254" y="310"/>
                </a:lnTo>
                <a:lnTo>
                  <a:pt x="1254" y="312"/>
                </a:lnTo>
                <a:lnTo>
                  <a:pt x="1254" y="312"/>
                </a:lnTo>
                <a:lnTo>
                  <a:pt x="1254" y="312"/>
                </a:lnTo>
                <a:lnTo>
                  <a:pt x="1256" y="312"/>
                </a:lnTo>
                <a:lnTo>
                  <a:pt x="1259" y="312"/>
                </a:lnTo>
                <a:lnTo>
                  <a:pt x="1259" y="312"/>
                </a:lnTo>
                <a:lnTo>
                  <a:pt x="1256" y="314"/>
                </a:lnTo>
                <a:lnTo>
                  <a:pt x="1254" y="314"/>
                </a:lnTo>
                <a:lnTo>
                  <a:pt x="1254" y="317"/>
                </a:lnTo>
                <a:lnTo>
                  <a:pt x="1252" y="321"/>
                </a:lnTo>
                <a:lnTo>
                  <a:pt x="1252" y="323"/>
                </a:lnTo>
                <a:lnTo>
                  <a:pt x="1249" y="321"/>
                </a:lnTo>
                <a:lnTo>
                  <a:pt x="1247" y="321"/>
                </a:lnTo>
                <a:lnTo>
                  <a:pt x="1247" y="321"/>
                </a:lnTo>
                <a:lnTo>
                  <a:pt x="1245" y="321"/>
                </a:lnTo>
                <a:lnTo>
                  <a:pt x="1245" y="323"/>
                </a:lnTo>
                <a:lnTo>
                  <a:pt x="1245" y="326"/>
                </a:lnTo>
                <a:lnTo>
                  <a:pt x="1245" y="328"/>
                </a:lnTo>
                <a:lnTo>
                  <a:pt x="1245" y="330"/>
                </a:lnTo>
                <a:lnTo>
                  <a:pt x="1247" y="330"/>
                </a:lnTo>
                <a:lnTo>
                  <a:pt x="1249" y="330"/>
                </a:lnTo>
                <a:lnTo>
                  <a:pt x="1249" y="330"/>
                </a:lnTo>
                <a:lnTo>
                  <a:pt x="1252" y="328"/>
                </a:lnTo>
                <a:lnTo>
                  <a:pt x="1252" y="330"/>
                </a:lnTo>
                <a:lnTo>
                  <a:pt x="1252" y="330"/>
                </a:lnTo>
                <a:lnTo>
                  <a:pt x="1249" y="330"/>
                </a:lnTo>
                <a:lnTo>
                  <a:pt x="1247" y="330"/>
                </a:lnTo>
                <a:lnTo>
                  <a:pt x="1245" y="330"/>
                </a:lnTo>
                <a:lnTo>
                  <a:pt x="1245" y="333"/>
                </a:lnTo>
                <a:lnTo>
                  <a:pt x="1245" y="333"/>
                </a:lnTo>
                <a:lnTo>
                  <a:pt x="1247" y="335"/>
                </a:lnTo>
                <a:lnTo>
                  <a:pt x="1249" y="337"/>
                </a:lnTo>
                <a:lnTo>
                  <a:pt x="1249" y="340"/>
                </a:lnTo>
                <a:lnTo>
                  <a:pt x="1247" y="340"/>
                </a:lnTo>
                <a:lnTo>
                  <a:pt x="1245" y="337"/>
                </a:lnTo>
                <a:lnTo>
                  <a:pt x="1242" y="333"/>
                </a:lnTo>
                <a:lnTo>
                  <a:pt x="1238" y="330"/>
                </a:lnTo>
                <a:lnTo>
                  <a:pt x="1235" y="330"/>
                </a:lnTo>
                <a:lnTo>
                  <a:pt x="1233" y="330"/>
                </a:lnTo>
                <a:lnTo>
                  <a:pt x="1231" y="335"/>
                </a:lnTo>
                <a:lnTo>
                  <a:pt x="1228" y="337"/>
                </a:lnTo>
                <a:lnTo>
                  <a:pt x="1226" y="342"/>
                </a:lnTo>
                <a:lnTo>
                  <a:pt x="1224" y="344"/>
                </a:lnTo>
                <a:lnTo>
                  <a:pt x="1219" y="347"/>
                </a:lnTo>
                <a:lnTo>
                  <a:pt x="1217" y="349"/>
                </a:lnTo>
                <a:lnTo>
                  <a:pt x="1215" y="349"/>
                </a:lnTo>
                <a:lnTo>
                  <a:pt x="1210" y="351"/>
                </a:lnTo>
                <a:lnTo>
                  <a:pt x="1208" y="354"/>
                </a:lnTo>
                <a:lnTo>
                  <a:pt x="1205" y="358"/>
                </a:lnTo>
                <a:lnTo>
                  <a:pt x="1203" y="365"/>
                </a:lnTo>
                <a:lnTo>
                  <a:pt x="1201" y="370"/>
                </a:lnTo>
                <a:lnTo>
                  <a:pt x="1198" y="375"/>
                </a:lnTo>
                <a:lnTo>
                  <a:pt x="1198" y="377"/>
                </a:lnTo>
                <a:lnTo>
                  <a:pt x="1198" y="379"/>
                </a:lnTo>
                <a:lnTo>
                  <a:pt x="1198" y="379"/>
                </a:lnTo>
                <a:lnTo>
                  <a:pt x="1196" y="382"/>
                </a:lnTo>
                <a:lnTo>
                  <a:pt x="1194" y="386"/>
                </a:lnTo>
                <a:lnTo>
                  <a:pt x="1191" y="389"/>
                </a:lnTo>
                <a:lnTo>
                  <a:pt x="1189" y="389"/>
                </a:lnTo>
                <a:lnTo>
                  <a:pt x="1187" y="389"/>
                </a:lnTo>
                <a:lnTo>
                  <a:pt x="1187" y="389"/>
                </a:lnTo>
                <a:lnTo>
                  <a:pt x="1189" y="386"/>
                </a:lnTo>
                <a:lnTo>
                  <a:pt x="1191" y="384"/>
                </a:lnTo>
                <a:lnTo>
                  <a:pt x="1194" y="382"/>
                </a:lnTo>
                <a:lnTo>
                  <a:pt x="1194" y="379"/>
                </a:lnTo>
                <a:lnTo>
                  <a:pt x="1194" y="375"/>
                </a:lnTo>
                <a:lnTo>
                  <a:pt x="1196" y="368"/>
                </a:lnTo>
                <a:lnTo>
                  <a:pt x="1198" y="361"/>
                </a:lnTo>
                <a:lnTo>
                  <a:pt x="1201" y="356"/>
                </a:lnTo>
                <a:lnTo>
                  <a:pt x="1203" y="354"/>
                </a:lnTo>
                <a:lnTo>
                  <a:pt x="1203" y="351"/>
                </a:lnTo>
                <a:lnTo>
                  <a:pt x="1201" y="351"/>
                </a:lnTo>
                <a:lnTo>
                  <a:pt x="1198" y="349"/>
                </a:lnTo>
                <a:lnTo>
                  <a:pt x="1198" y="349"/>
                </a:lnTo>
                <a:lnTo>
                  <a:pt x="1196" y="349"/>
                </a:lnTo>
                <a:lnTo>
                  <a:pt x="1198" y="347"/>
                </a:lnTo>
                <a:lnTo>
                  <a:pt x="1201" y="344"/>
                </a:lnTo>
                <a:lnTo>
                  <a:pt x="1198" y="344"/>
                </a:lnTo>
                <a:lnTo>
                  <a:pt x="1198" y="347"/>
                </a:lnTo>
                <a:lnTo>
                  <a:pt x="1196" y="347"/>
                </a:lnTo>
                <a:lnTo>
                  <a:pt x="1196" y="347"/>
                </a:lnTo>
                <a:lnTo>
                  <a:pt x="1196" y="344"/>
                </a:lnTo>
                <a:lnTo>
                  <a:pt x="1196" y="344"/>
                </a:lnTo>
                <a:lnTo>
                  <a:pt x="1196" y="344"/>
                </a:lnTo>
                <a:lnTo>
                  <a:pt x="1194" y="347"/>
                </a:lnTo>
                <a:lnTo>
                  <a:pt x="1194" y="349"/>
                </a:lnTo>
                <a:lnTo>
                  <a:pt x="1194" y="349"/>
                </a:lnTo>
                <a:lnTo>
                  <a:pt x="1191" y="349"/>
                </a:lnTo>
                <a:lnTo>
                  <a:pt x="1191" y="349"/>
                </a:lnTo>
                <a:lnTo>
                  <a:pt x="1189" y="349"/>
                </a:lnTo>
                <a:lnTo>
                  <a:pt x="1189" y="351"/>
                </a:lnTo>
                <a:lnTo>
                  <a:pt x="1189" y="351"/>
                </a:lnTo>
                <a:lnTo>
                  <a:pt x="1189" y="354"/>
                </a:lnTo>
                <a:lnTo>
                  <a:pt x="1191" y="354"/>
                </a:lnTo>
                <a:lnTo>
                  <a:pt x="1191" y="356"/>
                </a:lnTo>
                <a:lnTo>
                  <a:pt x="1191" y="356"/>
                </a:lnTo>
                <a:lnTo>
                  <a:pt x="1189" y="354"/>
                </a:lnTo>
                <a:lnTo>
                  <a:pt x="1189" y="354"/>
                </a:lnTo>
                <a:lnTo>
                  <a:pt x="1187" y="351"/>
                </a:lnTo>
                <a:lnTo>
                  <a:pt x="1184" y="351"/>
                </a:lnTo>
                <a:lnTo>
                  <a:pt x="1182" y="351"/>
                </a:lnTo>
                <a:lnTo>
                  <a:pt x="1180" y="351"/>
                </a:lnTo>
                <a:lnTo>
                  <a:pt x="1180" y="354"/>
                </a:lnTo>
                <a:lnTo>
                  <a:pt x="1180" y="354"/>
                </a:lnTo>
                <a:lnTo>
                  <a:pt x="1180" y="351"/>
                </a:lnTo>
                <a:lnTo>
                  <a:pt x="1177" y="351"/>
                </a:lnTo>
                <a:lnTo>
                  <a:pt x="1177" y="351"/>
                </a:lnTo>
                <a:lnTo>
                  <a:pt x="1177" y="351"/>
                </a:lnTo>
                <a:lnTo>
                  <a:pt x="1177" y="351"/>
                </a:lnTo>
                <a:lnTo>
                  <a:pt x="1180" y="354"/>
                </a:lnTo>
                <a:lnTo>
                  <a:pt x="1177" y="356"/>
                </a:lnTo>
                <a:lnTo>
                  <a:pt x="1180" y="358"/>
                </a:lnTo>
                <a:lnTo>
                  <a:pt x="1180" y="361"/>
                </a:lnTo>
                <a:lnTo>
                  <a:pt x="1180" y="361"/>
                </a:lnTo>
                <a:lnTo>
                  <a:pt x="1180" y="361"/>
                </a:lnTo>
                <a:lnTo>
                  <a:pt x="1180" y="358"/>
                </a:lnTo>
                <a:lnTo>
                  <a:pt x="1177" y="358"/>
                </a:lnTo>
                <a:lnTo>
                  <a:pt x="1177" y="358"/>
                </a:lnTo>
                <a:lnTo>
                  <a:pt x="1177" y="361"/>
                </a:lnTo>
                <a:lnTo>
                  <a:pt x="1177" y="361"/>
                </a:lnTo>
                <a:lnTo>
                  <a:pt x="1177" y="358"/>
                </a:lnTo>
                <a:lnTo>
                  <a:pt x="1177" y="356"/>
                </a:lnTo>
                <a:lnTo>
                  <a:pt x="1177" y="351"/>
                </a:lnTo>
                <a:lnTo>
                  <a:pt x="1177" y="354"/>
                </a:lnTo>
                <a:lnTo>
                  <a:pt x="1177" y="354"/>
                </a:lnTo>
                <a:lnTo>
                  <a:pt x="1175" y="354"/>
                </a:lnTo>
                <a:lnTo>
                  <a:pt x="1175" y="354"/>
                </a:lnTo>
                <a:lnTo>
                  <a:pt x="1177" y="351"/>
                </a:lnTo>
                <a:lnTo>
                  <a:pt x="1177" y="349"/>
                </a:lnTo>
                <a:lnTo>
                  <a:pt x="1175" y="347"/>
                </a:lnTo>
                <a:lnTo>
                  <a:pt x="1170" y="347"/>
                </a:lnTo>
                <a:lnTo>
                  <a:pt x="1166" y="347"/>
                </a:lnTo>
                <a:lnTo>
                  <a:pt x="1163" y="349"/>
                </a:lnTo>
                <a:lnTo>
                  <a:pt x="1163" y="351"/>
                </a:lnTo>
                <a:lnTo>
                  <a:pt x="1163" y="351"/>
                </a:lnTo>
                <a:lnTo>
                  <a:pt x="1161" y="351"/>
                </a:lnTo>
                <a:lnTo>
                  <a:pt x="1159" y="351"/>
                </a:lnTo>
                <a:lnTo>
                  <a:pt x="1156" y="351"/>
                </a:lnTo>
                <a:lnTo>
                  <a:pt x="1154" y="356"/>
                </a:lnTo>
                <a:lnTo>
                  <a:pt x="1152" y="358"/>
                </a:lnTo>
                <a:lnTo>
                  <a:pt x="1149" y="361"/>
                </a:lnTo>
                <a:lnTo>
                  <a:pt x="1149" y="358"/>
                </a:lnTo>
                <a:lnTo>
                  <a:pt x="1149" y="358"/>
                </a:lnTo>
                <a:lnTo>
                  <a:pt x="1149" y="356"/>
                </a:lnTo>
                <a:lnTo>
                  <a:pt x="1149" y="354"/>
                </a:lnTo>
                <a:lnTo>
                  <a:pt x="1149" y="351"/>
                </a:lnTo>
                <a:lnTo>
                  <a:pt x="1147" y="354"/>
                </a:lnTo>
                <a:lnTo>
                  <a:pt x="1147" y="354"/>
                </a:lnTo>
                <a:lnTo>
                  <a:pt x="1147" y="354"/>
                </a:lnTo>
                <a:lnTo>
                  <a:pt x="1147" y="354"/>
                </a:lnTo>
                <a:lnTo>
                  <a:pt x="1147" y="354"/>
                </a:lnTo>
                <a:lnTo>
                  <a:pt x="1147" y="351"/>
                </a:lnTo>
                <a:lnTo>
                  <a:pt x="1147" y="351"/>
                </a:lnTo>
                <a:lnTo>
                  <a:pt x="1145" y="351"/>
                </a:lnTo>
                <a:lnTo>
                  <a:pt x="1142" y="349"/>
                </a:lnTo>
                <a:lnTo>
                  <a:pt x="1140" y="347"/>
                </a:lnTo>
                <a:lnTo>
                  <a:pt x="1138" y="347"/>
                </a:lnTo>
                <a:lnTo>
                  <a:pt x="1135" y="344"/>
                </a:lnTo>
                <a:lnTo>
                  <a:pt x="1135" y="344"/>
                </a:lnTo>
                <a:lnTo>
                  <a:pt x="1135" y="344"/>
                </a:lnTo>
                <a:lnTo>
                  <a:pt x="1138" y="344"/>
                </a:lnTo>
                <a:lnTo>
                  <a:pt x="1138" y="344"/>
                </a:lnTo>
                <a:lnTo>
                  <a:pt x="1140" y="344"/>
                </a:lnTo>
                <a:lnTo>
                  <a:pt x="1140" y="342"/>
                </a:lnTo>
                <a:lnTo>
                  <a:pt x="1138" y="340"/>
                </a:lnTo>
                <a:lnTo>
                  <a:pt x="1135" y="337"/>
                </a:lnTo>
                <a:lnTo>
                  <a:pt x="1133" y="335"/>
                </a:lnTo>
                <a:lnTo>
                  <a:pt x="1133" y="333"/>
                </a:lnTo>
                <a:lnTo>
                  <a:pt x="1131" y="328"/>
                </a:lnTo>
                <a:lnTo>
                  <a:pt x="1131" y="323"/>
                </a:lnTo>
                <a:lnTo>
                  <a:pt x="1131" y="319"/>
                </a:lnTo>
                <a:lnTo>
                  <a:pt x="1131" y="317"/>
                </a:lnTo>
                <a:lnTo>
                  <a:pt x="1128" y="314"/>
                </a:lnTo>
                <a:lnTo>
                  <a:pt x="1126" y="314"/>
                </a:lnTo>
                <a:lnTo>
                  <a:pt x="1124" y="314"/>
                </a:lnTo>
                <a:lnTo>
                  <a:pt x="1126" y="312"/>
                </a:lnTo>
                <a:lnTo>
                  <a:pt x="1126" y="314"/>
                </a:lnTo>
                <a:lnTo>
                  <a:pt x="1126" y="314"/>
                </a:lnTo>
                <a:lnTo>
                  <a:pt x="1128" y="310"/>
                </a:lnTo>
                <a:lnTo>
                  <a:pt x="1131" y="307"/>
                </a:lnTo>
                <a:lnTo>
                  <a:pt x="1131" y="303"/>
                </a:lnTo>
                <a:lnTo>
                  <a:pt x="1131" y="303"/>
                </a:lnTo>
                <a:lnTo>
                  <a:pt x="1128" y="303"/>
                </a:lnTo>
                <a:lnTo>
                  <a:pt x="1126" y="303"/>
                </a:lnTo>
                <a:lnTo>
                  <a:pt x="1124" y="303"/>
                </a:lnTo>
                <a:lnTo>
                  <a:pt x="1124" y="305"/>
                </a:lnTo>
                <a:lnTo>
                  <a:pt x="1121" y="307"/>
                </a:lnTo>
                <a:lnTo>
                  <a:pt x="1121" y="307"/>
                </a:lnTo>
                <a:lnTo>
                  <a:pt x="1117" y="310"/>
                </a:lnTo>
                <a:lnTo>
                  <a:pt x="1112" y="312"/>
                </a:lnTo>
                <a:lnTo>
                  <a:pt x="1112" y="314"/>
                </a:lnTo>
                <a:lnTo>
                  <a:pt x="1107" y="317"/>
                </a:lnTo>
                <a:lnTo>
                  <a:pt x="1105" y="319"/>
                </a:lnTo>
                <a:lnTo>
                  <a:pt x="1105" y="319"/>
                </a:lnTo>
                <a:lnTo>
                  <a:pt x="1105" y="319"/>
                </a:lnTo>
                <a:lnTo>
                  <a:pt x="1105" y="319"/>
                </a:lnTo>
                <a:lnTo>
                  <a:pt x="1103" y="319"/>
                </a:lnTo>
                <a:lnTo>
                  <a:pt x="1103" y="319"/>
                </a:lnTo>
                <a:lnTo>
                  <a:pt x="1100" y="321"/>
                </a:lnTo>
                <a:lnTo>
                  <a:pt x="1100" y="323"/>
                </a:lnTo>
                <a:lnTo>
                  <a:pt x="1096" y="323"/>
                </a:lnTo>
                <a:lnTo>
                  <a:pt x="1093" y="326"/>
                </a:lnTo>
                <a:lnTo>
                  <a:pt x="1089" y="326"/>
                </a:lnTo>
                <a:lnTo>
                  <a:pt x="1084" y="330"/>
                </a:lnTo>
                <a:lnTo>
                  <a:pt x="1077" y="333"/>
                </a:lnTo>
                <a:lnTo>
                  <a:pt x="1073" y="337"/>
                </a:lnTo>
                <a:lnTo>
                  <a:pt x="1068" y="337"/>
                </a:lnTo>
                <a:lnTo>
                  <a:pt x="1063" y="340"/>
                </a:lnTo>
                <a:lnTo>
                  <a:pt x="1061" y="340"/>
                </a:lnTo>
                <a:lnTo>
                  <a:pt x="1061" y="340"/>
                </a:lnTo>
                <a:lnTo>
                  <a:pt x="1061" y="340"/>
                </a:lnTo>
                <a:lnTo>
                  <a:pt x="1061" y="335"/>
                </a:lnTo>
                <a:lnTo>
                  <a:pt x="1061" y="333"/>
                </a:lnTo>
                <a:lnTo>
                  <a:pt x="1061" y="333"/>
                </a:lnTo>
                <a:lnTo>
                  <a:pt x="1059" y="333"/>
                </a:lnTo>
                <a:lnTo>
                  <a:pt x="1054" y="333"/>
                </a:lnTo>
                <a:lnTo>
                  <a:pt x="1049" y="333"/>
                </a:lnTo>
                <a:lnTo>
                  <a:pt x="1047" y="335"/>
                </a:lnTo>
                <a:lnTo>
                  <a:pt x="1042" y="335"/>
                </a:lnTo>
                <a:lnTo>
                  <a:pt x="1040" y="335"/>
                </a:lnTo>
                <a:lnTo>
                  <a:pt x="1042" y="333"/>
                </a:lnTo>
                <a:lnTo>
                  <a:pt x="1045" y="333"/>
                </a:lnTo>
                <a:lnTo>
                  <a:pt x="1047" y="330"/>
                </a:lnTo>
                <a:lnTo>
                  <a:pt x="1049" y="330"/>
                </a:lnTo>
                <a:lnTo>
                  <a:pt x="1054" y="326"/>
                </a:lnTo>
                <a:lnTo>
                  <a:pt x="1061" y="323"/>
                </a:lnTo>
                <a:lnTo>
                  <a:pt x="1063" y="323"/>
                </a:lnTo>
                <a:lnTo>
                  <a:pt x="1068" y="323"/>
                </a:lnTo>
                <a:lnTo>
                  <a:pt x="1068" y="326"/>
                </a:lnTo>
                <a:lnTo>
                  <a:pt x="1070" y="326"/>
                </a:lnTo>
                <a:lnTo>
                  <a:pt x="1073" y="326"/>
                </a:lnTo>
                <a:lnTo>
                  <a:pt x="1077" y="323"/>
                </a:lnTo>
                <a:lnTo>
                  <a:pt x="1077" y="321"/>
                </a:lnTo>
                <a:lnTo>
                  <a:pt x="1077" y="319"/>
                </a:lnTo>
                <a:lnTo>
                  <a:pt x="1077" y="317"/>
                </a:lnTo>
                <a:lnTo>
                  <a:pt x="1077" y="314"/>
                </a:lnTo>
                <a:lnTo>
                  <a:pt x="1082" y="310"/>
                </a:lnTo>
                <a:lnTo>
                  <a:pt x="1087" y="307"/>
                </a:lnTo>
                <a:lnTo>
                  <a:pt x="1087" y="305"/>
                </a:lnTo>
                <a:lnTo>
                  <a:pt x="1087" y="303"/>
                </a:lnTo>
                <a:lnTo>
                  <a:pt x="1087" y="300"/>
                </a:lnTo>
                <a:lnTo>
                  <a:pt x="1087" y="300"/>
                </a:lnTo>
                <a:lnTo>
                  <a:pt x="1087" y="298"/>
                </a:lnTo>
                <a:lnTo>
                  <a:pt x="1089" y="293"/>
                </a:lnTo>
                <a:lnTo>
                  <a:pt x="1089" y="293"/>
                </a:lnTo>
                <a:lnTo>
                  <a:pt x="1091" y="291"/>
                </a:lnTo>
                <a:lnTo>
                  <a:pt x="1091" y="289"/>
                </a:lnTo>
                <a:lnTo>
                  <a:pt x="1093" y="289"/>
                </a:lnTo>
                <a:lnTo>
                  <a:pt x="1093" y="286"/>
                </a:lnTo>
                <a:lnTo>
                  <a:pt x="1096" y="284"/>
                </a:lnTo>
                <a:lnTo>
                  <a:pt x="1093" y="284"/>
                </a:lnTo>
                <a:lnTo>
                  <a:pt x="1093" y="284"/>
                </a:lnTo>
                <a:lnTo>
                  <a:pt x="1096" y="282"/>
                </a:lnTo>
                <a:lnTo>
                  <a:pt x="1098" y="282"/>
                </a:lnTo>
                <a:lnTo>
                  <a:pt x="1100" y="282"/>
                </a:lnTo>
                <a:lnTo>
                  <a:pt x="1100" y="279"/>
                </a:lnTo>
                <a:lnTo>
                  <a:pt x="1103" y="277"/>
                </a:lnTo>
                <a:lnTo>
                  <a:pt x="1105" y="275"/>
                </a:lnTo>
                <a:lnTo>
                  <a:pt x="1105" y="272"/>
                </a:lnTo>
                <a:lnTo>
                  <a:pt x="1107" y="268"/>
                </a:lnTo>
                <a:lnTo>
                  <a:pt x="1107" y="265"/>
                </a:lnTo>
                <a:lnTo>
                  <a:pt x="1107" y="263"/>
                </a:lnTo>
                <a:lnTo>
                  <a:pt x="1105" y="261"/>
                </a:lnTo>
                <a:lnTo>
                  <a:pt x="1107" y="261"/>
                </a:lnTo>
                <a:lnTo>
                  <a:pt x="1112" y="261"/>
                </a:lnTo>
                <a:lnTo>
                  <a:pt x="1114" y="261"/>
                </a:lnTo>
                <a:lnTo>
                  <a:pt x="1119" y="258"/>
                </a:lnTo>
                <a:lnTo>
                  <a:pt x="1119" y="256"/>
                </a:lnTo>
                <a:lnTo>
                  <a:pt x="1121" y="254"/>
                </a:lnTo>
                <a:lnTo>
                  <a:pt x="1124" y="249"/>
                </a:lnTo>
                <a:lnTo>
                  <a:pt x="1128" y="249"/>
                </a:lnTo>
                <a:lnTo>
                  <a:pt x="1131" y="249"/>
                </a:lnTo>
                <a:lnTo>
                  <a:pt x="1133" y="249"/>
                </a:lnTo>
                <a:lnTo>
                  <a:pt x="1138" y="242"/>
                </a:lnTo>
                <a:lnTo>
                  <a:pt x="1142" y="237"/>
                </a:lnTo>
                <a:lnTo>
                  <a:pt x="1145" y="230"/>
                </a:lnTo>
                <a:lnTo>
                  <a:pt x="1149" y="226"/>
                </a:lnTo>
                <a:lnTo>
                  <a:pt x="1154" y="219"/>
                </a:lnTo>
                <a:lnTo>
                  <a:pt x="1161" y="214"/>
                </a:lnTo>
                <a:lnTo>
                  <a:pt x="1166" y="209"/>
                </a:lnTo>
                <a:lnTo>
                  <a:pt x="1168" y="207"/>
                </a:lnTo>
                <a:lnTo>
                  <a:pt x="1170" y="202"/>
                </a:lnTo>
                <a:lnTo>
                  <a:pt x="1170" y="205"/>
                </a:lnTo>
                <a:lnTo>
                  <a:pt x="1170" y="205"/>
                </a:lnTo>
                <a:lnTo>
                  <a:pt x="1170" y="205"/>
                </a:lnTo>
                <a:lnTo>
                  <a:pt x="1173" y="205"/>
                </a:lnTo>
                <a:lnTo>
                  <a:pt x="1175" y="202"/>
                </a:lnTo>
                <a:lnTo>
                  <a:pt x="1175" y="200"/>
                </a:lnTo>
                <a:lnTo>
                  <a:pt x="1177" y="195"/>
                </a:lnTo>
                <a:lnTo>
                  <a:pt x="1177" y="191"/>
                </a:lnTo>
                <a:lnTo>
                  <a:pt x="1177" y="186"/>
                </a:lnTo>
                <a:lnTo>
                  <a:pt x="1175" y="182"/>
                </a:lnTo>
                <a:lnTo>
                  <a:pt x="1173" y="175"/>
                </a:lnTo>
                <a:lnTo>
                  <a:pt x="1168" y="172"/>
                </a:lnTo>
                <a:lnTo>
                  <a:pt x="1163" y="170"/>
                </a:lnTo>
                <a:lnTo>
                  <a:pt x="1159" y="170"/>
                </a:lnTo>
                <a:lnTo>
                  <a:pt x="1154" y="170"/>
                </a:lnTo>
                <a:lnTo>
                  <a:pt x="1149" y="170"/>
                </a:lnTo>
                <a:lnTo>
                  <a:pt x="1147" y="168"/>
                </a:lnTo>
                <a:lnTo>
                  <a:pt x="1145" y="168"/>
                </a:lnTo>
                <a:lnTo>
                  <a:pt x="1145" y="163"/>
                </a:lnTo>
                <a:lnTo>
                  <a:pt x="1142" y="158"/>
                </a:lnTo>
                <a:lnTo>
                  <a:pt x="1142" y="156"/>
                </a:lnTo>
                <a:lnTo>
                  <a:pt x="1140" y="154"/>
                </a:lnTo>
                <a:lnTo>
                  <a:pt x="1138" y="154"/>
                </a:lnTo>
                <a:lnTo>
                  <a:pt x="1135" y="154"/>
                </a:lnTo>
                <a:lnTo>
                  <a:pt x="1133" y="156"/>
                </a:lnTo>
                <a:lnTo>
                  <a:pt x="1133" y="156"/>
                </a:lnTo>
                <a:lnTo>
                  <a:pt x="1133" y="154"/>
                </a:lnTo>
                <a:lnTo>
                  <a:pt x="1133" y="154"/>
                </a:lnTo>
                <a:lnTo>
                  <a:pt x="1133" y="154"/>
                </a:lnTo>
                <a:lnTo>
                  <a:pt x="1135" y="154"/>
                </a:lnTo>
                <a:lnTo>
                  <a:pt x="1135" y="154"/>
                </a:lnTo>
                <a:lnTo>
                  <a:pt x="1138" y="154"/>
                </a:lnTo>
                <a:lnTo>
                  <a:pt x="1138" y="151"/>
                </a:lnTo>
                <a:lnTo>
                  <a:pt x="1138" y="149"/>
                </a:lnTo>
                <a:lnTo>
                  <a:pt x="1135" y="147"/>
                </a:lnTo>
                <a:lnTo>
                  <a:pt x="1135" y="144"/>
                </a:lnTo>
                <a:lnTo>
                  <a:pt x="1133" y="142"/>
                </a:lnTo>
                <a:lnTo>
                  <a:pt x="1135" y="140"/>
                </a:lnTo>
                <a:lnTo>
                  <a:pt x="1135" y="137"/>
                </a:lnTo>
                <a:lnTo>
                  <a:pt x="1133" y="135"/>
                </a:lnTo>
                <a:lnTo>
                  <a:pt x="1133" y="135"/>
                </a:lnTo>
                <a:lnTo>
                  <a:pt x="1131" y="135"/>
                </a:lnTo>
                <a:lnTo>
                  <a:pt x="1131" y="135"/>
                </a:lnTo>
                <a:lnTo>
                  <a:pt x="1131" y="135"/>
                </a:lnTo>
                <a:lnTo>
                  <a:pt x="1128" y="133"/>
                </a:lnTo>
                <a:lnTo>
                  <a:pt x="1128" y="130"/>
                </a:lnTo>
                <a:lnTo>
                  <a:pt x="1128" y="126"/>
                </a:lnTo>
                <a:lnTo>
                  <a:pt x="1128" y="123"/>
                </a:lnTo>
                <a:lnTo>
                  <a:pt x="1128" y="121"/>
                </a:lnTo>
                <a:lnTo>
                  <a:pt x="1126" y="121"/>
                </a:lnTo>
                <a:lnTo>
                  <a:pt x="1126" y="121"/>
                </a:lnTo>
                <a:lnTo>
                  <a:pt x="1124" y="112"/>
                </a:lnTo>
                <a:lnTo>
                  <a:pt x="1119" y="102"/>
                </a:lnTo>
                <a:lnTo>
                  <a:pt x="1119" y="93"/>
                </a:lnTo>
                <a:lnTo>
                  <a:pt x="1117" y="86"/>
                </a:lnTo>
                <a:lnTo>
                  <a:pt x="1117" y="77"/>
                </a:lnTo>
                <a:lnTo>
                  <a:pt x="1117" y="77"/>
                </a:lnTo>
                <a:lnTo>
                  <a:pt x="1117" y="74"/>
                </a:lnTo>
                <a:lnTo>
                  <a:pt x="1117" y="72"/>
                </a:lnTo>
                <a:lnTo>
                  <a:pt x="1114" y="72"/>
                </a:lnTo>
                <a:lnTo>
                  <a:pt x="1112" y="67"/>
                </a:lnTo>
                <a:lnTo>
                  <a:pt x="1112" y="65"/>
                </a:lnTo>
                <a:lnTo>
                  <a:pt x="1112" y="60"/>
                </a:lnTo>
                <a:lnTo>
                  <a:pt x="1112" y="58"/>
                </a:lnTo>
                <a:lnTo>
                  <a:pt x="1110" y="53"/>
                </a:lnTo>
                <a:lnTo>
                  <a:pt x="1105" y="51"/>
                </a:lnTo>
                <a:lnTo>
                  <a:pt x="1100" y="47"/>
                </a:lnTo>
                <a:lnTo>
                  <a:pt x="1098" y="44"/>
                </a:lnTo>
                <a:lnTo>
                  <a:pt x="1096" y="42"/>
                </a:lnTo>
                <a:lnTo>
                  <a:pt x="1093" y="42"/>
                </a:lnTo>
                <a:lnTo>
                  <a:pt x="1093" y="44"/>
                </a:lnTo>
                <a:lnTo>
                  <a:pt x="1096" y="49"/>
                </a:lnTo>
                <a:lnTo>
                  <a:pt x="1096" y="53"/>
                </a:lnTo>
                <a:lnTo>
                  <a:pt x="1096" y="56"/>
                </a:lnTo>
                <a:lnTo>
                  <a:pt x="1098" y="58"/>
                </a:lnTo>
                <a:lnTo>
                  <a:pt x="1098" y="58"/>
                </a:lnTo>
                <a:lnTo>
                  <a:pt x="1098" y="60"/>
                </a:lnTo>
                <a:lnTo>
                  <a:pt x="1100" y="63"/>
                </a:lnTo>
                <a:lnTo>
                  <a:pt x="1100" y="65"/>
                </a:lnTo>
                <a:lnTo>
                  <a:pt x="1100" y="65"/>
                </a:lnTo>
                <a:lnTo>
                  <a:pt x="1098" y="63"/>
                </a:lnTo>
                <a:lnTo>
                  <a:pt x="1098" y="58"/>
                </a:lnTo>
                <a:lnTo>
                  <a:pt x="1096" y="53"/>
                </a:lnTo>
                <a:lnTo>
                  <a:pt x="1093" y="53"/>
                </a:lnTo>
                <a:lnTo>
                  <a:pt x="1091" y="53"/>
                </a:lnTo>
                <a:lnTo>
                  <a:pt x="1091" y="56"/>
                </a:lnTo>
                <a:lnTo>
                  <a:pt x="1091" y="58"/>
                </a:lnTo>
                <a:lnTo>
                  <a:pt x="1089" y="60"/>
                </a:lnTo>
                <a:lnTo>
                  <a:pt x="1089" y="60"/>
                </a:lnTo>
                <a:lnTo>
                  <a:pt x="1084" y="65"/>
                </a:lnTo>
                <a:lnTo>
                  <a:pt x="1075" y="77"/>
                </a:lnTo>
                <a:lnTo>
                  <a:pt x="1066" y="88"/>
                </a:lnTo>
                <a:lnTo>
                  <a:pt x="1059" y="98"/>
                </a:lnTo>
                <a:lnTo>
                  <a:pt x="1056" y="102"/>
                </a:lnTo>
                <a:lnTo>
                  <a:pt x="1056" y="105"/>
                </a:lnTo>
                <a:lnTo>
                  <a:pt x="1056" y="107"/>
                </a:lnTo>
                <a:lnTo>
                  <a:pt x="1054" y="109"/>
                </a:lnTo>
                <a:lnTo>
                  <a:pt x="1052" y="114"/>
                </a:lnTo>
                <a:lnTo>
                  <a:pt x="1052" y="116"/>
                </a:lnTo>
                <a:lnTo>
                  <a:pt x="1049" y="123"/>
                </a:lnTo>
                <a:lnTo>
                  <a:pt x="1047" y="128"/>
                </a:lnTo>
                <a:lnTo>
                  <a:pt x="1045" y="135"/>
                </a:lnTo>
                <a:lnTo>
                  <a:pt x="1042" y="137"/>
                </a:lnTo>
                <a:lnTo>
                  <a:pt x="1040" y="140"/>
                </a:lnTo>
                <a:lnTo>
                  <a:pt x="1035" y="144"/>
                </a:lnTo>
                <a:lnTo>
                  <a:pt x="1031" y="147"/>
                </a:lnTo>
                <a:lnTo>
                  <a:pt x="1028" y="149"/>
                </a:lnTo>
                <a:lnTo>
                  <a:pt x="1026" y="149"/>
                </a:lnTo>
                <a:lnTo>
                  <a:pt x="1021" y="149"/>
                </a:lnTo>
                <a:lnTo>
                  <a:pt x="1019" y="149"/>
                </a:lnTo>
                <a:lnTo>
                  <a:pt x="1010" y="149"/>
                </a:lnTo>
                <a:lnTo>
                  <a:pt x="1012" y="149"/>
                </a:lnTo>
                <a:lnTo>
                  <a:pt x="1012" y="149"/>
                </a:lnTo>
                <a:lnTo>
                  <a:pt x="1012" y="147"/>
                </a:lnTo>
                <a:lnTo>
                  <a:pt x="1007" y="142"/>
                </a:lnTo>
                <a:lnTo>
                  <a:pt x="1005" y="144"/>
                </a:lnTo>
                <a:lnTo>
                  <a:pt x="1003" y="147"/>
                </a:lnTo>
                <a:lnTo>
                  <a:pt x="1000" y="147"/>
                </a:lnTo>
                <a:lnTo>
                  <a:pt x="996" y="147"/>
                </a:lnTo>
                <a:lnTo>
                  <a:pt x="993" y="144"/>
                </a:lnTo>
                <a:lnTo>
                  <a:pt x="991" y="142"/>
                </a:lnTo>
                <a:lnTo>
                  <a:pt x="986" y="142"/>
                </a:lnTo>
                <a:lnTo>
                  <a:pt x="984" y="142"/>
                </a:lnTo>
                <a:lnTo>
                  <a:pt x="982" y="144"/>
                </a:lnTo>
                <a:lnTo>
                  <a:pt x="979" y="147"/>
                </a:lnTo>
                <a:lnTo>
                  <a:pt x="975" y="149"/>
                </a:lnTo>
                <a:lnTo>
                  <a:pt x="972" y="151"/>
                </a:lnTo>
                <a:lnTo>
                  <a:pt x="970" y="154"/>
                </a:lnTo>
                <a:lnTo>
                  <a:pt x="968" y="154"/>
                </a:lnTo>
                <a:lnTo>
                  <a:pt x="968" y="154"/>
                </a:lnTo>
                <a:lnTo>
                  <a:pt x="968" y="151"/>
                </a:lnTo>
                <a:lnTo>
                  <a:pt x="965" y="151"/>
                </a:lnTo>
                <a:lnTo>
                  <a:pt x="961" y="151"/>
                </a:lnTo>
                <a:lnTo>
                  <a:pt x="956" y="151"/>
                </a:lnTo>
                <a:lnTo>
                  <a:pt x="952" y="149"/>
                </a:lnTo>
                <a:lnTo>
                  <a:pt x="947" y="144"/>
                </a:lnTo>
                <a:lnTo>
                  <a:pt x="947" y="144"/>
                </a:lnTo>
                <a:lnTo>
                  <a:pt x="945" y="144"/>
                </a:lnTo>
                <a:lnTo>
                  <a:pt x="942" y="144"/>
                </a:lnTo>
                <a:lnTo>
                  <a:pt x="940" y="142"/>
                </a:lnTo>
                <a:lnTo>
                  <a:pt x="940" y="142"/>
                </a:lnTo>
                <a:lnTo>
                  <a:pt x="942" y="140"/>
                </a:lnTo>
                <a:lnTo>
                  <a:pt x="942" y="137"/>
                </a:lnTo>
                <a:lnTo>
                  <a:pt x="940" y="135"/>
                </a:lnTo>
                <a:lnTo>
                  <a:pt x="938" y="137"/>
                </a:lnTo>
                <a:lnTo>
                  <a:pt x="935" y="137"/>
                </a:lnTo>
                <a:lnTo>
                  <a:pt x="935" y="140"/>
                </a:lnTo>
                <a:lnTo>
                  <a:pt x="933" y="137"/>
                </a:lnTo>
                <a:lnTo>
                  <a:pt x="931" y="135"/>
                </a:lnTo>
                <a:lnTo>
                  <a:pt x="928" y="133"/>
                </a:lnTo>
                <a:lnTo>
                  <a:pt x="928" y="130"/>
                </a:lnTo>
                <a:lnTo>
                  <a:pt x="926" y="130"/>
                </a:lnTo>
                <a:lnTo>
                  <a:pt x="924" y="130"/>
                </a:lnTo>
                <a:lnTo>
                  <a:pt x="921" y="133"/>
                </a:lnTo>
                <a:lnTo>
                  <a:pt x="919" y="133"/>
                </a:lnTo>
                <a:lnTo>
                  <a:pt x="919" y="133"/>
                </a:lnTo>
                <a:lnTo>
                  <a:pt x="919" y="133"/>
                </a:lnTo>
                <a:lnTo>
                  <a:pt x="914" y="133"/>
                </a:lnTo>
                <a:lnTo>
                  <a:pt x="910" y="135"/>
                </a:lnTo>
                <a:lnTo>
                  <a:pt x="903" y="137"/>
                </a:lnTo>
                <a:lnTo>
                  <a:pt x="898" y="140"/>
                </a:lnTo>
                <a:lnTo>
                  <a:pt x="889" y="140"/>
                </a:lnTo>
                <a:lnTo>
                  <a:pt x="886" y="137"/>
                </a:lnTo>
                <a:lnTo>
                  <a:pt x="882" y="135"/>
                </a:lnTo>
                <a:lnTo>
                  <a:pt x="879" y="133"/>
                </a:lnTo>
                <a:lnTo>
                  <a:pt x="877" y="135"/>
                </a:lnTo>
                <a:lnTo>
                  <a:pt x="877" y="137"/>
                </a:lnTo>
                <a:lnTo>
                  <a:pt x="875" y="140"/>
                </a:lnTo>
                <a:lnTo>
                  <a:pt x="875" y="142"/>
                </a:lnTo>
                <a:lnTo>
                  <a:pt x="872" y="142"/>
                </a:lnTo>
                <a:lnTo>
                  <a:pt x="872" y="142"/>
                </a:lnTo>
                <a:lnTo>
                  <a:pt x="870" y="144"/>
                </a:lnTo>
                <a:lnTo>
                  <a:pt x="870" y="147"/>
                </a:lnTo>
                <a:lnTo>
                  <a:pt x="872" y="151"/>
                </a:lnTo>
                <a:lnTo>
                  <a:pt x="877" y="154"/>
                </a:lnTo>
                <a:lnTo>
                  <a:pt x="879" y="156"/>
                </a:lnTo>
                <a:lnTo>
                  <a:pt x="882" y="158"/>
                </a:lnTo>
                <a:lnTo>
                  <a:pt x="882" y="161"/>
                </a:lnTo>
                <a:lnTo>
                  <a:pt x="882" y="163"/>
                </a:lnTo>
                <a:lnTo>
                  <a:pt x="882" y="165"/>
                </a:lnTo>
                <a:lnTo>
                  <a:pt x="879" y="168"/>
                </a:lnTo>
                <a:lnTo>
                  <a:pt x="872" y="168"/>
                </a:lnTo>
                <a:lnTo>
                  <a:pt x="865" y="165"/>
                </a:lnTo>
                <a:lnTo>
                  <a:pt x="861" y="163"/>
                </a:lnTo>
                <a:lnTo>
                  <a:pt x="854" y="163"/>
                </a:lnTo>
                <a:lnTo>
                  <a:pt x="851" y="163"/>
                </a:lnTo>
                <a:lnTo>
                  <a:pt x="849" y="165"/>
                </a:lnTo>
                <a:lnTo>
                  <a:pt x="847" y="163"/>
                </a:lnTo>
                <a:lnTo>
                  <a:pt x="844" y="163"/>
                </a:lnTo>
                <a:lnTo>
                  <a:pt x="840" y="163"/>
                </a:lnTo>
                <a:lnTo>
                  <a:pt x="835" y="163"/>
                </a:lnTo>
                <a:lnTo>
                  <a:pt x="828" y="163"/>
                </a:lnTo>
                <a:lnTo>
                  <a:pt x="826" y="163"/>
                </a:lnTo>
                <a:lnTo>
                  <a:pt x="826" y="163"/>
                </a:lnTo>
                <a:lnTo>
                  <a:pt x="826" y="161"/>
                </a:lnTo>
                <a:lnTo>
                  <a:pt x="826" y="161"/>
                </a:lnTo>
                <a:lnTo>
                  <a:pt x="824" y="158"/>
                </a:lnTo>
                <a:lnTo>
                  <a:pt x="824" y="158"/>
                </a:lnTo>
                <a:lnTo>
                  <a:pt x="821" y="161"/>
                </a:lnTo>
                <a:lnTo>
                  <a:pt x="817" y="161"/>
                </a:lnTo>
                <a:lnTo>
                  <a:pt x="817" y="163"/>
                </a:lnTo>
                <a:lnTo>
                  <a:pt x="814" y="161"/>
                </a:lnTo>
                <a:lnTo>
                  <a:pt x="812" y="161"/>
                </a:lnTo>
                <a:lnTo>
                  <a:pt x="810" y="161"/>
                </a:lnTo>
                <a:lnTo>
                  <a:pt x="807" y="165"/>
                </a:lnTo>
                <a:lnTo>
                  <a:pt x="805" y="170"/>
                </a:lnTo>
                <a:lnTo>
                  <a:pt x="803" y="172"/>
                </a:lnTo>
                <a:lnTo>
                  <a:pt x="800" y="175"/>
                </a:lnTo>
                <a:lnTo>
                  <a:pt x="796" y="175"/>
                </a:lnTo>
                <a:lnTo>
                  <a:pt x="791" y="175"/>
                </a:lnTo>
                <a:lnTo>
                  <a:pt x="786" y="175"/>
                </a:lnTo>
                <a:lnTo>
                  <a:pt x="782" y="175"/>
                </a:lnTo>
                <a:lnTo>
                  <a:pt x="779" y="177"/>
                </a:lnTo>
                <a:lnTo>
                  <a:pt x="779" y="177"/>
                </a:lnTo>
                <a:lnTo>
                  <a:pt x="779" y="179"/>
                </a:lnTo>
                <a:lnTo>
                  <a:pt x="779" y="182"/>
                </a:lnTo>
                <a:lnTo>
                  <a:pt x="777" y="184"/>
                </a:lnTo>
                <a:lnTo>
                  <a:pt x="775" y="184"/>
                </a:lnTo>
                <a:lnTo>
                  <a:pt x="770" y="182"/>
                </a:lnTo>
                <a:lnTo>
                  <a:pt x="765" y="179"/>
                </a:lnTo>
                <a:lnTo>
                  <a:pt x="763" y="179"/>
                </a:lnTo>
                <a:lnTo>
                  <a:pt x="763" y="179"/>
                </a:lnTo>
                <a:lnTo>
                  <a:pt x="761" y="182"/>
                </a:lnTo>
                <a:lnTo>
                  <a:pt x="758" y="184"/>
                </a:lnTo>
                <a:lnTo>
                  <a:pt x="756" y="184"/>
                </a:lnTo>
                <a:lnTo>
                  <a:pt x="754" y="186"/>
                </a:lnTo>
                <a:lnTo>
                  <a:pt x="754" y="188"/>
                </a:lnTo>
                <a:lnTo>
                  <a:pt x="754" y="191"/>
                </a:lnTo>
                <a:lnTo>
                  <a:pt x="756" y="193"/>
                </a:lnTo>
                <a:lnTo>
                  <a:pt x="756" y="193"/>
                </a:lnTo>
                <a:lnTo>
                  <a:pt x="754" y="195"/>
                </a:lnTo>
                <a:lnTo>
                  <a:pt x="749" y="195"/>
                </a:lnTo>
                <a:lnTo>
                  <a:pt x="747" y="195"/>
                </a:lnTo>
                <a:lnTo>
                  <a:pt x="744" y="195"/>
                </a:lnTo>
                <a:lnTo>
                  <a:pt x="742" y="195"/>
                </a:lnTo>
                <a:lnTo>
                  <a:pt x="742" y="198"/>
                </a:lnTo>
                <a:lnTo>
                  <a:pt x="742" y="198"/>
                </a:lnTo>
                <a:lnTo>
                  <a:pt x="744" y="198"/>
                </a:lnTo>
                <a:lnTo>
                  <a:pt x="742" y="198"/>
                </a:lnTo>
                <a:lnTo>
                  <a:pt x="740" y="200"/>
                </a:lnTo>
                <a:lnTo>
                  <a:pt x="737" y="200"/>
                </a:lnTo>
                <a:lnTo>
                  <a:pt x="735" y="198"/>
                </a:lnTo>
                <a:lnTo>
                  <a:pt x="733" y="195"/>
                </a:lnTo>
                <a:lnTo>
                  <a:pt x="733" y="193"/>
                </a:lnTo>
                <a:lnTo>
                  <a:pt x="728" y="193"/>
                </a:lnTo>
                <a:lnTo>
                  <a:pt x="726" y="191"/>
                </a:lnTo>
                <a:lnTo>
                  <a:pt x="721" y="191"/>
                </a:lnTo>
                <a:lnTo>
                  <a:pt x="719" y="191"/>
                </a:lnTo>
                <a:lnTo>
                  <a:pt x="714" y="186"/>
                </a:lnTo>
                <a:lnTo>
                  <a:pt x="709" y="182"/>
                </a:lnTo>
                <a:lnTo>
                  <a:pt x="707" y="177"/>
                </a:lnTo>
                <a:lnTo>
                  <a:pt x="703" y="175"/>
                </a:lnTo>
                <a:lnTo>
                  <a:pt x="700" y="172"/>
                </a:lnTo>
                <a:lnTo>
                  <a:pt x="698" y="172"/>
                </a:lnTo>
                <a:lnTo>
                  <a:pt x="698" y="172"/>
                </a:lnTo>
                <a:lnTo>
                  <a:pt x="696" y="170"/>
                </a:lnTo>
                <a:lnTo>
                  <a:pt x="698" y="168"/>
                </a:lnTo>
                <a:lnTo>
                  <a:pt x="693" y="165"/>
                </a:lnTo>
                <a:lnTo>
                  <a:pt x="693" y="165"/>
                </a:lnTo>
                <a:lnTo>
                  <a:pt x="693" y="163"/>
                </a:lnTo>
                <a:lnTo>
                  <a:pt x="693" y="149"/>
                </a:lnTo>
                <a:lnTo>
                  <a:pt x="693" y="147"/>
                </a:lnTo>
                <a:lnTo>
                  <a:pt x="693" y="147"/>
                </a:lnTo>
                <a:lnTo>
                  <a:pt x="691" y="144"/>
                </a:lnTo>
                <a:lnTo>
                  <a:pt x="689" y="144"/>
                </a:lnTo>
                <a:lnTo>
                  <a:pt x="689" y="144"/>
                </a:lnTo>
                <a:lnTo>
                  <a:pt x="686" y="142"/>
                </a:lnTo>
                <a:lnTo>
                  <a:pt x="686" y="140"/>
                </a:lnTo>
                <a:lnTo>
                  <a:pt x="686" y="137"/>
                </a:lnTo>
                <a:lnTo>
                  <a:pt x="684" y="135"/>
                </a:lnTo>
                <a:lnTo>
                  <a:pt x="682" y="123"/>
                </a:lnTo>
                <a:lnTo>
                  <a:pt x="684" y="109"/>
                </a:lnTo>
                <a:lnTo>
                  <a:pt x="686" y="98"/>
                </a:lnTo>
                <a:lnTo>
                  <a:pt x="689" y="93"/>
                </a:lnTo>
                <a:lnTo>
                  <a:pt x="689" y="91"/>
                </a:lnTo>
                <a:lnTo>
                  <a:pt x="689" y="88"/>
                </a:lnTo>
                <a:lnTo>
                  <a:pt x="686" y="84"/>
                </a:lnTo>
                <a:lnTo>
                  <a:pt x="689" y="81"/>
                </a:lnTo>
                <a:lnTo>
                  <a:pt x="691" y="79"/>
                </a:lnTo>
                <a:lnTo>
                  <a:pt x="693" y="77"/>
                </a:lnTo>
                <a:lnTo>
                  <a:pt x="698" y="72"/>
                </a:lnTo>
                <a:lnTo>
                  <a:pt x="700" y="70"/>
                </a:lnTo>
                <a:lnTo>
                  <a:pt x="703" y="67"/>
                </a:lnTo>
                <a:lnTo>
                  <a:pt x="705" y="65"/>
                </a:lnTo>
                <a:lnTo>
                  <a:pt x="703" y="63"/>
                </a:lnTo>
                <a:lnTo>
                  <a:pt x="700" y="63"/>
                </a:lnTo>
                <a:lnTo>
                  <a:pt x="700" y="60"/>
                </a:lnTo>
                <a:lnTo>
                  <a:pt x="700" y="58"/>
                </a:lnTo>
                <a:lnTo>
                  <a:pt x="698" y="56"/>
                </a:lnTo>
                <a:lnTo>
                  <a:pt x="698" y="53"/>
                </a:lnTo>
                <a:lnTo>
                  <a:pt x="696" y="53"/>
                </a:lnTo>
                <a:lnTo>
                  <a:pt x="696" y="53"/>
                </a:lnTo>
                <a:lnTo>
                  <a:pt x="693" y="51"/>
                </a:lnTo>
                <a:lnTo>
                  <a:pt x="693" y="49"/>
                </a:lnTo>
                <a:lnTo>
                  <a:pt x="693" y="47"/>
                </a:lnTo>
                <a:lnTo>
                  <a:pt x="696" y="44"/>
                </a:lnTo>
                <a:lnTo>
                  <a:pt x="696" y="42"/>
                </a:lnTo>
                <a:lnTo>
                  <a:pt x="693" y="40"/>
                </a:lnTo>
                <a:lnTo>
                  <a:pt x="689" y="40"/>
                </a:lnTo>
                <a:lnTo>
                  <a:pt x="682" y="40"/>
                </a:lnTo>
                <a:lnTo>
                  <a:pt x="677" y="37"/>
                </a:lnTo>
                <a:lnTo>
                  <a:pt x="672" y="37"/>
                </a:lnTo>
                <a:lnTo>
                  <a:pt x="672" y="35"/>
                </a:lnTo>
                <a:lnTo>
                  <a:pt x="675" y="33"/>
                </a:lnTo>
                <a:lnTo>
                  <a:pt x="675" y="30"/>
                </a:lnTo>
                <a:lnTo>
                  <a:pt x="677" y="28"/>
                </a:lnTo>
                <a:lnTo>
                  <a:pt x="679" y="28"/>
                </a:lnTo>
                <a:lnTo>
                  <a:pt x="679" y="23"/>
                </a:lnTo>
                <a:lnTo>
                  <a:pt x="682" y="16"/>
                </a:lnTo>
                <a:lnTo>
                  <a:pt x="682" y="12"/>
                </a:lnTo>
                <a:lnTo>
                  <a:pt x="682" y="9"/>
                </a:lnTo>
                <a:lnTo>
                  <a:pt x="682" y="7"/>
                </a:lnTo>
                <a:lnTo>
                  <a:pt x="682" y="7"/>
                </a:lnTo>
                <a:lnTo>
                  <a:pt x="677" y="5"/>
                </a:lnTo>
                <a:lnTo>
                  <a:pt x="675" y="2"/>
                </a:lnTo>
                <a:lnTo>
                  <a:pt x="672" y="0"/>
                </a:lnTo>
                <a:lnTo>
                  <a:pt x="670" y="0"/>
                </a:lnTo>
                <a:lnTo>
                  <a:pt x="668" y="0"/>
                </a:lnTo>
                <a:lnTo>
                  <a:pt x="663" y="2"/>
                </a:lnTo>
                <a:lnTo>
                  <a:pt x="658" y="5"/>
                </a:lnTo>
                <a:lnTo>
                  <a:pt x="654" y="5"/>
                </a:lnTo>
                <a:lnTo>
                  <a:pt x="649" y="2"/>
                </a:lnTo>
                <a:lnTo>
                  <a:pt x="644" y="2"/>
                </a:lnTo>
                <a:lnTo>
                  <a:pt x="649" y="7"/>
                </a:lnTo>
                <a:lnTo>
                  <a:pt x="651" y="12"/>
                </a:lnTo>
                <a:lnTo>
                  <a:pt x="651" y="16"/>
                </a:lnTo>
                <a:lnTo>
                  <a:pt x="649" y="21"/>
                </a:lnTo>
                <a:lnTo>
                  <a:pt x="644" y="23"/>
                </a:lnTo>
                <a:lnTo>
                  <a:pt x="640" y="26"/>
                </a:lnTo>
                <a:lnTo>
                  <a:pt x="637" y="26"/>
                </a:lnTo>
                <a:lnTo>
                  <a:pt x="635" y="28"/>
                </a:lnTo>
                <a:lnTo>
                  <a:pt x="635" y="33"/>
                </a:lnTo>
                <a:lnTo>
                  <a:pt x="635" y="35"/>
                </a:lnTo>
                <a:lnTo>
                  <a:pt x="633" y="37"/>
                </a:lnTo>
                <a:lnTo>
                  <a:pt x="630" y="37"/>
                </a:lnTo>
                <a:lnTo>
                  <a:pt x="628" y="37"/>
                </a:lnTo>
                <a:lnTo>
                  <a:pt x="619" y="37"/>
                </a:lnTo>
                <a:lnTo>
                  <a:pt x="616" y="37"/>
                </a:lnTo>
                <a:lnTo>
                  <a:pt x="616" y="37"/>
                </a:lnTo>
                <a:lnTo>
                  <a:pt x="616" y="37"/>
                </a:lnTo>
                <a:lnTo>
                  <a:pt x="616" y="40"/>
                </a:lnTo>
                <a:lnTo>
                  <a:pt x="616" y="42"/>
                </a:lnTo>
                <a:lnTo>
                  <a:pt x="614" y="42"/>
                </a:lnTo>
                <a:lnTo>
                  <a:pt x="612" y="42"/>
                </a:lnTo>
                <a:lnTo>
                  <a:pt x="609" y="42"/>
                </a:lnTo>
                <a:lnTo>
                  <a:pt x="607" y="42"/>
                </a:lnTo>
                <a:lnTo>
                  <a:pt x="605" y="44"/>
                </a:lnTo>
                <a:lnTo>
                  <a:pt x="605" y="47"/>
                </a:lnTo>
                <a:lnTo>
                  <a:pt x="605" y="49"/>
                </a:lnTo>
                <a:lnTo>
                  <a:pt x="605" y="49"/>
                </a:lnTo>
                <a:lnTo>
                  <a:pt x="602" y="49"/>
                </a:lnTo>
                <a:lnTo>
                  <a:pt x="600" y="49"/>
                </a:lnTo>
                <a:lnTo>
                  <a:pt x="595" y="49"/>
                </a:lnTo>
                <a:lnTo>
                  <a:pt x="591" y="51"/>
                </a:lnTo>
                <a:lnTo>
                  <a:pt x="588" y="53"/>
                </a:lnTo>
                <a:lnTo>
                  <a:pt x="586" y="53"/>
                </a:lnTo>
                <a:lnTo>
                  <a:pt x="584" y="53"/>
                </a:lnTo>
                <a:lnTo>
                  <a:pt x="581" y="53"/>
                </a:lnTo>
                <a:lnTo>
                  <a:pt x="579" y="53"/>
                </a:lnTo>
                <a:lnTo>
                  <a:pt x="577" y="56"/>
                </a:lnTo>
                <a:lnTo>
                  <a:pt x="577" y="56"/>
                </a:lnTo>
                <a:lnTo>
                  <a:pt x="572" y="56"/>
                </a:lnTo>
                <a:lnTo>
                  <a:pt x="568" y="56"/>
                </a:lnTo>
                <a:lnTo>
                  <a:pt x="563" y="53"/>
                </a:lnTo>
                <a:lnTo>
                  <a:pt x="561" y="53"/>
                </a:lnTo>
                <a:lnTo>
                  <a:pt x="556" y="56"/>
                </a:lnTo>
                <a:lnTo>
                  <a:pt x="554" y="58"/>
                </a:lnTo>
                <a:lnTo>
                  <a:pt x="551" y="60"/>
                </a:lnTo>
                <a:lnTo>
                  <a:pt x="549" y="60"/>
                </a:lnTo>
                <a:lnTo>
                  <a:pt x="549" y="60"/>
                </a:lnTo>
                <a:lnTo>
                  <a:pt x="549" y="60"/>
                </a:lnTo>
                <a:lnTo>
                  <a:pt x="547" y="60"/>
                </a:lnTo>
                <a:lnTo>
                  <a:pt x="547" y="60"/>
                </a:lnTo>
                <a:lnTo>
                  <a:pt x="544" y="63"/>
                </a:lnTo>
                <a:lnTo>
                  <a:pt x="544" y="65"/>
                </a:lnTo>
                <a:lnTo>
                  <a:pt x="544" y="70"/>
                </a:lnTo>
                <a:lnTo>
                  <a:pt x="544" y="72"/>
                </a:lnTo>
                <a:lnTo>
                  <a:pt x="547" y="77"/>
                </a:lnTo>
                <a:lnTo>
                  <a:pt x="544" y="79"/>
                </a:lnTo>
                <a:lnTo>
                  <a:pt x="544" y="81"/>
                </a:lnTo>
                <a:lnTo>
                  <a:pt x="540" y="84"/>
                </a:lnTo>
                <a:lnTo>
                  <a:pt x="535" y="81"/>
                </a:lnTo>
                <a:lnTo>
                  <a:pt x="530" y="79"/>
                </a:lnTo>
                <a:lnTo>
                  <a:pt x="528" y="74"/>
                </a:lnTo>
                <a:lnTo>
                  <a:pt x="523" y="72"/>
                </a:lnTo>
                <a:lnTo>
                  <a:pt x="521" y="67"/>
                </a:lnTo>
                <a:lnTo>
                  <a:pt x="516" y="65"/>
                </a:lnTo>
                <a:lnTo>
                  <a:pt x="514" y="63"/>
                </a:lnTo>
                <a:lnTo>
                  <a:pt x="512" y="63"/>
                </a:lnTo>
                <a:lnTo>
                  <a:pt x="512" y="65"/>
                </a:lnTo>
                <a:lnTo>
                  <a:pt x="512" y="67"/>
                </a:lnTo>
                <a:lnTo>
                  <a:pt x="509" y="70"/>
                </a:lnTo>
                <a:lnTo>
                  <a:pt x="509" y="70"/>
                </a:lnTo>
                <a:lnTo>
                  <a:pt x="505" y="67"/>
                </a:lnTo>
                <a:lnTo>
                  <a:pt x="502" y="65"/>
                </a:lnTo>
                <a:lnTo>
                  <a:pt x="500" y="63"/>
                </a:lnTo>
                <a:lnTo>
                  <a:pt x="495" y="63"/>
                </a:lnTo>
                <a:lnTo>
                  <a:pt x="491" y="63"/>
                </a:lnTo>
                <a:lnTo>
                  <a:pt x="488" y="65"/>
                </a:lnTo>
                <a:lnTo>
                  <a:pt x="486" y="67"/>
                </a:lnTo>
                <a:lnTo>
                  <a:pt x="484" y="67"/>
                </a:lnTo>
                <a:lnTo>
                  <a:pt x="481" y="67"/>
                </a:lnTo>
                <a:lnTo>
                  <a:pt x="479" y="63"/>
                </a:lnTo>
                <a:lnTo>
                  <a:pt x="479" y="60"/>
                </a:lnTo>
                <a:lnTo>
                  <a:pt x="479" y="56"/>
                </a:lnTo>
                <a:lnTo>
                  <a:pt x="474" y="53"/>
                </a:lnTo>
                <a:lnTo>
                  <a:pt x="470" y="53"/>
                </a:lnTo>
                <a:lnTo>
                  <a:pt x="465" y="56"/>
                </a:lnTo>
                <a:lnTo>
                  <a:pt x="460" y="56"/>
                </a:lnTo>
                <a:lnTo>
                  <a:pt x="456" y="56"/>
                </a:lnTo>
                <a:lnTo>
                  <a:pt x="453" y="56"/>
                </a:lnTo>
                <a:lnTo>
                  <a:pt x="453" y="53"/>
                </a:lnTo>
                <a:lnTo>
                  <a:pt x="451" y="51"/>
                </a:lnTo>
                <a:lnTo>
                  <a:pt x="449" y="49"/>
                </a:lnTo>
                <a:lnTo>
                  <a:pt x="447" y="49"/>
                </a:lnTo>
                <a:lnTo>
                  <a:pt x="447" y="47"/>
                </a:lnTo>
                <a:lnTo>
                  <a:pt x="444" y="49"/>
                </a:lnTo>
                <a:lnTo>
                  <a:pt x="444" y="51"/>
                </a:lnTo>
                <a:lnTo>
                  <a:pt x="447" y="56"/>
                </a:lnTo>
                <a:lnTo>
                  <a:pt x="451" y="60"/>
                </a:lnTo>
                <a:lnTo>
                  <a:pt x="456" y="65"/>
                </a:lnTo>
                <a:lnTo>
                  <a:pt x="463" y="70"/>
                </a:lnTo>
                <a:lnTo>
                  <a:pt x="467" y="74"/>
                </a:lnTo>
                <a:lnTo>
                  <a:pt x="472" y="77"/>
                </a:lnTo>
                <a:lnTo>
                  <a:pt x="474" y="81"/>
                </a:lnTo>
                <a:lnTo>
                  <a:pt x="474" y="81"/>
                </a:lnTo>
                <a:lnTo>
                  <a:pt x="474" y="86"/>
                </a:lnTo>
                <a:lnTo>
                  <a:pt x="474" y="91"/>
                </a:lnTo>
                <a:lnTo>
                  <a:pt x="472" y="95"/>
                </a:lnTo>
                <a:lnTo>
                  <a:pt x="472" y="102"/>
                </a:lnTo>
                <a:lnTo>
                  <a:pt x="472" y="105"/>
                </a:lnTo>
                <a:lnTo>
                  <a:pt x="477" y="109"/>
                </a:lnTo>
                <a:lnTo>
                  <a:pt x="479" y="114"/>
                </a:lnTo>
                <a:lnTo>
                  <a:pt x="484" y="121"/>
                </a:lnTo>
                <a:lnTo>
                  <a:pt x="484" y="123"/>
                </a:lnTo>
                <a:lnTo>
                  <a:pt x="484" y="128"/>
                </a:lnTo>
                <a:lnTo>
                  <a:pt x="481" y="130"/>
                </a:lnTo>
                <a:lnTo>
                  <a:pt x="481" y="135"/>
                </a:lnTo>
                <a:lnTo>
                  <a:pt x="481" y="137"/>
                </a:lnTo>
                <a:lnTo>
                  <a:pt x="486" y="137"/>
                </a:lnTo>
                <a:lnTo>
                  <a:pt x="491" y="137"/>
                </a:lnTo>
                <a:lnTo>
                  <a:pt x="495" y="137"/>
                </a:lnTo>
                <a:lnTo>
                  <a:pt x="500" y="137"/>
                </a:lnTo>
                <a:lnTo>
                  <a:pt x="505" y="137"/>
                </a:lnTo>
                <a:lnTo>
                  <a:pt x="509" y="137"/>
                </a:lnTo>
                <a:lnTo>
                  <a:pt x="514" y="140"/>
                </a:lnTo>
                <a:lnTo>
                  <a:pt x="516" y="142"/>
                </a:lnTo>
                <a:lnTo>
                  <a:pt x="516" y="147"/>
                </a:lnTo>
                <a:lnTo>
                  <a:pt x="514" y="151"/>
                </a:lnTo>
                <a:lnTo>
                  <a:pt x="509" y="154"/>
                </a:lnTo>
                <a:lnTo>
                  <a:pt x="505" y="156"/>
                </a:lnTo>
                <a:lnTo>
                  <a:pt x="498" y="158"/>
                </a:lnTo>
                <a:lnTo>
                  <a:pt x="493" y="161"/>
                </a:lnTo>
                <a:lnTo>
                  <a:pt x="486" y="161"/>
                </a:lnTo>
                <a:lnTo>
                  <a:pt x="484" y="163"/>
                </a:lnTo>
                <a:lnTo>
                  <a:pt x="481" y="163"/>
                </a:lnTo>
                <a:lnTo>
                  <a:pt x="481" y="168"/>
                </a:lnTo>
                <a:lnTo>
                  <a:pt x="481" y="172"/>
                </a:lnTo>
                <a:lnTo>
                  <a:pt x="481" y="177"/>
                </a:lnTo>
                <a:lnTo>
                  <a:pt x="477" y="179"/>
                </a:lnTo>
                <a:lnTo>
                  <a:pt x="474" y="182"/>
                </a:lnTo>
                <a:lnTo>
                  <a:pt x="472" y="184"/>
                </a:lnTo>
                <a:lnTo>
                  <a:pt x="470" y="186"/>
                </a:lnTo>
                <a:lnTo>
                  <a:pt x="470" y="188"/>
                </a:lnTo>
                <a:lnTo>
                  <a:pt x="467" y="191"/>
                </a:lnTo>
                <a:lnTo>
                  <a:pt x="465" y="191"/>
                </a:lnTo>
                <a:lnTo>
                  <a:pt x="465" y="188"/>
                </a:lnTo>
                <a:lnTo>
                  <a:pt x="465" y="186"/>
                </a:lnTo>
                <a:lnTo>
                  <a:pt x="465" y="184"/>
                </a:lnTo>
                <a:lnTo>
                  <a:pt x="465" y="184"/>
                </a:lnTo>
                <a:lnTo>
                  <a:pt x="460" y="184"/>
                </a:lnTo>
                <a:lnTo>
                  <a:pt x="456" y="188"/>
                </a:lnTo>
                <a:lnTo>
                  <a:pt x="453" y="193"/>
                </a:lnTo>
                <a:lnTo>
                  <a:pt x="449" y="195"/>
                </a:lnTo>
                <a:lnTo>
                  <a:pt x="447" y="195"/>
                </a:lnTo>
                <a:lnTo>
                  <a:pt x="447" y="195"/>
                </a:lnTo>
                <a:lnTo>
                  <a:pt x="447" y="195"/>
                </a:lnTo>
                <a:lnTo>
                  <a:pt x="447" y="195"/>
                </a:lnTo>
                <a:lnTo>
                  <a:pt x="444" y="195"/>
                </a:lnTo>
                <a:lnTo>
                  <a:pt x="440" y="195"/>
                </a:lnTo>
                <a:lnTo>
                  <a:pt x="437" y="200"/>
                </a:lnTo>
                <a:lnTo>
                  <a:pt x="433" y="202"/>
                </a:lnTo>
                <a:lnTo>
                  <a:pt x="433" y="202"/>
                </a:lnTo>
                <a:lnTo>
                  <a:pt x="430" y="200"/>
                </a:lnTo>
                <a:lnTo>
                  <a:pt x="428" y="202"/>
                </a:lnTo>
                <a:lnTo>
                  <a:pt x="428" y="205"/>
                </a:lnTo>
                <a:lnTo>
                  <a:pt x="426" y="209"/>
                </a:lnTo>
                <a:lnTo>
                  <a:pt x="426" y="212"/>
                </a:lnTo>
                <a:lnTo>
                  <a:pt x="426" y="212"/>
                </a:lnTo>
                <a:lnTo>
                  <a:pt x="423" y="212"/>
                </a:lnTo>
                <a:lnTo>
                  <a:pt x="421" y="212"/>
                </a:lnTo>
                <a:lnTo>
                  <a:pt x="421" y="212"/>
                </a:lnTo>
                <a:lnTo>
                  <a:pt x="416" y="214"/>
                </a:lnTo>
                <a:lnTo>
                  <a:pt x="416" y="216"/>
                </a:lnTo>
                <a:lnTo>
                  <a:pt x="414" y="221"/>
                </a:lnTo>
                <a:lnTo>
                  <a:pt x="412" y="223"/>
                </a:lnTo>
                <a:lnTo>
                  <a:pt x="409" y="226"/>
                </a:lnTo>
                <a:lnTo>
                  <a:pt x="407" y="226"/>
                </a:lnTo>
                <a:lnTo>
                  <a:pt x="407" y="223"/>
                </a:lnTo>
                <a:lnTo>
                  <a:pt x="407" y="221"/>
                </a:lnTo>
                <a:lnTo>
                  <a:pt x="407" y="219"/>
                </a:lnTo>
                <a:lnTo>
                  <a:pt x="409" y="214"/>
                </a:lnTo>
                <a:lnTo>
                  <a:pt x="409" y="212"/>
                </a:lnTo>
                <a:lnTo>
                  <a:pt x="407" y="209"/>
                </a:lnTo>
                <a:lnTo>
                  <a:pt x="402" y="209"/>
                </a:lnTo>
                <a:lnTo>
                  <a:pt x="398" y="209"/>
                </a:lnTo>
                <a:lnTo>
                  <a:pt x="393" y="212"/>
                </a:lnTo>
                <a:lnTo>
                  <a:pt x="388" y="216"/>
                </a:lnTo>
                <a:lnTo>
                  <a:pt x="384" y="219"/>
                </a:lnTo>
                <a:lnTo>
                  <a:pt x="379" y="221"/>
                </a:lnTo>
                <a:lnTo>
                  <a:pt x="377" y="221"/>
                </a:lnTo>
                <a:lnTo>
                  <a:pt x="372" y="221"/>
                </a:lnTo>
                <a:lnTo>
                  <a:pt x="370" y="221"/>
                </a:lnTo>
                <a:lnTo>
                  <a:pt x="367" y="219"/>
                </a:lnTo>
                <a:lnTo>
                  <a:pt x="363" y="216"/>
                </a:lnTo>
                <a:lnTo>
                  <a:pt x="358" y="212"/>
                </a:lnTo>
                <a:lnTo>
                  <a:pt x="353" y="207"/>
                </a:lnTo>
                <a:lnTo>
                  <a:pt x="349" y="205"/>
                </a:lnTo>
                <a:lnTo>
                  <a:pt x="344" y="200"/>
                </a:lnTo>
                <a:lnTo>
                  <a:pt x="342" y="198"/>
                </a:lnTo>
                <a:lnTo>
                  <a:pt x="342" y="198"/>
                </a:lnTo>
                <a:lnTo>
                  <a:pt x="337" y="200"/>
                </a:lnTo>
                <a:lnTo>
                  <a:pt x="335" y="200"/>
                </a:lnTo>
                <a:lnTo>
                  <a:pt x="332" y="198"/>
                </a:lnTo>
                <a:lnTo>
                  <a:pt x="332" y="195"/>
                </a:lnTo>
                <a:lnTo>
                  <a:pt x="332" y="195"/>
                </a:lnTo>
                <a:lnTo>
                  <a:pt x="332" y="182"/>
                </a:lnTo>
                <a:lnTo>
                  <a:pt x="332" y="179"/>
                </a:lnTo>
                <a:lnTo>
                  <a:pt x="332" y="177"/>
                </a:lnTo>
                <a:lnTo>
                  <a:pt x="332" y="175"/>
                </a:lnTo>
                <a:lnTo>
                  <a:pt x="330" y="170"/>
                </a:lnTo>
                <a:lnTo>
                  <a:pt x="328" y="165"/>
                </a:lnTo>
                <a:lnTo>
                  <a:pt x="323" y="161"/>
                </a:lnTo>
                <a:lnTo>
                  <a:pt x="321" y="156"/>
                </a:lnTo>
                <a:lnTo>
                  <a:pt x="319" y="154"/>
                </a:lnTo>
                <a:lnTo>
                  <a:pt x="316" y="151"/>
                </a:lnTo>
                <a:lnTo>
                  <a:pt x="312" y="154"/>
                </a:lnTo>
                <a:lnTo>
                  <a:pt x="309" y="156"/>
                </a:lnTo>
                <a:lnTo>
                  <a:pt x="305" y="161"/>
                </a:lnTo>
                <a:lnTo>
                  <a:pt x="300" y="165"/>
                </a:lnTo>
                <a:lnTo>
                  <a:pt x="295" y="170"/>
                </a:lnTo>
                <a:lnTo>
                  <a:pt x="291" y="172"/>
                </a:lnTo>
                <a:lnTo>
                  <a:pt x="288" y="170"/>
                </a:lnTo>
                <a:lnTo>
                  <a:pt x="286" y="168"/>
                </a:lnTo>
                <a:lnTo>
                  <a:pt x="284" y="165"/>
                </a:lnTo>
                <a:lnTo>
                  <a:pt x="281" y="161"/>
                </a:lnTo>
                <a:lnTo>
                  <a:pt x="281" y="158"/>
                </a:lnTo>
                <a:lnTo>
                  <a:pt x="277" y="158"/>
                </a:lnTo>
                <a:lnTo>
                  <a:pt x="277" y="161"/>
                </a:lnTo>
                <a:lnTo>
                  <a:pt x="274" y="163"/>
                </a:lnTo>
                <a:lnTo>
                  <a:pt x="274" y="165"/>
                </a:lnTo>
                <a:lnTo>
                  <a:pt x="274" y="168"/>
                </a:lnTo>
                <a:lnTo>
                  <a:pt x="274" y="170"/>
                </a:lnTo>
                <a:lnTo>
                  <a:pt x="277" y="170"/>
                </a:lnTo>
                <a:lnTo>
                  <a:pt x="279" y="172"/>
                </a:lnTo>
                <a:lnTo>
                  <a:pt x="279" y="172"/>
                </a:lnTo>
                <a:lnTo>
                  <a:pt x="279" y="172"/>
                </a:lnTo>
                <a:lnTo>
                  <a:pt x="274" y="172"/>
                </a:lnTo>
                <a:lnTo>
                  <a:pt x="272" y="172"/>
                </a:lnTo>
                <a:lnTo>
                  <a:pt x="267" y="172"/>
                </a:lnTo>
                <a:lnTo>
                  <a:pt x="263" y="172"/>
                </a:lnTo>
                <a:lnTo>
                  <a:pt x="232" y="172"/>
                </a:lnTo>
                <a:lnTo>
                  <a:pt x="223" y="172"/>
                </a:lnTo>
                <a:lnTo>
                  <a:pt x="218" y="172"/>
                </a:lnTo>
                <a:lnTo>
                  <a:pt x="216" y="172"/>
                </a:lnTo>
                <a:lnTo>
                  <a:pt x="216" y="170"/>
                </a:lnTo>
                <a:lnTo>
                  <a:pt x="216" y="170"/>
                </a:lnTo>
                <a:lnTo>
                  <a:pt x="216" y="170"/>
                </a:lnTo>
                <a:lnTo>
                  <a:pt x="214" y="170"/>
                </a:lnTo>
                <a:lnTo>
                  <a:pt x="211" y="172"/>
                </a:lnTo>
                <a:lnTo>
                  <a:pt x="209" y="172"/>
                </a:lnTo>
                <a:lnTo>
                  <a:pt x="204" y="172"/>
                </a:lnTo>
                <a:lnTo>
                  <a:pt x="200" y="172"/>
                </a:lnTo>
                <a:lnTo>
                  <a:pt x="197" y="172"/>
                </a:lnTo>
                <a:lnTo>
                  <a:pt x="197" y="175"/>
                </a:lnTo>
                <a:lnTo>
                  <a:pt x="197" y="177"/>
                </a:lnTo>
                <a:lnTo>
                  <a:pt x="197" y="186"/>
                </a:lnTo>
                <a:lnTo>
                  <a:pt x="197" y="198"/>
                </a:lnTo>
                <a:lnTo>
                  <a:pt x="197" y="205"/>
                </a:lnTo>
                <a:lnTo>
                  <a:pt x="197" y="205"/>
                </a:lnTo>
                <a:lnTo>
                  <a:pt x="200" y="205"/>
                </a:lnTo>
                <a:lnTo>
                  <a:pt x="202" y="205"/>
                </a:lnTo>
                <a:lnTo>
                  <a:pt x="207" y="205"/>
                </a:lnTo>
                <a:lnTo>
                  <a:pt x="214" y="205"/>
                </a:lnTo>
                <a:lnTo>
                  <a:pt x="218" y="205"/>
                </a:lnTo>
                <a:lnTo>
                  <a:pt x="225" y="207"/>
                </a:lnTo>
                <a:lnTo>
                  <a:pt x="228" y="209"/>
                </a:lnTo>
                <a:lnTo>
                  <a:pt x="228" y="212"/>
                </a:lnTo>
                <a:lnTo>
                  <a:pt x="228" y="214"/>
                </a:lnTo>
                <a:lnTo>
                  <a:pt x="230" y="216"/>
                </a:lnTo>
                <a:lnTo>
                  <a:pt x="230" y="219"/>
                </a:lnTo>
                <a:lnTo>
                  <a:pt x="230" y="219"/>
                </a:lnTo>
                <a:lnTo>
                  <a:pt x="230" y="221"/>
                </a:lnTo>
                <a:lnTo>
                  <a:pt x="230" y="223"/>
                </a:lnTo>
                <a:lnTo>
                  <a:pt x="232" y="223"/>
                </a:lnTo>
                <a:lnTo>
                  <a:pt x="232" y="226"/>
                </a:lnTo>
                <a:lnTo>
                  <a:pt x="232" y="226"/>
                </a:lnTo>
                <a:lnTo>
                  <a:pt x="228" y="228"/>
                </a:lnTo>
                <a:lnTo>
                  <a:pt x="223" y="226"/>
                </a:lnTo>
                <a:lnTo>
                  <a:pt x="218" y="223"/>
                </a:lnTo>
                <a:lnTo>
                  <a:pt x="216" y="221"/>
                </a:lnTo>
                <a:lnTo>
                  <a:pt x="214" y="221"/>
                </a:lnTo>
                <a:lnTo>
                  <a:pt x="211" y="223"/>
                </a:lnTo>
                <a:lnTo>
                  <a:pt x="209" y="226"/>
                </a:lnTo>
                <a:lnTo>
                  <a:pt x="209" y="226"/>
                </a:lnTo>
                <a:lnTo>
                  <a:pt x="207" y="226"/>
                </a:lnTo>
                <a:lnTo>
                  <a:pt x="204" y="223"/>
                </a:lnTo>
                <a:lnTo>
                  <a:pt x="200" y="226"/>
                </a:lnTo>
                <a:lnTo>
                  <a:pt x="195" y="228"/>
                </a:lnTo>
                <a:lnTo>
                  <a:pt x="191" y="228"/>
                </a:lnTo>
                <a:lnTo>
                  <a:pt x="188" y="228"/>
                </a:lnTo>
                <a:lnTo>
                  <a:pt x="186" y="228"/>
                </a:lnTo>
                <a:lnTo>
                  <a:pt x="186" y="230"/>
                </a:lnTo>
                <a:lnTo>
                  <a:pt x="186" y="233"/>
                </a:lnTo>
                <a:lnTo>
                  <a:pt x="186" y="242"/>
                </a:lnTo>
                <a:lnTo>
                  <a:pt x="186" y="256"/>
                </a:lnTo>
                <a:lnTo>
                  <a:pt x="186" y="265"/>
                </a:lnTo>
                <a:lnTo>
                  <a:pt x="188" y="268"/>
                </a:lnTo>
                <a:lnTo>
                  <a:pt x="191" y="270"/>
                </a:lnTo>
                <a:lnTo>
                  <a:pt x="193" y="272"/>
                </a:lnTo>
                <a:lnTo>
                  <a:pt x="195" y="275"/>
                </a:lnTo>
                <a:lnTo>
                  <a:pt x="200" y="277"/>
                </a:lnTo>
                <a:lnTo>
                  <a:pt x="204" y="279"/>
                </a:lnTo>
                <a:lnTo>
                  <a:pt x="209" y="282"/>
                </a:lnTo>
                <a:lnTo>
                  <a:pt x="209" y="286"/>
                </a:lnTo>
                <a:lnTo>
                  <a:pt x="209" y="289"/>
                </a:lnTo>
                <a:lnTo>
                  <a:pt x="209" y="291"/>
                </a:lnTo>
                <a:lnTo>
                  <a:pt x="209" y="293"/>
                </a:lnTo>
                <a:lnTo>
                  <a:pt x="209" y="298"/>
                </a:lnTo>
                <a:lnTo>
                  <a:pt x="214" y="305"/>
                </a:lnTo>
                <a:lnTo>
                  <a:pt x="216" y="310"/>
                </a:lnTo>
                <a:lnTo>
                  <a:pt x="218" y="314"/>
                </a:lnTo>
                <a:lnTo>
                  <a:pt x="221" y="319"/>
                </a:lnTo>
                <a:lnTo>
                  <a:pt x="218" y="326"/>
                </a:lnTo>
                <a:lnTo>
                  <a:pt x="216" y="333"/>
                </a:lnTo>
                <a:lnTo>
                  <a:pt x="216" y="340"/>
                </a:lnTo>
                <a:lnTo>
                  <a:pt x="214" y="344"/>
                </a:lnTo>
                <a:lnTo>
                  <a:pt x="200" y="424"/>
                </a:lnTo>
                <a:lnTo>
                  <a:pt x="200" y="428"/>
                </a:lnTo>
                <a:lnTo>
                  <a:pt x="200" y="435"/>
                </a:lnTo>
                <a:lnTo>
                  <a:pt x="197" y="442"/>
                </a:lnTo>
                <a:lnTo>
                  <a:pt x="197" y="451"/>
                </a:lnTo>
                <a:lnTo>
                  <a:pt x="195" y="456"/>
                </a:lnTo>
                <a:lnTo>
                  <a:pt x="193" y="461"/>
                </a:lnTo>
                <a:lnTo>
                  <a:pt x="193" y="461"/>
                </a:lnTo>
                <a:lnTo>
                  <a:pt x="193" y="465"/>
                </a:lnTo>
                <a:lnTo>
                  <a:pt x="193" y="465"/>
                </a:lnTo>
                <a:lnTo>
                  <a:pt x="191" y="468"/>
                </a:lnTo>
                <a:lnTo>
                  <a:pt x="191" y="470"/>
                </a:lnTo>
                <a:lnTo>
                  <a:pt x="188" y="470"/>
                </a:lnTo>
                <a:lnTo>
                  <a:pt x="188" y="470"/>
                </a:lnTo>
                <a:lnTo>
                  <a:pt x="186" y="468"/>
                </a:lnTo>
                <a:lnTo>
                  <a:pt x="186" y="465"/>
                </a:lnTo>
                <a:lnTo>
                  <a:pt x="184" y="465"/>
                </a:lnTo>
                <a:lnTo>
                  <a:pt x="184" y="468"/>
                </a:lnTo>
                <a:lnTo>
                  <a:pt x="184" y="468"/>
                </a:lnTo>
                <a:lnTo>
                  <a:pt x="181" y="470"/>
                </a:lnTo>
                <a:lnTo>
                  <a:pt x="181" y="470"/>
                </a:lnTo>
                <a:lnTo>
                  <a:pt x="177" y="468"/>
                </a:lnTo>
                <a:lnTo>
                  <a:pt x="177" y="465"/>
                </a:lnTo>
                <a:lnTo>
                  <a:pt x="177" y="463"/>
                </a:lnTo>
                <a:lnTo>
                  <a:pt x="174" y="461"/>
                </a:lnTo>
                <a:lnTo>
                  <a:pt x="174" y="461"/>
                </a:lnTo>
                <a:lnTo>
                  <a:pt x="172" y="461"/>
                </a:lnTo>
                <a:lnTo>
                  <a:pt x="170" y="461"/>
                </a:lnTo>
                <a:lnTo>
                  <a:pt x="167" y="463"/>
                </a:lnTo>
                <a:lnTo>
                  <a:pt x="165" y="463"/>
                </a:lnTo>
                <a:lnTo>
                  <a:pt x="165" y="463"/>
                </a:lnTo>
                <a:lnTo>
                  <a:pt x="165" y="461"/>
                </a:lnTo>
                <a:lnTo>
                  <a:pt x="163" y="461"/>
                </a:lnTo>
                <a:lnTo>
                  <a:pt x="163" y="461"/>
                </a:lnTo>
                <a:lnTo>
                  <a:pt x="163" y="463"/>
                </a:lnTo>
                <a:lnTo>
                  <a:pt x="163" y="463"/>
                </a:lnTo>
                <a:lnTo>
                  <a:pt x="160" y="463"/>
                </a:lnTo>
                <a:lnTo>
                  <a:pt x="160" y="461"/>
                </a:lnTo>
                <a:lnTo>
                  <a:pt x="160" y="461"/>
                </a:lnTo>
                <a:lnTo>
                  <a:pt x="158" y="461"/>
                </a:lnTo>
                <a:lnTo>
                  <a:pt x="158" y="461"/>
                </a:lnTo>
                <a:lnTo>
                  <a:pt x="158" y="463"/>
                </a:lnTo>
                <a:lnTo>
                  <a:pt x="156" y="463"/>
                </a:lnTo>
                <a:lnTo>
                  <a:pt x="153" y="461"/>
                </a:lnTo>
                <a:lnTo>
                  <a:pt x="153" y="461"/>
                </a:lnTo>
                <a:lnTo>
                  <a:pt x="151" y="461"/>
                </a:lnTo>
                <a:lnTo>
                  <a:pt x="149" y="463"/>
                </a:lnTo>
                <a:lnTo>
                  <a:pt x="149" y="465"/>
                </a:lnTo>
                <a:lnTo>
                  <a:pt x="146" y="468"/>
                </a:lnTo>
                <a:lnTo>
                  <a:pt x="146" y="472"/>
                </a:lnTo>
                <a:lnTo>
                  <a:pt x="144" y="472"/>
                </a:lnTo>
                <a:lnTo>
                  <a:pt x="142" y="472"/>
                </a:lnTo>
                <a:lnTo>
                  <a:pt x="142" y="470"/>
                </a:lnTo>
                <a:lnTo>
                  <a:pt x="142" y="470"/>
                </a:lnTo>
                <a:lnTo>
                  <a:pt x="139" y="470"/>
                </a:lnTo>
                <a:lnTo>
                  <a:pt x="137" y="472"/>
                </a:lnTo>
                <a:lnTo>
                  <a:pt x="135" y="475"/>
                </a:lnTo>
                <a:lnTo>
                  <a:pt x="135" y="472"/>
                </a:lnTo>
                <a:lnTo>
                  <a:pt x="135" y="472"/>
                </a:lnTo>
                <a:lnTo>
                  <a:pt x="132" y="472"/>
                </a:lnTo>
                <a:lnTo>
                  <a:pt x="132" y="472"/>
                </a:lnTo>
                <a:lnTo>
                  <a:pt x="132" y="472"/>
                </a:lnTo>
                <a:lnTo>
                  <a:pt x="132" y="475"/>
                </a:lnTo>
                <a:lnTo>
                  <a:pt x="130" y="475"/>
                </a:lnTo>
                <a:lnTo>
                  <a:pt x="130" y="472"/>
                </a:lnTo>
                <a:lnTo>
                  <a:pt x="128" y="472"/>
                </a:lnTo>
                <a:lnTo>
                  <a:pt x="128" y="472"/>
                </a:lnTo>
                <a:lnTo>
                  <a:pt x="128" y="475"/>
                </a:lnTo>
                <a:lnTo>
                  <a:pt x="128" y="475"/>
                </a:lnTo>
                <a:lnTo>
                  <a:pt x="125" y="475"/>
                </a:lnTo>
                <a:lnTo>
                  <a:pt x="125" y="475"/>
                </a:lnTo>
                <a:lnTo>
                  <a:pt x="123" y="475"/>
                </a:lnTo>
                <a:lnTo>
                  <a:pt x="118" y="477"/>
                </a:lnTo>
                <a:lnTo>
                  <a:pt x="114" y="477"/>
                </a:lnTo>
                <a:lnTo>
                  <a:pt x="109" y="479"/>
                </a:lnTo>
                <a:lnTo>
                  <a:pt x="107" y="479"/>
                </a:lnTo>
                <a:lnTo>
                  <a:pt x="102" y="479"/>
                </a:lnTo>
                <a:lnTo>
                  <a:pt x="97" y="479"/>
                </a:lnTo>
                <a:lnTo>
                  <a:pt x="93" y="482"/>
                </a:lnTo>
                <a:lnTo>
                  <a:pt x="90" y="486"/>
                </a:lnTo>
                <a:lnTo>
                  <a:pt x="86" y="489"/>
                </a:lnTo>
                <a:lnTo>
                  <a:pt x="83" y="491"/>
                </a:lnTo>
                <a:lnTo>
                  <a:pt x="79" y="491"/>
                </a:lnTo>
                <a:lnTo>
                  <a:pt x="74" y="493"/>
                </a:lnTo>
                <a:lnTo>
                  <a:pt x="72" y="498"/>
                </a:lnTo>
                <a:lnTo>
                  <a:pt x="69" y="500"/>
                </a:lnTo>
                <a:lnTo>
                  <a:pt x="65" y="503"/>
                </a:lnTo>
                <a:lnTo>
                  <a:pt x="63" y="505"/>
                </a:lnTo>
                <a:lnTo>
                  <a:pt x="58" y="507"/>
                </a:lnTo>
                <a:lnTo>
                  <a:pt x="53" y="507"/>
                </a:lnTo>
                <a:lnTo>
                  <a:pt x="49" y="510"/>
                </a:lnTo>
                <a:lnTo>
                  <a:pt x="49" y="514"/>
                </a:lnTo>
                <a:lnTo>
                  <a:pt x="46" y="519"/>
                </a:lnTo>
                <a:lnTo>
                  <a:pt x="46" y="524"/>
                </a:lnTo>
                <a:lnTo>
                  <a:pt x="46" y="528"/>
                </a:lnTo>
                <a:lnTo>
                  <a:pt x="46" y="533"/>
                </a:lnTo>
                <a:lnTo>
                  <a:pt x="44" y="540"/>
                </a:lnTo>
                <a:lnTo>
                  <a:pt x="39" y="547"/>
                </a:lnTo>
                <a:lnTo>
                  <a:pt x="37" y="556"/>
                </a:lnTo>
                <a:lnTo>
                  <a:pt x="37" y="561"/>
                </a:lnTo>
                <a:lnTo>
                  <a:pt x="37" y="566"/>
                </a:lnTo>
                <a:lnTo>
                  <a:pt x="39" y="570"/>
                </a:lnTo>
                <a:lnTo>
                  <a:pt x="39" y="575"/>
                </a:lnTo>
                <a:lnTo>
                  <a:pt x="37" y="577"/>
                </a:lnTo>
                <a:lnTo>
                  <a:pt x="32" y="582"/>
                </a:lnTo>
                <a:lnTo>
                  <a:pt x="25" y="586"/>
                </a:lnTo>
                <a:lnTo>
                  <a:pt x="18" y="589"/>
                </a:lnTo>
                <a:lnTo>
                  <a:pt x="14" y="593"/>
                </a:lnTo>
                <a:lnTo>
                  <a:pt x="9" y="598"/>
                </a:lnTo>
                <a:lnTo>
                  <a:pt x="7" y="603"/>
                </a:lnTo>
                <a:lnTo>
                  <a:pt x="9" y="605"/>
                </a:lnTo>
                <a:lnTo>
                  <a:pt x="9" y="610"/>
                </a:lnTo>
                <a:lnTo>
                  <a:pt x="11" y="612"/>
                </a:lnTo>
                <a:lnTo>
                  <a:pt x="11" y="617"/>
                </a:lnTo>
                <a:lnTo>
                  <a:pt x="11" y="617"/>
                </a:lnTo>
                <a:lnTo>
                  <a:pt x="9" y="619"/>
                </a:lnTo>
                <a:lnTo>
                  <a:pt x="7" y="619"/>
                </a:lnTo>
                <a:lnTo>
                  <a:pt x="2" y="621"/>
                </a:lnTo>
                <a:lnTo>
                  <a:pt x="2" y="619"/>
                </a:lnTo>
                <a:lnTo>
                  <a:pt x="0" y="619"/>
                </a:lnTo>
                <a:lnTo>
                  <a:pt x="0" y="621"/>
                </a:lnTo>
                <a:lnTo>
                  <a:pt x="0" y="624"/>
                </a:lnTo>
                <a:lnTo>
                  <a:pt x="0" y="626"/>
                </a:lnTo>
                <a:lnTo>
                  <a:pt x="0" y="631"/>
                </a:lnTo>
                <a:lnTo>
                  <a:pt x="2" y="633"/>
                </a:lnTo>
                <a:lnTo>
                  <a:pt x="4" y="635"/>
                </a:lnTo>
                <a:lnTo>
                  <a:pt x="9" y="638"/>
                </a:lnTo>
                <a:lnTo>
                  <a:pt x="11" y="640"/>
                </a:lnTo>
                <a:lnTo>
                  <a:pt x="14" y="642"/>
                </a:lnTo>
                <a:lnTo>
                  <a:pt x="14" y="645"/>
                </a:lnTo>
                <a:lnTo>
                  <a:pt x="11" y="645"/>
                </a:lnTo>
                <a:lnTo>
                  <a:pt x="11" y="645"/>
                </a:lnTo>
                <a:lnTo>
                  <a:pt x="11" y="645"/>
                </a:lnTo>
                <a:lnTo>
                  <a:pt x="9" y="645"/>
                </a:lnTo>
                <a:lnTo>
                  <a:pt x="9" y="647"/>
                </a:lnTo>
                <a:lnTo>
                  <a:pt x="11" y="649"/>
                </a:lnTo>
                <a:lnTo>
                  <a:pt x="14" y="652"/>
                </a:lnTo>
                <a:lnTo>
                  <a:pt x="16" y="654"/>
                </a:lnTo>
                <a:lnTo>
                  <a:pt x="18" y="656"/>
                </a:lnTo>
                <a:lnTo>
                  <a:pt x="18" y="661"/>
                </a:lnTo>
                <a:lnTo>
                  <a:pt x="21" y="666"/>
                </a:lnTo>
                <a:lnTo>
                  <a:pt x="21" y="668"/>
                </a:lnTo>
                <a:lnTo>
                  <a:pt x="25" y="670"/>
                </a:lnTo>
                <a:lnTo>
                  <a:pt x="28" y="673"/>
                </a:lnTo>
                <a:lnTo>
                  <a:pt x="30" y="675"/>
                </a:lnTo>
                <a:lnTo>
                  <a:pt x="32" y="677"/>
                </a:lnTo>
                <a:lnTo>
                  <a:pt x="32" y="680"/>
                </a:lnTo>
                <a:lnTo>
                  <a:pt x="35" y="684"/>
                </a:lnTo>
                <a:lnTo>
                  <a:pt x="35" y="684"/>
                </a:lnTo>
                <a:lnTo>
                  <a:pt x="37" y="684"/>
                </a:lnTo>
                <a:lnTo>
                  <a:pt x="39" y="687"/>
                </a:lnTo>
                <a:lnTo>
                  <a:pt x="39" y="687"/>
                </a:lnTo>
                <a:lnTo>
                  <a:pt x="44" y="691"/>
                </a:lnTo>
                <a:lnTo>
                  <a:pt x="46" y="696"/>
                </a:lnTo>
                <a:lnTo>
                  <a:pt x="51" y="701"/>
                </a:lnTo>
                <a:lnTo>
                  <a:pt x="51" y="703"/>
                </a:lnTo>
                <a:lnTo>
                  <a:pt x="49" y="708"/>
                </a:lnTo>
                <a:lnTo>
                  <a:pt x="46" y="710"/>
                </a:lnTo>
                <a:lnTo>
                  <a:pt x="44" y="712"/>
                </a:lnTo>
                <a:lnTo>
                  <a:pt x="44" y="717"/>
                </a:lnTo>
                <a:lnTo>
                  <a:pt x="42" y="719"/>
                </a:lnTo>
                <a:lnTo>
                  <a:pt x="44" y="721"/>
                </a:lnTo>
                <a:lnTo>
                  <a:pt x="51" y="721"/>
                </a:lnTo>
                <a:lnTo>
                  <a:pt x="63" y="721"/>
                </a:lnTo>
                <a:lnTo>
                  <a:pt x="74" y="721"/>
                </a:lnTo>
                <a:lnTo>
                  <a:pt x="83" y="726"/>
                </a:lnTo>
                <a:lnTo>
                  <a:pt x="83" y="728"/>
                </a:lnTo>
                <a:lnTo>
                  <a:pt x="83" y="733"/>
                </a:lnTo>
                <a:lnTo>
                  <a:pt x="86" y="738"/>
                </a:lnTo>
                <a:lnTo>
                  <a:pt x="86" y="738"/>
                </a:lnTo>
                <a:lnTo>
                  <a:pt x="88" y="740"/>
                </a:lnTo>
                <a:lnTo>
                  <a:pt x="90" y="740"/>
                </a:lnTo>
                <a:lnTo>
                  <a:pt x="90" y="742"/>
                </a:lnTo>
                <a:lnTo>
                  <a:pt x="88" y="749"/>
                </a:lnTo>
                <a:lnTo>
                  <a:pt x="90" y="749"/>
                </a:lnTo>
                <a:lnTo>
                  <a:pt x="93" y="749"/>
                </a:lnTo>
                <a:lnTo>
                  <a:pt x="107" y="749"/>
                </a:lnTo>
                <a:lnTo>
                  <a:pt x="121" y="749"/>
                </a:lnTo>
                <a:lnTo>
                  <a:pt x="128" y="749"/>
                </a:lnTo>
                <a:lnTo>
                  <a:pt x="137" y="745"/>
                </a:lnTo>
                <a:lnTo>
                  <a:pt x="149" y="738"/>
                </a:lnTo>
                <a:lnTo>
                  <a:pt x="151" y="735"/>
                </a:lnTo>
                <a:lnTo>
                  <a:pt x="153" y="731"/>
                </a:lnTo>
                <a:lnTo>
                  <a:pt x="158" y="728"/>
                </a:lnTo>
                <a:lnTo>
                  <a:pt x="160" y="724"/>
                </a:lnTo>
                <a:lnTo>
                  <a:pt x="165" y="721"/>
                </a:lnTo>
                <a:lnTo>
                  <a:pt x="167" y="721"/>
                </a:lnTo>
                <a:lnTo>
                  <a:pt x="167" y="721"/>
                </a:lnTo>
                <a:lnTo>
                  <a:pt x="167" y="724"/>
                </a:lnTo>
                <a:lnTo>
                  <a:pt x="167" y="726"/>
                </a:lnTo>
                <a:lnTo>
                  <a:pt x="165" y="728"/>
                </a:lnTo>
                <a:lnTo>
                  <a:pt x="170" y="733"/>
                </a:lnTo>
                <a:lnTo>
                  <a:pt x="170" y="735"/>
                </a:lnTo>
                <a:lnTo>
                  <a:pt x="167" y="738"/>
                </a:lnTo>
                <a:lnTo>
                  <a:pt x="167" y="738"/>
                </a:lnTo>
                <a:lnTo>
                  <a:pt x="165" y="738"/>
                </a:lnTo>
                <a:lnTo>
                  <a:pt x="165" y="740"/>
                </a:lnTo>
                <a:lnTo>
                  <a:pt x="165" y="749"/>
                </a:lnTo>
                <a:lnTo>
                  <a:pt x="165" y="777"/>
                </a:lnTo>
                <a:lnTo>
                  <a:pt x="165" y="780"/>
                </a:lnTo>
                <a:lnTo>
                  <a:pt x="165" y="784"/>
                </a:lnTo>
                <a:lnTo>
                  <a:pt x="165" y="791"/>
                </a:lnTo>
                <a:lnTo>
                  <a:pt x="165" y="796"/>
                </a:lnTo>
                <a:lnTo>
                  <a:pt x="165" y="798"/>
                </a:lnTo>
                <a:lnTo>
                  <a:pt x="167" y="796"/>
                </a:lnTo>
                <a:lnTo>
                  <a:pt x="170" y="796"/>
                </a:lnTo>
                <a:lnTo>
                  <a:pt x="170" y="794"/>
                </a:lnTo>
                <a:lnTo>
                  <a:pt x="172" y="796"/>
                </a:lnTo>
                <a:lnTo>
                  <a:pt x="174" y="796"/>
                </a:lnTo>
                <a:lnTo>
                  <a:pt x="177" y="798"/>
                </a:lnTo>
                <a:lnTo>
                  <a:pt x="179" y="801"/>
                </a:lnTo>
                <a:lnTo>
                  <a:pt x="184" y="801"/>
                </a:lnTo>
                <a:lnTo>
                  <a:pt x="188" y="798"/>
                </a:lnTo>
                <a:lnTo>
                  <a:pt x="193" y="796"/>
                </a:lnTo>
                <a:lnTo>
                  <a:pt x="200" y="794"/>
                </a:lnTo>
                <a:lnTo>
                  <a:pt x="204" y="794"/>
                </a:lnTo>
                <a:lnTo>
                  <a:pt x="209" y="794"/>
                </a:lnTo>
                <a:lnTo>
                  <a:pt x="216" y="794"/>
                </a:lnTo>
                <a:lnTo>
                  <a:pt x="225" y="794"/>
                </a:lnTo>
                <a:lnTo>
                  <a:pt x="235" y="794"/>
                </a:lnTo>
                <a:lnTo>
                  <a:pt x="242" y="796"/>
                </a:lnTo>
                <a:lnTo>
                  <a:pt x="244" y="796"/>
                </a:lnTo>
                <a:lnTo>
                  <a:pt x="249" y="796"/>
                </a:lnTo>
                <a:lnTo>
                  <a:pt x="251" y="796"/>
                </a:lnTo>
                <a:lnTo>
                  <a:pt x="256" y="796"/>
                </a:lnTo>
                <a:lnTo>
                  <a:pt x="256" y="798"/>
                </a:lnTo>
                <a:lnTo>
                  <a:pt x="256" y="798"/>
                </a:lnTo>
                <a:lnTo>
                  <a:pt x="256" y="801"/>
                </a:lnTo>
                <a:lnTo>
                  <a:pt x="256" y="801"/>
                </a:lnTo>
                <a:lnTo>
                  <a:pt x="253" y="803"/>
                </a:lnTo>
                <a:lnTo>
                  <a:pt x="256" y="803"/>
                </a:lnTo>
                <a:lnTo>
                  <a:pt x="258" y="803"/>
                </a:lnTo>
                <a:lnTo>
                  <a:pt x="263" y="803"/>
                </a:lnTo>
                <a:lnTo>
                  <a:pt x="270" y="801"/>
                </a:lnTo>
                <a:lnTo>
                  <a:pt x="274" y="798"/>
                </a:lnTo>
                <a:lnTo>
                  <a:pt x="279" y="796"/>
                </a:lnTo>
                <a:lnTo>
                  <a:pt x="281" y="791"/>
                </a:lnTo>
                <a:lnTo>
                  <a:pt x="284" y="789"/>
                </a:lnTo>
                <a:lnTo>
                  <a:pt x="286" y="784"/>
                </a:lnTo>
                <a:lnTo>
                  <a:pt x="288" y="782"/>
                </a:lnTo>
                <a:lnTo>
                  <a:pt x="291" y="780"/>
                </a:lnTo>
                <a:lnTo>
                  <a:pt x="295" y="780"/>
                </a:lnTo>
                <a:lnTo>
                  <a:pt x="302" y="780"/>
                </a:lnTo>
                <a:lnTo>
                  <a:pt x="305" y="782"/>
                </a:lnTo>
                <a:lnTo>
                  <a:pt x="307" y="782"/>
                </a:lnTo>
                <a:lnTo>
                  <a:pt x="307" y="780"/>
                </a:lnTo>
                <a:lnTo>
                  <a:pt x="309" y="777"/>
                </a:lnTo>
                <a:lnTo>
                  <a:pt x="312" y="775"/>
                </a:lnTo>
                <a:lnTo>
                  <a:pt x="314" y="770"/>
                </a:lnTo>
                <a:lnTo>
                  <a:pt x="319" y="768"/>
                </a:lnTo>
                <a:lnTo>
                  <a:pt x="323" y="763"/>
                </a:lnTo>
                <a:lnTo>
                  <a:pt x="325" y="763"/>
                </a:lnTo>
                <a:lnTo>
                  <a:pt x="328" y="763"/>
                </a:lnTo>
                <a:lnTo>
                  <a:pt x="330" y="763"/>
                </a:lnTo>
                <a:lnTo>
                  <a:pt x="332" y="763"/>
                </a:lnTo>
                <a:lnTo>
                  <a:pt x="332" y="763"/>
                </a:lnTo>
                <a:lnTo>
                  <a:pt x="337" y="759"/>
                </a:lnTo>
                <a:lnTo>
                  <a:pt x="342" y="756"/>
                </a:lnTo>
                <a:lnTo>
                  <a:pt x="346" y="752"/>
                </a:lnTo>
                <a:lnTo>
                  <a:pt x="351" y="747"/>
                </a:lnTo>
                <a:lnTo>
                  <a:pt x="358" y="742"/>
                </a:lnTo>
                <a:lnTo>
                  <a:pt x="367" y="740"/>
                </a:lnTo>
                <a:lnTo>
                  <a:pt x="377" y="738"/>
                </a:lnTo>
                <a:lnTo>
                  <a:pt x="386" y="735"/>
                </a:lnTo>
                <a:lnTo>
                  <a:pt x="388" y="735"/>
                </a:lnTo>
                <a:lnTo>
                  <a:pt x="393" y="735"/>
                </a:lnTo>
                <a:lnTo>
                  <a:pt x="398" y="735"/>
                </a:lnTo>
                <a:lnTo>
                  <a:pt x="398" y="735"/>
                </a:lnTo>
                <a:lnTo>
                  <a:pt x="398" y="735"/>
                </a:lnTo>
                <a:lnTo>
                  <a:pt x="398" y="735"/>
                </a:lnTo>
                <a:lnTo>
                  <a:pt x="400" y="733"/>
                </a:lnTo>
                <a:lnTo>
                  <a:pt x="400" y="735"/>
                </a:lnTo>
                <a:lnTo>
                  <a:pt x="402" y="735"/>
                </a:lnTo>
                <a:lnTo>
                  <a:pt x="405" y="738"/>
                </a:lnTo>
                <a:lnTo>
                  <a:pt x="407" y="738"/>
                </a:lnTo>
                <a:lnTo>
                  <a:pt x="409" y="738"/>
                </a:lnTo>
                <a:lnTo>
                  <a:pt x="412" y="738"/>
                </a:lnTo>
                <a:lnTo>
                  <a:pt x="414" y="735"/>
                </a:lnTo>
                <a:lnTo>
                  <a:pt x="414" y="733"/>
                </a:lnTo>
                <a:lnTo>
                  <a:pt x="416" y="731"/>
                </a:lnTo>
                <a:lnTo>
                  <a:pt x="419" y="733"/>
                </a:lnTo>
                <a:lnTo>
                  <a:pt x="423" y="738"/>
                </a:lnTo>
                <a:lnTo>
                  <a:pt x="423" y="740"/>
                </a:lnTo>
                <a:lnTo>
                  <a:pt x="423" y="745"/>
                </a:lnTo>
                <a:lnTo>
                  <a:pt x="423" y="749"/>
                </a:lnTo>
                <a:lnTo>
                  <a:pt x="423" y="756"/>
                </a:lnTo>
                <a:lnTo>
                  <a:pt x="423" y="759"/>
                </a:lnTo>
                <a:lnTo>
                  <a:pt x="421" y="761"/>
                </a:lnTo>
                <a:lnTo>
                  <a:pt x="419" y="766"/>
                </a:lnTo>
                <a:lnTo>
                  <a:pt x="416" y="768"/>
                </a:lnTo>
                <a:lnTo>
                  <a:pt x="416" y="773"/>
                </a:lnTo>
                <a:lnTo>
                  <a:pt x="416" y="777"/>
                </a:lnTo>
                <a:lnTo>
                  <a:pt x="416" y="782"/>
                </a:lnTo>
                <a:lnTo>
                  <a:pt x="421" y="787"/>
                </a:lnTo>
                <a:lnTo>
                  <a:pt x="423" y="791"/>
                </a:lnTo>
                <a:lnTo>
                  <a:pt x="423" y="794"/>
                </a:lnTo>
                <a:lnTo>
                  <a:pt x="421" y="798"/>
                </a:lnTo>
                <a:lnTo>
                  <a:pt x="421" y="801"/>
                </a:lnTo>
                <a:lnTo>
                  <a:pt x="419" y="803"/>
                </a:lnTo>
                <a:lnTo>
                  <a:pt x="419" y="808"/>
                </a:lnTo>
                <a:lnTo>
                  <a:pt x="419" y="808"/>
                </a:lnTo>
                <a:lnTo>
                  <a:pt x="421" y="810"/>
                </a:lnTo>
                <a:lnTo>
                  <a:pt x="421" y="812"/>
                </a:lnTo>
                <a:lnTo>
                  <a:pt x="421" y="815"/>
                </a:lnTo>
                <a:lnTo>
                  <a:pt x="421" y="817"/>
                </a:lnTo>
                <a:lnTo>
                  <a:pt x="423" y="819"/>
                </a:lnTo>
                <a:lnTo>
                  <a:pt x="426" y="822"/>
                </a:lnTo>
                <a:lnTo>
                  <a:pt x="428" y="822"/>
                </a:lnTo>
                <a:lnTo>
                  <a:pt x="428" y="824"/>
                </a:lnTo>
                <a:lnTo>
                  <a:pt x="430" y="826"/>
                </a:lnTo>
                <a:lnTo>
                  <a:pt x="428" y="829"/>
                </a:lnTo>
                <a:lnTo>
                  <a:pt x="428" y="831"/>
                </a:lnTo>
                <a:lnTo>
                  <a:pt x="428" y="833"/>
                </a:lnTo>
                <a:lnTo>
                  <a:pt x="430" y="833"/>
                </a:lnTo>
                <a:lnTo>
                  <a:pt x="433" y="833"/>
                </a:lnTo>
                <a:lnTo>
                  <a:pt x="435" y="833"/>
                </a:lnTo>
                <a:lnTo>
                  <a:pt x="437" y="836"/>
                </a:lnTo>
                <a:lnTo>
                  <a:pt x="437" y="840"/>
                </a:lnTo>
                <a:lnTo>
                  <a:pt x="437" y="843"/>
                </a:lnTo>
                <a:lnTo>
                  <a:pt x="440" y="845"/>
                </a:lnTo>
                <a:lnTo>
                  <a:pt x="440" y="845"/>
                </a:lnTo>
                <a:lnTo>
                  <a:pt x="444" y="845"/>
                </a:lnTo>
                <a:lnTo>
                  <a:pt x="447" y="845"/>
                </a:lnTo>
                <a:lnTo>
                  <a:pt x="447" y="845"/>
                </a:lnTo>
                <a:lnTo>
                  <a:pt x="449" y="847"/>
                </a:lnTo>
                <a:lnTo>
                  <a:pt x="449" y="849"/>
                </a:lnTo>
                <a:lnTo>
                  <a:pt x="451" y="852"/>
                </a:lnTo>
                <a:lnTo>
                  <a:pt x="451" y="852"/>
                </a:lnTo>
                <a:lnTo>
                  <a:pt x="453" y="849"/>
                </a:lnTo>
                <a:lnTo>
                  <a:pt x="453" y="849"/>
                </a:lnTo>
                <a:lnTo>
                  <a:pt x="453" y="849"/>
                </a:lnTo>
                <a:lnTo>
                  <a:pt x="453" y="852"/>
                </a:lnTo>
                <a:lnTo>
                  <a:pt x="453" y="852"/>
                </a:lnTo>
                <a:lnTo>
                  <a:pt x="456" y="854"/>
                </a:lnTo>
                <a:lnTo>
                  <a:pt x="456" y="854"/>
                </a:lnTo>
                <a:lnTo>
                  <a:pt x="458" y="854"/>
                </a:lnTo>
                <a:lnTo>
                  <a:pt x="463" y="854"/>
                </a:lnTo>
                <a:lnTo>
                  <a:pt x="463" y="856"/>
                </a:lnTo>
                <a:lnTo>
                  <a:pt x="465" y="856"/>
                </a:lnTo>
                <a:lnTo>
                  <a:pt x="463" y="859"/>
                </a:lnTo>
                <a:lnTo>
                  <a:pt x="463" y="861"/>
                </a:lnTo>
                <a:lnTo>
                  <a:pt x="465" y="863"/>
                </a:lnTo>
                <a:lnTo>
                  <a:pt x="467" y="866"/>
                </a:lnTo>
                <a:lnTo>
                  <a:pt x="470" y="868"/>
                </a:lnTo>
                <a:lnTo>
                  <a:pt x="474" y="868"/>
                </a:lnTo>
                <a:lnTo>
                  <a:pt x="479" y="868"/>
                </a:lnTo>
                <a:lnTo>
                  <a:pt x="486" y="870"/>
                </a:lnTo>
                <a:lnTo>
                  <a:pt x="488" y="870"/>
                </a:lnTo>
                <a:lnTo>
                  <a:pt x="491" y="870"/>
                </a:lnTo>
                <a:lnTo>
                  <a:pt x="493" y="870"/>
                </a:lnTo>
                <a:lnTo>
                  <a:pt x="495" y="868"/>
                </a:lnTo>
                <a:lnTo>
                  <a:pt x="498" y="866"/>
                </a:lnTo>
                <a:lnTo>
                  <a:pt x="502" y="866"/>
                </a:lnTo>
                <a:lnTo>
                  <a:pt x="507" y="868"/>
                </a:lnTo>
                <a:lnTo>
                  <a:pt x="514" y="873"/>
                </a:lnTo>
                <a:lnTo>
                  <a:pt x="519" y="877"/>
                </a:lnTo>
                <a:lnTo>
                  <a:pt x="523" y="877"/>
                </a:lnTo>
                <a:lnTo>
                  <a:pt x="526" y="877"/>
                </a:lnTo>
                <a:lnTo>
                  <a:pt x="528" y="875"/>
                </a:lnTo>
                <a:lnTo>
                  <a:pt x="528" y="875"/>
                </a:lnTo>
                <a:lnTo>
                  <a:pt x="530" y="875"/>
                </a:lnTo>
                <a:lnTo>
                  <a:pt x="533" y="875"/>
                </a:lnTo>
                <a:lnTo>
                  <a:pt x="535" y="877"/>
                </a:lnTo>
                <a:lnTo>
                  <a:pt x="537" y="882"/>
                </a:lnTo>
                <a:lnTo>
                  <a:pt x="540" y="887"/>
                </a:lnTo>
                <a:lnTo>
                  <a:pt x="542" y="891"/>
                </a:lnTo>
                <a:lnTo>
                  <a:pt x="547" y="894"/>
                </a:lnTo>
                <a:lnTo>
                  <a:pt x="547" y="894"/>
                </a:lnTo>
                <a:lnTo>
                  <a:pt x="549" y="891"/>
                </a:lnTo>
                <a:lnTo>
                  <a:pt x="549" y="891"/>
                </a:lnTo>
                <a:lnTo>
                  <a:pt x="551" y="891"/>
                </a:lnTo>
                <a:lnTo>
                  <a:pt x="554" y="894"/>
                </a:lnTo>
                <a:lnTo>
                  <a:pt x="556" y="896"/>
                </a:lnTo>
                <a:lnTo>
                  <a:pt x="556" y="896"/>
                </a:lnTo>
                <a:lnTo>
                  <a:pt x="558" y="896"/>
                </a:lnTo>
                <a:lnTo>
                  <a:pt x="561" y="896"/>
                </a:lnTo>
                <a:lnTo>
                  <a:pt x="561" y="896"/>
                </a:lnTo>
                <a:lnTo>
                  <a:pt x="563" y="896"/>
                </a:lnTo>
                <a:lnTo>
                  <a:pt x="563" y="898"/>
                </a:lnTo>
                <a:lnTo>
                  <a:pt x="565" y="901"/>
                </a:lnTo>
                <a:lnTo>
                  <a:pt x="565" y="901"/>
                </a:lnTo>
                <a:lnTo>
                  <a:pt x="568" y="901"/>
                </a:lnTo>
                <a:lnTo>
                  <a:pt x="575" y="901"/>
                </a:lnTo>
                <a:lnTo>
                  <a:pt x="577" y="901"/>
                </a:lnTo>
                <a:lnTo>
                  <a:pt x="579" y="901"/>
                </a:lnTo>
                <a:lnTo>
                  <a:pt x="579" y="903"/>
                </a:lnTo>
                <a:lnTo>
                  <a:pt x="581" y="905"/>
                </a:lnTo>
                <a:lnTo>
                  <a:pt x="584" y="910"/>
                </a:lnTo>
                <a:lnTo>
                  <a:pt x="584" y="910"/>
                </a:lnTo>
                <a:lnTo>
                  <a:pt x="586" y="912"/>
                </a:lnTo>
                <a:lnTo>
                  <a:pt x="588" y="915"/>
                </a:lnTo>
                <a:lnTo>
                  <a:pt x="591" y="915"/>
                </a:lnTo>
                <a:lnTo>
                  <a:pt x="591" y="917"/>
                </a:lnTo>
                <a:lnTo>
                  <a:pt x="591" y="919"/>
                </a:lnTo>
                <a:lnTo>
                  <a:pt x="595" y="919"/>
                </a:lnTo>
                <a:lnTo>
                  <a:pt x="598" y="919"/>
                </a:lnTo>
                <a:lnTo>
                  <a:pt x="600" y="917"/>
                </a:lnTo>
                <a:lnTo>
                  <a:pt x="602" y="917"/>
                </a:lnTo>
                <a:lnTo>
                  <a:pt x="605" y="917"/>
                </a:lnTo>
                <a:lnTo>
                  <a:pt x="607" y="919"/>
                </a:lnTo>
                <a:lnTo>
                  <a:pt x="607" y="919"/>
                </a:lnTo>
                <a:lnTo>
                  <a:pt x="607" y="919"/>
                </a:lnTo>
                <a:lnTo>
                  <a:pt x="609" y="919"/>
                </a:lnTo>
                <a:lnTo>
                  <a:pt x="612" y="919"/>
                </a:lnTo>
                <a:lnTo>
                  <a:pt x="614" y="917"/>
                </a:lnTo>
                <a:lnTo>
                  <a:pt x="614" y="917"/>
                </a:lnTo>
                <a:lnTo>
                  <a:pt x="616" y="917"/>
                </a:lnTo>
                <a:lnTo>
                  <a:pt x="619" y="917"/>
                </a:lnTo>
                <a:lnTo>
                  <a:pt x="621" y="917"/>
                </a:lnTo>
                <a:lnTo>
                  <a:pt x="623" y="919"/>
                </a:lnTo>
                <a:lnTo>
                  <a:pt x="628" y="915"/>
                </a:lnTo>
                <a:lnTo>
                  <a:pt x="630" y="917"/>
                </a:lnTo>
                <a:lnTo>
                  <a:pt x="633" y="919"/>
                </a:lnTo>
                <a:lnTo>
                  <a:pt x="637" y="922"/>
                </a:lnTo>
                <a:lnTo>
                  <a:pt x="640" y="924"/>
                </a:lnTo>
                <a:lnTo>
                  <a:pt x="642" y="926"/>
                </a:lnTo>
                <a:lnTo>
                  <a:pt x="647" y="926"/>
                </a:lnTo>
                <a:lnTo>
                  <a:pt x="651" y="929"/>
                </a:lnTo>
                <a:lnTo>
                  <a:pt x="656" y="931"/>
                </a:lnTo>
                <a:lnTo>
                  <a:pt x="661" y="936"/>
                </a:lnTo>
                <a:lnTo>
                  <a:pt x="661" y="938"/>
                </a:lnTo>
                <a:lnTo>
                  <a:pt x="661" y="940"/>
                </a:lnTo>
                <a:lnTo>
                  <a:pt x="658" y="943"/>
                </a:lnTo>
                <a:lnTo>
                  <a:pt x="658" y="945"/>
                </a:lnTo>
                <a:lnTo>
                  <a:pt x="656" y="947"/>
                </a:lnTo>
                <a:lnTo>
                  <a:pt x="658" y="952"/>
                </a:lnTo>
                <a:lnTo>
                  <a:pt x="658" y="957"/>
                </a:lnTo>
                <a:lnTo>
                  <a:pt x="661" y="961"/>
                </a:lnTo>
                <a:lnTo>
                  <a:pt x="663" y="966"/>
                </a:lnTo>
                <a:lnTo>
                  <a:pt x="663" y="971"/>
                </a:lnTo>
                <a:lnTo>
                  <a:pt x="661" y="975"/>
                </a:lnTo>
                <a:lnTo>
                  <a:pt x="658" y="980"/>
                </a:lnTo>
                <a:lnTo>
                  <a:pt x="661" y="982"/>
                </a:lnTo>
                <a:lnTo>
                  <a:pt x="661" y="987"/>
                </a:lnTo>
                <a:lnTo>
                  <a:pt x="661" y="989"/>
                </a:lnTo>
                <a:lnTo>
                  <a:pt x="663" y="994"/>
                </a:lnTo>
                <a:lnTo>
                  <a:pt x="661" y="994"/>
                </a:lnTo>
                <a:lnTo>
                  <a:pt x="661" y="994"/>
                </a:lnTo>
                <a:lnTo>
                  <a:pt x="658" y="994"/>
                </a:lnTo>
                <a:lnTo>
                  <a:pt x="656" y="994"/>
                </a:lnTo>
                <a:lnTo>
                  <a:pt x="656" y="996"/>
                </a:lnTo>
                <a:lnTo>
                  <a:pt x="656" y="998"/>
                </a:lnTo>
                <a:lnTo>
                  <a:pt x="658" y="1001"/>
                </a:lnTo>
                <a:lnTo>
                  <a:pt x="661" y="1005"/>
                </a:lnTo>
                <a:lnTo>
                  <a:pt x="665" y="1008"/>
                </a:lnTo>
                <a:lnTo>
                  <a:pt x="668" y="1012"/>
                </a:lnTo>
                <a:lnTo>
                  <a:pt x="670" y="1017"/>
                </a:lnTo>
                <a:lnTo>
                  <a:pt x="670" y="1019"/>
                </a:lnTo>
                <a:lnTo>
                  <a:pt x="670" y="1026"/>
                </a:lnTo>
                <a:lnTo>
                  <a:pt x="670" y="1031"/>
                </a:lnTo>
                <a:lnTo>
                  <a:pt x="670" y="1038"/>
                </a:lnTo>
                <a:lnTo>
                  <a:pt x="672" y="1045"/>
                </a:lnTo>
                <a:lnTo>
                  <a:pt x="672" y="1050"/>
                </a:lnTo>
                <a:lnTo>
                  <a:pt x="672" y="1052"/>
                </a:lnTo>
                <a:lnTo>
                  <a:pt x="675" y="1052"/>
                </a:lnTo>
                <a:lnTo>
                  <a:pt x="677" y="1052"/>
                </a:lnTo>
                <a:lnTo>
                  <a:pt x="689" y="1052"/>
                </a:lnTo>
                <a:lnTo>
                  <a:pt x="740" y="1054"/>
                </a:lnTo>
                <a:lnTo>
                  <a:pt x="751" y="1054"/>
                </a:lnTo>
                <a:lnTo>
                  <a:pt x="754" y="1054"/>
                </a:lnTo>
                <a:lnTo>
                  <a:pt x="754" y="1054"/>
                </a:lnTo>
                <a:lnTo>
                  <a:pt x="756" y="1052"/>
                </a:lnTo>
                <a:lnTo>
                  <a:pt x="758" y="1052"/>
                </a:lnTo>
                <a:lnTo>
                  <a:pt x="761" y="1052"/>
                </a:lnTo>
                <a:lnTo>
                  <a:pt x="761" y="1057"/>
                </a:lnTo>
                <a:lnTo>
                  <a:pt x="758" y="1061"/>
                </a:lnTo>
                <a:lnTo>
                  <a:pt x="756" y="1066"/>
                </a:lnTo>
                <a:lnTo>
                  <a:pt x="754" y="1068"/>
                </a:lnTo>
                <a:lnTo>
                  <a:pt x="754" y="1073"/>
                </a:lnTo>
                <a:lnTo>
                  <a:pt x="754" y="1078"/>
                </a:lnTo>
                <a:lnTo>
                  <a:pt x="754" y="1085"/>
                </a:lnTo>
                <a:lnTo>
                  <a:pt x="754" y="1089"/>
                </a:lnTo>
                <a:lnTo>
                  <a:pt x="756" y="1096"/>
                </a:lnTo>
                <a:lnTo>
                  <a:pt x="756" y="1099"/>
                </a:lnTo>
                <a:lnTo>
                  <a:pt x="758" y="1101"/>
                </a:lnTo>
                <a:lnTo>
                  <a:pt x="763" y="1103"/>
                </a:lnTo>
                <a:lnTo>
                  <a:pt x="770" y="1106"/>
                </a:lnTo>
                <a:lnTo>
                  <a:pt x="775" y="1108"/>
                </a:lnTo>
                <a:lnTo>
                  <a:pt x="782" y="1110"/>
                </a:lnTo>
                <a:lnTo>
                  <a:pt x="786" y="1113"/>
                </a:lnTo>
                <a:lnTo>
                  <a:pt x="789" y="1115"/>
                </a:lnTo>
                <a:lnTo>
                  <a:pt x="786" y="1117"/>
                </a:lnTo>
                <a:lnTo>
                  <a:pt x="786" y="1117"/>
                </a:lnTo>
                <a:lnTo>
                  <a:pt x="786" y="1117"/>
                </a:lnTo>
                <a:lnTo>
                  <a:pt x="786" y="1119"/>
                </a:lnTo>
                <a:lnTo>
                  <a:pt x="786" y="1122"/>
                </a:lnTo>
                <a:lnTo>
                  <a:pt x="789" y="1126"/>
                </a:lnTo>
                <a:lnTo>
                  <a:pt x="791" y="1131"/>
                </a:lnTo>
                <a:lnTo>
                  <a:pt x="793" y="1136"/>
                </a:lnTo>
                <a:lnTo>
                  <a:pt x="793" y="1140"/>
                </a:lnTo>
                <a:lnTo>
                  <a:pt x="796" y="1143"/>
                </a:lnTo>
                <a:lnTo>
                  <a:pt x="796" y="1143"/>
                </a:lnTo>
                <a:lnTo>
                  <a:pt x="798" y="1143"/>
                </a:lnTo>
                <a:lnTo>
                  <a:pt x="800" y="1145"/>
                </a:lnTo>
                <a:lnTo>
                  <a:pt x="800" y="1145"/>
                </a:lnTo>
                <a:lnTo>
                  <a:pt x="800" y="1145"/>
                </a:lnTo>
                <a:lnTo>
                  <a:pt x="798" y="1145"/>
                </a:lnTo>
                <a:lnTo>
                  <a:pt x="796" y="1147"/>
                </a:lnTo>
                <a:lnTo>
                  <a:pt x="793" y="1150"/>
                </a:lnTo>
                <a:lnTo>
                  <a:pt x="793" y="1154"/>
                </a:lnTo>
                <a:lnTo>
                  <a:pt x="791" y="1159"/>
                </a:lnTo>
                <a:lnTo>
                  <a:pt x="791" y="1164"/>
                </a:lnTo>
                <a:lnTo>
                  <a:pt x="789" y="1166"/>
                </a:lnTo>
                <a:lnTo>
                  <a:pt x="786" y="1171"/>
                </a:lnTo>
                <a:lnTo>
                  <a:pt x="786" y="1175"/>
                </a:lnTo>
                <a:lnTo>
                  <a:pt x="786" y="1178"/>
                </a:lnTo>
                <a:lnTo>
                  <a:pt x="786" y="1180"/>
                </a:lnTo>
                <a:lnTo>
                  <a:pt x="789" y="1182"/>
                </a:lnTo>
                <a:lnTo>
                  <a:pt x="789" y="1187"/>
                </a:lnTo>
                <a:lnTo>
                  <a:pt x="786" y="1187"/>
                </a:lnTo>
                <a:lnTo>
                  <a:pt x="786" y="1187"/>
                </a:lnTo>
                <a:lnTo>
                  <a:pt x="784" y="1187"/>
                </a:lnTo>
                <a:lnTo>
                  <a:pt x="779" y="1194"/>
                </a:lnTo>
                <a:lnTo>
                  <a:pt x="777" y="1201"/>
                </a:lnTo>
                <a:lnTo>
                  <a:pt x="775" y="1208"/>
                </a:lnTo>
                <a:lnTo>
                  <a:pt x="772" y="1210"/>
                </a:lnTo>
                <a:lnTo>
                  <a:pt x="770" y="1213"/>
                </a:lnTo>
                <a:lnTo>
                  <a:pt x="770" y="1217"/>
                </a:lnTo>
                <a:lnTo>
                  <a:pt x="768" y="1220"/>
                </a:lnTo>
                <a:lnTo>
                  <a:pt x="770" y="1222"/>
                </a:lnTo>
                <a:lnTo>
                  <a:pt x="772" y="1224"/>
                </a:lnTo>
                <a:lnTo>
                  <a:pt x="775" y="1227"/>
                </a:lnTo>
                <a:lnTo>
                  <a:pt x="777" y="1227"/>
                </a:lnTo>
                <a:lnTo>
                  <a:pt x="779" y="1229"/>
                </a:lnTo>
                <a:lnTo>
                  <a:pt x="779" y="1231"/>
                </a:lnTo>
                <a:lnTo>
                  <a:pt x="777" y="1234"/>
                </a:lnTo>
                <a:lnTo>
                  <a:pt x="775" y="1236"/>
                </a:lnTo>
                <a:lnTo>
                  <a:pt x="772" y="1236"/>
                </a:lnTo>
                <a:lnTo>
                  <a:pt x="770" y="1238"/>
                </a:lnTo>
                <a:lnTo>
                  <a:pt x="768" y="1238"/>
                </a:lnTo>
                <a:lnTo>
                  <a:pt x="768" y="1236"/>
                </a:lnTo>
                <a:lnTo>
                  <a:pt x="768" y="1238"/>
                </a:lnTo>
                <a:lnTo>
                  <a:pt x="765" y="1241"/>
                </a:lnTo>
                <a:lnTo>
                  <a:pt x="768" y="1241"/>
                </a:lnTo>
                <a:lnTo>
                  <a:pt x="768" y="1243"/>
                </a:lnTo>
                <a:lnTo>
                  <a:pt x="765" y="1243"/>
                </a:lnTo>
                <a:lnTo>
                  <a:pt x="765" y="1245"/>
                </a:lnTo>
                <a:lnTo>
                  <a:pt x="768" y="1245"/>
                </a:lnTo>
                <a:lnTo>
                  <a:pt x="768" y="1245"/>
                </a:lnTo>
                <a:lnTo>
                  <a:pt x="770" y="1245"/>
                </a:lnTo>
                <a:lnTo>
                  <a:pt x="770" y="1250"/>
                </a:lnTo>
                <a:lnTo>
                  <a:pt x="770" y="1250"/>
                </a:lnTo>
                <a:lnTo>
                  <a:pt x="772" y="1252"/>
                </a:lnTo>
                <a:lnTo>
                  <a:pt x="775" y="1252"/>
                </a:lnTo>
                <a:lnTo>
                  <a:pt x="775" y="1252"/>
                </a:lnTo>
                <a:lnTo>
                  <a:pt x="775" y="1254"/>
                </a:lnTo>
                <a:lnTo>
                  <a:pt x="775" y="1257"/>
                </a:lnTo>
                <a:lnTo>
                  <a:pt x="775" y="1261"/>
                </a:lnTo>
                <a:lnTo>
                  <a:pt x="775" y="1266"/>
                </a:lnTo>
                <a:lnTo>
                  <a:pt x="775" y="1266"/>
                </a:lnTo>
                <a:lnTo>
                  <a:pt x="775" y="1266"/>
                </a:lnTo>
                <a:lnTo>
                  <a:pt x="777" y="1264"/>
                </a:lnTo>
                <a:lnTo>
                  <a:pt x="777" y="1264"/>
                </a:lnTo>
                <a:lnTo>
                  <a:pt x="779" y="1264"/>
                </a:lnTo>
                <a:lnTo>
                  <a:pt x="779" y="1266"/>
                </a:lnTo>
                <a:lnTo>
                  <a:pt x="779" y="1268"/>
                </a:lnTo>
                <a:lnTo>
                  <a:pt x="777" y="1268"/>
                </a:lnTo>
                <a:lnTo>
                  <a:pt x="777" y="1268"/>
                </a:lnTo>
                <a:lnTo>
                  <a:pt x="777" y="1271"/>
                </a:lnTo>
                <a:lnTo>
                  <a:pt x="777" y="1271"/>
                </a:lnTo>
                <a:lnTo>
                  <a:pt x="779" y="1273"/>
                </a:lnTo>
                <a:lnTo>
                  <a:pt x="779" y="1273"/>
                </a:lnTo>
                <a:lnTo>
                  <a:pt x="779" y="1273"/>
                </a:lnTo>
                <a:lnTo>
                  <a:pt x="777" y="1275"/>
                </a:lnTo>
                <a:lnTo>
                  <a:pt x="779" y="1275"/>
                </a:lnTo>
                <a:lnTo>
                  <a:pt x="782" y="1278"/>
                </a:lnTo>
                <a:lnTo>
                  <a:pt x="782" y="1278"/>
                </a:lnTo>
                <a:lnTo>
                  <a:pt x="782" y="1280"/>
                </a:lnTo>
                <a:lnTo>
                  <a:pt x="782" y="1285"/>
                </a:lnTo>
                <a:lnTo>
                  <a:pt x="782" y="1287"/>
                </a:lnTo>
                <a:lnTo>
                  <a:pt x="782" y="1289"/>
                </a:lnTo>
                <a:lnTo>
                  <a:pt x="777" y="1294"/>
                </a:lnTo>
                <a:lnTo>
                  <a:pt x="779" y="1294"/>
                </a:lnTo>
                <a:lnTo>
                  <a:pt x="779" y="1296"/>
                </a:lnTo>
                <a:lnTo>
                  <a:pt x="779" y="1299"/>
                </a:lnTo>
                <a:lnTo>
                  <a:pt x="777" y="1301"/>
                </a:lnTo>
                <a:lnTo>
                  <a:pt x="775" y="1306"/>
                </a:lnTo>
                <a:lnTo>
                  <a:pt x="777" y="1308"/>
                </a:lnTo>
                <a:lnTo>
                  <a:pt x="777" y="1313"/>
                </a:lnTo>
                <a:lnTo>
                  <a:pt x="777" y="1317"/>
                </a:lnTo>
                <a:lnTo>
                  <a:pt x="777" y="1320"/>
                </a:lnTo>
                <a:lnTo>
                  <a:pt x="777" y="1324"/>
                </a:lnTo>
                <a:lnTo>
                  <a:pt x="777" y="1327"/>
                </a:lnTo>
                <a:lnTo>
                  <a:pt x="775" y="1329"/>
                </a:lnTo>
                <a:lnTo>
                  <a:pt x="775" y="1331"/>
                </a:lnTo>
                <a:lnTo>
                  <a:pt x="775" y="1334"/>
                </a:lnTo>
                <a:lnTo>
                  <a:pt x="777" y="1334"/>
                </a:lnTo>
                <a:lnTo>
                  <a:pt x="782" y="1334"/>
                </a:lnTo>
                <a:lnTo>
                  <a:pt x="784" y="1334"/>
                </a:lnTo>
                <a:lnTo>
                  <a:pt x="786" y="1334"/>
                </a:lnTo>
                <a:lnTo>
                  <a:pt x="789" y="1334"/>
                </a:lnTo>
                <a:lnTo>
                  <a:pt x="791" y="1334"/>
                </a:lnTo>
                <a:lnTo>
                  <a:pt x="791" y="1336"/>
                </a:lnTo>
                <a:lnTo>
                  <a:pt x="793" y="1336"/>
                </a:lnTo>
                <a:lnTo>
                  <a:pt x="798" y="1338"/>
                </a:lnTo>
                <a:lnTo>
                  <a:pt x="805" y="1338"/>
                </a:lnTo>
                <a:lnTo>
                  <a:pt x="812" y="1338"/>
                </a:lnTo>
                <a:lnTo>
                  <a:pt x="817" y="1338"/>
                </a:lnTo>
                <a:lnTo>
                  <a:pt x="819" y="1341"/>
                </a:lnTo>
                <a:lnTo>
                  <a:pt x="826" y="1341"/>
                </a:lnTo>
                <a:lnTo>
                  <a:pt x="826" y="1341"/>
                </a:lnTo>
                <a:lnTo>
                  <a:pt x="826" y="1343"/>
                </a:lnTo>
                <a:lnTo>
                  <a:pt x="824" y="1343"/>
                </a:lnTo>
                <a:lnTo>
                  <a:pt x="826" y="1343"/>
                </a:lnTo>
                <a:lnTo>
                  <a:pt x="826" y="1343"/>
                </a:lnTo>
                <a:lnTo>
                  <a:pt x="828" y="1341"/>
                </a:lnTo>
                <a:lnTo>
                  <a:pt x="831" y="1341"/>
                </a:lnTo>
                <a:lnTo>
                  <a:pt x="831" y="1338"/>
                </a:lnTo>
                <a:lnTo>
                  <a:pt x="833" y="1338"/>
                </a:lnTo>
                <a:lnTo>
                  <a:pt x="835" y="1341"/>
                </a:lnTo>
                <a:lnTo>
                  <a:pt x="835" y="1341"/>
                </a:lnTo>
                <a:lnTo>
                  <a:pt x="835" y="1341"/>
                </a:lnTo>
                <a:lnTo>
                  <a:pt x="837" y="1341"/>
                </a:lnTo>
                <a:lnTo>
                  <a:pt x="840" y="1338"/>
                </a:lnTo>
                <a:lnTo>
                  <a:pt x="842" y="1334"/>
                </a:lnTo>
                <a:lnTo>
                  <a:pt x="844" y="1331"/>
                </a:lnTo>
                <a:lnTo>
                  <a:pt x="847" y="1331"/>
                </a:lnTo>
                <a:lnTo>
                  <a:pt x="849" y="1334"/>
                </a:lnTo>
                <a:lnTo>
                  <a:pt x="851" y="1336"/>
                </a:lnTo>
                <a:lnTo>
                  <a:pt x="854" y="1341"/>
                </a:lnTo>
                <a:lnTo>
                  <a:pt x="856" y="1343"/>
                </a:lnTo>
                <a:lnTo>
                  <a:pt x="861" y="1343"/>
                </a:lnTo>
                <a:lnTo>
                  <a:pt x="865" y="1343"/>
                </a:lnTo>
                <a:lnTo>
                  <a:pt x="868" y="1343"/>
                </a:lnTo>
                <a:lnTo>
                  <a:pt x="872" y="1343"/>
                </a:lnTo>
                <a:lnTo>
                  <a:pt x="872" y="1343"/>
                </a:lnTo>
                <a:lnTo>
                  <a:pt x="875" y="1348"/>
                </a:lnTo>
                <a:lnTo>
                  <a:pt x="877" y="1352"/>
                </a:lnTo>
                <a:lnTo>
                  <a:pt x="879" y="1357"/>
                </a:lnTo>
                <a:lnTo>
                  <a:pt x="882" y="1362"/>
                </a:lnTo>
                <a:lnTo>
                  <a:pt x="884" y="1364"/>
                </a:lnTo>
                <a:lnTo>
                  <a:pt x="882" y="1369"/>
                </a:lnTo>
                <a:lnTo>
                  <a:pt x="882" y="1371"/>
                </a:lnTo>
                <a:lnTo>
                  <a:pt x="882" y="1376"/>
                </a:lnTo>
                <a:lnTo>
                  <a:pt x="884" y="1382"/>
                </a:lnTo>
                <a:lnTo>
                  <a:pt x="886" y="1389"/>
                </a:lnTo>
                <a:lnTo>
                  <a:pt x="886" y="1394"/>
                </a:lnTo>
                <a:lnTo>
                  <a:pt x="886" y="1399"/>
                </a:lnTo>
                <a:lnTo>
                  <a:pt x="886" y="1401"/>
                </a:lnTo>
                <a:lnTo>
                  <a:pt x="886" y="1406"/>
                </a:lnTo>
                <a:lnTo>
                  <a:pt x="889" y="1410"/>
                </a:lnTo>
                <a:lnTo>
                  <a:pt x="889" y="1413"/>
                </a:lnTo>
                <a:lnTo>
                  <a:pt x="891" y="1417"/>
                </a:lnTo>
                <a:lnTo>
                  <a:pt x="891" y="1420"/>
                </a:lnTo>
                <a:lnTo>
                  <a:pt x="891" y="1422"/>
                </a:lnTo>
                <a:lnTo>
                  <a:pt x="891" y="1424"/>
                </a:lnTo>
                <a:lnTo>
                  <a:pt x="898" y="1427"/>
                </a:lnTo>
                <a:lnTo>
                  <a:pt x="903" y="1427"/>
                </a:lnTo>
                <a:lnTo>
                  <a:pt x="907" y="1424"/>
                </a:lnTo>
                <a:lnTo>
                  <a:pt x="914" y="1422"/>
                </a:lnTo>
                <a:lnTo>
                  <a:pt x="919" y="1420"/>
                </a:lnTo>
                <a:lnTo>
                  <a:pt x="924" y="1417"/>
                </a:lnTo>
                <a:lnTo>
                  <a:pt x="926" y="1415"/>
                </a:lnTo>
                <a:lnTo>
                  <a:pt x="931" y="1417"/>
                </a:lnTo>
                <a:lnTo>
                  <a:pt x="933" y="1417"/>
                </a:lnTo>
                <a:lnTo>
                  <a:pt x="935" y="1422"/>
                </a:lnTo>
                <a:lnTo>
                  <a:pt x="938" y="1422"/>
                </a:lnTo>
                <a:lnTo>
                  <a:pt x="940" y="1424"/>
                </a:lnTo>
                <a:lnTo>
                  <a:pt x="942" y="1424"/>
                </a:lnTo>
                <a:lnTo>
                  <a:pt x="942" y="1427"/>
                </a:lnTo>
                <a:lnTo>
                  <a:pt x="945" y="1427"/>
                </a:lnTo>
                <a:lnTo>
                  <a:pt x="942" y="1429"/>
                </a:lnTo>
                <a:lnTo>
                  <a:pt x="942" y="1429"/>
                </a:lnTo>
                <a:lnTo>
                  <a:pt x="940" y="1431"/>
                </a:lnTo>
                <a:lnTo>
                  <a:pt x="940" y="1434"/>
                </a:lnTo>
                <a:lnTo>
                  <a:pt x="942" y="1438"/>
                </a:lnTo>
                <a:lnTo>
                  <a:pt x="942" y="1441"/>
                </a:lnTo>
                <a:lnTo>
                  <a:pt x="942" y="1445"/>
                </a:lnTo>
                <a:lnTo>
                  <a:pt x="940" y="1450"/>
                </a:lnTo>
                <a:lnTo>
                  <a:pt x="938" y="1457"/>
                </a:lnTo>
                <a:lnTo>
                  <a:pt x="935" y="1464"/>
                </a:lnTo>
                <a:lnTo>
                  <a:pt x="933" y="1471"/>
                </a:lnTo>
                <a:lnTo>
                  <a:pt x="933" y="1476"/>
                </a:lnTo>
                <a:lnTo>
                  <a:pt x="935" y="1478"/>
                </a:lnTo>
                <a:lnTo>
                  <a:pt x="935" y="1480"/>
                </a:lnTo>
                <a:lnTo>
                  <a:pt x="933" y="1483"/>
                </a:lnTo>
                <a:lnTo>
                  <a:pt x="931" y="1487"/>
                </a:lnTo>
                <a:lnTo>
                  <a:pt x="928" y="1490"/>
                </a:lnTo>
                <a:lnTo>
                  <a:pt x="926" y="1494"/>
                </a:lnTo>
                <a:lnTo>
                  <a:pt x="926" y="1497"/>
                </a:lnTo>
                <a:lnTo>
                  <a:pt x="926" y="1499"/>
                </a:lnTo>
                <a:lnTo>
                  <a:pt x="926" y="1501"/>
                </a:lnTo>
                <a:lnTo>
                  <a:pt x="931" y="1504"/>
                </a:lnTo>
                <a:lnTo>
                  <a:pt x="933" y="1504"/>
                </a:lnTo>
                <a:lnTo>
                  <a:pt x="935" y="1504"/>
                </a:lnTo>
                <a:lnTo>
                  <a:pt x="935" y="1501"/>
                </a:lnTo>
                <a:lnTo>
                  <a:pt x="938" y="1501"/>
                </a:lnTo>
                <a:lnTo>
                  <a:pt x="938" y="1499"/>
                </a:lnTo>
                <a:lnTo>
                  <a:pt x="940" y="1499"/>
                </a:lnTo>
                <a:lnTo>
                  <a:pt x="942" y="1501"/>
                </a:lnTo>
                <a:lnTo>
                  <a:pt x="942" y="1501"/>
                </a:lnTo>
                <a:lnTo>
                  <a:pt x="942" y="1501"/>
                </a:lnTo>
                <a:lnTo>
                  <a:pt x="945" y="1499"/>
                </a:lnTo>
                <a:lnTo>
                  <a:pt x="947" y="1499"/>
                </a:lnTo>
                <a:lnTo>
                  <a:pt x="947" y="1497"/>
                </a:lnTo>
                <a:lnTo>
                  <a:pt x="949" y="1497"/>
                </a:lnTo>
                <a:lnTo>
                  <a:pt x="949" y="1499"/>
                </a:lnTo>
                <a:lnTo>
                  <a:pt x="947" y="1501"/>
                </a:lnTo>
                <a:lnTo>
                  <a:pt x="949" y="1501"/>
                </a:lnTo>
                <a:lnTo>
                  <a:pt x="949" y="1501"/>
                </a:lnTo>
                <a:lnTo>
                  <a:pt x="949" y="1501"/>
                </a:lnTo>
                <a:lnTo>
                  <a:pt x="949" y="1499"/>
                </a:lnTo>
                <a:lnTo>
                  <a:pt x="952" y="1499"/>
                </a:lnTo>
                <a:lnTo>
                  <a:pt x="954" y="1501"/>
                </a:lnTo>
                <a:lnTo>
                  <a:pt x="954" y="1504"/>
                </a:lnTo>
                <a:lnTo>
                  <a:pt x="956" y="1506"/>
                </a:lnTo>
                <a:lnTo>
                  <a:pt x="956" y="1504"/>
                </a:lnTo>
                <a:lnTo>
                  <a:pt x="959" y="1504"/>
                </a:lnTo>
                <a:lnTo>
                  <a:pt x="959" y="1506"/>
                </a:lnTo>
                <a:lnTo>
                  <a:pt x="959" y="1511"/>
                </a:lnTo>
                <a:lnTo>
                  <a:pt x="959" y="1515"/>
                </a:lnTo>
                <a:lnTo>
                  <a:pt x="961" y="1520"/>
                </a:lnTo>
                <a:lnTo>
                  <a:pt x="961" y="1522"/>
                </a:lnTo>
                <a:lnTo>
                  <a:pt x="965" y="1527"/>
                </a:lnTo>
                <a:lnTo>
                  <a:pt x="968" y="1531"/>
                </a:lnTo>
                <a:lnTo>
                  <a:pt x="968" y="1536"/>
                </a:lnTo>
                <a:lnTo>
                  <a:pt x="965" y="1538"/>
                </a:lnTo>
                <a:lnTo>
                  <a:pt x="963" y="1543"/>
                </a:lnTo>
                <a:lnTo>
                  <a:pt x="963" y="1548"/>
                </a:lnTo>
                <a:lnTo>
                  <a:pt x="963" y="1552"/>
                </a:lnTo>
                <a:lnTo>
                  <a:pt x="963" y="1559"/>
                </a:lnTo>
                <a:lnTo>
                  <a:pt x="963" y="1566"/>
                </a:lnTo>
                <a:lnTo>
                  <a:pt x="961" y="1571"/>
                </a:lnTo>
                <a:lnTo>
                  <a:pt x="959" y="1573"/>
                </a:lnTo>
                <a:lnTo>
                  <a:pt x="956" y="1576"/>
                </a:lnTo>
                <a:lnTo>
                  <a:pt x="954" y="1578"/>
                </a:lnTo>
                <a:lnTo>
                  <a:pt x="952" y="1580"/>
                </a:lnTo>
                <a:lnTo>
                  <a:pt x="947" y="1580"/>
                </a:lnTo>
                <a:lnTo>
                  <a:pt x="945" y="1583"/>
                </a:lnTo>
                <a:lnTo>
                  <a:pt x="942" y="1583"/>
                </a:lnTo>
                <a:lnTo>
                  <a:pt x="942" y="1583"/>
                </a:lnTo>
                <a:lnTo>
                  <a:pt x="942" y="1580"/>
                </a:lnTo>
                <a:lnTo>
                  <a:pt x="940" y="1583"/>
                </a:lnTo>
                <a:lnTo>
                  <a:pt x="940" y="1585"/>
                </a:lnTo>
                <a:lnTo>
                  <a:pt x="938" y="1590"/>
                </a:lnTo>
                <a:lnTo>
                  <a:pt x="935" y="1590"/>
                </a:lnTo>
                <a:lnTo>
                  <a:pt x="933" y="1590"/>
                </a:lnTo>
                <a:lnTo>
                  <a:pt x="931" y="1590"/>
                </a:lnTo>
                <a:lnTo>
                  <a:pt x="928" y="1592"/>
                </a:lnTo>
                <a:lnTo>
                  <a:pt x="926" y="1592"/>
                </a:lnTo>
                <a:lnTo>
                  <a:pt x="924" y="1592"/>
                </a:lnTo>
                <a:lnTo>
                  <a:pt x="924" y="1590"/>
                </a:lnTo>
                <a:lnTo>
                  <a:pt x="921" y="1592"/>
                </a:lnTo>
                <a:lnTo>
                  <a:pt x="919" y="1594"/>
                </a:lnTo>
                <a:lnTo>
                  <a:pt x="917" y="1597"/>
                </a:lnTo>
                <a:lnTo>
                  <a:pt x="914" y="1594"/>
                </a:lnTo>
                <a:lnTo>
                  <a:pt x="914" y="1594"/>
                </a:lnTo>
                <a:lnTo>
                  <a:pt x="912" y="1597"/>
                </a:lnTo>
                <a:lnTo>
                  <a:pt x="910" y="1601"/>
                </a:lnTo>
                <a:lnTo>
                  <a:pt x="907" y="1604"/>
                </a:lnTo>
                <a:lnTo>
                  <a:pt x="905" y="1606"/>
                </a:lnTo>
                <a:lnTo>
                  <a:pt x="903" y="1606"/>
                </a:lnTo>
                <a:lnTo>
                  <a:pt x="900" y="1606"/>
                </a:lnTo>
                <a:lnTo>
                  <a:pt x="903" y="1608"/>
                </a:lnTo>
                <a:lnTo>
                  <a:pt x="903" y="1608"/>
                </a:lnTo>
                <a:lnTo>
                  <a:pt x="903" y="1608"/>
                </a:lnTo>
                <a:lnTo>
                  <a:pt x="898" y="1611"/>
                </a:lnTo>
                <a:lnTo>
                  <a:pt x="896" y="1611"/>
                </a:lnTo>
                <a:lnTo>
                  <a:pt x="891" y="1611"/>
                </a:lnTo>
                <a:lnTo>
                  <a:pt x="889" y="1615"/>
                </a:lnTo>
                <a:lnTo>
                  <a:pt x="886" y="1618"/>
                </a:lnTo>
                <a:lnTo>
                  <a:pt x="884" y="1620"/>
                </a:lnTo>
                <a:lnTo>
                  <a:pt x="879" y="1622"/>
                </a:lnTo>
                <a:lnTo>
                  <a:pt x="875" y="1625"/>
                </a:lnTo>
                <a:lnTo>
                  <a:pt x="870" y="1627"/>
                </a:lnTo>
                <a:lnTo>
                  <a:pt x="870" y="1627"/>
                </a:lnTo>
                <a:lnTo>
                  <a:pt x="870" y="1629"/>
                </a:lnTo>
                <a:lnTo>
                  <a:pt x="872" y="1632"/>
                </a:lnTo>
                <a:lnTo>
                  <a:pt x="875" y="1632"/>
                </a:lnTo>
                <a:lnTo>
                  <a:pt x="875" y="1634"/>
                </a:lnTo>
                <a:lnTo>
                  <a:pt x="872" y="1636"/>
                </a:lnTo>
                <a:lnTo>
                  <a:pt x="870" y="1636"/>
                </a:lnTo>
                <a:lnTo>
                  <a:pt x="868" y="1634"/>
                </a:lnTo>
                <a:lnTo>
                  <a:pt x="868" y="1632"/>
                </a:lnTo>
                <a:lnTo>
                  <a:pt x="865" y="1632"/>
                </a:lnTo>
                <a:lnTo>
                  <a:pt x="863" y="1634"/>
                </a:lnTo>
                <a:lnTo>
                  <a:pt x="863" y="1636"/>
                </a:lnTo>
                <a:lnTo>
                  <a:pt x="863" y="1639"/>
                </a:lnTo>
                <a:lnTo>
                  <a:pt x="861" y="1639"/>
                </a:lnTo>
                <a:lnTo>
                  <a:pt x="858" y="1639"/>
                </a:lnTo>
                <a:lnTo>
                  <a:pt x="858" y="1639"/>
                </a:lnTo>
                <a:lnTo>
                  <a:pt x="858" y="1641"/>
                </a:lnTo>
                <a:lnTo>
                  <a:pt x="858" y="1643"/>
                </a:lnTo>
                <a:lnTo>
                  <a:pt x="856" y="1645"/>
                </a:lnTo>
                <a:lnTo>
                  <a:pt x="851" y="1648"/>
                </a:lnTo>
                <a:lnTo>
                  <a:pt x="849" y="1650"/>
                </a:lnTo>
                <a:lnTo>
                  <a:pt x="844" y="1652"/>
                </a:lnTo>
                <a:lnTo>
                  <a:pt x="844" y="1657"/>
                </a:lnTo>
                <a:lnTo>
                  <a:pt x="842" y="1662"/>
                </a:lnTo>
                <a:lnTo>
                  <a:pt x="840" y="1666"/>
                </a:lnTo>
                <a:lnTo>
                  <a:pt x="837" y="1666"/>
                </a:lnTo>
                <a:lnTo>
                  <a:pt x="835" y="1669"/>
                </a:lnTo>
                <a:lnTo>
                  <a:pt x="833" y="1669"/>
                </a:lnTo>
                <a:lnTo>
                  <a:pt x="831" y="1671"/>
                </a:lnTo>
                <a:lnTo>
                  <a:pt x="828" y="1676"/>
                </a:lnTo>
                <a:lnTo>
                  <a:pt x="828" y="1678"/>
                </a:lnTo>
                <a:lnTo>
                  <a:pt x="824" y="1685"/>
                </a:lnTo>
                <a:lnTo>
                  <a:pt x="817" y="1692"/>
                </a:lnTo>
                <a:lnTo>
                  <a:pt x="812" y="1697"/>
                </a:lnTo>
                <a:lnTo>
                  <a:pt x="810" y="1699"/>
                </a:lnTo>
                <a:lnTo>
                  <a:pt x="805" y="1699"/>
                </a:lnTo>
                <a:lnTo>
                  <a:pt x="803" y="1699"/>
                </a:lnTo>
                <a:lnTo>
                  <a:pt x="800" y="1701"/>
                </a:lnTo>
                <a:lnTo>
                  <a:pt x="798" y="1704"/>
                </a:lnTo>
                <a:lnTo>
                  <a:pt x="798" y="1706"/>
                </a:lnTo>
                <a:lnTo>
                  <a:pt x="798" y="1711"/>
                </a:lnTo>
                <a:lnTo>
                  <a:pt x="796" y="1713"/>
                </a:lnTo>
                <a:lnTo>
                  <a:pt x="791" y="1715"/>
                </a:lnTo>
                <a:lnTo>
                  <a:pt x="789" y="1718"/>
                </a:lnTo>
                <a:lnTo>
                  <a:pt x="784" y="1718"/>
                </a:lnTo>
                <a:lnTo>
                  <a:pt x="786" y="1720"/>
                </a:lnTo>
                <a:lnTo>
                  <a:pt x="786" y="1720"/>
                </a:lnTo>
                <a:lnTo>
                  <a:pt x="786" y="1720"/>
                </a:lnTo>
                <a:lnTo>
                  <a:pt x="786" y="1720"/>
                </a:lnTo>
                <a:lnTo>
                  <a:pt x="786" y="1720"/>
                </a:lnTo>
                <a:lnTo>
                  <a:pt x="786" y="1722"/>
                </a:lnTo>
                <a:lnTo>
                  <a:pt x="791" y="1725"/>
                </a:lnTo>
                <a:lnTo>
                  <a:pt x="796" y="1725"/>
                </a:lnTo>
                <a:lnTo>
                  <a:pt x="800" y="1725"/>
                </a:lnTo>
                <a:lnTo>
                  <a:pt x="803" y="1725"/>
                </a:lnTo>
                <a:lnTo>
                  <a:pt x="805" y="1725"/>
                </a:lnTo>
                <a:lnTo>
                  <a:pt x="805" y="1722"/>
                </a:lnTo>
                <a:lnTo>
                  <a:pt x="807" y="1720"/>
                </a:lnTo>
                <a:lnTo>
                  <a:pt x="807" y="1718"/>
                </a:lnTo>
                <a:lnTo>
                  <a:pt x="810" y="1715"/>
                </a:lnTo>
                <a:lnTo>
                  <a:pt x="812" y="1715"/>
                </a:lnTo>
                <a:lnTo>
                  <a:pt x="817" y="1715"/>
                </a:lnTo>
                <a:lnTo>
                  <a:pt x="821" y="1715"/>
                </a:lnTo>
                <a:lnTo>
                  <a:pt x="824" y="1718"/>
                </a:lnTo>
                <a:lnTo>
                  <a:pt x="826" y="1720"/>
                </a:lnTo>
                <a:lnTo>
                  <a:pt x="828" y="1720"/>
                </a:lnTo>
                <a:lnTo>
                  <a:pt x="828" y="1722"/>
                </a:lnTo>
                <a:lnTo>
                  <a:pt x="828" y="1725"/>
                </a:lnTo>
                <a:lnTo>
                  <a:pt x="828" y="1725"/>
                </a:lnTo>
                <a:lnTo>
                  <a:pt x="831" y="1727"/>
                </a:lnTo>
                <a:lnTo>
                  <a:pt x="835" y="1732"/>
                </a:lnTo>
                <a:lnTo>
                  <a:pt x="842" y="1736"/>
                </a:lnTo>
                <a:lnTo>
                  <a:pt x="847" y="1741"/>
                </a:lnTo>
                <a:lnTo>
                  <a:pt x="851" y="1743"/>
                </a:lnTo>
                <a:lnTo>
                  <a:pt x="856" y="1748"/>
                </a:lnTo>
                <a:lnTo>
                  <a:pt x="856" y="1753"/>
                </a:lnTo>
                <a:lnTo>
                  <a:pt x="856" y="1755"/>
                </a:lnTo>
                <a:lnTo>
                  <a:pt x="856" y="1760"/>
                </a:lnTo>
                <a:lnTo>
                  <a:pt x="854" y="1762"/>
                </a:lnTo>
                <a:lnTo>
                  <a:pt x="856" y="1762"/>
                </a:lnTo>
                <a:lnTo>
                  <a:pt x="858" y="1762"/>
                </a:lnTo>
                <a:lnTo>
                  <a:pt x="863" y="1762"/>
                </a:lnTo>
                <a:lnTo>
                  <a:pt x="865" y="1757"/>
                </a:lnTo>
                <a:lnTo>
                  <a:pt x="870" y="1755"/>
                </a:lnTo>
                <a:lnTo>
                  <a:pt x="872" y="1753"/>
                </a:lnTo>
                <a:lnTo>
                  <a:pt x="875" y="1750"/>
                </a:lnTo>
                <a:lnTo>
                  <a:pt x="877" y="1755"/>
                </a:lnTo>
                <a:lnTo>
                  <a:pt x="882" y="1757"/>
                </a:lnTo>
                <a:lnTo>
                  <a:pt x="884" y="1762"/>
                </a:lnTo>
                <a:lnTo>
                  <a:pt x="886" y="1767"/>
                </a:lnTo>
                <a:lnTo>
                  <a:pt x="889" y="1771"/>
                </a:lnTo>
                <a:lnTo>
                  <a:pt x="891" y="1774"/>
                </a:lnTo>
                <a:lnTo>
                  <a:pt x="893" y="1774"/>
                </a:lnTo>
                <a:lnTo>
                  <a:pt x="896" y="1774"/>
                </a:lnTo>
                <a:lnTo>
                  <a:pt x="896" y="1771"/>
                </a:lnTo>
                <a:lnTo>
                  <a:pt x="898" y="1771"/>
                </a:lnTo>
                <a:lnTo>
                  <a:pt x="903" y="1776"/>
                </a:lnTo>
                <a:lnTo>
                  <a:pt x="907" y="1778"/>
                </a:lnTo>
                <a:lnTo>
                  <a:pt x="912" y="1780"/>
                </a:lnTo>
                <a:lnTo>
                  <a:pt x="917" y="1780"/>
                </a:lnTo>
                <a:lnTo>
                  <a:pt x="919" y="1785"/>
                </a:lnTo>
                <a:lnTo>
                  <a:pt x="919" y="1787"/>
                </a:lnTo>
                <a:lnTo>
                  <a:pt x="921" y="1790"/>
                </a:lnTo>
                <a:lnTo>
                  <a:pt x="924" y="1792"/>
                </a:lnTo>
                <a:lnTo>
                  <a:pt x="926" y="1797"/>
                </a:lnTo>
                <a:lnTo>
                  <a:pt x="931" y="1799"/>
                </a:lnTo>
                <a:lnTo>
                  <a:pt x="933" y="1799"/>
                </a:lnTo>
                <a:lnTo>
                  <a:pt x="933" y="1801"/>
                </a:lnTo>
                <a:lnTo>
                  <a:pt x="935" y="1801"/>
                </a:lnTo>
                <a:lnTo>
                  <a:pt x="935" y="1801"/>
                </a:lnTo>
                <a:lnTo>
                  <a:pt x="938" y="1801"/>
                </a:lnTo>
                <a:lnTo>
                  <a:pt x="938" y="1799"/>
                </a:lnTo>
                <a:lnTo>
                  <a:pt x="940" y="1801"/>
                </a:lnTo>
                <a:lnTo>
                  <a:pt x="942" y="1804"/>
                </a:lnTo>
                <a:lnTo>
                  <a:pt x="945" y="1806"/>
                </a:lnTo>
                <a:lnTo>
                  <a:pt x="947" y="1808"/>
                </a:lnTo>
                <a:lnTo>
                  <a:pt x="947" y="1808"/>
                </a:lnTo>
                <a:lnTo>
                  <a:pt x="949" y="1808"/>
                </a:lnTo>
                <a:lnTo>
                  <a:pt x="952" y="1808"/>
                </a:lnTo>
                <a:lnTo>
                  <a:pt x="954" y="1813"/>
                </a:lnTo>
                <a:lnTo>
                  <a:pt x="954" y="1815"/>
                </a:lnTo>
                <a:lnTo>
                  <a:pt x="954" y="1820"/>
                </a:lnTo>
                <a:lnTo>
                  <a:pt x="956" y="1825"/>
                </a:lnTo>
                <a:lnTo>
                  <a:pt x="959" y="1829"/>
                </a:lnTo>
                <a:lnTo>
                  <a:pt x="965" y="1832"/>
                </a:lnTo>
                <a:lnTo>
                  <a:pt x="970" y="1834"/>
                </a:lnTo>
                <a:lnTo>
                  <a:pt x="975" y="1836"/>
                </a:lnTo>
                <a:lnTo>
                  <a:pt x="977" y="1841"/>
                </a:lnTo>
                <a:lnTo>
                  <a:pt x="977" y="1841"/>
                </a:lnTo>
                <a:lnTo>
                  <a:pt x="975" y="1843"/>
                </a:lnTo>
                <a:lnTo>
                  <a:pt x="972" y="1848"/>
                </a:lnTo>
                <a:lnTo>
                  <a:pt x="968" y="1850"/>
                </a:lnTo>
                <a:lnTo>
                  <a:pt x="965" y="1853"/>
                </a:lnTo>
                <a:lnTo>
                  <a:pt x="963" y="1855"/>
                </a:lnTo>
                <a:lnTo>
                  <a:pt x="963" y="1855"/>
                </a:lnTo>
                <a:lnTo>
                  <a:pt x="961" y="1857"/>
                </a:lnTo>
                <a:lnTo>
                  <a:pt x="959" y="1860"/>
                </a:lnTo>
                <a:lnTo>
                  <a:pt x="959" y="1862"/>
                </a:lnTo>
                <a:lnTo>
                  <a:pt x="959" y="1867"/>
                </a:lnTo>
                <a:lnTo>
                  <a:pt x="959" y="1874"/>
                </a:lnTo>
                <a:lnTo>
                  <a:pt x="959" y="1878"/>
                </a:lnTo>
                <a:lnTo>
                  <a:pt x="959" y="1878"/>
                </a:lnTo>
                <a:lnTo>
                  <a:pt x="959" y="1881"/>
                </a:lnTo>
                <a:lnTo>
                  <a:pt x="956" y="1885"/>
                </a:lnTo>
                <a:lnTo>
                  <a:pt x="956" y="1885"/>
                </a:lnTo>
                <a:lnTo>
                  <a:pt x="961" y="1888"/>
                </a:lnTo>
                <a:lnTo>
                  <a:pt x="963" y="1890"/>
                </a:lnTo>
                <a:lnTo>
                  <a:pt x="963" y="1890"/>
                </a:lnTo>
                <a:lnTo>
                  <a:pt x="963" y="1890"/>
                </a:lnTo>
                <a:lnTo>
                  <a:pt x="970" y="1883"/>
                </a:lnTo>
                <a:lnTo>
                  <a:pt x="977" y="1878"/>
                </a:lnTo>
                <a:lnTo>
                  <a:pt x="984" y="1874"/>
                </a:lnTo>
                <a:lnTo>
                  <a:pt x="991" y="1867"/>
                </a:lnTo>
                <a:lnTo>
                  <a:pt x="996" y="1862"/>
                </a:lnTo>
                <a:lnTo>
                  <a:pt x="1003" y="1850"/>
                </a:lnTo>
                <a:lnTo>
                  <a:pt x="1007" y="1836"/>
                </a:lnTo>
                <a:lnTo>
                  <a:pt x="1012" y="1825"/>
                </a:lnTo>
                <a:lnTo>
                  <a:pt x="1017" y="1822"/>
                </a:lnTo>
                <a:lnTo>
                  <a:pt x="1019" y="1818"/>
                </a:lnTo>
                <a:lnTo>
                  <a:pt x="1024" y="1815"/>
                </a:lnTo>
                <a:lnTo>
                  <a:pt x="1024" y="1815"/>
                </a:lnTo>
                <a:lnTo>
                  <a:pt x="1021" y="1813"/>
                </a:lnTo>
                <a:lnTo>
                  <a:pt x="1024" y="1813"/>
                </a:lnTo>
                <a:lnTo>
                  <a:pt x="1024" y="1811"/>
                </a:lnTo>
                <a:lnTo>
                  <a:pt x="1024" y="1811"/>
                </a:lnTo>
                <a:lnTo>
                  <a:pt x="1021" y="1813"/>
                </a:lnTo>
                <a:lnTo>
                  <a:pt x="1019" y="1815"/>
                </a:lnTo>
                <a:lnTo>
                  <a:pt x="1019" y="1813"/>
                </a:lnTo>
                <a:lnTo>
                  <a:pt x="1021" y="1813"/>
                </a:lnTo>
                <a:lnTo>
                  <a:pt x="1021" y="1811"/>
                </a:lnTo>
                <a:lnTo>
                  <a:pt x="1021" y="1811"/>
                </a:lnTo>
                <a:lnTo>
                  <a:pt x="1024" y="1811"/>
                </a:lnTo>
                <a:lnTo>
                  <a:pt x="1024" y="1811"/>
                </a:lnTo>
                <a:lnTo>
                  <a:pt x="1021" y="1808"/>
                </a:lnTo>
                <a:lnTo>
                  <a:pt x="1021" y="1811"/>
                </a:lnTo>
                <a:lnTo>
                  <a:pt x="1021" y="1811"/>
                </a:lnTo>
                <a:lnTo>
                  <a:pt x="1019" y="1813"/>
                </a:lnTo>
                <a:lnTo>
                  <a:pt x="1017" y="1813"/>
                </a:lnTo>
                <a:lnTo>
                  <a:pt x="1017" y="1813"/>
                </a:lnTo>
                <a:lnTo>
                  <a:pt x="1017" y="1811"/>
                </a:lnTo>
                <a:lnTo>
                  <a:pt x="1019" y="1811"/>
                </a:lnTo>
                <a:lnTo>
                  <a:pt x="1019" y="1811"/>
                </a:lnTo>
                <a:lnTo>
                  <a:pt x="1017" y="1811"/>
                </a:lnTo>
                <a:lnTo>
                  <a:pt x="1017" y="1811"/>
                </a:lnTo>
                <a:lnTo>
                  <a:pt x="1017" y="1811"/>
                </a:lnTo>
                <a:lnTo>
                  <a:pt x="1017" y="1808"/>
                </a:lnTo>
                <a:lnTo>
                  <a:pt x="1017" y="1806"/>
                </a:lnTo>
                <a:lnTo>
                  <a:pt x="1019" y="1806"/>
                </a:lnTo>
                <a:lnTo>
                  <a:pt x="1021" y="1806"/>
                </a:lnTo>
                <a:lnTo>
                  <a:pt x="1021" y="1804"/>
                </a:lnTo>
                <a:lnTo>
                  <a:pt x="1021" y="1804"/>
                </a:lnTo>
                <a:lnTo>
                  <a:pt x="1019" y="1804"/>
                </a:lnTo>
                <a:lnTo>
                  <a:pt x="1017" y="1801"/>
                </a:lnTo>
                <a:lnTo>
                  <a:pt x="1017" y="1801"/>
                </a:lnTo>
                <a:lnTo>
                  <a:pt x="1017" y="1799"/>
                </a:lnTo>
                <a:lnTo>
                  <a:pt x="1019" y="1799"/>
                </a:lnTo>
                <a:lnTo>
                  <a:pt x="1019" y="1797"/>
                </a:lnTo>
                <a:lnTo>
                  <a:pt x="1019" y="1794"/>
                </a:lnTo>
                <a:lnTo>
                  <a:pt x="1019" y="1794"/>
                </a:lnTo>
                <a:lnTo>
                  <a:pt x="1021" y="1794"/>
                </a:lnTo>
                <a:lnTo>
                  <a:pt x="1026" y="1792"/>
                </a:lnTo>
                <a:lnTo>
                  <a:pt x="1026" y="1790"/>
                </a:lnTo>
                <a:lnTo>
                  <a:pt x="1026" y="1790"/>
                </a:lnTo>
                <a:lnTo>
                  <a:pt x="1026" y="1790"/>
                </a:lnTo>
                <a:lnTo>
                  <a:pt x="1024" y="1790"/>
                </a:lnTo>
                <a:lnTo>
                  <a:pt x="1024" y="1787"/>
                </a:lnTo>
                <a:lnTo>
                  <a:pt x="1026" y="1787"/>
                </a:lnTo>
                <a:lnTo>
                  <a:pt x="1026" y="1787"/>
                </a:lnTo>
                <a:lnTo>
                  <a:pt x="1028" y="1790"/>
                </a:lnTo>
                <a:lnTo>
                  <a:pt x="1028" y="1790"/>
                </a:lnTo>
                <a:lnTo>
                  <a:pt x="1028" y="1790"/>
                </a:lnTo>
                <a:lnTo>
                  <a:pt x="1028" y="1787"/>
                </a:lnTo>
                <a:lnTo>
                  <a:pt x="1028" y="1783"/>
                </a:lnTo>
                <a:lnTo>
                  <a:pt x="1028" y="1780"/>
                </a:lnTo>
                <a:lnTo>
                  <a:pt x="1031" y="1780"/>
                </a:lnTo>
                <a:lnTo>
                  <a:pt x="1031" y="1778"/>
                </a:lnTo>
                <a:lnTo>
                  <a:pt x="1031" y="1778"/>
                </a:lnTo>
                <a:lnTo>
                  <a:pt x="1031" y="1776"/>
                </a:lnTo>
                <a:lnTo>
                  <a:pt x="1033" y="1776"/>
                </a:lnTo>
                <a:lnTo>
                  <a:pt x="1035" y="1776"/>
                </a:lnTo>
                <a:lnTo>
                  <a:pt x="1040" y="1774"/>
                </a:lnTo>
                <a:lnTo>
                  <a:pt x="1045" y="1774"/>
                </a:lnTo>
                <a:lnTo>
                  <a:pt x="1045" y="1774"/>
                </a:lnTo>
                <a:lnTo>
                  <a:pt x="1045" y="1774"/>
                </a:lnTo>
                <a:lnTo>
                  <a:pt x="1045" y="1771"/>
                </a:lnTo>
                <a:lnTo>
                  <a:pt x="1045" y="1769"/>
                </a:lnTo>
                <a:lnTo>
                  <a:pt x="1047" y="1767"/>
                </a:lnTo>
                <a:lnTo>
                  <a:pt x="1049" y="1767"/>
                </a:lnTo>
                <a:lnTo>
                  <a:pt x="1052" y="1767"/>
                </a:lnTo>
                <a:lnTo>
                  <a:pt x="1054" y="1764"/>
                </a:lnTo>
                <a:lnTo>
                  <a:pt x="1054" y="1764"/>
                </a:lnTo>
                <a:lnTo>
                  <a:pt x="1054" y="1762"/>
                </a:lnTo>
                <a:lnTo>
                  <a:pt x="1052" y="1760"/>
                </a:lnTo>
                <a:lnTo>
                  <a:pt x="1052" y="1757"/>
                </a:lnTo>
                <a:lnTo>
                  <a:pt x="1054" y="1755"/>
                </a:lnTo>
                <a:lnTo>
                  <a:pt x="1056" y="1755"/>
                </a:lnTo>
                <a:lnTo>
                  <a:pt x="1056" y="1757"/>
                </a:lnTo>
                <a:lnTo>
                  <a:pt x="1059" y="1755"/>
                </a:lnTo>
                <a:lnTo>
                  <a:pt x="1059" y="1755"/>
                </a:lnTo>
                <a:lnTo>
                  <a:pt x="1059" y="1753"/>
                </a:lnTo>
                <a:lnTo>
                  <a:pt x="1056" y="1748"/>
                </a:lnTo>
                <a:lnTo>
                  <a:pt x="1056" y="1746"/>
                </a:lnTo>
                <a:lnTo>
                  <a:pt x="1059" y="1746"/>
                </a:lnTo>
                <a:lnTo>
                  <a:pt x="1061" y="1746"/>
                </a:lnTo>
                <a:lnTo>
                  <a:pt x="1061" y="1746"/>
                </a:lnTo>
                <a:lnTo>
                  <a:pt x="1061" y="1748"/>
                </a:lnTo>
                <a:lnTo>
                  <a:pt x="1061" y="1750"/>
                </a:lnTo>
                <a:lnTo>
                  <a:pt x="1061" y="1753"/>
                </a:lnTo>
                <a:lnTo>
                  <a:pt x="1063" y="1753"/>
                </a:lnTo>
                <a:lnTo>
                  <a:pt x="1063" y="1750"/>
                </a:lnTo>
                <a:lnTo>
                  <a:pt x="1063" y="1746"/>
                </a:lnTo>
                <a:lnTo>
                  <a:pt x="1063" y="1743"/>
                </a:lnTo>
                <a:lnTo>
                  <a:pt x="1063" y="1741"/>
                </a:lnTo>
                <a:lnTo>
                  <a:pt x="1066" y="1736"/>
                </a:lnTo>
                <a:lnTo>
                  <a:pt x="1066" y="1734"/>
                </a:lnTo>
                <a:lnTo>
                  <a:pt x="1068" y="1734"/>
                </a:lnTo>
                <a:lnTo>
                  <a:pt x="1070" y="1732"/>
                </a:lnTo>
                <a:lnTo>
                  <a:pt x="1073" y="1732"/>
                </a:lnTo>
                <a:lnTo>
                  <a:pt x="1073" y="1732"/>
                </a:lnTo>
                <a:lnTo>
                  <a:pt x="1070" y="1732"/>
                </a:lnTo>
                <a:lnTo>
                  <a:pt x="1068" y="1732"/>
                </a:lnTo>
                <a:lnTo>
                  <a:pt x="1068" y="1732"/>
                </a:lnTo>
                <a:lnTo>
                  <a:pt x="1068" y="1732"/>
                </a:lnTo>
                <a:lnTo>
                  <a:pt x="1068" y="1729"/>
                </a:lnTo>
                <a:lnTo>
                  <a:pt x="1068" y="1729"/>
                </a:lnTo>
                <a:lnTo>
                  <a:pt x="1066" y="1729"/>
                </a:lnTo>
                <a:lnTo>
                  <a:pt x="1066" y="1729"/>
                </a:lnTo>
                <a:lnTo>
                  <a:pt x="1063" y="1729"/>
                </a:lnTo>
                <a:lnTo>
                  <a:pt x="1063" y="1729"/>
                </a:lnTo>
                <a:lnTo>
                  <a:pt x="1063" y="1727"/>
                </a:lnTo>
                <a:lnTo>
                  <a:pt x="1063" y="1725"/>
                </a:lnTo>
                <a:lnTo>
                  <a:pt x="1063" y="1725"/>
                </a:lnTo>
                <a:lnTo>
                  <a:pt x="1061" y="1725"/>
                </a:lnTo>
                <a:lnTo>
                  <a:pt x="1061" y="1722"/>
                </a:lnTo>
                <a:lnTo>
                  <a:pt x="1063" y="1722"/>
                </a:lnTo>
                <a:lnTo>
                  <a:pt x="1063" y="1720"/>
                </a:lnTo>
                <a:lnTo>
                  <a:pt x="1063" y="1718"/>
                </a:lnTo>
                <a:lnTo>
                  <a:pt x="1063" y="1718"/>
                </a:lnTo>
                <a:lnTo>
                  <a:pt x="1063" y="1718"/>
                </a:lnTo>
                <a:lnTo>
                  <a:pt x="1063" y="1715"/>
                </a:lnTo>
                <a:lnTo>
                  <a:pt x="1063" y="1715"/>
                </a:lnTo>
                <a:lnTo>
                  <a:pt x="1066" y="1715"/>
                </a:lnTo>
                <a:lnTo>
                  <a:pt x="1066" y="1718"/>
                </a:lnTo>
                <a:lnTo>
                  <a:pt x="1066" y="1720"/>
                </a:lnTo>
                <a:lnTo>
                  <a:pt x="1066" y="1722"/>
                </a:lnTo>
                <a:lnTo>
                  <a:pt x="1066" y="1722"/>
                </a:lnTo>
                <a:lnTo>
                  <a:pt x="1068" y="1725"/>
                </a:lnTo>
                <a:lnTo>
                  <a:pt x="1070" y="1725"/>
                </a:lnTo>
                <a:lnTo>
                  <a:pt x="1073" y="1727"/>
                </a:lnTo>
                <a:lnTo>
                  <a:pt x="1075" y="1727"/>
                </a:lnTo>
                <a:lnTo>
                  <a:pt x="1075" y="1729"/>
                </a:lnTo>
                <a:lnTo>
                  <a:pt x="1075" y="1729"/>
                </a:lnTo>
                <a:lnTo>
                  <a:pt x="1075" y="1732"/>
                </a:lnTo>
                <a:lnTo>
                  <a:pt x="1075" y="1734"/>
                </a:lnTo>
                <a:lnTo>
                  <a:pt x="1077" y="1734"/>
                </a:lnTo>
                <a:lnTo>
                  <a:pt x="1080" y="1734"/>
                </a:lnTo>
                <a:lnTo>
                  <a:pt x="1080" y="1732"/>
                </a:lnTo>
                <a:lnTo>
                  <a:pt x="1080" y="1732"/>
                </a:lnTo>
                <a:lnTo>
                  <a:pt x="1080" y="1729"/>
                </a:lnTo>
                <a:lnTo>
                  <a:pt x="1082" y="1729"/>
                </a:lnTo>
                <a:lnTo>
                  <a:pt x="1084" y="1729"/>
                </a:lnTo>
                <a:lnTo>
                  <a:pt x="1087" y="1729"/>
                </a:lnTo>
                <a:lnTo>
                  <a:pt x="1091" y="1729"/>
                </a:lnTo>
                <a:lnTo>
                  <a:pt x="1091" y="1727"/>
                </a:lnTo>
                <a:lnTo>
                  <a:pt x="1091" y="1727"/>
                </a:lnTo>
                <a:lnTo>
                  <a:pt x="1089" y="1725"/>
                </a:lnTo>
                <a:lnTo>
                  <a:pt x="1091" y="1722"/>
                </a:lnTo>
                <a:lnTo>
                  <a:pt x="1093" y="1722"/>
                </a:lnTo>
                <a:lnTo>
                  <a:pt x="1096" y="1725"/>
                </a:lnTo>
                <a:lnTo>
                  <a:pt x="1096" y="1727"/>
                </a:lnTo>
                <a:lnTo>
                  <a:pt x="1096" y="1732"/>
                </a:lnTo>
                <a:lnTo>
                  <a:pt x="1096" y="1734"/>
                </a:lnTo>
                <a:lnTo>
                  <a:pt x="1093" y="1736"/>
                </a:lnTo>
                <a:lnTo>
                  <a:pt x="1093" y="1739"/>
                </a:lnTo>
                <a:lnTo>
                  <a:pt x="1091" y="1736"/>
                </a:lnTo>
                <a:lnTo>
                  <a:pt x="1091" y="1734"/>
                </a:lnTo>
                <a:lnTo>
                  <a:pt x="1091" y="1732"/>
                </a:lnTo>
                <a:lnTo>
                  <a:pt x="1089" y="1732"/>
                </a:lnTo>
                <a:lnTo>
                  <a:pt x="1089" y="1732"/>
                </a:lnTo>
                <a:lnTo>
                  <a:pt x="1089" y="1734"/>
                </a:lnTo>
                <a:lnTo>
                  <a:pt x="1089" y="1736"/>
                </a:lnTo>
                <a:lnTo>
                  <a:pt x="1089" y="1741"/>
                </a:lnTo>
                <a:lnTo>
                  <a:pt x="1089" y="1746"/>
                </a:lnTo>
                <a:lnTo>
                  <a:pt x="1089" y="1748"/>
                </a:lnTo>
                <a:lnTo>
                  <a:pt x="1087" y="1753"/>
                </a:lnTo>
                <a:lnTo>
                  <a:pt x="1082" y="1755"/>
                </a:lnTo>
                <a:lnTo>
                  <a:pt x="1077" y="1755"/>
                </a:lnTo>
                <a:lnTo>
                  <a:pt x="1075" y="1757"/>
                </a:lnTo>
                <a:lnTo>
                  <a:pt x="1075" y="1757"/>
                </a:lnTo>
                <a:lnTo>
                  <a:pt x="1075" y="1760"/>
                </a:lnTo>
                <a:lnTo>
                  <a:pt x="1075" y="1762"/>
                </a:lnTo>
                <a:lnTo>
                  <a:pt x="1075" y="1767"/>
                </a:lnTo>
                <a:lnTo>
                  <a:pt x="1075" y="1769"/>
                </a:lnTo>
                <a:lnTo>
                  <a:pt x="1073" y="1767"/>
                </a:lnTo>
                <a:lnTo>
                  <a:pt x="1073" y="1767"/>
                </a:lnTo>
                <a:lnTo>
                  <a:pt x="1073" y="1764"/>
                </a:lnTo>
                <a:lnTo>
                  <a:pt x="1070" y="1764"/>
                </a:lnTo>
                <a:lnTo>
                  <a:pt x="1070" y="1767"/>
                </a:lnTo>
                <a:lnTo>
                  <a:pt x="1068" y="1767"/>
                </a:lnTo>
                <a:lnTo>
                  <a:pt x="1066" y="1767"/>
                </a:lnTo>
                <a:lnTo>
                  <a:pt x="1066" y="1769"/>
                </a:lnTo>
                <a:lnTo>
                  <a:pt x="1066" y="1771"/>
                </a:lnTo>
                <a:lnTo>
                  <a:pt x="1066" y="1776"/>
                </a:lnTo>
                <a:lnTo>
                  <a:pt x="1066" y="1778"/>
                </a:lnTo>
                <a:lnTo>
                  <a:pt x="1063" y="1783"/>
                </a:lnTo>
                <a:lnTo>
                  <a:pt x="1061" y="1785"/>
                </a:lnTo>
                <a:lnTo>
                  <a:pt x="1056" y="1787"/>
                </a:lnTo>
                <a:lnTo>
                  <a:pt x="1056" y="1785"/>
                </a:lnTo>
                <a:lnTo>
                  <a:pt x="1054" y="1785"/>
                </a:lnTo>
                <a:lnTo>
                  <a:pt x="1054" y="1785"/>
                </a:lnTo>
                <a:lnTo>
                  <a:pt x="1052" y="1787"/>
                </a:lnTo>
                <a:lnTo>
                  <a:pt x="1052" y="1790"/>
                </a:lnTo>
                <a:lnTo>
                  <a:pt x="1052" y="1790"/>
                </a:lnTo>
                <a:lnTo>
                  <a:pt x="1052" y="1790"/>
                </a:lnTo>
                <a:lnTo>
                  <a:pt x="1052" y="1790"/>
                </a:lnTo>
                <a:lnTo>
                  <a:pt x="1049" y="1790"/>
                </a:lnTo>
                <a:lnTo>
                  <a:pt x="1049" y="1790"/>
                </a:lnTo>
                <a:lnTo>
                  <a:pt x="1047" y="1794"/>
                </a:lnTo>
                <a:lnTo>
                  <a:pt x="1045" y="1797"/>
                </a:lnTo>
                <a:lnTo>
                  <a:pt x="1040" y="1799"/>
                </a:lnTo>
                <a:lnTo>
                  <a:pt x="1035" y="1799"/>
                </a:lnTo>
                <a:lnTo>
                  <a:pt x="1035" y="1799"/>
                </a:lnTo>
                <a:lnTo>
                  <a:pt x="1035" y="1801"/>
                </a:lnTo>
                <a:lnTo>
                  <a:pt x="1033" y="1801"/>
                </a:lnTo>
                <a:lnTo>
                  <a:pt x="1031" y="1801"/>
                </a:lnTo>
                <a:lnTo>
                  <a:pt x="1028" y="1801"/>
                </a:lnTo>
                <a:lnTo>
                  <a:pt x="1026" y="1799"/>
                </a:lnTo>
                <a:lnTo>
                  <a:pt x="1024" y="1799"/>
                </a:lnTo>
                <a:lnTo>
                  <a:pt x="1024" y="1801"/>
                </a:lnTo>
                <a:lnTo>
                  <a:pt x="1024" y="1804"/>
                </a:lnTo>
                <a:lnTo>
                  <a:pt x="1026" y="1804"/>
                </a:lnTo>
                <a:lnTo>
                  <a:pt x="1026" y="1806"/>
                </a:lnTo>
                <a:lnTo>
                  <a:pt x="1026" y="1806"/>
                </a:lnTo>
                <a:lnTo>
                  <a:pt x="1026" y="1808"/>
                </a:lnTo>
                <a:lnTo>
                  <a:pt x="1024" y="1813"/>
                </a:lnTo>
                <a:lnTo>
                  <a:pt x="1024" y="1815"/>
                </a:lnTo>
                <a:lnTo>
                  <a:pt x="1024" y="1815"/>
                </a:lnTo>
                <a:lnTo>
                  <a:pt x="1024" y="1815"/>
                </a:lnTo>
                <a:lnTo>
                  <a:pt x="1024" y="1815"/>
                </a:lnTo>
                <a:lnTo>
                  <a:pt x="1033" y="1806"/>
                </a:lnTo>
                <a:lnTo>
                  <a:pt x="1045" y="1799"/>
                </a:lnTo>
                <a:lnTo>
                  <a:pt x="1077" y="1771"/>
                </a:lnTo>
                <a:lnTo>
                  <a:pt x="1105" y="1736"/>
                </a:lnTo>
                <a:lnTo>
                  <a:pt x="1110" y="1727"/>
                </a:lnTo>
                <a:lnTo>
                  <a:pt x="1114" y="1718"/>
                </a:lnTo>
                <a:lnTo>
                  <a:pt x="1119" y="1708"/>
                </a:lnTo>
                <a:lnTo>
                  <a:pt x="1135" y="1683"/>
                </a:lnTo>
                <a:lnTo>
                  <a:pt x="1156" y="1662"/>
                </a:lnTo>
                <a:lnTo>
                  <a:pt x="1166" y="1657"/>
                </a:lnTo>
                <a:lnTo>
                  <a:pt x="1175" y="1652"/>
                </a:lnTo>
                <a:lnTo>
                  <a:pt x="1175" y="1650"/>
                </a:lnTo>
                <a:lnTo>
                  <a:pt x="1177" y="1650"/>
                </a:lnTo>
                <a:lnTo>
                  <a:pt x="1180" y="1648"/>
                </a:lnTo>
                <a:lnTo>
                  <a:pt x="1180" y="1645"/>
                </a:lnTo>
                <a:lnTo>
                  <a:pt x="1182" y="1645"/>
                </a:lnTo>
                <a:lnTo>
                  <a:pt x="1177" y="1645"/>
                </a:lnTo>
                <a:lnTo>
                  <a:pt x="1177" y="1643"/>
                </a:lnTo>
                <a:lnTo>
                  <a:pt x="1175" y="1641"/>
                </a:lnTo>
                <a:lnTo>
                  <a:pt x="1175" y="1639"/>
                </a:lnTo>
                <a:lnTo>
                  <a:pt x="1177" y="1639"/>
                </a:lnTo>
                <a:lnTo>
                  <a:pt x="1177" y="1636"/>
                </a:lnTo>
                <a:lnTo>
                  <a:pt x="1177" y="1636"/>
                </a:lnTo>
                <a:lnTo>
                  <a:pt x="1177" y="1639"/>
                </a:lnTo>
                <a:lnTo>
                  <a:pt x="1177" y="1641"/>
                </a:lnTo>
                <a:lnTo>
                  <a:pt x="1180" y="1643"/>
                </a:lnTo>
                <a:lnTo>
                  <a:pt x="1180" y="1645"/>
                </a:lnTo>
                <a:lnTo>
                  <a:pt x="1182" y="1645"/>
                </a:lnTo>
                <a:lnTo>
                  <a:pt x="1182" y="1643"/>
                </a:lnTo>
                <a:lnTo>
                  <a:pt x="1184" y="1639"/>
                </a:lnTo>
                <a:lnTo>
                  <a:pt x="1187" y="1632"/>
                </a:lnTo>
                <a:lnTo>
                  <a:pt x="1189" y="1625"/>
                </a:lnTo>
                <a:lnTo>
                  <a:pt x="1189" y="1620"/>
                </a:lnTo>
                <a:lnTo>
                  <a:pt x="1191" y="1615"/>
                </a:lnTo>
                <a:lnTo>
                  <a:pt x="1191" y="1613"/>
                </a:lnTo>
                <a:lnTo>
                  <a:pt x="1189" y="1611"/>
                </a:lnTo>
                <a:lnTo>
                  <a:pt x="1189" y="1608"/>
                </a:lnTo>
                <a:lnTo>
                  <a:pt x="1189" y="1604"/>
                </a:lnTo>
                <a:lnTo>
                  <a:pt x="1189" y="1604"/>
                </a:lnTo>
                <a:lnTo>
                  <a:pt x="1191" y="1604"/>
                </a:lnTo>
                <a:lnTo>
                  <a:pt x="1191" y="1601"/>
                </a:lnTo>
                <a:lnTo>
                  <a:pt x="1191" y="1601"/>
                </a:lnTo>
                <a:lnTo>
                  <a:pt x="1191" y="1599"/>
                </a:lnTo>
                <a:lnTo>
                  <a:pt x="1189" y="1597"/>
                </a:lnTo>
                <a:lnTo>
                  <a:pt x="1189" y="1597"/>
                </a:lnTo>
                <a:lnTo>
                  <a:pt x="1191" y="1594"/>
                </a:lnTo>
                <a:lnTo>
                  <a:pt x="1194" y="1594"/>
                </a:lnTo>
                <a:lnTo>
                  <a:pt x="1194" y="1592"/>
                </a:lnTo>
                <a:lnTo>
                  <a:pt x="1194" y="1590"/>
                </a:lnTo>
                <a:lnTo>
                  <a:pt x="1194" y="1590"/>
                </a:lnTo>
                <a:lnTo>
                  <a:pt x="1194" y="1590"/>
                </a:lnTo>
                <a:lnTo>
                  <a:pt x="1191" y="1590"/>
                </a:lnTo>
                <a:lnTo>
                  <a:pt x="1191" y="1587"/>
                </a:lnTo>
                <a:lnTo>
                  <a:pt x="1191" y="1585"/>
                </a:lnTo>
                <a:lnTo>
                  <a:pt x="1194" y="1583"/>
                </a:lnTo>
                <a:lnTo>
                  <a:pt x="1194" y="1583"/>
                </a:lnTo>
                <a:lnTo>
                  <a:pt x="1196" y="1583"/>
                </a:lnTo>
                <a:lnTo>
                  <a:pt x="1196" y="1583"/>
                </a:lnTo>
                <a:lnTo>
                  <a:pt x="1198" y="1583"/>
                </a:lnTo>
                <a:lnTo>
                  <a:pt x="1198" y="1583"/>
                </a:lnTo>
                <a:lnTo>
                  <a:pt x="1196" y="1580"/>
                </a:lnTo>
                <a:lnTo>
                  <a:pt x="1196" y="1580"/>
                </a:lnTo>
                <a:lnTo>
                  <a:pt x="1196" y="1580"/>
                </a:lnTo>
                <a:lnTo>
                  <a:pt x="1194" y="1580"/>
                </a:lnTo>
                <a:lnTo>
                  <a:pt x="1191" y="1580"/>
                </a:lnTo>
                <a:lnTo>
                  <a:pt x="1191" y="1578"/>
                </a:lnTo>
                <a:lnTo>
                  <a:pt x="1194" y="1576"/>
                </a:lnTo>
                <a:lnTo>
                  <a:pt x="1194" y="1573"/>
                </a:lnTo>
                <a:lnTo>
                  <a:pt x="1194" y="1573"/>
                </a:lnTo>
                <a:lnTo>
                  <a:pt x="1191" y="1569"/>
                </a:lnTo>
                <a:lnTo>
                  <a:pt x="1194" y="1566"/>
                </a:lnTo>
                <a:lnTo>
                  <a:pt x="1194" y="1564"/>
                </a:lnTo>
                <a:lnTo>
                  <a:pt x="1194" y="1564"/>
                </a:lnTo>
                <a:lnTo>
                  <a:pt x="1194" y="1562"/>
                </a:lnTo>
                <a:lnTo>
                  <a:pt x="1191" y="1562"/>
                </a:lnTo>
                <a:lnTo>
                  <a:pt x="1191" y="1559"/>
                </a:lnTo>
                <a:lnTo>
                  <a:pt x="1191" y="1555"/>
                </a:lnTo>
                <a:lnTo>
                  <a:pt x="1191" y="1552"/>
                </a:lnTo>
                <a:lnTo>
                  <a:pt x="1194" y="1550"/>
                </a:lnTo>
                <a:lnTo>
                  <a:pt x="1196" y="1545"/>
                </a:lnTo>
                <a:lnTo>
                  <a:pt x="1194" y="1545"/>
                </a:lnTo>
                <a:lnTo>
                  <a:pt x="1191" y="1543"/>
                </a:lnTo>
                <a:lnTo>
                  <a:pt x="1189" y="1541"/>
                </a:lnTo>
                <a:lnTo>
                  <a:pt x="1189" y="1541"/>
                </a:lnTo>
                <a:lnTo>
                  <a:pt x="1187" y="1541"/>
                </a:lnTo>
                <a:lnTo>
                  <a:pt x="1187" y="1541"/>
                </a:lnTo>
                <a:lnTo>
                  <a:pt x="1187" y="1541"/>
                </a:lnTo>
                <a:lnTo>
                  <a:pt x="1187" y="1538"/>
                </a:lnTo>
                <a:lnTo>
                  <a:pt x="1187" y="1538"/>
                </a:lnTo>
                <a:lnTo>
                  <a:pt x="1189" y="1541"/>
                </a:lnTo>
                <a:lnTo>
                  <a:pt x="1189" y="1541"/>
                </a:lnTo>
                <a:lnTo>
                  <a:pt x="1189" y="1538"/>
                </a:lnTo>
                <a:lnTo>
                  <a:pt x="1189" y="1536"/>
                </a:lnTo>
                <a:lnTo>
                  <a:pt x="1189" y="1534"/>
                </a:lnTo>
                <a:lnTo>
                  <a:pt x="1189" y="1531"/>
                </a:lnTo>
                <a:lnTo>
                  <a:pt x="1187" y="1531"/>
                </a:lnTo>
                <a:lnTo>
                  <a:pt x="1187" y="1529"/>
                </a:lnTo>
                <a:lnTo>
                  <a:pt x="1187" y="1529"/>
                </a:lnTo>
                <a:lnTo>
                  <a:pt x="1189" y="1534"/>
                </a:lnTo>
                <a:lnTo>
                  <a:pt x="1189" y="1536"/>
                </a:lnTo>
                <a:lnTo>
                  <a:pt x="1191" y="1538"/>
                </a:lnTo>
                <a:lnTo>
                  <a:pt x="1194" y="1536"/>
                </a:lnTo>
                <a:lnTo>
                  <a:pt x="1196" y="1534"/>
                </a:lnTo>
                <a:lnTo>
                  <a:pt x="1196" y="1531"/>
                </a:lnTo>
                <a:lnTo>
                  <a:pt x="1196" y="1529"/>
                </a:lnTo>
                <a:lnTo>
                  <a:pt x="1196" y="1529"/>
                </a:lnTo>
                <a:lnTo>
                  <a:pt x="1196" y="1527"/>
                </a:lnTo>
                <a:lnTo>
                  <a:pt x="1198" y="1524"/>
                </a:lnTo>
                <a:lnTo>
                  <a:pt x="1198" y="1520"/>
                </a:lnTo>
                <a:lnTo>
                  <a:pt x="1198" y="1520"/>
                </a:lnTo>
                <a:lnTo>
                  <a:pt x="1198" y="1520"/>
                </a:lnTo>
                <a:lnTo>
                  <a:pt x="1198" y="1520"/>
                </a:lnTo>
                <a:lnTo>
                  <a:pt x="1196" y="1520"/>
                </a:lnTo>
                <a:lnTo>
                  <a:pt x="1194" y="1520"/>
                </a:lnTo>
                <a:lnTo>
                  <a:pt x="1191" y="1520"/>
                </a:lnTo>
                <a:lnTo>
                  <a:pt x="1189" y="1520"/>
                </a:lnTo>
                <a:lnTo>
                  <a:pt x="1191" y="1517"/>
                </a:lnTo>
                <a:lnTo>
                  <a:pt x="1194" y="1517"/>
                </a:lnTo>
                <a:lnTo>
                  <a:pt x="1196" y="1520"/>
                </a:lnTo>
                <a:lnTo>
                  <a:pt x="1198" y="1520"/>
                </a:lnTo>
                <a:lnTo>
                  <a:pt x="1198" y="1517"/>
                </a:lnTo>
                <a:lnTo>
                  <a:pt x="1196" y="1517"/>
                </a:lnTo>
                <a:lnTo>
                  <a:pt x="1196" y="1515"/>
                </a:lnTo>
                <a:lnTo>
                  <a:pt x="1201" y="1517"/>
                </a:lnTo>
                <a:lnTo>
                  <a:pt x="1201" y="1517"/>
                </a:lnTo>
                <a:lnTo>
                  <a:pt x="1201" y="1517"/>
                </a:lnTo>
                <a:lnTo>
                  <a:pt x="1201" y="1515"/>
                </a:lnTo>
                <a:lnTo>
                  <a:pt x="1205" y="1508"/>
                </a:lnTo>
                <a:lnTo>
                  <a:pt x="1208" y="1508"/>
                </a:lnTo>
                <a:lnTo>
                  <a:pt x="1208" y="1506"/>
                </a:lnTo>
                <a:lnTo>
                  <a:pt x="1208" y="1504"/>
                </a:lnTo>
                <a:lnTo>
                  <a:pt x="1208" y="1504"/>
                </a:lnTo>
                <a:lnTo>
                  <a:pt x="1205" y="1506"/>
                </a:lnTo>
                <a:lnTo>
                  <a:pt x="1203" y="1506"/>
                </a:lnTo>
                <a:lnTo>
                  <a:pt x="1203" y="1506"/>
                </a:lnTo>
                <a:lnTo>
                  <a:pt x="1203" y="1506"/>
                </a:lnTo>
                <a:lnTo>
                  <a:pt x="1203" y="1504"/>
                </a:lnTo>
                <a:lnTo>
                  <a:pt x="1203" y="1504"/>
                </a:lnTo>
                <a:lnTo>
                  <a:pt x="1201" y="1504"/>
                </a:lnTo>
                <a:lnTo>
                  <a:pt x="1198" y="1504"/>
                </a:lnTo>
                <a:lnTo>
                  <a:pt x="1198" y="1504"/>
                </a:lnTo>
                <a:lnTo>
                  <a:pt x="1196" y="1504"/>
                </a:lnTo>
                <a:lnTo>
                  <a:pt x="1196" y="1504"/>
                </a:lnTo>
                <a:lnTo>
                  <a:pt x="1196" y="1501"/>
                </a:lnTo>
                <a:lnTo>
                  <a:pt x="1198" y="1501"/>
                </a:lnTo>
                <a:lnTo>
                  <a:pt x="1196" y="1501"/>
                </a:lnTo>
                <a:lnTo>
                  <a:pt x="1194" y="1501"/>
                </a:lnTo>
                <a:lnTo>
                  <a:pt x="1194" y="1501"/>
                </a:lnTo>
                <a:lnTo>
                  <a:pt x="1191" y="1499"/>
                </a:lnTo>
                <a:lnTo>
                  <a:pt x="1194" y="1499"/>
                </a:lnTo>
                <a:lnTo>
                  <a:pt x="1194" y="1501"/>
                </a:lnTo>
                <a:lnTo>
                  <a:pt x="1194" y="1499"/>
                </a:lnTo>
                <a:lnTo>
                  <a:pt x="1194" y="1499"/>
                </a:lnTo>
                <a:lnTo>
                  <a:pt x="1194" y="1497"/>
                </a:lnTo>
                <a:lnTo>
                  <a:pt x="1191" y="1494"/>
                </a:lnTo>
                <a:lnTo>
                  <a:pt x="1191" y="1494"/>
                </a:lnTo>
                <a:lnTo>
                  <a:pt x="1194" y="1494"/>
                </a:lnTo>
                <a:lnTo>
                  <a:pt x="1194" y="1497"/>
                </a:lnTo>
                <a:lnTo>
                  <a:pt x="1196" y="1497"/>
                </a:lnTo>
                <a:lnTo>
                  <a:pt x="1196" y="1499"/>
                </a:lnTo>
                <a:lnTo>
                  <a:pt x="1198" y="1499"/>
                </a:lnTo>
                <a:lnTo>
                  <a:pt x="1201" y="1501"/>
                </a:lnTo>
                <a:lnTo>
                  <a:pt x="1203" y="1501"/>
                </a:lnTo>
                <a:lnTo>
                  <a:pt x="1205" y="1499"/>
                </a:lnTo>
                <a:lnTo>
                  <a:pt x="1208" y="1497"/>
                </a:lnTo>
                <a:lnTo>
                  <a:pt x="1205" y="1497"/>
                </a:lnTo>
                <a:lnTo>
                  <a:pt x="1203" y="1494"/>
                </a:lnTo>
                <a:lnTo>
                  <a:pt x="1203" y="1494"/>
                </a:lnTo>
                <a:lnTo>
                  <a:pt x="1203" y="1494"/>
                </a:lnTo>
                <a:lnTo>
                  <a:pt x="1205" y="1494"/>
                </a:lnTo>
                <a:lnTo>
                  <a:pt x="1205" y="1494"/>
                </a:lnTo>
                <a:lnTo>
                  <a:pt x="1205" y="1492"/>
                </a:lnTo>
                <a:lnTo>
                  <a:pt x="1205" y="1490"/>
                </a:lnTo>
                <a:lnTo>
                  <a:pt x="1205" y="1490"/>
                </a:lnTo>
                <a:lnTo>
                  <a:pt x="1208" y="1490"/>
                </a:lnTo>
                <a:lnTo>
                  <a:pt x="1208" y="1492"/>
                </a:lnTo>
                <a:lnTo>
                  <a:pt x="1210" y="1492"/>
                </a:lnTo>
                <a:lnTo>
                  <a:pt x="1210" y="1492"/>
                </a:lnTo>
                <a:lnTo>
                  <a:pt x="1210" y="1492"/>
                </a:lnTo>
                <a:lnTo>
                  <a:pt x="1210" y="1490"/>
                </a:lnTo>
                <a:lnTo>
                  <a:pt x="1210" y="1490"/>
                </a:lnTo>
                <a:lnTo>
                  <a:pt x="1212" y="1490"/>
                </a:lnTo>
                <a:lnTo>
                  <a:pt x="1212" y="1492"/>
                </a:lnTo>
                <a:lnTo>
                  <a:pt x="1212" y="1494"/>
                </a:lnTo>
                <a:lnTo>
                  <a:pt x="1212" y="1494"/>
                </a:lnTo>
                <a:lnTo>
                  <a:pt x="1212" y="1497"/>
                </a:lnTo>
                <a:lnTo>
                  <a:pt x="1212" y="1494"/>
                </a:lnTo>
                <a:lnTo>
                  <a:pt x="1215" y="1492"/>
                </a:lnTo>
                <a:lnTo>
                  <a:pt x="1217" y="1492"/>
                </a:lnTo>
                <a:lnTo>
                  <a:pt x="1219" y="1492"/>
                </a:lnTo>
                <a:lnTo>
                  <a:pt x="1221" y="1494"/>
                </a:lnTo>
                <a:lnTo>
                  <a:pt x="1221" y="1494"/>
                </a:lnTo>
                <a:lnTo>
                  <a:pt x="1221" y="1494"/>
                </a:lnTo>
                <a:lnTo>
                  <a:pt x="1224" y="1492"/>
                </a:lnTo>
                <a:lnTo>
                  <a:pt x="1226" y="1490"/>
                </a:lnTo>
                <a:lnTo>
                  <a:pt x="1228" y="1487"/>
                </a:lnTo>
                <a:lnTo>
                  <a:pt x="1231" y="1485"/>
                </a:lnTo>
                <a:lnTo>
                  <a:pt x="1231" y="1483"/>
                </a:lnTo>
                <a:lnTo>
                  <a:pt x="1231" y="1480"/>
                </a:lnTo>
                <a:lnTo>
                  <a:pt x="1231" y="1480"/>
                </a:lnTo>
                <a:lnTo>
                  <a:pt x="1228" y="1483"/>
                </a:lnTo>
                <a:lnTo>
                  <a:pt x="1228" y="1483"/>
                </a:lnTo>
                <a:lnTo>
                  <a:pt x="1226" y="1483"/>
                </a:lnTo>
                <a:lnTo>
                  <a:pt x="1224" y="1483"/>
                </a:lnTo>
                <a:lnTo>
                  <a:pt x="1224" y="1480"/>
                </a:lnTo>
                <a:lnTo>
                  <a:pt x="1226" y="1478"/>
                </a:lnTo>
                <a:lnTo>
                  <a:pt x="1228" y="1480"/>
                </a:lnTo>
                <a:lnTo>
                  <a:pt x="1228" y="1480"/>
                </a:lnTo>
                <a:lnTo>
                  <a:pt x="1226" y="1480"/>
                </a:lnTo>
                <a:lnTo>
                  <a:pt x="1228" y="1483"/>
                </a:lnTo>
                <a:lnTo>
                  <a:pt x="1231" y="1480"/>
                </a:lnTo>
                <a:lnTo>
                  <a:pt x="1231" y="1478"/>
                </a:lnTo>
                <a:lnTo>
                  <a:pt x="1233" y="1476"/>
                </a:lnTo>
                <a:lnTo>
                  <a:pt x="1235" y="1473"/>
                </a:lnTo>
                <a:lnTo>
                  <a:pt x="1238" y="1471"/>
                </a:lnTo>
                <a:lnTo>
                  <a:pt x="1245" y="1466"/>
                </a:lnTo>
                <a:lnTo>
                  <a:pt x="1249" y="1464"/>
                </a:lnTo>
                <a:lnTo>
                  <a:pt x="1256" y="1462"/>
                </a:lnTo>
                <a:lnTo>
                  <a:pt x="1266" y="1457"/>
                </a:lnTo>
                <a:lnTo>
                  <a:pt x="1273" y="1452"/>
                </a:lnTo>
                <a:lnTo>
                  <a:pt x="1273" y="1452"/>
                </a:lnTo>
                <a:lnTo>
                  <a:pt x="1273" y="1452"/>
                </a:lnTo>
                <a:lnTo>
                  <a:pt x="1275" y="1452"/>
                </a:lnTo>
                <a:lnTo>
                  <a:pt x="1275" y="1450"/>
                </a:lnTo>
                <a:lnTo>
                  <a:pt x="1277" y="1445"/>
                </a:lnTo>
                <a:lnTo>
                  <a:pt x="1280" y="1443"/>
                </a:lnTo>
                <a:lnTo>
                  <a:pt x="1287" y="1441"/>
                </a:lnTo>
                <a:lnTo>
                  <a:pt x="1294" y="1436"/>
                </a:lnTo>
                <a:lnTo>
                  <a:pt x="1298" y="1434"/>
                </a:lnTo>
                <a:lnTo>
                  <a:pt x="1301" y="1434"/>
                </a:lnTo>
                <a:lnTo>
                  <a:pt x="1303" y="1434"/>
                </a:lnTo>
                <a:lnTo>
                  <a:pt x="1303" y="1434"/>
                </a:lnTo>
                <a:lnTo>
                  <a:pt x="1305" y="1431"/>
                </a:lnTo>
                <a:lnTo>
                  <a:pt x="1305" y="1431"/>
                </a:lnTo>
                <a:lnTo>
                  <a:pt x="1303" y="1431"/>
                </a:lnTo>
                <a:lnTo>
                  <a:pt x="1303" y="1431"/>
                </a:lnTo>
                <a:lnTo>
                  <a:pt x="1301" y="1431"/>
                </a:lnTo>
                <a:lnTo>
                  <a:pt x="1301" y="1431"/>
                </a:lnTo>
                <a:lnTo>
                  <a:pt x="1301" y="1429"/>
                </a:lnTo>
                <a:lnTo>
                  <a:pt x="1303" y="1429"/>
                </a:lnTo>
                <a:lnTo>
                  <a:pt x="1303" y="1429"/>
                </a:lnTo>
                <a:lnTo>
                  <a:pt x="1305" y="1429"/>
                </a:lnTo>
                <a:lnTo>
                  <a:pt x="1305" y="1427"/>
                </a:lnTo>
                <a:lnTo>
                  <a:pt x="1308" y="1427"/>
                </a:lnTo>
                <a:lnTo>
                  <a:pt x="1308" y="1429"/>
                </a:lnTo>
                <a:lnTo>
                  <a:pt x="1310" y="1429"/>
                </a:lnTo>
                <a:lnTo>
                  <a:pt x="1310" y="1431"/>
                </a:lnTo>
                <a:lnTo>
                  <a:pt x="1308" y="1431"/>
                </a:lnTo>
                <a:lnTo>
                  <a:pt x="1308" y="1434"/>
                </a:lnTo>
                <a:lnTo>
                  <a:pt x="1308" y="1434"/>
                </a:lnTo>
                <a:lnTo>
                  <a:pt x="1310" y="1434"/>
                </a:lnTo>
                <a:lnTo>
                  <a:pt x="1312" y="1431"/>
                </a:lnTo>
                <a:lnTo>
                  <a:pt x="1315" y="1431"/>
                </a:lnTo>
                <a:lnTo>
                  <a:pt x="1315" y="1429"/>
                </a:lnTo>
                <a:lnTo>
                  <a:pt x="1317" y="1427"/>
                </a:lnTo>
                <a:lnTo>
                  <a:pt x="1317" y="1424"/>
                </a:lnTo>
                <a:lnTo>
                  <a:pt x="1315" y="1427"/>
                </a:lnTo>
                <a:lnTo>
                  <a:pt x="1312" y="1427"/>
                </a:lnTo>
                <a:lnTo>
                  <a:pt x="1312" y="1429"/>
                </a:lnTo>
                <a:lnTo>
                  <a:pt x="1310" y="1429"/>
                </a:lnTo>
                <a:lnTo>
                  <a:pt x="1322" y="1422"/>
                </a:lnTo>
                <a:lnTo>
                  <a:pt x="1333" y="1422"/>
                </a:lnTo>
                <a:lnTo>
                  <a:pt x="1343" y="1424"/>
                </a:lnTo>
                <a:lnTo>
                  <a:pt x="1349" y="1424"/>
                </a:lnTo>
                <a:lnTo>
                  <a:pt x="1349" y="1422"/>
                </a:lnTo>
                <a:lnTo>
                  <a:pt x="1349" y="1422"/>
                </a:lnTo>
                <a:lnTo>
                  <a:pt x="1349" y="1420"/>
                </a:lnTo>
                <a:lnTo>
                  <a:pt x="1347" y="1417"/>
                </a:lnTo>
                <a:lnTo>
                  <a:pt x="1349" y="1415"/>
                </a:lnTo>
                <a:lnTo>
                  <a:pt x="1352" y="1413"/>
                </a:lnTo>
                <a:lnTo>
                  <a:pt x="1354" y="1413"/>
                </a:lnTo>
                <a:lnTo>
                  <a:pt x="1359" y="1413"/>
                </a:lnTo>
                <a:lnTo>
                  <a:pt x="1359" y="1413"/>
                </a:lnTo>
                <a:lnTo>
                  <a:pt x="1359" y="1413"/>
                </a:lnTo>
                <a:lnTo>
                  <a:pt x="1359" y="1410"/>
                </a:lnTo>
                <a:lnTo>
                  <a:pt x="1361" y="1410"/>
                </a:lnTo>
                <a:lnTo>
                  <a:pt x="1361" y="1410"/>
                </a:lnTo>
                <a:lnTo>
                  <a:pt x="1363" y="1410"/>
                </a:lnTo>
                <a:lnTo>
                  <a:pt x="1363" y="1410"/>
                </a:lnTo>
                <a:lnTo>
                  <a:pt x="1366" y="1410"/>
                </a:lnTo>
                <a:lnTo>
                  <a:pt x="1366" y="1408"/>
                </a:lnTo>
                <a:lnTo>
                  <a:pt x="1366" y="1410"/>
                </a:lnTo>
                <a:lnTo>
                  <a:pt x="1366" y="1410"/>
                </a:lnTo>
                <a:lnTo>
                  <a:pt x="1366" y="1408"/>
                </a:lnTo>
                <a:lnTo>
                  <a:pt x="1366" y="1408"/>
                </a:lnTo>
                <a:lnTo>
                  <a:pt x="1368" y="1408"/>
                </a:lnTo>
                <a:lnTo>
                  <a:pt x="1368" y="1408"/>
                </a:lnTo>
                <a:lnTo>
                  <a:pt x="1368" y="1408"/>
                </a:lnTo>
                <a:lnTo>
                  <a:pt x="1368" y="1406"/>
                </a:lnTo>
                <a:lnTo>
                  <a:pt x="1368" y="1406"/>
                </a:lnTo>
                <a:lnTo>
                  <a:pt x="1366" y="1406"/>
                </a:lnTo>
                <a:lnTo>
                  <a:pt x="1370" y="1403"/>
                </a:lnTo>
                <a:lnTo>
                  <a:pt x="1373" y="1401"/>
                </a:lnTo>
                <a:lnTo>
                  <a:pt x="1375" y="1401"/>
                </a:lnTo>
                <a:lnTo>
                  <a:pt x="1375" y="1403"/>
                </a:lnTo>
                <a:lnTo>
                  <a:pt x="1377" y="1403"/>
                </a:lnTo>
                <a:lnTo>
                  <a:pt x="1380" y="1403"/>
                </a:lnTo>
                <a:lnTo>
                  <a:pt x="1382" y="1403"/>
                </a:lnTo>
                <a:lnTo>
                  <a:pt x="1387" y="1403"/>
                </a:lnTo>
                <a:lnTo>
                  <a:pt x="1391" y="1401"/>
                </a:lnTo>
                <a:lnTo>
                  <a:pt x="1391" y="1401"/>
                </a:lnTo>
                <a:lnTo>
                  <a:pt x="1391" y="1399"/>
                </a:lnTo>
                <a:lnTo>
                  <a:pt x="1391" y="1399"/>
                </a:lnTo>
                <a:lnTo>
                  <a:pt x="1391" y="1399"/>
                </a:lnTo>
                <a:lnTo>
                  <a:pt x="1389" y="1399"/>
                </a:lnTo>
                <a:lnTo>
                  <a:pt x="1389" y="1396"/>
                </a:lnTo>
                <a:lnTo>
                  <a:pt x="1387" y="1399"/>
                </a:lnTo>
                <a:lnTo>
                  <a:pt x="1387" y="1399"/>
                </a:lnTo>
                <a:lnTo>
                  <a:pt x="1387" y="1401"/>
                </a:lnTo>
                <a:lnTo>
                  <a:pt x="1387" y="1401"/>
                </a:lnTo>
                <a:lnTo>
                  <a:pt x="1384" y="1399"/>
                </a:lnTo>
                <a:lnTo>
                  <a:pt x="1384" y="1396"/>
                </a:lnTo>
                <a:lnTo>
                  <a:pt x="1384" y="1396"/>
                </a:lnTo>
                <a:lnTo>
                  <a:pt x="1387" y="1396"/>
                </a:lnTo>
                <a:lnTo>
                  <a:pt x="1387" y="1396"/>
                </a:lnTo>
                <a:lnTo>
                  <a:pt x="1389" y="1396"/>
                </a:lnTo>
                <a:lnTo>
                  <a:pt x="1387" y="1396"/>
                </a:lnTo>
                <a:lnTo>
                  <a:pt x="1387" y="1394"/>
                </a:lnTo>
                <a:lnTo>
                  <a:pt x="1384" y="1396"/>
                </a:lnTo>
                <a:lnTo>
                  <a:pt x="1384" y="1396"/>
                </a:lnTo>
                <a:lnTo>
                  <a:pt x="1382" y="1396"/>
                </a:lnTo>
                <a:lnTo>
                  <a:pt x="1384" y="1392"/>
                </a:lnTo>
                <a:lnTo>
                  <a:pt x="1387" y="1389"/>
                </a:lnTo>
                <a:lnTo>
                  <a:pt x="1391" y="1387"/>
                </a:lnTo>
                <a:lnTo>
                  <a:pt x="1396" y="1385"/>
                </a:lnTo>
                <a:lnTo>
                  <a:pt x="1396" y="1387"/>
                </a:lnTo>
                <a:lnTo>
                  <a:pt x="1396" y="1387"/>
                </a:lnTo>
                <a:lnTo>
                  <a:pt x="1396" y="1385"/>
                </a:lnTo>
                <a:lnTo>
                  <a:pt x="1396" y="1385"/>
                </a:lnTo>
                <a:lnTo>
                  <a:pt x="1398" y="1382"/>
                </a:lnTo>
                <a:lnTo>
                  <a:pt x="1398" y="1382"/>
                </a:lnTo>
                <a:lnTo>
                  <a:pt x="1398" y="1385"/>
                </a:lnTo>
                <a:lnTo>
                  <a:pt x="1401" y="1385"/>
                </a:lnTo>
                <a:lnTo>
                  <a:pt x="1401" y="1382"/>
                </a:lnTo>
                <a:lnTo>
                  <a:pt x="1401" y="1382"/>
                </a:lnTo>
                <a:lnTo>
                  <a:pt x="1403" y="1382"/>
                </a:lnTo>
                <a:lnTo>
                  <a:pt x="1403" y="1382"/>
                </a:lnTo>
                <a:lnTo>
                  <a:pt x="1401" y="1385"/>
                </a:lnTo>
                <a:lnTo>
                  <a:pt x="1401" y="1387"/>
                </a:lnTo>
                <a:lnTo>
                  <a:pt x="1401" y="1387"/>
                </a:lnTo>
                <a:lnTo>
                  <a:pt x="1403" y="1387"/>
                </a:lnTo>
                <a:lnTo>
                  <a:pt x="1405" y="1387"/>
                </a:lnTo>
                <a:lnTo>
                  <a:pt x="1410" y="1387"/>
                </a:lnTo>
                <a:lnTo>
                  <a:pt x="1412" y="1387"/>
                </a:lnTo>
                <a:lnTo>
                  <a:pt x="1415" y="1382"/>
                </a:lnTo>
                <a:lnTo>
                  <a:pt x="1415" y="1385"/>
                </a:lnTo>
                <a:lnTo>
                  <a:pt x="1415" y="1385"/>
                </a:lnTo>
                <a:lnTo>
                  <a:pt x="1415" y="1385"/>
                </a:lnTo>
                <a:lnTo>
                  <a:pt x="1417" y="1385"/>
                </a:lnTo>
                <a:lnTo>
                  <a:pt x="1419" y="1382"/>
                </a:lnTo>
                <a:lnTo>
                  <a:pt x="1424" y="1382"/>
                </a:lnTo>
                <a:lnTo>
                  <a:pt x="1426" y="1382"/>
                </a:lnTo>
                <a:lnTo>
                  <a:pt x="1429" y="1385"/>
                </a:lnTo>
                <a:lnTo>
                  <a:pt x="1433" y="1387"/>
                </a:lnTo>
                <a:lnTo>
                  <a:pt x="1436" y="1387"/>
                </a:lnTo>
                <a:lnTo>
                  <a:pt x="1433" y="1389"/>
                </a:lnTo>
                <a:lnTo>
                  <a:pt x="1431" y="1389"/>
                </a:lnTo>
                <a:lnTo>
                  <a:pt x="1426" y="1389"/>
                </a:lnTo>
                <a:lnTo>
                  <a:pt x="1424" y="1389"/>
                </a:lnTo>
                <a:lnTo>
                  <a:pt x="1422" y="1389"/>
                </a:lnTo>
                <a:lnTo>
                  <a:pt x="1419" y="1387"/>
                </a:lnTo>
                <a:lnTo>
                  <a:pt x="1417" y="1389"/>
                </a:lnTo>
                <a:lnTo>
                  <a:pt x="1417" y="1389"/>
                </a:lnTo>
                <a:lnTo>
                  <a:pt x="1417" y="1392"/>
                </a:lnTo>
                <a:lnTo>
                  <a:pt x="1417" y="1392"/>
                </a:lnTo>
                <a:lnTo>
                  <a:pt x="1424" y="1392"/>
                </a:lnTo>
                <a:lnTo>
                  <a:pt x="1436" y="1389"/>
                </a:lnTo>
                <a:lnTo>
                  <a:pt x="1450" y="1387"/>
                </a:lnTo>
                <a:lnTo>
                  <a:pt x="1457" y="1387"/>
                </a:lnTo>
                <a:lnTo>
                  <a:pt x="1457" y="1382"/>
                </a:lnTo>
                <a:lnTo>
                  <a:pt x="1454" y="1380"/>
                </a:lnTo>
                <a:lnTo>
                  <a:pt x="1452" y="1378"/>
                </a:lnTo>
                <a:lnTo>
                  <a:pt x="1452" y="1376"/>
                </a:lnTo>
                <a:lnTo>
                  <a:pt x="1454" y="1373"/>
                </a:lnTo>
                <a:lnTo>
                  <a:pt x="1457" y="1373"/>
                </a:lnTo>
                <a:lnTo>
                  <a:pt x="1461" y="1373"/>
                </a:lnTo>
                <a:lnTo>
                  <a:pt x="1464" y="1373"/>
                </a:lnTo>
                <a:lnTo>
                  <a:pt x="1464" y="1373"/>
                </a:lnTo>
                <a:lnTo>
                  <a:pt x="1461" y="1376"/>
                </a:lnTo>
                <a:lnTo>
                  <a:pt x="1461" y="1376"/>
                </a:lnTo>
                <a:lnTo>
                  <a:pt x="1461" y="1378"/>
                </a:lnTo>
                <a:lnTo>
                  <a:pt x="1461" y="1378"/>
                </a:lnTo>
                <a:lnTo>
                  <a:pt x="1461" y="1378"/>
                </a:lnTo>
                <a:lnTo>
                  <a:pt x="1459" y="1378"/>
                </a:lnTo>
                <a:lnTo>
                  <a:pt x="1459" y="1378"/>
                </a:lnTo>
                <a:lnTo>
                  <a:pt x="1457" y="1380"/>
                </a:lnTo>
                <a:lnTo>
                  <a:pt x="1457" y="1382"/>
                </a:lnTo>
                <a:lnTo>
                  <a:pt x="1457" y="1382"/>
                </a:lnTo>
                <a:lnTo>
                  <a:pt x="1459" y="1382"/>
                </a:lnTo>
                <a:lnTo>
                  <a:pt x="1459" y="1385"/>
                </a:lnTo>
                <a:lnTo>
                  <a:pt x="1459" y="1385"/>
                </a:lnTo>
                <a:lnTo>
                  <a:pt x="1457" y="1385"/>
                </a:lnTo>
                <a:lnTo>
                  <a:pt x="1457" y="1385"/>
                </a:lnTo>
                <a:lnTo>
                  <a:pt x="1459" y="1385"/>
                </a:lnTo>
                <a:lnTo>
                  <a:pt x="1461" y="1387"/>
                </a:lnTo>
                <a:lnTo>
                  <a:pt x="1466" y="1387"/>
                </a:lnTo>
                <a:lnTo>
                  <a:pt x="1468" y="1387"/>
                </a:lnTo>
                <a:lnTo>
                  <a:pt x="1475" y="1387"/>
                </a:lnTo>
                <a:lnTo>
                  <a:pt x="1482" y="1385"/>
                </a:lnTo>
                <a:lnTo>
                  <a:pt x="1494" y="1387"/>
                </a:lnTo>
                <a:lnTo>
                  <a:pt x="1508" y="1387"/>
                </a:lnTo>
                <a:lnTo>
                  <a:pt x="1508" y="1387"/>
                </a:lnTo>
                <a:lnTo>
                  <a:pt x="1508" y="1385"/>
                </a:lnTo>
                <a:lnTo>
                  <a:pt x="1510" y="1380"/>
                </a:lnTo>
                <a:lnTo>
                  <a:pt x="1510" y="1380"/>
                </a:lnTo>
                <a:lnTo>
                  <a:pt x="1512" y="1380"/>
                </a:lnTo>
                <a:lnTo>
                  <a:pt x="1515" y="1378"/>
                </a:lnTo>
                <a:lnTo>
                  <a:pt x="1515" y="1378"/>
                </a:lnTo>
                <a:lnTo>
                  <a:pt x="1515" y="1376"/>
                </a:lnTo>
                <a:lnTo>
                  <a:pt x="1515" y="1378"/>
                </a:lnTo>
                <a:lnTo>
                  <a:pt x="1512" y="1378"/>
                </a:lnTo>
                <a:lnTo>
                  <a:pt x="1510" y="1378"/>
                </a:lnTo>
                <a:lnTo>
                  <a:pt x="1510" y="1376"/>
                </a:lnTo>
                <a:lnTo>
                  <a:pt x="1510" y="1373"/>
                </a:lnTo>
                <a:lnTo>
                  <a:pt x="1510" y="1369"/>
                </a:lnTo>
                <a:lnTo>
                  <a:pt x="1512" y="1366"/>
                </a:lnTo>
                <a:lnTo>
                  <a:pt x="1517" y="1362"/>
                </a:lnTo>
                <a:lnTo>
                  <a:pt x="1524" y="1357"/>
                </a:lnTo>
                <a:lnTo>
                  <a:pt x="1529" y="1355"/>
                </a:lnTo>
                <a:lnTo>
                  <a:pt x="1533" y="1352"/>
                </a:lnTo>
                <a:lnTo>
                  <a:pt x="1540" y="1350"/>
                </a:lnTo>
                <a:lnTo>
                  <a:pt x="1545" y="1350"/>
                </a:lnTo>
                <a:lnTo>
                  <a:pt x="1552" y="1348"/>
                </a:lnTo>
                <a:lnTo>
                  <a:pt x="1557" y="1345"/>
                </a:lnTo>
                <a:lnTo>
                  <a:pt x="1559" y="1341"/>
                </a:lnTo>
                <a:lnTo>
                  <a:pt x="1561" y="1338"/>
                </a:lnTo>
                <a:lnTo>
                  <a:pt x="1559" y="1334"/>
                </a:lnTo>
                <a:lnTo>
                  <a:pt x="1559" y="1327"/>
                </a:lnTo>
                <a:lnTo>
                  <a:pt x="1557" y="1322"/>
                </a:lnTo>
                <a:lnTo>
                  <a:pt x="1557" y="1320"/>
                </a:lnTo>
                <a:lnTo>
                  <a:pt x="1559" y="1315"/>
                </a:lnTo>
                <a:lnTo>
                  <a:pt x="1561" y="1313"/>
                </a:lnTo>
                <a:lnTo>
                  <a:pt x="1564" y="1310"/>
                </a:lnTo>
                <a:lnTo>
                  <a:pt x="1564" y="1308"/>
                </a:lnTo>
                <a:lnTo>
                  <a:pt x="1564" y="1306"/>
                </a:lnTo>
                <a:lnTo>
                  <a:pt x="1564" y="1306"/>
                </a:lnTo>
                <a:lnTo>
                  <a:pt x="1566" y="1301"/>
                </a:lnTo>
                <a:lnTo>
                  <a:pt x="1568" y="1299"/>
                </a:lnTo>
                <a:lnTo>
                  <a:pt x="1571" y="1296"/>
                </a:lnTo>
                <a:lnTo>
                  <a:pt x="1571" y="1292"/>
                </a:lnTo>
                <a:lnTo>
                  <a:pt x="1573" y="1289"/>
                </a:lnTo>
                <a:lnTo>
                  <a:pt x="1575" y="1287"/>
                </a:lnTo>
                <a:lnTo>
                  <a:pt x="1578" y="1287"/>
                </a:lnTo>
                <a:lnTo>
                  <a:pt x="1580" y="1287"/>
                </a:lnTo>
                <a:lnTo>
                  <a:pt x="1582" y="1287"/>
                </a:lnTo>
                <a:lnTo>
                  <a:pt x="1582" y="1285"/>
                </a:lnTo>
                <a:lnTo>
                  <a:pt x="1587" y="1280"/>
                </a:lnTo>
                <a:lnTo>
                  <a:pt x="1589" y="1278"/>
                </a:lnTo>
                <a:lnTo>
                  <a:pt x="1594" y="1273"/>
                </a:lnTo>
                <a:lnTo>
                  <a:pt x="1596" y="1268"/>
                </a:lnTo>
                <a:lnTo>
                  <a:pt x="1599" y="1264"/>
                </a:lnTo>
                <a:lnTo>
                  <a:pt x="1599" y="1261"/>
                </a:lnTo>
                <a:lnTo>
                  <a:pt x="1599" y="1261"/>
                </a:lnTo>
                <a:lnTo>
                  <a:pt x="1599" y="1261"/>
                </a:lnTo>
                <a:lnTo>
                  <a:pt x="1596" y="1261"/>
                </a:lnTo>
                <a:lnTo>
                  <a:pt x="1594" y="1261"/>
                </a:lnTo>
                <a:lnTo>
                  <a:pt x="1594" y="1259"/>
                </a:lnTo>
                <a:lnTo>
                  <a:pt x="1596" y="1257"/>
                </a:lnTo>
                <a:lnTo>
                  <a:pt x="1599" y="1257"/>
                </a:lnTo>
                <a:lnTo>
                  <a:pt x="1599" y="1259"/>
                </a:lnTo>
                <a:lnTo>
                  <a:pt x="1601" y="1259"/>
                </a:lnTo>
                <a:lnTo>
                  <a:pt x="1601" y="1259"/>
                </a:lnTo>
                <a:lnTo>
                  <a:pt x="1603" y="1257"/>
                </a:lnTo>
                <a:lnTo>
                  <a:pt x="1603" y="1254"/>
                </a:lnTo>
                <a:lnTo>
                  <a:pt x="1603" y="1250"/>
                </a:lnTo>
                <a:lnTo>
                  <a:pt x="1605" y="1247"/>
                </a:lnTo>
                <a:lnTo>
                  <a:pt x="1605" y="1247"/>
                </a:lnTo>
                <a:lnTo>
                  <a:pt x="1608" y="1243"/>
                </a:lnTo>
                <a:lnTo>
                  <a:pt x="1610" y="1241"/>
                </a:lnTo>
                <a:lnTo>
                  <a:pt x="1612" y="1236"/>
                </a:lnTo>
                <a:lnTo>
                  <a:pt x="1615" y="1234"/>
                </a:lnTo>
                <a:lnTo>
                  <a:pt x="1617" y="1231"/>
                </a:lnTo>
                <a:lnTo>
                  <a:pt x="1619" y="1231"/>
                </a:lnTo>
                <a:lnTo>
                  <a:pt x="1622" y="1231"/>
                </a:lnTo>
                <a:lnTo>
                  <a:pt x="1624" y="1229"/>
                </a:lnTo>
                <a:lnTo>
                  <a:pt x="1631" y="1210"/>
                </a:lnTo>
                <a:lnTo>
                  <a:pt x="1631" y="1192"/>
                </a:lnTo>
                <a:lnTo>
                  <a:pt x="1631" y="1173"/>
                </a:lnTo>
                <a:lnTo>
                  <a:pt x="1633" y="1168"/>
                </a:lnTo>
                <a:lnTo>
                  <a:pt x="1636" y="1161"/>
                </a:lnTo>
                <a:lnTo>
                  <a:pt x="1640" y="1154"/>
                </a:lnTo>
                <a:lnTo>
                  <a:pt x="1645" y="1150"/>
                </a:lnTo>
                <a:lnTo>
                  <a:pt x="1650" y="1145"/>
                </a:lnTo>
                <a:lnTo>
                  <a:pt x="1652" y="1143"/>
                </a:lnTo>
                <a:lnTo>
                  <a:pt x="1657" y="1140"/>
                </a:lnTo>
                <a:lnTo>
                  <a:pt x="1661" y="1138"/>
                </a:lnTo>
                <a:lnTo>
                  <a:pt x="1664" y="1133"/>
                </a:lnTo>
                <a:lnTo>
                  <a:pt x="1664" y="1131"/>
                </a:lnTo>
                <a:lnTo>
                  <a:pt x="1664" y="1126"/>
                </a:lnTo>
                <a:lnTo>
                  <a:pt x="1661" y="1122"/>
                </a:lnTo>
                <a:lnTo>
                  <a:pt x="1661" y="1117"/>
                </a:lnTo>
                <a:lnTo>
                  <a:pt x="1661" y="1115"/>
                </a:lnTo>
                <a:lnTo>
                  <a:pt x="1664" y="1108"/>
                </a:lnTo>
                <a:lnTo>
                  <a:pt x="1666" y="1101"/>
                </a:lnTo>
                <a:lnTo>
                  <a:pt x="1668" y="1096"/>
                </a:lnTo>
                <a:lnTo>
                  <a:pt x="1671" y="1082"/>
                </a:lnTo>
                <a:lnTo>
                  <a:pt x="1673" y="1071"/>
                </a:lnTo>
                <a:lnTo>
                  <a:pt x="1678" y="1059"/>
                </a:lnTo>
                <a:lnTo>
                  <a:pt x="1680" y="1054"/>
                </a:lnTo>
                <a:lnTo>
                  <a:pt x="1682" y="1052"/>
                </a:lnTo>
                <a:lnTo>
                  <a:pt x="1682" y="1047"/>
                </a:lnTo>
                <a:lnTo>
                  <a:pt x="1682" y="1045"/>
                </a:lnTo>
                <a:lnTo>
                  <a:pt x="1682" y="1038"/>
                </a:lnTo>
                <a:lnTo>
                  <a:pt x="1680" y="1033"/>
                </a:lnTo>
                <a:lnTo>
                  <a:pt x="1680" y="1029"/>
                </a:lnTo>
                <a:lnTo>
                  <a:pt x="1680" y="1017"/>
                </a:lnTo>
                <a:lnTo>
                  <a:pt x="1680" y="1005"/>
                </a:lnTo>
                <a:lnTo>
                  <a:pt x="1680" y="994"/>
                </a:lnTo>
                <a:lnTo>
                  <a:pt x="1680" y="991"/>
                </a:lnTo>
                <a:lnTo>
                  <a:pt x="1678" y="987"/>
                </a:lnTo>
                <a:lnTo>
                  <a:pt x="1678" y="984"/>
                </a:lnTo>
                <a:lnTo>
                  <a:pt x="1680" y="978"/>
                </a:lnTo>
                <a:lnTo>
                  <a:pt x="1682" y="971"/>
                </a:lnTo>
                <a:lnTo>
                  <a:pt x="1685" y="964"/>
                </a:lnTo>
                <a:lnTo>
                  <a:pt x="1687" y="957"/>
                </a:lnTo>
                <a:lnTo>
                  <a:pt x="1687" y="952"/>
                </a:lnTo>
                <a:lnTo>
                  <a:pt x="1687" y="950"/>
                </a:lnTo>
                <a:lnTo>
                  <a:pt x="1687" y="947"/>
                </a:lnTo>
                <a:lnTo>
                  <a:pt x="1687" y="947"/>
                </a:lnTo>
                <a:lnTo>
                  <a:pt x="1685" y="947"/>
                </a:lnTo>
                <a:lnTo>
                  <a:pt x="1685" y="950"/>
                </a:lnTo>
                <a:lnTo>
                  <a:pt x="1685" y="952"/>
                </a:lnTo>
                <a:lnTo>
                  <a:pt x="1687" y="954"/>
                </a:lnTo>
                <a:lnTo>
                  <a:pt x="1685" y="957"/>
                </a:lnTo>
                <a:lnTo>
                  <a:pt x="1685" y="957"/>
                </a:lnTo>
                <a:lnTo>
                  <a:pt x="1682" y="957"/>
                </a:lnTo>
                <a:lnTo>
                  <a:pt x="1680" y="959"/>
                </a:lnTo>
                <a:lnTo>
                  <a:pt x="1680" y="959"/>
                </a:lnTo>
                <a:lnTo>
                  <a:pt x="1682" y="961"/>
                </a:lnTo>
                <a:lnTo>
                  <a:pt x="1680" y="961"/>
                </a:lnTo>
                <a:lnTo>
                  <a:pt x="1680" y="959"/>
                </a:lnTo>
                <a:lnTo>
                  <a:pt x="1680" y="959"/>
                </a:lnTo>
                <a:lnTo>
                  <a:pt x="1680" y="957"/>
                </a:lnTo>
                <a:lnTo>
                  <a:pt x="1680" y="957"/>
                </a:lnTo>
                <a:lnTo>
                  <a:pt x="1685" y="957"/>
                </a:lnTo>
                <a:lnTo>
                  <a:pt x="1685" y="954"/>
                </a:lnTo>
                <a:lnTo>
                  <a:pt x="1685" y="954"/>
                </a:lnTo>
                <a:lnTo>
                  <a:pt x="1682" y="952"/>
                </a:lnTo>
                <a:lnTo>
                  <a:pt x="1680" y="950"/>
                </a:lnTo>
                <a:lnTo>
                  <a:pt x="1680" y="947"/>
                </a:lnTo>
                <a:lnTo>
                  <a:pt x="1680" y="945"/>
                </a:lnTo>
                <a:lnTo>
                  <a:pt x="1682" y="945"/>
                </a:lnTo>
                <a:lnTo>
                  <a:pt x="1685" y="945"/>
                </a:lnTo>
                <a:lnTo>
                  <a:pt x="1685" y="945"/>
                </a:lnTo>
                <a:lnTo>
                  <a:pt x="1685" y="945"/>
                </a:lnTo>
                <a:lnTo>
                  <a:pt x="1685" y="945"/>
                </a:lnTo>
                <a:lnTo>
                  <a:pt x="1682" y="945"/>
                </a:lnTo>
                <a:lnTo>
                  <a:pt x="1682" y="943"/>
                </a:lnTo>
                <a:lnTo>
                  <a:pt x="1680" y="940"/>
                </a:lnTo>
                <a:lnTo>
                  <a:pt x="1680" y="940"/>
                </a:lnTo>
                <a:lnTo>
                  <a:pt x="1678" y="940"/>
                </a:lnTo>
                <a:lnTo>
                  <a:pt x="1678" y="940"/>
                </a:lnTo>
                <a:lnTo>
                  <a:pt x="1678" y="940"/>
                </a:lnTo>
                <a:lnTo>
                  <a:pt x="1678" y="940"/>
                </a:lnTo>
                <a:lnTo>
                  <a:pt x="1678" y="940"/>
                </a:lnTo>
                <a:lnTo>
                  <a:pt x="1680" y="940"/>
                </a:lnTo>
                <a:lnTo>
                  <a:pt x="1680" y="940"/>
                </a:lnTo>
                <a:lnTo>
                  <a:pt x="1682" y="940"/>
                </a:lnTo>
                <a:lnTo>
                  <a:pt x="1682" y="940"/>
                </a:lnTo>
                <a:lnTo>
                  <a:pt x="1682" y="943"/>
                </a:lnTo>
                <a:lnTo>
                  <a:pt x="1685" y="945"/>
                </a:lnTo>
                <a:lnTo>
                  <a:pt x="1685" y="945"/>
                </a:lnTo>
                <a:lnTo>
                  <a:pt x="1685" y="940"/>
                </a:lnTo>
                <a:lnTo>
                  <a:pt x="1685" y="938"/>
                </a:lnTo>
                <a:lnTo>
                  <a:pt x="1685" y="933"/>
                </a:lnTo>
                <a:lnTo>
                  <a:pt x="1685" y="929"/>
                </a:lnTo>
                <a:lnTo>
                  <a:pt x="1685" y="926"/>
                </a:lnTo>
                <a:lnTo>
                  <a:pt x="1682" y="926"/>
                </a:lnTo>
                <a:lnTo>
                  <a:pt x="1682" y="929"/>
                </a:lnTo>
                <a:lnTo>
                  <a:pt x="1680" y="931"/>
                </a:lnTo>
                <a:lnTo>
                  <a:pt x="1680" y="933"/>
                </a:lnTo>
                <a:lnTo>
                  <a:pt x="1680" y="933"/>
                </a:lnTo>
                <a:lnTo>
                  <a:pt x="1680" y="933"/>
                </a:lnTo>
                <a:lnTo>
                  <a:pt x="1680" y="931"/>
                </a:lnTo>
                <a:lnTo>
                  <a:pt x="1682" y="929"/>
                </a:lnTo>
                <a:lnTo>
                  <a:pt x="1682" y="926"/>
                </a:lnTo>
                <a:lnTo>
                  <a:pt x="1682" y="922"/>
                </a:lnTo>
                <a:lnTo>
                  <a:pt x="1682" y="919"/>
                </a:lnTo>
                <a:lnTo>
                  <a:pt x="1685" y="919"/>
                </a:lnTo>
                <a:lnTo>
                  <a:pt x="1685" y="919"/>
                </a:lnTo>
                <a:lnTo>
                  <a:pt x="1685" y="919"/>
                </a:lnTo>
                <a:lnTo>
                  <a:pt x="1685" y="922"/>
                </a:lnTo>
                <a:lnTo>
                  <a:pt x="1685" y="922"/>
                </a:lnTo>
                <a:lnTo>
                  <a:pt x="1685" y="924"/>
                </a:lnTo>
                <a:lnTo>
                  <a:pt x="1687" y="922"/>
                </a:lnTo>
                <a:lnTo>
                  <a:pt x="1687" y="922"/>
                </a:lnTo>
                <a:lnTo>
                  <a:pt x="1687" y="919"/>
                </a:lnTo>
                <a:lnTo>
                  <a:pt x="1687" y="917"/>
                </a:lnTo>
                <a:lnTo>
                  <a:pt x="1689" y="915"/>
                </a:lnTo>
                <a:lnTo>
                  <a:pt x="1692" y="912"/>
                </a:lnTo>
                <a:lnTo>
                  <a:pt x="1694" y="912"/>
                </a:lnTo>
                <a:lnTo>
                  <a:pt x="1694" y="910"/>
                </a:lnTo>
                <a:lnTo>
                  <a:pt x="1694" y="910"/>
                </a:lnTo>
                <a:lnTo>
                  <a:pt x="1692" y="908"/>
                </a:lnTo>
                <a:lnTo>
                  <a:pt x="1692" y="908"/>
                </a:lnTo>
                <a:lnTo>
                  <a:pt x="1694" y="905"/>
                </a:lnTo>
                <a:lnTo>
                  <a:pt x="1694" y="903"/>
                </a:lnTo>
                <a:lnTo>
                  <a:pt x="1696" y="903"/>
                </a:lnTo>
                <a:lnTo>
                  <a:pt x="1696" y="901"/>
                </a:lnTo>
                <a:lnTo>
                  <a:pt x="1699" y="898"/>
                </a:lnTo>
                <a:lnTo>
                  <a:pt x="1701" y="898"/>
                </a:lnTo>
                <a:lnTo>
                  <a:pt x="1701" y="896"/>
                </a:lnTo>
                <a:lnTo>
                  <a:pt x="1699" y="896"/>
                </a:lnTo>
                <a:lnTo>
                  <a:pt x="1696" y="896"/>
                </a:lnTo>
                <a:lnTo>
                  <a:pt x="1696" y="896"/>
                </a:lnTo>
                <a:lnTo>
                  <a:pt x="1694" y="896"/>
                </a:lnTo>
                <a:lnTo>
                  <a:pt x="1694" y="894"/>
                </a:lnTo>
                <a:lnTo>
                  <a:pt x="1692" y="889"/>
                </a:lnTo>
                <a:lnTo>
                  <a:pt x="1694" y="887"/>
                </a:lnTo>
                <a:lnTo>
                  <a:pt x="1694" y="887"/>
                </a:lnTo>
                <a:lnTo>
                  <a:pt x="1694" y="887"/>
                </a:lnTo>
                <a:lnTo>
                  <a:pt x="1694" y="887"/>
                </a:lnTo>
                <a:lnTo>
                  <a:pt x="1694" y="889"/>
                </a:lnTo>
                <a:lnTo>
                  <a:pt x="1694" y="889"/>
                </a:lnTo>
                <a:lnTo>
                  <a:pt x="1694" y="894"/>
                </a:lnTo>
                <a:lnTo>
                  <a:pt x="1694" y="896"/>
                </a:lnTo>
                <a:lnTo>
                  <a:pt x="1696" y="896"/>
                </a:lnTo>
                <a:lnTo>
                  <a:pt x="1699" y="894"/>
                </a:lnTo>
                <a:lnTo>
                  <a:pt x="1701" y="891"/>
                </a:lnTo>
                <a:lnTo>
                  <a:pt x="1701" y="887"/>
                </a:lnTo>
                <a:lnTo>
                  <a:pt x="1701" y="884"/>
                </a:lnTo>
                <a:lnTo>
                  <a:pt x="1701" y="884"/>
                </a:lnTo>
                <a:lnTo>
                  <a:pt x="1703" y="882"/>
                </a:lnTo>
                <a:lnTo>
                  <a:pt x="1703" y="884"/>
                </a:lnTo>
                <a:lnTo>
                  <a:pt x="1703" y="884"/>
                </a:lnTo>
                <a:lnTo>
                  <a:pt x="1703" y="887"/>
                </a:lnTo>
                <a:lnTo>
                  <a:pt x="1706" y="889"/>
                </a:lnTo>
                <a:lnTo>
                  <a:pt x="1708" y="889"/>
                </a:lnTo>
                <a:lnTo>
                  <a:pt x="1710" y="889"/>
                </a:lnTo>
                <a:lnTo>
                  <a:pt x="1710" y="889"/>
                </a:lnTo>
                <a:lnTo>
                  <a:pt x="1710" y="891"/>
                </a:lnTo>
                <a:lnTo>
                  <a:pt x="1710" y="894"/>
                </a:lnTo>
                <a:lnTo>
                  <a:pt x="1710" y="896"/>
                </a:lnTo>
                <a:lnTo>
                  <a:pt x="1710" y="898"/>
                </a:lnTo>
                <a:lnTo>
                  <a:pt x="1710" y="903"/>
                </a:lnTo>
                <a:lnTo>
                  <a:pt x="1710" y="903"/>
                </a:lnTo>
                <a:lnTo>
                  <a:pt x="1710" y="905"/>
                </a:lnTo>
                <a:lnTo>
                  <a:pt x="1722" y="896"/>
                </a:lnTo>
                <a:lnTo>
                  <a:pt x="1736" y="880"/>
                </a:lnTo>
                <a:lnTo>
                  <a:pt x="1750" y="863"/>
                </a:lnTo>
                <a:lnTo>
                  <a:pt x="1757" y="849"/>
                </a:lnTo>
                <a:lnTo>
                  <a:pt x="1761" y="843"/>
                </a:lnTo>
                <a:lnTo>
                  <a:pt x="1766" y="836"/>
                </a:lnTo>
                <a:lnTo>
                  <a:pt x="1768" y="829"/>
                </a:lnTo>
                <a:lnTo>
                  <a:pt x="1768" y="829"/>
                </a:lnTo>
                <a:lnTo>
                  <a:pt x="1766" y="826"/>
                </a:lnTo>
                <a:lnTo>
                  <a:pt x="1766" y="826"/>
                </a:lnTo>
                <a:lnTo>
                  <a:pt x="1766" y="824"/>
                </a:lnTo>
                <a:lnTo>
                  <a:pt x="1766" y="824"/>
                </a:lnTo>
                <a:lnTo>
                  <a:pt x="1766" y="824"/>
                </a:lnTo>
                <a:lnTo>
                  <a:pt x="1766" y="826"/>
                </a:lnTo>
                <a:lnTo>
                  <a:pt x="1766" y="826"/>
                </a:lnTo>
                <a:lnTo>
                  <a:pt x="1766" y="826"/>
                </a:lnTo>
                <a:lnTo>
                  <a:pt x="1768" y="824"/>
                </a:lnTo>
                <a:lnTo>
                  <a:pt x="1768" y="822"/>
                </a:lnTo>
                <a:lnTo>
                  <a:pt x="1771" y="819"/>
                </a:lnTo>
                <a:lnTo>
                  <a:pt x="1771" y="819"/>
                </a:lnTo>
                <a:lnTo>
                  <a:pt x="1771" y="817"/>
                </a:lnTo>
                <a:lnTo>
                  <a:pt x="1771" y="817"/>
                </a:lnTo>
                <a:lnTo>
                  <a:pt x="1771" y="815"/>
                </a:lnTo>
                <a:lnTo>
                  <a:pt x="1771" y="815"/>
                </a:lnTo>
                <a:lnTo>
                  <a:pt x="1771" y="817"/>
                </a:lnTo>
                <a:lnTo>
                  <a:pt x="1773" y="817"/>
                </a:lnTo>
                <a:lnTo>
                  <a:pt x="1773" y="817"/>
                </a:lnTo>
                <a:lnTo>
                  <a:pt x="1773" y="817"/>
                </a:lnTo>
                <a:lnTo>
                  <a:pt x="1773" y="815"/>
                </a:lnTo>
                <a:lnTo>
                  <a:pt x="1775" y="817"/>
                </a:lnTo>
                <a:lnTo>
                  <a:pt x="1773" y="817"/>
                </a:lnTo>
                <a:lnTo>
                  <a:pt x="1773" y="819"/>
                </a:lnTo>
                <a:lnTo>
                  <a:pt x="1771" y="822"/>
                </a:lnTo>
                <a:lnTo>
                  <a:pt x="1768" y="824"/>
                </a:lnTo>
                <a:lnTo>
                  <a:pt x="1768" y="826"/>
                </a:lnTo>
                <a:lnTo>
                  <a:pt x="1768" y="826"/>
                </a:lnTo>
                <a:lnTo>
                  <a:pt x="1771" y="826"/>
                </a:lnTo>
                <a:lnTo>
                  <a:pt x="1773" y="824"/>
                </a:lnTo>
                <a:lnTo>
                  <a:pt x="1773" y="822"/>
                </a:lnTo>
                <a:lnTo>
                  <a:pt x="1773" y="819"/>
                </a:lnTo>
                <a:lnTo>
                  <a:pt x="1775" y="817"/>
                </a:lnTo>
                <a:lnTo>
                  <a:pt x="1778" y="817"/>
                </a:lnTo>
                <a:lnTo>
                  <a:pt x="1780" y="815"/>
                </a:lnTo>
                <a:lnTo>
                  <a:pt x="1780" y="815"/>
                </a:lnTo>
                <a:lnTo>
                  <a:pt x="1780" y="812"/>
                </a:lnTo>
                <a:lnTo>
                  <a:pt x="1778" y="810"/>
                </a:lnTo>
                <a:lnTo>
                  <a:pt x="1778" y="810"/>
                </a:lnTo>
                <a:lnTo>
                  <a:pt x="1775" y="810"/>
                </a:lnTo>
                <a:lnTo>
                  <a:pt x="1775" y="810"/>
                </a:lnTo>
                <a:lnTo>
                  <a:pt x="1773" y="808"/>
                </a:lnTo>
                <a:lnTo>
                  <a:pt x="1773" y="808"/>
                </a:lnTo>
                <a:lnTo>
                  <a:pt x="1775" y="808"/>
                </a:lnTo>
                <a:lnTo>
                  <a:pt x="1778" y="808"/>
                </a:lnTo>
                <a:lnTo>
                  <a:pt x="1778" y="808"/>
                </a:lnTo>
                <a:lnTo>
                  <a:pt x="1780" y="810"/>
                </a:lnTo>
                <a:lnTo>
                  <a:pt x="1780" y="810"/>
                </a:lnTo>
                <a:lnTo>
                  <a:pt x="1780" y="812"/>
                </a:lnTo>
                <a:lnTo>
                  <a:pt x="1780" y="812"/>
                </a:lnTo>
                <a:lnTo>
                  <a:pt x="1780" y="812"/>
                </a:lnTo>
                <a:lnTo>
                  <a:pt x="1782" y="810"/>
                </a:lnTo>
                <a:lnTo>
                  <a:pt x="1787" y="805"/>
                </a:lnTo>
                <a:lnTo>
                  <a:pt x="1789" y="798"/>
                </a:lnTo>
                <a:lnTo>
                  <a:pt x="1792" y="796"/>
                </a:lnTo>
                <a:lnTo>
                  <a:pt x="1799" y="791"/>
                </a:lnTo>
                <a:lnTo>
                  <a:pt x="1803" y="787"/>
                </a:lnTo>
                <a:lnTo>
                  <a:pt x="1810" y="784"/>
                </a:lnTo>
                <a:lnTo>
                  <a:pt x="1817" y="782"/>
                </a:lnTo>
                <a:lnTo>
                  <a:pt x="1820" y="780"/>
                </a:lnTo>
                <a:lnTo>
                  <a:pt x="1822" y="775"/>
                </a:lnTo>
                <a:lnTo>
                  <a:pt x="1824" y="773"/>
                </a:lnTo>
                <a:lnTo>
                  <a:pt x="1824" y="770"/>
                </a:lnTo>
                <a:lnTo>
                  <a:pt x="1834" y="761"/>
                </a:lnTo>
                <a:lnTo>
                  <a:pt x="1841" y="754"/>
                </a:lnTo>
                <a:lnTo>
                  <a:pt x="1845" y="745"/>
                </a:lnTo>
                <a:lnTo>
                  <a:pt x="1848" y="745"/>
                </a:lnTo>
                <a:lnTo>
                  <a:pt x="1848" y="745"/>
                </a:lnTo>
                <a:lnTo>
                  <a:pt x="1848" y="745"/>
                </a:lnTo>
                <a:lnTo>
                  <a:pt x="1845" y="745"/>
                </a:lnTo>
                <a:lnTo>
                  <a:pt x="1845" y="745"/>
                </a:lnTo>
                <a:lnTo>
                  <a:pt x="1843" y="745"/>
                </a:lnTo>
                <a:lnTo>
                  <a:pt x="1843" y="742"/>
                </a:lnTo>
                <a:lnTo>
                  <a:pt x="1843" y="740"/>
                </a:lnTo>
                <a:lnTo>
                  <a:pt x="1843" y="740"/>
                </a:lnTo>
                <a:lnTo>
                  <a:pt x="1841" y="738"/>
                </a:lnTo>
                <a:lnTo>
                  <a:pt x="1841" y="738"/>
                </a:lnTo>
                <a:lnTo>
                  <a:pt x="1843" y="738"/>
                </a:lnTo>
                <a:lnTo>
                  <a:pt x="1843" y="738"/>
                </a:lnTo>
                <a:lnTo>
                  <a:pt x="1843" y="740"/>
                </a:lnTo>
                <a:lnTo>
                  <a:pt x="1845" y="742"/>
                </a:lnTo>
                <a:lnTo>
                  <a:pt x="1845" y="745"/>
                </a:lnTo>
                <a:lnTo>
                  <a:pt x="1845" y="745"/>
                </a:lnTo>
                <a:lnTo>
                  <a:pt x="1848" y="745"/>
                </a:lnTo>
                <a:lnTo>
                  <a:pt x="1848" y="742"/>
                </a:lnTo>
                <a:lnTo>
                  <a:pt x="1848" y="738"/>
                </a:lnTo>
                <a:lnTo>
                  <a:pt x="1850" y="738"/>
                </a:lnTo>
                <a:lnTo>
                  <a:pt x="1850" y="738"/>
                </a:lnTo>
                <a:lnTo>
                  <a:pt x="1852" y="740"/>
                </a:lnTo>
                <a:lnTo>
                  <a:pt x="1850" y="740"/>
                </a:lnTo>
                <a:lnTo>
                  <a:pt x="1850" y="742"/>
                </a:lnTo>
                <a:lnTo>
                  <a:pt x="1850" y="742"/>
                </a:lnTo>
                <a:lnTo>
                  <a:pt x="1850" y="742"/>
                </a:lnTo>
                <a:lnTo>
                  <a:pt x="1855" y="740"/>
                </a:lnTo>
                <a:lnTo>
                  <a:pt x="1857" y="735"/>
                </a:lnTo>
                <a:lnTo>
                  <a:pt x="1861" y="731"/>
                </a:lnTo>
                <a:lnTo>
                  <a:pt x="1864" y="726"/>
                </a:lnTo>
                <a:lnTo>
                  <a:pt x="1864" y="726"/>
                </a:lnTo>
                <a:lnTo>
                  <a:pt x="1878" y="710"/>
                </a:lnTo>
                <a:lnTo>
                  <a:pt x="1887" y="691"/>
                </a:lnTo>
                <a:lnTo>
                  <a:pt x="1892" y="673"/>
                </a:lnTo>
                <a:lnTo>
                  <a:pt x="1894" y="670"/>
                </a:lnTo>
                <a:lnTo>
                  <a:pt x="1894" y="668"/>
                </a:lnTo>
                <a:lnTo>
                  <a:pt x="1894" y="666"/>
                </a:lnTo>
                <a:lnTo>
                  <a:pt x="1896" y="663"/>
                </a:lnTo>
                <a:lnTo>
                  <a:pt x="1894" y="661"/>
                </a:lnTo>
                <a:lnTo>
                  <a:pt x="1894" y="661"/>
                </a:lnTo>
                <a:lnTo>
                  <a:pt x="1894" y="661"/>
                </a:lnTo>
                <a:lnTo>
                  <a:pt x="1894" y="659"/>
                </a:lnTo>
                <a:lnTo>
                  <a:pt x="1896" y="659"/>
                </a:lnTo>
                <a:lnTo>
                  <a:pt x="1899" y="659"/>
                </a:lnTo>
                <a:lnTo>
                  <a:pt x="1899" y="659"/>
                </a:lnTo>
                <a:lnTo>
                  <a:pt x="1901" y="656"/>
                </a:lnTo>
                <a:lnTo>
                  <a:pt x="1901" y="654"/>
                </a:lnTo>
                <a:lnTo>
                  <a:pt x="1899" y="652"/>
                </a:lnTo>
                <a:lnTo>
                  <a:pt x="1896" y="649"/>
                </a:lnTo>
                <a:lnTo>
                  <a:pt x="1896" y="649"/>
                </a:lnTo>
                <a:lnTo>
                  <a:pt x="1896" y="647"/>
                </a:lnTo>
                <a:lnTo>
                  <a:pt x="1896" y="645"/>
                </a:lnTo>
                <a:lnTo>
                  <a:pt x="1899" y="645"/>
                </a:lnTo>
                <a:lnTo>
                  <a:pt x="1899" y="645"/>
                </a:lnTo>
                <a:lnTo>
                  <a:pt x="1896" y="645"/>
                </a:lnTo>
                <a:lnTo>
                  <a:pt x="1896" y="642"/>
                </a:lnTo>
                <a:lnTo>
                  <a:pt x="1896" y="640"/>
                </a:lnTo>
                <a:lnTo>
                  <a:pt x="1896" y="640"/>
                </a:lnTo>
                <a:lnTo>
                  <a:pt x="1899" y="640"/>
                </a:lnTo>
                <a:lnTo>
                  <a:pt x="1899" y="642"/>
                </a:lnTo>
                <a:close/>
              </a:path>
            </a:pathLst>
          </a:custGeom>
          <a:blipFill>
            <a:blip r:embed="rId3"/>
            <a:stretch>
              <a:fillRect/>
            </a:stretch>
          </a:blip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spTree>
    <p:extLst>
      <p:ext uri="{BB962C8B-B14F-4D97-AF65-F5344CB8AC3E}">
        <p14:creationId xmlns:p14="http://schemas.microsoft.com/office/powerpoint/2010/main" val="3571996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 y="219121"/>
            <a:ext cx="9031705" cy="954107"/>
          </a:xfrm>
          <a:prstGeom prst="rect">
            <a:avLst/>
          </a:prstGeom>
          <a:solidFill>
            <a:schemeClr val="bg1"/>
          </a:solidFill>
        </p:spPr>
        <p:txBody>
          <a:bodyPr wrap="square">
            <a:spAutoFit/>
          </a:bodyPr>
          <a:lstStyle/>
          <a:p>
            <a:r>
              <a:rPr lang="pt-BR" sz="2800" dirty="0" smtClean="0">
                <a:solidFill>
                  <a:srgbClr val="166C70"/>
                </a:solidFill>
                <a:latin typeface="Lora"/>
              </a:rPr>
              <a:t>Transplantes no Brasil: Produção de Imunossupressor no país</a:t>
            </a:r>
            <a:endParaRPr lang="pt-BR" sz="2800" dirty="0">
              <a:solidFill>
                <a:srgbClr val="166C70"/>
              </a:solidFill>
              <a:latin typeface="Lora"/>
            </a:endParaRPr>
          </a:p>
        </p:txBody>
      </p:sp>
      <p:pic>
        <p:nvPicPr>
          <p:cNvPr id="7" name="Imagem 6"/>
          <p:cNvPicPr/>
          <p:nvPr/>
        </p:nvPicPr>
        <p:blipFill rotWithShape="1">
          <a:blip r:embed="rId2">
            <a:extLst>
              <a:ext uri="{28A0092B-C50C-407E-A947-70E740481C1C}">
                <a14:useLocalDpi xmlns:a14="http://schemas.microsoft.com/office/drawing/2010/main" val="0"/>
              </a:ext>
            </a:extLst>
          </a:blip>
          <a:srcRect l="55951" t="4445" b="10000"/>
          <a:stretch/>
        </p:blipFill>
        <p:spPr>
          <a:xfrm>
            <a:off x="9362737" y="162328"/>
            <a:ext cx="2829263" cy="3216537"/>
          </a:xfrm>
          <a:prstGeom prst="rect">
            <a:avLst/>
          </a:prstGeom>
          <a:noFill/>
          <a:ln>
            <a:noFill/>
          </a:ln>
        </p:spPr>
      </p:pic>
      <p:pic>
        <p:nvPicPr>
          <p:cNvPr id="8" name="Picture 1" descr="_135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95495" y="3234486"/>
            <a:ext cx="3039316" cy="3039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aixaDeTexto 5"/>
          <p:cNvSpPr txBox="1"/>
          <p:nvPr/>
        </p:nvSpPr>
        <p:spPr>
          <a:xfrm>
            <a:off x="912511" y="5108796"/>
            <a:ext cx="7267263" cy="156966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just">
              <a:buFont typeface="Wingdings" panose="05000000000000000000" pitchFamily="2" charset="2"/>
              <a:buChar char="ü"/>
            </a:pPr>
            <a:r>
              <a:rPr lang="pt-BR" sz="2400" i="1" dirty="0" smtClean="0">
                <a:solidFill>
                  <a:schemeClr val="bg2">
                    <a:lumMod val="25000"/>
                  </a:schemeClr>
                </a:solidFill>
              </a:rPr>
              <a:t>Hoje existem 35 mil pacientes transplantados (rim e fígado), sendo que aproximadamente 85% desses pacientes utilizam </a:t>
            </a:r>
            <a:r>
              <a:rPr lang="pt-BR" sz="2400" i="1" dirty="0" err="1" smtClean="0">
                <a:solidFill>
                  <a:schemeClr val="bg2">
                    <a:lumMod val="25000"/>
                  </a:schemeClr>
                </a:solidFill>
              </a:rPr>
              <a:t>tacrolimo</a:t>
            </a:r>
            <a:r>
              <a:rPr lang="pt-BR" sz="2400" i="1" dirty="0" smtClean="0">
                <a:solidFill>
                  <a:schemeClr val="bg2">
                    <a:lumMod val="25000"/>
                  </a:schemeClr>
                </a:solidFill>
              </a:rPr>
              <a:t> da PDP entre </a:t>
            </a:r>
            <a:r>
              <a:rPr lang="pt-BR" sz="2400" i="1" dirty="0" err="1" smtClean="0">
                <a:solidFill>
                  <a:schemeClr val="bg2">
                    <a:lumMod val="25000"/>
                  </a:schemeClr>
                </a:solidFill>
              </a:rPr>
              <a:t>Farmanguinhos</a:t>
            </a:r>
            <a:r>
              <a:rPr lang="pt-BR" sz="2400" i="1" dirty="0" smtClean="0">
                <a:solidFill>
                  <a:schemeClr val="bg2">
                    <a:lumMod val="25000"/>
                  </a:schemeClr>
                </a:solidFill>
              </a:rPr>
              <a:t> e Libbs. </a:t>
            </a:r>
            <a:endParaRPr lang="en-US" sz="2400" i="1" dirty="0">
              <a:solidFill>
                <a:schemeClr val="bg2">
                  <a:lumMod val="25000"/>
                </a:schemeClr>
              </a:solidFill>
            </a:endParaRPr>
          </a:p>
        </p:txBody>
      </p:sp>
      <p:sp>
        <p:nvSpPr>
          <p:cNvPr id="14" name="Retângulo de cantos arredondados 13"/>
          <p:cNvSpPr/>
          <p:nvPr/>
        </p:nvSpPr>
        <p:spPr>
          <a:xfrm>
            <a:off x="133052" y="1475280"/>
            <a:ext cx="8262443" cy="1259919"/>
          </a:xfrm>
          <a:prstGeom prst="roundRect">
            <a:avLst/>
          </a:prstGeom>
          <a:ln>
            <a:solidFill>
              <a:schemeClr val="accent1"/>
            </a:solidFill>
          </a:ln>
        </p:spPr>
        <p:txBody>
          <a:bodyPr wrap="square">
            <a:spAutoFit/>
          </a:bodyPr>
          <a:lstStyle/>
          <a:p>
            <a:pPr algn="ctr"/>
            <a:r>
              <a:rPr lang="pt-BR" sz="2800" b="1" dirty="0" smtClean="0"/>
              <a:t>Parceria para Desenvolvimento Produtivo: </a:t>
            </a:r>
          </a:p>
          <a:p>
            <a:pPr algn="ctr"/>
            <a:endParaRPr lang="pt-BR" sz="1100" b="1" dirty="0">
              <a:solidFill>
                <a:srgbClr val="00B050"/>
              </a:solidFill>
            </a:endParaRPr>
          </a:p>
          <a:p>
            <a:pPr algn="ctr"/>
            <a:r>
              <a:rPr lang="pt-BR" sz="2800" b="1" dirty="0" err="1" smtClean="0">
                <a:solidFill>
                  <a:srgbClr val="00B050"/>
                </a:solidFill>
              </a:rPr>
              <a:t>Libbs</a:t>
            </a:r>
            <a:r>
              <a:rPr lang="pt-BR" sz="2800" b="1" dirty="0" smtClean="0">
                <a:solidFill>
                  <a:srgbClr val="00B050"/>
                </a:solidFill>
              </a:rPr>
              <a:t> </a:t>
            </a:r>
            <a:r>
              <a:rPr lang="pt-BR" sz="2000" b="1" dirty="0" smtClean="0"/>
              <a:t>(laboratório privado) </a:t>
            </a:r>
            <a:r>
              <a:rPr lang="en-US" sz="2800" b="1" dirty="0" smtClean="0"/>
              <a:t>+ </a:t>
            </a:r>
            <a:r>
              <a:rPr lang="en-US" sz="2800" b="1" dirty="0" err="1" smtClean="0">
                <a:solidFill>
                  <a:srgbClr val="00B050"/>
                </a:solidFill>
              </a:rPr>
              <a:t>Farmanguinhos</a:t>
            </a:r>
            <a:r>
              <a:rPr lang="en-US" sz="2800" b="1" dirty="0" smtClean="0">
                <a:solidFill>
                  <a:srgbClr val="00B050"/>
                </a:solidFill>
              </a:rPr>
              <a:t> </a:t>
            </a:r>
            <a:r>
              <a:rPr lang="en-US" sz="2000" b="1" dirty="0" smtClean="0"/>
              <a:t>(</a:t>
            </a:r>
            <a:r>
              <a:rPr lang="en-US" sz="2000" b="1" dirty="0" err="1" smtClean="0"/>
              <a:t>laboratório</a:t>
            </a:r>
            <a:r>
              <a:rPr lang="en-US" sz="2000" b="1" dirty="0" smtClean="0"/>
              <a:t> </a:t>
            </a:r>
            <a:r>
              <a:rPr lang="en-US" sz="2000" b="1" dirty="0" err="1" smtClean="0"/>
              <a:t>público</a:t>
            </a:r>
            <a:r>
              <a:rPr lang="en-US" sz="2000" b="1" dirty="0" smtClean="0"/>
              <a:t>)</a:t>
            </a:r>
            <a:endParaRPr lang="pt-BR" sz="2000" b="1" dirty="0" smtClean="0"/>
          </a:p>
        </p:txBody>
      </p:sp>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06675"/>
            <a:ext cx="1860886" cy="1238334"/>
          </a:xfrm>
          <a:prstGeom prst="rect">
            <a:avLst/>
          </a:prstGeom>
        </p:spPr>
      </p:pic>
      <p:sp>
        <p:nvSpPr>
          <p:cNvPr id="3" name="Retângulo 2"/>
          <p:cNvSpPr/>
          <p:nvPr/>
        </p:nvSpPr>
        <p:spPr>
          <a:xfrm>
            <a:off x="1823610" y="3141012"/>
            <a:ext cx="6571886" cy="1569660"/>
          </a:xfrm>
          <a:prstGeom prst="rect">
            <a:avLst/>
          </a:prstGeom>
        </p:spPr>
        <p:txBody>
          <a:bodyPr wrap="square">
            <a:spAutoFit/>
          </a:bodyPr>
          <a:lstStyle/>
          <a:p>
            <a:pPr algn="just"/>
            <a:r>
              <a:rPr lang="pt-BR" sz="3200" dirty="0">
                <a:solidFill>
                  <a:srgbClr val="00B050"/>
                </a:solidFill>
              </a:rPr>
              <a:t>Economia de aproximadamente </a:t>
            </a:r>
            <a:r>
              <a:rPr lang="pt-BR" sz="3200" b="1" dirty="0"/>
              <a:t>300 milhões de reais </a:t>
            </a:r>
            <a:r>
              <a:rPr lang="pt-BR" sz="3200" dirty="0">
                <a:solidFill>
                  <a:srgbClr val="00B050"/>
                </a:solidFill>
              </a:rPr>
              <a:t>para o Ministério da Saúde de 2012 até 2016</a:t>
            </a:r>
            <a:endParaRPr lang="en-US" sz="3200" dirty="0">
              <a:solidFill>
                <a:srgbClr val="00B050"/>
              </a:solidFill>
            </a:endParaRPr>
          </a:p>
        </p:txBody>
      </p:sp>
    </p:spTree>
    <p:extLst>
      <p:ext uri="{BB962C8B-B14F-4D97-AF65-F5344CB8AC3E}">
        <p14:creationId xmlns:p14="http://schemas.microsoft.com/office/powerpoint/2010/main" val="31862948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998196" y="1174130"/>
            <a:ext cx="6455027" cy="523220"/>
          </a:xfrm>
          <a:prstGeom prst="rect">
            <a:avLst/>
          </a:prstGeom>
          <a:noFill/>
        </p:spPr>
        <p:txBody>
          <a:bodyPr wrap="square" rtlCol="0">
            <a:spAutoFit/>
          </a:bodyPr>
          <a:lstStyle/>
          <a:p>
            <a:r>
              <a:rPr lang="pt-BR" sz="2800" b="1" dirty="0"/>
              <a:t>Aquisições do Ministério da Saúde - 2015</a:t>
            </a:r>
          </a:p>
        </p:txBody>
      </p:sp>
      <p:sp>
        <p:nvSpPr>
          <p:cNvPr id="8" name="CaixaDeTexto 7"/>
          <p:cNvSpPr txBox="1"/>
          <p:nvPr/>
        </p:nvSpPr>
        <p:spPr>
          <a:xfrm>
            <a:off x="359028" y="5880906"/>
            <a:ext cx="4913619" cy="646331"/>
          </a:xfrm>
          <a:prstGeom prst="rect">
            <a:avLst/>
          </a:prstGeom>
          <a:noFill/>
        </p:spPr>
        <p:txBody>
          <a:bodyPr wrap="square" rtlCol="0">
            <a:spAutoFit/>
          </a:bodyPr>
          <a:lstStyle/>
          <a:p>
            <a:pPr algn="just"/>
            <a:r>
              <a:rPr lang="pt-BR" sz="1200" dirty="0"/>
              <a:t>Aquisições do MS considerando-se apenas medicamentos do Componente </a:t>
            </a:r>
            <a:endParaRPr lang="pt-BR" sz="1200" dirty="0" smtClean="0"/>
          </a:p>
          <a:p>
            <a:pPr algn="just"/>
            <a:r>
              <a:rPr lang="pt-BR" sz="1200" dirty="0" smtClean="0"/>
              <a:t>Especializado </a:t>
            </a:r>
            <a:r>
              <a:rPr lang="pt-BR" sz="1200" dirty="0"/>
              <a:t>da Assistência Farmacêutica</a:t>
            </a:r>
          </a:p>
          <a:p>
            <a:pPr algn="just"/>
            <a:r>
              <a:rPr lang="pt-BR" sz="1200" dirty="0"/>
              <a:t>Fonte: Ministério da Saúde/ SUS – Elaboração GFB</a:t>
            </a:r>
          </a:p>
        </p:txBody>
      </p:sp>
      <p:grpSp>
        <p:nvGrpSpPr>
          <p:cNvPr id="9" name="Grupo 8"/>
          <p:cNvGrpSpPr/>
          <p:nvPr/>
        </p:nvGrpSpPr>
        <p:grpSpPr>
          <a:xfrm>
            <a:off x="-655608" y="1750478"/>
            <a:ext cx="9333782" cy="3774696"/>
            <a:chOff x="278950" y="1838099"/>
            <a:chExt cx="9744687" cy="3457474"/>
          </a:xfrm>
        </p:grpSpPr>
        <p:graphicFrame>
          <p:nvGraphicFramePr>
            <p:cNvPr id="10" name="Gráfico 9"/>
            <p:cNvGraphicFramePr>
              <a:graphicFrameLocks/>
            </p:cNvGraphicFramePr>
            <p:nvPr>
              <p:extLst>
                <p:ext uri="{D42A27DB-BD31-4B8C-83A1-F6EECF244321}">
                  <p14:modId xmlns:p14="http://schemas.microsoft.com/office/powerpoint/2010/main" val="1094745321"/>
                </p:ext>
              </p:extLst>
            </p:nvPr>
          </p:nvGraphicFramePr>
          <p:xfrm>
            <a:off x="278950" y="1838099"/>
            <a:ext cx="5681351" cy="340881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Gráfico 10"/>
            <p:cNvGraphicFramePr>
              <a:graphicFrameLocks/>
            </p:cNvGraphicFramePr>
            <p:nvPr>
              <p:extLst/>
            </p:nvPr>
          </p:nvGraphicFramePr>
          <p:xfrm>
            <a:off x="4342838" y="1886373"/>
            <a:ext cx="5680799" cy="3409200"/>
          </p:xfrm>
          <a:graphic>
            <a:graphicData uri="http://schemas.openxmlformats.org/drawingml/2006/chart">
              <c:chart xmlns:c="http://schemas.openxmlformats.org/drawingml/2006/chart" xmlns:r="http://schemas.openxmlformats.org/officeDocument/2006/relationships" r:id="rId3"/>
            </a:graphicData>
          </a:graphic>
        </p:graphicFrame>
      </p:grpSp>
      <p:pic>
        <p:nvPicPr>
          <p:cNvPr id="12" name="Imagem 11"/>
          <p:cNvPicPr>
            <a:picLocks noChangeAspect="1"/>
          </p:cNvPicPr>
          <p:nvPr/>
        </p:nvPicPr>
        <p:blipFill>
          <a:blip r:embed="rId4"/>
          <a:stretch>
            <a:fillRect/>
          </a:stretch>
        </p:blipFill>
        <p:spPr>
          <a:xfrm>
            <a:off x="8141670" y="2062812"/>
            <a:ext cx="3877802" cy="3096900"/>
          </a:xfrm>
          <a:prstGeom prst="rect">
            <a:avLst/>
          </a:prstGeom>
        </p:spPr>
      </p:pic>
      <p:sp>
        <p:nvSpPr>
          <p:cNvPr id="13" name="Retângulo 12"/>
          <p:cNvSpPr/>
          <p:nvPr/>
        </p:nvSpPr>
        <p:spPr>
          <a:xfrm>
            <a:off x="32037" y="448346"/>
            <a:ext cx="7659469" cy="523220"/>
          </a:xfrm>
          <a:prstGeom prst="rect">
            <a:avLst/>
          </a:prstGeom>
          <a:solidFill>
            <a:schemeClr val="bg1"/>
          </a:solidFill>
        </p:spPr>
        <p:txBody>
          <a:bodyPr wrap="none">
            <a:spAutoFit/>
          </a:bodyPr>
          <a:lstStyle/>
          <a:p>
            <a:r>
              <a:rPr lang="pt-BR" sz="2800" dirty="0">
                <a:solidFill>
                  <a:srgbClr val="166C70"/>
                </a:solidFill>
                <a:latin typeface="Lora"/>
              </a:rPr>
              <a:t>Impacto dos Medicamentos Biológicos no SUS</a:t>
            </a:r>
          </a:p>
        </p:txBody>
      </p:sp>
    </p:spTree>
    <p:extLst>
      <p:ext uri="{BB962C8B-B14F-4D97-AF65-F5344CB8AC3E}">
        <p14:creationId xmlns:p14="http://schemas.microsoft.com/office/powerpoint/2010/main" val="13193468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ço Reservado para Conteúdo 3"/>
          <p:cNvGraphicFramePr>
            <a:graphicFrameLocks noGrp="1"/>
          </p:cNvGraphicFramePr>
          <p:nvPr>
            <p:ph sz="quarter" idx="13"/>
            <p:extLst>
              <p:ext uri="{D42A27DB-BD31-4B8C-83A1-F6EECF244321}">
                <p14:modId xmlns:p14="http://schemas.microsoft.com/office/powerpoint/2010/main" val="2584000590"/>
              </p:ext>
            </p:extLst>
          </p:nvPr>
        </p:nvGraphicFramePr>
        <p:xfrm>
          <a:off x="341195" y="1421942"/>
          <a:ext cx="11300345" cy="4579740"/>
        </p:xfrm>
        <a:graphic>
          <a:graphicData uri="http://schemas.openxmlformats.org/drawingml/2006/table">
            <a:tbl>
              <a:tblPr>
                <a:tableStyleId>{5C22544A-7EE6-4342-B048-85BDC9FD1C3A}</a:tableStyleId>
              </a:tblPr>
              <a:tblGrid>
                <a:gridCol w="3419914"/>
                <a:gridCol w="2609939"/>
                <a:gridCol w="2615569"/>
                <a:gridCol w="2654923"/>
              </a:tblGrid>
              <a:tr h="358596">
                <a:tc>
                  <a:txBody>
                    <a:bodyPr/>
                    <a:lstStyle/>
                    <a:p>
                      <a:pPr algn="ctr" fontAlgn="ctr"/>
                      <a:r>
                        <a:rPr lang="pt-BR" sz="2400" b="1" u="none" strike="noStrike" dirty="0">
                          <a:solidFill>
                            <a:schemeClr val="bg1"/>
                          </a:solidFill>
                          <a:effectLst/>
                        </a:rPr>
                        <a:t>Produto</a:t>
                      </a:r>
                      <a:endParaRPr lang="pt-BR" sz="2400" b="1" i="0" u="none" strike="noStrike" dirty="0">
                        <a:solidFill>
                          <a:schemeClr val="bg1"/>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66C70"/>
                    </a:solidFill>
                  </a:tcPr>
                </a:tc>
                <a:tc>
                  <a:txBody>
                    <a:bodyPr/>
                    <a:lstStyle/>
                    <a:p>
                      <a:pPr algn="ctr" fontAlgn="ctr"/>
                      <a:r>
                        <a:rPr lang="pt-BR" sz="2400" b="1" u="none" strike="noStrike" dirty="0">
                          <a:solidFill>
                            <a:schemeClr val="bg1"/>
                          </a:solidFill>
                          <a:effectLst/>
                        </a:rPr>
                        <a:t>Classe terapêutica</a:t>
                      </a:r>
                      <a:endParaRPr lang="pt-BR" sz="2400" b="1" i="0" u="none" strike="noStrike" dirty="0">
                        <a:solidFill>
                          <a:schemeClr val="bg1"/>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66C70"/>
                    </a:solidFill>
                  </a:tcPr>
                </a:tc>
                <a:tc>
                  <a:txBody>
                    <a:bodyPr/>
                    <a:lstStyle/>
                    <a:p>
                      <a:pPr algn="ctr" fontAlgn="ctr"/>
                      <a:r>
                        <a:rPr lang="pt-BR" sz="2400" b="1" u="none" strike="noStrike" dirty="0">
                          <a:solidFill>
                            <a:schemeClr val="bg1"/>
                          </a:solidFill>
                          <a:effectLst/>
                        </a:rPr>
                        <a:t>Instituição </a:t>
                      </a:r>
                      <a:br>
                        <a:rPr lang="pt-BR" sz="2400" b="1" u="none" strike="noStrike" dirty="0">
                          <a:solidFill>
                            <a:schemeClr val="bg1"/>
                          </a:solidFill>
                          <a:effectLst/>
                        </a:rPr>
                      </a:br>
                      <a:r>
                        <a:rPr lang="pt-BR" sz="2400" b="1" u="none" strike="noStrike" dirty="0">
                          <a:solidFill>
                            <a:schemeClr val="bg1"/>
                          </a:solidFill>
                          <a:effectLst/>
                        </a:rPr>
                        <a:t>Pública</a:t>
                      </a:r>
                      <a:endParaRPr lang="pt-BR" sz="2400" b="1" i="0" u="none" strike="noStrike" dirty="0">
                        <a:solidFill>
                          <a:schemeClr val="bg1"/>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66C70"/>
                    </a:solidFill>
                  </a:tcPr>
                </a:tc>
                <a:tc>
                  <a:txBody>
                    <a:bodyPr/>
                    <a:lstStyle/>
                    <a:p>
                      <a:pPr algn="ctr" fontAlgn="ctr"/>
                      <a:r>
                        <a:rPr lang="pt-BR" sz="2400" b="1" u="none" strike="noStrike" dirty="0">
                          <a:solidFill>
                            <a:schemeClr val="bg1"/>
                          </a:solidFill>
                          <a:effectLst/>
                        </a:rPr>
                        <a:t>Entidade Privada</a:t>
                      </a:r>
                      <a:endParaRPr lang="pt-BR" sz="2400" b="1" i="0" u="none" strike="noStrike" dirty="0">
                        <a:solidFill>
                          <a:schemeClr val="bg1"/>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66C70"/>
                    </a:solidFill>
                  </a:tcPr>
                </a:tc>
              </a:tr>
              <a:tr h="181931">
                <a:tc>
                  <a:txBody>
                    <a:bodyPr/>
                    <a:lstStyle/>
                    <a:p>
                      <a:pPr algn="ctr" fontAlgn="ctr"/>
                      <a:r>
                        <a:rPr lang="pt-BR" sz="1800" u="none" strike="noStrike" dirty="0">
                          <a:effectLst/>
                        </a:rPr>
                        <a:t>Fator VII recombinante</a:t>
                      </a:r>
                      <a:endParaRPr lang="pt-BR" sz="1800" b="0" i="0" u="none" strike="noStrike" dirty="0">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dirty="0">
                          <a:effectLst/>
                        </a:rPr>
                        <a:t>Hemofilia</a:t>
                      </a:r>
                      <a:endParaRPr lang="pt-BR" sz="1800" b="0" i="0" u="none" strike="noStrike" dirty="0">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a:effectLst/>
                        </a:rPr>
                        <a:t>Hemobras</a:t>
                      </a:r>
                      <a:endParaRPr lang="pt-BR" sz="1800" b="0" i="0" u="none" strike="noStrike">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a:effectLst/>
                        </a:rPr>
                        <a:t>Cristália</a:t>
                      </a:r>
                      <a:endParaRPr lang="pt-BR" sz="1800" b="0" i="0" u="none" strike="noStrike">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81931">
                <a:tc>
                  <a:txBody>
                    <a:bodyPr/>
                    <a:lstStyle/>
                    <a:p>
                      <a:pPr algn="ctr" fontAlgn="ctr"/>
                      <a:r>
                        <a:rPr lang="pt-BR" sz="1800" u="none" strike="noStrike" dirty="0" err="1">
                          <a:effectLst/>
                        </a:rPr>
                        <a:t>Betainterferona</a:t>
                      </a:r>
                      <a:r>
                        <a:rPr lang="pt-BR" sz="1800" u="none" strike="noStrike" dirty="0">
                          <a:effectLst/>
                        </a:rPr>
                        <a:t> 1A</a:t>
                      </a:r>
                      <a:endParaRPr lang="pt-BR" sz="1800" b="0" i="0" u="none" strike="noStrike" dirty="0">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dirty="0">
                          <a:effectLst/>
                        </a:rPr>
                        <a:t>Esclerose Múltipla</a:t>
                      </a:r>
                      <a:endParaRPr lang="pt-BR" sz="1800" b="0" i="0" u="none" strike="noStrike" dirty="0">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a:effectLst/>
                        </a:rPr>
                        <a:t>Biomanguinhos</a:t>
                      </a:r>
                      <a:endParaRPr lang="pt-BR" sz="1800" b="0" i="0" u="none" strike="noStrike">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a:effectLst/>
                        </a:rPr>
                        <a:t>Bionovis/ Merck S. A.</a:t>
                      </a:r>
                      <a:endParaRPr lang="pt-BR" sz="1800" b="0" i="0" u="none" strike="noStrike">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81931">
                <a:tc>
                  <a:txBody>
                    <a:bodyPr/>
                    <a:lstStyle/>
                    <a:p>
                      <a:pPr algn="ctr" fontAlgn="ctr"/>
                      <a:r>
                        <a:rPr lang="pt-BR" sz="1800" u="none" strike="noStrike">
                          <a:effectLst/>
                        </a:rPr>
                        <a:t>Taliglucerase alfa</a:t>
                      </a:r>
                      <a:endParaRPr lang="pt-BR" sz="1800" b="0" i="0" u="none" strike="noStrike">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dirty="0">
                          <a:effectLst/>
                        </a:rPr>
                        <a:t>Doença de </a:t>
                      </a:r>
                      <a:r>
                        <a:rPr lang="pt-BR" sz="1800" u="none" strike="noStrike" dirty="0" err="1">
                          <a:effectLst/>
                        </a:rPr>
                        <a:t>Gaucher</a:t>
                      </a:r>
                      <a:endParaRPr lang="pt-BR" sz="1800" b="0" i="0" u="none" strike="noStrike" dirty="0">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dirty="0" err="1">
                          <a:effectLst/>
                        </a:rPr>
                        <a:t>Biomanguinhos</a:t>
                      </a:r>
                      <a:endParaRPr lang="pt-BR" sz="1800" b="0" i="0" u="none" strike="noStrike" dirty="0">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a:effectLst/>
                        </a:rPr>
                        <a:t>Pfizer / Protalix</a:t>
                      </a:r>
                      <a:endParaRPr lang="pt-BR" sz="1800" b="0" i="0" u="none" strike="noStrike">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81931">
                <a:tc>
                  <a:txBody>
                    <a:bodyPr/>
                    <a:lstStyle/>
                    <a:p>
                      <a:pPr algn="ctr" fontAlgn="ctr"/>
                      <a:r>
                        <a:rPr lang="pt-BR" sz="1800" u="none" strike="noStrike" dirty="0">
                          <a:effectLst/>
                        </a:rPr>
                        <a:t>Rituximabe</a:t>
                      </a:r>
                      <a:endParaRPr lang="pt-BR" sz="1800" b="0" i="0" u="none" strike="noStrike" dirty="0">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a:effectLst/>
                        </a:rPr>
                        <a:t>Antirreumático</a:t>
                      </a:r>
                      <a:endParaRPr lang="pt-BR" sz="1800" b="0" i="0" u="none" strike="noStrike">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dirty="0" err="1">
                          <a:effectLst/>
                        </a:rPr>
                        <a:t>Biomanguinhos</a:t>
                      </a:r>
                      <a:r>
                        <a:rPr lang="pt-BR" sz="1800" u="none" strike="noStrike" dirty="0">
                          <a:effectLst/>
                        </a:rPr>
                        <a:t>, IVB</a:t>
                      </a:r>
                      <a:endParaRPr lang="pt-BR" sz="1800" b="0" i="0" u="none" strike="noStrike" dirty="0">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a:effectLst/>
                        </a:rPr>
                        <a:t>Bionovis/ Merck Serono</a:t>
                      </a:r>
                      <a:endParaRPr lang="pt-BR" sz="1800" b="0" i="0" u="none" strike="noStrike">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81931">
                <a:tc>
                  <a:txBody>
                    <a:bodyPr/>
                    <a:lstStyle/>
                    <a:p>
                      <a:pPr algn="ctr" fontAlgn="ctr"/>
                      <a:r>
                        <a:rPr lang="pt-BR" sz="1800" u="none" strike="noStrike">
                          <a:effectLst/>
                        </a:rPr>
                        <a:t>Fator VIII Recombinante</a:t>
                      </a:r>
                      <a:endParaRPr lang="pt-BR" sz="1800" b="0" i="0" u="none" strike="noStrike">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a:effectLst/>
                        </a:rPr>
                        <a:t>Hemofilia</a:t>
                      </a:r>
                      <a:endParaRPr lang="pt-BR" sz="1800" b="0" i="0" u="none" strike="noStrike">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dirty="0">
                          <a:effectLst/>
                        </a:rPr>
                        <a:t>Hemobrás</a:t>
                      </a:r>
                      <a:endParaRPr lang="pt-BR" sz="1800" b="0" i="0" u="none" strike="noStrike" dirty="0">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a:effectLst/>
                        </a:rPr>
                        <a:t>Baxter</a:t>
                      </a:r>
                      <a:endParaRPr lang="pt-BR" sz="1800" b="0" i="0" u="none" strike="noStrike">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81931">
                <a:tc>
                  <a:txBody>
                    <a:bodyPr/>
                    <a:lstStyle/>
                    <a:p>
                      <a:pPr algn="ctr" fontAlgn="ctr"/>
                      <a:r>
                        <a:rPr lang="pt-BR" sz="1800" u="none" strike="noStrike">
                          <a:effectLst/>
                        </a:rPr>
                        <a:t>Extrato Alergênico</a:t>
                      </a:r>
                      <a:endParaRPr lang="pt-BR" sz="1800" b="0" i="0" u="none" strike="noStrike">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a:effectLst/>
                        </a:rPr>
                        <a:t>Imunoterapia</a:t>
                      </a:r>
                      <a:endParaRPr lang="pt-BR" sz="1800" b="0" i="0" u="none" strike="noStrike">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dirty="0">
                          <a:effectLst/>
                        </a:rPr>
                        <a:t>Bahiafarma</a:t>
                      </a:r>
                      <a:endParaRPr lang="pt-BR" sz="1800" b="0" i="0" u="none" strike="noStrike" dirty="0">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a:effectLst/>
                        </a:rPr>
                        <a:t>Biocen</a:t>
                      </a:r>
                      <a:endParaRPr lang="pt-BR" sz="1800" b="0" i="0" u="none" strike="noStrike">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81931">
                <a:tc>
                  <a:txBody>
                    <a:bodyPr/>
                    <a:lstStyle/>
                    <a:p>
                      <a:pPr algn="ctr" fontAlgn="ctr"/>
                      <a:r>
                        <a:rPr lang="pt-BR" sz="1800" u="none" strike="noStrike">
                          <a:effectLst/>
                        </a:rPr>
                        <a:t>Insulina Humana Recombinante</a:t>
                      </a:r>
                      <a:endParaRPr lang="pt-BR" sz="1800" b="0" i="0" u="none" strike="noStrike">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a:effectLst/>
                        </a:rPr>
                        <a:t>Diabetes</a:t>
                      </a:r>
                      <a:endParaRPr lang="pt-BR" sz="1800" b="0" i="0" u="none" strike="noStrike">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dirty="0">
                          <a:effectLst/>
                        </a:rPr>
                        <a:t>Farmanguinhos</a:t>
                      </a:r>
                      <a:endParaRPr lang="pt-BR" sz="1800" b="0" i="0" u="none" strike="noStrike" dirty="0">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dirty="0" err="1">
                          <a:effectLst/>
                        </a:rPr>
                        <a:t>Biomm</a:t>
                      </a:r>
                      <a:endParaRPr lang="pt-BR" sz="1800" b="0" i="0" u="none" strike="noStrike" dirty="0">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81931">
                <a:tc rowSpan="3">
                  <a:txBody>
                    <a:bodyPr/>
                    <a:lstStyle/>
                    <a:p>
                      <a:pPr algn="ctr" fontAlgn="ctr"/>
                      <a:r>
                        <a:rPr lang="pt-BR" sz="1800" u="none" strike="noStrike" dirty="0" err="1" smtClean="0">
                          <a:effectLst/>
                        </a:rPr>
                        <a:t>Adalimumabe</a:t>
                      </a:r>
                      <a:endParaRPr lang="pt-BR" sz="1800" b="0" i="0" u="none" strike="noStrike" dirty="0">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algn="ctr" fontAlgn="ctr"/>
                      <a:r>
                        <a:rPr lang="pt-BR" sz="1800" u="none" strike="noStrike" dirty="0">
                          <a:effectLst/>
                        </a:rPr>
                        <a:t>Artrite </a:t>
                      </a:r>
                      <a:r>
                        <a:rPr lang="pt-BR" sz="1800" u="none" strike="noStrike" dirty="0" err="1" smtClean="0">
                          <a:effectLst/>
                        </a:rPr>
                        <a:t>Reumatóide</a:t>
                      </a:r>
                      <a:endParaRPr lang="pt-BR" sz="1800" b="0" i="0" u="none" strike="noStrike" dirty="0">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dirty="0">
                          <a:effectLst/>
                        </a:rPr>
                        <a:t>Bahiafarma</a:t>
                      </a:r>
                      <a:endParaRPr lang="pt-BR" sz="1800" b="0" i="0" u="none" strike="noStrike" dirty="0">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dirty="0">
                          <a:effectLst/>
                        </a:rPr>
                        <a:t>Libbs/Mabxience</a:t>
                      </a:r>
                      <a:endParaRPr lang="pt-BR" sz="1800" b="0" i="0" u="none" strike="noStrike" dirty="0">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81931">
                <a:tc vMerge="1">
                  <a:txBody>
                    <a:bodyPr/>
                    <a:lstStyle/>
                    <a:p>
                      <a:pPr algn="ctr" fontAlgn="ctr"/>
                      <a:endParaRPr lang="pt-BR" sz="1200" b="0" i="0" u="none" strike="noStrike" dirty="0">
                        <a:solidFill>
                          <a:srgbClr val="000000"/>
                        </a:solidFill>
                        <a:effectLst/>
                        <a:latin typeface="Calibri" panose="020F0502020204030204" pitchFamily="34" charset="0"/>
                      </a:endParaRPr>
                    </a:p>
                  </a:txBody>
                  <a:tcPr marL="516" marR="516" marT="516" marB="0" anchor="ctr"/>
                </a:tc>
                <a:tc vMerge="1">
                  <a:txBody>
                    <a:bodyPr/>
                    <a:lstStyle/>
                    <a:p>
                      <a:pPr algn="ctr" fontAlgn="ctr"/>
                      <a:endParaRPr lang="pt-BR" sz="1200" b="0" i="0" u="none" strike="noStrike">
                        <a:solidFill>
                          <a:srgbClr val="000000"/>
                        </a:solidFill>
                        <a:effectLst/>
                        <a:latin typeface="Calibri" panose="020F0502020204030204" pitchFamily="34" charset="0"/>
                      </a:endParaRPr>
                    </a:p>
                  </a:txBody>
                  <a:tcPr marL="516" marR="516" marT="516" marB="0" anchor="ctr"/>
                </a:tc>
                <a:tc>
                  <a:txBody>
                    <a:bodyPr/>
                    <a:lstStyle/>
                    <a:p>
                      <a:pPr algn="ctr" fontAlgn="ctr"/>
                      <a:r>
                        <a:rPr lang="pt-BR" sz="1800" u="none" strike="noStrike" dirty="0" err="1">
                          <a:effectLst/>
                        </a:rPr>
                        <a:t>Biomanguinhos</a:t>
                      </a:r>
                      <a:endParaRPr lang="pt-BR" sz="1800" b="0" i="0" u="none" strike="noStrike" dirty="0">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dirty="0">
                          <a:effectLst/>
                        </a:rPr>
                        <a:t>Orygen/Pfizer</a:t>
                      </a:r>
                      <a:endParaRPr lang="pt-BR" sz="1800" b="0" i="0" u="none" strike="noStrike" dirty="0">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81931">
                <a:tc vMerge="1">
                  <a:txBody>
                    <a:bodyPr/>
                    <a:lstStyle/>
                    <a:p>
                      <a:pPr algn="ctr" fontAlgn="ctr"/>
                      <a:endParaRPr lang="pt-BR" sz="1200" b="0" i="0" u="none" strike="noStrike" dirty="0">
                        <a:solidFill>
                          <a:srgbClr val="000000"/>
                        </a:solidFill>
                        <a:effectLst/>
                        <a:latin typeface="Calibri" panose="020F0502020204030204" pitchFamily="34" charset="0"/>
                      </a:endParaRPr>
                    </a:p>
                  </a:txBody>
                  <a:tcPr marL="516" marR="516" marT="516" marB="0" anchor="ctr"/>
                </a:tc>
                <a:tc vMerge="1">
                  <a:txBody>
                    <a:bodyPr/>
                    <a:lstStyle/>
                    <a:p>
                      <a:pPr algn="ctr" fontAlgn="ctr"/>
                      <a:endParaRPr lang="pt-BR" sz="1200" b="0" i="0" u="none" strike="noStrike" dirty="0">
                        <a:solidFill>
                          <a:srgbClr val="000000"/>
                        </a:solidFill>
                        <a:effectLst/>
                        <a:latin typeface="Calibri" panose="020F0502020204030204" pitchFamily="34" charset="0"/>
                      </a:endParaRPr>
                    </a:p>
                  </a:txBody>
                  <a:tcPr marL="516" marR="516" marT="516" marB="0" anchor="ctr"/>
                </a:tc>
                <a:tc>
                  <a:txBody>
                    <a:bodyPr/>
                    <a:lstStyle/>
                    <a:p>
                      <a:pPr algn="ctr" fontAlgn="ctr"/>
                      <a:r>
                        <a:rPr lang="pt-BR" sz="1800" u="none" strike="noStrike" dirty="0">
                          <a:effectLst/>
                        </a:rPr>
                        <a:t>IVB</a:t>
                      </a:r>
                      <a:endParaRPr lang="pt-BR" sz="1800" b="0" i="0" u="none" strike="noStrike" dirty="0">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dirty="0" err="1">
                          <a:effectLst/>
                        </a:rPr>
                        <a:t>PharmaPraxis</a:t>
                      </a:r>
                      <a:endParaRPr lang="pt-BR" sz="1800" b="0" i="0" u="none" strike="noStrike" dirty="0">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81931">
                <a:tc rowSpan="4">
                  <a:txBody>
                    <a:bodyPr/>
                    <a:lstStyle/>
                    <a:p>
                      <a:pPr algn="ctr" fontAlgn="ctr"/>
                      <a:r>
                        <a:rPr lang="pt-BR" sz="1800" u="none" strike="noStrike" dirty="0" smtClean="0">
                          <a:effectLst/>
                        </a:rPr>
                        <a:t>Bevacizumabe</a:t>
                      </a:r>
                      <a:endParaRPr lang="pt-BR" sz="1800" b="0" i="0" u="none" strike="noStrike" dirty="0">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a:effectLst/>
                        </a:rPr>
                        <a:t>Oncológico / DMRI</a:t>
                      </a:r>
                      <a:endParaRPr lang="pt-BR" sz="1800" b="0" i="0" u="none" strike="noStrike">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dirty="0" err="1">
                          <a:effectLst/>
                        </a:rPr>
                        <a:t>Biomanguinhos</a:t>
                      </a:r>
                      <a:endParaRPr lang="pt-BR" sz="1800" b="0" i="0" u="none" strike="noStrike" dirty="0">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dirty="0">
                          <a:effectLst/>
                        </a:rPr>
                        <a:t>Orygen/Pfizer</a:t>
                      </a:r>
                      <a:endParaRPr lang="pt-BR" sz="1800" b="0" i="0" u="none" strike="noStrike" dirty="0">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81931">
                <a:tc vMerge="1">
                  <a:txBody>
                    <a:bodyPr/>
                    <a:lstStyle/>
                    <a:p>
                      <a:pPr algn="ctr" fontAlgn="ctr"/>
                      <a:endParaRPr lang="pt-BR" sz="1200" b="0" i="0" u="none" strike="noStrike" dirty="0">
                        <a:solidFill>
                          <a:srgbClr val="000000"/>
                        </a:solidFill>
                        <a:effectLst/>
                        <a:latin typeface="Calibri" panose="020F0502020204030204" pitchFamily="34" charset="0"/>
                      </a:endParaRPr>
                    </a:p>
                  </a:txBody>
                  <a:tcPr marL="516" marR="516" marT="516" marB="0" anchor="ctr"/>
                </a:tc>
                <a:tc>
                  <a:txBody>
                    <a:bodyPr/>
                    <a:lstStyle/>
                    <a:p>
                      <a:pPr algn="ctr" fontAlgn="ctr"/>
                      <a:r>
                        <a:rPr lang="pt-BR" sz="1800" u="none" strike="noStrike">
                          <a:effectLst/>
                        </a:rPr>
                        <a:t>Oncológico / DMRI</a:t>
                      </a:r>
                      <a:endParaRPr lang="pt-BR" sz="1800" b="0" i="0" u="none" strike="noStrike">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dirty="0">
                          <a:effectLst/>
                        </a:rPr>
                        <a:t>Butantan</a:t>
                      </a:r>
                      <a:endParaRPr lang="pt-BR" sz="1800" b="0" i="0" u="none" strike="noStrike" dirty="0">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dirty="0">
                          <a:effectLst/>
                        </a:rPr>
                        <a:t>Libbs/Mabxience</a:t>
                      </a:r>
                      <a:endParaRPr lang="pt-BR" sz="1800" b="0" i="0" u="none" strike="noStrike" dirty="0">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81931">
                <a:tc vMerge="1">
                  <a:txBody>
                    <a:bodyPr/>
                    <a:lstStyle/>
                    <a:p>
                      <a:pPr algn="ctr" fontAlgn="ctr"/>
                      <a:endParaRPr lang="pt-BR" sz="1200" b="0" i="0" u="none" strike="noStrike" dirty="0">
                        <a:solidFill>
                          <a:srgbClr val="000000"/>
                        </a:solidFill>
                        <a:effectLst/>
                        <a:latin typeface="Calibri" panose="020F0502020204030204" pitchFamily="34" charset="0"/>
                      </a:endParaRPr>
                    </a:p>
                  </a:txBody>
                  <a:tcPr marL="516" marR="516" marT="516" marB="0" anchor="ctr"/>
                </a:tc>
                <a:tc>
                  <a:txBody>
                    <a:bodyPr/>
                    <a:lstStyle/>
                    <a:p>
                      <a:pPr algn="ctr" fontAlgn="ctr"/>
                      <a:r>
                        <a:rPr lang="pt-BR" sz="1800" u="none" strike="noStrike">
                          <a:effectLst/>
                        </a:rPr>
                        <a:t>Oncológico / DMRI</a:t>
                      </a:r>
                      <a:endParaRPr lang="pt-BR" sz="1800" b="0" i="0" u="none" strike="noStrike">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dirty="0">
                          <a:effectLst/>
                        </a:rPr>
                        <a:t>IVB</a:t>
                      </a:r>
                      <a:endParaRPr lang="pt-BR" sz="1800" b="0" i="0" u="none" strike="noStrike" dirty="0">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dirty="0">
                          <a:effectLst/>
                        </a:rPr>
                        <a:t>Bionovis/Merck </a:t>
                      </a:r>
                      <a:r>
                        <a:rPr lang="pt-BR" sz="1800" u="none" strike="noStrike" dirty="0" err="1">
                          <a:effectLst/>
                        </a:rPr>
                        <a:t>Serono</a:t>
                      </a:r>
                      <a:endParaRPr lang="pt-BR" sz="1800" b="0" i="0" u="none" strike="noStrike" dirty="0">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7647">
                <a:tc vMerge="1">
                  <a:txBody>
                    <a:bodyPr/>
                    <a:lstStyle/>
                    <a:p>
                      <a:pPr algn="ctr" fontAlgn="ctr"/>
                      <a:endParaRPr lang="pt-BR" sz="1200" b="0" i="0" u="none" strike="noStrike" dirty="0">
                        <a:solidFill>
                          <a:srgbClr val="000000"/>
                        </a:solidFill>
                        <a:effectLst/>
                        <a:latin typeface="Calibri" panose="020F0502020204030204" pitchFamily="34" charset="0"/>
                      </a:endParaRPr>
                    </a:p>
                  </a:txBody>
                  <a:tcPr marL="516" marR="516" marT="516" marB="0" anchor="ctr"/>
                </a:tc>
                <a:tc>
                  <a:txBody>
                    <a:bodyPr/>
                    <a:lstStyle/>
                    <a:p>
                      <a:pPr algn="ctr" fontAlgn="ctr"/>
                      <a:r>
                        <a:rPr lang="pt-BR" sz="1800" u="none" strike="noStrike">
                          <a:effectLst/>
                        </a:rPr>
                        <a:t>Oncológico / DMRI</a:t>
                      </a:r>
                      <a:endParaRPr lang="pt-BR" sz="1800" b="0" i="0" u="none" strike="noStrike">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dirty="0" err="1">
                          <a:effectLst/>
                        </a:rPr>
                        <a:t>Tecpar</a:t>
                      </a:r>
                      <a:endParaRPr lang="pt-BR" sz="1800" b="0" i="0" u="none" strike="noStrike" dirty="0">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dirty="0" err="1">
                          <a:effectLst/>
                        </a:rPr>
                        <a:t>Biocad</a:t>
                      </a:r>
                      <a:endParaRPr lang="pt-BR" sz="1800" b="0" i="0" u="none" strike="noStrike" dirty="0">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5" name="Retângulo 4"/>
          <p:cNvSpPr/>
          <p:nvPr/>
        </p:nvSpPr>
        <p:spPr>
          <a:xfrm>
            <a:off x="32037" y="191674"/>
            <a:ext cx="9926774" cy="954107"/>
          </a:xfrm>
          <a:prstGeom prst="rect">
            <a:avLst/>
          </a:prstGeom>
          <a:solidFill>
            <a:schemeClr val="bg1"/>
          </a:solidFill>
        </p:spPr>
        <p:txBody>
          <a:bodyPr wrap="square">
            <a:spAutoFit/>
          </a:bodyPr>
          <a:lstStyle/>
          <a:p>
            <a:r>
              <a:rPr lang="pt-BR" sz="2800" dirty="0" smtClean="0">
                <a:solidFill>
                  <a:srgbClr val="166C70"/>
                </a:solidFill>
                <a:latin typeface="Lora"/>
              </a:rPr>
              <a:t>Parcerias para Desenvolvimento Produtivo de </a:t>
            </a:r>
            <a:r>
              <a:rPr lang="pt-BR" sz="2800" dirty="0" smtClean="0">
                <a:solidFill>
                  <a:srgbClr val="166C70"/>
                </a:solidFill>
                <a:latin typeface="Lora"/>
              </a:rPr>
              <a:t>Biológicos: absorção e transferência de tecnologia + Produção no Brasil</a:t>
            </a:r>
            <a:endParaRPr lang="pt-BR" sz="2800" dirty="0">
              <a:solidFill>
                <a:srgbClr val="166C70"/>
              </a:solidFill>
              <a:latin typeface="Lora"/>
            </a:endParaRPr>
          </a:p>
        </p:txBody>
      </p:sp>
      <p:grpSp>
        <p:nvGrpSpPr>
          <p:cNvPr id="15" name="Grupo 14"/>
          <p:cNvGrpSpPr/>
          <p:nvPr/>
        </p:nvGrpSpPr>
        <p:grpSpPr>
          <a:xfrm>
            <a:off x="9517814" y="1988934"/>
            <a:ext cx="453358" cy="368275"/>
            <a:chOff x="7872412" y="286384"/>
            <a:chExt cx="453358" cy="368275"/>
          </a:xfrm>
        </p:grpSpPr>
        <p:sp>
          <p:nvSpPr>
            <p:cNvPr id="16" name="Triângulo isósceles 15"/>
            <p:cNvSpPr/>
            <p:nvPr/>
          </p:nvSpPr>
          <p:spPr>
            <a:xfrm rot="7434788">
              <a:off x="8088756" y="417644"/>
              <a:ext cx="204624" cy="269405"/>
            </a:xfrm>
            <a:prstGeom prst="triangle">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prstClr val="white"/>
                </a:solidFill>
              </a:endParaRPr>
            </a:p>
          </p:txBody>
        </p:sp>
        <p:sp>
          <p:nvSpPr>
            <p:cNvPr id="17" name="Elipse 16"/>
            <p:cNvSpPr/>
            <p:nvPr/>
          </p:nvSpPr>
          <p:spPr>
            <a:xfrm>
              <a:off x="7872412" y="286384"/>
              <a:ext cx="289913" cy="289913"/>
            </a:xfrm>
            <a:prstGeom prst="ellipse">
              <a:avLst/>
            </a:prstGeom>
            <a:solidFill>
              <a:schemeClr val="bg1"/>
            </a:solid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prstClr val="white"/>
                </a:solidFill>
              </a:endParaRPr>
            </a:p>
          </p:txBody>
        </p:sp>
        <p:pic>
          <p:nvPicPr>
            <p:cNvPr id="18" name="Imagem 17" descr="Logo_GFB_Opcao03_especificacoes_INPI_0003.jpg"/>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101" b="86667" l="5503" r="90794"/>
                      </a14:imgEffect>
                    </a14:imgLayer>
                  </a14:imgProps>
                </a:ext>
              </a:extLst>
            </a:blip>
            <a:srcRect l="4973" t="7679" r="4908" b="12595"/>
            <a:stretch/>
          </p:blipFill>
          <p:spPr>
            <a:xfrm>
              <a:off x="7889767" y="360673"/>
              <a:ext cx="251000" cy="204081"/>
            </a:xfrm>
            <a:prstGeom prst="rect">
              <a:avLst/>
            </a:prstGeom>
          </p:spPr>
        </p:pic>
      </p:grpSp>
      <p:grpSp>
        <p:nvGrpSpPr>
          <p:cNvPr id="19" name="Grupo 18"/>
          <p:cNvGrpSpPr/>
          <p:nvPr/>
        </p:nvGrpSpPr>
        <p:grpSpPr>
          <a:xfrm>
            <a:off x="8899395" y="2255797"/>
            <a:ext cx="453358" cy="368275"/>
            <a:chOff x="7872412" y="286384"/>
            <a:chExt cx="453358" cy="368275"/>
          </a:xfrm>
        </p:grpSpPr>
        <p:sp>
          <p:nvSpPr>
            <p:cNvPr id="20" name="Triângulo isósceles 19"/>
            <p:cNvSpPr/>
            <p:nvPr/>
          </p:nvSpPr>
          <p:spPr>
            <a:xfrm rot="7434788">
              <a:off x="8088756" y="417644"/>
              <a:ext cx="204624" cy="269405"/>
            </a:xfrm>
            <a:prstGeom prst="triangle">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prstClr val="white"/>
                </a:solidFill>
              </a:endParaRPr>
            </a:p>
          </p:txBody>
        </p:sp>
        <p:sp>
          <p:nvSpPr>
            <p:cNvPr id="21" name="Elipse 20"/>
            <p:cNvSpPr/>
            <p:nvPr/>
          </p:nvSpPr>
          <p:spPr>
            <a:xfrm>
              <a:off x="7872412" y="286384"/>
              <a:ext cx="289913" cy="289913"/>
            </a:xfrm>
            <a:prstGeom prst="ellipse">
              <a:avLst/>
            </a:prstGeom>
            <a:solidFill>
              <a:schemeClr val="bg1"/>
            </a:solid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prstClr val="white"/>
                </a:solidFill>
              </a:endParaRPr>
            </a:p>
          </p:txBody>
        </p:sp>
        <p:pic>
          <p:nvPicPr>
            <p:cNvPr id="22" name="Imagem 21" descr="Logo_GFB_Opcao03_especificacoes_INPI_0003.jpg"/>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101" b="86667" l="5503" r="90794"/>
                      </a14:imgEffect>
                    </a14:imgLayer>
                  </a14:imgProps>
                </a:ext>
              </a:extLst>
            </a:blip>
            <a:srcRect l="4973" t="7679" r="4908" b="12595"/>
            <a:stretch/>
          </p:blipFill>
          <p:spPr>
            <a:xfrm>
              <a:off x="7889767" y="360673"/>
              <a:ext cx="251000" cy="204081"/>
            </a:xfrm>
            <a:prstGeom prst="rect">
              <a:avLst/>
            </a:prstGeom>
          </p:spPr>
        </p:pic>
      </p:grpSp>
      <p:grpSp>
        <p:nvGrpSpPr>
          <p:cNvPr id="23" name="Grupo 22"/>
          <p:cNvGrpSpPr/>
          <p:nvPr/>
        </p:nvGrpSpPr>
        <p:grpSpPr>
          <a:xfrm rot="20365035">
            <a:off x="9222194" y="4289643"/>
            <a:ext cx="453358" cy="368275"/>
            <a:chOff x="7872412" y="286384"/>
            <a:chExt cx="453358" cy="368275"/>
          </a:xfrm>
        </p:grpSpPr>
        <p:sp>
          <p:nvSpPr>
            <p:cNvPr id="24" name="Triângulo isósceles 23"/>
            <p:cNvSpPr/>
            <p:nvPr/>
          </p:nvSpPr>
          <p:spPr>
            <a:xfrm rot="7434788">
              <a:off x="8088756" y="417644"/>
              <a:ext cx="204624" cy="269405"/>
            </a:xfrm>
            <a:prstGeom prst="triangle">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prstClr val="white"/>
                </a:solidFill>
              </a:endParaRPr>
            </a:p>
          </p:txBody>
        </p:sp>
        <p:sp>
          <p:nvSpPr>
            <p:cNvPr id="25" name="Elipse 24"/>
            <p:cNvSpPr/>
            <p:nvPr/>
          </p:nvSpPr>
          <p:spPr>
            <a:xfrm>
              <a:off x="7872412" y="286384"/>
              <a:ext cx="289913" cy="289913"/>
            </a:xfrm>
            <a:prstGeom prst="ellipse">
              <a:avLst/>
            </a:prstGeom>
            <a:solidFill>
              <a:schemeClr val="bg1"/>
            </a:solid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prstClr val="white"/>
                </a:solidFill>
              </a:endParaRPr>
            </a:p>
          </p:txBody>
        </p:sp>
        <p:pic>
          <p:nvPicPr>
            <p:cNvPr id="26" name="Imagem 25" descr="Logo_GFB_Opcao03_especificacoes_INPI_0003.jpg"/>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101" b="86667" l="5503" r="90794"/>
                      </a14:imgEffect>
                    </a14:imgLayer>
                  </a14:imgProps>
                </a:ext>
              </a:extLst>
            </a:blip>
            <a:srcRect l="4973" t="7679" r="4908" b="12595"/>
            <a:stretch/>
          </p:blipFill>
          <p:spPr>
            <a:xfrm>
              <a:off x="7889767" y="360673"/>
              <a:ext cx="251000" cy="204081"/>
            </a:xfrm>
            <a:prstGeom prst="rect">
              <a:avLst/>
            </a:prstGeom>
          </p:spPr>
        </p:pic>
      </p:grpSp>
      <p:grpSp>
        <p:nvGrpSpPr>
          <p:cNvPr id="27" name="Grupo 26"/>
          <p:cNvGrpSpPr/>
          <p:nvPr/>
        </p:nvGrpSpPr>
        <p:grpSpPr>
          <a:xfrm>
            <a:off x="9273008" y="4736710"/>
            <a:ext cx="453358" cy="368275"/>
            <a:chOff x="7872412" y="286384"/>
            <a:chExt cx="453358" cy="368275"/>
          </a:xfrm>
        </p:grpSpPr>
        <p:sp>
          <p:nvSpPr>
            <p:cNvPr id="28" name="Triângulo isósceles 27"/>
            <p:cNvSpPr/>
            <p:nvPr/>
          </p:nvSpPr>
          <p:spPr>
            <a:xfrm rot="7434788">
              <a:off x="8088756" y="417644"/>
              <a:ext cx="204624" cy="269405"/>
            </a:xfrm>
            <a:prstGeom prst="triangle">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prstClr val="white"/>
                </a:solidFill>
              </a:endParaRPr>
            </a:p>
          </p:txBody>
        </p:sp>
        <p:sp>
          <p:nvSpPr>
            <p:cNvPr id="29" name="Elipse 28"/>
            <p:cNvSpPr/>
            <p:nvPr/>
          </p:nvSpPr>
          <p:spPr>
            <a:xfrm>
              <a:off x="7872412" y="286384"/>
              <a:ext cx="289913" cy="289913"/>
            </a:xfrm>
            <a:prstGeom prst="ellipse">
              <a:avLst/>
            </a:prstGeom>
            <a:solidFill>
              <a:schemeClr val="bg1"/>
            </a:solid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prstClr val="white"/>
                </a:solidFill>
              </a:endParaRPr>
            </a:p>
          </p:txBody>
        </p:sp>
        <p:pic>
          <p:nvPicPr>
            <p:cNvPr id="30" name="Imagem 29" descr="Logo_GFB_Opcao03_especificacoes_INPI_0003.jpg"/>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101" b="86667" l="5503" r="90794"/>
                      </a14:imgEffect>
                    </a14:imgLayer>
                  </a14:imgProps>
                </a:ext>
              </a:extLst>
            </a:blip>
            <a:srcRect l="4973" t="7679" r="4908" b="12595"/>
            <a:stretch/>
          </p:blipFill>
          <p:spPr>
            <a:xfrm>
              <a:off x="7889767" y="360673"/>
              <a:ext cx="251000" cy="204081"/>
            </a:xfrm>
            <a:prstGeom prst="rect">
              <a:avLst/>
            </a:prstGeom>
          </p:spPr>
        </p:pic>
      </p:grpSp>
      <p:grpSp>
        <p:nvGrpSpPr>
          <p:cNvPr id="31" name="Grupo 30"/>
          <p:cNvGrpSpPr/>
          <p:nvPr/>
        </p:nvGrpSpPr>
        <p:grpSpPr>
          <a:xfrm>
            <a:off x="9076120" y="5042632"/>
            <a:ext cx="453358" cy="368275"/>
            <a:chOff x="7872412" y="286384"/>
            <a:chExt cx="453358" cy="368275"/>
          </a:xfrm>
        </p:grpSpPr>
        <p:sp>
          <p:nvSpPr>
            <p:cNvPr id="32" name="Triângulo isósceles 31"/>
            <p:cNvSpPr/>
            <p:nvPr/>
          </p:nvSpPr>
          <p:spPr>
            <a:xfrm rot="7434788">
              <a:off x="8088756" y="417644"/>
              <a:ext cx="204624" cy="269405"/>
            </a:xfrm>
            <a:prstGeom prst="triangle">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prstClr val="white"/>
                </a:solidFill>
              </a:endParaRPr>
            </a:p>
          </p:txBody>
        </p:sp>
        <p:sp>
          <p:nvSpPr>
            <p:cNvPr id="33" name="Elipse 32"/>
            <p:cNvSpPr/>
            <p:nvPr/>
          </p:nvSpPr>
          <p:spPr>
            <a:xfrm>
              <a:off x="7872412" y="286384"/>
              <a:ext cx="289913" cy="289913"/>
            </a:xfrm>
            <a:prstGeom prst="ellipse">
              <a:avLst/>
            </a:prstGeom>
            <a:solidFill>
              <a:schemeClr val="bg1"/>
            </a:solid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prstClr val="white"/>
                </a:solidFill>
              </a:endParaRPr>
            </a:p>
          </p:txBody>
        </p:sp>
        <p:pic>
          <p:nvPicPr>
            <p:cNvPr id="34" name="Imagem 33" descr="Logo_GFB_Opcao03_especificacoes_INPI_0003.jpg"/>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101" b="86667" l="5503" r="90794"/>
                      </a14:imgEffect>
                    </a14:imgLayer>
                  </a14:imgProps>
                </a:ext>
              </a:extLst>
            </a:blip>
            <a:srcRect l="4973" t="7679" r="4908" b="12595"/>
            <a:stretch/>
          </p:blipFill>
          <p:spPr>
            <a:xfrm>
              <a:off x="7889767" y="360673"/>
              <a:ext cx="251000" cy="204081"/>
            </a:xfrm>
            <a:prstGeom prst="rect">
              <a:avLst/>
            </a:prstGeom>
          </p:spPr>
        </p:pic>
      </p:grpSp>
      <p:grpSp>
        <p:nvGrpSpPr>
          <p:cNvPr id="35" name="Grupo 34"/>
          <p:cNvGrpSpPr/>
          <p:nvPr/>
        </p:nvGrpSpPr>
        <p:grpSpPr>
          <a:xfrm rot="20802834">
            <a:off x="8802338" y="5346853"/>
            <a:ext cx="453358" cy="368275"/>
            <a:chOff x="7872412" y="286384"/>
            <a:chExt cx="453358" cy="368275"/>
          </a:xfrm>
        </p:grpSpPr>
        <p:sp>
          <p:nvSpPr>
            <p:cNvPr id="36" name="Triângulo isósceles 35"/>
            <p:cNvSpPr/>
            <p:nvPr/>
          </p:nvSpPr>
          <p:spPr>
            <a:xfrm rot="7434788">
              <a:off x="8088756" y="417644"/>
              <a:ext cx="204624" cy="269405"/>
            </a:xfrm>
            <a:prstGeom prst="triangle">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prstClr val="white"/>
                </a:solidFill>
              </a:endParaRPr>
            </a:p>
          </p:txBody>
        </p:sp>
        <p:sp>
          <p:nvSpPr>
            <p:cNvPr id="37" name="Elipse 36"/>
            <p:cNvSpPr/>
            <p:nvPr/>
          </p:nvSpPr>
          <p:spPr>
            <a:xfrm>
              <a:off x="7872412" y="286384"/>
              <a:ext cx="289913" cy="289913"/>
            </a:xfrm>
            <a:prstGeom prst="ellipse">
              <a:avLst/>
            </a:prstGeom>
            <a:solidFill>
              <a:schemeClr val="bg1"/>
            </a:solid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prstClr val="white"/>
                </a:solidFill>
              </a:endParaRPr>
            </a:p>
          </p:txBody>
        </p:sp>
        <p:pic>
          <p:nvPicPr>
            <p:cNvPr id="38" name="Imagem 37" descr="Logo_GFB_Opcao03_especificacoes_INPI_0003.jpg"/>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101" b="86667" l="5503" r="90794"/>
                      </a14:imgEffect>
                    </a14:imgLayer>
                  </a14:imgProps>
                </a:ext>
              </a:extLst>
            </a:blip>
            <a:srcRect l="4973" t="7679" r="4908" b="12595"/>
            <a:stretch/>
          </p:blipFill>
          <p:spPr>
            <a:xfrm>
              <a:off x="7889767" y="360673"/>
              <a:ext cx="251000" cy="204081"/>
            </a:xfrm>
            <a:prstGeom prst="rect">
              <a:avLst/>
            </a:prstGeom>
          </p:spPr>
        </p:pic>
      </p:grpSp>
      <p:grpSp>
        <p:nvGrpSpPr>
          <p:cNvPr id="39" name="Grupo 38"/>
          <p:cNvGrpSpPr/>
          <p:nvPr/>
        </p:nvGrpSpPr>
        <p:grpSpPr>
          <a:xfrm rot="20365035">
            <a:off x="9045710" y="3969753"/>
            <a:ext cx="453358" cy="368275"/>
            <a:chOff x="7872412" y="286384"/>
            <a:chExt cx="453358" cy="368275"/>
          </a:xfrm>
        </p:grpSpPr>
        <p:sp>
          <p:nvSpPr>
            <p:cNvPr id="40" name="Triângulo isósceles 39"/>
            <p:cNvSpPr/>
            <p:nvPr/>
          </p:nvSpPr>
          <p:spPr>
            <a:xfrm rot="7434788">
              <a:off x="8088756" y="417644"/>
              <a:ext cx="204624" cy="269405"/>
            </a:xfrm>
            <a:prstGeom prst="triangle">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prstClr val="white"/>
                </a:solidFill>
              </a:endParaRPr>
            </a:p>
          </p:txBody>
        </p:sp>
        <p:sp>
          <p:nvSpPr>
            <p:cNvPr id="41" name="Elipse 40"/>
            <p:cNvSpPr/>
            <p:nvPr/>
          </p:nvSpPr>
          <p:spPr>
            <a:xfrm>
              <a:off x="7872412" y="286384"/>
              <a:ext cx="289913" cy="289913"/>
            </a:xfrm>
            <a:prstGeom prst="ellipse">
              <a:avLst/>
            </a:prstGeom>
            <a:solidFill>
              <a:schemeClr val="bg1"/>
            </a:solid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prstClr val="white"/>
                </a:solidFill>
              </a:endParaRPr>
            </a:p>
          </p:txBody>
        </p:sp>
        <p:pic>
          <p:nvPicPr>
            <p:cNvPr id="42" name="Imagem 41" descr="Logo_GFB_Opcao03_especificacoes_INPI_0003.jpg"/>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101" b="86667" l="5503" r="90794"/>
                      </a14:imgEffect>
                    </a14:imgLayer>
                  </a14:imgProps>
                </a:ext>
              </a:extLst>
            </a:blip>
            <a:srcRect l="4973" t="7679" r="4908" b="12595"/>
            <a:stretch/>
          </p:blipFill>
          <p:spPr>
            <a:xfrm>
              <a:off x="7889767" y="360673"/>
              <a:ext cx="251000" cy="204081"/>
            </a:xfrm>
            <a:prstGeom prst="rect">
              <a:avLst/>
            </a:prstGeom>
          </p:spPr>
        </p:pic>
      </p:grpSp>
      <p:grpSp>
        <p:nvGrpSpPr>
          <p:cNvPr id="43" name="Grupo 42"/>
          <p:cNvGrpSpPr/>
          <p:nvPr/>
        </p:nvGrpSpPr>
        <p:grpSpPr>
          <a:xfrm rot="20365035">
            <a:off x="8748548" y="2910617"/>
            <a:ext cx="453358" cy="368275"/>
            <a:chOff x="7872412" y="286384"/>
            <a:chExt cx="453358" cy="368275"/>
          </a:xfrm>
        </p:grpSpPr>
        <p:sp>
          <p:nvSpPr>
            <p:cNvPr id="44" name="Triângulo isósceles 43"/>
            <p:cNvSpPr/>
            <p:nvPr/>
          </p:nvSpPr>
          <p:spPr>
            <a:xfrm rot="7434788">
              <a:off x="8088756" y="417644"/>
              <a:ext cx="204624" cy="269405"/>
            </a:xfrm>
            <a:prstGeom prst="triangle">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prstClr val="white"/>
                </a:solidFill>
              </a:endParaRPr>
            </a:p>
          </p:txBody>
        </p:sp>
        <p:sp>
          <p:nvSpPr>
            <p:cNvPr id="45" name="Elipse 44"/>
            <p:cNvSpPr/>
            <p:nvPr/>
          </p:nvSpPr>
          <p:spPr>
            <a:xfrm>
              <a:off x="7872412" y="286384"/>
              <a:ext cx="289913" cy="289913"/>
            </a:xfrm>
            <a:prstGeom prst="ellipse">
              <a:avLst/>
            </a:prstGeom>
            <a:solidFill>
              <a:schemeClr val="bg1"/>
            </a:solid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prstClr val="white"/>
                </a:solidFill>
              </a:endParaRPr>
            </a:p>
          </p:txBody>
        </p:sp>
        <p:pic>
          <p:nvPicPr>
            <p:cNvPr id="46" name="Imagem 45" descr="Logo_GFB_Opcao03_especificacoes_INPI_0003.jpg"/>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101" b="86667" l="5503" r="90794"/>
                      </a14:imgEffect>
                    </a14:imgLayer>
                  </a14:imgProps>
                </a:ext>
              </a:extLst>
            </a:blip>
            <a:srcRect l="4973" t="7679" r="4908" b="12595"/>
            <a:stretch/>
          </p:blipFill>
          <p:spPr>
            <a:xfrm>
              <a:off x="7889767" y="360673"/>
              <a:ext cx="251000" cy="204081"/>
            </a:xfrm>
            <a:prstGeom prst="rect">
              <a:avLst/>
            </a:prstGeom>
          </p:spPr>
        </p:pic>
      </p:grpSp>
    </p:spTree>
    <p:extLst>
      <p:ext uri="{BB962C8B-B14F-4D97-AF65-F5344CB8AC3E}">
        <p14:creationId xmlns:p14="http://schemas.microsoft.com/office/powerpoint/2010/main" val="10644331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par>
                                <p:cTn id="17" presetID="10"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par>
                                <p:cTn id="26" presetID="10" presetClass="entr" presetSubtype="0" fill="hold"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
          <p:cNvGraphicFramePr>
            <a:graphicFrameLocks/>
          </p:cNvGraphicFramePr>
          <p:nvPr>
            <p:extLst>
              <p:ext uri="{D42A27DB-BD31-4B8C-83A1-F6EECF244321}">
                <p14:modId xmlns:p14="http://schemas.microsoft.com/office/powerpoint/2010/main" val="2264587705"/>
              </p:ext>
            </p:extLst>
          </p:nvPr>
        </p:nvGraphicFramePr>
        <p:xfrm>
          <a:off x="441281" y="1101888"/>
          <a:ext cx="11056937" cy="5031626"/>
        </p:xfrm>
        <a:graphic>
          <a:graphicData uri="http://schemas.openxmlformats.org/drawingml/2006/chart">
            <c:chart xmlns:c="http://schemas.openxmlformats.org/drawingml/2006/chart" xmlns:r="http://schemas.openxmlformats.org/officeDocument/2006/relationships" r:id="rId2"/>
          </a:graphicData>
        </a:graphic>
      </p:graphicFrame>
      <p:sp>
        <p:nvSpPr>
          <p:cNvPr id="3" name="Retângulo 2"/>
          <p:cNvSpPr/>
          <p:nvPr/>
        </p:nvSpPr>
        <p:spPr>
          <a:xfrm>
            <a:off x="32037" y="448346"/>
            <a:ext cx="7662675" cy="523220"/>
          </a:xfrm>
          <a:prstGeom prst="rect">
            <a:avLst/>
          </a:prstGeom>
          <a:solidFill>
            <a:schemeClr val="bg1"/>
          </a:solidFill>
        </p:spPr>
        <p:txBody>
          <a:bodyPr wrap="none">
            <a:spAutoFit/>
          </a:bodyPr>
          <a:lstStyle/>
          <a:p>
            <a:r>
              <a:rPr lang="pt-BR" sz="2800" dirty="0">
                <a:solidFill>
                  <a:srgbClr val="166C70"/>
                </a:solidFill>
                <a:latin typeface="Lora"/>
              </a:rPr>
              <a:t>O Brasil e as 5 nações mais inovadoras (2016)</a:t>
            </a:r>
          </a:p>
        </p:txBody>
      </p:sp>
      <p:sp>
        <p:nvSpPr>
          <p:cNvPr id="4" name="CaixaDeTexto 3"/>
          <p:cNvSpPr txBox="1"/>
          <p:nvPr/>
        </p:nvSpPr>
        <p:spPr>
          <a:xfrm>
            <a:off x="441281" y="6215710"/>
            <a:ext cx="10152588" cy="276999"/>
          </a:xfrm>
          <a:prstGeom prst="rect">
            <a:avLst/>
          </a:prstGeom>
          <a:noFill/>
        </p:spPr>
        <p:txBody>
          <a:bodyPr wrap="none" rtlCol="0">
            <a:spAutoFit/>
          </a:bodyPr>
          <a:lstStyle/>
          <a:p>
            <a:r>
              <a:rPr lang="pt-BR" sz="1200" dirty="0"/>
              <a:t>Fonte: GFB, com dados </a:t>
            </a:r>
            <a:r>
              <a:rPr lang="pt-BR" sz="1200" dirty="0" smtClean="0"/>
              <a:t>do </a:t>
            </a:r>
            <a:r>
              <a:rPr lang="pt-BR" sz="1200" dirty="0" smtClean="0"/>
              <a:t>Índice </a:t>
            </a:r>
            <a:r>
              <a:rPr lang="pt-BR" sz="1200" dirty="0"/>
              <a:t>Global de </a:t>
            </a:r>
            <a:r>
              <a:rPr lang="pt-BR" sz="1200" dirty="0" smtClean="0"/>
              <a:t>Inovação – GII </a:t>
            </a:r>
            <a:r>
              <a:rPr lang="pt-BR" sz="1200" dirty="0"/>
              <a:t>(2016</a:t>
            </a:r>
            <a:r>
              <a:rPr lang="pt-BR" sz="1200" dirty="0" smtClean="0"/>
              <a:t>). Trata-se de uma </a:t>
            </a:r>
            <a:r>
              <a:rPr lang="pt-BR" sz="1200" dirty="0" err="1" smtClean="0"/>
              <a:t>copublicação</a:t>
            </a:r>
            <a:r>
              <a:rPr lang="pt-BR" sz="1200" dirty="0" smtClean="0"/>
              <a:t> da Universidade de Cornell juntamente com o INSEAD e a OMPI</a:t>
            </a:r>
            <a:endParaRPr lang="pt-BR" sz="1200" dirty="0"/>
          </a:p>
        </p:txBody>
      </p:sp>
    </p:spTree>
    <p:extLst>
      <p:ext uri="{BB962C8B-B14F-4D97-AF65-F5344CB8AC3E}">
        <p14:creationId xmlns:p14="http://schemas.microsoft.com/office/powerpoint/2010/main" val="105563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graphicEl>
                                              <a:chart seriesIdx="-3" categoryIdx="-3" bldStep="gridLegend"/>
                                            </p:graphicEl>
                                          </p:spTgt>
                                        </p:tgtEl>
                                        <p:attrNameLst>
                                          <p:attrName>style.visibility</p:attrName>
                                        </p:attrNameLst>
                                      </p:cBhvr>
                                      <p:to>
                                        <p:strVal val="visible"/>
                                      </p:to>
                                    </p:set>
                                    <p:animEffect transition="in" filter="wipe(down)">
                                      <p:cBhvr>
                                        <p:cTn id="7" dur="500"/>
                                        <p:tgtEl>
                                          <p:spTgt spid="2">
                                            <p:graphicEl>
                                              <a:chart seriesIdx="-3" categoryIdx="-3" bldStep="gridLegend"/>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
                                            <p:graphicEl>
                                              <a:chart seriesIdx="0" categoryIdx="-4" bldStep="series"/>
                                            </p:graphicEl>
                                          </p:spTgt>
                                        </p:tgtEl>
                                        <p:attrNameLst>
                                          <p:attrName>style.visibility</p:attrName>
                                        </p:attrNameLst>
                                      </p:cBhvr>
                                      <p:to>
                                        <p:strVal val="visible"/>
                                      </p:to>
                                    </p:set>
                                    <p:animEffect transition="in" filter="wipe(down)">
                                      <p:cBhvr>
                                        <p:cTn id="11" dur="500"/>
                                        <p:tgtEl>
                                          <p:spTgt spid="2">
                                            <p:graphicEl>
                                              <a:chart seriesIdx="0" categoryIdx="-4" bldStep="series"/>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
                                            <p:graphicEl>
                                              <a:chart seriesIdx="1" categoryIdx="-4" bldStep="series"/>
                                            </p:graphicEl>
                                          </p:spTgt>
                                        </p:tgtEl>
                                        <p:attrNameLst>
                                          <p:attrName>style.visibility</p:attrName>
                                        </p:attrNameLst>
                                      </p:cBhvr>
                                      <p:to>
                                        <p:strVal val="visible"/>
                                      </p:to>
                                    </p:set>
                                    <p:animEffect transition="in" filter="wipe(down)">
                                      <p:cBhvr>
                                        <p:cTn id="16" dur="500"/>
                                        <p:tgtEl>
                                          <p:spTgt spid="2">
                                            <p:graphicEl>
                                              <a:chart seriesIdx="1" categoryIdx="-4" bldStep="series"/>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
                                            <p:graphicEl>
                                              <a:chart seriesIdx="2" categoryIdx="-4" bldStep="series"/>
                                            </p:graphicEl>
                                          </p:spTgt>
                                        </p:tgtEl>
                                        <p:attrNameLst>
                                          <p:attrName>style.visibility</p:attrName>
                                        </p:attrNameLst>
                                      </p:cBhvr>
                                      <p:to>
                                        <p:strVal val="visible"/>
                                      </p:to>
                                    </p:set>
                                    <p:animEffect transition="in" filter="wipe(down)">
                                      <p:cBhvr>
                                        <p:cTn id="21" dur="500"/>
                                        <p:tgtEl>
                                          <p:spTgt spid="2">
                                            <p:graphicEl>
                                              <a:chart seriesIdx="2" categoryIdx="-4" bldStep="series"/>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
                                            <p:graphicEl>
                                              <a:chart seriesIdx="3" categoryIdx="-4" bldStep="series"/>
                                            </p:graphicEl>
                                          </p:spTgt>
                                        </p:tgtEl>
                                        <p:attrNameLst>
                                          <p:attrName>style.visibility</p:attrName>
                                        </p:attrNameLst>
                                      </p:cBhvr>
                                      <p:to>
                                        <p:strVal val="visible"/>
                                      </p:to>
                                    </p:set>
                                    <p:animEffect transition="in" filter="wipe(down)">
                                      <p:cBhvr>
                                        <p:cTn id="26" dur="500"/>
                                        <p:tgtEl>
                                          <p:spTgt spid="2">
                                            <p:graphicEl>
                                              <a:chart seriesIdx="3" categoryIdx="-4" bldStep="series"/>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
                                            <p:graphicEl>
                                              <a:chart seriesIdx="4" categoryIdx="-4" bldStep="series"/>
                                            </p:graphicEl>
                                          </p:spTgt>
                                        </p:tgtEl>
                                        <p:attrNameLst>
                                          <p:attrName>style.visibility</p:attrName>
                                        </p:attrNameLst>
                                      </p:cBhvr>
                                      <p:to>
                                        <p:strVal val="visible"/>
                                      </p:to>
                                    </p:set>
                                    <p:animEffect transition="in" filter="wipe(down)">
                                      <p:cBhvr>
                                        <p:cTn id="31" dur="500"/>
                                        <p:tgtEl>
                                          <p:spTgt spid="2">
                                            <p:graphicEl>
                                              <a:chart seriesIdx="4" categoryIdx="-4" bldStep="series"/>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
                                            <p:graphicEl>
                                              <a:chart seriesIdx="5" categoryIdx="-4" bldStep="series"/>
                                            </p:graphicEl>
                                          </p:spTgt>
                                        </p:tgtEl>
                                        <p:attrNameLst>
                                          <p:attrName>style.visibility</p:attrName>
                                        </p:attrNameLst>
                                      </p:cBhvr>
                                      <p:to>
                                        <p:strVal val="visible"/>
                                      </p:to>
                                    </p:set>
                                    <p:animEffect transition="in" filter="wipe(down)">
                                      <p:cBhvr>
                                        <p:cTn id="36" dur="500"/>
                                        <p:tgtEl>
                                          <p:spTgt spid="2">
                                            <p:graphicEl>
                                              <a:chart seriesIdx="5"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Chart bld="series"/>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ço Reservado para Conteúdo 3"/>
          <p:cNvGraphicFramePr>
            <a:graphicFrameLocks noGrp="1"/>
          </p:cNvGraphicFramePr>
          <p:nvPr>
            <p:ph sz="quarter" idx="13"/>
            <p:extLst>
              <p:ext uri="{D42A27DB-BD31-4B8C-83A1-F6EECF244321}">
                <p14:modId xmlns:p14="http://schemas.microsoft.com/office/powerpoint/2010/main" val="705307465"/>
              </p:ext>
            </p:extLst>
          </p:nvPr>
        </p:nvGraphicFramePr>
        <p:xfrm>
          <a:off x="282053" y="1317009"/>
          <a:ext cx="11300345" cy="4853028"/>
        </p:xfrm>
        <a:graphic>
          <a:graphicData uri="http://schemas.openxmlformats.org/drawingml/2006/table">
            <a:tbl>
              <a:tblPr>
                <a:tableStyleId>{5C22544A-7EE6-4342-B048-85BDC9FD1C3A}</a:tableStyleId>
              </a:tblPr>
              <a:tblGrid>
                <a:gridCol w="3419914"/>
                <a:gridCol w="2609939"/>
                <a:gridCol w="2615569"/>
                <a:gridCol w="2654923"/>
              </a:tblGrid>
              <a:tr h="181931">
                <a:tc>
                  <a:txBody>
                    <a:bodyPr/>
                    <a:lstStyle/>
                    <a:p>
                      <a:pPr algn="ctr" fontAlgn="ctr"/>
                      <a:r>
                        <a:rPr lang="pt-BR" sz="2400" b="1" u="none" strike="noStrike" dirty="0">
                          <a:solidFill>
                            <a:schemeClr val="bg1"/>
                          </a:solidFill>
                          <a:effectLst/>
                        </a:rPr>
                        <a:t>Produto</a:t>
                      </a:r>
                      <a:endParaRPr lang="pt-BR" sz="2400" b="1" i="0" u="none" strike="noStrike" dirty="0">
                        <a:solidFill>
                          <a:schemeClr val="bg1"/>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66C70"/>
                    </a:solidFill>
                  </a:tcPr>
                </a:tc>
                <a:tc>
                  <a:txBody>
                    <a:bodyPr/>
                    <a:lstStyle/>
                    <a:p>
                      <a:pPr algn="ctr" fontAlgn="ctr"/>
                      <a:r>
                        <a:rPr lang="pt-BR" sz="2400" b="1" u="none" strike="noStrike" dirty="0">
                          <a:solidFill>
                            <a:schemeClr val="bg1"/>
                          </a:solidFill>
                          <a:effectLst/>
                        </a:rPr>
                        <a:t>Classe terapêutica</a:t>
                      </a:r>
                      <a:endParaRPr lang="pt-BR" sz="2400" b="1" i="0" u="none" strike="noStrike" dirty="0">
                        <a:solidFill>
                          <a:schemeClr val="bg1"/>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66C70"/>
                    </a:solidFill>
                  </a:tcPr>
                </a:tc>
                <a:tc>
                  <a:txBody>
                    <a:bodyPr/>
                    <a:lstStyle/>
                    <a:p>
                      <a:pPr algn="ctr" fontAlgn="ctr"/>
                      <a:r>
                        <a:rPr lang="pt-BR" sz="2400" b="1" u="none" strike="noStrike" dirty="0">
                          <a:solidFill>
                            <a:schemeClr val="bg1"/>
                          </a:solidFill>
                          <a:effectLst/>
                        </a:rPr>
                        <a:t>Instituição </a:t>
                      </a:r>
                      <a:br>
                        <a:rPr lang="pt-BR" sz="2400" b="1" u="none" strike="noStrike" dirty="0">
                          <a:solidFill>
                            <a:schemeClr val="bg1"/>
                          </a:solidFill>
                          <a:effectLst/>
                        </a:rPr>
                      </a:br>
                      <a:r>
                        <a:rPr lang="pt-BR" sz="2400" b="1" u="none" strike="noStrike" dirty="0">
                          <a:solidFill>
                            <a:schemeClr val="bg1"/>
                          </a:solidFill>
                          <a:effectLst/>
                        </a:rPr>
                        <a:t>Pública</a:t>
                      </a:r>
                      <a:endParaRPr lang="pt-BR" sz="2400" b="1" i="0" u="none" strike="noStrike" dirty="0">
                        <a:solidFill>
                          <a:schemeClr val="bg1"/>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66C70"/>
                    </a:solidFill>
                  </a:tcPr>
                </a:tc>
                <a:tc>
                  <a:txBody>
                    <a:bodyPr/>
                    <a:lstStyle/>
                    <a:p>
                      <a:pPr algn="ctr" fontAlgn="ctr"/>
                      <a:r>
                        <a:rPr lang="pt-BR" sz="2400" b="1" u="none" strike="noStrike" dirty="0">
                          <a:solidFill>
                            <a:schemeClr val="bg1"/>
                          </a:solidFill>
                          <a:effectLst/>
                        </a:rPr>
                        <a:t>Entidade Privada</a:t>
                      </a:r>
                      <a:endParaRPr lang="pt-BR" sz="2400" b="1" i="0" u="none" strike="noStrike" dirty="0">
                        <a:solidFill>
                          <a:schemeClr val="bg1"/>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66C70"/>
                    </a:solidFill>
                  </a:tcPr>
                </a:tc>
              </a:tr>
              <a:tr h="181931">
                <a:tc rowSpan="3">
                  <a:txBody>
                    <a:bodyPr/>
                    <a:lstStyle/>
                    <a:p>
                      <a:pPr algn="ctr" fontAlgn="ctr"/>
                      <a:r>
                        <a:rPr lang="pt-BR" sz="1800" u="none" strike="noStrike" dirty="0" smtClean="0">
                          <a:effectLst/>
                        </a:rPr>
                        <a:t>Etanercepte</a:t>
                      </a:r>
                      <a:endParaRPr lang="pt-BR" sz="1800" b="0" i="0" u="none" strike="noStrike" dirty="0">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pt-B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pt-B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pt-B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81931">
                <a:tc vMerge="1">
                  <a:txBody>
                    <a:bodyPr/>
                    <a:lstStyle/>
                    <a:p>
                      <a:pPr algn="ctr" fontAlgn="ctr"/>
                      <a:endParaRPr lang="pt-BR" sz="1200" b="0" i="0" u="none" strike="noStrike" dirty="0">
                        <a:solidFill>
                          <a:srgbClr val="000000"/>
                        </a:solidFill>
                        <a:effectLst/>
                        <a:latin typeface="Calibri" panose="020F0502020204030204" pitchFamily="34" charset="0"/>
                      </a:endParaRPr>
                    </a:p>
                  </a:txBody>
                  <a:tcPr marL="516" marR="516" marT="516" marB="0" anchor="ctr"/>
                </a:tc>
                <a:tc>
                  <a:txBody>
                    <a:bodyPr/>
                    <a:lstStyle/>
                    <a:p>
                      <a:pPr algn="ctr" fontAlgn="ctr"/>
                      <a:r>
                        <a:rPr lang="pt-BR" sz="1800" u="none" strike="noStrike" dirty="0">
                          <a:effectLst/>
                        </a:rPr>
                        <a:t>Artrite </a:t>
                      </a:r>
                      <a:r>
                        <a:rPr lang="pt-BR" sz="1800" u="none" strike="noStrike" dirty="0" err="1">
                          <a:effectLst/>
                        </a:rPr>
                        <a:t>Reumatóide</a:t>
                      </a:r>
                      <a:endParaRPr lang="pt-BR" sz="1800" b="0" i="0" u="none" strike="noStrike" dirty="0">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dirty="0">
                          <a:effectLst/>
                        </a:rPr>
                        <a:t>Butantan</a:t>
                      </a:r>
                      <a:endParaRPr lang="pt-BR" sz="1800" b="0" i="0" u="none" strike="noStrike" dirty="0">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dirty="0">
                          <a:effectLst/>
                        </a:rPr>
                        <a:t>Libbs/Mabxience</a:t>
                      </a:r>
                      <a:endParaRPr lang="pt-BR" sz="1800" b="0" i="0" u="none" strike="noStrike" dirty="0">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81931">
                <a:tc vMerge="1">
                  <a:txBody>
                    <a:bodyPr/>
                    <a:lstStyle/>
                    <a:p>
                      <a:pPr algn="ctr" fontAlgn="ctr"/>
                      <a:endParaRPr lang="pt-BR" sz="1200" b="0" i="0" u="none" strike="noStrike" dirty="0">
                        <a:solidFill>
                          <a:srgbClr val="000000"/>
                        </a:solidFill>
                        <a:effectLst/>
                        <a:latin typeface="Calibri" panose="020F0502020204030204" pitchFamily="34" charset="0"/>
                      </a:endParaRPr>
                    </a:p>
                  </a:txBody>
                  <a:tcPr marL="516" marR="516" marT="516" marB="0" anchor="ctr"/>
                </a:tc>
                <a:tc>
                  <a:txBody>
                    <a:bodyPr/>
                    <a:lstStyle/>
                    <a:p>
                      <a:pPr algn="ctr" fontAlgn="ctr"/>
                      <a:r>
                        <a:rPr lang="pt-BR" sz="1800" u="none" strike="noStrike" dirty="0">
                          <a:effectLst/>
                        </a:rPr>
                        <a:t>Antirreumático</a:t>
                      </a:r>
                      <a:endParaRPr lang="pt-BR" sz="1800" b="0" i="0" u="none" strike="noStrike" dirty="0">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dirty="0" err="1">
                          <a:effectLst/>
                        </a:rPr>
                        <a:t>Biomanguinhos</a:t>
                      </a:r>
                      <a:r>
                        <a:rPr lang="pt-BR" sz="1800" u="none" strike="noStrike" dirty="0">
                          <a:effectLst/>
                        </a:rPr>
                        <a:t>, IVB</a:t>
                      </a:r>
                      <a:endParaRPr lang="pt-BR" sz="1800" b="0" i="0" u="none" strike="noStrike" dirty="0">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dirty="0">
                          <a:effectLst/>
                        </a:rPr>
                        <a:t>Bionovis/ Merck </a:t>
                      </a:r>
                      <a:r>
                        <a:rPr lang="pt-BR" sz="1800" u="none" strike="noStrike" dirty="0" err="1">
                          <a:effectLst/>
                        </a:rPr>
                        <a:t>Serono</a:t>
                      </a:r>
                      <a:endParaRPr lang="pt-BR" sz="1800" b="0" i="0" u="none" strike="noStrike" dirty="0">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81931">
                <a:tc>
                  <a:txBody>
                    <a:bodyPr/>
                    <a:lstStyle/>
                    <a:p>
                      <a:pPr algn="ctr" fontAlgn="ctr"/>
                      <a:r>
                        <a:rPr lang="pt-BR" sz="1800" u="none" strike="noStrike">
                          <a:effectLst/>
                        </a:rPr>
                        <a:t>Filgrastima</a:t>
                      </a:r>
                      <a:endParaRPr lang="pt-BR" sz="1800" b="0" i="0" u="none" strike="noStrike">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a:effectLst/>
                        </a:rPr>
                        <a:t>Oncológico</a:t>
                      </a:r>
                      <a:endParaRPr lang="pt-BR" sz="1800" b="0" i="0" u="none" strike="noStrike">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dirty="0" err="1">
                          <a:effectLst/>
                        </a:rPr>
                        <a:t>Biomanguinhos</a:t>
                      </a:r>
                      <a:endParaRPr lang="pt-BR" sz="1800" b="0" i="0" u="none" strike="noStrike" dirty="0">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dirty="0">
                          <a:effectLst/>
                        </a:rPr>
                        <a:t>Eurofarma</a:t>
                      </a:r>
                      <a:endParaRPr lang="pt-BR" sz="1800" b="0" i="0" u="none" strike="noStrike" dirty="0">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81931">
                <a:tc>
                  <a:txBody>
                    <a:bodyPr/>
                    <a:lstStyle/>
                    <a:p>
                      <a:pPr algn="ctr" fontAlgn="ctr"/>
                      <a:r>
                        <a:rPr lang="pt-BR" sz="1800" u="none" strike="noStrike">
                          <a:effectLst/>
                        </a:rPr>
                        <a:t>Rituximabe</a:t>
                      </a:r>
                      <a:endParaRPr lang="pt-BR" sz="1800" b="0" i="0" u="none" strike="noStrike">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a:effectLst/>
                        </a:rPr>
                        <a:t>Oncológico/Artrite Reumatóide</a:t>
                      </a:r>
                      <a:endParaRPr lang="pt-BR" sz="1800" b="0" i="0" u="none" strike="noStrike">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dirty="0">
                          <a:effectLst/>
                        </a:rPr>
                        <a:t>Butantan</a:t>
                      </a:r>
                      <a:endParaRPr lang="pt-BR" sz="1800" b="0" i="0" u="none" strike="noStrike" dirty="0">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dirty="0">
                          <a:effectLst/>
                        </a:rPr>
                        <a:t>Libbs/Mabxience</a:t>
                      </a:r>
                      <a:endParaRPr lang="pt-BR" sz="1800" b="0" i="0" u="none" strike="noStrike" dirty="0">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81931">
                <a:tc>
                  <a:txBody>
                    <a:bodyPr/>
                    <a:lstStyle/>
                    <a:p>
                      <a:pPr algn="ctr" fontAlgn="ctr"/>
                      <a:r>
                        <a:rPr lang="pt-BR" sz="1800" u="none" strike="noStrike">
                          <a:effectLst/>
                        </a:rPr>
                        <a:t>Somatropina</a:t>
                      </a:r>
                      <a:endParaRPr lang="pt-BR" sz="1800" b="0" i="0" u="none" strike="noStrike">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a:effectLst/>
                        </a:rPr>
                        <a:t>Hormônio do Crescimento</a:t>
                      </a:r>
                      <a:endParaRPr lang="pt-BR" sz="1800" b="0" i="0" u="none" strike="noStrike">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dirty="0" err="1">
                          <a:effectLst/>
                        </a:rPr>
                        <a:t>Biomanguinhos</a:t>
                      </a:r>
                      <a:endParaRPr lang="pt-BR" sz="1800" b="0" i="0" u="none" strike="noStrike" dirty="0">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dirty="0">
                          <a:effectLst/>
                        </a:rPr>
                        <a:t>Cristália</a:t>
                      </a:r>
                      <a:endParaRPr lang="pt-BR" sz="1800" b="0" i="0" u="none" strike="noStrike" dirty="0">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81931">
                <a:tc rowSpan="3">
                  <a:txBody>
                    <a:bodyPr/>
                    <a:lstStyle/>
                    <a:p>
                      <a:pPr algn="ctr" fontAlgn="ctr"/>
                      <a:r>
                        <a:rPr lang="pt-BR" sz="1800" u="none" strike="noStrike" dirty="0" smtClean="0">
                          <a:effectLst/>
                        </a:rPr>
                        <a:t>Trastuzumabe</a:t>
                      </a:r>
                      <a:endParaRPr lang="pt-BR" sz="1800" b="0" i="0" u="none" strike="noStrike" dirty="0">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algn="ctr" fontAlgn="ctr"/>
                      <a:r>
                        <a:rPr lang="pt-BR" sz="1800" u="none" strike="noStrike" dirty="0" smtClean="0">
                          <a:effectLst/>
                        </a:rPr>
                        <a:t>Oncológico</a:t>
                      </a:r>
                      <a:endParaRPr lang="pt-BR" sz="1800" b="0" i="0" u="none" strike="noStrike" dirty="0">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a:effectLst/>
                        </a:rPr>
                        <a:t>Bahiafarma</a:t>
                      </a:r>
                      <a:endParaRPr lang="pt-BR" sz="1800" b="0" i="0" u="none" strike="noStrike">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dirty="0">
                          <a:effectLst/>
                        </a:rPr>
                        <a:t>Libbs/Mabxience</a:t>
                      </a:r>
                      <a:endParaRPr lang="pt-BR" sz="1800" b="0" i="0" u="none" strike="noStrike" dirty="0">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81931">
                <a:tc vMerge="1">
                  <a:txBody>
                    <a:bodyPr/>
                    <a:lstStyle/>
                    <a:p>
                      <a:pPr algn="ctr" fontAlgn="ctr"/>
                      <a:endParaRPr lang="pt-BR" sz="1200" b="0" i="0" u="none" strike="noStrike" dirty="0">
                        <a:solidFill>
                          <a:srgbClr val="000000"/>
                        </a:solidFill>
                        <a:effectLst/>
                        <a:latin typeface="Calibri" panose="020F0502020204030204" pitchFamily="34" charset="0"/>
                      </a:endParaRPr>
                    </a:p>
                  </a:txBody>
                  <a:tcPr marL="516" marR="516" marT="516" marB="0" anchor="ctr"/>
                </a:tc>
                <a:tc vMerge="1">
                  <a:txBody>
                    <a:bodyPr/>
                    <a:lstStyle/>
                    <a:p>
                      <a:pPr algn="ctr" fontAlgn="ctr"/>
                      <a:endParaRPr lang="pt-BR" sz="1200" b="0" i="0" u="none" strike="noStrike" dirty="0">
                        <a:solidFill>
                          <a:srgbClr val="000000"/>
                        </a:solidFill>
                        <a:effectLst/>
                        <a:latin typeface="Calibri" panose="020F0502020204030204" pitchFamily="34" charset="0"/>
                      </a:endParaRPr>
                    </a:p>
                  </a:txBody>
                  <a:tcPr marL="516" marR="516" marT="516" marB="0" anchor="ctr"/>
                </a:tc>
                <a:tc>
                  <a:txBody>
                    <a:bodyPr/>
                    <a:lstStyle/>
                    <a:p>
                      <a:pPr algn="ctr" fontAlgn="ctr"/>
                      <a:r>
                        <a:rPr lang="pt-BR" sz="1800" u="none" strike="noStrike" dirty="0" err="1">
                          <a:effectLst/>
                        </a:rPr>
                        <a:t>Biomanguinhos</a:t>
                      </a:r>
                      <a:endParaRPr lang="pt-BR" sz="1800" b="0" i="0" u="none" strike="noStrike" dirty="0">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dirty="0">
                          <a:effectLst/>
                        </a:rPr>
                        <a:t>Cristália/</a:t>
                      </a:r>
                      <a:r>
                        <a:rPr lang="pt-BR" sz="1800" u="none" strike="noStrike" dirty="0" err="1">
                          <a:effectLst/>
                        </a:rPr>
                        <a:t>Alteogen</a:t>
                      </a:r>
                      <a:endParaRPr lang="pt-BR" sz="1800" b="0" i="0" u="none" strike="noStrike" dirty="0">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81931">
                <a:tc vMerge="1">
                  <a:txBody>
                    <a:bodyPr/>
                    <a:lstStyle/>
                    <a:p>
                      <a:pPr algn="ctr" fontAlgn="ctr"/>
                      <a:endParaRPr lang="pt-BR" sz="1200" b="0" i="0" u="none" strike="noStrike" dirty="0">
                        <a:solidFill>
                          <a:srgbClr val="000000"/>
                        </a:solidFill>
                        <a:effectLst/>
                        <a:latin typeface="Calibri" panose="020F0502020204030204" pitchFamily="34" charset="0"/>
                      </a:endParaRPr>
                    </a:p>
                  </a:txBody>
                  <a:tcPr marL="516" marR="516" marT="516" marB="0" anchor="ctr"/>
                </a:tc>
                <a:tc vMerge="1">
                  <a:txBody>
                    <a:bodyPr/>
                    <a:lstStyle/>
                    <a:p>
                      <a:pPr algn="ctr" fontAlgn="ctr"/>
                      <a:endParaRPr lang="pt-BR" sz="1200" b="0" i="0" u="none" strike="noStrike" dirty="0">
                        <a:solidFill>
                          <a:srgbClr val="000000"/>
                        </a:solidFill>
                        <a:effectLst/>
                        <a:latin typeface="Calibri" panose="020F0502020204030204" pitchFamily="34" charset="0"/>
                      </a:endParaRPr>
                    </a:p>
                  </a:txBody>
                  <a:tcPr marL="516" marR="516" marT="516" marB="0" anchor="ctr"/>
                </a:tc>
                <a:tc>
                  <a:txBody>
                    <a:bodyPr/>
                    <a:lstStyle/>
                    <a:p>
                      <a:pPr algn="ctr" fontAlgn="ctr"/>
                      <a:r>
                        <a:rPr lang="pt-BR" sz="1800" u="none" strike="noStrike">
                          <a:effectLst/>
                        </a:rPr>
                        <a:t>IVB</a:t>
                      </a:r>
                      <a:endParaRPr lang="pt-BR" sz="1800" b="0" i="0" u="none" strike="noStrike">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dirty="0">
                          <a:effectLst/>
                        </a:rPr>
                        <a:t>Bionovis/ Merck </a:t>
                      </a:r>
                      <a:r>
                        <a:rPr lang="pt-BR" sz="1800" u="none" strike="noStrike" dirty="0" err="1">
                          <a:effectLst/>
                        </a:rPr>
                        <a:t>Serono</a:t>
                      </a:r>
                      <a:endParaRPr lang="pt-BR" sz="1800" b="0" i="0" u="none" strike="noStrike" dirty="0">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58596">
                <a:tc>
                  <a:txBody>
                    <a:bodyPr/>
                    <a:lstStyle/>
                    <a:p>
                      <a:pPr algn="ctr" fontAlgn="ctr"/>
                      <a:r>
                        <a:rPr lang="pt-BR" sz="1800" u="none" strike="noStrike">
                          <a:effectLst/>
                        </a:rPr>
                        <a:t>Vacina Adsorvida Difteria, Tétano e Pertussis Acelular</a:t>
                      </a:r>
                      <a:endParaRPr lang="pt-BR" sz="1800" b="0" i="0" u="none" strike="noStrike">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a:effectLst/>
                        </a:rPr>
                        <a:t>Prevenção de Difteria,</a:t>
                      </a:r>
                      <a:br>
                        <a:rPr lang="pt-BR" sz="1800" u="none" strike="noStrike">
                          <a:effectLst/>
                        </a:rPr>
                      </a:br>
                      <a:r>
                        <a:rPr lang="pt-BR" sz="1800" u="none" strike="noStrike">
                          <a:effectLst/>
                        </a:rPr>
                        <a:t>Tétano e Coqueluche</a:t>
                      </a:r>
                      <a:endParaRPr lang="pt-BR" sz="1800" b="0" i="0" u="none" strike="noStrike">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a:effectLst/>
                        </a:rPr>
                        <a:t>BUTANTAN</a:t>
                      </a:r>
                      <a:endParaRPr lang="pt-BR" sz="1800" b="0" i="0" u="none" strike="noStrike">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dirty="0">
                          <a:effectLst/>
                        </a:rPr>
                        <a:t>GSK</a:t>
                      </a:r>
                      <a:endParaRPr lang="pt-BR" sz="1800" b="0" i="0" u="none" strike="noStrike" dirty="0">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81931">
                <a:tc>
                  <a:txBody>
                    <a:bodyPr/>
                    <a:lstStyle/>
                    <a:p>
                      <a:pPr algn="ctr" fontAlgn="ctr"/>
                      <a:r>
                        <a:rPr lang="pt-BR" sz="1800" u="none" strike="noStrike">
                          <a:effectLst/>
                        </a:rPr>
                        <a:t>Infliximabe</a:t>
                      </a:r>
                      <a:endParaRPr lang="pt-BR" sz="1800" b="0" i="0" u="none" strike="noStrike">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a:effectLst/>
                        </a:rPr>
                        <a:t>Artrite Reumatóide</a:t>
                      </a:r>
                      <a:endParaRPr lang="pt-BR" sz="1800" b="0" i="0" u="none" strike="noStrike">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a:effectLst/>
                        </a:rPr>
                        <a:t>Biomanguinhos, IVB</a:t>
                      </a:r>
                      <a:endParaRPr lang="pt-BR" sz="1800" b="0" i="0" u="none" strike="noStrike">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dirty="0">
                          <a:effectLst/>
                        </a:rPr>
                        <a:t>Bionovis/ Janssen-Cilag</a:t>
                      </a:r>
                      <a:endParaRPr lang="pt-BR" sz="1800" b="0" i="0" u="none" strike="noStrike" dirty="0">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81931">
                <a:tc>
                  <a:txBody>
                    <a:bodyPr/>
                    <a:lstStyle/>
                    <a:p>
                      <a:pPr algn="ctr" fontAlgn="ctr"/>
                      <a:r>
                        <a:rPr lang="pt-BR" sz="1800" u="none" strike="noStrike" dirty="0">
                          <a:effectLst/>
                        </a:rPr>
                        <a:t>Vacina HPV</a:t>
                      </a:r>
                      <a:endParaRPr lang="pt-BR" sz="1800" b="0" i="0" u="none" strike="noStrike" dirty="0">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a:effectLst/>
                        </a:rPr>
                        <a:t>Prevenção do papilomavírus</a:t>
                      </a:r>
                      <a:endParaRPr lang="pt-BR" sz="1800" b="0" i="0" u="none" strike="noStrike">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a:effectLst/>
                        </a:rPr>
                        <a:t>BUTANTAN</a:t>
                      </a:r>
                      <a:endParaRPr lang="pt-BR" sz="1800" b="0" i="0" u="none" strike="noStrike">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pt-BR" sz="1800" u="none" strike="noStrike" dirty="0">
                          <a:effectLst/>
                        </a:rPr>
                        <a:t>MSD</a:t>
                      </a:r>
                      <a:endParaRPr lang="pt-BR" sz="1800" b="0" i="0" u="none" strike="noStrike" dirty="0">
                        <a:solidFill>
                          <a:srgbClr val="000000"/>
                        </a:solidFill>
                        <a:effectLst/>
                        <a:latin typeface="Calibri" panose="020F0502020204030204" pitchFamily="34" charset="0"/>
                      </a:endParaRPr>
                    </a:p>
                  </a:txBody>
                  <a:tcPr marL="516" marR="516" marT="51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5" name="Retângulo 14"/>
          <p:cNvSpPr/>
          <p:nvPr/>
        </p:nvSpPr>
        <p:spPr>
          <a:xfrm>
            <a:off x="32037" y="191674"/>
            <a:ext cx="9926774" cy="954107"/>
          </a:xfrm>
          <a:prstGeom prst="rect">
            <a:avLst/>
          </a:prstGeom>
          <a:solidFill>
            <a:schemeClr val="bg1"/>
          </a:solidFill>
        </p:spPr>
        <p:txBody>
          <a:bodyPr wrap="square">
            <a:spAutoFit/>
          </a:bodyPr>
          <a:lstStyle/>
          <a:p>
            <a:r>
              <a:rPr lang="pt-BR" sz="2800" dirty="0" smtClean="0">
                <a:solidFill>
                  <a:srgbClr val="166C70"/>
                </a:solidFill>
                <a:latin typeface="Lora"/>
              </a:rPr>
              <a:t>Parcerias para Desenvolvimento Produtivo de </a:t>
            </a:r>
            <a:r>
              <a:rPr lang="pt-BR" sz="2800" dirty="0" smtClean="0">
                <a:solidFill>
                  <a:srgbClr val="166C70"/>
                </a:solidFill>
                <a:latin typeface="Lora"/>
              </a:rPr>
              <a:t>Biológicos: absorção e transferência de tecnologia + Produção no Brasil</a:t>
            </a:r>
            <a:endParaRPr lang="pt-BR" sz="2800" dirty="0">
              <a:solidFill>
                <a:srgbClr val="166C70"/>
              </a:solidFill>
              <a:latin typeface="Lora"/>
            </a:endParaRPr>
          </a:p>
        </p:txBody>
      </p:sp>
      <p:grpSp>
        <p:nvGrpSpPr>
          <p:cNvPr id="16" name="Grupo 15"/>
          <p:cNvGrpSpPr/>
          <p:nvPr/>
        </p:nvGrpSpPr>
        <p:grpSpPr>
          <a:xfrm>
            <a:off x="8996496" y="2176548"/>
            <a:ext cx="453358" cy="368275"/>
            <a:chOff x="7872412" y="286384"/>
            <a:chExt cx="453358" cy="368275"/>
          </a:xfrm>
        </p:grpSpPr>
        <p:sp>
          <p:nvSpPr>
            <p:cNvPr id="17" name="Triângulo isósceles 16"/>
            <p:cNvSpPr/>
            <p:nvPr/>
          </p:nvSpPr>
          <p:spPr>
            <a:xfrm rot="7434788">
              <a:off x="8088756" y="417644"/>
              <a:ext cx="204624" cy="269405"/>
            </a:xfrm>
            <a:prstGeom prst="triangle">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prstClr val="white"/>
                </a:solidFill>
              </a:endParaRPr>
            </a:p>
          </p:txBody>
        </p:sp>
        <p:sp>
          <p:nvSpPr>
            <p:cNvPr id="18" name="Elipse 17"/>
            <p:cNvSpPr/>
            <p:nvPr/>
          </p:nvSpPr>
          <p:spPr>
            <a:xfrm>
              <a:off x="7872412" y="286384"/>
              <a:ext cx="289913" cy="289913"/>
            </a:xfrm>
            <a:prstGeom prst="ellipse">
              <a:avLst/>
            </a:prstGeom>
            <a:solidFill>
              <a:schemeClr val="bg1"/>
            </a:solid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prstClr val="white"/>
                </a:solidFill>
              </a:endParaRPr>
            </a:p>
          </p:txBody>
        </p:sp>
        <p:pic>
          <p:nvPicPr>
            <p:cNvPr id="19" name="Imagem 18" descr="Logo_GFB_Opcao03_especificacoes_INPI_0003.jpg"/>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101" b="86667" l="5503" r="90794"/>
                      </a14:imgEffect>
                    </a14:imgLayer>
                  </a14:imgProps>
                </a:ext>
              </a:extLst>
            </a:blip>
            <a:srcRect l="4973" t="7679" r="4908" b="12595"/>
            <a:stretch/>
          </p:blipFill>
          <p:spPr>
            <a:xfrm>
              <a:off x="7889767" y="360673"/>
              <a:ext cx="251000" cy="204081"/>
            </a:xfrm>
            <a:prstGeom prst="rect">
              <a:avLst/>
            </a:prstGeom>
          </p:spPr>
        </p:pic>
      </p:grpSp>
      <p:grpSp>
        <p:nvGrpSpPr>
          <p:cNvPr id="20" name="Grupo 19"/>
          <p:cNvGrpSpPr/>
          <p:nvPr/>
        </p:nvGrpSpPr>
        <p:grpSpPr>
          <a:xfrm>
            <a:off x="8685993" y="2449139"/>
            <a:ext cx="453358" cy="368275"/>
            <a:chOff x="7872412" y="286384"/>
            <a:chExt cx="453358" cy="368275"/>
          </a:xfrm>
        </p:grpSpPr>
        <p:sp>
          <p:nvSpPr>
            <p:cNvPr id="21" name="Triângulo isósceles 20"/>
            <p:cNvSpPr/>
            <p:nvPr/>
          </p:nvSpPr>
          <p:spPr>
            <a:xfrm rot="7434788">
              <a:off x="8088756" y="417644"/>
              <a:ext cx="204624" cy="269405"/>
            </a:xfrm>
            <a:prstGeom prst="triangle">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prstClr val="white"/>
                </a:solidFill>
              </a:endParaRPr>
            </a:p>
          </p:txBody>
        </p:sp>
        <p:sp>
          <p:nvSpPr>
            <p:cNvPr id="22" name="Elipse 21"/>
            <p:cNvSpPr/>
            <p:nvPr/>
          </p:nvSpPr>
          <p:spPr>
            <a:xfrm>
              <a:off x="7872412" y="286384"/>
              <a:ext cx="289913" cy="289913"/>
            </a:xfrm>
            <a:prstGeom prst="ellipse">
              <a:avLst/>
            </a:prstGeom>
            <a:solidFill>
              <a:schemeClr val="bg1"/>
            </a:solid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prstClr val="white"/>
                </a:solidFill>
              </a:endParaRPr>
            </a:p>
          </p:txBody>
        </p:sp>
        <p:pic>
          <p:nvPicPr>
            <p:cNvPr id="23" name="Imagem 22" descr="Logo_GFB_Opcao03_especificacoes_INPI_0003.jpg"/>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101" b="86667" l="5503" r="90794"/>
                      </a14:imgEffect>
                    </a14:imgLayer>
                  </a14:imgProps>
                </a:ext>
              </a:extLst>
            </a:blip>
            <a:srcRect l="4973" t="7679" r="4908" b="12595"/>
            <a:stretch/>
          </p:blipFill>
          <p:spPr>
            <a:xfrm>
              <a:off x="7889767" y="360673"/>
              <a:ext cx="251000" cy="204081"/>
            </a:xfrm>
            <a:prstGeom prst="rect">
              <a:avLst/>
            </a:prstGeom>
          </p:spPr>
        </p:pic>
      </p:grpSp>
      <p:grpSp>
        <p:nvGrpSpPr>
          <p:cNvPr id="24" name="Grupo 23"/>
          <p:cNvGrpSpPr/>
          <p:nvPr/>
        </p:nvGrpSpPr>
        <p:grpSpPr>
          <a:xfrm rot="19618422">
            <a:off x="9303761" y="2853374"/>
            <a:ext cx="453358" cy="368275"/>
            <a:chOff x="7872412" y="286384"/>
            <a:chExt cx="453358" cy="368275"/>
          </a:xfrm>
        </p:grpSpPr>
        <p:sp>
          <p:nvSpPr>
            <p:cNvPr id="25" name="Triângulo isósceles 24"/>
            <p:cNvSpPr/>
            <p:nvPr/>
          </p:nvSpPr>
          <p:spPr>
            <a:xfrm rot="7434788">
              <a:off x="8088756" y="417644"/>
              <a:ext cx="204624" cy="269405"/>
            </a:xfrm>
            <a:prstGeom prst="triangle">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prstClr val="white"/>
                </a:solidFill>
              </a:endParaRPr>
            </a:p>
          </p:txBody>
        </p:sp>
        <p:sp>
          <p:nvSpPr>
            <p:cNvPr id="26" name="Elipse 25"/>
            <p:cNvSpPr/>
            <p:nvPr/>
          </p:nvSpPr>
          <p:spPr>
            <a:xfrm>
              <a:off x="7872412" y="286384"/>
              <a:ext cx="289913" cy="289913"/>
            </a:xfrm>
            <a:prstGeom prst="ellipse">
              <a:avLst/>
            </a:prstGeom>
            <a:solidFill>
              <a:schemeClr val="bg1"/>
            </a:solid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prstClr val="white"/>
                </a:solidFill>
              </a:endParaRPr>
            </a:p>
          </p:txBody>
        </p:sp>
        <p:pic>
          <p:nvPicPr>
            <p:cNvPr id="27" name="Imagem 26" descr="Logo_GFB_Opcao03_especificacoes_INPI_0003.jpg"/>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101" b="86667" l="5503" r="90794"/>
                      </a14:imgEffect>
                    </a14:imgLayer>
                  </a14:imgProps>
                </a:ext>
              </a:extLst>
            </a:blip>
            <a:srcRect l="4973" t="7679" r="4908" b="12595"/>
            <a:stretch/>
          </p:blipFill>
          <p:spPr>
            <a:xfrm>
              <a:off x="7889767" y="360673"/>
              <a:ext cx="251000" cy="204081"/>
            </a:xfrm>
            <a:prstGeom prst="rect">
              <a:avLst/>
            </a:prstGeom>
          </p:spPr>
        </p:pic>
      </p:grpSp>
      <p:grpSp>
        <p:nvGrpSpPr>
          <p:cNvPr id="28" name="Grupo 27"/>
          <p:cNvGrpSpPr/>
          <p:nvPr/>
        </p:nvGrpSpPr>
        <p:grpSpPr>
          <a:xfrm rot="20110517">
            <a:off x="8966816" y="3192016"/>
            <a:ext cx="453358" cy="368275"/>
            <a:chOff x="7872412" y="286384"/>
            <a:chExt cx="453358" cy="368275"/>
          </a:xfrm>
        </p:grpSpPr>
        <p:sp>
          <p:nvSpPr>
            <p:cNvPr id="29" name="Triângulo isósceles 28"/>
            <p:cNvSpPr/>
            <p:nvPr/>
          </p:nvSpPr>
          <p:spPr>
            <a:xfrm rot="7434788">
              <a:off x="8088756" y="417644"/>
              <a:ext cx="204624" cy="269405"/>
            </a:xfrm>
            <a:prstGeom prst="triangle">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prstClr val="white"/>
                </a:solidFill>
              </a:endParaRPr>
            </a:p>
          </p:txBody>
        </p:sp>
        <p:sp>
          <p:nvSpPr>
            <p:cNvPr id="30" name="Elipse 29"/>
            <p:cNvSpPr/>
            <p:nvPr/>
          </p:nvSpPr>
          <p:spPr>
            <a:xfrm>
              <a:off x="7872412" y="286384"/>
              <a:ext cx="289913" cy="289913"/>
            </a:xfrm>
            <a:prstGeom prst="ellipse">
              <a:avLst/>
            </a:prstGeom>
            <a:solidFill>
              <a:schemeClr val="bg1"/>
            </a:solid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prstClr val="white"/>
                </a:solidFill>
              </a:endParaRPr>
            </a:p>
          </p:txBody>
        </p:sp>
        <p:pic>
          <p:nvPicPr>
            <p:cNvPr id="31" name="Imagem 30" descr="Logo_GFB_Opcao03_especificacoes_INPI_0003.jpg"/>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101" b="86667" l="5503" r="90794"/>
                      </a14:imgEffect>
                    </a14:imgLayer>
                  </a14:imgProps>
                </a:ext>
              </a:extLst>
            </a:blip>
            <a:srcRect l="4973" t="7679" r="4908" b="12595"/>
            <a:stretch/>
          </p:blipFill>
          <p:spPr>
            <a:xfrm>
              <a:off x="7889767" y="360673"/>
              <a:ext cx="251000" cy="204081"/>
            </a:xfrm>
            <a:prstGeom prst="rect">
              <a:avLst/>
            </a:prstGeom>
          </p:spPr>
        </p:pic>
      </p:grpSp>
      <p:grpSp>
        <p:nvGrpSpPr>
          <p:cNvPr id="32" name="Grupo 31"/>
          <p:cNvGrpSpPr/>
          <p:nvPr/>
        </p:nvGrpSpPr>
        <p:grpSpPr>
          <a:xfrm rot="20692224">
            <a:off x="9392848" y="3601952"/>
            <a:ext cx="453358" cy="368275"/>
            <a:chOff x="7872412" y="286384"/>
            <a:chExt cx="453358" cy="368275"/>
          </a:xfrm>
        </p:grpSpPr>
        <p:sp>
          <p:nvSpPr>
            <p:cNvPr id="33" name="Triângulo isósceles 32"/>
            <p:cNvSpPr/>
            <p:nvPr/>
          </p:nvSpPr>
          <p:spPr>
            <a:xfrm rot="7434788">
              <a:off x="8088756" y="417644"/>
              <a:ext cx="204624" cy="269405"/>
            </a:xfrm>
            <a:prstGeom prst="triangle">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prstClr val="white"/>
                </a:solidFill>
              </a:endParaRPr>
            </a:p>
          </p:txBody>
        </p:sp>
        <p:sp>
          <p:nvSpPr>
            <p:cNvPr id="34" name="Elipse 33"/>
            <p:cNvSpPr/>
            <p:nvPr/>
          </p:nvSpPr>
          <p:spPr>
            <a:xfrm>
              <a:off x="7872412" y="286384"/>
              <a:ext cx="289913" cy="289913"/>
            </a:xfrm>
            <a:prstGeom prst="ellipse">
              <a:avLst/>
            </a:prstGeom>
            <a:solidFill>
              <a:schemeClr val="bg1"/>
            </a:solid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prstClr val="white"/>
                </a:solidFill>
              </a:endParaRPr>
            </a:p>
          </p:txBody>
        </p:sp>
        <p:pic>
          <p:nvPicPr>
            <p:cNvPr id="35" name="Imagem 34" descr="Logo_GFB_Opcao03_especificacoes_INPI_0003.jpg"/>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101" b="86667" l="5503" r="90794"/>
                      </a14:imgEffect>
                    </a14:imgLayer>
                  </a14:imgProps>
                </a:ext>
              </a:extLst>
            </a:blip>
            <a:srcRect l="4973" t="7679" r="4908" b="12595"/>
            <a:stretch/>
          </p:blipFill>
          <p:spPr>
            <a:xfrm>
              <a:off x="7889767" y="360673"/>
              <a:ext cx="251000" cy="204081"/>
            </a:xfrm>
            <a:prstGeom prst="rect">
              <a:avLst/>
            </a:prstGeom>
          </p:spPr>
        </p:pic>
      </p:grpSp>
      <p:grpSp>
        <p:nvGrpSpPr>
          <p:cNvPr id="36" name="Grupo 35"/>
          <p:cNvGrpSpPr/>
          <p:nvPr/>
        </p:nvGrpSpPr>
        <p:grpSpPr>
          <a:xfrm rot="21150900">
            <a:off x="9006639" y="3870198"/>
            <a:ext cx="453358" cy="368275"/>
            <a:chOff x="7872412" y="286384"/>
            <a:chExt cx="453358" cy="368275"/>
          </a:xfrm>
        </p:grpSpPr>
        <p:sp>
          <p:nvSpPr>
            <p:cNvPr id="37" name="Triângulo isósceles 36"/>
            <p:cNvSpPr/>
            <p:nvPr/>
          </p:nvSpPr>
          <p:spPr>
            <a:xfrm rot="7434788">
              <a:off x="8088756" y="417644"/>
              <a:ext cx="204624" cy="269405"/>
            </a:xfrm>
            <a:prstGeom prst="triangle">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prstClr val="white"/>
                </a:solidFill>
              </a:endParaRPr>
            </a:p>
          </p:txBody>
        </p:sp>
        <p:sp>
          <p:nvSpPr>
            <p:cNvPr id="38" name="Elipse 37"/>
            <p:cNvSpPr/>
            <p:nvPr/>
          </p:nvSpPr>
          <p:spPr>
            <a:xfrm>
              <a:off x="7872412" y="286384"/>
              <a:ext cx="289913" cy="289913"/>
            </a:xfrm>
            <a:prstGeom prst="ellipse">
              <a:avLst/>
            </a:prstGeom>
            <a:solidFill>
              <a:schemeClr val="bg1"/>
            </a:solid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prstClr val="white"/>
                </a:solidFill>
              </a:endParaRPr>
            </a:p>
          </p:txBody>
        </p:sp>
        <p:pic>
          <p:nvPicPr>
            <p:cNvPr id="39" name="Imagem 38" descr="Logo_GFB_Opcao03_especificacoes_INPI_0003.jpg"/>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101" b="86667" l="5503" r="90794"/>
                      </a14:imgEffect>
                    </a14:imgLayer>
                  </a14:imgProps>
                </a:ext>
              </a:extLst>
            </a:blip>
            <a:srcRect l="4973" t="7679" r="4908" b="12595"/>
            <a:stretch/>
          </p:blipFill>
          <p:spPr>
            <a:xfrm>
              <a:off x="7889767" y="360673"/>
              <a:ext cx="251000" cy="204081"/>
            </a:xfrm>
            <a:prstGeom prst="rect">
              <a:avLst/>
            </a:prstGeom>
          </p:spPr>
        </p:pic>
      </p:grpSp>
      <p:grpSp>
        <p:nvGrpSpPr>
          <p:cNvPr id="40" name="Grupo 39"/>
          <p:cNvGrpSpPr/>
          <p:nvPr/>
        </p:nvGrpSpPr>
        <p:grpSpPr>
          <a:xfrm rot="20333135">
            <a:off x="8919602" y="4188180"/>
            <a:ext cx="453358" cy="368275"/>
            <a:chOff x="7872412" y="286384"/>
            <a:chExt cx="453358" cy="368275"/>
          </a:xfrm>
        </p:grpSpPr>
        <p:sp>
          <p:nvSpPr>
            <p:cNvPr id="41" name="Triângulo isósceles 40"/>
            <p:cNvSpPr/>
            <p:nvPr/>
          </p:nvSpPr>
          <p:spPr>
            <a:xfrm rot="7434788">
              <a:off x="8088756" y="417644"/>
              <a:ext cx="204624" cy="269405"/>
            </a:xfrm>
            <a:prstGeom prst="triangle">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prstClr val="white"/>
                </a:solidFill>
              </a:endParaRPr>
            </a:p>
          </p:txBody>
        </p:sp>
        <p:sp>
          <p:nvSpPr>
            <p:cNvPr id="42" name="Elipse 41"/>
            <p:cNvSpPr/>
            <p:nvPr/>
          </p:nvSpPr>
          <p:spPr>
            <a:xfrm>
              <a:off x="7872412" y="286384"/>
              <a:ext cx="289913" cy="289913"/>
            </a:xfrm>
            <a:prstGeom prst="ellipse">
              <a:avLst/>
            </a:prstGeom>
            <a:solidFill>
              <a:schemeClr val="bg1"/>
            </a:solid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prstClr val="white"/>
                </a:solidFill>
              </a:endParaRPr>
            </a:p>
          </p:txBody>
        </p:sp>
        <p:pic>
          <p:nvPicPr>
            <p:cNvPr id="43" name="Imagem 42" descr="Logo_GFB_Opcao03_especificacoes_INPI_0003.jpg"/>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101" b="86667" l="5503" r="90794"/>
                      </a14:imgEffect>
                    </a14:imgLayer>
                  </a14:imgProps>
                </a:ext>
              </a:extLst>
            </a:blip>
            <a:srcRect l="4973" t="7679" r="4908" b="12595"/>
            <a:stretch/>
          </p:blipFill>
          <p:spPr>
            <a:xfrm>
              <a:off x="7889767" y="360673"/>
              <a:ext cx="251000" cy="204081"/>
            </a:xfrm>
            <a:prstGeom prst="rect">
              <a:avLst/>
            </a:prstGeom>
          </p:spPr>
        </p:pic>
      </p:grpSp>
      <p:grpSp>
        <p:nvGrpSpPr>
          <p:cNvPr id="44" name="Grupo 43"/>
          <p:cNvGrpSpPr/>
          <p:nvPr/>
        </p:nvGrpSpPr>
        <p:grpSpPr>
          <a:xfrm rot="20333135">
            <a:off x="8644031" y="4445230"/>
            <a:ext cx="453358" cy="368275"/>
            <a:chOff x="7872412" y="286384"/>
            <a:chExt cx="453358" cy="368275"/>
          </a:xfrm>
        </p:grpSpPr>
        <p:sp>
          <p:nvSpPr>
            <p:cNvPr id="45" name="Triângulo isósceles 44"/>
            <p:cNvSpPr/>
            <p:nvPr/>
          </p:nvSpPr>
          <p:spPr>
            <a:xfrm rot="7434788">
              <a:off x="8088756" y="417644"/>
              <a:ext cx="204624" cy="269405"/>
            </a:xfrm>
            <a:prstGeom prst="triangle">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prstClr val="white"/>
                </a:solidFill>
              </a:endParaRPr>
            </a:p>
          </p:txBody>
        </p:sp>
        <p:sp>
          <p:nvSpPr>
            <p:cNvPr id="46" name="Elipse 45"/>
            <p:cNvSpPr/>
            <p:nvPr/>
          </p:nvSpPr>
          <p:spPr>
            <a:xfrm>
              <a:off x="7872412" y="286384"/>
              <a:ext cx="289913" cy="289913"/>
            </a:xfrm>
            <a:prstGeom prst="ellipse">
              <a:avLst/>
            </a:prstGeom>
            <a:solidFill>
              <a:schemeClr val="bg1"/>
            </a:solid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prstClr val="white"/>
                </a:solidFill>
              </a:endParaRPr>
            </a:p>
          </p:txBody>
        </p:sp>
        <p:pic>
          <p:nvPicPr>
            <p:cNvPr id="47" name="Imagem 46" descr="Logo_GFB_Opcao03_especificacoes_INPI_0003.jpg"/>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101" b="86667" l="5503" r="90794"/>
                      </a14:imgEffect>
                    </a14:imgLayer>
                  </a14:imgProps>
                </a:ext>
              </a:extLst>
            </a:blip>
            <a:srcRect l="4973" t="7679" r="4908" b="12595"/>
            <a:stretch/>
          </p:blipFill>
          <p:spPr>
            <a:xfrm>
              <a:off x="7889767" y="360673"/>
              <a:ext cx="251000" cy="204081"/>
            </a:xfrm>
            <a:prstGeom prst="rect">
              <a:avLst/>
            </a:prstGeom>
          </p:spPr>
        </p:pic>
      </p:grpSp>
      <p:grpSp>
        <p:nvGrpSpPr>
          <p:cNvPr id="48" name="Grupo 47"/>
          <p:cNvGrpSpPr/>
          <p:nvPr/>
        </p:nvGrpSpPr>
        <p:grpSpPr>
          <a:xfrm rot="20333135">
            <a:off x="8661113" y="5232383"/>
            <a:ext cx="453358" cy="368275"/>
            <a:chOff x="7872412" y="286384"/>
            <a:chExt cx="453358" cy="368275"/>
          </a:xfrm>
        </p:grpSpPr>
        <p:sp>
          <p:nvSpPr>
            <p:cNvPr id="49" name="Triângulo isósceles 48"/>
            <p:cNvSpPr/>
            <p:nvPr/>
          </p:nvSpPr>
          <p:spPr>
            <a:xfrm rot="7434788">
              <a:off x="8088756" y="417644"/>
              <a:ext cx="204624" cy="269405"/>
            </a:xfrm>
            <a:prstGeom prst="triangle">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prstClr val="white"/>
                </a:solidFill>
              </a:endParaRPr>
            </a:p>
          </p:txBody>
        </p:sp>
        <p:sp>
          <p:nvSpPr>
            <p:cNvPr id="50" name="Elipse 49"/>
            <p:cNvSpPr/>
            <p:nvPr/>
          </p:nvSpPr>
          <p:spPr>
            <a:xfrm>
              <a:off x="7872412" y="286384"/>
              <a:ext cx="289913" cy="289913"/>
            </a:xfrm>
            <a:prstGeom prst="ellipse">
              <a:avLst/>
            </a:prstGeom>
            <a:solidFill>
              <a:schemeClr val="bg1"/>
            </a:solid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prstClr val="white"/>
                </a:solidFill>
              </a:endParaRPr>
            </a:p>
          </p:txBody>
        </p:sp>
        <p:pic>
          <p:nvPicPr>
            <p:cNvPr id="51" name="Imagem 50" descr="Logo_GFB_Opcao03_especificacoes_INPI_0003.jpg"/>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101" b="86667" l="5503" r="90794"/>
                      </a14:imgEffect>
                    </a14:imgLayer>
                  </a14:imgProps>
                </a:ext>
              </a:extLst>
            </a:blip>
            <a:srcRect l="4973" t="7679" r="4908" b="12595"/>
            <a:stretch/>
          </p:blipFill>
          <p:spPr>
            <a:xfrm>
              <a:off x="7889767" y="360673"/>
              <a:ext cx="251000" cy="204081"/>
            </a:xfrm>
            <a:prstGeom prst="rect">
              <a:avLst/>
            </a:prstGeom>
          </p:spPr>
        </p:pic>
      </p:grpSp>
    </p:spTree>
    <p:extLst>
      <p:ext uri="{BB962C8B-B14F-4D97-AF65-F5344CB8AC3E}">
        <p14:creationId xmlns:p14="http://schemas.microsoft.com/office/powerpoint/2010/main" val="12051457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500"/>
                                        <p:tgtEl>
                                          <p:spTgt spid="40"/>
                                        </p:tgtEl>
                                      </p:cBhvr>
                                    </p:animEffect>
                                  </p:childTnLst>
                                </p:cTn>
                              </p:par>
                              <p:par>
                                <p:cTn id="26" presetID="10" presetClass="entr" presetSubtype="0"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500"/>
                                        <p:tgtEl>
                                          <p:spTgt spid="44"/>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0" y="384179"/>
            <a:ext cx="9176084" cy="523220"/>
          </a:xfrm>
          <a:prstGeom prst="rect">
            <a:avLst/>
          </a:prstGeom>
          <a:solidFill>
            <a:schemeClr val="bg1"/>
          </a:solidFill>
        </p:spPr>
        <p:txBody>
          <a:bodyPr wrap="square">
            <a:spAutoFit/>
          </a:bodyPr>
          <a:lstStyle/>
          <a:p>
            <a:r>
              <a:rPr lang="pt-BR" sz="2800" dirty="0" smtClean="0">
                <a:solidFill>
                  <a:srgbClr val="166C70"/>
                </a:solidFill>
                <a:latin typeface="Lora"/>
              </a:rPr>
              <a:t>Fábricas brasileiras de Biológicos em operação no país</a:t>
            </a:r>
            <a:endParaRPr lang="pt-BR" sz="2800" dirty="0">
              <a:solidFill>
                <a:srgbClr val="166C70"/>
              </a:solidFill>
              <a:latin typeface="Lora"/>
            </a:endParaRPr>
          </a:p>
        </p:txBody>
      </p:sp>
      <p:pic>
        <p:nvPicPr>
          <p:cNvPr id="21" name="Imagem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704617"/>
            <a:ext cx="5951500" cy="4397830"/>
          </a:xfrm>
          <a:prstGeom prst="rect">
            <a:avLst/>
          </a:prstGeom>
          <a:ln>
            <a:noFill/>
          </a:ln>
          <a:effectLst>
            <a:outerShdw blurRad="292100" dist="139700" dir="2700000" algn="tl" rotWithShape="0">
              <a:srgbClr val="333333">
                <a:alpha val="65000"/>
              </a:srgbClr>
            </a:outerShdw>
          </a:effectLst>
        </p:spPr>
      </p:pic>
      <p:pic>
        <p:nvPicPr>
          <p:cNvPr id="22" name="Imagem 21"/>
          <p:cNvPicPr>
            <a:picLocks noChangeAspect="1"/>
          </p:cNvPicPr>
          <p:nvPr/>
        </p:nvPicPr>
        <p:blipFill rotWithShape="1">
          <a:blip r:embed="rId3">
            <a:extLst>
              <a:ext uri="{28A0092B-C50C-407E-A947-70E740481C1C}">
                <a14:useLocalDpi xmlns:a14="http://schemas.microsoft.com/office/drawing/2010/main" val="0"/>
              </a:ext>
            </a:extLst>
          </a:blip>
          <a:srcRect t="-3" b="39812"/>
          <a:stretch/>
        </p:blipFill>
        <p:spPr>
          <a:xfrm>
            <a:off x="5951500" y="1720660"/>
            <a:ext cx="6240500" cy="4377330"/>
          </a:xfrm>
          <a:prstGeom prst="rect">
            <a:avLst/>
          </a:prstGeom>
          <a:ln>
            <a:noFill/>
          </a:ln>
          <a:effectLst>
            <a:outerShdw blurRad="292100" dist="139700" dir="2700000" algn="tl" rotWithShape="0">
              <a:srgbClr val="333333">
                <a:alpha val="65000"/>
              </a:srgbClr>
            </a:outerShdw>
          </a:effectLst>
        </p:spPr>
      </p:pic>
      <p:pic>
        <p:nvPicPr>
          <p:cNvPr id="23" name="Imagem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8148" y="1100353"/>
            <a:ext cx="1733550" cy="742950"/>
          </a:xfrm>
          <a:prstGeom prst="rect">
            <a:avLst/>
          </a:prstGeom>
        </p:spPr>
      </p:pic>
      <p:pic>
        <p:nvPicPr>
          <p:cNvPr id="24" name="Imagem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8990" y="1142786"/>
            <a:ext cx="2621253" cy="626000"/>
          </a:xfrm>
          <a:prstGeom prst="rect">
            <a:avLst/>
          </a:prstGeom>
        </p:spPr>
      </p:pic>
    </p:spTree>
    <p:extLst>
      <p:ext uri="{BB962C8B-B14F-4D97-AF65-F5344CB8AC3E}">
        <p14:creationId xmlns:p14="http://schemas.microsoft.com/office/powerpoint/2010/main" val="1598027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0" y="2263531"/>
            <a:ext cx="12192000" cy="1362075"/>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6600" b="1" dirty="0" smtClean="0">
                <a:solidFill>
                  <a:srgbClr val="0A5B5E"/>
                </a:solidFill>
              </a:rPr>
              <a:t>Brasil hoje: bons resultados não garantem futuro.</a:t>
            </a:r>
          </a:p>
          <a:p>
            <a:r>
              <a:rPr lang="pt-BR" sz="5400" b="1" dirty="0" smtClean="0"/>
              <a:t>Problemas e bloqueios estruturais da inovação em saúde pública no Brasil</a:t>
            </a:r>
            <a:endParaRPr lang="es-ES" sz="5400" b="1" dirty="0"/>
          </a:p>
        </p:txBody>
      </p:sp>
      <p:pic>
        <p:nvPicPr>
          <p:cNvPr id="3" name="Imagem 2"/>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l="29104" t="7366" r="28350" b="12832"/>
          <a:stretch/>
        </p:blipFill>
        <p:spPr>
          <a:xfrm>
            <a:off x="4995745" y="4817150"/>
            <a:ext cx="1945178" cy="1824281"/>
          </a:xfrm>
          <a:prstGeom prst="rect">
            <a:avLst/>
          </a:prstGeom>
        </p:spPr>
      </p:pic>
    </p:spTree>
    <p:extLst>
      <p:ext uri="{BB962C8B-B14F-4D97-AF65-F5344CB8AC3E}">
        <p14:creationId xmlns:p14="http://schemas.microsoft.com/office/powerpoint/2010/main" val="27767311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4294967295"/>
          </p:nvPr>
        </p:nvSpPr>
        <p:spPr>
          <a:xfrm>
            <a:off x="0" y="444211"/>
            <a:ext cx="4854633" cy="480131"/>
          </a:xfrm>
          <a:prstGeom prst="rect">
            <a:avLst/>
          </a:prstGeom>
          <a:solidFill>
            <a:schemeClr val="bg1"/>
          </a:solidFill>
        </p:spPr>
        <p:txBody>
          <a:bodyPr wrap="square">
            <a:spAutoFit/>
          </a:bodyPr>
          <a:lstStyle/>
          <a:p>
            <a:pPr marL="0" indent="0">
              <a:buNone/>
            </a:pPr>
            <a:r>
              <a:rPr lang="pt-BR" dirty="0">
                <a:solidFill>
                  <a:srgbClr val="166C70"/>
                </a:solidFill>
                <a:latin typeface="Lora"/>
              </a:rPr>
              <a:t>Balança Comercial brasileira</a:t>
            </a:r>
          </a:p>
        </p:txBody>
      </p:sp>
      <p:graphicFrame>
        <p:nvGraphicFramePr>
          <p:cNvPr id="7" name="Gráfico 6"/>
          <p:cNvGraphicFramePr>
            <a:graphicFrameLocks/>
          </p:cNvGraphicFramePr>
          <p:nvPr>
            <p:extLst>
              <p:ext uri="{D42A27DB-BD31-4B8C-83A1-F6EECF244321}">
                <p14:modId xmlns:p14="http://schemas.microsoft.com/office/powerpoint/2010/main" val="304301467"/>
              </p:ext>
            </p:extLst>
          </p:nvPr>
        </p:nvGraphicFramePr>
        <p:xfrm>
          <a:off x="0" y="1164407"/>
          <a:ext cx="12166693" cy="4714591"/>
        </p:xfrm>
        <a:graphic>
          <a:graphicData uri="http://schemas.openxmlformats.org/drawingml/2006/chart">
            <c:chart xmlns:c="http://schemas.openxmlformats.org/drawingml/2006/chart" xmlns:r="http://schemas.openxmlformats.org/officeDocument/2006/relationships" r:id="rId2"/>
          </a:graphicData>
        </a:graphic>
      </p:graphicFrame>
      <p:sp>
        <p:nvSpPr>
          <p:cNvPr id="8" name="Título 3"/>
          <p:cNvSpPr txBox="1">
            <a:spLocks/>
          </p:cNvSpPr>
          <p:nvPr/>
        </p:nvSpPr>
        <p:spPr>
          <a:xfrm>
            <a:off x="385180" y="6119064"/>
            <a:ext cx="10285742" cy="400110"/>
          </a:xfrm>
          <a:prstGeom prst="rect">
            <a:avLst/>
          </a:prstGeom>
        </p:spPr>
        <p:txBody>
          <a:bodyPr vert="horz" lIns="91440" tIns="45720" rIns="91440" bIns="45720" rtlCol="0" anchor="ctr">
            <a:no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400" dirty="0" smtClean="0"/>
              <a:t>Fonte: </a:t>
            </a:r>
            <a:r>
              <a:rPr lang="pt-BR" sz="1400" dirty="0" err="1" smtClean="0"/>
              <a:t>AliceWeb</a:t>
            </a:r>
            <a:r>
              <a:rPr lang="pt-BR" sz="1400" dirty="0" smtClean="0"/>
              <a:t> – Elaboração GFB utilizando o tradutor NCM X CNAE</a:t>
            </a:r>
            <a:endParaRPr lang="pt-BR" sz="1400" dirty="0"/>
          </a:p>
        </p:txBody>
      </p:sp>
    </p:spTree>
    <p:extLst>
      <p:ext uri="{BB962C8B-B14F-4D97-AF65-F5344CB8AC3E}">
        <p14:creationId xmlns:p14="http://schemas.microsoft.com/office/powerpoint/2010/main" val="2050193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wipe(left)">
                                      <p:cBhvr>
                                        <p:cTn id="7" dur="500"/>
                                        <p:tgtEl>
                                          <p:spTgt spid="7">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graphicEl>
                                              <a:chart seriesIdx="0" categoryIdx="-4" bldStep="series"/>
                                            </p:graphicEl>
                                          </p:spTgt>
                                        </p:tgtEl>
                                        <p:attrNameLst>
                                          <p:attrName>style.visibility</p:attrName>
                                        </p:attrNameLst>
                                      </p:cBhvr>
                                      <p:to>
                                        <p:strVal val="visible"/>
                                      </p:to>
                                    </p:set>
                                    <p:animEffect transition="in" filter="wipe(left)">
                                      <p:cBhvr>
                                        <p:cTn id="12" dur="500"/>
                                        <p:tgtEl>
                                          <p:spTgt spid="7">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graphicEl>
                                              <a:chart seriesIdx="1" categoryIdx="-4" bldStep="series"/>
                                            </p:graphicEl>
                                          </p:spTgt>
                                        </p:tgtEl>
                                        <p:attrNameLst>
                                          <p:attrName>style.visibility</p:attrName>
                                        </p:attrNameLst>
                                      </p:cBhvr>
                                      <p:to>
                                        <p:strVal val="visible"/>
                                      </p:to>
                                    </p:set>
                                    <p:animEffect transition="in" filter="wipe(left)">
                                      <p:cBhvr>
                                        <p:cTn id="17" dur="500"/>
                                        <p:tgtEl>
                                          <p:spTgt spid="7">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graphicEl>
                                              <a:chart seriesIdx="2" categoryIdx="-4" bldStep="series"/>
                                            </p:graphicEl>
                                          </p:spTgt>
                                        </p:tgtEl>
                                        <p:attrNameLst>
                                          <p:attrName>style.visibility</p:attrName>
                                        </p:attrNameLst>
                                      </p:cBhvr>
                                      <p:to>
                                        <p:strVal val="visible"/>
                                      </p:to>
                                    </p:set>
                                    <p:animEffect transition="in" filter="wipe(left)">
                                      <p:cBhvr>
                                        <p:cTn id="22" dur="500"/>
                                        <p:tgtEl>
                                          <p:spTgt spid="7">
                                            <p:graphicEl>
                                              <a:chart seriesIdx="2" categoryIdx="-4" bldStep="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graphicEl>
                                              <a:chart seriesIdx="3" categoryIdx="-4" bldStep="series"/>
                                            </p:graphicEl>
                                          </p:spTgt>
                                        </p:tgtEl>
                                        <p:attrNameLst>
                                          <p:attrName>style.visibility</p:attrName>
                                        </p:attrNameLst>
                                      </p:cBhvr>
                                      <p:to>
                                        <p:strVal val="visible"/>
                                      </p:to>
                                    </p:set>
                                    <p:animEffect transition="in" filter="wipe(left)">
                                      <p:cBhvr>
                                        <p:cTn id="27" dur="500"/>
                                        <p:tgtEl>
                                          <p:spTgt spid="7">
                                            <p:graphicEl>
                                              <a:chart seriesIdx="3" categoryIdx="-4" bldStep="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graphicEl>
                                              <a:chart seriesIdx="4" categoryIdx="-4" bldStep="series"/>
                                            </p:graphicEl>
                                          </p:spTgt>
                                        </p:tgtEl>
                                        <p:attrNameLst>
                                          <p:attrName>style.visibility</p:attrName>
                                        </p:attrNameLst>
                                      </p:cBhvr>
                                      <p:to>
                                        <p:strVal val="visible"/>
                                      </p:to>
                                    </p:set>
                                    <p:animEffect transition="in" filter="wipe(left)">
                                      <p:cBhvr>
                                        <p:cTn id="32" dur="500"/>
                                        <p:tgtEl>
                                          <p:spTgt spid="7">
                                            <p:graphicEl>
                                              <a:chart seriesIdx="4" categoryIdx="-4" bldStep="series"/>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graphicEl>
                                              <a:chart seriesIdx="5" categoryIdx="-4" bldStep="series"/>
                                            </p:graphicEl>
                                          </p:spTgt>
                                        </p:tgtEl>
                                        <p:attrNameLst>
                                          <p:attrName>style.visibility</p:attrName>
                                        </p:attrNameLst>
                                      </p:cBhvr>
                                      <p:to>
                                        <p:strVal val="visible"/>
                                      </p:to>
                                    </p:set>
                                    <p:animEffect transition="in" filter="wipe(left)">
                                      <p:cBhvr>
                                        <p:cTn id="37" dur="500"/>
                                        <p:tgtEl>
                                          <p:spTgt spid="7">
                                            <p:graphicEl>
                                              <a:chart seriesIdx="5"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Chart bld="series"/>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223311" y="1118729"/>
            <a:ext cx="7704856" cy="2123658"/>
          </a:xfrm>
          <a:prstGeom prst="rect">
            <a:avLst/>
          </a:prstGeom>
          <a:noFill/>
        </p:spPr>
        <p:txBody>
          <a:bodyPr wrap="square" rtlCol="0">
            <a:spAutoFit/>
          </a:bodyPr>
          <a:lstStyle/>
          <a:p>
            <a:r>
              <a:rPr lang="pt-BR" sz="6600" b="1" dirty="0"/>
              <a:t>O</a:t>
            </a:r>
            <a:r>
              <a:rPr lang="pt-BR" sz="6600" b="1" dirty="0">
                <a:solidFill>
                  <a:srgbClr val="C00000"/>
                </a:solidFill>
              </a:rPr>
              <a:t> </a:t>
            </a:r>
            <a:r>
              <a:rPr lang="pt-BR" sz="6600" b="1" dirty="0">
                <a:solidFill>
                  <a:srgbClr val="00B050"/>
                </a:solidFill>
              </a:rPr>
              <a:t>Brasil</a:t>
            </a:r>
            <a:r>
              <a:rPr lang="pt-BR" sz="6600" b="1" dirty="0">
                <a:solidFill>
                  <a:srgbClr val="C00000"/>
                </a:solidFill>
              </a:rPr>
              <a:t> </a:t>
            </a:r>
            <a:r>
              <a:rPr lang="pt-BR" sz="6600" b="1" dirty="0"/>
              <a:t>e a</a:t>
            </a:r>
            <a:r>
              <a:rPr lang="pt-BR" sz="6600" b="1" dirty="0">
                <a:solidFill>
                  <a:srgbClr val="C00000"/>
                </a:solidFill>
              </a:rPr>
              <a:t> </a:t>
            </a:r>
            <a:r>
              <a:rPr lang="pt-BR" sz="6600" b="1" dirty="0"/>
              <a:t>Síndrome da</a:t>
            </a:r>
            <a:r>
              <a:rPr lang="pt-BR" sz="6600" b="1" dirty="0">
                <a:solidFill>
                  <a:srgbClr val="C00000"/>
                </a:solidFill>
              </a:rPr>
              <a:t> </a:t>
            </a:r>
            <a:r>
              <a:rPr lang="pt-BR" sz="6600" b="1" dirty="0" smtClean="0">
                <a:solidFill>
                  <a:srgbClr val="C00000"/>
                </a:solidFill>
              </a:rPr>
              <a:t>Rainha </a:t>
            </a:r>
            <a:r>
              <a:rPr lang="pt-BR" sz="6600" b="1" dirty="0">
                <a:solidFill>
                  <a:srgbClr val="C00000"/>
                </a:solidFill>
              </a:rPr>
              <a:t>Vermelha</a:t>
            </a:r>
          </a:p>
        </p:txBody>
      </p:sp>
      <p:pic>
        <p:nvPicPr>
          <p:cNvPr id="2050" name="Picture 2" descr="Image result for red queen run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4476" y="3458518"/>
            <a:ext cx="4962525" cy="2981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808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136372" y="1975441"/>
            <a:ext cx="9825644" cy="2554545"/>
          </a:xfrm>
          <a:prstGeom prst="rect">
            <a:avLst/>
          </a:prstGeom>
        </p:spPr>
        <p:txBody>
          <a:bodyPr wrap="square">
            <a:spAutoFit/>
          </a:bodyPr>
          <a:lstStyle/>
          <a:p>
            <a:pPr algn="just"/>
            <a:r>
              <a:rPr lang="pt-BR" sz="3200" i="1" dirty="0">
                <a:solidFill>
                  <a:srgbClr val="666666"/>
                </a:solidFill>
                <a:latin typeface="Lora"/>
              </a:rPr>
              <a:t>“Um país lento, esse!” disse a Rainha. “Agora, aqui, sabe, é necessário toda a corrida que você tem para se manter no mesmo lugar. </a:t>
            </a:r>
            <a:r>
              <a:rPr lang="pt-BR" sz="3200" b="1" i="1" dirty="0">
                <a:solidFill>
                  <a:srgbClr val="FF0000"/>
                </a:solidFill>
                <a:effectLst>
                  <a:outerShdw blurRad="38100" dist="38100" dir="2700000" algn="tl">
                    <a:srgbClr val="000000">
                      <a:alpha val="43137"/>
                    </a:srgbClr>
                  </a:outerShdw>
                </a:effectLst>
                <a:latin typeface="Lora"/>
              </a:rPr>
              <a:t>Se você quer ir a um lugar diferente, você deve correr pelo menos duas vezes mais rápido que aquilo</a:t>
            </a:r>
            <a:r>
              <a:rPr lang="pt-BR" sz="3200" i="1" dirty="0">
                <a:solidFill>
                  <a:srgbClr val="666666"/>
                </a:solidFill>
                <a:latin typeface="Lora"/>
              </a:rPr>
              <a:t>!”</a:t>
            </a:r>
            <a:endParaRPr lang="es-ES" sz="3200" dirty="0"/>
          </a:p>
        </p:txBody>
      </p:sp>
      <p:sp>
        <p:nvSpPr>
          <p:cNvPr id="3" name="Retângulo 2"/>
          <p:cNvSpPr/>
          <p:nvPr/>
        </p:nvSpPr>
        <p:spPr>
          <a:xfrm>
            <a:off x="0" y="448346"/>
            <a:ext cx="7049194" cy="523220"/>
          </a:xfrm>
          <a:prstGeom prst="rect">
            <a:avLst/>
          </a:prstGeom>
          <a:solidFill>
            <a:schemeClr val="bg1"/>
          </a:solidFill>
        </p:spPr>
        <p:txBody>
          <a:bodyPr wrap="square">
            <a:spAutoFit/>
          </a:bodyPr>
          <a:lstStyle/>
          <a:p>
            <a:r>
              <a:rPr lang="pt-BR" sz="2800" dirty="0">
                <a:solidFill>
                  <a:srgbClr val="166C70"/>
                </a:solidFill>
                <a:latin typeface="Lora"/>
              </a:rPr>
              <a:t>O Brasil e a Síndrome da Rainha Vermelha</a:t>
            </a:r>
          </a:p>
        </p:txBody>
      </p:sp>
      <p:sp>
        <p:nvSpPr>
          <p:cNvPr id="4" name="Retângulo 3"/>
          <p:cNvSpPr/>
          <p:nvPr/>
        </p:nvSpPr>
        <p:spPr>
          <a:xfrm>
            <a:off x="3403070" y="4856129"/>
            <a:ext cx="8558946" cy="369332"/>
          </a:xfrm>
          <a:prstGeom prst="rect">
            <a:avLst/>
          </a:prstGeom>
        </p:spPr>
        <p:txBody>
          <a:bodyPr wrap="none">
            <a:spAutoFit/>
          </a:bodyPr>
          <a:lstStyle/>
          <a:p>
            <a:r>
              <a:rPr lang="pt-BR" dirty="0" smtClean="0">
                <a:solidFill>
                  <a:srgbClr val="545454"/>
                </a:solidFill>
                <a:latin typeface="arial" panose="020B0604020202020204" pitchFamily="34" charset="0"/>
              </a:rPr>
              <a:t>Trecho do livro As </a:t>
            </a:r>
            <a:r>
              <a:rPr lang="pt-BR" dirty="0">
                <a:solidFill>
                  <a:srgbClr val="545454"/>
                </a:solidFill>
                <a:latin typeface="arial" panose="020B0604020202020204" pitchFamily="34" charset="0"/>
              </a:rPr>
              <a:t>Aventuras de </a:t>
            </a:r>
            <a:r>
              <a:rPr lang="pt-BR" b="1" dirty="0">
                <a:solidFill>
                  <a:srgbClr val="6A6A6A"/>
                </a:solidFill>
                <a:latin typeface="arial" panose="020B0604020202020204" pitchFamily="34" charset="0"/>
              </a:rPr>
              <a:t>Alice no País das Maravilhas, </a:t>
            </a:r>
            <a:r>
              <a:rPr lang="pt-BR" dirty="0">
                <a:solidFill>
                  <a:srgbClr val="6A6A6A"/>
                </a:solidFill>
                <a:latin typeface="arial" panose="020B0604020202020204" pitchFamily="34" charset="0"/>
              </a:rPr>
              <a:t>de Lewis Carroll</a:t>
            </a:r>
            <a:endParaRPr lang="es-ES" dirty="0"/>
          </a:p>
        </p:txBody>
      </p:sp>
    </p:spTree>
    <p:extLst>
      <p:ext uri="{BB962C8B-B14F-4D97-AF65-F5344CB8AC3E}">
        <p14:creationId xmlns:p14="http://schemas.microsoft.com/office/powerpoint/2010/main" val="2400443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noChangeArrowheads="1"/>
          </p:cNvPicPr>
          <p:nvPr/>
        </p:nvPicPr>
        <p:blipFill rotWithShape="1">
          <a:blip r:embed="rId2">
            <a:extLst>
              <a:ext uri="{28A0092B-C50C-407E-A947-70E740481C1C}">
                <a14:useLocalDpi xmlns:a14="http://schemas.microsoft.com/office/drawing/2010/main" val="0"/>
              </a:ext>
            </a:extLst>
          </a:blip>
          <a:srcRect t="7414"/>
          <a:stretch/>
        </p:blipFill>
        <p:spPr bwMode="auto">
          <a:xfrm>
            <a:off x="2764868" y="1579419"/>
            <a:ext cx="6470812" cy="4760182"/>
          </a:xfrm>
          <a:custGeom>
            <a:avLst/>
            <a:gdLst>
              <a:gd name="connsiteX0" fmla="*/ 0 w 6470812"/>
              <a:gd name="connsiteY0" fmla="*/ 0 h 4760182"/>
              <a:gd name="connsiteX1" fmla="*/ 1391495 w 6470812"/>
              <a:gd name="connsiteY1" fmla="*/ 0 h 4760182"/>
              <a:gd name="connsiteX2" fmla="*/ 1391495 w 6470812"/>
              <a:gd name="connsiteY2" fmla="*/ 66501 h 4760182"/>
              <a:gd name="connsiteX3" fmla="*/ 5248601 w 6470812"/>
              <a:gd name="connsiteY3" fmla="*/ 66501 h 4760182"/>
              <a:gd name="connsiteX4" fmla="*/ 5248601 w 6470812"/>
              <a:gd name="connsiteY4" fmla="*/ 0 h 4760182"/>
              <a:gd name="connsiteX5" fmla="*/ 6470812 w 6470812"/>
              <a:gd name="connsiteY5" fmla="*/ 0 h 4760182"/>
              <a:gd name="connsiteX6" fmla="*/ 6470812 w 6470812"/>
              <a:gd name="connsiteY6" fmla="*/ 4760182 h 4760182"/>
              <a:gd name="connsiteX7" fmla="*/ 0 w 6470812"/>
              <a:gd name="connsiteY7" fmla="*/ 4760182 h 4760182"/>
              <a:gd name="connsiteX8" fmla="*/ 0 w 6470812"/>
              <a:gd name="connsiteY8" fmla="*/ 0 h 476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0812" h="4760182">
                <a:moveTo>
                  <a:pt x="0" y="0"/>
                </a:moveTo>
                <a:lnTo>
                  <a:pt x="1391495" y="0"/>
                </a:lnTo>
                <a:lnTo>
                  <a:pt x="1391495" y="66501"/>
                </a:lnTo>
                <a:lnTo>
                  <a:pt x="5248601" y="66501"/>
                </a:lnTo>
                <a:lnTo>
                  <a:pt x="5248601" y="0"/>
                </a:lnTo>
                <a:lnTo>
                  <a:pt x="6470812" y="0"/>
                </a:lnTo>
                <a:lnTo>
                  <a:pt x="6470812" y="4760182"/>
                </a:lnTo>
                <a:lnTo>
                  <a:pt x="0" y="4760182"/>
                </a:lnTo>
                <a:lnTo>
                  <a:pt x="0" y="0"/>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0" y="365892"/>
            <a:ext cx="8312727" cy="954107"/>
          </a:xfrm>
          <a:prstGeom prst="rect">
            <a:avLst/>
          </a:prstGeom>
          <a:solidFill>
            <a:schemeClr val="bg1"/>
          </a:solidFill>
        </p:spPr>
        <p:txBody>
          <a:bodyPr wrap="square">
            <a:spAutoFit/>
          </a:bodyPr>
          <a:lstStyle/>
          <a:p>
            <a:r>
              <a:rPr lang="pt-BR" sz="2800" dirty="0">
                <a:solidFill>
                  <a:srgbClr val="166C70"/>
                </a:solidFill>
                <a:latin typeface="Lora"/>
              </a:rPr>
              <a:t>Valor Adicionado na Indústria de Alta Tecnologia: 1985-2007 (% do Mundo)</a:t>
            </a:r>
          </a:p>
        </p:txBody>
      </p:sp>
      <p:pic>
        <p:nvPicPr>
          <p:cNvPr id="6146" name="Picture 2" descr="Image result for bandeira chin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35679" y="1579419"/>
            <a:ext cx="1338523" cy="89145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bandeira bras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35680" y="4595336"/>
            <a:ext cx="1338523" cy="936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4998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áfico 2"/>
          <p:cNvGraphicFramePr>
            <a:graphicFrameLocks/>
          </p:cNvGraphicFramePr>
          <p:nvPr>
            <p:extLst>
              <p:ext uri="{D42A27DB-BD31-4B8C-83A1-F6EECF244321}">
                <p14:modId xmlns:p14="http://schemas.microsoft.com/office/powerpoint/2010/main" val="78432027"/>
              </p:ext>
            </p:extLst>
          </p:nvPr>
        </p:nvGraphicFramePr>
        <p:xfrm>
          <a:off x="2506719" y="1119131"/>
          <a:ext cx="8016902" cy="4752528"/>
        </p:xfrm>
        <a:graphic>
          <a:graphicData uri="http://schemas.openxmlformats.org/drawingml/2006/chart">
            <c:chart xmlns:c="http://schemas.openxmlformats.org/drawingml/2006/chart" xmlns:r="http://schemas.openxmlformats.org/officeDocument/2006/relationships" r:id="rId2"/>
          </a:graphicData>
        </a:graphic>
      </p:graphicFrame>
      <p:sp>
        <p:nvSpPr>
          <p:cNvPr id="2" name="CaixaDeTexto 1"/>
          <p:cNvSpPr txBox="1"/>
          <p:nvPr/>
        </p:nvSpPr>
        <p:spPr>
          <a:xfrm>
            <a:off x="128211" y="431399"/>
            <a:ext cx="3260316" cy="523220"/>
          </a:xfrm>
          <a:prstGeom prst="rect">
            <a:avLst/>
          </a:prstGeom>
          <a:solidFill>
            <a:schemeClr val="bg1"/>
          </a:solidFill>
        </p:spPr>
        <p:txBody>
          <a:bodyPr wrap="square">
            <a:spAutoFit/>
          </a:bodyPr>
          <a:lstStyle>
            <a:defPPr>
              <a:defRPr lang="pt-BR"/>
            </a:defPPr>
            <a:lvl1pPr>
              <a:defRPr sz="2800">
                <a:solidFill>
                  <a:srgbClr val="166C70"/>
                </a:solidFill>
                <a:latin typeface="Lora"/>
              </a:defRPr>
            </a:lvl1pPr>
          </a:lstStyle>
          <a:p>
            <a:r>
              <a:rPr lang="pt-BR" dirty="0"/>
              <a:t>BRASIL X CORÉIA</a:t>
            </a:r>
          </a:p>
        </p:txBody>
      </p:sp>
      <p:sp>
        <p:nvSpPr>
          <p:cNvPr id="4" name="CaixaDeTexto 3"/>
          <p:cNvSpPr txBox="1"/>
          <p:nvPr/>
        </p:nvSpPr>
        <p:spPr>
          <a:xfrm>
            <a:off x="2925059" y="6036171"/>
            <a:ext cx="6120073" cy="523220"/>
          </a:xfrm>
          <a:prstGeom prst="rect">
            <a:avLst/>
          </a:prstGeom>
          <a:noFill/>
        </p:spPr>
        <p:txBody>
          <a:bodyPr wrap="none" rtlCol="0">
            <a:spAutoFit/>
          </a:bodyPr>
          <a:lstStyle/>
          <a:p>
            <a:r>
              <a:rPr lang="pt-BR" sz="1400" dirty="0"/>
              <a:t>Fonte: http://english.mest.go.kr/web/1750/site/contents/en/en_0240.jsp e MCTI</a:t>
            </a:r>
          </a:p>
          <a:p>
            <a:r>
              <a:rPr lang="pt-BR" sz="1400" dirty="0"/>
              <a:t>Elaboração própria</a:t>
            </a:r>
          </a:p>
        </p:txBody>
      </p:sp>
      <p:pic>
        <p:nvPicPr>
          <p:cNvPr id="5" name="Picture 4" descr="Image result for bandeira bras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45132" y="3549124"/>
            <a:ext cx="1338523" cy="93696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Image result for bandeira coreia do su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08618" y="1989222"/>
            <a:ext cx="1375037" cy="802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5012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gargal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05088"/>
            <a:ext cx="5715000" cy="2438400"/>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0" y="2241849"/>
            <a:ext cx="12192000" cy="1754326"/>
          </a:xfrm>
          <a:prstGeom prst="rect">
            <a:avLst/>
          </a:prstGeom>
          <a:noFill/>
        </p:spPr>
        <p:txBody>
          <a:bodyPr wrap="square" rtlCol="0">
            <a:spAutoFit/>
          </a:bodyPr>
          <a:lstStyle/>
          <a:p>
            <a:pPr algn="ctr"/>
            <a:r>
              <a:rPr lang="pt-BR" sz="5400" b="1" dirty="0" smtClean="0"/>
              <a:t>Gargalos para </a:t>
            </a:r>
            <a:r>
              <a:rPr lang="pt-BR" sz="5400" b="1" dirty="0" smtClean="0"/>
              <a:t>5º ciclo </a:t>
            </a:r>
            <a:r>
              <a:rPr lang="pt-BR" sz="5400" b="1" dirty="0"/>
              <a:t>de </a:t>
            </a:r>
            <a:r>
              <a:rPr lang="pt-BR" sz="5400" b="1" dirty="0" smtClean="0"/>
              <a:t>políticas inovadoras </a:t>
            </a:r>
            <a:r>
              <a:rPr lang="pt-BR" sz="5400" b="1" dirty="0" smtClean="0"/>
              <a:t>para saúde no Brasil</a:t>
            </a:r>
          </a:p>
        </p:txBody>
      </p:sp>
    </p:spTree>
    <p:extLst>
      <p:ext uri="{BB962C8B-B14F-4D97-AF65-F5344CB8AC3E}">
        <p14:creationId xmlns:p14="http://schemas.microsoft.com/office/powerpoint/2010/main" val="24377547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2"/>
          <a:stretch>
            <a:fillRect/>
          </a:stretch>
        </p:blipFill>
        <p:spPr>
          <a:xfrm>
            <a:off x="8938022" y="945544"/>
            <a:ext cx="1764042" cy="2347584"/>
          </a:xfrm>
          <a:prstGeom prst="rect">
            <a:avLst/>
          </a:prstGeom>
        </p:spPr>
      </p:pic>
      <p:sp>
        <p:nvSpPr>
          <p:cNvPr id="29" name="Forma 28"/>
          <p:cNvSpPr/>
          <p:nvPr/>
        </p:nvSpPr>
        <p:spPr>
          <a:xfrm rot="2209033">
            <a:off x="4256214" y="3363026"/>
            <a:ext cx="4674338" cy="1877373"/>
          </a:xfrm>
          <a:prstGeom prst="swooshArrow">
            <a:avLst>
              <a:gd name="adj1" fmla="val 14864"/>
              <a:gd name="adj2" fmla="val 29376"/>
            </a:avLst>
          </a:prstGeom>
          <a:solidFill>
            <a:schemeClr val="bg1">
              <a:lumMod val="85000"/>
            </a:schemeClr>
          </a:solidFill>
          <a:ln w="25400">
            <a:noFill/>
          </a:ln>
          <a:effectLst>
            <a:softEdge rad="0"/>
          </a:effectLst>
          <a:scene3d>
            <a:camera prst="orthographicFront"/>
            <a:lightRig rig="twoPt" dir="t"/>
          </a:scene3d>
          <a:sp3d prstMaterial="matte"/>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 name="Subtítulo 2"/>
          <p:cNvSpPr>
            <a:spLocks noGrp="1"/>
          </p:cNvSpPr>
          <p:nvPr>
            <p:ph type="subTitle" idx="1"/>
          </p:nvPr>
        </p:nvSpPr>
        <p:spPr>
          <a:xfrm>
            <a:off x="31134" y="187214"/>
            <a:ext cx="9802678" cy="996170"/>
          </a:xfrm>
          <a:solidFill>
            <a:schemeClr val="bg1"/>
          </a:solidFill>
        </p:spPr>
        <p:txBody>
          <a:bodyPr wrap="square">
            <a:spAutoFit/>
          </a:bodyPr>
          <a:lstStyle/>
          <a:p>
            <a:pPr algn="l"/>
            <a:r>
              <a:rPr lang="pt-BR" dirty="0">
                <a:solidFill>
                  <a:srgbClr val="166C70"/>
                </a:solidFill>
                <a:latin typeface="Lora"/>
              </a:rPr>
              <a:t>Inovação em Saúde versus Ambiente Regulatório</a:t>
            </a:r>
          </a:p>
          <a:p>
            <a:pPr algn="l"/>
            <a:r>
              <a:rPr lang="pt-BR" dirty="0">
                <a:solidFill>
                  <a:srgbClr val="166C70"/>
                </a:solidFill>
                <a:latin typeface="Lora"/>
              </a:rPr>
              <a:t>Desafio preliminar: Definição da </a:t>
            </a:r>
            <a:r>
              <a:rPr lang="pt-BR" dirty="0" smtClean="0">
                <a:solidFill>
                  <a:srgbClr val="166C70"/>
                </a:solidFill>
                <a:latin typeface="Lora"/>
              </a:rPr>
              <a:t>Inovação no setor público</a:t>
            </a:r>
            <a:endParaRPr lang="pt-BR" dirty="0">
              <a:solidFill>
                <a:srgbClr val="166C70"/>
              </a:solidFill>
              <a:latin typeface="Lora"/>
            </a:endParaRPr>
          </a:p>
        </p:txBody>
      </p:sp>
      <p:grpSp>
        <p:nvGrpSpPr>
          <p:cNvPr id="21" name="Grupo 20"/>
          <p:cNvGrpSpPr/>
          <p:nvPr/>
        </p:nvGrpSpPr>
        <p:grpSpPr>
          <a:xfrm>
            <a:off x="219635" y="1350326"/>
            <a:ext cx="7189694" cy="5311588"/>
            <a:chOff x="179294" y="1183341"/>
            <a:chExt cx="7189694" cy="5311588"/>
          </a:xfrm>
        </p:grpSpPr>
        <p:sp>
          <p:nvSpPr>
            <p:cNvPr id="8" name="CaixaDeTexto 7"/>
            <p:cNvSpPr txBox="1"/>
            <p:nvPr/>
          </p:nvSpPr>
          <p:spPr>
            <a:xfrm>
              <a:off x="2655793" y="2904641"/>
              <a:ext cx="1922929" cy="1077218"/>
            </a:xfrm>
            <a:prstGeom prst="rect">
              <a:avLst/>
            </a:prstGeom>
            <a:noFill/>
          </p:spPr>
          <p:txBody>
            <a:bodyPr wrap="square" rtlCol="0">
              <a:spAutoFit/>
            </a:bodyPr>
            <a:lstStyle/>
            <a:p>
              <a:pPr algn="ctr"/>
              <a:r>
                <a:rPr lang="pt-BR" sz="3200" b="1" dirty="0">
                  <a:solidFill>
                    <a:schemeClr val="accent1">
                      <a:lumMod val="75000"/>
                    </a:schemeClr>
                  </a:solidFill>
                </a:rPr>
                <a:t>O que é Inovação?</a:t>
              </a:r>
            </a:p>
          </p:txBody>
        </p:sp>
        <p:sp>
          <p:nvSpPr>
            <p:cNvPr id="9" name="CaixaDeTexto 8"/>
            <p:cNvSpPr txBox="1"/>
            <p:nvPr/>
          </p:nvSpPr>
          <p:spPr>
            <a:xfrm>
              <a:off x="2655793" y="1528132"/>
              <a:ext cx="1922929" cy="969496"/>
            </a:xfrm>
            <a:prstGeom prst="rect">
              <a:avLst/>
            </a:prstGeom>
            <a:solidFill>
              <a:schemeClr val="bg1">
                <a:lumMod val="95000"/>
              </a:schemeClr>
            </a:solidFill>
          </p:spPr>
          <p:txBody>
            <a:bodyPr wrap="square" rtlCol="0">
              <a:spAutoFit/>
            </a:bodyPr>
            <a:lstStyle>
              <a:defPPr>
                <a:defRPr lang="pt-BR"/>
              </a:defPPr>
              <a:lvl1pPr algn="ctr">
                <a:defRPr sz="1900" b="1">
                  <a:solidFill>
                    <a:schemeClr val="tx1">
                      <a:lumMod val="65000"/>
                      <a:lumOff val="35000"/>
                    </a:schemeClr>
                  </a:solidFill>
                </a:defRPr>
              </a:lvl1pPr>
            </a:lstStyle>
            <a:p>
              <a:r>
                <a:rPr lang="pt-BR" dirty="0"/>
                <a:t>Lei de Inovação (Lei nº 10.973 de 2004)</a:t>
              </a:r>
            </a:p>
          </p:txBody>
        </p:sp>
        <p:sp>
          <p:nvSpPr>
            <p:cNvPr id="10" name="CaixaDeTexto 9"/>
            <p:cNvSpPr txBox="1"/>
            <p:nvPr/>
          </p:nvSpPr>
          <p:spPr>
            <a:xfrm>
              <a:off x="417058" y="2119732"/>
              <a:ext cx="1922929" cy="969496"/>
            </a:xfrm>
            <a:prstGeom prst="rect">
              <a:avLst/>
            </a:prstGeom>
            <a:solidFill>
              <a:schemeClr val="bg1">
                <a:lumMod val="95000"/>
              </a:schemeClr>
            </a:solidFill>
          </p:spPr>
          <p:txBody>
            <a:bodyPr wrap="square" rtlCol="0">
              <a:spAutoFit/>
            </a:bodyPr>
            <a:lstStyle>
              <a:defPPr>
                <a:defRPr lang="pt-BR"/>
              </a:defPPr>
              <a:lvl1pPr algn="ctr">
                <a:defRPr sz="1900" b="1">
                  <a:solidFill>
                    <a:schemeClr val="tx1">
                      <a:lumMod val="65000"/>
                      <a:lumOff val="35000"/>
                    </a:schemeClr>
                  </a:solidFill>
                </a:defRPr>
              </a:lvl1pPr>
            </a:lstStyle>
            <a:p>
              <a:r>
                <a:rPr lang="pt-BR" dirty="0"/>
                <a:t>Lei do Bem (Lei nº 11.196 de 2005)</a:t>
              </a:r>
            </a:p>
          </p:txBody>
        </p:sp>
        <p:sp>
          <p:nvSpPr>
            <p:cNvPr id="11" name="CaixaDeTexto 10"/>
            <p:cNvSpPr txBox="1"/>
            <p:nvPr/>
          </p:nvSpPr>
          <p:spPr>
            <a:xfrm>
              <a:off x="4894528" y="2119732"/>
              <a:ext cx="2201958" cy="1261884"/>
            </a:xfrm>
            <a:prstGeom prst="rect">
              <a:avLst/>
            </a:prstGeom>
            <a:solidFill>
              <a:schemeClr val="bg1">
                <a:lumMod val="95000"/>
              </a:schemeClr>
            </a:solidFill>
          </p:spPr>
          <p:txBody>
            <a:bodyPr wrap="square" rtlCol="0">
              <a:spAutoFit/>
            </a:bodyPr>
            <a:lstStyle>
              <a:defPPr>
                <a:defRPr lang="pt-BR"/>
              </a:defPPr>
              <a:lvl1pPr algn="ctr">
                <a:defRPr sz="1900" b="1">
                  <a:solidFill>
                    <a:schemeClr val="tx1">
                      <a:lumMod val="65000"/>
                      <a:lumOff val="35000"/>
                    </a:schemeClr>
                  </a:solidFill>
                </a:defRPr>
              </a:lvl1pPr>
            </a:lstStyle>
            <a:p>
              <a:r>
                <a:rPr lang="pt-BR" dirty="0"/>
                <a:t>Legislação Sanitária (Lei nº 6.360 de 1976 – “</a:t>
              </a:r>
              <a:r>
                <a:rPr lang="pt-BR" i="1" dirty="0"/>
                <a:t>Produto Inovador</a:t>
              </a:r>
              <a:r>
                <a:rPr lang="pt-BR" dirty="0"/>
                <a:t>”)</a:t>
              </a:r>
            </a:p>
          </p:txBody>
        </p:sp>
        <p:sp>
          <p:nvSpPr>
            <p:cNvPr id="12" name="CaixaDeTexto 11"/>
            <p:cNvSpPr txBox="1"/>
            <p:nvPr/>
          </p:nvSpPr>
          <p:spPr>
            <a:xfrm>
              <a:off x="4917306" y="3886199"/>
              <a:ext cx="1922929" cy="969496"/>
            </a:xfrm>
            <a:prstGeom prst="rect">
              <a:avLst/>
            </a:prstGeom>
            <a:solidFill>
              <a:schemeClr val="bg1">
                <a:lumMod val="95000"/>
              </a:schemeClr>
            </a:solidFill>
          </p:spPr>
          <p:txBody>
            <a:bodyPr wrap="square" rtlCol="0">
              <a:spAutoFit/>
            </a:bodyPr>
            <a:lstStyle>
              <a:defPPr>
                <a:defRPr lang="pt-BR"/>
              </a:defPPr>
              <a:lvl1pPr algn="ctr">
                <a:defRPr sz="1900" b="1">
                  <a:solidFill>
                    <a:schemeClr val="tx1">
                      <a:lumMod val="65000"/>
                      <a:lumOff val="35000"/>
                    </a:schemeClr>
                  </a:solidFill>
                </a:defRPr>
              </a:lvl1pPr>
            </a:lstStyle>
            <a:p>
              <a:r>
                <a:rPr lang="pt-BR" dirty="0"/>
                <a:t>Regulamentos ANVISA (RDC, OS, Guias, etc.)</a:t>
              </a:r>
            </a:p>
          </p:txBody>
        </p:sp>
        <p:sp>
          <p:nvSpPr>
            <p:cNvPr id="16" name="CaixaDeTexto 15"/>
            <p:cNvSpPr txBox="1"/>
            <p:nvPr/>
          </p:nvSpPr>
          <p:spPr>
            <a:xfrm>
              <a:off x="2627665" y="4551779"/>
              <a:ext cx="2062444" cy="1554272"/>
            </a:xfrm>
            <a:prstGeom prst="rect">
              <a:avLst/>
            </a:prstGeom>
            <a:solidFill>
              <a:schemeClr val="bg1">
                <a:lumMod val="95000"/>
              </a:schemeClr>
            </a:solidFill>
          </p:spPr>
          <p:txBody>
            <a:bodyPr wrap="square" rtlCol="0">
              <a:spAutoFit/>
            </a:bodyPr>
            <a:lstStyle>
              <a:defPPr>
                <a:defRPr lang="pt-BR"/>
              </a:defPPr>
              <a:lvl1pPr algn="ctr">
                <a:defRPr sz="1900" b="1">
                  <a:solidFill>
                    <a:schemeClr val="tx1">
                      <a:lumMod val="65000"/>
                      <a:lumOff val="35000"/>
                    </a:schemeClr>
                  </a:solidFill>
                </a:defRPr>
              </a:lvl1pPr>
            </a:lstStyle>
            <a:p>
              <a:r>
                <a:rPr lang="pt-BR" dirty="0"/>
                <a:t>Regulamentos CMED (Resoluções, Comunicados, etc.)</a:t>
              </a:r>
            </a:p>
          </p:txBody>
        </p:sp>
        <p:sp>
          <p:nvSpPr>
            <p:cNvPr id="17" name="CaixaDeTexto 16"/>
            <p:cNvSpPr txBox="1"/>
            <p:nvPr/>
          </p:nvSpPr>
          <p:spPr>
            <a:xfrm>
              <a:off x="435909" y="3443250"/>
              <a:ext cx="1922929" cy="3016210"/>
            </a:xfrm>
            <a:prstGeom prst="rect">
              <a:avLst/>
            </a:prstGeom>
            <a:solidFill>
              <a:schemeClr val="bg1">
                <a:lumMod val="95000"/>
              </a:schemeClr>
            </a:solidFill>
          </p:spPr>
          <p:txBody>
            <a:bodyPr wrap="square" rtlCol="0">
              <a:spAutoFit/>
            </a:bodyPr>
            <a:lstStyle>
              <a:defPPr>
                <a:defRPr lang="pt-BR"/>
              </a:defPPr>
              <a:lvl1pPr algn="ctr">
                <a:defRPr sz="1900" b="1">
                  <a:solidFill>
                    <a:schemeClr val="tx1">
                      <a:lumMod val="65000"/>
                      <a:lumOff val="35000"/>
                    </a:schemeClr>
                  </a:solidFill>
                </a:defRPr>
              </a:lvl1pPr>
            </a:lstStyle>
            <a:p>
              <a:r>
                <a:rPr lang="pt-BR" dirty="0"/>
                <a:t>Manual de Oslo e outras definições utilizadas por órgão de financiamento e outros (FINEP, BNDES, PINTEC/IBGE, etc.)</a:t>
              </a:r>
            </a:p>
          </p:txBody>
        </p:sp>
        <p:sp>
          <p:nvSpPr>
            <p:cNvPr id="20" name="Retângulo 19"/>
            <p:cNvSpPr/>
            <p:nvPr/>
          </p:nvSpPr>
          <p:spPr>
            <a:xfrm>
              <a:off x="179294" y="1183341"/>
              <a:ext cx="7189694" cy="5311588"/>
            </a:xfrm>
            <a:prstGeom prst="rect">
              <a:avLst/>
            </a:prstGeom>
            <a:no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22" name="Retângulo 21"/>
          <p:cNvSpPr/>
          <p:nvPr/>
        </p:nvSpPr>
        <p:spPr>
          <a:xfrm>
            <a:off x="5119749" y="5874030"/>
            <a:ext cx="2152128" cy="369332"/>
          </a:xfrm>
          <a:prstGeom prst="rect">
            <a:avLst/>
          </a:prstGeom>
        </p:spPr>
        <p:txBody>
          <a:bodyPr wrap="none">
            <a:spAutoFit/>
          </a:bodyPr>
          <a:lstStyle/>
          <a:p>
            <a:r>
              <a:rPr lang="pt-BR" dirty="0"/>
              <a:t>Entre tantos outras...</a:t>
            </a:r>
          </a:p>
        </p:txBody>
      </p:sp>
      <p:sp>
        <p:nvSpPr>
          <p:cNvPr id="23" name="Retângulo 22"/>
          <p:cNvSpPr/>
          <p:nvPr/>
        </p:nvSpPr>
        <p:spPr>
          <a:xfrm>
            <a:off x="7442231" y="3181289"/>
            <a:ext cx="4814908" cy="461665"/>
          </a:xfrm>
          <a:prstGeom prst="rect">
            <a:avLst/>
          </a:prstGeom>
        </p:spPr>
        <p:txBody>
          <a:bodyPr wrap="none">
            <a:spAutoFit/>
          </a:bodyPr>
          <a:lstStyle/>
          <a:p>
            <a:r>
              <a:rPr lang="pt-BR" sz="2400" b="1" dirty="0">
                <a:solidFill>
                  <a:schemeClr val="tx1">
                    <a:lumMod val="65000"/>
                    <a:lumOff val="35000"/>
                  </a:schemeClr>
                </a:solidFill>
              </a:rPr>
              <a:t>Dificuldade ainda maior – Definição:</a:t>
            </a:r>
          </a:p>
        </p:txBody>
      </p:sp>
      <p:sp>
        <p:nvSpPr>
          <p:cNvPr id="24" name="CaixaDeTexto 23"/>
          <p:cNvSpPr txBox="1"/>
          <p:nvPr/>
        </p:nvSpPr>
        <p:spPr>
          <a:xfrm>
            <a:off x="8888221" y="3742168"/>
            <a:ext cx="1922929" cy="1077218"/>
          </a:xfrm>
          <a:prstGeom prst="rect">
            <a:avLst/>
          </a:prstGeom>
          <a:noFill/>
          <a:ln>
            <a:solidFill>
              <a:schemeClr val="bg1">
                <a:lumMod val="50000"/>
              </a:schemeClr>
            </a:solidFill>
          </a:ln>
          <a:effectLst/>
        </p:spPr>
        <p:txBody>
          <a:bodyPr wrap="square" rtlCol="0">
            <a:spAutoFit/>
          </a:bodyPr>
          <a:lstStyle/>
          <a:p>
            <a:pPr algn="ctr"/>
            <a:r>
              <a:rPr lang="pt-BR" sz="3200" b="1" dirty="0">
                <a:solidFill>
                  <a:schemeClr val="accent1">
                    <a:lumMod val="75000"/>
                  </a:schemeClr>
                </a:solidFill>
              </a:rPr>
              <a:t>Inovação Radical</a:t>
            </a:r>
          </a:p>
        </p:txBody>
      </p:sp>
      <p:sp>
        <p:nvSpPr>
          <p:cNvPr id="26" name="CaixaDeTexto 25"/>
          <p:cNvSpPr txBox="1"/>
          <p:nvPr/>
        </p:nvSpPr>
        <p:spPr>
          <a:xfrm>
            <a:off x="8773530" y="5395168"/>
            <a:ext cx="2281748" cy="1077218"/>
          </a:xfrm>
          <a:prstGeom prst="rect">
            <a:avLst/>
          </a:prstGeom>
          <a:noFill/>
          <a:ln>
            <a:solidFill>
              <a:schemeClr val="bg1">
                <a:lumMod val="50000"/>
              </a:schemeClr>
            </a:solidFill>
          </a:ln>
          <a:effectLst/>
        </p:spPr>
        <p:txBody>
          <a:bodyPr wrap="square" rtlCol="0">
            <a:spAutoFit/>
          </a:bodyPr>
          <a:lstStyle>
            <a:defPPr>
              <a:defRPr lang="pt-BR"/>
            </a:defPPr>
            <a:lvl1pPr algn="ctr">
              <a:defRPr sz="3200" b="1">
                <a:solidFill>
                  <a:schemeClr val="accent1">
                    <a:lumMod val="75000"/>
                  </a:schemeClr>
                </a:solidFill>
              </a:defRPr>
            </a:lvl1pPr>
          </a:lstStyle>
          <a:p>
            <a:r>
              <a:rPr lang="pt-BR" dirty="0"/>
              <a:t>Inovação Incremental</a:t>
            </a:r>
          </a:p>
        </p:txBody>
      </p:sp>
      <p:sp>
        <p:nvSpPr>
          <p:cNvPr id="27" name="Retângulo 26"/>
          <p:cNvSpPr/>
          <p:nvPr/>
        </p:nvSpPr>
        <p:spPr>
          <a:xfrm>
            <a:off x="9717394" y="4758180"/>
            <a:ext cx="466794" cy="707886"/>
          </a:xfrm>
          <a:prstGeom prst="rect">
            <a:avLst/>
          </a:prstGeom>
        </p:spPr>
        <p:txBody>
          <a:bodyPr wrap="none">
            <a:spAutoFit/>
          </a:bodyPr>
          <a:lstStyle/>
          <a:p>
            <a:r>
              <a:rPr lang="pt-BR" sz="4000" b="1" i="1" dirty="0" smtClean="0">
                <a:solidFill>
                  <a:srgbClr val="FF0000"/>
                </a:solidFill>
              </a:rPr>
              <a:t>X</a:t>
            </a:r>
            <a:endParaRPr lang="pt-BR" sz="4000" b="1" i="1" dirty="0">
              <a:solidFill>
                <a:srgbClr val="FF0000"/>
              </a:solidFill>
            </a:endParaRPr>
          </a:p>
        </p:txBody>
      </p:sp>
    </p:spTree>
    <p:extLst>
      <p:ext uri="{BB962C8B-B14F-4D97-AF65-F5344CB8AC3E}">
        <p14:creationId xmlns:p14="http://schemas.microsoft.com/office/powerpoint/2010/main" val="5925395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750"/>
                                        <p:tgtEl>
                                          <p:spTgt spid="29"/>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up)">
                                      <p:cBhvr>
                                        <p:cTn id="11" dur="500"/>
                                        <p:tgtEl>
                                          <p:spTgt spid="23"/>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up)">
                                      <p:cBhvr>
                                        <p:cTn id="15" dur="500"/>
                                        <p:tgtEl>
                                          <p:spTgt spid="24"/>
                                        </p:tgtEl>
                                      </p:cBhvr>
                                    </p:animEffect>
                                  </p:childTnLst>
                                </p:cTn>
                              </p:par>
                            </p:childTnLst>
                          </p:cTn>
                        </p:par>
                        <p:par>
                          <p:cTn id="16" fill="hold">
                            <p:stCondLst>
                              <p:cond delay="2000"/>
                            </p:stCondLst>
                            <p:childTnLst>
                              <p:par>
                                <p:cTn id="17" presetID="22" presetClass="entr" presetSubtype="1"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up)">
                                      <p:cBhvr>
                                        <p:cTn id="19" dur="500"/>
                                        <p:tgtEl>
                                          <p:spTgt spid="27"/>
                                        </p:tgtEl>
                                      </p:cBhvr>
                                    </p:animEffect>
                                  </p:childTnLst>
                                </p:cTn>
                              </p:par>
                            </p:childTnLst>
                          </p:cTn>
                        </p:par>
                        <p:par>
                          <p:cTn id="20" fill="hold">
                            <p:stCondLst>
                              <p:cond delay="2500"/>
                            </p:stCondLst>
                            <p:childTnLst>
                              <p:par>
                                <p:cTn id="21" presetID="22" presetClass="entr" presetSubtype="1"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up)">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26" grpId="0" animBg="1"/>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áfico 5"/>
          <p:cNvGraphicFramePr>
            <a:graphicFrameLocks/>
          </p:cNvGraphicFramePr>
          <p:nvPr>
            <p:extLst>
              <p:ext uri="{D42A27DB-BD31-4B8C-83A1-F6EECF244321}">
                <p14:modId xmlns:p14="http://schemas.microsoft.com/office/powerpoint/2010/main" val="2743898878"/>
              </p:ext>
            </p:extLst>
          </p:nvPr>
        </p:nvGraphicFramePr>
        <p:xfrm>
          <a:off x="441281" y="1232210"/>
          <a:ext cx="11056937" cy="5025957"/>
        </p:xfrm>
        <a:graphic>
          <a:graphicData uri="http://schemas.openxmlformats.org/drawingml/2006/chart">
            <c:chart xmlns:c="http://schemas.openxmlformats.org/drawingml/2006/chart" xmlns:r="http://schemas.openxmlformats.org/officeDocument/2006/relationships" r:id="rId2"/>
          </a:graphicData>
        </a:graphic>
      </p:graphicFrame>
      <p:sp>
        <p:nvSpPr>
          <p:cNvPr id="4" name="Retângulo 3"/>
          <p:cNvSpPr/>
          <p:nvPr/>
        </p:nvSpPr>
        <p:spPr>
          <a:xfrm>
            <a:off x="0" y="255841"/>
            <a:ext cx="9464842" cy="954107"/>
          </a:xfrm>
          <a:prstGeom prst="rect">
            <a:avLst/>
          </a:prstGeom>
          <a:solidFill>
            <a:schemeClr val="bg1"/>
          </a:solidFill>
        </p:spPr>
        <p:txBody>
          <a:bodyPr wrap="square">
            <a:spAutoFit/>
          </a:bodyPr>
          <a:lstStyle/>
          <a:p>
            <a:r>
              <a:rPr lang="pt-BR" sz="2800" dirty="0">
                <a:solidFill>
                  <a:srgbClr val="166C70"/>
                </a:solidFill>
                <a:latin typeface="Lora"/>
              </a:rPr>
              <a:t>Pontuações dos BRICS nos sete pilares do </a:t>
            </a:r>
            <a:r>
              <a:rPr lang="pt-BR" sz="2800" dirty="0">
                <a:solidFill>
                  <a:srgbClr val="166C70"/>
                </a:solidFill>
                <a:latin typeface="Lora"/>
              </a:rPr>
              <a:t>Índice Global de Inovação </a:t>
            </a:r>
            <a:r>
              <a:rPr lang="pt-BR" sz="2800" dirty="0" smtClean="0">
                <a:solidFill>
                  <a:srgbClr val="166C70"/>
                </a:solidFill>
                <a:latin typeface="Lora"/>
              </a:rPr>
              <a:t>(GII) </a:t>
            </a:r>
            <a:r>
              <a:rPr lang="pt-BR" sz="2800" dirty="0">
                <a:solidFill>
                  <a:srgbClr val="166C70"/>
                </a:solidFill>
                <a:latin typeface="Lora"/>
              </a:rPr>
              <a:t>em 2016</a:t>
            </a:r>
          </a:p>
        </p:txBody>
      </p:sp>
      <p:sp>
        <p:nvSpPr>
          <p:cNvPr id="5" name="CaixaDeTexto 4"/>
          <p:cNvSpPr txBox="1"/>
          <p:nvPr/>
        </p:nvSpPr>
        <p:spPr>
          <a:xfrm>
            <a:off x="441281" y="6258167"/>
            <a:ext cx="2312877" cy="276999"/>
          </a:xfrm>
          <a:prstGeom prst="rect">
            <a:avLst/>
          </a:prstGeom>
          <a:noFill/>
        </p:spPr>
        <p:txBody>
          <a:bodyPr wrap="none" rtlCol="0">
            <a:spAutoFit/>
          </a:bodyPr>
          <a:lstStyle/>
          <a:p>
            <a:r>
              <a:rPr lang="pt-BR" sz="1200" dirty="0"/>
              <a:t>Fonte: GFB, com dados GII (2016).</a:t>
            </a:r>
          </a:p>
        </p:txBody>
      </p:sp>
    </p:spTree>
    <p:extLst>
      <p:ext uri="{BB962C8B-B14F-4D97-AF65-F5344CB8AC3E}">
        <p14:creationId xmlns:p14="http://schemas.microsoft.com/office/powerpoint/2010/main" val="413556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7" dur="500"/>
                                        <p:tgtEl>
                                          <p:spTgt spid="6">
                                            <p:graphicEl>
                                              <a:chart seriesIdx="-3" categoryIdx="-3" bldStep="gridLegend"/>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wipe(down)">
                                      <p:cBhvr>
                                        <p:cTn id="11" dur="500"/>
                                        <p:tgtEl>
                                          <p:spTgt spid="6">
                                            <p:graphicEl>
                                              <a:chart seriesIdx="0" categoryIdx="-4" bldStep="series"/>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wipe(down)">
                                      <p:cBhvr>
                                        <p:cTn id="16" dur="500"/>
                                        <p:tgtEl>
                                          <p:spTgt spid="6">
                                            <p:graphicEl>
                                              <a:chart seriesIdx="1" categoryIdx="-4" bldStep="series"/>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graphicEl>
                                              <a:chart seriesIdx="2" categoryIdx="-4" bldStep="series"/>
                                            </p:graphicEl>
                                          </p:spTgt>
                                        </p:tgtEl>
                                        <p:attrNameLst>
                                          <p:attrName>style.visibility</p:attrName>
                                        </p:attrNameLst>
                                      </p:cBhvr>
                                      <p:to>
                                        <p:strVal val="visible"/>
                                      </p:to>
                                    </p:set>
                                    <p:animEffect transition="in" filter="wipe(down)">
                                      <p:cBhvr>
                                        <p:cTn id="21" dur="500"/>
                                        <p:tgtEl>
                                          <p:spTgt spid="6">
                                            <p:graphicEl>
                                              <a:chart seriesIdx="2" categoryIdx="-4" bldStep="series"/>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graphicEl>
                                              <a:chart seriesIdx="3" categoryIdx="-4" bldStep="series"/>
                                            </p:graphicEl>
                                          </p:spTgt>
                                        </p:tgtEl>
                                        <p:attrNameLst>
                                          <p:attrName>style.visibility</p:attrName>
                                        </p:attrNameLst>
                                      </p:cBhvr>
                                      <p:to>
                                        <p:strVal val="visible"/>
                                      </p:to>
                                    </p:set>
                                    <p:animEffect transition="in" filter="wipe(down)">
                                      <p:cBhvr>
                                        <p:cTn id="26" dur="500"/>
                                        <p:tgtEl>
                                          <p:spTgt spid="6">
                                            <p:graphicEl>
                                              <a:chart seriesIdx="3" categoryIdx="-4" bldStep="series"/>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6">
                                            <p:graphicEl>
                                              <a:chart seriesIdx="4" categoryIdx="-4" bldStep="series"/>
                                            </p:graphicEl>
                                          </p:spTgt>
                                        </p:tgtEl>
                                        <p:attrNameLst>
                                          <p:attrName>style.visibility</p:attrName>
                                        </p:attrNameLst>
                                      </p:cBhvr>
                                      <p:to>
                                        <p:strVal val="visible"/>
                                      </p:to>
                                    </p:set>
                                    <p:animEffect transition="in" filter="wipe(down)">
                                      <p:cBhvr>
                                        <p:cTn id="31" dur="500"/>
                                        <p:tgtEl>
                                          <p:spTgt spid="6">
                                            <p:graphicEl>
                                              <a:chart seriesIdx="4"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series"/>
        </p:bldSub>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165397" y="1255003"/>
            <a:ext cx="9999209" cy="5235110"/>
          </a:xfrm>
          <a:prstGeom prst="rect">
            <a:avLst/>
          </a:prstGeom>
          <a:solidFill>
            <a:schemeClr val="bg1"/>
          </a:solidFill>
          <a:ln w="9525" cap="flat" cmpd="sng" algn="ctr">
            <a:solidFill>
              <a:schemeClr val="accent3">
                <a:lumMod val="60000"/>
                <a:lumOff val="4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pt-BR"/>
          </a:p>
        </p:txBody>
      </p:sp>
      <p:sp>
        <p:nvSpPr>
          <p:cNvPr id="4" name="Título 3"/>
          <p:cNvSpPr>
            <a:spLocks noGrp="1"/>
          </p:cNvSpPr>
          <p:nvPr>
            <p:ph type="title"/>
          </p:nvPr>
        </p:nvSpPr>
        <p:spPr>
          <a:xfrm>
            <a:off x="0" y="449140"/>
            <a:ext cx="8598568" cy="480131"/>
          </a:xfrm>
          <a:solidFill>
            <a:schemeClr val="bg1"/>
          </a:solidFill>
        </p:spPr>
        <p:txBody>
          <a:bodyPr wrap="square">
            <a:spAutoFit/>
          </a:bodyPr>
          <a:lstStyle/>
          <a:p>
            <a:pPr algn="l"/>
            <a:r>
              <a:rPr lang="pt-BR" sz="2800" dirty="0" smtClean="0">
                <a:solidFill>
                  <a:srgbClr val="166C70"/>
                </a:solidFill>
                <a:latin typeface="Lora"/>
                <a:ea typeface="+mn-ea"/>
                <a:cs typeface="+mn-cs"/>
              </a:rPr>
              <a:t>Setor Hiper-regulado: Papel </a:t>
            </a:r>
            <a:r>
              <a:rPr lang="pt-BR" sz="2800" dirty="0">
                <a:solidFill>
                  <a:srgbClr val="166C70"/>
                </a:solidFill>
                <a:latin typeface="Lora"/>
                <a:ea typeface="+mn-ea"/>
                <a:cs typeface="+mn-cs"/>
              </a:rPr>
              <a:t>Fundamental da Anvisa</a:t>
            </a:r>
            <a:endParaRPr lang="es-ES" sz="2800" dirty="0">
              <a:solidFill>
                <a:srgbClr val="166C70"/>
              </a:solidFill>
              <a:latin typeface="Lora"/>
              <a:ea typeface="+mn-ea"/>
              <a:cs typeface="+mn-cs"/>
            </a:endParaRPr>
          </a:p>
        </p:txBody>
      </p:sp>
      <p:sp>
        <p:nvSpPr>
          <p:cNvPr id="5" name="Espaço Reservado para Texto 4"/>
          <p:cNvSpPr>
            <a:spLocks noGrp="1"/>
          </p:cNvSpPr>
          <p:nvPr>
            <p:ph sz="quarter" idx="13"/>
          </p:nvPr>
        </p:nvSpPr>
        <p:spPr>
          <a:xfrm>
            <a:off x="1919790" y="1334269"/>
            <a:ext cx="1830800" cy="504497"/>
          </a:xfrm>
          <a:solidFill>
            <a:srgbClr val="20517E"/>
          </a:solidFill>
          <a:ln w="952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0">
            <a:scrgbClr r="0" g="0" b="0"/>
          </a:fillRef>
          <a:effectRef idx="0">
            <a:scrgbClr r="0" g="0" b="0"/>
          </a:effectRef>
          <a:fontRef idx="minor">
            <a:schemeClr val="accent1"/>
          </a:fontRef>
        </p:style>
        <p:txBody>
          <a:bodyPr/>
          <a:lstStyle/>
          <a:p>
            <a:pPr algn="ctr"/>
            <a:r>
              <a:rPr lang="pt-BR" sz="2400" dirty="0">
                <a:solidFill>
                  <a:schemeClr val="bg1"/>
                </a:solidFill>
              </a:rPr>
              <a:t>Anvisa</a:t>
            </a:r>
            <a:endParaRPr lang="pt-BR" dirty="0">
              <a:solidFill>
                <a:schemeClr val="bg1"/>
              </a:solidFill>
            </a:endParaRPr>
          </a:p>
        </p:txBody>
      </p:sp>
      <p:sp>
        <p:nvSpPr>
          <p:cNvPr id="18" name="Caixa de texto 549"/>
          <p:cNvSpPr txBox="1"/>
          <p:nvPr/>
        </p:nvSpPr>
        <p:spPr>
          <a:xfrm>
            <a:off x="1838148" y="5495255"/>
            <a:ext cx="8978937" cy="677108"/>
          </a:xfrm>
          <a:prstGeom prst="rect">
            <a:avLst/>
          </a:prstGeom>
          <a:solidFill>
            <a:srgbClr val="C7DDF1"/>
          </a:solidFill>
          <a:ln w="12700" cap="flat" cmpd="sng" algn="ctr">
            <a:solidFill>
              <a:srgbClr val="98C1ED"/>
            </a:solidFill>
            <a:prstDash val="solid"/>
          </a:ln>
          <a:effectLst>
            <a:outerShdw blurRad="40000" dist="20000" dir="5400000" rotWithShape="0">
              <a:srgbClr val="000000">
                <a:alpha val="38000"/>
              </a:srgbClr>
            </a:outerShdw>
          </a:effectLst>
        </p:spPr>
        <p:txBody>
          <a:bodyPr wrap="square">
            <a:spAutoFit/>
          </a:bodyPr>
          <a:lstStyle>
            <a:defPPr>
              <a:defRPr lang="pt-BR"/>
            </a:defPPr>
            <a:lvl2pPr marL="0" lvl="1" indent="0" algn="ctr">
              <a:buNone/>
              <a:defRPr sz="2400" b="1">
                <a:effectLst>
                  <a:outerShdw blurRad="38100" dist="38100" dir="2700000" algn="tl">
                    <a:srgbClr val="000000">
                      <a:alpha val="43137"/>
                    </a:srgbClr>
                  </a:outerShdw>
                </a:effectLst>
                <a:latin typeface="Gisha" panose="020B0502040204020203" pitchFamily="34" charset="-79"/>
                <a:cs typeface="Gisha" panose="020B0502040204020203" pitchFamily="34" charset="-79"/>
              </a:defRPr>
            </a:lvl2p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900" b="1" kern="0" dirty="0">
                <a:solidFill>
                  <a:srgbClr val="FF4215"/>
                </a:solidFill>
                <a:latin typeface="Calibri"/>
              </a:rPr>
              <a:t>Eficiência da ANVISA</a:t>
            </a:r>
            <a:r>
              <a:rPr kumimoji="0" lang="pt-BR" sz="1900" b="1" i="0" u="none" strike="noStrike" kern="0" cap="none" spc="0" normalizeH="0" baseline="0" noProof="0" dirty="0">
                <a:ln>
                  <a:noFill/>
                </a:ln>
                <a:solidFill>
                  <a:srgbClr val="FFFF00"/>
                </a:solidFill>
                <a:uLnTx/>
                <a:uFillTx/>
                <a:latin typeface="Calibri"/>
              </a:rPr>
              <a:t> </a:t>
            </a:r>
            <a:r>
              <a:rPr kumimoji="0" lang="pt-BR" sz="1900" b="1" i="0" u="none" strike="noStrike" kern="0" cap="none" spc="0" normalizeH="0" baseline="0" noProof="0" dirty="0">
                <a:ln>
                  <a:noFill/>
                </a:ln>
                <a:solidFill>
                  <a:schemeClr val="tx2">
                    <a:lumMod val="50000"/>
                  </a:schemeClr>
                </a:solidFill>
                <a:effectLst/>
                <a:uLnTx/>
                <a:uFillTx/>
                <a:latin typeface="Calibri"/>
              </a:rPr>
              <a:t>tem</a:t>
            </a:r>
            <a:r>
              <a:rPr kumimoji="0" lang="pt-BR" sz="1900" b="1" i="0" u="none" strike="noStrike" kern="0" cap="none" spc="0" normalizeH="0" baseline="0" noProof="0" dirty="0">
                <a:ln>
                  <a:noFill/>
                </a:ln>
                <a:solidFill>
                  <a:prstClr val="white"/>
                </a:solidFill>
                <a:effectLst/>
                <a:uLnTx/>
                <a:uFillTx/>
                <a:latin typeface="Calibri"/>
              </a:rPr>
              <a:t> </a:t>
            </a:r>
            <a:r>
              <a:rPr lang="pt-BR" sz="1900" b="1" kern="0" dirty="0">
                <a:solidFill>
                  <a:srgbClr val="FF4215"/>
                </a:solidFill>
                <a:latin typeface="Calibri"/>
              </a:rPr>
              <a:t>impacto direto nos negócios </a:t>
            </a:r>
            <a:r>
              <a:rPr kumimoji="0" lang="pt-BR" sz="1900" b="1" i="0" u="none" strike="noStrike" kern="0" cap="none" spc="0" normalizeH="0" baseline="0" noProof="0" dirty="0">
                <a:ln>
                  <a:noFill/>
                </a:ln>
                <a:solidFill>
                  <a:schemeClr val="tx2">
                    <a:lumMod val="50000"/>
                  </a:schemeClr>
                </a:solidFill>
                <a:effectLst/>
                <a:uLnTx/>
                <a:uFillTx/>
                <a:latin typeface="Calibri"/>
              </a:rPr>
              <a:t>das empresas e na ampliação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900" b="1" i="0" u="none" strike="noStrike" kern="0" cap="none" spc="0" normalizeH="0" baseline="0" noProof="0" dirty="0">
                <a:ln>
                  <a:noFill/>
                </a:ln>
                <a:solidFill>
                  <a:schemeClr val="tx2">
                    <a:lumMod val="50000"/>
                  </a:schemeClr>
                </a:solidFill>
                <a:effectLst>
                  <a:outerShdw blurRad="38100" dist="38100" dir="2700000" algn="tl">
                    <a:srgbClr val="000000">
                      <a:alpha val="43137"/>
                    </a:srgbClr>
                  </a:outerShdw>
                </a:effectLst>
                <a:uLnTx/>
                <a:uFillTx/>
                <a:latin typeface="Calibri"/>
              </a:rPr>
              <a:t>do</a:t>
            </a:r>
            <a:r>
              <a:rPr kumimoji="0" lang="pt-BR" sz="1900" b="1" i="0" u="none" strike="noStrike" kern="0" cap="none" spc="0" normalizeH="0" baseline="0" noProof="0" dirty="0">
                <a:ln>
                  <a:noFill/>
                </a:ln>
                <a:solidFill>
                  <a:prstClr val="white"/>
                </a:solidFill>
                <a:effectLst/>
                <a:uLnTx/>
                <a:uFillTx/>
                <a:latin typeface="Calibri"/>
              </a:rPr>
              <a:t> </a:t>
            </a:r>
            <a:r>
              <a:rPr lang="pt-BR" sz="1900" b="1" kern="0" dirty="0">
                <a:solidFill>
                  <a:srgbClr val="FF4215"/>
                </a:solidFill>
                <a:latin typeface="Calibri"/>
              </a:rPr>
              <a:t>acesso da população a medicamentos </a:t>
            </a:r>
            <a:r>
              <a:rPr kumimoji="0" lang="pt-BR" sz="1900" b="1" i="0" u="none" strike="noStrike" kern="0" cap="none" spc="0" normalizeH="0" baseline="0" noProof="0" dirty="0">
                <a:ln>
                  <a:noFill/>
                </a:ln>
                <a:solidFill>
                  <a:schemeClr val="tx2">
                    <a:lumMod val="50000"/>
                  </a:schemeClr>
                </a:solidFill>
                <a:effectLst/>
                <a:uLnTx/>
                <a:uFillTx/>
                <a:latin typeface="Calibri"/>
              </a:rPr>
              <a:t>mais baratos, seguros e eficazes</a:t>
            </a:r>
            <a:r>
              <a:rPr lang="pt-BR" sz="1900" b="1" kern="0" noProof="0" dirty="0">
                <a:solidFill>
                  <a:schemeClr val="tx2">
                    <a:lumMod val="50000"/>
                  </a:schemeClr>
                </a:solidFill>
                <a:latin typeface="Calibri"/>
              </a:rPr>
              <a:t>.</a:t>
            </a:r>
            <a:endParaRPr kumimoji="0" lang="pt-BR" sz="1900" b="1" i="0" u="none" strike="noStrike" kern="0" cap="none" spc="0" normalizeH="0" baseline="0" noProof="0" dirty="0">
              <a:ln>
                <a:noFill/>
              </a:ln>
              <a:solidFill>
                <a:prstClr val="white"/>
              </a:solidFill>
              <a:effectLst/>
              <a:uLnTx/>
              <a:uFillTx/>
              <a:latin typeface="Calibri"/>
            </a:endParaRPr>
          </a:p>
        </p:txBody>
      </p:sp>
      <p:grpSp>
        <p:nvGrpSpPr>
          <p:cNvPr id="14" name="Agrupar 13"/>
          <p:cNvGrpSpPr/>
          <p:nvPr/>
        </p:nvGrpSpPr>
        <p:grpSpPr>
          <a:xfrm>
            <a:off x="1805186" y="3691719"/>
            <a:ext cx="8651807" cy="1617156"/>
            <a:chOff x="1979358" y="3714536"/>
            <a:chExt cx="8651807" cy="1617156"/>
          </a:xfrm>
        </p:grpSpPr>
        <p:graphicFrame>
          <p:nvGraphicFramePr>
            <p:cNvPr id="9" name="Diagrama 8"/>
            <p:cNvGraphicFramePr/>
            <p:nvPr/>
          </p:nvGraphicFramePr>
          <p:xfrm>
            <a:off x="1979358" y="3790373"/>
            <a:ext cx="3377066" cy="12571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Seta para a esquerda e para cima 26"/>
            <p:cNvSpPr/>
            <p:nvPr/>
          </p:nvSpPr>
          <p:spPr>
            <a:xfrm>
              <a:off x="5585120" y="3714536"/>
              <a:ext cx="5046045" cy="1617156"/>
            </a:xfrm>
            <a:prstGeom prst="leftUpArrow">
              <a:avLst>
                <a:gd name="adj1" fmla="val 0"/>
                <a:gd name="adj2" fmla="val 10478"/>
                <a:gd name="adj3" fmla="val 23931"/>
              </a:avLst>
            </a:prstGeom>
            <a:solidFill>
              <a:srgbClr val="F0AC02"/>
            </a:solidFill>
            <a:ln w="57150" cap="flat" cmpd="sng" algn="ctr">
              <a:solidFill>
                <a:srgbClr val="EEECE1"/>
              </a:solidFill>
              <a:prstDash val="solid"/>
              <a:headEnd type="none" w="med" len="med"/>
              <a:tailEnd type="triangle" w="med" len="me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prstClr val="white"/>
                </a:solidFill>
                <a:effectLst/>
                <a:uLnTx/>
                <a:uFillTx/>
                <a:latin typeface="Calibri"/>
                <a:ea typeface="+mn-ea"/>
                <a:cs typeface="+mn-cs"/>
              </a:endParaRPr>
            </a:p>
          </p:txBody>
        </p:sp>
      </p:grpSp>
      <p:graphicFrame>
        <p:nvGraphicFramePr>
          <p:cNvPr id="10" name="Diagrama 9"/>
          <p:cNvGraphicFramePr/>
          <p:nvPr>
            <p:extLst>
              <p:ext uri="{D42A27DB-BD31-4B8C-83A1-F6EECF244321}">
                <p14:modId xmlns:p14="http://schemas.microsoft.com/office/powerpoint/2010/main" val="2966428638"/>
              </p:ext>
            </p:extLst>
          </p:nvPr>
        </p:nvGraphicFramePr>
        <p:xfrm>
          <a:off x="5839705" y="3731552"/>
          <a:ext cx="4171784" cy="132912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9" name="Diagrama 28"/>
          <p:cNvGraphicFramePr/>
          <p:nvPr>
            <p:extLst>
              <p:ext uri="{D42A27DB-BD31-4B8C-83A1-F6EECF244321}">
                <p14:modId xmlns:p14="http://schemas.microsoft.com/office/powerpoint/2010/main" val="1934260718"/>
              </p:ext>
            </p:extLst>
          </p:nvPr>
        </p:nvGraphicFramePr>
        <p:xfrm>
          <a:off x="1919790" y="1255003"/>
          <a:ext cx="8809738" cy="243671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3989209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1251794" y="608378"/>
          <a:ext cx="8970189" cy="12301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extLst>
              <p:ext uri="{D42A27DB-BD31-4B8C-83A1-F6EECF244321}">
                <p14:modId xmlns:p14="http://schemas.microsoft.com/office/powerpoint/2010/main" val="2351820759"/>
              </p:ext>
            </p:extLst>
          </p:nvPr>
        </p:nvGraphicFramePr>
        <p:xfrm>
          <a:off x="1251794" y="2081802"/>
          <a:ext cx="9455192" cy="59744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23" name="Agrupar 22"/>
          <p:cNvGrpSpPr/>
          <p:nvPr/>
        </p:nvGrpSpPr>
        <p:grpSpPr>
          <a:xfrm>
            <a:off x="1251794" y="2866446"/>
            <a:ext cx="10202269" cy="3579765"/>
            <a:chOff x="1540476" y="3193157"/>
            <a:chExt cx="8863342" cy="3274284"/>
          </a:xfrm>
        </p:grpSpPr>
        <p:sp>
          <p:nvSpPr>
            <p:cNvPr id="7" name="Retângulo 6"/>
            <p:cNvSpPr/>
            <p:nvPr/>
          </p:nvSpPr>
          <p:spPr>
            <a:xfrm>
              <a:off x="1540476" y="3193157"/>
              <a:ext cx="8863342" cy="3274284"/>
            </a:xfrm>
            <a:prstGeom prst="round1Rect">
              <a:avLst>
                <a:gd name="adj" fmla="val 9609"/>
              </a:avLst>
            </a:prstGeom>
            <a:solidFill>
              <a:srgbClr val="E0E9F3"/>
            </a:solidFill>
            <a:ln w="19050">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L="179379"/>
              <a:endParaRPr lang="pt-BR" sz="1400" b="1" i="1" dirty="0">
                <a:solidFill>
                  <a:srgbClr val="0A2C4A"/>
                </a:solidFill>
              </a:endParaRPr>
            </a:p>
            <a:p>
              <a:pPr marL="179379"/>
              <a:endParaRPr lang="pt-BR" sz="1400" b="1" i="1" dirty="0">
                <a:solidFill>
                  <a:srgbClr val="0A2C4A"/>
                </a:solidFill>
              </a:endParaRPr>
            </a:p>
            <a:p>
              <a:pPr marL="179379"/>
              <a:endParaRPr lang="pt-BR" sz="1400" b="1" i="1" dirty="0">
                <a:solidFill>
                  <a:srgbClr val="0A2C4A"/>
                </a:solidFill>
              </a:endParaRPr>
            </a:p>
            <a:p>
              <a:pPr marL="179379"/>
              <a:endParaRPr lang="pt-BR" sz="1400" b="1" i="1" dirty="0">
                <a:solidFill>
                  <a:srgbClr val="0A2C4A"/>
                </a:solidFill>
              </a:endParaRPr>
            </a:p>
            <a:p>
              <a:pPr marL="179379"/>
              <a:endParaRPr lang="pt-BR" sz="1400" b="1" i="1" dirty="0">
                <a:solidFill>
                  <a:srgbClr val="0A2C4A"/>
                </a:solidFill>
              </a:endParaRPr>
            </a:p>
            <a:p>
              <a:pPr marL="265100" indent="-85721">
                <a:buFont typeface="Arial" panose="020B0604020202020204" pitchFamily="34" charset="0"/>
                <a:buChar char="•"/>
              </a:pPr>
              <a:endParaRPr lang="pt-BR" sz="1400" b="1" i="1" dirty="0">
                <a:solidFill>
                  <a:schemeClr val="accent1">
                    <a:lumMod val="75000"/>
                  </a:schemeClr>
                </a:solidFill>
              </a:endParaRPr>
            </a:p>
            <a:p>
              <a:pPr marL="265100" indent="-85721">
                <a:buFont typeface="Arial" panose="020B0604020202020204" pitchFamily="34" charset="0"/>
                <a:buChar char="•"/>
              </a:pPr>
              <a:endParaRPr lang="pt-BR" sz="1400" i="1" dirty="0">
                <a:solidFill>
                  <a:schemeClr val="accent1">
                    <a:lumMod val="75000"/>
                  </a:schemeClr>
                </a:solidFill>
              </a:endParaRPr>
            </a:p>
            <a:p>
              <a:pPr marL="265100" indent="-85721">
                <a:buFont typeface="Arial" panose="020B0604020202020204" pitchFamily="34" charset="0"/>
                <a:buChar char="•"/>
              </a:pPr>
              <a:endParaRPr lang="pt-BR" sz="1400" i="1" dirty="0">
                <a:solidFill>
                  <a:schemeClr val="accent1">
                    <a:lumMod val="75000"/>
                  </a:schemeClr>
                </a:solidFill>
              </a:endParaRPr>
            </a:p>
            <a:p>
              <a:pPr marL="265100" indent="-85721">
                <a:buFont typeface="Arial" panose="020B0604020202020204" pitchFamily="34" charset="0"/>
                <a:buChar char="•"/>
              </a:pPr>
              <a:endParaRPr lang="pt-BR" sz="1400" i="1" dirty="0">
                <a:solidFill>
                  <a:schemeClr val="accent1">
                    <a:lumMod val="75000"/>
                  </a:schemeClr>
                </a:solidFill>
              </a:endParaRPr>
            </a:p>
            <a:p>
              <a:pPr marL="265100" indent="-85721">
                <a:buFont typeface="Arial" panose="020B0604020202020204" pitchFamily="34" charset="0"/>
                <a:buChar char="•"/>
              </a:pPr>
              <a:endParaRPr lang="pt-BR" sz="1400" i="1" dirty="0">
                <a:solidFill>
                  <a:schemeClr val="accent1">
                    <a:lumMod val="75000"/>
                  </a:schemeClr>
                </a:solidFill>
              </a:endParaRPr>
            </a:p>
            <a:p>
              <a:pPr marL="265100" indent="-85721">
                <a:buFont typeface="Arial" panose="020B0604020202020204" pitchFamily="34" charset="0"/>
                <a:buChar char="•"/>
              </a:pPr>
              <a:endParaRPr lang="pt-BR" sz="1400" i="1" dirty="0">
                <a:solidFill>
                  <a:schemeClr val="accent1">
                    <a:lumMod val="75000"/>
                  </a:schemeClr>
                </a:solidFill>
              </a:endParaRPr>
            </a:p>
            <a:p>
              <a:pPr marL="265100" indent="-85721">
                <a:buFont typeface="Arial" panose="020B0604020202020204" pitchFamily="34" charset="0"/>
                <a:buChar char="•"/>
              </a:pPr>
              <a:endParaRPr lang="pt-BR" sz="1400" i="1" dirty="0">
                <a:solidFill>
                  <a:schemeClr val="accent1">
                    <a:lumMod val="75000"/>
                  </a:schemeClr>
                </a:solidFill>
              </a:endParaRPr>
            </a:p>
            <a:p>
              <a:pPr algn="just"/>
              <a:endParaRPr lang="pt-BR" dirty="0">
                <a:solidFill>
                  <a:schemeClr val="tx1"/>
                </a:solidFill>
                <a:latin typeface="TTEDt00"/>
              </a:endParaRPr>
            </a:p>
            <a:p>
              <a:pPr marL="171450" indent="-171450">
                <a:buFont typeface="Arial" panose="020B0604020202020204" pitchFamily="34" charset="0"/>
                <a:buChar char="•"/>
              </a:pPr>
              <a:r>
                <a:rPr lang="pt-BR" sz="1000" dirty="0">
                  <a:solidFill>
                    <a:schemeClr val="tx1"/>
                  </a:solidFill>
                  <a:latin typeface="TTEDt00"/>
                </a:rPr>
                <a:t>- Possivelmente em termos reais o valor ultrapassa o aqui estimado</a:t>
              </a:r>
              <a:r>
                <a:rPr lang="pt-BR" sz="1000" b="1" i="1" dirty="0">
                  <a:solidFill>
                    <a:srgbClr val="0A2C4A"/>
                  </a:solidFill>
                </a:rPr>
                <a:t>.</a:t>
              </a:r>
            </a:p>
            <a:p>
              <a:r>
                <a:rPr lang="pt-BR" sz="1000" b="1" i="1" dirty="0">
                  <a:solidFill>
                    <a:srgbClr val="0A2C4A"/>
                  </a:solidFill>
                </a:rPr>
                <a:t>PRESSUPOSTOS:</a:t>
              </a:r>
            </a:p>
            <a:p>
              <a:r>
                <a:rPr lang="pt-BR" sz="1000" b="1" i="1" dirty="0">
                  <a:solidFill>
                    <a:srgbClr val="0A2C4A"/>
                  </a:solidFill>
                </a:rPr>
                <a:t>Cada processo refere-se a uma apresentação.</a:t>
              </a:r>
            </a:p>
            <a:p>
              <a:r>
                <a:rPr lang="pt-BR" sz="1000" b="1" i="1" dirty="0">
                  <a:solidFill>
                    <a:srgbClr val="0A2C4A"/>
                  </a:solidFill>
                </a:rPr>
                <a:t>Valores calculados com base no mercado farmacêutico nacional de 2013, dados da SAMMED.</a:t>
              </a:r>
            </a:p>
            <a:p>
              <a:pPr marL="171450" indent="-171450">
                <a:buFont typeface="Arial" panose="020B0604020202020204" pitchFamily="34" charset="0"/>
                <a:buChar char="•"/>
              </a:pPr>
              <a:endParaRPr lang="pt-BR" sz="1000" b="1" i="1" dirty="0">
                <a:solidFill>
                  <a:srgbClr val="0A2C4A"/>
                </a:solidFill>
              </a:endParaRPr>
            </a:p>
            <a:p>
              <a:endParaRPr lang="pt-BR" sz="1400" i="1" dirty="0">
                <a:solidFill>
                  <a:schemeClr val="accent1">
                    <a:lumMod val="75000"/>
                  </a:schemeClr>
                </a:solidFill>
              </a:endParaRPr>
            </a:p>
          </p:txBody>
        </p:sp>
        <p:grpSp>
          <p:nvGrpSpPr>
            <p:cNvPr id="8" name="Agrupar 7"/>
            <p:cNvGrpSpPr/>
            <p:nvPr/>
          </p:nvGrpSpPr>
          <p:grpSpPr>
            <a:xfrm>
              <a:off x="2265298" y="4181088"/>
              <a:ext cx="4944336" cy="1525432"/>
              <a:chOff x="2531328" y="4274030"/>
              <a:chExt cx="4944336" cy="1197216"/>
            </a:xfrm>
          </p:grpSpPr>
          <p:grpSp>
            <p:nvGrpSpPr>
              <p:cNvPr id="9" name="Grupo 21"/>
              <p:cNvGrpSpPr/>
              <p:nvPr/>
            </p:nvGrpSpPr>
            <p:grpSpPr>
              <a:xfrm>
                <a:off x="2531328" y="4528541"/>
                <a:ext cx="1230073" cy="942705"/>
                <a:chOff x="924168" y="2787880"/>
                <a:chExt cx="1193152" cy="886291"/>
              </a:xfrm>
            </p:grpSpPr>
            <p:sp>
              <p:nvSpPr>
                <p:cNvPr id="16" name="Retângulo de cantos arredondados 22"/>
                <p:cNvSpPr/>
                <p:nvPr/>
              </p:nvSpPr>
              <p:spPr>
                <a:xfrm>
                  <a:off x="971482" y="2787880"/>
                  <a:ext cx="1057639" cy="504313"/>
                </a:xfrm>
                <a:prstGeom prst="round1Rect">
                  <a:avLst/>
                </a:prstGeom>
                <a:solidFill>
                  <a:srgbClr val="002060"/>
                </a:solidFill>
                <a:ln w="19050">
                  <a:noFill/>
                </a:ln>
                <a:effectLst>
                  <a:outerShdw blurRad="184150" dist="241300" dir="11520000" sx="110000" sy="110000" algn="ctr">
                    <a:srgbClr val="000000">
                      <a:alpha val="18000"/>
                    </a:srgbClr>
                  </a:outerShdw>
                </a:effectLst>
                <a:scene3d>
                  <a:camera prst="orthographicFront"/>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pPr algn="ctr"/>
                  <a:r>
                    <a:rPr lang="pt-BR" sz="1600" b="1" dirty="0">
                      <a:cs typeface="Gisha" panose="020B0502040204020203" pitchFamily="34" charset="-79"/>
                    </a:rPr>
                    <a:t>Preço</a:t>
                  </a:r>
                  <a:r>
                    <a:rPr lang="pt-BR" sz="1600" b="1" dirty="0">
                      <a:effectLst>
                        <a:outerShdw blurRad="38100" dist="38100" dir="2700000" algn="tl">
                          <a:srgbClr val="000000">
                            <a:alpha val="43137"/>
                          </a:srgbClr>
                        </a:outerShdw>
                      </a:effectLst>
                      <a:latin typeface="Gisha" panose="020B0502040204020203" pitchFamily="34" charset="-79"/>
                      <a:cs typeface="Gisha" panose="020B0502040204020203" pitchFamily="34" charset="-79"/>
                    </a:rPr>
                    <a:t> </a:t>
                  </a:r>
                  <a:r>
                    <a:rPr lang="pt-BR" sz="1600" b="1" dirty="0">
                      <a:cs typeface="Gisha" panose="020B0502040204020203" pitchFamily="34" charset="-79"/>
                    </a:rPr>
                    <a:t>médio</a:t>
                  </a:r>
                </a:p>
              </p:txBody>
            </p:sp>
            <p:sp>
              <p:nvSpPr>
                <p:cNvPr id="17" name="Retângulo de cantos arredondados 23"/>
                <p:cNvSpPr/>
                <p:nvPr/>
              </p:nvSpPr>
              <p:spPr>
                <a:xfrm>
                  <a:off x="924168" y="3259899"/>
                  <a:ext cx="1193152" cy="414272"/>
                </a:xfrm>
                <a:prstGeom prst="round1Rect">
                  <a:avLst/>
                </a:prstGeom>
                <a:solidFill>
                  <a:srgbClr val="335BA3"/>
                </a:solidFill>
                <a:ln w="28575">
                  <a:noFill/>
                </a:ln>
                <a:effectLst>
                  <a:outerShdw blurRad="76200" dir="13500000" sy="23000" kx="1200000" algn="br" rotWithShape="0">
                    <a:prstClr val="black">
                      <a:alpha val="20000"/>
                    </a:prstClr>
                  </a:outerShdw>
                </a:effectLst>
                <a:scene3d>
                  <a:camera prst="orthographicFront">
                    <a:rot lat="0" lon="0" rev="0"/>
                  </a:camera>
                  <a:lightRig rig="balanced" dir="t">
                    <a:rot lat="0" lon="0" rev="8700000"/>
                  </a:lightRig>
                </a:scene3d>
                <a:sp3d>
                  <a:bevelT w="190500" h="38100"/>
                  <a:bevelB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effectLst>
                        <a:outerShdw blurRad="38100" dist="38100" dir="2700000" algn="tl">
                          <a:srgbClr val="000000">
                            <a:alpha val="43137"/>
                          </a:srgbClr>
                        </a:outerShdw>
                      </a:effectLst>
                    </a:rPr>
                    <a:t>R$ 10,17</a:t>
                  </a:r>
                </a:p>
              </p:txBody>
            </p:sp>
          </p:grpSp>
          <p:grpSp>
            <p:nvGrpSpPr>
              <p:cNvPr id="10" name="Grupo 24"/>
              <p:cNvGrpSpPr/>
              <p:nvPr/>
            </p:nvGrpSpPr>
            <p:grpSpPr>
              <a:xfrm>
                <a:off x="3881789" y="4343372"/>
                <a:ext cx="1724075" cy="1127411"/>
                <a:chOff x="2349373" y="2587985"/>
                <a:chExt cx="1672326" cy="1127411"/>
              </a:xfrm>
            </p:grpSpPr>
            <p:sp>
              <p:nvSpPr>
                <p:cNvPr id="14" name="Retângulo de cantos arredondados 25"/>
                <p:cNvSpPr/>
                <p:nvPr/>
              </p:nvSpPr>
              <p:spPr>
                <a:xfrm>
                  <a:off x="2379950" y="2587985"/>
                  <a:ext cx="1482391" cy="747547"/>
                </a:xfrm>
                <a:prstGeom prst="round1Rect">
                  <a:avLst/>
                </a:prstGeom>
                <a:solidFill>
                  <a:srgbClr val="002060"/>
                </a:solidFill>
                <a:ln w="19050">
                  <a:noFill/>
                </a:ln>
                <a:effectLst>
                  <a:outerShdw blurRad="184150" dist="241300" dir="11520000" sx="110000" sy="110000" algn="ctr">
                    <a:srgbClr val="000000">
                      <a:alpha val="18000"/>
                    </a:srgbClr>
                  </a:outerShdw>
                </a:effectLst>
                <a:scene3d>
                  <a:camera prst="orthographicFront"/>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pPr algn="ctr"/>
                  <a:r>
                    <a:rPr lang="pt-BR" sz="1600" b="1" dirty="0">
                      <a:cs typeface="Gisha" panose="020B0502040204020203" pitchFamily="34" charset="-79"/>
                    </a:rPr>
                    <a:t>Média de unidades vendidas por mês por apresentação</a:t>
                  </a:r>
                </a:p>
              </p:txBody>
            </p:sp>
            <p:sp>
              <p:nvSpPr>
                <p:cNvPr id="15" name="Retângulo de cantos arredondados 26"/>
                <p:cNvSpPr/>
                <p:nvPr/>
              </p:nvSpPr>
              <p:spPr>
                <a:xfrm>
                  <a:off x="2349373" y="3275112"/>
                  <a:ext cx="1672326" cy="440284"/>
                </a:xfrm>
                <a:prstGeom prst="round1Rect">
                  <a:avLst/>
                </a:prstGeom>
                <a:solidFill>
                  <a:srgbClr val="335BA3"/>
                </a:solidFill>
                <a:ln w="28575">
                  <a:noFill/>
                </a:ln>
                <a:effectLst>
                  <a:outerShdw blurRad="76200" dir="13500000" sy="23000" kx="1200000" algn="br" rotWithShape="0">
                    <a:prstClr val="black">
                      <a:alpha val="20000"/>
                    </a:prstClr>
                  </a:outerShdw>
                </a:effectLst>
                <a:scene3d>
                  <a:camera prst="orthographicFront">
                    <a:rot lat="0" lon="0" rev="0"/>
                  </a:camera>
                  <a:lightRig rig="balanced" dir="t">
                    <a:rot lat="0" lon="0" rev="8700000"/>
                  </a:lightRig>
                </a:scene3d>
                <a:sp3d>
                  <a:bevelT w="190500" h="38100"/>
                  <a:bevelB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effectLst>
                        <a:outerShdw blurRad="38100" dist="38100" dir="2700000" algn="tl">
                          <a:srgbClr val="000000">
                            <a:alpha val="43137"/>
                          </a:srgbClr>
                        </a:outerShdw>
                      </a:effectLst>
                    </a:rPr>
                    <a:t>25.297,95</a:t>
                  </a:r>
                </a:p>
              </p:txBody>
            </p:sp>
          </p:grpSp>
          <p:grpSp>
            <p:nvGrpSpPr>
              <p:cNvPr id="11" name="Grupo 27"/>
              <p:cNvGrpSpPr/>
              <p:nvPr/>
            </p:nvGrpSpPr>
            <p:grpSpPr>
              <a:xfrm>
                <a:off x="5751588" y="4274030"/>
                <a:ext cx="1724076" cy="1196754"/>
                <a:chOff x="4234919" y="2553968"/>
                <a:chExt cx="1672327" cy="1196754"/>
              </a:xfrm>
            </p:grpSpPr>
            <p:sp>
              <p:nvSpPr>
                <p:cNvPr id="12" name="Retângulo de cantos arredondados 28"/>
                <p:cNvSpPr/>
                <p:nvPr/>
              </p:nvSpPr>
              <p:spPr>
                <a:xfrm>
                  <a:off x="4293203" y="2553968"/>
                  <a:ext cx="1482391" cy="831892"/>
                </a:xfrm>
                <a:prstGeom prst="round1Rect">
                  <a:avLst/>
                </a:prstGeom>
                <a:solidFill>
                  <a:srgbClr val="002060"/>
                </a:solidFill>
                <a:ln w="19050">
                  <a:noFill/>
                </a:ln>
                <a:effectLst>
                  <a:outerShdw blurRad="184150" dist="241300" dir="11520000" sx="110000" sy="110000" algn="ctr">
                    <a:srgbClr val="000000">
                      <a:alpha val="18000"/>
                    </a:srgbClr>
                  </a:outerShdw>
                </a:effectLst>
                <a:scene3d>
                  <a:camera prst="orthographicFront"/>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pPr algn="ctr"/>
                  <a:r>
                    <a:rPr lang="pt-BR" sz="1600" b="1" dirty="0">
                      <a:cs typeface="Gisha" panose="020B0502040204020203" pitchFamily="34" charset="-79"/>
                    </a:rPr>
                    <a:t>Fila de Registro</a:t>
                  </a:r>
                </a:p>
                <a:p>
                  <a:pPr algn="ctr"/>
                  <a:r>
                    <a:rPr lang="pt-BR" sz="1600" b="1" dirty="0">
                      <a:cs typeface="Gisha" panose="020B0502040204020203" pitchFamily="34" charset="-79"/>
                    </a:rPr>
                    <a:t>(</a:t>
                  </a:r>
                  <a:r>
                    <a:rPr lang="pt-BR" sz="1600" b="1" dirty="0" err="1">
                      <a:cs typeface="Gisha" panose="020B0502040204020203" pitchFamily="34" charset="-79"/>
                    </a:rPr>
                    <a:t>Jun</a:t>
                  </a:r>
                  <a:r>
                    <a:rPr lang="pt-BR" sz="1600" b="1" dirty="0">
                      <a:cs typeface="Gisha" panose="020B0502040204020203" pitchFamily="34" charset="-79"/>
                    </a:rPr>
                    <a:t>/2016) apresentação:</a:t>
                  </a:r>
                </a:p>
              </p:txBody>
            </p:sp>
            <p:sp>
              <p:nvSpPr>
                <p:cNvPr id="13" name="Retângulo de cantos arredondados 29"/>
                <p:cNvSpPr/>
                <p:nvPr/>
              </p:nvSpPr>
              <p:spPr>
                <a:xfrm>
                  <a:off x="4234919" y="3310438"/>
                  <a:ext cx="1672327" cy="440284"/>
                </a:xfrm>
                <a:prstGeom prst="round1Rect">
                  <a:avLst/>
                </a:prstGeom>
                <a:solidFill>
                  <a:srgbClr val="335BA3"/>
                </a:solidFill>
                <a:ln w="28575">
                  <a:noFill/>
                </a:ln>
                <a:effectLst>
                  <a:outerShdw blurRad="76200" dir="13500000" sy="23000" kx="1200000" algn="br" rotWithShape="0">
                    <a:prstClr val="black">
                      <a:alpha val="20000"/>
                    </a:prstClr>
                  </a:outerShdw>
                </a:effectLst>
                <a:scene3d>
                  <a:camera prst="orthographicFront">
                    <a:rot lat="0" lon="0" rev="0"/>
                  </a:camera>
                  <a:lightRig rig="balanced" dir="t">
                    <a:rot lat="0" lon="0" rev="8700000"/>
                  </a:lightRig>
                </a:scene3d>
                <a:sp3d>
                  <a:bevelT w="190500" h="38100"/>
                  <a:bevelB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effectLst>
                        <a:outerShdw blurRad="38100" dist="38100" dir="2700000" algn="tl">
                          <a:srgbClr val="000000">
                            <a:alpha val="43137"/>
                          </a:srgbClr>
                        </a:outerShdw>
                      </a:effectLst>
                    </a:rPr>
                    <a:t>2.200 </a:t>
                  </a:r>
                  <a:r>
                    <a:rPr lang="pt-BR" sz="1400" b="1" dirty="0">
                      <a:effectLst>
                        <a:outerShdw blurRad="38100" dist="38100" dir="2700000" algn="tl">
                          <a:srgbClr val="000000">
                            <a:alpha val="43137"/>
                          </a:srgbClr>
                        </a:outerShdw>
                      </a:effectLst>
                    </a:rPr>
                    <a:t>processos</a:t>
                  </a:r>
                  <a:endParaRPr lang="pt-BR" sz="1600" b="1" dirty="0">
                    <a:effectLst>
                      <a:outerShdw blurRad="38100" dist="38100" dir="2700000" algn="tl">
                        <a:srgbClr val="000000">
                          <a:alpha val="43137"/>
                        </a:srgbClr>
                      </a:outerShdw>
                    </a:effectLst>
                  </a:endParaRPr>
                </a:p>
              </p:txBody>
            </p:sp>
          </p:grpSp>
        </p:grpSp>
        <p:grpSp>
          <p:nvGrpSpPr>
            <p:cNvPr id="18" name="Agrupar 17"/>
            <p:cNvGrpSpPr/>
            <p:nvPr/>
          </p:nvGrpSpPr>
          <p:grpSpPr>
            <a:xfrm>
              <a:off x="7307541" y="4012047"/>
              <a:ext cx="2826942" cy="1737708"/>
              <a:chOff x="7573571" y="3897883"/>
              <a:chExt cx="2826942" cy="1616632"/>
            </a:xfrm>
          </p:grpSpPr>
          <p:grpSp>
            <p:nvGrpSpPr>
              <p:cNvPr id="19" name="Grupo 30"/>
              <p:cNvGrpSpPr/>
              <p:nvPr/>
            </p:nvGrpSpPr>
            <p:grpSpPr>
              <a:xfrm>
                <a:off x="8153022" y="3897883"/>
                <a:ext cx="2247491" cy="1616632"/>
                <a:chOff x="6523636" y="2244372"/>
                <a:chExt cx="2180032" cy="1616632"/>
              </a:xfrm>
            </p:grpSpPr>
            <p:sp>
              <p:nvSpPr>
                <p:cNvPr id="21" name="Retângulo de cantos arredondados 31"/>
                <p:cNvSpPr/>
                <p:nvPr/>
              </p:nvSpPr>
              <p:spPr>
                <a:xfrm>
                  <a:off x="6580495" y="2244372"/>
                  <a:ext cx="2025430" cy="1081343"/>
                </a:xfrm>
                <a:prstGeom prst="round1Rect">
                  <a:avLst/>
                </a:prstGeom>
                <a:solidFill>
                  <a:srgbClr val="002060"/>
                </a:solidFill>
                <a:ln w="19050">
                  <a:noFill/>
                </a:ln>
                <a:effectLst>
                  <a:outerShdw blurRad="184150" dist="241300" dir="11520000" sx="110000" sy="110000" algn="ctr">
                    <a:srgbClr val="000000">
                      <a:alpha val="18000"/>
                    </a:srgbClr>
                  </a:outerShdw>
                </a:effectLst>
                <a:scene3d>
                  <a:camera prst="orthographicFront"/>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pPr algn="ctr"/>
                  <a:r>
                    <a:rPr lang="pt-BR" sz="1600" b="1" dirty="0">
                      <a:cs typeface="Gisha" panose="020B0502040204020203" pitchFamily="34" charset="-79"/>
                    </a:rPr>
                    <a:t>ESTIMATIVA DE VALOR ANUAL PARADO NA FILA:*</a:t>
                  </a:r>
                </a:p>
              </p:txBody>
            </p:sp>
            <p:sp>
              <p:nvSpPr>
                <p:cNvPr id="22" name="Retângulo de cantos arredondados 32"/>
                <p:cNvSpPr/>
                <p:nvPr/>
              </p:nvSpPr>
              <p:spPr>
                <a:xfrm>
                  <a:off x="6523636" y="3187352"/>
                  <a:ext cx="2180032" cy="673652"/>
                </a:xfrm>
                <a:prstGeom prst="round1Rect">
                  <a:avLst/>
                </a:prstGeom>
                <a:solidFill>
                  <a:srgbClr val="335BA3"/>
                </a:solidFill>
                <a:ln w="28575">
                  <a:noFill/>
                </a:ln>
                <a:effectLst>
                  <a:outerShdw blurRad="76200" dir="13500000" sy="23000" kx="1200000" algn="br" rotWithShape="0">
                    <a:prstClr val="black">
                      <a:alpha val="20000"/>
                    </a:prstClr>
                  </a:outerShdw>
                </a:effectLst>
                <a:scene3d>
                  <a:camera prst="orthographicFront">
                    <a:rot lat="0" lon="0" rev="0"/>
                  </a:camera>
                  <a:lightRig rig="balanced" dir="t">
                    <a:rot lat="0" lon="0" rev="8700000"/>
                  </a:lightRig>
                </a:scene3d>
                <a:sp3d>
                  <a:bevelT w="190500" h="38100"/>
                  <a:bevelB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effectLst>
                        <a:outerShdw blurRad="38100" dist="38100" dir="2700000" algn="tl">
                          <a:srgbClr val="000000">
                            <a:alpha val="43137"/>
                          </a:srgbClr>
                        </a:outerShdw>
                      </a:effectLst>
                    </a:rPr>
                    <a:t>R$ 6.792.195.999,6</a:t>
                  </a:r>
                </a:p>
              </p:txBody>
            </p:sp>
          </p:grpSp>
          <p:sp>
            <p:nvSpPr>
              <p:cNvPr id="20" name="Seta para a direita 33"/>
              <p:cNvSpPr/>
              <p:nvPr/>
            </p:nvSpPr>
            <p:spPr>
              <a:xfrm>
                <a:off x="7573571" y="4963586"/>
                <a:ext cx="481544" cy="483940"/>
              </a:xfrm>
              <a:prstGeom prst="rightArrow">
                <a:avLst/>
              </a:prstGeom>
              <a:ln/>
            </p:spPr>
            <p:style>
              <a:lnRef idx="1">
                <a:schemeClr val="dk1"/>
              </a:lnRef>
              <a:fillRef idx="3">
                <a:schemeClr val="dk1"/>
              </a:fillRef>
              <a:effectRef idx="2">
                <a:schemeClr val="dk1"/>
              </a:effectRef>
              <a:fontRef idx="minor">
                <a:schemeClr val="lt1"/>
              </a:fontRef>
            </p:style>
            <p:txBody>
              <a:bodyPr rtlCol="0" anchor="ctr"/>
              <a:lstStyle/>
              <a:p>
                <a:pPr algn="ctr"/>
                <a:endParaRPr lang="pt-BR"/>
              </a:p>
            </p:txBody>
          </p:sp>
        </p:grpSp>
      </p:grpSp>
      <p:sp>
        <p:nvSpPr>
          <p:cNvPr id="6" name="Título 5"/>
          <p:cNvSpPr>
            <a:spLocks noGrp="1"/>
          </p:cNvSpPr>
          <p:nvPr>
            <p:ph type="title"/>
          </p:nvPr>
        </p:nvSpPr>
        <p:spPr>
          <a:xfrm>
            <a:off x="0" y="1048146"/>
            <a:ext cx="12191999" cy="480131"/>
          </a:xfrm>
          <a:solidFill>
            <a:schemeClr val="bg1"/>
          </a:solidFill>
        </p:spPr>
        <p:txBody>
          <a:bodyPr wrap="square">
            <a:spAutoFit/>
          </a:bodyPr>
          <a:lstStyle/>
          <a:p>
            <a:r>
              <a:rPr lang="pt-BR" sz="2800" dirty="0">
                <a:latin typeface="Lora"/>
                <a:ea typeface="+mn-ea"/>
                <a:cs typeface="+mn-cs"/>
              </a:rPr>
              <a:t>Valor anual de mercado parado na fila de registro</a:t>
            </a:r>
            <a:endParaRPr lang="es-ES" sz="2800" dirty="0">
              <a:latin typeface="Lora"/>
              <a:ea typeface="+mn-ea"/>
              <a:cs typeface="+mn-cs"/>
            </a:endParaRPr>
          </a:p>
        </p:txBody>
      </p:sp>
      <p:sp>
        <p:nvSpPr>
          <p:cNvPr id="24" name="Espaço Reservado para Conteúdo 23"/>
          <p:cNvSpPr>
            <a:spLocks noGrp="1"/>
          </p:cNvSpPr>
          <p:nvPr>
            <p:ph sz="quarter" idx="13"/>
          </p:nvPr>
        </p:nvSpPr>
        <p:spPr>
          <a:xfrm>
            <a:off x="838200" y="1577305"/>
            <a:ext cx="10515600" cy="504497"/>
          </a:xfrm>
        </p:spPr>
        <p:txBody>
          <a:bodyPr/>
          <a:lstStyle/>
          <a:p>
            <a:r>
              <a:rPr lang="pt-BR" dirty="0"/>
              <a:t>Anvisa</a:t>
            </a:r>
            <a:endParaRPr lang="es-ES" dirty="0"/>
          </a:p>
        </p:txBody>
      </p:sp>
      <p:sp>
        <p:nvSpPr>
          <p:cNvPr id="25" name="Título 1"/>
          <p:cNvSpPr txBox="1">
            <a:spLocks/>
          </p:cNvSpPr>
          <p:nvPr/>
        </p:nvSpPr>
        <p:spPr>
          <a:xfrm>
            <a:off x="0" y="434212"/>
            <a:ext cx="1579418" cy="523220"/>
          </a:xfrm>
          <a:prstGeom prst="rect">
            <a:avLst/>
          </a:prstGeom>
          <a:solidFill>
            <a:schemeClr val="bg1"/>
          </a:solidFill>
        </p:spPr>
        <p:txBody>
          <a:bodyPr wrap="square">
            <a:spAutoFit/>
          </a:bodyPr>
          <a:lstStyle>
            <a:defPPr>
              <a:defRPr lang="pt-BR"/>
            </a:defPPr>
            <a:lvl1pPr>
              <a:defRPr sz="2800">
                <a:solidFill>
                  <a:srgbClr val="166C70"/>
                </a:solidFill>
                <a:latin typeface="Lora"/>
              </a:defRPr>
            </a:lvl1pPr>
          </a:lstStyle>
          <a:p>
            <a:r>
              <a:rPr lang="pt-BR" dirty="0" smtClean="0"/>
              <a:t>Anvisa</a:t>
            </a:r>
            <a:endParaRPr lang="pt-BR" dirty="0"/>
          </a:p>
        </p:txBody>
      </p:sp>
    </p:spTree>
    <p:extLst>
      <p:ext uri="{BB962C8B-B14F-4D97-AF65-F5344CB8AC3E}">
        <p14:creationId xmlns:p14="http://schemas.microsoft.com/office/powerpoint/2010/main" val="1008083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ítulo 1"/>
          <p:cNvSpPr txBox="1">
            <a:spLocks/>
          </p:cNvSpPr>
          <p:nvPr/>
        </p:nvSpPr>
        <p:spPr>
          <a:xfrm>
            <a:off x="0" y="386085"/>
            <a:ext cx="11502189" cy="523220"/>
          </a:xfrm>
          <a:prstGeom prst="rect">
            <a:avLst/>
          </a:prstGeom>
          <a:solidFill>
            <a:schemeClr val="bg1"/>
          </a:solidFill>
        </p:spPr>
        <p:txBody>
          <a:bodyPr wrap="square">
            <a:spAutoFit/>
          </a:bodyPr>
          <a:lstStyle>
            <a:defPPr>
              <a:defRPr lang="pt-BR"/>
            </a:defPPr>
            <a:lvl1pPr>
              <a:defRPr sz="2800">
                <a:solidFill>
                  <a:srgbClr val="166C70"/>
                </a:solidFill>
                <a:latin typeface="Lora"/>
              </a:defRPr>
            </a:lvl1pPr>
          </a:lstStyle>
          <a:p>
            <a:r>
              <a:rPr lang="pt-BR" dirty="0" smtClean="0"/>
              <a:t>Instabilidade do Programa Parcerias para o Desenvolvimento Produtivo</a:t>
            </a:r>
          </a:p>
        </p:txBody>
      </p:sp>
      <p:sp>
        <p:nvSpPr>
          <p:cNvPr id="26" name="Espaço Reservado para Conteúdo 2"/>
          <p:cNvSpPr txBox="1">
            <a:spLocks/>
          </p:cNvSpPr>
          <p:nvPr/>
        </p:nvSpPr>
        <p:spPr>
          <a:xfrm>
            <a:off x="396374" y="1564781"/>
            <a:ext cx="11475040" cy="1872823"/>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1200"/>
              </a:spcBef>
              <a:spcAft>
                <a:spcPts val="600"/>
              </a:spcAft>
              <a:buFont typeface="Wingdings" panose="05000000000000000000" pitchFamily="2" charset="2"/>
              <a:buChar char="Ø"/>
            </a:pPr>
            <a:r>
              <a:rPr lang="pt-BR" sz="1900" b="1" dirty="0" smtClean="0">
                <a:solidFill>
                  <a:srgbClr val="FF0000"/>
                </a:solidFill>
              </a:rPr>
              <a:t>É NECESSÁRIO A MANUTENÇÃO </a:t>
            </a:r>
            <a:r>
              <a:rPr lang="pt-BR" sz="1900" b="1" dirty="0" smtClean="0">
                <a:solidFill>
                  <a:srgbClr val="FF0000"/>
                </a:solidFill>
              </a:rPr>
              <a:t>DO PROGRAMA E MARCO REGULATÓRIO</a:t>
            </a:r>
            <a:endParaRPr lang="pt-BR" sz="1900" dirty="0" smtClean="0">
              <a:solidFill>
                <a:srgbClr val="FF0000"/>
              </a:solidFill>
            </a:endParaRPr>
          </a:p>
          <a:p>
            <a:pPr marL="0" indent="0" algn="just">
              <a:lnSpc>
                <a:spcPct val="100000"/>
              </a:lnSpc>
              <a:spcBef>
                <a:spcPts val="1200"/>
              </a:spcBef>
              <a:spcAft>
                <a:spcPts val="600"/>
              </a:spcAft>
              <a:buFont typeface="Arial" panose="020B0604020202020204" pitchFamily="34" charset="0"/>
              <a:buNone/>
            </a:pPr>
            <a:r>
              <a:rPr lang="pt-BR" sz="1800" dirty="0" smtClean="0"/>
              <a:t>Manutenção do Programa de PDP, no formato previsto na Portaria GM/MS nº 2.531 de 2014 e documentos complementares (Portarias e formulários específicos sobre as etapas do processo, disponíveis no site do Ministério da Saúde), tendo em vista ser a mesma resultado de intenso trabalho e discussão em nível de Governo (ministérios envolvidos, órgãos de controle e outros), configurando marco regulatório seguro, com critérios objetivos, que garante previsibilidade e segurança jurídica em todo o processo.</a:t>
            </a:r>
            <a:endParaRPr lang="pt-BR" sz="1800" dirty="0"/>
          </a:p>
        </p:txBody>
      </p:sp>
      <p:sp>
        <p:nvSpPr>
          <p:cNvPr id="27" name="Espaço Reservado para Conteúdo 2"/>
          <p:cNvSpPr txBox="1">
            <a:spLocks/>
          </p:cNvSpPr>
          <p:nvPr/>
        </p:nvSpPr>
        <p:spPr>
          <a:xfrm>
            <a:off x="358480" y="3383142"/>
            <a:ext cx="11475040" cy="19164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1200"/>
              </a:spcBef>
              <a:spcAft>
                <a:spcPts val="600"/>
              </a:spcAft>
              <a:buFont typeface="Wingdings" panose="05000000000000000000" pitchFamily="2" charset="2"/>
              <a:buChar char="Ø"/>
            </a:pPr>
            <a:r>
              <a:rPr lang="pt-BR" sz="1800" b="1" dirty="0" smtClean="0">
                <a:solidFill>
                  <a:srgbClr val="FF0000"/>
                </a:solidFill>
              </a:rPr>
              <a:t>SOLUÇÃO DOS CASOS PENDENTES</a:t>
            </a:r>
            <a:endParaRPr lang="pt-BR" sz="1800" dirty="0" smtClean="0">
              <a:solidFill>
                <a:srgbClr val="FF0000"/>
              </a:solidFill>
            </a:endParaRPr>
          </a:p>
          <a:p>
            <a:pPr marL="0" indent="0" algn="just">
              <a:lnSpc>
                <a:spcPct val="100000"/>
              </a:lnSpc>
              <a:spcBef>
                <a:spcPts val="1200"/>
              </a:spcBef>
              <a:spcAft>
                <a:spcPts val="600"/>
              </a:spcAft>
              <a:buFont typeface="Arial" panose="020B0604020202020204" pitchFamily="34" charset="0"/>
              <a:buNone/>
            </a:pPr>
            <a:r>
              <a:rPr lang="pt-BR" sz="1700" dirty="0" smtClean="0"/>
              <a:t>Avaliação e julgamento das PDP cuja análise de recursos encontra-se pendente no Ministério da Saúde: Julgamento dos recursos sobre as PDP anunciadas anteriormente.</a:t>
            </a:r>
            <a:r>
              <a:rPr lang="pt-BR" sz="1700" dirty="0"/>
              <a:t> </a:t>
            </a:r>
            <a:r>
              <a:rPr lang="pt-BR" sz="1700" dirty="0" smtClean="0"/>
              <a:t>A resolução dos casos pendentes, nos conformes da Portaria nº 2.531 de 2014, é fundamental e deve preceder quaisquer discussões sobre alterações no formato do Programa, em garantia da segurança jurídica e previsibilidade para os parceiros públicos e privados.</a:t>
            </a:r>
          </a:p>
        </p:txBody>
      </p:sp>
      <p:sp>
        <p:nvSpPr>
          <p:cNvPr id="29" name="Espaço Reservado para Conteúdo 2"/>
          <p:cNvSpPr txBox="1">
            <a:spLocks/>
          </p:cNvSpPr>
          <p:nvPr/>
        </p:nvSpPr>
        <p:spPr>
          <a:xfrm>
            <a:off x="320586" y="5100724"/>
            <a:ext cx="11550828" cy="13681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1200"/>
              </a:spcBef>
              <a:spcAft>
                <a:spcPts val="600"/>
              </a:spcAft>
              <a:buFont typeface="Wingdings" panose="05000000000000000000" pitchFamily="2" charset="2"/>
              <a:buChar char="Ø"/>
            </a:pPr>
            <a:r>
              <a:rPr lang="pt-BR" sz="1800" b="1" dirty="0" smtClean="0">
                <a:solidFill>
                  <a:srgbClr val="FF0000"/>
                </a:solidFill>
              </a:rPr>
              <a:t>MANUTENÇÃO DO DIÁLOGO E  GARANTIA SOBRE AS PDP VIGENTES</a:t>
            </a:r>
            <a:endParaRPr lang="pt-BR" sz="1800" dirty="0" smtClean="0">
              <a:solidFill>
                <a:srgbClr val="FF0000"/>
              </a:solidFill>
            </a:endParaRPr>
          </a:p>
          <a:p>
            <a:pPr marL="0" indent="0" algn="just">
              <a:lnSpc>
                <a:spcPct val="110000"/>
              </a:lnSpc>
              <a:spcBef>
                <a:spcPts val="1200"/>
              </a:spcBef>
              <a:spcAft>
                <a:spcPts val="600"/>
              </a:spcAft>
              <a:buNone/>
            </a:pPr>
            <a:r>
              <a:rPr lang="pt-BR" sz="1700" dirty="0" smtClean="0"/>
              <a:t>Manter diálogo </a:t>
            </a:r>
            <a:r>
              <a:rPr lang="pt-BR" sz="1700" dirty="0"/>
              <a:t>permanente sobre a </a:t>
            </a:r>
            <a:r>
              <a:rPr lang="pt-BR" sz="1700" dirty="0" smtClean="0"/>
              <a:t>intenção de eventual alteração na regulamentação </a:t>
            </a:r>
            <a:r>
              <a:rPr lang="pt-BR" sz="1700" dirty="0"/>
              <a:t>das </a:t>
            </a:r>
            <a:r>
              <a:rPr lang="pt-BR" sz="1700" dirty="0" smtClean="0"/>
              <a:t>PDP e garantia de não retroatividade das mudanças (garantia de aplicação </a:t>
            </a:r>
            <a:r>
              <a:rPr lang="pt-BR" sz="1700" dirty="0"/>
              <a:t>da </a:t>
            </a:r>
            <a:r>
              <a:rPr lang="pt-BR" sz="1700" dirty="0" smtClean="0"/>
              <a:t>Portaria </a:t>
            </a:r>
            <a:r>
              <a:rPr lang="pt-BR" sz="1700" dirty="0"/>
              <a:t>2.531 de </a:t>
            </a:r>
            <a:r>
              <a:rPr lang="pt-BR" sz="1700" dirty="0" smtClean="0"/>
              <a:t>2014 às PDP vigentes.</a:t>
            </a:r>
            <a:endParaRPr lang="pt-BR" sz="1700" dirty="0"/>
          </a:p>
        </p:txBody>
      </p:sp>
      <p:sp>
        <p:nvSpPr>
          <p:cNvPr id="30" name="Retângulo 29"/>
          <p:cNvSpPr/>
          <p:nvPr/>
        </p:nvSpPr>
        <p:spPr>
          <a:xfrm>
            <a:off x="1" y="889435"/>
            <a:ext cx="12191999" cy="523220"/>
          </a:xfrm>
          <a:prstGeom prst="rect">
            <a:avLst/>
          </a:prstGeom>
        </p:spPr>
        <p:txBody>
          <a:bodyPr wrap="square">
            <a:spAutoFit/>
          </a:bodyPr>
          <a:lstStyle/>
          <a:p>
            <a:pPr algn="ctr"/>
            <a:r>
              <a:rPr lang="en-US" sz="2800" b="1" dirty="0" err="1" smtClean="0">
                <a:solidFill>
                  <a:srgbClr val="FF0000"/>
                </a:solidFill>
              </a:rPr>
              <a:t>Necessário</a:t>
            </a:r>
            <a:r>
              <a:rPr lang="en-US" sz="2800" b="1" dirty="0" smtClean="0">
                <a:solidFill>
                  <a:srgbClr val="FF0000"/>
                </a:solidFill>
              </a:rPr>
              <a:t>: </a:t>
            </a:r>
            <a:r>
              <a:rPr lang="en-US" sz="2800" b="1" dirty="0" err="1" smtClean="0">
                <a:solidFill>
                  <a:srgbClr val="FF0000"/>
                </a:solidFill>
              </a:rPr>
              <a:t>Manutenção</a:t>
            </a:r>
            <a:r>
              <a:rPr lang="en-US" sz="2800" b="1" dirty="0" smtClean="0">
                <a:solidFill>
                  <a:srgbClr val="FF0000"/>
                </a:solidFill>
              </a:rPr>
              <a:t> </a:t>
            </a:r>
            <a:r>
              <a:rPr lang="en-US" sz="2800" b="1" dirty="0">
                <a:solidFill>
                  <a:srgbClr val="FF0000"/>
                </a:solidFill>
              </a:rPr>
              <a:t>do </a:t>
            </a:r>
            <a:r>
              <a:rPr lang="en-US" sz="2800" b="1" dirty="0" err="1">
                <a:solidFill>
                  <a:srgbClr val="FF0000"/>
                </a:solidFill>
              </a:rPr>
              <a:t>Programa</a:t>
            </a:r>
            <a:r>
              <a:rPr lang="en-US" sz="2800" b="1" dirty="0">
                <a:solidFill>
                  <a:srgbClr val="FF0000"/>
                </a:solidFill>
              </a:rPr>
              <a:t>, </a:t>
            </a:r>
            <a:r>
              <a:rPr lang="en-US" sz="2800" b="1" dirty="0" err="1" smtClean="0">
                <a:solidFill>
                  <a:srgbClr val="FF0000"/>
                </a:solidFill>
              </a:rPr>
              <a:t>Segurança</a:t>
            </a:r>
            <a:r>
              <a:rPr lang="en-US" sz="2800" b="1" dirty="0" smtClean="0">
                <a:solidFill>
                  <a:srgbClr val="FF0000"/>
                </a:solidFill>
              </a:rPr>
              <a:t> e </a:t>
            </a:r>
            <a:r>
              <a:rPr lang="en-US" sz="2800" b="1" dirty="0" err="1">
                <a:solidFill>
                  <a:srgbClr val="FF0000"/>
                </a:solidFill>
              </a:rPr>
              <a:t>Previsibilidade</a:t>
            </a:r>
            <a:r>
              <a:rPr lang="pt-BR" sz="2800" b="1" dirty="0">
                <a:solidFill>
                  <a:srgbClr val="FF0000"/>
                </a:solidFill>
              </a:rPr>
              <a:t> </a:t>
            </a:r>
            <a:endParaRPr lang="pt-BR" sz="2800" b="1" dirty="0">
              <a:solidFill>
                <a:srgbClr val="FF0000"/>
              </a:solidFill>
            </a:endParaRPr>
          </a:p>
        </p:txBody>
      </p:sp>
    </p:spTree>
    <p:extLst>
      <p:ext uri="{BB962C8B-B14F-4D97-AF65-F5344CB8AC3E}">
        <p14:creationId xmlns:p14="http://schemas.microsoft.com/office/powerpoint/2010/main" val="699409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lowchart: Magnetic Disk 15"/>
          <p:cNvSpPr/>
          <p:nvPr/>
        </p:nvSpPr>
        <p:spPr>
          <a:xfrm flipV="1">
            <a:off x="443131" y="1303927"/>
            <a:ext cx="2666488" cy="1854150"/>
          </a:xfrm>
          <a:prstGeom prst="flowChartMagneticDisk">
            <a:avLst/>
          </a:prstGeom>
          <a:solidFill>
            <a:srgbClr val="335BA3"/>
          </a:solidFill>
        </p:spPr>
        <p:style>
          <a:lnRef idx="3">
            <a:schemeClr val="lt1">
              <a:hueOff val="0"/>
              <a:satOff val="0"/>
              <a:lumOff val="0"/>
              <a:alphaOff val="0"/>
            </a:schemeClr>
          </a:lnRef>
          <a:fillRef idx="1">
            <a:schemeClr val="accent5">
              <a:shade val="80000"/>
              <a:hueOff val="0"/>
              <a:satOff val="0"/>
              <a:lumOff val="0"/>
              <a:alphaOff val="0"/>
            </a:schemeClr>
          </a:fillRef>
          <a:effectRef idx="1">
            <a:schemeClr val="accent5">
              <a:shade val="80000"/>
              <a:hueOff val="0"/>
              <a:satOff val="0"/>
              <a:lumOff val="0"/>
              <a:alphaOff val="0"/>
            </a:schemeClr>
          </a:effectRef>
          <a:fontRef idx="minor">
            <a:schemeClr val="lt1"/>
          </a:fontRef>
        </p:style>
      </p:sp>
      <p:sp>
        <p:nvSpPr>
          <p:cNvPr id="15" name="Flowchart: Magnetic Disk 14"/>
          <p:cNvSpPr/>
          <p:nvPr/>
        </p:nvSpPr>
        <p:spPr>
          <a:xfrm flipV="1">
            <a:off x="482682" y="3043631"/>
            <a:ext cx="2666488" cy="1854150"/>
          </a:xfrm>
          <a:prstGeom prst="flowChartMagneticDisk">
            <a:avLst/>
          </a:prstGeom>
          <a:gradFill flip="none" rotWithShape="1">
            <a:gsLst>
              <a:gs pos="0">
                <a:srgbClr val="33CCCC">
                  <a:shade val="30000"/>
                  <a:satMod val="115000"/>
                </a:srgbClr>
              </a:gs>
              <a:gs pos="50000">
                <a:srgbClr val="33CCCC">
                  <a:shade val="67500"/>
                  <a:satMod val="115000"/>
                </a:srgbClr>
              </a:gs>
              <a:gs pos="100000">
                <a:srgbClr val="33CCCC">
                  <a:shade val="100000"/>
                  <a:satMod val="115000"/>
                </a:srgbClr>
              </a:gs>
            </a:gsLst>
            <a:lin ang="5400000" scaled="1"/>
            <a:tileRect/>
          </a:gradFill>
        </p:spPr>
        <p:style>
          <a:lnRef idx="3">
            <a:schemeClr val="lt1">
              <a:hueOff val="0"/>
              <a:satOff val="0"/>
              <a:lumOff val="0"/>
              <a:alphaOff val="0"/>
            </a:schemeClr>
          </a:lnRef>
          <a:fillRef idx="1">
            <a:schemeClr val="accent5">
              <a:shade val="80000"/>
              <a:hueOff val="0"/>
              <a:satOff val="0"/>
              <a:lumOff val="0"/>
              <a:alphaOff val="0"/>
            </a:schemeClr>
          </a:fillRef>
          <a:effectRef idx="1">
            <a:schemeClr val="accent5">
              <a:shade val="80000"/>
              <a:hueOff val="0"/>
              <a:satOff val="0"/>
              <a:lumOff val="0"/>
              <a:alphaOff val="0"/>
            </a:schemeClr>
          </a:effectRef>
          <a:fontRef idx="minor">
            <a:schemeClr val="lt1"/>
          </a:fontRef>
        </p:style>
      </p:sp>
      <p:sp>
        <p:nvSpPr>
          <p:cNvPr id="19" name="Flowchart: Magnetic Disk 18"/>
          <p:cNvSpPr/>
          <p:nvPr/>
        </p:nvSpPr>
        <p:spPr>
          <a:xfrm flipV="1">
            <a:off x="437616" y="4743500"/>
            <a:ext cx="2666488" cy="1854150"/>
          </a:xfrm>
          <a:prstGeom prst="flowChartMagneticDisk">
            <a:avLst/>
          </a:prstGeom>
          <a:solidFill>
            <a:schemeClr val="tx2">
              <a:lumMod val="60000"/>
              <a:lumOff val="40000"/>
            </a:schemeClr>
          </a:solidFill>
        </p:spPr>
        <p:style>
          <a:lnRef idx="3">
            <a:schemeClr val="lt1">
              <a:hueOff val="0"/>
              <a:satOff val="0"/>
              <a:lumOff val="0"/>
              <a:alphaOff val="0"/>
            </a:schemeClr>
          </a:lnRef>
          <a:fillRef idx="1">
            <a:schemeClr val="accent1">
              <a:shade val="50000"/>
              <a:hueOff val="0"/>
              <a:satOff val="0"/>
              <a:lumOff val="0"/>
              <a:alphaOff val="0"/>
            </a:schemeClr>
          </a:fillRef>
          <a:effectRef idx="1">
            <a:schemeClr val="accent1">
              <a:shade val="50000"/>
              <a:hueOff val="0"/>
              <a:satOff val="0"/>
              <a:lumOff val="0"/>
              <a:alphaOff val="0"/>
            </a:schemeClr>
          </a:effectRef>
          <a:fontRef idx="minor">
            <a:schemeClr val="lt1"/>
          </a:fontRef>
        </p:style>
      </p:sp>
      <p:sp>
        <p:nvSpPr>
          <p:cNvPr id="20" name="Freeform 19"/>
          <p:cNvSpPr/>
          <p:nvPr/>
        </p:nvSpPr>
        <p:spPr>
          <a:xfrm>
            <a:off x="1331893" y="1391155"/>
            <a:ext cx="4367786" cy="1633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1600">
                <a:moveTo>
                  <a:pt x="0" y="0"/>
                </a:moveTo>
                <a:lnTo>
                  <a:pt x="21600" y="0"/>
                </a:lnTo>
                <a:lnTo>
                  <a:pt x="21600" y="17322"/>
                </a:lnTo>
                <a:cubicBezTo>
                  <a:pt x="10800" y="17322"/>
                  <a:pt x="10800" y="23922"/>
                  <a:pt x="0" y="20172"/>
                </a:cubicBezTo>
                <a:lnTo>
                  <a:pt x="0" y="0"/>
                </a:lnTo>
                <a:close/>
              </a:path>
            </a:pathLst>
          </a:custGeom>
          <a:gradFill flip="none" rotWithShape="1">
            <a:gsLst>
              <a:gs pos="24780">
                <a:srgbClr val="E1E1E1"/>
              </a:gs>
              <a:gs pos="86000">
                <a:schemeClr val="bg1">
                  <a:lumMod val="95000"/>
                  <a:shade val="67500"/>
                  <a:satMod val="115000"/>
                </a:schemeClr>
              </a:gs>
              <a:gs pos="11000">
                <a:srgbClr val="DFDFDF"/>
              </a:gs>
              <a:gs pos="51000">
                <a:schemeClr val="bg1">
                  <a:lumMod val="95000"/>
                  <a:shade val="100000"/>
                  <a:satMod val="115000"/>
                </a:schemeClr>
              </a:gs>
            </a:gsLst>
            <a:lin ang="8100000" scaled="1"/>
            <a:tileRect/>
          </a:gradFill>
          <a:ln>
            <a:solidFill>
              <a:schemeClr val="bg1">
                <a:lumMod val="85000"/>
              </a:schemeClr>
            </a:solidFill>
          </a:ln>
        </p:spPr>
        <p:style>
          <a:lnRef idx="2">
            <a:schemeClr val="accent5"/>
          </a:lnRef>
          <a:fillRef idx="1">
            <a:schemeClr val="lt1"/>
          </a:fillRef>
          <a:effectRef idx="0">
            <a:schemeClr val="accent5"/>
          </a:effectRef>
          <a:fontRef idx="minor">
            <a:schemeClr val="dk1">
              <a:hueOff val="0"/>
              <a:satOff val="0"/>
              <a:lumOff val="0"/>
              <a:alphaOff val="0"/>
            </a:schemeClr>
          </a:fontRef>
        </p:style>
        <p:txBody>
          <a:bodyPr spcFirstLastPara="0" vert="horz" wrap="square" lIns="0" tIns="36000" rIns="324000" bIns="252000" numCol="1" spcCol="1270" anchor="ctr" anchorCtr="0">
            <a:noAutofit/>
          </a:bodyPr>
          <a:lstStyle/>
          <a:p>
            <a:pPr algn="ctr" defTabSz="800100">
              <a:spcBef>
                <a:spcPct val="0"/>
              </a:spcBef>
            </a:pPr>
            <a:r>
              <a:rPr lang="pt-BR" dirty="0">
                <a:latin typeface="TTEDt00"/>
              </a:rPr>
              <a:t>Único país que exige aprovação em</a:t>
            </a:r>
          </a:p>
          <a:p>
            <a:pPr algn="ctr" defTabSz="800100">
              <a:spcBef>
                <a:spcPct val="0"/>
              </a:spcBef>
            </a:pPr>
            <a:r>
              <a:rPr lang="pt-BR" dirty="0">
                <a:latin typeface="TTEDt00"/>
              </a:rPr>
              <a:t>três instâncias.</a:t>
            </a:r>
          </a:p>
          <a:p>
            <a:pPr algn="ctr" defTabSz="800100">
              <a:spcBef>
                <a:spcPct val="0"/>
              </a:spcBef>
            </a:pPr>
            <a:r>
              <a:rPr lang="pt-BR" dirty="0">
                <a:latin typeface="TTEDt00"/>
              </a:rPr>
              <a:t>Duas éticas: CEP e CONEP     </a:t>
            </a:r>
          </a:p>
          <a:p>
            <a:pPr algn="ctr" defTabSz="800100">
              <a:spcBef>
                <a:spcPct val="0"/>
              </a:spcBef>
            </a:pPr>
            <a:r>
              <a:rPr lang="pt-BR" dirty="0">
                <a:latin typeface="TTEDt00"/>
              </a:rPr>
              <a:t>Uma técnica: Anvisa.</a:t>
            </a:r>
            <a:endParaRPr lang="en-US" dirty="0">
              <a:latin typeface="TTEDt00"/>
            </a:endParaRPr>
          </a:p>
        </p:txBody>
      </p:sp>
      <p:sp>
        <p:nvSpPr>
          <p:cNvPr id="21" name="Freeform 20"/>
          <p:cNvSpPr/>
          <p:nvPr/>
        </p:nvSpPr>
        <p:spPr>
          <a:xfrm>
            <a:off x="1331894" y="3145547"/>
            <a:ext cx="4367785" cy="159795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1600">
                <a:moveTo>
                  <a:pt x="0" y="0"/>
                </a:moveTo>
                <a:lnTo>
                  <a:pt x="21600" y="0"/>
                </a:lnTo>
                <a:lnTo>
                  <a:pt x="21600" y="17322"/>
                </a:lnTo>
                <a:cubicBezTo>
                  <a:pt x="10800" y="17322"/>
                  <a:pt x="10800" y="23922"/>
                  <a:pt x="0" y="20172"/>
                </a:cubicBezTo>
                <a:lnTo>
                  <a:pt x="0" y="0"/>
                </a:lnTo>
                <a:close/>
              </a:path>
            </a:pathLst>
          </a:custGeom>
          <a:gradFill flip="none" rotWithShape="1">
            <a:gsLst>
              <a:gs pos="24780">
                <a:srgbClr val="E1E1E1"/>
              </a:gs>
              <a:gs pos="86000">
                <a:schemeClr val="bg1">
                  <a:lumMod val="95000"/>
                  <a:shade val="67500"/>
                  <a:satMod val="115000"/>
                </a:schemeClr>
              </a:gs>
              <a:gs pos="11000">
                <a:srgbClr val="DFDFDF"/>
              </a:gs>
              <a:gs pos="51000">
                <a:schemeClr val="bg1">
                  <a:lumMod val="95000"/>
                  <a:shade val="100000"/>
                  <a:satMod val="115000"/>
                </a:schemeClr>
              </a:gs>
            </a:gsLst>
            <a:lin ang="8100000" scaled="1"/>
            <a:tileRect/>
          </a:gradFill>
          <a:ln>
            <a:solidFill>
              <a:schemeClr val="bg1">
                <a:lumMod val="85000"/>
              </a:schemeClr>
            </a:solidFill>
          </a:ln>
        </p:spPr>
        <p:style>
          <a:lnRef idx="2">
            <a:schemeClr val="accent5"/>
          </a:lnRef>
          <a:fillRef idx="1">
            <a:schemeClr val="lt1"/>
          </a:fillRef>
          <a:effectRef idx="0">
            <a:schemeClr val="accent5"/>
          </a:effectRef>
          <a:fontRef idx="minor">
            <a:schemeClr val="dk1">
              <a:hueOff val="0"/>
              <a:satOff val="0"/>
              <a:lumOff val="0"/>
              <a:alphaOff val="0"/>
            </a:schemeClr>
          </a:fontRef>
        </p:style>
        <p:txBody>
          <a:bodyPr spcFirstLastPara="0" vert="horz" wrap="square" lIns="72000" tIns="36000" rIns="72000" bIns="353011" numCol="1" spcCol="1270" anchor="ctr" anchorCtr="0">
            <a:noAutofit/>
          </a:bodyPr>
          <a:lstStyle/>
          <a:p>
            <a:pPr algn="ctr" defTabSz="800100">
              <a:spcBef>
                <a:spcPct val="0"/>
              </a:spcBef>
              <a:spcAft>
                <a:spcPct val="35000"/>
              </a:spcAft>
            </a:pPr>
            <a:r>
              <a:rPr lang="pt-BR" dirty="0">
                <a:latin typeface="TTEDt00"/>
              </a:rPr>
              <a:t>Média de tempo para </a:t>
            </a:r>
          </a:p>
          <a:p>
            <a:pPr algn="ctr" defTabSz="800100">
              <a:spcBef>
                <a:spcPct val="0"/>
              </a:spcBef>
              <a:spcAft>
                <a:spcPct val="35000"/>
              </a:spcAft>
            </a:pPr>
            <a:r>
              <a:rPr lang="pt-BR" dirty="0">
                <a:latin typeface="TTEDt00"/>
              </a:rPr>
              <a:t>aprovação de 1 ano para anuência de pesquisa clínica.</a:t>
            </a:r>
            <a:endParaRPr lang="en-US" dirty="0">
              <a:latin typeface="TTEDt00"/>
            </a:endParaRPr>
          </a:p>
        </p:txBody>
      </p:sp>
      <p:sp>
        <p:nvSpPr>
          <p:cNvPr id="22" name="Freeform 21"/>
          <p:cNvSpPr/>
          <p:nvPr/>
        </p:nvSpPr>
        <p:spPr>
          <a:xfrm>
            <a:off x="1331894" y="4916525"/>
            <a:ext cx="4367785" cy="150810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1600">
                <a:moveTo>
                  <a:pt x="0" y="0"/>
                </a:moveTo>
                <a:lnTo>
                  <a:pt x="21600" y="0"/>
                </a:lnTo>
                <a:lnTo>
                  <a:pt x="21600" y="17322"/>
                </a:lnTo>
                <a:cubicBezTo>
                  <a:pt x="10800" y="17322"/>
                  <a:pt x="10800" y="23922"/>
                  <a:pt x="0" y="20172"/>
                </a:cubicBezTo>
                <a:lnTo>
                  <a:pt x="0" y="0"/>
                </a:lnTo>
                <a:close/>
              </a:path>
            </a:pathLst>
          </a:custGeom>
          <a:gradFill flip="none" rotWithShape="1">
            <a:gsLst>
              <a:gs pos="24780">
                <a:srgbClr val="E1E1E1"/>
              </a:gs>
              <a:gs pos="86000">
                <a:schemeClr val="bg1">
                  <a:lumMod val="95000"/>
                  <a:shade val="67500"/>
                  <a:satMod val="115000"/>
                </a:schemeClr>
              </a:gs>
              <a:gs pos="11000">
                <a:srgbClr val="DFDFDF"/>
              </a:gs>
              <a:gs pos="51000">
                <a:schemeClr val="bg1">
                  <a:lumMod val="95000"/>
                  <a:shade val="100000"/>
                  <a:satMod val="115000"/>
                </a:schemeClr>
              </a:gs>
            </a:gsLst>
            <a:lin ang="8100000" scaled="1"/>
            <a:tileRect/>
          </a:gradFill>
          <a:ln>
            <a:solidFill>
              <a:schemeClr val="bg1">
                <a:lumMod val="85000"/>
              </a:schemeClr>
            </a:solidFill>
          </a:ln>
        </p:spPr>
        <p:style>
          <a:lnRef idx="2">
            <a:schemeClr val="accent5"/>
          </a:lnRef>
          <a:fillRef idx="1">
            <a:schemeClr val="lt1"/>
          </a:fillRef>
          <a:effectRef idx="0">
            <a:schemeClr val="accent5"/>
          </a:effectRef>
          <a:fontRef idx="minor">
            <a:schemeClr val="dk1">
              <a:hueOff val="0"/>
              <a:satOff val="0"/>
              <a:lumOff val="0"/>
              <a:alphaOff val="0"/>
            </a:schemeClr>
          </a:fontRef>
        </p:style>
        <p:txBody>
          <a:bodyPr spcFirstLastPara="0" vert="horz" wrap="square" lIns="72000" tIns="36000" rIns="72000" bIns="335185" numCol="1" spcCol="1270" anchor="ctr" anchorCtr="0">
            <a:noAutofit/>
          </a:bodyPr>
          <a:lstStyle/>
          <a:p>
            <a:pPr algn="ctr" defTabSz="800100">
              <a:spcBef>
                <a:spcPct val="0"/>
              </a:spcBef>
              <a:spcAft>
                <a:spcPct val="35000"/>
              </a:spcAft>
            </a:pPr>
            <a:r>
              <a:rPr lang="pt-BR" dirty="0">
                <a:latin typeface="TTEDt00"/>
              </a:rPr>
              <a:t>A maior parte dos estudos clínicos</a:t>
            </a:r>
          </a:p>
          <a:p>
            <a:pPr algn="ctr" defTabSz="800100">
              <a:spcBef>
                <a:spcPct val="0"/>
              </a:spcBef>
              <a:spcAft>
                <a:spcPct val="35000"/>
              </a:spcAft>
            </a:pPr>
            <a:r>
              <a:rPr lang="pt-BR" dirty="0">
                <a:latin typeface="TTEDt00"/>
              </a:rPr>
              <a:t>conduzidos no país é apenas das </a:t>
            </a:r>
          </a:p>
          <a:p>
            <a:pPr algn="ctr" defTabSz="800100">
              <a:spcBef>
                <a:spcPct val="0"/>
              </a:spcBef>
              <a:spcAft>
                <a:spcPct val="35000"/>
              </a:spcAft>
            </a:pPr>
            <a:r>
              <a:rPr lang="pt-BR" dirty="0">
                <a:latin typeface="TTEDt00"/>
              </a:rPr>
              <a:t>fases III e IV.</a:t>
            </a:r>
            <a:endParaRPr lang="en-US" dirty="0">
              <a:latin typeface="TTEDt00"/>
            </a:endParaRPr>
          </a:p>
        </p:txBody>
      </p:sp>
      <p:grpSp>
        <p:nvGrpSpPr>
          <p:cNvPr id="5" name="Group 4"/>
          <p:cNvGrpSpPr/>
          <p:nvPr/>
        </p:nvGrpSpPr>
        <p:grpSpPr>
          <a:xfrm>
            <a:off x="5978812" y="1303927"/>
            <a:ext cx="5815673" cy="1509485"/>
            <a:chOff x="5989037" y="1194336"/>
            <a:chExt cx="5868000" cy="1512000"/>
          </a:xfrm>
        </p:grpSpPr>
        <p:sp>
          <p:nvSpPr>
            <p:cNvPr id="13" name="Rounded Rectangle 12"/>
            <p:cNvSpPr/>
            <p:nvPr/>
          </p:nvSpPr>
          <p:spPr>
            <a:xfrm>
              <a:off x="5989037" y="1194336"/>
              <a:ext cx="5868000" cy="1512000"/>
            </a:xfrm>
            <a:prstGeom prst="round2DiagRect">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8900000" scaled="1"/>
              <a:tileRect/>
            </a:gra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4" name="Rounded Rectangle 4"/>
            <p:cNvSpPr/>
            <p:nvPr/>
          </p:nvSpPr>
          <p:spPr>
            <a:xfrm>
              <a:off x="5989037" y="1268146"/>
              <a:ext cx="5819144" cy="1364379"/>
            </a:xfrm>
            <a:prstGeom prst="round2DiagRect">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8900000" scaled="1"/>
              <a:tileRect/>
            </a:gra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lvl="0" algn="ctr" defTabSz="889000" rtl="0">
                <a:lnSpc>
                  <a:spcPct val="90000"/>
                </a:lnSpc>
                <a:spcBef>
                  <a:spcPct val="0"/>
                </a:spcBef>
                <a:spcAft>
                  <a:spcPct val="35000"/>
                </a:spcAft>
              </a:pPr>
              <a:r>
                <a:rPr lang="pt-BR" sz="2000" kern="1200" dirty="0">
                  <a:latin typeface="TTEDt00"/>
                </a:rPr>
                <a:t>Único dos BRICS a ter redução no número de pesquisas para novos remédios. Enquanto todos os demais países do bloco registram aumento de pesquisas.</a:t>
              </a:r>
              <a:endParaRPr lang="en-US" sz="1600" kern="1200" dirty="0">
                <a:latin typeface="TTEDt00"/>
              </a:endParaRPr>
            </a:p>
          </p:txBody>
        </p:sp>
      </p:grpSp>
      <p:grpSp>
        <p:nvGrpSpPr>
          <p:cNvPr id="32" name="Group 31"/>
          <p:cNvGrpSpPr/>
          <p:nvPr/>
        </p:nvGrpSpPr>
        <p:grpSpPr>
          <a:xfrm>
            <a:off x="5978813" y="3047263"/>
            <a:ext cx="5815673" cy="1509485"/>
            <a:chOff x="5989038" y="2940577"/>
            <a:chExt cx="5868000" cy="1512000"/>
          </a:xfrm>
        </p:grpSpPr>
        <p:sp>
          <p:nvSpPr>
            <p:cNvPr id="11" name="Rectangle 10"/>
            <p:cNvSpPr/>
            <p:nvPr/>
          </p:nvSpPr>
          <p:spPr>
            <a:xfrm>
              <a:off x="5989038" y="2940577"/>
              <a:ext cx="5819541" cy="1512000"/>
            </a:xfrm>
            <a:prstGeom prst="round2DiagRect">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8900000" scaled="1"/>
              <a:tileRect/>
            </a:gra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2" name="Rectangle 11"/>
            <p:cNvSpPr/>
            <p:nvPr/>
          </p:nvSpPr>
          <p:spPr>
            <a:xfrm>
              <a:off x="6080501" y="2960733"/>
              <a:ext cx="5776537" cy="1454604"/>
            </a:xfrm>
            <a:prstGeom prst="round2DiagRect">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8900000" scaled="1"/>
              <a:tileRect/>
            </a:gra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5400" tIns="12700" rIns="0" bIns="12700" numCol="1" spcCol="1270" anchor="ctr" anchorCtr="0">
              <a:noAutofit/>
            </a:bodyPr>
            <a:lstStyle/>
            <a:p>
              <a:pPr lvl="0" algn="ctr" defTabSz="889000" rtl="0">
                <a:lnSpc>
                  <a:spcPct val="90000"/>
                </a:lnSpc>
                <a:spcBef>
                  <a:spcPct val="0"/>
                </a:spcBef>
                <a:spcAft>
                  <a:spcPct val="35000"/>
                </a:spcAft>
              </a:pPr>
              <a:r>
                <a:rPr lang="pt-BR" sz="2000" kern="1200">
                  <a:latin typeface="TTEDt00"/>
                </a:rPr>
                <a:t>Com maior número de profissionais nos órgãos regulatórios e mais interação entre estes e o setor regulado se poderia acelerar a aprovação de estudos clínicos no Brasil.</a:t>
              </a:r>
              <a:endParaRPr lang="en-US" sz="2000" kern="1200">
                <a:latin typeface="TTEDt00"/>
              </a:endParaRPr>
            </a:p>
          </p:txBody>
        </p:sp>
      </p:grpSp>
      <p:grpSp>
        <p:nvGrpSpPr>
          <p:cNvPr id="17" name="Group 16"/>
          <p:cNvGrpSpPr/>
          <p:nvPr/>
        </p:nvGrpSpPr>
        <p:grpSpPr>
          <a:xfrm>
            <a:off x="5978812" y="4810548"/>
            <a:ext cx="5815673" cy="1509485"/>
            <a:chOff x="5989037" y="4706801"/>
            <a:chExt cx="5868000" cy="1512000"/>
          </a:xfrm>
        </p:grpSpPr>
        <p:sp>
          <p:nvSpPr>
            <p:cNvPr id="9" name="Rounded Rectangle 8"/>
            <p:cNvSpPr/>
            <p:nvPr/>
          </p:nvSpPr>
          <p:spPr>
            <a:xfrm>
              <a:off x="5989037" y="4706801"/>
              <a:ext cx="5868000" cy="1511901"/>
            </a:xfrm>
            <a:prstGeom prst="round2DiagRect">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8900000" scaled="1"/>
              <a:tileRect/>
            </a:gra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0" name="Rounded Rectangle 8"/>
            <p:cNvSpPr/>
            <p:nvPr/>
          </p:nvSpPr>
          <p:spPr>
            <a:xfrm>
              <a:off x="6072988" y="4801431"/>
              <a:ext cx="5721662" cy="1417370"/>
            </a:xfrm>
            <a:prstGeom prst="round2DiagRect">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8900000" scaled="1"/>
              <a:tileRect/>
            </a:gra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5400" tIns="12700" rIns="0" bIns="12700" numCol="1" spcCol="1270" anchor="ctr" anchorCtr="0">
              <a:noAutofit/>
            </a:bodyPr>
            <a:lstStyle/>
            <a:p>
              <a:pPr lvl="0" algn="ctr" defTabSz="889000" rtl="0">
                <a:lnSpc>
                  <a:spcPct val="90000"/>
                </a:lnSpc>
                <a:spcBef>
                  <a:spcPct val="0"/>
                </a:spcBef>
                <a:spcAft>
                  <a:spcPct val="35000"/>
                </a:spcAft>
              </a:pPr>
              <a:r>
                <a:rPr lang="pt-BR" sz="2000" kern="1200">
                  <a:latin typeface="TTEDt00"/>
                </a:rPr>
                <a:t>É necessário condições para que o   País se firme no setor e realize mais as fases I e II da pesquisa clínica - fases importantes para o patenteamento de produtos.</a:t>
              </a:r>
              <a:endParaRPr lang="en-US" sz="2000" kern="1200">
                <a:latin typeface="TTEDt00"/>
              </a:endParaRPr>
            </a:p>
          </p:txBody>
        </p:sp>
      </p:grpSp>
      <p:sp>
        <p:nvSpPr>
          <p:cNvPr id="27" name="Título 1"/>
          <p:cNvSpPr txBox="1">
            <a:spLocks/>
          </p:cNvSpPr>
          <p:nvPr/>
        </p:nvSpPr>
        <p:spPr>
          <a:xfrm>
            <a:off x="-1" y="403334"/>
            <a:ext cx="8438147" cy="523220"/>
          </a:xfrm>
          <a:prstGeom prst="rect">
            <a:avLst/>
          </a:prstGeom>
          <a:solidFill>
            <a:schemeClr val="bg1"/>
          </a:solidFill>
        </p:spPr>
        <p:txBody>
          <a:bodyPr wrap="square">
            <a:spAutoFit/>
          </a:bodyPr>
          <a:lstStyle>
            <a:defPPr>
              <a:defRPr lang="pt-BR"/>
            </a:defPPr>
            <a:lvl1pPr>
              <a:defRPr sz="2800">
                <a:solidFill>
                  <a:srgbClr val="166C70"/>
                </a:solidFill>
                <a:latin typeface="Lora"/>
              </a:defRPr>
            </a:lvl1pPr>
          </a:lstStyle>
          <a:p>
            <a:r>
              <a:rPr lang="pt-BR" dirty="0" smtClean="0"/>
              <a:t>Entraves à realização de Ensaios </a:t>
            </a:r>
            <a:r>
              <a:rPr lang="pt-BR" dirty="0"/>
              <a:t>clínicos no Brasil</a:t>
            </a:r>
          </a:p>
        </p:txBody>
      </p:sp>
    </p:spTree>
    <p:extLst>
      <p:ext uri="{BB962C8B-B14F-4D97-AF65-F5344CB8AC3E}">
        <p14:creationId xmlns:p14="http://schemas.microsoft.com/office/powerpoint/2010/main" val="458541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500"/>
                                        <p:tgtEl>
                                          <p:spTgt spid="32"/>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52"/>
          <p:cNvSpPr/>
          <p:nvPr/>
        </p:nvSpPr>
        <p:spPr>
          <a:xfrm>
            <a:off x="-153360" y="1260472"/>
            <a:ext cx="10274782" cy="4894679"/>
          </a:xfrm>
          <a:custGeom>
            <a:avLst/>
            <a:gdLst/>
            <a:ahLst/>
            <a:cxnLst/>
            <a:rect l="0" t="0" r="0" b="0"/>
            <a:pathLst>
              <a:path w="285750" h="136125" extrusionOk="0">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solidFill>
            <a:schemeClr val="bg1">
              <a:lumMod val="50000"/>
            </a:schemeClr>
          </a:solidFill>
          <a:ln>
            <a:noFill/>
          </a:ln>
        </p:spPr>
        <p:txBody>
          <a:bodyPr lIns="91425" tIns="91425" rIns="91425" bIns="91425" anchor="ctr" anchorCtr="0">
            <a:noAutofit/>
          </a:bodyPr>
          <a:lstStyle/>
          <a:p>
            <a:pPr lvl="0">
              <a:spcBef>
                <a:spcPts val="0"/>
              </a:spcBef>
              <a:buNone/>
            </a:pPr>
            <a:endParaRPr/>
          </a:p>
        </p:txBody>
      </p:sp>
      <p:sp>
        <p:nvSpPr>
          <p:cNvPr id="6" name="Shape 255"/>
          <p:cNvSpPr/>
          <p:nvPr/>
        </p:nvSpPr>
        <p:spPr>
          <a:xfrm>
            <a:off x="2306969" y="3313484"/>
            <a:ext cx="1448305" cy="736536"/>
          </a:xfrm>
          <a:prstGeom prst="wedgeEllipseCallout">
            <a:avLst>
              <a:gd name="adj1" fmla="val -14240"/>
              <a:gd name="adj2" fmla="val 106697"/>
            </a:avLst>
          </a:prstGeom>
          <a:solidFill>
            <a:srgbClr val="00B050"/>
          </a:solidFill>
          <a:ln>
            <a:noFill/>
          </a:ln>
        </p:spPr>
        <p:txBody>
          <a:bodyPr lIns="91425" tIns="91425" rIns="91425" bIns="91425" anchor="ctr" anchorCtr="0">
            <a:noAutofit/>
          </a:bodyPr>
          <a:lstStyle/>
          <a:p>
            <a:pPr lvl="0" algn="ctr">
              <a:spcBef>
                <a:spcPts val="0"/>
              </a:spcBef>
              <a:buNone/>
            </a:pPr>
            <a:r>
              <a:rPr lang="en" sz="1000" dirty="0">
                <a:solidFill>
                  <a:schemeClr val="bg1"/>
                </a:solidFill>
                <a:latin typeface="Quattrocento Sans"/>
                <a:ea typeface="Quattrocento Sans"/>
                <a:cs typeface="Quattrocento Sans"/>
                <a:sym typeface="Quattrocento Sans"/>
              </a:rPr>
              <a:t>EMPRESAS BRASILEIRAS</a:t>
            </a:r>
          </a:p>
        </p:txBody>
      </p:sp>
      <p:sp>
        <p:nvSpPr>
          <p:cNvPr id="7" name="Shape 256"/>
          <p:cNvSpPr/>
          <p:nvPr/>
        </p:nvSpPr>
        <p:spPr>
          <a:xfrm>
            <a:off x="997238" y="1994962"/>
            <a:ext cx="235334" cy="235334"/>
          </a:xfrm>
          <a:prstGeom prst="donut">
            <a:avLst>
              <a:gd name="adj" fmla="val 35568"/>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8" name="Shape 257"/>
          <p:cNvSpPr/>
          <p:nvPr/>
        </p:nvSpPr>
        <p:spPr>
          <a:xfrm>
            <a:off x="1114905" y="2661731"/>
            <a:ext cx="235334" cy="235334"/>
          </a:xfrm>
          <a:prstGeom prst="donut">
            <a:avLst>
              <a:gd name="adj" fmla="val 35568"/>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9" name="Shape 258"/>
          <p:cNvSpPr/>
          <p:nvPr/>
        </p:nvSpPr>
        <p:spPr>
          <a:xfrm>
            <a:off x="4377446" y="2230296"/>
            <a:ext cx="235334" cy="235334"/>
          </a:xfrm>
          <a:prstGeom prst="donut">
            <a:avLst>
              <a:gd name="adj" fmla="val 35568"/>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0" name="Shape 259"/>
          <p:cNvSpPr/>
          <p:nvPr/>
        </p:nvSpPr>
        <p:spPr>
          <a:xfrm>
            <a:off x="997238" y="3078150"/>
            <a:ext cx="235334" cy="235334"/>
          </a:xfrm>
          <a:prstGeom prst="donut">
            <a:avLst>
              <a:gd name="adj" fmla="val 35568"/>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1" name="Shape 260"/>
          <p:cNvSpPr/>
          <p:nvPr/>
        </p:nvSpPr>
        <p:spPr>
          <a:xfrm>
            <a:off x="8418509" y="2734252"/>
            <a:ext cx="235334" cy="235334"/>
          </a:xfrm>
          <a:prstGeom prst="donut">
            <a:avLst>
              <a:gd name="adj" fmla="val 35568"/>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2" name="Shape 261"/>
          <p:cNvSpPr/>
          <p:nvPr/>
        </p:nvSpPr>
        <p:spPr>
          <a:xfrm>
            <a:off x="4495113" y="1672524"/>
            <a:ext cx="235334" cy="235334"/>
          </a:xfrm>
          <a:prstGeom prst="donut">
            <a:avLst>
              <a:gd name="adj" fmla="val 35568"/>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3" name="Shape 262"/>
          <p:cNvSpPr/>
          <p:nvPr/>
        </p:nvSpPr>
        <p:spPr>
          <a:xfrm>
            <a:off x="8536176" y="4923649"/>
            <a:ext cx="235334" cy="235334"/>
          </a:xfrm>
          <a:prstGeom prst="donut">
            <a:avLst>
              <a:gd name="adj" fmla="val 35568"/>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4" name="Shape 262"/>
          <p:cNvSpPr/>
          <p:nvPr/>
        </p:nvSpPr>
        <p:spPr>
          <a:xfrm>
            <a:off x="2554476" y="4749584"/>
            <a:ext cx="235334" cy="235334"/>
          </a:xfrm>
          <a:prstGeom prst="donut">
            <a:avLst>
              <a:gd name="adj" fmla="val 35568"/>
            </a:avLst>
          </a:prstGeom>
          <a:solidFill>
            <a:srgbClr val="00B050"/>
          </a:solidFill>
          <a:ln>
            <a:noFill/>
          </a:ln>
        </p:spPr>
        <p:txBody>
          <a:bodyPr lIns="91425" tIns="91425" rIns="91425" bIns="91425" anchor="ctr" anchorCtr="0">
            <a:noAutofit/>
          </a:bodyPr>
          <a:lstStyle/>
          <a:p>
            <a:pPr lvl="0">
              <a:spcBef>
                <a:spcPts val="0"/>
              </a:spcBef>
              <a:buNone/>
            </a:pPr>
            <a:endParaRPr/>
          </a:p>
        </p:txBody>
      </p:sp>
      <p:sp>
        <p:nvSpPr>
          <p:cNvPr id="15" name="Título 14"/>
          <p:cNvSpPr>
            <a:spLocks noGrp="1"/>
          </p:cNvSpPr>
          <p:nvPr>
            <p:ph type="title"/>
          </p:nvPr>
        </p:nvSpPr>
        <p:spPr>
          <a:xfrm>
            <a:off x="39491" y="447876"/>
            <a:ext cx="3908872" cy="480131"/>
          </a:xfrm>
          <a:solidFill>
            <a:schemeClr val="bg1"/>
          </a:solidFill>
        </p:spPr>
        <p:txBody>
          <a:bodyPr wrap="square">
            <a:spAutoFit/>
          </a:bodyPr>
          <a:lstStyle/>
          <a:p>
            <a:pPr algn="l"/>
            <a:r>
              <a:rPr lang="pt-BR" sz="2800" dirty="0">
                <a:solidFill>
                  <a:srgbClr val="166C70"/>
                </a:solidFill>
                <a:latin typeface="Lora"/>
                <a:ea typeface="+mn-ea"/>
                <a:cs typeface="+mn-cs"/>
              </a:rPr>
              <a:t>Cadeia Global de Valor</a:t>
            </a:r>
            <a:endParaRPr lang="en-US" sz="2800" dirty="0">
              <a:solidFill>
                <a:srgbClr val="166C70"/>
              </a:solidFill>
              <a:latin typeface="Lora"/>
              <a:ea typeface="+mn-ea"/>
              <a:cs typeface="+mn-cs"/>
            </a:endParaRPr>
          </a:p>
        </p:txBody>
      </p:sp>
      <p:sp>
        <p:nvSpPr>
          <p:cNvPr id="16" name="Retângulo 15"/>
          <p:cNvSpPr/>
          <p:nvPr/>
        </p:nvSpPr>
        <p:spPr>
          <a:xfrm>
            <a:off x="9326463" y="1867833"/>
            <a:ext cx="2663105" cy="2616101"/>
          </a:xfrm>
          <a:prstGeom prst="rect">
            <a:avLst/>
          </a:prstGeom>
        </p:spPr>
        <p:txBody>
          <a:bodyPr wrap="square">
            <a:spAutoFit/>
          </a:bodyPr>
          <a:lstStyle/>
          <a:p>
            <a:pPr algn="just"/>
            <a:r>
              <a:rPr lang="en-US" b="0" i="0" u="none" strike="noStrike" baseline="0" dirty="0">
                <a:latin typeface="TTEDt00"/>
              </a:rPr>
              <a:t>A </a:t>
            </a:r>
            <a:r>
              <a:rPr lang="pt-BR" b="1" i="0" u="none" strike="noStrike" baseline="0" dirty="0">
                <a:solidFill>
                  <a:schemeClr val="accent1"/>
                </a:solidFill>
                <a:latin typeface="TTEDt00"/>
              </a:rPr>
              <a:t>INDÚSTRIA</a:t>
            </a:r>
            <a:r>
              <a:rPr lang="pt-BR" b="0" i="0" u="none" strike="noStrike" baseline="0" dirty="0">
                <a:solidFill>
                  <a:schemeClr val="accent1"/>
                </a:solidFill>
                <a:latin typeface="TTEDt00"/>
              </a:rPr>
              <a:t> </a:t>
            </a:r>
            <a:r>
              <a:rPr lang="pt-BR" b="0" i="0" u="none" strike="noStrike" baseline="0" dirty="0">
                <a:latin typeface="TTEDt00"/>
              </a:rPr>
              <a:t>de biotecnologia é </a:t>
            </a:r>
            <a:r>
              <a:rPr lang="pt-BR" b="1" i="0" u="none" strike="noStrike" baseline="0" dirty="0">
                <a:solidFill>
                  <a:schemeClr val="accent1"/>
                </a:solidFill>
                <a:latin typeface="TTEDt00"/>
              </a:rPr>
              <a:t>GLOBAL</a:t>
            </a:r>
            <a:r>
              <a:rPr lang="pt-BR" b="0" i="0" u="none" strike="noStrike" baseline="0" dirty="0">
                <a:latin typeface="TTEDt00"/>
              </a:rPr>
              <a:t>, sem nenhum país em particular detentor de todas as</a:t>
            </a:r>
          </a:p>
          <a:p>
            <a:pPr algn="just"/>
            <a:r>
              <a:rPr lang="pt-BR" b="0" i="0" u="none" strike="noStrike" baseline="0" dirty="0">
                <a:latin typeface="TTEDt00"/>
              </a:rPr>
              <a:t>tecnologias e invenções necessárias para o desenvolvimento de novos produtos.</a:t>
            </a:r>
            <a:endParaRPr lang="en-US" dirty="0"/>
          </a:p>
        </p:txBody>
      </p:sp>
    </p:spTree>
    <p:extLst>
      <p:ext uri="{BB962C8B-B14F-4D97-AF65-F5344CB8AC3E}">
        <p14:creationId xmlns:p14="http://schemas.microsoft.com/office/powerpoint/2010/main" val="333444229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 y="300345"/>
            <a:ext cx="6966064" cy="867930"/>
          </a:xfrm>
          <a:solidFill>
            <a:schemeClr val="bg1"/>
          </a:solidFill>
        </p:spPr>
        <p:txBody>
          <a:bodyPr wrap="square">
            <a:spAutoFit/>
          </a:bodyPr>
          <a:lstStyle/>
          <a:p>
            <a:pPr algn="l"/>
            <a:r>
              <a:rPr lang="pt-BR" sz="2800" dirty="0">
                <a:solidFill>
                  <a:srgbClr val="166C70"/>
                </a:solidFill>
                <a:latin typeface="Lora"/>
                <a:ea typeface="+mn-ea"/>
                <a:cs typeface="+mn-cs"/>
              </a:rPr>
              <a:t>Desenvolvimento de novos medicamentos na cadeia Global de Inovação  </a:t>
            </a:r>
            <a:endParaRPr lang="en-US" sz="2800" dirty="0">
              <a:solidFill>
                <a:srgbClr val="166C70"/>
              </a:solidFill>
              <a:latin typeface="Lora"/>
              <a:ea typeface="+mn-ea"/>
              <a:cs typeface="+mn-cs"/>
            </a:endParaRPr>
          </a:p>
        </p:txBody>
      </p:sp>
      <p:sp>
        <p:nvSpPr>
          <p:cNvPr id="2" name="Espaço Reservado para Conteúdo 1"/>
          <p:cNvSpPr>
            <a:spLocks noGrp="1"/>
          </p:cNvSpPr>
          <p:nvPr>
            <p:ph sz="quarter" idx="13"/>
          </p:nvPr>
        </p:nvSpPr>
        <p:spPr>
          <a:xfrm>
            <a:off x="719075" y="1305560"/>
            <a:ext cx="10515600" cy="504497"/>
          </a:xfrm>
        </p:spPr>
        <p:txBody>
          <a:bodyPr>
            <a:normAutofit/>
          </a:bodyPr>
          <a:lstStyle/>
          <a:p>
            <a:r>
              <a:rPr lang="pt-BR" sz="2800" b="1" dirty="0"/>
              <a:t>Vacinas - </a:t>
            </a:r>
            <a:r>
              <a:rPr lang="pt-BR" sz="2800" dirty="0"/>
              <a:t>Patentes envolvidas no desenvolvimento de um medicamento </a:t>
            </a:r>
            <a:endParaRPr lang="es-ES" sz="2800" dirty="0"/>
          </a:p>
        </p:txBody>
      </p:sp>
      <p:graphicFrame>
        <p:nvGraphicFramePr>
          <p:cNvPr id="102" name="Diagram 3"/>
          <p:cNvGraphicFramePr/>
          <p:nvPr>
            <p:extLst>
              <p:ext uri="{D42A27DB-BD31-4B8C-83A1-F6EECF244321}">
                <p14:modId xmlns:p14="http://schemas.microsoft.com/office/powerpoint/2010/main" val="572783001"/>
              </p:ext>
            </p:extLst>
          </p:nvPr>
        </p:nvGraphicFramePr>
        <p:xfrm>
          <a:off x="838200" y="1925318"/>
          <a:ext cx="10277350" cy="31665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3" name="CaixaDeTexto 102"/>
          <p:cNvSpPr txBox="1"/>
          <p:nvPr/>
        </p:nvSpPr>
        <p:spPr>
          <a:xfrm>
            <a:off x="1685800" y="4520391"/>
            <a:ext cx="8877300" cy="400110"/>
          </a:xfrm>
          <a:prstGeom prst="rect">
            <a:avLst/>
          </a:prstGeom>
          <a:noFill/>
        </p:spPr>
        <p:txBody>
          <a:bodyPr wrap="square" rtlCol="0">
            <a:spAutoFit/>
          </a:bodyPr>
          <a:lstStyle/>
          <a:p>
            <a:pPr algn="ctr"/>
            <a:r>
              <a:rPr lang="pt-BR" sz="2000" b="1" i="1" dirty="0">
                <a:solidFill>
                  <a:srgbClr val="FF0000"/>
                </a:solidFill>
              </a:rPr>
              <a:t>Cada processo envolve o pagamento </a:t>
            </a:r>
            <a:r>
              <a:rPr lang="pt-BR" sz="2000" b="1" i="1">
                <a:solidFill>
                  <a:srgbClr val="FF0000"/>
                </a:solidFill>
              </a:rPr>
              <a:t>de Royalties </a:t>
            </a:r>
            <a:endParaRPr lang="en-US" sz="2000" b="1" i="1">
              <a:solidFill>
                <a:srgbClr val="FF0000"/>
              </a:solidFill>
            </a:endParaRPr>
          </a:p>
        </p:txBody>
      </p:sp>
      <p:sp>
        <p:nvSpPr>
          <p:cNvPr id="104" name="Retângulo 103"/>
          <p:cNvSpPr/>
          <p:nvPr/>
        </p:nvSpPr>
        <p:spPr>
          <a:xfrm>
            <a:off x="1742949" y="5544819"/>
            <a:ext cx="8683869" cy="707886"/>
          </a:xfrm>
          <a:prstGeom prst="rect">
            <a:avLst/>
          </a:prstGeom>
          <a:ln>
            <a:solidFill>
              <a:srgbClr val="FF0000"/>
            </a:solidFill>
            <a:prstDash val="dash"/>
          </a:ln>
        </p:spPr>
        <p:txBody>
          <a:bodyPr wrap="square">
            <a:spAutoFit/>
          </a:bodyPr>
          <a:lstStyle/>
          <a:p>
            <a:pPr algn="just"/>
            <a:r>
              <a:rPr lang="pt-BR" sz="2000">
                <a:effectLst/>
                <a:latin typeface="Calibri" panose="020F0502020204030204" pitchFamily="34" charset="0"/>
                <a:ea typeface="Calibri" panose="020F0502020204030204" pitchFamily="34" charset="0"/>
                <a:cs typeface="Times New Roman" panose="02020603050405020304" pitchFamily="18" charset="0"/>
              </a:rPr>
              <a:t>Raramente a empresa farmacêutica que comercializará o medicamento faz descobertas deste tipo em seus próprios laboratórios. </a:t>
            </a:r>
            <a:endParaRPr lang="en-US" sz="2000"/>
          </a:p>
        </p:txBody>
      </p:sp>
      <p:cxnSp>
        <p:nvCxnSpPr>
          <p:cNvPr id="108" name="Conector de seta reta 107"/>
          <p:cNvCxnSpPr/>
          <p:nvPr/>
        </p:nvCxnSpPr>
        <p:spPr>
          <a:xfrm>
            <a:off x="1114300" y="5848934"/>
            <a:ext cx="5715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Conector reto 109"/>
          <p:cNvCxnSpPr/>
          <p:nvPr/>
        </p:nvCxnSpPr>
        <p:spPr>
          <a:xfrm flipV="1">
            <a:off x="1114300" y="5091891"/>
            <a:ext cx="0" cy="776093"/>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654699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lowchart: Magnetic Disk 15"/>
          <p:cNvSpPr/>
          <p:nvPr/>
        </p:nvSpPr>
        <p:spPr>
          <a:xfrm flipV="1">
            <a:off x="423080" y="1592683"/>
            <a:ext cx="2666489" cy="1854150"/>
          </a:xfrm>
          <a:prstGeom prst="flowChartMagneticDisk">
            <a:avLst/>
          </a:prstGeom>
          <a:solidFill>
            <a:srgbClr val="335BA3"/>
          </a:solidFill>
        </p:spPr>
        <p:style>
          <a:lnRef idx="3">
            <a:schemeClr val="lt1">
              <a:hueOff val="0"/>
              <a:satOff val="0"/>
              <a:lumOff val="0"/>
              <a:alphaOff val="0"/>
            </a:schemeClr>
          </a:lnRef>
          <a:fillRef idx="1">
            <a:schemeClr val="accent5">
              <a:shade val="80000"/>
              <a:hueOff val="0"/>
              <a:satOff val="0"/>
              <a:lumOff val="0"/>
              <a:alphaOff val="0"/>
            </a:schemeClr>
          </a:fillRef>
          <a:effectRef idx="1">
            <a:schemeClr val="accent5">
              <a:shade val="80000"/>
              <a:hueOff val="0"/>
              <a:satOff val="0"/>
              <a:lumOff val="0"/>
              <a:alphaOff val="0"/>
            </a:schemeClr>
          </a:effectRef>
          <a:fontRef idx="minor">
            <a:schemeClr val="lt1"/>
          </a:fontRef>
        </p:style>
      </p:sp>
      <p:sp>
        <p:nvSpPr>
          <p:cNvPr id="15" name="Flowchart: Magnetic Disk 14"/>
          <p:cNvSpPr/>
          <p:nvPr/>
        </p:nvSpPr>
        <p:spPr>
          <a:xfrm flipV="1">
            <a:off x="462630" y="3332387"/>
            <a:ext cx="2666489" cy="1854150"/>
          </a:xfrm>
          <a:prstGeom prst="flowChartMagneticDisk">
            <a:avLst/>
          </a:prstGeom>
          <a:gradFill flip="none" rotWithShape="1">
            <a:gsLst>
              <a:gs pos="0">
                <a:srgbClr val="33CCCC">
                  <a:shade val="30000"/>
                  <a:satMod val="115000"/>
                </a:srgbClr>
              </a:gs>
              <a:gs pos="50000">
                <a:srgbClr val="33CCCC">
                  <a:shade val="67500"/>
                  <a:satMod val="115000"/>
                </a:srgbClr>
              </a:gs>
              <a:gs pos="100000">
                <a:srgbClr val="33CCCC">
                  <a:shade val="100000"/>
                  <a:satMod val="115000"/>
                </a:srgbClr>
              </a:gs>
            </a:gsLst>
            <a:lin ang="5400000" scaled="1"/>
            <a:tileRect/>
          </a:gradFill>
        </p:spPr>
        <p:style>
          <a:lnRef idx="3">
            <a:schemeClr val="lt1">
              <a:hueOff val="0"/>
              <a:satOff val="0"/>
              <a:lumOff val="0"/>
              <a:alphaOff val="0"/>
            </a:schemeClr>
          </a:lnRef>
          <a:fillRef idx="1">
            <a:schemeClr val="accent5">
              <a:shade val="80000"/>
              <a:hueOff val="0"/>
              <a:satOff val="0"/>
              <a:lumOff val="0"/>
              <a:alphaOff val="0"/>
            </a:schemeClr>
          </a:fillRef>
          <a:effectRef idx="1">
            <a:schemeClr val="accent5">
              <a:shade val="80000"/>
              <a:hueOff val="0"/>
              <a:satOff val="0"/>
              <a:lumOff val="0"/>
              <a:alphaOff val="0"/>
            </a:schemeClr>
          </a:effectRef>
          <a:fontRef idx="minor">
            <a:schemeClr val="lt1"/>
          </a:fontRef>
        </p:style>
      </p:sp>
      <p:sp>
        <p:nvSpPr>
          <p:cNvPr id="20" name="Freeform 19"/>
          <p:cNvSpPr/>
          <p:nvPr/>
        </p:nvSpPr>
        <p:spPr>
          <a:xfrm>
            <a:off x="1311841" y="1649695"/>
            <a:ext cx="4585087" cy="1633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1600">
                <a:moveTo>
                  <a:pt x="0" y="0"/>
                </a:moveTo>
                <a:lnTo>
                  <a:pt x="21600" y="0"/>
                </a:lnTo>
                <a:lnTo>
                  <a:pt x="21600" y="17322"/>
                </a:lnTo>
                <a:cubicBezTo>
                  <a:pt x="10800" y="17322"/>
                  <a:pt x="10800" y="23922"/>
                  <a:pt x="0" y="20172"/>
                </a:cubicBezTo>
                <a:lnTo>
                  <a:pt x="0" y="0"/>
                </a:lnTo>
                <a:close/>
              </a:path>
            </a:pathLst>
          </a:custGeom>
          <a:gradFill flip="none" rotWithShape="1">
            <a:gsLst>
              <a:gs pos="24780">
                <a:srgbClr val="E1E1E1"/>
              </a:gs>
              <a:gs pos="86000">
                <a:schemeClr val="bg1">
                  <a:lumMod val="95000"/>
                  <a:shade val="67500"/>
                  <a:satMod val="115000"/>
                </a:schemeClr>
              </a:gs>
              <a:gs pos="11000">
                <a:srgbClr val="DFDFDF"/>
              </a:gs>
              <a:gs pos="51000">
                <a:schemeClr val="bg1">
                  <a:lumMod val="95000"/>
                  <a:shade val="100000"/>
                  <a:satMod val="115000"/>
                </a:schemeClr>
              </a:gs>
            </a:gsLst>
            <a:lin ang="8100000" scaled="1"/>
            <a:tileRect/>
          </a:gradFill>
          <a:ln>
            <a:solidFill>
              <a:schemeClr val="bg1">
                <a:lumMod val="85000"/>
              </a:schemeClr>
            </a:solidFill>
          </a:ln>
        </p:spPr>
        <p:style>
          <a:lnRef idx="2">
            <a:schemeClr val="accent5"/>
          </a:lnRef>
          <a:fillRef idx="1">
            <a:schemeClr val="lt1"/>
          </a:fillRef>
          <a:effectRef idx="0">
            <a:schemeClr val="accent5"/>
          </a:effectRef>
          <a:fontRef idx="minor">
            <a:schemeClr val="dk1">
              <a:hueOff val="0"/>
              <a:satOff val="0"/>
              <a:lumOff val="0"/>
              <a:alphaOff val="0"/>
            </a:schemeClr>
          </a:fontRef>
        </p:style>
        <p:txBody>
          <a:bodyPr spcFirstLastPara="0" vert="horz" wrap="square" lIns="0" tIns="36000" rIns="324000" bIns="252000" numCol="1" spcCol="1270" anchor="ctr" anchorCtr="0">
            <a:noAutofit/>
          </a:bodyPr>
          <a:lstStyle/>
          <a:p>
            <a:pPr algn="ctr" defTabSz="800100">
              <a:spcBef>
                <a:spcPct val="0"/>
              </a:spcBef>
            </a:pPr>
            <a:endParaRPr lang="en-US">
              <a:latin typeface="TTEDt00"/>
            </a:endParaRPr>
          </a:p>
        </p:txBody>
      </p:sp>
      <p:sp>
        <p:nvSpPr>
          <p:cNvPr id="21" name="Freeform 20"/>
          <p:cNvSpPr/>
          <p:nvPr/>
        </p:nvSpPr>
        <p:spPr>
          <a:xfrm>
            <a:off x="1311842" y="3434303"/>
            <a:ext cx="4585087" cy="159795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1600">
                <a:moveTo>
                  <a:pt x="0" y="0"/>
                </a:moveTo>
                <a:lnTo>
                  <a:pt x="21600" y="0"/>
                </a:lnTo>
                <a:lnTo>
                  <a:pt x="21600" y="17322"/>
                </a:lnTo>
                <a:cubicBezTo>
                  <a:pt x="10800" y="17322"/>
                  <a:pt x="10800" y="23922"/>
                  <a:pt x="0" y="20172"/>
                </a:cubicBezTo>
                <a:lnTo>
                  <a:pt x="0" y="0"/>
                </a:lnTo>
                <a:close/>
              </a:path>
            </a:pathLst>
          </a:custGeom>
          <a:gradFill flip="none" rotWithShape="1">
            <a:gsLst>
              <a:gs pos="24780">
                <a:srgbClr val="E1E1E1"/>
              </a:gs>
              <a:gs pos="86000">
                <a:schemeClr val="bg1">
                  <a:lumMod val="95000"/>
                  <a:shade val="67500"/>
                  <a:satMod val="115000"/>
                </a:schemeClr>
              </a:gs>
              <a:gs pos="11000">
                <a:srgbClr val="DFDFDF"/>
              </a:gs>
              <a:gs pos="51000">
                <a:schemeClr val="bg1">
                  <a:lumMod val="95000"/>
                  <a:shade val="100000"/>
                  <a:satMod val="115000"/>
                </a:schemeClr>
              </a:gs>
            </a:gsLst>
            <a:lin ang="8100000" scaled="1"/>
            <a:tileRect/>
          </a:gradFill>
          <a:ln>
            <a:solidFill>
              <a:schemeClr val="bg1">
                <a:lumMod val="85000"/>
              </a:schemeClr>
            </a:solidFill>
          </a:ln>
        </p:spPr>
        <p:style>
          <a:lnRef idx="2">
            <a:schemeClr val="accent5"/>
          </a:lnRef>
          <a:fillRef idx="1">
            <a:schemeClr val="lt1"/>
          </a:fillRef>
          <a:effectRef idx="0">
            <a:schemeClr val="accent5"/>
          </a:effectRef>
          <a:fontRef idx="minor">
            <a:schemeClr val="dk1">
              <a:hueOff val="0"/>
              <a:satOff val="0"/>
              <a:lumOff val="0"/>
              <a:alphaOff val="0"/>
            </a:schemeClr>
          </a:fontRef>
        </p:style>
        <p:txBody>
          <a:bodyPr spcFirstLastPara="0" vert="horz" wrap="square" lIns="72000" tIns="36000" rIns="72000" bIns="353011" numCol="1" spcCol="1270" anchor="ctr" anchorCtr="0">
            <a:noAutofit/>
          </a:bodyPr>
          <a:lstStyle/>
          <a:p>
            <a:pPr algn="just"/>
            <a:r>
              <a:rPr lang="pt-BR" dirty="0">
                <a:solidFill>
                  <a:schemeClr val="tx1"/>
                </a:solidFill>
                <a:latin typeface="TTEDt00"/>
              </a:rPr>
              <a:t>Tributação de serviços prestados no exterior</a:t>
            </a:r>
          </a:p>
        </p:txBody>
      </p:sp>
      <p:grpSp>
        <p:nvGrpSpPr>
          <p:cNvPr id="5" name="Group 4"/>
          <p:cNvGrpSpPr/>
          <p:nvPr/>
        </p:nvGrpSpPr>
        <p:grpSpPr>
          <a:xfrm>
            <a:off x="5958761" y="1592683"/>
            <a:ext cx="5815673" cy="1509484"/>
            <a:chOff x="5989037" y="1194336"/>
            <a:chExt cx="5868000" cy="1512000"/>
          </a:xfrm>
        </p:grpSpPr>
        <p:sp>
          <p:nvSpPr>
            <p:cNvPr id="13" name="Rounded Rectangle 12"/>
            <p:cNvSpPr/>
            <p:nvPr/>
          </p:nvSpPr>
          <p:spPr>
            <a:xfrm>
              <a:off x="5989037" y="1194336"/>
              <a:ext cx="5868000" cy="1512000"/>
            </a:xfrm>
            <a:prstGeom prst="round2DiagRect">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8900000" scaled="1"/>
              <a:tileRect/>
            </a:gra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4" name="Rounded Rectangle 4"/>
            <p:cNvSpPr/>
            <p:nvPr/>
          </p:nvSpPr>
          <p:spPr>
            <a:xfrm>
              <a:off x="5989037" y="1268146"/>
              <a:ext cx="5819144" cy="1364379"/>
            </a:xfrm>
            <a:prstGeom prst="round2DiagRect">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8900000" scaled="1"/>
              <a:tileRect/>
            </a:gra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defTabSz="800100">
                <a:lnSpc>
                  <a:spcPct val="90000"/>
                </a:lnSpc>
                <a:spcBef>
                  <a:spcPct val="0"/>
                </a:spcBef>
                <a:spcAft>
                  <a:spcPct val="35000"/>
                </a:spcAft>
              </a:pPr>
              <a:r>
                <a:rPr lang="pt-BR" sz="2000" dirty="0"/>
                <a:t>Royalties de somente 4% podem ser dedutíveis para o cálculo do imposto da renda da empresa. </a:t>
              </a:r>
              <a:endParaRPr lang="en-US" sz="2000" dirty="0"/>
            </a:p>
          </p:txBody>
        </p:sp>
      </p:grpSp>
      <p:grpSp>
        <p:nvGrpSpPr>
          <p:cNvPr id="32" name="Group 31"/>
          <p:cNvGrpSpPr/>
          <p:nvPr/>
        </p:nvGrpSpPr>
        <p:grpSpPr>
          <a:xfrm>
            <a:off x="5958762" y="3336019"/>
            <a:ext cx="5815673" cy="1509484"/>
            <a:chOff x="5989038" y="2940577"/>
            <a:chExt cx="5868000" cy="1512000"/>
          </a:xfrm>
        </p:grpSpPr>
        <p:sp>
          <p:nvSpPr>
            <p:cNvPr id="11" name="Rectangle 10"/>
            <p:cNvSpPr/>
            <p:nvPr/>
          </p:nvSpPr>
          <p:spPr>
            <a:xfrm>
              <a:off x="5989038" y="2940577"/>
              <a:ext cx="5819541" cy="1512000"/>
            </a:xfrm>
            <a:prstGeom prst="round2DiagRect">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8900000" scaled="1"/>
              <a:tileRect/>
            </a:gra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2" name="Rectangle 11"/>
            <p:cNvSpPr/>
            <p:nvPr/>
          </p:nvSpPr>
          <p:spPr>
            <a:xfrm>
              <a:off x="6080501" y="2960733"/>
              <a:ext cx="5776537" cy="1454604"/>
            </a:xfrm>
            <a:prstGeom prst="round2DiagRect">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8900000" scaled="1"/>
              <a:tileRect/>
            </a:gra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5400" tIns="12700" rIns="0" bIns="12700" numCol="1" spcCol="1270" anchor="ctr" anchorCtr="0">
              <a:noAutofit/>
            </a:bodyPr>
            <a:lstStyle/>
            <a:p>
              <a:pPr lvl="0" defTabSz="800100">
                <a:lnSpc>
                  <a:spcPct val="90000"/>
                </a:lnSpc>
                <a:spcBef>
                  <a:spcPct val="0"/>
                </a:spcBef>
                <a:spcAft>
                  <a:spcPct val="35000"/>
                </a:spcAft>
              </a:pPr>
              <a:r>
                <a:rPr lang="pt-BR" sz="2000" dirty="0">
                  <a:solidFill>
                    <a:schemeClr val="tx2">
                      <a:lumMod val="50000"/>
                    </a:schemeClr>
                  </a:solidFill>
                  <a:latin typeface="TTEDt00"/>
                </a:rPr>
                <a:t>Elevada Tributação sobre serviços tecnológicos prestados no exterior.</a:t>
              </a:r>
              <a:endParaRPr lang="en-US" sz="2000" dirty="0">
                <a:solidFill>
                  <a:schemeClr val="tx2">
                    <a:lumMod val="50000"/>
                  </a:schemeClr>
                </a:solidFill>
                <a:latin typeface="TTEDt00"/>
              </a:endParaRPr>
            </a:p>
          </p:txBody>
        </p:sp>
      </p:grpSp>
      <p:sp>
        <p:nvSpPr>
          <p:cNvPr id="6" name="Rectangle 5"/>
          <p:cNvSpPr/>
          <p:nvPr/>
        </p:nvSpPr>
        <p:spPr>
          <a:xfrm>
            <a:off x="1420485" y="1821912"/>
            <a:ext cx="4190602" cy="646331"/>
          </a:xfrm>
          <a:prstGeom prst="rect">
            <a:avLst/>
          </a:prstGeom>
        </p:spPr>
        <p:txBody>
          <a:bodyPr wrap="square">
            <a:spAutoFit/>
          </a:bodyPr>
          <a:lstStyle/>
          <a:p>
            <a:pPr algn="just"/>
            <a:r>
              <a:rPr lang="pt-BR" dirty="0">
                <a:latin typeface="TTEDt00"/>
              </a:rPr>
              <a:t>Limite de dedutibilidade de despesas com pagamento de </a:t>
            </a:r>
            <a:r>
              <a:rPr lang="pt-BR" i="1" dirty="0">
                <a:latin typeface="TTEDt00"/>
              </a:rPr>
              <a:t>royalties </a:t>
            </a:r>
            <a:endParaRPr lang="en-US" dirty="0">
              <a:latin typeface="TTEDt00"/>
            </a:endParaRPr>
          </a:p>
        </p:txBody>
      </p:sp>
      <p:sp>
        <p:nvSpPr>
          <p:cNvPr id="25" name="Título 1"/>
          <p:cNvSpPr txBox="1">
            <a:spLocks/>
          </p:cNvSpPr>
          <p:nvPr/>
        </p:nvSpPr>
        <p:spPr>
          <a:xfrm>
            <a:off x="0" y="427971"/>
            <a:ext cx="4921135" cy="523220"/>
          </a:xfrm>
          <a:prstGeom prst="rect">
            <a:avLst/>
          </a:prstGeom>
          <a:solidFill>
            <a:schemeClr val="bg1"/>
          </a:solidFill>
        </p:spPr>
        <p:txBody>
          <a:bodyPr wrap="square">
            <a:spAutoFit/>
          </a:bodyPr>
          <a:lstStyle>
            <a:defPPr>
              <a:defRPr lang="pt-BR"/>
            </a:defPPr>
            <a:lvl1pPr>
              <a:defRPr sz="2800">
                <a:solidFill>
                  <a:srgbClr val="166C70"/>
                </a:solidFill>
                <a:latin typeface="Lora"/>
              </a:defRPr>
            </a:lvl1pPr>
          </a:lstStyle>
          <a:p>
            <a:r>
              <a:rPr lang="pt-BR" dirty="0"/>
              <a:t>Carga Tributária na </a:t>
            </a:r>
            <a:r>
              <a:rPr lang="pt-BR" dirty="0" smtClean="0"/>
              <a:t>Inovação</a:t>
            </a:r>
            <a:endParaRPr lang="pt-BR" dirty="0"/>
          </a:p>
        </p:txBody>
      </p:sp>
    </p:spTree>
    <p:extLst>
      <p:ext uri="{BB962C8B-B14F-4D97-AF65-F5344CB8AC3E}">
        <p14:creationId xmlns:p14="http://schemas.microsoft.com/office/powerpoint/2010/main" val="2089453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left)">
                                      <p:cBhvr>
                                        <p:cTn id="3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448250"/>
            <a:ext cx="5885411" cy="480131"/>
          </a:xfrm>
          <a:solidFill>
            <a:schemeClr val="bg1"/>
          </a:solidFill>
        </p:spPr>
        <p:txBody>
          <a:bodyPr wrap="square">
            <a:spAutoFit/>
          </a:bodyPr>
          <a:lstStyle/>
          <a:p>
            <a:pPr algn="l"/>
            <a:r>
              <a:rPr lang="pt-BR" sz="2800" dirty="0">
                <a:solidFill>
                  <a:srgbClr val="166C70"/>
                </a:solidFill>
                <a:latin typeface="Lora"/>
                <a:ea typeface="+mn-ea"/>
                <a:cs typeface="+mn-cs"/>
              </a:rPr>
              <a:t>Percentual de Royalties negociados</a:t>
            </a:r>
            <a:endParaRPr lang="en-US" sz="2800" dirty="0">
              <a:solidFill>
                <a:srgbClr val="166C70"/>
              </a:solidFill>
              <a:latin typeface="Lora"/>
              <a:ea typeface="+mn-ea"/>
              <a:cs typeface="+mn-cs"/>
            </a:endParaRPr>
          </a:p>
        </p:txBody>
      </p:sp>
      <p:pic>
        <p:nvPicPr>
          <p:cNvPr id="3" name="Imagem 2" descr="Unfortunately we are unable to provide accessible alternative text for this. If you require assistance to access this image, please contact help@nature.com or the author"/>
          <p:cNvPicPr/>
          <p:nvPr/>
        </p:nvPicPr>
        <p:blipFill>
          <a:blip r:embed="rId2">
            <a:extLst>
              <a:ext uri="{28A0092B-C50C-407E-A947-70E740481C1C}">
                <a14:useLocalDpi xmlns:a14="http://schemas.microsoft.com/office/drawing/2010/main" val="0"/>
              </a:ext>
            </a:extLst>
          </a:blip>
          <a:srcRect/>
          <a:stretch>
            <a:fillRect/>
          </a:stretch>
        </p:blipFill>
        <p:spPr bwMode="auto">
          <a:xfrm>
            <a:off x="185949" y="1902974"/>
            <a:ext cx="6619750" cy="3763341"/>
          </a:xfrm>
          <a:prstGeom prst="rect">
            <a:avLst/>
          </a:prstGeom>
          <a:noFill/>
          <a:ln>
            <a:noFill/>
          </a:ln>
        </p:spPr>
      </p:pic>
      <p:sp>
        <p:nvSpPr>
          <p:cNvPr id="4" name="Retângulo 3"/>
          <p:cNvSpPr/>
          <p:nvPr/>
        </p:nvSpPr>
        <p:spPr>
          <a:xfrm>
            <a:off x="7262899" y="1388221"/>
            <a:ext cx="4610100" cy="4278094"/>
          </a:xfrm>
          <a:prstGeom prst="rect">
            <a:avLst/>
          </a:prstGeom>
        </p:spPr>
        <p:txBody>
          <a:bodyPr wrap="square">
            <a:spAutoFit/>
          </a:bodyPr>
          <a:lstStyle/>
          <a:p>
            <a:pPr algn="just"/>
            <a:r>
              <a:rPr lang="pt-BR" sz="2400">
                <a:effectLst/>
                <a:latin typeface="Calibri" panose="020F0502020204030204" pitchFamily="34" charset="0"/>
                <a:ea typeface="Calibri" panose="020F0502020204030204" pitchFamily="34" charset="0"/>
                <a:cs typeface="Times New Roman" panose="02020603050405020304" pitchFamily="18" charset="0"/>
              </a:rPr>
              <a:t>O </a:t>
            </a:r>
            <a:r>
              <a:rPr lang="pt-BR" sz="3200" b="1">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valor depende do grau de desenvolvimento da molécula na época de seu licenciamento</a:t>
            </a:r>
            <a:r>
              <a:rPr lang="pt-BR" sz="2400">
                <a:effectLst/>
                <a:latin typeface="Calibri" panose="020F0502020204030204" pitchFamily="34" charset="0"/>
                <a:ea typeface="Calibri" panose="020F0502020204030204" pitchFamily="34" charset="0"/>
                <a:cs typeface="Times New Roman" panose="02020603050405020304" pitchFamily="18" charset="0"/>
              </a:rPr>
              <a:t>.  </a:t>
            </a:r>
            <a:r>
              <a:rPr lang="pt-BR" sz="2400" dirty="0">
                <a:effectLst/>
                <a:latin typeface="Calibri" panose="020F0502020204030204" pitchFamily="34" charset="0"/>
                <a:ea typeface="Calibri" panose="020F0502020204030204" pitchFamily="34" charset="0"/>
                <a:cs typeface="Times New Roman" panose="02020603050405020304" pitchFamily="18" charset="0"/>
              </a:rPr>
              <a:t>Para uma molécula ainda no estagio pré-clínico, as royalties variam entre 0 e 5%, para uma molécula que já completou fase I, 5-10%, fase II, 8- 15%, fase III 10-20% e para uma molécula aprovada, 20%+</a:t>
            </a:r>
            <a:endParaRPr lang="en-US" sz="2400"/>
          </a:p>
        </p:txBody>
      </p:sp>
      <p:sp>
        <p:nvSpPr>
          <p:cNvPr id="5" name="Retângulo 4"/>
          <p:cNvSpPr/>
          <p:nvPr/>
        </p:nvSpPr>
        <p:spPr>
          <a:xfrm>
            <a:off x="787898" y="1457442"/>
            <a:ext cx="6017801" cy="369332"/>
          </a:xfrm>
          <a:prstGeom prst="rect">
            <a:avLst/>
          </a:prstGeom>
        </p:spPr>
        <p:txBody>
          <a:bodyPr wrap="none">
            <a:spAutoFit/>
          </a:bodyPr>
          <a:lstStyle/>
          <a:p>
            <a:r>
              <a:rPr lang="pt-BR" i="1">
                <a:effectLst/>
                <a:latin typeface="Calibri" panose="020F0502020204030204" pitchFamily="34" charset="0"/>
                <a:ea typeface="Calibri" panose="020F0502020204030204" pitchFamily="34" charset="0"/>
                <a:cs typeface="Times New Roman" panose="02020603050405020304" pitchFamily="18" charset="0"/>
              </a:rPr>
              <a:t>Royalty Rates for Pharmaceuticals &amp; Biotechnology 7th Edition</a:t>
            </a:r>
            <a:endParaRPr lang="en-US"/>
          </a:p>
        </p:txBody>
      </p:sp>
    </p:spTree>
    <p:extLst>
      <p:ext uri="{BB962C8B-B14F-4D97-AF65-F5344CB8AC3E}">
        <p14:creationId xmlns:p14="http://schemas.microsoft.com/office/powerpoint/2010/main" val="3213095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448250"/>
            <a:ext cx="3657600" cy="480131"/>
          </a:xfrm>
          <a:solidFill>
            <a:schemeClr val="bg1"/>
          </a:solidFill>
        </p:spPr>
        <p:txBody>
          <a:bodyPr wrap="square">
            <a:spAutoFit/>
          </a:bodyPr>
          <a:lstStyle/>
          <a:p>
            <a:pPr algn="l"/>
            <a:r>
              <a:rPr lang="pt-BR" sz="2800" dirty="0">
                <a:solidFill>
                  <a:srgbClr val="166C70"/>
                </a:solidFill>
                <a:latin typeface="Lora"/>
                <a:ea typeface="+mn-ea"/>
                <a:cs typeface="+mn-cs"/>
              </a:rPr>
              <a:t>Legislação Brasileira</a:t>
            </a:r>
            <a:endParaRPr lang="en-US" sz="2800" dirty="0">
              <a:solidFill>
                <a:srgbClr val="166C70"/>
              </a:solidFill>
              <a:latin typeface="Lora"/>
              <a:ea typeface="+mn-ea"/>
              <a:cs typeface="+mn-cs"/>
            </a:endParaRPr>
          </a:p>
        </p:txBody>
      </p:sp>
      <p:sp>
        <p:nvSpPr>
          <p:cNvPr id="5" name="Espaço Reservado para Conteúdo 4"/>
          <p:cNvSpPr>
            <a:spLocks noGrp="1"/>
          </p:cNvSpPr>
          <p:nvPr>
            <p:ph sz="quarter" idx="13"/>
          </p:nvPr>
        </p:nvSpPr>
        <p:spPr>
          <a:xfrm>
            <a:off x="838200" y="1018383"/>
            <a:ext cx="10515600" cy="504497"/>
          </a:xfrm>
        </p:spPr>
        <p:txBody>
          <a:bodyPr>
            <a:noAutofit/>
          </a:bodyPr>
          <a:lstStyle/>
          <a:p>
            <a:r>
              <a:rPr lang="pt-BR" sz="3200" dirty="0"/>
              <a:t>Dedução de despesas</a:t>
            </a:r>
            <a:endParaRPr lang="es-ES" sz="3200" dirty="0"/>
          </a:p>
        </p:txBody>
      </p:sp>
      <p:sp>
        <p:nvSpPr>
          <p:cNvPr id="3" name="CaixaDeTexto 2"/>
          <p:cNvSpPr txBox="1"/>
          <p:nvPr/>
        </p:nvSpPr>
        <p:spPr>
          <a:xfrm>
            <a:off x="527741" y="1818065"/>
            <a:ext cx="11226109" cy="2769989"/>
          </a:xfrm>
          <a:prstGeom prst="rect">
            <a:avLst/>
          </a:prstGeom>
          <a:noFill/>
        </p:spPr>
        <p:txBody>
          <a:bodyPr wrap="square" rtlCol="0">
            <a:spAutoFit/>
          </a:bodyPr>
          <a:lstStyle/>
          <a:p>
            <a:pPr marL="342900" indent="-342900" algn="just">
              <a:buFont typeface="Wingdings" panose="05000000000000000000" pitchFamily="2" charset="2"/>
              <a:buChar char="Ø"/>
            </a:pPr>
            <a:r>
              <a:rPr lang="pt-BR" sz="1600" b="1" dirty="0"/>
              <a:t>Art. 299 do RIR/99</a:t>
            </a:r>
            <a:r>
              <a:rPr lang="pt-BR" sz="1600" dirty="0"/>
              <a:t>: </a:t>
            </a:r>
            <a:r>
              <a:rPr lang="pt-BR" b="1" dirty="0">
                <a:solidFill>
                  <a:schemeClr val="accent1"/>
                </a:solidFill>
              </a:rPr>
              <a:t>despesas incorridas </a:t>
            </a:r>
            <a:r>
              <a:rPr lang="pt-BR" sz="1600" dirty="0"/>
              <a:t>por </a:t>
            </a:r>
            <a:r>
              <a:rPr lang="pt-BR" b="1" dirty="0">
                <a:solidFill>
                  <a:schemeClr val="accent1"/>
                </a:solidFill>
              </a:rPr>
              <a:t>pessoas</a:t>
            </a:r>
            <a:r>
              <a:rPr lang="pt-BR" sz="1400" dirty="0">
                <a:solidFill>
                  <a:schemeClr val="accent1"/>
                </a:solidFill>
              </a:rPr>
              <a:t> </a:t>
            </a:r>
            <a:r>
              <a:rPr lang="pt-BR" b="1" dirty="0">
                <a:solidFill>
                  <a:schemeClr val="accent1"/>
                </a:solidFill>
              </a:rPr>
              <a:t>jurídicas</a:t>
            </a:r>
            <a:r>
              <a:rPr lang="pt-BR" sz="1400" dirty="0">
                <a:solidFill>
                  <a:schemeClr val="accent1"/>
                </a:solidFill>
              </a:rPr>
              <a:t> </a:t>
            </a:r>
            <a:r>
              <a:rPr lang="pt-BR" sz="1600" dirty="0"/>
              <a:t>brasileiras </a:t>
            </a:r>
            <a:r>
              <a:rPr lang="pt-BR" b="1" dirty="0">
                <a:solidFill>
                  <a:schemeClr val="accent1"/>
                </a:solidFill>
              </a:rPr>
              <a:t>sujeitas</a:t>
            </a:r>
            <a:r>
              <a:rPr lang="pt-BR" sz="1400" dirty="0">
                <a:solidFill>
                  <a:schemeClr val="accent1"/>
                </a:solidFill>
              </a:rPr>
              <a:t> </a:t>
            </a:r>
            <a:r>
              <a:rPr lang="pt-BR" sz="1600" dirty="0"/>
              <a:t>à sistemática do </a:t>
            </a:r>
            <a:r>
              <a:rPr lang="pt-BR" b="1" dirty="0">
                <a:solidFill>
                  <a:schemeClr val="accent1"/>
                </a:solidFill>
              </a:rPr>
              <a:t>Lucro</a:t>
            </a:r>
            <a:r>
              <a:rPr lang="pt-BR" sz="1400" dirty="0">
                <a:solidFill>
                  <a:schemeClr val="accent1"/>
                </a:solidFill>
              </a:rPr>
              <a:t> </a:t>
            </a:r>
            <a:r>
              <a:rPr lang="pt-BR" b="1" dirty="0">
                <a:solidFill>
                  <a:schemeClr val="accent1"/>
                </a:solidFill>
              </a:rPr>
              <a:t>Real</a:t>
            </a:r>
            <a:r>
              <a:rPr lang="pt-BR" sz="1400" dirty="0">
                <a:solidFill>
                  <a:schemeClr val="accent1"/>
                </a:solidFill>
              </a:rPr>
              <a:t> </a:t>
            </a:r>
            <a:r>
              <a:rPr lang="pt-BR" b="1" dirty="0">
                <a:solidFill>
                  <a:schemeClr val="accent1"/>
                </a:solidFill>
              </a:rPr>
              <a:t>podem</a:t>
            </a:r>
            <a:r>
              <a:rPr lang="pt-BR" sz="1400" dirty="0">
                <a:solidFill>
                  <a:schemeClr val="accent1"/>
                </a:solidFill>
              </a:rPr>
              <a:t> </a:t>
            </a:r>
            <a:r>
              <a:rPr lang="pt-BR" b="1" dirty="0">
                <a:solidFill>
                  <a:schemeClr val="accent1"/>
                </a:solidFill>
              </a:rPr>
              <a:t>ser</a:t>
            </a:r>
            <a:r>
              <a:rPr lang="pt-BR" sz="1400" dirty="0">
                <a:solidFill>
                  <a:schemeClr val="accent1"/>
                </a:solidFill>
              </a:rPr>
              <a:t> </a:t>
            </a:r>
            <a:r>
              <a:rPr lang="pt-BR" b="1" dirty="0">
                <a:solidFill>
                  <a:schemeClr val="accent1"/>
                </a:solidFill>
              </a:rPr>
              <a:t>deduzidas</a:t>
            </a:r>
            <a:r>
              <a:rPr lang="pt-BR" sz="1400" dirty="0">
                <a:solidFill>
                  <a:schemeClr val="accent1"/>
                </a:solidFill>
              </a:rPr>
              <a:t> </a:t>
            </a:r>
            <a:r>
              <a:rPr lang="pt-BR" sz="1600" dirty="0"/>
              <a:t>na apuração do Imposto de Renda das Pessoas Jurídicas (“IRPJ”) e da Contribuição Social sobre o Lucro Líquido (“CSLL”) devidos, desde que tais despesas sejam consideradas necessárias, comuns e habituais às atividades e negócios da pessoa jurídica (por exemplo, para a manutenção das fontes produtoras).</a:t>
            </a:r>
          </a:p>
          <a:p>
            <a:pPr marL="342900" indent="-342900" algn="just">
              <a:buFont typeface="Wingdings" panose="05000000000000000000" pitchFamily="2" charset="2"/>
              <a:buChar char="Ø"/>
            </a:pPr>
            <a:endParaRPr lang="pt-BR" sz="1600" dirty="0"/>
          </a:p>
          <a:p>
            <a:pPr marL="342900" indent="-342900" algn="just">
              <a:buFont typeface="Wingdings" panose="05000000000000000000" pitchFamily="2" charset="2"/>
              <a:buChar char="Ø"/>
            </a:pPr>
            <a:r>
              <a:rPr lang="pt-BR" sz="1600" b="1" dirty="0"/>
              <a:t>Artigo 352 do RIR/99</a:t>
            </a:r>
            <a:r>
              <a:rPr lang="pt-BR" sz="1600" dirty="0"/>
              <a:t>: Além da necessidade do cumprimento dos requisitos gerais, para serem consideradas dedutíveis, </a:t>
            </a:r>
            <a:r>
              <a:rPr lang="pt-BR" b="1" dirty="0">
                <a:solidFill>
                  <a:schemeClr val="accent1"/>
                </a:solidFill>
              </a:rPr>
              <a:t>as despesas com royalties devem ser necessárias para que o contribuinte mantenha a posse, uso ou fruição do bem ou direito que produz o rendimento</a:t>
            </a:r>
            <a:r>
              <a:rPr lang="pt-BR" sz="1600" dirty="0"/>
              <a:t>, conforme determina o artigo 352 do RIR/99, sendo necessário, ainda, o cumprimento de requisitos específicos e a </a:t>
            </a:r>
            <a:r>
              <a:rPr lang="pt-BR" b="1" dirty="0">
                <a:solidFill>
                  <a:schemeClr val="accent1"/>
                </a:solidFill>
              </a:rPr>
              <a:t>observância</a:t>
            </a:r>
            <a:r>
              <a:rPr lang="pt-BR" sz="1600" dirty="0">
                <a:solidFill>
                  <a:schemeClr val="accent1"/>
                </a:solidFill>
              </a:rPr>
              <a:t> </a:t>
            </a:r>
            <a:r>
              <a:rPr lang="pt-BR" b="1" dirty="0">
                <a:solidFill>
                  <a:schemeClr val="accent1"/>
                </a:solidFill>
              </a:rPr>
              <a:t>de</a:t>
            </a:r>
            <a:r>
              <a:rPr lang="pt-BR" sz="1600" dirty="0"/>
              <a:t> certas restrições e </a:t>
            </a:r>
            <a:r>
              <a:rPr lang="pt-BR" b="1" dirty="0">
                <a:solidFill>
                  <a:schemeClr val="accent1"/>
                </a:solidFill>
              </a:rPr>
              <a:t>limites</a:t>
            </a:r>
            <a:r>
              <a:rPr lang="pt-BR" sz="1600" dirty="0"/>
              <a:t>.</a:t>
            </a:r>
            <a:endParaRPr lang="en-US" sz="1600" dirty="0"/>
          </a:p>
          <a:p>
            <a:pPr algn="just"/>
            <a:endParaRPr lang="en-US" sz="1600" dirty="0"/>
          </a:p>
        </p:txBody>
      </p:sp>
      <p:sp>
        <p:nvSpPr>
          <p:cNvPr id="6" name="CaixaDeTexto 5"/>
          <p:cNvSpPr txBox="1"/>
          <p:nvPr/>
        </p:nvSpPr>
        <p:spPr>
          <a:xfrm>
            <a:off x="1485826" y="4883239"/>
            <a:ext cx="6819900" cy="1200329"/>
          </a:xfrm>
          <a:prstGeom prst="rect">
            <a:avLst/>
          </a:prstGeom>
          <a:noFill/>
          <a:ln w="38100">
            <a:solidFill>
              <a:srgbClr val="FFFF00"/>
            </a:solidFill>
            <a:prstDash val="dash"/>
          </a:ln>
        </p:spPr>
        <p:txBody>
          <a:bodyPr wrap="square" rtlCol="0">
            <a:spAutoFit/>
          </a:bodyPr>
          <a:lstStyle/>
          <a:p>
            <a:pPr algn="just"/>
            <a:r>
              <a:rPr lang="pt-BR" dirty="0"/>
              <a:t>Apesar de a legislação brasileira autorizar a dedução de despesas incorridas com o pagamento de royalties ao exterior, </a:t>
            </a:r>
            <a:r>
              <a:rPr lang="pt-BR" b="1" dirty="0"/>
              <a:t>existe atualmente uma série de restrições peculiares impostas para que tais deduções sejam efetuadas</a:t>
            </a:r>
            <a:r>
              <a:rPr lang="pt-BR" dirty="0"/>
              <a:t>.</a:t>
            </a:r>
            <a:endParaRPr lang="en-US" dirty="0"/>
          </a:p>
        </p:txBody>
      </p:sp>
      <p:pic>
        <p:nvPicPr>
          <p:cNvPr id="7" name="Picture 2" descr="Image result for ATENÇÃ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7552" y="4588054"/>
            <a:ext cx="1603289" cy="1468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875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 y="448250"/>
            <a:ext cx="6272463" cy="480131"/>
          </a:xfrm>
          <a:solidFill>
            <a:schemeClr val="bg1"/>
          </a:solidFill>
        </p:spPr>
        <p:txBody>
          <a:bodyPr wrap="square">
            <a:spAutoFit/>
          </a:bodyPr>
          <a:lstStyle/>
          <a:p>
            <a:pPr algn="l"/>
            <a:r>
              <a:rPr lang="pt-BR" sz="2800" dirty="0" smtClean="0">
                <a:solidFill>
                  <a:srgbClr val="166C70"/>
                </a:solidFill>
                <a:latin typeface="Lora"/>
                <a:ea typeface="+mn-ea"/>
                <a:cs typeface="+mn-cs"/>
              </a:rPr>
              <a:t>Tributação sobre Serviços </a:t>
            </a:r>
            <a:r>
              <a:rPr lang="pt-BR" sz="2800" dirty="0">
                <a:solidFill>
                  <a:srgbClr val="166C70"/>
                </a:solidFill>
                <a:latin typeface="Lora"/>
                <a:ea typeface="+mn-ea"/>
                <a:cs typeface="+mn-cs"/>
              </a:rPr>
              <a:t>Importados </a:t>
            </a:r>
            <a:endParaRPr lang="es-ES" sz="2800" dirty="0">
              <a:solidFill>
                <a:srgbClr val="166C70"/>
              </a:solidFill>
              <a:latin typeface="Lora"/>
              <a:ea typeface="+mn-ea"/>
              <a:cs typeface="+mn-cs"/>
            </a:endParaRPr>
          </a:p>
        </p:txBody>
      </p:sp>
      <p:sp>
        <p:nvSpPr>
          <p:cNvPr id="3" name="Espaço Reservado para Conteúdo 2"/>
          <p:cNvSpPr>
            <a:spLocks noGrp="1"/>
          </p:cNvSpPr>
          <p:nvPr>
            <p:ph sz="quarter" idx="13"/>
          </p:nvPr>
        </p:nvSpPr>
        <p:spPr>
          <a:xfrm>
            <a:off x="871450" y="1007599"/>
            <a:ext cx="10515600" cy="504497"/>
          </a:xfrm>
        </p:spPr>
        <p:txBody>
          <a:bodyPr>
            <a:normAutofit/>
          </a:bodyPr>
          <a:lstStyle/>
          <a:p>
            <a:r>
              <a:rPr lang="pt-BR" sz="2800" dirty="0"/>
              <a:t>Tributação nos pagamentos</a:t>
            </a:r>
            <a:endParaRPr lang="es-ES" sz="2800" dirty="0"/>
          </a:p>
        </p:txBody>
      </p:sp>
      <p:graphicFrame>
        <p:nvGraphicFramePr>
          <p:cNvPr id="4" name="Tabela 3"/>
          <p:cNvGraphicFramePr>
            <a:graphicFrameLocks noGrp="1"/>
          </p:cNvGraphicFramePr>
          <p:nvPr>
            <p:extLst>
              <p:ext uri="{D42A27DB-BD31-4B8C-83A1-F6EECF244321}">
                <p14:modId xmlns:p14="http://schemas.microsoft.com/office/powerpoint/2010/main" val="1728921371"/>
              </p:ext>
            </p:extLst>
          </p:nvPr>
        </p:nvGraphicFramePr>
        <p:xfrm>
          <a:off x="629454" y="1495471"/>
          <a:ext cx="10999592" cy="4826367"/>
        </p:xfrm>
        <a:graphic>
          <a:graphicData uri="http://schemas.openxmlformats.org/drawingml/2006/table">
            <a:tbl>
              <a:tblPr firstRow="1" firstCol="1" bandRow="1">
                <a:tableStyleId>{5C22544A-7EE6-4342-B048-85BDC9FD1C3A}</a:tableStyleId>
              </a:tblPr>
              <a:tblGrid>
                <a:gridCol w="1931792">
                  <a:extLst>
                    <a:ext uri="{9D8B030D-6E8A-4147-A177-3AD203B41FA5}">
                      <a16:colId xmlns="" xmlns:a16="http://schemas.microsoft.com/office/drawing/2014/main" val="20000"/>
                    </a:ext>
                  </a:extLst>
                </a:gridCol>
                <a:gridCol w="1428750">
                  <a:extLst>
                    <a:ext uri="{9D8B030D-6E8A-4147-A177-3AD203B41FA5}">
                      <a16:colId xmlns="" xmlns:a16="http://schemas.microsoft.com/office/drawing/2014/main" val="20001"/>
                    </a:ext>
                  </a:extLst>
                </a:gridCol>
                <a:gridCol w="2724150">
                  <a:extLst>
                    <a:ext uri="{9D8B030D-6E8A-4147-A177-3AD203B41FA5}">
                      <a16:colId xmlns="" xmlns:a16="http://schemas.microsoft.com/office/drawing/2014/main" val="20002"/>
                    </a:ext>
                  </a:extLst>
                </a:gridCol>
                <a:gridCol w="4914900">
                  <a:extLst>
                    <a:ext uri="{9D8B030D-6E8A-4147-A177-3AD203B41FA5}">
                      <a16:colId xmlns="" xmlns:a16="http://schemas.microsoft.com/office/drawing/2014/main" val="20003"/>
                    </a:ext>
                  </a:extLst>
                </a:gridCol>
              </a:tblGrid>
              <a:tr h="419100">
                <a:tc>
                  <a:txBody>
                    <a:bodyPr/>
                    <a:lstStyle/>
                    <a:p>
                      <a:pPr marL="449580" algn="ctr">
                        <a:lnSpc>
                          <a:spcPct val="115000"/>
                        </a:lnSpc>
                        <a:spcAft>
                          <a:spcPts val="0"/>
                        </a:spcAft>
                      </a:pPr>
                      <a:r>
                        <a:rPr lang="pt-BR" sz="2000" dirty="0">
                          <a:effectLst/>
                        </a:rPr>
                        <a:t>Tributo</a:t>
                      </a:r>
                      <a:endParaRPr lang="en-US" sz="2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791" marR="50791" marT="0" marB="0" anchor="ctr"/>
                </a:tc>
                <a:tc>
                  <a:txBody>
                    <a:bodyPr/>
                    <a:lstStyle/>
                    <a:p>
                      <a:pPr marL="0" indent="0" algn="ctr">
                        <a:lnSpc>
                          <a:spcPct val="115000"/>
                        </a:lnSpc>
                        <a:spcAft>
                          <a:spcPts val="0"/>
                        </a:spcAft>
                      </a:pPr>
                      <a:r>
                        <a:rPr lang="pt-BR" sz="2000">
                          <a:effectLst/>
                        </a:rPr>
                        <a:t>Alíquota</a:t>
                      </a:r>
                      <a:endParaRPr lang="en-US" sz="2800">
                        <a:effectLst/>
                        <a:latin typeface="Arial" panose="020B0604020202020204" pitchFamily="34" charset="0"/>
                        <a:ea typeface="Times New Roman" panose="02020603050405020304" pitchFamily="18" charset="0"/>
                        <a:cs typeface="Times New Roman" panose="02020603050405020304" pitchFamily="18" charset="0"/>
                      </a:endParaRPr>
                    </a:p>
                  </a:txBody>
                  <a:tcPr marL="50791" marR="50791" marT="0" marB="0" anchor="ctr"/>
                </a:tc>
                <a:tc>
                  <a:txBody>
                    <a:bodyPr/>
                    <a:lstStyle/>
                    <a:p>
                      <a:pPr marL="0" indent="0" algn="ctr">
                        <a:lnSpc>
                          <a:spcPct val="115000"/>
                        </a:lnSpc>
                        <a:spcAft>
                          <a:spcPts val="0"/>
                        </a:spcAft>
                      </a:pPr>
                      <a:r>
                        <a:rPr lang="pt-BR" sz="2000">
                          <a:effectLst/>
                        </a:rPr>
                        <a:t>Base legal</a:t>
                      </a:r>
                      <a:endParaRPr lang="en-US" sz="2800">
                        <a:effectLst/>
                        <a:latin typeface="Arial" panose="020B0604020202020204" pitchFamily="34" charset="0"/>
                        <a:ea typeface="Times New Roman" panose="02020603050405020304" pitchFamily="18" charset="0"/>
                        <a:cs typeface="Times New Roman" panose="02020603050405020304" pitchFamily="18" charset="0"/>
                      </a:endParaRPr>
                    </a:p>
                  </a:txBody>
                  <a:tcPr marL="50791" marR="50791" marT="0" marB="0" anchor="ctr"/>
                </a:tc>
                <a:tc>
                  <a:txBody>
                    <a:bodyPr/>
                    <a:lstStyle/>
                    <a:p>
                      <a:pPr marL="7938" indent="-7938" algn="ctr">
                        <a:lnSpc>
                          <a:spcPct val="115000"/>
                        </a:lnSpc>
                        <a:spcAft>
                          <a:spcPts val="0"/>
                        </a:spcAft>
                      </a:pPr>
                      <a:r>
                        <a:rPr lang="pt-BR" sz="2000">
                          <a:effectLst/>
                        </a:rPr>
                        <a:t>Comentário</a:t>
                      </a:r>
                      <a:endParaRPr lang="en-US" sz="2800">
                        <a:effectLst/>
                        <a:latin typeface="Arial" panose="020B0604020202020204" pitchFamily="34" charset="0"/>
                        <a:ea typeface="Times New Roman" panose="02020603050405020304" pitchFamily="18" charset="0"/>
                        <a:cs typeface="Times New Roman" panose="02020603050405020304" pitchFamily="18" charset="0"/>
                      </a:endParaRPr>
                    </a:p>
                  </a:txBody>
                  <a:tcPr marL="50791" marR="50791" marT="0" marB="0" anchor="ctr"/>
                </a:tc>
                <a:extLst>
                  <a:ext uri="{0D108BD9-81ED-4DB2-BD59-A6C34878D82A}">
                    <a16:rowId xmlns="" xmlns:a16="http://schemas.microsoft.com/office/drawing/2014/main" val="10000"/>
                  </a:ext>
                </a:extLst>
              </a:tr>
              <a:tr h="667676">
                <a:tc>
                  <a:txBody>
                    <a:bodyPr/>
                    <a:lstStyle/>
                    <a:p>
                      <a:pPr marL="0" indent="0" algn="ctr">
                        <a:lnSpc>
                          <a:spcPct val="115000"/>
                        </a:lnSpc>
                        <a:spcAft>
                          <a:spcPts val="0"/>
                        </a:spcAft>
                      </a:pPr>
                      <a:r>
                        <a:rPr lang="pt-BR" sz="2000" dirty="0">
                          <a:effectLst/>
                        </a:rPr>
                        <a:t>IRRF</a:t>
                      </a:r>
                      <a:endParaRPr lang="en-US" sz="2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791" marR="50791" marT="0" marB="0" anchor="ctr"/>
                </a:tc>
                <a:tc>
                  <a:txBody>
                    <a:bodyPr/>
                    <a:lstStyle/>
                    <a:p>
                      <a:pPr marL="0" indent="0" algn="ctr">
                        <a:lnSpc>
                          <a:spcPct val="115000"/>
                        </a:lnSpc>
                        <a:spcAft>
                          <a:spcPts val="0"/>
                        </a:spcAft>
                      </a:pPr>
                      <a:r>
                        <a:rPr lang="pt-BR" sz="1400" dirty="0">
                          <a:effectLst/>
                        </a:rPr>
                        <a:t>15% ou 25% (conforme aplicável)</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791" marR="50791" marT="0" marB="0" anchor="ctr"/>
                </a:tc>
                <a:tc>
                  <a:txBody>
                    <a:bodyPr/>
                    <a:lstStyle/>
                    <a:p>
                      <a:pPr marL="0" indent="0" algn="ctr">
                        <a:lnSpc>
                          <a:spcPct val="115000"/>
                        </a:lnSpc>
                        <a:spcAft>
                          <a:spcPts val="0"/>
                        </a:spcAft>
                      </a:pPr>
                      <a:r>
                        <a:rPr lang="pt-BR" sz="1400" dirty="0">
                          <a:effectLst/>
                        </a:rPr>
                        <a:t>Artigos 685, inciso II, alínea “a” do RIR/99 e 2º-A da Lei nº 10.168/00</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791" marR="50791" marT="0" marB="0" anchor="ctr"/>
                </a:tc>
                <a:tc>
                  <a:txBody>
                    <a:bodyPr/>
                    <a:lstStyle/>
                    <a:p>
                      <a:pPr marL="7938" indent="-7938" algn="just">
                        <a:lnSpc>
                          <a:spcPct val="115000"/>
                        </a:lnSpc>
                        <a:spcAft>
                          <a:spcPts val="0"/>
                        </a:spcAft>
                      </a:pPr>
                      <a:r>
                        <a:rPr lang="pt-BR" sz="1400" dirty="0">
                          <a:effectLst/>
                        </a:rPr>
                        <a:t>Caso o serviço fornecido pelo não residente seja considerado como “serviço técnico”, o IRRF incidirá à alíquota de 15%.</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791" marR="50791" marT="0" marB="0" anchor="ctr"/>
                </a:tc>
                <a:extLst>
                  <a:ext uri="{0D108BD9-81ED-4DB2-BD59-A6C34878D82A}">
                    <a16:rowId xmlns="" xmlns:a16="http://schemas.microsoft.com/office/drawing/2014/main" val="10001"/>
                  </a:ext>
                </a:extLst>
              </a:tr>
              <a:tr h="1193269">
                <a:tc>
                  <a:txBody>
                    <a:bodyPr/>
                    <a:lstStyle/>
                    <a:p>
                      <a:pPr marL="0" indent="0" algn="ctr">
                        <a:lnSpc>
                          <a:spcPct val="115000"/>
                        </a:lnSpc>
                        <a:spcAft>
                          <a:spcPts val="0"/>
                        </a:spcAft>
                      </a:pPr>
                      <a:r>
                        <a:rPr lang="pt-BR" sz="2000">
                          <a:effectLst/>
                        </a:rPr>
                        <a:t>IOF/Câmbio</a:t>
                      </a:r>
                      <a:endParaRPr lang="en-US" sz="2800">
                        <a:effectLst/>
                        <a:latin typeface="Arial" panose="020B0604020202020204" pitchFamily="34" charset="0"/>
                        <a:ea typeface="Times New Roman" panose="02020603050405020304" pitchFamily="18" charset="0"/>
                        <a:cs typeface="Times New Roman" panose="02020603050405020304" pitchFamily="18" charset="0"/>
                      </a:endParaRPr>
                    </a:p>
                  </a:txBody>
                  <a:tcPr marL="50791" marR="50791" marT="0" marB="0" anchor="ctr"/>
                </a:tc>
                <a:tc>
                  <a:txBody>
                    <a:bodyPr/>
                    <a:lstStyle/>
                    <a:p>
                      <a:pPr marL="0" indent="0" algn="ctr">
                        <a:lnSpc>
                          <a:spcPct val="115000"/>
                        </a:lnSpc>
                        <a:spcAft>
                          <a:spcPts val="0"/>
                        </a:spcAft>
                      </a:pPr>
                      <a:r>
                        <a:rPr lang="pt-BR" sz="1400" dirty="0">
                          <a:effectLst/>
                        </a:rPr>
                        <a:t>0,38%</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791" marR="50791" marT="0" marB="0" anchor="ctr"/>
                </a:tc>
                <a:tc>
                  <a:txBody>
                    <a:bodyPr/>
                    <a:lstStyle/>
                    <a:p>
                      <a:pPr marL="0" indent="0" algn="ctr">
                        <a:lnSpc>
                          <a:spcPct val="115000"/>
                        </a:lnSpc>
                        <a:spcAft>
                          <a:spcPts val="0"/>
                        </a:spcAft>
                      </a:pPr>
                      <a:r>
                        <a:rPr lang="pt-BR" sz="1400" dirty="0">
                          <a:effectLst/>
                        </a:rPr>
                        <a:t>Artigo 15-B do Decreto 6.306/07</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791" marR="50791" marT="0" marB="0" anchor="ctr"/>
                </a:tc>
                <a:tc>
                  <a:txBody>
                    <a:bodyPr/>
                    <a:lstStyle/>
                    <a:p>
                      <a:pPr marL="7938" indent="-7938" algn="just">
                        <a:lnSpc>
                          <a:spcPct val="115000"/>
                        </a:lnSpc>
                        <a:spcAft>
                          <a:spcPts val="0"/>
                        </a:spcAft>
                      </a:pPr>
                      <a:r>
                        <a:rPr lang="pt-BR" sz="1400" dirty="0">
                          <a:effectLst/>
                        </a:rPr>
                        <a:t>O IOF/Câmbio será devido a partir da liquidação da operação cambial e, se não ajustado de outra forma pelas partes, o não residente receberá a remuneração pelos serviços prestados já deduzida do imposto.</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791" marR="50791" marT="0" marB="0" anchor="ctr"/>
                </a:tc>
                <a:extLst>
                  <a:ext uri="{0D108BD9-81ED-4DB2-BD59-A6C34878D82A}">
                    <a16:rowId xmlns="" xmlns:a16="http://schemas.microsoft.com/office/drawing/2014/main" val="10002"/>
                  </a:ext>
                </a:extLst>
              </a:tr>
              <a:tr h="1193269">
                <a:tc>
                  <a:txBody>
                    <a:bodyPr/>
                    <a:lstStyle/>
                    <a:p>
                      <a:pPr marL="0" indent="0" algn="ctr">
                        <a:lnSpc>
                          <a:spcPct val="115000"/>
                        </a:lnSpc>
                        <a:spcAft>
                          <a:spcPts val="0"/>
                        </a:spcAft>
                      </a:pPr>
                      <a:r>
                        <a:rPr lang="pt-BR" sz="2000">
                          <a:effectLst/>
                        </a:rPr>
                        <a:t>PIS/COFINS-Importação</a:t>
                      </a:r>
                      <a:endParaRPr lang="en-US" sz="2800">
                        <a:effectLst/>
                        <a:latin typeface="Arial" panose="020B0604020202020204" pitchFamily="34" charset="0"/>
                        <a:ea typeface="Times New Roman" panose="02020603050405020304" pitchFamily="18" charset="0"/>
                        <a:cs typeface="Times New Roman" panose="02020603050405020304" pitchFamily="18" charset="0"/>
                      </a:endParaRPr>
                    </a:p>
                  </a:txBody>
                  <a:tcPr marL="50791" marR="50791" marT="0" marB="0" anchor="ctr"/>
                </a:tc>
                <a:tc>
                  <a:txBody>
                    <a:bodyPr/>
                    <a:lstStyle/>
                    <a:p>
                      <a:pPr marL="0" indent="0" algn="ctr">
                        <a:lnSpc>
                          <a:spcPct val="115000"/>
                        </a:lnSpc>
                        <a:spcAft>
                          <a:spcPts val="0"/>
                        </a:spcAft>
                      </a:pPr>
                      <a:r>
                        <a:rPr lang="pt-BR" sz="1400" dirty="0">
                          <a:effectLst/>
                        </a:rPr>
                        <a:t>9,25%</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791" marR="50791" marT="0" marB="0" anchor="ctr"/>
                </a:tc>
                <a:tc>
                  <a:txBody>
                    <a:bodyPr/>
                    <a:lstStyle/>
                    <a:p>
                      <a:pPr marL="0" indent="0" algn="ctr">
                        <a:lnSpc>
                          <a:spcPct val="115000"/>
                        </a:lnSpc>
                        <a:spcAft>
                          <a:spcPts val="0"/>
                        </a:spcAft>
                      </a:pPr>
                      <a:r>
                        <a:rPr lang="pt-BR" sz="1400">
                          <a:effectLst/>
                        </a:rPr>
                        <a:t>Artigo 8º, inciso II, da Lei nº 10.865/04</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50791" marR="50791" marT="0" marB="0" anchor="ctr"/>
                </a:tc>
                <a:tc>
                  <a:txBody>
                    <a:bodyPr/>
                    <a:lstStyle/>
                    <a:p>
                      <a:pPr algn="just">
                        <a:lnSpc>
                          <a:spcPct val="115000"/>
                        </a:lnSpc>
                        <a:spcAft>
                          <a:spcPts val="0"/>
                        </a:spcAft>
                      </a:pPr>
                      <a:r>
                        <a:rPr lang="pt-BR" sz="1400" dirty="0">
                          <a:effectLst/>
                        </a:rPr>
                        <a:t>O contribuinte do PIS-Importação e da COFINS-Importação será (i) a pessoa física ou jurídica localizada no Brasil, contratante de tais serviços; ou (</a:t>
                      </a:r>
                      <a:r>
                        <a:rPr lang="pt-BR" sz="1400" dirty="0" err="1">
                          <a:effectLst/>
                        </a:rPr>
                        <a:t>ii</a:t>
                      </a:r>
                      <a:r>
                        <a:rPr lang="pt-BR" sz="1400" dirty="0">
                          <a:effectLst/>
                        </a:rPr>
                        <a:t>) a pessoa física ou jurídica localizada no Brasil beneficiária dos serviços prestados, quando o contratante for residente ou domiciliado no exterior.</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791" marR="50791" marT="0" marB="0" anchor="ctr"/>
                </a:tc>
                <a:extLst>
                  <a:ext uri="{0D108BD9-81ED-4DB2-BD59-A6C34878D82A}">
                    <a16:rowId xmlns="" xmlns:a16="http://schemas.microsoft.com/office/drawing/2014/main" val="10003"/>
                  </a:ext>
                </a:extLst>
              </a:tr>
              <a:tr h="745793">
                <a:tc>
                  <a:txBody>
                    <a:bodyPr/>
                    <a:lstStyle/>
                    <a:p>
                      <a:pPr marL="0" indent="0" algn="ctr">
                        <a:lnSpc>
                          <a:spcPct val="115000"/>
                        </a:lnSpc>
                        <a:spcAft>
                          <a:spcPts val="0"/>
                        </a:spcAft>
                      </a:pPr>
                      <a:r>
                        <a:rPr lang="pt-BR" sz="2000">
                          <a:effectLst/>
                        </a:rPr>
                        <a:t>ISS-Importação</a:t>
                      </a:r>
                      <a:endParaRPr lang="en-US" sz="2800">
                        <a:effectLst/>
                        <a:latin typeface="Arial" panose="020B0604020202020204" pitchFamily="34" charset="0"/>
                        <a:ea typeface="Times New Roman" panose="02020603050405020304" pitchFamily="18" charset="0"/>
                        <a:cs typeface="Times New Roman" panose="02020603050405020304" pitchFamily="18" charset="0"/>
                      </a:endParaRPr>
                    </a:p>
                  </a:txBody>
                  <a:tcPr marL="50791" marR="50791" marT="0" marB="0" anchor="ctr"/>
                </a:tc>
                <a:tc>
                  <a:txBody>
                    <a:bodyPr/>
                    <a:lstStyle/>
                    <a:p>
                      <a:pPr marL="0" indent="0" algn="ctr">
                        <a:lnSpc>
                          <a:spcPct val="115000"/>
                        </a:lnSpc>
                        <a:spcAft>
                          <a:spcPts val="0"/>
                        </a:spcAft>
                      </a:pPr>
                      <a:r>
                        <a:rPr lang="pt-BR" sz="1400">
                          <a:effectLst/>
                        </a:rPr>
                        <a:t>2% a 5% (conforme aplicável)</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50791" marR="50791" marT="0" marB="0" anchor="ctr"/>
                </a:tc>
                <a:tc>
                  <a:txBody>
                    <a:bodyPr/>
                    <a:lstStyle/>
                    <a:p>
                      <a:pPr marL="0" indent="0" algn="ctr">
                        <a:lnSpc>
                          <a:spcPct val="115000"/>
                        </a:lnSpc>
                        <a:spcAft>
                          <a:spcPts val="0"/>
                        </a:spcAft>
                      </a:pPr>
                      <a:r>
                        <a:rPr lang="pt-BR" sz="1400">
                          <a:effectLst/>
                        </a:rPr>
                        <a:t>Artigo 1º, § 1º, da Lei Complementar nº 116/03</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50791" marR="50791" marT="0" marB="0" anchor="ctr"/>
                </a:tc>
                <a:tc>
                  <a:txBody>
                    <a:bodyPr/>
                    <a:lstStyle/>
                    <a:p>
                      <a:pPr algn="just">
                        <a:lnSpc>
                          <a:spcPct val="115000"/>
                        </a:lnSpc>
                        <a:spcAft>
                          <a:spcPts val="0"/>
                        </a:spcAft>
                      </a:pPr>
                      <a:r>
                        <a:rPr lang="pt-BR" sz="1400">
                          <a:effectLst/>
                        </a:rPr>
                        <a:t>Conforme dispõe a legislação atualmente em vigor, a alíquota do ISS-Importação pode variar de 2% a 5%, de acordo com o tipo serviço prestado e da legislação municipal aplicável.</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50791" marR="50791" marT="0" marB="0" anchor="ctr"/>
                </a:tc>
                <a:extLst>
                  <a:ext uri="{0D108BD9-81ED-4DB2-BD59-A6C34878D82A}">
                    <a16:rowId xmlns="" xmlns:a16="http://schemas.microsoft.com/office/drawing/2014/main" val="10004"/>
                  </a:ext>
                </a:extLst>
              </a:tr>
              <a:tr h="505293">
                <a:tc>
                  <a:txBody>
                    <a:bodyPr/>
                    <a:lstStyle/>
                    <a:p>
                      <a:pPr marL="0" indent="0" algn="ctr">
                        <a:lnSpc>
                          <a:spcPct val="115000"/>
                        </a:lnSpc>
                        <a:spcAft>
                          <a:spcPts val="0"/>
                        </a:spcAft>
                      </a:pPr>
                      <a:r>
                        <a:rPr lang="pt-BR" sz="2000">
                          <a:effectLst/>
                        </a:rPr>
                        <a:t>CIDE</a:t>
                      </a:r>
                      <a:endParaRPr lang="en-US" sz="2800">
                        <a:effectLst/>
                        <a:latin typeface="Arial" panose="020B0604020202020204" pitchFamily="34" charset="0"/>
                        <a:ea typeface="Times New Roman" panose="02020603050405020304" pitchFamily="18" charset="0"/>
                        <a:cs typeface="Times New Roman" panose="02020603050405020304" pitchFamily="18" charset="0"/>
                      </a:endParaRPr>
                    </a:p>
                  </a:txBody>
                  <a:tcPr marL="50791" marR="50791" marT="0" marB="0" anchor="ctr"/>
                </a:tc>
                <a:tc>
                  <a:txBody>
                    <a:bodyPr/>
                    <a:lstStyle/>
                    <a:p>
                      <a:pPr marL="0" indent="0" algn="ctr">
                        <a:lnSpc>
                          <a:spcPct val="115000"/>
                        </a:lnSpc>
                        <a:spcAft>
                          <a:spcPts val="0"/>
                        </a:spcAft>
                      </a:pPr>
                      <a:r>
                        <a:rPr lang="pt-BR" sz="1400">
                          <a:effectLst/>
                        </a:rPr>
                        <a:t>10%</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50791" marR="50791" marT="0" marB="0" anchor="ctr"/>
                </a:tc>
                <a:tc>
                  <a:txBody>
                    <a:bodyPr/>
                    <a:lstStyle/>
                    <a:p>
                      <a:pPr marL="0" indent="0" algn="ctr">
                        <a:lnSpc>
                          <a:spcPct val="115000"/>
                        </a:lnSpc>
                        <a:spcAft>
                          <a:spcPts val="0"/>
                        </a:spcAft>
                      </a:pPr>
                      <a:r>
                        <a:rPr lang="pt-BR" sz="1400">
                          <a:effectLst/>
                        </a:rPr>
                        <a:t>Lei nº 10.168/00</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50791" marR="50791" marT="0" marB="0" anchor="ctr"/>
                </a:tc>
                <a:tc>
                  <a:txBody>
                    <a:bodyPr/>
                    <a:lstStyle/>
                    <a:p>
                      <a:pPr algn="just">
                        <a:lnSpc>
                          <a:spcPct val="115000"/>
                        </a:lnSpc>
                        <a:spcAft>
                          <a:spcPts val="0"/>
                        </a:spcAft>
                      </a:pPr>
                      <a:r>
                        <a:rPr lang="pt-BR" sz="1400" dirty="0">
                          <a:effectLst/>
                        </a:rPr>
                        <a:t>Caso o serviço fornecido pelo não residente seja considerado como “serviço técnico”, haverá a incidência da CIDE.</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791" marR="50791" marT="0" marB="0" anchor="ct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27322780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a:graphicFrameLocks/>
          </p:cNvGraphicFramePr>
          <p:nvPr>
            <p:extLst>
              <p:ext uri="{D42A27DB-BD31-4B8C-83A1-F6EECF244321}">
                <p14:modId xmlns:p14="http://schemas.microsoft.com/office/powerpoint/2010/main" val="731337791"/>
              </p:ext>
            </p:extLst>
          </p:nvPr>
        </p:nvGraphicFramePr>
        <p:xfrm>
          <a:off x="441280" y="1276512"/>
          <a:ext cx="7499562" cy="4933219"/>
        </p:xfrm>
        <a:graphic>
          <a:graphicData uri="http://schemas.openxmlformats.org/drawingml/2006/chart">
            <c:chart xmlns:c="http://schemas.openxmlformats.org/drawingml/2006/chart" xmlns:r="http://schemas.openxmlformats.org/officeDocument/2006/relationships" r:id="rId2"/>
          </a:graphicData>
        </a:graphic>
      </p:graphicFrame>
      <p:sp>
        <p:nvSpPr>
          <p:cNvPr id="5" name="Retângulo 4"/>
          <p:cNvSpPr/>
          <p:nvPr/>
        </p:nvSpPr>
        <p:spPr>
          <a:xfrm>
            <a:off x="32037" y="448346"/>
            <a:ext cx="10503196" cy="523220"/>
          </a:xfrm>
          <a:prstGeom prst="rect">
            <a:avLst/>
          </a:prstGeom>
          <a:solidFill>
            <a:schemeClr val="bg1"/>
          </a:solidFill>
        </p:spPr>
        <p:txBody>
          <a:bodyPr wrap="none">
            <a:spAutoFit/>
          </a:bodyPr>
          <a:lstStyle/>
          <a:p>
            <a:r>
              <a:rPr lang="pt-BR" sz="2800" dirty="0">
                <a:solidFill>
                  <a:srgbClr val="166C70"/>
                </a:solidFill>
                <a:latin typeface="Lora"/>
              </a:rPr>
              <a:t>Evolução Insumos de inovação e produtos de inovação do Brasil</a:t>
            </a:r>
          </a:p>
        </p:txBody>
      </p:sp>
      <p:sp>
        <p:nvSpPr>
          <p:cNvPr id="6" name="CaixaDeTexto 5"/>
          <p:cNvSpPr txBox="1"/>
          <p:nvPr/>
        </p:nvSpPr>
        <p:spPr>
          <a:xfrm>
            <a:off x="441280" y="6209731"/>
            <a:ext cx="2312877" cy="276999"/>
          </a:xfrm>
          <a:prstGeom prst="rect">
            <a:avLst/>
          </a:prstGeom>
          <a:noFill/>
        </p:spPr>
        <p:txBody>
          <a:bodyPr wrap="none" rtlCol="0">
            <a:spAutoFit/>
          </a:bodyPr>
          <a:lstStyle/>
          <a:p>
            <a:r>
              <a:rPr lang="pt-BR" sz="1200" dirty="0"/>
              <a:t>Fonte: GFB, com dados GII (2016).</a:t>
            </a:r>
          </a:p>
        </p:txBody>
      </p:sp>
      <p:sp>
        <p:nvSpPr>
          <p:cNvPr id="2" name="Retângulo 1"/>
          <p:cNvSpPr/>
          <p:nvPr/>
        </p:nvSpPr>
        <p:spPr>
          <a:xfrm>
            <a:off x="8117304" y="1519035"/>
            <a:ext cx="4074696" cy="1938992"/>
          </a:xfrm>
          <a:prstGeom prst="rect">
            <a:avLst/>
          </a:prstGeom>
        </p:spPr>
        <p:txBody>
          <a:bodyPr wrap="square">
            <a:spAutoFit/>
          </a:bodyPr>
          <a:lstStyle/>
          <a:p>
            <a:pPr algn="just"/>
            <a:r>
              <a:rPr lang="pt-BR" sz="2400" b="1" dirty="0">
                <a:solidFill>
                  <a:srgbClr val="166C70"/>
                </a:solidFill>
              </a:rPr>
              <a:t>Insumos de inovação</a:t>
            </a:r>
          </a:p>
          <a:p>
            <a:pPr algn="just"/>
            <a:r>
              <a:rPr lang="pt-BR" sz="1600" dirty="0"/>
              <a:t>Referem-se a 5 pilares de insumos que capturam elementos da economia capazes de habilitar atividades inovadoras: </a:t>
            </a:r>
            <a:r>
              <a:rPr lang="pt-BR" sz="1600" b="1" dirty="0">
                <a:solidFill>
                  <a:srgbClr val="FF0000"/>
                </a:solidFill>
              </a:rPr>
              <a:t>instituições, capital humano e pesquisa, infraestrutura, sofisticação de mercado, sofisticação empresarial</a:t>
            </a:r>
            <a:r>
              <a:rPr lang="pt-BR" sz="1600" dirty="0"/>
              <a:t>.</a:t>
            </a:r>
            <a:endParaRPr lang="pt-BR" sz="1600" dirty="0"/>
          </a:p>
        </p:txBody>
      </p:sp>
      <p:sp>
        <p:nvSpPr>
          <p:cNvPr id="3" name="Retângulo 2"/>
          <p:cNvSpPr/>
          <p:nvPr/>
        </p:nvSpPr>
        <p:spPr>
          <a:xfrm>
            <a:off x="8117304" y="3593628"/>
            <a:ext cx="4074696" cy="1692771"/>
          </a:xfrm>
          <a:prstGeom prst="rect">
            <a:avLst/>
          </a:prstGeom>
        </p:spPr>
        <p:txBody>
          <a:bodyPr wrap="square">
            <a:spAutoFit/>
          </a:bodyPr>
          <a:lstStyle/>
          <a:p>
            <a:pPr algn="just"/>
            <a:r>
              <a:rPr lang="pt-BR" sz="2400" b="1" dirty="0">
                <a:solidFill>
                  <a:srgbClr val="166C70"/>
                </a:solidFill>
              </a:rPr>
              <a:t>Produtos de inovação</a:t>
            </a:r>
          </a:p>
          <a:p>
            <a:pPr algn="just"/>
            <a:r>
              <a:rPr lang="pt-BR" sz="1600" dirty="0"/>
              <a:t>Informações sobre </a:t>
            </a:r>
            <a:r>
              <a:rPr lang="pt-BR" sz="1600" b="1" dirty="0">
                <a:solidFill>
                  <a:srgbClr val="FF0000"/>
                </a:solidFill>
              </a:rPr>
              <a:t>produtos que são resultados de atividades inovadoras dentro da economia</a:t>
            </a:r>
            <a:r>
              <a:rPr lang="pt-BR" sz="1600" dirty="0"/>
              <a:t>. São divididos em dois pilares: conhecimento e produtos tecnológicos e produtos criativos.</a:t>
            </a:r>
            <a:endParaRPr lang="pt-BR" sz="1600" dirty="0"/>
          </a:p>
        </p:txBody>
      </p:sp>
    </p:spTree>
    <p:extLst>
      <p:ext uri="{BB962C8B-B14F-4D97-AF65-F5344CB8AC3E}">
        <p14:creationId xmlns:p14="http://schemas.microsoft.com/office/powerpoint/2010/main" val="266927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left)">
                                      <p:cBhvr>
                                        <p:cTn id="7" dur="500"/>
                                        <p:tgtEl>
                                          <p:spTgt spid="4">
                                            <p:graphicEl>
                                              <a:chart seriesIdx="-3" categoryIdx="-3" bldStep="gridLegend"/>
                                            </p:graphic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wipe(left)">
                                      <p:cBhvr>
                                        <p:cTn id="11" dur="500"/>
                                        <p:tgtEl>
                                          <p:spTgt spid="4">
                                            <p:graphicEl>
                                              <a:chart seriesIdx="0" categoryIdx="-4" bldStep="series"/>
                                            </p:graphic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wipe(left)">
                                      <p:cBhvr>
                                        <p:cTn id="15" dur="500"/>
                                        <p:tgtEl>
                                          <p:spTgt spid="4">
                                            <p:graphicEl>
                                              <a:chart seriesIdx="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series"/>
        </p:bldSub>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0" y="444535"/>
            <a:ext cx="2211185" cy="480131"/>
          </a:xfrm>
          <a:solidFill>
            <a:schemeClr val="bg1"/>
          </a:solidFill>
        </p:spPr>
        <p:txBody>
          <a:bodyPr wrap="square">
            <a:spAutoFit/>
          </a:bodyPr>
          <a:lstStyle/>
          <a:p>
            <a:pPr algn="l"/>
            <a:r>
              <a:rPr lang="pt-BR" sz="2800" dirty="0">
                <a:solidFill>
                  <a:srgbClr val="166C70"/>
                </a:solidFill>
                <a:latin typeface="Lora"/>
                <a:ea typeface="+mn-ea"/>
                <a:cs typeface="+mn-cs"/>
              </a:rPr>
              <a:t>Ex-Tarifários </a:t>
            </a:r>
          </a:p>
        </p:txBody>
      </p:sp>
      <p:sp>
        <p:nvSpPr>
          <p:cNvPr id="8" name="Elipse 7"/>
          <p:cNvSpPr>
            <a:spLocks noChangeAspect="1"/>
          </p:cNvSpPr>
          <p:nvPr/>
        </p:nvSpPr>
        <p:spPr>
          <a:xfrm>
            <a:off x="8924033" y="1764833"/>
            <a:ext cx="2542691" cy="2379340"/>
          </a:xfrm>
          <a:prstGeom prst="ellipse">
            <a:avLst/>
          </a:prstGeom>
          <a:gradFill flip="none" rotWithShape="1">
            <a:gsLst>
              <a:gs pos="0">
                <a:schemeClr val="tx2">
                  <a:shade val="30000"/>
                  <a:satMod val="115000"/>
                  <a:alpha val="64000"/>
                </a:schemeClr>
              </a:gs>
              <a:gs pos="50000">
                <a:schemeClr val="tx2">
                  <a:shade val="67500"/>
                  <a:satMod val="115000"/>
                </a:schemeClr>
              </a:gs>
              <a:gs pos="100000">
                <a:schemeClr val="tx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t>Necessária Maior Agilidade na análise</a:t>
            </a:r>
          </a:p>
        </p:txBody>
      </p:sp>
      <p:grpSp>
        <p:nvGrpSpPr>
          <p:cNvPr id="10" name="Grupo 9"/>
          <p:cNvGrpSpPr/>
          <p:nvPr/>
        </p:nvGrpSpPr>
        <p:grpSpPr>
          <a:xfrm>
            <a:off x="42779" y="1672111"/>
            <a:ext cx="8128000" cy="1183746"/>
            <a:chOff x="0" y="734852"/>
            <a:chExt cx="8128000" cy="1183746"/>
          </a:xfrm>
          <a:scene3d>
            <a:camera prst="orthographicFront"/>
            <a:lightRig rig="threePt" dir="t">
              <a:rot lat="0" lon="0" rev="7500000"/>
            </a:lightRig>
          </a:scene3d>
        </p:grpSpPr>
        <p:sp>
          <p:nvSpPr>
            <p:cNvPr id="26" name="Seta para a direita 25"/>
            <p:cNvSpPr/>
            <p:nvPr/>
          </p:nvSpPr>
          <p:spPr>
            <a:xfrm>
              <a:off x="0" y="734852"/>
              <a:ext cx="8128000" cy="1183746"/>
            </a:xfrm>
            <a:prstGeom prst="rightArrow">
              <a:avLst>
                <a:gd name="adj1" fmla="val 50000"/>
                <a:gd name="adj2" fmla="val 50000"/>
              </a:avLst>
            </a:prstGeom>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7" name="Seta para a direita 4"/>
            <p:cNvSpPr/>
            <p:nvPr/>
          </p:nvSpPr>
          <p:spPr>
            <a:xfrm>
              <a:off x="0" y="1030789"/>
              <a:ext cx="7832064" cy="59187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3820" tIns="83820" rIns="254000" bIns="187920" numCol="1" spcCol="1270" anchor="ctr" anchorCtr="0">
              <a:noAutofit/>
            </a:bodyPr>
            <a:lstStyle/>
            <a:p>
              <a:pPr lvl="0" algn="l" defTabSz="977900">
                <a:lnSpc>
                  <a:spcPct val="90000"/>
                </a:lnSpc>
                <a:spcBef>
                  <a:spcPct val="0"/>
                </a:spcBef>
                <a:spcAft>
                  <a:spcPct val="35000"/>
                </a:spcAft>
              </a:pPr>
              <a:r>
                <a:rPr lang="pt-BR" sz="2200" b="1" kern="1200" dirty="0">
                  <a:effectLst>
                    <a:outerShdw blurRad="38100" dist="38100" dir="2700000" algn="tl">
                      <a:srgbClr val="000000">
                        <a:alpha val="43137"/>
                      </a:srgbClr>
                    </a:outerShdw>
                  </a:effectLst>
                </a:rPr>
                <a:t>Novas Fábricas de Biotecnologia</a:t>
              </a:r>
            </a:p>
          </p:txBody>
        </p:sp>
      </p:grpSp>
      <p:grpSp>
        <p:nvGrpSpPr>
          <p:cNvPr id="11" name="Grupo 10"/>
          <p:cNvGrpSpPr/>
          <p:nvPr/>
        </p:nvGrpSpPr>
        <p:grpSpPr>
          <a:xfrm>
            <a:off x="42779" y="2584950"/>
            <a:ext cx="2503424" cy="2280331"/>
            <a:chOff x="0" y="1647691"/>
            <a:chExt cx="2503424" cy="2280331"/>
          </a:xfrm>
          <a:scene3d>
            <a:camera prst="orthographicFront"/>
            <a:lightRig rig="threePt" dir="t">
              <a:rot lat="0" lon="0" rev="7500000"/>
            </a:lightRig>
          </a:scene3d>
        </p:grpSpPr>
        <p:sp>
          <p:nvSpPr>
            <p:cNvPr id="24" name="Retângulo 23"/>
            <p:cNvSpPr/>
            <p:nvPr/>
          </p:nvSpPr>
          <p:spPr>
            <a:xfrm>
              <a:off x="0" y="1647691"/>
              <a:ext cx="2503424" cy="2280331"/>
            </a:xfrm>
            <a:prstGeom prst="rect">
              <a:avLst/>
            </a:prstGeom>
            <a:sp3d extrusionH="190500" prstMaterial="dkEdge">
              <a:bevelT w="120650" h="38100" prst="relaxedInset"/>
              <a:contourClr>
                <a:schemeClr val="bg1"/>
              </a:contourClr>
            </a:sp3d>
          </p:spPr>
          <p:style>
            <a:lnRef idx="1">
              <a:schemeClr val="dk2">
                <a:hueOff val="0"/>
                <a:satOff val="0"/>
                <a:lumOff val="0"/>
                <a:alphaOff val="0"/>
              </a:schemeClr>
            </a:lnRef>
            <a:fillRef idx="1">
              <a:schemeClr val="lt2">
                <a:hueOff val="0"/>
                <a:satOff val="0"/>
                <a:lumOff val="0"/>
                <a:alphaOff val="0"/>
              </a:schemeClr>
            </a:fillRef>
            <a:effectRef idx="2">
              <a:schemeClr val="lt2">
                <a:hueOff val="0"/>
                <a:satOff val="0"/>
                <a:lumOff val="0"/>
                <a:alphaOff val="0"/>
              </a:schemeClr>
            </a:effectRef>
            <a:fontRef idx="minor">
              <a:schemeClr val="dk1">
                <a:hueOff val="0"/>
                <a:satOff val="0"/>
                <a:lumOff val="0"/>
                <a:alphaOff val="0"/>
              </a:schemeClr>
            </a:fontRef>
          </p:style>
        </p:sp>
        <p:sp>
          <p:nvSpPr>
            <p:cNvPr id="25" name="Retângulo 24"/>
            <p:cNvSpPr/>
            <p:nvPr/>
          </p:nvSpPr>
          <p:spPr>
            <a:xfrm>
              <a:off x="0" y="1647691"/>
              <a:ext cx="2503424" cy="2280331"/>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pt-BR" sz="1800" kern="1200" dirty="0"/>
                <a:t>Empresas do GFB já fecharam Parcerias para o Desenvolvimento Produtivo (</a:t>
              </a:r>
              <a:r>
                <a:rPr lang="pt-BR" sz="1800" kern="1200" dirty="0" err="1"/>
                <a:t>PDPs</a:t>
              </a:r>
              <a:r>
                <a:rPr lang="pt-BR" sz="1800" kern="1200" dirty="0"/>
                <a:t>) com o governo para a produção de </a:t>
              </a:r>
              <a:r>
                <a:rPr lang="pt-BR" sz="1800" kern="1200" dirty="0" err="1"/>
                <a:t>biomedicamentos</a:t>
              </a:r>
              <a:r>
                <a:rPr lang="pt-BR" sz="1800" kern="1200" dirty="0"/>
                <a:t> para o SUS. </a:t>
              </a:r>
            </a:p>
          </p:txBody>
        </p:sp>
      </p:grpSp>
      <p:grpSp>
        <p:nvGrpSpPr>
          <p:cNvPr id="12" name="Grupo 11"/>
          <p:cNvGrpSpPr/>
          <p:nvPr/>
        </p:nvGrpSpPr>
        <p:grpSpPr>
          <a:xfrm>
            <a:off x="2546202" y="2066693"/>
            <a:ext cx="5624576" cy="1183746"/>
            <a:chOff x="2503423" y="1129434"/>
            <a:chExt cx="5624576" cy="1183746"/>
          </a:xfrm>
          <a:scene3d>
            <a:camera prst="orthographicFront"/>
            <a:lightRig rig="threePt" dir="t">
              <a:rot lat="0" lon="0" rev="7500000"/>
            </a:lightRig>
          </a:scene3d>
        </p:grpSpPr>
        <p:sp>
          <p:nvSpPr>
            <p:cNvPr id="22" name="Seta para a direita 21"/>
            <p:cNvSpPr/>
            <p:nvPr/>
          </p:nvSpPr>
          <p:spPr>
            <a:xfrm>
              <a:off x="2503423" y="1129434"/>
              <a:ext cx="5624576" cy="1183746"/>
            </a:xfrm>
            <a:prstGeom prst="rightArrow">
              <a:avLst>
                <a:gd name="adj1" fmla="val 50000"/>
                <a:gd name="adj2" fmla="val 50000"/>
              </a:avLst>
            </a:prstGeom>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3" name="Seta para a direita 8"/>
            <p:cNvSpPr/>
            <p:nvPr/>
          </p:nvSpPr>
          <p:spPr>
            <a:xfrm>
              <a:off x="2503423" y="1425371"/>
              <a:ext cx="5328640" cy="59187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3820" tIns="83820" rIns="254000" bIns="187920" numCol="1" spcCol="1270" anchor="ctr" anchorCtr="0">
              <a:noAutofit/>
            </a:bodyPr>
            <a:lstStyle/>
            <a:p>
              <a:pPr lvl="0" algn="l" defTabSz="977900">
                <a:lnSpc>
                  <a:spcPct val="90000"/>
                </a:lnSpc>
                <a:spcBef>
                  <a:spcPct val="0"/>
                </a:spcBef>
                <a:spcAft>
                  <a:spcPct val="35000"/>
                </a:spcAft>
              </a:pPr>
              <a:r>
                <a:rPr lang="pt-BR" sz="2200" b="1" kern="1200" dirty="0">
                  <a:effectLst>
                    <a:outerShdw blurRad="38100" dist="38100" dir="2700000" algn="tl">
                      <a:srgbClr val="000000">
                        <a:alpha val="43137"/>
                      </a:srgbClr>
                    </a:outerShdw>
                  </a:effectLst>
                </a:rPr>
                <a:t>Especificidades dos Equipamentos</a:t>
              </a:r>
            </a:p>
          </p:txBody>
        </p:sp>
      </p:grpSp>
      <p:grpSp>
        <p:nvGrpSpPr>
          <p:cNvPr id="13" name="Grupo 12"/>
          <p:cNvGrpSpPr/>
          <p:nvPr/>
        </p:nvGrpSpPr>
        <p:grpSpPr>
          <a:xfrm>
            <a:off x="2546202" y="2979532"/>
            <a:ext cx="2503424" cy="2280331"/>
            <a:chOff x="2503423" y="2042273"/>
            <a:chExt cx="2503424" cy="2280331"/>
          </a:xfrm>
          <a:scene3d>
            <a:camera prst="orthographicFront"/>
            <a:lightRig rig="threePt" dir="t">
              <a:rot lat="0" lon="0" rev="7500000"/>
            </a:lightRig>
          </a:scene3d>
        </p:grpSpPr>
        <p:sp>
          <p:nvSpPr>
            <p:cNvPr id="20" name="Retângulo 19"/>
            <p:cNvSpPr/>
            <p:nvPr/>
          </p:nvSpPr>
          <p:spPr>
            <a:xfrm>
              <a:off x="2503423" y="2042273"/>
              <a:ext cx="2503424" cy="2280331"/>
            </a:xfrm>
            <a:prstGeom prst="rect">
              <a:avLst/>
            </a:prstGeom>
            <a:sp3d extrusionH="190500" prstMaterial="dkEdge">
              <a:bevelT w="120650" h="38100" prst="relaxedInset"/>
              <a:contourClr>
                <a:schemeClr val="bg1"/>
              </a:contourClr>
            </a:sp3d>
          </p:spPr>
          <p:style>
            <a:lnRef idx="1">
              <a:schemeClr val="dk2">
                <a:hueOff val="0"/>
                <a:satOff val="0"/>
                <a:lumOff val="0"/>
                <a:alphaOff val="0"/>
              </a:schemeClr>
            </a:lnRef>
            <a:fillRef idx="1">
              <a:schemeClr val="lt2">
                <a:hueOff val="0"/>
                <a:satOff val="0"/>
                <a:lumOff val="0"/>
                <a:alphaOff val="0"/>
              </a:schemeClr>
            </a:fillRef>
            <a:effectRef idx="2">
              <a:schemeClr val="lt2">
                <a:hueOff val="0"/>
                <a:satOff val="0"/>
                <a:lumOff val="0"/>
                <a:alphaOff val="0"/>
              </a:schemeClr>
            </a:effectRef>
            <a:fontRef idx="minor">
              <a:schemeClr val="dk1">
                <a:hueOff val="0"/>
                <a:satOff val="0"/>
                <a:lumOff val="0"/>
                <a:alphaOff val="0"/>
              </a:schemeClr>
            </a:fontRef>
          </p:style>
        </p:sp>
        <p:sp>
          <p:nvSpPr>
            <p:cNvPr id="21" name="Retângulo 20"/>
            <p:cNvSpPr/>
            <p:nvPr/>
          </p:nvSpPr>
          <p:spPr>
            <a:xfrm>
              <a:off x="2503423" y="2042273"/>
              <a:ext cx="2503424" cy="2280331"/>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pt-BR" sz="1800" kern="1200" dirty="0"/>
                <a:t>Equipamentos utilizados nas fábricas contem especificidades não contempladas em resoluções da CAMEX.</a:t>
              </a:r>
            </a:p>
          </p:txBody>
        </p:sp>
      </p:grpSp>
      <p:grpSp>
        <p:nvGrpSpPr>
          <p:cNvPr id="14" name="Grupo 13"/>
          <p:cNvGrpSpPr/>
          <p:nvPr/>
        </p:nvGrpSpPr>
        <p:grpSpPr>
          <a:xfrm>
            <a:off x="5049627" y="2461275"/>
            <a:ext cx="3121152" cy="1183746"/>
            <a:chOff x="5006848" y="1524016"/>
            <a:chExt cx="3121152" cy="1183746"/>
          </a:xfrm>
          <a:scene3d>
            <a:camera prst="orthographicFront"/>
            <a:lightRig rig="threePt" dir="t">
              <a:rot lat="0" lon="0" rev="7500000"/>
            </a:lightRig>
          </a:scene3d>
        </p:grpSpPr>
        <p:sp>
          <p:nvSpPr>
            <p:cNvPr id="18" name="Seta para a direita 17"/>
            <p:cNvSpPr/>
            <p:nvPr/>
          </p:nvSpPr>
          <p:spPr>
            <a:xfrm>
              <a:off x="5006848" y="1524016"/>
              <a:ext cx="3121152" cy="1183746"/>
            </a:xfrm>
            <a:prstGeom prst="rightArrow">
              <a:avLst>
                <a:gd name="adj1" fmla="val 50000"/>
                <a:gd name="adj2" fmla="val 50000"/>
              </a:avLst>
            </a:prstGeom>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9" name="Seta para a direita 12"/>
            <p:cNvSpPr/>
            <p:nvPr/>
          </p:nvSpPr>
          <p:spPr>
            <a:xfrm>
              <a:off x="5006848" y="1819953"/>
              <a:ext cx="2825216" cy="59187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3820" tIns="83820" rIns="254000" bIns="187920" numCol="1" spcCol="1270" anchor="ctr" anchorCtr="0">
              <a:noAutofit/>
            </a:bodyPr>
            <a:lstStyle/>
            <a:p>
              <a:pPr lvl="0" algn="l" defTabSz="977900">
                <a:lnSpc>
                  <a:spcPct val="90000"/>
                </a:lnSpc>
                <a:spcBef>
                  <a:spcPct val="0"/>
                </a:spcBef>
                <a:spcAft>
                  <a:spcPct val="35000"/>
                </a:spcAft>
              </a:pPr>
              <a:r>
                <a:rPr lang="pt-BR" sz="2200" b="1" kern="1200" dirty="0">
                  <a:effectLst>
                    <a:outerShdw blurRad="38100" dist="38100" dir="2700000" algn="tl">
                      <a:srgbClr val="000000">
                        <a:alpha val="43137"/>
                      </a:srgbClr>
                    </a:outerShdw>
                  </a:effectLst>
                </a:rPr>
                <a:t>Redução de custos</a:t>
              </a:r>
            </a:p>
          </p:txBody>
        </p:sp>
      </p:grpSp>
      <p:grpSp>
        <p:nvGrpSpPr>
          <p:cNvPr id="15" name="Grupo 14"/>
          <p:cNvGrpSpPr/>
          <p:nvPr/>
        </p:nvGrpSpPr>
        <p:grpSpPr>
          <a:xfrm>
            <a:off x="5049627" y="3374114"/>
            <a:ext cx="2503424" cy="2246958"/>
            <a:chOff x="5006848" y="2436855"/>
            <a:chExt cx="2503424" cy="2246958"/>
          </a:xfrm>
          <a:scene3d>
            <a:camera prst="orthographicFront"/>
            <a:lightRig rig="threePt" dir="t">
              <a:rot lat="0" lon="0" rev="7500000"/>
            </a:lightRig>
          </a:scene3d>
        </p:grpSpPr>
        <p:sp>
          <p:nvSpPr>
            <p:cNvPr id="16" name="Retângulo 15"/>
            <p:cNvSpPr/>
            <p:nvPr/>
          </p:nvSpPr>
          <p:spPr>
            <a:xfrm>
              <a:off x="5006848" y="2436855"/>
              <a:ext cx="2503424" cy="2246958"/>
            </a:xfrm>
            <a:prstGeom prst="rect">
              <a:avLst/>
            </a:prstGeom>
            <a:sp3d extrusionH="190500" prstMaterial="dkEdge">
              <a:bevelT w="120650" h="38100" prst="relaxedInset"/>
              <a:contourClr>
                <a:schemeClr val="bg1"/>
              </a:contourClr>
            </a:sp3d>
          </p:spPr>
          <p:style>
            <a:lnRef idx="1">
              <a:schemeClr val="dk2">
                <a:hueOff val="0"/>
                <a:satOff val="0"/>
                <a:lumOff val="0"/>
                <a:alphaOff val="0"/>
              </a:schemeClr>
            </a:lnRef>
            <a:fillRef idx="1">
              <a:schemeClr val="lt2">
                <a:hueOff val="0"/>
                <a:satOff val="0"/>
                <a:lumOff val="0"/>
                <a:alphaOff val="0"/>
              </a:schemeClr>
            </a:fillRef>
            <a:effectRef idx="2">
              <a:schemeClr val="lt2">
                <a:hueOff val="0"/>
                <a:satOff val="0"/>
                <a:lumOff val="0"/>
                <a:alphaOff val="0"/>
              </a:schemeClr>
            </a:effectRef>
            <a:fontRef idx="minor">
              <a:schemeClr val="dk1">
                <a:hueOff val="0"/>
                <a:satOff val="0"/>
                <a:lumOff val="0"/>
                <a:alphaOff val="0"/>
              </a:schemeClr>
            </a:fontRef>
          </p:style>
        </p:sp>
        <p:sp>
          <p:nvSpPr>
            <p:cNvPr id="17" name="Retângulo 16"/>
            <p:cNvSpPr/>
            <p:nvPr/>
          </p:nvSpPr>
          <p:spPr>
            <a:xfrm>
              <a:off x="5006848" y="2436855"/>
              <a:ext cx="2503424" cy="2246958"/>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pt-BR" sz="1800" kern="1200" dirty="0"/>
                <a:t>Alto custo na implantação das fábricas. Regime </a:t>
              </a:r>
              <a:r>
                <a:rPr lang="pt-BR" sz="1800" kern="1200" dirty="0" err="1"/>
                <a:t>Ex-Tarifário</a:t>
              </a:r>
              <a:r>
                <a:rPr lang="pt-BR" sz="1800" kern="1200" dirty="0"/>
                <a:t> representa redução de custos e estímulo à adoção de tecnologias mais avançadas.</a:t>
              </a:r>
            </a:p>
          </p:txBody>
        </p:sp>
      </p:grpSp>
    </p:spTree>
    <p:extLst>
      <p:ext uri="{BB962C8B-B14F-4D97-AF65-F5344CB8AC3E}">
        <p14:creationId xmlns:p14="http://schemas.microsoft.com/office/powerpoint/2010/main" val="531198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up)">
                                      <p:cBhvr>
                                        <p:cTn id="27" dur="500"/>
                                        <p:tgtEl>
                                          <p:spTgt spid="15"/>
                                        </p:tgtEl>
                                      </p:cBhvr>
                                    </p:animEffect>
                                  </p:childTnLst>
                                </p:cTn>
                              </p:par>
                            </p:childTnLst>
                          </p:cTn>
                        </p:par>
                        <p:par>
                          <p:cTn id="28" fill="hold">
                            <p:stCondLst>
                              <p:cond delay="3000"/>
                            </p:stCondLst>
                            <p:childTnLst>
                              <p:par>
                                <p:cTn id="29" presetID="53" presetClass="entr" presetSubtype="16"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4994275" y="3078402"/>
            <a:ext cx="6656388" cy="646331"/>
          </a:xfrm>
          <a:prstGeom prst="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dirty="0">
                <a:solidFill>
                  <a:srgbClr val="2C451B"/>
                </a:solidFill>
                <a:latin typeface="Arial" panose="020B0604020202020204" pitchFamily="34" charset="0"/>
              </a:rPr>
              <a:t>Regulação Preço Teto</a:t>
            </a:r>
          </a:p>
        </p:txBody>
      </p:sp>
      <p:sp>
        <p:nvSpPr>
          <p:cNvPr id="4" name="Título 3"/>
          <p:cNvSpPr>
            <a:spLocks noGrp="1"/>
          </p:cNvSpPr>
          <p:nvPr>
            <p:ph type="title"/>
          </p:nvPr>
        </p:nvSpPr>
        <p:spPr>
          <a:xfrm>
            <a:off x="-1" y="451165"/>
            <a:ext cx="8462357" cy="480131"/>
          </a:xfrm>
          <a:solidFill>
            <a:schemeClr val="bg1"/>
          </a:solidFill>
        </p:spPr>
        <p:txBody>
          <a:bodyPr wrap="square">
            <a:spAutoFit/>
          </a:bodyPr>
          <a:lstStyle/>
          <a:p>
            <a:pPr algn="l"/>
            <a:r>
              <a:rPr lang="pt-BR" sz="2800" dirty="0">
                <a:solidFill>
                  <a:srgbClr val="166C70"/>
                </a:solidFill>
                <a:latin typeface="Lora"/>
                <a:ea typeface="+mn-ea"/>
                <a:cs typeface="+mn-cs"/>
              </a:rPr>
              <a:t>Norma de precificação </a:t>
            </a:r>
            <a:r>
              <a:rPr lang="pt-BR" sz="2800" dirty="0" smtClean="0">
                <a:solidFill>
                  <a:srgbClr val="166C70"/>
                </a:solidFill>
                <a:latin typeface="Lora"/>
                <a:ea typeface="+mn-ea"/>
                <a:cs typeface="+mn-cs"/>
              </a:rPr>
              <a:t>para inovações </a:t>
            </a:r>
            <a:r>
              <a:rPr lang="pt-BR" sz="2800" dirty="0">
                <a:solidFill>
                  <a:srgbClr val="166C70"/>
                </a:solidFill>
                <a:latin typeface="Lora"/>
                <a:ea typeface="+mn-ea"/>
                <a:cs typeface="+mn-cs"/>
              </a:rPr>
              <a:t>incrementais</a:t>
            </a:r>
          </a:p>
        </p:txBody>
      </p:sp>
      <p:sp>
        <p:nvSpPr>
          <p:cNvPr id="3" name="Espaço Reservado para Texto 2"/>
          <p:cNvSpPr>
            <a:spLocks noGrp="1"/>
          </p:cNvSpPr>
          <p:nvPr>
            <p:ph sz="quarter" idx="13"/>
          </p:nvPr>
        </p:nvSpPr>
        <p:spPr>
          <a:xfrm>
            <a:off x="838200" y="1317061"/>
            <a:ext cx="10515600" cy="504497"/>
          </a:xfrm>
        </p:spPr>
        <p:txBody>
          <a:bodyPr>
            <a:normAutofit/>
          </a:bodyPr>
          <a:lstStyle/>
          <a:p>
            <a:r>
              <a:rPr lang="pt-BR" dirty="0"/>
              <a:t>Necessidade de atualização da norma atual</a:t>
            </a:r>
          </a:p>
        </p:txBody>
      </p:sp>
      <p:sp>
        <p:nvSpPr>
          <p:cNvPr id="7" name="Retângulo com Canto Diagonal Aparado 6"/>
          <p:cNvSpPr/>
          <p:nvPr/>
        </p:nvSpPr>
        <p:spPr>
          <a:xfrm>
            <a:off x="312420" y="1582829"/>
            <a:ext cx="2449830" cy="2314039"/>
          </a:xfrm>
          <a:prstGeom prst="snip2DiagRect">
            <a:avLst/>
          </a:prstGeom>
          <a:solidFill>
            <a:schemeClr val="bg1"/>
          </a:solidFill>
          <a:ln>
            <a:solidFill>
              <a:schemeClr val="accent1">
                <a:lumMod val="75000"/>
              </a:schemeClr>
            </a:solidFill>
          </a:ln>
        </p:spPr>
        <p:txBody>
          <a:bodyPr wrap="square">
            <a:spAutoFit/>
          </a:bodyPr>
          <a:lstStyle/>
          <a:p>
            <a:r>
              <a:rPr lang="pt-BR" sz="2400" i="1" dirty="0">
                <a:latin typeface="Verdana" panose="020B0604030504040204" pitchFamily="34" charset="0"/>
              </a:rPr>
              <a:t>Resolução CMED nº 2, de 5 de março de 2004</a:t>
            </a:r>
          </a:p>
        </p:txBody>
      </p:sp>
      <p:sp>
        <p:nvSpPr>
          <p:cNvPr id="8" name="Retângulo 7"/>
          <p:cNvSpPr/>
          <p:nvPr/>
        </p:nvSpPr>
        <p:spPr>
          <a:xfrm>
            <a:off x="5013325" y="2012445"/>
            <a:ext cx="6656388" cy="646331"/>
          </a:xfrm>
          <a:prstGeom prst="rect">
            <a:avLst/>
          </a:prstGeom>
          <a:ln>
            <a:solidFill>
              <a:schemeClr val="tx2">
                <a:lumMod val="60000"/>
                <a:lumOff val="40000"/>
              </a:schemeClr>
            </a:solidFill>
          </a:ln>
        </p:spPr>
        <p:txBody>
          <a:bodyPr wrap="square">
            <a:spAutoFit/>
          </a:bodyPr>
          <a:lstStyle/>
          <a:p>
            <a:r>
              <a:rPr lang="pt-BR" dirty="0">
                <a:solidFill>
                  <a:srgbClr val="2C451B"/>
                </a:solidFill>
                <a:latin typeface="Arial" panose="020B0604020202020204" pitchFamily="34" charset="0"/>
              </a:rPr>
              <a:t>Estabelece os critérios para definição de preços de produtos novos e novas apresentações</a:t>
            </a:r>
            <a:endParaRPr lang="pt-BR" dirty="0">
              <a:solidFill>
                <a:srgbClr val="2C451B"/>
              </a:solidFill>
            </a:endParaRPr>
          </a:p>
        </p:txBody>
      </p:sp>
      <p:sp>
        <p:nvSpPr>
          <p:cNvPr id="11" name="Elipse 10"/>
          <p:cNvSpPr/>
          <p:nvPr/>
        </p:nvSpPr>
        <p:spPr>
          <a:xfrm>
            <a:off x="4156075" y="1864341"/>
            <a:ext cx="914400" cy="914400"/>
          </a:xfrm>
          <a:prstGeom prst="ellipse">
            <a:avLst/>
          </a:prstGeom>
          <a:blipFill>
            <a:blip r:embed="rId2" cstate="print">
              <a:extLst>
                <a:ext uri="{28A0092B-C50C-407E-A947-70E740481C1C}">
                  <a14:useLocalDpi xmlns:a14="http://schemas.microsoft.com/office/drawing/2010/main" val="0"/>
                </a:ext>
              </a:extLst>
            </a:blip>
            <a:stretch>
              <a:fillRect l="-17000" r="-17000"/>
            </a:stretch>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Elipse 11"/>
          <p:cNvSpPr/>
          <p:nvPr/>
        </p:nvSpPr>
        <p:spPr>
          <a:xfrm>
            <a:off x="4156075" y="2944368"/>
            <a:ext cx="914400" cy="914400"/>
          </a:xfrm>
          <a:prstGeom prst="ellipse">
            <a:avLst/>
          </a:prstGeom>
          <a:blipFill>
            <a:blip r:embed="rId3"/>
            <a:stretch>
              <a:fillRect l="-17000" r="-17000"/>
            </a:stretch>
          </a:blip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8" name="Conector reto 17"/>
          <p:cNvCxnSpPr>
            <a:stCxn id="7" idx="0"/>
            <a:endCxn id="11" idx="2"/>
          </p:cNvCxnSpPr>
          <p:nvPr/>
        </p:nvCxnSpPr>
        <p:spPr>
          <a:xfrm flipV="1">
            <a:off x="2762250" y="2321541"/>
            <a:ext cx="1393825" cy="418308"/>
          </a:xfrm>
          <a:prstGeom prst="line">
            <a:avLst/>
          </a:prstGeom>
          <a:ln>
            <a:solidFill>
              <a:schemeClr val="tx2">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22" name="Conector reto 21"/>
          <p:cNvCxnSpPr>
            <a:stCxn id="7" idx="0"/>
            <a:endCxn id="12" idx="2"/>
          </p:cNvCxnSpPr>
          <p:nvPr/>
        </p:nvCxnSpPr>
        <p:spPr>
          <a:xfrm>
            <a:off x="2762250" y="2739849"/>
            <a:ext cx="1393825" cy="661719"/>
          </a:xfrm>
          <a:prstGeom prst="line">
            <a:avLst/>
          </a:prstGeom>
          <a:ln>
            <a:solidFill>
              <a:schemeClr val="tx2">
                <a:lumMod val="60000"/>
                <a:lumOff val="40000"/>
              </a:schemeClr>
            </a:solidFill>
          </a:ln>
        </p:spPr>
        <p:style>
          <a:lnRef idx="1">
            <a:schemeClr val="dk1"/>
          </a:lnRef>
          <a:fillRef idx="0">
            <a:schemeClr val="dk1"/>
          </a:fillRef>
          <a:effectRef idx="0">
            <a:schemeClr val="dk1"/>
          </a:effectRef>
          <a:fontRef idx="minor">
            <a:schemeClr val="tx1"/>
          </a:fontRef>
        </p:style>
      </p:cxnSp>
      <p:sp>
        <p:nvSpPr>
          <p:cNvPr id="26" name="CaixaDeTexto 25"/>
          <p:cNvSpPr txBox="1"/>
          <p:nvPr/>
        </p:nvSpPr>
        <p:spPr>
          <a:xfrm>
            <a:off x="5470358" y="4024394"/>
            <a:ext cx="6180305" cy="1021556"/>
          </a:xfrm>
          <a:prstGeom prst="wedgeRoundRectCallout">
            <a:avLst>
              <a:gd name="adj1" fmla="val -24244"/>
              <a:gd name="adj2" fmla="val -65545"/>
              <a:gd name="adj3" fmla="val 16667"/>
            </a:avLst>
          </a:prstGeom>
          <a:noFill/>
          <a:ln>
            <a:solidFill>
              <a:schemeClr val="accent1">
                <a:lumMod val="75000"/>
              </a:schemeClr>
            </a:solidFill>
          </a:ln>
        </p:spPr>
        <p:txBody>
          <a:bodyPr wrap="square" rtlCol="0">
            <a:spAutoFit/>
          </a:bodyPr>
          <a:lstStyle/>
          <a:p>
            <a:pPr algn="just"/>
            <a:r>
              <a:rPr lang="pt-BR" dirty="0"/>
              <a:t>O preço de um novo medicamento advindo de uma inovação incremental fica </a:t>
            </a:r>
            <a:r>
              <a:rPr lang="pt-BR" b="1" dirty="0">
                <a:solidFill>
                  <a:srgbClr val="FF0000"/>
                </a:solidFill>
              </a:rPr>
              <a:t>limitado ao preço de um medicamento já existente</a:t>
            </a:r>
            <a:r>
              <a:rPr lang="pt-BR" dirty="0"/>
              <a:t> no mercado definido como comparador pela CMED.</a:t>
            </a:r>
          </a:p>
        </p:txBody>
      </p:sp>
      <p:sp>
        <p:nvSpPr>
          <p:cNvPr id="27" name="CaixaDeTexto 26"/>
          <p:cNvSpPr txBox="1"/>
          <p:nvPr/>
        </p:nvSpPr>
        <p:spPr>
          <a:xfrm>
            <a:off x="3873222" y="5345611"/>
            <a:ext cx="6858946" cy="1021556"/>
          </a:xfrm>
          <a:prstGeom prst="wedgeRoundRectCallout">
            <a:avLst>
              <a:gd name="adj1" fmla="val -12776"/>
              <a:gd name="adj2" fmla="val -70376"/>
              <a:gd name="adj3" fmla="val 16667"/>
            </a:avLst>
          </a:prstGeom>
          <a:noFill/>
          <a:ln>
            <a:solidFill>
              <a:schemeClr val="accent1">
                <a:lumMod val="75000"/>
              </a:schemeClr>
            </a:solidFill>
          </a:ln>
        </p:spPr>
        <p:txBody>
          <a:bodyPr wrap="square" rtlCol="0">
            <a:spAutoFit/>
          </a:bodyPr>
          <a:lstStyle/>
          <a:p>
            <a:pPr algn="just"/>
            <a:r>
              <a:rPr lang="pt-BR" dirty="0"/>
              <a:t>O </a:t>
            </a:r>
            <a:r>
              <a:rPr lang="pt-BR" b="1" dirty="0">
                <a:solidFill>
                  <a:srgbClr val="FF0000"/>
                </a:solidFill>
              </a:rPr>
              <a:t>comparador</a:t>
            </a:r>
            <a:r>
              <a:rPr lang="pt-BR" dirty="0">
                <a:solidFill>
                  <a:srgbClr val="FF0000"/>
                </a:solidFill>
              </a:rPr>
              <a:t> </a:t>
            </a:r>
            <a:r>
              <a:rPr lang="pt-BR" dirty="0"/>
              <a:t>já existente no mercado não contém os mesmos ganhos terapêuticos do novo medicamento e seu </a:t>
            </a:r>
            <a:r>
              <a:rPr lang="pt-BR" b="1" dirty="0">
                <a:solidFill>
                  <a:srgbClr val="FF0000"/>
                </a:solidFill>
              </a:rPr>
              <a:t>preço não cobre os gastos com P&amp;D</a:t>
            </a:r>
            <a:r>
              <a:rPr lang="pt-BR" dirty="0"/>
              <a:t> para o desenvolvimento do novo medicamento.</a:t>
            </a:r>
          </a:p>
        </p:txBody>
      </p:sp>
    </p:spTree>
    <p:extLst>
      <p:ext uri="{BB962C8B-B14F-4D97-AF65-F5344CB8AC3E}">
        <p14:creationId xmlns:p14="http://schemas.microsoft.com/office/powerpoint/2010/main" val="12147400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250"/>
                                        <p:tgtEl>
                                          <p:spTgt spid="18"/>
                                        </p:tgtEl>
                                      </p:cBhvr>
                                    </p:animEffect>
                                  </p:childTnLst>
                                </p:cTn>
                              </p:par>
                            </p:childTnLst>
                          </p:cTn>
                        </p:par>
                        <p:par>
                          <p:cTn id="11" fill="hold">
                            <p:stCondLst>
                              <p:cond delay="250"/>
                            </p:stCondLst>
                            <p:childTnLst>
                              <p:par>
                                <p:cTn id="12" presetID="53" presetClass="entr" presetSubtype="16"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par>
                          <p:cTn id="21" fill="hold">
                            <p:stCondLst>
                              <p:cond delay="1250"/>
                            </p:stCondLst>
                            <p:childTnLst>
                              <p:par>
                                <p:cTn id="22" presetID="22" presetClass="entr" presetSubtype="8"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500"/>
                                        <p:tgtEl>
                                          <p:spTgt spid="22"/>
                                        </p:tgtEl>
                                      </p:cBhvr>
                                    </p:animEffect>
                                  </p:childTnLst>
                                </p:cTn>
                              </p:par>
                            </p:childTnLst>
                          </p:cTn>
                        </p:par>
                        <p:par>
                          <p:cTn id="25" fill="hold">
                            <p:stCondLst>
                              <p:cond delay="1750"/>
                            </p:stCondLst>
                            <p:childTnLst>
                              <p:par>
                                <p:cTn id="26" presetID="53" presetClass="entr" presetSubtype="16"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par>
                          <p:cTn id="31" fill="hold">
                            <p:stCondLst>
                              <p:cond delay="2250"/>
                            </p:stCondLst>
                            <p:childTnLst>
                              <p:par>
                                <p:cTn id="32" presetID="22" presetClass="entr" presetSubtype="8"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par>
                          <p:cTn id="35" fill="hold">
                            <p:stCondLst>
                              <p:cond delay="2750"/>
                            </p:stCondLst>
                            <p:childTnLst>
                              <p:par>
                                <p:cTn id="36" presetID="22" presetClass="entr" presetSubtype="1"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up)">
                                      <p:cBhvr>
                                        <p:cTn id="38" dur="750"/>
                                        <p:tgtEl>
                                          <p:spTgt spid="26"/>
                                        </p:tgtEl>
                                      </p:cBhvr>
                                    </p:animEffect>
                                  </p:childTnLst>
                                </p:cTn>
                              </p:par>
                            </p:childTnLst>
                          </p:cTn>
                        </p:par>
                        <p:par>
                          <p:cTn id="39" fill="hold">
                            <p:stCondLst>
                              <p:cond delay="3500"/>
                            </p:stCondLst>
                            <p:childTnLst>
                              <p:par>
                                <p:cTn id="40" presetID="22" presetClass="entr" presetSubtype="1" fill="hold" grpId="0" nodeType="after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up)">
                                      <p:cBhvr>
                                        <p:cTn id="4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animBg="1"/>
      <p:bldP spid="8" grpId="0" animBg="1"/>
      <p:bldP spid="11" grpId="0" animBg="1"/>
      <p:bldP spid="12" grpId="0" animBg="1"/>
      <p:bldP spid="26" grpId="0" animBg="1"/>
      <p:bldP spid="2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0" y="448250"/>
            <a:ext cx="8512233" cy="480131"/>
          </a:xfrm>
          <a:solidFill>
            <a:schemeClr val="bg1"/>
          </a:solidFill>
        </p:spPr>
        <p:txBody>
          <a:bodyPr wrap="square">
            <a:spAutoFit/>
          </a:bodyPr>
          <a:lstStyle/>
          <a:p>
            <a:pPr algn="l"/>
            <a:r>
              <a:rPr lang="pt-BR" sz="2800" dirty="0">
                <a:solidFill>
                  <a:srgbClr val="166C70"/>
                </a:solidFill>
                <a:latin typeface="Lora"/>
                <a:ea typeface="+mn-ea"/>
                <a:cs typeface="+mn-cs"/>
              </a:rPr>
              <a:t>Norma de precificação </a:t>
            </a:r>
            <a:r>
              <a:rPr lang="pt-BR" sz="2800" dirty="0" smtClean="0">
                <a:solidFill>
                  <a:srgbClr val="166C70"/>
                </a:solidFill>
                <a:latin typeface="Lora"/>
                <a:ea typeface="+mn-ea"/>
                <a:cs typeface="+mn-cs"/>
              </a:rPr>
              <a:t>para inovações </a:t>
            </a:r>
            <a:r>
              <a:rPr lang="pt-BR" sz="2800" dirty="0">
                <a:solidFill>
                  <a:srgbClr val="166C70"/>
                </a:solidFill>
                <a:latin typeface="Lora"/>
                <a:ea typeface="+mn-ea"/>
                <a:cs typeface="+mn-cs"/>
              </a:rPr>
              <a:t>incrementais</a:t>
            </a:r>
          </a:p>
        </p:txBody>
      </p:sp>
      <p:sp>
        <p:nvSpPr>
          <p:cNvPr id="3" name="Espaço Reservado para Texto 2"/>
          <p:cNvSpPr>
            <a:spLocks noGrp="1"/>
          </p:cNvSpPr>
          <p:nvPr>
            <p:ph sz="quarter" idx="13"/>
          </p:nvPr>
        </p:nvSpPr>
        <p:spPr>
          <a:xfrm>
            <a:off x="838200" y="1172015"/>
            <a:ext cx="10515600" cy="504497"/>
          </a:xfrm>
        </p:spPr>
        <p:txBody>
          <a:bodyPr>
            <a:normAutofit/>
          </a:bodyPr>
          <a:lstStyle/>
          <a:p>
            <a:r>
              <a:rPr lang="pt-BR" dirty="0"/>
              <a:t>Proposta do Grupo </a:t>
            </a:r>
            <a:r>
              <a:rPr lang="pt-BR" dirty="0" err="1"/>
              <a:t>FarmaBrasil</a:t>
            </a:r>
            <a:endParaRPr lang="pt-BR" dirty="0"/>
          </a:p>
        </p:txBody>
      </p:sp>
      <p:graphicFrame>
        <p:nvGraphicFramePr>
          <p:cNvPr id="7" name="Objeto 6"/>
          <p:cNvGraphicFramePr>
            <a:graphicFrameLocks noChangeAspect="1"/>
          </p:cNvGraphicFramePr>
          <p:nvPr>
            <p:extLst>
              <p:ext uri="{D42A27DB-BD31-4B8C-83A1-F6EECF244321}">
                <p14:modId xmlns:p14="http://schemas.microsoft.com/office/powerpoint/2010/main" val="3727689444"/>
              </p:ext>
            </p:extLst>
          </p:nvPr>
        </p:nvGraphicFramePr>
        <p:xfrm>
          <a:off x="-192927" y="2344865"/>
          <a:ext cx="6353176" cy="4657725"/>
        </p:xfrm>
        <a:graphic>
          <a:graphicData uri="http://schemas.openxmlformats.org/presentationml/2006/ole">
            <mc:AlternateContent xmlns:mc="http://schemas.openxmlformats.org/markup-compatibility/2006">
              <mc:Choice xmlns:v="urn:schemas-microsoft-com:vml" Requires="v">
                <p:oleObj spid="_x0000_s5142" name="Worksheet" r:id="rId3" imgW="6353147" imgH="4657626" progId="Excel.Sheet.12">
                  <p:embed/>
                </p:oleObj>
              </mc:Choice>
              <mc:Fallback>
                <p:oleObj name="Worksheet" r:id="rId3" imgW="6353147" imgH="4657626" progId="Excel.Sheet.12">
                  <p:embed/>
                  <p:pic>
                    <p:nvPicPr>
                      <p:cNvPr id="0" name=""/>
                      <p:cNvPicPr/>
                      <p:nvPr/>
                    </p:nvPicPr>
                    <p:blipFill>
                      <a:blip r:embed="rId4"/>
                      <a:stretch>
                        <a:fillRect/>
                      </a:stretch>
                    </p:blipFill>
                    <p:spPr>
                      <a:xfrm>
                        <a:off x="-192927" y="2344865"/>
                        <a:ext cx="6353176" cy="4657725"/>
                      </a:xfrm>
                      <a:prstGeom prst="rect">
                        <a:avLst/>
                      </a:prstGeom>
                    </p:spPr>
                  </p:pic>
                </p:oleObj>
              </mc:Fallback>
            </mc:AlternateContent>
          </a:graphicData>
        </a:graphic>
      </p:graphicFrame>
      <p:sp>
        <p:nvSpPr>
          <p:cNvPr id="6" name="CaixaDeTexto 5"/>
          <p:cNvSpPr txBox="1"/>
          <p:nvPr/>
        </p:nvSpPr>
        <p:spPr>
          <a:xfrm>
            <a:off x="1469817" y="1802449"/>
            <a:ext cx="9033755" cy="408623"/>
          </a:xfrm>
          <a:prstGeom prst="roundRect">
            <a:avLst/>
          </a:prstGeom>
          <a:noFill/>
          <a:ln w="28575">
            <a:solidFill>
              <a:srgbClr val="FF0000"/>
            </a:solidFill>
          </a:ln>
        </p:spPr>
        <p:txBody>
          <a:bodyPr wrap="none" rtlCol="0">
            <a:spAutoFit/>
          </a:bodyPr>
          <a:lstStyle/>
          <a:p>
            <a:r>
              <a:rPr lang="pt-BR" b="1" dirty="0"/>
              <a:t>Adoção de Algoritmo para quantificar as inovações, permitindo preço acima do comparador. </a:t>
            </a:r>
          </a:p>
        </p:txBody>
      </p:sp>
      <p:grpSp>
        <p:nvGrpSpPr>
          <p:cNvPr id="42" name="Grupo 41"/>
          <p:cNvGrpSpPr/>
          <p:nvPr/>
        </p:nvGrpSpPr>
        <p:grpSpPr>
          <a:xfrm>
            <a:off x="5858359" y="2589315"/>
            <a:ext cx="6333641" cy="3281726"/>
            <a:chOff x="5858359" y="2587265"/>
            <a:chExt cx="6333641" cy="3281726"/>
          </a:xfrm>
        </p:grpSpPr>
        <p:sp>
          <p:nvSpPr>
            <p:cNvPr id="40" name="Fluxograma: Exibir 39"/>
            <p:cNvSpPr/>
            <p:nvPr/>
          </p:nvSpPr>
          <p:spPr>
            <a:xfrm>
              <a:off x="5858359" y="2587265"/>
              <a:ext cx="6333641" cy="3281726"/>
            </a:xfrm>
            <a:prstGeom prst="flowChartDisplay">
              <a:avLst/>
            </a:prstGeom>
            <a:solidFill>
              <a:schemeClr val="tx2">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 name="Imagem 9"/>
            <p:cNvPicPr>
              <a:picLocks noChangeAspect="1"/>
            </p:cNvPicPr>
            <p:nvPr/>
          </p:nvPicPr>
          <p:blipFill>
            <a:blip r:embed="rId5"/>
            <a:stretch>
              <a:fillRect/>
            </a:stretch>
          </p:blipFill>
          <p:spPr>
            <a:xfrm>
              <a:off x="6553284" y="3500087"/>
              <a:ext cx="5576724" cy="2122705"/>
            </a:xfrm>
            <a:prstGeom prst="rect">
              <a:avLst/>
            </a:prstGeom>
          </p:spPr>
        </p:pic>
        <p:sp>
          <p:nvSpPr>
            <p:cNvPr id="39" name="Retângulo de cantos arredondados 38"/>
            <p:cNvSpPr/>
            <p:nvPr/>
          </p:nvSpPr>
          <p:spPr>
            <a:xfrm>
              <a:off x="8335962" y="2945525"/>
              <a:ext cx="2354991" cy="408623"/>
            </a:xfrm>
            <a:prstGeom prst="roundRect">
              <a:avLst/>
            </a:prstGeom>
            <a:solidFill>
              <a:srgbClr val="FF0000"/>
            </a:solidFill>
            <a:ln>
              <a:solidFill>
                <a:srgbClr val="FF0000"/>
              </a:solidFill>
            </a:ln>
          </p:spPr>
          <p:txBody>
            <a:bodyPr wrap="none">
              <a:spAutoFit/>
            </a:bodyPr>
            <a:lstStyle/>
            <a:p>
              <a:r>
                <a:rPr lang="pt-BR" b="1" dirty="0">
                  <a:solidFill>
                    <a:schemeClr val="bg1"/>
                  </a:solidFill>
                  <a:effectLst>
                    <a:outerShdw blurRad="38100" dist="38100" dir="2700000" algn="tl">
                      <a:srgbClr val="000000">
                        <a:alpha val="43137"/>
                      </a:srgbClr>
                    </a:outerShdw>
                  </a:effectLst>
                </a:rPr>
                <a:t>RÉGUA DA INOVAÇÃO </a:t>
              </a:r>
              <a:endParaRPr lang="pt-BR" dirty="0">
                <a:solidFill>
                  <a:schemeClr val="bg1"/>
                </a:solidFill>
              </a:endParaRPr>
            </a:p>
          </p:txBody>
        </p:sp>
      </p:grpSp>
    </p:spTree>
    <p:extLst>
      <p:ext uri="{BB962C8B-B14F-4D97-AF65-F5344CB8AC3E}">
        <p14:creationId xmlns:p14="http://schemas.microsoft.com/office/powerpoint/2010/main" val="2059774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wipe(left)">
                                      <p:cBhvr>
                                        <p:cTn id="1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16379" y="1406612"/>
            <a:ext cx="12308379" cy="4154984"/>
          </a:xfrm>
          <a:prstGeom prst="rect">
            <a:avLst/>
          </a:prstGeom>
          <a:noFill/>
        </p:spPr>
        <p:txBody>
          <a:bodyPr wrap="square" rtlCol="0">
            <a:spAutoFit/>
          </a:bodyPr>
          <a:lstStyle/>
          <a:p>
            <a:pPr algn="ctr"/>
            <a:r>
              <a:rPr lang="pt-BR" sz="6600" b="1" dirty="0" smtClean="0"/>
              <a:t>O 5º Ciclo já começou no mundo: Novas </a:t>
            </a:r>
            <a:r>
              <a:rPr lang="pt-BR" sz="6600" b="1" dirty="0" smtClean="0"/>
              <a:t>Fronteiras </a:t>
            </a:r>
            <a:r>
              <a:rPr lang="pt-BR" sz="6600" b="1" dirty="0" smtClean="0"/>
              <a:t>Tecnológicas</a:t>
            </a:r>
            <a:endParaRPr lang="pt-BR" sz="6600" b="1" dirty="0" smtClean="0"/>
          </a:p>
          <a:p>
            <a:pPr algn="ctr"/>
            <a:r>
              <a:rPr lang="pt-BR" sz="6600" b="1" dirty="0" smtClean="0">
                <a:solidFill>
                  <a:schemeClr val="accent1"/>
                </a:solidFill>
              </a:rPr>
              <a:t>DESAFIOS E OPORTUNIDADES PARA O BRASIL</a:t>
            </a:r>
            <a:endParaRPr lang="pt-BR" sz="6600" b="1" dirty="0">
              <a:solidFill>
                <a:schemeClr val="accent1"/>
              </a:solidFill>
            </a:endParaRPr>
          </a:p>
        </p:txBody>
      </p:sp>
    </p:spTree>
    <p:extLst>
      <p:ext uri="{BB962C8B-B14F-4D97-AF65-F5344CB8AC3E}">
        <p14:creationId xmlns:p14="http://schemas.microsoft.com/office/powerpoint/2010/main" val="12960865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Resultado de imag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1718" y="1484784"/>
            <a:ext cx="9167845" cy="4176464"/>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p:cNvSpPr txBox="1"/>
          <p:nvPr/>
        </p:nvSpPr>
        <p:spPr>
          <a:xfrm>
            <a:off x="0" y="404771"/>
            <a:ext cx="4062509" cy="523220"/>
          </a:xfrm>
          <a:prstGeom prst="rect">
            <a:avLst/>
          </a:prstGeom>
          <a:solidFill>
            <a:schemeClr val="bg1"/>
          </a:solidFill>
        </p:spPr>
        <p:txBody>
          <a:bodyPr wrap="square">
            <a:spAutoFit/>
          </a:bodyPr>
          <a:lstStyle>
            <a:defPPr>
              <a:defRPr lang="pt-BR"/>
            </a:defPPr>
            <a:lvl1pPr>
              <a:defRPr sz="2800">
                <a:solidFill>
                  <a:srgbClr val="166C70"/>
                </a:solidFill>
                <a:latin typeface="Lora"/>
              </a:defRPr>
            </a:lvl1pPr>
          </a:lstStyle>
          <a:p>
            <a:r>
              <a:rPr lang="pt-BR" dirty="0" err="1"/>
              <a:t>Imunoterapia</a:t>
            </a:r>
            <a:r>
              <a:rPr lang="pt-BR" dirty="0"/>
              <a:t> do Câncer</a:t>
            </a:r>
          </a:p>
        </p:txBody>
      </p:sp>
    </p:spTree>
    <p:extLst>
      <p:ext uri="{BB962C8B-B14F-4D97-AF65-F5344CB8AC3E}">
        <p14:creationId xmlns:p14="http://schemas.microsoft.com/office/powerpoint/2010/main" val="18521605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Nature, Volume 515 Number 7528. A tumour cell (left) interacts with three T cells and a tumour-infiltrating immune cell. This issue of Nature features five papers reflecting the current intense interest in the targeting of immune checkpoints as cancer therapy, and detailed work on identifying patients likely to respond to this therapeutic strategy. Cover: Allison Bruc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5837" y="2039483"/>
            <a:ext cx="3146036" cy="4127779"/>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1694383" y="998407"/>
            <a:ext cx="8338262" cy="707886"/>
          </a:xfrm>
          <a:prstGeom prst="rect">
            <a:avLst/>
          </a:prstGeom>
          <a:noFill/>
        </p:spPr>
        <p:txBody>
          <a:bodyPr wrap="square" rtlCol="0">
            <a:spAutoFit/>
          </a:bodyPr>
          <a:lstStyle/>
          <a:p>
            <a:pPr algn="ctr"/>
            <a:r>
              <a:rPr lang="pt-BR" sz="4000" b="1" dirty="0">
                <a:solidFill>
                  <a:srgbClr val="0000FF"/>
                </a:solidFill>
                <a:effectLst>
                  <a:outerShdw blurRad="38100" dist="38100" dir="2700000" algn="tl">
                    <a:srgbClr val="000000">
                      <a:alpha val="43137"/>
                    </a:srgbClr>
                  </a:outerShdw>
                </a:effectLst>
              </a:rPr>
              <a:t>Inibidores de Checkpoint Imunológico</a:t>
            </a:r>
          </a:p>
        </p:txBody>
      </p:sp>
      <p:pic>
        <p:nvPicPr>
          <p:cNvPr id="3" name="Imagem 2"/>
          <p:cNvPicPr>
            <a:picLocks noChangeAspect="1"/>
          </p:cNvPicPr>
          <p:nvPr/>
        </p:nvPicPr>
        <p:blipFill>
          <a:blip r:embed="rId3"/>
          <a:stretch>
            <a:fillRect/>
          </a:stretch>
        </p:blipFill>
        <p:spPr>
          <a:xfrm>
            <a:off x="5863514" y="2223280"/>
            <a:ext cx="2970272" cy="2027979"/>
          </a:xfrm>
          <a:prstGeom prst="rect">
            <a:avLst/>
          </a:prstGeom>
          <a:ln>
            <a:noFill/>
          </a:ln>
        </p:spPr>
      </p:pic>
      <p:pic>
        <p:nvPicPr>
          <p:cNvPr id="4" name="Imagem 3"/>
          <p:cNvPicPr>
            <a:picLocks noChangeAspect="1"/>
          </p:cNvPicPr>
          <p:nvPr/>
        </p:nvPicPr>
        <p:blipFill>
          <a:blip r:embed="rId4"/>
          <a:stretch>
            <a:fillRect/>
          </a:stretch>
        </p:blipFill>
        <p:spPr>
          <a:xfrm>
            <a:off x="5807968" y="4296326"/>
            <a:ext cx="2970272" cy="2027979"/>
          </a:xfrm>
          <a:prstGeom prst="rect">
            <a:avLst/>
          </a:prstGeom>
        </p:spPr>
      </p:pic>
      <p:sp>
        <p:nvSpPr>
          <p:cNvPr id="7" name="Retângulo 6"/>
          <p:cNvSpPr/>
          <p:nvPr/>
        </p:nvSpPr>
        <p:spPr>
          <a:xfrm>
            <a:off x="0" y="6369372"/>
            <a:ext cx="8982744" cy="523220"/>
          </a:xfrm>
          <a:prstGeom prst="rect">
            <a:avLst/>
          </a:prstGeom>
        </p:spPr>
        <p:txBody>
          <a:bodyPr wrap="square">
            <a:spAutoFit/>
          </a:bodyPr>
          <a:lstStyle/>
          <a:p>
            <a:r>
              <a:rPr lang="pt-BR" sz="1400" dirty="0"/>
              <a:t>http://www.pharmaceutical-journal.com/news-and-analysis/feature/immune-checkpoint-inhibitors-bring-new-hope-to-cancer-patients/20067127.article</a:t>
            </a:r>
          </a:p>
        </p:txBody>
      </p:sp>
      <p:sp>
        <p:nvSpPr>
          <p:cNvPr id="8" name="Seta em curva para baixo 7"/>
          <p:cNvSpPr/>
          <p:nvPr/>
        </p:nvSpPr>
        <p:spPr>
          <a:xfrm rot="5400000">
            <a:off x="8636767" y="3769231"/>
            <a:ext cx="1174122" cy="731842"/>
          </a:xfrm>
          <a:prstGeom prst="curvedDownArrow">
            <a:avLst/>
          </a:prstGeom>
          <a:solidFill>
            <a:schemeClr val="accent6">
              <a:lumMod val="60000"/>
              <a:lumOff val="40000"/>
            </a:schemeClr>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9" name="CaixaDeTexto 8"/>
          <p:cNvSpPr txBox="1"/>
          <p:nvPr/>
        </p:nvSpPr>
        <p:spPr>
          <a:xfrm>
            <a:off x="0" y="431557"/>
            <a:ext cx="4072149" cy="523220"/>
          </a:xfrm>
          <a:prstGeom prst="rect">
            <a:avLst/>
          </a:prstGeom>
          <a:solidFill>
            <a:schemeClr val="bg1"/>
          </a:solidFill>
        </p:spPr>
        <p:txBody>
          <a:bodyPr wrap="square">
            <a:spAutoFit/>
          </a:bodyPr>
          <a:lstStyle>
            <a:defPPr>
              <a:defRPr lang="pt-BR"/>
            </a:defPPr>
            <a:lvl1pPr>
              <a:defRPr sz="2800">
                <a:solidFill>
                  <a:srgbClr val="166C70"/>
                </a:solidFill>
                <a:latin typeface="Lora"/>
              </a:defRPr>
            </a:lvl1pPr>
          </a:lstStyle>
          <a:p>
            <a:r>
              <a:rPr lang="pt-BR" dirty="0" err="1"/>
              <a:t>Imunoterapia</a:t>
            </a:r>
            <a:r>
              <a:rPr lang="pt-BR" dirty="0"/>
              <a:t> do Câncer</a:t>
            </a:r>
          </a:p>
        </p:txBody>
      </p:sp>
    </p:spTree>
    <p:extLst>
      <p:ext uri="{BB962C8B-B14F-4D97-AF65-F5344CB8AC3E}">
        <p14:creationId xmlns:p14="http://schemas.microsoft.com/office/powerpoint/2010/main" val="374147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art_cancer_treatment_biote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7086" y="2943224"/>
            <a:ext cx="9010650" cy="3914776"/>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2111793" y="1689595"/>
            <a:ext cx="3069110" cy="400110"/>
          </a:xfrm>
          <a:prstGeom prst="rect">
            <a:avLst/>
          </a:prstGeom>
          <a:noFill/>
        </p:spPr>
        <p:txBody>
          <a:bodyPr wrap="none" rtlCol="0">
            <a:spAutoFit/>
          </a:bodyPr>
          <a:lstStyle/>
          <a:p>
            <a:r>
              <a:rPr lang="pt-BR" sz="2000" dirty="0" err="1">
                <a:solidFill>
                  <a:srgbClr val="0000FF"/>
                </a:solidFill>
              </a:rPr>
              <a:t>Chimeric</a:t>
            </a:r>
            <a:r>
              <a:rPr lang="pt-BR" sz="2000" dirty="0">
                <a:solidFill>
                  <a:srgbClr val="0000FF"/>
                </a:solidFill>
              </a:rPr>
              <a:t> </a:t>
            </a:r>
            <a:r>
              <a:rPr lang="pt-BR" sz="2000" dirty="0" err="1">
                <a:solidFill>
                  <a:srgbClr val="0000FF"/>
                </a:solidFill>
              </a:rPr>
              <a:t>Antigen</a:t>
            </a:r>
            <a:r>
              <a:rPr lang="pt-BR" sz="2000" dirty="0">
                <a:solidFill>
                  <a:srgbClr val="0000FF"/>
                </a:solidFill>
              </a:rPr>
              <a:t> </a:t>
            </a:r>
            <a:r>
              <a:rPr lang="pt-BR" sz="2000" dirty="0" err="1">
                <a:solidFill>
                  <a:srgbClr val="0000FF"/>
                </a:solidFill>
              </a:rPr>
              <a:t>Receptors</a:t>
            </a:r>
            <a:endParaRPr lang="pt-BR" sz="2000" dirty="0">
              <a:solidFill>
                <a:srgbClr val="0000FF"/>
              </a:solidFill>
            </a:endParaRPr>
          </a:p>
        </p:txBody>
      </p:sp>
      <p:pic>
        <p:nvPicPr>
          <p:cNvPr id="7" name="Imagem 6"/>
          <p:cNvPicPr>
            <a:picLocks noChangeAspect="1"/>
          </p:cNvPicPr>
          <p:nvPr/>
        </p:nvPicPr>
        <p:blipFill>
          <a:blip r:embed="rId3"/>
          <a:stretch>
            <a:fillRect/>
          </a:stretch>
        </p:blipFill>
        <p:spPr>
          <a:xfrm>
            <a:off x="8184232" y="536041"/>
            <a:ext cx="1826478" cy="2326883"/>
          </a:xfrm>
          <a:prstGeom prst="rect">
            <a:avLst/>
          </a:prstGeom>
        </p:spPr>
      </p:pic>
      <p:sp>
        <p:nvSpPr>
          <p:cNvPr id="9" name="CaixaDeTexto 8"/>
          <p:cNvSpPr txBox="1"/>
          <p:nvPr/>
        </p:nvSpPr>
        <p:spPr>
          <a:xfrm>
            <a:off x="2085898" y="1035077"/>
            <a:ext cx="8964487" cy="707886"/>
          </a:xfrm>
          <a:prstGeom prst="rect">
            <a:avLst/>
          </a:prstGeom>
          <a:noFill/>
        </p:spPr>
        <p:txBody>
          <a:bodyPr wrap="square" rtlCol="0">
            <a:spAutoFit/>
          </a:bodyPr>
          <a:lstStyle/>
          <a:p>
            <a:r>
              <a:rPr lang="pt-BR" sz="4000" b="1" dirty="0">
                <a:solidFill>
                  <a:srgbClr val="0000FF"/>
                </a:solidFill>
                <a:effectLst>
                  <a:outerShdw blurRad="38100" dist="38100" dir="2700000" algn="tl">
                    <a:srgbClr val="000000">
                      <a:alpha val="43137"/>
                    </a:srgbClr>
                  </a:outerShdw>
                </a:effectLst>
              </a:rPr>
              <a:t>CAR-T </a:t>
            </a:r>
            <a:r>
              <a:rPr lang="pt-BR" sz="4000" b="1" dirty="0" err="1">
                <a:solidFill>
                  <a:srgbClr val="0000FF"/>
                </a:solidFill>
                <a:effectLst>
                  <a:outerShdw blurRad="38100" dist="38100" dir="2700000" algn="tl">
                    <a:srgbClr val="000000">
                      <a:alpha val="43137"/>
                    </a:srgbClr>
                  </a:outerShdw>
                </a:effectLst>
              </a:rPr>
              <a:t>Cell</a:t>
            </a:r>
            <a:r>
              <a:rPr lang="pt-BR" sz="4000" b="1" dirty="0">
                <a:solidFill>
                  <a:srgbClr val="0000FF"/>
                </a:solidFill>
                <a:effectLst>
                  <a:outerShdw blurRad="38100" dist="38100" dir="2700000" algn="tl">
                    <a:srgbClr val="000000">
                      <a:alpha val="43137"/>
                    </a:srgbClr>
                  </a:outerShdw>
                </a:effectLst>
              </a:rPr>
              <a:t> </a:t>
            </a:r>
            <a:r>
              <a:rPr lang="pt-BR" sz="4000" b="1" dirty="0" err="1">
                <a:solidFill>
                  <a:srgbClr val="0000FF"/>
                </a:solidFill>
                <a:effectLst>
                  <a:outerShdw blurRad="38100" dist="38100" dir="2700000" algn="tl">
                    <a:srgbClr val="000000">
                      <a:alpha val="43137"/>
                    </a:srgbClr>
                  </a:outerShdw>
                </a:effectLst>
              </a:rPr>
              <a:t>Therapy</a:t>
            </a:r>
            <a:endParaRPr lang="pt-BR" sz="4000" b="1" dirty="0">
              <a:solidFill>
                <a:srgbClr val="0000FF"/>
              </a:solidFill>
              <a:effectLst>
                <a:outerShdw blurRad="38100" dist="38100" dir="2700000" algn="tl">
                  <a:srgbClr val="000000">
                    <a:alpha val="43137"/>
                  </a:srgbClr>
                </a:outerShdw>
              </a:effectLst>
            </a:endParaRPr>
          </a:p>
        </p:txBody>
      </p:sp>
      <p:sp>
        <p:nvSpPr>
          <p:cNvPr id="10" name="CaixaDeTexto 9"/>
          <p:cNvSpPr txBox="1"/>
          <p:nvPr/>
        </p:nvSpPr>
        <p:spPr>
          <a:xfrm>
            <a:off x="0" y="431557"/>
            <a:ext cx="4072149" cy="523220"/>
          </a:xfrm>
          <a:prstGeom prst="rect">
            <a:avLst/>
          </a:prstGeom>
          <a:solidFill>
            <a:schemeClr val="bg1"/>
          </a:solidFill>
        </p:spPr>
        <p:txBody>
          <a:bodyPr wrap="square">
            <a:spAutoFit/>
          </a:bodyPr>
          <a:lstStyle>
            <a:defPPr>
              <a:defRPr lang="pt-BR"/>
            </a:defPPr>
            <a:lvl1pPr>
              <a:defRPr sz="2800">
                <a:solidFill>
                  <a:srgbClr val="166C70"/>
                </a:solidFill>
                <a:latin typeface="Lora"/>
              </a:defRPr>
            </a:lvl1pPr>
          </a:lstStyle>
          <a:p>
            <a:r>
              <a:rPr lang="pt-BR" dirty="0" err="1"/>
              <a:t>Imunoterapia</a:t>
            </a:r>
            <a:r>
              <a:rPr lang="pt-BR" dirty="0"/>
              <a:t> do Câncer</a:t>
            </a:r>
          </a:p>
        </p:txBody>
      </p:sp>
    </p:spTree>
    <p:extLst>
      <p:ext uri="{BB962C8B-B14F-4D97-AF65-F5344CB8AC3E}">
        <p14:creationId xmlns:p14="http://schemas.microsoft.com/office/powerpoint/2010/main" val="332712490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p:cNvSpPr txBox="1"/>
          <p:nvPr/>
        </p:nvSpPr>
        <p:spPr>
          <a:xfrm>
            <a:off x="0" y="431557"/>
            <a:ext cx="4072149" cy="523220"/>
          </a:xfrm>
          <a:prstGeom prst="rect">
            <a:avLst/>
          </a:prstGeom>
          <a:solidFill>
            <a:schemeClr val="bg1"/>
          </a:solidFill>
        </p:spPr>
        <p:txBody>
          <a:bodyPr wrap="square">
            <a:spAutoFit/>
          </a:bodyPr>
          <a:lstStyle>
            <a:defPPr>
              <a:defRPr lang="pt-BR"/>
            </a:defPPr>
            <a:lvl1pPr>
              <a:defRPr sz="2800">
                <a:solidFill>
                  <a:srgbClr val="166C70"/>
                </a:solidFill>
                <a:latin typeface="Lora"/>
              </a:defRPr>
            </a:lvl1pPr>
          </a:lstStyle>
          <a:p>
            <a:r>
              <a:rPr lang="pt-BR" dirty="0" err="1"/>
              <a:t>Imunoterapia</a:t>
            </a:r>
            <a:r>
              <a:rPr lang="pt-BR" dirty="0"/>
              <a:t> do Câncer</a:t>
            </a:r>
          </a:p>
        </p:txBody>
      </p:sp>
      <p:sp>
        <p:nvSpPr>
          <p:cNvPr id="9" name="CaixaDeTexto 8"/>
          <p:cNvSpPr txBox="1"/>
          <p:nvPr/>
        </p:nvSpPr>
        <p:spPr>
          <a:xfrm>
            <a:off x="2518160" y="1087505"/>
            <a:ext cx="8964487" cy="707886"/>
          </a:xfrm>
          <a:prstGeom prst="rect">
            <a:avLst/>
          </a:prstGeom>
          <a:noFill/>
        </p:spPr>
        <p:txBody>
          <a:bodyPr wrap="square" rtlCol="0">
            <a:spAutoFit/>
          </a:bodyPr>
          <a:lstStyle/>
          <a:p>
            <a:r>
              <a:rPr lang="pt-BR" sz="4000" b="1" dirty="0">
                <a:solidFill>
                  <a:srgbClr val="0000FF"/>
                </a:solidFill>
                <a:effectLst>
                  <a:outerShdw blurRad="38100" dist="38100" dir="2700000" algn="tl">
                    <a:srgbClr val="000000">
                      <a:alpha val="43137"/>
                    </a:srgbClr>
                  </a:outerShdw>
                </a:effectLst>
              </a:rPr>
              <a:t>Vacinas Terapêuticas para o Câncer</a:t>
            </a:r>
          </a:p>
        </p:txBody>
      </p:sp>
      <p:pic>
        <p:nvPicPr>
          <p:cNvPr id="3" name="Imagem 2"/>
          <p:cNvPicPr>
            <a:picLocks noChangeAspect="1"/>
          </p:cNvPicPr>
          <p:nvPr/>
        </p:nvPicPr>
        <p:blipFill>
          <a:blip r:embed="rId2"/>
          <a:stretch>
            <a:fillRect/>
          </a:stretch>
        </p:blipFill>
        <p:spPr>
          <a:xfrm>
            <a:off x="1611443" y="2060848"/>
            <a:ext cx="9010650" cy="3371850"/>
          </a:xfrm>
          <a:prstGeom prst="rect">
            <a:avLst/>
          </a:prstGeom>
        </p:spPr>
      </p:pic>
    </p:spTree>
    <p:extLst>
      <p:ext uri="{BB962C8B-B14F-4D97-AF65-F5344CB8AC3E}">
        <p14:creationId xmlns:p14="http://schemas.microsoft.com/office/powerpoint/2010/main" val="398291387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s://www.sciencemag.org/content/345/6203/F1.medium.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7202" y="1442508"/>
            <a:ext cx="3678690" cy="46781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Imagem 4"/>
          <p:cNvPicPr>
            <a:picLocks noChangeAspect="1"/>
          </p:cNvPicPr>
          <p:nvPr/>
        </p:nvPicPr>
        <p:blipFill>
          <a:blip r:embed="rId3"/>
          <a:stretch>
            <a:fillRect/>
          </a:stretch>
        </p:blipFill>
        <p:spPr>
          <a:xfrm>
            <a:off x="1934530" y="1472277"/>
            <a:ext cx="3570838" cy="4648336"/>
          </a:xfrm>
          <a:prstGeom prst="rect">
            <a:avLst/>
          </a:prstGeom>
          <a:ln>
            <a:noFill/>
          </a:ln>
          <a:effectLst>
            <a:outerShdw blurRad="292100" dist="139700" dir="2700000" algn="tl" rotWithShape="0">
              <a:srgbClr val="333333">
                <a:alpha val="65000"/>
              </a:srgbClr>
            </a:outerShdw>
          </a:effectLst>
        </p:spPr>
      </p:pic>
      <p:sp>
        <p:nvSpPr>
          <p:cNvPr id="8" name="CaixaDeTexto 7"/>
          <p:cNvSpPr txBox="1"/>
          <p:nvPr/>
        </p:nvSpPr>
        <p:spPr>
          <a:xfrm>
            <a:off x="244" y="272654"/>
            <a:ext cx="10041531" cy="954107"/>
          </a:xfrm>
          <a:prstGeom prst="rect">
            <a:avLst/>
          </a:prstGeom>
          <a:solidFill>
            <a:schemeClr val="bg1"/>
          </a:solidFill>
        </p:spPr>
        <p:txBody>
          <a:bodyPr wrap="square">
            <a:spAutoFit/>
          </a:bodyPr>
          <a:lstStyle>
            <a:defPPr>
              <a:defRPr lang="pt-BR"/>
            </a:defPPr>
            <a:lvl1pPr>
              <a:defRPr sz="2800">
                <a:solidFill>
                  <a:srgbClr val="166C70"/>
                </a:solidFill>
                <a:latin typeface="Lora"/>
              </a:defRPr>
            </a:lvl1pPr>
          </a:lstStyle>
          <a:p>
            <a:r>
              <a:rPr lang="pt-BR" dirty="0"/>
              <a:t>CRISPR/Cas9 </a:t>
            </a:r>
            <a:r>
              <a:rPr lang="pt-BR" dirty="0" smtClean="0"/>
              <a:t>System (</a:t>
            </a:r>
            <a:r>
              <a:rPr lang="en-US" dirty="0"/>
              <a:t>Clustered Regularly Interspaced Short Palindromic </a:t>
            </a:r>
            <a:r>
              <a:rPr lang="en-US" dirty="0" smtClean="0"/>
              <a:t>Repeats</a:t>
            </a:r>
            <a:r>
              <a:rPr lang="pt-BR" dirty="0" smtClean="0"/>
              <a:t>)</a:t>
            </a:r>
            <a:endParaRPr lang="pt-BR" dirty="0"/>
          </a:p>
        </p:txBody>
      </p:sp>
    </p:spTree>
    <p:extLst>
      <p:ext uri="{BB962C8B-B14F-4D97-AF65-F5344CB8AC3E}">
        <p14:creationId xmlns:p14="http://schemas.microsoft.com/office/powerpoint/2010/main" val="112216005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p:cNvSpPr txBox="1"/>
          <p:nvPr/>
        </p:nvSpPr>
        <p:spPr>
          <a:xfrm>
            <a:off x="5228" y="427607"/>
            <a:ext cx="2837722" cy="523220"/>
          </a:xfrm>
          <a:prstGeom prst="rect">
            <a:avLst/>
          </a:prstGeom>
          <a:solidFill>
            <a:schemeClr val="bg1"/>
          </a:solidFill>
        </p:spPr>
        <p:txBody>
          <a:bodyPr wrap="square">
            <a:spAutoFit/>
          </a:bodyPr>
          <a:lstStyle>
            <a:defPPr>
              <a:defRPr lang="pt-BR"/>
            </a:defPPr>
            <a:lvl1pPr>
              <a:defRPr sz="2800">
                <a:solidFill>
                  <a:srgbClr val="166C70"/>
                </a:solidFill>
                <a:latin typeface="Lora"/>
              </a:defRPr>
            </a:lvl1pPr>
          </a:lstStyle>
          <a:p>
            <a:r>
              <a:rPr lang="pt-BR" dirty="0"/>
              <a:t>Terapia Gênica</a:t>
            </a:r>
          </a:p>
        </p:txBody>
      </p:sp>
      <p:pic>
        <p:nvPicPr>
          <p:cNvPr id="7170" name="Picture 2" descr="Resultado de imag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9642" y="950827"/>
            <a:ext cx="6846743" cy="53560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4941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a:graphicFrameLocks/>
          </p:cNvGraphicFramePr>
          <p:nvPr>
            <p:extLst>
              <p:ext uri="{D42A27DB-BD31-4B8C-83A1-F6EECF244321}">
                <p14:modId xmlns:p14="http://schemas.microsoft.com/office/powerpoint/2010/main" val="3221017254"/>
              </p:ext>
            </p:extLst>
          </p:nvPr>
        </p:nvGraphicFramePr>
        <p:xfrm>
          <a:off x="559559" y="1270356"/>
          <a:ext cx="9033620" cy="4602877"/>
        </p:xfrm>
        <a:graphic>
          <a:graphicData uri="http://schemas.openxmlformats.org/drawingml/2006/chart">
            <c:chart xmlns:c="http://schemas.openxmlformats.org/drawingml/2006/chart" xmlns:r="http://schemas.openxmlformats.org/officeDocument/2006/relationships" r:id="rId2"/>
          </a:graphicData>
        </a:graphic>
      </p:graphicFrame>
      <p:sp>
        <p:nvSpPr>
          <p:cNvPr id="2" name="Retângulo 1"/>
          <p:cNvSpPr/>
          <p:nvPr/>
        </p:nvSpPr>
        <p:spPr>
          <a:xfrm>
            <a:off x="168322" y="455556"/>
            <a:ext cx="184731" cy="523220"/>
          </a:xfrm>
          <a:prstGeom prst="rect">
            <a:avLst/>
          </a:prstGeom>
          <a:solidFill>
            <a:schemeClr val="bg1"/>
          </a:solidFill>
        </p:spPr>
        <p:txBody>
          <a:bodyPr wrap="none">
            <a:spAutoFit/>
          </a:bodyPr>
          <a:lstStyle/>
          <a:p>
            <a:endParaRPr lang="pt-BR" sz="2800" dirty="0">
              <a:solidFill>
                <a:srgbClr val="166C70"/>
              </a:solidFill>
              <a:latin typeface="Lora"/>
            </a:endParaRPr>
          </a:p>
        </p:txBody>
      </p:sp>
      <p:sp>
        <p:nvSpPr>
          <p:cNvPr id="6" name="Retângulo 5"/>
          <p:cNvSpPr/>
          <p:nvPr/>
        </p:nvSpPr>
        <p:spPr>
          <a:xfrm>
            <a:off x="32037" y="448346"/>
            <a:ext cx="7965642" cy="523220"/>
          </a:xfrm>
          <a:prstGeom prst="rect">
            <a:avLst/>
          </a:prstGeom>
          <a:solidFill>
            <a:schemeClr val="bg1"/>
          </a:solidFill>
        </p:spPr>
        <p:txBody>
          <a:bodyPr wrap="none">
            <a:spAutoFit/>
          </a:bodyPr>
          <a:lstStyle/>
          <a:p>
            <a:r>
              <a:rPr lang="pt-BR" sz="2800" dirty="0">
                <a:solidFill>
                  <a:srgbClr val="166C70"/>
                </a:solidFill>
                <a:latin typeface="Lora"/>
              </a:rPr>
              <a:t>Pontuações brasileiras de eficiência da inovação</a:t>
            </a:r>
          </a:p>
        </p:txBody>
      </p:sp>
      <p:sp>
        <p:nvSpPr>
          <p:cNvPr id="7" name="CaixaDeTexto 6"/>
          <p:cNvSpPr txBox="1"/>
          <p:nvPr/>
        </p:nvSpPr>
        <p:spPr>
          <a:xfrm>
            <a:off x="559559" y="5873233"/>
            <a:ext cx="2312877" cy="276999"/>
          </a:xfrm>
          <a:prstGeom prst="rect">
            <a:avLst/>
          </a:prstGeom>
          <a:noFill/>
        </p:spPr>
        <p:txBody>
          <a:bodyPr wrap="none" rtlCol="0">
            <a:spAutoFit/>
          </a:bodyPr>
          <a:lstStyle/>
          <a:p>
            <a:r>
              <a:rPr lang="pt-BR" sz="1200" dirty="0"/>
              <a:t>Fonte: GFB, com dados GII (2016).</a:t>
            </a:r>
          </a:p>
        </p:txBody>
      </p:sp>
      <p:sp>
        <p:nvSpPr>
          <p:cNvPr id="3" name="Retângulo 2"/>
          <p:cNvSpPr/>
          <p:nvPr/>
        </p:nvSpPr>
        <p:spPr>
          <a:xfrm>
            <a:off x="9448799" y="2633075"/>
            <a:ext cx="2743201" cy="1877437"/>
          </a:xfrm>
          <a:prstGeom prst="rect">
            <a:avLst/>
          </a:prstGeom>
        </p:spPr>
        <p:txBody>
          <a:bodyPr wrap="square">
            <a:spAutoFit/>
          </a:bodyPr>
          <a:lstStyle/>
          <a:p>
            <a:pPr algn="just">
              <a:spcAft>
                <a:spcPts val="0"/>
              </a:spcAft>
            </a:pPr>
            <a:r>
              <a:rPr lang="pt-BR" sz="2000" b="1" dirty="0">
                <a:solidFill>
                  <a:srgbClr val="166C70"/>
                </a:solidFill>
                <a:latin typeface="Calibri" panose="020F0502020204030204" pitchFamily="34" charset="0"/>
                <a:ea typeface="Calibri" panose="020F0502020204030204" pitchFamily="34" charset="0"/>
                <a:cs typeface="Times New Roman" panose="02020603050405020304" pitchFamily="18" charset="0"/>
              </a:rPr>
              <a:t>Eficiência da </a:t>
            </a:r>
            <a:r>
              <a:rPr lang="pt-BR" sz="2000" b="1" dirty="0" smtClean="0">
                <a:solidFill>
                  <a:srgbClr val="166C70"/>
                </a:solidFill>
                <a:latin typeface="Calibri" panose="020F0502020204030204" pitchFamily="34" charset="0"/>
                <a:ea typeface="Calibri" panose="020F0502020204030204" pitchFamily="34" charset="0"/>
                <a:cs typeface="Times New Roman" panose="02020603050405020304" pitchFamily="18" charset="0"/>
              </a:rPr>
              <a:t>Inovação</a:t>
            </a:r>
          </a:p>
          <a:p>
            <a:pPr algn="just">
              <a:spcAft>
                <a:spcPts val="0"/>
              </a:spcAft>
            </a:pPr>
            <a:r>
              <a:rPr lang="pt-BR" sz="1600" dirty="0" smtClean="0">
                <a:latin typeface="Calibri" panose="020F0502020204030204" pitchFamily="34" charset="0"/>
                <a:ea typeface="Calibri" panose="020F0502020204030204" pitchFamily="34" charset="0"/>
                <a:cs typeface="Times New Roman" panose="02020603050405020304" pitchFamily="18" charset="0"/>
              </a:rPr>
              <a:t>É </a:t>
            </a:r>
            <a:r>
              <a:rPr lang="pt-BR" sz="1600" dirty="0">
                <a:latin typeface="Calibri" panose="020F0502020204030204" pitchFamily="34" charset="0"/>
                <a:ea typeface="Calibri" panose="020F0502020204030204" pitchFamily="34" charset="0"/>
                <a:cs typeface="Times New Roman" panose="02020603050405020304" pitchFamily="18" charset="0"/>
              </a:rPr>
              <a:t>a</a:t>
            </a:r>
            <a:r>
              <a:rPr lang="pt-BR" sz="16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p</a:t>
            </a:r>
            <a:r>
              <a:rPr lang="pt-BR"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roporção entre o índice de produtos de inovação sobre o índice de insumos de inovação</a:t>
            </a:r>
            <a:r>
              <a:rPr lang="pt-BR" sz="1600" dirty="0">
                <a:latin typeface="Calibri" panose="020F0502020204030204" pitchFamily="34" charset="0"/>
                <a:ea typeface="Calibri" panose="020F0502020204030204" pitchFamily="34" charset="0"/>
                <a:cs typeface="Times New Roman" panose="02020603050405020304" pitchFamily="18" charset="0"/>
              </a:rPr>
              <a:t>. </a:t>
            </a:r>
            <a:r>
              <a:rPr lang="pt-BR" sz="1600" dirty="0" smtClean="0">
                <a:latin typeface="Calibri" panose="020F0502020204030204" pitchFamily="34" charset="0"/>
                <a:ea typeface="Calibri" panose="020F0502020204030204" pitchFamily="34" charset="0"/>
                <a:cs typeface="Times New Roman" panose="02020603050405020304" pitchFamily="18" charset="0"/>
              </a:rPr>
              <a:t>Mostra </a:t>
            </a:r>
            <a:r>
              <a:rPr lang="pt-BR" sz="1600" dirty="0">
                <a:latin typeface="Calibri" panose="020F0502020204030204" pitchFamily="34" charset="0"/>
                <a:ea typeface="Calibri" panose="020F0502020204030204" pitchFamily="34" charset="0"/>
                <a:cs typeface="Times New Roman" panose="02020603050405020304" pitchFamily="18" charset="0"/>
              </a:rPr>
              <a:t>o quanto de produto um determinado país consegue com seus insumos.</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3114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left)">
                                      <p:cBhvr>
                                        <p:cTn id="7" dur="500"/>
                                        <p:tgtEl>
                                          <p:spTgt spid="4">
                                            <p:graphicEl>
                                              <a:chart seriesIdx="-3" categoryIdx="-3" bldStep="gridLegend"/>
                                            </p:graphic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wipe(left)">
                                      <p:cBhvr>
                                        <p:cTn id="11" dur="500"/>
                                        <p:tgtEl>
                                          <p:spTgt spid="4">
                                            <p:graphicEl>
                                              <a:chart seriesIdx="0"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series"/>
        </p:bldSub>
      </p:bldGraphic>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2"/>
          <p:cNvSpPr txBox="1">
            <a:spLocks/>
          </p:cNvSpPr>
          <p:nvPr/>
        </p:nvSpPr>
        <p:spPr>
          <a:xfrm>
            <a:off x="0" y="593559"/>
            <a:ext cx="12191999" cy="358236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8800" b="1" dirty="0" smtClean="0">
                <a:effectLst>
                  <a:outerShdw blurRad="38100" dist="38100" dir="2700000" algn="tl">
                    <a:srgbClr val="000000">
                      <a:alpha val="43137"/>
                    </a:srgbClr>
                  </a:outerShdw>
                </a:effectLst>
              </a:rPr>
              <a:t>Como ultrapassar a </a:t>
            </a:r>
            <a:r>
              <a:rPr lang="pt-BR" sz="8800" b="1" dirty="0" smtClean="0">
                <a:solidFill>
                  <a:srgbClr val="FF0000"/>
                </a:solidFill>
                <a:effectLst>
                  <a:outerShdw blurRad="38100" dist="38100" dir="2700000" algn="tl">
                    <a:srgbClr val="000000">
                      <a:alpha val="43137"/>
                    </a:srgbClr>
                  </a:outerShdw>
                </a:effectLst>
              </a:rPr>
              <a:t>rainha vermelha?</a:t>
            </a:r>
            <a:endParaRPr lang="pt-BR" sz="8800" b="1" dirty="0">
              <a:solidFill>
                <a:srgbClr val="00B050"/>
              </a:solidFill>
              <a:effectLst>
                <a:outerShdw blurRad="38100" dist="38100" dir="2700000" algn="tl">
                  <a:srgbClr val="000000">
                    <a:alpha val="43137"/>
                  </a:srgbClr>
                </a:outerShdw>
              </a:effectLst>
            </a:endParaRPr>
          </a:p>
        </p:txBody>
      </p:sp>
      <p:pic>
        <p:nvPicPr>
          <p:cNvPr id="14" name="Imagem 13" descr="Image result for red queen running"/>
          <p:cNvPicPr>
            <a:picLocks noChangeAspect="1" noChangeArrowheads="1"/>
          </p:cNvPicPr>
          <p:nvPr/>
        </p:nvPicPr>
        <p:blipFill>
          <a:blip r:embed="rId2">
            <a:extLst>
              <a:ext uri="{28A0092B-C50C-407E-A947-70E740481C1C}">
                <a14:useLocalDpi xmlns:a14="http://schemas.microsoft.com/office/drawing/2010/main" val="0"/>
              </a:ext>
            </a:extLst>
          </a:blip>
          <a:srcRect r="46359"/>
          <a:stretch>
            <a:fillRect/>
          </a:stretch>
        </p:blipFill>
        <p:spPr bwMode="auto">
          <a:xfrm>
            <a:off x="49170" y="3554771"/>
            <a:ext cx="2661945" cy="2981326"/>
          </a:xfrm>
          <a:custGeom>
            <a:avLst/>
            <a:gdLst>
              <a:gd name="connsiteX0" fmla="*/ 0 w 2661945"/>
              <a:gd name="connsiteY0" fmla="*/ 0 h 2981326"/>
              <a:gd name="connsiteX1" fmla="*/ 2661945 w 2661945"/>
              <a:gd name="connsiteY1" fmla="*/ 0 h 2981326"/>
              <a:gd name="connsiteX2" fmla="*/ 2661945 w 2661945"/>
              <a:gd name="connsiteY2" fmla="*/ 2981326 h 2981326"/>
              <a:gd name="connsiteX3" fmla="*/ 0 w 2661945"/>
              <a:gd name="connsiteY3" fmla="*/ 2981326 h 2981326"/>
              <a:gd name="connsiteX4" fmla="*/ 0 w 2661945"/>
              <a:gd name="connsiteY4" fmla="*/ 0 h 2981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945" h="2981326">
                <a:moveTo>
                  <a:pt x="0" y="0"/>
                </a:moveTo>
                <a:lnTo>
                  <a:pt x="2661945" y="0"/>
                </a:lnTo>
                <a:lnTo>
                  <a:pt x="2661945" y="2981326"/>
                </a:lnTo>
                <a:lnTo>
                  <a:pt x="0" y="2981326"/>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3" name="Imagem 12" descr="Image result for red queen running"/>
          <p:cNvPicPr>
            <a:picLocks noChangeAspect="1" noChangeArrowheads="1"/>
          </p:cNvPicPr>
          <p:nvPr/>
        </p:nvPicPr>
        <p:blipFill>
          <a:blip r:embed="rId2">
            <a:extLst>
              <a:ext uri="{28A0092B-C50C-407E-A947-70E740481C1C}">
                <a14:useLocalDpi xmlns:a14="http://schemas.microsoft.com/office/drawing/2010/main" val="0"/>
              </a:ext>
            </a:extLst>
          </a:blip>
          <a:srcRect l="-8103" t="-1394" r="46359" b="-305"/>
          <a:stretch>
            <a:fillRect/>
          </a:stretch>
        </p:blipFill>
        <p:spPr bwMode="auto">
          <a:xfrm>
            <a:off x="1219200" y="3513221"/>
            <a:ext cx="3064042" cy="3031958"/>
          </a:xfrm>
          <a:custGeom>
            <a:avLst/>
            <a:gdLst>
              <a:gd name="connsiteX0" fmla="*/ 0 w 3064042"/>
              <a:gd name="connsiteY0" fmla="*/ 0 h 3031958"/>
              <a:gd name="connsiteX1" fmla="*/ 3064042 w 3064042"/>
              <a:gd name="connsiteY1" fmla="*/ 0 h 3031958"/>
              <a:gd name="connsiteX2" fmla="*/ 3064042 w 3064042"/>
              <a:gd name="connsiteY2" fmla="*/ 41550 h 3031958"/>
              <a:gd name="connsiteX3" fmla="*/ 402097 w 3064042"/>
              <a:gd name="connsiteY3" fmla="*/ 41550 h 3031958"/>
              <a:gd name="connsiteX4" fmla="*/ 402097 w 3064042"/>
              <a:gd name="connsiteY4" fmla="*/ 3022876 h 3031958"/>
              <a:gd name="connsiteX5" fmla="*/ 3064042 w 3064042"/>
              <a:gd name="connsiteY5" fmla="*/ 3022876 h 3031958"/>
              <a:gd name="connsiteX6" fmla="*/ 3064042 w 3064042"/>
              <a:gd name="connsiteY6" fmla="*/ 3031958 h 3031958"/>
              <a:gd name="connsiteX7" fmla="*/ 0 w 3064042"/>
              <a:gd name="connsiteY7" fmla="*/ 3031958 h 3031958"/>
              <a:gd name="connsiteX8" fmla="*/ 0 w 3064042"/>
              <a:gd name="connsiteY8" fmla="*/ 0 h 303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4042" h="3031958">
                <a:moveTo>
                  <a:pt x="0" y="0"/>
                </a:moveTo>
                <a:lnTo>
                  <a:pt x="3064042" y="0"/>
                </a:lnTo>
                <a:lnTo>
                  <a:pt x="3064042" y="41550"/>
                </a:lnTo>
                <a:lnTo>
                  <a:pt x="402097" y="41550"/>
                </a:lnTo>
                <a:lnTo>
                  <a:pt x="402097" y="3022876"/>
                </a:lnTo>
                <a:lnTo>
                  <a:pt x="3064042" y="3022876"/>
                </a:lnTo>
                <a:lnTo>
                  <a:pt x="3064042" y="3031958"/>
                </a:lnTo>
                <a:lnTo>
                  <a:pt x="0" y="3031958"/>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2" name="Imagem 11" descr="Image result for red queen running"/>
          <p:cNvPicPr>
            <a:picLocks noChangeAspect="1" noChangeArrowheads="1"/>
          </p:cNvPicPr>
          <p:nvPr/>
        </p:nvPicPr>
        <p:blipFill>
          <a:blip r:embed="rId2">
            <a:extLst>
              <a:ext uri="{28A0092B-C50C-407E-A947-70E740481C1C}">
                <a14:useLocalDpi xmlns:a14="http://schemas.microsoft.com/office/drawing/2010/main" val="0"/>
              </a:ext>
            </a:extLst>
          </a:blip>
          <a:srcRect l="53641"/>
          <a:stretch>
            <a:fillRect/>
          </a:stretch>
        </p:blipFill>
        <p:spPr bwMode="auto">
          <a:xfrm>
            <a:off x="2711115" y="3554771"/>
            <a:ext cx="2300580" cy="2981326"/>
          </a:xfrm>
          <a:custGeom>
            <a:avLst/>
            <a:gdLst>
              <a:gd name="connsiteX0" fmla="*/ 0 w 2300580"/>
              <a:gd name="connsiteY0" fmla="*/ 0 h 2981326"/>
              <a:gd name="connsiteX1" fmla="*/ 2300580 w 2300580"/>
              <a:gd name="connsiteY1" fmla="*/ 0 h 2981326"/>
              <a:gd name="connsiteX2" fmla="*/ 2300580 w 2300580"/>
              <a:gd name="connsiteY2" fmla="*/ 2981326 h 2981326"/>
              <a:gd name="connsiteX3" fmla="*/ 0 w 2300580"/>
              <a:gd name="connsiteY3" fmla="*/ 2981326 h 2981326"/>
              <a:gd name="connsiteX4" fmla="*/ 0 w 2300580"/>
              <a:gd name="connsiteY4" fmla="*/ 0 h 2981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0580" h="2981326">
                <a:moveTo>
                  <a:pt x="0" y="0"/>
                </a:moveTo>
                <a:lnTo>
                  <a:pt x="2300580" y="0"/>
                </a:lnTo>
                <a:lnTo>
                  <a:pt x="2300580" y="2981326"/>
                </a:lnTo>
                <a:lnTo>
                  <a:pt x="0" y="2981326"/>
                </a:lnTo>
                <a:lnTo>
                  <a:pt x="0" y="0"/>
                </a:lnTo>
                <a:close/>
              </a:path>
            </a:pathLst>
          </a:custGeom>
          <a:noFill/>
          <a:extLst>
            <a:ext uri="{909E8E84-426E-40DD-AFC4-6F175D3DCCD1}">
              <a14:hiddenFill xmlns:a14="http://schemas.microsoft.com/office/drawing/2010/main">
                <a:solidFill>
                  <a:srgbClr val="FFFFFF"/>
                </a:solidFill>
              </a14:hiddenFill>
            </a:ext>
          </a:extLst>
        </p:spPr>
      </p:pic>
      <p:grpSp>
        <p:nvGrpSpPr>
          <p:cNvPr id="21" name="Grupo 20"/>
          <p:cNvGrpSpPr/>
          <p:nvPr/>
        </p:nvGrpSpPr>
        <p:grpSpPr>
          <a:xfrm>
            <a:off x="5787738" y="3513221"/>
            <a:ext cx="2661945" cy="2981326"/>
            <a:chOff x="7391942" y="3336758"/>
            <a:chExt cx="2661945" cy="2981326"/>
          </a:xfrm>
        </p:grpSpPr>
        <p:pic>
          <p:nvPicPr>
            <p:cNvPr id="25" name="Imagem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1942" y="4301899"/>
              <a:ext cx="2660178" cy="2016185"/>
            </a:xfrm>
            <a:prstGeom prst="rect">
              <a:avLst/>
            </a:prstGeom>
          </p:spPr>
        </p:pic>
        <p:pic>
          <p:nvPicPr>
            <p:cNvPr id="23" name="Imagem 22" descr="Image result for red queen running"/>
            <p:cNvPicPr>
              <a:picLocks noChangeAspect="1" noChangeArrowheads="1"/>
            </p:cNvPicPr>
            <p:nvPr/>
          </p:nvPicPr>
          <p:blipFill>
            <a:blip r:embed="rId2">
              <a:extLst>
                <a:ext uri="{28A0092B-C50C-407E-A947-70E740481C1C}">
                  <a14:useLocalDpi xmlns:a14="http://schemas.microsoft.com/office/drawing/2010/main" val="0"/>
                </a:ext>
              </a:extLst>
            </a:blip>
            <a:srcRect r="46359"/>
            <a:stretch>
              <a:fillRect/>
            </a:stretch>
          </p:blipFill>
          <p:spPr bwMode="auto">
            <a:xfrm>
              <a:off x="7391942" y="3336758"/>
              <a:ext cx="2661945" cy="2981326"/>
            </a:xfrm>
            <a:custGeom>
              <a:avLst/>
              <a:gdLst>
                <a:gd name="connsiteX0" fmla="*/ 0 w 2661945"/>
                <a:gd name="connsiteY0" fmla="*/ 0 h 2981326"/>
                <a:gd name="connsiteX1" fmla="*/ 2661945 w 2661945"/>
                <a:gd name="connsiteY1" fmla="*/ 0 h 2981326"/>
                <a:gd name="connsiteX2" fmla="*/ 2661945 w 2661945"/>
                <a:gd name="connsiteY2" fmla="*/ 1126817 h 2981326"/>
                <a:gd name="connsiteX3" fmla="*/ 2568440 w 2661945"/>
                <a:gd name="connsiteY3" fmla="*/ 1101709 h 2981326"/>
                <a:gd name="connsiteX4" fmla="*/ 2313030 w 2661945"/>
                <a:gd name="connsiteY4" fmla="*/ 1074821 h 2981326"/>
                <a:gd name="connsiteX5" fmla="*/ 1262143 w 2661945"/>
                <a:gd name="connsiteY5" fmla="*/ 1658328 h 2981326"/>
                <a:gd name="connsiteX6" fmla="*/ 1227233 w 2661945"/>
                <a:gd name="connsiteY6" fmla="*/ 1718337 h 2981326"/>
                <a:gd name="connsiteX7" fmla="*/ 1193341 w 2661945"/>
                <a:gd name="connsiteY7" fmla="*/ 1716505 h 2981326"/>
                <a:gd name="connsiteX8" fmla="*/ 500773 w 2661945"/>
                <a:gd name="connsiteY8" fmla="*/ 2457922 h 2981326"/>
                <a:gd name="connsiteX9" fmla="*/ 619053 w 2661945"/>
                <a:gd name="connsiteY9" fmla="*/ 2872455 h 2981326"/>
                <a:gd name="connsiteX10" fmla="*/ 702961 w 2661945"/>
                <a:gd name="connsiteY10" fmla="*/ 2981326 h 2981326"/>
                <a:gd name="connsiteX11" fmla="*/ 0 w 2661945"/>
                <a:gd name="connsiteY11" fmla="*/ 2981326 h 2981326"/>
                <a:gd name="connsiteX12" fmla="*/ 0 w 2661945"/>
                <a:gd name="connsiteY12" fmla="*/ 0 h 298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1945" h="2981326">
                  <a:moveTo>
                    <a:pt x="0" y="0"/>
                  </a:moveTo>
                  <a:lnTo>
                    <a:pt x="2661945" y="0"/>
                  </a:lnTo>
                  <a:lnTo>
                    <a:pt x="2661945" y="1126817"/>
                  </a:lnTo>
                  <a:lnTo>
                    <a:pt x="2568440" y="1101709"/>
                  </a:lnTo>
                  <a:cubicBezTo>
                    <a:pt x="2485941" y="1084080"/>
                    <a:pt x="2400521" y="1074821"/>
                    <a:pt x="2313030" y="1074821"/>
                  </a:cubicBezTo>
                  <a:cubicBezTo>
                    <a:pt x="1875577" y="1074821"/>
                    <a:pt x="1489891" y="1306282"/>
                    <a:pt x="1262143" y="1658328"/>
                  </a:cubicBezTo>
                  <a:lnTo>
                    <a:pt x="1227233" y="1718337"/>
                  </a:lnTo>
                  <a:lnTo>
                    <a:pt x="1193341" y="1716505"/>
                  </a:lnTo>
                  <a:cubicBezTo>
                    <a:pt x="810846" y="1716505"/>
                    <a:pt x="500773" y="2048449"/>
                    <a:pt x="500773" y="2457922"/>
                  </a:cubicBezTo>
                  <a:cubicBezTo>
                    <a:pt x="500773" y="2611475"/>
                    <a:pt x="544377" y="2754124"/>
                    <a:pt x="619053" y="2872455"/>
                  </a:cubicBezTo>
                  <a:lnTo>
                    <a:pt x="702961" y="2981326"/>
                  </a:lnTo>
                  <a:lnTo>
                    <a:pt x="0" y="2981326"/>
                  </a:lnTo>
                  <a:lnTo>
                    <a:pt x="0" y="0"/>
                  </a:lnTo>
                  <a:close/>
                </a:path>
              </a:pathLst>
            </a:cu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89209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999"/>
                                          </p:stCondLst>
                                        </p:cTn>
                                        <p:tgtEl>
                                          <p:spTgt spid="14"/>
                                        </p:tgtEl>
                                        <p:attrNameLst>
                                          <p:attrName>style.visibility</p:attrName>
                                        </p:attrNameLst>
                                      </p:cBhvr>
                                      <p:to>
                                        <p:strVal val="hidden"/>
                                      </p:to>
                                    </p:set>
                                  </p:childTnLst>
                                </p:cTn>
                              </p:par>
                            </p:childTnLst>
                          </p:cTn>
                        </p:par>
                        <p:par>
                          <p:cTn id="7" fill="hold">
                            <p:stCondLst>
                              <p:cond delay="1000"/>
                            </p:stCondLst>
                            <p:childTnLst>
                              <p:par>
                                <p:cTn id="8" presetID="2" presetClass="entr" presetSubtype="8" fill="hold" nodeType="after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2000" fill="hold"/>
                                        <p:tgtEl>
                                          <p:spTgt spid="21"/>
                                        </p:tgtEl>
                                        <p:attrNameLst>
                                          <p:attrName>ppt_x</p:attrName>
                                        </p:attrNameLst>
                                      </p:cBhvr>
                                      <p:tavLst>
                                        <p:tav tm="0">
                                          <p:val>
                                            <p:strVal val="0-#ppt_w/2"/>
                                          </p:val>
                                        </p:tav>
                                        <p:tav tm="100000">
                                          <p:val>
                                            <p:strVal val="#ppt_x"/>
                                          </p:val>
                                        </p:tav>
                                      </p:tavLst>
                                    </p:anim>
                                    <p:anim calcmode="lin" valueType="num">
                                      <p:cBhvr additive="base">
                                        <p:cTn id="11" dur="2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4294967295"/>
          </p:nvPr>
        </p:nvSpPr>
        <p:spPr>
          <a:xfrm>
            <a:off x="0" y="308370"/>
            <a:ext cx="8951913" cy="701675"/>
          </a:xfrm>
          <a:prstGeom prst="rect">
            <a:avLst/>
          </a:prstGeom>
          <a:solidFill>
            <a:schemeClr val="bg1"/>
          </a:solidFill>
        </p:spPr>
        <p:txBody>
          <a:bodyPr wrap="square">
            <a:spAutoFit/>
          </a:bodyPr>
          <a:lstStyle/>
          <a:p>
            <a:pPr marL="0" indent="0">
              <a:buNone/>
            </a:pPr>
            <a:r>
              <a:rPr lang="pt-BR" sz="4400" dirty="0">
                <a:solidFill>
                  <a:srgbClr val="166C70"/>
                </a:solidFill>
              </a:rPr>
              <a:t>Como ultrapassar a </a:t>
            </a:r>
            <a:r>
              <a:rPr lang="pt-BR" sz="4400" dirty="0">
                <a:solidFill>
                  <a:srgbClr val="FF0000"/>
                </a:solidFill>
                <a:effectLst>
                  <a:outerShdw blurRad="38100" dist="38100" dir="2700000" algn="tl">
                    <a:srgbClr val="000000">
                      <a:alpha val="43137"/>
                    </a:srgbClr>
                  </a:outerShdw>
                </a:effectLst>
              </a:rPr>
              <a:t>rainha vermelha</a:t>
            </a:r>
            <a:r>
              <a:rPr lang="pt-BR" sz="4400" dirty="0">
                <a:solidFill>
                  <a:srgbClr val="166C70"/>
                </a:solidFill>
              </a:rPr>
              <a:t>?</a:t>
            </a:r>
            <a:r>
              <a:rPr lang="pt-BR" sz="4400" dirty="0"/>
              <a:t> </a:t>
            </a:r>
          </a:p>
        </p:txBody>
      </p:sp>
      <p:sp>
        <p:nvSpPr>
          <p:cNvPr id="11" name="Retângulo de cantos arredondados 10"/>
          <p:cNvSpPr/>
          <p:nvPr/>
        </p:nvSpPr>
        <p:spPr>
          <a:xfrm>
            <a:off x="689345" y="1496388"/>
            <a:ext cx="10732169" cy="2959390"/>
          </a:xfrm>
          <a:prstGeom prst="roundRect">
            <a:avLst/>
          </a:prstGeom>
          <a:noFill/>
          <a:ln>
            <a:solidFill>
              <a:schemeClr val="accent5">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sz="4400" b="1" dirty="0">
                <a:solidFill>
                  <a:srgbClr val="00B050"/>
                </a:solidFill>
              </a:rPr>
              <a:t>Brasil</a:t>
            </a:r>
            <a:r>
              <a:rPr lang="pt-BR" sz="3200" b="1" dirty="0">
                <a:solidFill>
                  <a:schemeClr val="tx1"/>
                </a:solidFill>
              </a:rPr>
              <a:t>, sempre que quis, teve </a:t>
            </a:r>
            <a:r>
              <a:rPr lang="pt-BR" sz="4400" b="1" dirty="0">
                <a:solidFill>
                  <a:srgbClr val="00B050"/>
                </a:solidFill>
              </a:rPr>
              <a:t>sucesso em superar </a:t>
            </a:r>
            <a:r>
              <a:rPr lang="pt-BR" sz="3200" b="1" dirty="0">
                <a:solidFill>
                  <a:schemeClr val="tx1"/>
                </a:solidFill>
              </a:rPr>
              <a:t>enormes </a:t>
            </a:r>
            <a:r>
              <a:rPr lang="pt-BR" sz="4400" b="1" dirty="0">
                <a:solidFill>
                  <a:srgbClr val="00B050"/>
                </a:solidFill>
              </a:rPr>
              <a:t>desafios</a:t>
            </a:r>
            <a:r>
              <a:rPr lang="pt-BR" sz="3200" b="1" dirty="0">
                <a:solidFill>
                  <a:schemeClr val="tx1"/>
                </a:solidFill>
              </a:rPr>
              <a:t>, </a:t>
            </a:r>
            <a:r>
              <a:rPr lang="pt-BR" sz="3200" b="1" dirty="0" smtClean="0">
                <a:solidFill>
                  <a:schemeClr val="tx1"/>
                </a:solidFill>
              </a:rPr>
              <a:t>articulando políticas </a:t>
            </a:r>
            <a:r>
              <a:rPr lang="pt-BR" sz="3200" b="1" dirty="0">
                <a:solidFill>
                  <a:schemeClr val="tx1"/>
                </a:solidFill>
              </a:rPr>
              <a:t>públicas bem formuladas e de execução continuada por prazos longos com empresariado nacional ativo (</a:t>
            </a:r>
            <a:r>
              <a:rPr lang="pt-BR" sz="3200" b="1" dirty="0">
                <a:solidFill>
                  <a:schemeClr val="accent1"/>
                </a:solidFill>
              </a:rPr>
              <a:t>agronegócio, Embraer, medicamentos</a:t>
            </a:r>
            <a:r>
              <a:rPr lang="pt-BR" sz="3200" b="1" dirty="0">
                <a:solidFill>
                  <a:schemeClr val="tx1"/>
                </a:solidFill>
              </a:rPr>
              <a:t>) </a:t>
            </a:r>
          </a:p>
        </p:txBody>
      </p:sp>
      <p:pic>
        <p:nvPicPr>
          <p:cNvPr id="10" name="Picture 8" descr="http://nocompromiseleadership.files.wordpress.com/2013/02/decis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5110" y="4764866"/>
            <a:ext cx="2147551" cy="14199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Retângulo 11"/>
          <p:cNvSpPr/>
          <p:nvPr/>
        </p:nvSpPr>
        <p:spPr>
          <a:xfrm>
            <a:off x="6431198" y="5139425"/>
            <a:ext cx="2221722" cy="954107"/>
          </a:xfrm>
          <a:prstGeom prst="rect">
            <a:avLst/>
          </a:prstGeom>
          <a:noFill/>
        </p:spPr>
        <p:txBody>
          <a:bodyPr wrap="square">
            <a:spAutoFit/>
          </a:bodyPr>
          <a:lstStyle/>
          <a:p>
            <a:pPr algn="ctr"/>
            <a:r>
              <a:rPr lang="pt-BR" sz="2800" b="1" dirty="0" smtClean="0">
                <a:solidFill>
                  <a:schemeClr val="bg1"/>
                </a:solidFill>
                <a:effectLst>
                  <a:outerShdw blurRad="38100" dist="38100" dir="2700000" algn="tl">
                    <a:srgbClr val="000000">
                      <a:alpha val="43137"/>
                    </a:srgbClr>
                  </a:outerShdw>
                </a:effectLst>
              </a:rPr>
              <a:t>Decisões Empresariais</a:t>
            </a:r>
            <a:endParaRPr lang="en-US" sz="2800" b="1" dirty="0">
              <a:solidFill>
                <a:schemeClr val="bg1"/>
              </a:solidFill>
              <a:effectLst>
                <a:outerShdw blurRad="38100" dist="38100" dir="2700000" algn="tl">
                  <a:srgbClr val="000000">
                    <a:alpha val="43137"/>
                  </a:srgbClr>
                </a:outerShdw>
              </a:effectLst>
            </a:endParaRPr>
          </a:p>
        </p:txBody>
      </p:sp>
      <p:pic>
        <p:nvPicPr>
          <p:cNvPr id="13" name="Picture 2" descr="http://www.portaldodesenvolvimento.com.br/wp-content/uploads/2013/03/tecnova1.jpg"/>
          <p:cNvPicPr>
            <a:picLocks noChangeAspect="1" noChangeArrowheads="1"/>
          </p:cNvPicPr>
          <p:nvPr/>
        </p:nvPicPr>
        <p:blipFill rotWithShape="1">
          <a:blip r:embed="rId3">
            <a:extLst>
              <a:ext uri="{28A0092B-C50C-407E-A947-70E740481C1C}">
                <a14:useLocalDpi xmlns:a14="http://schemas.microsoft.com/office/drawing/2010/main" val="0"/>
              </a:ext>
            </a:extLst>
          </a:blip>
          <a:srcRect l="10387" t="2359" r="12507" b="2984"/>
          <a:stretch/>
        </p:blipFill>
        <p:spPr bwMode="auto">
          <a:xfrm>
            <a:off x="3643531" y="4726789"/>
            <a:ext cx="1344234" cy="1041412"/>
          </a:xfrm>
          <a:prstGeom prst="rect">
            <a:avLst/>
          </a:prstGeom>
          <a:noFill/>
          <a:extLst>
            <a:ext uri="{909E8E84-426E-40DD-AFC4-6F175D3DCCD1}">
              <a14:hiddenFill xmlns:a14="http://schemas.microsoft.com/office/drawing/2010/main">
                <a:solidFill>
                  <a:srgbClr val="FFFFFF"/>
                </a:solidFill>
              </a14:hiddenFill>
            </a:ext>
          </a:extLst>
        </p:spPr>
      </p:pic>
      <p:sp>
        <p:nvSpPr>
          <p:cNvPr id="14" name="Retângulo 13"/>
          <p:cNvSpPr/>
          <p:nvPr/>
        </p:nvSpPr>
        <p:spPr>
          <a:xfrm>
            <a:off x="3614841" y="5432805"/>
            <a:ext cx="1507958" cy="830997"/>
          </a:xfrm>
          <a:prstGeom prst="rect">
            <a:avLst/>
          </a:prstGeom>
          <a:solidFill>
            <a:schemeClr val="bg1">
              <a:lumMod val="95000"/>
              <a:alpha val="46000"/>
            </a:schemeClr>
          </a:solidFill>
        </p:spPr>
        <p:txBody>
          <a:bodyPr wrap="square">
            <a:spAutoFit/>
          </a:bodyPr>
          <a:lstStyle/>
          <a:p>
            <a:pPr algn="ctr"/>
            <a:r>
              <a:rPr lang="pt-BR" sz="2400" b="1" dirty="0" smtClean="0">
                <a:solidFill>
                  <a:schemeClr val="accent6">
                    <a:lumMod val="50000"/>
                  </a:schemeClr>
                </a:solidFill>
                <a:effectLst>
                  <a:outerShdw blurRad="38100" dist="38100" dir="2700000" algn="tl">
                    <a:srgbClr val="000000">
                      <a:alpha val="43137"/>
                    </a:srgbClr>
                  </a:outerShdw>
                </a:effectLst>
              </a:rPr>
              <a:t>Políticas de </a:t>
            </a:r>
            <a:r>
              <a:rPr lang="pt-BR" sz="2400" b="1" u="sng" dirty="0" smtClean="0">
                <a:solidFill>
                  <a:schemeClr val="accent6">
                    <a:lumMod val="50000"/>
                  </a:schemeClr>
                </a:solidFill>
                <a:effectLst>
                  <a:outerShdw blurRad="38100" dist="38100" dir="2700000" algn="tl">
                    <a:srgbClr val="000000">
                      <a:alpha val="43137"/>
                    </a:srgbClr>
                  </a:outerShdw>
                </a:effectLst>
              </a:rPr>
              <a:t>Estado</a:t>
            </a:r>
            <a:endParaRPr lang="en-US" sz="2400" b="1" u="sng" dirty="0">
              <a:solidFill>
                <a:schemeClr val="accent6">
                  <a:lumMod val="50000"/>
                </a:schemeClr>
              </a:solidFill>
              <a:effectLst>
                <a:outerShdw blurRad="38100" dist="38100" dir="2700000" algn="tl">
                  <a:srgbClr val="000000">
                    <a:alpha val="43137"/>
                  </a:srgbClr>
                </a:outerShdw>
              </a:effectLst>
            </a:endParaRPr>
          </a:p>
        </p:txBody>
      </p:sp>
      <p:grpSp>
        <p:nvGrpSpPr>
          <p:cNvPr id="15" name="Grupo 14"/>
          <p:cNvGrpSpPr/>
          <p:nvPr/>
        </p:nvGrpSpPr>
        <p:grpSpPr>
          <a:xfrm>
            <a:off x="5430581" y="4650731"/>
            <a:ext cx="795925" cy="1259127"/>
            <a:chOff x="2420595" y="3201874"/>
            <a:chExt cx="914400" cy="1446550"/>
          </a:xfrm>
        </p:grpSpPr>
        <p:sp>
          <p:nvSpPr>
            <p:cNvPr id="16" name="Elipse 15"/>
            <p:cNvSpPr/>
            <p:nvPr/>
          </p:nvSpPr>
          <p:spPr>
            <a:xfrm>
              <a:off x="2420595" y="3654370"/>
              <a:ext cx="914400" cy="914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ixaDeTexto 16"/>
            <p:cNvSpPr txBox="1"/>
            <p:nvPr/>
          </p:nvSpPr>
          <p:spPr>
            <a:xfrm>
              <a:off x="2459811" y="3201874"/>
              <a:ext cx="747320" cy="1446550"/>
            </a:xfrm>
            <a:prstGeom prst="rect">
              <a:avLst/>
            </a:prstGeom>
            <a:noFill/>
          </p:spPr>
          <p:txBody>
            <a:bodyPr wrap="none" rtlCol="0">
              <a:spAutoFit/>
            </a:bodyPr>
            <a:lstStyle/>
            <a:p>
              <a:r>
                <a:rPr lang="pt-BR" sz="8800" b="1" dirty="0" smtClean="0">
                  <a:solidFill>
                    <a:schemeClr val="bg1"/>
                  </a:solidFill>
                </a:rPr>
                <a:t>+</a:t>
              </a:r>
              <a:endParaRPr lang="en-US" sz="8800" b="1" dirty="0">
                <a:solidFill>
                  <a:schemeClr val="bg1"/>
                </a:solidFill>
              </a:endParaRPr>
            </a:p>
          </p:txBody>
        </p:sp>
      </p:grpSp>
    </p:spTree>
    <p:extLst>
      <p:ext uri="{BB962C8B-B14F-4D97-AF65-F5344CB8AC3E}">
        <p14:creationId xmlns:p14="http://schemas.microsoft.com/office/powerpoint/2010/main" val="199949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par>
                                <p:cTn id="12" presetID="16" presetClass="entr" presetSubtype="21"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par>
                          <p:cTn id="15" fill="hold">
                            <p:stCondLst>
                              <p:cond delay="1000"/>
                            </p:stCondLst>
                            <p:childTnLst>
                              <p:par>
                                <p:cTn id="16" presetID="6" presetClass="entr" presetSubtype="32"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out)">
                                      <p:cBhvr>
                                        <p:cTn id="18" dur="2000"/>
                                        <p:tgtEl>
                                          <p:spTgt spid="15"/>
                                        </p:tgtEl>
                                      </p:cBhvr>
                                    </p:animEffect>
                                  </p:childTnLst>
                                </p:cTn>
                              </p:par>
                            </p:childTnLst>
                          </p:cTn>
                        </p:par>
                        <p:par>
                          <p:cTn id="19" fill="hold">
                            <p:stCondLst>
                              <p:cond delay="3000"/>
                            </p:stCondLst>
                            <p:childTnLst>
                              <p:par>
                                <p:cTn id="20" presetID="16" presetClass="entr" presetSubtype="21"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de cantos arredondados 5"/>
          <p:cNvSpPr/>
          <p:nvPr/>
        </p:nvSpPr>
        <p:spPr>
          <a:xfrm>
            <a:off x="7289999" y="1385584"/>
            <a:ext cx="3785936" cy="2239931"/>
          </a:xfrm>
          <a:prstGeom prst="round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tângulo de cantos arredondados 10"/>
          <p:cNvSpPr/>
          <p:nvPr/>
        </p:nvSpPr>
        <p:spPr>
          <a:xfrm>
            <a:off x="448561" y="3939442"/>
            <a:ext cx="5340979" cy="2289452"/>
          </a:xfrm>
          <a:prstGeom prst="roundRect">
            <a:avLst/>
          </a:prstGeom>
          <a:noFill/>
          <a:ln w="38100">
            <a:solidFill>
              <a:schemeClr val="accent5">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Wingdings" panose="05000000000000000000" pitchFamily="2" charset="2"/>
              <a:buChar char="ü"/>
            </a:pPr>
            <a:r>
              <a:rPr lang="pt-BR" sz="2200" b="1" dirty="0" smtClean="0">
                <a:solidFill>
                  <a:schemeClr val="tx1"/>
                </a:solidFill>
              </a:rPr>
              <a:t>Sistema </a:t>
            </a:r>
            <a:r>
              <a:rPr lang="pt-BR" sz="2200" b="1" dirty="0">
                <a:solidFill>
                  <a:schemeClr val="tx1"/>
                </a:solidFill>
              </a:rPr>
              <a:t>Universal para </a:t>
            </a:r>
            <a:r>
              <a:rPr lang="pt-BR" sz="2200" b="1" dirty="0" smtClean="0">
                <a:solidFill>
                  <a:schemeClr val="tx1"/>
                </a:solidFill>
              </a:rPr>
              <a:t>200 </a:t>
            </a:r>
            <a:r>
              <a:rPr lang="pt-BR" sz="2200" b="1" dirty="0">
                <a:solidFill>
                  <a:schemeClr val="tx1"/>
                </a:solidFill>
              </a:rPr>
              <a:t>milhões de </a:t>
            </a:r>
            <a:r>
              <a:rPr lang="pt-BR" sz="2200" b="1" dirty="0" smtClean="0">
                <a:solidFill>
                  <a:schemeClr val="tx1"/>
                </a:solidFill>
              </a:rPr>
              <a:t>pessoas</a:t>
            </a:r>
            <a:r>
              <a:rPr lang="pt-BR" sz="2200" b="1" dirty="0">
                <a:solidFill>
                  <a:schemeClr val="tx1"/>
                </a:solidFill>
              </a:rPr>
              <a:t>;</a:t>
            </a:r>
            <a:endParaRPr lang="pt-BR" sz="2200" b="1" dirty="0" smtClean="0">
              <a:solidFill>
                <a:schemeClr val="tx1"/>
              </a:solidFill>
            </a:endParaRPr>
          </a:p>
          <a:p>
            <a:pPr marL="342900" indent="-342900" algn="just">
              <a:buFont typeface="Wingdings" panose="05000000000000000000" pitchFamily="2" charset="2"/>
              <a:buChar char="ü"/>
            </a:pPr>
            <a:r>
              <a:rPr lang="pt-BR" sz="2200" b="1" dirty="0" smtClean="0">
                <a:solidFill>
                  <a:schemeClr val="tx1"/>
                </a:solidFill>
              </a:rPr>
              <a:t>Comunidade </a:t>
            </a:r>
            <a:r>
              <a:rPr lang="pt-BR" sz="2200" b="1" dirty="0">
                <a:solidFill>
                  <a:schemeClr val="tx1"/>
                </a:solidFill>
              </a:rPr>
              <a:t>científica de alto </a:t>
            </a:r>
            <a:r>
              <a:rPr lang="pt-BR" sz="2200" b="1" dirty="0" smtClean="0">
                <a:solidFill>
                  <a:schemeClr val="tx1"/>
                </a:solidFill>
              </a:rPr>
              <a:t>padrão; </a:t>
            </a:r>
          </a:p>
          <a:p>
            <a:pPr marL="342900" indent="-342900" algn="just">
              <a:buFont typeface="Wingdings" panose="05000000000000000000" pitchFamily="2" charset="2"/>
              <a:buChar char="ü"/>
            </a:pPr>
            <a:r>
              <a:rPr lang="pt-BR" sz="2200" b="1" dirty="0">
                <a:solidFill>
                  <a:schemeClr val="tx1"/>
                </a:solidFill>
              </a:rPr>
              <a:t>A</a:t>
            </a:r>
            <a:r>
              <a:rPr lang="pt-BR" sz="2200" b="1" dirty="0" smtClean="0">
                <a:solidFill>
                  <a:schemeClr val="tx1"/>
                </a:solidFill>
              </a:rPr>
              <a:t>gência reguladora;</a:t>
            </a:r>
          </a:p>
          <a:p>
            <a:pPr marL="342900" indent="-342900" algn="just">
              <a:buFont typeface="Wingdings" panose="05000000000000000000" pitchFamily="2" charset="2"/>
              <a:buChar char="ü"/>
            </a:pPr>
            <a:r>
              <a:rPr lang="pt-BR" sz="2200" b="1" dirty="0" smtClean="0">
                <a:solidFill>
                  <a:schemeClr val="tx1"/>
                </a:solidFill>
              </a:rPr>
              <a:t>Indústria </a:t>
            </a:r>
            <a:r>
              <a:rPr lang="pt-BR" sz="2200" b="1" dirty="0">
                <a:solidFill>
                  <a:schemeClr val="tx1"/>
                </a:solidFill>
              </a:rPr>
              <a:t>farmacêutica de classe </a:t>
            </a:r>
            <a:r>
              <a:rPr lang="pt-BR" sz="2200" b="1" dirty="0" smtClean="0">
                <a:solidFill>
                  <a:schemeClr val="tx1"/>
                </a:solidFill>
              </a:rPr>
              <a:t>mundial.</a:t>
            </a:r>
            <a:endParaRPr lang="pt-BR" sz="2200" b="1" dirty="0">
              <a:solidFill>
                <a:schemeClr val="tx1"/>
              </a:solidFill>
            </a:endParaRPr>
          </a:p>
        </p:txBody>
      </p:sp>
      <p:sp>
        <p:nvSpPr>
          <p:cNvPr id="4" name="Elipse 3"/>
          <p:cNvSpPr/>
          <p:nvPr/>
        </p:nvSpPr>
        <p:spPr>
          <a:xfrm>
            <a:off x="1427747" y="1083310"/>
            <a:ext cx="2997594" cy="2801771"/>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b="1" dirty="0"/>
          </a:p>
        </p:txBody>
      </p:sp>
      <p:sp>
        <p:nvSpPr>
          <p:cNvPr id="5" name="Retângulo 4"/>
          <p:cNvSpPr/>
          <p:nvPr/>
        </p:nvSpPr>
        <p:spPr>
          <a:xfrm>
            <a:off x="1710730" y="1407870"/>
            <a:ext cx="2431628" cy="461665"/>
          </a:xfrm>
          <a:prstGeom prst="rect">
            <a:avLst/>
          </a:prstGeom>
        </p:spPr>
        <p:txBody>
          <a:bodyPr wrap="none">
            <a:spAutoFit/>
          </a:bodyPr>
          <a:lstStyle/>
          <a:p>
            <a:pPr algn="ctr"/>
            <a:r>
              <a:rPr lang="pt-BR" sz="2400" b="1" dirty="0">
                <a:solidFill>
                  <a:srgbClr val="FFFF00"/>
                </a:solidFill>
                <a:effectLst>
                  <a:outerShdw blurRad="38100" dist="38100" dir="2700000" algn="tl">
                    <a:srgbClr val="000000">
                      <a:alpha val="43137"/>
                    </a:srgbClr>
                  </a:outerShdw>
                </a:effectLst>
              </a:rPr>
              <a:t>OPORTUNIDADES</a:t>
            </a:r>
            <a:endParaRPr lang="es-ES" sz="2400" b="1" dirty="0">
              <a:solidFill>
                <a:srgbClr val="FFFF00"/>
              </a:solidFill>
              <a:effectLst>
                <a:outerShdw blurRad="38100" dist="38100" dir="2700000" algn="tl">
                  <a:srgbClr val="000000">
                    <a:alpha val="43137"/>
                  </a:srgbClr>
                </a:outerShdw>
              </a:effectLst>
            </a:endParaRPr>
          </a:p>
        </p:txBody>
      </p:sp>
      <p:sp>
        <p:nvSpPr>
          <p:cNvPr id="12" name="Retângulo 11"/>
          <p:cNvSpPr/>
          <p:nvPr/>
        </p:nvSpPr>
        <p:spPr>
          <a:xfrm>
            <a:off x="8545089" y="1321416"/>
            <a:ext cx="1500347" cy="461665"/>
          </a:xfrm>
          <a:prstGeom prst="rect">
            <a:avLst/>
          </a:prstGeom>
        </p:spPr>
        <p:txBody>
          <a:bodyPr wrap="none">
            <a:spAutoFit/>
          </a:bodyPr>
          <a:lstStyle/>
          <a:p>
            <a:pPr algn="ctr"/>
            <a:r>
              <a:rPr lang="pt-BR" sz="2400" b="1" dirty="0" smtClean="0">
                <a:solidFill>
                  <a:srgbClr val="FFFF00"/>
                </a:solidFill>
                <a:effectLst>
                  <a:outerShdw blurRad="38100" dist="38100" dir="2700000" algn="tl">
                    <a:srgbClr val="000000">
                      <a:alpha val="43137"/>
                    </a:srgbClr>
                  </a:outerShdw>
                </a:effectLst>
              </a:rPr>
              <a:t>DESAFIOS </a:t>
            </a:r>
            <a:endParaRPr lang="es-ES" sz="2400" b="1" dirty="0">
              <a:solidFill>
                <a:srgbClr val="FFFF00"/>
              </a:solidFill>
              <a:effectLst>
                <a:outerShdw blurRad="38100" dist="38100" dir="2700000" algn="tl">
                  <a:srgbClr val="000000">
                    <a:alpha val="43137"/>
                  </a:srgbClr>
                </a:outerShdw>
              </a:effectLst>
            </a:endParaRPr>
          </a:p>
        </p:txBody>
      </p:sp>
      <p:sp>
        <p:nvSpPr>
          <p:cNvPr id="14" name="Retângulo de cantos arredondados 13"/>
          <p:cNvSpPr/>
          <p:nvPr/>
        </p:nvSpPr>
        <p:spPr>
          <a:xfrm>
            <a:off x="6425383" y="3885081"/>
            <a:ext cx="5340979" cy="2289452"/>
          </a:xfrm>
          <a:prstGeom prst="roundRect">
            <a:avLst/>
          </a:prstGeom>
          <a:noFill/>
          <a:ln w="38100">
            <a:solidFill>
              <a:schemeClr val="accent5">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Wingdings" panose="05000000000000000000" pitchFamily="2" charset="2"/>
              <a:buChar char="ü"/>
            </a:pPr>
            <a:r>
              <a:rPr lang="pt-BR" sz="2200" b="1" dirty="0">
                <a:solidFill>
                  <a:schemeClr val="tx1"/>
                </a:solidFill>
              </a:rPr>
              <a:t>Governo se articular internamente ( = conseguir “funcionar</a:t>
            </a:r>
            <a:r>
              <a:rPr lang="pt-BR" sz="2200" b="1" dirty="0" smtClean="0">
                <a:solidFill>
                  <a:schemeClr val="tx1"/>
                </a:solidFill>
              </a:rPr>
              <a:t>”); </a:t>
            </a:r>
            <a:r>
              <a:rPr lang="pt-BR" sz="2200" b="1" dirty="0">
                <a:solidFill>
                  <a:schemeClr val="tx1"/>
                </a:solidFill>
              </a:rPr>
              <a:t>e </a:t>
            </a:r>
            <a:endParaRPr lang="pt-BR" sz="2200" b="1" dirty="0" smtClean="0">
              <a:solidFill>
                <a:schemeClr val="tx1"/>
              </a:solidFill>
            </a:endParaRPr>
          </a:p>
          <a:p>
            <a:pPr marL="342900" indent="-342900" algn="just">
              <a:buFont typeface="Wingdings" panose="05000000000000000000" pitchFamily="2" charset="2"/>
              <a:buChar char="ü"/>
            </a:pPr>
            <a:r>
              <a:rPr lang="pt-BR" sz="2200" b="1" dirty="0" smtClean="0">
                <a:solidFill>
                  <a:schemeClr val="tx1"/>
                </a:solidFill>
              </a:rPr>
              <a:t>“</a:t>
            </a:r>
            <a:r>
              <a:rPr lang="pt-BR" sz="2200" b="1" dirty="0">
                <a:solidFill>
                  <a:schemeClr val="tx1"/>
                </a:solidFill>
              </a:rPr>
              <a:t>descobrir” potencialidade do Complexo Industrial da Saúde (10% do PIB</a:t>
            </a:r>
            <a:r>
              <a:rPr lang="pt-BR" sz="2200" b="1" dirty="0" smtClean="0">
                <a:solidFill>
                  <a:schemeClr val="tx1"/>
                </a:solidFill>
              </a:rPr>
              <a:t>).</a:t>
            </a:r>
            <a:endParaRPr lang="pt-BR" sz="2200" b="1" dirty="0">
              <a:solidFill>
                <a:schemeClr val="tx1"/>
              </a:solidFill>
            </a:endParaRPr>
          </a:p>
        </p:txBody>
      </p:sp>
      <p:sp>
        <p:nvSpPr>
          <p:cNvPr id="15" name="Espaço Reservado para Texto 1"/>
          <p:cNvSpPr txBox="1">
            <a:spLocks/>
          </p:cNvSpPr>
          <p:nvPr/>
        </p:nvSpPr>
        <p:spPr>
          <a:xfrm>
            <a:off x="0" y="308370"/>
            <a:ext cx="8951913" cy="701675"/>
          </a:xfrm>
          <a:prstGeom prst="rect">
            <a:avLst/>
          </a:prstGeom>
          <a:solidFill>
            <a:schemeClr val="bg1"/>
          </a:solidFill>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4400" smtClean="0">
                <a:solidFill>
                  <a:srgbClr val="166C70"/>
                </a:solidFill>
              </a:rPr>
              <a:t>Como ultrapassar a </a:t>
            </a:r>
            <a:r>
              <a:rPr lang="pt-BR" sz="4400" smtClean="0">
                <a:solidFill>
                  <a:srgbClr val="FF0000"/>
                </a:solidFill>
                <a:effectLst>
                  <a:outerShdw blurRad="38100" dist="38100" dir="2700000" algn="tl">
                    <a:srgbClr val="000000">
                      <a:alpha val="43137"/>
                    </a:srgbClr>
                  </a:outerShdw>
                </a:effectLst>
              </a:rPr>
              <a:t>rainha vermelha</a:t>
            </a:r>
            <a:r>
              <a:rPr lang="pt-BR" sz="4400" smtClean="0">
                <a:solidFill>
                  <a:srgbClr val="166C70"/>
                </a:solidFill>
              </a:rPr>
              <a:t>?</a:t>
            </a:r>
            <a:r>
              <a:rPr lang="pt-BR" sz="4400" smtClean="0"/>
              <a:t> </a:t>
            </a:r>
            <a:endParaRPr lang="pt-BR" sz="4400" dirty="0"/>
          </a:p>
        </p:txBody>
      </p:sp>
    </p:spTree>
    <p:extLst>
      <p:ext uri="{BB962C8B-B14F-4D97-AF65-F5344CB8AC3E}">
        <p14:creationId xmlns:p14="http://schemas.microsoft.com/office/powerpoint/2010/main" val="73989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22" presetClass="entr" presetSubtype="1" fill="hold" grpId="0" nodeType="afterEffect">
                                  <p:stCondLst>
                                    <p:cond delay="0"/>
                                  </p:stCondLst>
                                  <p:childTnLst>
                                    <p:set>
                                      <p:cBhvr>
                                        <p:cTn id="17" dur="1" fill="hold">
                                          <p:stCondLst>
                                            <p:cond delay="0"/>
                                          </p:stCondLst>
                                        </p:cTn>
                                        <p:tgtEl>
                                          <p:spTgt spid="11">
                                            <p:bg/>
                                          </p:spTgt>
                                        </p:tgtEl>
                                        <p:attrNameLst>
                                          <p:attrName>style.visibility</p:attrName>
                                        </p:attrNameLst>
                                      </p:cBhvr>
                                      <p:to>
                                        <p:strVal val="visible"/>
                                      </p:to>
                                    </p:set>
                                    <p:animEffect transition="in" filter="wipe(up)">
                                      <p:cBhvr>
                                        <p:cTn id="18" dur="500"/>
                                        <p:tgtEl>
                                          <p:spTgt spid="11">
                                            <p:bg/>
                                          </p:spTgt>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wipe(up)">
                                      <p:cBhvr>
                                        <p:cTn id="22" dur="500"/>
                                        <p:tgtEl>
                                          <p:spTgt spid="11">
                                            <p:txEl>
                                              <p:pRg st="0" end="0"/>
                                            </p:txEl>
                                          </p:spTgt>
                                        </p:tgtEl>
                                      </p:cBhvr>
                                    </p:animEffect>
                                  </p:childTnLst>
                                </p:cTn>
                              </p:par>
                            </p:childTnLst>
                          </p:cTn>
                        </p:par>
                        <p:par>
                          <p:cTn id="23" fill="hold">
                            <p:stCondLst>
                              <p:cond delay="1500"/>
                            </p:stCondLst>
                            <p:childTnLst>
                              <p:par>
                                <p:cTn id="24" presetID="22" presetClass="entr" presetSubtype="1" fill="hold" grpId="0" nodeType="afterEffect">
                                  <p:stCondLst>
                                    <p:cond delay="0"/>
                                  </p:stCondLst>
                                  <p:childTnLst>
                                    <p:set>
                                      <p:cBhvr>
                                        <p:cTn id="25" dur="1" fill="hold">
                                          <p:stCondLst>
                                            <p:cond delay="0"/>
                                          </p:stCondLst>
                                        </p:cTn>
                                        <p:tgtEl>
                                          <p:spTgt spid="11">
                                            <p:txEl>
                                              <p:pRg st="1" end="1"/>
                                            </p:txEl>
                                          </p:spTgt>
                                        </p:tgtEl>
                                        <p:attrNameLst>
                                          <p:attrName>style.visibility</p:attrName>
                                        </p:attrNameLst>
                                      </p:cBhvr>
                                      <p:to>
                                        <p:strVal val="visible"/>
                                      </p:to>
                                    </p:set>
                                    <p:animEffect transition="in" filter="wipe(up)">
                                      <p:cBhvr>
                                        <p:cTn id="26" dur="500"/>
                                        <p:tgtEl>
                                          <p:spTgt spid="11">
                                            <p:txEl>
                                              <p:pRg st="1" end="1"/>
                                            </p:txEl>
                                          </p:spTgt>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11">
                                            <p:txEl>
                                              <p:pRg st="2" end="2"/>
                                            </p:txEl>
                                          </p:spTgt>
                                        </p:tgtEl>
                                        <p:attrNameLst>
                                          <p:attrName>style.visibility</p:attrName>
                                        </p:attrNameLst>
                                      </p:cBhvr>
                                      <p:to>
                                        <p:strVal val="visible"/>
                                      </p:to>
                                    </p:set>
                                    <p:animEffect transition="in" filter="wipe(up)">
                                      <p:cBhvr>
                                        <p:cTn id="30" dur="500"/>
                                        <p:tgtEl>
                                          <p:spTgt spid="11">
                                            <p:txEl>
                                              <p:pRg st="2" end="2"/>
                                            </p:txEl>
                                          </p:spTgt>
                                        </p:tgtEl>
                                      </p:cBhvr>
                                    </p:animEffect>
                                  </p:childTnLst>
                                </p:cTn>
                              </p:par>
                            </p:childTnLst>
                          </p:cTn>
                        </p:par>
                        <p:par>
                          <p:cTn id="31" fill="hold">
                            <p:stCondLst>
                              <p:cond delay="2500"/>
                            </p:stCondLst>
                            <p:childTnLst>
                              <p:par>
                                <p:cTn id="32" presetID="22" presetClass="entr" presetSubtype="1" fill="hold" grpId="0" nodeType="afterEffect">
                                  <p:stCondLst>
                                    <p:cond delay="0"/>
                                  </p:stCondLst>
                                  <p:childTnLst>
                                    <p:set>
                                      <p:cBhvr>
                                        <p:cTn id="33" dur="1" fill="hold">
                                          <p:stCondLst>
                                            <p:cond delay="0"/>
                                          </p:stCondLst>
                                        </p:cTn>
                                        <p:tgtEl>
                                          <p:spTgt spid="11">
                                            <p:txEl>
                                              <p:pRg st="3" end="3"/>
                                            </p:txEl>
                                          </p:spTgt>
                                        </p:tgtEl>
                                        <p:attrNameLst>
                                          <p:attrName>style.visibility</p:attrName>
                                        </p:attrNameLst>
                                      </p:cBhvr>
                                      <p:to>
                                        <p:strVal val="visible"/>
                                      </p:to>
                                    </p:set>
                                    <p:animEffect transition="in" filter="wipe(up)">
                                      <p:cBhvr>
                                        <p:cTn id="34" dur="500"/>
                                        <p:tgtEl>
                                          <p:spTgt spid="11">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par>
                          <p:cTn id="43" fill="hold">
                            <p:stCondLst>
                              <p:cond delay="500"/>
                            </p:stCondLst>
                            <p:childTnLst>
                              <p:par>
                                <p:cTn id="44" presetID="22" presetClass="entr" presetSubtype="1" fill="hold" grpId="0" nodeType="afterEffect">
                                  <p:stCondLst>
                                    <p:cond delay="0"/>
                                  </p:stCondLst>
                                  <p:childTnLst>
                                    <p:set>
                                      <p:cBhvr>
                                        <p:cTn id="45" dur="1" fill="hold">
                                          <p:stCondLst>
                                            <p:cond delay="0"/>
                                          </p:stCondLst>
                                        </p:cTn>
                                        <p:tgtEl>
                                          <p:spTgt spid="14">
                                            <p:bg/>
                                          </p:spTgt>
                                        </p:tgtEl>
                                        <p:attrNameLst>
                                          <p:attrName>style.visibility</p:attrName>
                                        </p:attrNameLst>
                                      </p:cBhvr>
                                      <p:to>
                                        <p:strVal val="visible"/>
                                      </p:to>
                                    </p:set>
                                    <p:animEffect transition="in" filter="wipe(up)">
                                      <p:cBhvr>
                                        <p:cTn id="46" dur="500"/>
                                        <p:tgtEl>
                                          <p:spTgt spid="14">
                                            <p:bg/>
                                          </p:spTgt>
                                        </p:tgtEl>
                                      </p:cBhvr>
                                    </p:animEffect>
                                  </p:childTnLst>
                                </p:cTn>
                              </p:par>
                            </p:childTnLst>
                          </p:cTn>
                        </p:par>
                        <p:par>
                          <p:cTn id="47" fill="hold">
                            <p:stCondLst>
                              <p:cond delay="1000"/>
                            </p:stCondLst>
                            <p:childTnLst>
                              <p:par>
                                <p:cTn id="48" presetID="22" presetClass="entr" presetSubtype="1" fill="hold" grpId="0" nodeType="afterEffect">
                                  <p:stCondLst>
                                    <p:cond delay="0"/>
                                  </p:stCondLst>
                                  <p:childTnLst>
                                    <p:set>
                                      <p:cBhvr>
                                        <p:cTn id="49" dur="1" fill="hold">
                                          <p:stCondLst>
                                            <p:cond delay="0"/>
                                          </p:stCondLst>
                                        </p:cTn>
                                        <p:tgtEl>
                                          <p:spTgt spid="14">
                                            <p:txEl>
                                              <p:pRg st="0" end="0"/>
                                            </p:txEl>
                                          </p:spTgt>
                                        </p:tgtEl>
                                        <p:attrNameLst>
                                          <p:attrName>style.visibility</p:attrName>
                                        </p:attrNameLst>
                                      </p:cBhvr>
                                      <p:to>
                                        <p:strVal val="visible"/>
                                      </p:to>
                                    </p:set>
                                    <p:animEffect transition="in" filter="wipe(up)">
                                      <p:cBhvr>
                                        <p:cTn id="50" dur="500"/>
                                        <p:tgtEl>
                                          <p:spTgt spid="14">
                                            <p:txEl>
                                              <p:pRg st="0" end="0"/>
                                            </p:txEl>
                                          </p:spTgt>
                                        </p:tgtEl>
                                      </p:cBhvr>
                                    </p:animEffect>
                                  </p:childTnLst>
                                </p:cTn>
                              </p:par>
                            </p:childTnLst>
                          </p:cTn>
                        </p:par>
                        <p:par>
                          <p:cTn id="51" fill="hold">
                            <p:stCondLst>
                              <p:cond delay="1500"/>
                            </p:stCondLst>
                            <p:childTnLst>
                              <p:par>
                                <p:cTn id="52" presetID="22" presetClass="entr" presetSubtype="1" fill="hold" grpId="0" nodeType="afterEffect">
                                  <p:stCondLst>
                                    <p:cond delay="0"/>
                                  </p:stCondLst>
                                  <p:childTnLst>
                                    <p:set>
                                      <p:cBhvr>
                                        <p:cTn id="53" dur="1" fill="hold">
                                          <p:stCondLst>
                                            <p:cond delay="0"/>
                                          </p:stCondLst>
                                        </p:cTn>
                                        <p:tgtEl>
                                          <p:spTgt spid="14">
                                            <p:txEl>
                                              <p:pRg st="1" end="1"/>
                                            </p:txEl>
                                          </p:spTgt>
                                        </p:tgtEl>
                                        <p:attrNameLst>
                                          <p:attrName>style.visibility</p:attrName>
                                        </p:attrNameLst>
                                      </p:cBhvr>
                                      <p:to>
                                        <p:strVal val="visible"/>
                                      </p:to>
                                    </p:set>
                                    <p:animEffect transition="in" filter="wipe(up)">
                                      <p:cBhvr>
                                        <p:cTn id="54"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uiExpand="1" build="allAtOnce" animBg="1"/>
      <p:bldP spid="4" grpId="0" animBg="1"/>
      <p:bldP spid="5" grpId="0"/>
      <p:bldP spid="12" grpId="0"/>
      <p:bldP spid="14" grpId="0" uiExpand="1" build="allAtOnce"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4344381" y="3239204"/>
            <a:ext cx="7815532" cy="1200329"/>
          </a:xfrm>
          <a:prstGeom prst="rect">
            <a:avLst/>
          </a:prstGeom>
          <a:noFill/>
        </p:spPr>
        <p:txBody>
          <a:bodyPr wrap="square" lIns="91440" tIns="45720" rIns="91440" bIns="45720">
            <a:spAutoFit/>
          </a:bodyPr>
          <a:lstStyle/>
          <a:p>
            <a:pPr algn="ctr"/>
            <a:r>
              <a:rPr lang="pt-BR" sz="7200" b="1" dirty="0">
                <a:ln w="28575">
                  <a:noFill/>
                </a:ln>
                <a:solidFill>
                  <a:srgbClr val="0A5A5D"/>
                </a:solidFill>
                <a:effectLst>
                  <a:outerShdw blurRad="38100" dist="38100" dir="2700000" algn="tl">
                    <a:srgbClr val="000000">
                      <a:alpha val="43137"/>
                    </a:srgbClr>
                  </a:outerShdw>
                </a:effectLst>
              </a:rPr>
              <a:t>RUMO À INOVAÇÃO</a:t>
            </a:r>
          </a:p>
        </p:txBody>
      </p:sp>
      <p:sp>
        <p:nvSpPr>
          <p:cNvPr id="3" name="Retângulo 2"/>
          <p:cNvSpPr/>
          <p:nvPr/>
        </p:nvSpPr>
        <p:spPr>
          <a:xfrm>
            <a:off x="5958924" y="2164552"/>
            <a:ext cx="4329775" cy="646331"/>
          </a:xfrm>
          <a:prstGeom prst="rect">
            <a:avLst/>
          </a:prstGeom>
          <a:noFill/>
        </p:spPr>
        <p:txBody>
          <a:bodyPr wrap="none" lIns="91440" tIns="45720" rIns="91440" bIns="45720">
            <a:spAutoFit/>
          </a:bodyPr>
          <a:lstStyle/>
          <a:p>
            <a:pPr algn="ctr"/>
            <a:r>
              <a:rPr lang="pt-BR" sz="3600" dirty="0">
                <a:ln w="28575">
                  <a:solidFill>
                    <a:schemeClr val="tx2">
                      <a:lumMod val="50000"/>
                    </a:schemeClr>
                  </a:solidFill>
                </a:ln>
                <a:solidFill>
                  <a:srgbClr val="002060"/>
                </a:solidFill>
              </a:rPr>
              <a:t>GRUPO FARMABRASIL</a:t>
            </a:r>
          </a:p>
        </p:txBody>
      </p:sp>
      <p:sp>
        <p:nvSpPr>
          <p:cNvPr id="4" name="CaixaDeTexto 3"/>
          <p:cNvSpPr txBox="1"/>
          <p:nvPr/>
        </p:nvSpPr>
        <p:spPr>
          <a:xfrm>
            <a:off x="150775" y="4074395"/>
            <a:ext cx="3491351" cy="1015663"/>
          </a:xfrm>
          <a:prstGeom prst="rect">
            <a:avLst/>
          </a:prstGeom>
          <a:noFill/>
        </p:spPr>
        <p:txBody>
          <a:bodyPr wrap="square" rtlCol="0">
            <a:spAutoFit/>
          </a:bodyPr>
          <a:lstStyle/>
          <a:p>
            <a:pPr defTabSz="914400" fontAlgn="auto">
              <a:spcBef>
                <a:spcPts val="0"/>
              </a:spcBef>
              <a:spcAft>
                <a:spcPts val="0"/>
              </a:spcAft>
            </a:pPr>
            <a:r>
              <a:rPr lang="pt-BR" sz="2000" b="1" dirty="0">
                <a:solidFill>
                  <a:srgbClr val="0A5A5D"/>
                </a:solidFill>
              </a:rPr>
              <a:t>Reginaldo Arcuri</a:t>
            </a:r>
          </a:p>
          <a:p>
            <a:pPr defTabSz="914400" fontAlgn="auto">
              <a:spcBef>
                <a:spcPts val="0"/>
              </a:spcBef>
              <a:spcAft>
                <a:spcPts val="0"/>
              </a:spcAft>
            </a:pPr>
            <a:r>
              <a:rPr lang="pt-BR" sz="2000" b="1" dirty="0">
                <a:solidFill>
                  <a:srgbClr val="0A5A5D"/>
                </a:solidFill>
              </a:rPr>
              <a:t>Presidente Executivo</a:t>
            </a:r>
          </a:p>
          <a:p>
            <a:pPr defTabSz="914400" fontAlgn="auto">
              <a:spcBef>
                <a:spcPts val="0"/>
              </a:spcBef>
              <a:spcAft>
                <a:spcPts val="0"/>
              </a:spcAft>
            </a:pPr>
            <a:endParaRPr lang="pt-BR" sz="2000" b="1" dirty="0">
              <a:solidFill>
                <a:srgbClr val="0A5A5D"/>
              </a:solidFill>
            </a:endParaRPr>
          </a:p>
        </p:txBody>
      </p:sp>
      <p:sp>
        <p:nvSpPr>
          <p:cNvPr id="5" name="CaixaDeTexto 4"/>
          <p:cNvSpPr txBox="1"/>
          <p:nvPr/>
        </p:nvSpPr>
        <p:spPr>
          <a:xfrm>
            <a:off x="150775" y="4834648"/>
            <a:ext cx="5973410" cy="1323439"/>
          </a:xfrm>
          <a:prstGeom prst="rect">
            <a:avLst/>
          </a:prstGeom>
          <a:noFill/>
        </p:spPr>
        <p:txBody>
          <a:bodyPr wrap="square" rtlCol="0">
            <a:spAutoFit/>
          </a:bodyPr>
          <a:lstStyle/>
          <a:p>
            <a:pPr defTabSz="914400" fontAlgn="auto">
              <a:spcBef>
                <a:spcPts val="0"/>
              </a:spcBef>
              <a:spcAft>
                <a:spcPts val="0"/>
              </a:spcAft>
            </a:pPr>
            <a:r>
              <a:rPr lang="pt-BR" sz="1600" dirty="0">
                <a:solidFill>
                  <a:srgbClr val="0A5A5D"/>
                </a:solidFill>
                <a:ea typeface="+mn-ea"/>
                <a:sym typeface="Wingdings"/>
              </a:rPr>
              <a:t></a:t>
            </a:r>
            <a:r>
              <a:rPr lang="pt-BR" sz="1600" dirty="0">
                <a:solidFill>
                  <a:srgbClr val="0A5A5D"/>
                </a:solidFill>
                <a:ea typeface="+mn-ea"/>
              </a:rPr>
              <a:t> +55 61 3224-2003</a:t>
            </a:r>
          </a:p>
          <a:p>
            <a:pPr marL="342900" indent="-342900" defTabSz="914400" fontAlgn="auto">
              <a:spcBef>
                <a:spcPts val="0"/>
              </a:spcBef>
              <a:spcAft>
                <a:spcPts val="0"/>
              </a:spcAft>
              <a:buFont typeface="Wingdings"/>
              <a:buChar char="8"/>
            </a:pPr>
            <a:r>
              <a:rPr lang="pt-BR" sz="1600" u="sng" dirty="0">
                <a:solidFill>
                  <a:srgbClr val="0A5A5D"/>
                </a:solidFill>
                <a:ea typeface="+mn-ea"/>
              </a:rPr>
              <a:t>contato@grupofarmabrasil.com.br</a:t>
            </a:r>
          </a:p>
          <a:p>
            <a:pPr defTabSz="914400" fontAlgn="auto">
              <a:spcBef>
                <a:spcPts val="0"/>
              </a:spcBef>
              <a:spcAft>
                <a:spcPts val="0"/>
              </a:spcAft>
            </a:pPr>
            <a:endParaRPr lang="pt-BR" sz="1600" dirty="0">
              <a:solidFill>
                <a:srgbClr val="0A5A5D"/>
              </a:solidFill>
              <a:ea typeface="+mn-ea"/>
              <a:sym typeface="Wingdings"/>
            </a:endParaRPr>
          </a:p>
          <a:p>
            <a:pPr defTabSz="914400" fontAlgn="auto">
              <a:spcBef>
                <a:spcPts val="0"/>
              </a:spcBef>
              <a:spcAft>
                <a:spcPts val="0"/>
              </a:spcAft>
            </a:pPr>
            <a:r>
              <a:rPr lang="pt-BR" sz="1600" dirty="0">
                <a:solidFill>
                  <a:srgbClr val="0A5A5D"/>
                </a:solidFill>
                <a:ea typeface="+mn-ea"/>
                <a:sym typeface="Wingdings"/>
              </a:rPr>
              <a:t></a:t>
            </a:r>
            <a:r>
              <a:rPr lang="pt-BR" sz="1600" dirty="0">
                <a:solidFill>
                  <a:srgbClr val="0A5A5D"/>
                </a:solidFill>
                <a:ea typeface="+mn-ea"/>
              </a:rPr>
              <a:t> SBS, Quadra 02, Bloco E, nº 12, 15º andar, Salas nº 1501 e 1502, Edifício Prime Business Convenience, CEP 70.070-120 - Brasília/DF</a:t>
            </a:r>
          </a:p>
        </p:txBody>
      </p:sp>
      <p:pic>
        <p:nvPicPr>
          <p:cNvPr id="7" name="Imagem 6"/>
          <p:cNvPicPr>
            <a:picLocks noChangeAspect="1"/>
          </p:cNvPicPr>
          <p:nvPr/>
        </p:nvPicPr>
        <p:blipFill>
          <a:blip r:embed="rId2" cstate="print">
            <a:extLst>
              <a:ext uri="{BEBA8EAE-BF5A-486C-A8C5-ECC9F3942E4B}">
                <a14:imgProps xmlns:a14="http://schemas.microsoft.com/office/drawing/2010/main">
                  <a14:imgLayer r:embed="rId3">
                    <a14:imgEffect>
                      <a14:backgroundRemoval t="9957" b="96104" l="6061" r="95527"/>
                    </a14:imgEffect>
                  </a14:imgLayer>
                </a14:imgProps>
              </a:ext>
              <a:ext uri="{28A0092B-C50C-407E-A947-70E740481C1C}">
                <a14:useLocalDpi xmlns:a14="http://schemas.microsoft.com/office/drawing/2010/main" val="0"/>
              </a:ext>
            </a:extLst>
          </a:blip>
          <a:stretch>
            <a:fillRect/>
          </a:stretch>
        </p:blipFill>
        <p:spPr>
          <a:xfrm>
            <a:off x="7349718" y="1002548"/>
            <a:ext cx="1419851" cy="1419851"/>
          </a:xfrm>
          <a:prstGeom prst="rect">
            <a:avLst/>
          </a:prstGeom>
        </p:spPr>
      </p:pic>
      <p:pic>
        <p:nvPicPr>
          <p:cNvPr id="8" name="Image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820" y="261610"/>
            <a:ext cx="3487371" cy="4204594"/>
          </a:xfrm>
          <a:prstGeom prst="rect">
            <a:avLst/>
          </a:prstGeom>
        </p:spPr>
      </p:pic>
    </p:spTree>
    <p:extLst>
      <p:ext uri="{BB962C8B-B14F-4D97-AF65-F5344CB8AC3E}">
        <p14:creationId xmlns:p14="http://schemas.microsoft.com/office/powerpoint/2010/main" val="31284215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0" y="1548635"/>
            <a:ext cx="12192000" cy="1362075"/>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6000" b="1" dirty="0">
                <a:solidFill>
                  <a:srgbClr val="0A5B5E"/>
                </a:solidFill>
              </a:rPr>
              <a:t>Políticas </a:t>
            </a:r>
            <a:r>
              <a:rPr lang="pt-BR" sz="6000" b="1" dirty="0" smtClean="0">
                <a:solidFill>
                  <a:srgbClr val="0A5B5E"/>
                </a:solidFill>
              </a:rPr>
              <a:t>Públicas Brasileiras de sucesso na saúde: ampliação de </a:t>
            </a:r>
            <a:r>
              <a:rPr lang="pt-BR" sz="6000" b="1" dirty="0" smtClean="0">
                <a:solidFill>
                  <a:srgbClr val="0A5B5E"/>
                </a:solidFill>
              </a:rPr>
              <a:t>acesso da população </a:t>
            </a:r>
            <a:r>
              <a:rPr lang="pt-BR" sz="6000" b="1" dirty="0">
                <a:solidFill>
                  <a:srgbClr val="0A5B5E"/>
                </a:solidFill>
              </a:rPr>
              <a:t>e produção </a:t>
            </a:r>
            <a:r>
              <a:rPr lang="pt-BR" sz="6000" b="1" dirty="0" smtClean="0">
                <a:solidFill>
                  <a:srgbClr val="0A5B5E"/>
                </a:solidFill>
              </a:rPr>
              <a:t>no Brasil</a:t>
            </a:r>
            <a:endParaRPr lang="es-ES" sz="6000" b="1" dirty="0">
              <a:solidFill>
                <a:srgbClr val="0A5B5E"/>
              </a:solidFill>
            </a:endParaRP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7195" y="3382189"/>
            <a:ext cx="3941318" cy="3941318"/>
          </a:xfrm>
          <a:prstGeom prst="rect">
            <a:avLst/>
          </a:prstGeom>
        </p:spPr>
      </p:pic>
      <p:pic>
        <p:nvPicPr>
          <p:cNvPr id="1026" name="Picture 2" descr="Image result for positiv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0738" y="3929673"/>
            <a:ext cx="2654127" cy="2779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1176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855494" y="2727158"/>
            <a:ext cx="6935873" cy="1200329"/>
          </a:xfrm>
          <a:prstGeom prst="rect">
            <a:avLst/>
          </a:prstGeom>
          <a:noFill/>
        </p:spPr>
        <p:txBody>
          <a:bodyPr wrap="none" rtlCol="0">
            <a:spAutoFit/>
          </a:bodyPr>
          <a:lstStyle/>
          <a:p>
            <a:r>
              <a:rPr lang="pt-BR" sz="7200" b="1" dirty="0" smtClean="0"/>
              <a:t>1º Ciclo: VACINAS</a:t>
            </a:r>
            <a:endParaRPr lang="es-ES" sz="7200" b="1" dirty="0"/>
          </a:p>
        </p:txBody>
      </p:sp>
    </p:spTree>
    <p:extLst>
      <p:ext uri="{BB962C8B-B14F-4D97-AF65-F5344CB8AC3E}">
        <p14:creationId xmlns:p14="http://schemas.microsoft.com/office/powerpoint/2010/main" val="24159706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a:graphicFrameLocks/>
          </p:cNvGraphicFramePr>
          <p:nvPr>
            <p:extLst>
              <p:ext uri="{D42A27DB-BD31-4B8C-83A1-F6EECF244321}">
                <p14:modId xmlns:p14="http://schemas.microsoft.com/office/powerpoint/2010/main" val="3982662563"/>
              </p:ext>
            </p:extLst>
          </p:nvPr>
        </p:nvGraphicFramePr>
        <p:xfrm>
          <a:off x="836633" y="1262865"/>
          <a:ext cx="10531952" cy="4319069"/>
        </p:xfrm>
        <a:graphic>
          <a:graphicData uri="http://schemas.openxmlformats.org/drawingml/2006/chart">
            <c:chart xmlns:c="http://schemas.openxmlformats.org/drawingml/2006/chart" xmlns:r="http://schemas.openxmlformats.org/officeDocument/2006/relationships" r:id="rId2"/>
          </a:graphicData>
        </a:graphic>
      </p:graphicFrame>
      <p:sp>
        <p:nvSpPr>
          <p:cNvPr id="5" name="Retângulo 4"/>
          <p:cNvSpPr/>
          <p:nvPr/>
        </p:nvSpPr>
        <p:spPr>
          <a:xfrm>
            <a:off x="0" y="301460"/>
            <a:ext cx="10026316" cy="954107"/>
          </a:xfrm>
          <a:prstGeom prst="rect">
            <a:avLst/>
          </a:prstGeom>
          <a:solidFill>
            <a:schemeClr val="bg1"/>
          </a:solidFill>
        </p:spPr>
        <p:txBody>
          <a:bodyPr wrap="square">
            <a:spAutoFit/>
          </a:bodyPr>
          <a:lstStyle/>
          <a:p>
            <a:r>
              <a:rPr lang="pt-BR" sz="2800" dirty="0" smtClean="0">
                <a:solidFill>
                  <a:srgbClr val="166C70"/>
                </a:solidFill>
                <a:latin typeface="Lora"/>
              </a:rPr>
              <a:t>Brasil: êxito </a:t>
            </a:r>
            <a:r>
              <a:rPr lang="pt-BR" sz="2800" dirty="0">
                <a:solidFill>
                  <a:srgbClr val="166C70"/>
                </a:solidFill>
                <a:latin typeface="Lora"/>
              </a:rPr>
              <a:t>no enfrentamento da poliomielite + Produção dos medicamentos</a:t>
            </a:r>
            <a:endParaRPr lang="pt-BR" sz="2800" dirty="0">
              <a:solidFill>
                <a:srgbClr val="166C70"/>
              </a:solidFill>
              <a:latin typeface="Lora"/>
            </a:endParaRPr>
          </a:p>
        </p:txBody>
      </p:sp>
      <p:sp>
        <p:nvSpPr>
          <p:cNvPr id="2" name="Retângulo 1"/>
          <p:cNvSpPr/>
          <p:nvPr/>
        </p:nvSpPr>
        <p:spPr>
          <a:xfrm>
            <a:off x="8213558" y="3422399"/>
            <a:ext cx="3850105" cy="1015663"/>
          </a:xfrm>
          <a:prstGeom prst="rect">
            <a:avLst/>
          </a:prstGeom>
          <a:solidFill>
            <a:srgbClr val="FFFFFF"/>
          </a:solidFill>
          <a:ln w="28575">
            <a:solidFill>
              <a:schemeClr val="accent1">
                <a:lumMod val="50000"/>
              </a:schemeClr>
            </a:solidFill>
            <a:prstDash val="dash"/>
          </a:ln>
        </p:spPr>
        <p:txBody>
          <a:bodyPr wrap="square">
            <a:spAutoFit/>
          </a:bodyPr>
          <a:lstStyle/>
          <a:p>
            <a:pPr algn="ctr"/>
            <a:r>
              <a:rPr lang="pt-BR" sz="2000" b="1" dirty="0" smtClean="0"/>
              <a:t>Erradicação foi resultado de Campanhas de </a:t>
            </a:r>
            <a:r>
              <a:rPr lang="pt-BR" sz="2000" b="1" dirty="0"/>
              <a:t>vacinação</a:t>
            </a:r>
          </a:p>
          <a:p>
            <a:pPr algn="ctr"/>
            <a:r>
              <a:rPr lang="pt-BR" sz="2000" b="1" dirty="0"/>
              <a:t> realizados desde a década de 80</a:t>
            </a:r>
          </a:p>
        </p:txBody>
      </p:sp>
      <p:sp>
        <p:nvSpPr>
          <p:cNvPr id="3" name="CaixaDeTexto 2"/>
          <p:cNvSpPr txBox="1"/>
          <p:nvPr/>
        </p:nvSpPr>
        <p:spPr>
          <a:xfrm>
            <a:off x="836633" y="5873233"/>
            <a:ext cx="2453942" cy="276999"/>
          </a:xfrm>
          <a:prstGeom prst="rect">
            <a:avLst/>
          </a:prstGeom>
          <a:noFill/>
        </p:spPr>
        <p:txBody>
          <a:bodyPr wrap="none" rtlCol="0">
            <a:spAutoFit/>
          </a:bodyPr>
          <a:lstStyle/>
          <a:p>
            <a:r>
              <a:rPr lang="pt-BR" sz="1200" dirty="0"/>
              <a:t>Fonte: GFB, com dados OMC (2016).</a:t>
            </a:r>
          </a:p>
        </p:txBody>
      </p:sp>
      <p:sp>
        <p:nvSpPr>
          <p:cNvPr id="6" name="Retângulo 5"/>
          <p:cNvSpPr/>
          <p:nvPr/>
        </p:nvSpPr>
        <p:spPr>
          <a:xfrm>
            <a:off x="3290575" y="1401217"/>
            <a:ext cx="4762842" cy="584775"/>
          </a:xfrm>
          <a:prstGeom prst="rect">
            <a:avLst/>
          </a:prstGeom>
        </p:spPr>
        <p:txBody>
          <a:bodyPr wrap="none">
            <a:spAutoFit/>
          </a:bodyPr>
          <a:lstStyle/>
          <a:p>
            <a:r>
              <a:rPr lang="pt-BR" sz="3200" dirty="0">
                <a:latin typeface="Lora"/>
              </a:rPr>
              <a:t>Incidência de poliomielite</a:t>
            </a:r>
          </a:p>
        </p:txBody>
      </p:sp>
    </p:spTree>
    <p:extLst>
      <p:ext uri="{BB962C8B-B14F-4D97-AF65-F5344CB8AC3E}">
        <p14:creationId xmlns:p14="http://schemas.microsoft.com/office/powerpoint/2010/main" val="259266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left)">
                                      <p:cBhvr>
                                        <p:cTn id="7" dur="500"/>
                                        <p:tgtEl>
                                          <p:spTgt spid="4">
                                            <p:graphicEl>
                                              <a:chart seriesIdx="-3" categoryIdx="-3" bldStep="gridLegend"/>
                                            </p:graphic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wipe(left)">
                                      <p:cBhvr>
                                        <p:cTn id="11" dur="500"/>
                                        <p:tgtEl>
                                          <p:spTgt spid="4">
                                            <p:graphicEl>
                                              <a:chart seriesIdx="0" categoryIdx="-4" bldStep="series"/>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series"/>
        </p:bldSub>
      </p:bldGraphic>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LLFORECOLOR" val="Color 2"/>
  <p:tag name="DEVICE" val="Canon Colorpass 1000"/>
</p:tagLst>
</file>

<file path=ppt/tags/tag10.xml><?xml version="1.0" encoding="utf-8"?>
<p:tagLst xmlns:a="http://schemas.openxmlformats.org/drawingml/2006/main" xmlns:r="http://schemas.openxmlformats.org/officeDocument/2006/relationships" xmlns:p="http://schemas.openxmlformats.org/presentationml/2006/main">
  <p:tag name="FILLFORECOLOR" val="Color 2"/>
  <p:tag name="DEVICE" val="Canon Colorpass 1000"/>
</p:tagLst>
</file>

<file path=ppt/tags/tag11.xml><?xml version="1.0" encoding="utf-8"?>
<p:tagLst xmlns:a="http://schemas.openxmlformats.org/drawingml/2006/main" xmlns:r="http://schemas.openxmlformats.org/officeDocument/2006/relationships" xmlns:p="http://schemas.openxmlformats.org/presentationml/2006/main">
  <p:tag name="FILLFORECOLOR" val="Color 1"/>
  <p:tag name="DEVICE" val="Canon Colorpass 1000"/>
</p:tagLst>
</file>

<file path=ppt/tags/tag12.xml><?xml version="1.0" encoding="utf-8"?>
<p:tagLst xmlns:a="http://schemas.openxmlformats.org/drawingml/2006/main" xmlns:r="http://schemas.openxmlformats.org/officeDocument/2006/relationships" xmlns:p="http://schemas.openxmlformats.org/presentationml/2006/main">
  <p:tag name="FILLFORECOLOR" val="Color 1"/>
  <p:tag name="DEVICE" val="Canon Colorpass 1000"/>
</p:tagLst>
</file>

<file path=ppt/tags/tag13.xml><?xml version="1.0" encoding="utf-8"?>
<p:tagLst xmlns:a="http://schemas.openxmlformats.org/drawingml/2006/main" xmlns:r="http://schemas.openxmlformats.org/officeDocument/2006/relationships" xmlns:p="http://schemas.openxmlformats.org/presentationml/2006/main">
  <p:tag name="FILLFORECOLOR" val="Color 2"/>
  <p:tag name="DEVICE" val="Canon Colorpass 1000"/>
</p:tagLst>
</file>

<file path=ppt/tags/tag14.xml><?xml version="1.0" encoding="utf-8"?>
<p:tagLst xmlns:a="http://schemas.openxmlformats.org/drawingml/2006/main" xmlns:r="http://schemas.openxmlformats.org/officeDocument/2006/relationships" xmlns:p="http://schemas.openxmlformats.org/presentationml/2006/main">
  <p:tag name="FILLFORECOLOR" val="Color 1"/>
  <p:tag name="DEVICE" val="Canon Colorpass 1000"/>
</p:tagLst>
</file>

<file path=ppt/tags/tag15.xml><?xml version="1.0" encoding="utf-8"?>
<p:tagLst xmlns:a="http://schemas.openxmlformats.org/drawingml/2006/main" xmlns:r="http://schemas.openxmlformats.org/officeDocument/2006/relationships" xmlns:p="http://schemas.openxmlformats.org/presentationml/2006/main">
  <p:tag name="FILLFORECOLOR" val="Color 1"/>
  <p:tag name="DEVICE" val="Canon Colorpass 1000"/>
</p:tagLst>
</file>

<file path=ppt/tags/tag16.xml><?xml version="1.0" encoding="utf-8"?>
<p:tagLst xmlns:a="http://schemas.openxmlformats.org/drawingml/2006/main" xmlns:r="http://schemas.openxmlformats.org/officeDocument/2006/relationships" xmlns:p="http://schemas.openxmlformats.org/presentationml/2006/main">
  <p:tag name="FILLFORECOLOR" val="Color 2"/>
  <p:tag name="DEVICE" val="Canon Colorpass 1000"/>
</p:tagLst>
</file>

<file path=ppt/tags/tag17.xml><?xml version="1.0" encoding="utf-8"?>
<p:tagLst xmlns:a="http://schemas.openxmlformats.org/drawingml/2006/main" xmlns:r="http://schemas.openxmlformats.org/officeDocument/2006/relationships" xmlns:p="http://schemas.openxmlformats.org/presentationml/2006/main">
  <p:tag name="FILLFORECOLOR" val="Color 2"/>
  <p:tag name="DEVICE" val="Canon Colorpass 1000"/>
</p:tagLst>
</file>

<file path=ppt/tags/tag18.xml><?xml version="1.0" encoding="utf-8"?>
<p:tagLst xmlns:a="http://schemas.openxmlformats.org/drawingml/2006/main" xmlns:r="http://schemas.openxmlformats.org/officeDocument/2006/relationships" xmlns:p="http://schemas.openxmlformats.org/presentationml/2006/main">
  <p:tag name="FILLFORECOLOR" val="Color 1"/>
  <p:tag name="DEVICE" val="Canon Colorpass 1000"/>
</p:tagLst>
</file>

<file path=ppt/tags/tag19.xml><?xml version="1.0" encoding="utf-8"?>
<p:tagLst xmlns:a="http://schemas.openxmlformats.org/drawingml/2006/main" xmlns:r="http://schemas.openxmlformats.org/officeDocument/2006/relationships" xmlns:p="http://schemas.openxmlformats.org/presentationml/2006/main">
  <p:tag name="FILLFORECOLOR" val="Color 2"/>
  <p:tag name="DEVICE" val="Canon Colorpass 1000"/>
</p:tagLst>
</file>

<file path=ppt/tags/tag2.xml><?xml version="1.0" encoding="utf-8"?>
<p:tagLst xmlns:a="http://schemas.openxmlformats.org/drawingml/2006/main" xmlns:r="http://schemas.openxmlformats.org/officeDocument/2006/relationships" xmlns:p="http://schemas.openxmlformats.org/presentationml/2006/main">
  <p:tag name="FILLFORECOLOR" val="Color 2"/>
  <p:tag name="DEVICE" val="Canon Colorpass 1000"/>
</p:tagLst>
</file>

<file path=ppt/tags/tag20.xml><?xml version="1.0" encoding="utf-8"?>
<p:tagLst xmlns:a="http://schemas.openxmlformats.org/drawingml/2006/main" xmlns:r="http://schemas.openxmlformats.org/officeDocument/2006/relationships" xmlns:p="http://schemas.openxmlformats.org/presentationml/2006/main">
  <p:tag name="FILLFORECOLOR" val="Color 1"/>
  <p:tag name="DEVICE" val="Canon Colorpass 1000"/>
</p:tagLst>
</file>

<file path=ppt/tags/tag21.xml><?xml version="1.0" encoding="utf-8"?>
<p:tagLst xmlns:a="http://schemas.openxmlformats.org/drawingml/2006/main" xmlns:r="http://schemas.openxmlformats.org/officeDocument/2006/relationships" xmlns:p="http://schemas.openxmlformats.org/presentationml/2006/main">
  <p:tag name="FILLFORECOLOR" val="Color 2"/>
  <p:tag name="DEVICE" val="Canon Colorpass 1000"/>
</p:tagLst>
</file>

<file path=ppt/tags/tag22.xml><?xml version="1.0" encoding="utf-8"?>
<p:tagLst xmlns:a="http://schemas.openxmlformats.org/drawingml/2006/main" xmlns:r="http://schemas.openxmlformats.org/officeDocument/2006/relationships" xmlns:p="http://schemas.openxmlformats.org/presentationml/2006/main">
  <p:tag name="FILLFORECOLOR" val="Color 1"/>
  <p:tag name="DEVICE" val="Canon Colorpass 1000"/>
</p:tagLst>
</file>

<file path=ppt/tags/tag23.xml><?xml version="1.0" encoding="utf-8"?>
<p:tagLst xmlns:a="http://schemas.openxmlformats.org/drawingml/2006/main" xmlns:r="http://schemas.openxmlformats.org/officeDocument/2006/relationships" xmlns:p="http://schemas.openxmlformats.org/presentationml/2006/main">
  <p:tag name="FILLFORECOLOR" val="Color 2"/>
  <p:tag name="DEVICE" val="Canon Colorpass 1000"/>
</p:tagLst>
</file>

<file path=ppt/tags/tag24.xml><?xml version="1.0" encoding="utf-8"?>
<p:tagLst xmlns:a="http://schemas.openxmlformats.org/drawingml/2006/main" xmlns:r="http://schemas.openxmlformats.org/officeDocument/2006/relationships" xmlns:p="http://schemas.openxmlformats.org/presentationml/2006/main">
  <p:tag name="FILLFORECOLOR" val="Color 1"/>
  <p:tag name="DEVICE" val="Canon Colorpass 1000"/>
</p:tagLst>
</file>

<file path=ppt/tags/tag25.xml><?xml version="1.0" encoding="utf-8"?>
<p:tagLst xmlns:a="http://schemas.openxmlformats.org/drawingml/2006/main" xmlns:r="http://schemas.openxmlformats.org/officeDocument/2006/relationships" xmlns:p="http://schemas.openxmlformats.org/presentationml/2006/main">
  <p:tag name="FILLFORECOLOR" val="Color 2"/>
  <p:tag name="DEVICE" val="Canon Colorpass 1000"/>
</p:tagLst>
</file>

<file path=ppt/tags/tag26.xml><?xml version="1.0" encoding="utf-8"?>
<p:tagLst xmlns:a="http://schemas.openxmlformats.org/drawingml/2006/main" xmlns:r="http://schemas.openxmlformats.org/officeDocument/2006/relationships" xmlns:p="http://schemas.openxmlformats.org/presentationml/2006/main">
  <p:tag name="FILLFORECOLOR" val="Color 1"/>
  <p:tag name="DEVICE" val="Canon Colorpass 1000"/>
</p:tagLst>
</file>

<file path=ppt/tags/tag27.xml><?xml version="1.0" encoding="utf-8"?>
<p:tagLst xmlns:a="http://schemas.openxmlformats.org/drawingml/2006/main" xmlns:r="http://schemas.openxmlformats.org/officeDocument/2006/relationships" xmlns:p="http://schemas.openxmlformats.org/presentationml/2006/main">
  <p:tag name="FILLFORECOLOR" val="Color 2"/>
  <p:tag name="DEVICE" val="Canon Colorpass 1000"/>
</p:tagLst>
</file>

<file path=ppt/tags/tag28.xml><?xml version="1.0" encoding="utf-8"?>
<p:tagLst xmlns:a="http://schemas.openxmlformats.org/drawingml/2006/main" xmlns:r="http://schemas.openxmlformats.org/officeDocument/2006/relationships" xmlns:p="http://schemas.openxmlformats.org/presentationml/2006/main">
  <p:tag name="FILLFORECOLOR" val="Color 1"/>
  <p:tag name="DEVICE" val="Canon Colorpass 1000"/>
</p:tagLst>
</file>

<file path=ppt/tags/tag29.xml><?xml version="1.0" encoding="utf-8"?>
<p:tagLst xmlns:a="http://schemas.openxmlformats.org/drawingml/2006/main" xmlns:r="http://schemas.openxmlformats.org/officeDocument/2006/relationships" xmlns:p="http://schemas.openxmlformats.org/presentationml/2006/main">
  <p:tag name="FILLFORECOLOR" val="Color 2"/>
  <p:tag name="DEVICE" val="Canon Colorpass 1000"/>
</p:tagLst>
</file>

<file path=ppt/tags/tag3.xml><?xml version="1.0" encoding="utf-8"?>
<p:tagLst xmlns:a="http://schemas.openxmlformats.org/drawingml/2006/main" xmlns:r="http://schemas.openxmlformats.org/officeDocument/2006/relationships" xmlns:p="http://schemas.openxmlformats.org/presentationml/2006/main">
  <p:tag name="FILLFORECOLOR" val="Color 2"/>
  <p:tag name="DEVICE" val="Canon Colorpass 1000"/>
</p:tagLst>
</file>

<file path=ppt/tags/tag30.xml><?xml version="1.0" encoding="utf-8"?>
<p:tagLst xmlns:a="http://schemas.openxmlformats.org/drawingml/2006/main" xmlns:r="http://schemas.openxmlformats.org/officeDocument/2006/relationships" xmlns:p="http://schemas.openxmlformats.org/presentationml/2006/main">
  <p:tag name="FILLFORECOLOR" val="Color 1"/>
  <p:tag name="DEVICE" val="Canon Colorpass 1000"/>
</p:tagLst>
</file>

<file path=ppt/tags/tag31.xml><?xml version="1.0" encoding="utf-8"?>
<p:tagLst xmlns:a="http://schemas.openxmlformats.org/drawingml/2006/main" xmlns:r="http://schemas.openxmlformats.org/officeDocument/2006/relationships" xmlns:p="http://schemas.openxmlformats.org/presentationml/2006/main">
  <p:tag name="FILLFORECOLOR" val="Color 2"/>
  <p:tag name="DEVICE" val="Canon Colorpass 1000"/>
</p:tagLst>
</file>

<file path=ppt/tags/tag32.xml><?xml version="1.0" encoding="utf-8"?>
<p:tagLst xmlns:a="http://schemas.openxmlformats.org/drawingml/2006/main" xmlns:r="http://schemas.openxmlformats.org/officeDocument/2006/relationships" xmlns:p="http://schemas.openxmlformats.org/presentationml/2006/main">
  <p:tag name="FILLFORECOLOR" val="Color 1"/>
  <p:tag name="DEVICE" val="Canon Colorpass 1000"/>
</p:tagLst>
</file>

<file path=ppt/tags/tag33.xml><?xml version="1.0" encoding="utf-8"?>
<p:tagLst xmlns:a="http://schemas.openxmlformats.org/drawingml/2006/main" xmlns:r="http://schemas.openxmlformats.org/officeDocument/2006/relationships" xmlns:p="http://schemas.openxmlformats.org/presentationml/2006/main">
  <p:tag name="FILLFORECOLOR" val="Color 2"/>
  <p:tag name="DEVICE" val="Canon Colorpass 1000"/>
</p:tagLst>
</file>

<file path=ppt/tags/tag34.xml><?xml version="1.0" encoding="utf-8"?>
<p:tagLst xmlns:a="http://schemas.openxmlformats.org/drawingml/2006/main" xmlns:r="http://schemas.openxmlformats.org/officeDocument/2006/relationships" xmlns:p="http://schemas.openxmlformats.org/presentationml/2006/main">
  <p:tag name="FILLFORECOLOR" val="Color 1"/>
  <p:tag name="DEVICE" val="Canon Colorpass 1000"/>
</p:tagLst>
</file>

<file path=ppt/tags/tag35.xml><?xml version="1.0" encoding="utf-8"?>
<p:tagLst xmlns:a="http://schemas.openxmlformats.org/drawingml/2006/main" xmlns:r="http://schemas.openxmlformats.org/officeDocument/2006/relationships" xmlns:p="http://schemas.openxmlformats.org/presentationml/2006/main">
  <p:tag name="FILLFORECOLOR" val="Color 2"/>
  <p:tag name="DEVICE" val="Canon Colorpass 1000"/>
</p:tagLst>
</file>

<file path=ppt/tags/tag36.xml><?xml version="1.0" encoding="utf-8"?>
<p:tagLst xmlns:a="http://schemas.openxmlformats.org/drawingml/2006/main" xmlns:r="http://schemas.openxmlformats.org/officeDocument/2006/relationships" xmlns:p="http://schemas.openxmlformats.org/presentationml/2006/main">
  <p:tag name="FILLFORECOLOR" val="Color 2"/>
  <p:tag name="DEVICE" val="Canon Colorpass 1000"/>
</p:tagLst>
</file>

<file path=ppt/tags/tag37.xml><?xml version="1.0" encoding="utf-8"?>
<p:tagLst xmlns:a="http://schemas.openxmlformats.org/drawingml/2006/main" xmlns:r="http://schemas.openxmlformats.org/officeDocument/2006/relationships" xmlns:p="http://schemas.openxmlformats.org/presentationml/2006/main">
  <p:tag name="FILLFORECOLOR" val="Color 1"/>
  <p:tag name="DEVICE" val="Canon Colorpass 1000"/>
</p:tagLst>
</file>

<file path=ppt/tags/tag38.xml><?xml version="1.0" encoding="utf-8"?>
<p:tagLst xmlns:a="http://schemas.openxmlformats.org/drawingml/2006/main" xmlns:r="http://schemas.openxmlformats.org/officeDocument/2006/relationships" xmlns:p="http://schemas.openxmlformats.org/presentationml/2006/main">
  <p:tag name="FILLFORECOLOR" val="Color 2"/>
  <p:tag name="DEVICE" val="Canon Colorpass 1000"/>
</p:tagLst>
</file>

<file path=ppt/tags/tag4.xml><?xml version="1.0" encoding="utf-8"?>
<p:tagLst xmlns:a="http://schemas.openxmlformats.org/drawingml/2006/main" xmlns:r="http://schemas.openxmlformats.org/officeDocument/2006/relationships" xmlns:p="http://schemas.openxmlformats.org/presentationml/2006/main">
  <p:tag name="FILLFORECOLOR" val="Color 1"/>
  <p:tag name="DEVICE" val="Canon Colorpass 1000"/>
</p:tagLst>
</file>

<file path=ppt/tags/tag5.xml><?xml version="1.0" encoding="utf-8"?>
<p:tagLst xmlns:a="http://schemas.openxmlformats.org/drawingml/2006/main" xmlns:r="http://schemas.openxmlformats.org/officeDocument/2006/relationships" xmlns:p="http://schemas.openxmlformats.org/presentationml/2006/main">
  <p:tag name="FILLFORECOLOR" val="Color 1"/>
  <p:tag name="DEVICE" val="Canon Colorpass 1000"/>
</p:tagLst>
</file>

<file path=ppt/tags/tag6.xml><?xml version="1.0" encoding="utf-8"?>
<p:tagLst xmlns:a="http://schemas.openxmlformats.org/drawingml/2006/main" xmlns:r="http://schemas.openxmlformats.org/officeDocument/2006/relationships" xmlns:p="http://schemas.openxmlformats.org/presentationml/2006/main">
  <p:tag name="FILLFORECOLOR" val="Color 2"/>
  <p:tag name="DEVICE" val="Canon Colorpass 1000"/>
</p:tagLst>
</file>

<file path=ppt/tags/tag7.xml><?xml version="1.0" encoding="utf-8"?>
<p:tagLst xmlns:a="http://schemas.openxmlformats.org/drawingml/2006/main" xmlns:r="http://schemas.openxmlformats.org/officeDocument/2006/relationships" xmlns:p="http://schemas.openxmlformats.org/presentationml/2006/main">
  <p:tag name="FILLFORECOLOR" val="Color 1"/>
  <p:tag name="DEVICE" val="Canon Colorpass 1000"/>
</p:tagLst>
</file>

<file path=ppt/tags/tag8.xml><?xml version="1.0" encoding="utf-8"?>
<p:tagLst xmlns:a="http://schemas.openxmlformats.org/drawingml/2006/main" xmlns:r="http://schemas.openxmlformats.org/officeDocument/2006/relationships" xmlns:p="http://schemas.openxmlformats.org/presentationml/2006/main">
  <p:tag name="FILLFORECOLOR" val="Color 2"/>
  <p:tag name="DEVICE" val="Canon Colorpass 1000"/>
</p:tagLst>
</file>

<file path=ppt/tags/tag9.xml><?xml version="1.0" encoding="utf-8"?>
<p:tagLst xmlns:a="http://schemas.openxmlformats.org/drawingml/2006/main" xmlns:r="http://schemas.openxmlformats.org/officeDocument/2006/relationships" xmlns:p="http://schemas.openxmlformats.org/presentationml/2006/main">
  <p:tag name="FILLFORECOLOR" val="Color 1"/>
  <p:tag name="DEVICE" val="Canon Colorpass 1000"/>
</p:tagLst>
</file>

<file path=ppt/theme/theme1.xml><?xml version="1.0" encoding="utf-8"?>
<a:theme xmlns:a="http://schemas.openxmlformats.org/drawingml/2006/main" name="1_Personalizar design">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ersonalizar design">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35524</TotalTime>
  <Words>3114</Words>
  <Application>Microsoft Office PowerPoint</Application>
  <PresentationFormat>Widescreen</PresentationFormat>
  <Paragraphs>488</Paragraphs>
  <Slides>63</Slides>
  <Notes>1</Notes>
  <HiddenSlides>0</HiddenSlides>
  <MMClips>0</MMClips>
  <ScaleCrop>false</ScaleCrop>
  <HeadingPairs>
    <vt:vector size="8" baseType="variant">
      <vt:variant>
        <vt:lpstr>Fontes usadas</vt:lpstr>
      </vt:variant>
      <vt:variant>
        <vt:i4>12</vt:i4>
      </vt:variant>
      <vt:variant>
        <vt:lpstr>Tema</vt:lpstr>
      </vt:variant>
      <vt:variant>
        <vt:i4>2</vt:i4>
      </vt:variant>
      <vt:variant>
        <vt:lpstr>Servidores OLE inseridos</vt:lpstr>
      </vt:variant>
      <vt:variant>
        <vt:i4>1</vt:i4>
      </vt:variant>
      <vt:variant>
        <vt:lpstr>Títulos de slides</vt:lpstr>
      </vt:variant>
      <vt:variant>
        <vt:i4>63</vt:i4>
      </vt:variant>
    </vt:vector>
  </HeadingPairs>
  <TitlesOfParts>
    <vt:vector size="78" baseType="lpstr">
      <vt:lpstr>Arial</vt:lpstr>
      <vt:lpstr>Arial</vt:lpstr>
      <vt:lpstr>Calibri</vt:lpstr>
      <vt:lpstr>Calibri Light</vt:lpstr>
      <vt:lpstr>Georgia</vt:lpstr>
      <vt:lpstr>Gisha</vt:lpstr>
      <vt:lpstr>Lora</vt:lpstr>
      <vt:lpstr>Quattrocento Sans</vt:lpstr>
      <vt:lpstr>Times New Roman</vt:lpstr>
      <vt:lpstr>TTEDt00</vt:lpstr>
      <vt:lpstr>Verdana</vt:lpstr>
      <vt:lpstr>Wingdings</vt:lpstr>
      <vt:lpstr>1_Personalizar design</vt:lpstr>
      <vt:lpstr>Personalizar design</vt:lpstr>
      <vt:lpstr>Worksheet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Nova Fronteira Tecnológica: Anticorpos Monoclonais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Setor Hiper-regulado: Papel Fundamental da Anvisa</vt:lpstr>
      <vt:lpstr>Valor anual de mercado parado na fila de registro</vt:lpstr>
      <vt:lpstr>Apresentação do PowerPoint</vt:lpstr>
      <vt:lpstr>Apresentação do PowerPoint</vt:lpstr>
      <vt:lpstr>Cadeia Global de Valor</vt:lpstr>
      <vt:lpstr>Desenvolvimento de novos medicamentos na cadeia Global de Inovação  </vt:lpstr>
      <vt:lpstr>Apresentação do PowerPoint</vt:lpstr>
      <vt:lpstr>Percentual de Royalties negociados</vt:lpstr>
      <vt:lpstr>Legislação Brasileira</vt:lpstr>
      <vt:lpstr>Tributação sobre Serviços Importados </vt:lpstr>
      <vt:lpstr>Ex-Tarifários </vt:lpstr>
      <vt:lpstr>Norma de precificação para inovações incrementais</vt:lpstr>
      <vt:lpstr>Norma de precificação para inovações incrementais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Farma Brasil</dc:creator>
  <cp:lastModifiedBy>Marcelo Quintão</cp:lastModifiedBy>
  <cp:revision>475</cp:revision>
  <dcterms:created xsi:type="dcterms:W3CDTF">2016-04-29T20:10:26Z</dcterms:created>
  <dcterms:modified xsi:type="dcterms:W3CDTF">2016-12-08T14:43:21Z</dcterms:modified>
</cp:coreProperties>
</file>