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21" r:id="rId3"/>
    <p:sldId id="322" r:id="rId4"/>
    <p:sldId id="274" r:id="rId5"/>
    <p:sldId id="323" r:id="rId6"/>
    <p:sldId id="324" r:id="rId7"/>
    <p:sldId id="275" r:id="rId8"/>
    <p:sldId id="282" r:id="rId9"/>
    <p:sldId id="326" r:id="rId10"/>
    <p:sldId id="296" r:id="rId11"/>
    <p:sldId id="325" r:id="rId12"/>
    <p:sldId id="284" r:id="rId13"/>
    <p:sldId id="297" r:id="rId14"/>
    <p:sldId id="283" r:id="rId15"/>
    <p:sldId id="285" r:id="rId16"/>
    <p:sldId id="298" r:id="rId17"/>
    <p:sldId id="313" r:id="rId18"/>
    <p:sldId id="314" r:id="rId19"/>
    <p:sldId id="315" r:id="rId20"/>
    <p:sldId id="316" r:id="rId21"/>
    <p:sldId id="286" r:id="rId22"/>
    <p:sldId id="299" r:id="rId23"/>
    <p:sldId id="287" r:id="rId24"/>
    <p:sldId id="288" r:id="rId25"/>
    <p:sldId id="300" r:id="rId26"/>
    <p:sldId id="290" r:id="rId27"/>
    <p:sldId id="302" r:id="rId28"/>
    <p:sldId id="292" r:id="rId29"/>
    <p:sldId id="280" r:id="rId30"/>
    <p:sldId id="301" r:id="rId31"/>
    <p:sldId id="307" r:id="rId32"/>
    <p:sldId id="303" r:id="rId33"/>
    <p:sldId id="304" r:id="rId34"/>
    <p:sldId id="277" r:id="rId35"/>
    <p:sldId id="278" r:id="rId36"/>
    <p:sldId id="308" r:id="rId37"/>
    <p:sldId id="309" r:id="rId38"/>
    <p:sldId id="310" r:id="rId39"/>
    <p:sldId id="311" r:id="rId40"/>
    <p:sldId id="312" r:id="rId41"/>
    <p:sldId id="319" r:id="rId42"/>
    <p:sldId id="32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B44CF-F9BA-4D03-B45C-107334F0355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5B336A-3992-4EF1-B8F9-5772FC1D2B6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dirty="0" smtClean="0"/>
            <a:t>.</a:t>
          </a:r>
          <a:endParaRPr lang="pt-BR" dirty="0"/>
        </a:p>
      </dgm:t>
    </dgm:pt>
    <dgm:pt modelId="{B21C1758-44F8-4C18-8FA0-9269A2CA84B0}" type="parTrans" cxnId="{9B7D2C97-E9FF-485E-9985-AAB480D29711}">
      <dgm:prSet/>
      <dgm:spPr/>
      <dgm:t>
        <a:bodyPr/>
        <a:lstStyle/>
        <a:p>
          <a:endParaRPr lang="pt-BR"/>
        </a:p>
      </dgm:t>
    </dgm:pt>
    <dgm:pt modelId="{6A086FED-7FD7-4D3F-B804-BF270521DF0B}" type="sibTrans" cxnId="{9B7D2C97-E9FF-485E-9985-AAB480D2971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5234E81-358C-4E0A-AD79-04461D9EC8C3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9EC8D7C7-2C01-4E22-B5B7-FE9DEED74178}" type="parTrans" cxnId="{5468C620-CE28-4943-BF5E-63DD6F789272}">
      <dgm:prSet/>
      <dgm:spPr/>
      <dgm:t>
        <a:bodyPr/>
        <a:lstStyle/>
        <a:p>
          <a:endParaRPr lang="pt-BR"/>
        </a:p>
      </dgm:t>
    </dgm:pt>
    <dgm:pt modelId="{F811EB3B-C62E-4760-B407-041DBF04C689}" type="sibTrans" cxnId="{5468C620-CE28-4943-BF5E-63DD6F789272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1544795-04E0-4E3B-AD5F-A61DAF8486A5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E7032EE7-D2C0-41A4-A306-0D45A73AD152}" type="parTrans" cxnId="{0B4AEF10-3B61-4006-A437-EE7197407F24}">
      <dgm:prSet/>
      <dgm:spPr/>
      <dgm:t>
        <a:bodyPr/>
        <a:lstStyle/>
        <a:p>
          <a:endParaRPr lang="pt-BR"/>
        </a:p>
      </dgm:t>
    </dgm:pt>
    <dgm:pt modelId="{4F8D87BB-13FD-43E2-94FF-CE44A0DA9741}" type="sibTrans" cxnId="{0B4AEF10-3B61-4006-A437-EE7197407F24}">
      <dgm:prSet/>
      <dgm:spPr/>
      <dgm:t>
        <a:bodyPr/>
        <a:lstStyle/>
        <a:p>
          <a:endParaRPr lang="pt-BR"/>
        </a:p>
      </dgm:t>
    </dgm:pt>
    <dgm:pt modelId="{61343CFB-B564-4CF4-B101-2A3E3838CB3B}" type="pres">
      <dgm:prSet presAssocID="{42CB44CF-F9BA-4D03-B45C-107334F0355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6C6289C-1CFD-41C0-A63E-6D95281C756F}" type="pres">
      <dgm:prSet presAssocID="{3B5B336A-3992-4EF1-B8F9-5772FC1D2B60}" presName="composite" presStyleCnt="0"/>
      <dgm:spPr/>
    </dgm:pt>
    <dgm:pt modelId="{7ADDC13B-220E-435C-9B1E-B97BF6757BBC}" type="pres">
      <dgm:prSet presAssocID="{3B5B336A-3992-4EF1-B8F9-5772FC1D2B6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C5E77F-0449-460F-A5D3-A90A36D848BD}" type="pres">
      <dgm:prSet presAssocID="{3B5B336A-3992-4EF1-B8F9-5772FC1D2B6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A7B374-B597-4339-A253-C5DB817F730E}" type="pres">
      <dgm:prSet presAssocID="{3B5B336A-3992-4EF1-B8F9-5772FC1D2B60}" presName="BalanceSpacing" presStyleCnt="0"/>
      <dgm:spPr/>
    </dgm:pt>
    <dgm:pt modelId="{8F7D0358-7BE6-4FDF-AA14-FC12953E8AD5}" type="pres">
      <dgm:prSet presAssocID="{3B5B336A-3992-4EF1-B8F9-5772FC1D2B60}" presName="BalanceSpacing1" presStyleCnt="0"/>
      <dgm:spPr/>
    </dgm:pt>
    <dgm:pt modelId="{8E11B1A6-63BB-4994-BB22-6B2F5E91FAF1}" type="pres">
      <dgm:prSet presAssocID="{6A086FED-7FD7-4D3F-B804-BF270521DF0B}" presName="Accent1Text" presStyleLbl="node1" presStyleIdx="1" presStyleCnt="6"/>
      <dgm:spPr/>
      <dgm:t>
        <a:bodyPr/>
        <a:lstStyle/>
        <a:p>
          <a:endParaRPr lang="pt-BR"/>
        </a:p>
      </dgm:t>
    </dgm:pt>
    <dgm:pt modelId="{0D04E091-3985-4E6D-A841-193CCCE5C3B5}" type="pres">
      <dgm:prSet presAssocID="{6A086FED-7FD7-4D3F-B804-BF270521DF0B}" presName="spaceBetweenRectangles" presStyleCnt="0"/>
      <dgm:spPr/>
    </dgm:pt>
    <dgm:pt modelId="{7C7BBEBE-01C3-417D-A278-F9615562AF66}" type="pres">
      <dgm:prSet presAssocID="{35234E81-358C-4E0A-AD79-04461D9EC8C3}" presName="composite" presStyleCnt="0"/>
      <dgm:spPr/>
    </dgm:pt>
    <dgm:pt modelId="{6829EFE3-55E8-4CEA-BB49-90666A662DA6}" type="pres">
      <dgm:prSet presAssocID="{35234E81-358C-4E0A-AD79-04461D9EC8C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9814FE-604A-4F7A-9916-8AE4AB2C5512}" type="pres">
      <dgm:prSet presAssocID="{35234E81-358C-4E0A-AD79-04461D9EC8C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9E15551-4909-43ED-9764-D354F2138B79}" type="pres">
      <dgm:prSet presAssocID="{35234E81-358C-4E0A-AD79-04461D9EC8C3}" presName="BalanceSpacing" presStyleCnt="0"/>
      <dgm:spPr/>
    </dgm:pt>
    <dgm:pt modelId="{35340F19-7082-4FD3-82B9-05EC49B86086}" type="pres">
      <dgm:prSet presAssocID="{35234E81-358C-4E0A-AD79-04461D9EC8C3}" presName="BalanceSpacing1" presStyleCnt="0"/>
      <dgm:spPr/>
    </dgm:pt>
    <dgm:pt modelId="{4EDCA364-9DCE-45AE-B7C7-6C653598B585}" type="pres">
      <dgm:prSet presAssocID="{F811EB3B-C62E-4760-B407-041DBF04C689}" presName="Accent1Text" presStyleLbl="node1" presStyleIdx="3" presStyleCnt="6"/>
      <dgm:spPr/>
      <dgm:t>
        <a:bodyPr/>
        <a:lstStyle/>
        <a:p>
          <a:endParaRPr lang="pt-BR"/>
        </a:p>
      </dgm:t>
    </dgm:pt>
    <dgm:pt modelId="{589B6B33-6B52-43D7-98C6-96D6B5DDD160}" type="pres">
      <dgm:prSet presAssocID="{F811EB3B-C62E-4760-B407-041DBF04C689}" presName="spaceBetweenRectangles" presStyleCnt="0"/>
      <dgm:spPr/>
    </dgm:pt>
    <dgm:pt modelId="{34F215A0-FEBA-4B98-B9D7-DB3ECDBC7053}" type="pres">
      <dgm:prSet presAssocID="{61544795-04E0-4E3B-AD5F-A61DAF8486A5}" presName="composite" presStyleCnt="0"/>
      <dgm:spPr/>
    </dgm:pt>
    <dgm:pt modelId="{73A1B4E0-3D43-4334-94F3-284C825B58BE}" type="pres">
      <dgm:prSet presAssocID="{61544795-04E0-4E3B-AD5F-A61DAF8486A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8A01D7-B968-4C60-AFA7-52AD5FF9065D}" type="pres">
      <dgm:prSet presAssocID="{61544795-04E0-4E3B-AD5F-A61DAF8486A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C495AD8-39C1-4D08-B30B-63F725C0BB5D}" type="pres">
      <dgm:prSet presAssocID="{61544795-04E0-4E3B-AD5F-A61DAF8486A5}" presName="BalanceSpacing" presStyleCnt="0"/>
      <dgm:spPr/>
    </dgm:pt>
    <dgm:pt modelId="{E5D2B1CE-ED23-48C4-984A-71FF0DF2323A}" type="pres">
      <dgm:prSet presAssocID="{61544795-04E0-4E3B-AD5F-A61DAF8486A5}" presName="BalanceSpacing1" presStyleCnt="0"/>
      <dgm:spPr/>
    </dgm:pt>
    <dgm:pt modelId="{3DA315FB-A34B-4E5B-806F-8C2D734CBDF2}" type="pres">
      <dgm:prSet presAssocID="{4F8D87BB-13FD-43E2-94FF-CE44A0DA9741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07C4514F-2841-48E2-BE6A-52663CF63B9A}" type="presOf" srcId="{42CB44CF-F9BA-4D03-B45C-107334F0355F}" destId="{61343CFB-B564-4CF4-B101-2A3E3838CB3B}" srcOrd="0" destOrd="0" presId="urn:microsoft.com/office/officeart/2008/layout/AlternatingHexagons"/>
    <dgm:cxn modelId="{1BA7F5D4-142E-4AA5-B556-E9B2B3DC1FB3}" type="presOf" srcId="{6A086FED-7FD7-4D3F-B804-BF270521DF0B}" destId="{8E11B1A6-63BB-4994-BB22-6B2F5E91FAF1}" srcOrd="0" destOrd="0" presId="urn:microsoft.com/office/officeart/2008/layout/AlternatingHexagons"/>
    <dgm:cxn modelId="{9D791F40-D57A-422B-9EE5-EC51ED9D6EDE}" type="presOf" srcId="{F811EB3B-C62E-4760-B407-041DBF04C689}" destId="{4EDCA364-9DCE-45AE-B7C7-6C653598B585}" srcOrd="0" destOrd="0" presId="urn:microsoft.com/office/officeart/2008/layout/AlternatingHexagons"/>
    <dgm:cxn modelId="{0B4AEF10-3B61-4006-A437-EE7197407F24}" srcId="{42CB44CF-F9BA-4D03-B45C-107334F0355F}" destId="{61544795-04E0-4E3B-AD5F-A61DAF8486A5}" srcOrd="2" destOrd="0" parTransId="{E7032EE7-D2C0-41A4-A306-0D45A73AD152}" sibTransId="{4F8D87BB-13FD-43E2-94FF-CE44A0DA9741}"/>
    <dgm:cxn modelId="{9B7D2C97-E9FF-485E-9985-AAB480D29711}" srcId="{42CB44CF-F9BA-4D03-B45C-107334F0355F}" destId="{3B5B336A-3992-4EF1-B8F9-5772FC1D2B60}" srcOrd="0" destOrd="0" parTransId="{B21C1758-44F8-4C18-8FA0-9269A2CA84B0}" sibTransId="{6A086FED-7FD7-4D3F-B804-BF270521DF0B}"/>
    <dgm:cxn modelId="{5468C620-CE28-4943-BF5E-63DD6F789272}" srcId="{42CB44CF-F9BA-4D03-B45C-107334F0355F}" destId="{35234E81-358C-4E0A-AD79-04461D9EC8C3}" srcOrd="1" destOrd="0" parTransId="{9EC8D7C7-2C01-4E22-B5B7-FE9DEED74178}" sibTransId="{F811EB3B-C62E-4760-B407-041DBF04C689}"/>
    <dgm:cxn modelId="{60FEE1BA-45FF-4150-9286-A2E2525CF40E}" type="presOf" srcId="{4F8D87BB-13FD-43E2-94FF-CE44A0DA9741}" destId="{3DA315FB-A34B-4E5B-806F-8C2D734CBDF2}" srcOrd="0" destOrd="0" presId="urn:microsoft.com/office/officeart/2008/layout/AlternatingHexagons"/>
    <dgm:cxn modelId="{055AA3FF-D329-4A00-8AC8-8E05CAEECF94}" type="presOf" srcId="{61544795-04E0-4E3B-AD5F-A61DAF8486A5}" destId="{73A1B4E0-3D43-4334-94F3-284C825B58BE}" srcOrd="0" destOrd="0" presId="urn:microsoft.com/office/officeart/2008/layout/AlternatingHexagons"/>
    <dgm:cxn modelId="{3E8960E0-FCA3-4FAE-831E-18DA37B5F508}" type="presOf" srcId="{3B5B336A-3992-4EF1-B8F9-5772FC1D2B60}" destId="{7ADDC13B-220E-435C-9B1E-B97BF6757BBC}" srcOrd="0" destOrd="0" presId="urn:microsoft.com/office/officeart/2008/layout/AlternatingHexagons"/>
    <dgm:cxn modelId="{8AB15BBE-6D47-4E57-B220-7894D38FF17B}" type="presOf" srcId="{35234E81-358C-4E0A-AD79-04461D9EC8C3}" destId="{6829EFE3-55E8-4CEA-BB49-90666A662DA6}" srcOrd="0" destOrd="0" presId="urn:microsoft.com/office/officeart/2008/layout/AlternatingHexagons"/>
    <dgm:cxn modelId="{9ACCCA97-0C03-4422-BB55-11282FEDBAE4}" type="presParOf" srcId="{61343CFB-B564-4CF4-B101-2A3E3838CB3B}" destId="{26C6289C-1CFD-41C0-A63E-6D95281C756F}" srcOrd="0" destOrd="0" presId="urn:microsoft.com/office/officeart/2008/layout/AlternatingHexagons"/>
    <dgm:cxn modelId="{0E710416-D8C5-47B5-9CE1-358F744DB09C}" type="presParOf" srcId="{26C6289C-1CFD-41C0-A63E-6D95281C756F}" destId="{7ADDC13B-220E-435C-9B1E-B97BF6757BBC}" srcOrd="0" destOrd="0" presId="urn:microsoft.com/office/officeart/2008/layout/AlternatingHexagons"/>
    <dgm:cxn modelId="{59214A9F-EE6A-441E-81BE-86E64105E156}" type="presParOf" srcId="{26C6289C-1CFD-41C0-A63E-6D95281C756F}" destId="{7DC5E77F-0449-460F-A5D3-A90A36D848BD}" srcOrd="1" destOrd="0" presId="urn:microsoft.com/office/officeart/2008/layout/AlternatingHexagons"/>
    <dgm:cxn modelId="{FC6D4B07-D8C8-4C50-9ABA-5F86040B94C8}" type="presParOf" srcId="{26C6289C-1CFD-41C0-A63E-6D95281C756F}" destId="{F6A7B374-B597-4339-A253-C5DB817F730E}" srcOrd="2" destOrd="0" presId="urn:microsoft.com/office/officeart/2008/layout/AlternatingHexagons"/>
    <dgm:cxn modelId="{68BE4D14-4D73-4B1D-8D4E-6125FADE51E1}" type="presParOf" srcId="{26C6289C-1CFD-41C0-A63E-6D95281C756F}" destId="{8F7D0358-7BE6-4FDF-AA14-FC12953E8AD5}" srcOrd="3" destOrd="0" presId="urn:microsoft.com/office/officeart/2008/layout/AlternatingHexagons"/>
    <dgm:cxn modelId="{1CFB6D87-4927-4155-B339-4596BCB797CB}" type="presParOf" srcId="{26C6289C-1CFD-41C0-A63E-6D95281C756F}" destId="{8E11B1A6-63BB-4994-BB22-6B2F5E91FAF1}" srcOrd="4" destOrd="0" presId="urn:microsoft.com/office/officeart/2008/layout/AlternatingHexagons"/>
    <dgm:cxn modelId="{A1CC500A-5F56-455F-8EBE-3B37AA4625D4}" type="presParOf" srcId="{61343CFB-B564-4CF4-B101-2A3E3838CB3B}" destId="{0D04E091-3985-4E6D-A841-193CCCE5C3B5}" srcOrd="1" destOrd="0" presId="urn:microsoft.com/office/officeart/2008/layout/AlternatingHexagons"/>
    <dgm:cxn modelId="{BB6CBB3B-7010-47DF-A1AC-CE12D5498F54}" type="presParOf" srcId="{61343CFB-B564-4CF4-B101-2A3E3838CB3B}" destId="{7C7BBEBE-01C3-417D-A278-F9615562AF66}" srcOrd="2" destOrd="0" presId="urn:microsoft.com/office/officeart/2008/layout/AlternatingHexagons"/>
    <dgm:cxn modelId="{A5BD6198-D65D-447B-BCB6-293297E3D66C}" type="presParOf" srcId="{7C7BBEBE-01C3-417D-A278-F9615562AF66}" destId="{6829EFE3-55E8-4CEA-BB49-90666A662DA6}" srcOrd="0" destOrd="0" presId="urn:microsoft.com/office/officeart/2008/layout/AlternatingHexagons"/>
    <dgm:cxn modelId="{B07EEAFA-CE80-45B8-BA37-88FB6C32F6A6}" type="presParOf" srcId="{7C7BBEBE-01C3-417D-A278-F9615562AF66}" destId="{129814FE-604A-4F7A-9916-8AE4AB2C5512}" srcOrd="1" destOrd="0" presId="urn:microsoft.com/office/officeart/2008/layout/AlternatingHexagons"/>
    <dgm:cxn modelId="{ED29DDD3-8679-432D-90FE-9134341DDB52}" type="presParOf" srcId="{7C7BBEBE-01C3-417D-A278-F9615562AF66}" destId="{99E15551-4909-43ED-9764-D354F2138B79}" srcOrd="2" destOrd="0" presId="urn:microsoft.com/office/officeart/2008/layout/AlternatingHexagons"/>
    <dgm:cxn modelId="{CF794DF0-7B3D-49AD-BBB5-99374EE02F4C}" type="presParOf" srcId="{7C7BBEBE-01C3-417D-A278-F9615562AF66}" destId="{35340F19-7082-4FD3-82B9-05EC49B86086}" srcOrd="3" destOrd="0" presId="urn:microsoft.com/office/officeart/2008/layout/AlternatingHexagons"/>
    <dgm:cxn modelId="{4788E78D-075F-4009-9B48-336A848C0426}" type="presParOf" srcId="{7C7BBEBE-01C3-417D-A278-F9615562AF66}" destId="{4EDCA364-9DCE-45AE-B7C7-6C653598B585}" srcOrd="4" destOrd="0" presId="urn:microsoft.com/office/officeart/2008/layout/AlternatingHexagons"/>
    <dgm:cxn modelId="{559466B5-69F7-4A27-9BE2-1EC1440D946B}" type="presParOf" srcId="{61343CFB-B564-4CF4-B101-2A3E3838CB3B}" destId="{589B6B33-6B52-43D7-98C6-96D6B5DDD160}" srcOrd="3" destOrd="0" presId="urn:microsoft.com/office/officeart/2008/layout/AlternatingHexagons"/>
    <dgm:cxn modelId="{1CD4D757-B7C8-4663-B265-1E233D9CFDBB}" type="presParOf" srcId="{61343CFB-B564-4CF4-B101-2A3E3838CB3B}" destId="{34F215A0-FEBA-4B98-B9D7-DB3ECDBC7053}" srcOrd="4" destOrd="0" presId="urn:microsoft.com/office/officeart/2008/layout/AlternatingHexagons"/>
    <dgm:cxn modelId="{FC29510A-F55A-4D74-8C3D-42E38F4ABA8C}" type="presParOf" srcId="{34F215A0-FEBA-4B98-B9D7-DB3ECDBC7053}" destId="{73A1B4E0-3D43-4334-94F3-284C825B58BE}" srcOrd="0" destOrd="0" presId="urn:microsoft.com/office/officeart/2008/layout/AlternatingHexagons"/>
    <dgm:cxn modelId="{738D0E2E-B60A-4F93-B82C-679E3CD432FF}" type="presParOf" srcId="{34F215A0-FEBA-4B98-B9D7-DB3ECDBC7053}" destId="{968A01D7-B968-4C60-AFA7-52AD5FF9065D}" srcOrd="1" destOrd="0" presId="urn:microsoft.com/office/officeart/2008/layout/AlternatingHexagons"/>
    <dgm:cxn modelId="{20BD0243-4893-48E8-81B9-81538184EFF6}" type="presParOf" srcId="{34F215A0-FEBA-4B98-B9D7-DB3ECDBC7053}" destId="{FC495AD8-39C1-4D08-B30B-63F725C0BB5D}" srcOrd="2" destOrd="0" presId="urn:microsoft.com/office/officeart/2008/layout/AlternatingHexagons"/>
    <dgm:cxn modelId="{7D9224EC-7A59-4D0C-98D4-3AF513421CF8}" type="presParOf" srcId="{34F215A0-FEBA-4B98-B9D7-DB3ECDBC7053}" destId="{E5D2B1CE-ED23-48C4-984A-71FF0DF2323A}" srcOrd="3" destOrd="0" presId="urn:microsoft.com/office/officeart/2008/layout/AlternatingHexagons"/>
    <dgm:cxn modelId="{174E6A92-2BB6-4145-B1B2-F6B9F942AF60}" type="presParOf" srcId="{34F215A0-FEBA-4B98-B9D7-DB3ECDBC7053}" destId="{3DA315FB-A34B-4E5B-806F-8C2D734CBDF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DC13B-220E-435C-9B1E-B97BF6757BBC}">
      <dsp:nvSpPr>
        <dsp:cNvPr id="0" name=""/>
        <dsp:cNvSpPr/>
      </dsp:nvSpPr>
      <dsp:spPr>
        <a:xfrm rot="5400000">
          <a:off x="2630563" y="99261"/>
          <a:ext cx="1504817" cy="13091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.</a:t>
          </a:r>
          <a:endParaRPr lang="pt-BR" sz="4800" kern="1200" dirty="0"/>
        </a:p>
      </dsp:txBody>
      <dsp:txXfrm rot="-5400000">
        <a:off x="2932392" y="235949"/>
        <a:ext cx="901159" cy="1035815"/>
      </dsp:txXfrm>
    </dsp:sp>
    <dsp:sp modelId="{7DC5E77F-0449-460F-A5D3-A90A36D848BD}">
      <dsp:nvSpPr>
        <dsp:cNvPr id="0" name=""/>
        <dsp:cNvSpPr/>
      </dsp:nvSpPr>
      <dsp:spPr>
        <a:xfrm>
          <a:off x="4077295" y="302411"/>
          <a:ext cx="1679376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1B1A6-63BB-4994-BB22-6B2F5E91FAF1}">
      <dsp:nvSpPr>
        <dsp:cNvPr id="0" name=""/>
        <dsp:cNvSpPr/>
      </dsp:nvSpPr>
      <dsp:spPr>
        <a:xfrm rot="5400000">
          <a:off x="1216636" y="99261"/>
          <a:ext cx="1504817" cy="13091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518465" y="235949"/>
        <a:ext cx="901159" cy="1035815"/>
      </dsp:txXfrm>
    </dsp:sp>
    <dsp:sp modelId="{6829EFE3-55E8-4CEA-BB49-90666A662DA6}">
      <dsp:nvSpPr>
        <dsp:cNvPr id="0" name=""/>
        <dsp:cNvSpPr/>
      </dsp:nvSpPr>
      <dsp:spPr>
        <a:xfrm rot="5400000">
          <a:off x="1920891" y="1376550"/>
          <a:ext cx="1504817" cy="13091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800" kern="1200" dirty="0"/>
        </a:p>
      </dsp:txBody>
      <dsp:txXfrm rot="-5400000">
        <a:off x="2222720" y="1513238"/>
        <a:ext cx="901159" cy="1035815"/>
      </dsp:txXfrm>
    </dsp:sp>
    <dsp:sp modelId="{129814FE-604A-4F7A-9916-8AE4AB2C5512}">
      <dsp:nvSpPr>
        <dsp:cNvPr id="0" name=""/>
        <dsp:cNvSpPr/>
      </dsp:nvSpPr>
      <dsp:spPr>
        <a:xfrm>
          <a:off x="339328" y="1579700"/>
          <a:ext cx="1625203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CA364-9DCE-45AE-B7C7-6C653598B585}">
      <dsp:nvSpPr>
        <dsp:cNvPr id="0" name=""/>
        <dsp:cNvSpPr/>
      </dsp:nvSpPr>
      <dsp:spPr>
        <a:xfrm rot="5400000">
          <a:off x="3334818" y="1376550"/>
          <a:ext cx="1504817" cy="13091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3636647" y="1513238"/>
        <a:ext cx="901159" cy="1035815"/>
      </dsp:txXfrm>
    </dsp:sp>
    <dsp:sp modelId="{73A1B4E0-3D43-4334-94F3-284C825B58BE}">
      <dsp:nvSpPr>
        <dsp:cNvPr id="0" name=""/>
        <dsp:cNvSpPr/>
      </dsp:nvSpPr>
      <dsp:spPr>
        <a:xfrm rot="5400000">
          <a:off x="2630563" y="2653839"/>
          <a:ext cx="1504817" cy="13091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800" kern="1200" dirty="0"/>
        </a:p>
      </dsp:txBody>
      <dsp:txXfrm rot="-5400000">
        <a:off x="2932392" y="2790527"/>
        <a:ext cx="901159" cy="1035815"/>
      </dsp:txXfrm>
    </dsp:sp>
    <dsp:sp modelId="{968A01D7-B968-4C60-AFA7-52AD5FF9065D}">
      <dsp:nvSpPr>
        <dsp:cNvPr id="0" name=""/>
        <dsp:cNvSpPr/>
      </dsp:nvSpPr>
      <dsp:spPr>
        <a:xfrm>
          <a:off x="4077295" y="2856989"/>
          <a:ext cx="1679376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315FB-A34B-4E5B-806F-8C2D734CBDF2}">
      <dsp:nvSpPr>
        <dsp:cNvPr id="0" name=""/>
        <dsp:cNvSpPr/>
      </dsp:nvSpPr>
      <dsp:spPr>
        <a:xfrm rot="5400000">
          <a:off x="1216636" y="2653839"/>
          <a:ext cx="1504817" cy="13091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518465" y="2790527"/>
        <a:ext cx="901159" cy="103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32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56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7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47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18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97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83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21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77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AA85-DF01-47BD-8118-E277EB6DF69B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E30F-F368-4409-8161-B651CFFF5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94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source=images&amp;cd=&amp;cad=rja&amp;uact=8&amp;ved=0ahUKEwjTv57K6ZPOAhVGEZAKHd-iCe0QjRwIBw&amp;url=http://g1.globo.com/goias/noticia/2015/01/bloqueados-r-75-milhoes-de-obras-superfaturadas-na-ferrovia-norte-sul.html&amp;bvm=bv.128153897,d.Y2I&amp;psig=AFQjCNHUH0NbU5zdEWrQmmqqeFGtxlAF5g&amp;ust=146971508023315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br/url?sa=i&amp;rct=j&amp;q=&amp;esrc=s&amp;source=images&amp;cd=&amp;cad=rja&amp;uact=8&amp;ved=0ahUKEwiE44rI6JPOAhWKfpAKHRmsBrUQjRwIBw&amp;url=http://www.rj.gov.br/web/imprensa/exibeconteudo?article-id%3D2397395&amp;psig=AFQjCNE_Z57VKVfx_HMSBH6pTV6ezNJxWQ&amp;ust=1469714350193750" TargetMode="External"/><Relationship Id="rId11" Type="http://schemas.openxmlformats.org/officeDocument/2006/relationships/hyperlink" Target="http://www.google.com.br/url?sa=i&amp;rct=j&amp;q=&amp;esrc=s&amp;source=images&amp;cd=&amp;cad=rja&amp;uact=8&amp;ved=0ahUKEwjSs_OA6pPOAhVBhpAKHeu6Dr4QjRwIBw&amp;url=http://ultimosegundo.ig.com.br/politica/2014-01-08/sobrepreco-da-transposicao-do-rio-sao-francisco-chega-a-r-11-bilhao.html&amp;bvm=bv.128153897,d.Y2I&amp;psig=AFQjCNFLnqxwL4JV6P4SDHXrE-E1y9aaIw&amp;ust=1469715204870760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2.glbimg.com/HZR-ksv4MBVKSZi-YjaXM6eoX80=/300x225/s.glbimg.com/jo/g1/f/original/2014/05/19/tre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99" y="3877462"/>
            <a:ext cx="2082301" cy="16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068892" cy="187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4" descr="http://1.bp.blogspot.com/_YhqCNz2DXBg/TFRp1-sz2II/AAAAAAAAAFY/dJXu_VCBdyY/s1600/usina-de-itaip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" y="1807761"/>
            <a:ext cx="2069741" cy="198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wnload.rj.gov.br/imagens/23/96/11/239611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" y="3777719"/>
            <a:ext cx="2069741" cy="31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obras aeropor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0" y="-1"/>
            <a:ext cx="2082301" cy="13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obras port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99" y="1340768"/>
            <a:ext cx="2082301" cy="12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obras port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99" y="2564904"/>
            <a:ext cx="2082301" cy="12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Resultado de imagem para obras transposiçã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8" descr="Resultado de imagem para obras transposição"/>
          <p:cNvSpPr>
            <a:spLocks noChangeAspect="1" noChangeArrowheads="1"/>
          </p:cNvSpPr>
          <p:nvPr/>
        </p:nvSpPr>
        <p:spPr bwMode="auto">
          <a:xfrm>
            <a:off x="152401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4" name="Picture 20" descr="http://i0.statig.com.br/bancodeimagens/00/ht/ni/00htniuii8rz4nueiiv82aqyw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99" y="5517232"/>
            <a:ext cx="20823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ilo.teixeira\AppData\Local\Microsoft\Windows\Temporary Internet Files\Content.Outlook\DRUA7QHA\pho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73" y="1268536"/>
            <a:ext cx="1944440" cy="19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2051720" y="3903191"/>
            <a:ext cx="4992807" cy="1181993"/>
          </a:xfrm>
          <a:prstGeom prst="rect">
            <a:avLst/>
          </a:prstGeom>
        </p:spPr>
        <p:txBody>
          <a:bodyPr vert="horz" lIns="91424" tIns="45713" rIns="91424" bIns="45713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Associação Brasileira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Analistas de Infraestrutura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2051720" y="6021288"/>
            <a:ext cx="4992807" cy="504056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 de 2016</a:t>
            </a:r>
          </a:p>
        </p:txBody>
      </p:sp>
    </p:spTree>
    <p:extLst>
      <p:ext uri="{BB962C8B-B14F-4D97-AF65-F5344CB8AC3E}">
        <p14:creationId xmlns:p14="http://schemas.microsoft.com/office/powerpoint/2010/main" val="19338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E sobre a potência instalada mundial?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" b="4293"/>
          <a:stretch/>
        </p:blipFill>
        <p:spPr bwMode="auto">
          <a:xfrm>
            <a:off x="355715" y="2204864"/>
            <a:ext cx="83927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504" y="6366520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0721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Tipos de reatores Nucleares mais usados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504" y="6366520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9" y="1258764"/>
            <a:ext cx="3960440" cy="500599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464496" y="418392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/>
              <a:t>BWR:</a:t>
            </a:r>
            <a:r>
              <a:rPr lang="pt-BR" dirty="0" smtClean="0"/>
              <a:t> existe </a:t>
            </a:r>
            <a:r>
              <a:rPr lang="pt-BR" dirty="0"/>
              <a:t>um circuito único, sem geradores de vapor. Um corte no fornecimento de energia interrompe imediatamente o resfriamento, como aconteceu na usina de Fukushima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72000" y="155679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/>
              <a:t>P</a:t>
            </a:r>
            <a:r>
              <a:rPr lang="pt-BR" sz="2000" dirty="0" smtClean="0"/>
              <a:t>WR:</a:t>
            </a:r>
            <a:r>
              <a:rPr lang="pt-BR" dirty="0" smtClean="0"/>
              <a:t> existem dois circuitos e o </a:t>
            </a:r>
            <a:r>
              <a:rPr lang="pt-BR" dirty="0"/>
              <a:t>gerador de vapor realiza uma troca de calor entre as águas </a:t>
            </a:r>
            <a:r>
              <a:rPr lang="pt-BR" dirty="0" smtClean="0"/>
              <a:t>do primeiro </a:t>
            </a:r>
            <a:r>
              <a:rPr lang="pt-BR" dirty="0"/>
              <a:t>circuito e a do circuito secundário, que são independentes entre si. </a:t>
            </a:r>
            <a:r>
              <a:rPr lang="pt-BR" dirty="0" smtClean="0"/>
              <a:t>A água </a:t>
            </a:r>
            <a:r>
              <a:rPr lang="pt-BR" dirty="0"/>
              <a:t>do circuito secundário se transforma em vapor e movimenta a </a:t>
            </a:r>
            <a:r>
              <a:rPr lang="pt-BR" dirty="0" smtClean="0"/>
              <a:t>turbina.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52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E sobre a potência instalada mundial?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7245" y="1772816"/>
            <a:ext cx="7845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Os EUA detêm a maior proporção da capacidade 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instalada mundial de geração nuclear, de 25,8% .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89629" y="2996952"/>
            <a:ext cx="356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A França com 16,4%.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3933056"/>
            <a:ext cx="366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E o Japão com 10,4%.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65913" y="4941168"/>
            <a:ext cx="8382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A soma de tempo em operação de cada reator dá aos </a:t>
            </a:r>
          </a:p>
          <a:p>
            <a:r>
              <a:rPr lang="pt-BR" sz="2800" dirty="0" smtClean="0"/>
              <a:t>    EUA a maior experiência, com mais de 4.100 anos.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107504" y="6366520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9"/>
          <a:stretch/>
        </p:blipFill>
        <p:spPr bwMode="auto">
          <a:xfrm>
            <a:off x="225686" y="1340768"/>
            <a:ext cx="866679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E sobre a potência instalada mundial?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504" y="6366520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0890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0"/>
          <a:stretch/>
        </p:blipFill>
        <p:spPr bwMode="auto">
          <a:xfrm>
            <a:off x="395536" y="1844824"/>
            <a:ext cx="82467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E sobre a potência instalada mundial?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504" y="6510536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Proporção da </a:t>
            </a:r>
            <a:r>
              <a:rPr lang="pt-BR" dirty="0" smtClean="0"/>
              <a:t>Nuclear 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b="50116"/>
          <a:stretch/>
        </p:blipFill>
        <p:spPr bwMode="auto">
          <a:xfrm>
            <a:off x="415631" y="1628800"/>
            <a:ext cx="81913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6510536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0" b="1"/>
          <a:stretch/>
        </p:blipFill>
        <p:spPr bwMode="auto">
          <a:xfrm>
            <a:off x="467544" y="2243517"/>
            <a:ext cx="7893614" cy="45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Proporção da </a:t>
            </a:r>
            <a:r>
              <a:rPr lang="pt-BR" dirty="0" smtClean="0"/>
              <a:t>Nuclear 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b="79869"/>
          <a:stretch/>
        </p:blipFill>
        <p:spPr bwMode="auto">
          <a:xfrm>
            <a:off x="394873" y="1198035"/>
            <a:ext cx="8191376" cy="100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7504" y="6654552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742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Proporção da </a:t>
            </a:r>
            <a:r>
              <a:rPr lang="pt-BR" dirty="0" smtClean="0"/>
              <a:t>Nuclear no Brasil  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3"/>
          <a:stretch/>
        </p:blipFill>
        <p:spPr bwMode="auto">
          <a:xfrm>
            <a:off x="323528" y="1772816"/>
            <a:ext cx="8280920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0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908720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263533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Proporção da </a:t>
            </a:r>
            <a:r>
              <a:rPr lang="pt-BR" dirty="0" smtClean="0"/>
              <a:t>Nuclear no Brasil  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560840" cy="4410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83568" y="105273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Matriz de capacidade </a:t>
            </a:r>
            <a:r>
              <a:rPr lang="pt-BR" dirty="0" smtClean="0"/>
              <a:t>instalada de </a:t>
            </a:r>
            <a:r>
              <a:rPr lang="pt-BR" dirty="0"/>
              <a:t>geração de energia elétrica do Brasil.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5966990"/>
            <a:ext cx="903649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/>
              <a:t>*A partir de julho de 2015, na matriz de capacidade instalada são incluídas as usinas fiscalizadas pela SFG/ANEEL, mas que não estão em conformidade com a SCG/ANEEL e que, por isso, não são apresentadas no BIG/ANEEL. Algumas delas são térmicas com combustíveis desconhecidos e que por isso, são incluídas como “Outros”.</a:t>
            </a:r>
          </a:p>
          <a:p>
            <a:r>
              <a:rPr lang="pt-BR" sz="700" dirty="0"/>
              <a:t>** Inclui outras fontes fósseis (147 MW).</a:t>
            </a:r>
          </a:p>
          <a:p>
            <a:r>
              <a:rPr lang="pt-BR" sz="700" dirty="0"/>
              <a:t>*** Os valores de capacidade instalada referem-se à capacidade instalada fiscalizada apresentada pela ANEEL no Banco de Informações de Geração - BIG, que passou por reenquadramento de fontes em setembro de 2014 e exclusão dos montantes referentes a micro e </a:t>
            </a:r>
            <a:r>
              <a:rPr lang="pt-BR" sz="700" dirty="0" err="1"/>
              <a:t>minigeração</a:t>
            </a:r>
            <a:r>
              <a:rPr lang="pt-BR" sz="700" dirty="0"/>
              <a:t> distribuída, regidos pela Resolução Normativa nº 482/2012, em junho de 2015, adicionados aos montantes das usinas fiscalizadas pela SFG/ANEEL. Além dos montantes apresentados, existe uma importação contratada de 5.650 MW com o Paraguai e de 200 MW com a Venezuela. </a:t>
            </a:r>
          </a:p>
          <a:p>
            <a:r>
              <a:rPr lang="pt-BR" sz="700" dirty="0"/>
              <a:t>Fonte dos dados: ANEEL (BIG 30/09/2016 e SFG) </a:t>
            </a:r>
          </a:p>
        </p:txBody>
      </p:sp>
    </p:spTree>
    <p:extLst>
      <p:ext uri="{BB962C8B-B14F-4D97-AF65-F5344CB8AC3E}">
        <p14:creationId xmlns:p14="http://schemas.microsoft.com/office/powerpoint/2010/main" val="13047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Proporção da </a:t>
            </a:r>
            <a:r>
              <a:rPr lang="pt-BR" dirty="0" smtClean="0"/>
              <a:t>Nuclear no Brasil  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1"/>
          <a:stretch/>
        </p:blipFill>
        <p:spPr bwMode="auto">
          <a:xfrm>
            <a:off x="179512" y="1268760"/>
            <a:ext cx="8712968" cy="50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496" y="6495147"/>
            <a:ext cx="28623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Fonte dos dados: ANEEL (BIG 30/09/2016 e SFG) </a:t>
            </a:r>
          </a:p>
        </p:txBody>
      </p:sp>
    </p:spTree>
    <p:extLst>
      <p:ext uri="{BB962C8B-B14F-4D97-AF65-F5344CB8AC3E}">
        <p14:creationId xmlns:p14="http://schemas.microsoft.com/office/powerpoint/2010/main" val="3154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BR" dirty="0" smtClean="0"/>
              <a:t>Carreira de Analista de Infraestrutura </a:t>
            </a:r>
            <a:br>
              <a:rPr lang="pt-BR" dirty="0" smtClean="0"/>
            </a:br>
            <a:r>
              <a:rPr lang="pt-BR" sz="1800" dirty="0" smtClean="0"/>
              <a:t>Lei nº 11.539/2007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23256"/>
            <a:ext cx="8229600" cy="4514056"/>
          </a:xfrm>
        </p:spPr>
        <p:txBody>
          <a:bodyPr>
            <a:noAutofit/>
          </a:bodyPr>
          <a:lstStyle/>
          <a:p>
            <a:pPr marL="2066925" lvl="1" indent="-273050" algn="just">
              <a:spcBef>
                <a:spcPts val="600"/>
              </a:spcBef>
              <a:buClr>
                <a:schemeClr val="accent1"/>
              </a:buClr>
            </a:pPr>
            <a:r>
              <a:rPr lang="pt-BR" sz="2800" dirty="0" smtClean="0">
                <a:solidFill>
                  <a:schemeClr val="tx1"/>
                </a:solidFill>
              </a:rPr>
              <a:t>Carreira Transversal do Ministério do Planejamento</a:t>
            </a:r>
          </a:p>
          <a:p>
            <a:pPr marL="2066925" lvl="1" indent="-273050" algn="just">
              <a:spcBef>
                <a:spcPts val="600"/>
              </a:spcBef>
              <a:buClr>
                <a:schemeClr val="accent1"/>
              </a:buClr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2066925" lvl="1" indent="-273050" algn="just">
              <a:spcBef>
                <a:spcPts val="600"/>
              </a:spcBef>
              <a:buClr>
                <a:schemeClr val="accent1"/>
              </a:buClr>
            </a:pPr>
            <a:r>
              <a:rPr lang="pt-BR" sz="2800" dirty="0" smtClean="0">
                <a:solidFill>
                  <a:schemeClr val="tx1"/>
                </a:solidFill>
              </a:rPr>
              <a:t>Especializada em diversos ramos da engenharia</a:t>
            </a:r>
          </a:p>
          <a:p>
            <a:pPr marL="2066925" lvl="1" indent="-273050" algn="just">
              <a:spcBef>
                <a:spcPts val="600"/>
              </a:spcBef>
              <a:buClr>
                <a:schemeClr val="accent1"/>
              </a:buClr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2066925" lvl="1" indent="-273050" algn="just">
              <a:spcBef>
                <a:spcPts val="600"/>
              </a:spcBef>
              <a:buClr>
                <a:schemeClr val="accent1"/>
              </a:buClr>
            </a:pPr>
            <a:r>
              <a:rPr lang="pt-BR" sz="2800" dirty="0" smtClean="0">
                <a:solidFill>
                  <a:schemeClr val="tx1"/>
                </a:solidFill>
              </a:rPr>
              <a:t>Atua na formulação e implantação de políticas e projetos de Estado para investimentos em Infraestrutura</a:t>
            </a:r>
          </a:p>
        </p:txBody>
      </p:sp>
      <p:pic>
        <p:nvPicPr>
          <p:cNvPr id="11" name="Imagem 10" descr="AAEAAQAAAAAAAAV2AAAAJDA3MWRiYWQwLWExOWItNDg0ZC1iYTczLTc4ODIyZWI3MmZl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32" y="4437112"/>
            <a:ext cx="2016000" cy="1155301"/>
          </a:xfrm>
          <a:prstGeom prst="rect">
            <a:avLst/>
          </a:prstGeom>
        </p:spPr>
      </p:pic>
      <p:pic>
        <p:nvPicPr>
          <p:cNvPr id="17" name="Imagem 16" descr="top_bg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32" y="1196752"/>
            <a:ext cx="2016000" cy="1693440"/>
          </a:xfrm>
          <a:prstGeom prst="rect">
            <a:avLst/>
          </a:prstGeom>
        </p:spPr>
      </p:pic>
      <p:pic>
        <p:nvPicPr>
          <p:cNvPr id="15" name="Imagem 14" descr="enginee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852936"/>
            <a:ext cx="2016224" cy="1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908720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263533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Proporção da </a:t>
            </a:r>
            <a:r>
              <a:rPr lang="pt-BR" dirty="0" smtClean="0"/>
              <a:t>Nuclear no Brasil  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83568" y="105273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Matriz de Produção de Energia Elétrica no Sistema Interligado </a:t>
            </a:r>
            <a:r>
              <a:rPr lang="pt-BR" dirty="0" smtClean="0"/>
              <a:t>Nacional.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3690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07504" y="596699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* Em Petróleo estão consideradas as usinas a óleo diesel, a óleo combustível e as usinas bicombustíveis. </a:t>
            </a:r>
          </a:p>
          <a:p>
            <a:r>
              <a:rPr lang="pt-BR" sz="800" dirty="0"/>
              <a:t>** Os valores de produção incluem geração em teste e estão referenciados ao centro de gravidade. </a:t>
            </a:r>
          </a:p>
          <a:p>
            <a:r>
              <a:rPr lang="pt-BR" sz="800" dirty="0"/>
              <a:t>Dados contabilizados até agosto de 2016.                                                                                                                                                     Fonte dos dados: CCEE</a:t>
            </a:r>
          </a:p>
        </p:txBody>
      </p:sp>
    </p:spTree>
    <p:extLst>
      <p:ext uri="{BB962C8B-B14F-4D97-AF65-F5344CB8AC3E}">
        <p14:creationId xmlns:p14="http://schemas.microsoft.com/office/powerpoint/2010/main" val="23242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1"/>
          <a:stretch/>
        </p:blipFill>
        <p:spPr bwMode="auto">
          <a:xfrm>
            <a:off x="418200" y="1628800"/>
            <a:ext cx="8330264" cy="45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 smtClean="0"/>
              <a:t>Potência mundial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504" y="6654552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 smtClean="0"/>
              <a:t>Acidentes Nucleares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7245" y="1628800"/>
            <a:ext cx="6664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Três são considerados de grande magnitude: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9629" y="2348880"/>
            <a:ext cx="76140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err="1" smtClean="0"/>
              <a:t>Three</a:t>
            </a:r>
            <a:r>
              <a:rPr lang="pt-BR" sz="2800" dirty="0" smtClean="0"/>
              <a:t> </a:t>
            </a:r>
            <a:r>
              <a:rPr lang="pt-BR" sz="2800" dirty="0" err="1" smtClean="0"/>
              <a:t>Mile</a:t>
            </a:r>
            <a:r>
              <a:rPr lang="pt-BR" sz="2800" dirty="0" smtClean="0"/>
              <a:t> </a:t>
            </a:r>
            <a:r>
              <a:rPr lang="pt-BR" sz="2800" dirty="0" err="1" smtClean="0"/>
              <a:t>Island</a:t>
            </a:r>
            <a:r>
              <a:rPr lang="pt-BR" sz="2800" dirty="0" smtClean="0"/>
              <a:t> ( Pensilvânia – USA),  em 1979,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de nível 5.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1704" y="3265820"/>
            <a:ext cx="4893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Chernobyl (Ucrânia) em 1986;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de nível 7.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58132" y="5694347"/>
            <a:ext cx="7326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Obs.: A Escala Internacional de Eventos Nucleares (INES), </a:t>
            </a:r>
          </a:p>
          <a:p>
            <a:r>
              <a:rPr lang="pt-BR" sz="2400" dirty="0" smtClean="0"/>
              <a:t>    vai de 0 a 7.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273932"/>
            <a:ext cx="4771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Fukushima  (Japão) em 2011.</a:t>
            </a:r>
          </a:p>
          <a:p>
            <a:r>
              <a:rPr lang="pt-BR" sz="2800" dirty="0" smtClean="0"/>
              <a:t>    de nível 5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107504" y="6654552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8475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5"/>
          <a:stretch/>
        </p:blipFill>
        <p:spPr bwMode="auto">
          <a:xfrm>
            <a:off x="395536" y="1268760"/>
            <a:ext cx="84279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 smtClean="0"/>
              <a:t>Usinas Desativadas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504" y="6654552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Idade média dos reatores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4"/>
          <a:stretch/>
        </p:blipFill>
        <p:spPr bwMode="auto">
          <a:xfrm>
            <a:off x="611560" y="1443338"/>
            <a:ext cx="7572375" cy="335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44"/>
          <a:stretch/>
        </p:blipFill>
        <p:spPr bwMode="auto">
          <a:xfrm>
            <a:off x="280800" y="5157192"/>
            <a:ext cx="86836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504" y="6654552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 smtClean="0"/>
              <a:t>Tempo médio de construção 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8"/>
          <a:stretch/>
        </p:blipFill>
        <p:spPr bwMode="auto">
          <a:xfrm>
            <a:off x="622890" y="1772816"/>
            <a:ext cx="7572375" cy="11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8" y="3068960"/>
            <a:ext cx="77914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504" y="6654552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748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 smtClean="0"/>
              <a:t>E sobre a expansão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/>
          <a:stretch/>
        </p:blipFill>
        <p:spPr bwMode="auto">
          <a:xfrm>
            <a:off x="323528" y="1643742"/>
            <a:ext cx="8592955" cy="43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504" y="6654552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 smtClean="0"/>
              <a:t>Há reservas suficientes de urânio?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1"/>
          <a:stretch/>
        </p:blipFill>
        <p:spPr bwMode="auto">
          <a:xfrm>
            <a:off x="539552" y="1707367"/>
            <a:ext cx="8003434" cy="39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504" y="6654552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0994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4"/>
          <p:cNvSpPr/>
          <p:nvPr/>
        </p:nvSpPr>
        <p:spPr>
          <a:xfrm>
            <a:off x="2699792" y="3009704"/>
            <a:ext cx="3389383" cy="92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1" tIns="45731" rIns="45731" bIns="45731" anchor="ctr">
            <a:spAutoFit/>
          </a:bodyPr>
          <a:lstStyle>
            <a:lvl1pPr defTabSz="1006475">
              <a:lnSpc>
                <a:spcPct val="100000"/>
              </a:lnSpc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5400" dirty="0" smtClean="0"/>
              <a:t>Obrigado</a:t>
            </a:r>
            <a:endParaRPr sz="5400" dirty="0"/>
          </a:p>
        </p:txBody>
      </p:sp>
      <p:sp>
        <p:nvSpPr>
          <p:cNvPr id="15" name="Retângulo 14"/>
          <p:cNvSpPr/>
          <p:nvPr/>
        </p:nvSpPr>
        <p:spPr>
          <a:xfrm>
            <a:off x="-396550" y="1"/>
            <a:ext cx="9828585" cy="415468"/>
          </a:xfrm>
          <a:prstGeom prst="rect">
            <a:avLst/>
          </a:prstGeom>
        </p:spPr>
        <p:txBody>
          <a:bodyPr wrap="square" lIns="91409" tIns="45705" rIns="91409" bIns="45705">
            <a:spAutoFit/>
          </a:bodyPr>
          <a:lstStyle/>
          <a:p>
            <a:endParaRPr lang="pt-BR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55"/>
          <p:cNvSpPr/>
          <p:nvPr/>
        </p:nvSpPr>
        <p:spPr>
          <a:xfrm>
            <a:off x="418594" y="945699"/>
            <a:ext cx="8734056" cy="1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1499" tIns="41500" rIns="41499" bIns="41500"/>
          <a:lstStyle/>
          <a:p>
            <a:endParaRPr/>
          </a:p>
        </p:txBody>
      </p:sp>
      <p:pic>
        <p:nvPicPr>
          <p:cNvPr id="8" name="Picture 21" descr="C:\Users\nilo.teixeira\AppData\Local\Microsoft\Windows\Temporary Internet Files\Content.Outlook\DRUA7QHA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01" y="116632"/>
            <a:ext cx="727082" cy="7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O que é um reator nuclear ?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b="63434"/>
          <a:stretch/>
        </p:blipFill>
        <p:spPr bwMode="auto">
          <a:xfrm>
            <a:off x="467544" y="2420888"/>
            <a:ext cx="840648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09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BR" dirty="0" smtClean="0"/>
              <a:t>Atuação dos Analistas de Infraestrutura</a:t>
            </a:r>
            <a:endParaRPr lang="pt-B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969"/>
            <a:ext cx="8229600" cy="45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804" y="5733256"/>
            <a:ext cx="3528392" cy="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26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2"/>
          <a:stretch/>
        </p:blipFill>
        <p:spPr bwMode="auto">
          <a:xfrm>
            <a:off x="539552" y="2276872"/>
            <a:ext cx="821228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 smtClean="0"/>
              <a:t>E sobre a expansão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41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35496" y="425455"/>
            <a:ext cx="868700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lvl1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pt-B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Quais são as aplicações da energia nuclear?</a:t>
            </a:r>
            <a:endParaRPr lang="pt-BR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/>
          <a:stretch/>
        </p:blipFill>
        <p:spPr bwMode="auto">
          <a:xfrm>
            <a:off x="609761" y="1484784"/>
            <a:ext cx="7850671" cy="483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2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99" y="404664"/>
            <a:ext cx="6680795" cy="605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813"/>
            <a:ext cx="5891361" cy="621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lvl1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 que é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8486"/>
            <a:ext cx="8733891" cy="516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lvl1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Premissas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5067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O que é fissão nuclear? ... E fusão?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1"/>
          <a:stretch/>
        </p:blipFill>
        <p:spPr bwMode="auto">
          <a:xfrm>
            <a:off x="251520" y="1864147"/>
            <a:ext cx="8741082" cy="336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O que é fissão nuclear? ... E fusão?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1"/>
          <a:stretch/>
        </p:blipFill>
        <p:spPr bwMode="auto">
          <a:xfrm>
            <a:off x="251520" y="1864147"/>
            <a:ext cx="8741082" cy="336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O que é um reator nuclear ?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6"/>
          <a:stretch/>
        </p:blipFill>
        <p:spPr bwMode="auto">
          <a:xfrm>
            <a:off x="395536" y="1412776"/>
            <a:ext cx="7416824" cy="497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6" b="33081"/>
          <a:stretch/>
        </p:blipFill>
        <p:spPr bwMode="auto">
          <a:xfrm>
            <a:off x="611560" y="1556792"/>
            <a:ext cx="7272808" cy="445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Quais são os tipos de reatores nucleares?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9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C:\Users\nilo.teixeira\AppData\Local\Microsoft\Windows\Temporary Internet Files\Content.Outlook\DRUA7QHA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378" y="1"/>
            <a:ext cx="542273" cy="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3106" y="2690147"/>
            <a:ext cx="3661239" cy="13149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3000" tIns="41500" rIns="83000" bIns="41500">
            <a:spAutoFit/>
          </a:bodyPr>
          <a:lstStyle/>
          <a:p>
            <a:pPr algn="ctr"/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Energia </a:t>
            </a:r>
            <a:r>
              <a:rPr lang="pt-BR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Nuclear: Brasil e 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Mundo</a:t>
            </a:r>
            <a:endParaRPr lang="pt-BR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0036657"/>
              </p:ext>
            </p:extLst>
          </p:nvPr>
        </p:nvGraphicFramePr>
        <p:xfrm>
          <a:off x="3248687" y="1337742"/>
          <a:ext cx="6096000" cy="406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6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7"/>
          <a:stretch/>
        </p:blipFill>
        <p:spPr bwMode="auto">
          <a:xfrm>
            <a:off x="337930" y="2132856"/>
            <a:ext cx="85545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Quais são os tipos de reatores nucleares?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64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11560" y="620688"/>
            <a:ext cx="789973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6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2"/>
          <a:stretch/>
        </p:blipFill>
        <p:spPr bwMode="auto">
          <a:xfrm>
            <a:off x="611560" y="764704"/>
            <a:ext cx="7776864" cy="54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456998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 smtClean="0"/>
              <a:t>Aplicações da Energia Nuclear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07504" y="6366520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7245" y="1734488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Medicina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6684" y="2545740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Industria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2259" y="3337828"/>
            <a:ext cx="2136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Agricultura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9552" y="5138028"/>
            <a:ext cx="1496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Militar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4015" y="4201924"/>
            <a:ext cx="342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Geração de Energia 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r="11489"/>
          <a:stretch/>
        </p:blipFill>
        <p:spPr>
          <a:xfrm>
            <a:off x="6444208" y="1305214"/>
            <a:ext cx="1656184" cy="82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49" y="3645024"/>
            <a:ext cx="1655243" cy="101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49" y="2345994"/>
            <a:ext cx="1609972" cy="10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57" y="4923989"/>
            <a:ext cx="1583235" cy="138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0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ítulo 6"/>
          <p:cNvSpPr txBox="1">
            <a:spLocks/>
          </p:cNvSpPr>
          <p:nvPr/>
        </p:nvSpPr>
        <p:spPr bwMode="auto">
          <a:xfrm>
            <a:off x="-36512" y="425455"/>
            <a:ext cx="790416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r>
              <a:rPr lang="pt-BR" dirty="0"/>
              <a:t>O que é fissão nuclear? ... E fusão?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6366520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16288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/>
              <a:t>A divisão do núcleo de um átomo pesado, por exemplo, do </a:t>
            </a:r>
            <a:r>
              <a:rPr lang="pt-BR" sz="2800" dirty="0" smtClean="0"/>
              <a:t>urânio-235</a:t>
            </a:r>
            <a:r>
              <a:rPr lang="pt-BR" sz="2800" dirty="0"/>
              <a:t>, em dois menores, quando atingido por um </a:t>
            </a:r>
            <a:r>
              <a:rPr lang="pt-BR" sz="2800" dirty="0" smtClean="0"/>
              <a:t>nêutron.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r="2191" b="4545"/>
          <a:stretch/>
        </p:blipFill>
        <p:spPr>
          <a:xfrm>
            <a:off x="2195736" y="3245762"/>
            <a:ext cx="4392488" cy="248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3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/>
          <p:cNvSpPr txBox="1">
            <a:spLocks/>
          </p:cNvSpPr>
          <p:nvPr/>
        </p:nvSpPr>
        <p:spPr bwMode="auto">
          <a:xfrm>
            <a:off x="35496" y="425455"/>
            <a:ext cx="868700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lvl1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pt-BR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Funcionamento de uma Usina Nuclear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/>
          <a:stretch/>
        </p:blipFill>
        <p:spPr>
          <a:xfrm>
            <a:off x="467544" y="1340524"/>
            <a:ext cx="6552728" cy="54008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r="5272" b="3704"/>
          <a:stretch/>
        </p:blipFill>
        <p:spPr>
          <a:xfrm>
            <a:off x="7164288" y="2060848"/>
            <a:ext cx="179614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9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E sobre a potência instalada mundial?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97245" y="1628800"/>
            <a:ext cx="6330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O Primeiro reator nuclear experimental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surgiu em </a:t>
            </a:r>
            <a:r>
              <a:rPr lang="pt-BR" sz="2800" dirty="0" err="1" smtClean="0"/>
              <a:t>Idaho</a:t>
            </a:r>
            <a:r>
              <a:rPr lang="pt-BR" sz="2800" dirty="0" smtClean="0"/>
              <a:t>, EUA em 1951.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9629" y="2780928"/>
            <a:ext cx="7854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O Primeiro em escala industrial </a:t>
            </a:r>
          </a:p>
          <a:p>
            <a:r>
              <a:rPr lang="pt-BR" sz="2800" dirty="0" smtClean="0"/>
              <a:t>      entrou em operação na União Soviética em 1954.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9629" y="4059069"/>
            <a:ext cx="7113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Em escala comercial na França, em 1959, </a:t>
            </a:r>
          </a:p>
          <a:p>
            <a:r>
              <a:rPr lang="pt-BR" sz="2800" dirty="0" smtClean="0"/>
              <a:t>      e EUA, em 1960 e União Soviética, em 1964.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7041" y="5355213"/>
            <a:ext cx="733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/>
              <a:t>Ao final de 2015, havia 441 reatores nucleares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em operação no mundo.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107504" y="6510536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26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18200" y="1142647"/>
            <a:ext cx="87258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6"/>
          <p:cNvSpPr txBox="1">
            <a:spLocks/>
          </p:cNvSpPr>
          <p:nvPr/>
        </p:nvSpPr>
        <p:spPr bwMode="auto">
          <a:xfrm>
            <a:off x="395536" y="404664"/>
            <a:ext cx="8496944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0647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6pPr>
            <a:lvl7pPr marL="9144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7pPr>
            <a:lvl8pPr marL="13716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8pPr>
            <a:lvl9pPr marL="1828800" algn="ctr" defTabSz="1006475" fontAlgn="base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9pPr>
          </a:lstStyle>
          <a:p>
            <a:pPr algn="l"/>
            <a:r>
              <a:rPr lang="pt-BR" dirty="0" smtClean="0"/>
              <a:t>Tipos de reatores </a:t>
            </a:r>
            <a:r>
              <a:rPr lang="pt-BR" dirty="0" smtClean="0"/>
              <a:t>Nucleares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504" y="6366520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</a:t>
            </a:r>
            <a:r>
              <a:rPr lang="pt-BR" sz="900" dirty="0"/>
              <a:t>IAEA </a:t>
            </a:r>
            <a:r>
              <a:rPr lang="pt-BR" sz="900" dirty="0" smtClean="0"/>
              <a:t>-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Atomic</a:t>
            </a:r>
            <a:r>
              <a:rPr lang="pt-BR" sz="900" dirty="0" smtClean="0"/>
              <a:t> Energy </a:t>
            </a:r>
            <a:r>
              <a:rPr lang="pt-BR" sz="900" dirty="0" err="1" smtClean="0"/>
              <a:t>Agency</a:t>
            </a:r>
            <a:r>
              <a:rPr lang="pt-BR" sz="900" dirty="0" smtClean="0"/>
              <a:t>  - ano base 2015, compilado por N3E - Núcleo de Estudos Estratégicos de Energia /SPE/MME</a:t>
            </a:r>
            <a:endParaRPr lang="pt-BR" sz="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/>
          <a:stretch/>
        </p:blipFill>
        <p:spPr>
          <a:xfrm>
            <a:off x="504056" y="1412776"/>
            <a:ext cx="759633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1198</Words>
  <Application>Microsoft Office PowerPoint</Application>
  <PresentationFormat>Apresentação na tela (4:3)</PresentationFormat>
  <Paragraphs>104</Paragraphs>
  <Slides>42</Slides>
  <Notes>0</Notes>
  <HiddenSlides>14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Carreira de Analista de Infraestrutura  Lei nº 11.539/2007</vt:lpstr>
      <vt:lpstr>Atuação dos Analistas de Infraestrutura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gestor_seg</dc:creator>
  <cp:lastModifiedBy>gestor_seg</cp:lastModifiedBy>
  <cp:revision>47</cp:revision>
  <dcterms:created xsi:type="dcterms:W3CDTF">2016-11-24T17:57:57Z</dcterms:created>
  <dcterms:modified xsi:type="dcterms:W3CDTF">2016-11-29T10:06:56Z</dcterms:modified>
</cp:coreProperties>
</file>