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0" r:id="rId4"/>
    <p:sldId id="259" r:id="rId5"/>
    <p:sldId id="269" r:id="rId6"/>
    <p:sldId id="261" r:id="rId7"/>
    <p:sldId id="270" r:id="rId8"/>
    <p:sldId id="267" r:id="rId9"/>
    <p:sldId id="271" r:id="rId10"/>
    <p:sldId id="276" r:id="rId11"/>
    <p:sldId id="262" r:id="rId12"/>
    <p:sldId id="264" r:id="rId13"/>
    <p:sldId id="265" r:id="rId14"/>
    <p:sldId id="266" r:id="rId15"/>
    <p:sldId id="273" r:id="rId16"/>
    <p:sldId id="274" r:id="rId17"/>
    <p:sldId id="275" r:id="rId18"/>
    <p:sldId id="279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653C"/>
    <a:srgbClr val="008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C432057-A25F-5B3A-EDCB-A0D260949C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C26337B-764F-851A-E084-6F9BF91CF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12DEBDE-C408-43A2-AA69-E93A558F1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4A8F-020D-4931-B547-C0EE33CB9B0E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21785C9-7C62-790A-41AA-AEA031B0E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576DAD7-F4C5-FA09-8CE7-7E83BD90E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FE98-AD68-4957-AB35-E8601FE538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1817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026A03-2A6E-1098-6925-BB3A379BA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D81CDD4-F5D2-DAB2-367F-C3B6D432E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02A046B-CE14-354C-225B-A0D3627D7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4A8F-020D-4931-B547-C0EE33CB9B0E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CBAD953-E1B6-7A9F-81B1-40A9CD724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36BCA06-E94A-FF11-A212-9F0B932D8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FE98-AD68-4957-AB35-E8601FE538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976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077A8967-3582-77F9-B443-781280496C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1C2CF3CA-5572-083F-C6CE-EF5B672C4D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2D9CB19-1915-69DF-619C-2C22A9AEE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4A8F-020D-4931-B547-C0EE33CB9B0E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99DEF27-965F-D8A4-3583-9B713F49C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5F82E35-D23A-175D-D1D1-6B765BA7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FE98-AD68-4957-AB35-E8601FE538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1805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06D522F-1710-AD24-F485-DB573BD25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5D42524-EAD8-937D-389C-AE34A2F5C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1AC75D8-15D8-6CCA-247D-559BFED11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4A8F-020D-4931-B547-C0EE33CB9B0E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FC8E054-0C46-0FF6-8F64-C7B061762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F2237E4-EA92-4550-1C7A-56ED08463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FE98-AD68-4957-AB35-E8601FE538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558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3BB7FE0-8787-3E31-4EC8-BF718785C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6E64837-7096-B597-A291-A4DDF80F5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606BAB3-CC67-8824-48FB-BB291D4C9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4A8F-020D-4931-B547-C0EE33CB9B0E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BF7B997-0D18-3A52-8998-3CBE41C2D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BDA27F9-1AA2-4C86-AB53-1D800FF5D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FE98-AD68-4957-AB35-E8601FE538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4287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25E94E-707C-6BA9-E7B7-6C1CDDA28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A60C4F5-B6D6-3C04-6821-D11931BE3A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4F8F1A44-9992-B3F7-3A60-9D7789E66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C905ED36-634A-71E5-2C4D-296A3B53A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4A8F-020D-4931-B547-C0EE33CB9B0E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789DC73-5272-7134-51C1-F42476AF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2541903-82C3-97BC-30E8-B905AC5A0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FE98-AD68-4957-AB35-E8601FE538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2758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5CE0742-6A88-8141-8084-E8268EAE2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74D0E63-0C8D-7B9D-45D8-49EB2E4CC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14E30186-68EB-B12A-F4AB-9A4773473C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752A1BD3-4BC7-318B-6542-90221B9FA2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2B8AF290-71E7-D682-E9EC-F227AB76EB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E54C1006-D8B9-F39B-5B90-5139B327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4A8F-020D-4931-B547-C0EE33CB9B0E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652B8A6A-06B8-C6F9-3DAE-274575B1A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E3A13F73-4A85-EC5C-3617-FE7F91466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FE98-AD68-4957-AB35-E8601FE538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684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3A1CC2-9C89-6A8F-6042-2222154D5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30B8E227-697D-BEF8-D0AD-8015933EF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4A8F-020D-4931-B547-C0EE33CB9B0E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E40733A4-3D4C-D261-6CEA-DFB54A416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E5F814B3-FEFC-BC42-DECB-65ECD381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FE98-AD68-4957-AB35-E8601FE538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3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1C950C80-01E4-BBCA-8278-BE76CE490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4A8F-020D-4931-B547-C0EE33CB9B0E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C2998013-7703-AFE6-365C-185B8D7BC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A068736-9E8F-8D57-37BD-62636865B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FE98-AD68-4957-AB35-E8601FE538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066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6666DE-4F4E-95D9-21E7-F1945067A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5811613-72BD-DE69-2C5C-2B076CEF7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639C561-FDB2-53F9-D1CE-42ECCE927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2A3EF2F-073C-1B9C-D5E6-FE9B0F144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4A8F-020D-4931-B547-C0EE33CB9B0E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DA4769F-BEEA-862F-3A69-96E558743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756FF1E-3FA4-F817-B5D4-2FDD24AB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FE98-AD68-4957-AB35-E8601FE538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4617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5424CC0-6524-E6F5-F442-F064DD440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8F6D1C95-7B8A-A253-90CF-F6DB704BAB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D0EBC807-AEB6-6D67-4690-4316475730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FD416BB-4295-78FC-7D22-09985442D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4A8F-020D-4931-B547-C0EE33CB9B0E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48F7F0A-75AC-A0D9-6727-7837479F1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03A58D9-54B8-AAFD-ED82-3AFA6F61B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BFE98-AD68-4957-AB35-E8601FE538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883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72EB30EB-D3E9-1AA7-E58B-585C85251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01EAEA8-A6C6-8FD1-E26D-15FD86D05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E4142E9-6189-87FF-0463-150E1A9F65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04A8F-020D-4931-B547-C0EE33CB9B0E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282BA9C-01EE-44E1-F343-94404C05EC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9B798B3-727E-2A84-F33A-0CDB7D8102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BFE98-AD68-4957-AB35-E8601FE538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5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jpeg"/><Relationship Id="rId18" Type="http://schemas.openxmlformats.org/officeDocument/2006/relationships/image" Target="../media/image46.jpeg"/><Relationship Id="rId26" Type="http://schemas.openxmlformats.org/officeDocument/2006/relationships/image" Target="../media/image3.png"/><Relationship Id="rId3" Type="http://schemas.openxmlformats.org/officeDocument/2006/relationships/image" Target="../media/image31.jpeg"/><Relationship Id="rId21" Type="http://schemas.openxmlformats.org/officeDocument/2006/relationships/image" Target="../media/image49.jpe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17" Type="http://schemas.openxmlformats.org/officeDocument/2006/relationships/image" Target="../media/image45.jpeg"/><Relationship Id="rId25" Type="http://schemas.openxmlformats.org/officeDocument/2006/relationships/image" Target="../media/image53.jpeg"/><Relationship Id="rId2" Type="http://schemas.openxmlformats.org/officeDocument/2006/relationships/image" Target="../media/image30.jpeg"/><Relationship Id="rId16" Type="http://schemas.openxmlformats.org/officeDocument/2006/relationships/image" Target="../media/image44.jpeg"/><Relationship Id="rId20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24" Type="http://schemas.openxmlformats.org/officeDocument/2006/relationships/image" Target="../media/image52.jpeg"/><Relationship Id="rId5" Type="http://schemas.openxmlformats.org/officeDocument/2006/relationships/image" Target="../media/image33.jpeg"/><Relationship Id="rId15" Type="http://schemas.openxmlformats.org/officeDocument/2006/relationships/image" Target="../media/image43.jpeg"/><Relationship Id="rId23" Type="http://schemas.openxmlformats.org/officeDocument/2006/relationships/image" Target="../media/image51.jpeg"/><Relationship Id="rId10" Type="http://schemas.openxmlformats.org/officeDocument/2006/relationships/image" Target="../media/image38.jpeg"/><Relationship Id="rId19" Type="http://schemas.openxmlformats.org/officeDocument/2006/relationships/image" Target="../media/image47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Relationship Id="rId14" Type="http://schemas.openxmlformats.org/officeDocument/2006/relationships/image" Target="../media/image42.jpeg"/><Relationship Id="rId22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openxmlformats.org/officeDocument/2006/relationships/image" Target="../media/image65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12" Type="http://schemas.openxmlformats.org/officeDocument/2006/relationships/image" Target="../media/image64.jpeg"/><Relationship Id="rId2" Type="http://schemas.openxmlformats.org/officeDocument/2006/relationships/image" Target="../media/image54.jpe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11" Type="http://schemas.openxmlformats.org/officeDocument/2006/relationships/image" Target="../media/image63.jpeg"/><Relationship Id="rId5" Type="http://schemas.openxmlformats.org/officeDocument/2006/relationships/image" Target="../media/image57.jpeg"/><Relationship Id="rId15" Type="http://schemas.openxmlformats.org/officeDocument/2006/relationships/image" Target="../media/image8.jpeg"/><Relationship Id="rId10" Type="http://schemas.openxmlformats.org/officeDocument/2006/relationships/image" Target="../media/image62.jpeg"/><Relationship Id="rId4" Type="http://schemas.openxmlformats.org/officeDocument/2006/relationships/image" Target="../media/image56.jpeg"/><Relationship Id="rId9" Type="http://schemas.openxmlformats.org/officeDocument/2006/relationships/image" Target="../media/image61.jpeg"/><Relationship Id="rId14" Type="http://schemas.openxmlformats.org/officeDocument/2006/relationships/image" Target="../media/image6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3.pn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12" Type="http://schemas.openxmlformats.org/officeDocument/2006/relationships/image" Target="../media/image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aseata do Idoso0146">
            <a:extLst>
              <a:ext uri="{FF2B5EF4-FFF2-40B4-BE49-F238E27FC236}">
                <a16:creationId xmlns:a16="http://schemas.microsoft.com/office/drawing/2014/main" xmlns="" id="{9FEF4625-4878-FD28-56BD-E17502A2B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413" y="-776169"/>
            <a:ext cx="12258825" cy="7727476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46186"/>
            <a:ext cx="9144000" cy="1571509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anos de Estatuto da Pessoa Idosa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017A74-11C4-B214-CFCC-4B0763A90B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9413"/>
            <a:ext cx="5196791" cy="943919"/>
          </a:xfrm>
        </p:spPr>
        <p:txBody>
          <a:bodyPr/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b="1" dirty="0">
                <a:solidFill>
                  <a:srgbClr val="008C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Direitos Humanos e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b="1" dirty="0">
                <a:solidFill>
                  <a:srgbClr val="008C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Legislação Participativa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ACB578BF-3291-1442-878F-16D01FA592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9667097" y="5466171"/>
            <a:ext cx="2001806" cy="819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30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442B915D-1BE0-5450-9B6D-D1501D0AA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521" y="5466170"/>
            <a:ext cx="819150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 descr="Biblioteca — Portal Institucional do Senado Federal">
            <a:extLst>
              <a:ext uri="{FF2B5EF4-FFF2-40B4-BE49-F238E27FC236}">
                <a16:creationId xmlns:a16="http://schemas.microsoft.com/office/drawing/2014/main" xmlns="" id="{FFCD076E-CF2A-3BB3-6F76-8D91CC4AED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" t="37395" r="3058" b="37205"/>
          <a:stretch/>
        </p:blipFill>
        <p:spPr bwMode="auto">
          <a:xfrm>
            <a:off x="6720791" y="113719"/>
            <a:ext cx="3437969" cy="932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7981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99376"/>
            <a:ext cx="10972800" cy="651474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Perfil epidemiológico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017A74-11C4-B214-CFCC-4B0763A9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853" y="1565749"/>
            <a:ext cx="8279527" cy="435133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3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DCNT’s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sequelas da Covid-19, ainda pouco conhecidas (a pandemia acelerou em 10 anos o processo de envelhecimento);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3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 pandemia de Covid-19 baixou 4,4 anos da expectativa de vida do país, além de ter antecipado em uma década a desaceleração do crescimento da mão de obra.</a:t>
            </a:r>
            <a:endParaRPr lang="pt-BR" sz="3200" b="1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34AA04EB-F4E8-2D31-4E4A-42014E7CF8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B2095BDC-C6F3-9588-1A62-15557DD2D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Qual o valor do idoso, de acordo com Papa Francisco">
            <a:extLst>
              <a:ext uri="{FF2B5EF4-FFF2-40B4-BE49-F238E27FC236}">
                <a16:creationId xmlns:a16="http://schemas.microsoft.com/office/drawing/2014/main" xmlns="" id="{E9F52B5C-AF28-DFA9-0F0C-95C86F194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633" y="4245428"/>
            <a:ext cx="2338400" cy="15582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102" name="Picture 6" descr="Como cuidar da saúde do idoso: 9 dicas para incluir na rotina">
            <a:extLst>
              <a:ext uri="{FF2B5EF4-FFF2-40B4-BE49-F238E27FC236}">
                <a16:creationId xmlns:a16="http://schemas.microsoft.com/office/drawing/2014/main" xmlns="" id="{8C081CE2-EEDD-3BF8-7196-C658673A3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088">
            <a:off x="9301534" y="2503866"/>
            <a:ext cx="2456598" cy="16377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61647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m 48" descr="Texto sobre foto de homem&#10;&#10;Descrição gerada automaticamente com confiança baixa">
            <a:extLst>
              <a:ext uri="{FF2B5EF4-FFF2-40B4-BE49-F238E27FC236}">
                <a16:creationId xmlns:a16="http://schemas.microsoft.com/office/drawing/2014/main" xmlns="" id="{BF3ED086-F829-31D9-9CF9-990075EF8F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436" t="-95699" b="34741"/>
          <a:stretch/>
        </p:blipFill>
        <p:spPr>
          <a:xfrm>
            <a:off x="7947442" y="-1981304"/>
            <a:ext cx="3857625" cy="5147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" name="Imagem 56" descr="Uma imagem contendo guarda-chuva&#10;&#10;Descrição gerada automaticamente">
            <a:extLst>
              <a:ext uri="{FF2B5EF4-FFF2-40B4-BE49-F238E27FC236}">
                <a16:creationId xmlns:a16="http://schemas.microsoft.com/office/drawing/2014/main" xmlns="" id="{C546DDAE-B469-ECC4-B385-3673DBD4C2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5" t="-2330" r="-16155" b="2330"/>
          <a:stretch/>
        </p:blipFill>
        <p:spPr>
          <a:xfrm>
            <a:off x="8413591" y="351958"/>
            <a:ext cx="3241005" cy="57617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Imagem 32" descr="Interface gráfica do usuário, Aplicativo, chat ou mensagem de texto&#10;&#10;Descrição gerada automaticamente">
            <a:extLst>
              <a:ext uri="{FF2B5EF4-FFF2-40B4-BE49-F238E27FC236}">
                <a16:creationId xmlns:a16="http://schemas.microsoft.com/office/drawing/2014/main" xmlns="" id="{BF9A8D48-E404-45D5-B330-5AD890F2D0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5" t="1923" r="19375" b="8445"/>
          <a:stretch/>
        </p:blipFill>
        <p:spPr>
          <a:xfrm>
            <a:off x="5554995" y="273861"/>
            <a:ext cx="3652364" cy="26212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Imagem 36" descr="Uma imagem contendo Linha do tempo&#10;&#10;Descrição gerada automaticamente">
            <a:extLst>
              <a:ext uri="{FF2B5EF4-FFF2-40B4-BE49-F238E27FC236}">
                <a16:creationId xmlns:a16="http://schemas.microsoft.com/office/drawing/2014/main" xmlns="" id="{0A163A95-C2CF-2320-4B25-008069A0A0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754398" y="991386"/>
            <a:ext cx="2012184" cy="3577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Espaço Reservado para Conteúdo 12" descr="Texto&#10;&#10;Descrição gerada automaticamente">
            <a:extLst>
              <a:ext uri="{FF2B5EF4-FFF2-40B4-BE49-F238E27FC236}">
                <a16:creationId xmlns:a16="http://schemas.microsoft.com/office/drawing/2014/main" xmlns="" id="{30DA6DC8-BEAE-8A3F-5DB6-A434BA9A0B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82"/>
          <a:stretch/>
        </p:blipFill>
        <p:spPr>
          <a:xfrm>
            <a:off x="265066" y="339354"/>
            <a:ext cx="2447627" cy="28987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Foto grátis mulher negra sorridente de tiro médio ao ar livre">
            <a:extLst>
              <a:ext uri="{FF2B5EF4-FFF2-40B4-BE49-F238E27FC236}">
                <a16:creationId xmlns:a16="http://schemas.microsoft.com/office/drawing/2014/main" xmlns="" id="{3C3463B0-FAAB-D6FC-0706-62EE41A17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989" y="1438275"/>
            <a:ext cx="5962650" cy="39814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 descr="Linha do tempo&#10;&#10;Descrição gerada automaticamente">
            <a:extLst>
              <a:ext uri="{FF2B5EF4-FFF2-40B4-BE49-F238E27FC236}">
                <a16:creationId xmlns:a16="http://schemas.microsoft.com/office/drawing/2014/main" xmlns="" id="{DFF91F83-57BC-567B-44F5-F54A3842340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7" b="33556"/>
          <a:stretch/>
        </p:blipFill>
        <p:spPr>
          <a:xfrm>
            <a:off x="2076763" y="357997"/>
            <a:ext cx="2311887" cy="2621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m 18" descr="Diagrama&#10;&#10;Descrição gerada automaticamente">
            <a:extLst>
              <a:ext uri="{FF2B5EF4-FFF2-40B4-BE49-F238E27FC236}">
                <a16:creationId xmlns:a16="http://schemas.microsoft.com/office/drawing/2014/main" xmlns="" id="{77124AB8-CB2B-B396-AC54-E6B8DAD266A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2" t="8667" r="2889" b="23111"/>
          <a:stretch/>
        </p:blipFill>
        <p:spPr>
          <a:xfrm>
            <a:off x="446850" y="1821983"/>
            <a:ext cx="2114091" cy="2743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m 14" descr="Texto&#10;&#10;Descrição gerada automaticamente">
            <a:extLst>
              <a:ext uri="{FF2B5EF4-FFF2-40B4-BE49-F238E27FC236}">
                <a16:creationId xmlns:a16="http://schemas.microsoft.com/office/drawing/2014/main" xmlns="" id="{C721A023-D287-6603-FB5C-FEA54CB48B1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9" t="12707" b="23333"/>
          <a:stretch/>
        </p:blipFill>
        <p:spPr>
          <a:xfrm>
            <a:off x="1999688" y="1948008"/>
            <a:ext cx="2372486" cy="28987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m 20" descr="Uma imagem contendo comida&#10;&#10;Descrição gerada automaticamente">
            <a:extLst>
              <a:ext uri="{FF2B5EF4-FFF2-40B4-BE49-F238E27FC236}">
                <a16:creationId xmlns:a16="http://schemas.microsoft.com/office/drawing/2014/main" xmlns="" id="{CEDCABA1-FA4C-0854-63A7-C3EA73FAAA1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6" t="7778" r="7728" b="25333"/>
          <a:stretch/>
        </p:blipFill>
        <p:spPr>
          <a:xfrm>
            <a:off x="3519273" y="2915104"/>
            <a:ext cx="2131432" cy="28987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Imagem 22" descr="Uma imagem contendo Calendário&#10;&#10;Descrição gerada automaticamente">
            <a:extLst>
              <a:ext uri="{FF2B5EF4-FFF2-40B4-BE49-F238E27FC236}">
                <a16:creationId xmlns:a16="http://schemas.microsoft.com/office/drawing/2014/main" xmlns="" id="{AC2F0EBA-9FC4-91CB-7BE8-4E0B314E2B1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72"/>
          <a:stretch/>
        </p:blipFill>
        <p:spPr>
          <a:xfrm>
            <a:off x="4049310" y="299593"/>
            <a:ext cx="2119878" cy="29782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Imagem 28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xmlns="" id="{A7C11CD0-9267-D68A-35B7-EDD41200549B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3" b="22264"/>
          <a:stretch/>
        </p:blipFill>
        <p:spPr>
          <a:xfrm>
            <a:off x="7863260" y="2391141"/>
            <a:ext cx="2311887" cy="33119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Imagem 40" descr="Mapa&#10;&#10;Descrição gerada automaticamente">
            <a:extLst>
              <a:ext uri="{FF2B5EF4-FFF2-40B4-BE49-F238E27FC236}">
                <a16:creationId xmlns:a16="http://schemas.microsoft.com/office/drawing/2014/main" xmlns="" id="{977D3437-C216-E884-17BA-02A41A2392C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3" t="12880" r="1193"/>
          <a:stretch/>
        </p:blipFill>
        <p:spPr>
          <a:xfrm>
            <a:off x="7167907" y="3615071"/>
            <a:ext cx="1678400" cy="25995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" name="Imagem 42" descr="Texto&#10;&#10;Descrição gerada automaticamente">
            <a:extLst>
              <a:ext uri="{FF2B5EF4-FFF2-40B4-BE49-F238E27FC236}">
                <a16:creationId xmlns:a16="http://schemas.microsoft.com/office/drawing/2014/main" xmlns="" id="{D6404410-60BE-9E15-7C7C-1C79C6253146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43"/>
          <a:stretch/>
        </p:blipFill>
        <p:spPr>
          <a:xfrm>
            <a:off x="9804822" y="2209703"/>
            <a:ext cx="1940328" cy="31478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Imagem 38" descr="Interface gráfica do usuário&#10;&#10;Descrição gerada automaticamente">
            <a:extLst>
              <a:ext uri="{FF2B5EF4-FFF2-40B4-BE49-F238E27FC236}">
                <a16:creationId xmlns:a16="http://schemas.microsoft.com/office/drawing/2014/main" xmlns="" id="{BB7C4D70-FB85-80BE-8236-A066D5575D5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56"/>
          <a:stretch/>
        </p:blipFill>
        <p:spPr>
          <a:xfrm>
            <a:off x="10311095" y="4364491"/>
            <a:ext cx="1566058" cy="18498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Imagem 44" descr="Uma imagem contendo comida, frutas&#10;&#10;Descrição gerada automaticamente">
            <a:extLst>
              <a:ext uri="{FF2B5EF4-FFF2-40B4-BE49-F238E27FC236}">
                <a16:creationId xmlns:a16="http://schemas.microsoft.com/office/drawing/2014/main" xmlns="" id="{6C93D4FE-7CB0-9C4D-2830-BB371DB432CD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" b="18902"/>
          <a:stretch/>
        </p:blipFill>
        <p:spPr>
          <a:xfrm>
            <a:off x="5855310" y="4270488"/>
            <a:ext cx="1651756" cy="23136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" name="Imagem 46" descr="Homem ao lado de placa verde&#10;&#10;Descrição gerada automaticamente com confiança baixa">
            <a:extLst>
              <a:ext uri="{FF2B5EF4-FFF2-40B4-BE49-F238E27FC236}">
                <a16:creationId xmlns:a16="http://schemas.microsoft.com/office/drawing/2014/main" xmlns="" id="{170343EC-CF78-A23B-B07D-75BDB01876A1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4" b="20845"/>
          <a:stretch/>
        </p:blipFill>
        <p:spPr>
          <a:xfrm>
            <a:off x="2913458" y="4396275"/>
            <a:ext cx="1712725" cy="22855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Imagem 50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xmlns="" id="{B0593C23-B4E0-8A50-28DA-AD1A1AEBB4B9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1" b="22305"/>
          <a:stretch/>
        </p:blipFill>
        <p:spPr>
          <a:xfrm>
            <a:off x="6835619" y="3314285"/>
            <a:ext cx="1844286" cy="24549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" name="Imagem 52" descr="Interface gráfica do usuário, Calendário&#10;&#10;Descrição gerada automaticamente com confiança média">
            <a:extLst>
              <a:ext uri="{FF2B5EF4-FFF2-40B4-BE49-F238E27FC236}">
                <a16:creationId xmlns:a16="http://schemas.microsoft.com/office/drawing/2014/main" xmlns="" id="{BA9B70A9-D258-B1BC-DA60-2AA7E5A8C7EA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11"/>
          <a:stretch/>
        </p:blipFill>
        <p:spPr>
          <a:xfrm>
            <a:off x="4158861" y="3691274"/>
            <a:ext cx="2275810" cy="29934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" name="Imagem 54" descr="Uma imagem contendo Texto&#10;&#10;Descrição gerada automaticamente">
            <a:extLst>
              <a:ext uri="{FF2B5EF4-FFF2-40B4-BE49-F238E27FC236}">
                <a16:creationId xmlns:a16="http://schemas.microsoft.com/office/drawing/2014/main" xmlns="" id="{93B19BED-B824-215B-C01F-8FD2D84D24A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874" y="3807351"/>
            <a:ext cx="1575764" cy="28013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" name="Imagem 58" descr="Tela de computador com texto preto sobre fundo branco&#10;&#10;Descrição gerada automaticamente com confiança baixa">
            <a:extLst>
              <a:ext uri="{FF2B5EF4-FFF2-40B4-BE49-F238E27FC236}">
                <a16:creationId xmlns:a16="http://schemas.microsoft.com/office/drawing/2014/main" xmlns="" id="{4A99B822-395E-9A1E-4E6E-04464C5973F6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035" y="3922979"/>
            <a:ext cx="1678400" cy="2530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xmlns="" id="{9C5617E2-EC01-5BB3-FBEE-B25FFC24A7E8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" t="1225" b="34830"/>
          <a:stretch/>
        </p:blipFill>
        <p:spPr>
          <a:xfrm>
            <a:off x="875250" y="3712447"/>
            <a:ext cx="2439931" cy="29911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Imagem 34" descr="Carta&#10;&#10;Descrição gerada automaticamente com confiança média">
            <a:extLst>
              <a:ext uri="{FF2B5EF4-FFF2-40B4-BE49-F238E27FC236}">
                <a16:creationId xmlns:a16="http://schemas.microsoft.com/office/drawing/2014/main" xmlns="" id="{B6BABE2B-0311-0C2F-BD30-11519A678A3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01969" y="2836400"/>
            <a:ext cx="1815256" cy="32271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36C7E46C-8F2A-2026-B8A8-AC2D0F3907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453062"/>
            <a:ext cx="1311166" cy="250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83CDCE16-0AD5-FF47-A140-92E5968BA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24" y="6290655"/>
            <a:ext cx="427445" cy="56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EA4D748E-215A-DF19-C997-64C1CD727CB1}"/>
              </a:ext>
            </a:extLst>
          </p:cNvPr>
          <p:cNvSpPr/>
          <p:nvPr/>
        </p:nvSpPr>
        <p:spPr>
          <a:xfrm>
            <a:off x="765110" y="245866"/>
            <a:ext cx="10226351" cy="60135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7A43F512-7D3F-0A46-3004-1603E833F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066" y="-36156"/>
            <a:ext cx="11088734" cy="638142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Conquista de Direitos é LUTA - Alguns Resultados </a:t>
            </a:r>
          </a:p>
        </p:txBody>
      </p:sp>
    </p:spTree>
    <p:extLst>
      <p:ext uri="{BB962C8B-B14F-4D97-AF65-F5344CB8AC3E}">
        <p14:creationId xmlns:p14="http://schemas.microsoft.com/office/powerpoint/2010/main" val="457757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Grupo de pessoas em rua durante o dia&#10;&#10;Descrição gerada automaticamente com confiança média">
            <a:extLst>
              <a:ext uri="{FF2B5EF4-FFF2-40B4-BE49-F238E27FC236}">
                <a16:creationId xmlns:a16="http://schemas.microsoft.com/office/drawing/2014/main" xmlns="" id="{F0066939-DB62-F78B-73B7-68F53F805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537" y="679333"/>
            <a:ext cx="4285776" cy="2410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99376"/>
            <a:ext cx="10972800" cy="651474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5" name="Espaço Reservado para Conteúdo 4" descr="Grupo de pessoas sentadas ao redor de uma mesa&#10;&#10;Descrição gerada automaticamente">
            <a:extLst>
              <a:ext uri="{FF2B5EF4-FFF2-40B4-BE49-F238E27FC236}">
                <a16:creationId xmlns:a16="http://schemas.microsoft.com/office/drawing/2014/main" xmlns="" id="{B8A07A99-4BA3-95D1-5589-AB5BC11CD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88" y="1479963"/>
            <a:ext cx="4778287" cy="2687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m 12" descr="Pessoas em uma praça&#10;&#10;Descrição gerada automaticamente">
            <a:extLst>
              <a:ext uri="{FF2B5EF4-FFF2-40B4-BE49-F238E27FC236}">
                <a16:creationId xmlns:a16="http://schemas.microsoft.com/office/drawing/2014/main" xmlns="" id="{D55E5DDE-D368-4A81-907C-98F8D084D1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129" y="2617291"/>
            <a:ext cx="5644016" cy="3196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m 14" descr="Uma imagem contendo pessoa, homem, andando, mulher&#10;&#10;Descrição gerada automaticamente">
            <a:extLst>
              <a:ext uri="{FF2B5EF4-FFF2-40B4-BE49-F238E27FC236}">
                <a16:creationId xmlns:a16="http://schemas.microsoft.com/office/drawing/2014/main" xmlns="" id="{AB5312B9-DBEB-1BDD-EE3C-AFE266B667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339" y="621179"/>
            <a:ext cx="3940087" cy="2216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m 20" descr="Texto, Quadro de comunicações&#10;&#10;Descrição gerada automaticamente">
            <a:extLst>
              <a:ext uri="{FF2B5EF4-FFF2-40B4-BE49-F238E27FC236}">
                <a16:creationId xmlns:a16="http://schemas.microsoft.com/office/drawing/2014/main" xmlns="" id="{40A64193-6F2C-8C38-E64C-41640C6B4A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3" t="44387" r="5536" b="16287"/>
          <a:stretch/>
        </p:blipFill>
        <p:spPr>
          <a:xfrm>
            <a:off x="3117273" y="2029491"/>
            <a:ext cx="5124992" cy="1590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m 24" descr="Grupo de pessoas sentadas ao redor de uma mesa&#10;&#10;Descrição gerada automaticamente">
            <a:extLst>
              <a:ext uri="{FF2B5EF4-FFF2-40B4-BE49-F238E27FC236}">
                <a16:creationId xmlns:a16="http://schemas.microsoft.com/office/drawing/2014/main" xmlns="" id="{76A84330-8964-D96D-4204-180CEFFADD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674" y="2509395"/>
            <a:ext cx="2458098" cy="1382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Imagem 26" descr="Grupo de pessoas com roupas coloridas&#10;&#10;Descrição gerada automaticamente">
            <a:extLst>
              <a:ext uri="{FF2B5EF4-FFF2-40B4-BE49-F238E27FC236}">
                <a16:creationId xmlns:a16="http://schemas.microsoft.com/office/drawing/2014/main" xmlns="" id="{F4026D0C-EA3D-A436-FFB4-443BFACBA63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2" b="8280"/>
          <a:stretch/>
        </p:blipFill>
        <p:spPr>
          <a:xfrm>
            <a:off x="6432070" y="3446335"/>
            <a:ext cx="5459041" cy="3026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Imagem 22" descr="Placa de letreiro afixada em fachada de loja com cobertura de entrada de estabelecimento&#10;&#10;Descrição gerada automaticamente">
            <a:extLst>
              <a:ext uri="{FF2B5EF4-FFF2-40B4-BE49-F238E27FC236}">
                <a16:creationId xmlns:a16="http://schemas.microsoft.com/office/drawing/2014/main" xmlns="" id="{93D4613C-BE5F-CDA3-C831-5B28CBBC4AE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79" r="30722" b="34620"/>
          <a:stretch/>
        </p:blipFill>
        <p:spPr>
          <a:xfrm>
            <a:off x="6532131" y="4582005"/>
            <a:ext cx="3940087" cy="113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Imagem 28" descr="Grupo de pessoas em rua durante o dia&#10;&#10;Descrição gerada automaticamente">
            <a:extLst>
              <a:ext uri="{FF2B5EF4-FFF2-40B4-BE49-F238E27FC236}">
                <a16:creationId xmlns:a16="http://schemas.microsoft.com/office/drawing/2014/main" xmlns="" id="{5971546D-57D3-A402-2F2A-989EA75F0B0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8" b="10131"/>
          <a:stretch/>
        </p:blipFill>
        <p:spPr>
          <a:xfrm>
            <a:off x="7550747" y="2209142"/>
            <a:ext cx="2706627" cy="1489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Imagem 30" descr="Placa na frente de um caminhão&#10;&#10;Descrição gerada automaticamente">
            <a:extLst>
              <a:ext uri="{FF2B5EF4-FFF2-40B4-BE49-F238E27FC236}">
                <a16:creationId xmlns:a16="http://schemas.microsoft.com/office/drawing/2014/main" xmlns="" id="{FC38C113-2FF5-FEB4-C843-A5CCBF08BE4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8" t="27022" r="13236" b="21600"/>
          <a:stretch/>
        </p:blipFill>
        <p:spPr>
          <a:xfrm>
            <a:off x="1154838" y="467075"/>
            <a:ext cx="3565325" cy="1813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Imagem 32" descr="Placa de identificação de um estabelecimento comercial&#10;&#10;Descrição gerada automaticamente">
            <a:extLst>
              <a:ext uri="{FF2B5EF4-FFF2-40B4-BE49-F238E27FC236}">
                <a16:creationId xmlns:a16="http://schemas.microsoft.com/office/drawing/2014/main" xmlns="" id="{BC3D729E-9ED6-9F5A-7A2A-652AE50F9E3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9" t="26845" r="14400" b="26862"/>
          <a:stretch/>
        </p:blipFill>
        <p:spPr>
          <a:xfrm>
            <a:off x="8305562" y="563987"/>
            <a:ext cx="2790498" cy="1382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 descr="Texto">
            <a:extLst>
              <a:ext uri="{FF2B5EF4-FFF2-40B4-BE49-F238E27FC236}">
                <a16:creationId xmlns:a16="http://schemas.microsoft.com/office/drawing/2014/main" xmlns="" id="{780736F4-91DB-408E-3F2A-F4E92BCFE6C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05851"/>
            <a:ext cx="3429000" cy="2153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m 16" descr="Pessoas na rua em frente a loja&#10;&#10;Descrição gerada automaticamente">
            <a:extLst>
              <a:ext uri="{FF2B5EF4-FFF2-40B4-BE49-F238E27FC236}">
                <a16:creationId xmlns:a16="http://schemas.microsoft.com/office/drawing/2014/main" xmlns="" id="{5D8306FC-1FAD-3D5D-FD22-C81F95A2565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820" y="4371823"/>
            <a:ext cx="2563029" cy="1441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F83D098-26ED-4EEB-6C98-F18DFFF89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0BA81DEF-222C-C864-7340-44802A77B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644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99375"/>
            <a:ext cx="10972800" cy="1265037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Ameaças ao processo de envelhecimento e a implementação do Estatuto, da PNI e da Convenção Iberoamericana de Direitos Humanos da Pessoa Idosa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017A74-11C4-B214-CFCC-4B0763A9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0" y="2072639"/>
            <a:ext cx="7847045" cy="3844447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Arcabouço fiscal: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sistema tributário;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Etarismo, violência institucional, familiar, societária e institucional;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Contrarreforma trabalhista, da Previdência Social e do sistema tributário;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Fragilidade da Rede de Serviços.</a:t>
            </a:r>
            <a:endParaRPr lang="pt-BR" sz="3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Eu sou uma pessoa idosa, não velha!' E agora, quem explica? - 01/11/2021 -  UOL VivaBem">
            <a:extLst>
              <a:ext uri="{FF2B5EF4-FFF2-40B4-BE49-F238E27FC236}">
                <a16:creationId xmlns:a16="http://schemas.microsoft.com/office/drawing/2014/main" xmlns="" id="{5A00D2D5-BC42-09D3-6FD7-52982992B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91" y="2155371"/>
            <a:ext cx="3001909" cy="16877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8" name="Picture 4" descr="Pastoral da Pessoa Idosa e Pastoral da Comunicação lançam 10 passos para  cuidar dos Idosos | CNBB Nordeste 1">
            <a:extLst>
              <a:ext uri="{FF2B5EF4-FFF2-40B4-BE49-F238E27FC236}">
                <a16:creationId xmlns:a16="http://schemas.microsoft.com/office/drawing/2014/main" xmlns="" id="{A5E42683-63D3-FA90-6F67-33413CCBF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">
            <a:off x="8262001" y="3834656"/>
            <a:ext cx="3292661" cy="20908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A3E9997A-ABCE-5D7F-C6D9-49A645D85A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5D57A260-5BA8-91D1-42A2-C866F878C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08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95943"/>
            <a:ext cx="10972800" cy="209837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Enfrentando a Violência Estrutural </a:t>
            </a: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a corrente neoliberal  a exemplo do BM interpretam o acelerado processo de Envelhecimento </a:t>
            </a: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erfil populacional 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desafios</a:t>
            </a:r>
            <a:b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017A74-11C4-B214-CFCC-4B0763A9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2072639"/>
            <a:ext cx="11430000" cy="3844447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Transição demográfica: avanço do envelhecimento populacional, gerando o </a:t>
            </a:r>
            <a:r>
              <a:rPr lang="pt-BR" sz="3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fim do 1º bônus demográfico 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(2030-2040);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2º bônus (da produtividade)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2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exige investimento dos países avançados 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educação, saúde, políticas decentes de pleno emprego, ciência, tecnologia, mudanças nas formas de produção e consumo;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3º bônus (da longevidade)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requer investimentos no processo de envelhecimento saudável e cidadão, que podem ser alcançados mesmo na prevalência de uma estrutura etária envelhecida (Alves, 2022).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E350DC2A-534E-1C98-0615-515428B6F6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19A4A8D0-84E4-8C46-2D33-43D5AE65F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0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99375"/>
            <a:ext cx="10972800" cy="1265037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Desafios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017A74-11C4-B214-CFCC-4B0763A9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482" y="1746066"/>
            <a:ext cx="10719318" cy="384444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Incluir o IV Pilar da Seguridade Social – O PILAR dos CUIDADOS;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Atuar para inserção do Tema de Educação para o processo de Envelhecimento nas bases curriculares de Ensino, Fortalecer a Universidade no Estudo, Pesquisa e Extensão;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Implementar a Rede Nacional de Defesa de Direitos e Proteção das Pessoas Idosas com a ampliação das modalidades de serviços;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Trabalhar para a inserção do IV Pilar da Seguridade Social – Cuidados em todos os Ciclos de Vida e do meio ambiente;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Incentivar os objetivos da Década do Envelhecimento Saudável e do Desenvolvimento Sustentável;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Entender o FUNDO PÚBLICO e buscar desmistificar que a pessoa idosa não cabe no orçamento, e que trata se de um investimento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3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287D271A-0784-A4BD-DBCE-21B5D0BD89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D457946B-E488-54F8-AB4D-923723AE9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dosos ontem e hoje: como a medicina evoluiu em prol do envelhecimento -  06/05/2022 - UOL VivaBem">
            <a:extLst>
              <a:ext uri="{FF2B5EF4-FFF2-40B4-BE49-F238E27FC236}">
                <a16:creationId xmlns:a16="http://schemas.microsoft.com/office/drawing/2014/main" xmlns="" id="{311C9D52-B3D7-8A98-A23C-48CF1B9FC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388" y="4976700"/>
            <a:ext cx="2396412" cy="13473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095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99375"/>
            <a:ext cx="10972800" cy="1265037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Desafios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017A74-11C4-B214-CFCC-4B0763A9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737" y="1913170"/>
            <a:ext cx="10812526" cy="384444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Desconstruir o Estado de Mal Estar Social e/ou Penal;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Implementar a PNI, o Estatuto da Pessoa Idosa na perspectiva do Direito Social ampliar os Recursos da Seguridade Social;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Aprovar a Convenção Interamericana de Direitos Humanos das Pessoas Idosas;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 maior visibilidade sobre a questão do processo de envelhecimento com dignidade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Fortalecer a Democracia Participativa (Conselhos, Fóruns, ONGs);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Aprovação de um Plano Nacional de Implementação da Política Nacional do Idoso de acordo com os Marcos Legais – Década do Envelhecimento Saudável e Cidadão e Objetivos do Desenvolvimento Social;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Incluir o IV Pilar da Seguridade Social – O PILAR dos CUIDADOS Entender o FUNDO PÚBLICO e DESMISTIFICAR a sua aplicação.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8C8D2176-6DDB-00F3-3D5E-F8C81D9699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9F61460C-147E-3B6F-C5EC-FE3877593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519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82879"/>
            <a:ext cx="10972800" cy="2047292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Encaminhamentos desta audiência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017A74-11C4-B214-CFCC-4B0763A9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507" y="1521228"/>
            <a:ext cx="10609795" cy="4854633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4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Aprovação da Convenção Iberoamericana dos Direitos Humanos das Pessoas Idosas;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4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Solicitar a inclusão para os Serviços que integram a RENADI –conforme o PPA 2024-2027 (Proposta do Planejamento Participativo) para a Pessoa Idosa no âmbito do Ministério de DH, Ministério do Orçamento e Gestão e CNDI;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40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Audiência Pública com a </a:t>
            </a:r>
            <a:r>
              <a:rPr lang="pt-BR" sz="4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Previdência Social – INSS – MDS – SNDPI- MDH- MS- CNDI –MDH   para verificar a  Concessão  dos Benefícios de Aposentadorias, BPC, Pericia Médica atrasados-Judicializados. Piso e Modalidades de Serviços negligenciados (ILPIS, Centros Dia, Assistência Domiciliar, Centros de Convivência</a:t>
            </a:r>
            <a:r>
              <a:rPr lang="pt-BR" sz="40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Residência Temporária</a:t>
            </a:r>
            <a:r>
              <a:rPr lang="pt-BR" sz="4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para as Pessoas Idosas e ampliação da Atenção Primária na Saúde. Ampliação da Estratégia Saúde da Família.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4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Convite: Participação no Dia 19/11/2023 do Evento do Fórum Nacional da Sociedade Civil de Direitos das Pessoas Idosas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4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Regulamentação da Profissão de Cuidadores;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4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Tema do Envelhecimento como Lei no Ensino do Currículo Formal da Educação no âmbito do ensino Médio, Universitário (Estudo, Pesquisa e Extensão)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4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Plano Nacional de Implementação das Deliberações das 4 Conferências Nacional Legitimas  de Defesa de Direitos das Pessoas Idosas.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40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Financiamento Público.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4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Monitoramento da Década do Envelhecimento Saudável e do Desenvolvimento Sustentado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4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pt-BR" sz="3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45251C1F-96E5-A149-EF2F-0FCC20D585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26E13491-1846-402F-6937-B357DC505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31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azer Para Idosos: Saiba os Benefícios - Blog Morada do Sol">
            <a:extLst>
              <a:ext uri="{FF2B5EF4-FFF2-40B4-BE49-F238E27FC236}">
                <a16:creationId xmlns:a16="http://schemas.microsoft.com/office/drawing/2014/main" xmlns="" id="{54FB0158-F46F-DD45-285E-4B997C9C3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06" y="769835"/>
            <a:ext cx="3274908" cy="21876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017A74-11C4-B214-CFCC-4B0763A9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507" y="980052"/>
            <a:ext cx="10609795" cy="48546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“Nada de Nós sem Nós”;</a:t>
            </a:r>
          </a:p>
          <a:p>
            <a:pPr marL="0" indent="0" algn="ctr">
              <a:buNone/>
            </a:pPr>
            <a:endParaRPr lang="pt-BR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“Ninguém Fica para trás”;     </a:t>
            </a:r>
          </a:p>
          <a:p>
            <a:pPr marL="0" indent="0" algn="ctr">
              <a:buNone/>
            </a:pPr>
            <a:endParaRPr lang="pt-BR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“Inverter a Pauta do Mercado para a Pauta dos Direitos Humanos”.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45251C1F-96E5-A149-EF2F-0FCC20D585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26E13491-1846-402F-6937-B357DC505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99963803-09E1-6C2D-12CD-2E30E6E109AA}"/>
              </a:ext>
            </a:extLst>
          </p:cNvPr>
          <p:cNvSpPr txBox="1"/>
          <p:nvPr/>
        </p:nvSpPr>
        <p:spPr>
          <a:xfrm>
            <a:off x="2612570" y="5635687"/>
            <a:ext cx="6885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pt-BR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Albamaria</a:t>
            </a:r>
            <a:r>
              <a:rPr lang="pt-B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Abigalil</a:t>
            </a:r>
            <a:endParaRPr lang="pt-BR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NEPPOS-UNB</a:t>
            </a:r>
          </a:p>
          <a:p>
            <a:pPr marL="0" indent="0" algn="ctr">
              <a:buNone/>
            </a:pPr>
            <a:r>
              <a:rPr lang="pt-BR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albamariapc@yahoo.com.br                             </a:t>
            </a:r>
          </a:p>
          <a:p>
            <a:pPr algn="ctr"/>
            <a:endParaRPr lang="pt-B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Projeto da Ufes abre cursos, módulos e oficinas para idosos">
            <a:extLst>
              <a:ext uri="{FF2B5EF4-FFF2-40B4-BE49-F238E27FC236}">
                <a16:creationId xmlns:a16="http://schemas.microsoft.com/office/drawing/2014/main" xmlns="" id="{3EC5E2F0-2129-6FB8-F485-17C2A5FCF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838" y="4419406"/>
            <a:ext cx="2705100" cy="16954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830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6CE3B432-810E-32E5-3398-D4C7CC2A9A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4" r="7"/>
          <a:stretch/>
        </p:blipFill>
        <p:spPr>
          <a:xfrm>
            <a:off x="4743772" y="2202873"/>
            <a:ext cx="2484252" cy="35329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0D84ACEA-6350-AAB9-EBD5-2CCF81822575}"/>
              </a:ext>
            </a:extLst>
          </p:cNvPr>
          <p:cNvSpPr/>
          <p:nvPr/>
        </p:nvSpPr>
        <p:spPr>
          <a:xfrm>
            <a:off x="4963521" y="2000799"/>
            <a:ext cx="2090055" cy="66499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383773"/>
            <a:ext cx="10789920" cy="1228896"/>
          </a:xfrm>
        </p:spPr>
        <p:txBody>
          <a:bodyPr>
            <a:noAutofit/>
          </a:bodyPr>
          <a:lstStyle/>
          <a:p>
            <a:pPr algn="ctr"/>
            <a:r>
              <a:rPr lang="pt-B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Marcos Civilizatórios </a:t>
            </a:r>
            <a:br>
              <a:rPr lang="pt-B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Conquistas de Direitos em consonância com a Declaração Universal dos Direitos Humanos</a:t>
            </a:r>
            <a:br>
              <a:rPr lang="pt-B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duas </a:t>
            </a:r>
            <a:r>
              <a:rPr lang="pt-BR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Assembléias</a:t>
            </a:r>
            <a:r>
              <a:rPr lang="pt-B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Mundiais do Envelhecimento – Plano Mundial do Envelhecimento , e monitoramento das Reuniões de Seguimento -  Convenção Iberoamericana dos Direitos Humanos das Pessoas Idosas (2007) e Carta de Brasília </a:t>
            </a:r>
            <a:br>
              <a:rPr lang="pt-B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onstituição brasileira de 1988 – Wikipédia, a enciclopédia livre">
            <a:extLst>
              <a:ext uri="{FF2B5EF4-FFF2-40B4-BE49-F238E27FC236}">
                <a16:creationId xmlns:a16="http://schemas.microsoft.com/office/drawing/2014/main" xmlns="" id="{F41599E0-9CC5-C64A-AB44-E2B9826E3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955" y="2103120"/>
            <a:ext cx="2416273" cy="35329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4707C96E-6E29-D804-B7B5-7D9C5C37A0F6}"/>
              </a:ext>
            </a:extLst>
          </p:cNvPr>
          <p:cNvSpPr txBox="1"/>
          <p:nvPr/>
        </p:nvSpPr>
        <p:spPr>
          <a:xfrm>
            <a:off x="4963520" y="1994343"/>
            <a:ext cx="2115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21653C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Política Nacional da</a:t>
            </a:r>
          </a:p>
          <a:p>
            <a:pPr algn="ctr"/>
            <a:r>
              <a:rPr lang="pt-BR" sz="2000" b="1" dirty="0">
                <a:solidFill>
                  <a:srgbClr val="21653C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PESSOA IDOSA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4AA996CF-B611-F03E-C117-DD5CFD258B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360"/>
          <a:stretch/>
        </p:blipFill>
        <p:spPr>
          <a:xfrm>
            <a:off x="7992095" y="2099388"/>
            <a:ext cx="2560320" cy="3603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8BF6DD3B-C1E0-D08B-DEE9-DDE90C147605}"/>
              </a:ext>
            </a:extLst>
          </p:cNvPr>
          <p:cNvSpPr txBox="1"/>
          <p:nvPr/>
        </p:nvSpPr>
        <p:spPr>
          <a:xfrm>
            <a:off x="7800903" y="2045782"/>
            <a:ext cx="3111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21653C"/>
                </a:solidFill>
                <a:latin typeface="Aptos Black" panose="020F0502020204030204" pitchFamily="34" charset="0"/>
                <a:cs typeface="Arial" panose="020B0604020202020204" pitchFamily="34" charset="0"/>
              </a:rPr>
              <a:t>ESTATUTO DA</a:t>
            </a:r>
          </a:p>
          <a:p>
            <a:pPr algn="ctr"/>
            <a:r>
              <a:rPr lang="pt-BR" sz="2000" b="1" dirty="0">
                <a:solidFill>
                  <a:srgbClr val="21653C"/>
                </a:solidFill>
                <a:latin typeface="Aptos Black" panose="020F0502020204030204" pitchFamily="34" charset="0"/>
                <a:cs typeface="Arial" panose="020B0604020202020204" pitchFamily="34" charset="0"/>
              </a:rPr>
              <a:t>PESSOA IDOSA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6EA77D4-8CF2-0086-F221-680C96783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A2721BF1-6B43-BA92-3229-AF0367645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010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99376"/>
            <a:ext cx="10972800" cy="651474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Marco jurídico e civilizatório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017A74-11C4-B214-CFCC-4B0763A9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797" y="1565749"/>
            <a:ext cx="7501812" cy="435133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3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Estatuto do Idoso: 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instituído pela Lei nº 10.741 em outubro de 2003,  visa a garantia dos direitos assegurados às pessoas com idade igual ou superior a 60 anos (art. 1º).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3200" i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É obrigação do Estado e da sociedade, e da família garantir a efetivação desse direito de forma digna. 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65F2B5E1-4BAF-E13B-C4F4-F4F9E6C524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59A40B5F-8776-425F-317D-B830B3DED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3252BAA7-74BC-4A9E-0C38-F307301C8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119" y="1799014"/>
            <a:ext cx="3658475" cy="24367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ngevidade saudável e ativa: os pilares da abordagem centrada na pessoa  idosa">
            <a:extLst>
              <a:ext uri="{FF2B5EF4-FFF2-40B4-BE49-F238E27FC236}">
                <a16:creationId xmlns:a16="http://schemas.microsoft.com/office/drawing/2014/main" xmlns="" id="{FC64DF0C-5F26-3E15-B3EB-A80B8D030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900" y="3947495"/>
            <a:ext cx="3468915" cy="19512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02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599376"/>
            <a:ext cx="11410406" cy="651474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Contribuições da PNI, do Estatuto da Pessoa Idosa e da Convenção Interamericana de Direitos Humanos para o processo de envelhecimento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017A74-11C4-B214-CFCC-4B0763A9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464" y="1565749"/>
            <a:ext cx="8210940" cy="4351338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pt-BR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Fortalecimento da implementação dos conselhos de defesa de direitos                   no âmbito dos estados e municípios;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pt-BR" sz="18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pt-BR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Implementação da Rede Nacional de Serviços das Pessoas Idosas-SUS –SUAS –DH -Disque 100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pt-BR" sz="18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pt-BR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Possibilidade da construção do I Plano de Combate a Violência das Pessoas Idosas e a construção do Disque Denúncia, com 30% de resolutividade;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pt-BR" sz="18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pt-BR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Garantia de prioridade às pessoas idosas nos espaços e serviços públicos;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pt-BR" sz="18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pt-BR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Propostas de regulamentação de Cuidadores de Pessoas;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pt-BR" sz="18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pt-BR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Discussão de uma Política de Cuidados.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69ACEF3-BCC8-56B3-A965-E0C17A0C29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50A3C9D7-8372-34BF-BDE6-90F0A0C51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ireitos dos idosos: Conheça alguns dos benefícios e gratuidades | Pronto  Care">
            <a:extLst>
              <a:ext uri="{FF2B5EF4-FFF2-40B4-BE49-F238E27FC236}">
                <a16:creationId xmlns:a16="http://schemas.microsoft.com/office/drawing/2014/main" xmlns="" id="{A8CFF291-B172-03E3-C8D6-48F051194A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57"/>
          <a:stretch/>
        </p:blipFill>
        <p:spPr bwMode="auto">
          <a:xfrm>
            <a:off x="9093447" y="4745415"/>
            <a:ext cx="2491273" cy="12994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6" name="Picture 6" descr="Saiba quais são os direitos dos idosos no Brasil Binaural">
            <a:extLst>
              <a:ext uri="{FF2B5EF4-FFF2-40B4-BE49-F238E27FC236}">
                <a16:creationId xmlns:a16="http://schemas.microsoft.com/office/drawing/2014/main" xmlns="" id="{2B91FC49-5807-C0E6-37CD-EC285DA47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8387">
            <a:off x="9025966" y="3163420"/>
            <a:ext cx="2570592" cy="14459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8" name="Picture 8" descr="Idosos e a presença de DII - ABCD">
            <a:extLst>
              <a:ext uri="{FF2B5EF4-FFF2-40B4-BE49-F238E27FC236}">
                <a16:creationId xmlns:a16="http://schemas.microsoft.com/office/drawing/2014/main" xmlns="" id="{4F35027A-6AFA-7FE7-3657-26A3E678B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262" y="1552137"/>
            <a:ext cx="2491273" cy="15400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11199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599376"/>
            <a:ext cx="11410406" cy="651474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Contribuições da PNI, do Estatuto da Pessoa Idosa e da Convenção Interamericana de Direitos Humanos para o processo de envelhecimento</a:t>
            </a:r>
            <a:b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uma sociabilidade de classes sociais em extrema pobreza e desigualdade   social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017A74-11C4-B214-CFCC-4B0763A9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464" y="1565749"/>
            <a:ext cx="10663336" cy="435133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pt-BR" sz="24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Estatuto possibilitou discussão e análise crítica avançada do processo de envelhecimento e da heterogeneidade das velhices em uma sociedade de classes sociais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pt-BR" sz="24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pt-BR" sz="24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Ampliação da Rede de Proteção e Defesa de Direitos das Pessoas Idosas (SUS e SUAS); a tipificação e  modalidades de serviços já previstos na PNI; Judicialização dos Benefícios e Serviços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pt-BR" sz="24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pt-BR" sz="24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Aprovação da Política Nacional de Saúde da Pessoa Idosa;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pt-BR" sz="24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pt-BR" sz="24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Ampliação das Defensorias Públicas e Procuradorias de Defesa de Direitos das Pessoas Idosas;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9C25BAE2-195B-2972-96B6-2434042889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C72BA33F-3472-9923-9230-D8553F046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152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ercepções de pessoas idosas sobre o cuidado com o(a) idoso(a) frágil na  comunidade | SciELO em Perspectiva: Humanas">
            <a:extLst>
              <a:ext uri="{FF2B5EF4-FFF2-40B4-BE49-F238E27FC236}">
                <a16:creationId xmlns:a16="http://schemas.microsoft.com/office/drawing/2014/main" xmlns="" id="{FD2D50B9-6C96-A0D3-910D-44BA269BA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265" y="1922256"/>
            <a:ext cx="3573625" cy="23875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" y="257695"/>
            <a:ext cx="11811000" cy="988023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VINTE ANOS do ESTATUTO da PESSOA IDOSA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017A74-11C4-B214-CFCC-4B0763A9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1" y="0"/>
            <a:ext cx="5663682" cy="5317711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3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3200" kern="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Nestes </a:t>
            </a:r>
            <a:r>
              <a:rPr lang="pt-BR" sz="3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 anos do Estatuto da Pessoa Idosa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nos reportamos à </a:t>
            </a:r>
            <a:r>
              <a:rPr lang="pt-BR" sz="3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Simone de Beauvoir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pt-BR" sz="3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 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conclama 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“[...] vamos romper o silêncio sobre a velhice” em uma sociedade de classes sociais.</a:t>
            </a:r>
          </a:p>
        </p:txBody>
      </p:sp>
      <p:pic>
        <p:nvPicPr>
          <p:cNvPr id="3078" name="Picture 6" descr="As Pessoas Idosas - Feminismos é Igualdade">
            <a:extLst>
              <a:ext uri="{FF2B5EF4-FFF2-40B4-BE49-F238E27FC236}">
                <a16:creationId xmlns:a16="http://schemas.microsoft.com/office/drawing/2014/main" xmlns="" id="{54289389-F02A-04B2-2686-C17B339E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9297">
            <a:off x="9207433" y="3229602"/>
            <a:ext cx="2378050" cy="15837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80" name="Picture 8" descr="ePORTUGUÊSe: 01 DE OUTUBRO- Dia Internacional das pessoas idosas">
            <a:extLst>
              <a:ext uri="{FF2B5EF4-FFF2-40B4-BE49-F238E27FC236}">
                <a16:creationId xmlns:a16="http://schemas.microsoft.com/office/drawing/2014/main" xmlns="" id="{FA0DAE93-A823-6CDA-1C53-600BE2351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265" y="4021493"/>
            <a:ext cx="2671649" cy="17821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F649D765-55DD-CD93-0373-B774FBA625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A9D3511F-348D-3985-D215-82C7BAFCE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1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16379"/>
            <a:ext cx="10972800" cy="1662496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Heterogeneidade da velhice </a:t>
            </a:r>
            <a:b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é o Envelhecimento em uma sociedade de classe social</a:t>
            </a:r>
            <a:b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Renda Gênero Etnia Local de Moradia Cultura Educação </a:t>
            </a:r>
            <a:endParaRPr lang="pt-BR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8" descr="idoso">
            <a:extLst>
              <a:ext uri="{FF2B5EF4-FFF2-40B4-BE49-F238E27FC236}">
                <a16:creationId xmlns:a16="http://schemas.microsoft.com/office/drawing/2014/main" xmlns="" id="{B8DD7C17-683F-C349-3E31-30250BEC5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9461" y="1723207"/>
            <a:ext cx="2438400" cy="228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1" descr="23060352695260466cartilha_idoso_gigante">
            <a:extLst>
              <a:ext uri="{FF2B5EF4-FFF2-40B4-BE49-F238E27FC236}">
                <a16:creationId xmlns:a16="http://schemas.microsoft.com/office/drawing/2014/main" xmlns="" id="{3326B836-DC3D-4D38-CE49-0ED6D4BCF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4914" y="2068152"/>
            <a:ext cx="1828800" cy="18399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3" descr="casal-sorrindo">
            <a:extLst>
              <a:ext uri="{FF2B5EF4-FFF2-40B4-BE49-F238E27FC236}">
                <a16:creationId xmlns:a16="http://schemas.microsoft.com/office/drawing/2014/main" xmlns="" id="{6C1989A7-17E0-A80B-F1CB-7E2921DA9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13596" y="1616510"/>
            <a:ext cx="2857500" cy="28463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38" descr="Elaborado pelo Laboratório de Criação da Facos, o cartaz simboliza o idoso brasileiro">
            <a:extLst>
              <a:ext uri="{FF2B5EF4-FFF2-40B4-BE49-F238E27FC236}">
                <a16:creationId xmlns:a16="http://schemas.microsoft.com/office/drawing/2014/main" xmlns="" id="{B12EC0BD-09EF-D75E-2264-D34356A2A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469" y="1584775"/>
            <a:ext cx="3202634" cy="41979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5" descr="idoso">
            <a:extLst>
              <a:ext uri="{FF2B5EF4-FFF2-40B4-BE49-F238E27FC236}">
                <a16:creationId xmlns:a16="http://schemas.microsoft.com/office/drawing/2014/main" xmlns="" id="{15F633C1-C215-A412-B291-2D3F2B442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9807" y="1683702"/>
            <a:ext cx="2540380" cy="19811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Dia Internacional das Pessoas Idosas. Atente-se.">
            <a:extLst>
              <a:ext uri="{FF2B5EF4-FFF2-40B4-BE49-F238E27FC236}">
                <a16:creationId xmlns:a16="http://schemas.microsoft.com/office/drawing/2014/main" xmlns="" id="{4DD69510-EDE7-08B0-D7C4-5DD40A665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888" y="3226872"/>
            <a:ext cx="3771677" cy="25144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6" descr="Arquivos pessoas idosas | InformaSUS-UFSCar">
            <a:extLst>
              <a:ext uri="{FF2B5EF4-FFF2-40B4-BE49-F238E27FC236}">
                <a16:creationId xmlns:a16="http://schemas.microsoft.com/office/drawing/2014/main" xmlns="" id="{9008FFA1-AE3E-06B4-A1B9-7A0E4F6CA5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104" name="Picture 8" descr="Arquivos pessoas idosas | InformaSUS-UFSCar">
            <a:extLst>
              <a:ext uri="{FF2B5EF4-FFF2-40B4-BE49-F238E27FC236}">
                <a16:creationId xmlns:a16="http://schemas.microsoft.com/office/drawing/2014/main" xmlns="" id="{6C2CD574-9A03-9EBF-F7D9-58A8D8F969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567" y="3150460"/>
            <a:ext cx="2192320" cy="14177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Pessoas idosas frágeis são afetadas pelas manifestações - Portal do  Envelhecimento">
            <a:extLst>
              <a:ext uri="{FF2B5EF4-FFF2-40B4-BE49-F238E27FC236}">
                <a16:creationId xmlns:a16="http://schemas.microsoft.com/office/drawing/2014/main" xmlns="" id="{2401D170-CDDD-03DD-A80B-927A76350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441" y="4065553"/>
            <a:ext cx="2682963" cy="17764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1" descr="idoso15">
            <a:extLst>
              <a:ext uri="{FF2B5EF4-FFF2-40B4-BE49-F238E27FC236}">
                <a16:creationId xmlns:a16="http://schemas.microsoft.com/office/drawing/2014/main" xmlns="" id="{190E8994-6890-3263-A697-ECC08C480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479815" y="3299732"/>
            <a:ext cx="3289688" cy="26400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8" name="Picture 12" descr="Pessoas idosas primeiro? O erro na escolha de quem pode morrer - 05/04/2021  - UOL VivaBem">
            <a:extLst>
              <a:ext uri="{FF2B5EF4-FFF2-40B4-BE49-F238E27FC236}">
                <a16:creationId xmlns:a16="http://schemas.microsoft.com/office/drawing/2014/main" xmlns="" id="{4FAD9BA9-2E28-24C6-618E-3D413E4CD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454" y="3039703"/>
            <a:ext cx="2056544" cy="27420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E3BFF102-1A45-5AE5-488F-EE10CAECAC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A7D77871-5F2A-D56B-C2C6-9CD02E867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088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99375"/>
            <a:ext cx="10972800" cy="1265037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Alguns indicadores do processo de envelhecimento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88FD707B-B45F-2442-4727-BD8A33DE1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47147" cy="4351338"/>
          </a:xfrm>
        </p:spPr>
        <p:txBody>
          <a:bodyPr/>
          <a:lstStyle/>
          <a:p>
            <a:pPr marL="0" indent="0">
              <a:buNone/>
            </a:pP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Gráfico: população Brasileira por grupos etários (1920-2100)</a:t>
            </a:r>
          </a:p>
        </p:txBody>
      </p:sp>
      <p:pic>
        <p:nvPicPr>
          <p:cNvPr id="6" name="Imagem 5" descr="população brasileira por grupos etários">
            <a:extLst>
              <a:ext uri="{FF2B5EF4-FFF2-40B4-BE49-F238E27FC236}">
                <a16:creationId xmlns:a16="http://schemas.microsoft.com/office/drawing/2014/main" xmlns="" id="{A92ECEB9-7E16-4BAF-4850-2EB47D8828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8"/>
          <a:stretch/>
        </p:blipFill>
        <p:spPr bwMode="auto">
          <a:xfrm>
            <a:off x="4206240" y="1825625"/>
            <a:ext cx="7604760" cy="46467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8A2F03C-BA1F-1120-C3A3-BC3EA9C6E1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4C547037-63F9-7372-3238-A6D9F970B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224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504FDC-1B7F-0514-D600-4FF98FAA5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99376"/>
            <a:ext cx="10972800" cy="651474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Alguns indicadores do processo de envelhecimento  - desigualdade social </a:t>
            </a:r>
            <a:endParaRPr lang="pt-B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017A74-11C4-B214-CFCC-4B0763A9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796" y="1565749"/>
            <a:ext cx="10654004" cy="4351338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37,5 milhões 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pessoas idosas (DIEESE, 2021); </a:t>
            </a:r>
            <a:r>
              <a:rPr lang="pt-BR" sz="32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1/5 da população 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 composto por pessoas com 60 anos ou +;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82,5 pessoas idosas 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têm acesso à Previdência Social  e ao (BPC);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18,5 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trabalham, contribuem com 50% ou + da renda domiciliar e </a:t>
            </a:r>
            <a:r>
              <a:rPr lang="pt-BR" sz="32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85% 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moram com outras pessoas; </a:t>
            </a:r>
            <a:r>
              <a:rPr lang="pt-BR" sz="32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21% 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moram com estudantes; </a:t>
            </a:r>
            <a:r>
              <a:rPr lang="pt-BR" sz="3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75% 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contribuem com pelo menos metade da renda familiar;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30% 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possuem plano de saúde, </a:t>
            </a:r>
            <a:r>
              <a:rPr lang="pt-BR" sz="32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70% 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dependem do SUS, </a:t>
            </a:r>
            <a:r>
              <a:rPr lang="pt-BR" sz="32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58% 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apresentam comorbidades notificadas; </a:t>
            </a:r>
            <a:r>
              <a:rPr lang="pt-BR" sz="32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16,7% 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pessoas idosas; </a:t>
            </a:r>
            <a:r>
              <a:rPr lang="pt-BR" sz="32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56,7% </a:t>
            </a:r>
            <a:r>
              <a:rPr lang="pt-BR" sz="3200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são mulheres;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Mais de </a:t>
            </a:r>
            <a:r>
              <a:rPr lang="pt-BR" sz="3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milhões </a:t>
            </a:r>
            <a:r>
              <a:rPr lang="pt-BR" sz="3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pessoas que se dedicavam aos cuidados com idosos, constatando-se 7,31 milhões com limitação funcional para atividades básicas (IBGE, 2019).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24046F47-FB85-45A9-47F2-069A83F1AC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6" b="84977"/>
          <a:stretch/>
        </p:blipFill>
        <p:spPr bwMode="auto">
          <a:xfrm>
            <a:off x="687835" y="6044902"/>
            <a:ext cx="1044573" cy="42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6" descr="VESTIBULAR UNB 2019 → Inscrições e Resultado【Vagas AQUI】">
            <a:extLst>
              <a:ext uri="{FF2B5EF4-FFF2-40B4-BE49-F238E27FC236}">
                <a16:creationId xmlns:a16="http://schemas.microsoft.com/office/drawing/2014/main" xmlns="" id="{B298BB2B-E82B-3D3D-B4E0-3ACA6BF11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62" y="6046782"/>
            <a:ext cx="427445" cy="4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53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1186</Words>
  <Application>Microsoft Office PowerPoint</Application>
  <PresentationFormat>Widescreen</PresentationFormat>
  <Paragraphs>94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Aptos Black</vt:lpstr>
      <vt:lpstr>Arial</vt:lpstr>
      <vt:lpstr>Calibri</vt:lpstr>
      <vt:lpstr>Calibri Light</vt:lpstr>
      <vt:lpstr>Wingdings</vt:lpstr>
      <vt:lpstr>Tema do Office</vt:lpstr>
      <vt:lpstr>20 anos de Estatuto da Pessoa Idosa</vt:lpstr>
      <vt:lpstr>Marcos Civilizatórios  Conquistas de Direitos em consonância com a Declaração Universal dos Direitos Humanos duas Assembléias Mundiais do Envelhecimento – Plano Mundial do Envelhecimento , e monitoramento das Reuniões de Seguimento -  Convenção Iberoamericana dos Direitos Humanos das Pessoas Idosas (2007) e Carta de Brasília  </vt:lpstr>
      <vt:lpstr>Marco jurídico e civilizatório</vt:lpstr>
      <vt:lpstr>Contribuições da PNI, do Estatuto da Pessoa Idosa e da Convenção Interamericana de Direitos Humanos para o processo de envelhecimento</vt:lpstr>
      <vt:lpstr>Contribuições da PNI, do Estatuto da Pessoa Idosa e da Convenção Interamericana de Direitos Humanos para o processo de envelhecimento em uma sociabilidade de classes sociais em extrema pobreza e desigualdade   social </vt:lpstr>
      <vt:lpstr>VINTE ANOS do ESTATUTO da PESSOA IDOSA</vt:lpstr>
      <vt:lpstr>Heterogeneidade da velhice  O que é o Envelhecimento em uma sociedade de classe social Renda Gênero Etnia Local de Moradia Cultura Educação </vt:lpstr>
      <vt:lpstr>Alguns indicadores do processo de envelhecimento</vt:lpstr>
      <vt:lpstr>Alguns indicadores do processo de envelhecimento  - desigualdade social </vt:lpstr>
      <vt:lpstr>Perfil epidemiológico</vt:lpstr>
      <vt:lpstr> Conquista de Direitos é LUTA - Alguns Resultados </vt:lpstr>
      <vt:lpstr>C</vt:lpstr>
      <vt:lpstr>Ameaças ao processo de envelhecimento e a implementação do Estatuto, da PNI e da Convenção Iberoamericana de Direitos Humanos da Pessoa Idosa</vt:lpstr>
      <vt:lpstr>  Enfrentando a Violência Estrutural  Como a corrente neoliberal  a exemplo do BM interpretam o acelerado processo de Envelhecimento  Perfil populacional x desafios  </vt:lpstr>
      <vt:lpstr>Desafios</vt:lpstr>
      <vt:lpstr>Desafios</vt:lpstr>
      <vt:lpstr>Encaminhamentos desta audiência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 anos de Estatuto da Pessoa Idosa</dc:title>
  <dc:creator>Hyago Carlos</dc:creator>
  <cp:lastModifiedBy>Ronaldo Alves de Carvalho</cp:lastModifiedBy>
  <cp:revision>13</cp:revision>
  <dcterms:created xsi:type="dcterms:W3CDTF">2023-09-29T10:57:40Z</dcterms:created>
  <dcterms:modified xsi:type="dcterms:W3CDTF">2023-10-02T11:28:31Z</dcterms:modified>
</cp:coreProperties>
</file>