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9" r:id="rId2"/>
    <p:sldId id="348" r:id="rId3"/>
    <p:sldId id="344" r:id="rId4"/>
    <p:sldId id="346" r:id="rId5"/>
    <p:sldId id="354" r:id="rId6"/>
    <p:sldId id="350" r:id="rId7"/>
    <p:sldId id="355" r:id="rId8"/>
    <p:sldId id="351" r:id="rId9"/>
    <p:sldId id="356" r:id="rId10"/>
    <p:sldId id="334" r:id="rId11"/>
    <p:sldId id="353" r:id="rId12"/>
    <p:sldId id="333" r:id="rId13"/>
    <p:sldId id="357" r:id="rId14"/>
    <p:sldId id="358" r:id="rId15"/>
    <p:sldId id="359" r:id="rId16"/>
    <p:sldId id="360" r:id="rId17"/>
    <p:sldId id="361" r:id="rId18"/>
    <p:sldId id="363" r:id="rId19"/>
    <p:sldId id="343" r:id="rId20"/>
  </p:sldIdLst>
  <p:sldSz cx="9144000" cy="6858000" type="screen4x3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4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48" y="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54A20-B8C4-4326-A2F3-10C9BBF55FED}" type="datetimeFigureOut">
              <a:rPr lang="pt-BR" smtClean="0"/>
              <a:t>09/03/2020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623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3B824-3FD6-4817-B545-43ACE8FA42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67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91EB9-7F18-4040-8814-CC99ABC347AC}" type="datetimeFigureOut">
              <a:rPr lang="pt-BR" smtClean="0"/>
              <a:t>09/03/2020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9838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5D023-0331-4D7E-B171-F0AFFBE422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1209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9D897-3155-514D-8089-2485272F749B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0F22-D13D-AC45-A0CF-FA38081FE85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9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9D897-3155-514D-8089-2485272F749B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0F22-D13D-AC45-A0CF-FA38081FE85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0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9D897-3155-514D-8089-2485272F749B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0F22-D13D-AC45-A0CF-FA38081FE85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1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9D897-3155-514D-8089-2485272F749B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0F22-D13D-AC45-A0CF-FA38081FE85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9D897-3155-514D-8089-2485272F749B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0F22-D13D-AC45-A0CF-FA38081FE85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6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9D897-3155-514D-8089-2485272F749B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0F22-D13D-AC45-A0CF-FA38081FE85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3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9D897-3155-514D-8089-2485272F749B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0F22-D13D-AC45-A0CF-FA38081FE85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93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9D897-3155-514D-8089-2485272F749B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0F22-D13D-AC45-A0CF-FA38081FE85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7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9D897-3155-514D-8089-2485272F749B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0F22-D13D-AC45-A0CF-FA38081FE85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83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9D897-3155-514D-8089-2485272F749B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0F22-D13D-AC45-A0CF-FA38081FE85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5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9D897-3155-514D-8089-2485272F749B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0F22-D13D-AC45-A0CF-FA38081FE85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9D897-3155-514D-8089-2485272F749B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C0F22-D13D-AC45-A0CF-FA38081FE85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9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4" y="-27384"/>
            <a:ext cx="9257394" cy="693565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845275" y="6249630"/>
            <a:ext cx="302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ANDEPS</a:t>
            </a:r>
            <a:endParaRPr lang="pt-BR" sz="2000" b="1" dirty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82095" y="6536782"/>
            <a:ext cx="8603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Gisha" panose="020B0502040204020203" pitchFamily="34" charset="-79"/>
                <a:cs typeface="Gisha" panose="020B0502040204020203" pitchFamily="34" charset="-79"/>
              </a:rPr>
              <a:t>Associação</a:t>
            </a:r>
            <a:r>
              <a:rPr lang="pt-BR" sz="1200" dirty="0" smtClean="0">
                <a:solidFill>
                  <a:schemeClr val="bg2">
                    <a:lumMod val="1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Nacional da Carreira de Desenvolvimento de Políticas Sociais</a:t>
            </a:r>
            <a:endParaRPr lang="pt-BR" sz="1200" dirty="0">
              <a:solidFill>
                <a:schemeClr val="bg2">
                  <a:lumMod val="1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852542" y="571967"/>
            <a:ext cx="393016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MITOS GERANDO MISÉRIA E DESIGUALDADE</a:t>
            </a:r>
          </a:p>
          <a:p>
            <a:pPr algn="ctr"/>
            <a:endParaRPr lang="pt-BR" sz="3600" b="1" dirty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endParaRPr lang="pt-BR" sz="3600" b="1" dirty="0" smtClean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pt-BR" sz="3600" b="1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Os ataques contra políticas sociais e servidores públicos</a:t>
            </a:r>
            <a:endParaRPr lang="pt-BR" sz="3600" b="1" dirty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99" y="316247"/>
            <a:ext cx="4138070" cy="6202259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4799" y="6557071"/>
            <a:ext cx="2520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Gisha" panose="020B0502040204020203" pitchFamily="34" charset="-79"/>
                <a:cs typeface="Gisha" panose="020B0502040204020203" pitchFamily="34" charset="-79"/>
              </a:rPr>
              <a:t>Foto Ed Carlos cedida pela AFIPEA</a:t>
            </a:r>
            <a:endParaRPr lang="pt-BR" sz="1200" dirty="0">
              <a:solidFill>
                <a:schemeClr val="bg2">
                  <a:lumMod val="1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46606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4" y="-27384"/>
            <a:ext cx="9257394" cy="693565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845275" y="6249630"/>
            <a:ext cx="302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ANDEPS</a:t>
            </a:r>
            <a:endParaRPr lang="pt-BR" sz="2000" b="1" dirty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82095" y="6536782"/>
            <a:ext cx="8603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Associação</a:t>
            </a:r>
            <a:r>
              <a:rPr lang="pt-BR" sz="1200" dirty="0" smtClean="0">
                <a:solidFill>
                  <a:schemeClr val="bg2">
                    <a:lumMod val="1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Nacional da Carreira de Desenvolvimento de Políticas Sociais</a:t>
            </a:r>
            <a:endParaRPr lang="pt-BR" sz="1200" dirty="0">
              <a:solidFill>
                <a:schemeClr val="bg2">
                  <a:lumMod val="1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4099" name="Picture 3" descr="C:\Users\Rubens\Downloads\gráfico indíce gin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44" y="1667993"/>
            <a:ext cx="4046145" cy="151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302586" y="-27384"/>
            <a:ext cx="696652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t-BR" sz="3600" b="1" dirty="0">
                <a:solidFill>
                  <a:srgbClr val="EEECE1">
                    <a:lumMod val="25000"/>
                  </a:srgb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PLANO MAIS BRASIL</a:t>
            </a:r>
            <a:endParaRPr lang="pt-BR" sz="3200" b="1" dirty="0">
              <a:solidFill>
                <a:srgbClr val="EEECE1">
                  <a:lumMod val="25000"/>
                </a:srgb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 algn="ctr">
              <a:lnSpc>
                <a:spcPct val="150000"/>
              </a:lnSpc>
            </a:pPr>
            <a:r>
              <a:rPr lang="pt-BR" sz="3200" b="1" dirty="0">
                <a:solidFill>
                  <a:srgbClr val="EEECE1">
                    <a:lumMod val="25000"/>
                  </a:srgb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IMPACTOS NA VIDA DAS PESSOAS</a:t>
            </a:r>
            <a:endParaRPr lang="pt-BR" sz="3200" b="1" dirty="0">
              <a:solidFill>
                <a:srgbClr val="EEECE1">
                  <a:lumMod val="25000"/>
                </a:srgb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23" y="1796968"/>
            <a:ext cx="3442316" cy="214060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60" y="4058920"/>
            <a:ext cx="3478379" cy="212882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99" y="3343389"/>
            <a:ext cx="4042489" cy="118836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644" y="4677808"/>
            <a:ext cx="4046143" cy="169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02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4" y="-27384"/>
            <a:ext cx="9257394" cy="693565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845275" y="6249630"/>
            <a:ext cx="302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ANDEPS</a:t>
            </a:r>
            <a:endParaRPr lang="pt-BR" sz="2000" b="1" dirty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82095" y="6536782"/>
            <a:ext cx="8603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Associação</a:t>
            </a:r>
            <a:r>
              <a:rPr lang="pt-BR" sz="1200" dirty="0" smtClean="0">
                <a:solidFill>
                  <a:schemeClr val="bg2">
                    <a:lumMod val="1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Nacional da Carreira de Desenvolvimento de Políticas Sociais</a:t>
            </a:r>
            <a:endParaRPr lang="pt-BR" sz="1200" dirty="0">
              <a:solidFill>
                <a:schemeClr val="bg2">
                  <a:lumMod val="1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93250" y="34380"/>
            <a:ext cx="94341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t-BR" sz="3600" b="1" dirty="0">
                <a:solidFill>
                  <a:srgbClr val="EEECE1">
                    <a:lumMod val="25000"/>
                  </a:srgb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PLANO MAIS BRASIL</a:t>
            </a:r>
            <a:endParaRPr lang="pt-BR" sz="3200" b="1" dirty="0">
              <a:solidFill>
                <a:srgbClr val="EEECE1">
                  <a:lumMod val="25000"/>
                </a:srgb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 algn="ctr">
              <a:lnSpc>
                <a:spcPct val="150000"/>
              </a:lnSpc>
            </a:pPr>
            <a:r>
              <a:rPr lang="pt-BR" sz="3200" b="1" dirty="0" smtClean="0">
                <a:solidFill>
                  <a:srgbClr val="EEECE1">
                    <a:lumMod val="25000"/>
                  </a:srgb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IMPACTOS NA VIDA DAS PESSOAS</a:t>
            </a:r>
            <a:endParaRPr lang="pt-BR" sz="3200" b="1" dirty="0">
              <a:solidFill>
                <a:srgbClr val="EEECE1">
                  <a:lumMod val="25000"/>
                </a:srgb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endParaRPr lang="pt-BR" sz="3600" b="1" dirty="0" smtClean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0" name="Picture 2" descr="C:\Users\Rubens\Downloads\mortalidade infantil cres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" y="1699202"/>
            <a:ext cx="4117176" cy="385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Rubens\Downloads\mortes ec 9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487" y="1699202"/>
            <a:ext cx="4156349" cy="385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667" y="3224744"/>
            <a:ext cx="3259836" cy="302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42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4" y="-27384"/>
            <a:ext cx="9257394" cy="693565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845275" y="6249630"/>
            <a:ext cx="302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ANDEPS</a:t>
            </a:r>
            <a:endParaRPr lang="pt-BR" sz="2000" b="1" dirty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82095" y="6536782"/>
            <a:ext cx="8603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Associação</a:t>
            </a:r>
            <a:r>
              <a:rPr lang="pt-BR" sz="1200" dirty="0" smtClean="0">
                <a:solidFill>
                  <a:schemeClr val="bg2">
                    <a:lumMod val="1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Nacional da Carreira de Desenvolvimento de Políticas Sociais</a:t>
            </a:r>
            <a:endParaRPr lang="pt-BR" sz="1200" dirty="0">
              <a:solidFill>
                <a:schemeClr val="bg2">
                  <a:lumMod val="1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84657" y="178892"/>
            <a:ext cx="88783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 MITO DO MERCADO QUE RESOLVE TUDO  CORONA VÍRUS</a:t>
            </a:r>
            <a:endParaRPr lang="pt-BR" sz="3200" b="1" dirty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84657" y="1578022"/>
            <a:ext cx="8878331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EUA</a:t>
            </a:r>
          </a:p>
          <a:p>
            <a:pPr>
              <a:lnSpc>
                <a:spcPct val="150000"/>
              </a:lnSpc>
            </a:pPr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Sonho dos liberais</a:t>
            </a:r>
          </a:p>
          <a:p>
            <a:pPr>
              <a:lnSpc>
                <a:spcPct val="150000"/>
              </a:lnSpc>
            </a:pPr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País não tem Sistema Universal de Saúde </a:t>
            </a:r>
          </a:p>
          <a:p>
            <a:pPr>
              <a:lnSpc>
                <a:spcPct val="150000"/>
              </a:lnSpc>
            </a:pPr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Cada um que se vire pra pagar sua saúde</a:t>
            </a:r>
          </a:p>
          <a:p>
            <a:pPr>
              <a:lnSpc>
                <a:spcPct val="150000"/>
              </a:lnSpc>
            </a:pPr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Recomendação “fazer os testes e caso positivo, ficar em casa”</a:t>
            </a:r>
          </a:p>
          <a:p>
            <a:pPr>
              <a:lnSpc>
                <a:spcPct val="150000"/>
              </a:lnSpc>
            </a:pPr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Teste custa 250 dólares</a:t>
            </a:r>
          </a:p>
          <a:p>
            <a:pPr>
              <a:lnSpc>
                <a:spcPct val="150000"/>
              </a:lnSpc>
            </a:pPr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Cidadão que falta ao trabalho pode ser despedido </a:t>
            </a:r>
          </a:p>
          <a:p>
            <a:pPr>
              <a:lnSpc>
                <a:spcPct val="150000"/>
              </a:lnSpc>
            </a:pPr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Doença subnotificada e se espalhando</a:t>
            </a:r>
          </a:p>
          <a:p>
            <a:pPr>
              <a:lnSpc>
                <a:spcPct val="150000"/>
              </a:lnSpc>
            </a:pPr>
            <a:endParaRPr lang="pt-BR" sz="22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00019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4" y="-27384"/>
            <a:ext cx="9257394" cy="693565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845275" y="6249630"/>
            <a:ext cx="302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ANDEPS</a:t>
            </a:r>
            <a:endParaRPr lang="pt-BR" sz="2000" b="1" dirty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82095" y="6536782"/>
            <a:ext cx="8603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Associação</a:t>
            </a:r>
            <a:r>
              <a:rPr lang="pt-BR" sz="1200" dirty="0" smtClean="0">
                <a:solidFill>
                  <a:schemeClr val="bg2">
                    <a:lumMod val="1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Nacional da Carreira de Desenvolvimento de Políticas Sociais</a:t>
            </a:r>
            <a:endParaRPr lang="pt-BR" sz="1200" dirty="0">
              <a:solidFill>
                <a:schemeClr val="bg2">
                  <a:lumMod val="1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84657" y="178892"/>
            <a:ext cx="88783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 MITO DO MERCADO QUE RESOLVE TUDO  CORONA VÍRUS</a:t>
            </a:r>
            <a:endParaRPr lang="pt-BR" sz="3200" b="1" dirty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84657" y="1578022"/>
            <a:ext cx="8878331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Brasil</a:t>
            </a:r>
          </a:p>
          <a:p>
            <a:pPr>
              <a:lnSpc>
                <a:spcPct val="150000"/>
              </a:lnSpc>
            </a:pPr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SUS subfinanciado e sucateado </a:t>
            </a:r>
          </a:p>
          <a:p>
            <a:pPr>
              <a:lnSpc>
                <a:spcPct val="150000"/>
              </a:lnSpc>
            </a:pPr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Decodificação do DNA feito por equipe de servidores públicos </a:t>
            </a:r>
          </a:p>
          <a:p>
            <a:pPr>
              <a:lnSpc>
                <a:spcPct val="150000"/>
              </a:lnSpc>
            </a:pPr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Realizada em 48 horas (média mundial é 2 semanas)</a:t>
            </a:r>
          </a:p>
          <a:p>
            <a:pPr>
              <a:lnSpc>
                <a:spcPct val="150000"/>
              </a:lnSpc>
            </a:pPr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Sistema organizado garante integração informações epidemiológicas</a:t>
            </a:r>
          </a:p>
          <a:p>
            <a:pPr>
              <a:lnSpc>
                <a:spcPct val="150000"/>
              </a:lnSpc>
            </a:pPr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Todos tem garantidas orientações e isolamento </a:t>
            </a:r>
          </a:p>
          <a:p>
            <a:pPr>
              <a:lnSpc>
                <a:spcPct val="150000"/>
              </a:lnSpc>
            </a:pPr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Caso de Brasília: Clínica chique pede ajuda e encaminha paciente para hospital público</a:t>
            </a:r>
          </a:p>
          <a:p>
            <a:pPr>
              <a:lnSpc>
                <a:spcPct val="150000"/>
              </a:lnSpc>
            </a:pPr>
            <a:endParaRPr lang="pt-BR" sz="22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lnSpc>
                <a:spcPct val="150000"/>
              </a:lnSpc>
            </a:pPr>
            <a:endParaRPr lang="pt-BR" sz="22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lnSpc>
                <a:spcPct val="150000"/>
              </a:lnSpc>
            </a:pPr>
            <a:endParaRPr lang="pt-BR" sz="22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14585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4" y="-27384"/>
            <a:ext cx="9257394" cy="693565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845275" y="6249630"/>
            <a:ext cx="302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ANDEPS</a:t>
            </a:r>
            <a:endParaRPr lang="pt-BR" sz="2000" b="1" dirty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82095" y="6536782"/>
            <a:ext cx="8603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Associação</a:t>
            </a:r>
            <a:r>
              <a:rPr lang="pt-BR" sz="1200" dirty="0" smtClean="0">
                <a:solidFill>
                  <a:schemeClr val="bg2">
                    <a:lumMod val="1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Nacional da Carreira de Desenvolvimento de Políticas Sociais</a:t>
            </a:r>
            <a:endParaRPr lang="pt-BR" sz="1200" dirty="0">
              <a:solidFill>
                <a:schemeClr val="bg2">
                  <a:lumMod val="1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84657" y="178892"/>
            <a:ext cx="88783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 MITO DO “SÓ MAIS ESSA REFORMA E A ECONOMIA VOLTA A FUNCIONAR”</a:t>
            </a:r>
            <a:endParaRPr lang="pt-BR" sz="3200" b="1" dirty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84657" y="1578022"/>
            <a:ext cx="8878331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2016 - “Temer defende PEC do Teto para "salvar Brasil" até o fim do governo” </a:t>
            </a:r>
          </a:p>
          <a:p>
            <a:pPr>
              <a:lnSpc>
                <a:spcPct val="150000"/>
              </a:lnSpc>
            </a:pPr>
            <a:r>
              <a:rPr lang="pt-BR" sz="2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2016 </a:t>
            </a:r>
            <a:r>
              <a:rPr lang="pt-BR" sz="2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- "[Quero] combater certa tese que dizem que, ao pensar em reforma trabalhista, estamos querendo eliminar direitos. Pelo contrário, o que queremos é manter empregos, e manter emprego é manter a arrecadação que o emprego dá ao poder público brasileiro"</a:t>
            </a:r>
            <a:endParaRPr lang="pt-BR" sz="22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lnSpc>
                <a:spcPct val="150000"/>
              </a:lnSpc>
            </a:pPr>
            <a:r>
              <a:rPr lang="pt-BR" sz="2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2017 - “Sem </a:t>
            </a:r>
            <a:r>
              <a:rPr lang="pt-BR" sz="2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a </a:t>
            </a:r>
            <a:r>
              <a:rPr lang="pt-BR" sz="2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reforma (da previdência), </a:t>
            </a:r>
            <a:r>
              <a:rPr lang="pt-BR" sz="2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não teremos crescimento econômico. Não haverá criação de novos empregos para tantos milhões de desempregados</a:t>
            </a:r>
            <a:r>
              <a:rPr lang="pt-BR" sz="2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.” Temer</a:t>
            </a:r>
          </a:p>
          <a:p>
            <a:pPr>
              <a:lnSpc>
                <a:spcPct val="150000"/>
              </a:lnSpc>
            </a:pPr>
            <a:endParaRPr lang="pt-BR" sz="22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lnSpc>
                <a:spcPct val="150000"/>
              </a:lnSpc>
            </a:pPr>
            <a:endParaRPr lang="pt-BR" sz="22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12649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4" y="-27384"/>
            <a:ext cx="9257394" cy="693565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845275" y="6249630"/>
            <a:ext cx="302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ANDEPS</a:t>
            </a:r>
            <a:endParaRPr lang="pt-BR" sz="2000" b="1" dirty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82095" y="6536782"/>
            <a:ext cx="8603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Associação</a:t>
            </a:r>
            <a:r>
              <a:rPr lang="pt-BR" sz="1200" dirty="0" smtClean="0">
                <a:solidFill>
                  <a:schemeClr val="bg2">
                    <a:lumMod val="1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Nacional da Carreira de Desenvolvimento de Políticas Sociais</a:t>
            </a:r>
            <a:endParaRPr lang="pt-BR" sz="1200" dirty="0">
              <a:solidFill>
                <a:schemeClr val="bg2">
                  <a:lumMod val="1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84657" y="178892"/>
            <a:ext cx="88783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 MITO DO “SÓ MAIS ESSA REFORMA E A ECONOMIA VOLTA A FUNCIONAR”</a:t>
            </a:r>
            <a:endParaRPr lang="pt-BR" sz="3200" b="1" dirty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84657" y="2072870"/>
            <a:ext cx="8878331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2018 – “Bolsonaro </a:t>
            </a:r>
            <a:r>
              <a:rPr lang="pt-BR" sz="2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afirmou que ainda está estudando as reformas que quer fazer, mas ressaltou que "não basta ter só direitos e não ter empregos</a:t>
            </a:r>
            <a:r>
              <a:rPr lang="pt-BR" sz="2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".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2020 </a:t>
            </a:r>
            <a:r>
              <a:rPr lang="pt-BR" sz="2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– “Paulo </a:t>
            </a:r>
            <a:r>
              <a:rPr lang="pt-BR" sz="2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Guedes compara funcionário público a 'parasita' ao defender reforma </a:t>
            </a:r>
            <a:r>
              <a:rPr lang="pt-BR" sz="2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administrativa. Segundo </a:t>
            </a:r>
            <a:r>
              <a:rPr lang="pt-BR" sz="2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o ministro da Economia, máquina pública está quebrada</a:t>
            </a:r>
            <a:r>
              <a:rPr lang="pt-BR" sz="2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.”  </a:t>
            </a:r>
            <a:endParaRPr lang="pt-BR" sz="2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lnSpc>
                <a:spcPct val="150000"/>
              </a:lnSpc>
            </a:pPr>
            <a:endParaRPr lang="pt-BR" sz="22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40137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4" y="-27384"/>
            <a:ext cx="9257394" cy="693565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845275" y="6249630"/>
            <a:ext cx="302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ANDEPS</a:t>
            </a:r>
            <a:endParaRPr lang="pt-BR" sz="2000" b="1" dirty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82095" y="6536782"/>
            <a:ext cx="8603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Associação</a:t>
            </a:r>
            <a:r>
              <a:rPr lang="pt-BR" sz="1200" dirty="0" smtClean="0">
                <a:solidFill>
                  <a:schemeClr val="bg2">
                    <a:lumMod val="1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Nacional da Carreira de Desenvolvimento de Políticas Sociais</a:t>
            </a:r>
            <a:endParaRPr lang="pt-BR" sz="1200" dirty="0">
              <a:solidFill>
                <a:schemeClr val="bg2">
                  <a:lumMod val="1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84657" y="178892"/>
            <a:ext cx="88783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 MITO DO “SÓ MAIS ESSA REFORMA E A ECONOMIA VOLTA A FUNCIONAR”</a:t>
            </a:r>
            <a:endParaRPr lang="pt-BR" sz="3200" b="1" dirty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84656" y="1395142"/>
            <a:ext cx="8878331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4 anos depois</a:t>
            </a:r>
          </a:p>
          <a:p>
            <a:pPr>
              <a:lnSpc>
                <a:spcPct val="150000"/>
              </a:lnSpc>
            </a:pPr>
            <a:r>
              <a:rPr lang="pt-BR" sz="2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Crescimento</a:t>
            </a:r>
          </a:p>
          <a:p>
            <a:pPr>
              <a:lnSpc>
                <a:spcPct val="150000"/>
              </a:lnSpc>
            </a:pPr>
            <a:r>
              <a:rPr lang="pt-BR" sz="2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- PIB cresceu 1,1% em 2019; 1,3% em 2018; 1,3% 2017 </a:t>
            </a:r>
          </a:p>
          <a:p>
            <a:pPr>
              <a:lnSpc>
                <a:spcPct val="150000"/>
              </a:lnSpc>
            </a:pPr>
            <a:r>
              <a:rPr lang="pt-BR" sz="2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- Estamos com o PIB equivalente ao que tínhamos em 2013  </a:t>
            </a:r>
          </a:p>
          <a:p>
            <a:pPr>
              <a:lnSpc>
                <a:spcPct val="150000"/>
              </a:lnSpc>
            </a:pPr>
            <a:endParaRPr lang="pt-BR" sz="2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lnSpc>
                <a:spcPct val="150000"/>
              </a:lnSpc>
            </a:pPr>
            <a:r>
              <a:rPr lang="pt-BR" sz="2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Desemprego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t-BR" sz="2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11,6 milhões de desempregados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t-BR" sz="2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41% de taxa de informalidade </a:t>
            </a:r>
          </a:p>
        </p:txBody>
      </p:sp>
    </p:spTree>
    <p:extLst>
      <p:ext uri="{BB962C8B-B14F-4D97-AF65-F5344CB8AC3E}">
        <p14:creationId xmlns:p14="http://schemas.microsoft.com/office/powerpoint/2010/main" val="1333203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4" y="-27384"/>
            <a:ext cx="9257394" cy="693565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845275" y="6249630"/>
            <a:ext cx="302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ANDEPS</a:t>
            </a:r>
            <a:endParaRPr lang="pt-BR" sz="2000" b="1" dirty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82095" y="6536782"/>
            <a:ext cx="8603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Associação</a:t>
            </a:r>
            <a:r>
              <a:rPr lang="pt-BR" sz="1200" dirty="0" smtClean="0">
                <a:solidFill>
                  <a:schemeClr val="bg2">
                    <a:lumMod val="1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Nacional da Carreira de Desenvolvimento de Políticas Sociais</a:t>
            </a:r>
            <a:endParaRPr lang="pt-BR" sz="1200" dirty="0">
              <a:solidFill>
                <a:schemeClr val="bg2">
                  <a:lumMod val="1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65668" y="215571"/>
            <a:ext cx="8878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QUE ESTADO QUEREMOS?</a:t>
            </a:r>
          </a:p>
        </p:txBody>
      </p:sp>
      <p:sp>
        <p:nvSpPr>
          <p:cNvPr id="11" name="CaixaDeTexto 9"/>
          <p:cNvSpPr txBox="1"/>
          <p:nvPr/>
        </p:nvSpPr>
        <p:spPr>
          <a:xfrm>
            <a:off x="184657" y="906213"/>
            <a:ext cx="8878331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Nova crise se aproxima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- Maior procura por serviços públicos e políticas sociais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- Economia desaquecida necessitando estimulo pela  demanda estatal</a:t>
            </a:r>
          </a:p>
          <a:p>
            <a:pPr algn="just">
              <a:lnSpc>
                <a:spcPct val="150000"/>
              </a:lnSpc>
            </a:pPr>
            <a:endParaRPr lang="pt-BR" sz="24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Vamos insistir no remédio que não está funcionando? </a:t>
            </a:r>
          </a:p>
          <a:p>
            <a:pPr algn="just">
              <a:lnSpc>
                <a:spcPct val="150000"/>
              </a:lnSpc>
            </a:pPr>
            <a:endParaRPr lang="pt-BR" sz="24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“A definição de insanidade é fazer a mesma coisa repetidamente e esperar resultados diferentes”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(é mito que essa frase seja do Einstein) </a:t>
            </a:r>
            <a:endParaRPr lang="pt-BR" sz="24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08052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2556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4" y="-27384"/>
            <a:ext cx="9257394" cy="693565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845275" y="6249630"/>
            <a:ext cx="302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ANDEPS</a:t>
            </a:r>
            <a:endParaRPr lang="pt-BR" sz="2000" b="1" dirty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82095" y="6536782"/>
            <a:ext cx="8603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Associação</a:t>
            </a:r>
            <a:r>
              <a:rPr lang="pt-BR" sz="1200" dirty="0" smtClean="0">
                <a:solidFill>
                  <a:schemeClr val="bg2">
                    <a:lumMod val="1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Nacional da Carreira de Desenvolvimento de Políticas Sociais</a:t>
            </a:r>
            <a:endParaRPr lang="pt-BR" sz="1200" dirty="0">
              <a:solidFill>
                <a:schemeClr val="bg2">
                  <a:lumMod val="1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65668" y="720083"/>
            <a:ext cx="8878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OBRIGADO</a:t>
            </a:r>
          </a:p>
        </p:txBody>
      </p:sp>
      <p:sp>
        <p:nvSpPr>
          <p:cNvPr id="11" name="CaixaDeTexto 9"/>
          <p:cNvSpPr txBox="1"/>
          <p:nvPr/>
        </p:nvSpPr>
        <p:spPr>
          <a:xfrm>
            <a:off x="941459" y="1922369"/>
            <a:ext cx="7364728" cy="324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Rubens Bias</a:t>
            </a:r>
          </a:p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Analista de Políticas Sociais </a:t>
            </a:r>
          </a:p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ANDEPS – Associação Nacional de Desenvolvimento de Políticas Sociais </a:t>
            </a:r>
          </a:p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(61)98118-6296</a:t>
            </a:r>
          </a:p>
        </p:txBody>
      </p:sp>
    </p:spTree>
    <p:extLst>
      <p:ext uri="{BB962C8B-B14F-4D97-AF65-F5344CB8AC3E}">
        <p14:creationId xmlns:p14="http://schemas.microsoft.com/office/powerpoint/2010/main" val="939739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4" y="-27384"/>
            <a:ext cx="9257394" cy="693565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845275" y="6249630"/>
            <a:ext cx="302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ANDEPS</a:t>
            </a:r>
            <a:endParaRPr lang="pt-BR" sz="2000" b="1" dirty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82095" y="6536782"/>
            <a:ext cx="8603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Associação</a:t>
            </a:r>
            <a:r>
              <a:rPr lang="pt-BR" sz="1200" dirty="0" smtClean="0">
                <a:solidFill>
                  <a:schemeClr val="bg2">
                    <a:lumMod val="1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Nacional da Carreira de Desenvolvimento de Políticas Sociais</a:t>
            </a:r>
            <a:endParaRPr lang="pt-BR" sz="1200" dirty="0">
              <a:solidFill>
                <a:schemeClr val="bg2">
                  <a:lumMod val="1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48148" y="209429"/>
            <a:ext cx="7751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REFORMA DO ESTADO </a:t>
            </a:r>
          </a:p>
          <a:p>
            <a:pPr algn="ctr"/>
            <a:r>
              <a:rPr lang="pt-BR" sz="3600" b="1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É ESTADO DE ESPÍRITO</a:t>
            </a:r>
            <a:endParaRPr lang="pt-BR" sz="3600" b="1" dirty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53" y="1377570"/>
            <a:ext cx="7629748" cy="490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94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4" y="-27384"/>
            <a:ext cx="9257394" cy="693565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845275" y="6249630"/>
            <a:ext cx="302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ANDEPS</a:t>
            </a:r>
            <a:endParaRPr lang="pt-BR" sz="2000" b="1" dirty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82095" y="6536782"/>
            <a:ext cx="8603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Associação</a:t>
            </a:r>
            <a:r>
              <a:rPr lang="pt-BR" sz="1200" dirty="0" smtClean="0">
                <a:solidFill>
                  <a:schemeClr val="bg2">
                    <a:lumMod val="1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Nacional da Carreira de Desenvolvimento de Políticas Sociais</a:t>
            </a:r>
            <a:endParaRPr lang="pt-BR" sz="1200" dirty="0">
              <a:solidFill>
                <a:schemeClr val="bg2">
                  <a:lumMod val="1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65668" y="74895"/>
            <a:ext cx="8878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POLITICAS SOCIAIS </a:t>
            </a:r>
          </a:p>
          <a:p>
            <a:pPr algn="ctr"/>
            <a:r>
              <a:rPr lang="pt-BR" sz="4000" b="1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 ESTADO DE BEM ESTAR SOCIAL </a:t>
            </a:r>
            <a:endParaRPr lang="pt-BR" sz="4000" b="1" dirty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19928" y="1535651"/>
            <a:ext cx="887833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Constituição Federal de 1988 </a:t>
            </a:r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– Constituição </a:t>
            </a:r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cidadã</a:t>
            </a:r>
          </a:p>
          <a:p>
            <a:endParaRPr lang="pt-BR" sz="2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Objetivos fundamentais da República:</a:t>
            </a:r>
          </a:p>
          <a:p>
            <a:pPr lvl="1"/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Construir uma sociedade livre, justa e solidária;</a:t>
            </a:r>
          </a:p>
          <a:p>
            <a:pPr lvl="1"/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Garantir o desenvolvimento nacional;</a:t>
            </a:r>
          </a:p>
          <a:p>
            <a:pPr lvl="1"/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Erradicar a pobreza e a marginalização e reduzir as desigualdades sociais e regionais;</a:t>
            </a:r>
          </a:p>
          <a:p>
            <a:pPr lvl="1"/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Promover o bem de todos, sem preconceitos de origem, raça, sexo, cor, idade e quaisquer outras formas de discriminação</a:t>
            </a:r>
          </a:p>
          <a:p>
            <a:endParaRPr lang="pt-BR" sz="22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Direitos </a:t>
            </a: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Sociais (Artigo 6º) São direitos sociais a educação, a saúde, a alimentação, o trabalho, a moradia, o transporte, o lazer, a segurança, a previdência social, a proteção à maternidade e à infância, a assistência aos desamparados, na forma desta Constituição </a:t>
            </a:r>
          </a:p>
        </p:txBody>
      </p:sp>
    </p:spTree>
    <p:extLst>
      <p:ext uri="{BB962C8B-B14F-4D97-AF65-F5344CB8AC3E}">
        <p14:creationId xmlns:p14="http://schemas.microsoft.com/office/powerpoint/2010/main" val="428944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4" y="-27384"/>
            <a:ext cx="9257394" cy="693565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845275" y="6249630"/>
            <a:ext cx="302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ANDEPS</a:t>
            </a:r>
            <a:endParaRPr lang="pt-BR" sz="2000" b="1" dirty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82095" y="6536782"/>
            <a:ext cx="8603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Associação</a:t>
            </a:r>
            <a:r>
              <a:rPr lang="pt-BR" sz="1200" dirty="0" smtClean="0">
                <a:solidFill>
                  <a:schemeClr val="bg2">
                    <a:lumMod val="1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Nacional da Carreira de Desenvolvimento de Políticas Sociais</a:t>
            </a:r>
            <a:endParaRPr lang="pt-BR" sz="1200" dirty="0">
              <a:solidFill>
                <a:schemeClr val="bg2">
                  <a:lumMod val="1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93250" y="210222"/>
            <a:ext cx="94341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PLANO MAIS BRASIL</a:t>
            </a:r>
            <a:endParaRPr lang="pt-BR" sz="3200" b="1" dirty="0" smtClean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>
              <a:lnSpc>
                <a:spcPct val="150000"/>
              </a:lnSpc>
            </a:pPr>
            <a:r>
              <a:rPr lang="pt-BR" sz="3200" b="1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REFORMA </a:t>
            </a:r>
            <a:r>
              <a:rPr lang="pt-BR" sz="3200" b="1" dirty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DO ESTADO É ESTADO DE ESPÍRITO</a:t>
            </a:r>
          </a:p>
          <a:p>
            <a:pPr algn="ctr"/>
            <a:endParaRPr lang="pt-BR" sz="3600" b="1" dirty="0" smtClean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84657" y="2152043"/>
            <a:ext cx="88783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2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/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Desmontar os ideais da Constituição de 1988</a:t>
            </a:r>
            <a:endParaRPr lang="pt-BR" sz="22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/>
            <a:endParaRPr lang="pt-BR" sz="2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/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Direitos sociais: Retirar por medidas administrativas, legais e constitucionais</a:t>
            </a:r>
          </a:p>
          <a:p>
            <a:pPr algn="just"/>
            <a:endParaRPr lang="pt-BR" sz="2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/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Funcionalismo público: Precarizar por meio de medidas </a:t>
            </a: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administrativas, legais e </a:t>
            </a:r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constitucionais</a:t>
            </a:r>
            <a:endParaRPr lang="pt-BR" sz="2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64214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4" y="-27384"/>
            <a:ext cx="9257394" cy="693565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845275" y="6249630"/>
            <a:ext cx="302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ANDEPS</a:t>
            </a:r>
            <a:endParaRPr lang="pt-BR" sz="2000" b="1" dirty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82095" y="6536782"/>
            <a:ext cx="8603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Associação</a:t>
            </a:r>
            <a:r>
              <a:rPr lang="pt-BR" sz="1200" dirty="0" smtClean="0">
                <a:solidFill>
                  <a:schemeClr val="bg2">
                    <a:lumMod val="1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Nacional da Carreira de Desenvolvimento de Políticas Sociais</a:t>
            </a:r>
            <a:endParaRPr lang="pt-BR" sz="1200" dirty="0">
              <a:solidFill>
                <a:schemeClr val="bg2">
                  <a:lumMod val="1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93250" y="210222"/>
            <a:ext cx="94341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t-BR" sz="3600" b="1" dirty="0">
                <a:solidFill>
                  <a:srgbClr val="EEECE1">
                    <a:lumMod val="25000"/>
                  </a:srgb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PLANO MAIS BRASIL</a:t>
            </a:r>
            <a:endParaRPr lang="pt-BR" sz="3200" b="1" dirty="0">
              <a:solidFill>
                <a:srgbClr val="EEECE1">
                  <a:lumMod val="25000"/>
                </a:srgb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 algn="ctr">
              <a:lnSpc>
                <a:spcPct val="150000"/>
              </a:lnSpc>
            </a:pPr>
            <a:r>
              <a:rPr lang="pt-BR" sz="3200" b="1" dirty="0">
                <a:solidFill>
                  <a:srgbClr val="EEECE1">
                    <a:lumMod val="25000"/>
                  </a:srgb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REFORMA DO ESTADO É ESTADO DE ESPÍRITO</a:t>
            </a:r>
          </a:p>
          <a:p>
            <a:pPr algn="ctr"/>
            <a:endParaRPr lang="pt-BR" sz="3600" b="1" dirty="0" smtClean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84657" y="1932587"/>
            <a:ext cx="8878331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Servidores Públicos</a:t>
            </a:r>
          </a:p>
          <a:p>
            <a:pPr algn="ctr">
              <a:lnSpc>
                <a:spcPct val="150000"/>
              </a:lnSpc>
            </a:pPr>
            <a:endParaRPr lang="pt-BR" sz="2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São os que garantem Políticas Públicas e Direitos Sociais</a:t>
            </a:r>
          </a:p>
          <a:p>
            <a:pPr algn="just"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Fim da Estabilidade </a:t>
            </a:r>
          </a:p>
          <a:p>
            <a:pPr algn="just"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Fim dos concursos públicos </a:t>
            </a:r>
          </a:p>
          <a:p>
            <a:pPr algn="just"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Precarização com contratos temporários (MP922/2020)</a:t>
            </a:r>
          </a:p>
          <a:p>
            <a:pPr algn="just"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Fim das progressões </a:t>
            </a:r>
          </a:p>
          <a:p>
            <a:pPr algn="just"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Redução de salários </a:t>
            </a:r>
          </a:p>
        </p:txBody>
      </p:sp>
    </p:spTree>
    <p:extLst>
      <p:ext uri="{BB962C8B-B14F-4D97-AF65-F5344CB8AC3E}">
        <p14:creationId xmlns:p14="http://schemas.microsoft.com/office/powerpoint/2010/main" val="4217496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4" y="-27384"/>
            <a:ext cx="9257394" cy="693565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845275" y="6249630"/>
            <a:ext cx="302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ANDEPS</a:t>
            </a:r>
            <a:endParaRPr lang="pt-BR" sz="2000" b="1" dirty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82095" y="6536782"/>
            <a:ext cx="8603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Associação</a:t>
            </a:r>
            <a:r>
              <a:rPr lang="pt-BR" sz="1200" dirty="0" smtClean="0">
                <a:solidFill>
                  <a:schemeClr val="bg2">
                    <a:lumMod val="1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Nacional da Carreira de Desenvolvimento de Políticas Sociais</a:t>
            </a:r>
            <a:endParaRPr lang="pt-BR" sz="1200" dirty="0">
              <a:solidFill>
                <a:schemeClr val="bg2">
                  <a:lumMod val="1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93250" y="210222"/>
            <a:ext cx="94341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t-BR" sz="3600" b="1" dirty="0">
                <a:solidFill>
                  <a:srgbClr val="EEECE1">
                    <a:lumMod val="25000"/>
                  </a:srgb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PLANO MAIS BRASIL</a:t>
            </a:r>
            <a:endParaRPr lang="pt-BR" sz="3200" b="1" dirty="0">
              <a:solidFill>
                <a:srgbClr val="EEECE1">
                  <a:lumMod val="25000"/>
                </a:srgb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 algn="ctr">
              <a:lnSpc>
                <a:spcPct val="150000"/>
              </a:lnSpc>
            </a:pPr>
            <a:r>
              <a:rPr lang="pt-BR" sz="3200" b="1" dirty="0" smtClean="0">
                <a:solidFill>
                  <a:srgbClr val="EEECE1">
                    <a:lumMod val="25000"/>
                  </a:srgb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 MITO DO ESTADO INCHADO</a:t>
            </a:r>
            <a:endParaRPr lang="pt-BR" sz="3200" b="1" dirty="0">
              <a:solidFill>
                <a:srgbClr val="EEECE1">
                  <a:lumMod val="25000"/>
                </a:srgb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endParaRPr lang="pt-BR" sz="3600" b="1" dirty="0" smtClean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74" y="2967262"/>
            <a:ext cx="8236652" cy="302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84657" y="2350325"/>
            <a:ext cx="8878331" cy="104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 b="1" dirty="0">
                <a:latin typeface="Calibri" panose="020F0502020204030204" pitchFamily="34" charset="0"/>
                <a:cs typeface="Arial" panose="020B0604020202020204" pitchFamily="34" charset="0"/>
              </a:rPr>
              <a:t>Total de Servidores Federais Civis Ativos (1991 a 2018)</a:t>
            </a:r>
          </a:p>
          <a:p>
            <a:pPr algn="just">
              <a:lnSpc>
                <a:spcPct val="150000"/>
              </a:lnSpc>
            </a:pPr>
            <a:endParaRPr lang="pt-BR" sz="22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04078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4" y="-27384"/>
            <a:ext cx="9257394" cy="693565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845275" y="6249630"/>
            <a:ext cx="302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ANDEPS</a:t>
            </a:r>
            <a:endParaRPr lang="pt-BR" sz="2000" b="1" dirty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82095" y="6536782"/>
            <a:ext cx="8603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Associação</a:t>
            </a:r>
            <a:r>
              <a:rPr lang="pt-BR" sz="1200" dirty="0" smtClean="0">
                <a:solidFill>
                  <a:schemeClr val="bg2">
                    <a:lumMod val="1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Nacional da Carreira de Desenvolvimento de Políticas Sociais</a:t>
            </a:r>
            <a:endParaRPr lang="pt-BR" sz="1200" dirty="0">
              <a:solidFill>
                <a:schemeClr val="bg2">
                  <a:lumMod val="1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93250" y="210222"/>
            <a:ext cx="94341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t-BR" sz="3600" b="1" dirty="0">
                <a:solidFill>
                  <a:srgbClr val="EEECE1">
                    <a:lumMod val="25000"/>
                  </a:srgb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PLANO MAIS BRASIL</a:t>
            </a:r>
            <a:endParaRPr lang="pt-BR" sz="3200" b="1" dirty="0">
              <a:solidFill>
                <a:srgbClr val="EEECE1">
                  <a:lumMod val="25000"/>
                </a:srgb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 algn="ctr">
              <a:lnSpc>
                <a:spcPct val="150000"/>
              </a:lnSpc>
            </a:pPr>
            <a:r>
              <a:rPr lang="pt-BR" sz="3200" b="1" dirty="0" smtClean="0">
                <a:solidFill>
                  <a:srgbClr val="EEECE1">
                    <a:lumMod val="25000"/>
                  </a:srgb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 MITO DO ESTADO INCHADO</a:t>
            </a:r>
            <a:endParaRPr lang="pt-BR" sz="3200" b="1" dirty="0">
              <a:solidFill>
                <a:srgbClr val="EEECE1">
                  <a:lumMod val="25000"/>
                </a:srgb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endParaRPr lang="pt-BR" sz="3600" b="1" dirty="0" smtClean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2027939"/>
            <a:ext cx="9086850" cy="405765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-1476231" y="5984814"/>
            <a:ext cx="4572000" cy="4648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latin typeface="Calibri" panose="020F0502020204030204" pitchFamily="34" charset="0"/>
                <a:cs typeface="Arial" panose="020B0604020202020204" pitchFamily="34" charset="0"/>
              </a:rPr>
              <a:t>Fonte: OCDE</a:t>
            </a:r>
            <a:endParaRPr lang="pt-BR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73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4" y="-27384"/>
            <a:ext cx="9257394" cy="693565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845275" y="6249630"/>
            <a:ext cx="302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ANDEPS</a:t>
            </a:r>
            <a:endParaRPr lang="pt-BR" sz="2000" b="1" dirty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82095" y="6536782"/>
            <a:ext cx="8603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Associação</a:t>
            </a:r>
            <a:r>
              <a:rPr lang="pt-BR" sz="1200" dirty="0" smtClean="0">
                <a:solidFill>
                  <a:schemeClr val="bg2">
                    <a:lumMod val="1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Nacional da Carreira de Desenvolvimento de Políticas Sociais</a:t>
            </a:r>
            <a:endParaRPr lang="pt-BR" sz="1200" dirty="0">
              <a:solidFill>
                <a:schemeClr val="bg2">
                  <a:lumMod val="1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93250" y="210222"/>
            <a:ext cx="94341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t-BR" sz="3600" b="1" dirty="0">
                <a:solidFill>
                  <a:srgbClr val="EEECE1">
                    <a:lumMod val="25000"/>
                  </a:srgb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PLANO MAIS BRASIL</a:t>
            </a:r>
            <a:endParaRPr lang="pt-BR" sz="3200" b="1" dirty="0">
              <a:solidFill>
                <a:srgbClr val="EEECE1">
                  <a:lumMod val="25000"/>
                </a:srgb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 algn="ctr">
              <a:lnSpc>
                <a:spcPct val="150000"/>
              </a:lnSpc>
            </a:pPr>
            <a:r>
              <a:rPr lang="pt-BR" sz="3200" b="1" dirty="0">
                <a:solidFill>
                  <a:srgbClr val="EEECE1">
                    <a:lumMod val="25000"/>
                  </a:srgb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IMPACTOS NO SERVIÇO PÚBLICO</a:t>
            </a:r>
          </a:p>
          <a:p>
            <a:pPr algn="ctr"/>
            <a:endParaRPr lang="pt-BR" sz="3600" b="1" dirty="0" smtClean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84657" y="1932587"/>
            <a:ext cx="8878331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Cabide </a:t>
            </a: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de emprego </a:t>
            </a:r>
            <a:endParaRPr lang="pt-BR" sz="22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>
              <a:lnSpc>
                <a:spcPct val="150000"/>
              </a:lnSpc>
            </a:pPr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Mais apadrinhamento - Coronelismo</a:t>
            </a:r>
          </a:p>
          <a:p>
            <a:pPr algn="just">
              <a:lnSpc>
                <a:spcPct val="150000"/>
              </a:lnSpc>
            </a:pPr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Menos qualidade dos funcionários</a:t>
            </a:r>
          </a:p>
          <a:p>
            <a:pPr algn="just">
              <a:lnSpc>
                <a:spcPct val="150000"/>
              </a:lnSpc>
            </a:pPr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Descontinuidade – “reinvenção da roda”</a:t>
            </a:r>
          </a:p>
          <a:p>
            <a:pPr algn="just">
              <a:lnSpc>
                <a:spcPct val="150000"/>
              </a:lnSpc>
            </a:pPr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Alta rotatividade – Perda de memória institucional</a:t>
            </a:r>
          </a:p>
          <a:p>
            <a:pPr algn="just">
              <a:lnSpc>
                <a:spcPct val="150000"/>
              </a:lnSpc>
            </a:pPr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Desperdício de recursos públicos</a:t>
            </a:r>
            <a:endParaRPr lang="pt-BR" sz="2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Compromisso com gestores, não com missão órgão</a:t>
            </a:r>
          </a:p>
          <a:p>
            <a:pPr algn="just">
              <a:lnSpc>
                <a:spcPct val="150000"/>
              </a:lnSpc>
            </a:pPr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Só política de governo, não de Estado</a:t>
            </a:r>
          </a:p>
          <a:p>
            <a:pPr algn="just">
              <a:lnSpc>
                <a:spcPct val="150000"/>
              </a:lnSpc>
            </a:pPr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Perde na eficácia, na eficiência e na efetividade</a:t>
            </a:r>
          </a:p>
        </p:txBody>
      </p:sp>
    </p:spTree>
    <p:extLst>
      <p:ext uri="{BB962C8B-B14F-4D97-AF65-F5344CB8AC3E}">
        <p14:creationId xmlns:p14="http://schemas.microsoft.com/office/powerpoint/2010/main" val="16795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4" y="-27384"/>
            <a:ext cx="9257394" cy="693565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845275" y="6249630"/>
            <a:ext cx="302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ANDEPS</a:t>
            </a:r>
            <a:endParaRPr lang="pt-BR" sz="2000" b="1" dirty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82095" y="6536782"/>
            <a:ext cx="8603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Associação</a:t>
            </a:r>
            <a:r>
              <a:rPr lang="pt-BR" sz="1200" dirty="0" smtClean="0">
                <a:solidFill>
                  <a:schemeClr val="bg2">
                    <a:lumMod val="1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Nacional da Carreira de Desenvolvimento de Políticas Sociais</a:t>
            </a:r>
            <a:endParaRPr lang="pt-BR" sz="1200" dirty="0">
              <a:solidFill>
                <a:schemeClr val="bg2">
                  <a:lumMod val="1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93250" y="210222"/>
            <a:ext cx="94341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t-BR" sz="3600" b="1" dirty="0">
                <a:solidFill>
                  <a:srgbClr val="EEECE1">
                    <a:lumMod val="25000"/>
                  </a:srgb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PLANO MAIS BRASIL</a:t>
            </a:r>
            <a:endParaRPr lang="pt-BR" sz="3200" b="1" dirty="0">
              <a:solidFill>
                <a:srgbClr val="EEECE1">
                  <a:lumMod val="25000"/>
                </a:srgb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 algn="ctr">
              <a:lnSpc>
                <a:spcPct val="150000"/>
              </a:lnSpc>
            </a:pPr>
            <a:r>
              <a:rPr lang="pt-BR" sz="3200" b="1" dirty="0">
                <a:solidFill>
                  <a:srgbClr val="EEECE1">
                    <a:lumMod val="25000"/>
                  </a:srgb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REFORMA DO ESTADO É ESTADO DE ESPÍRITO</a:t>
            </a:r>
          </a:p>
          <a:p>
            <a:pPr algn="ctr"/>
            <a:endParaRPr lang="pt-BR" sz="3600" b="1" dirty="0" smtClean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84657" y="1932587"/>
            <a:ext cx="8878331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Políticas sociais</a:t>
            </a:r>
          </a:p>
          <a:p>
            <a:pPr algn="ctr">
              <a:lnSpc>
                <a:spcPct val="150000"/>
              </a:lnSpc>
            </a:pPr>
            <a:endParaRPr lang="pt-BR" sz="22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>
              <a:lnSpc>
                <a:spcPct val="150000"/>
              </a:lnSpc>
            </a:pPr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São as que combatem desigualdades e a miséria</a:t>
            </a:r>
          </a:p>
          <a:p>
            <a:pPr algn="just">
              <a:lnSpc>
                <a:spcPct val="150000"/>
              </a:lnSpc>
            </a:pPr>
            <a:endParaRPr lang="pt-BR" sz="22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>
              <a:lnSpc>
                <a:spcPct val="150000"/>
              </a:lnSpc>
            </a:pPr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Aprofundamento da Emenda do Teto de Gastos (EC95)</a:t>
            </a:r>
          </a:p>
          <a:p>
            <a:pPr algn="just">
              <a:lnSpc>
                <a:spcPct val="150000"/>
              </a:lnSpc>
            </a:pPr>
            <a:endParaRPr lang="pt-BR" sz="22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>
              <a:lnSpc>
                <a:spcPct val="150000"/>
              </a:lnSpc>
            </a:pPr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Redução de 25% nos serviços públicos </a:t>
            </a:r>
          </a:p>
          <a:p>
            <a:pPr algn="just">
              <a:lnSpc>
                <a:spcPct val="150000"/>
              </a:lnSpc>
            </a:pPr>
            <a:endParaRPr lang="pt-BR" sz="22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>
              <a:lnSpc>
                <a:spcPct val="150000"/>
              </a:lnSpc>
            </a:pPr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Desvincular investimentos em Saúde e Educação </a:t>
            </a:r>
          </a:p>
        </p:txBody>
      </p:sp>
    </p:spTree>
    <p:extLst>
      <p:ext uri="{BB962C8B-B14F-4D97-AF65-F5344CB8AC3E}">
        <p14:creationId xmlns:p14="http://schemas.microsoft.com/office/powerpoint/2010/main" val="127836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2600</TotalTime>
  <Words>1001</Words>
  <Application>Microsoft Office PowerPoint</Application>
  <PresentationFormat>Apresentação na tela (4:3)</PresentationFormat>
  <Paragraphs>153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Gisha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rah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Transversalidade na Carreira de Desenvolvimento de Políticas Sociais</dc:title>
  <dc:creator>rah fonseca</dc:creator>
  <cp:lastModifiedBy>Rubens Bias Pinto</cp:lastModifiedBy>
  <cp:revision>197</cp:revision>
  <cp:lastPrinted>2015-12-14T14:27:50Z</cp:lastPrinted>
  <dcterms:created xsi:type="dcterms:W3CDTF">2015-07-24T00:39:21Z</dcterms:created>
  <dcterms:modified xsi:type="dcterms:W3CDTF">2020-03-10T00:52:24Z</dcterms:modified>
</cp:coreProperties>
</file>