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rawing7.xml" ContentType="application/vnd.ms-office.drawingml.diagramDrawing+xml"/>
  <Override PartName="/ppt/diagrams/quickStyle8.xml" ContentType="application/vnd.openxmlformats-officedocument.drawingml.diagramStyl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97" r:id="rId3"/>
    <p:sldId id="298" r:id="rId4"/>
    <p:sldId id="299" r:id="rId5"/>
    <p:sldId id="300" r:id="rId6"/>
    <p:sldId id="313" r:id="rId7"/>
    <p:sldId id="321" r:id="rId8"/>
    <p:sldId id="320" r:id="rId9"/>
    <p:sldId id="326" r:id="rId10"/>
    <p:sldId id="325" r:id="rId11"/>
    <p:sldId id="311" r:id="rId12"/>
    <p:sldId id="324" r:id="rId13"/>
    <p:sldId id="322" r:id="rId14"/>
    <p:sldId id="323" r:id="rId15"/>
    <p:sldId id="290" r:id="rId16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0F5E7"/>
    <a:srgbClr val="008000"/>
    <a:srgbClr val="EFEFE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Estilo com Tema 1 - Ênfas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03447BB-5D67-496B-8E87-E561075AD55C}" styleName="Estilo Escuro 1 - Ênfase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505E3EF-67EA-436B-97B2-0124C06EBD24}" styleName="Estilo Médio 4 - Ênfas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799B23B-EC83-4686-B30A-512413B5E67A}" styleName="Estilo Claro 3 - Ênfas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29" autoAdjust="0"/>
    <p:restoredTop sz="99462" autoAdjust="0"/>
  </p:normalViewPr>
  <p:slideViewPr>
    <p:cSldViewPr>
      <p:cViewPr>
        <p:scale>
          <a:sx n="81" d="100"/>
          <a:sy n="81" d="100"/>
        </p:scale>
        <p:origin x="-1524" y="-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AC5274-9FDF-4F52-87DD-B2B168C8C3FA}" type="doc">
      <dgm:prSet loTypeId="urn:microsoft.com/office/officeart/2005/8/layout/vList2" loCatId="list" qsTypeId="urn:microsoft.com/office/officeart/2005/8/quickstyle/simple5" qsCatId="simple" csTypeId="urn:microsoft.com/office/officeart/2005/8/colors/accent3_4" csCatId="accent3" phldr="1"/>
      <dgm:spPr/>
      <dgm:t>
        <a:bodyPr/>
        <a:lstStyle/>
        <a:p>
          <a:endParaRPr lang="pt-BR"/>
        </a:p>
      </dgm:t>
    </dgm:pt>
    <dgm:pt modelId="{409EF25C-CC7C-405B-ACB9-81531B2D931B}">
      <dgm:prSet custT="1"/>
      <dgm:spPr/>
      <dgm:t>
        <a:bodyPr/>
        <a:lstStyle/>
        <a:p>
          <a:pPr algn="ctr" rtl="0">
            <a:lnSpc>
              <a:spcPct val="100000"/>
            </a:lnSpc>
          </a:pPr>
          <a:r>
            <a:rPr lang="pt-BR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rPr>
            <a:t>PRINCIPAIS ATRAÇÕES</a:t>
          </a:r>
          <a:endParaRPr lang="pt-BR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Rounded MT Bold" pitchFamily="34" charset="0"/>
          </a:endParaRPr>
        </a:p>
      </dgm:t>
    </dgm:pt>
    <dgm:pt modelId="{B1905184-C76F-4A58-8AF3-FE4A6F5AFB69}" type="parTrans" cxnId="{BD0E3623-C44A-48AD-AEFA-8FE00B4092DB}">
      <dgm:prSet/>
      <dgm:spPr/>
      <dgm:t>
        <a:bodyPr/>
        <a:lstStyle/>
        <a:p>
          <a:endParaRPr lang="pt-BR"/>
        </a:p>
      </dgm:t>
    </dgm:pt>
    <dgm:pt modelId="{20215E06-CAC9-4879-AFF7-F102870C0FCA}" type="sibTrans" cxnId="{BD0E3623-C44A-48AD-AEFA-8FE00B4092DB}">
      <dgm:prSet/>
      <dgm:spPr/>
      <dgm:t>
        <a:bodyPr/>
        <a:lstStyle/>
        <a:p>
          <a:endParaRPr lang="pt-BR"/>
        </a:p>
      </dgm:t>
    </dgm:pt>
    <dgm:pt modelId="{D904BC25-C827-46FC-90DD-4CC08CB78B39}" type="pres">
      <dgm:prSet presAssocID="{99AC5274-9FDF-4F52-87DD-B2B168C8C3F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01FC8ED-65D6-4435-8148-09B7719297C2}" type="pres">
      <dgm:prSet presAssocID="{409EF25C-CC7C-405B-ACB9-81531B2D931B}" presName="parentText" presStyleLbl="node1" presStyleIdx="0" presStyleCnt="1" custScaleY="36617" custLinFactX="-100000" custLinFactY="181072" custLinFactNeighborX="-107112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C21213F-3869-4237-BFAB-150F36B4E006}" type="presOf" srcId="{409EF25C-CC7C-405B-ACB9-81531B2D931B}" destId="{E01FC8ED-65D6-4435-8148-09B7719297C2}" srcOrd="0" destOrd="0" presId="urn:microsoft.com/office/officeart/2005/8/layout/vList2"/>
    <dgm:cxn modelId="{BD0E3623-C44A-48AD-AEFA-8FE00B4092DB}" srcId="{99AC5274-9FDF-4F52-87DD-B2B168C8C3FA}" destId="{409EF25C-CC7C-405B-ACB9-81531B2D931B}" srcOrd="0" destOrd="0" parTransId="{B1905184-C76F-4A58-8AF3-FE4A6F5AFB69}" sibTransId="{20215E06-CAC9-4879-AFF7-F102870C0FCA}"/>
    <dgm:cxn modelId="{F62A82EA-9DF8-4908-8766-70768C654B5A}" type="presOf" srcId="{99AC5274-9FDF-4F52-87DD-B2B168C8C3FA}" destId="{D904BC25-C827-46FC-90DD-4CC08CB78B39}" srcOrd="0" destOrd="0" presId="urn:microsoft.com/office/officeart/2005/8/layout/vList2"/>
    <dgm:cxn modelId="{5F55E60E-73AF-46D2-85CB-05AF35F8B5F8}" type="presParOf" srcId="{D904BC25-C827-46FC-90DD-4CC08CB78B39}" destId="{E01FC8ED-65D6-4435-8148-09B7719297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24AFCB-77BC-41E0-BFC9-9F801C562AC4}" type="doc">
      <dgm:prSet loTypeId="urn:microsoft.com/office/officeart/2005/8/layout/pList2#1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355BAF2A-D8EF-4A79-9B36-57F43DEC3DE7}">
      <dgm:prSet custT="1"/>
      <dgm:spPr/>
      <dgm:t>
        <a:bodyPr/>
        <a:lstStyle/>
        <a:p>
          <a:pPr rtl="0">
            <a:spcAft>
              <a:spcPts val="0"/>
            </a:spcAft>
          </a:pPr>
          <a:r>
            <a:rPr lang="pt-PT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Lotes de Máquinas, Veículos , Implementos e Serviços</a:t>
          </a:r>
        </a:p>
        <a:p>
          <a:pPr rtl="0">
            <a:spcAft>
              <a:spcPts val="0"/>
            </a:spcAft>
          </a:pPr>
          <a:r>
            <a:rPr lang="pt-PT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139</a:t>
          </a:r>
          <a:endParaRPr lang="pt-PT" sz="4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DCE181-8577-4258-A43D-54CC42B88718}" type="parTrans" cxnId="{E288DA06-8825-4625-A9B9-7D358F6004F8}">
      <dgm:prSet/>
      <dgm:spPr/>
      <dgm:t>
        <a:bodyPr/>
        <a:lstStyle/>
        <a:p>
          <a:endParaRPr lang="pt-BR"/>
        </a:p>
      </dgm:t>
    </dgm:pt>
    <dgm:pt modelId="{0096AA88-164B-4964-90EF-6057F591E094}" type="sibTrans" cxnId="{E288DA06-8825-4625-A9B9-7D358F6004F8}">
      <dgm:prSet/>
      <dgm:spPr/>
      <dgm:t>
        <a:bodyPr/>
        <a:lstStyle/>
        <a:p>
          <a:endParaRPr lang="pt-BR"/>
        </a:p>
      </dgm:t>
    </dgm:pt>
    <dgm:pt modelId="{0AC8DFE8-C02C-47BD-B792-FF78F1FBC856}">
      <dgm:prSet custT="1"/>
      <dgm:spPr/>
      <dgm:t>
        <a:bodyPr/>
        <a:lstStyle/>
        <a:p>
          <a:pPr rtl="0"/>
          <a:r>
            <a:rPr lang="pt-PT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Pavilhão das Agrondústrias:</a:t>
          </a:r>
        </a:p>
        <a:p>
          <a:pPr rtl="0"/>
          <a:r>
            <a:rPr lang="pt-PT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Mais de</a:t>
          </a:r>
        </a:p>
        <a:p>
          <a:pPr rtl="0"/>
          <a:endParaRPr lang="pt-PT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rtl="0"/>
          <a:r>
            <a:rPr lang="pt-BR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90</a:t>
          </a:r>
          <a:endParaRPr lang="pt-BR" sz="4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0C995C-89E1-41FE-B5F8-9723C9D43FCC}" type="parTrans" cxnId="{9E0492E3-403E-4930-B31A-FB61A0F3281B}">
      <dgm:prSet/>
      <dgm:spPr/>
      <dgm:t>
        <a:bodyPr/>
        <a:lstStyle/>
        <a:p>
          <a:endParaRPr lang="pt-BR"/>
        </a:p>
      </dgm:t>
    </dgm:pt>
    <dgm:pt modelId="{E6084948-6FA0-4172-920F-D03C7BA088B8}" type="sibTrans" cxnId="{9E0492E3-403E-4930-B31A-FB61A0F3281B}">
      <dgm:prSet/>
      <dgm:spPr/>
      <dgm:t>
        <a:bodyPr/>
        <a:lstStyle/>
        <a:p>
          <a:endParaRPr lang="pt-BR"/>
        </a:p>
      </dgm:t>
    </dgm:pt>
    <dgm:pt modelId="{FF9429F8-FC76-45F7-81AD-EDCB98D294C5}">
      <dgm:prSet custT="1"/>
      <dgm:spPr/>
      <dgm:t>
        <a:bodyPr/>
        <a:lstStyle/>
        <a:p>
          <a:pPr rtl="0"/>
          <a:r>
            <a:rPr lang="pt-PT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Pavilhão das Instituições</a:t>
          </a:r>
        </a:p>
        <a:p>
          <a:pPr rtl="0"/>
          <a:endParaRPr lang="pt-PT" sz="9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rtl="0"/>
          <a:endParaRPr lang="pt-PT" sz="19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rtl="0"/>
          <a:r>
            <a:rPr lang="pt-PT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23</a:t>
          </a:r>
        </a:p>
      </dgm:t>
    </dgm:pt>
    <dgm:pt modelId="{BFF70781-AF0C-403B-8811-33416F0ED301}" type="parTrans" cxnId="{4B3D2424-15E7-42B5-8E69-A76532451A84}">
      <dgm:prSet/>
      <dgm:spPr/>
      <dgm:t>
        <a:bodyPr/>
        <a:lstStyle/>
        <a:p>
          <a:endParaRPr lang="pt-BR"/>
        </a:p>
      </dgm:t>
    </dgm:pt>
    <dgm:pt modelId="{8DE43F0E-AF44-4380-9F8F-2F95F6CE6FCC}" type="sibTrans" cxnId="{4B3D2424-15E7-42B5-8E69-A76532451A84}">
      <dgm:prSet/>
      <dgm:spPr/>
      <dgm:t>
        <a:bodyPr/>
        <a:lstStyle/>
        <a:p>
          <a:endParaRPr lang="pt-BR"/>
        </a:p>
      </dgm:t>
    </dgm:pt>
    <dgm:pt modelId="{8FDBDBF2-CCDB-4841-ACC5-1A5E430EDA2A}">
      <dgm:prSet custT="1"/>
      <dgm:spPr/>
      <dgm:t>
        <a:bodyPr/>
        <a:lstStyle/>
        <a:p>
          <a:pPr rtl="0"/>
          <a:r>
            <a:rPr lang="pt-PT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Pavilhão do Artesanato:</a:t>
          </a:r>
        </a:p>
        <a:p>
          <a:pPr rtl="0"/>
          <a:r>
            <a:rPr lang="pt-PT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Mais de</a:t>
          </a:r>
        </a:p>
        <a:p>
          <a:pPr rtl="0"/>
          <a:endParaRPr lang="pt-PT" sz="12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rtl="0"/>
          <a:r>
            <a:rPr lang="pt-BR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132</a:t>
          </a:r>
          <a:r>
            <a:rPr lang="pt-PT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pt-BR" sz="4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F5D8B1-15F4-49D0-97D7-8AF7F47CF0E8}" type="parTrans" cxnId="{E9098D08-7F0F-4502-81DB-0023761DBFD4}">
      <dgm:prSet/>
      <dgm:spPr/>
      <dgm:t>
        <a:bodyPr/>
        <a:lstStyle/>
        <a:p>
          <a:endParaRPr lang="pt-BR"/>
        </a:p>
      </dgm:t>
    </dgm:pt>
    <dgm:pt modelId="{0AA86D8F-A428-4AE8-867A-E2141861D3AA}" type="sibTrans" cxnId="{E9098D08-7F0F-4502-81DB-0023761DBFD4}">
      <dgm:prSet/>
      <dgm:spPr/>
      <dgm:t>
        <a:bodyPr/>
        <a:lstStyle/>
        <a:p>
          <a:endParaRPr lang="pt-BR"/>
        </a:p>
      </dgm:t>
    </dgm:pt>
    <dgm:pt modelId="{624E5133-BF98-4414-98DE-2A2AA03FEA5A}" type="pres">
      <dgm:prSet presAssocID="{5924AFCB-77BC-41E0-BFC9-9F801C562A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6672663-6BF5-4748-9BE6-1426E1BBED8F}" type="pres">
      <dgm:prSet presAssocID="{5924AFCB-77BC-41E0-BFC9-9F801C562AC4}" presName="bkgdShp" presStyleLbl="alignAccFollowNode1" presStyleIdx="0" presStyleCnt="1" custScaleX="100000" custLinFactNeighborX="286"/>
      <dgm:spPr/>
    </dgm:pt>
    <dgm:pt modelId="{BEB8499A-DDEC-4B8A-A5E7-4BCE7F23C773}" type="pres">
      <dgm:prSet presAssocID="{5924AFCB-77BC-41E0-BFC9-9F801C562AC4}" presName="linComp" presStyleCnt="0"/>
      <dgm:spPr/>
    </dgm:pt>
    <dgm:pt modelId="{BB6B93D3-4E3A-4C5C-9D68-EDAF6A2F3FB5}" type="pres">
      <dgm:prSet presAssocID="{355BAF2A-D8EF-4A79-9B36-57F43DEC3DE7}" presName="compNode" presStyleCnt="0"/>
      <dgm:spPr/>
    </dgm:pt>
    <dgm:pt modelId="{B4DC8393-61E3-45E8-90C2-95F8B69DFDEC}" type="pres">
      <dgm:prSet presAssocID="{355BAF2A-D8EF-4A79-9B36-57F43DEC3DE7}" presName="node" presStyleLbl="node1" presStyleIdx="0" presStyleCnt="4" custScaleY="78353" custLinFactNeighborX="1528" custLinFactNeighborY="-1376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43C836B-544C-4C21-92A7-D6BC5E909070}" type="pres">
      <dgm:prSet presAssocID="{355BAF2A-D8EF-4A79-9B36-57F43DEC3DE7}" presName="invisiNode" presStyleLbl="node1" presStyleIdx="0" presStyleCnt="4"/>
      <dgm:spPr/>
    </dgm:pt>
    <dgm:pt modelId="{C729852F-C361-442E-809A-68C099A5ABB9}" type="pres">
      <dgm:prSet presAssocID="{355BAF2A-D8EF-4A79-9B36-57F43DEC3DE7}" presName="imagNode" presStyleLbl="fgImgPlace1" presStyleIdx="0" presStyleCnt="4" custLinFactNeighborX="8456" custLinFactNeighborY="-1141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80644B67-6684-4D6A-9E20-C6DBAB993B26}" type="pres">
      <dgm:prSet presAssocID="{0096AA88-164B-4964-90EF-6057F591E094}" presName="sibTrans" presStyleLbl="sibTrans2D1" presStyleIdx="0" presStyleCnt="0"/>
      <dgm:spPr/>
      <dgm:t>
        <a:bodyPr/>
        <a:lstStyle/>
        <a:p>
          <a:endParaRPr lang="pt-BR"/>
        </a:p>
      </dgm:t>
    </dgm:pt>
    <dgm:pt modelId="{4D7C8A29-6DE7-42F4-AD10-C3B016A11799}" type="pres">
      <dgm:prSet presAssocID="{0AC8DFE8-C02C-47BD-B792-FF78F1FBC856}" presName="compNode" presStyleCnt="0"/>
      <dgm:spPr/>
    </dgm:pt>
    <dgm:pt modelId="{1B2B663F-12EE-4D0D-800B-C768FFB2C2C0}" type="pres">
      <dgm:prSet presAssocID="{0AC8DFE8-C02C-47BD-B792-FF78F1FBC856}" presName="node" presStyleLbl="node1" presStyleIdx="1" presStyleCnt="4" custScaleY="78078" custLinFactNeighborX="6921" custLinFactNeighborY="-1369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07261AF-06FF-4778-8DC3-F8CD9E62C77B}" type="pres">
      <dgm:prSet presAssocID="{0AC8DFE8-C02C-47BD-B792-FF78F1FBC856}" presName="invisiNode" presStyleLbl="node1" presStyleIdx="1" presStyleCnt="4"/>
      <dgm:spPr/>
    </dgm:pt>
    <dgm:pt modelId="{5C9947E1-A769-40BC-A182-1994B11347E8}" type="pres">
      <dgm:prSet presAssocID="{0AC8DFE8-C02C-47BD-B792-FF78F1FBC856}" presName="imagNode" presStyleLbl="fgImgPlace1" presStyleIdx="1" presStyleCnt="4" custLinFactNeighborX="2307" custLinFactNeighborY="-1028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D6C73F4E-C72A-4F92-97A0-7EB83D387A54}" type="pres">
      <dgm:prSet presAssocID="{E6084948-6FA0-4172-920F-D03C7BA088B8}" presName="sibTrans" presStyleLbl="sibTrans2D1" presStyleIdx="0" presStyleCnt="0"/>
      <dgm:spPr/>
      <dgm:t>
        <a:bodyPr/>
        <a:lstStyle/>
        <a:p>
          <a:endParaRPr lang="pt-BR"/>
        </a:p>
      </dgm:t>
    </dgm:pt>
    <dgm:pt modelId="{091BEB44-DFC3-40D2-9140-54C40438DD15}" type="pres">
      <dgm:prSet presAssocID="{FF9429F8-FC76-45F7-81AD-EDCB98D294C5}" presName="compNode" presStyleCnt="0"/>
      <dgm:spPr/>
    </dgm:pt>
    <dgm:pt modelId="{07E397A1-1DCD-4FD5-B94E-162E4341BF68}" type="pres">
      <dgm:prSet presAssocID="{FF9429F8-FC76-45F7-81AD-EDCB98D294C5}" presName="node" presStyleLbl="node1" presStyleIdx="2" presStyleCnt="4" custScaleY="77820" custLinFactNeighborX="4616" custLinFactNeighborY="-1468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6FC3ED2-D12C-4898-ADA5-99F032FF9681}" type="pres">
      <dgm:prSet presAssocID="{FF9429F8-FC76-45F7-81AD-EDCB98D294C5}" presName="invisiNode" presStyleLbl="node1" presStyleIdx="2" presStyleCnt="4"/>
      <dgm:spPr/>
    </dgm:pt>
    <dgm:pt modelId="{86E248D5-7E79-4AD5-A749-F6508DB52761}" type="pres">
      <dgm:prSet presAssocID="{FF9429F8-FC76-45F7-81AD-EDCB98D294C5}" presName="imagNode" presStyleLbl="fgImgPlace1" presStyleIdx="2" presStyleCnt="4" custLinFactNeighborX="-3842" custLinFactNeighborY="-1028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7517AFFA-72E3-4EEE-829D-A6F85DABFF85}" type="pres">
      <dgm:prSet presAssocID="{8DE43F0E-AF44-4380-9F8F-2F95F6CE6FCC}" presName="sibTrans" presStyleLbl="sibTrans2D1" presStyleIdx="0" presStyleCnt="0"/>
      <dgm:spPr/>
      <dgm:t>
        <a:bodyPr/>
        <a:lstStyle/>
        <a:p>
          <a:endParaRPr lang="pt-BR"/>
        </a:p>
      </dgm:t>
    </dgm:pt>
    <dgm:pt modelId="{DF9905B8-D207-46D2-9911-67C346DBDD02}" type="pres">
      <dgm:prSet presAssocID="{8FDBDBF2-CCDB-4841-ACC5-1A5E430EDA2A}" presName="compNode" presStyleCnt="0"/>
      <dgm:spPr/>
    </dgm:pt>
    <dgm:pt modelId="{30B3D533-2BF8-459F-A625-501A52B7C248}" type="pres">
      <dgm:prSet presAssocID="{8FDBDBF2-CCDB-4841-ACC5-1A5E430EDA2A}" presName="node" presStyleLbl="node1" presStyleIdx="3" presStyleCnt="4" custScaleY="80274" custLinFactNeighborX="2869" custLinFactNeighborY="-1333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012FBCD-B8DD-4142-BBA6-F0C938990626}" type="pres">
      <dgm:prSet presAssocID="{8FDBDBF2-CCDB-4841-ACC5-1A5E430EDA2A}" presName="invisiNode" presStyleLbl="node1" presStyleIdx="3" presStyleCnt="4"/>
      <dgm:spPr/>
    </dgm:pt>
    <dgm:pt modelId="{CEFE5AB8-8D5E-4780-ADC3-1816BAFCD4FB}" type="pres">
      <dgm:prSet presAssocID="{8FDBDBF2-CCDB-4841-ACC5-1A5E430EDA2A}" presName="imagNode" presStyleLbl="fgImgPlace1" presStyleIdx="3" presStyleCnt="4" custLinFactNeighborX="-9221" custLinFactNeighborY="-10282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pt-BR"/>
        </a:p>
      </dgm:t>
    </dgm:pt>
  </dgm:ptLst>
  <dgm:cxnLst>
    <dgm:cxn modelId="{E288DA06-8825-4625-A9B9-7D358F6004F8}" srcId="{5924AFCB-77BC-41E0-BFC9-9F801C562AC4}" destId="{355BAF2A-D8EF-4A79-9B36-57F43DEC3DE7}" srcOrd="0" destOrd="0" parTransId="{AFDCE181-8577-4258-A43D-54CC42B88718}" sibTransId="{0096AA88-164B-4964-90EF-6057F591E094}"/>
    <dgm:cxn modelId="{F90C0A40-DA49-4743-8221-96D2C32FEAD3}" type="presOf" srcId="{8FDBDBF2-CCDB-4841-ACC5-1A5E430EDA2A}" destId="{30B3D533-2BF8-459F-A625-501A52B7C248}" srcOrd="0" destOrd="0" presId="urn:microsoft.com/office/officeart/2005/8/layout/pList2#1"/>
    <dgm:cxn modelId="{E9098D08-7F0F-4502-81DB-0023761DBFD4}" srcId="{5924AFCB-77BC-41E0-BFC9-9F801C562AC4}" destId="{8FDBDBF2-CCDB-4841-ACC5-1A5E430EDA2A}" srcOrd="3" destOrd="0" parTransId="{D7F5D8B1-15F4-49D0-97D7-8AF7F47CF0E8}" sibTransId="{0AA86D8F-A428-4AE8-867A-E2141861D3AA}"/>
    <dgm:cxn modelId="{E4E487B9-3EBC-4B06-85CF-F9B1DDDD522F}" type="presOf" srcId="{0096AA88-164B-4964-90EF-6057F591E094}" destId="{80644B67-6684-4D6A-9E20-C6DBAB993B26}" srcOrd="0" destOrd="0" presId="urn:microsoft.com/office/officeart/2005/8/layout/pList2#1"/>
    <dgm:cxn modelId="{D4173786-D2CB-4774-B585-24E8D464B2E8}" type="presOf" srcId="{8DE43F0E-AF44-4380-9F8F-2F95F6CE6FCC}" destId="{7517AFFA-72E3-4EEE-829D-A6F85DABFF85}" srcOrd="0" destOrd="0" presId="urn:microsoft.com/office/officeart/2005/8/layout/pList2#1"/>
    <dgm:cxn modelId="{9E0492E3-403E-4930-B31A-FB61A0F3281B}" srcId="{5924AFCB-77BC-41E0-BFC9-9F801C562AC4}" destId="{0AC8DFE8-C02C-47BD-B792-FF78F1FBC856}" srcOrd="1" destOrd="0" parTransId="{6F0C995C-89E1-41FE-B5F8-9723C9D43FCC}" sibTransId="{E6084948-6FA0-4172-920F-D03C7BA088B8}"/>
    <dgm:cxn modelId="{9C8E2E83-8959-4E04-BDCB-71DAFEB047A4}" type="presOf" srcId="{355BAF2A-D8EF-4A79-9B36-57F43DEC3DE7}" destId="{B4DC8393-61E3-45E8-90C2-95F8B69DFDEC}" srcOrd="0" destOrd="0" presId="urn:microsoft.com/office/officeart/2005/8/layout/pList2#1"/>
    <dgm:cxn modelId="{4E491CB2-EB7F-46F2-8BB2-F17FC556D17C}" type="presOf" srcId="{FF9429F8-FC76-45F7-81AD-EDCB98D294C5}" destId="{07E397A1-1DCD-4FD5-B94E-162E4341BF68}" srcOrd="0" destOrd="0" presId="urn:microsoft.com/office/officeart/2005/8/layout/pList2#1"/>
    <dgm:cxn modelId="{4B3D2424-15E7-42B5-8E69-A76532451A84}" srcId="{5924AFCB-77BC-41E0-BFC9-9F801C562AC4}" destId="{FF9429F8-FC76-45F7-81AD-EDCB98D294C5}" srcOrd="2" destOrd="0" parTransId="{BFF70781-AF0C-403B-8811-33416F0ED301}" sibTransId="{8DE43F0E-AF44-4380-9F8F-2F95F6CE6FCC}"/>
    <dgm:cxn modelId="{747ADEED-69F3-4453-A5C2-AD4ECF004530}" type="presOf" srcId="{E6084948-6FA0-4172-920F-D03C7BA088B8}" destId="{D6C73F4E-C72A-4F92-97A0-7EB83D387A54}" srcOrd="0" destOrd="0" presId="urn:microsoft.com/office/officeart/2005/8/layout/pList2#1"/>
    <dgm:cxn modelId="{58B26D9D-762A-415E-AC98-2E151F3260DB}" type="presOf" srcId="{0AC8DFE8-C02C-47BD-B792-FF78F1FBC856}" destId="{1B2B663F-12EE-4D0D-800B-C768FFB2C2C0}" srcOrd="0" destOrd="0" presId="urn:microsoft.com/office/officeart/2005/8/layout/pList2#1"/>
    <dgm:cxn modelId="{DB4B7835-EC03-4389-9C7A-75058F220EF8}" type="presOf" srcId="{5924AFCB-77BC-41E0-BFC9-9F801C562AC4}" destId="{624E5133-BF98-4414-98DE-2A2AA03FEA5A}" srcOrd="0" destOrd="0" presId="urn:microsoft.com/office/officeart/2005/8/layout/pList2#1"/>
    <dgm:cxn modelId="{C8299A72-7478-4DFE-ADA1-EA48CCFB4489}" type="presParOf" srcId="{624E5133-BF98-4414-98DE-2A2AA03FEA5A}" destId="{F6672663-6BF5-4748-9BE6-1426E1BBED8F}" srcOrd="0" destOrd="0" presId="urn:microsoft.com/office/officeart/2005/8/layout/pList2#1"/>
    <dgm:cxn modelId="{9D4AE347-50EB-4535-9A78-8994173CCCD1}" type="presParOf" srcId="{624E5133-BF98-4414-98DE-2A2AA03FEA5A}" destId="{BEB8499A-DDEC-4B8A-A5E7-4BCE7F23C773}" srcOrd="1" destOrd="0" presId="urn:microsoft.com/office/officeart/2005/8/layout/pList2#1"/>
    <dgm:cxn modelId="{CDA5BC9C-6F66-4F80-B7BB-152961CC06B2}" type="presParOf" srcId="{BEB8499A-DDEC-4B8A-A5E7-4BCE7F23C773}" destId="{BB6B93D3-4E3A-4C5C-9D68-EDAF6A2F3FB5}" srcOrd="0" destOrd="0" presId="urn:microsoft.com/office/officeart/2005/8/layout/pList2#1"/>
    <dgm:cxn modelId="{1D8F952E-D722-4D7D-A762-4D3A09BA5901}" type="presParOf" srcId="{BB6B93D3-4E3A-4C5C-9D68-EDAF6A2F3FB5}" destId="{B4DC8393-61E3-45E8-90C2-95F8B69DFDEC}" srcOrd="0" destOrd="0" presId="urn:microsoft.com/office/officeart/2005/8/layout/pList2#1"/>
    <dgm:cxn modelId="{A2E28D98-E909-449E-BA12-E95F59292120}" type="presParOf" srcId="{BB6B93D3-4E3A-4C5C-9D68-EDAF6A2F3FB5}" destId="{E43C836B-544C-4C21-92A7-D6BC5E909070}" srcOrd="1" destOrd="0" presId="urn:microsoft.com/office/officeart/2005/8/layout/pList2#1"/>
    <dgm:cxn modelId="{A1B0FF8D-6EB9-4FB9-ADD0-3C4D6176C0E3}" type="presParOf" srcId="{BB6B93D3-4E3A-4C5C-9D68-EDAF6A2F3FB5}" destId="{C729852F-C361-442E-809A-68C099A5ABB9}" srcOrd="2" destOrd="0" presId="urn:microsoft.com/office/officeart/2005/8/layout/pList2#1"/>
    <dgm:cxn modelId="{3FBBFB11-6EC2-4D52-821E-3DC4F452BC49}" type="presParOf" srcId="{BEB8499A-DDEC-4B8A-A5E7-4BCE7F23C773}" destId="{80644B67-6684-4D6A-9E20-C6DBAB993B26}" srcOrd="1" destOrd="0" presId="urn:microsoft.com/office/officeart/2005/8/layout/pList2#1"/>
    <dgm:cxn modelId="{6C492534-3F34-49B9-96AD-8FF8960C90FA}" type="presParOf" srcId="{BEB8499A-DDEC-4B8A-A5E7-4BCE7F23C773}" destId="{4D7C8A29-6DE7-42F4-AD10-C3B016A11799}" srcOrd="2" destOrd="0" presId="urn:microsoft.com/office/officeart/2005/8/layout/pList2#1"/>
    <dgm:cxn modelId="{42A36670-C35E-4C5E-B50D-50FEE8EB7F69}" type="presParOf" srcId="{4D7C8A29-6DE7-42F4-AD10-C3B016A11799}" destId="{1B2B663F-12EE-4D0D-800B-C768FFB2C2C0}" srcOrd="0" destOrd="0" presId="urn:microsoft.com/office/officeart/2005/8/layout/pList2#1"/>
    <dgm:cxn modelId="{065A3BB9-B570-4492-805B-9AA482E46327}" type="presParOf" srcId="{4D7C8A29-6DE7-42F4-AD10-C3B016A11799}" destId="{307261AF-06FF-4778-8DC3-F8CD9E62C77B}" srcOrd="1" destOrd="0" presId="urn:microsoft.com/office/officeart/2005/8/layout/pList2#1"/>
    <dgm:cxn modelId="{12C2CECD-E620-4149-ADEA-B12176A9A5BD}" type="presParOf" srcId="{4D7C8A29-6DE7-42F4-AD10-C3B016A11799}" destId="{5C9947E1-A769-40BC-A182-1994B11347E8}" srcOrd="2" destOrd="0" presId="urn:microsoft.com/office/officeart/2005/8/layout/pList2#1"/>
    <dgm:cxn modelId="{653E9477-73AD-4605-AA87-A8271E77004D}" type="presParOf" srcId="{BEB8499A-DDEC-4B8A-A5E7-4BCE7F23C773}" destId="{D6C73F4E-C72A-4F92-97A0-7EB83D387A54}" srcOrd="3" destOrd="0" presId="urn:microsoft.com/office/officeart/2005/8/layout/pList2#1"/>
    <dgm:cxn modelId="{4B1E4431-B8F6-4CFB-B3C2-E4488554FD08}" type="presParOf" srcId="{BEB8499A-DDEC-4B8A-A5E7-4BCE7F23C773}" destId="{091BEB44-DFC3-40D2-9140-54C40438DD15}" srcOrd="4" destOrd="0" presId="urn:microsoft.com/office/officeart/2005/8/layout/pList2#1"/>
    <dgm:cxn modelId="{16CF73EF-C59A-470E-BA5B-19AC5D9884EF}" type="presParOf" srcId="{091BEB44-DFC3-40D2-9140-54C40438DD15}" destId="{07E397A1-1DCD-4FD5-B94E-162E4341BF68}" srcOrd="0" destOrd="0" presId="urn:microsoft.com/office/officeart/2005/8/layout/pList2#1"/>
    <dgm:cxn modelId="{9544C223-F6C1-4DC8-84CC-640586B6C0AD}" type="presParOf" srcId="{091BEB44-DFC3-40D2-9140-54C40438DD15}" destId="{96FC3ED2-D12C-4898-ADA5-99F032FF9681}" srcOrd="1" destOrd="0" presId="urn:microsoft.com/office/officeart/2005/8/layout/pList2#1"/>
    <dgm:cxn modelId="{76672714-8006-4CE5-B506-29B21D3798E5}" type="presParOf" srcId="{091BEB44-DFC3-40D2-9140-54C40438DD15}" destId="{86E248D5-7E79-4AD5-A749-F6508DB52761}" srcOrd="2" destOrd="0" presId="urn:microsoft.com/office/officeart/2005/8/layout/pList2#1"/>
    <dgm:cxn modelId="{CDAC20AB-88BF-4559-8B40-997E7612C831}" type="presParOf" srcId="{BEB8499A-DDEC-4B8A-A5E7-4BCE7F23C773}" destId="{7517AFFA-72E3-4EEE-829D-A6F85DABFF85}" srcOrd="5" destOrd="0" presId="urn:microsoft.com/office/officeart/2005/8/layout/pList2#1"/>
    <dgm:cxn modelId="{4EEC1EEF-2014-4C7C-B291-C5BA7F753AF7}" type="presParOf" srcId="{BEB8499A-DDEC-4B8A-A5E7-4BCE7F23C773}" destId="{DF9905B8-D207-46D2-9911-67C346DBDD02}" srcOrd="6" destOrd="0" presId="urn:microsoft.com/office/officeart/2005/8/layout/pList2#1"/>
    <dgm:cxn modelId="{B78D086E-3E37-44F6-BCE9-DB0EBF6565D5}" type="presParOf" srcId="{DF9905B8-D207-46D2-9911-67C346DBDD02}" destId="{30B3D533-2BF8-459F-A625-501A52B7C248}" srcOrd="0" destOrd="0" presId="urn:microsoft.com/office/officeart/2005/8/layout/pList2#1"/>
    <dgm:cxn modelId="{DF6BF6EB-0798-4E50-9160-9FFB61C8E8E0}" type="presParOf" srcId="{DF9905B8-D207-46D2-9911-67C346DBDD02}" destId="{5012FBCD-B8DD-4142-BBA6-F0C938990626}" srcOrd="1" destOrd="0" presId="urn:microsoft.com/office/officeart/2005/8/layout/pList2#1"/>
    <dgm:cxn modelId="{6F98712E-7AE3-4C36-B41C-42BAC34261E8}" type="presParOf" srcId="{DF9905B8-D207-46D2-9911-67C346DBDD02}" destId="{CEFE5AB8-8D5E-4780-ADC3-1816BAFCD4FB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AC5274-9FDF-4F52-87DD-B2B168C8C3FA}" type="doc">
      <dgm:prSet loTypeId="urn:microsoft.com/office/officeart/2005/8/layout/vList2" loCatId="list" qsTypeId="urn:microsoft.com/office/officeart/2005/8/quickstyle/simple5" qsCatId="simple" csTypeId="urn:microsoft.com/office/officeart/2005/8/colors/accent3_4" csCatId="accent3" phldr="1"/>
      <dgm:spPr/>
      <dgm:t>
        <a:bodyPr/>
        <a:lstStyle/>
        <a:p>
          <a:endParaRPr lang="pt-BR"/>
        </a:p>
      </dgm:t>
    </dgm:pt>
    <dgm:pt modelId="{409EF25C-CC7C-405B-ACB9-81531B2D931B}">
      <dgm:prSet custT="1"/>
      <dgm:spPr/>
      <dgm:t>
        <a:bodyPr/>
        <a:lstStyle/>
        <a:p>
          <a:pPr algn="ctr" rtl="0"/>
          <a:r>
            <a:rPr lang="pt-B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rPr>
            <a:t>IMPLANTAÇÃO GERAL DA FEIRA</a:t>
          </a:r>
          <a:endParaRPr lang="pt-BR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Rounded MT Bold" pitchFamily="34" charset="0"/>
          </a:endParaRPr>
        </a:p>
      </dgm:t>
    </dgm:pt>
    <dgm:pt modelId="{B1905184-C76F-4A58-8AF3-FE4A6F5AFB69}" type="parTrans" cxnId="{BD0E3623-C44A-48AD-AEFA-8FE00B4092DB}">
      <dgm:prSet/>
      <dgm:spPr/>
      <dgm:t>
        <a:bodyPr/>
        <a:lstStyle/>
        <a:p>
          <a:endParaRPr lang="pt-BR"/>
        </a:p>
      </dgm:t>
    </dgm:pt>
    <dgm:pt modelId="{20215E06-CAC9-4879-AFF7-F102870C0FCA}" type="sibTrans" cxnId="{BD0E3623-C44A-48AD-AEFA-8FE00B4092DB}">
      <dgm:prSet/>
      <dgm:spPr/>
      <dgm:t>
        <a:bodyPr/>
        <a:lstStyle/>
        <a:p>
          <a:endParaRPr lang="pt-BR"/>
        </a:p>
      </dgm:t>
    </dgm:pt>
    <dgm:pt modelId="{D904BC25-C827-46FC-90DD-4CC08CB78B39}" type="pres">
      <dgm:prSet presAssocID="{99AC5274-9FDF-4F52-87DD-B2B168C8C3F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01FC8ED-65D6-4435-8148-09B7719297C2}" type="pres">
      <dgm:prSet presAssocID="{409EF25C-CC7C-405B-ACB9-81531B2D931B}" presName="parentText" presStyleLbl="node1" presStyleIdx="0" presStyleCnt="1" custScaleX="100000" custLinFactNeighborY="1319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61102B7-239E-4777-8C96-DCF75167DF47}" type="presOf" srcId="{409EF25C-CC7C-405B-ACB9-81531B2D931B}" destId="{E01FC8ED-65D6-4435-8148-09B7719297C2}" srcOrd="0" destOrd="0" presId="urn:microsoft.com/office/officeart/2005/8/layout/vList2"/>
    <dgm:cxn modelId="{15D7062F-0E4F-438C-B258-7F3774BD62C6}" type="presOf" srcId="{99AC5274-9FDF-4F52-87DD-B2B168C8C3FA}" destId="{D904BC25-C827-46FC-90DD-4CC08CB78B39}" srcOrd="0" destOrd="0" presId="urn:microsoft.com/office/officeart/2005/8/layout/vList2"/>
    <dgm:cxn modelId="{BD0E3623-C44A-48AD-AEFA-8FE00B4092DB}" srcId="{99AC5274-9FDF-4F52-87DD-B2B168C8C3FA}" destId="{409EF25C-CC7C-405B-ACB9-81531B2D931B}" srcOrd="0" destOrd="0" parTransId="{B1905184-C76F-4A58-8AF3-FE4A6F5AFB69}" sibTransId="{20215E06-CAC9-4879-AFF7-F102870C0FCA}"/>
    <dgm:cxn modelId="{4646E4FE-5904-4726-B85F-70B7747B3594}" type="presParOf" srcId="{D904BC25-C827-46FC-90DD-4CC08CB78B39}" destId="{E01FC8ED-65D6-4435-8148-09B7719297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9AC5274-9FDF-4F52-87DD-B2B168C8C3FA}" type="doc">
      <dgm:prSet loTypeId="urn:microsoft.com/office/officeart/2005/8/layout/vList2" loCatId="list" qsTypeId="urn:microsoft.com/office/officeart/2005/8/quickstyle/simple5" qsCatId="simple" csTypeId="urn:microsoft.com/office/officeart/2005/8/colors/accent3_4" csCatId="accent3" phldr="1"/>
      <dgm:spPr/>
      <dgm:t>
        <a:bodyPr/>
        <a:lstStyle/>
        <a:p>
          <a:endParaRPr lang="pt-BR"/>
        </a:p>
      </dgm:t>
    </dgm:pt>
    <dgm:pt modelId="{409EF25C-CC7C-405B-ACB9-81531B2D931B}">
      <dgm:prSet custT="1"/>
      <dgm:spPr/>
      <dgm:t>
        <a:bodyPr/>
        <a:lstStyle/>
        <a:p>
          <a:pPr algn="ctr" rtl="0"/>
          <a:r>
            <a:rPr lang="pt-BR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rPr>
            <a:t>ESPAÇO EMPRESARIAL NACIONAL E INTERNACIONAL</a:t>
          </a:r>
          <a:endParaRPr lang="pt-BR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Rounded MT Bold" pitchFamily="34" charset="0"/>
          </a:endParaRPr>
        </a:p>
      </dgm:t>
    </dgm:pt>
    <dgm:pt modelId="{B1905184-C76F-4A58-8AF3-FE4A6F5AFB69}" type="parTrans" cxnId="{BD0E3623-C44A-48AD-AEFA-8FE00B4092DB}">
      <dgm:prSet/>
      <dgm:spPr/>
      <dgm:t>
        <a:bodyPr/>
        <a:lstStyle/>
        <a:p>
          <a:endParaRPr lang="pt-BR" sz="2000"/>
        </a:p>
      </dgm:t>
    </dgm:pt>
    <dgm:pt modelId="{20215E06-CAC9-4879-AFF7-F102870C0FCA}" type="sibTrans" cxnId="{BD0E3623-C44A-48AD-AEFA-8FE00B4092DB}">
      <dgm:prSet/>
      <dgm:spPr/>
      <dgm:t>
        <a:bodyPr/>
        <a:lstStyle/>
        <a:p>
          <a:endParaRPr lang="pt-BR" sz="2000"/>
        </a:p>
      </dgm:t>
    </dgm:pt>
    <dgm:pt modelId="{D904BC25-C827-46FC-90DD-4CC08CB78B39}" type="pres">
      <dgm:prSet presAssocID="{99AC5274-9FDF-4F52-87DD-B2B168C8C3F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01FC8ED-65D6-4435-8148-09B7719297C2}" type="pres">
      <dgm:prSet presAssocID="{409EF25C-CC7C-405B-ACB9-81531B2D931B}" presName="parentText" presStyleLbl="node1" presStyleIdx="0" presStyleCnt="1" custScaleX="109475" custScaleY="204684" custLinFactNeighborY="-526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B5B688D-17DD-46AF-907F-01A740E74F50}" type="presOf" srcId="{99AC5274-9FDF-4F52-87DD-B2B168C8C3FA}" destId="{D904BC25-C827-46FC-90DD-4CC08CB78B39}" srcOrd="0" destOrd="0" presId="urn:microsoft.com/office/officeart/2005/8/layout/vList2"/>
    <dgm:cxn modelId="{5548FD26-B358-43CF-988D-05E5053C9849}" type="presOf" srcId="{409EF25C-CC7C-405B-ACB9-81531B2D931B}" destId="{E01FC8ED-65D6-4435-8148-09B7719297C2}" srcOrd="0" destOrd="0" presId="urn:microsoft.com/office/officeart/2005/8/layout/vList2"/>
    <dgm:cxn modelId="{BD0E3623-C44A-48AD-AEFA-8FE00B4092DB}" srcId="{99AC5274-9FDF-4F52-87DD-B2B168C8C3FA}" destId="{409EF25C-CC7C-405B-ACB9-81531B2D931B}" srcOrd="0" destOrd="0" parTransId="{B1905184-C76F-4A58-8AF3-FE4A6F5AFB69}" sibTransId="{20215E06-CAC9-4879-AFF7-F102870C0FCA}"/>
    <dgm:cxn modelId="{5729398A-A7F3-4DF1-853E-FB3C78B6C6A9}" type="presParOf" srcId="{D904BC25-C827-46FC-90DD-4CC08CB78B39}" destId="{E01FC8ED-65D6-4435-8148-09B7719297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9AC5274-9FDF-4F52-87DD-B2B168C8C3FA}" type="doc">
      <dgm:prSet loTypeId="urn:microsoft.com/office/officeart/2005/8/layout/vList2" loCatId="list" qsTypeId="urn:microsoft.com/office/officeart/2005/8/quickstyle/simple5" qsCatId="simple" csTypeId="urn:microsoft.com/office/officeart/2005/8/colors/accent3_4" csCatId="accent3" phldr="1"/>
      <dgm:spPr/>
      <dgm:t>
        <a:bodyPr/>
        <a:lstStyle/>
        <a:p>
          <a:endParaRPr lang="pt-BR"/>
        </a:p>
      </dgm:t>
    </dgm:pt>
    <dgm:pt modelId="{409EF25C-CC7C-405B-ACB9-81531B2D931B}">
      <dgm:prSet custT="1"/>
      <dgm:spPr/>
      <dgm:t>
        <a:bodyPr/>
        <a:lstStyle/>
        <a:p>
          <a:pPr algn="ctr" rtl="0"/>
          <a:r>
            <a:rPr lang="pt-BR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rPr>
            <a:t>PROGRAMAÇÃO DE PALESTRAS</a:t>
          </a:r>
          <a:endParaRPr lang="pt-BR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Rounded MT Bold" pitchFamily="34" charset="0"/>
          </a:endParaRPr>
        </a:p>
      </dgm:t>
    </dgm:pt>
    <dgm:pt modelId="{B1905184-C76F-4A58-8AF3-FE4A6F5AFB69}" type="parTrans" cxnId="{BD0E3623-C44A-48AD-AEFA-8FE00B4092DB}">
      <dgm:prSet/>
      <dgm:spPr/>
      <dgm:t>
        <a:bodyPr/>
        <a:lstStyle/>
        <a:p>
          <a:endParaRPr lang="pt-BR" sz="2000"/>
        </a:p>
      </dgm:t>
    </dgm:pt>
    <dgm:pt modelId="{20215E06-CAC9-4879-AFF7-F102870C0FCA}" type="sibTrans" cxnId="{BD0E3623-C44A-48AD-AEFA-8FE00B4092DB}">
      <dgm:prSet/>
      <dgm:spPr/>
      <dgm:t>
        <a:bodyPr/>
        <a:lstStyle/>
        <a:p>
          <a:endParaRPr lang="pt-BR" sz="2000"/>
        </a:p>
      </dgm:t>
    </dgm:pt>
    <dgm:pt modelId="{D904BC25-C827-46FC-90DD-4CC08CB78B39}" type="pres">
      <dgm:prSet presAssocID="{99AC5274-9FDF-4F52-87DD-B2B168C8C3F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01FC8ED-65D6-4435-8148-09B7719297C2}" type="pres">
      <dgm:prSet presAssocID="{409EF25C-CC7C-405B-ACB9-81531B2D931B}" presName="parentText" presStyleLbl="node1" presStyleIdx="0" presStyleCnt="1" custScaleY="43012" custLinFactNeighborX="116" custLinFactNeighborY="-19697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B743A600-2A67-421C-9E5B-30EE5F32E528}" type="presOf" srcId="{409EF25C-CC7C-405B-ACB9-81531B2D931B}" destId="{E01FC8ED-65D6-4435-8148-09B7719297C2}" srcOrd="0" destOrd="0" presId="urn:microsoft.com/office/officeart/2005/8/layout/vList2"/>
    <dgm:cxn modelId="{525B9A37-B377-4D2F-9A62-9CE6A2E4BA05}" type="presOf" srcId="{99AC5274-9FDF-4F52-87DD-B2B168C8C3FA}" destId="{D904BC25-C827-46FC-90DD-4CC08CB78B39}" srcOrd="0" destOrd="0" presId="urn:microsoft.com/office/officeart/2005/8/layout/vList2"/>
    <dgm:cxn modelId="{BD0E3623-C44A-48AD-AEFA-8FE00B4092DB}" srcId="{99AC5274-9FDF-4F52-87DD-B2B168C8C3FA}" destId="{409EF25C-CC7C-405B-ACB9-81531B2D931B}" srcOrd="0" destOrd="0" parTransId="{B1905184-C76F-4A58-8AF3-FE4A6F5AFB69}" sibTransId="{20215E06-CAC9-4879-AFF7-F102870C0FCA}"/>
    <dgm:cxn modelId="{96EC4D63-A935-480F-8AC0-F4B995A3403F}" type="presParOf" srcId="{D904BC25-C827-46FC-90DD-4CC08CB78B39}" destId="{E01FC8ED-65D6-4435-8148-09B7719297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9AC5274-9FDF-4F52-87DD-B2B168C8C3FA}" type="doc">
      <dgm:prSet loTypeId="urn:microsoft.com/office/officeart/2005/8/layout/vList2" loCatId="list" qsTypeId="urn:microsoft.com/office/officeart/2005/8/quickstyle/simple5" qsCatId="simple" csTypeId="urn:microsoft.com/office/officeart/2005/8/colors/accent3_4" csCatId="accent3" phldr="1"/>
      <dgm:spPr/>
      <dgm:t>
        <a:bodyPr/>
        <a:lstStyle/>
        <a:p>
          <a:endParaRPr lang="pt-BR"/>
        </a:p>
      </dgm:t>
    </dgm:pt>
    <dgm:pt modelId="{409EF25C-CC7C-405B-ACB9-81531B2D931B}">
      <dgm:prSet custT="1"/>
      <dgm:spPr/>
      <dgm:t>
        <a:bodyPr/>
        <a:lstStyle/>
        <a:p>
          <a:pPr algn="ctr" rtl="0"/>
          <a:r>
            <a:rPr lang="pt-BR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rPr>
            <a:t>PROGRAMAÇÃO DE PALESTRAS</a:t>
          </a:r>
          <a:endParaRPr lang="pt-BR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Rounded MT Bold" pitchFamily="34" charset="0"/>
          </a:endParaRPr>
        </a:p>
      </dgm:t>
    </dgm:pt>
    <dgm:pt modelId="{B1905184-C76F-4A58-8AF3-FE4A6F5AFB69}" type="parTrans" cxnId="{BD0E3623-C44A-48AD-AEFA-8FE00B4092DB}">
      <dgm:prSet/>
      <dgm:spPr/>
      <dgm:t>
        <a:bodyPr/>
        <a:lstStyle/>
        <a:p>
          <a:pPr algn="r"/>
          <a:endParaRPr lang="pt-BR" sz="2000"/>
        </a:p>
      </dgm:t>
    </dgm:pt>
    <dgm:pt modelId="{20215E06-CAC9-4879-AFF7-F102870C0FCA}" type="sibTrans" cxnId="{BD0E3623-C44A-48AD-AEFA-8FE00B4092DB}">
      <dgm:prSet/>
      <dgm:spPr/>
      <dgm:t>
        <a:bodyPr/>
        <a:lstStyle/>
        <a:p>
          <a:pPr algn="r"/>
          <a:endParaRPr lang="pt-BR" sz="2000"/>
        </a:p>
      </dgm:t>
    </dgm:pt>
    <dgm:pt modelId="{D904BC25-C827-46FC-90DD-4CC08CB78B39}" type="pres">
      <dgm:prSet presAssocID="{99AC5274-9FDF-4F52-87DD-B2B168C8C3F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01FC8ED-65D6-4435-8148-09B7719297C2}" type="pres">
      <dgm:prSet presAssocID="{409EF25C-CC7C-405B-ACB9-81531B2D931B}" presName="parentText" presStyleLbl="node1" presStyleIdx="0" presStyleCnt="1" custScaleX="85914" custScaleY="63946" custLinFactNeighborX="0" custLinFactNeighborY="-11617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D326100-913A-4EA7-8079-45773249384D}" type="presOf" srcId="{409EF25C-CC7C-405B-ACB9-81531B2D931B}" destId="{E01FC8ED-65D6-4435-8148-09B7719297C2}" srcOrd="0" destOrd="0" presId="urn:microsoft.com/office/officeart/2005/8/layout/vList2"/>
    <dgm:cxn modelId="{BD0E3623-C44A-48AD-AEFA-8FE00B4092DB}" srcId="{99AC5274-9FDF-4F52-87DD-B2B168C8C3FA}" destId="{409EF25C-CC7C-405B-ACB9-81531B2D931B}" srcOrd="0" destOrd="0" parTransId="{B1905184-C76F-4A58-8AF3-FE4A6F5AFB69}" sibTransId="{20215E06-CAC9-4879-AFF7-F102870C0FCA}"/>
    <dgm:cxn modelId="{D367EFDE-CED6-4353-A0E5-052398AB637C}" type="presOf" srcId="{99AC5274-9FDF-4F52-87DD-B2B168C8C3FA}" destId="{D904BC25-C827-46FC-90DD-4CC08CB78B39}" srcOrd="0" destOrd="0" presId="urn:microsoft.com/office/officeart/2005/8/layout/vList2"/>
    <dgm:cxn modelId="{760D69B5-771D-4230-A026-B1C82D06E937}" type="presParOf" srcId="{D904BC25-C827-46FC-90DD-4CC08CB78B39}" destId="{E01FC8ED-65D6-4435-8148-09B7719297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9AC5274-9FDF-4F52-87DD-B2B168C8C3FA}" type="doc">
      <dgm:prSet loTypeId="urn:microsoft.com/office/officeart/2005/8/layout/vList2" loCatId="list" qsTypeId="urn:microsoft.com/office/officeart/2005/8/quickstyle/simple5" qsCatId="simple" csTypeId="urn:microsoft.com/office/officeart/2005/8/colors/accent3_4" csCatId="accent3" phldr="1"/>
      <dgm:spPr/>
      <dgm:t>
        <a:bodyPr/>
        <a:lstStyle/>
        <a:p>
          <a:endParaRPr lang="pt-BR"/>
        </a:p>
      </dgm:t>
    </dgm:pt>
    <dgm:pt modelId="{409EF25C-CC7C-405B-ACB9-81531B2D931B}">
      <dgm:prSet custT="1"/>
      <dgm:spPr/>
      <dgm:t>
        <a:bodyPr/>
        <a:lstStyle/>
        <a:p>
          <a:pPr algn="ctr" rtl="0"/>
          <a:r>
            <a: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rPr>
            <a:t>METAS PARA </a:t>
          </a:r>
          <a:r>
            <a:rPr lang="pt-BR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rPr>
            <a:t>5ª EDIÇÃO</a:t>
          </a:r>
          <a:endParaRPr lang="pt-BR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Rounded MT Bold" pitchFamily="34" charset="0"/>
          </a:endParaRPr>
        </a:p>
      </dgm:t>
    </dgm:pt>
    <dgm:pt modelId="{B1905184-C76F-4A58-8AF3-FE4A6F5AFB69}" type="parTrans" cxnId="{BD0E3623-C44A-48AD-AEFA-8FE00B4092DB}">
      <dgm:prSet/>
      <dgm:spPr/>
      <dgm:t>
        <a:bodyPr/>
        <a:lstStyle/>
        <a:p>
          <a:pPr algn="r"/>
          <a:endParaRPr lang="pt-BR" sz="2000"/>
        </a:p>
      </dgm:t>
    </dgm:pt>
    <dgm:pt modelId="{20215E06-CAC9-4879-AFF7-F102870C0FCA}" type="sibTrans" cxnId="{BD0E3623-C44A-48AD-AEFA-8FE00B4092DB}">
      <dgm:prSet/>
      <dgm:spPr/>
      <dgm:t>
        <a:bodyPr/>
        <a:lstStyle/>
        <a:p>
          <a:pPr algn="r"/>
          <a:endParaRPr lang="pt-BR" sz="2000"/>
        </a:p>
      </dgm:t>
    </dgm:pt>
    <dgm:pt modelId="{D904BC25-C827-46FC-90DD-4CC08CB78B39}" type="pres">
      <dgm:prSet presAssocID="{99AC5274-9FDF-4F52-87DD-B2B168C8C3F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01FC8ED-65D6-4435-8148-09B7719297C2}" type="pres">
      <dgm:prSet presAssocID="{409EF25C-CC7C-405B-ACB9-81531B2D931B}" presName="parentText" presStyleLbl="node1" presStyleIdx="0" presStyleCnt="1" custScaleX="85914" custScaleY="63946" custLinFactNeighborX="0" custLinFactNeighborY="-11617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B4A3DF35-AAC1-42A0-BB4D-B10F04B4F6FB}" type="presOf" srcId="{99AC5274-9FDF-4F52-87DD-B2B168C8C3FA}" destId="{D904BC25-C827-46FC-90DD-4CC08CB78B39}" srcOrd="0" destOrd="0" presId="urn:microsoft.com/office/officeart/2005/8/layout/vList2"/>
    <dgm:cxn modelId="{BD0E3623-C44A-48AD-AEFA-8FE00B4092DB}" srcId="{99AC5274-9FDF-4F52-87DD-B2B168C8C3FA}" destId="{409EF25C-CC7C-405B-ACB9-81531B2D931B}" srcOrd="0" destOrd="0" parTransId="{B1905184-C76F-4A58-8AF3-FE4A6F5AFB69}" sibTransId="{20215E06-CAC9-4879-AFF7-F102870C0FCA}"/>
    <dgm:cxn modelId="{2AB63BD3-DACB-429C-8593-6CE80E9345CA}" type="presOf" srcId="{409EF25C-CC7C-405B-ACB9-81531B2D931B}" destId="{E01FC8ED-65D6-4435-8148-09B7719297C2}" srcOrd="0" destOrd="0" presId="urn:microsoft.com/office/officeart/2005/8/layout/vList2"/>
    <dgm:cxn modelId="{495B8DD7-22B7-45DF-A203-07E7185D64D9}" type="presParOf" srcId="{D904BC25-C827-46FC-90DD-4CC08CB78B39}" destId="{E01FC8ED-65D6-4435-8148-09B7719297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9AC5274-9FDF-4F52-87DD-B2B168C8C3FA}" type="doc">
      <dgm:prSet loTypeId="urn:microsoft.com/office/officeart/2005/8/layout/vList2" loCatId="list" qsTypeId="urn:microsoft.com/office/officeart/2005/8/quickstyle/simple5" qsCatId="simple" csTypeId="urn:microsoft.com/office/officeart/2005/8/colors/accent3_4" csCatId="accent3" phldr="1"/>
      <dgm:spPr/>
      <dgm:t>
        <a:bodyPr/>
        <a:lstStyle/>
        <a:p>
          <a:endParaRPr lang="pt-BR"/>
        </a:p>
      </dgm:t>
    </dgm:pt>
    <dgm:pt modelId="{409EF25C-CC7C-405B-ACB9-81531B2D931B}">
      <dgm:prSet custT="1"/>
      <dgm:spPr/>
      <dgm:t>
        <a:bodyPr/>
        <a:lstStyle/>
        <a:p>
          <a:pPr algn="ctr" rtl="0"/>
          <a:r>
            <a:rPr lang="pt-B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rPr>
            <a:t>RESULTADOS DOS PRÉ SHOW DE CRÉDITOS</a:t>
          </a:r>
          <a:endParaRPr lang="pt-BR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Rounded MT Bold" pitchFamily="34" charset="0"/>
          </a:endParaRPr>
        </a:p>
      </dgm:t>
    </dgm:pt>
    <dgm:pt modelId="{B1905184-C76F-4A58-8AF3-FE4A6F5AFB69}" type="parTrans" cxnId="{BD0E3623-C44A-48AD-AEFA-8FE00B4092DB}">
      <dgm:prSet/>
      <dgm:spPr/>
      <dgm:t>
        <a:bodyPr/>
        <a:lstStyle/>
        <a:p>
          <a:endParaRPr lang="pt-BR" sz="2000"/>
        </a:p>
      </dgm:t>
    </dgm:pt>
    <dgm:pt modelId="{20215E06-CAC9-4879-AFF7-F102870C0FCA}" type="sibTrans" cxnId="{BD0E3623-C44A-48AD-AEFA-8FE00B4092DB}">
      <dgm:prSet/>
      <dgm:spPr/>
      <dgm:t>
        <a:bodyPr/>
        <a:lstStyle/>
        <a:p>
          <a:endParaRPr lang="pt-BR" sz="2000"/>
        </a:p>
      </dgm:t>
    </dgm:pt>
    <dgm:pt modelId="{D904BC25-C827-46FC-90DD-4CC08CB78B39}" type="pres">
      <dgm:prSet presAssocID="{99AC5274-9FDF-4F52-87DD-B2B168C8C3F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01FC8ED-65D6-4435-8148-09B7719297C2}" type="pres">
      <dgm:prSet presAssocID="{409EF25C-CC7C-405B-ACB9-81531B2D931B}" presName="parentText" presStyleLbl="node1" presStyleIdx="0" presStyleCnt="1" custScaleY="43012" custLinFactNeighborX="116" custLinFactNeighborY="-19697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4A2309F-D0FD-43A3-9C4B-5B7DFA6987A2}" type="presOf" srcId="{99AC5274-9FDF-4F52-87DD-B2B168C8C3FA}" destId="{D904BC25-C827-46FC-90DD-4CC08CB78B39}" srcOrd="0" destOrd="0" presId="urn:microsoft.com/office/officeart/2005/8/layout/vList2"/>
    <dgm:cxn modelId="{A66099E7-C22A-4166-8291-6D594FB934AB}" type="presOf" srcId="{409EF25C-CC7C-405B-ACB9-81531B2D931B}" destId="{E01FC8ED-65D6-4435-8148-09B7719297C2}" srcOrd="0" destOrd="0" presId="urn:microsoft.com/office/officeart/2005/8/layout/vList2"/>
    <dgm:cxn modelId="{BD0E3623-C44A-48AD-AEFA-8FE00B4092DB}" srcId="{99AC5274-9FDF-4F52-87DD-B2B168C8C3FA}" destId="{409EF25C-CC7C-405B-ACB9-81531B2D931B}" srcOrd="0" destOrd="0" parTransId="{B1905184-C76F-4A58-8AF3-FE4A6F5AFB69}" sibTransId="{20215E06-CAC9-4879-AFF7-F102870C0FCA}"/>
    <dgm:cxn modelId="{B748C548-ED59-468C-9ABB-2E85AC345977}" type="presParOf" srcId="{D904BC25-C827-46FC-90DD-4CC08CB78B39}" destId="{E01FC8ED-65D6-4435-8148-09B7719297C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01FC8ED-65D6-4435-8148-09B7719297C2}">
      <dsp:nvSpPr>
        <dsp:cNvPr id="0" name=""/>
        <dsp:cNvSpPr/>
      </dsp:nvSpPr>
      <dsp:spPr>
        <a:xfrm>
          <a:off x="0" y="58500"/>
          <a:ext cx="3914023" cy="445555"/>
        </a:xfrm>
        <a:prstGeom prst="roundRect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rPr>
            <a:t>PRINCIPAIS ATRAÇÕES</a:t>
          </a:r>
          <a:endParaRPr lang="pt-BR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Rounded MT Bold" pitchFamily="34" charset="0"/>
          </a:endParaRPr>
        </a:p>
      </dsp:txBody>
      <dsp:txXfrm>
        <a:off x="0" y="58500"/>
        <a:ext cx="3914023" cy="44555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6672663-6BF5-4748-9BE6-1426E1BBED8F}">
      <dsp:nvSpPr>
        <dsp:cNvPr id="0" name=""/>
        <dsp:cNvSpPr/>
      </dsp:nvSpPr>
      <dsp:spPr>
        <a:xfrm>
          <a:off x="0" y="57336"/>
          <a:ext cx="7848872" cy="190253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729852F-C361-442E-809A-68C099A5ABB9}">
      <dsp:nvSpPr>
        <dsp:cNvPr id="0" name=""/>
        <dsp:cNvSpPr/>
      </dsp:nvSpPr>
      <dsp:spPr>
        <a:xfrm>
          <a:off x="382630" y="277586"/>
          <a:ext cx="1714794" cy="139518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4DC8393-61E3-45E8-90C2-95F8B69DFDEC}">
      <dsp:nvSpPr>
        <dsp:cNvPr id="0" name=""/>
        <dsp:cNvSpPr/>
      </dsp:nvSpPr>
      <dsp:spPr>
        <a:xfrm rot="10800000">
          <a:off x="263829" y="2017332"/>
          <a:ext cx="1714794" cy="182195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pt-PT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Lotes de Máquinas, Veículos , Implementos e Serviços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pt-PT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139</a:t>
          </a:r>
          <a:endParaRPr lang="pt-PT" sz="4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63829" y="2017332"/>
        <a:ext cx="1714794" cy="1821955"/>
      </dsp:txXfrm>
    </dsp:sp>
    <dsp:sp modelId="{5C9947E1-A769-40BC-A182-1994B11347E8}">
      <dsp:nvSpPr>
        <dsp:cNvPr id="0" name=""/>
        <dsp:cNvSpPr/>
      </dsp:nvSpPr>
      <dsp:spPr>
        <a:xfrm>
          <a:off x="2163462" y="294992"/>
          <a:ext cx="1714794" cy="139518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B2B663F-12EE-4D0D-800B-C768FFB2C2C0}">
      <dsp:nvSpPr>
        <dsp:cNvPr id="0" name=""/>
        <dsp:cNvSpPr/>
      </dsp:nvSpPr>
      <dsp:spPr>
        <a:xfrm rot="10800000">
          <a:off x="2242582" y="2023732"/>
          <a:ext cx="1714794" cy="181556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Pavilhão das Agrondústrias: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Mais de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90</a:t>
          </a:r>
          <a:endParaRPr lang="pt-BR" sz="4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242582" y="2023732"/>
        <a:ext cx="1714794" cy="1815560"/>
      </dsp:txXfrm>
    </dsp:sp>
    <dsp:sp modelId="{86E248D5-7E79-4AD5-A749-F6508DB52761}">
      <dsp:nvSpPr>
        <dsp:cNvPr id="0" name=""/>
        <dsp:cNvSpPr/>
      </dsp:nvSpPr>
      <dsp:spPr>
        <a:xfrm>
          <a:off x="3944293" y="296492"/>
          <a:ext cx="1714794" cy="139518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7E397A1-1DCD-4FD5-B94E-162E4341BF68}">
      <dsp:nvSpPr>
        <dsp:cNvPr id="0" name=""/>
        <dsp:cNvSpPr/>
      </dsp:nvSpPr>
      <dsp:spPr>
        <a:xfrm rot="10800000">
          <a:off x="4089330" y="2005211"/>
          <a:ext cx="1714794" cy="1809561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Pavilhão das Instituições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9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9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4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23</a:t>
          </a:r>
        </a:p>
      </dsp:txBody>
      <dsp:txXfrm rot="10800000">
        <a:off x="4089330" y="2005211"/>
        <a:ext cx="1714794" cy="1809561"/>
      </dsp:txXfrm>
    </dsp:sp>
    <dsp:sp modelId="{CEFE5AB8-8D5E-4780-ADC3-1816BAFCD4FB}">
      <dsp:nvSpPr>
        <dsp:cNvPr id="0" name=""/>
        <dsp:cNvSpPr/>
      </dsp:nvSpPr>
      <dsp:spPr>
        <a:xfrm>
          <a:off x="5738328" y="282226"/>
          <a:ext cx="1714794" cy="139518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0B3D533-2BF8-459F-A625-501A52B7C248}">
      <dsp:nvSpPr>
        <dsp:cNvPr id="0" name=""/>
        <dsp:cNvSpPr/>
      </dsp:nvSpPr>
      <dsp:spPr>
        <a:xfrm rot="10800000">
          <a:off x="5945647" y="1993782"/>
          <a:ext cx="1714794" cy="1866624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Pavilhão do Artesanato: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Mais de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2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132</a:t>
          </a:r>
          <a:r>
            <a:rPr lang="pt-PT" sz="4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pt-BR" sz="4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945647" y="1993782"/>
        <a:ext cx="1714794" cy="186662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01FC8ED-65D6-4435-8148-09B7719297C2}">
      <dsp:nvSpPr>
        <dsp:cNvPr id="0" name=""/>
        <dsp:cNvSpPr/>
      </dsp:nvSpPr>
      <dsp:spPr>
        <a:xfrm>
          <a:off x="0" y="95244"/>
          <a:ext cx="4824536" cy="466830"/>
        </a:xfrm>
        <a:prstGeom prst="roundRect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rPr>
            <a:t>IMPLANTAÇÃO GERAL DA FEIRA</a:t>
          </a:r>
          <a:endParaRPr lang="pt-BR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Rounded MT Bold" pitchFamily="34" charset="0"/>
          </a:endParaRPr>
        </a:p>
      </dsp:txBody>
      <dsp:txXfrm>
        <a:off x="0" y="95244"/>
        <a:ext cx="4824536" cy="46683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01FC8ED-65D6-4435-8148-09B7719297C2}">
      <dsp:nvSpPr>
        <dsp:cNvPr id="0" name=""/>
        <dsp:cNvSpPr/>
      </dsp:nvSpPr>
      <dsp:spPr>
        <a:xfrm>
          <a:off x="0" y="0"/>
          <a:ext cx="7423391" cy="466074"/>
        </a:xfrm>
        <a:prstGeom prst="roundRect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rPr>
            <a:t>ESPAÇO EMPRESARIAL NACIONAL E INTERNACIONAL</a:t>
          </a:r>
          <a:endParaRPr lang="pt-BR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Rounded MT Bold" pitchFamily="34" charset="0"/>
          </a:endParaRPr>
        </a:p>
      </dsp:txBody>
      <dsp:txXfrm>
        <a:off x="0" y="0"/>
        <a:ext cx="7423391" cy="466074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01FC8ED-65D6-4435-8148-09B7719297C2}">
      <dsp:nvSpPr>
        <dsp:cNvPr id="0" name=""/>
        <dsp:cNvSpPr/>
      </dsp:nvSpPr>
      <dsp:spPr>
        <a:xfrm>
          <a:off x="0" y="0"/>
          <a:ext cx="5616624" cy="515318"/>
        </a:xfrm>
        <a:prstGeom prst="roundRect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rPr>
            <a:t>PROGRAMAÇÃO DE PALESTRAS</a:t>
          </a:r>
          <a:endParaRPr lang="pt-BR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Rounded MT Bold" pitchFamily="34" charset="0"/>
          </a:endParaRPr>
        </a:p>
      </dsp:txBody>
      <dsp:txXfrm>
        <a:off x="0" y="0"/>
        <a:ext cx="5616624" cy="515318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01FC8ED-65D6-4435-8148-09B7719297C2}">
      <dsp:nvSpPr>
        <dsp:cNvPr id="0" name=""/>
        <dsp:cNvSpPr/>
      </dsp:nvSpPr>
      <dsp:spPr>
        <a:xfrm>
          <a:off x="367685" y="0"/>
          <a:ext cx="4485209" cy="489591"/>
        </a:xfrm>
        <a:prstGeom prst="roundRect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rPr>
            <a:t>PROGRAMAÇÃO DE PALESTRAS</a:t>
          </a:r>
          <a:endParaRPr lang="pt-BR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Rounded MT Bold" pitchFamily="34" charset="0"/>
          </a:endParaRPr>
        </a:p>
      </dsp:txBody>
      <dsp:txXfrm>
        <a:off x="367685" y="0"/>
        <a:ext cx="4485209" cy="48959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01FC8ED-65D6-4435-8148-09B7719297C2}">
      <dsp:nvSpPr>
        <dsp:cNvPr id="0" name=""/>
        <dsp:cNvSpPr/>
      </dsp:nvSpPr>
      <dsp:spPr>
        <a:xfrm>
          <a:off x="367685" y="0"/>
          <a:ext cx="4485209" cy="489591"/>
        </a:xfrm>
        <a:prstGeom prst="roundRect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rPr>
            <a:t>METAS PARA </a:t>
          </a:r>
          <a:r>
            <a:rPr lang="pt-BR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rPr>
            <a:t>5ª EDIÇÃO</a:t>
          </a:r>
          <a:endParaRPr lang="pt-BR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Rounded MT Bold" pitchFamily="34" charset="0"/>
          </a:endParaRPr>
        </a:p>
      </dsp:txBody>
      <dsp:txXfrm>
        <a:off x="367685" y="0"/>
        <a:ext cx="4485209" cy="489591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01FC8ED-65D6-4435-8148-09B7719297C2}">
      <dsp:nvSpPr>
        <dsp:cNvPr id="0" name=""/>
        <dsp:cNvSpPr/>
      </dsp:nvSpPr>
      <dsp:spPr>
        <a:xfrm>
          <a:off x="0" y="0"/>
          <a:ext cx="6732240" cy="523370"/>
        </a:xfrm>
        <a:prstGeom prst="roundRect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rPr>
            <a:t>RESULTADOS DOS PRÉ SHOW DE CRÉDITOS</a:t>
          </a:r>
          <a:endParaRPr lang="pt-BR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Rounded MT Bold" pitchFamily="34" charset="0"/>
          </a:endParaRPr>
        </a:p>
      </dsp:txBody>
      <dsp:txXfrm>
        <a:off x="0" y="0"/>
        <a:ext cx="6732240" cy="5233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FF14B-2B84-4DD3-BCA2-65FD39CDEC5D}" type="datetimeFigureOut">
              <a:rPr lang="pt-BR" smtClean="0"/>
              <a:pPr/>
              <a:t>20/05/2016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C295CC-5A8A-4EA3-98AE-8FC39E3617F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909032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6A5B6-24D3-4207-8FD9-126F9995809C}" type="datetimeFigureOut">
              <a:rPr lang="pt-BR" smtClean="0"/>
              <a:pPr/>
              <a:t>20/05/2016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DB6F-3414-4D7C-BEBE-B0331FD5051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403085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6A5B6-24D3-4207-8FD9-126F9995809C}" type="datetimeFigureOut">
              <a:rPr lang="pt-BR" smtClean="0"/>
              <a:pPr/>
              <a:t>20/05/2016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DB6F-3414-4D7C-BEBE-B0331FD5051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934233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6A5B6-24D3-4207-8FD9-126F9995809C}" type="datetimeFigureOut">
              <a:rPr lang="pt-BR" smtClean="0"/>
              <a:pPr/>
              <a:t>20/05/2016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DB6F-3414-4D7C-BEBE-B0331FD5051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401758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6A5B6-24D3-4207-8FD9-126F9995809C}" type="datetimeFigureOut">
              <a:rPr lang="pt-BR" smtClean="0"/>
              <a:pPr/>
              <a:t>20/05/2016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DB6F-3414-4D7C-BEBE-B0331FD5051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058474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6A5B6-24D3-4207-8FD9-126F9995809C}" type="datetimeFigureOut">
              <a:rPr lang="pt-BR" smtClean="0"/>
              <a:pPr/>
              <a:t>20/05/2016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DB6F-3414-4D7C-BEBE-B0331FD5051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984307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6A5B6-24D3-4207-8FD9-126F9995809C}" type="datetimeFigureOut">
              <a:rPr lang="pt-BR" smtClean="0"/>
              <a:pPr/>
              <a:t>20/05/2016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DB6F-3414-4D7C-BEBE-B0331FD5051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706633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6A5B6-24D3-4207-8FD9-126F9995809C}" type="datetimeFigureOut">
              <a:rPr lang="pt-BR" smtClean="0"/>
              <a:pPr/>
              <a:t>20/05/2016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DB6F-3414-4D7C-BEBE-B0331FD5051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179118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6A5B6-24D3-4207-8FD9-126F9995809C}" type="datetimeFigureOut">
              <a:rPr lang="pt-BR" smtClean="0"/>
              <a:pPr/>
              <a:t>20/05/2016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DB6F-3414-4D7C-BEBE-B0331FD5051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425954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6A5B6-24D3-4207-8FD9-126F9995809C}" type="datetimeFigureOut">
              <a:rPr lang="pt-BR" smtClean="0"/>
              <a:pPr/>
              <a:t>20/05/2016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DB6F-3414-4D7C-BEBE-B0331FD5051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713454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6A5B6-24D3-4207-8FD9-126F9995809C}" type="datetimeFigureOut">
              <a:rPr lang="pt-BR" smtClean="0"/>
              <a:pPr/>
              <a:t>20/05/2016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DB6F-3414-4D7C-BEBE-B0331FD5051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972323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6A5B6-24D3-4207-8FD9-126F9995809C}" type="datetimeFigureOut">
              <a:rPr lang="pt-BR" smtClean="0"/>
              <a:pPr/>
              <a:t>20/05/2016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DB6F-3414-4D7C-BEBE-B0331FD5051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712838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6A5B6-24D3-4207-8FD9-126F9995809C}" type="datetimeFigureOut">
              <a:rPr lang="pt-BR" smtClean="0"/>
              <a:pPr/>
              <a:t>20/05/2016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CDB6F-3414-4D7C-BEBE-B0331FD5051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864469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openxmlformats.org/officeDocument/2006/relationships/image" Target="../media/image7.jpeg"/><Relationship Id="rId5" Type="http://schemas.openxmlformats.org/officeDocument/2006/relationships/diagramColors" Target="../diagrams/colors1.xml"/><Relationship Id="rId15" Type="http://schemas.openxmlformats.org/officeDocument/2006/relationships/image" Target="../media/image11.jpeg"/><Relationship Id="rId10" Type="http://schemas.openxmlformats.org/officeDocument/2006/relationships/image" Target="../media/image6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png"/><Relationship Id="rId1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7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0536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606856"/>
              </p:ext>
            </p:extLst>
          </p:nvPr>
        </p:nvGraphicFramePr>
        <p:xfrm>
          <a:off x="755576" y="3428998"/>
          <a:ext cx="7632848" cy="252374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4982553"/>
                <a:gridCol w="2650295"/>
              </a:tblGrid>
              <a:tr h="3269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Numero de visitantes</a:t>
                      </a:r>
                      <a:endParaRPr lang="pt-B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b="0" dirty="0">
                          <a:solidFill>
                            <a:schemeClr val="tx1"/>
                          </a:solidFill>
                          <a:effectLst/>
                        </a:rPr>
                        <a:t>80.000</a:t>
                      </a:r>
                      <a:endParaRPr lang="pt-BR" sz="2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solidFill>
                      <a:srgbClr val="F0F5E7"/>
                    </a:solidFill>
                  </a:tcPr>
                </a:tc>
              </a:tr>
              <a:tr h="326961">
                <a:tc>
                  <a:txBody>
                    <a:bodyPr/>
                    <a:lstStyle/>
                    <a:p>
                      <a:r>
                        <a:rPr lang="pt-BR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Instituições bancárias presentes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269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</a:rPr>
                        <a:t>Transporte de produtores</a:t>
                      </a:r>
                      <a:endParaRPr lang="pt-BR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</a:rPr>
                        <a:t>5.000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269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Países visitantes</a:t>
                      </a:r>
                      <a:endParaRPr lang="pt-B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269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Propostas de financiamentos</a:t>
                      </a:r>
                      <a:endParaRPr lang="pt-B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</a:rPr>
                        <a:t>5.500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3269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</a:rPr>
                        <a:t>Volume de negócios</a:t>
                      </a:r>
                      <a:endParaRPr lang="pt-BR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dirty="0">
                          <a:solidFill>
                            <a:schemeClr val="tx1"/>
                          </a:solidFill>
                          <a:effectLst/>
                        </a:rPr>
                        <a:t>700.000.000,00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xmlns="" val="2033138287"/>
              </p:ext>
            </p:extLst>
          </p:nvPr>
        </p:nvGraphicFramePr>
        <p:xfrm>
          <a:off x="1979712" y="2492896"/>
          <a:ext cx="5220580" cy="49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45394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35332315"/>
              </p:ext>
            </p:extLst>
          </p:nvPr>
        </p:nvGraphicFramePr>
        <p:xfrm>
          <a:off x="752740" y="2523164"/>
          <a:ext cx="7707692" cy="32821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36104"/>
                <a:gridCol w="864096"/>
                <a:gridCol w="720080"/>
                <a:gridCol w="1080120"/>
                <a:gridCol w="648072"/>
                <a:gridCol w="732155"/>
                <a:gridCol w="749618"/>
                <a:gridCol w="597218"/>
                <a:gridCol w="732155"/>
                <a:gridCol w="648074"/>
              </a:tblGrid>
              <a:tr h="333332">
                <a:tc>
                  <a:txBody>
                    <a:bodyPr/>
                    <a:lstStyle/>
                    <a:p>
                      <a:r>
                        <a:rPr lang="pt-B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REGIÃO</a:t>
                      </a:r>
                    </a:p>
                    <a:p>
                      <a:r>
                        <a:rPr lang="pt-B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LOCAL</a:t>
                      </a:r>
                      <a:endParaRPr lang="pt-BR" sz="8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Nº</a:t>
                      </a:r>
                      <a:r>
                        <a:rPr lang="pt-BR" sz="8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DE EXPOSITORES</a:t>
                      </a:r>
                      <a:endParaRPr lang="pt-BR" sz="8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PROPOSTAS</a:t>
                      </a:r>
                      <a:endParaRPr lang="pt-BR" sz="8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VALOR</a:t>
                      </a:r>
                      <a:endParaRPr lang="pt-BR" sz="8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TRATORES</a:t>
                      </a:r>
                      <a:endParaRPr lang="pt-BR" sz="8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VEÍCULOS </a:t>
                      </a:r>
                    </a:p>
                    <a:p>
                      <a:r>
                        <a:rPr lang="pt-B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UTILITÁRIOS</a:t>
                      </a:r>
                      <a:endParaRPr lang="pt-BR" sz="8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IMPLEMENT.</a:t>
                      </a:r>
                      <a:endParaRPr lang="pt-BR" sz="8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BOBINOS</a:t>
                      </a:r>
                      <a:endParaRPr lang="pt-BR" sz="8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CAMINHÕES</a:t>
                      </a:r>
                      <a:endParaRPr lang="pt-BR" sz="8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INSUMOS</a:t>
                      </a:r>
                      <a:endParaRPr lang="pt-BR" sz="8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33332"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JARU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13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68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4.604.455,61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8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1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10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0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5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8</a:t>
                      </a:r>
                      <a:endParaRPr lang="pt-BR" sz="1100" b="1" dirty="0"/>
                    </a:p>
                  </a:txBody>
                  <a:tcPr/>
                </a:tc>
              </a:tr>
              <a:tr h="333332"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ARIQUEMES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32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60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3.475.615,19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0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0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0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0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0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0</a:t>
                      </a:r>
                      <a:endParaRPr lang="pt-BR" sz="1100" b="1" dirty="0"/>
                    </a:p>
                  </a:txBody>
                  <a:tcPr/>
                </a:tc>
              </a:tr>
              <a:tr h="357285"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NOVA MAMORÉ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28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147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13.778.877,76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32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16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56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793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0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32</a:t>
                      </a:r>
                      <a:endParaRPr lang="pt-BR" sz="1100" b="1" dirty="0"/>
                    </a:p>
                  </a:txBody>
                  <a:tcPr/>
                </a:tc>
              </a:tr>
              <a:tr h="357285"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SÃO FRANCISCO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27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131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9.789.642,66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32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18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46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17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1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17</a:t>
                      </a:r>
                      <a:endParaRPr lang="pt-BR" sz="1100" b="1" dirty="0"/>
                    </a:p>
                  </a:txBody>
                  <a:tcPr/>
                </a:tc>
              </a:tr>
              <a:tr h="357285"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ROLIM DE </a:t>
                      </a:r>
                    </a:p>
                    <a:p>
                      <a:r>
                        <a:rPr lang="pt-BR" sz="1100" dirty="0" smtClean="0"/>
                        <a:t>MOURA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36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252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18.053.115,56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27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19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51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25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8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98</a:t>
                      </a:r>
                      <a:endParaRPr lang="pt-BR" sz="1100" b="1" dirty="0"/>
                    </a:p>
                  </a:txBody>
                  <a:tcPr/>
                </a:tc>
              </a:tr>
              <a:tr h="333332"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CACOAL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b="1" dirty="0" smtClean="0"/>
                        <a:t>30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133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7.726.668,32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b="0" dirty="0" smtClean="0"/>
                        <a:t>13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b="0" dirty="0" smtClean="0"/>
                        <a:t>3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0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b="0" dirty="0" smtClean="0"/>
                        <a:t>1.052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b="0" dirty="0" smtClean="0"/>
                        <a:t>3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0</a:t>
                      </a:r>
                      <a:endParaRPr lang="pt-BR" sz="1100" b="1" dirty="0"/>
                    </a:p>
                  </a:txBody>
                  <a:tcPr/>
                </a:tc>
              </a:tr>
              <a:tr h="333332"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COLORADO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21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117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16.024.120,22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70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9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75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0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0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0</a:t>
                      </a:r>
                      <a:endParaRPr lang="pt-BR" sz="1100" b="1" dirty="0"/>
                    </a:p>
                  </a:txBody>
                  <a:tcPr/>
                </a:tc>
              </a:tr>
              <a:tr h="333332"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TOTAL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157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908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73.452.495,32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169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63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238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835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14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100" dirty="0" smtClean="0"/>
                        <a:t>155</a:t>
                      </a:r>
                      <a:endParaRPr lang="pt-BR" sz="1100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2953605244"/>
              </p:ext>
            </p:extLst>
          </p:nvPr>
        </p:nvGraphicFramePr>
        <p:xfrm>
          <a:off x="1296144" y="1628800"/>
          <a:ext cx="6732240" cy="778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70626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07278158"/>
              </p:ext>
            </p:extLst>
          </p:nvPr>
        </p:nvGraphicFramePr>
        <p:xfrm>
          <a:off x="682341" y="2132856"/>
          <a:ext cx="7863096" cy="420624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190781"/>
                <a:gridCol w="1134463"/>
                <a:gridCol w="1134463"/>
                <a:gridCol w="1134463"/>
                <a:gridCol w="1134463"/>
                <a:gridCol w="1134463"/>
              </a:tblGrid>
              <a:tr h="3642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EXPOSITORES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2012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2013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2014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2015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2016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( META )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</a:tr>
              <a:tr h="1821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LOTES/TENDAS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142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360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64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98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110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</a:tr>
              <a:tr h="1821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AGROINDÚSTRIAS / STAND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38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106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88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</a:tr>
              <a:tr h="1821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INSTITUIÇÕES/STAND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41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46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23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</a:tr>
              <a:tr h="1821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ARTESANATO/STAND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45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66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132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</a:tr>
              <a:tr h="1821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VITRINE TECNOLÓGICA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11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14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22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</a:tr>
              <a:tr h="1821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INSTITUIÇÕES FINANCEIRAS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05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09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09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09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</a:tr>
              <a:tr h="1821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TOTAL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365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208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339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384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</a:tr>
              <a:tr h="1821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</a:tr>
              <a:tr h="1821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TRANSPORTE DE PRODUTORES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-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2.397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1.900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3.222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5.000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</a:tr>
              <a:tr h="1821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</a:tr>
              <a:tr h="1821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PALESTRAS 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-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28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18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12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12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</a:tr>
              <a:tr h="1821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</a:tr>
              <a:tr h="1821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OFICINAS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-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-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06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10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25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</a:tr>
              <a:tr h="1821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</a:tr>
              <a:tr h="1821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VOLUME DE NEGÓCIOS/PROPOSTAS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180.000.000,00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294.000.000,00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533.000.000,00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622.000.000,00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700.000.000,00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</a:tr>
              <a:tr h="1821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</a:tr>
              <a:tr h="1821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NÚMERO </a:t>
                      </a:r>
                      <a:r>
                        <a:rPr lang="pt-BR" sz="1200">
                          <a:effectLst/>
                        </a:rPr>
                        <a:t>DE </a:t>
                      </a:r>
                      <a:r>
                        <a:rPr lang="pt-BR" sz="1200" smtClean="0">
                          <a:effectLst/>
                        </a:rPr>
                        <a:t>VISITANTES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10.000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20.000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25.000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53.000</a:t>
                      </a:r>
                      <a:endParaRPr lang="pt-B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80.000</a:t>
                      </a:r>
                      <a:endParaRPr lang="pt-B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788" marR="64788" marT="0" marB="0"/>
                </a:tc>
              </a:tr>
            </a:tbl>
          </a:graphicData>
        </a:graphic>
      </p:graphicFrame>
      <p:grpSp>
        <p:nvGrpSpPr>
          <p:cNvPr id="5" name="Grupo 4"/>
          <p:cNvGrpSpPr/>
          <p:nvPr/>
        </p:nvGrpSpPr>
        <p:grpSpPr>
          <a:xfrm>
            <a:off x="2329395" y="1412776"/>
            <a:ext cx="4485209" cy="489591"/>
            <a:chOff x="367685" y="0"/>
            <a:chExt cx="4485209" cy="489591"/>
          </a:xfrm>
        </p:grpSpPr>
        <p:sp>
          <p:nvSpPr>
            <p:cNvPr id="6" name="Retângulo de cantos arredondados 5"/>
            <p:cNvSpPr/>
            <p:nvPr/>
          </p:nvSpPr>
          <p:spPr>
            <a:xfrm>
              <a:off x="367685" y="0"/>
              <a:ext cx="4485209" cy="489591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tângulo 6"/>
            <p:cNvSpPr/>
            <p:nvPr/>
          </p:nvSpPr>
          <p:spPr>
            <a:xfrm>
              <a:off x="391585" y="23900"/>
              <a:ext cx="4437409" cy="4417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8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</a:rPr>
                <a:t>EVOLUÇÃO RONDÔNIA RURAL SHOW</a:t>
              </a:r>
              <a:endParaRPr lang="pt-BR" sz="1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3536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35013664934\Documents\A RRS 2016\FOTOS PARA PLANEJAMENTO\DSC036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8152" y="3093536"/>
            <a:ext cx="6156176" cy="335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Retângulo 10"/>
          <p:cNvSpPr/>
          <p:nvPr/>
        </p:nvSpPr>
        <p:spPr>
          <a:xfrm>
            <a:off x="1043608" y="1342276"/>
            <a:ext cx="6912768" cy="1688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000" b="1" dirty="0" smtClean="0">
                <a:solidFill>
                  <a:srgbClr val="008000"/>
                </a:solidFill>
                <a:latin typeface="Arial Rounded MT Bold" pitchFamily="34" charset="0"/>
              </a:rPr>
              <a:t>COORDENAÇÃO E EQUIPE DE TRABALHO</a:t>
            </a:r>
          </a:p>
          <a:p>
            <a:pPr algn="ctr"/>
            <a:r>
              <a:rPr lang="pt-BR" sz="2000" b="1" dirty="0">
                <a:solidFill>
                  <a:srgbClr val="008000"/>
                </a:solidFill>
              </a:rPr>
              <a:t>SECRETÁRIO DA AGRICULTURA: EVANDRO </a:t>
            </a:r>
            <a:r>
              <a:rPr lang="pt-BR" sz="2000" b="1" dirty="0" smtClean="0">
                <a:solidFill>
                  <a:srgbClr val="008000"/>
                </a:solidFill>
              </a:rPr>
              <a:t>CESAR  </a:t>
            </a:r>
            <a:r>
              <a:rPr lang="pt-BR" sz="2000" b="1" dirty="0">
                <a:solidFill>
                  <a:srgbClr val="008000"/>
                </a:solidFill>
              </a:rPr>
              <a:t>PADOVANI</a:t>
            </a:r>
          </a:p>
          <a:p>
            <a:pPr algn="ctr"/>
            <a:r>
              <a:rPr lang="pt-BR" sz="2000" b="1" dirty="0">
                <a:solidFill>
                  <a:srgbClr val="008000"/>
                </a:solidFill>
              </a:rPr>
              <a:t>SECRETÁRIA ADJUNTA: MARY TEREZINHA BRAGANHOL</a:t>
            </a:r>
          </a:p>
          <a:p>
            <a:pPr algn="ctr"/>
            <a:r>
              <a:rPr lang="pt-BR" sz="2000" b="1" dirty="0">
                <a:solidFill>
                  <a:srgbClr val="008000"/>
                </a:solidFill>
              </a:rPr>
              <a:t>COORDENADOR 5ª RRS: JOSE PAULO RIBEIRO </a:t>
            </a:r>
            <a:r>
              <a:rPr lang="pt-BR" sz="2000" b="1" dirty="0" smtClean="0">
                <a:solidFill>
                  <a:srgbClr val="008000"/>
                </a:solidFill>
              </a:rPr>
              <a:t>GONÇALES            </a:t>
            </a:r>
            <a:r>
              <a:rPr lang="pt-BR" sz="2000" b="1" kern="1200" dirty="0" smtClean="0">
                <a:solidFill>
                  <a:srgbClr val="008000"/>
                </a:solidFill>
                <a:latin typeface="Arial Rounded MT Bold" pitchFamily="34" charset="0"/>
              </a:rPr>
              <a:t>  </a:t>
            </a:r>
            <a:r>
              <a:rPr lang="pt-BR" b="1" kern="1200" dirty="0" smtClean="0">
                <a:solidFill>
                  <a:srgbClr val="008000"/>
                </a:solidFill>
                <a:latin typeface="Arial Rounded MT Bold" pitchFamily="34" charset="0"/>
              </a:rPr>
              <a:t>26 COMISSÕES                         70 TÉCNICOS</a:t>
            </a:r>
            <a:endParaRPr lang="pt-BR" b="1" kern="1200" dirty="0">
              <a:solidFill>
                <a:srgbClr val="008000"/>
              </a:solidFill>
              <a:latin typeface="Arial Rounded MT Bold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835696" y="6525344"/>
            <a:ext cx="5112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REALIZAÇÃO : GOVERNO DE RONDÔNIA- SEAGRI- EMATER </a:t>
            </a:r>
          </a:p>
        </p:txBody>
      </p:sp>
    </p:spTree>
    <p:extLst>
      <p:ext uri="{BB962C8B-B14F-4D97-AF65-F5344CB8AC3E}">
        <p14:creationId xmlns:p14="http://schemas.microsoft.com/office/powerpoint/2010/main" xmlns="" val="240989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827584" y="1196752"/>
            <a:ext cx="7488832" cy="151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</a:pPr>
            <a:r>
              <a:rPr lang="pt-BR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VI RONDÔNIA RURAL SHOW - 2017</a:t>
            </a:r>
          </a:p>
          <a:p>
            <a:pPr lvl="0" algn="ctr" defTabSz="1244600" rtl="0">
              <a:lnSpc>
                <a:spcPct val="90000"/>
              </a:lnSpc>
              <a:spcBef>
                <a:spcPct val="0"/>
              </a:spcBef>
            </a:pPr>
            <a:r>
              <a:rPr lang="pt-BR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UM GRANDE DESAFIO</a:t>
            </a:r>
          </a:p>
          <a:p>
            <a:pPr lvl="0" algn="ctr" defTabSz="1244600" rtl="0">
              <a:lnSpc>
                <a:spcPct val="90000"/>
              </a:lnSpc>
              <a:spcBef>
                <a:spcPct val="0"/>
              </a:spcBef>
            </a:pPr>
            <a:r>
              <a:rPr lang="pt-BR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50 HA PARA APRESENTAR AS MAIS AVANÇADAS TENDÊNCIAS</a:t>
            </a:r>
          </a:p>
          <a:p>
            <a:pPr lvl="0" algn="ctr" defTabSz="1244600" rtl="0">
              <a:lnSpc>
                <a:spcPct val="90000"/>
              </a:lnSpc>
              <a:spcBef>
                <a:spcPct val="0"/>
              </a:spcBef>
            </a:pPr>
            <a:r>
              <a:rPr lang="pt-BR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E INOVAÇÕES TECNOLÓGICAS PARA O AGRONEGÓCIOS </a:t>
            </a:r>
          </a:p>
          <a:p>
            <a:pPr lvl="0" algn="ctr" defTabSz="1244600" rtl="0">
              <a:lnSpc>
                <a:spcPct val="90000"/>
              </a:lnSpc>
              <a:spcBef>
                <a:spcPct val="0"/>
              </a:spcBef>
            </a:pPr>
            <a:endParaRPr lang="pt-BR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2007" y="2420888"/>
            <a:ext cx="7394410" cy="3981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aixaDeTexto 3"/>
          <p:cNvSpPr txBox="1"/>
          <p:nvPr/>
        </p:nvSpPr>
        <p:spPr>
          <a:xfrm>
            <a:off x="899592" y="6444044"/>
            <a:ext cx="1575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ilustrativa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22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xmlns="" val="3272778181"/>
              </p:ext>
            </p:extLst>
          </p:nvPr>
        </p:nvGraphicFramePr>
        <p:xfrm>
          <a:off x="2699791" y="1268760"/>
          <a:ext cx="3914023" cy="5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tângulo de cantos arredondados 9"/>
          <p:cNvSpPr/>
          <p:nvPr/>
        </p:nvSpPr>
        <p:spPr>
          <a:xfrm>
            <a:off x="1715067" y="1867304"/>
            <a:ext cx="1525345" cy="1050962"/>
          </a:xfrm>
          <a:prstGeom prst="roundRect">
            <a:avLst/>
          </a:prstGeom>
          <a:blipFill rotWithShape="1">
            <a:blip r:embed="rId7" cstate="print"/>
            <a:stretch>
              <a:fillRect/>
            </a:stretch>
          </a:blip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1" name="Grupo 10"/>
          <p:cNvGrpSpPr/>
          <p:nvPr/>
        </p:nvGrpSpPr>
        <p:grpSpPr>
          <a:xfrm>
            <a:off x="1688175" y="2863097"/>
            <a:ext cx="1525345" cy="565903"/>
            <a:chOff x="438495" y="996555"/>
            <a:chExt cx="1525345" cy="565903"/>
          </a:xfrm>
        </p:grpSpPr>
        <p:sp>
          <p:nvSpPr>
            <p:cNvPr id="45" name="Retângulo 44"/>
            <p:cNvSpPr/>
            <p:nvPr/>
          </p:nvSpPr>
          <p:spPr>
            <a:xfrm>
              <a:off x="438495" y="996555"/>
              <a:ext cx="1525345" cy="56590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Retângulo 45"/>
            <p:cNvSpPr/>
            <p:nvPr/>
          </p:nvSpPr>
          <p:spPr>
            <a:xfrm>
              <a:off x="438495" y="996555"/>
              <a:ext cx="1525345" cy="5659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28016" bIns="0" numCol="1" spcCol="1270" anchor="t" anchorCtr="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lvl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400" b="1" kern="1200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Abertura Oficial</a:t>
              </a:r>
              <a:endParaRPr lang="pt-BR" sz="1400" b="1" kern="12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12" name="Retângulo de cantos arredondados 11"/>
          <p:cNvSpPr/>
          <p:nvPr/>
        </p:nvSpPr>
        <p:spPr>
          <a:xfrm>
            <a:off x="3758395" y="1867304"/>
            <a:ext cx="1525345" cy="1050962"/>
          </a:xfrm>
          <a:prstGeom prst="roundRect">
            <a:avLst/>
          </a:prstGeom>
          <a:blipFill rotWithShape="1">
            <a:blip r:embed="rId8" cstate="print"/>
            <a:stretch>
              <a:fillRect/>
            </a:stretch>
          </a:blip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3" name="Grupo 12"/>
          <p:cNvGrpSpPr/>
          <p:nvPr/>
        </p:nvGrpSpPr>
        <p:grpSpPr>
          <a:xfrm>
            <a:off x="3763230" y="2802885"/>
            <a:ext cx="1525345" cy="565903"/>
            <a:chOff x="2191455" y="936343"/>
            <a:chExt cx="1525345" cy="565903"/>
          </a:xfrm>
        </p:grpSpPr>
        <p:sp>
          <p:nvSpPr>
            <p:cNvPr id="43" name="Retângulo 42"/>
            <p:cNvSpPr/>
            <p:nvPr/>
          </p:nvSpPr>
          <p:spPr>
            <a:xfrm>
              <a:off x="2191455" y="936343"/>
              <a:ext cx="1525345" cy="56590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Retângulo 43"/>
            <p:cNvSpPr/>
            <p:nvPr/>
          </p:nvSpPr>
          <p:spPr>
            <a:xfrm>
              <a:off x="2191455" y="936343"/>
              <a:ext cx="1525345" cy="5659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28016" bIns="0" numCol="1" spcCol="1270" anchor="t" anchorCtr="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lvl="0" algn="ctr" defTabSz="800100" rtl="0">
                <a:lnSpc>
                  <a:spcPct val="100000"/>
                </a:lnSpc>
                <a:spcBef>
                  <a:spcPct val="0"/>
                </a:spcBef>
              </a:pPr>
              <a:r>
                <a:rPr lang="pt-BR" sz="1400" b="1" kern="1200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 Maquinas e</a:t>
              </a:r>
            </a:p>
            <a:p>
              <a:pPr lvl="0" algn="ctr" defTabSz="800100" rtl="0">
                <a:lnSpc>
                  <a:spcPct val="100000"/>
                </a:lnSpc>
                <a:spcBef>
                  <a:spcPct val="0"/>
                </a:spcBef>
              </a:pPr>
              <a:r>
                <a:rPr lang="pt-BR" sz="1400" b="1" kern="1200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equipamentos</a:t>
              </a:r>
              <a:endParaRPr lang="pt-BR" sz="1400" b="1" kern="12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14" name="Retângulo de cantos arredondados 13"/>
          <p:cNvSpPr/>
          <p:nvPr/>
        </p:nvSpPr>
        <p:spPr>
          <a:xfrm>
            <a:off x="5870004" y="1885213"/>
            <a:ext cx="1525345" cy="1050962"/>
          </a:xfrm>
          <a:prstGeom prst="roundRect">
            <a:avLst/>
          </a:prstGeom>
          <a:blipFill rotWithShape="1">
            <a:blip r:embed="rId9" cstate="print"/>
            <a:stretch>
              <a:fillRect/>
            </a:stretch>
          </a:blip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5" name="Grupo 14"/>
          <p:cNvGrpSpPr/>
          <p:nvPr/>
        </p:nvGrpSpPr>
        <p:grpSpPr>
          <a:xfrm>
            <a:off x="5792631" y="2863097"/>
            <a:ext cx="1803705" cy="565903"/>
            <a:chOff x="3963391" y="996555"/>
            <a:chExt cx="1803705" cy="565903"/>
          </a:xfrm>
        </p:grpSpPr>
        <p:sp>
          <p:nvSpPr>
            <p:cNvPr id="41" name="Retângulo 40"/>
            <p:cNvSpPr/>
            <p:nvPr/>
          </p:nvSpPr>
          <p:spPr>
            <a:xfrm>
              <a:off x="3963391" y="996555"/>
              <a:ext cx="1803705" cy="56590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Retângulo 41"/>
            <p:cNvSpPr/>
            <p:nvPr/>
          </p:nvSpPr>
          <p:spPr>
            <a:xfrm>
              <a:off x="3963391" y="996555"/>
              <a:ext cx="1803705" cy="5659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28016" bIns="0" numCol="1" spcCol="1270" anchor="t" anchorCtr="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lvl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400" b="1" kern="1200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Palestras e Oficinas  </a:t>
              </a:r>
              <a:endParaRPr lang="pt-BR" sz="1400" b="1" kern="12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1991337" y="4396027"/>
            <a:ext cx="2385408" cy="648072"/>
            <a:chOff x="5919695" y="914386"/>
            <a:chExt cx="1929178" cy="648072"/>
          </a:xfrm>
        </p:grpSpPr>
        <p:sp>
          <p:nvSpPr>
            <p:cNvPr id="39" name="Retângulo 38"/>
            <p:cNvSpPr/>
            <p:nvPr/>
          </p:nvSpPr>
          <p:spPr>
            <a:xfrm>
              <a:off x="5919695" y="996555"/>
              <a:ext cx="1803705" cy="56590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Retângulo 39"/>
            <p:cNvSpPr/>
            <p:nvPr/>
          </p:nvSpPr>
          <p:spPr>
            <a:xfrm>
              <a:off x="5919695" y="914386"/>
              <a:ext cx="1929178" cy="5659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28016" bIns="0" numCol="1" spcCol="1270" anchor="t" anchorCtr="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lvl="0" algn="ctr" defTabSz="800100" rtl="0">
                <a:lnSpc>
                  <a:spcPct val="100000"/>
                </a:lnSpc>
                <a:spcBef>
                  <a:spcPct val="0"/>
                </a:spcBef>
                <a:spcAft>
                  <a:spcPts val="100"/>
                </a:spcAft>
              </a:pPr>
              <a:r>
                <a:rPr lang="pt-BR" sz="1400" b="1" kern="1200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Oficina de Gastronomia</a:t>
              </a:r>
            </a:p>
            <a:p>
              <a:pPr lvl="0" algn="ctr" defTabSz="800100" rtl="0">
                <a:lnSpc>
                  <a:spcPct val="100000"/>
                </a:lnSpc>
                <a:spcBef>
                  <a:spcPct val="0"/>
                </a:spcBef>
                <a:spcAft>
                  <a:spcPts val="100"/>
                </a:spcAft>
              </a:pPr>
              <a:endParaRPr lang="pt-BR" sz="1400" b="1" kern="12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18" name="Retângulo de cantos arredondados 17"/>
          <p:cNvSpPr/>
          <p:nvPr/>
        </p:nvSpPr>
        <p:spPr>
          <a:xfrm>
            <a:off x="2447887" y="3458158"/>
            <a:ext cx="1525345" cy="1050962"/>
          </a:xfrm>
          <a:prstGeom prst="roundRect">
            <a:avLst/>
          </a:prstGeom>
          <a:blipFill rotWithShape="1">
            <a:blip r:embed="rId10" cstate="print"/>
            <a:stretch>
              <a:fillRect/>
            </a:stretch>
          </a:blip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Retângulo de cantos arredondados 18"/>
          <p:cNvSpPr/>
          <p:nvPr/>
        </p:nvSpPr>
        <p:spPr>
          <a:xfrm>
            <a:off x="742399" y="5042334"/>
            <a:ext cx="1525345" cy="1050962"/>
          </a:xfrm>
          <a:prstGeom prst="roundRect">
            <a:avLst/>
          </a:prstGeom>
          <a:blipFill rotWithShape="1">
            <a:blip r:embed="rId11" cstate="print"/>
            <a:stretch>
              <a:fillRect/>
            </a:stretch>
          </a:blip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7" name="Retângulo 36"/>
          <p:cNvSpPr/>
          <p:nvPr/>
        </p:nvSpPr>
        <p:spPr>
          <a:xfrm>
            <a:off x="827585" y="5269907"/>
            <a:ext cx="1673471" cy="565903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Retângulo de cantos arredondados 20"/>
          <p:cNvSpPr/>
          <p:nvPr/>
        </p:nvSpPr>
        <p:spPr>
          <a:xfrm>
            <a:off x="4860032" y="5042334"/>
            <a:ext cx="1525345" cy="1050962"/>
          </a:xfrm>
          <a:prstGeom prst="roundRect">
            <a:avLst/>
          </a:prstGeom>
          <a:blipFill rotWithShape="1">
            <a:blip r:embed="rId12" cstate="print"/>
            <a:stretch>
              <a:fillRect/>
            </a:stretch>
          </a:blip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2" name="Grupo 21"/>
          <p:cNvGrpSpPr/>
          <p:nvPr/>
        </p:nvGrpSpPr>
        <p:grpSpPr>
          <a:xfrm>
            <a:off x="4546412" y="5959441"/>
            <a:ext cx="1969804" cy="637911"/>
            <a:chOff x="4392493" y="4536502"/>
            <a:chExt cx="1969804" cy="637911"/>
          </a:xfrm>
        </p:grpSpPr>
        <p:sp>
          <p:nvSpPr>
            <p:cNvPr id="35" name="Retângulo 34"/>
            <p:cNvSpPr/>
            <p:nvPr/>
          </p:nvSpPr>
          <p:spPr>
            <a:xfrm>
              <a:off x="4392493" y="4536502"/>
              <a:ext cx="1753780" cy="56590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Retângulo 35"/>
            <p:cNvSpPr/>
            <p:nvPr/>
          </p:nvSpPr>
          <p:spPr>
            <a:xfrm>
              <a:off x="4608517" y="4608510"/>
              <a:ext cx="1753780" cy="5659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28016" bIns="0" numCol="1" spcCol="1270" anchor="t" anchorCtr="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lvl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400" b="1" kern="1200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Vitrine </a:t>
              </a:r>
              <a:r>
                <a:rPr lang="pt-BR" sz="1400" b="1" kern="1200" spc="50" dirty="0" err="1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Agroecológica</a:t>
              </a:r>
              <a:endParaRPr lang="pt-BR" sz="1400" b="1" kern="12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23" name="Retângulo de cantos arredondados 22"/>
          <p:cNvSpPr/>
          <p:nvPr/>
        </p:nvSpPr>
        <p:spPr>
          <a:xfrm>
            <a:off x="6935085" y="5042334"/>
            <a:ext cx="1525345" cy="1050962"/>
          </a:xfrm>
          <a:prstGeom prst="roundRect">
            <a:avLst/>
          </a:prstGeom>
          <a:blipFill rotWithShape="0">
            <a:blip r:embed="rId13" cstate="print"/>
            <a:stretch>
              <a:fillRect/>
            </a:stretch>
          </a:blip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4" name="Grupo 23"/>
          <p:cNvGrpSpPr/>
          <p:nvPr/>
        </p:nvGrpSpPr>
        <p:grpSpPr>
          <a:xfrm>
            <a:off x="6613815" y="6031449"/>
            <a:ext cx="2062639" cy="602002"/>
            <a:chOff x="6467542" y="2480112"/>
            <a:chExt cx="1721781" cy="602002"/>
          </a:xfrm>
        </p:grpSpPr>
        <p:sp>
          <p:nvSpPr>
            <p:cNvPr id="33" name="Retângulo 32"/>
            <p:cNvSpPr/>
            <p:nvPr/>
          </p:nvSpPr>
          <p:spPr>
            <a:xfrm>
              <a:off x="6467542" y="2516211"/>
              <a:ext cx="1525345" cy="56590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Retângulo 33"/>
            <p:cNvSpPr/>
            <p:nvPr/>
          </p:nvSpPr>
          <p:spPr>
            <a:xfrm>
              <a:off x="6527650" y="2480112"/>
              <a:ext cx="1661673" cy="5659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28016" bIns="0" numCol="1" spcCol="1270" anchor="t" anchorCtr="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lvl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400" b="1" kern="1200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Shopping Pró Genética</a:t>
              </a:r>
              <a:endParaRPr lang="pt-BR" sz="1400" b="1" kern="12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25" name="Retângulo de cantos arredondados 24"/>
          <p:cNvSpPr/>
          <p:nvPr/>
        </p:nvSpPr>
        <p:spPr>
          <a:xfrm>
            <a:off x="2771800" y="5023338"/>
            <a:ext cx="1525345" cy="1050962"/>
          </a:xfrm>
          <a:prstGeom prst="roundRect">
            <a:avLst/>
          </a:prstGeom>
          <a:blipFill rotWithShape="0">
            <a:blip r:embed="rId14" cstate="print"/>
            <a:stretch>
              <a:fillRect/>
            </a:stretch>
          </a:blip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6" name="Grupo 25"/>
          <p:cNvGrpSpPr/>
          <p:nvPr/>
        </p:nvGrpSpPr>
        <p:grpSpPr>
          <a:xfrm>
            <a:off x="2123728" y="6031449"/>
            <a:ext cx="2711827" cy="709919"/>
            <a:chOff x="1559699" y="4320477"/>
            <a:chExt cx="2711827" cy="709919"/>
          </a:xfrm>
        </p:grpSpPr>
        <p:sp>
          <p:nvSpPr>
            <p:cNvPr id="31" name="Retângulo 30"/>
            <p:cNvSpPr/>
            <p:nvPr/>
          </p:nvSpPr>
          <p:spPr>
            <a:xfrm>
              <a:off x="1559699" y="4464493"/>
              <a:ext cx="2567811" cy="56590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tângulo 31"/>
            <p:cNvSpPr/>
            <p:nvPr/>
          </p:nvSpPr>
          <p:spPr>
            <a:xfrm>
              <a:off x="1703715" y="4320477"/>
              <a:ext cx="2567811" cy="5659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28016" bIns="0" numCol="1" spcCol="1270" anchor="t" anchorCtr="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lvl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pt-BR" sz="1400" b="1" kern="1200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Espaço Empresarial</a:t>
              </a:r>
            </a:p>
            <a:p>
              <a:pPr lvl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pt-BR" sz="1400" b="1" kern="1200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Nacional  e Internacional</a:t>
              </a:r>
              <a:endParaRPr lang="pt-BR" sz="1400" b="1" kern="12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27" name="Retângulo de cantos arredondados 26"/>
          <p:cNvSpPr/>
          <p:nvPr/>
        </p:nvSpPr>
        <p:spPr>
          <a:xfrm>
            <a:off x="5106880" y="3429000"/>
            <a:ext cx="1525345" cy="1050962"/>
          </a:xfrm>
          <a:prstGeom prst="roundRect">
            <a:avLst/>
          </a:prstGeom>
          <a:blipFill rotWithShape="0">
            <a:blip r:embed="rId15" cstate="print"/>
            <a:stretch>
              <a:fillRect/>
            </a:stretch>
          </a:blip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7" name="Retângulo 46"/>
          <p:cNvSpPr/>
          <p:nvPr/>
        </p:nvSpPr>
        <p:spPr>
          <a:xfrm>
            <a:off x="539552" y="6031449"/>
            <a:ext cx="1787022" cy="56590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28016" bIns="0" numCol="1" spcCol="1270" anchor="t" anchorCtr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defTabSz="800100" rtl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pt-BR" sz="1400" b="1" kern="1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Vitrine </a:t>
            </a:r>
          </a:p>
          <a:p>
            <a:pPr lvl="0" algn="ctr" defTabSz="800100" rtl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pt-BR" sz="1400" b="1" kern="12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Tecnológica</a:t>
            </a:r>
            <a:endParaRPr lang="pt-BR" sz="1400" b="1" kern="12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48" name="Grupo 47"/>
          <p:cNvGrpSpPr/>
          <p:nvPr/>
        </p:nvGrpSpPr>
        <p:grpSpPr>
          <a:xfrm>
            <a:off x="4765320" y="4437112"/>
            <a:ext cx="2182944" cy="648072"/>
            <a:chOff x="4653571" y="2088278"/>
            <a:chExt cx="1525345" cy="648072"/>
          </a:xfrm>
        </p:grpSpPr>
        <p:sp>
          <p:nvSpPr>
            <p:cNvPr id="49" name="Retângulo 48"/>
            <p:cNvSpPr/>
            <p:nvPr/>
          </p:nvSpPr>
          <p:spPr>
            <a:xfrm>
              <a:off x="4653571" y="2170447"/>
              <a:ext cx="1525345" cy="56590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Retângulo 49"/>
            <p:cNvSpPr/>
            <p:nvPr/>
          </p:nvSpPr>
          <p:spPr>
            <a:xfrm>
              <a:off x="4653571" y="2088278"/>
              <a:ext cx="1525345" cy="5659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28016" bIns="0" numCol="1" spcCol="1270" anchor="t" anchorCtr="0">
              <a:no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lvl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400" b="1" kern="1200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Caminhos do Leite, café e carne</a:t>
              </a:r>
              <a:endParaRPr lang="pt-BR" sz="1400" b="1" kern="12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58173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xmlns="" val="3259969386"/>
              </p:ext>
            </p:extLst>
          </p:nvPr>
        </p:nvGraphicFramePr>
        <p:xfrm>
          <a:off x="683568" y="2420888"/>
          <a:ext cx="7848872" cy="4227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Grupo 7"/>
          <p:cNvGrpSpPr/>
          <p:nvPr/>
        </p:nvGrpSpPr>
        <p:grpSpPr>
          <a:xfrm>
            <a:off x="2638128" y="1427403"/>
            <a:ext cx="4094112" cy="705453"/>
            <a:chOff x="0" y="0"/>
            <a:chExt cx="6131024" cy="633445"/>
          </a:xfrm>
        </p:grpSpPr>
        <p:sp>
          <p:nvSpPr>
            <p:cNvPr id="9" name="Retângulo de cantos arredondados 8"/>
            <p:cNvSpPr/>
            <p:nvPr/>
          </p:nvSpPr>
          <p:spPr>
            <a:xfrm>
              <a:off x="0" y="0"/>
              <a:ext cx="6131024" cy="633445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tângulo 9"/>
            <p:cNvSpPr/>
            <p:nvPr/>
          </p:nvSpPr>
          <p:spPr>
            <a:xfrm>
              <a:off x="201494" y="30922"/>
              <a:ext cx="5728038" cy="5716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ts val="100"/>
                </a:spcAft>
              </a:pPr>
              <a:r>
                <a:rPr lang="pt-BR" sz="28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</a:rPr>
                <a:t>384 EXPOSITORES </a:t>
              </a:r>
            </a:p>
            <a:p>
              <a:pPr lvl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ts val="100"/>
                </a:spcAft>
              </a:pPr>
              <a:r>
                <a:rPr lang="pt-BR" sz="14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</a:rPr>
                <a:t>(450 Bandeiras)</a:t>
              </a:r>
              <a:endParaRPr lang="pt-BR" sz="14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4126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2753185" y="1435268"/>
            <a:ext cx="3691023" cy="633445"/>
            <a:chOff x="821155" y="-487895"/>
            <a:chExt cx="6133288" cy="633445"/>
          </a:xfrm>
        </p:grpSpPr>
        <p:sp>
          <p:nvSpPr>
            <p:cNvPr id="15" name="Retângulo de cantos arredondados 14"/>
            <p:cNvSpPr/>
            <p:nvPr/>
          </p:nvSpPr>
          <p:spPr>
            <a:xfrm>
              <a:off x="823420" y="-487895"/>
              <a:ext cx="6131023" cy="633445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tângulo 15"/>
            <p:cNvSpPr/>
            <p:nvPr/>
          </p:nvSpPr>
          <p:spPr>
            <a:xfrm>
              <a:off x="821155" y="-426051"/>
              <a:ext cx="6069179" cy="5716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ctr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4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</a:rPr>
                <a:t>INFRAESTRUTURA</a:t>
              </a:r>
              <a:endParaRPr lang="pt-BR" sz="24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endParaRPr>
            </a:p>
          </p:txBody>
        </p:sp>
      </p:grpSp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75121103"/>
              </p:ext>
            </p:extLst>
          </p:nvPr>
        </p:nvGraphicFramePr>
        <p:xfrm>
          <a:off x="746399" y="2252816"/>
          <a:ext cx="7714033" cy="4267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365597"/>
                <a:gridCol w="3348436"/>
              </a:tblGrid>
              <a:tr h="144016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Auditório </a:t>
                      </a:r>
                      <a:endParaRPr lang="pt-BR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200 pessoas</a:t>
                      </a:r>
                      <a:endParaRPr lang="pt-BR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Praça de alimentação 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1.500</a:t>
                      </a:r>
                      <a:r>
                        <a:rPr lang="pt-BR" sz="1400" baseline="0" dirty="0" smtClean="0"/>
                        <a:t> </a:t>
                      </a:r>
                      <a:r>
                        <a:rPr lang="pt-BR" sz="1400" dirty="0" smtClean="0"/>
                        <a:t> pessoas</a:t>
                      </a:r>
                      <a:endParaRPr lang="pt-BR" sz="1400" b="1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Tenda de abertura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750</a:t>
                      </a:r>
                      <a:r>
                        <a:rPr lang="pt-BR" sz="1400" baseline="0" dirty="0" smtClean="0"/>
                        <a:t> lugares</a:t>
                      </a:r>
                      <a:endParaRPr lang="pt-BR" sz="1400" b="1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Espaço institucional 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23 instituições</a:t>
                      </a:r>
                      <a:endParaRPr lang="pt-BR" sz="1400" b="1" dirty="0"/>
                    </a:p>
                  </a:txBody>
                  <a:tcPr/>
                </a:tc>
              </a:tr>
              <a:tr h="126856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Pavilhão</a:t>
                      </a:r>
                      <a:r>
                        <a:rPr lang="pt-BR" sz="1400" baseline="0" dirty="0" smtClean="0"/>
                        <a:t> para artesanato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44 estandes ( 132 expositores)</a:t>
                      </a:r>
                      <a:endParaRPr lang="pt-BR" sz="1400" b="1" dirty="0"/>
                    </a:p>
                  </a:txBody>
                  <a:tcPr/>
                </a:tc>
              </a:tr>
              <a:tr h="140568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Pavilhão</a:t>
                      </a:r>
                      <a:r>
                        <a:rPr lang="pt-BR" sz="1400" baseline="0" dirty="0" smtClean="0"/>
                        <a:t> para agroindústria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44 estandes ( 88 expositores)</a:t>
                      </a:r>
                      <a:endParaRPr lang="pt-BR" sz="1400" b="1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Espaço </a:t>
                      </a:r>
                      <a:r>
                        <a:rPr lang="pt-BR" sz="1400" dirty="0" err="1" smtClean="0"/>
                        <a:t>multissetorial</a:t>
                      </a:r>
                      <a:r>
                        <a:rPr lang="pt-BR" sz="1400" dirty="0" smtClean="0"/>
                        <a:t> 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>
                        <a:buAutoNum type="arabicPlain" startAt="28"/>
                      </a:pPr>
                      <a:r>
                        <a:rPr lang="pt-BR" sz="1400" dirty="0" smtClean="0"/>
                        <a:t>Empresas(comércio e serviços)</a:t>
                      </a:r>
                      <a:endParaRPr lang="pt-BR" sz="1400" b="1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Espaço empresarial</a:t>
                      </a:r>
                      <a:r>
                        <a:rPr lang="pt-BR" sz="1400" baseline="0" dirty="0" smtClean="0"/>
                        <a:t> e internacional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5 instituições - 14 empresas - 9 países.</a:t>
                      </a:r>
                      <a:endParaRPr lang="pt-BR" sz="1400" b="1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Vitrine tecnológica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22 lotes</a:t>
                      </a:r>
                      <a:endParaRPr lang="pt-BR" sz="1400" b="1" dirty="0"/>
                    </a:p>
                  </a:txBody>
                  <a:tcPr/>
                </a:tc>
              </a:tr>
              <a:tr h="123408">
                <a:tc>
                  <a:txBody>
                    <a:bodyPr/>
                    <a:lstStyle/>
                    <a:p>
                      <a:r>
                        <a:rPr lang="pt-BR" sz="1400" baseline="0" dirty="0" smtClean="0"/>
                        <a:t>Área para expositores diversos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110  lotes </a:t>
                      </a:r>
                      <a:endParaRPr lang="pt-BR" sz="1400" b="1" dirty="0"/>
                    </a:p>
                  </a:txBody>
                  <a:tcPr/>
                </a:tc>
              </a:tr>
              <a:tr h="137120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Espaço</a:t>
                      </a:r>
                      <a:r>
                        <a:rPr lang="pt-BR" sz="1400" baseline="0" dirty="0" smtClean="0"/>
                        <a:t> para dinâmica  de maquinas  e equipamentos.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2 áreas</a:t>
                      </a:r>
                      <a:endParaRPr lang="pt-BR" sz="1400" b="1" dirty="0"/>
                    </a:p>
                  </a:txBody>
                  <a:tcPr/>
                </a:tc>
              </a:tr>
              <a:tr h="150832">
                <a:tc>
                  <a:txBody>
                    <a:bodyPr/>
                    <a:lstStyle/>
                    <a:p>
                      <a:r>
                        <a:rPr lang="pt-BR" sz="1400" baseline="0" dirty="0" smtClean="0"/>
                        <a:t>Pista de teste para veículos utilitários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2 áreas </a:t>
                      </a:r>
                      <a:endParaRPr lang="pt-BR" sz="1400" b="1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Espaço de convivência – vitrine tecnológica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1 tenda</a:t>
                      </a:r>
                      <a:endParaRPr lang="pt-BR" sz="1400" b="1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Sala de imprensa</a:t>
                      </a:r>
                      <a:r>
                        <a:rPr lang="pt-BR" sz="1400" baseline="0" dirty="0" smtClean="0"/>
                        <a:t> e comunicação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2 salas</a:t>
                      </a:r>
                      <a:endParaRPr lang="pt-BR" sz="1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8686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EAGRI-FIDER\Desktop\SEAGRI\Projetos Rôndonia Rural Show\V RRS 2016\Mapa Feira VRRS 2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3798" y="1993804"/>
            <a:ext cx="6924586" cy="4387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xmlns="" val="1950619544"/>
              </p:ext>
            </p:extLst>
          </p:nvPr>
        </p:nvGraphicFramePr>
        <p:xfrm>
          <a:off x="2123728" y="1268760"/>
          <a:ext cx="4824536" cy="562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47771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xmlns="" val="1034455195"/>
              </p:ext>
            </p:extLst>
          </p:nvPr>
        </p:nvGraphicFramePr>
        <p:xfrm>
          <a:off x="971600" y="1412776"/>
          <a:ext cx="7423391" cy="49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2" descr="C:\Users\SEAGRI-FIDER\Desktop\SEAGRI\Projetos Rôndonia Rural Show\V RRS 2016\Espaço Empesarial 2016 0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4945" y="4082534"/>
            <a:ext cx="3612363" cy="2154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8180" y="2132856"/>
            <a:ext cx="3639127" cy="1762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aixaDeTexto 4"/>
          <p:cNvSpPr txBox="1"/>
          <p:nvPr/>
        </p:nvSpPr>
        <p:spPr>
          <a:xfrm>
            <a:off x="4452059" y="2267580"/>
            <a:ext cx="1954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Swis721 Cn BT" pitchFamily="34" charset="0"/>
              </a:rPr>
              <a:t>REPRESENTAÇÕES:</a:t>
            </a:r>
            <a:endParaRPr lang="pt-BR" b="1" dirty="0">
              <a:latin typeface="Swis721 Cn BT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2695006"/>
            <a:ext cx="4006280" cy="296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295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74665241"/>
              </p:ext>
            </p:extLst>
          </p:nvPr>
        </p:nvGraphicFramePr>
        <p:xfrm>
          <a:off x="786640" y="2169236"/>
          <a:ext cx="7673792" cy="3919703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30238"/>
                <a:gridCol w="2172291"/>
                <a:gridCol w="3071063"/>
                <a:gridCol w="1800200"/>
              </a:tblGrid>
              <a:tr h="26215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DATA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69" marR="4206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PERÍODO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69" marR="4206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TEMA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69" marR="4206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PALESTRANTE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69" marR="42069" marT="0" marB="0" anchor="ctr"/>
                </a:tc>
              </a:tr>
              <a:tr h="408066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25/05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69" marR="4206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Tarde </a:t>
                      </a:r>
                      <a:r>
                        <a:rPr lang="pt-BR" sz="1400" dirty="0">
                          <a:effectLst/>
                        </a:rPr>
                        <a:t>(</a:t>
                      </a:r>
                      <a:r>
                        <a:rPr lang="pt-BR" sz="1400" dirty="0" smtClean="0">
                          <a:effectLst/>
                        </a:rPr>
                        <a:t>14h30 às 16h30)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69" marR="4206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Cooperativismo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69" marR="4206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err="1" smtClean="0">
                          <a:effectLst/>
                        </a:rPr>
                        <a:t>Dilvo</a:t>
                      </a:r>
                      <a:r>
                        <a:rPr lang="pt-BR" sz="1400" dirty="0" smtClean="0">
                          <a:effectLst/>
                        </a:rPr>
                        <a:t> </a:t>
                      </a:r>
                      <a:r>
                        <a:rPr lang="pt-BR" sz="1400" dirty="0" err="1" smtClean="0">
                          <a:effectLst/>
                        </a:rPr>
                        <a:t>Grolli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69" marR="42069" marT="0" marB="0" anchor="ctr"/>
                </a:tc>
              </a:tr>
              <a:tr h="408066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69" marR="42069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Tarde (16h30 às 18h00)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69" marR="4206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kern="1200" dirty="0" smtClean="0">
                          <a:effectLst/>
                        </a:rPr>
                        <a:t>Talk Show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69" marR="4206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Convidados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69" marR="42069" marT="0" marB="0" anchor="ctr"/>
                </a:tc>
              </a:tr>
              <a:tr h="770148">
                <a:tc row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26/05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69" marR="4206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Manhã  (9h00 às 9h45)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69" marR="4206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Manejo e Controle de Doenças do Café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69" marR="4206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José Roberto Vieira</a:t>
                      </a:r>
                      <a:r>
                        <a:rPr lang="pt-BR" sz="1400" baseline="0" dirty="0" smtClean="0">
                          <a:effectLst/>
                        </a:rPr>
                        <a:t> Junior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69" marR="42069" marT="0" marB="0" anchor="ctr"/>
                </a:tc>
              </a:tr>
              <a:tr h="52430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Manhã (10h15 às 12h00)</a:t>
                      </a:r>
                      <a:r>
                        <a:rPr lang="pt-BR" sz="1400" baseline="0" dirty="0" smtClean="0">
                          <a:effectLst/>
                        </a:rPr>
                        <a:t> </a:t>
                      </a:r>
                      <a:r>
                        <a:rPr lang="pt-BR" sz="1400" dirty="0" smtClean="0">
                          <a:effectLst/>
                        </a:rPr>
                        <a:t> </a:t>
                      </a:r>
                      <a:r>
                        <a:rPr lang="pt-BR" sz="1400" baseline="0" dirty="0" smtClean="0">
                          <a:effectLst/>
                        </a:rPr>
                        <a:t> 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69" marR="42069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effectLst/>
                        </a:rPr>
                        <a:t>Integração</a:t>
                      </a:r>
                      <a:r>
                        <a:rPr lang="pt-BR" sz="1400" baseline="0" dirty="0" smtClean="0">
                          <a:effectLst/>
                        </a:rPr>
                        <a:t> Lavoura, Pecuária e Floresta</a:t>
                      </a:r>
                      <a:endParaRPr lang="pt-BR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069" marR="4206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Dr. Vicente de Paulo Campos Godinho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69" marR="42069" marT="0" marB="0" anchor="ctr"/>
                </a:tc>
              </a:tr>
              <a:tr h="66298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Tarde (14h00 às 15h30)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69" marR="42069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effectLst/>
                        </a:rPr>
                        <a:t>Gestão</a:t>
                      </a:r>
                      <a:r>
                        <a:rPr lang="pt-BR" sz="1400" baseline="0" dirty="0" smtClean="0">
                          <a:effectLst/>
                        </a:rPr>
                        <a:t> e Desenvolvimento das Associações Rurais</a:t>
                      </a:r>
                      <a:endParaRPr lang="pt-BR" sz="1400" dirty="0" smtClean="0">
                        <a:effectLst/>
                      </a:endParaRPr>
                    </a:p>
                  </a:txBody>
                  <a:tcPr marL="42069" marR="4206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Rafael</a:t>
                      </a:r>
                      <a:r>
                        <a:rPr lang="pt-BR" sz="1400" baseline="0" dirty="0" smtClean="0">
                          <a:effectLst/>
                        </a:rPr>
                        <a:t> Vargas Lara</a:t>
                      </a:r>
                      <a:endParaRPr lang="pt-BR" sz="1400" dirty="0">
                        <a:effectLst/>
                      </a:endParaRPr>
                    </a:p>
                  </a:txBody>
                  <a:tcPr marL="42069" marR="42069" marT="0" marB="0" anchor="ctr"/>
                </a:tc>
              </a:tr>
              <a:tr h="883983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69" marR="42069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effectLst/>
                        </a:rPr>
                        <a:t>Tarde(15:30 às 18h00)</a:t>
                      </a:r>
                      <a:endParaRPr lang="pt-BR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069" marR="42069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effectLst/>
                        </a:rPr>
                        <a:t>WORKSHOPS sobre</a:t>
                      </a:r>
                      <a:r>
                        <a:rPr lang="pt-BR" sz="1400" baseline="0" dirty="0" smtClean="0">
                          <a:effectLst/>
                        </a:rPr>
                        <a:t> captação de recursos e projetos para associações rurais</a:t>
                      </a:r>
                      <a:endParaRPr lang="pt-BR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069" marR="42069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dirty="0" smtClean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effectLst/>
                        </a:rPr>
                        <a:t>Vitor</a:t>
                      </a:r>
                      <a:r>
                        <a:rPr lang="pt-BR" sz="1400" baseline="0" dirty="0" smtClean="0">
                          <a:effectLst/>
                        </a:rPr>
                        <a:t> de Jesus Pereira</a:t>
                      </a:r>
                      <a:endParaRPr lang="pt-BR" sz="1400" dirty="0" smtClean="0">
                        <a:effectLst/>
                      </a:endParaRPr>
                    </a:p>
                  </a:txBody>
                  <a:tcPr marL="42069" marR="42069" marT="0" marB="0" anchor="ctr"/>
                </a:tc>
              </a:tr>
            </a:tbl>
          </a:graphicData>
        </a:graphic>
      </p:graphicFrame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3774534545"/>
              </p:ext>
            </p:extLst>
          </p:nvPr>
        </p:nvGraphicFramePr>
        <p:xfrm>
          <a:off x="1835696" y="1484784"/>
          <a:ext cx="5616624" cy="778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49967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05587708"/>
              </p:ext>
            </p:extLst>
          </p:nvPr>
        </p:nvGraphicFramePr>
        <p:xfrm>
          <a:off x="755576" y="1916832"/>
          <a:ext cx="7463873" cy="4461898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30238"/>
                <a:gridCol w="2119313"/>
                <a:gridCol w="2723057"/>
                <a:gridCol w="1991265"/>
              </a:tblGrid>
              <a:tr h="25066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>
                          <a:effectLst/>
                        </a:rPr>
                        <a:t>DATA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69" marR="4206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>
                          <a:effectLst/>
                        </a:rPr>
                        <a:t>PERÍODO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69" marR="4206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TEMA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69" marR="4206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PALESTRANTE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69" marR="42069" marT="0" marB="0"/>
                </a:tc>
              </a:tr>
              <a:tr h="752006">
                <a:tc row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27/05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69" marR="42069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effectLst/>
                        </a:rPr>
                        <a:t>Manhã (8h00 ás 9h45)</a:t>
                      </a:r>
                      <a:endParaRPr lang="pt-BR" sz="14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069" marR="42069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effectLst/>
                        </a:rPr>
                        <a:t>Manejo</a:t>
                      </a:r>
                      <a:r>
                        <a:rPr lang="pt-BR" sz="1400" baseline="0" dirty="0" smtClean="0">
                          <a:effectLst/>
                        </a:rPr>
                        <a:t> reprodutivo de rebanho visando maior eficiência- EMBRAPA</a:t>
                      </a:r>
                      <a:endParaRPr lang="pt-BR" sz="14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069" marR="4206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Luiz</a:t>
                      </a:r>
                      <a:r>
                        <a:rPr lang="pt-BR" sz="1400" baseline="0" dirty="0" smtClean="0">
                          <a:effectLst/>
                        </a:rPr>
                        <a:t> Machado </a:t>
                      </a:r>
                      <a:r>
                        <a:rPr lang="pt-BR" sz="1400" baseline="0" dirty="0" err="1" smtClean="0">
                          <a:effectLst/>
                        </a:rPr>
                        <a:t>Pfeifer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69" marR="42069" marT="0" marB="0" anchor="ctr"/>
                </a:tc>
              </a:tr>
              <a:tr h="75200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effectLst/>
                        </a:rPr>
                        <a:t>Manhã (10h00 às</a:t>
                      </a:r>
                      <a:r>
                        <a:rPr lang="pt-BR" sz="1400" baseline="0" dirty="0" smtClean="0">
                          <a:effectLst/>
                        </a:rPr>
                        <a:t> </a:t>
                      </a:r>
                      <a:r>
                        <a:rPr lang="pt-BR" sz="1400" dirty="0" smtClean="0">
                          <a:effectLst/>
                        </a:rPr>
                        <a:t>12h00)</a:t>
                      </a:r>
                      <a:endParaRPr lang="pt-BR" sz="14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069" marR="42069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effectLst/>
                        </a:rPr>
                        <a:t>Plano</a:t>
                      </a:r>
                      <a:r>
                        <a:rPr lang="pt-BR" sz="1400" baseline="0" dirty="0" smtClean="0">
                          <a:effectLst/>
                        </a:rPr>
                        <a:t> de Desenvolvimento Estadual Sustentável de Rondônia- PDES</a:t>
                      </a:r>
                      <a:endParaRPr lang="pt-BR" sz="14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069" marR="4206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George Braga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e </a:t>
                      </a:r>
                      <a:r>
                        <a:rPr lang="pt-BR" sz="1400" dirty="0" err="1" smtClean="0">
                          <a:effectLst/>
                        </a:rPr>
                        <a:t>Zilene</a:t>
                      </a:r>
                      <a:r>
                        <a:rPr lang="pt-BR" sz="1400" dirty="0" smtClean="0">
                          <a:effectLst/>
                        </a:rPr>
                        <a:t> Santana Rabelo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69" marR="42069" marT="0" marB="0" anchor="ctr"/>
                </a:tc>
              </a:tr>
              <a:tr h="50133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Tarde (14h30 às 15h30)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69" marR="42069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effectLst/>
                        </a:rPr>
                        <a:t>As</a:t>
                      </a:r>
                      <a:r>
                        <a:rPr lang="pt-BR" sz="1400" baseline="0" dirty="0" smtClean="0">
                          <a:effectLst/>
                        </a:rPr>
                        <a:t> novas oportunidades para a piscicultura em Rondônia</a:t>
                      </a:r>
                      <a:endParaRPr lang="pt-BR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069" marR="4206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Francisco das Chagas Medeiros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69" marR="42069" marT="0" marB="0" anchor="ctr"/>
                </a:tc>
              </a:tr>
              <a:tr h="97906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Tarde (15h45 às 16h45)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Tarde (17h00 às 18h00)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69" marR="42069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effectLst/>
                        </a:rPr>
                        <a:t>Arranjo produtivo local da </a:t>
                      </a:r>
                      <a:r>
                        <a:rPr lang="pt-BR" sz="1400" baseline="0" dirty="0" smtClean="0">
                          <a:effectLst/>
                        </a:rPr>
                        <a:t>  SOCIOBIODIVERSIDADE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aseline="0" dirty="0" smtClean="0">
                          <a:effectLst/>
                        </a:rPr>
                        <a:t>Captação de recursos</a:t>
                      </a:r>
                      <a:endParaRPr lang="pt-BR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069" marR="4206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dirty="0" smtClean="0">
                          <a:effectLst/>
                        </a:rPr>
                        <a:t>Natan</a:t>
                      </a:r>
                      <a:r>
                        <a:rPr lang="pt-BR" sz="1400" baseline="0" dirty="0" smtClean="0">
                          <a:effectLst/>
                        </a:rPr>
                        <a:t> Oliveira da Costa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400" baseline="0" dirty="0" err="1" smtClean="0">
                          <a:effectLst/>
                        </a:rPr>
                        <a:t>Ibaldeci</a:t>
                      </a:r>
                      <a:r>
                        <a:rPr lang="pt-BR" sz="1400" baseline="0" dirty="0" smtClean="0">
                          <a:effectLst/>
                        </a:rPr>
                        <a:t> dos Santos Ferreira</a:t>
                      </a:r>
                    </a:p>
                  </a:txBody>
                  <a:tcPr marL="42069" marR="42069" marT="0" marB="0" anchor="ctr"/>
                </a:tc>
              </a:tr>
              <a:tr h="437330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effectLst/>
                        </a:rPr>
                        <a:t>28/05</a:t>
                      </a:r>
                    </a:p>
                  </a:txBody>
                  <a:tcPr marL="42069" marR="42069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effectLst/>
                        </a:rPr>
                        <a:t>Manhã (09h00 às 11h00)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69" marR="42069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effectLst/>
                        </a:rPr>
                        <a:t>Cacau</a:t>
                      </a:r>
                      <a:r>
                        <a:rPr lang="pt-BR" sz="1400" baseline="0" dirty="0" smtClean="0">
                          <a:effectLst/>
                        </a:rPr>
                        <a:t> como fonte geradora de riqueza e suas perspectivas no Brasil e no Mundo</a:t>
                      </a:r>
                      <a:endParaRPr lang="pt-BR" sz="14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069" marR="42069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effectLst/>
                        </a:rPr>
                        <a:t>Antônio</a:t>
                      </a:r>
                      <a:r>
                        <a:rPr lang="pt-BR" sz="1400" baseline="0" dirty="0" smtClean="0">
                          <a:effectLst/>
                        </a:rPr>
                        <a:t> Costa  </a:t>
                      </a:r>
                      <a:r>
                        <a:rPr lang="pt-BR" sz="1400" baseline="0" dirty="0" err="1" smtClean="0">
                          <a:effectLst/>
                        </a:rPr>
                        <a:t>Zugaib</a:t>
                      </a:r>
                      <a:endParaRPr lang="pt-BR" sz="1400" dirty="0" smtClean="0">
                        <a:effectLst/>
                      </a:endParaRPr>
                    </a:p>
                  </a:txBody>
                  <a:tcPr marL="42069" marR="42069" marT="0" marB="0" anchor="ctr"/>
                </a:tc>
              </a:tr>
              <a:tr h="435732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69" marR="42069" marT="0" marB="0"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effectLst/>
                        </a:rPr>
                        <a:t> Tarde (14h30</a:t>
                      </a:r>
                      <a:r>
                        <a:rPr lang="pt-BR" sz="1400" baseline="0" dirty="0" smtClean="0">
                          <a:effectLst/>
                        </a:rPr>
                        <a:t> às</a:t>
                      </a:r>
                      <a:r>
                        <a:rPr lang="pt-BR" sz="1400" dirty="0" smtClean="0">
                          <a:effectLst/>
                        </a:rPr>
                        <a:t> 15h30)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69" marR="42069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effectLst/>
                        </a:rPr>
                        <a:t>Veículo Aéreo não Tripulado e suas</a:t>
                      </a:r>
                      <a:r>
                        <a:rPr lang="pt-BR" sz="1400" baseline="0" dirty="0" smtClean="0">
                          <a:effectLst/>
                        </a:rPr>
                        <a:t> aplicações no Agronegócio</a:t>
                      </a:r>
                      <a:endParaRPr lang="pt-BR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2069" marR="42069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>
                          <a:effectLst/>
                        </a:rPr>
                        <a:t>Bruno</a:t>
                      </a:r>
                      <a:r>
                        <a:rPr lang="pt-BR" sz="1400" baseline="0" dirty="0" smtClean="0">
                          <a:effectLst/>
                        </a:rPr>
                        <a:t> </a:t>
                      </a:r>
                      <a:r>
                        <a:rPr lang="pt-BR" sz="1400" baseline="0" dirty="0" err="1" smtClean="0">
                          <a:effectLst/>
                        </a:rPr>
                        <a:t>Mielke</a:t>
                      </a:r>
                      <a:r>
                        <a:rPr lang="pt-BR" sz="1400" baseline="0" dirty="0" smtClean="0">
                          <a:effectLst/>
                        </a:rPr>
                        <a:t> de Mendonça</a:t>
                      </a:r>
                    </a:p>
                  </a:txBody>
                  <a:tcPr marL="42069" marR="42069" marT="0" marB="0" anchor="ctr"/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899592" y="6440558"/>
            <a:ext cx="2808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</a:t>
            </a:r>
            <a:r>
              <a:rPr lang="pt-BR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Sujeito a alterações</a:t>
            </a:r>
            <a:endPara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xmlns="" val="1343850040"/>
              </p:ext>
            </p:extLst>
          </p:nvPr>
        </p:nvGraphicFramePr>
        <p:xfrm>
          <a:off x="1979712" y="1340768"/>
          <a:ext cx="5220580" cy="49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18982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2329395" y="1412776"/>
            <a:ext cx="4485209" cy="489591"/>
            <a:chOff x="367685" y="0"/>
            <a:chExt cx="4485209" cy="489591"/>
          </a:xfrm>
        </p:grpSpPr>
        <p:sp>
          <p:nvSpPr>
            <p:cNvPr id="6" name="Retângulo de cantos arredondados 5"/>
            <p:cNvSpPr/>
            <p:nvPr/>
          </p:nvSpPr>
          <p:spPr>
            <a:xfrm>
              <a:off x="367685" y="0"/>
              <a:ext cx="4485209" cy="489591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tângulo 6"/>
            <p:cNvSpPr/>
            <p:nvPr/>
          </p:nvSpPr>
          <p:spPr>
            <a:xfrm>
              <a:off x="391585" y="23900"/>
              <a:ext cx="4437409" cy="4417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itchFamily="34" charset="0"/>
                </a:rPr>
                <a:t>TRATORAÇO  24/05/2016</a:t>
              </a:r>
              <a:endParaRPr lang="pt-BR" sz="1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endParaRPr>
            </a:p>
          </p:txBody>
        </p:sp>
      </p:grpSp>
      <p:pic>
        <p:nvPicPr>
          <p:cNvPr id="2050" name="Picture 2" descr="C:\Users\CODEP00\Downloads\Percurso Tratoraço RRS 001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563" y="2041751"/>
            <a:ext cx="7848872" cy="390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6282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2040</TotalTime>
  <Words>685</Words>
  <Application>Microsoft Office PowerPoint</Application>
  <PresentationFormat>Apresentação na tela (4:3)</PresentationFormat>
  <Paragraphs>344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6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Veranie Bottosso</dc:creator>
  <cp:lastModifiedBy>Guarim Liberato Martins Junior</cp:lastModifiedBy>
  <cp:revision>175</cp:revision>
  <cp:lastPrinted>2016-05-20T12:14:41Z</cp:lastPrinted>
  <dcterms:created xsi:type="dcterms:W3CDTF">2015-04-01T18:20:49Z</dcterms:created>
  <dcterms:modified xsi:type="dcterms:W3CDTF">2016-05-20T15:25:02Z</dcterms:modified>
</cp:coreProperties>
</file>