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0" r:id="rId1"/>
  </p:sldMasterIdLst>
  <p:notesMasterIdLst>
    <p:notesMasterId r:id="rId20"/>
  </p:notesMasterIdLst>
  <p:handoutMasterIdLst>
    <p:handoutMasterId r:id="rId21"/>
  </p:handoutMasterIdLst>
  <p:sldIdLst>
    <p:sldId id="627" r:id="rId2"/>
    <p:sldId id="738" r:id="rId3"/>
    <p:sldId id="722" r:id="rId4"/>
    <p:sldId id="705" r:id="rId5"/>
    <p:sldId id="737" r:id="rId6"/>
    <p:sldId id="681" r:id="rId7"/>
    <p:sldId id="682" r:id="rId8"/>
    <p:sldId id="663" r:id="rId9"/>
    <p:sldId id="671" r:id="rId10"/>
    <p:sldId id="739" r:id="rId11"/>
    <p:sldId id="734" r:id="rId12"/>
    <p:sldId id="735" r:id="rId13"/>
    <p:sldId id="684" r:id="rId14"/>
    <p:sldId id="647" r:id="rId15"/>
    <p:sldId id="665" r:id="rId16"/>
    <p:sldId id="740" r:id="rId17"/>
    <p:sldId id="736" r:id="rId18"/>
    <p:sldId id="714" r:id="rId19"/>
  </p:sldIdLst>
  <p:sldSz cx="9144000" cy="6858000" type="screen4x3"/>
  <p:notesSz cx="6870700" cy="965358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2C74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9879" autoAdjust="0"/>
  </p:normalViewPr>
  <p:slideViewPr>
    <p:cSldViewPr>
      <p:cViewPr varScale="1">
        <p:scale>
          <a:sx n="92" d="100"/>
          <a:sy n="92" d="100"/>
        </p:scale>
        <p:origin x="9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6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255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605912-5FFF-4EF3-A19A-9319C8399BD9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2550" y="9169400"/>
            <a:ext cx="2976563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27AD2E-3C88-4CA8-A9A2-937595FC60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48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1" tIns="47210" rIns="94421" bIns="472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2550" y="0"/>
            <a:ext cx="2976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1" tIns="47210" rIns="94421" bIns="472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A64EF3-4E34-41C0-9EBD-5FF9A8B7AF28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23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584700"/>
            <a:ext cx="5495925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1" tIns="47210" rIns="94421" bIns="472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9400"/>
            <a:ext cx="2976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1" tIns="47210" rIns="94421" bIns="472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2550" y="9169400"/>
            <a:ext cx="2976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1" tIns="47210" rIns="94421" bIns="472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8123E0-199D-4554-B877-8201E27AEE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5C5F9-E375-44D9-9EBC-3E9B31D65132}" type="slidenum">
              <a:rPr lang="en-US" altLang="pt-BR" smtClean="0"/>
              <a:pPr/>
              <a:t>18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84567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CD11-805F-4AC3-AB40-344330A84C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6C38-397C-44D5-AF09-263F42E899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41A4-5CD0-4170-9CFC-7273FBD530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ADE0-2ADF-4910-BBA8-3A0AA979B2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A4FA-AE7C-4B90-85DE-3EAC3E1D15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B17A-B62A-4322-B352-A7127E9E5F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62E7-890C-4FF3-A4EC-37E6BA183C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55A3-03FA-426E-943B-68C664C228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F764-9314-4C73-B7D7-196EEEB3F5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 userDrawn="1"/>
        </p:nvSpPr>
        <p:spPr bwMode="auto">
          <a:xfrm>
            <a:off x="14461" y="908050"/>
            <a:ext cx="6389688" cy="217488"/>
          </a:xfrm>
          <a:prstGeom prst="rect">
            <a:avLst/>
          </a:prstGeom>
          <a:solidFill>
            <a:srgbClr val="002C7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3" name="Retângulo 2"/>
          <p:cNvSpPr>
            <a:spLocks noChangeArrowheads="1"/>
          </p:cNvSpPr>
          <p:nvPr userDrawn="1"/>
        </p:nvSpPr>
        <p:spPr bwMode="auto">
          <a:xfrm>
            <a:off x="3419475" y="908050"/>
            <a:ext cx="5724525" cy="73025"/>
          </a:xfrm>
          <a:prstGeom prst="rect">
            <a:avLst/>
          </a:prstGeom>
          <a:solidFill>
            <a:srgbClr val="002C7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BFD5-6ECB-4093-AFFF-6B7DBC8AC2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DC74-5430-421C-8ADA-1CC9A0079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6198-0340-401C-84CF-0184885757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00E935-461D-4A90-B362-B7A1365D2A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7" descr="Slides secundario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7" descr="logo final md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75475" y="44450"/>
            <a:ext cx="21336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9" r:id="rId7"/>
    <p:sldLayoutId id="2147484724" r:id="rId8"/>
    <p:sldLayoutId id="2147484725" r:id="rId9"/>
    <p:sldLayoutId id="2147484726" r:id="rId10"/>
    <p:sldLayoutId id="2147484727" r:id="rId11"/>
    <p:sldLayoutId id="2147484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789462"/>
            <a:ext cx="9144000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/>
              <a:t>Audiência Pública da Comissão de Agricultura e Reforma Agrária – CRA do Senado Federal</a:t>
            </a:r>
            <a:endParaRPr lang="pt-BR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008" y="5400600"/>
            <a:ext cx="9036496" cy="141277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Brasília – 12/04/2017</a:t>
            </a:r>
          </a:p>
          <a:p>
            <a:pPr marL="0" indent="0" algn="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pt-BR" alt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Sebastião Costa Guedes</a:t>
            </a:r>
          </a:p>
          <a:p>
            <a:pPr marL="0" indent="0" algn="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da Academia Brasileira de Medicina Veterinária – ABRAMVET</a:t>
            </a:r>
          </a:p>
          <a:p>
            <a:pPr marL="0" indent="0" algn="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em Exercício do CNPC</a:t>
            </a:r>
          </a:p>
        </p:txBody>
      </p:sp>
      <p:pic>
        <p:nvPicPr>
          <p:cNvPr id="1028" name="Picture 4" descr="c:\Users\Usuário\AppData\Local\Microsoft\Windows\Temporary Internet Files\Content.Outlook\GBUFEL27\logo_cnpc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715" y="1340768"/>
            <a:ext cx="661057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3841303"/>
            <a:ext cx="460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MAIO DE 2019 </a:t>
            </a:r>
            <a:endParaRPr lang="pt-BR" sz="1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496" y="1129968"/>
            <a:ext cx="48965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n-lt"/>
              </a:rPr>
              <a:t>PROPOSTA MAPA PARA RETIRADA DA VACINAÇÃO</a:t>
            </a:r>
          </a:p>
          <a:p>
            <a:endParaRPr lang="pt-BR" sz="2800" dirty="0" smtClean="0">
              <a:latin typeface="+mn-lt"/>
            </a:endParaRPr>
          </a:p>
          <a:p>
            <a:endParaRPr lang="pt-BR" sz="2800" dirty="0">
              <a:latin typeface="+mn-lt"/>
            </a:endParaRPr>
          </a:p>
          <a:p>
            <a:endParaRPr lang="pt-BR" sz="2800" dirty="0" smtClean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83457"/>
          <a:stretch>
            <a:fillRect/>
          </a:stretch>
        </p:blipFill>
        <p:spPr bwMode="auto">
          <a:xfrm>
            <a:off x="107504" y="3800330"/>
            <a:ext cx="559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8981" t="36175" r="56885" b="60134"/>
          <a:stretch>
            <a:fillRect/>
          </a:stretch>
        </p:blipFill>
        <p:spPr bwMode="auto">
          <a:xfrm>
            <a:off x="107504" y="5661248"/>
            <a:ext cx="558000" cy="3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52938" r="-3039" b="30519"/>
          <a:stretch>
            <a:fillRect/>
          </a:stretch>
        </p:blipFill>
        <p:spPr bwMode="auto">
          <a:xfrm>
            <a:off x="107504" y="5024466"/>
            <a:ext cx="558000" cy="3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t="79406"/>
          <a:stretch>
            <a:fillRect/>
          </a:stretch>
        </p:blipFill>
        <p:spPr bwMode="auto">
          <a:xfrm>
            <a:off x="107504" y="6237312"/>
            <a:ext cx="558000" cy="44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t="26469" r="-3039" b="56988"/>
          <a:stretch>
            <a:fillRect/>
          </a:stretch>
        </p:blipFill>
        <p:spPr bwMode="auto">
          <a:xfrm>
            <a:off x="107504" y="4376394"/>
            <a:ext cx="558000" cy="3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uário\Desktop\new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4900612" cy="5053012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0" y="3409255"/>
            <a:ext cx="4568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LEGENDA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83568" y="4417367"/>
            <a:ext cx="460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JUNHO DE 2020 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83568" y="5065439"/>
            <a:ext cx="460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JUNHO DE 2020 </a:t>
            </a:r>
            <a:endParaRPr lang="pt-BR" sz="1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83568" y="5713511"/>
            <a:ext cx="460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JUNHO DE 2021 </a:t>
            </a:r>
            <a:endParaRPr lang="pt-BR" sz="1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83568" y="6309320"/>
            <a:ext cx="460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JUNHO DE 2021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034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1196752"/>
            <a:ext cx="8784975" cy="5661248"/>
          </a:xfr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pt-BR" sz="3400" b="1" dirty="0" smtClean="0"/>
              <a:t>PROBLEMAS COM VACINA</a:t>
            </a:r>
            <a:endParaRPr lang="pt-BR" sz="1400" dirty="0" smtClean="0"/>
          </a:p>
          <a:p>
            <a:pPr>
              <a:buNone/>
            </a:pPr>
            <a:r>
              <a:rPr lang="pt-BR" sz="2400" b="1" u="sng" dirty="0" smtClean="0"/>
              <a:t>INDÚSTRIAS DE VACINAS NÃO DIVULGARAM !</a:t>
            </a:r>
            <a:endParaRPr lang="pt-BR" sz="2400" u="sng" dirty="0" smtClean="0"/>
          </a:p>
          <a:p>
            <a:pPr>
              <a:buFont typeface="Wingdings" pitchFamily="2" charset="2"/>
              <a:buChar char="ü"/>
            </a:pPr>
            <a:r>
              <a:rPr lang="pt-BR" sz="2400" b="1" u="sng" dirty="0" smtClean="0"/>
              <a:t>Abortos</a:t>
            </a:r>
            <a:r>
              <a:rPr lang="pt-BR" sz="2400" b="1" dirty="0" smtClean="0"/>
              <a:t> – IATF x Vacinação</a:t>
            </a:r>
          </a:p>
          <a:p>
            <a:pPr>
              <a:buFont typeface="Wingdings" pitchFamily="2" charset="2"/>
              <a:buChar char="ü"/>
            </a:pPr>
            <a:r>
              <a:rPr lang="pt-BR" sz="2400" b="1" u="sng" dirty="0" smtClean="0"/>
              <a:t>Vacinação distante e antes da inseminação</a:t>
            </a:r>
            <a:r>
              <a:rPr lang="pt-BR" sz="2400" b="1" dirty="0" smtClean="0"/>
              <a:t> </a:t>
            </a:r>
          </a:p>
          <a:p>
            <a:pPr>
              <a:buNone/>
            </a:pPr>
            <a:r>
              <a:rPr lang="pt-BR" sz="2400" b="1" dirty="0" smtClean="0"/>
              <a:t>	Abortos: 4%    → antes de 20 dias</a:t>
            </a:r>
          </a:p>
          <a:p>
            <a:pPr>
              <a:buNone/>
            </a:pPr>
            <a:r>
              <a:rPr lang="pt-BR" sz="2400" b="1" dirty="0" smtClean="0"/>
              <a:t>     		        16%  → após 30 dias</a:t>
            </a:r>
          </a:p>
          <a:p>
            <a:pPr>
              <a:buNone/>
            </a:pP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Soluções para alterar calendário: geral – abril/maio</a:t>
            </a:r>
          </a:p>
          <a:p>
            <a:pPr>
              <a:buNone/>
            </a:pP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Até 2 anos – outubro/novembro.</a:t>
            </a:r>
          </a:p>
          <a:p>
            <a:pPr>
              <a:buNone/>
            </a:pP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São Paulo já deseja modificar!</a:t>
            </a:r>
          </a:p>
          <a:p>
            <a:pPr>
              <a:buNone/>
            </a:pP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MT E MS Já modificaram!</a:t>
            </a:r>
          </a:p>
          <a:p>
            <a:pPr lvl="0"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1196752"/>
            <a:ext cx="8784975" cy="5544616"/>
          </a:xfr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pt-BR" sz="3400" b="1" dirty="0" smtClean="0"/>
              <a:t>PROBLEMAS COM VACINA</a:t>
            </a:r>
            <a:endParaRPr lang="pt-BR" sz="3400" dirty="0" smtClean="0"/>
          </a:p>
          <a:p>
            <a:pPr>
              <a:buNone/>
            </a:pPr>
            <a:r>
              <a:rPr lang="pt-BR" sz="2400" b="1" u="sng" dirty="0" smtClean="0"/>
              <a:t>TOLERÂNCIA LOCAL</a:t>
            </a:r>
            <a:endParaRPr lang="pt-BR" sz="2400" b="1" dirty="0" smtClean="0"/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Perdas na toalete;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PANAFTOSA: 2kg peso morto e 4kg peso vivo ( R$ 18,00 a 20,00 por cabeça )</a:t>
            </a:r>
            <a:r>
              <a:rPr lang="pt-BR" sz="2400" dirty="0" smtClean="0"/>
              <a:t>.</a:t>
            </a:r>
            <a:endParaRPr lang="pt-BR" sz="14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r>
              <a:rPr lang="pt-BR" sz="2400" b="1" u="sng" dirty="0" smtClean="0"/>
              <a:t>PODE SER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Formulação;				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Sensibilidade na repetição;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Problema de vacinação;</a:t>
            </a:r>
          </a:p>
          <a:p>
            <a:pPr>
              <a:buFont typeface="Wingdings" pitchFamily="2" charset="2"/>
              <a:buChar char="ü"/>
            </a:pPr>
            <a:r>
              <a:rPr lang="pt-BR" sz="2000" b="1" u="sng" dirty="0" smtClean="0"/>
              <a:t>Dose grande volume</a:t>
            </a:r>
            <a:r>
              <a:rPr lang="pt-BR" sz="2000" b="1" dirty="0" smtClean="0"/>
              <a:t> – reduzir de 5 para 2ml;</a:t>
            </a:r>
          </a:p>
          <a:p>
            <a:pPr>
              <a:buFont typeface="Wingdings" pitchFamily="2" charset="2"/>
              <a:buChar char="ü"/>
            </a:pPr>
            <a:r>
              <a:rPr lang="pt-BR" sz="2000" b="1" u="sng" dirty="0" smtClean="0"/>
              <a:t>Retirar vírus “C”</a:t>
            </a:r>
            <a:r>
              <a:rPr lang="pt-BR" sz="2000" b="1" dirty="0" smtClean="0"/>
              <a:t> – trabalhar com bivalente “A” e “O”.</a:t>
            </a:r>
          </a:p>
          <a:p>
            <a:pPr algn="ctr">
              <a:buNone/>
            </a:pPr>
            <a:r>
              <a:rPr lang="pt-BR" sz="2800" b="1" u="sng" dirty="0" smtClean="0"/>
              <a:t>BENEFÍCIOS AO PRODUTOR</a:t>
            </a:r>
            <a:endParaRPr lang="pt-BR" sz="2800" u="sng" dirty="0" smtClean="0"/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Redução de perdas e custos – só em vacinas &gt; R$ 500 milhões</a:t>
            </a:r>
            <a:r>
              <a:rPr lang="pt-BR" sz="2400" dirty="0" smtClean="0"/>
              <a:t>.</a:t>
            </a:r>
          </a:p>
          <a:p>
            <a:pPr lvl="0"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1153170"/>
            <a:ext cx="8784975" cy="558819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3600" b="1" dirty="0" smtClean="0"/>
              <a:t>DESAFIOS PERSISTENTES</a:t>
            </a:r>
            <a:br>
              <a:rPr lang="pt-BR" sz="3600" b="1" dirty="0" smtClean="0"/>
            </a:br>
            <a:endParaRPr lang="pt-BR" sz="1300" b="1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/>
              <a:t>Retirar o Vírus C na vacina?</a:t>
            </a:r>
          </a:p>
          <a:p>
            <a:pPr eaLnBrk="1" hangingPunct="1">
              <a:buNone/>
              <a:defRPr/>
            </a:pPr>
            <a:endParaRPr lang="pt-BR" sz="2400" b="1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/>
              <a:t>Reduzir volume de dose?</a:t>
            </a:r>
          </a:p>
          <a:p>
            <a:pPr eaLnBrk="1" hangingPunct="1">
              <a:buNone/>
              <a:defRPr/>
            </a:pPr>
            <a:endParaRPr lang="pt-BR" sz="2400" b="1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/>
              <a:t>Vacina pode ser continental?</a:t>
            </a:r>
            <a:r>
              <a:rPr lang="pt-BR" sz="2000" dirty="0" smtClean="0"/>
              <a:t>  </a:t>
            </a:r>
          </a:p>
          <a:p>
            <a:pPr eaLnBrk="1" hangingPunct="1">
              <a:buNone/>
              <a:defRPr/>
            </a:pPr>
            <a:r>
              <a:rPr lang="pt-BR" sz="2000" dirty="0" smtClean="0"/>
              <a:t>      </a:t>
            </a:r>
            <a:r>
              <a:rPr lang="pt-BR" sz="1600" dirty="0" smtClean="0"/>
              <a:t>	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/>
              <a:t>Ausência da doença incentiva a não aplicação da vacina adquirida.</a:t>
            </a:r>
          </a:p>
          <a:p>
            <a:pPr eaLnBrk="1" hangingPunct="1">
              <a:buNone/>
              <a:defRPr/>
            </a:pPr>
            <a:endParaRPr lang="pt-BR" sz="1600" b="1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/>
              <a:t>Evita acidentes, perda de peso e gasto de mão de obra.</a:t>
            </a:r>
            <a:endParaRPr lang="pt-BR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</p:txBody>
      </p:sp>
      <p:sp>
        <p:nvSpPr>
          <p:cNvPr id="4" name="Chave direita 3"/>
          <p:cNvSpPr/>
          <p:nvPr/>
        </p:nvSpPr>
        <p:spPr>
          <a:xfrm>
            <a:off x="4572000" y="2204864"/>
            <a:ext cx="432048" cy="93610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076056" y="2204864"/>
            <a:ext cx="20882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Pode reduzir custos e preços de 34,3% a 42,5%.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224136"/>
            <a:ext cx="8423275" cy="5733256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800" b="1" dirty="0" smtClean="0"/>
              <a:t>DECISÕES NECESSÁRIAS SOBRE O PNEFA APÓS DEBATE/DISCUSSÕES</a:t>
            </a:r>
            <a:endParaRPr lang="pt-BR" sz="1400" b="1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pt-BR" sz="17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 smtClean="0"/>
              <a:t>Criação de um Fundo Fiduciário;</a:t>
            </a:r>
            <a:br>
              <a:rPr lang="pt-BR" sz="2400" dirty="0" smtClean="0"/>
            </a:br>
            <a:endParaRPr lang="pt-BR" sz="1400" dirty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/>
              <a:t>Manipulação de vírus </a:t>
            </a:r>
            <a:r>
              <a:rPr lang="pt-BR" sz="2400" dirty="0" err="1" smtClean="0"/>
              <a:t>extra-continentais</a:t>
            </a:r>
            <a:r>
              <a:rPr lang="pt-BR" sz="2400" dirty="0" smtClean="0"/>
              <a:t>, riscos e alternativas;</a:t>
            </a:r>
          </a:p>
          <a:p>
            <a:pPr eaLnBrk="1" hangingPunct="1">
              <a:buFont typeface="Arial" charset="0"/>
              <a:buNone/>
              <a:defRPr/>
            </a:pPr>
            <a:endParaRPr lang="pt-BR" sz="1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/>
              <a:t>Banco de Antígenos (controlado pelo PANAFTOSA)</a:t>
            </a:r>
            <a:r>
              <a:rPr lang="pt-BR" sz="2400" dirty="0" smtClean="0"/>
              <a:t>: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pt-BR" sz="2000" dirty="0" smtClean="0"/>
              <a:t>Quais cepas?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pt-BR" sz="2000" dirty="0" smtClean="0"/>
              <a:t>Onde para as exóticas?</a:t>
            </a:r>
          </a:p>
          <a:p>
            <a:pPr eaLnBrk="1" hangingPunct="1">
              <a:buFont typeface="Arial" charset="0"/>
              <a:buNone/>
              <a:defRPr/>
            </a:pPr>
            <a:endParaRPr lang="pt-BR" sz="18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/>
              <a:t>Banco de reservas de vacinas (controlado pelo PANAFTOSA): </a:t>
            </a:r>
            <a:r>
              <a:rPr lang="pt-BR" sz="2400" dirty="0" smtClean="0"/>
              <a:t>[Capacidade máxima de 10 a 20 milhões de doses incluindo concentrados];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pt-BR" sz="2000" b="1" dirty="0" smtClean="0"/>
              <a:t>Nacional</a:t>
            </a:r>
            <a:r>
              <a:rPr lang="pt-BR" sz="2000" dirty="0" smtClean="0"/>
              <a:t> ou Internacional?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pt-BR" sz="2000" dirty="0" smtClean="0"/>
              <a:t>Custo oficial ou privado?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200" dirty="0" smtClean="0"/>
              <a:t>Evolução discutida e planejada do PNEFA.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200" dirty="0" smtClean="0"/>
              <a:t>	Setor Privado quer debater o plano com o grupo oficial, agora  prometido para junho próximo. </a:t>
            </a:r>
            <a:endParaRPr lang="pt-BR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1124744"/>
            <a:ext cx="8784975" cy="558819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pt-BR" sz="3600" b="1" dirty="0" smtClean="0"/>
              <a:t>CNPC ALERTA PARA: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pt-BR" sz="1600" b="1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 smtClean="0"/>
              <a:t>Lobbies intensificam, para continuar vacinação;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2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 smtClean="0"/>
              <a:t>Devemos reagir com importantes dados epidemiológicos;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2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b="1" dirty="0" smtClean="0"/>
              <a:t>Afirmação que a América do Sul deve parar vacinação quando todos erradicarem não procede. Se verdadeira: por que não sugerem que Chile, Guianas, Peru e áreas sem vacinação voltem a vacinar?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24744"/>
            <a:ext cx="8784975" cy="5544616"/>
          </a:xfr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pt-BR" b="1" dirty="0" smtClean="0"/>
              <a:t>FOCOS AFTOSA RECUPERAÇÃO DE STATUS-OIE STATUSOIE</a:t>
            </a:r>
            <a:r>
              <a:rPr lang="pt-BR" sz="3400" b="1" dirty="0" smtClean="0"/>
              <a:t>OIEW</a:t>
            </a:r>
          </a:p>
          <a:p>
            <a:pPr algn="ctr">
              <a:buNone/>
            </a:pPr>
            <a:endParaRPr lang="pt-B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745" t="7840" r="28835" b="3664"/>
          <a:stretch>
            <a:fillRect/>
          </a:stretch>
        </p:blipFill>
        <p:spPr bwMode="auto">
          <a:xfrm rot="16200000">
            <a:off x="2159732" y="458744"/>
            <a:ext cx="4824536" cy="745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1153170"/>
            <a:ext cx="8784975" cy="558819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pt-BR" sz="3600" b="1" u="sng" dirty="0" smtClean="0"/>
              <a:t>RETIRADA DA VACINAÇÃO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pt-BR" sz="16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*GRANDE OPORTUNIDADE PARA O BRASIL MOSTRAR DEFESA SANITÁRIA CONFIÁVEL!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*MAPA AGORA MOSTRA SINTONIA COM DESEJO DOS CRIADORES.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*ECONOMIA DE MAIS DE MEIO BILHÃO DE REAIS AOS PRODUTORES RURAIS!!!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 smtClean="0"/>
              <a:t>*</a:t>
            </a:r>
            <a:r>
              <a:rPr lang="pt-BR" b="1" dirty="0" smtClean="0"/>
              <a:t>BRASIL DEVE CONDUZIR E NÃO SER CONDUZIDO! 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03238" y="1484313"/>
            <a:ext cx="8137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4000">
                <a:latin typeface="Calibri" pitchFamily="34" charset="0"/>
              </a:rPr>
              <a:t>SENDO ORGÃO INTERNACIONAL COM LABORATÓRIO DE REFERENCIA SERÁ O RESPONSÁVEL PARA ESTABELECER E SUPERVISIONAR  BANCOS DE ANTÍGENOS E DE VACINAS DENTRO DO PROGRAMA HEMISFÉRICO. 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6513" y="-98425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6200">
                <a:latin typeface="Calibri" pitchFamily="34" charset="0"/>
              </a:rPr>
              <a:t>PHEFA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331640" y="476672"/>
            <a:ext cx="6624736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OBRIGADO EXCELÊNCIAS!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/>
            </a:r>
            <a:b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</a:b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4032250"/>
            <a:ext cx="9144000" cy="282575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7415" name="Picture 11" descr="C:\Users\Usuário\Desktop\Arquivos CNPC\Logo CNPC\logo_cnpc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365625"/>
            <a:ext cx="583247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1124744"/>
            <a:ext cx="8784975" cy="558819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pt-BR" b="1" dirty="0" smtClean="0"/>
              <a:t>TEMAS IMPORTANTES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pt-BR" sz="1600" b="1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b="1" dirty="0" smtClean="0"/>
              <a:t>Sanidade Animal</a:t>
            </a:r>
            <a:r>
              <a:rPr lang="pt-BR" sz="2400" dirty="0" smtClean="0"/>
              <a:t>–Erradicação da Aftosa e eliminação da vacinação é necessária e oportuna: “</a:t>
            </a:r>
            <a:r>
              <a:rPr lang="pt-BR" sz="2400" b="1" u="sng" dirty="0" smtClean="0"/>
              <a:t>ADEUS AFTOSA, ADEUS VACINA</a:t>
            </a:r>
            <a:r>
              <a:rPr lang="pt-BR" sz="2400" dirty="0" smtClean="0"/>
              <a:t>!”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 smtClean="0"/>
              <a:t>Focar em Brucelose, Tuberculose, Clostridioses, BVD e Raiva de Herbívoros.</a:t>
            </a:r>
          </a:p>
          <a:p>
            <a:pPr lvl="1" algn="just" eaLnBrk="1" fontAlgn="auto" hangingPunct="1">
              <a:spcAft>
                <a:spcPts val="0"/>
              </a:spcAft>
              <a:buNone/>
              <a:defRPr/>
            </a:pPr>
            <a:endParaRPr lang="pt-BR" sz="20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b="1" dirty="0" smtClean="0"/>
              <a:t>Inspeção de alimentos de origem animal é essencial.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pt-BR" sz="1200" dirty="0" smtClean="0"/>
              <a:t>	</a:t>
            </a:r>
            <a:r>
              <a:rPr lang="pt-BR" sz="2400" dirty="0" smtClean="0"/>
              <a:t>Deve haver inspetores nas unidades sob inspeção federal.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 smtClean="0"/>
              <a:t>Fazer rodízio dos inspetores a intervalos adequados.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 smtClean="0"/>
              <a:t>Legislar recomendações para inspeções estaduais e municipais.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 smtClean="0"/>
              <a:t>Classificação de carcaças é desejável.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 smtClean="0"/>
              <a:t>Seguir CODEX ALIMENTARIUS para fármacos e resíduos.  </a:t>
            </a:r>
          </a:p>
          <a:p>
            <a:pPr lvl="1" algn="just" eaLnBrk="1" fontAlgn="auto" hangingPunct="1">
              <a:spcAft>
                <a:spcPts val="0"/>
              </a:spcAft>
              <a:buNone/>
              <a:defRPr/>
            </a:pPr>
            <a:endParaRPr lang="pt-B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8784975" cy="5544616"/>
          </a:xfrm>
        </p:spPr>
        <p:txBody>
          <a:bodyPr rtlCol="0">
            <a:normAutofit lnSpcReduction="10000"/>
          </a:bodyPr>
          <a:lstStyle/>
          <a:p>
            <a:pPr algn="ctr">
              <a:buNone/>
            </a:pPr>
            <a:r>
              <a:rPr lang="pt-BR" sz="3400" b="1" dirty="0" smtClean="0"/>
              <a:t>MERCADO DO CIRCUITO “NÃO AFTÓSICO”</a:t>
            </a:r>
            <a:endParaRPr lang="pt-BR" sz="1600" b="1" dirty="0" smtClean="0"/>
          </a:p>
          <a:p>
            <a:pPr algn="ctr">
              <a:buNone/>
            </a:pPr>
            <a:endParaRPr lang="pt-BR" sz="1400" dirty="0" smtClean="0"/>
          </a:p>
          <a:p>
            <a:pPr>
              <a:buFont typeface="Wingdings" pitchFamily="2" charset="2"/>
              <a:buChar char="ü"/>
            </a:pPr>
            <a:r>
              <a:rPr lang="pt-BR" sz="2400" b="1" dirty="0" smtClean="0"/>
              <a:t>Japão</a:t>
            </a:r>
            <a:r>
              <a:rPr lang="pt-BR" sz="2400" dirty="0" smtClean="0"/>
              <a:t> –mercado alvo do “</a:t>
            </a:r>
            <a:r>
              <a:rPr lang="pt-BR" sz="2400" dirty="0" err="1" smtClean="0"/>
              <a:t>beef</a:t>
            </a:r>
            <a:r>
              <a:rPr lang="pt-BR" sz="2400" dirty="0" smtClean="0"/>
              <a:t> </a:t>
            </a:r>
            <a:r>
              <a:rPr lang="pt-BR" sz="2400" dirty="0" err="1" smtClean="0"/>
              <a:t>cattle</a:t>
            </a:r>
            <a:r>
              <a:rPr lang="pt-BR" sz="2400" dirty="0" smtClean="0"/>
              <a:t>” dos USA;</a:t>
            </a:r>
          </a:p>
          <a:p>
            <a:pPr>
              <a:buNone/>
            </a:pP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Coreia do sul;</a:t>
            </a:r>
          </a:p>
          <a:p>
            <a:pPr>
              <a:buNone/>
            </a:pP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Singapura;</a:t>
            </a:r>
          </a:p>
          <a:p>
            <a:pPr>
              <a:buNone/>
            </a:pP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Indonésia;</a:t>
            </a:r>
          </a:p>
          <a:p>
            <a:pPr>
              <a:buNone/>
            </a:pP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Canadá;</a:t>
            </a:r>
            <a:br>
              <a:rPr lang="pt-BR" sz="2400" dirty="0" smtClean="0"/>
            </a:b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União Européia, entre outros com preços mais remuneradores;</a:t>
            </a:r>
          </a:p>
          <a:p>
            <a:pPr>
              <a:buNone/>
            </a:pP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USA – Potencial para expansão, estimam-se US$ 4 bilhões;</a:t>
            </a:r>
          </a:p>
          <a:p>
            <a:pPr>
              <a:buNone/>
            </a:pPr>
            <a:endParaRPr lang="pt-BR" sz="12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Beneficiará também suinocultura do Paraná e Rio Grande do Sul.</a:t>
            </a:r>
          </a:p>
          <a:p>
            <a:pPr algn="ctr">
              <a:buNone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87338" y="1100934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s-CO" sz="2000" b="1" u="sng" dirty="0">
                <a:latin typeface="Calibri" pitchFamily="34" charset="0"/>
              </a:rPr>
              <a:t>Brasil/</a:t>
            </a:r>
            <a:r>
              <a:rPr lang="es-CO" sz="2000" b="1" i="1" u="sng" dirty="0" err="1">
                <a:latin typeface="Calibri" pitchFamily="34" charset="0"/>
              </a:rPr>
              <a:t>Brazil</a:t>
            </a:r>
            <a:endParaRPr lang="es-CO" sz="2000" b="1" i="1" u="sng" dirty="0">
              <a:latin typeface="Calibri" pitchFamily="34" charset="0"/>
            </a:endParaRPr>
          </a:p>
          <a:p>
            <a:pPr algn="ctr" eaLnBrk="1" hangingPunct="1"/>
            <a:r>
              <a:rPr lang="es-CO" sz="2000" b="1" u="sng" dirty="0" err="1">
                <a:latin typeface="Calibri" pitchFamily="34" charset="0"/>
              </a:rPr>
              <a:t>Situação</a:t>
            </a:r>
            <a:r>
              <a:rPr lang="es-CO" sz="2000" b="1" u="sng" dirty="0">
                <a:latin typeface="Calibri" pitchFamily="34" charset="0"/>
              </a:rPr>
              <a:t> </a:t>
            </a:r>
            <a:r>
              <a:rPr lang="es-CO" sz="2000" b="1" u="sng" dirty="0" err="1">
                <a:latin typeface="Calibri" pitchFamily="34" charset="0"/>
              </a:rPr>
              <a:t>atual</a:t>
            </a:r>
            <a:r>
              <a:rPr lang="es-CO" sz="2000" b="1" u="sng" dirty="0">
                <a:latin typeface="Calibri" pitchFamily="34" charset="0"/>
              </a:rPr>
              <a:t> da FA segundo a </a:t>
            </a:r>
            <a:r>
              <a:rPr lang="es-CO" sz="2000" b="1" u="sng" dirty="0" smtClean="0">
                <a:latin typeface="Calibri" pitchFamily="34" charset="0"/>
              </a:rPr>
              <a:t>OIE/ </a:t>
            </a:r>
            <a:r>
              <a:rPr lang="es-CO" sz="2000" b="1" i="1" u="sng" dirty="0" err="1" smtClean="0">
                <a:latin typeface="Calibri" pitchFamily="34" charset="0"/>
              </a:rPr>
              <a:t>Currency</a:t>
            </a:r>
            <a:r>
              <a:rPr lang="es-CO" sz="2000" b="1" i="1" u="sng" dirty="0" smtClean="0">
                <a:latin typeface="Calibri" pitchFamily="34" charset="0"/>
              </a:rPr>
              <a:t> </a:t>
            </a:r>
            <a:r>
              <a:rPr lang="es-CO" sz="2000" b="1" i="1" u="sng" dirty="0" err="1">
                <a:latin typeface="Calibri" pitchFamily="34" charset="0"/>
              </a:rPr>
              <a:t>situation</a:t>
            </a:r>
            <a:r>
              <a:rPr lang="es-CO" sz="2000" b="1" i="1" u="sng" dirty="0">
                <a:latin typeface="Calibri" pitchFamily="34" charset="0"/>
              </a:rPr>
              <a:t> </a:t>
            </a:r>
            <a:r>
              <a:rPr lang="es-CO" sz="2000" b="1" i="1" u="sng" dirty="0" err="1">
                <a:latin typeface="Calibri" pitchFamily="34" charset="0"/>
              </a:rPr>
              <a:t>on</a:t>
            </a:r>
            <a:r>
              <a:rPr lang="es-CO" sz="2000" b="1" i="1" u="sng" dirty="0">
                <a:latin typeface="Calibri" pitchFamily="34" charset="0"/>
              </a:rPr>
              <a:t> FMD </a:t>
            </a:r>
            <a:r>
              <a:rPr lang="es-CO" sz="2000" b="1" i="1" u="sng" dirty="0" err="1">
                <a:latin typeface="Calibri" pitchFamily="34" charset="0"/>
              </a:rPr>
              <a:t>according</a:t>
            </a:r>
            <a:r>
              <a:rPr lang="es-CO" sz="2000" b="1" i="1" u="sng" dirty="0">
                <a:latin typeface="Calibri" pitchFamily="34" charset="0"/>
              </a:rPr>
              <a:t> OIE</a:t>
            </a:r>
          </a:p>
        </p:txBody>
      </p:sp>
      <p:pic>
        <p:nvPicPr>
          <p:cNvPr id="28675" name="Picture 4" descr="C:\Users\Usuário\Desktop\STATUS SANITARIO_LAST-UPDATE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85776"/>
            <a:ext cx="489585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26876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/>
              <a:t>AFTOSA-OIE MAPA - STATUS ATUAL  </a:t>
            </a:r>
            <a:endParaRPr lang="pt-BR" sz="2800" b="1" u="sng" dirty="0"/>
          </a:p>
        </p:txBody>
      </p:sp>
      <p:pic>
        <p:nvPicPr>
          <p:cNvPr id="5" name="Picture 2" descr="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88163"/>
            <a:ext cx="4033143" cy="419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931742" y="2073622"/>
            <a:ext cx="31686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atin typeface="+mn-lt"/>
              </a:rPr>
              <a:t>Somente na Venezuela</a:t>
            </a:r>
          </a:p>
          <a:p>
            <a:pPr algn="ctr" eaLnBrk="1" hangingPunct="1">
              <a:defRPr/>
            </a:pPr>
            <a:r>
              <a:rPr lang="pt-BR" dirty="0" smtClean="0">
                <a:latin typeface="+mn-lt"/>
              </a:rPr>
              <a:t>2011 </a:t>
            </a:r>
            <a:r>
              <a:rPr lang="pt-BR" dirty="0">
                <a:latin typeface="+mn-lt"/>
              </a:rPr>
              <a:t>– 2 Focos</a:t>
            </a:r>
          </a:p>
          <a:p>
            <a:pPr algn="ctr" eaLnBrk="1" hangingPunct="1">
              <a:defRPr/>
            </a:pPr>
            <a:r>
              <a:rPr lang="pt-BR" dirty="0">
                <a:latin typeface="+mn-lt"/>
              </a:rPr>
              <a:t>2013 – 2 Focos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4139951" y="2924944"/>
            <a:ext cx="792088" cy="51516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512" y="5013176"/>
            <a:ext cx="31686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dirty="0" smtClean="0">
                <a:latin typeface="+mn-lt"/>
              </a:rPr>
              <a:t>PANAFTOSA afirma que não há circulação viral no continente!</a:t>
            </a:r>
          </a:p>
          <a:p>
            <a:pPr algn="just" eaLnBrk="1" hangingPunct="1">
              <a:defRPr/>
            </a:pPr>
            <a:endParaRPr lang="pt-BR" dirty="0" smtClean="0">
              <a:latin typeface="+mn-lt"/>
            </a:endParaRPr>
          </a:p>
          <a:p>
            <a:pPr algn="just" eaLnBrk="1" hangingPunct="1">
              <a:defRPr/>
            </a:pPr>
            <a:r>
              <a:rPr lang="pt-BR" dirty="0" smtClean="0">
                <a:latin typeface="+mn-lt"/>
              </a:rPr>
              <a:t>Após 4 anos sem focos, pode-se prescindir da vacinação.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124744"/>
            <a:ext cx="8424862" cy="566179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b="1" dirty="0" smtClean="0"/>
              <a:t>FEBRE AFTOSA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pt-BR" sz="2400" b="1" dirty="0" smtClean="0"/>
              <a:t>Resumo das Ultimas Ocorrências em estados brasileiros + Tempos decorridos até Março de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893" t="22886" r="33162" b="43892"/>
          <a:stretch>
            <a:fillRect/>
          </a:stretch>
        </p:blipFill>
        <p:spPr bwMode="auto">
          <a:xfrm>
            <a:off x="2015716" y="2636912"/>
            <a:ext cx="5112568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4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124744"/>
            <a:ext cx="8424862" cy="566179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b="1" dirty="0" smtClean="0"/>
              <a:t>FEBRE AFTOSA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pt-BR" sz="2400" b="1" dirty="0" smtClean="0"/>
              <a:t>Resumo das Ultimas Ocorrências em estados brasileiros + Tempos decorridos até Março de 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100" t="55828" r="32969" b="9473"/>
          <a:stretch>
            <a:fillRect/>
          </a:stretch>
        </p:blipFill>
        <p:spPr bwMode="auto">
          <a:xfrm>
            <a:off x="2087724" y="2564904"/>
            <a:ext cx="4968552" cy="389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4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hiagor.FAESPSENAR\Desktop\Legen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507776" cy="20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3789040"/>
            <a:ext cx="460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alibre"/>
              </a:rPr>
              <a:t>9 Estados </a:t>
            </a:r>
            <a:r>
              <a:rPr lang="pt-BR" sz="1100" dirty="0" smtClean="0">
                <a:latin typeface="Calibre"/>
              </a:rPr>
              <a:t>(AC, ES, GO, MT, MG, RJ, SP, PI e SE) </a:t>
            </a:r>
            <a:r>
              <a:rPr lang="pt-BR" sz="1400" dirty="0" smtClean="0">
                <a:latin typeface="Calibre"/>
              </a:rPr>
              <a:t>e o DF</a:t>
            </a:r>
          </a:p>
          <a:p>
            <a:r>
              <a:rPr lang="pt-BR" sz="1400" dirty="0" smtClean="0">
                <a:latin typeface="Calibre"/>
              </a:rPr>
              <a:t>Mais de 20 anos sem focos </a:t>
            </a:r>
            <a:r>
              <a:rPr lang="pt-BR" sz="1400" dirty="0" smtClean="0"/>
              <a:t>≈ </a:t>
            </a:r>
            <a:r>
              <a:rPr lang="pt-BR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e"/>
              </a:rPr>
              <a:t>96 mi de cab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43459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alibre"/>
              </a:rPr>
              <a:t>12 Estados </a:t>
            </a:r>
            <a:r>
              <a:rPr lang="pt-BR" sz="1100" dirty="0" smtClean="0">
                <a:latin typeface="Calibre"/>
              </a:rPr>
              <a:t>(AL, AP, BA, CE, MA, PB, PE, RN, RS, RO, RR e TO)</a:t>
            </a:r>
          </a:p>
          <a:p>
            <a:r>
              <a:rPr lang="pt-BR" sz="1400" dirty="0" smtClean="0">
                <a:latin typeface="Calibre"/>
              </a:rPr>
              <a:t>Entre 15 e 20 anos sem focos </a:t>
            </a:r>
            <a:r>
              <a:rPr lang="pt-BR" sz="1400" dirty="0" smtClean="0"/>
              <a:t>≈ </a:t>
            </a:r>
            <a:r>
              <a:rPr lang="pt-BR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e"/>
              </a:rPr>
              <a:t>63 mi de cab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4869160"/>
            <a:ext cx="460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alibre"/>
              </a:rPr>
              <a:t>4 Estados </a:t>
            </a:r>
            <a:r>
              <a:rPr lang="pt-BR" sz="1100" dirty="0" smtClean="0">
                <a:latin typeface="Calibre"/>
              </a:rPr>
              <a:t>(AM, MS, PA e PR)</a:t>
            </a:r>
          </a:p>
          <a:p>
            <a:r>
              <a:rPr lang="pt-BR" sz="1400" dirty="0" smtClean="0">
                <a:latin typeface="Calibre"/>
              </a:rPr>
              <a:t>Entre 10 e 15 anos sem focos </a:t>
            </a:r>
            <a:r>
              <a:rPr lang="pt-BR" sz="1400" dirty="0" smtClean="0"/>
              <a:t>≈ </a:t>
            </a:r>
            <a:r>
              <a:rPr lang="pt-BR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e"/>
              </a:rPr>
              <a:t>53 mi de cab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5519554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alibre"/>
              </a:rPr>
              <a:t>Santa Catarina</a:t>
            </a:r>
          </a:p>
          <a:p>
            <a:pPr algn="just"/>
            <a:r>
              <a:rPr lang="pt-BR" sz="1200" dirty="0" smtClean="0">
                <a:latin typeface="Calibre"/>
              </a:rPr>
              <a:t>Desde 1999, é o único estado brasileiro livre SEM vacinação. Possui 4,3 milhões de cabeças, o que confirma que retirar a vacinação é perfeitamente alcançável.</a:t>
            </a:r>
            <a:endParaRPr lang="pt-BR" sz="1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112474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+mn-lt"/>
              </a:rPr>
              <a:t>SITUAÇÃO DA AFTOSA</a:t>
            </a:r>
          </a:p>
          <a:p>
            <a:r>
              <a:rPr lang="pt-BR" sz="2800" dirty="0" smtClean="0">
                <a:latin typeface="+mn-lt"/>
              </a:rPr>
              <a:t>NOS ESTADOS BRASILEIROS</a:t>
            </a:r>
            <a:endParaRPr lang="pt-BR" sz="2800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198884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n-lt"/>
              </a:rPr>
              <a:t>ATUALIZADO PARA MARÇO DE 2017</a:t>
            </a:r>
            <a:endParaRPr lang="pt-BR" dirty="0">
              <a:latin typeface="+mn-lt"/>
            </a:endParaRPr>
          </a:p>
        </p:txBody>
      </p:sp>
      <p:pic>
        <p:nvPicPr>
          <p:cNvPr id="1026" name="Picture 2" descr="C:\Users\Usuário\Desktop\Image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44340"/>
            <a:ext cx="4900612" cy="5053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4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4592160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1200" dirty="0" smtClean="0"/>
              <a:t>Ano </a:t>
            </a:r>
            <a:r>
              <a:rPr lang="pt-BR" sz="1200" dirty="0"/>
              <a:t>2017:  ES, RJ, BA, SE, AL, PE, PB, RN, CE, PI, e MA</a:t>
            </a:r>
            <a:r>
              <a:rPr lang="pt-BR" sz="1200" dirty="0" smtClean="0"/>
              <a:t>.</a:t>
            </a:r>
          </a:p>
        </p:txBody>
      </p:sp>
      <p:pic>
        <p:nvPicPr>
          <p:cNvPr id="1026" name="Picture 2" descr="C:\Users\thiagor.FAESPSENAR\Desktop\LEGEN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47783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iagor.FAESPSENAR\Desktop\RETIRADA_DA_VACINAÇÃ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98" y="1162665"/>
            <a:ext cx="5331098" cy="550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76958" y="5085183"/>
            <a:ext cx="3132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1200" dirty="0" smtClean="0"/>
              <a:t>Ano </a:t>
            </a:r>
            <a:r>
              <a:rPr lang="pt-BR" sz="1200" dirty="0"/>
              <a:t>2018: </a:t>
            </a:r>
            <a:r>
              <a:rPr lang="pt-BR" sz="1200" dirty="0" smtClean="0"/>
              <a:t>DF</a:t>
            </a:r>
            <a:r>
              <a:rPr lang="pt-BR" sz="1200" dirty="0"/>
              <a:t>, GO, MG, PA e TO</a:t>
            </a:r>
            <a:r>
              <a:rPr lang="pt-BR" sz="1200" dirty="0" smtClean="0"/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946894" y="5589239"/>
            <a:ext cx="40571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1200" dirty="0" smtClean="0"/>
              <a:t>Ano </a:t>
            </a:r>
            <a:r>
              <a:rPr lang="pt-BR" sz="1200" dirty="0"/>
              <a:t>2019:  AP, RR, AM, AC, RO, MT, </a:t>
            </a:r>
            <a:r>
              <a:rPr lang="pt-BR" sz="1200" dirty="0" smtClean="0"/>
              <a:t>MS, PR, SP </a:t>
            </a:r>
            <a:r>
              <a:rPr lang="pt-BR" sz="1200" dirty="0"/>
              <a:t>e RS.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941612" y="6104328"/>
            <a:ext cx="3952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1200" dirty="0" smtClean="0"/>
              <a:t>SC: Livre desde 1999 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-252536" y="1179909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+mn-lt"/>
              </a:rPr>
              <a:t>SUGESTÃO INICIAL DO CNPC RETIRADA DA VACINAÇÃO</a:t>
            </a:r>
          </a:p>
          <a:p>
            <a:pPr algn="ctr"/>
            <a:r>
              <a:rPr lang="pt-BR" sz="2800" dirty="0" smtClean="0">
                <a:latin typeface="+mn-lt"/>
              </a:rPr>
              <a:t>POR ESTADOS</a:t>
            </a:r>
            <a:endParaRPr lang="pt-BR" sz="2800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422108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LEGENDA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80720" y="6381328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+mn-lt"/>
              </a:rPr>
              <a:t>ATUALIZADO APÓS EVENTO EM CAMPO GRANDE 25.01.2017</a:t>
            </a:r>
          </a:p>
        </p:txBody>
      </p:sp>
    </p:spTree>
    <p:extLst>
      <p:ext uri="{BB962C8B-B14F-4D97-AF65-F5344CB8AC3E}">
        <p14:creationId xmlns:p14="http://schemas.microsoft.com/office/powerpoint/2010/main" val="17144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10906</TotalTime>
  <Words>653</Words>
  <Application>Microsoft Office PowerPoint</Application>
  <PresentationFormat>Apresentação na tela (4:3)</PresentationFormat>
  <Paragraphs>144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Calibre</vt:lpstr>
      <vt:lpstr>Calibri</vt:lpstr>
      <vt:lpstr>Wingdings</vt:lpstr>
      <vt:lpstr>Tema do Office</vt:lpstr>
      <vt:lpstr>Audiência Pública da Comissão de Agricultura e Reforma Agrária – CRA do Senado Federal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Sebastião</dc:creator>
  <cp:lastModifiedBy>Shangely Silva Souza</cp:lastModifiedBy>
  <cp:revision>3406</cp:revision>
  <dcterms:created xsi:type="dcterms:W3CDTF">2005-08-22T18:14:18Z</dcterms:created>
  <dcterms:modified xsi:type="dcterms:W3CDTF">2017-04-11T15:12:01Z</dcterms:modified>
</cp:coreProperties>
</file>