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87" r:id="rId4"/>
    <p:sldId id="298" r:id="rId5"/>
    <p:sldId id="268" r:id="rId6"/>
    <p:sldId id="273" r:id="rId7"/>
    <p:sldId id="260" r:id="rId8"/>
    <p:sldId id="269" r:id="rId9"/>
    <p:sldId id="270" r:id="rId10"/>
    <p:sldId id="288" r:id="rId11"/>
    <p:sldId id="289" r:id="rId12"/>
    <p:sldId id="294" r:id="rId13"/>
    <p:sldId id="275" r:id="rId14"/>
    <p:sldId id="293" r:id="rId15"/>
    <p:sldId id="277" r:id="rId16"/>
    <p:sldId id="292" r:id="rId17"/>
    <p:sldId id="279" r:id="rId18"/>
    <p:sldId id="291" r:id="rId19"/>
    <p:sldId id="281" r:id="rId20"/>
    <p:sldId id="283" r:id="rId21"/>
    <p:sldId id="295" r:id="rId22"/>
    <p:sldId id="296" r:id="rId23"/>
    <p:sldId id="285" r:id="rId24"/>
    <p:sldId id="297" r:id="rId25"/>
    <p:sldId id="267" r:id="rId26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ACC"/>
    <a:srgbClr val="3991C4"/>
    <a:srgbClr val="003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0ED87-DB53-44B2-BE0F-51EBE10878DD}" type="datetimeFigureOut">
              <a:rPr lang="pt-BR" smtClean="0"/>
              <a:t>18/06/2023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4423C-3135-4E19-94B3-CE584C586C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4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542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279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061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238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664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8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2745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638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812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18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235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279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630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917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814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976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94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496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227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734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497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748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555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59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6CF2743-9C0C-B03E-EEA7-F49E4DE8B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51A5A26-F4A1-E916-DC50-5B2C80179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62DDB25A-15D8-6D4C-740F-B0532546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18/06/2023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6F297D7-D9D0-B3C5-1022-59B94B7A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A10C024-C727-686D-5801-D45F4600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0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1DEB86-8277-266A-DFDF-8C79BA3C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138E9F99-DB60-2EDA-73BF-9F6CCBDC7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64F4CE8-10BE-3AC7-E195-632B212E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18/06/2023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440391E-D2E3-C2C7-DE2E-5C23394C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8BB0A6E-1A09-A3CE-C4A1-EE268D2E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2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BEA4E2A-B140-FBDA-D8C0-8400ACB01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B4D5AD13-8136-6DA7-EBF6-E8CB7217A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08B2A8F-13F8-D5AD-629C-11C873B5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18/06/2023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1241465-6963-5232-A77A-24E65DB94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C83F906-DBC4-B4B6-700F-94880C54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67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F3766D-43C0-1F09-CF73-D7E1A7413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A2405ED-FE68-D5C5-2539-195D6B435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60D100A-0AD0-55B0-2260-066F2C97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18/06/2023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079D735-250C-59A2-0363-1BCFF911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76F43CC-1AA7-498B-93C6-1B67F8D2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67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514CD9-97F6-609C-91E5-8136E193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1624B1D1-ECBB-AB56-CB6A-43982823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B0E7486-F5E7-0CE8-3BAF-B87270A4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18/06/2023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1FBE782-ABE9-C6FF-B11D-809A5DDB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D24322B-F664-941C-E5F2-64B88CD5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80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0EF48AD-8A39-8D0C-78A4-55509630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DBE8E74-ED93-E62D-3444-F95A59175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6452C587-E9A9-0E55-9B74-F36934A3D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C65D702E-1927-A2E2-FEA3-4DD06CFB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18/06/2023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AA10AC21-2FE0-F566-E781-40907E3D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2CC362AE-6C17-464E-578E-30708A67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88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562223A-8CCE-8F6E-7425-DA94A59E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3628C820-307C-06B9-8836-017B2FF43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2B81607F-F98E-8017-129F-8034A830C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E7068B53-79A2-CD76-E92F-DD381F171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A2C46518-8AC9-B4FC-AF2D-753A6DA1C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FC0E3404-1D52-AF6F-6AAA-DBFEA9DD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18/06/2023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F9B8D5EF-3363-C6B1-3A7E-B4B167ED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128023CD-7298-8E1B-6C59-884D8C87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73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6156A0-9C7E-BD9F-801E-54A0C528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C8B743BB-9C75-C1F8-D76A-4C23EFC8F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18/06/2023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E6CFB1AD-CBB9-103E-A0F6-6365E43B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466F8D0C-C6B9-37D4-841F-29FB7A52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89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495E1EE8-DE46-33B4-EC7F-4777CF1B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18/06/2023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58D92F7E-46E3-08BD-D511-E7342091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00F17956-10CD-628A-3E80-8D89A1E6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3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F2E6279-107A-BB81-81C4-216A1B7F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8B75395-4432-5199-D7A1-C52A9AF06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9A508680-C735-FBB1-1C60-08C9F89AD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ECE46781-4577-2F42-4251-53380207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18/06/2023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1281981D-8CAD-9228-1182-3A2BBCA8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E10B7BB-AE3A-57AD-C093-428DBD6B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08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A9A5D8D-7CDF-44F0-82DA-E00B5C47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2047A03D-F851-45FE-672F-B30A84207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B4744E1D-1426-1D90-8CF9-B6575B3A4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2DA4504B-C04A-87D3-70E7-21801C949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18/06/2023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86792E09-E850-2A13-2786-A15B1170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47A5E56A-9177-85C9-2FDC-EA7446CF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30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5EE10AC1-1EFB-1FCD-DC73-2ECB6F654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3A571916-31A1-AAF1-680F-4F3AA9ED8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27C3C69-8F70-3DA0-219B-AF3A9597D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3764-A385-40AE-BAB5-F809D247FD68}" type="datetimeFigureOut">
              <a:rPr lang="pt-BR" smtClean="0"/>
              <a:t>18/06/2023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D94664C-AF68-367C-4E37-B75F7F9C3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03F34C7-3024-87B7-5096-7214F1518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8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nado.leg.br/datasenad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Aplicativo&#10;&#10;Descrição gerada automaticamente">
            <a:extLst>
              <a:ext uri="{FF2B5EF4-FFF2-40B4-BE49-F238E27FC236}">
                <a16:creationId xmlns="" xmlns:a16="http://schemas.microsoft.com/office/drawing/2014/main" id="{23DA9912-46B6-0665-79DF-C62B14837F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 t="2233" r="57"/>
          <a:stretch/>
        </p:blipFill>
        <p:spPr>
          <a:xfrm>
            <a:off x="175096" y="145914"/>
            <a:ext cx="11828836" cy="6556443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2317E290-00B2-55C4-FD9C-EC8A9E9AE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68" y="931145"/>
            <a:ext cx="11828836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200" b="1" baseline="0" dirty="0">
              <a:solidFill>
                <a:srgbClr val="FFFF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200" b="1" baseline="0" dirty="0">
              <a:solidFill>
                <a:srgbClr val="FFFF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5400" b="1" dirty="0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“A fome no Brasil”</a:t>
            </a:r>
            <a:br>
              <a:rPr lang="pt-BR" sz="5400" b="1" dirty="0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pt-BR" sz="5400" b="1" dirty="0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Dados existentes e possibilidades de </a:t>
            </a:r>
            <a:r>
              <a:rPr lang="pt-BR" sz="5400" b="1" dirty="0" smtClean="0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pesquisa</a:t>
            </a:r>
            <a:endParaRPr lang="pt-BR" sz="5400" b="1" dirty="0">
              <a:solidFill>
                <a:srgbClr val="FFFF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5400" b="1" i="0" u="none" strike="noStrike" cap="none" normalizeH="0" baseline="0" dirty="0">
              <a:ln>
                <a:noFill/>
              </a:ln>
              <a:solidFill>
                <a:srgbClr val="D9D9D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dirty="0">
              <a:ln>
                <a:noFill/>
              </a:ln>
              <a:solidFill>
                <a:srgbClr val="D9D9D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dirty="0">
              <a:ln>
                <a:noFill/>
              </a:ln>
              <a:solidFill>
                <a:srgbClr val="D9D9D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400" b="1" dirty="0">
              <a:solidFill>
                <a:srgbClr val="D9D9D9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2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6" y="156519"/>
            <a:ext cx="11868218" cy="2030090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4" y="1171564"/>
            <a:ext cx="8229600" cy="10150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Lacunas de dados</a:t>
            </a:r>
            <a:endParaRPr lang="pt-BR" sz="2800" dirty="0"/>
          </a:p>
        </p:txBody>
      </p:sp>
      <p:sp>
        <p:nvSpPr>
          <p:cNvPr id="6" name="Espaço Reservado para Conteúdo 7"/>
          <p:cNvSpPr txBox="1">
            <a:spLocks/>
          </p:cNvSpPr>
          <p:nvPr/>
        </p:nvSpPr>
        <p:spPr>
          <a:xfrm>
            <a:off x="585951" y="2506662"/>
            <a:ext cx="10515600" cy="425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pt-BR" sz="2400" dirty="0"/>
              <a:t>Busca </a:t>
            </a:r>
            <a:r>
              <a:rPr lang="pt-BR" sz="2400" dirty="0" smtClean="0"/>
              <a:t>ativa, </a:t>
            </a:r>
            <a:r>
              <a:rPr lang="pt-BR" sz="2400" dirty="0" smtClean="0"/>
              <a:t>do ponto de vista da população vulnerável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Saúde mental no domicílio e impactos na fome e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Ciclo intergeracional da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Políticas de transferência de renda e fomento à independência financeira, do ponto de vista dos beneficiados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Frequência à escola dos menores de idade e associação no combate à fome e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Populações invisíveis - em situação de rua, povos originários, quilombolas, e outras minorias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Criação de indicadores que reflitam a fome e a pobreza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454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6" y="156519"/>
            <a:ext cx="11868218" cy="2030090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4" y="1171564"/>
            <a:ext cx="8229600" cy="10150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Lacunas de dados</a:t>
            </a:r>
            <a:endParaRPr lang="pt-BR" sz="2800" dirty="0"/>
          </a:p>
        </p:txBody>
      </p:sp>
      <p:sp>
        <p:nvSpPr>
          <p:cNvPr id="6" name="Espaço Reservado para Conteúdo 7"/>
          <p:cNvSpPr txBox="1">
            <a:spLocks/>
          </p:cNvSpPr>
          <p:nvPr/>
        </p:nvSpPr>
        <p:spPr>
          <a:xfrm>
            <a:off x="585951" y="2506662"/>
            <a:ext cx="10515600" cy="425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pt-BR" sz="2400" dirty="0"/>
              <a:t>Busca </a:t>
            </a:r>
            <a:r>
              <a:rPr lang="pt-BR" sz="2400" dirty="0" smtClean="0"/>
              <a:t>ativa do ponto de vista da população vulnerável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</a:rPr>
              <a:t>Saúde mental no domicílio e impactos na fome e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</a:rPr>
              <a:t>Ciclo intergeracional da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</a:rPr>
              <a:t>Políticas de transferência de renda e fomento à independência financeira, do ponto de vista dos beneficiados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</a:rPr>
              <a:t>Frequência à escola dos menores de idade e associação no combate à fome e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</a:rPr>
              <a:t>Populações invisíveis - em situação de rua, povos originários, quilombolas, e outras minorias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</a:rPr>
              <a:t>Criação de indicadores que reflitam a fome e a pobreza</a:t>
            </a:r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6" y="156519"/>
            <a:ext cx="11868218" cy="2030090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4" y="1171564"/>
            <a:ext cx="8229600" cy="10150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Lacunas de dados</a:t>
            </a:r>
            <a:endParaRPr lang="pt-BR" sz="2800" dirty="0"/>
          </a:p>
        </p:txBody>
      </p:sp>
      <p:sp>
        <p:nvSpPr>
          <p:cNvPr id="6" name="Espaço Reservado para Conteúdo 7"/>
          <p:cNvSpPr txBox="1">
            <a:spLocks/>
          </p:cNvSpPr>
          <p:nvPr/>
        </p:nvSpPr>
        <p:spPr>
          <a:xfrm>
            <a:off x="585951" y="2506662"/>
            <a:ext cx="10515600" cy="425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pt-BR" sz="2400" dirty="0">
                <a:solidFill>
                  <a:schemeClr val="bg1">
                    <a:lumMod val="85000"/>
                  </a:schemeClr>
                </a:solidFill>
              </a:rPr>
              <a:t>Busca 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</a:rPr>
              <a:t>ativa do ponto de vista da população vulnerável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Saúde mental no domicílio e impactos na fome e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</a:rPr>
              <a:t>Ciclo intergeracional da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</a:rPr>
              <a:t>Políticas de transferência de renda e fomento à independência financeira, do ponto de vista dos beneficiados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</a:rPr>
              <a:t>Frequência à escola dos menores de idade e associação no combate à fome e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</a:rPr>
              <a:t>Populações invisíveis - em situação de rua, povos originários, quilombolas, e outras minorias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</a:rPr>
              <a:t>Criação de indicadores que reflitam a fome e a pobreza</a:t>
            </a:r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6" y="156519"/>
            <a:ext cx="11868218" cy="2030090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4" y="1171564"/>
            <a:ext cx="8229600" cy="10150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Lacunas de dados</a:t>
            </a:r>
            <a:endParaRPr lang="pt-BR" sz="28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81054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“...a família que tem vulnerabilidade econômica, ela tem uma vulnerabilidade psicológica, então eu acho que é uma mistura de necessidades, na verdade”. (Coordenadora do CRAS, Centro-Oeste)</a:t>
            </a:r>
          </a:p>
          <a:p>
            <a:endParaRPr lang="pt-BR" sz="2000" dirty="0" smtClean="0"/>
          </a:p>
          <a:p>
            <a:r>
              <a:rPr lang="pt-BR" sz="2000" dirty="0" smtClean="0"/>
              <a:t>“...a fome é um desgaste, porque você acordar todos os dias e olhar o seu armário, olhar sua panela e está vazia, causa um desgaste e causa um problema emocional, um problema de depressão, não só naquela pessoa, mas na família inteira.” (Agente de base da UBS, Sul)</a:t>
            </a:r>
          </a:p>
          <a:p>
            <a:endParaRPr lang="pt-BR" sz="2000" dirty="0" smtClean="0"/>
          </a:p>
          <a:p>
            <a:r>
              <a:rPr lang="pt-BR" sz="2000" dirty="0" smtClean="0"/>
              <a:t>“...a gente faz o encaminhamento para a área da saúde, a questão mental também, porque afeta também a saúde do corpo, como da mente também”. (Agente de base do CRAS, Sul).</a:t>
            </a:r>
          </a:p>
          <a:p>
            <a:endParaRPr lang="pt-BR" sz="2000" dirty="0" smtClean="0"/>
          </a:p>
          <a:p>
            <a:r>
              <a:rPr lang="pt-BR" sz="2000" dirty="0" smtClean="0"/>
              <a:t>Se a gente não come bem, outras coisas não fica [sic] bem também, isso acaba implicando até no contexto psicológico, social, e aí vêm as depressões, as mães que se encontram frustradas por não ter o que dar para o filho comer... (Agente de base da Secretaria de Agricultura, Nordeste).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069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6" y="156519"/>
            <a:ext cx="11868218" cy="2030090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4" y="1171564"/>
            <a:ext cx="8229600" cy="10150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Lacunas de dados</a:t>
            </a:r>
            <a:endParaRPr lang="pt-BR" sz="2800" dirty="0"/>
          </a:p>
        </p:txBody>
      </p:sp>
      <p:sp>
        <p:nvSpPr>
          <p:cNvPr id="6" name="Espaço Reservado para Conteúdo 7"/>
          <p:cNvSpPr txBox="1">
            <a:spLocks/>
          </p:cNvSpPr>
          <p:nvPr/>
        </p:nvSpPr>
        <p:spPr>
          <a:xfrm>
            <a:off x="585951" y="2506662"/>
            <a:ext cx="10515600" cy="425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</a:rPr>
              <a:t>Busca </a:t>
            </a: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ativa do ponto de vista da população vulnerável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Saúde mental no domicílio e impactos na fome e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Ciclo intergeracional da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Políticas de transferência de renda e fomento à independência financeira, do ponto de vista dos beneficiados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Frequência à escola dos menores de idade e associação no combate à fome e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Populações invisíveis - em situação de rua, povos originários, quilombolas, e outras minorias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Criação de indicadores que reflitam a fome e a pobreza</a:t>
            </a:r>
            <a:endParaRPr lang="pt-BR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6" y="156519"/>
            <a:ext cx="11868218" cy="2030090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4" y="1171564"/>
            <a:ext cx="8229600" cy="10150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Lacunas de dados</a:t>
            </a:r>
            <a:endParaRPr lang="pt-BR" sz="2800" dirty="0"/>
          </a:p>
        </p:txBody>
      </p:sp>
      <p:sp>
        <p:nvSpPr>
          <p:cNvPr id="6" name="Espaço Reservado para Conteúdo 7"/>
          <p:cNvSpPr txBox="1">
            <a:spLocks/>
          </p:cNvSpPr>
          <p:nvPr/>
        </p:nvSpPr>
        <p:spPr>
          <a:xfrm>
            <a:off x="481054" y="2740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Estudo do histórico de vida que leva ou mantém as famílias em situações de fome e extrema pobreza:</a:t>
            </a:r>
          </a:p>
          <a:p>
            <a:endParaRPr lang="pt-BR" sz="2400" dirty="0" smtClean="0"/>
          </a:p>
          <a:p>
            <a:pPr lvl="1"/>
            <a:r>
              <a:rPr lang="pt-BR" sz="2000" dirty="0" smtClean="0"/>
              <a:t>Entendimento do ciclo geracional de pobreza</a:t>
            </a:r>
          </a:p>
          <a:p>
            <a:pPr lvl="1"/>
            <a:r>
              <a:rPr lang="pt-BR" sz="2000" dirty="0" smtClean="0"/>
              <a:t>Pesquisas oficiais fazem o recorte transversal do fenômeno da fome e da pobreza extrema, sem investigar o passado dos entrevistados. </a:t>
            </a:r>
            <a:endParaRPr lang="pt-BR" sz="2000" dirty="0" smtClean="0"/>
          </a:p>
          <a:p>
            <a:pPr lvl="1"/>
            <a:r>
              <a:rPr lang="pt-BR" sz="2000" dirty="0" smtClean="0"/>
              <a:t>Ideal: pesquisas longitudinais</a:t>
            </a:r>
            <a:endParaRPr lang="pt-BR" sz="2000" dirty="0" smtClean="0"/>
          </a:p>
          <a:p>
            <a:pPr lvl="1"/>
            <a:r>
              <a:rPr lang="pt-BR" sz="2000" dirty="0" smtClean="0"/>
              <a:t>Alternativa: Perguntas </a:t>
            </a:r>
            <a:r>
              <a:rPr lang="pt-BR" sz="2000" dirty="0" smtClean="0"/>
              <a:t>sobre o histórico familiar podem trazer luz a tais questões</a:t>
            </a:r>
          </a:p>
          <a:p>
            <a:pPr lvl="1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885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6" y="156519"/>
            <a:ext cx="11868218" cy="2030090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4" y="1171564"/>
            <a:ext cx="8229600" cy="10150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Lacunas de dados</a:t>
            </a:r>
            <a:endParaRPr lang="pt-BR" sz="2800" dirty="0"/>
          </a:p>
        </p:txBody>
      </p:sp>
      <p:sp>
        <p:nvSpPr>
          <p:cNvPr id="6" name="Espaço Reservado para Conteúdo 7"/>
          <p:cNvSpPr txBox="1">
            <a:spLocks/>
          </p:cNvSpPr>
          <p:nvPr/>
        </p:nvSpPr>
        <p:spPr>
          <a:xfrm>
            <a:off x="585951" y="2506662"/>
            <a:ext cx="10515600" cy="425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</a:rPr>
              <a:t>Busca </a:t>
            </a: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ativa do ponto de vista da população vulnerável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Saúde mental no domicílio e impactos na fome e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Ciclo intergeracional da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Políticas de transferência de renda e fomento à independência financeira, do ponto de vista dos beneficiados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Frequência à escola dos menores de idade e associação no combate à fome e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Populações invisíveis - em situação de rua, povos originários, quilombolas, e outras minorias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Criação de indicadores que reflitam a fome e a pobreza</a:t>
            </a:r>
            <a:endParaRPr lang="pt-BR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6" y="156519"/>
            <a:ext cx="11868218" cy="2030090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4" y="1171564"/>
            <a:ext cx="8229600" cy="10150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Lacunas de dados</a:t>
            </a:r>
            <a:endParaRPr lang="pt-BR" sz="2800" dirty="0"/>
          </a:p>
        </p:txBody>
      </p:sp>
      <p:sp>
        <p:nvSpPr>
          <p:cNvPr id="5" name="Espaço Reservado para Conteúdo 7"/>
          <p:cNvSpPr txBox="1">
            <a:spLocks/>
          </p:cNvSpPr>
          <p:nvPr/>
        </p:nvSpPr>
        <p:spPr>
          <a:xfrm>
            <a:off x="575442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Fomento à autonomia financeira via políticas de transferência de renda: </a:t>
            </a:r>
            <a:endParaRPr lang="pt-BR" sz="2400" dirty="0" smtClean="0"/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Em </a:t>
            </a:r>
            <a:r>
              <a:rPr lang="pt-BR" sz="2000" dirty="0" smtClean="0"/>
              <a:t>que medida tais políticas incentivam a independência financeira das famílias?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Condicionantes - estimulo à </a:t>
            </a:r>
            <a:r>
              <a:rPr lang="pt-BR" sz="2000" dirty="0" smtClean="0"/>
              <a:t>independência </a:t>
            </a:r>
            <a:r>
              <a:rPr lang="pt-BR" sz="2000" dirty="0" smtClean="0"/>
              <a:t>futura dos </a:t>
            </a:r>
            <a:r>
              <a:rPr lang="pt-BR" sz="2000" dirty="0" smtClean="0"/>
              <a:t>beneficiários. </a:t>
            </a:r>
            <a:endParaRPr lang="pt-BR" sz="2000" dirty="0" smtClean="0"/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No entanto, não existem dados oficiais sobre sua eficácia nesse sentido.</a:t>
            </a:r>
            <a:endParaRPr lang="pt-BR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6" y="156519"/>
            <a:ext cx="11868218" cy="2030090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4" y="1171564"/>
            <a:ext cx="8229600" cy="10150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Lacunas de dados</a:t>
            </a:r>
            <a:endParaRPr lang="pt-BR" sz="2800" dirty="0"/>
          </a:p>
        </p:txBody>
      </p:sp>
      <p:sp>
        <p:nvSpPr>
          <p:cNvPr id="6" name="Espaço Reservado para Conteúdo 7"/>
          <p:cNvSpPr txBox="1">
            <a:spLocks/>
          </p:cNvSpPr>
          <p:nvPr/>
        </p:nvSpPr>
        <p:spPr>
          <a:xfrm>
            <a:off x="585951" y="2506662"/>
            <a:ext cx="10515600" cy="425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</a:rPr>
              <a:t>Busca </a:t>
            </a: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ativa do ponto de vista da população vulnerável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Saúde mental no domicílio e impactos na fome e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Ciclo intergeracional da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Políticas de transferência de renda e fomento à independência financeira, do ponto de vista dos beneficiados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Frequência à escola dos menores de idade e associação no combate à fome e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Populações invisíveis - em situação de rua, povos originários, quilombolas, e outras minorias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Criação de indicadores que reflitam a fome e a pobreza</a:t>
            </a:r>
            <a:endParaRPr lang="pt-BR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6" y="156519"/>
            <a:ext cx="11868218" cy="2030090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4" y="1171564"/>
            <a:ext cx="8229600" cy="10150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Lacunas de dados</a:t>
            </a:r>
            <a:endParaRPr lang="pt-BR" sz="2800" dirty="0"/>
          </a:p>
        </p:txBody>
      </p:sp>
      <p:sp>
        <p:nvSpPr>
          <p:cNvPr id="6" name="Espaço Reservado para Conteúdo 7"/>
          <p:cNvSpPr txBox="1">
            <a:spLocks/>
          </p:cNvSpPr>
          <p:nvPr/>
        </p:nvSpPr>
        <p:spPr>
          <a:xfrm>
            <a:off x="481054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dirty="0" smtClean="0"/>
              <a:t>“... a criança deveria estar matriculada na escola aos 7 anos, mudou-se para 4 anos. E aí eu pergunto a você: como que a gente consegue matricular uma criança de 4 anos, se nós não temos acesso à rede pública para creches e escolas de ensino pré-escola na rede do município e nem no estado?” (Sudeste)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000" dirty="0" smtClean="0"/>
              <a:t>“Muitas crianças não estão matriculadas também, por conta da creche... Lá na minha área tem uma creche até 5 anos e muitas mães não conseguiram matricular as crianças lá. E aí, por sua vez, não matriculam em outra escola e as crianças ficam sem estudar”. (Sudeste)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000" dirty="0" smtClean="0"/>
              <a:t>“uma escola que a criança está lá dando sinais que está com fome, que é que as merendeiras vejam, que as professoras veem, a escola nos contata, manda um ofício para nós solicitando uma visita, porque pela situação vista na escola, a gente vai procura a família vê sobre como é que está essa questão da alimentação...” (Sul)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352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BF7BB24C-AE39-12AD-341D-8CFB4E9F27BA}"/>
              </a:ext>
            </a:extLst>
          </p:cNvPr>
          <p:cNvSpPr/>
          <p:nvPr/>
        </p:nvSpPr>
        <p:spPr>
          <a:xfrm>
            <a:off x="159026" y="156519"/>
            <a:ext cx="11868218" cy="2030090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2D3C40F6-BD9B-9503-035E-F764C5A78CBA}"/>
              </a:ext>
            </a:extLst>
          </p:cNvPr>
          <p:cNvSpPr txBox="1"/>
          <p:nvPr/>
        </p:nvSpPr>
        <p:spPr>
          <a:xfrm>
            <a:off x="455212" y="1018770"/>
            <a:ext cx="1049373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dirty="0" smtClean="0">
                <a:solidFill>
                  <a:schemeClr val="bg1"/>
                </a:solidFill>
              </a:rPr>
              <a:t>Instituto de Pesquisa DataSenado</a:t>
            </a:r>
            <a:endParaRPr lang="pt-BR" sz="4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Criado em </a:t>
            </a:r>
            <a:r>
              <a:rPr lang="pt-BR" sz="2000" dirty="0" smtClean="0"/>
              <a:t>2005 - </a:t>
            </a:r>
            <a:r>
              <a:rPr lang="pt-BR" sz="2000" dirty="0" smtClean="0"/>
              <a:t>pesquisas de opinião em parceria com o Alô Senado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Missão: prover senadores e comissões com análises, estudos estatísticos e pesquisas sobre os temas debatidos no Congresso 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Regimento Interno do Senado Federal: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/>
              <a:t>Art. 96 ... as comissões permanentes selecionarão, na área de sua competência, políticas públicas desenvolvidas no âmbito do Poder Executivo, para serem avaliadas</a:t>
            </a:r>
            <a:r>
              <a:rPr lang="pt-BR" sz="20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§ </a:t>
            </a:r>
            <a:r>
              <a:rPr lang="pt-BR" sz="2400" dirty="0"/>
              <a:t>5º O Instituto de Pesquisa DataSenado produzirá análises e relatórios estatísticos para subsidiar a avaliação de que trata o caput.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256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6" y="156519"/>
            <a:ext cx="11868218" cy="2030090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4" y="1171564"/>
            <a:ext cx="8229600" cy="10150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Lacunas de dados</a:t>
            </a:r>
            <a:endParaRPr lang="pt-BR" sz="2800" dirty="0"/>
          </a:p>
        </p:txBody>
      </p:sp>
      <p:graphicFrame>
        <p:nvGraphicFramePr>
          <p:cNvPr id="5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447446"/>
              </p:ext>
            </p:extLst>
          </p:nvPr>
        </p:nvGraphicFramePr>
        <p:xfrm>
          <a:off x="661550" y="2430162"/>
          <a:ext cx="4999772" cy="376252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12093"/>
                <a:gridCol w="1202725"/>
                <a:gridCol w="1169773"/>
                <a:gridCol w="1015181"/>
              </a:tblGrid>
              <a:tr h="1028656">
                <a:tc gridSpan="4">
                  <a:txBody>
                    <a:bodyPr/>
                    <a:lstStyle/>
                    <a:p>
                      <a:r>
                        <a:rPr lang="pt-BR" sz="1400" dirty="0"/>
                        <a:t>Número de crianças que frequentam a escola segundo faixa etária - Brasil - 2022</a:t>
                      </a:r>
                    </a:p>
                  </a:txBody>
                  <a:tcPr marL="80654" marR="80654" marT="40327" marB="40327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94198">
                <a:tc>
                  <a:txBody>
                    <a:bodyPr/>
                    <a:lstStyle/>
                    <a:p>
                      <a:r>
                        <a:rPr lang="pt-BR" sz="1400" dirty="0"/>
                        <a:t> </a:t>
                      </a:r>
                    </a:p>
                  </a:txBody>
                  <a:tcPr marL="80654" marR="80654" marT="40327" marB="403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/>
                        <a:t>0 a 3 anos</a:t>
                      </a:r>
                    </a:p>
                  </a:txBody>
                  <a:tcPr marL="80654" marR="80654" marT="40327" marB="403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/>
                        <a:t>4 a 5 anos</a:t>
                      </a:r>
                    </a:p>
                  </a:txBody>
                  <a:tcPr marL="80654" marR="80654" marT="40327" marB="403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/>
                        <a:t>6 a 10 anos</a:t>
                      </a:r>
                    </a:p>
                  </a:txBody>
                  <a:tcPr marL="80654" marR="80654" marT="40327" marB="40327" anchor="ctr"/>
                </a:tc>
              </a:tr>
              <a:tr h="688322">
                <a:tc>
                  <a:txBody>
                    <a:bodyPr/>
                    <a:lstStyle/>
                    <a:p>
                      <a:r>
                        <a:rPr lang="pt-BR" sz="1400" dirty="0"/>
                        <a:t>Frequenta</a:t>
                      </a:r>
                    </a:p>
                  </a:txBody>
                  <a:tcPr marL="80654" marR="80654" marT="40327" marB="403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/>
                        <a:t>4.092.901 </a:t>
                      </a:r>
                    </a:p>
                  </a:txBody>
                  <a:tcPr marL="80654" marR="80654" marT="40327" marB="403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/>
                        <a:t>5.543.884 </a:t>
                      </a:r>
                    </a:p>
                  </a:txBody>
                  <a:tcPr marL="80654" marR="80654" marT="40327" marB="403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/>
                        <a:t>14.615.950</a:t>
                      </a:r>
                    </a:p>
                  </a:txBody>
                  <a:tcPr marL="80654" marR="80654" marT="40327" marB="40327" anchor="ctr"/>
                </a:tc>
              </a:tr>
              <a:tr h="855814">
                <a:tc>
                  <a:txBody>
                    <a:bodyPr/>
                    <a:lstStyle/>
                    <a:p>
                      <a:r>
                        <a:rPr lang="pt-BR" sz="1600" b="1" dirty="0"/>
                        <a:t>Não frequenta</a:t>
                      </a:r>
                    </a:p>
                  </a:txBody>
                  <a:tcPr marL="80654" marR="80654" marT="40327" marB="403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/>
                        <a:t>7.273.889 </a:t>
                      </a:r>
                    </a:p>
                  </a:txBody>
                  <a:tcPr marL="80654" marR="80654" marT="40327" marB="403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/>
                        <a:t>512.658 </a:t>
                      </a:r>
                    </a:p>
                  </a:txBody>
                  <a:tcPr marL="80654" marR="80654" marT="40327" marB="403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/>
                        <a:t>98.867</a:t>
                      </a:r>
                    </a:p>
                  </a:txBody>
                  <a:tcPr marL="80654" marR="80654" marT="40327" marB="40327" anchor="ctr"/>
                </a:tc>
              </a:tr>
              <a:tr h="595539">
                <a:tc>
                  <a:txBody>
                    <a:bodyPr/>
                    <a:lstStyle/>
                    <a:p>
                      <a:r>
                        <a:rPr lang="pt-BR" sz="1400"/>
                        <a:t>Total</a:t>
                      </a:r>
                    </a:p>
                  </a:txBody>
                  <a:tcPr marL="80654" marR="80654" marT="40327" marB="403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/>
                        <a:t>11.366.789 </a:t>
                      </a:r>
                    </a:p>
                  </a:txBody>
                  <a:tcPr marL="80654" marR="80654" marT="40327" marB="403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/>
                        <a:t>6.056.542 </a:t>
                      </a:r>
                    </a:p>
                  </a:txBody>
                  <a:tcPr marL="80654" marR="80654" marT="40327" marB="403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/>
                        <a:t>14.714.817 </a:t>
                      </a:r>
                    </a:p>
                  </a:txBody>
                  <a:tcPr marL="80654" marR="80654" marT="40327" marB="40327" anchor="ctr"/>
                </a:tc>
              </a:tr>
            </a:tbl>
          </a:graphicData>
        </a:graphic>
      </p:graphicFrame>
      <p:pic>
        <p:nvPicPr>
          <p:cNvPr id="6" name="Imagem 5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92884" y="2350006"/>
            <a:ext cx="5635540" cy="3924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98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6" y="156519"/>
            <a:ext cx="11868218" cy="2030090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4" y="1171564"/>
            <a:ext cx="8229600" cy="10150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Lacunas de dados</a:t>
            </a:r>
            <a:endParaRPr lang="pt-BR" sz="2800" dirty="0"/>
          </a:p>
        </p:txBody>
      </p:sp>
      <p:sp>
        <p:nvSpPr>
          <p:cNvPr id="6" name="Espaço Reservado para Conteúdo 7"/>
          <p:cNvSpPr txBox="1">
            <a:spLocks/>
          </p:cNvSpPr>
          <p:nvPr/>
        </p:nvSpPr>
        <p:spPr>
          <a:xfrm>
            <a:off x="585951" y="2506662"/>
            <a:ext cx="10515600" cy="425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</a:rPr>
              <a:t>Busca </a:t>
            </a: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ativa do ponto de vista da população vulnerável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Saúde mental no domicílio e impactos na fome e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Ciclo intergeracional da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Políticas de transferência de renda e fomento à independência financeira, do ponto de vista dos beneficiados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Frequência à escola dos menores de idade e associação no combate à fome e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Populações invisíveis - em situação de rua, povos originários, quilombolas, e outras minorias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Criação de indicadores que reflitam a fome e a pobreza</a:t>
            </a:r>
            <a:endParaRPr lang="pt-BR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6" y="265671"/>
            <a:ext cx="4447207" cy="6326659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4" y="156518"/>
            <a:ext cx="3769670" cy="63266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1800" dirty="0">
                <a:solidFill>
                  <a:schemeClr val="bg1"/>
                </a:solidFill>
              </a:rPr>
              <a:t>— É flagrante que a exclusão fática da população de rua na contagem do censo acaba por criar indevido viés nos resultados de tal pesquisa. A exclusão dos sem-teto inabilita que o censo se intitule como referente a toda a população brasileira, quanto mais ao se ter em conta que a população em situação de rua atinge 281.472 pessoas (mais de um quarto de milhão de seres humanos), segundo o Instituto de Pesquisa Econômica Aplicada (Ipea) — argumentou Paim</a:t>
            </a:r>
            <a:r>
              <a:rPr lang="pt-BR" sz="1800" dirty="0" smtClean="0">
                <a:solidFill>
                  <a:schemeClr val="bg1"/>
                </a:solidFill>
              </a:rPr>
              <a:t>.</a:t>
            </a:r>
            <a:endParaRPr lang="pt-BR" sz="18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1800" dirty="0">
                <a:solidFill>
                  <a:schemeClr val="bg1"/>
                </a:solidFill>
              </a:rPr>
              <a:t>Fonte: Agência Senado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233" y="299601"/>
            <a:ext cx="7421011" cy="62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6" y="156519"/>
            <a:ext cx="11868218" cy="2030090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4" y="1171564"/>
            <a:ext cx="8229600" cy="10150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Lacunas de dados</a:t>
            </a:r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681" y="2753487"/>
            <a:ext cx="9554908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6" y="156519"/>
            <a:ext cx="11868218" cy="2030090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4" y="1171564"/>
            <a:ext cx="8229600" cy="10150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Lacunas de dados</a:t>
            </a:r>
            <a:endParaRPr lang="pt-BR" sz="2800" dirty="0"/>
          </a:p>
        </p:txBody>
      </p:sp>
      <p:sp>
        <p:nvSpPr>
          <p:cNvPr id="6" name="Espaço Reservado para Conteúdo 7"/>
          <p:cNvSpPr txBox="1">
            <a:spLocks/>
          </p:cNvSpPr>
          <p:nvPr/>
        </p:nvSpPr>
        <p:spPr>
          <a:xfrm>
            <a:off x="585951" y="2506662"/>
            <a:ext cx="10515600" cy="425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</a:rPr>
              <a:t>Busca </a:t>
            </a: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ativa do ponto de vista da população vulnerável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Saúde mental no domicílio e impactos na fome e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Ciclo intergeracional da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Políticas de transferência de renda e fomento à independência financeira, do ponto de vista dos beneficiados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Frequência à escola dos menores de idade e associação no combate à fome e pobreza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Populações invisíveis - em situação de rua, povos originários, quilombolas, e outras minorias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Criação de indicadores que reflitam a fome e a pobreza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470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Aplicativo&#10;&#10;Descrição gerada automaticamente">
            <a:extLst>
              <a:ext uri="{FF2B5EF4-FFF2-40B4-BE49-F238E27FC236}">
                <a16:creationId xmlns="" xmlns:a16="http://schemas.microsoft.com/office/drawing/2014/main" id="{0D5A6D8F-0B41-1AE9-AA5F-9F1DE1AFA6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 t="2233" r="57"/>
          <a:stretch/>
        </p:blipFill>
        <p:spPr>
          <a:xfrm>
            <a:off x="175096" y="145914"/>
            <a:ext cx="11828836" cy="655644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2AC2778-584A-2A13-6FF7-FE82EDBD3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40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www.senado.leg.br/datasenado</a:t>
            </a:r>
            <a:endParaRPr lang="pt-BR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</a:rPr>
              <a:t>datasenado@senado.leg.br</a:t>
            </a:r>
          </a:p>
        </p:txBody>
      </p:sp>
    </p:spTree>
    <p:extLst>
      <p:ext uri="{BB962C8B-B14F-4D97-AF65-F5344CB8AC3E}">
        <p14:creationId xmlns:p14="http://schemas.microsoft.com/office/powerpoint/2010/main" val="13687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BF7BB24C-AE39-12AD-341D-8CFB4E9F27BA}"/>
              </a:ext>
            </a:extLst>
          </p:cNvPr>
          <p:cNvSpPr/>
          <p:nvPr/>
        </p:nvSpPr>
        <p:spPr>
          <a:xfrm>
            <a:off x="159026" y="156519"/>
            <a:ext cx="11868218" cy="2030090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2D3C40F6-BD9B-9503-035E-F764C5A78CBA}"/>
              </a:ext>
            </a:extLst>
          </p:cNvPr>
          <p:cNvSpPr txBox="1"/>
          <p:nvPr/>
        </p:nvSpPr>
        <p:spPr>
          <a:xfrm>
            <a:off x="455212" y="1018770"/>
            <a:ext cx="1049373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dirty="0">
                <a:solidFill>
                  <a:schemeClr val="bg1"/>
                </a:solidFill>
              </a:rPr>
              <a:t>Estatísticas oficiais - Insegurança </a:t>
            </a:r>
            <a:r>
              <a:rPr lang="pt-BR" sz="4000" dirty="0" smtClean="0">
                <a:solidFill>
                  <a:schemeClr val="bg1"/>
                </a:solidFill>
              </a:rPr>
              <a:t>Alimentar</a:t>
            </a:r>
            <a:endParaRPr lang="pt-BR" sz="4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IBGE e aplicação da Escala Brasileira de Insegurança Alimentar - EBIA: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POF - Pesquisa de Orçamentos Familiares, </a:t>
            </a:r>
            <a:r>
              <a:rPr lang="pt-BR" sz="2400" dirty="0" smtClean="0"/>
              <a:t>2017-2018</a:t>
            </a:r>
            <a:endParaRPr lang="pt-B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PNAD - Pesquisa Nacional por Amostra de Domicílios, anos 2004, 2009 e </a:t>
            </a:r>
            <a:r>
              <a:rPr lang="pt-BR" sz="2400" dirty="0" smtClean="0"/>
              <a:t>2013</a:t>
            </a:r>
            <a:endParaRPr lang="pt-BR" sz="2400" dirty="0" smtClean="0"/>
          </a:p>
          <a:p>
            <a:pPr lvl="1"/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Ministério do Desenvolvimento Social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Mapeamento da Insegurança Alimentar e Nutricional (Mapa </a:t>
            </a:r>
            <a:r>
              <a:rPr lang="pt-BR" sz="2400" dirty="0" err="1"/>
              <a:t>InSAN</a:t>
            </a:r>
            <a:r>
              <a:rPr lang="pt-BR" sz="2400" dirty="0"/>
              <a:t>) - 2016 (ano referência 2014) e 2018 (ano referência 2016</a:t>
            </a:r>
            <a:r>
              <a:rPr lang="pt-BR" sz="2400" dirty="0" smtClean="0"/>
              <a:t>)</a:t>
            </a:r>
          </a:p>
          <a:p>
            <a:pPr lvl="1"/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 Instituto de Pesquisa e Estatística do Distrito Federal - IPE-DF (antiga CODEPLAN)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Pesquisa Distrital por Amostra de Domicílios – PDAD </a:t>
            </a:r>
            <a:r>
              <a:rPr lang="pt-BR" sz="2400" dirty="0" smtClean="0"/>
              <a:t>2021</a:t>
            </a:r>
            <a:endParaRPr lang="pt-PT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BF7BB24C-AE39-12AD-341D-8CFB4E9F27BA}"/>
              </a:ext>
            </a:extLst>
          </p:cNvPr>
          <p:cNvSpPr/>
          <p:nvPr/>
        </p:nvSpPr>
        <p:spPr>
          <a:xfrm>
            <a:off x="159026" y="156519"/>
            <a:ext cx="11868218" cy="2030090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2D3C40F6-BD9B-9503-035E-F764C5A78CBA}"/>
              </a:ext>
            </a:extLst>
          </p:cNvPr>
          <p:cNvSpPr txBox="1"/>
          <p:nvPr/>
        </p:nvSpPr>
        <p:spPr>
          <a:xfrm>
            <a:off x="455212" y="1018770"/>
            <a:ext cx="10493734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dirty="0">
                <a:solidFill>
                  <a:schemeClr val="bg1"/>
                </a:solidFill>
              </a:rPr>
              <a:t>Estatísticas oficiais - Insegurança </a:t>
            </a:r>
            <a:r>
              <a:rPr lang="pt-BR" sz="4000" dirty="0" smtClean="0">
                <a:solidFill>
                  <a:schemeClr val="bg1"/>
                </a:solidFill>
              </a:rPr>
              <a:t>Alimentar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61" y="2316139"/>
            <a:ext cx="5401887" cy="41258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014" y="2307901"/>
            <a:ext cx="5106846" cy="41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6" y="156519"/>
            <a:ext cx="11868218" cy="2030090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4" y="1171564"/>
            <a:ext cx="8229600" cy="101504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b="1" dirty="0">
                <a:solidFill>
                  <a:schemeClr val="bg1"/>
                </a:solidFill>
              </a:rPr>
              <a:t>Estatísticas oficiais - Insegurança Alimentar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135" y="2509520"/>
            <a:ext cx="5816615" cy="379934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2600712"/>
            <a:ext cx="5671995" cy="36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7" y="156518"/>
            <a:ext cx="3189536" cy="6545021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4" y="2198682"/>
            <a:ext cx="2867508" cy="246063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BR" sz="4000" b="1" dirty="0">
                <a:solidFill>
                  <a:schemeClr val="bg1"/>
                </a:solidFill>
              </a:rPr>
              <a:t>Painel DataSenado com dados sobre </a:t>
            </a:r>
            <a:r>
              <a:rPr lang="pt-BR" sz="4000" b="1" dirty="0" smtClean="0">
                <a:solidFill>
                  <a:schemeClr val="bg1"/>
                </a:solidFill>
              </a:rPr>
              <a:t>INSAN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38504" y="260339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pic>
        <p:nvPicPr>
          <p:cNvPr id="7" name="Espaço Reservado para Conteúdo 4">
            <a:extLst>
              <a:ext uri="{FF2B5EF4-FFF2-40B4-BE49-F238E27FC236}">
                <a16:creationId xmlns="" xmlns:a16="http://schemas.microsoft.com/office/drawing/2014/main" id="{D70BA3DB-844E-6116-456E-DD43FCD5F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993" y="957838"/>
            <a:ext cx="8544431" cy="494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532DE9CA-797D-63C9-30F5-6B34E515163A}"/>
              </a:ext>
            </a:extLst>
          </p:cNvPr>
          <p:cNvSpPr/>
          <p:nvPr/>
        </p:nvSpPr>
        <p:spPr>
          <a:xfrm>
            <a:off x="156520" y="156519"/>
            <a:ext cx="11841998" cy="6544962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3947C1EB-26C3-7AC7-F6BF-7CAB0B7C5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0" y="820833"/>
            <a:ext cx="6762584" cy="555894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b="1" dirty="0" smtClean="0">
                <a:solidFill>
                  <a:schemeClr val="bg1"/>
                </a:solidFill>
              </a:rPr>
              <a:t>Outras </a:t>
            </a:r>
            <a:r>
              <a:rPr lang="pt-BR" b="1" dirty="0">
                <a:solidFill>
                  <a:schemeClr val="bg1"/>
                </a:solidFill>
              </a:rPr>
              <a:t>estatísticas oficiais </a:t>
            </a:r>
            <a:r>
              <a:rPr lang="pt-BR" b="1" dirty="0" smtClean="0">
                <a:solidFill>
                  <a:schemeClr val="bg1"/>
                </a:solidFill>
              </a:rPr>
              <a:t>correlatas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sz="2100" b="1" dirty="0">
                <a:solidFill>
                  <a:schemeClr val="bg1"/>
                </a:solidFill>
              </a:rPr>
              <a:t>Instituto de Pesquisa</a:t>
            </a:r>
            <a:r>
              <a:rPr lang="pt-BR" sz="2100" b="1" dirty="0" smtClean="0">
                <a:solidFill>
                  <a:schemeClr val="bg1"/>
                </a:solidFill>
              </a:rPr>
              <a:t> </a:t>
            </a:r>
            <a:r>
              <a:rPr lang="pt-BR" sz="2100" b="1" dirty="0" err="1" smtClean="0">
                <a:solidFill>
                  <a:schemeClr val="bg1"/>
                </a:solidFill>
              </a:rPr>
              <a:t>DataSenado</a:t>
            </a:r>
            <a:r>
              <a:rPr lang="pt-BR" sz="2100" b="1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pt-BR" sz="2100" b="1" dirty="0">
                <a:solidFill>
                  <a:schemeClr val="bg1"/>
                </a:solidFill>
              </a:rPr>
              <a:t>Percepção dos profissionais e voluntários no enfrentamento à fome no </a:t>
            </a:r>
            <a:r>
              <a:rPr lang="pt-BR" sz="2100" b="1" dirty="0" smtClean="0">
                <a:solidFill>
                  <a:schemeClr val="bg1"/>
                </a:solidFill>
              </a:rPr>
              <a:t>Brasil - 2023</a:t>
            </a:r>
            <a:endParaRPr lang="pt-BR" sz="2100" b="1" dirty="0">
              <a:solidFill>
                <a:schemeClr val="bg1"/>
              </a:solidFill>
            </a:endParaRPr>
          </a:p>
          <a:p>
            <a:r>
              <a:rPr lang="pt-BR" sz="2100" b="1" dirty="0">
                <a:solidFill>
                  <a:schemeClr val="bg1"/>
                </a:solidFill>
              </a:rPr>
              <a:t>IBGE:</a:t>
            </a:r>
          </a:p>
          <a:p>
            <a:pPr lvl="1"/>
            <a:r>
              <a:rPr lang="pt-BR" sz="2100" b="1" dirty="0">
                <a:solidFill>
                  <a:schemeClr val="bg1"/>
                </a:solidFill>
              </a:rPr>
              <a:t>PNS – Pesquisa Nacional de Saúde</a:t>
            </a:r>
          </a:p>
          <a:p>
            <a:pPr lvl="1"/>
            <a:r>
              <a:rPr lang="pt-BR" sz="2100" b="1" dirty="0" err="1">
                <a:solidFill>
                  <a:schemeClr val="bg1"/>
                </a:solidFill>
              </a:rPr>
              <a:t>PeNSE</a:t>
            </a:r>
            <a:r>
              <a:rPr lang="pt-BR" sz="2100" b="1" dirty="0">
                <a:solidFill>
                  <a:schemeClr val="bg1"/>
                </a:solidFill>
              </a:rPr>
              <a:t> – Pesquisa Nacional de Saúde do Escolar</a:t>
            </a:r>
          </a:p>
          <a:p>
            <a:pPr lvl="1"/>
            <a:r>
              <a:rPr lang="pt-BR" sz="2100" b="1" dirty="0">
                <a:solidFill>
                  <a:schemeClr val="bg1"/>
                </a:solidFill>
              </a:rPr>
              <a:t>PNAD Contínua </a:t>
            </a:r>
          </a:p>
          <a:p>
            <a:r>
              <a:rPr lang="pt-BR" sz="2100" b="1" dirty="0">
                <a:solidFill>
                  <a:schemeClr val="bg1"/>
                </a:solidFill>
              </a:rPr>
              <a:t>Ministério da Saúde</a:t>
            </a:r>
          </a:p>
          <a:p>
            <a:pPr lvl="1"/>
            <a:r>
              <a:rPr lang="pt-BR" sz="2100" b="1" dirty="0">
                <a:solidFill>
                  <a:schemeClr val="bg1"/>
                </a:solidFill>
              </a:rPr>
              <a:t>VIGITEL - Sistema de Vigilância de Fatores de Risco e Proteção para Doenças Crônicas por Inquérito Telefônico</a:t>
            </a:r>
          </a:p>
          <a:p>
            <a:pPr lvl="1"/>
            <a:r>
              <a:rPr lang="pt-BR" sz="2100" b="1" dirty="0">
                <a:solidFill>
                  <a:schemeClr val="bg1"/>
                </a:solidFill>
              </a:rPr>
              <a:t>DATASUS - Departamento de Informática do Sistema Único de Saúde</a:t>
            </a:r>
          </a:p>
          <a:p>
            <a:pPr lvl="2"/>
            <a:r>
              <a:rPr lang="pt-BR" sz="2100" b="1" dirty="0" smtClean="0">
                <a:solidFill>
                  <a:schemeClr val="bg1"/>
                </a:solidFill>
              </a:rPr>
              <a:t>SIM e SINAN</a:t>
            </a:r>
            <a:endParaRPr lang="pt-BR" sz="2100" b="1" dirty="0">
              <a:solidFill>
                <a:schemeClr val="bg1"/>
              </a:solidFill>
            </a:endParaRPr>
          </a:p>
          <a:p>
            <a:r>
              <a:rPr lang="pt-BR" sz="2100" b="1" dirty="0" smtClean="0">
                <a:solidFill>
                  <a:schemeClr val="bg1"/>
                </a:solidFill>
              </a:rPr>
              <a:t>Instituto de Pesquisa Econômica Aplicada</a:t>
            </a:r>
            <a:endParaRPr lang="pt-BR" sz="2100" b="1" dirty="0">
              <a:solidFill>
                <a:schemeClr val="bg1"/>
              </a:solidFill>
            </a:endParaRPr>
          </a:p>
          <a:p>
            <a:pPr lvl="1"/>
            <a:r>
              <a:rPr lang="pt-BR" sz="2100" b="1" dirty="0" err="1" smtClean="0">
                <a:solidFill>
                  <a:schemeClr val="bg1"/>
                </a:solidFill>
              </a:rPr>
              <a:t>Ipeadata</a:t>
            </a:r>
            <a:r>
              <a:rPr lang="pt-BR" sz="2100" b="1" dirty="0" smtClean="0">
                <a:solidFill>
                  <a:schemeClr val="bg1"/>
                </a:solidFill>
              </a:rPr>
              <a:t> Social</a:t>
            </a:r>
            <a:endParaRPr lang="pt-BR" sz="21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2800" dirty="0"/>
          </a:p>
          <a:p>
            <a:pPr lvl="1"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738674" y="1933904"/>
            <a:ext cx="1092756" cy="2795751"/>
          </a:xfrm>
          <a:prstGeom prst="rect">
            <a:avLst/>
          </a:prstGeom>
          <a:solidFill>
            <a:srgbClr val="71A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047007" y="3016469"/>
            <a:ext cx="1092756" cy="1713186"/>
          </a:xfrm>
          <a:prstGeom prst="rect">
            <a:avLst/>
          </a:prstGeom>
          <a:solidFill>
            <a:srgbClr val="71A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355340" y="2469931"/>
            <a:ext cx="1092756" cy="2259724"/>
          </a:xfrm>
          <a:prstGeom prst="rect">
            <a:avLst/>
          </a:prstGeom>
          <a:solidFill>
            <a:srgbClr val="71A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flipH="1">
            <a:off x="1114097" y="2291255"/>
            <a:ext cx="10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591210" y="1418896"/>
            <a:ext cx="10745" cy="3615559"/>
          </a:xfrm>
          <a:prstGeom prst="line">
            <a:avLst/>
          </a:prstGeom>
          <a:ln w="38100">
            <a:solidFill>
              <a:srgbClr val="71AACC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H="1" flipV="1">
            <a:off x="385848" y="4825384"/>
            <a:ext cx="4231144" cy="9374"/>
          </a:xfrm>
          <a:prstGeom prst="line">
            <a:avLst/>
          </a:prstGeom>
          <a:ln w="38100">
            <a:solidFill>
              <a:srgbClr val="71AACC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838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7" y="156518"/>
            <a:ext cx="4091698" cy="6555641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7" y="2954441"/>
            <a:ext cx="3801441" cy="94911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Outras fontes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55525" y="804219"/>
            <a:ext cx="7300144" cy="524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Rede PENSSAN - Rede Brasileira de Pesquisa em Soberania e Segurança Alimentar e Nutricional</a:t>
            </a:r>
          </a:p>
          <a:p>
            <a:pPr lvl="1"/>
            <a:r>
              <a:rPr lang="pt-BR" sz="2000" dirty="0" smtClean="0"/>
              <a:t>Inquérito de Insegurança Alimentar no Contexto da Pandemia da Covid-19 - VIGISAN - 2020</a:t>
            </a:r>
          </a:p>
          <a:p>
            <a:pPr lvl="1"/>
            <a:r>
              <a:rPr lang="pt-BR" sz="2000" dirty="0" smtClean="0"/>
              <a:t>II Inquérito de Insegurança Alimentar no Contexto da Pandemia da Covid-19 - II VIGISAN – 2021</a:t>
            </a:r>
          </a:p>
          <a:p>
            <a:pPr lvl="1"/>
            <a:endParaRPr lang="pt-BR" sz="2000" dirty="0" smtClean="0"/>
          </a:p>
          <a:p>
            <a:r>
              <a:rPr lang="pt-BR" sz="2400" dirty="0"/>
              <a:t>Fundação Getúlio Vargas (FGV Social</a:t>
            </a:r>
            <a:r>
              <a:rPr lang="pt-BR" sz="2400" dirty="0" smtClean="0"/>
              <a:t>)</a:t>
            </a:r>
          </a:p>
          <a:p>
            <a:pPr lvl="1"/>
            <a:r>
              <a:rPr lang="pt-BR" sz="2000" dirty="0"/>
              <a:t>Insegurança Alimentar no Brasil: Pandemia, Tendências e Comparações Globais – 2021 – dados do </a:t>
            </a:r>
            <a:r>
              <a:rPr lang="pt-BR" sz="2000" dirty="0" smtClean="0"/>
              <a:t>Gallup World </a:t>
            </a:r>
            <a:r>
              <a:rPr lang="pt-BR" sz="2000" dirty="0" err="1" smtClean="0"/>
              <a:t>Pull</a:t>
            </a:r>
            <a:endParaRPr lang="pt-BR" sz="2000" dirty="0" smtClean="0"/>
          </a:p>
          <a:p>
            <a:pPr lvl="1"/>
            <a:endParaRPr lang="pt-BR" sz="2000" dirty="0" smtClean="0"/>
          </a:p>
          <a:p>
            <a:r>
              <a:rPr lang="pt-BR" sz="2400" dirty="0" smtClean="0"/>
              <a:t>Organização </a:t>
            </a:r>
            <a:r>
              <a:rPr lang="pt-BR" sz="2400" dirty="0"/>
              <a:t>das Nações Unidas para a Alimentação e a Agricultura (FAO)</a:t>
            </a:r>
            <a:endParaRPr lang="pt-BR" sz="24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State of Food Security and Nutrition in the World </a:t>
            </a:r>
            <a:r>
              <a:rPr lang="en-US" sz="2000" dirty="0" smtClean="0"/>
              <a:t>2022</a:t>
            </a:r>
            <a:endParaRPr lang="pt-BR" sz="2000" dirty="0" smtClean="0"/>
          </a:p>
          <a:p>
            <a:pPr lvl="1"/>
            <a:endParaRPr lang="pt-BR" sz="2000" dirty="0" smtClean="0"/>
          </a:p>
          <a:p>
            <a:pPr lvl="1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46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6" y="156518"/>
            <a:ext cx="4091698" cy="6565557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2919150"/>
            <a:ext cx="3951655" cy="10197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Lacunas</a:t>
            </a:r>
            <a:endParaRPr lang="pt-BR" sz="2800" dirty="0"/>
          </a:p>
        </p:txBody>
      </p:sp>
      <p:sp>
        <p:nvSpPr>
          <p:cNvPr id="6" name="Espaço Reservado para Conteúdo 7"/>
          <p:cNvSpPr txBox="1">
            <a:spLocks/>
          </p:cNvSpPr>
          <p:nvPr/>
        </p:nvSpPr>
        <p:spPr>
          <a:xfrm>
            <a:off x="5849398" y="1016209"/>
            <a:ext cx="4974589" cy="4825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Temporal:</a:t>
            </a:r>
            <a:endParaRPr lang="pt-BR" dirty="0" smtClean="0"/>
          </a:p>
          <a:p>
            <a:pPr lvl="1"/>
            <a:r>
              <a:rPr lang="pt-BR" dirty="0" smtClean="0"/>
              <a:t>Regularidade, ao longo dos nãos, de </a:t>
            </a:r>
            <a:r>
              <a:rPr lang="pt-BR" dirty="0" smtClean="0"/>
              <a:t>pesquisas e levantamentos de dados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De dados:</a:t>
            </a:r>
          </a:p>
          <a:p>
            <a:pPr lvl="1"/>
            <a:r>
              <a:rPr lang="pt-BR" dirty="0" smtClean="0"/>
              <a:t>Informações relevantes para entender a fome e a pobreza que não são coletados nos levantamentos existentes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55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1753</Words>
  <Application>Microsoft Office PowerPoint</Application>
  <PresentationFormat>Widescreen</PresentationFormat>
  <Paragraphs>213</Paragraphs>
  <Slides>25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 Unicode MS</vt:lpstr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Isabela Macedo</dc:creator>
  <cp:lastModifiedBy>Marcos Ruben de Oliveira</cp:lastModifiedBy>
  <cp:revision>67</cp:revision>
  <cp:lastPrinted>2023-06-05T17:13:56Z</cp:lastPrinted>
  <dcterms:created xsi:type="dcterms:W3CDTF">2022-05-27T12:19:25Z</dcterms:created>
  <dcterms:modified xsi:type="dcterms:W3CDTF">2023-06-18T19:01:38Z</dcterms:modified>
</cp:coreProperties>
</file>