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82" r:id="rId4"/>
    <p:sldId id="283" r:id="rId5"/>
    <p:sldId id="279" r:id="rId6"/>
    <p:sldId id="262" r:id="rId7"/>
    <p:sldId id="276" r:id="rId8"/>
    <p:sldId id="261" r:id="rId9"/>
    <p:sldId id="270" r:id="rId10"/>
    <p:sldId id="271" r:id="rId11"/>
    <p:sldId id="264" r:id="rId12"/>
    <p:sldId id="266" r:id="rId13"/>
    <p:sldId id="274" r:id="rId14"/>
    <p:sldId id="257" r:id="rId15"/>
    <p:sldId id="258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73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pt-BR"/>
              <a:t>Barragens de mineração cadastradas no DNPM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8835616438356163E-2"/>
          <c:y val="0.19366525996281583"/>
          <c:w val="0.96232876712328763"/>
          <c:h val="0.706097717698310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424657534246575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A1-4E85-9543-A1433D1A82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Planilha1!$B$2</c:f>
              <c:numCache>
                <c:formatCode>General</c:formatCode>
                <c:ptCount val="1"/>
                <c:pt idx="0">
                  <c:v>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1-4E85-9543-A1433D1A828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Barragens inseridas no PNSB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A1-4E85-9543-A1433D1A8281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Barragens Não Inseridas no PNSB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Planilha1!$D$2</c:f>
              <c:numCache>
                <c:formatCode>General</c:formatCode>
                <c:ptCount val="1"/>
                <c:pt idx="0">
                  <c:v>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A1-4E85-9543-A1433D1A8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375104"/>
        <c:axId val="214375664"/>
      </c:barChart>
      <c:catAx>
        <c:axId val="21437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14375664"/>
        <c:crosses val="autoZero"/>
        <c:auto val="1"/>
        <c:lblAlgn val="ctr"/>
        <c:lblOffset val="100"/>
        <c:noMultiLvlLbl val="0"/>
      </c:catAx>
      <c:valAx>
        <c:axId val="2143756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14375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600">
          <a:latin typeface="Arial Narrow" panose="020B060602020203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036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9133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077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0716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100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151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58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872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510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6281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0512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F659E-58A5-4F7C-B8EF-D9B27C8C77B2}" type="datetimeFigureOut">
              <a:rPr lang="pt-BR" smtClean="0"/>
              <a:t>09/12/2015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19FFF-49AA-457A-925F-0E976C90324B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972050" y="374960"/>
            <a:ext cx="2247900" cy="571500"/>
          </a:xfrm>
          <a:prstGeom prst="rect">
            <a:avLst/>
          </a:prstGeom>
        </p:spPr>
      </p:pic>
      <p:sp>
        <p:nvSpPr>
          <p:cNvPr id="7" name="CaixaDeTexto 6"/>
          <p:cNvSpPr txBox="1"/>
          <p:nvPr userDrawn="1"/>
        </p:nvSpPr>
        <p:spPr>
          <a:xfrm>
            <a:off x="4600132" y="45993"/>
            <a:ext cx="2991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Ministério de Minas e Energia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4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npm.gov.br/barragen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2096" y="1915627"/>
            <a:ext cx="7607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Arial Narrow" panose="020B0606020202030204" pitchFamily="34" charset="0"/>
              </a:rPr>
              <a:t>O DNPM e </a:t>
            </a:r>
            <a:r>
              <a:rPr lang="pt-BR" sz="2800" dirty="0">
                <a:latin typeface="Arial Narrow" panose="020B0606020202030204" pitchFamily="34" charset="0"/>
              </a:rPr>
              <a:t>a</a:t>
            </a:r>
            <a:r>
              <a:rPr lang="pt-BR" sz="2800" dirty="0" smtClean="0">
                <a:latin typeface="Arial Narrow" panose="020B0606020202030204" pitchFamily="34" charset="0"/>
              </a:rPr>
              <a:t> Fiscalização de Barragens de Mineração</a:t>
            </a:r>
          </a:p>
          <a:p>
            <a:pPr algn="ctr"/>
            <a:r>
              <a:rPr lang="pt-BR" sz="2000" dirty="0" smtClean="0">
                <a:latin typeface="Arial Narrow" panose="020B0606020202030204" pitchFamily="34" charset="0"/>
              </a:rPr>
              <a:t>Apresentação</a:t>
            </a:r>
          </a:p>
          <a:p>
            <a:pPr algn="ctr"/>
            <a:r>
              <a:rPr lang="pt-BR" sz="2000" dirty="0" smtClean="0">
                <a:latin typeface="Arial Narrow" panose="020B0606020202030204" pitchFamily="34" charset="0"/>
              </a:rPr>
              <a:t>Comissão de Meio Ambiente, Defesa do Consumidor e Fiscalização e Controle do Senado Federal</a:t>
            </a:r>
            <a:endParaRPr lang="pt-BR" sz="2000" dirty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2096" y="3924471"/>
            <a:ext cx="7607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latin typeface="Arial Narrow" panose="020B0606020202030204" pitchFamily="34" charset="0"/>
              </a:rPr>
              <a:t>Telton Elber Correa</a:t>
            </a:r>
          </a:p>
          <a:p>
            <a:pPr algn="ctr"/>
            <a:r>
              <a:rPr lang="pt-BR" i="1" dirty="0" smtClean="0">
                <a:latin typeface="Arial Narrow" panose="020B0606020202030204" pitchFamily="34" charset="0"/>
              </a:rPr>
              <a:t>Diretor-Geral, Interino</a:t>
            </a:r>
            <a:endParaRPr lang="pt-BR" i="1" dirty="0">
              <a:latin typeface="Arial Narrow" panose="020B0606020202030204" pitchFamily="34" charset="0"/>
            </a:endParaRPr>
          </a:p>
        </p:txBody>
      </p:sp>
      <p:sp>
        <p:nvSpPr>
          <p:cNvPr id="5" name="Rectangle 5"/>
          <p:cNvSpPr/>
          <p:nvPr/>
        </p:nvSpPr>
        <p:spPr>
          <a:xfrm>
            <a:off x="2292096" y="5133097"/>
            <a:ext cx="7607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latin typeface="Arial Narrow" panose="020B0606020202030204" pitchFamily="34" charset="0"/>
              </a:rPr>
              <a:t>Brasília (DF), 09 de Dezembro de 2015</a:t>
            </a:r>
            <a:endParaRPr lang="pt-BR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85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46297" y="1797754"/>
            <a:ext cx="10185991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 Narrow" panose="020B0606020202030204" pitchFamily="34" charset="0"/>
              </a:rPr>
              <a:t>Lei n.º </a:t>
            </a:r>
            <a:r>
              <a:rPr lang="pt-BR" b="1" dirty="0">
                <a:latin typeface="Arial Narrow" panose="020B0606020202030204" pitchFamily="34" charset="0"/>
              </a:rPr>
              <a:t>12.334, de 20 de setembro de 2010</a:t>
            </a:r>
            <a:endParaRPr lang="pt-BR" b="1" dirty="0" smtClean="0">
              <a:latin typeface="Arial Narrow" panose="020B0606020202030204" pitchFamily="34" charset="0"/>
            </a:endParaRPr>
          </a:p>
          <a:p>
            <a:endParaRPr lang="pt-BR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Continuação – responsabilidades do empreendedor:</a:t>
            </a:r>
          </a:p>
          <a:p>
            <a:pPr lvl="2"/>
            <a:endParaRPr lang="pt-BR" dirty="0" smtClean="0">
              <a:latin typeface="Arial Narrow" panose="020B0606020202030204" pitchFamily="34" charset="0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X </a:t>
            </a:r>
            <a:r>
              <a:rPr lang="pt-BR" dirty="0" smtClean="0">
                <a:latin typeface="Arial Narrow" panose="020B0606020202030204" pitchFamily="34" charset="0"/>
              </a:rPr>
              <a:t>- elaborar </a:t>
            </a:r>
            <a:r>
              <a:rPr lang="pt-BR" dirty="0">
                <a:latin typeface="Arial Narrow" panose="020B0606020202030204" pitchFamily="34" charset="0"/>
              </a:rPr>
              <a:t>o PAE, quando exigido;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XI </a:t>
            </a:r>
            <a:r>
              <a:rPr lang="pt-BR" dirty="0" smtClean="0">
                <a:latin typeface="Arial Narrow" panose="020B0606020202030204" pitchFamily="34" charset="0"/>
              </a:rPr>
              <a:t>- manter </a:t>
            </a:r>
            <a:r>
              <a:rPr lang="pt-BR" dirty="0">
                <a:latin typeface="Arial Narrow" panose="020B0606020202030204" pitchFamily="34" charset="0"/>
              </a:rPr>
              <a:t>registros dos níveis dos reservatórios, com a respectiva correspondência em volume armazenado, bem como das características químicas e físicas do fluido armazenado, conforme estabelecido pelo órgão fiscalizador;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XII </a:t>
            </a:r>
            <a:r>
              <a:rPr lang="pt-BR" dirty="0" smtClean="0">
                <a:latin typeface="Arial Narrow" panose="020B0606020202030204" pitchFamily="34" charset="0"/>
              </a:rPr>
              <a:t>- manter </a:t>
            </a:r>
            <a:r>
              <a:rPr lang="pt-BR" dirty="0">
                <a:latin typeface="Arial Narrow" panose="020B0606020202030204" pitchFamily="34" charset="0"/>
              </a:rPr>
              <a:t>registros dos níveis de contaminação do solo e do lençol freático na área de influência do reservatório, conforme estabelecido pelo órgão fiscalizador;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XIII </a:t>
            </a:r>
            <a:r>
              <a:rPr lang="pt-BR" dirty="0" smtClean="0">
                <a:latin typeface="Arial Narrow" panose="020B0606020202030204" pitchFamily="34" charset="0"/>
              </a:rPr>
              <a:t>– cadastrar e </a:t>
            </a:r>
            <a:r>
              <a:rPr lang="pt-BR" dirty="0">
                <a:latin typeface="Arial Narrow" panose="020B0606020202030204" pitchFamily="34" charset="0"/>
              </a:rPr>
              <a:t>manter atualizadas as informações relativas à barragem no SNISB.</a:t>
            </a:r>
          </a:p>
        </p:txBody>
      </p:sp>
    </p:spTree>
    <p:extLst>
      <p:ext uri="{BB962C8B-B14F-4D97-AF65-F5344CB8AC3E}">
        <p14:creationId xmlns:p14="http://schemas.microsoft.com/office/powerpoint/2010/main" val="284886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03005" y="1659531"/>
            <a:ext cx="101859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 Narrow" panose="020B0606020202030204" pitchFamily="34" charset="0"/>
              </a:rPr>
              <a:t>Lei n.º </a:t>
            </a:r>
            <a:r>
              <a:rPr lang="pt-BR" b="1" dirty="0">
                <a:latin typeface="Arial Narrow" panose="020B0606020202030204" pitchFamily="34" charset="0"/>
              </a:rPr>
              <a:t>12.334, de 20 de setembro de </a:t>
            </a:r>
            <a:r>
              <a:rPr lang="pt-BR" b="1" dirty="0" smtClean="0">
                <a:latin typeface="Arial Narrow" panose="020B0606020202030204" pitchFamily="34" charset="0"/>
              </a:rPr>
              <a:t>2010 - Fiscalização</a:t>
            </a:r>
          </a:p>
          <a:p>
            <a:endParaRPr lang="pt-BR" sz="1600" dirty="0" smtClean="0">
              <a:latin typeface="Arial Narrow" panose="020B0606020202030204" pitchFamily="34" charset="0"/>
            </a:endParaRPr>
          </a:p>
          <a:p>
            <a:r>
              <a:rPr lang="pt-BR" sz="1600" dirty="0" smtClean="0">
                <a:latin typeface="Arial Narrow" panose="020B0606020202030204" pitchFamily="34" charset="0"/>
              </a:rPr>
              <a:t>A </a:t>
            </a:r>
            <a:r>
              <a:rPr lang="pt-BR" sz="1600" dirty="0">
                <a:latin typeface="Arial Narrow" panose="020B0606020202030204" pitchFamily="34" charset="0"/>
              </a:rPr>
              <a:t>fiscalização da segurança de barragens caberá, sem prejuízo das ações fiscalizatórias dos órgãos ambientais integrantes do Sistema Nacional do Meio Ambiente (</a:t>
            </a:r>
            <a:r>
              <a:rPr lang="pt-BR" sz="1600" dirty="0" err="1">
                <a:latin typeface="Arial Narrow" panose="020B0606020202030204" pitchFamily="34" charset="0"/>
              </a:rPr>
              <a:t>Sisnama</a:t>
            </a:r>
            <a:r>
              <a:rPr lang="pt-BR" sz="1600" dirty="0">
                <a:latin typeface="Arial Narrow" panose="020B0606020202030204" pitchFamily="34" charset="0"/>
              </a:rPr>
              <a:t>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Arial Narrow" panose="020B0606020202030204" pitchFamily="34" charset="0"/>
            </a:endParaRPr>
          </a:p>
          <a:p>
            <a:r>
              <a:rPr lang="pt-BR" sz="1600" dirty="0">
                <a:latin typeface="Arial Narrow" panose="020B0606020202030204" pitchFamily="34" charset="0"/>
              </a:rPr>
              <a:t>I - à entidade que outorgou o direito de uso dos recursos hídricos, observado o domínio do corpo hídrico, quando o objeto for de acumulação de água, exceto para fins de aproveitamento hidrelétrico; </a:t>
            </a:r>
          </a:p>
          <a:p>
            <a:endParaRPr lang="pt-BR" sz="1600" dirty="0">
              <a:latin typeface="Arial Narrow" panose="020B0606020202030204" pitchFamily="34" charset="0"/>
            </a:endParaRPr>
          </a:p>
          <a:p>
            <a:r>
              <a:rPr lang="pt-BR" sz="1600" dirty="0">
                <a:latin typeface="Arial Narrow" panose="020B0606020202030204" pitchFamily="34" charset="0"/>
              </a:rPr>
              <a:t>II - à entidade que concedeu ou autorizou o uso do potencial hidráulico, quando se tratar de uso preponderante para fins de geração hidrelétrica; </a:t>
            </a:r>
          </a:p>
          <a:p>
            <a:endParaRPr lang="pt-BR" sz="1600" dirty="0">
              <a:latin typeface="Arial Narrow" panose="020B0606020202030204" pitchFamily="34" charset="0"/>
            </a:endParaRPr>
          </a:p>
          <a:p>
            <a:r>
              <a:rPr lang="pt-BR" sz="1600" dirty="0">
                <a:latin typeface="Arial Narrow" panose="020B0606020202030204" pitchFamily="34" charset="0"/>
              </a:rPr>
              <a:t>III - à entidade outorgante de direitos minerários para fins de disposição final ou temporária de rejeitos; </a:t>
            </a:r>
          </a:p>
          <a:p>
            <a:endParaRPr lang="pt-BR" sz="1600" dirty="0">
              <a:latin typeface="Arial Narrow" panose="020B0606020202030204" pitchFamily="34" charset="0"/>
            </a:endParaRPr>
          </a:p>
          <a:p>
            <a:r>
              <a:rPr lang="pt-BR" sz="1600" dirty="0">
                <a:latin typeface="Arial Narrow" panose="020B0606020202030204" pitchFamily="34" charset="0"/>
              </a:rPr>
              <a:t>IV - à entidade que forneceu a licença ambiental de instalação e operação para fins de disposição de resíduos industriais. </a:t>
            </a:r>
          </a:p>
        </p:txBody>
      </p:sp>
    </p:spTree>
    <p:extLst>
      <p:ext uri="{BB962C8B-B14F-4D97-AF65-F5344CB8AC3E}">
        <p14:creationId xmlns:p14="http://schemas.microsoft.com/office/powerpoint/2010/main" val="160219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03005" y="1659531"/>
            <a:ext cx="10185991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 Narrow" panose="020B0606020202030204" pitchFamily="34" charset="0"/>
              </a:rPr>
              <a:t>Lei n.º </a:t>
            </a:r>
            <a:r>
              <a:rPr lang="pt-BR" b="1" dirty="0">
                <a:latin typeface="Arial Narrow" panose="020B0606020202030204" pitchFamily="34" charset="0"/>
              </a:rPr>
              <a:t>12.334, de 20 de setembro de </a:t>
            </a:r>
            <a:r>
              <a:rPr lang="pt-BR" b="1" dirty="0" smtClean="0">
                <a:latin typeface="Arial Narrow" panose="020B0606020202030204" pitchFamily="34" charset="0"/>
              </a:rPr>
              <a:t>2010</a:t>
            </a:r>
          </a:p>
          <a:p>
            <a:pPr algn="ctr"/>
            <a:r>
              <a:rPr lang="pt-BR" b="1" dirty="0">
                <a:latin typeface="Arial Narrow" panose="020B0606020202030204" pitchFamily="34" charset="0"/>
              </a:rPr>
              <a:t>Obrigações do Órgão Fiscalizador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1600" dirty="0" smtClean="0"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I </a:t>
            </a:r>
            <a:r>
              <a:rPr lang="pt-BR" sz="1600" dirty="0">
                <a:latin typeface="Arial Narrow" panose="020B0606020202030204" pitchFamily="34" charset="0"/>
              </a:rPr>
              <a:t>- manter cadastro das barragens sob sua jurisdição, com identificação dos empreendedores, para fins de incorporação ao SNISB;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II </a:t>
            </a:r>
            <a:r>
              <a:rPr lang="pt-BR" sz="1600" dirty="0">
                <a:latin typeface="Arial Narrow" panose="020B0606020202030204" pitchFamily="34" charset="0"/>
              </a:rPr>
              <a:t>- exigir do empreendedor a anotação de responsabilidade técnica, por profissional habilitado pelo Sistema Conselho Federal de Engenharia, Arquitetura e Agronomia (</a:t>
            </a:r>
            <a:r>
              <a:rPr lang="pt-BR" sz="1600" dirty="0" err="1">
                <a:latin typeface="Arial Narrow" panose="020B0606020202030204" pitchFamily="34" charset="0"/>
              </a:rPr>
              <a:t>Confea</a:t>
            </a:r>
            <a:r>
              <a:rPr lang="pt-BR" sz="1600" dirty="0">
                <a:latin typeface="Arial Narrow" panose="020B0606020202030204" pitchFamily="34" charset="0"/>
              </a:rPr>
              <a:t>) / Conselho Regional de Engenharia, Arquitetura e Agronomia (Crea), dos estudos, planos, projetos, construção, fiscalização e demais relatórios citados nesta Lei;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III </a:t>
            </a:r>
            <a:r>
              <a:rPr lang="pt-BR" sz="1600" dirty="0">
                <a:latin typeface="Arial Narrow" panose="020B0606020202030204" pitchFamily="34" charset="0"/>
              </a:rPr>
              <a:t>- exigir do empreendedor o cumprimento das recomendações contidas nos relatórios de inspeção e revisão periódica de segurança;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IV </a:t>
            </a:r>
            <a:r>
              <a:rPr lang="pt-BR" sz="1600" dirty="0">
                <a:latin typeface="Arial Narrow" panose="020B0606020202030204" pitchFamily="34" charset="0"/>
              </a:rPr>
              <a:t>- articular-se com outros órgãos envolvidos com a implantação e a operação de barragens no âmbito da bacia hidrográfica;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V </a:t>
            </a:r>
            <a:r>
              <a:rPr lang="pt-BR" sz="1600" dirty="0">
                <a:latin typeface="Arial Narrow" panose="020B0606020202030204" pitchFamily="34" charset="0"/>
              </a:rPr>
              <a:t>- exigir do empreendedor o cadastramento e a atualização das informações relativas à barragem no SNISB.</a:t>
            </a:r>
          </a:p>
        </p:txBody>
      </p:sp>
    </p:spTree>
    <p:extLst>
      <p:ext uri="{BB962C8B-B14F-4D97-AF65-F5344CB8AC3E}">
        <p14:creationId xmlns:p14="http://schemas.microsoft.com/office/powerpoint/2010/main" val="45949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03005" y="1659531"/>
            <a:ext cx="10185991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 Narrow" panose="020B0606020202030204" pitchFamily="34" charset="0"/>
              </a:rPr>
              <a:t>Lei n.º </a:t>
            </a:r>
            <a:r>
              <a:rPr lang="pt-BR" b="1" dirty="0">
                <a:latin typeface="Arial Narrow" panose="020B0606020202030204" pitchFamily="34" charset="0"/>
              </a:rPr>
              <a:t>12.334, de 20 de setembro de </a:t>
            </a:r>
            <a:r>
              <a:rPr lang="pt-BR" b="1" dirty="0" smtClean="0">
                <a:latin typeface="Arial Narrow" panose="020B0606020202030204" pitchFamily="34" charset="0"/>
              </a:rPr>
              <a:t>2010</a:t>
            </a:r>
          </a:p>
          <a:p>
            <a:pPr algn="ctr"/>
            <a:r>
              <a:rPr lang="pt-BR" b="1" dirty="0">
                <a:latin typeface="Arial Narrow" panose="020B0606020202030204" pitchFamily="34" charset="0"/>
              </a:rPr>
              <a:t>Ações do DNPM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O </a:t>
            </a:r>
            <a:r>
              <a:rPr lang="pt-BR" sz="1600" dirty="0">
                <a:latin typeface="Arial Narrow" panose="020B0606020202030204" pitchFamily="34" charset="0"/>
              </a:rPr>
              <a:t>DNPM já regulamentou, </a:t>
            </a:r>
            <a:r>
              <a:rPr lang="pt-BR" sz="1600" dirty="0" smtClean="0">
                <a:latin typeface="Arial Narrow" panose="020B0606020202030204" pitchFamily="34" charset="0"/>
              </a:rPr>
              <a:t>mediante </a:t>
            </a:r>
            <a:r>
              <a:rPr lang="pt-BR" sz="1600" dirty="0">
                <a:latin typeface="Arial Narrow" panose="020B0606020202030204" pitchFamily="34" charset="0"/>
              </a:rPr>
              <a:t>Portaria, todos os dispositivos </a:t>
            </a:r>
            <a:r>
              <a:rPr lang="pt-BR" sz="1600" dirty="0" smtClean="0">
                <a:latin typeface="Arial Narrow" panose="020B0606020202030204" pitchFamily="34" charset="0"/>
              </a:rPr>
              <a:t>exigidos pela legislação:</a:t>
            </a:r>
            <a:endParaRPr lang="pt-BR" sz="1600" dirty="0">
              <a:latin typeface="Arial Narrow" panose="020B0606020202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1" dirty="0" smtClean="0">
                <a:latin typeface="Arial Narrow" panose="020B0606020202030204" pitchFamily="34" charset="0"/>
              </a:rPr>
              <a:t>Portaria </a:t>
            </a:r>
            <a:r>
              <a:rPr lang="pt-BR" sz="1600" b="1" dirty="0">
                <a:latin typeface="Arial Narrow" panose="020B0606020202030204" pitchFamily="34" charset="0"/>
              </a:rPr>
              <a:t>DNPM </a:t>
            </a:r>
            <a:r>
              <a:rPr lang="pt-BR" sz="1600" b="1" dirty="0" smtClean="0">
                <a:latin typeface="Arial Narrow" panose="020B0606020202030204" pitchFamily="34" charset="0"/>
              </a:rPr>
              <a:t>nº 416/2012: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Cria </a:t>
            </a:r>
            <a:r>
              <a:rPr lang="pt-BR" sz="1600" dirty="0">
                <a:latin typeface="Arial Narrow" panose="020B0606020202030204" pitchFamily="34" charset="0"/>
              </a:rPr>
              <a:t>o Cadastro Nacional de Barragens de Mineração e dispõe sobre o Plano de Segurança, Revisão Periódica de Segurança e Inspeções Regulares e Especiais de Segurança das Barragens de </a:t>
            </a:r>
            <a:r>
              <a:rPr lang="pt-BR" sz="1600" dirty="0" smtClean="0">
                <a:latin typeface="Arial Narrow" panose="020B0606020202030204" pitchFamily="34" charset="0"/>
              </a:rPr>
              <a:t>Mineração</a:t>
            </a:r>
            <a:endParaRPr lang="pt-BR" sz="1600" dirty="0">
              <a:latin typeface="Arial Narrow" panose="020B0606020202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1" dirty="0" smtClean="0">
                <a:latin typeface="Arial Narrow" panose="020B0606020202030204" pitchFamily="34" charset="0"/>
              </a:rPr>
              <a:t>Portaria </a:t>
            </a:r>
            <a:r>
              <a:rPr lang="pt-BR" sz="1600" b="1" dirty="0">
                <a:latin typeface="Arial Narrow" panose="020B0606020202030204" pitchFamily="34" charset="0"/>
              </a:rPr>
              <a:t>DNPM </a:t>
            </a:r>
            <a:r>
              <a:rPr lang="pt-BR" sz="1600" b="1" dirty="0" smtClean="0">
                <a:latin typeface="Arial Narrow" panose="020B0606020202030204" pitchFamily="34" charset="0"/>
              </a:rPr>
              <a:t>nº 526/2013: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latin typeface="Arial Narrow" panose="020B0606020202030204" pitchFamily="34" charset="0"/>
              </a:rPr>
              <a:t>Estabelece </a:t>
            </a:r>
            <a:r>
              <a:rPr lang="pt-BR" sz="1600" dirty="0">
                <a:latin typeface="Arial Narrow" panose="020B0606020202030204" pitchFamily="34" charset="0"/>
              </a:rPr>
              <a:t>a periodicidade de atualização e revisão, a qualificação do responsável técnico, o conteúdo mínimo e o nível de detalhamento do Plano de Ação de Emergência das Barragens de Mineração (PAEBM</a:t>
            </a:r>
            <a:r>
              <a:rPr lang="pt-BR" sz="1600" dirty="0" smtClean="0">
                <a:latin typeface="Arial Narrow" panose="020B0606020202030204" pitchFamily="34" charset="0"/>
              </a:rPr>
              <a:t>)</a:t>
            </a:r>
            <a:endParaRPr lang="pt-BR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59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5420" y="2122684"/>
            <a:ext cx="928116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 Narrow" panose="020B0606020202030204" pitchFamily="34" charset="0"/>
              </a:rPr>
              <a:t>Iniciativas emergenciais em andamento: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pt-BR" sz="1600" dirty="0" smtClean="0">
                <a:latin typeface="Arial Narrow" panose="020B0606020202030204" pitchFamily="34" charset="0"/>
              </a:rPr>
              <a:t>Reforço </a:t>
            </a:r>
            <a:r>
              <a:rPr lang="pt-BR" sz="1600" dirty="0">
                <a:latin typeface="Arial Narrow" panose="020B0606020202030204" pitchFamily="34" charset="0"/>
              </a:rPr>
              <a:t>nas ações de fiscalização </a:t>
            </a:r>
            <a:r>
              <a:rPr lang="pt-BR" sz="1600" dirty="0" smtClean="0">
                <a:latin typeface="Arial Narrow" panose="020B0606020202030204" pitchFamily="34" charset="0"/>
              </a:rPr>
              <a:t>(“força-tarefa”) em todas barragens </a:t>
            </a:r>
            <a:r>
              <a:rPr lang="pt-BR" sz="1600" dirty="0">
                <a:latin typeface="Arial Narrow" panose="020B0606020202030204" pitchFamily="34" charset="0"/>
              </a:rPr>
              <a:t>de </a:t>
            </a:r>
            <a:r>
              <a:rPr lang="pt-BR" sz="1600" dirty="0" smtClean="0">
                <a:latin typeface="Arial Narrow" panose="020B0606020202030204" pitchFamily="34" charset="0"/>
              </a:rPr>
              <a:t>mineração de Minas Gerais (1ª etapa)</a:t>
            </a:r>
            <a:endParaRPr lang="pt-BR" sz="1600" dirty="0">
              <a:latin typeface="Arial Narrow" panose="020B0606020202030204" pitchFamily="34" charset="0"/>
            </a:endParaRP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pt-BR" sz="1600" dirty="0" smtClean="0">
                <a:latin typeface="Arial Narrow" panose="020B0606020202030204" pitchFamily="34" charset="0"/>
              </a:rPr>
              <a:t>Assinatura </a:t>
            </a:r>
            <a:r>
              <a:rPr lang="pt-BR" sz="1600" dirty="0">
                <a:latin typeface="Arial Narrow" panose="020B0606020202030204" pitchFamily="34" charset="0"/>
              </a:rPr>
              <a:t>de Termo de Cooperação com Serviço Geológico do Brasil/CPRM para reforço no quadro técnico especializado em </a:t>
            </a:r>
            <a:r>
              <a:rPr lang="pt-BR" sz="1600" dirty="0" smtClean="0">
                <a:latin typeface="Arial Narrow" panose="020B0606020202030204" pitchFamily="34" charset="0"/>
              </a:rPr>
              <a:t>mapeamentos </a:t>
            </a:r>
            <a:r>
              <a:rPr lang="pt-BR" sz="1600" dirty="0">
                <a:latin typeface="Arial Narrow" panose="020B0606020202030204" pitchFamily="34" charset="0"/>
              </a:rPr>
              <a:t>de </a:t>
            </a:r>
            <a:r>
              <a:rPr lang="pt-BR" sz="1600" dirty="0" smtClean="0">
                <a:latin typeface="Arial Narrow" panose="020B0606020202030204" pitchFamily="34" charset="0"/>
              </a:rPr>
              <a:t>risco e susceptibilidade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pt-BR" sz="1600" dirty="0" smtClean="0">
                <a:latin typeface="Arial Narrow" panose="020B0606020202030204" pitchFamily="34" charset="0"/>
              </a:rPr>
              <a:t>Assinatura de Termo de Cooperação Técnica com centros de pesquisa e universidades visando ao treinamento de equipes para atuação em estabilidade de taludes</a:t>
            </a:r>
            <a:endParaRPr lang="pt-BR" sz="1600" dirty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endParaRPr lang="pt-BR" dirty="0" smtClean="0"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endParaRPr lang="pt-BR" dirty="0" smtClean="0">
              <a:latin typeface="Arial Narrow" panose="020B0606020202030204" pitchFamily="34" charset="0"/>
            </a:endParaRPr>
          </a:p>
          <a:p>
            <a:endParaRPr lang="pt-B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55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6530" y="2421824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pt-BR" sz="3500" dirty="0" smtClean="0">
                <a:latin typeface="Arial Narrow" panose="020B0606020202030204" pitchFamily="34" charset="0"/>
              </a:rPr>
              <a:t>Obrigado</a:t>
            </a:r>
            <a:endParaRPr lang="pt-BR" dirty="0" smtClean="0">
              <a:latin typeface="Arial Narrow" panose="020B0606020202030204" pitchFamily="34" charset="0"/>
            </a:endParaRPr>
          </a:p>
          <a:p>
            <a:endParaRPr lang="pt-BR" dirty="0" smtClean="0">
              <a:latin typeface="Arial Narrow" panose="020B0606020202030204" pitchFamily="34" charset="0"/>
            </a:endParaRPr>
          </a:p>
          <a:p>
            <a:r>
              <a:rPr lang="pt-BR" dirty="0" smtClean="0">
                <a:latin typeface="Arial Narrow" panose="020B0606020202030204" pitchFamily="34" charset="0"/>
              </a:rPr>
              <a:t>Mais informações:</a:t>
            </a:r>
          </a:p>
          <a:p>
            <a:r>
              <a:rPr lang="pt-BR" dirty="0" smtClean="0">
                <a:latin typeface="Arial Narrow" panose="020B0606020202030204" pitchFamily="34" charset="0"/>
                <a:hlinkClick r:id="rId2"/>
              </a:rPr>
              <a:t>www.dnpm.gov.br/barragens</a:t>
            </a:r>
            <a:endParaRPr lang="pt-BR" dirty="0" smtClean="0">
              <a:latin typeface="Arial Narrow" panose="020B0606020202030204" pitchFamily="34" charset="0"/>
            </a:endParaRPr>
          </a:p>
          <a:p>
            <a:endParaRPr lang="pt-BR" dirty="0" smtClean="0">
              <a:latin typeface="Arial Narrow" panose="020B0606020202030204" pitchFamily="34" charset="0"/>
            </a:endParaRPr>
          </a:p>
          <a:p>
            <a:endParaRPr lang="pt-B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46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468313" y="1773238"/>
            <a:ext cx="6305020" cy="423567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just">
              <a:buNone/>
              <a:defRPr/>
            </a:pPr>
            <a:r>
              <a:rPr lang="pt-BR" altLang="pt-BR" sz="2000" dirty="0" smtClean="0">
                <a:latin typeface="Arial Narrow" panose="020B0606020202030204" pitchFamily="34" charset="0"/>
              </a:rPr>
              <a:t>Os empreendimentos de mineração objeto de gestão pelo DNPM:</a:t>
            </a:r>
          </a:p>
          <a:p>
            <a:pPr marL="457200" lvl="1" indent="0" algn="just">
              <a:buNone/>
              <a:defRPr/>
            </a:pPr>
            <a:endParaRPr lang="pt-BR" altLang="pt-BR" sz="2000" dirty="0">
              <a:latin typeface="Arial Narrow" panose="020B0606020202030204" pitchFamily="34" charset="0"/>
            </a:endParaRPr>
          </a:p>
          <a:p>
            <a:pPr lvl="1" algn="just">
              <a:defRPr/>
            </a:pPr>
            <a:r>
              <a:rPr lang="pt-BR" altLang="pt-BR" sz="2000" b="1" dirty="0">
                <a:latin typeface="Arial Narrow" panose="020B0606020202030204" pitchFamily="34" charset="0"/>
              </a:rPr>
              <a:t>9.565</a:t>
            </a:r>
            <a:r>
              <a:rPr lang="pt-BR" altLang="pt-BR" sz="1800" dirty="0">
                <a:latin typeface="Arial Narrow" panose="020B0606020202030204" pitchFamily="34" charset="0"/>
              </a:rPr>
              <a:t> concessões de lavra</a:t>
            </a:r>
          </a:p>
          <a:p>
            <a:pPr lvl="1" algn="just">
              <a:defRPr/>
            </a:pPr>
            <a:r>
              <a:rPr lang="pt-BR" altLang="pt-BR" sz="2000" b="1" dirty="0">
                <a:latin typeface="Arial Narrow" panose="020B0606020202030204" pitchFamily="34" charset="0"/>
              </a:rPr>
              <a:t>29.000</a:t>
            </a:r>
            <a:r>
              <a:rPr lang="pt-BR" altLang="pt-BR" sz="2000" dirty="0">
                <a:latin typeface="Arial Narrow" panose="020B0606020202030204" pitchFamily="34" charset="0"/>
              </a:rPr>
              <a:t> </a:t>
            </a:r>
            <a:r>
              <a:rPr lang="pt-BR" altLang="pt-BR" sz="1800" dirty="0">
                <a:latin typeface="Arial Narrow" panose="020B0606020202030204" pitchFamily="34" charset="0"/>
              </a:rPr>
              <a:t>alvarás de pesquisa</a:t>
            </a:r>
          </a:p>
          <a:p>
            <a:pPr lvl="1" algn="just">
              <a:defRPr/>
            </a:pPr>
            <a:r>
              <a:rPr lang="pt-BR" altLang="pt-BR" sz="2000" b="1" dirty="0" smtClean="0">
                <a:latin typeface="Arial Narrow" panose="020B0606020202030204" pitchFamily="34" charset="0"/>
              </a:rPr>
              <a:t>13.717</a:t>
            </a:r>
            <a:r>
              <a:rPr lang="pt-BR" altLang="pt-BR" sz="1800" dirty="0" smtClean="0">
                <a:latin typeface="Arial Narrow" panose="020B0606020202030204" pitchFamily="34" charset="0"/>
              </a:rPr>
              <a:t> </a:t>
            </a:r>
            <a:r>
              <a:rPr lang="pt-BR" altLang="pt-BR" sz="1800" dirty="0">
                <a:latin typeface="Arial Narrow" panose="020B0606020202030204" pitchFamily="34" charset="0"/>
              </a:rPr>
              <a:t>registros de licença (materiais para construção civil)</a:t>
            </a:r>
          </a:p>
          <a:p>
            <a:pPr lvl="1" algn="just">
              <a:defRPr/>
            </a:pPr>
            <a:r>
              <a:rPr lang="pt-BR" altLang="pt-BR" sz="2000" b="1" dirty="0">
                <a:latin typeface="Arial Narrow" panose="020B0606020202030204" pitchFamily="34" charset="0"/>
              </a:rPr>
              <a:t>1.879</a:t>
            </a:r>
            <a:r>
              <a:rPr lang="pt-BR" altLang="pt-BR" sz="1800" dirty="0">
                <a:latin typeface="Arial Narrow" panose="020B0606020202030204" pitchFamily="34" charset="0"/>
              </a:rPr>
              <a:t> Permissões de Lavra Garimpeira </a:t>
            </a:r>
            <a:endParaRPr lang="pt-BR" altLang="pt-BR" sz="1800" dirty="0" smtClean="0">
              <a:latin typeface="Arial Narrow" panose="020B0606020202030204" pitchFamily="34" charset="0"/>
            </a:endParaRPr>
          </a:p>
          <a:p>
            <a:pPr lvl="1" algn="just">
              <a:defRPr/>
            </a:pPr>
            <a:r>
              <a:rPr lang="pt-BR" altLang="pt-BR" sz="2000" b="1" dirty="0">
                <a:latin typeface="Arial Narrow" panose="020B0606020202030204" pitchFamily="34" charset="0"/>
              </a:rPr>
              <a:t>1.191</a:t>
            </a:r>
            <a:r>
              <a:rPr lang="pt-BR" altLang="pt-BR" sz="1800" dirty="0" smtClean="0">
                <a:latin typeface="Arial Narrow" panose="020B0606020202030204" pitchFamily="34" charset="0"/>
              </a:rPr>
              <a:t> </a:t>
            </a:r>
            <a:r>
              <a:rPr lang="pt-BR" altLang="pt-BR" sz="1800" dirty="0">
                <a:latin typeface="Arial Narrow" panose="020B0606020202030204" pitchFamily="34" charset="0"/>
              </a:rPr>
              <a:t>registros de extração (materiais de uso em obras </a:t>
            </a:r>
            <a:r>
              <a:rPr lang="pt-BR" altLang="pt-BR" sz="1800" dirty="0" smtClean="0">
                <a:latin typeface="Arial Narrow" panose="020B0606020202030204" pitchFamily="34" charset="0"/>
              </a:rPr>
              <a:t>públicas)</a:t>
            </a:r>
            <a:endParaRPr lang="pt-BR" altLang="pt-BR" sz="1800" dirty="0">
              <a:latin typeface="Arial Narrow" panose="020B0606020202030204" pitchFamily="34" charset="0"/>
            </a:endParaRPr>
          </a:p>
          <a:p>
            <a:pPr lvl="1" algn="just">
              <a:defRPr/>
            </a:pPr>
            <a:r>
              <a:rPr lang="pt-BR" altLang="pt-BR" sz="2000" b="1" dirty="0" smtClean="0">
                <a:latin typeface="Arial Narrow" panose="020B0606020202030204" pitchFamily="34" charset="0"/>
              </a:rPr>
              <a:t>1.000</a:t>
            </a:r>
            <a:r>
              <a:rPr lang="pt-BR" altLang="pt-BR" sz="1800" dirty="0" smtClean="0">
                <a:latin typeface="Arial Narrow" panose="020B0606020202030204" pitchFamily="34" charset="0"/>
              </a:rPr>
              <a:t> operações anuais de </a:t>
            </a:r>
            <a:r>
              <a:rPr lang="pt-BR" altLang="pt-BR" sz="1800" dirty="0">
                <a:latin typeface="Arial Narrow" panose="020B0606020202030204" pitchFamily="34" charset="0"/>
              </a:rPr>
              <a:t>combate à lavra não </a:t>
            </a:r>
            <a:r>
              <a:rPr lang="pt-BR" altLang="pt-BR" sz="1800" dirty="0" smtClean="0">
                <a:latin typeface="Arial Narrow" panose="020B0606020202030204" pitchFamily="34" charset="0"/>
              </a:rPr>
              <a:t>autorizada</a:t>
            </a:r>
          </a:p>
          <a:p>
            <a:pPr lvl="1" algn="just">
              <a:defRPr/>
            </a:pPr>
            <a:r>
              <a:rPr lang="pt-BR" altLang="pt-BR" sz="2000" b="1" dirty="0">
                <a:latin typeface="Arial Narrow" panose="020B0606020202030204" pitchFamily="34" charset="0"/>
              </a:rPr>
              <a:t>830</a:t>
            </a:r>
            <a:r>
              <a:rPr lang="pt-BR" altLang="pt-BR" sz="1800" dirty="0">
                <a:latin typeface="Arial Narrow" panose="020B0606020202030204" pitchFamily="34" charset="0"/>
              </a:rPr>
              <a:t> complexos de água </a:t>
            </a:r>
            <a:r>
              <a:rPr lang="pt-BR" altLang="pt-BR" sz="1800" dirty="0" smtClean="0">
                <a:latin typeface="Arial Narrow" panose="020B0606020202030204" pitchFamily="34" charset="0"/>
              </a:rPr>
              <a:t>mineral</a:t>
            </a:r>
            <a:endParaRPr lang="pt-BR" altLang="pt-BR" sz="1800" dirty="0">
              <a:latin typeface="Arial Narrow" panose="020B0606020202030204" pitchFamily="34" charset="0"/>
            </a:endParaRPr>
          </a:p>
          <a:p>
            <a:pPr lvl="1" algn="just">
              <a:defRPr/>
            </a:pPr>
            <a:r>
              <a:rPr lang="pt-BR" altLang="pt-BR" sz="1800" dirty="0" smtClean="0">
                <a:latin typeface="Arial Narrow" panose="020B0606020202030204" pitchFamily="34" charset="0"/>
              </a:rPr>
              <a:t>Ações de proteção aos </a:t>
            </a:r>
            <a:r>
              <a:rPr lang="pt-BR" altLang="pt-BR" sz="1800" dirty="0">
                <a:latin typeface="Arial Narrow" panose="020B0606020202030204" pitchFamily="34" charset="0"/>
              </a:rPr>
              <a:t>depósitos fossilíferos</a:t>
            </a:r>
          </a:p>
          <a:p>
            <a:pPr marL="0" indent="0">
              <a:buNone/>
              <a:defRPr/>
            </a:pPr>
            <a:endParaRPr lang="pt-BR" altLang="pt-BR" sz="1800" dirty="0" smtClean="0">
              <a:latin typeface="Arial Narrow" panose="020B060602020203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606" y="1773238"/>
            <a:ext cx="4325576" cy="365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3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855260"/>
              </p:ext>
            </p:extLst>
          </p:nvPr>
        </p:nvGraphicFramePr>
        <p:xfrm>
          <a:off x="812800" y="1872826"/>
          <a:ext cx="10566400" cy="4206240"/>
        </p:xfrm>
        <a:graphic>
          <a:graphicData uri="http://schemas.openxmlformats.org/drawingml/2006/table">
            <a:tbl>
              <a:tblPr firstRow="1" firstCol="1" bandRow="1"/>
              <a:tblGrid>
                <a:gridCol w="1873956">
                  <a:extLst>
                    <a:ext uri="{9D8B030D-6E8A-4147-A177-3AD203B41FA5}">
                      <a16:colId xmlns:a16="http://schemas.microsoft.com/office/drawing/2014/main" val="4244988049"/>
                    </a:ext>
                  </a:extLst>
                </a:gridCol>
                <a:gridCol w="8692444">
                  <a:extLst>
                    <a:ext uri="{9D8B030D-6E8A-4147-A177-3AD203B41FA5}">
                      <a16:colId xmlns:a16="http://schemas.microsoft.com/office/drawing/2014/main" val="1662963152"/>
                    </a:ext>
                  </a:extLst>
                </a:gridCol>
              </a:tblGrid>
              <a:tr h="106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Processo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Descrição das Atividades</a:t>
                      </a:r>
                      <a:r>
                        <a:rPr lang="pt-BR" sz="1200" b="1" baseline="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(análise de documentos e/ou vistorias)</a:t>
                      </a:r>
                      <a:endParaRPr lang="pt-BR" sz="1200" noProof="0" dirty="0" smtClean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365775"/>
                  </a:ext>
                </a:extLst>
              </a:tr>
              <a:tr h="1745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Fiscalização da Atividade Mineral</a:t>
                      </a:r>
                      <a:endParaRPr lang="pt-BR" sz="1400" b="1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Fiscalização de acompanhamento dos trabalhos de pesquisa;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Análise de Relatórios de Pesquisa;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Fiscalização para emissão de Guia de Utilização.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Análise de requerimento de prorrogação do início dos trabalhos de lavra.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Análise de aditamento de nova substância: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Análise de modificação de Plano de Aproveitamento Econômico.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Auditagens dos Relatórios Anuais de Lavra- RAL;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-Análise de requerimento de suspensão temporária de lavra.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Análise de requerimento de fixação de limite de jazida ou mina em profundidade, por limite horizontal.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Análise de grupamento mineiro.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Análise de requerimento de renúncia de Título de Lavra.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Apuração de denúncia.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Fiscalização para o acompanhamento dos trabalhos de lavra: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Fiscalização de Mina 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SS, CA, Água Mineral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Fiscalização</a:t>
                      </a:r>
                      <a:r>
                        <a:rPr lang="pt-BR" sz="1200" baseline="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da 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Gestão de Segurança das Barragens de Mineração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Fiscalização</a:t>
                      </a:r>
                      <a:r>
                        <a:rPr lang="pt-BR" sz="1200" baseline="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Minas 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Suspensas e/ou Inativas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Fiscalização das 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Permissões de lavra Garimpeira - PLG </a:t>
                      </a: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334332"/>
                  </a:ext>
                </a:extLst>
              </a:tr>
              <a:tr h="587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Ordenamento Mineral</a:t>
                      </a:r>
                      <a:endParaRPr lang="pt-BR" sz="1400" b="1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Apuração de extração mineral não autorizada em área não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titulada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Apuração de extração mineral não autorizada em área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titulada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Cadastramento de áreas de extração mineral não autorizada em área não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titulada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Cadastramento de áreas de extração mineral não autorizada em área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titulada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Formalização de aglomerados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minerais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346153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1298222" y="1215549"/>
            <a:ext cx="9595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spc="-110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Principais Atividades da Diretoria de Fiscalização (DIFIS)</a:t>
            </a:r>
            <a:endParaRPr lang="pt-BR" sz="2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65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785991"/>
              </p:ext>
            </p:extLst>
          </p:nvPr>
        </p:nvGraphicFramePr>
        <p:xfrm>
          <a:off x="917222" y="2030239"/>
          <a:ext cx="10566400" cy="4033309"/>
        </p:xfrm>
        <a:graphic>
          <a:graphicData uri="http://schemas.openxmlformats.org/drawingml/2006/table">
            <a:tbl>
              <a:tblPr firstRow="1" firstCol="1" bandRow="1"/>
              <a:tblGrid>
                <a:gridCol w="1871133">
                  <a:extLst>
                    <a:ext uri="{9D8B030D-6E8A-4147-A177-3AD203B41FA5}">
                      <a16:colId xmlns:a16="http://schemas.microsoft.com/office/drawing/2014/main" val="45155849"/>
                    </a:ext>
                  </a:extLst>
                </a:gridCol>
                <a:gridCol w="8695267">
                  <a:extLst>
                    <a:ext uri="{9D8B030D-6E8A-4147-A177-3AD203B41FA5}">
                      <a16:colId xmlns:a16="http://schemas.microsoft.com/office/drawing/2014/main" val="596816990"/>
                    </a:ext>
                  </a:extLst>
                </a:gridCol>
              </a:tblGrid>
              <a:tr h="1512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Emissão de Certificação Kimberley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400" b="1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Gerenciar em conjunto com os órgãos descentralizados, as atividades de análise processual, laudos, pareceres e fiscalização, necessárias à emissão do Certificado do Processo Kimberley- CPK; 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- Gerenciar o Cadastro Nacional de Comércio de Diamantes - CNCD; 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- Orientar e apoiar os trabalhos desenvolvidos nos órgãos descentralizados em relação à Certificação Kimberley e CNCD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Coordenar e supervisionar as análises e auditorias, executadas em conjunto com os órgãos descentralizados, do relatório anual apresentado pelos titulares de áreas permissionadas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;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156353"/>
                  </a:ext>
                </a:extLst>
              </a:tr>
              <a:tr h="1512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Proteção de Depósitos Fossilíferos</a:t>
                      </a:r>
                      <a:endParaRPr lang="pt-BR" sz="1400" b="1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Análise para autorização de coleta de fósseis 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-Análise para anuência de exportação de fósseis;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-Análise para cessão ou permissão de uso de espécimes fósseis;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 Registro do recebimento de comunicação (prévia) de coleta de fósseis;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-Fiscalização das autorizações concedidas;</a:t>
                      </a: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-Fiscalização de denúncias de extração clandestina de fósseis.</a:t>
                      </a: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5185367"/>
                  </a:ext>
                </a:extLst>
              </a:tr>
              <a:tr h="10083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Avaliação da qualidade técnica da água mineral</a:t>
                      </a: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Classificação de águas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minerais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-Monitoramento de poços de águas termais e minerais em estâncias hidrominerais com o objetivo de preservação do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aquífero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-Análise de requerimento de importação de águas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minerais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69875" indent="0">
                        <a:spcAft>
                          <a:spcPts val="0"/>
                        </a:spcAft>
                      </a:pPr>
                      <a:r>
                        <a:rPr lang="pt-BR" sz="1200" noProof="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-Assessoramento à Direção Geral nos trabalhos da Comissão de </a:t>
                      </a:r>
                      <a:r>
                        <a:rPr lang="pt-BR" sz="1200" noProof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Crenologia</a:t>
                      </a: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t-BR" sz="1200" noProof="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867759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912800"/>
              </p:ext>
            </p:extLst>
          </p:nvPr>
        </p:nvGraphicFramePr>
        <p:xfrm>
          <a:off x="917222" y="1862599"/>
          <a:ext cx="10566400" cy="167640"/>
        </p:xfrm>
        <a:graphic>
          <a:graphicData uri="http://schemas.openxmlformats.org/drawingml/2006/table">
            <a:tbl>
              <a:tblPr firstRow="1" firstCol="1" bandRow="1"/>
              <a:tblGrid>
                <a:gridCol w="1873956">
                  <a:extLst>
                    <a:ext uri="{9D8B030D-6E8A-4147-A177-3AD203B41FA5}">
                      <a16:colId xmlns:a16="http://schemas.microsoft.com/office/drawing/2014/main" val="2784610077"/>
                    </a:ext>
                  </a:extLst>
                </a:gridCol>
                <a:gridCol w="8692444">
                  <a:extLst>
                    <a:ext uri="{9D8B030D-6E8A-4147-A177-3AD203B41FA5}">
                      <a16:colId xmlns:a16="http://schemas.microsoft.com/office/drawing/2014/main" val="2455711328"/>
                    </a:ext>
                  </a:extLst>
                </a:gridCol>
              </a:tblGrid>
              <a:tr h="106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Processo</a:t>
                      </a:r>
                      <a:endParaRPr lang="pt-BR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Descrição das Atividades</a:t>
                      </a:r>
                      <a:r>
                        <a:rPr lang="pt-BR" sz="1100" b="1" baseline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(análise de documentos e/ou vistorias)</a:t>
                      </a:r>
                      <a:endParaRPr lang="pt-BR" sz="11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042" marR="20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778118"/>
                  </a:ext>
                </a:extLst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1298222" y="1215549"/>
            <a:ext cx="9595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spc="-110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Principais Atividades da Diretoria de Fiscalização (DIFIS)</a:t>
            </a:r>
            <a:endParaRPr lang="pt-BR" sz="2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45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98222" y="1967123"/>
            <a:ext cx="9595557" cy="4426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"/>
              </a:spcBef>
              <a:spcAft>
                <a:spcPts val="0"/>
              </a:spcAft>
            </a:pPr>
            <a:r>
              <a:rPr lang="pt-BR" sz="1600" dirty="0"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113155" lvl="1" indent="-285750" algn="just">
              <a:lnSpc>
                <a:spcPct val="108000"/>
              </a:lnSpc>
              <a:spcAft>
                <a:spcPts val="0"/>
              </a:spcAft>
              <a:buClr>
                <a:srgbClr val="756D69"/>
              </a:buClr>
              <a:buSzPts val="1150"/>
              <a:buFont typeface="Arial" panose="020B0604020202020204" pitchFamily="34" charset="0"/>
              <a:buChar char="•"/>
              <a:tabLst>
                <a:tab pos="1459865" algn="l"/>
              </a:tabLst>
            </a:pPr>
            <a:r>
              <a:rPr lang="pt-BR" sz="1600" b="1" spc="-16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ei</a:t>
            </a:r>
            <a:r>
              <a:rPr lang="pt-BR" sz="1600" b="1" spc="30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nº</a:t>
            </a:r>
            <a:r>
              <a:rPr lang="pt-BR" sz="1600" b="1" spc="28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spc="-25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b="1" spc="6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pt-BR" sz="1600" b="1" spc="-1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334/20</a:t>
            </a:r>
            <a:r>
              <a:rPr lang="pt-BR" sz="1600" b="1" spc="-6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b="1" spc="4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t-BR" sz="1600" b="1" dirty="0">
                <a:solidFill>
                  <a:srgbClr val="938E91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1600" b="1" spc="280" dirty="0">
                <a:solidFill>
                  <a:srgbClr val="938E91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spc="-8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nstitui</a:t>
            </a:r>
            <a:r>
              <a:rPr lang="pt-BR" sz="1600" spc="3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t-BR" sz="1600" spc="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Pol</a:t>
            </a:r>
            <a:r>
              <a:rPr lang="pt-BR" sz="1600" spc="-13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í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tica</a:t>
            </a:r>
            <a:r>
              <a:rPr lang="pt-BR" sz="1600" spc="6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Nacional</a:t>
            </a:r>
            <a:r>
              <a:rPr lang="pt-BR" sz="1600" spc="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28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Segurança</a:t>
            </a:r>
            <a:r>
              <a:rPr lang="pt-BR" sz="1600" spc="1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 Barragens</a:t>
            </a:r>
            <a:r>
              <a:rPr lang="pt-BR" sz="1600" spc="-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1600" spc="-1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cria</a:t>
            </a:r>
            <a:r>
              <a:rPr lang="pt-BR" sz="1600" spc="-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1600" spc="-8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Sistema Nacional</a:t>
            </a:r>
            <a:r>
              <a:rPr lang="pt-BR" sz="1600" spc="-2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spc="-25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1600" spc="-55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Informações</a:t>
            </a:r>
            <a:r>
              <a:rPr lang="pt-BR" sz="1600" spc="-8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sobre</a:t>
            </a:r>
            <a:r>
              <a:rPr lang="pt-BR" sz="1600" spc="-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Segurança</a:t>
            </a:r>
            <a:r>
              <a:rPr lang="pt-BR" sz="1600" spc="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 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Barragens</a:t>
            </a:r>
            <a:endParaRPr lang="pt-BR" sz="1600" dirty="0">
              <a:latin typeface="Arial Narrow" panose="020B0606020202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45"/>
              </a:spcBef>
              <a:spcAft>
                <a:spcPts val="0"/>
              </a:spcAft>
            </a:pPr>
            <a:r>
              <a:rPr lang="pt-BR" sz="1600" dirty="0"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111885" lvl="1" indent="-285750" algn="just">
              <a:lnSpc>
                <a:spcPct val="107000"/>
              </a:lnSpc>
              <a:spcAft>
                <a:spcPts val="0"/>
              </a:spcAft>
              <a:buClr>
                <a:srgbClr val="756D69"/>
              </a:buClr>
              <a:buSzPts val="1150"/>
              <a:buFont typeface="Arial" panose="020B0604020202020204" pitchFamily="34" charset="0"/>
              <a:buChar char="•"/>
              <a:tabLst>
                <a:tab pos="1459865" algn="l"/>
              </a:tabLst>
            </a:pP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Resolução</a:t>
            </a:r>
            <a:r>
              <a:rPr lang="pt-BR" sz="1600" b="1" spc="-4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CNRH</a:t>
            </a:r>
            <a:r>
              <a:rPr lang="pt-BR" sz="1600" b="1" spc="-1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nº</a:t>
            </a:r>
            <a:r>
              <a:rPr lang="pt-BR" sz="1600" b="1" spc="-8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spc="-235" dirty="0" smtClean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b="1" dirty="0" smtClean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43/20</a:t>
            </a:r>
            <a:r>
              <a:rPr lang="pt-BR" sz="1600" b="1" spc="-20" dirty="0" smtClean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b="1" dirty="0" smtClean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1600" spc="-14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estabe</a:t>
            </a:r>
            <a:r>
              <a:rPr lang="pt-BR" sz="1600" spc="-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ece</a:t>
            </a:r>
            <a:r>
              <a:rPr lang="pt-BR" sz="1600" spc="-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critérios</a:t>
            </a:r>
            <a:r>
              <a:rPr lang="pt-BR" sz="1600" spc="-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gerais</a:t>
            </a:r>
            <a:r>
              <a:rPr lang="pt-BR" sz="1600" spc="-2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-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classificação de</a:t>
            </a:r>
            <a:r>
              <a:rPr lang="pt-BR" sz="1600" spc="2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barragens</a:t>
            </a:r>
            <a:r>
              <a:rPr lang="pt-BR" sz="1600" spc="29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por</a:t>
            </a:r>
            <a:r>
              <a:rPr lang="pt-BR" sz="1600" spc="18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categoria</a:t>
            </a:r>
            <a:r>
              <a:rPr lang="pt-BR" sz="1600" spc="2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2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spc="-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ri</a:t>
            </a:r>
            <a:r>
              <a:rPr lang="pt-BR" sz="1600" spc="-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sco,</a:t>
            </a:r>
            <a:r>
              <a:rPr lang="pt-BR" sz="1600" spc="18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dano</a:t>
            </a:r>
            <a:r>
              <a:rPr lang="pt-BR" sz="1600" spc="24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potencial</a:t>
            </a:r>
            <a:r>
              <a:rPr lang="pt-BR" sz="1600" spc="20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associado</a:t>
            </a:r>
            <a:r>
              <a:rPr lang="pt-BR" sz="1600" spc="25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1600" spc="1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pelo</a:t>
            </a:r>
            <a:r>
              <a:rPr lang="pt-BR" sz="1600" spc="1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volume</a:t>
            </a:r>
            <a:r>
              <a:rPr lang="pt-BR" sz="1600" spc="16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</a:t>
            </a:r>
            <a:r>
              <a:rPr lang="pt-BR" sz="1600" spc="1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reservatório</a:t>
            </a:r>
            <a:endParaRPr lang="pt-BR" sz="1600" dirty="0">
              <a:latin typeface="Arial Narrow" panose="020B0606020202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"/>
              </a:spcBef>
              <a:spcAft>
                <a:spcPts val="0"/>
              </a:spcAft>
            </a:pPr>
            <a:r>
              <a:rPr lang="pt-BR" sz="1600" dirty="0"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113790" lvl="1" indent="-285750" algn="just">
              <a:lnSpc>
                <a:spcPct val="99000"/>
              </a:lnSpc>
              <a:spcAft>
                <a:spcPts val="0"/>
              </a:spcAft>
              <a:buClr>
                <a:srgbClr val="756D69"/>
              </a:buClr>
              <a:buSzPts val="1150"/>
              <a:buFont typeface="Arial" panose="020B0604020202020204" pitchFamily="34" charset="0"/>
              <a:buChar char="•"/>
              <a:tabLst>
                <a:tab pos="1459865" algn="l"/>
              </a:tabLst>
            </a:pP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Resolução</a:t>
            </a:r>
            <a:r>
              <a:rPr lang="pt-BR" sz="1600" b="1" spc="-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CNRH</a:t>
            </a:r>
            <a:r>
              <a:rPr lang="pt-BR" sz="1600" b="1" spc="3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nº</a:t>
            </a:r>
            <a:r>
              <a:rPr lang="pt-BR" sz="1600" b="1" spc="-7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spc="-26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44/20</a:t>
            </a:r>
            <a:r>
              <a:rPr lang="pt-BR" sz="1600" b="1" spc="1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b="1" spc="6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pt-BR" sz="1600" b="1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1600" b="1" spc="-1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estabelece</a:t>
            </a:r>
            <a:r>
              <a:rPr lang="pt-BR" sz="1600" spc="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pt-BR" sz="1600" spc="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retrizes</a:t>
            </a:r>
            <a:r>
              <a:rPr lang="pt-BR" sz="1600" spc="2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para</a:t>
            </a:r>
            <a:r>
              <a:rPr lang="pt-BR" sz="1600" spc="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implementação da</a:t>
            </a:r>
            <a:r>
              <a:rPr lang="pt-BR" sz="1600" spc="30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Política</a:t>
            </a:r>
            <a:r>
              <a:rPr lang="pt-BR" sz="1600" spc="32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Nacional</a:t>
            </a:r>
            <a:r>
              <a:rPr lang="pt-BR" sz="1600" spc="26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24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Segurança</a:t>
            </a:r>
            <a:r>
              <a:rPr lang="pt-BR" sz="1600" spc="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2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Barragens,</a:t>
            </a:r>
            <a:r>
              <a:rPr lang="pt-BR" sz="1600" spc="3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spc="-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aplicação</a:t>
            </a:r>
            <a:r>
              <a:rPr lang="pt-BR" sz="1600" spc="2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2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seus</a:t>
            </a:r>
            <a:r>
              <a:rPr lang="pt-BR" sz="1600" spc="1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instrumentos</a:t>
            </a:r>
            <a:r>
              <a:rPr lang="pt-BR" sz="1600" spc="6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1600" spc="3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atuação</a:t>
            </a:r>
            <a:r>
              <a:rPr lang="pt-BR" sz="1600" spc="9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</a:t>
            </a:r>
            <a:r>
              <a:rPr lang="pt-BR" sz="1600" spc="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pt-BR" sz="1600" spc="-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stema</a:t>
            </a:r>
            <a:r>
              <a:rPr lang="pt-BR" sz="1600" spc="1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Nacional</a:t>
            </a:r>
            <a:r>
              <a:rPr lang="pt-BR" sz="1600" spc="7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3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spc="-13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nformações</a:t>
            </a:r>
            <a:r>
              <a:rPr lang="pt-BR" sz="1600" spc="5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sobre Segurança</a:t>
            </a:r>
            <a:r>
              <a:rPr lang="pt-BR" sz="1600" spc="2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24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Barragens,</a:t>
            </a:r>
            <a:r>
              <a:rPr lang="pt-BR" sz="1600" spc="23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pt-BR" sz="1600" spc="14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atendimento</a:t>
            </a:r>
            <a:r>
              <a:rPr lang="pt-BR" sz="1600" spc="33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ao</a:t>
            </a:r>
            <a:r>
              <a:rPr lang="pt-BR" sz="1600" spc="2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art.</a:t>
            </a:r>
            <a:r>
              <a:rPr lang="pt-BR" sz="1600" spc="15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</a:t>
            </a:r>
            <a:r>
              <a:rPr lang="pt-BR" sz="1600" spc="30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da</a:t>
            </a:r>
            <a:r>
              <a:rPr lang="pt-BR" sz="1600" spc="28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Lei</a:t>
            </a:r>
            <a:r>
              <a:rPr lang="pt-BR" sz="1600" spc="2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625B57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no </a:t>
            </a:r>
            <a:r>
              <a:rPr lang="pt-BR" sz="1600" spc="-20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2.334/20</a:t>
            </a:r>
            <a:r>
              <a:rPr lang="pt-BR" sz="1600" spc="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spc="1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pt-BR" sz="1600" spc="15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que</a:t>
            </a:r>
            <a:r>
              <a:rPr lang="pt-BR" sz="1600" spc="2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alterou</a:t>
            </a:r>
            <a:r>
              <a:rPr lang="pt-BR" sz="1600" spc="17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1600" spc="18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ar</a:t>
            </a:r>
            <a:r>
              <a:rPr lang="pt-BR" sz="1600" spc="6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pt-BR" sz="160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pt-BR" sz="1600" spc="6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35</a:t>
            </a:r>
            <a:r>
              <a:rPr lang="pt-BR" sz="1600" spc="1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da</a:t>
            </a:r>
            <a:r>
              <a:rPr lang="pt-BR" sz="1600" spc="2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Lei</a:t>
            </a:r>
            <a:r>
              <a:rPr lang="pt-BR" sz="1600" spc="1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no</a:t>
            </a:r>
            <a:r>
              <a:rPr lang="pt-BR" sz="1600" spc="1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9.433,</a:t>
            </a:r>
            <a:r>
              <a:rPr lang="pt-BR" sz="1600" spc="3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1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625B57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8</a:t>
            </a:r>
            <a:r>
              <a:rPr lang="pt-BR" sz="1600" spc="205" dirty="0">
                <a:solidFill>
                  <a:srgbClr val="625B57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janeiro</a:t>
            </a:r>
            <a:r>
              <a:rPr lang="pt-BR" sz="1600" spc="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 </a:t>
            </a:r>
            <a:r>
              <a:rPr lang="pt-BR" sz="1600" spc="-205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997</a:t>
            </a:r>
          </a:p>
          <a:p>
            <a:pPr marR="1113790" lvl="1" algn="just">
              <a:lnSpc>
                <a:spcPct val="99000"/>
              </a:lnSpc>
              <a:spcAft>
                <a:spcPts val="0"/>
              </a:spcAft>
              <a:buClr>
                <a:srgbClr val="756D69"/>
              </a:buClr>
              <a:buSzPts val="1150"/>
              <a:tabLst>
                <a:tab pos="1459865" algn="l"/>
              </a:tabLst>
            </a:pPr>
            <a:endParaRPr lang="pt-BR" sz="1600" dirty="0">
              <a:latin typeface="Arial Narrow" panose="020B0606020202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marR="1118235" lvl="1" indent="-285750" algn="just">
              <a:lnSpc>
                <a:spcPct val="108000"/>
              </a:lnSpc>
              <a:spcAft>
                <a:spcPts val="0"/>
              </a:spcAft>
              <a:buClr>
                <a:srgbClr val="756D69"/>
              </a:buClr>
              <a:buSzPts val="1150"/>
              <a:buFont typeface="Arial" panose="020B0604020202020204" pitchFamily="34" charset="0"/>
              <a:buChar char="•"/>
              <a:tabLst>
                <a:tab pos="1459865" algn="l"/>
              </a:tabLst>
            </a:pP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Portaria</a:t>
            </a:r>
            <a:r>
              <a:rPr lang="pt-BR" sz="1600" b="1" spc="18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DNPM</a:t>
            </a:r>
            <a:r>
              <a:rPr lang="pt-BR" sz="1600" b="1" spc="12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nº</a:t>
            </a:r>
            <a:r>
              <a:rPr lang="pt-BR" sz="1600" b="1" spc="-3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spc="-20" dirty="0" smtClean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416/2012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1600" spc="65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dispõe</a:t>
            </a:r>
            <a:r>
              <a:rPr lang="pt-BR" sz="1600" spc="15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sobre</a:t>
            </a:r>
            <a:r>
              <a:rPr lang="pt-BR" sz="1600" spc="1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1600" spc="13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Plano</a:t>
            </a:r>
            <a:r>
              <a:rPr lang="pt-BR" sz="1600" spc="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14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Segurança,</a:t>
            </a:r>
            <a:r>
              <a:rPr lang="pt-BR" sz="1600" spc="27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Revisão</a:t>
            </a:r>
            <a:r>
              <a:rPr lang="pt-BR" sz="1600" spc="1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Periódica</a:t>
            </a:r>
            <a:r>
              <a:rPr lang="pt-BR" sz="1600" spc="1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1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Segurança,</a:t>
            </a:r>
            <a:r>
              <a:rPr lang="pt-BR" sz="1600" spc="28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Inspeções</a:t>
            </a:r>
            <a:r>
              <a:rPr lang="pt-BR" sz="1600" spc="19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Regulares</a:t>
            </a:r>
            <a:r>
              <a:rPr lang="pt-BR" sz="1600" spc="13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1600" spc="16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Especiais</a:t>
            </a:r>
            <a:r>
              <a:rPr lang="pt-BR" sz="1600" spc="1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1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Segurança</a:t>
            </a:r>
            <a:r>
              <a:rPr lang="pt-BR" sz="1600" spc="1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das</a:t>
            </a:r>
            <a:r>
              <a:rPr lang="pt-BR" sz="1600" spc="3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Barragens</a:t>
            </a:r>
            <a:r>
              <a:rPr lang="pt-BR" sz="1600" spc="3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2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Mineração</a:t>
            </a:r>
            <a:r>
              <a:rPr lang="pt-BR" sz="1600" spc="23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1600" spc="17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cria</a:t>
            </a:r>
            <a:r>
              <a:rPr lang="pt-BR" sz="1600" spc="2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1600" spc="2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Cadastro</a:t>
            </a:r>
            <a:r>
              <a:rPr lang="pt-BR" sz="1600" spc="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Nacional</a:t>
            </a:r>
            <a:r>
              <a:rPr lang="pt-BR" sz="1600" spc="24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das</a:t>
            </a:r>
            <a:r>
              <a:rPr lang="pt-BR" sz="1600" spc="3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Barragens de</a:t>
            </a:r>
            <a:r>
              <a:rPr lang="pt-BR" sz="1600" spc="1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Mineração</a:t>
            </a:r>
            <a:endParaRPr lang="pt-BR" sz="1600" dirty="0">
              <a:latin typeface="Arial Narrow" panose="020B0606020202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55"/>
              </a:spcBef>
              <a:spcAft>
                <a:spcPts val="0"/>
              </a:spcAft>
            </a:pPr>
            <a:r>
              <a:rPr lang="pt-BR" sz="1600" dirty="0"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119505" lvl="1" indent="-285750" algn="just">
              <a:lnSpc>
                <a:spcPct val="106000"/>
              </a:lnSpc>
              <a:spcAft>
                <a:spcPts val="0"/>
              </a:spcAft>
              <a:buClr>
                <a:srgbClr val="756D69"/>
              </a:buClr>
              <a:buSzPts val="1150"/>
              <a:buFont typeface="Arial" panose="020B0604020202020204" pitchFamily="34" charset="0"/>
              <a:buChar char="•"/>
              <a:tabLst>
                <a:tab pos="1450975" algn="l"/>
              </a:tabLst>
            </a:pPr>
            <a:r>
              <a:rPr lang="pt-BR" sz="1600" b="1" spc="-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Portari</a:t>
            </a:r>
            <a:r>
              <a:rPr lang="pt-BR" sz="1600" b="1" spc="-1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t-BR" sz="1600" b="1" spc="26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DNPM</a:t>
            </a:r>
            <a:r>
              <a:rPr lang="pt-BR" sz="1600" b="1" spc="195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nº</a:t>
            </a:r>
            <a:r>
              <a:rPr lang="pt-BR" sz="1600" b="1" spc="130" dirty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spc="-20" dirty="0" smtClean="0">
                <a:solidFill>
                  <a:srgbClr val="494644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526/2013</a:t>
            </a:r>
            <a:r>
              <a:rPr lang="pt-BR" sz="1600" spc="-25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trata</a:t>
            </a:r>
            <a:r>
              <a:rPr lang="pt-BR" sz="1600" spc="245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</a:t>
            </a:r>
            <a:r>
              <a:rPr lang="pt-BR" sz="1600" spc="1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Plano</a:t>
            </a:r>
            <a:r>
              <a:rPr lang="pt-BR" sz="1600" spc="-9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1600" spc="-11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Ação</a:t>
            </a:r>
            <a:r>
              <a:rPr lang="pt-BR" sz="1600" spc="2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 Emergência</a:t>
            </a:r>
            <a:r>
              <a:rPr lang="pt-BR" sz="1600" spc="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das</a:t>
            </a:r>
            <a:r>
              <a:rPr lang="pt-BR" sz="1600" spc="1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Barragens</a:t>
            </a:r>
            <a:r>
              <a:rPr lang="pt-BR" sz="1600" spc="-25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 </a:t>
            </a:r>
            <a:r>
              <a:rPr lang="pt-BR" sz="1600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Mineraçã</a:t>
            </a:r>
            <a:r>
              <a:rPr lang="pt-BR" sz="1600" spc="125" dirty="0" smtClean="0">
                <a:solidFill>
                  <a:srgbClr val="756D69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endParaRPr lang="pt-BR" sz="1600" dirty="0">
              <a:effectLst/>
              <a:latin typeface="Arial Narrow" panose="020B0606020202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98222" y="1411492"/>
            <a:ext cx="9595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spc="-110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pt-BR" sz="2000" b="1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egislação</a:t>
            </a:r>
            <a:r>
              <a:rPr lang="pt-BR" sz="2000" b="1" spc="235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Aplicável</a:t>
            </a:r>
            <a:r>
              <a:rPr lang="pt-BR" sz="2000" b="1" spc="210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à</a:t>
            </a:r>
            <a:r>
              <a:rPr lang="pt-BR" sz="2000" b="1" spc="200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pt-BR" sz="2000" b="1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Segurança</a:t>
            </a:r>
            <a:r>
              <a:rPr lang="pt-BR" sz="2000" b="1" spc="215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2000" b="1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Barragens</a:t>
            </a:r>
            <a:r>
              <a:rPr lang="pt-BR" sz="2000" b="1" spc="35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2000" b="1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BR" sz="2000" b="1" spc="45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 smtClean="0">
                <a:solidFill>
                  <a:srgbClr val="756D6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Mineração</a:t>
            </a:r>
            <a:endParaRPr lang="pt-BR" sz="2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62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04605" y="1261395"/>
            <a:ext cx="10185991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 Narrow" panose="020B0606020202030204" pitchFamily="34" charset="0"/>
              </a:rPr>
              <a:t>Para que uma barragem esteja inserida na Política Nacional de Segurança de Barragens (PNSB), definida na Lei 12.334/10, ela deve </a:t>
            </a:r>
            <a:r>
              <a:rPr lang="pt-BR" b="1" dirty="0" smtClean="0">
                <a:latin typeface="Arial Narrow" panose="020B0606020202030204" pitchFamily="34" charset="0"/>
              </a:rPr>
              <a:t>ter ao menos </a:t>
            </a:r>
            <a:r>
              <a:rPr lang="pt-BR" b="1" dirty="0">
                <a:latin typeface="Arial Narrow" panose="020B0606020202030204" pitchFamily="34" charset="0"/>
              </a:rPr>
              <a:t>um dos itens </a:t>
            </a:r>
            <a:r>
              <a:rPr lang="pt-BR" b="1" dirty="0" smtClean="0">
                <a:latin typeface="Arial Narrow" panose="020B0606020202030204" pitchFamily="34" charset="0"/>
              </a:rPr>
              <a:t>abaixo:</a:t>
            </a:r>
          </a:p>
          <a:p>
            <a:pPr algn="ctr"/>
            <a:endParaRPr lang="pt-BR" b="1" dirty="0">
              <a:latin typeface="Arial Narrow" panose="020B0606020202030204" pitchFamily="34" charset="0"/>
            </a:endParaRPr>
          </a:p>
          <a:p>
            <a:pPr algn="ctr"/>
            <a:endParaRPr lang="pt-BR" b="1" dirty="0" smtClean="0">
              <a:latin typeface="Arial Narrow" panose="020B0606020202030204" pitchFamily="34" charset="0"/>
            </a:endParaRPr>
          </a:p>
          <a:p>
            <a:pPr algn="ctr"/>
            <a:endParaRPr lang="pt-BR" b="1" dirty="0">
              <a:latin typeface="Arial Narrow" panose="020B0606020202030204" pitchFamily="34" charset="0"/>
            </a:endParaRPr>
          </a:p>
          <a:p>
            <a:pPr algn="ctr"/>
            <a:endParaRPr lang="pt-BR" b="1" dirty="0" smtClean="0">
              <a:latin typeface="Arial Narrow" panose="020B0606020202030204" pitchFamily="34" charset="0"/>
            </a:endParaRPr>
          </a:p>
          <a:p>
            <a:pPr algn="ctr"/>
            <a:endParaRPr lang="pt-BR" b="1" dirty="0">
              <a:latin typeface="Arial Narrow" panose="020B0606020202030204" pitchFamily="34" charset="0"/>
            </a:endParaRPr>
          </a:p>
          <a:p>
            <a:pPr algn="ctr"/>
            <a:endParaRPr lang="pt-BR" b="1" dirty="0" smtClean="0">
              <a:latin typeface="Arial Narrow" panose="020B0606020202030204" pitchFamily="34" charset="0"/>
            </a:endParaRPr>
          </a:p>
          <a:p>
            <a:pPr algn="ctr"/>
            <a:endParaRPr lang="pt-BR" b="1" dirty="0" smtClean="0">
              <a:latin typeface="Arial Narrow" panose="020B0606020202030204" pitchFamily="34" charset="0"/>
            </a:endParaRPr>
          </a:p>
          <a:p>
            <a:pPr algn="ctr"/>
            <a:endParaRPr lang="pt-BR" b="1" dirty="0">
              <a:latin typeface="Arial Narrow" panose="020B0606020202030204" pitchFamily="34" charset="0"/>
            </a:endParaRPr>
          </a:p>
          <a:p>
            <a:pPr algn="ctr"/>
            <a:endParaRPr lang="pt-BR" dirty="0" smtClean="0">
              <a:latin typeface="Arial Narrow" panose="020B0606020202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altura </a:t>
            </a:r>
            <a:r>
              <a:rPr lang="pt-BR" dirty="0">
                <a:latin typeface="Arial Narrow" panose="020B0606020202030204" pitchFamily="34" charset="0"/>
              </a:rPr>
              <a:t>do maciço, contada do ponto mais baixo da fundação à crista, maior ou igual a 15m (quinze metros</a:t>
            </a:r>
            <a:r>
              <a:rPr lang="pt-BR" dirty="0" smtClean="0">
                <a:latin typeface="Arial Narrow" panose="020B0606020202030204" pitchFamily="34" charset="0"/>
              </a:rPr>
              <a:t>)</a:t>
            </a:r>
            <a:endParaRPr lang="pt-BR" dirty="0">
              <a:latin typeface="Arial Narrow" panose="020B0606020202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capacidade </a:t>
            </a:r>
            <a:r>
              <a:rPr lang="pt-BR" dirty="0">
                <a:latin typeface="Arial Narrow" panose="020B0606020202030204" pitchFamily="34" charset="0"/>
              </a:rPr>
              <a:t>total do reservatório maior ou igual a 3.000.000m³ (três milhões de metros cúbicos</a:t>
            </a:r>
            <a:r>
              <a:rPr lang="pt-BR" dirty="0" smtClean="0">
                <a:latin typeface="Arial Narrow" panose="020B0606020202030204" pitchFamily="34" charset="0"/>
              </a:rPr>
              <a:t>)</a:t>
            </a:r>
            <a:endParaRPr lang="pt-BR" dirty="0">
              <a:latin typeface="Arial Narrow" panose="020B0606020202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reservatório </a:t>
            </a:r>
            <a:r>
              <a:rPr lang="pt-BR" dirty="0">
                <a:latin typeface="Arial Narrow" panose="020B0606020202030204" pitchFamily="34" charset="0"/>
              </a:rPr>
              <a:t>que contenha resíduos perigosos conforme normas técnicas </a:t>
            </a:r>
            <a:r>
              <a:rPr lang="pt-BR" dirty="0" smtClean="0">
                <a:latin typeface="Arial Narrow" panose="020B0606020202030204" pitchFamily="34" charset="0"/>
              </a:rPr>
              <a:t>aplicáveis</a:t>
            </a:r>
            <a:endParaRPr lang="pt-BR" dirty="0">
              <a:latin typeface="Arial Narrow" panose="020B0606020202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categoria </a:t>
            </a:r>
            <a:r>
              <a:rPr lang="pt-BR" dirty="0">
                <a:latin typeface="Arial Narrow" panose="020B0606020202030204" pitchFamily="34" charset="0"/>
              </a:rPr>
              <a:t>de dano potencial associado, médio ou alto, em termos econômicos, sociais, ambientais ou de perda de vidas </a:t>
            </a:r>
            <a:r>
              <a:rPr lang="pt-BR" dirty="0" smtClean="0">
                <a:latin typeface="Arial Narrow" panose="020B0606020202030204" pitchFamily="34" charset="0"/>
              </a:rPr>
              <a:t>humanas</a:t>
            </a:r>
            <a:endParaRPr lang="pt-BR" dirty="0">
              <a:latin typeface="Arial Narrow" panose="020B0606020202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334" y="1924916"/>
            <a:ext cx="5212532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0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532291276"/>
              </p:ext>
            </p:extLst>
          </p:nvPr>
        </p:nvGraphicFramePr>
        <p:xfrm>
          <a:off x="1185276" y="2341981"/>
          <a:ext cx="5673531" cy="3544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653" y="1560744"/>
            <a:ext cx="3211391" cy="510689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185275" y="6021308"/>
            <a:ext cx="5673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Arial Narrow" panose="020B0606020202030204" pitchFamily="34" charset="0"/>
              </a:rPr>
              <a:t>Fonte: DNPM – Cadastro Nacional de Barragens de Mineração</a:t>
            </a:r>
            <a:endParaRPr lang="pt-BR" sz="1200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91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46297" y="1808386"/>
            <a:ext cx="10185991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 Narrow" panose="020B0606020202030204" pitchFamily="34" charset="0"/>
              </a:rPr>
              <a:t>Lei n.º </a:t>
            </a:r>
            <a:r>
              <a:rPr lang="pt-BR" b="1" dirty="0">
                <a:latin typeface="Arial Narrow" panose="020B0606020202030204" pitchFamily="34" charset="0"/>
              </a:rPr>
              <a:t>12.334, de 20 de setembro de 2010</a:t>
            </a:r>
            <a:endParaRPr lang="pt-BR" b="1" dirty="0" smtClean="0">
              <a:latin typeface="Arial Narrow" panose="020B0606020202030204" pitchFamily="34" charset="0"/>
            </a:endParaRPr>
          </a:p>
          <a:p>
            <a:endParaRPr lang="pt-BR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Estabeleceu a Política Nacional de Segurança de Barragens (PNSB) e criou o Sistema Nacional de Informações sobre Segurança de Barragens (SNISB)</a:t>
            </a:r>
          </a:p>
          <a:p>
            <a:endParaRPr lang="pt-BR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O </a:t>
            </a:r>
            <a:r>
              <a:rPr lang="pt-BR" dirty="0">
                <a:latin typeface="Arial Narrow" panose="020B0606020202030204" pitchFamily="34" charset="0"/>
              </a:rPr>
              <a:t>empreendedor é o </a:t>
            </a:r>
            <a:r>
              <a:rPr lang="pt-BR" b="1" u="sng" dirty="0">
                <a:latin typeface="Arial Narrow" panose="020B0606020202030204" pitchFamily="34" charset="0"/>
              </a:rPr>
              <a:t>responsável legal pela segurança da barragem</a:t>
            </a:r>
            <a:r>
              <a:rPr lang="pt-BR" dirty="0">
                <a:latin typeface="Arial Narrow" panose="020B0606020202030204" pitchFamily="34" charset="0"/>
              </a:rPr>
              <a:t>, cabendo-lhe o desenvolvimento de ações para </a:t>
            </a:r>
            <a:r>
              <a:rPr lang="pt-BR" dirty="0" smtClean="0">
                <a:latin typeface="Arial Narrow" panose="020B0606020202030204" pitchFamily="34" charset="0"/>
              </a:rPr>
              <a:t>garanti-la, obrigando-se a:</a:t>
            </a:r>
            <a:endParaRPr lang="pt-BR" dirty="0">
              <a:latin typeface="Arial Narrow" panose="020B0606020202030204" pitchFamily="34" charset="0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I </a:t>
            </a:r>
            <a:r>
              <a:rPr lang="pt-BR" dirty="0" smtClean="0">
                <a:latin typeface="Arial Narrow" panose="020B0606020202030204" pitchFamily="34" charset="0"/>
              </a:rPr>
              <a:t>- prover </a:t>
            </a:r>
            <a:r>
              <a:rPr lang="pt-BR" dirty="0">
                <a:latin typeface="Arial Narrow" panose="020B0606020202030204" pitchFamily="34" charset="0"/>
              </a:rPr>
              <a:t>os </a:t>
            </a:r>
            <a:r>
              <a:rPr lang="pt-BR" dirty="0" smtClean="0">
                <a:latin typeface="Arial Narrow" panose="020B0606020202030204" pitchFamily="34" charset="0"/>
              </a:rPr>
              <a:t>recursos necessários </a:t>
            </a:r>
            <a:r>
              <a:rPr lang="pt-BR" dirty="0">
                <a:latin typeface="Arial Narrow" panose="020B0606020202030204" pitchFamily="34" charset="0"/>
              </a:rPr>
              <a:t>à garantia da </a:t>
            </a:r>
            <a:r>
              <a:rPr lang="pt-BR" dirty="0" smtClean="0">
                <a:latin typeface="Arial Narrow" panose="020B0606020202030204" pitchFamily="34" charset="0"/>
              </a:rPr>
              <a:t>segurança da </a:t>
            </a:r>
            <a:r>
              <a:rPr lang="pt-BR" dirty="0">
                <a:latin typeface="Arial Narrow" panose="020B0606020202030204" pitchFamily="34" charset="0"/>
              </a:rPr>
              <a:t>barragem;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II </a:t>
            </a:r>
            <a:r>
              <a:rPr lang="pt-BR" dirty="0" smtClean="0">
                <a:latin typeface="Arial Narrow" panose="020B0606020202030204" pitchFamily="34" charset="0"/>
              </a:rPr>
              <a:t>- providenciar</a:t>
            </a:r>
            <a:r>
              <a:rPr lang="pt-BR" dirty="0">
                <a:latin typeface="Arial Narrow" panose="020B0606020202030204" pitchFamily="34" charset="0"/>
              </a:rPr>
              <a:t>, para novos empreendimentos, a elaboração do projeto final como construído;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III </a:t>
            </a:r>
            <a:r>
              <a:rPr lang="pt-BR" dirty="0" smtClean="0">
                <a:latin typeface="Arial Narrow" panose="020B0606020202030204" pitchFamily="34" charset="0"/>
              </a:rPr>
              <a:t>– organizar e </a:t>
            </a:r>
            <a:r>
              <a:rPr lang="pt-BR" dirty="0">
                <a:latin typeface="Arial Narrow" panose="020B0606020202030204" pitchFamily="34" charset="0"/>
              </a:rPr>
              <a:t>manter em bom estado de conservação as informações e a documentação referentes ao projeto, à construção, à operação, à manutenção, à segurança e, quando couber, à desativação da barragem;</a:t>
            </a:r>
          </a:p>
        </p:txBody>
      </p:sp>
    </p:spTree>
    <p:extLst>
      <p:ext uri="{BB962C8B-B14F-4D97-AF65-F5344CB8AC3E}">
        <p14:creationId xmlns:p14="http://schemas.microsoft.com/office/powerpoint/2010/main" val="138961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46297" y="1797754"/>
            <a:ext cx="1018599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 Narrow" panose="020B0606020202030204" pitchFamily="34" charset="0"/>
              </a:rPr>
              <a:t>Lei n.º </a:t>
            </a:r>
            <a:r>
              <a:rPr lang="pt-BR" b="1" dirty="0">
                <a:latin typeface="Arial Narrow" panose="020B0606020202030204" pitchFamily="34" charset="0"/>
              </a:rPr>
              <a:t>12.334, de 20 de setembro de 2010</a:t>
            </a:r>
            <a:endParaRPr lang="pt-BR" b="1" dirty="0" smtClean="0">
              <a:latin typeface="Arial Narrow" panose="020B0606020202030204" pitchFamily="34" charset="0"/>
            </a:endParaRPr>
          </a:p>
          <a:p>
            <a:endParaRPr lang="pt-BR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Continuação – responsabilidades do empreendedor:</a:t>
            </a:r>
          </a:p>
          <a:p>
            <a:pPr lvl="2"/>
            <a:endParaRPr lang="pt-BR" dirty="0" smtClean="0">
              <a:latin typeface="Arial Narrow" panose="020B0606020202030204" pitchFamily="34" charset="0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latin typeface="Arial Narrow" panose="020B0606020202030204" pitchFamily="34" charset="0"/>
              </a:rPr>
              <a:t>IV - informar </a:t>
            </a:r>
            <a:r>
              <a:rPr lang="pt-BR" dirty="0">
                <a:latin typeface="Arial Narrow" panose="020B0606020202030204" pitchFamily="34" charset="0"/>
              </a:rPr>
              <a:t>ao respectivo órgão fiscalizador qualquer </a:t>
            </a:r>
            <a:r>
              <a:rPr lang="pt-BR" dirty="0" smtClean="0">
                <a:latin typeface="Arial Narrow" panose="020B0606020202030204" pitchFamily="34" charset="0"/>
              </a:rPr>
              <a:t>alteração que </a:t>
            </a:r>
            <a:r>
              <a:rPr lang="pt-BR" dirty="0">
                <a:latin typeface="Arial Narrow" panose="020B0606020202030204" pitchFamily="34" charset="0"/>
              </a:rPr>
              <a:t>possa acarretar redução da capacidade de descarga da barragem ou que possa comprometer a sua segurança;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V </a:t>
            </a:r>
            <a:r>
              <a:rPr lang="pt-BR" dirty="0" smtClean="0">
                <a:latin typeface="Arial Narrow" panose="020B0606020202030204" pitchFamily="34" charset="0"/>
              </a:rPr>
              <a:t>- manter </a:t>
            </a:r>
            <a:r>
              <a:rPr lang="pt-BR" dirty="0">
                <a:latin typeface="Arial Narrow" panose="020B0606020202030204" pitchFamily="34" charset="0"/>
              </a:rPr>
              <a:t>serviço especializado em segurança de barragem, conforme estabelecido no Plano de Segurança da Barragem;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latin typeface="Arial Narrow" panose="020B0606020202030204" pitchFamily="34" charset="0"/>
              </a:rPr>
              <a:t>VI - permitir </a:t>
            </a:r>
            <a:r>
              <a:rPr lang="pt-BR" dirty="0">
                <a:latin typeface="Arial Narrow" panose="020B0606020202030204" pitchFamily="34" charset="0"/>
              </a:rPr>
              <a:t>o acesso irrestrito do órgão fiscalizador e dos órgãos integrantes do </a:t>
            </a:r>
            <a:r>
              <a:rPr lang="pt-BR" dirty="0" err="1" smtClean="0">
                <a:latin typeface="Arial Narrow" panose="020B0606020202030204" pitchFamily="34" charset="0"/>
              </a:rPr>
              <a:t>Sindec</a:t>
            </a:r>
            <a:r>
              <a:rPr lang="pt-BR" dirty="0" smtClean="0">
                <a:latin typeface="Arial Narrow" panose="020B0606020202030204" pitchFamily="34" charset="0"/>
              </a:rPr>
              <a:t> ao </a:t>
            </a:r>
            <a:r>
              <a:rPr lang="pt-BR" dirty="0">
                <a:latin typeface="Arial Narrow" panose="020B0606020202030204" pitchFamily="34" charset="0"/>
              </a:rPr>
              <a:t>local da barragem e à sua documentação de segurança;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VII </a:t>
            </a:r>
            <a:r>
              <a:rPr lang="pt-BR" dirty="0" smtClean="0">
                <a:latin typeface="Arial Narrow" panose="020B0606020202030204" pitchFamily="34" charset="0"/>
              </a:rPr>
              <a:t>- providenciar </a:t>
            </a:r>
            <a:r>
              <a:rPr lang="pt-BR" dirty="0">
                <a:latin typeface="Arial Narrow" panose="020B0606020202030204" pitchFamily="34" charset="0"/>
              </a:rPr>
              <a:t>a elaboração e a atualização do Plano de Segurança da Barragem, observadas as recomendações das inspeções e as revisões periódicas de segurança;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VIII </a:t>
            </a:r>
            <a:r>
              <a:rPr lang="pt-BR" dirty="0" smtClean="0">
                <a:latin typeface="Arial Narrow" panose="020B0606020202030204" pitchFamily="34" charset="0"/>
              </a:rPr>
              <a:t>- </a:t>
            </a:r>
            <a:r>
              <a:rPr lang="pt-BR" b="1" u="sng" dirty="0" smtClean="0">
                <a:latin typeface="Arial Narrow" panose="020B0606020202030204" pitchFamily="34" charset="0"/>
              </a:rPr>
              <a:t>realizar </a:t>
            </a:r>
            <a:r>
              <a:rPr lang="pt-BR" b="1" u="sng" dirty="0">
                <a:latin typeface="Arial Narrow" panose="020B0606020202030204" pitchFamily="34" charset="0"/>
              </a:rPr>
              <a:t>as inspeções de segurança</a:t>
            </a:r>
            <a:r>
              <a:rPr lang="pt-BR" dirty="0">
                <a:latin typeface="Arial Narrow" panose="020B0606020202030204" pitchFamily="34" charset="0"/>
              </a:rPr>
              <a:t> previstas </a:t>
            </a:r>
            <a:r>
              <a:rPr lang="pt-BR" dirty="0" smtClean="0">
                <a:latin typeface="Arial Narrow" panose="020B0606020202030204" pitchFamily="34" charset="0"/>
              </a:rPr>
              <a:t>na </a:t>
            </a:r>
            <a:r>
              <a:rPr lang="pt-BR" dirty="0">
                <a:latin typeface="Arial Narrow" panose="020B0606020202030204" pitchFamily="34" charset="0"/>
              </a:rPr>
              <a:t>Lei;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 Narrow" panose="020B0606020202030204" pitchFamily="34" charset="0"/>
              </a:rPr>
              <a:t>IX </a:t>
            </a:r>
            <a:r>
              <a:rPr lang="pt-BR" dirty="0" smtClean="0">
                <a:latin typeface="Arial Narrow" panose="020B0606020202030204" pitchFamily="34" charset="0"/>
              </a:rPr>
              <a:t>- </a:t>
            </a:r>
            <a:r>
              <a:rPr lang="pt-BR" b="1" u="sng" dirty="0" smtClean="0">
                <a:latin typeface="Arial Narrow" panose="020B0606020202030204" pitchFamily="34" charset="0"/>
              </a:rPr>
              <a:t>elaborar </a:t>
            </a:r>
            <a:r>
              <a:rPr lang="pt-BR" b="1" u="sng" dirty="0">
                <a:latin typeface="Arial Narrow" panose="020B0606020202030204" pitchFamily="34" charset="0"/>
              </a:rPr>
              <a:t>as revisões periódicas de segurança</a:t>
            </a:r>
            <a:r>
              <a:rPr lang="pt-BR" dirty="0">
                <a:latin typeface="Arial Narrow" panose="020B060602020203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4944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1801</TotalTime>
  <Words>1395</Words>
  <Application>Microsoft Office PowerPoint</Application>
  <PresentationFormat>Widescreen</PresentationFormat>
  <Paragraphs>154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Telton</dc:creator>
  <cp:lastModifiedBy>Telton Correa</cp:lastModifiedBy>
  <cp:revision>135</cp:revision>
  <dcterms:created xsi:type="dcterms:W3CDTF">2015-11-21T22:09:20Z</dcterms:created>
  <dcterms:modified xsi:type="dcterms:W3CDTF">2015-12-09T08:51:32Z</dcterms:modified>
</cp:coreProperties>
</file>