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6"/>
  </p:notesMasterIdLst>
  <p:sldIdLst>
    <p:sldId id="256" r:id="rId2"/>
    <p:sldId id="289" r:id="rId3"/>
    <p:sldId id="290" r:id="rId4"/>
    <p:sldId id="287" r:id="rId5"/>
    <p:sldId id="257" r:id="rId6"/>
    <p:sldId id="258" r:id="rId7"/>
    <p:sldId id="259" r:id="rId8"/>
    <p:sldId id="265" r:id="rId9"/>
    <p:sldId id="260" r:id="rId10"/>
    <p:sldId id="285" r:id="rId11"/>
    <p:sldId id="261" r:id="rId12"/>
    <p:sldId id="262" r:id="rId13"/>
    <p:sldId id="263" r:id="rId14"/>
    <p:sldId id="268" r:id="rId15"/>
    <p:sldId id="264" r:id="rId16"/>
    <p:sldId id="288" r:id="rId17"/>
    <p:sldId id="267" r:id="rId18"/>
    <p:sldId id="269" r:id="rId19"/>
    <p:sldId id="278" r:id="rId20"/>
    <p:sldId id="270" r:id="rId21"/>
    <p:sldId id="271" r:id="rId22"/>
    <p:sldId id="275" r:id="rId23"/>
    <p:sldId id="272" r:id="rId24"/>
    <p:sldId id="274" r:id="rId25"/>
    <p:sldId id="291" r:id="rId26"/>
    <p:sldId id="279" r:id="rId27"/>
    <p:sldId id="280" r:id="rId28"/>
    <p:sldId id="277" r:id="rId29"/>
    <p:sldId id="281" r:id="rId30"/>
    <p:sldId id="282" r:id="rId31"/>
    <p:sldId id="283" r:id="rId32"/>
    <p:sldId id="292" r:id="rId33"/>
    <p:sldId id="284" r:id="rId34"/>
    <p:sldId id="286"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advocacy@campanhaeducacao.org.br" TargetMode="External"/><Relationship Id="rId1" Type="http://schemas.openxmlformats.org/officeDocument/2006/relationships/hyperlink" Target="mailto:daniel.cara@usp.br" TargetMode="Externa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hyperlink" Target="mailto:daniel.cara@usp.br" TargetMode="External"/><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hyperlink" Target="mailto:advocacy@campanhaeducacao.org.br" TargetMode="External"/><Relationship Id="rId5" Type="http://schemas.openxmlformats.org/officeDocument/2006/relationships/image" Target="../media/image19.sv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AF481-1DE4-4167-A889-5AE4FF5B7973}"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6AAC585-DBAA-4295-9F9D-D803FBF64828}">
      <dgm:prSet/>
      <dgm:spPr/>
      <dgm:t>
        <a:bodyPr/>
        <a:lstStyle/>
        <a:p>
          <a:pPr>
            <a:lnSpc>
              <a:spcPct val="100000"/>
            </a:lnSpc>
          </a:pPr>
          <a:r>
            <a:rPr lang="pt-BR" dirty="0"/>
            <a:t>Daniel Cara: </a:t>
          </a:r>
          <a:r>
            <a:rPr lang="pt-BR" dirty="0">
              <a:hlinkClick xmlns:r="http://schemas.openxmlformats.org/officeDocument/2006/relationships" r:id="rId1"/>
            </a:rPr>
            <a:t>daniel.cara@usp.br</a:t>
          </a:r>
          <a:endParaRPr lang="en-US" dirty="0"/>
        </a:p>
      </dgm:t>
    </dgm:pt>
    <dgm:pt modelId="{D14FD1A2-E676-491A-9479-FCF6C7283AC5}" type="parTrans" cxnId="{EE30F2C9-A7D4-406D-9EB1-391F23A2F49D}">
      <dgm:prSet/>
      <dgm:spPr/>
      <dgm:t>
        <a:bodyPr/>
        <a:lstStyle/>
        <a:p>
          <a:endParaRPr lang="en-US"/>
        </a:p>
      </dgm:t>
    </dgm:pt>
    <dgm:pt modelId="{647E6BF4-974D-49F9-B001-D298D1E56FB9}" type="sibTrans" cxnId="{EE30F2C9-A7D4-406D-9EB1-391F23A2F49D}">
      <dgm:prSet/>
      <dgm:spPr/>
      <dgm:t>
        <a:bodyPr/>
        <a:lstStyle/>
        <a:p>
          <a:endParaRPr lang="en-US"/>
        </a:p>
      </dgm:t>
    </dgm:pt>
    <dgm:pt modelId="{339B0020-A286-40AE-AABD-082A5219FD7A}">
      <dgm:prSet/>
      <dgm:spPr/>
      <dgm:t>
        <a:bodyPr/>
        <a:lstStyle/>
        <a:p>
          <a:pPr>
            <a:lnSpc>
              <a:spcPct val="100000"/>
            </a:lnSpc>
          </a:pPr>
          <a:r>
            <a:rPr lang="pt-BR" dirty="0"/>
            <a:t>Sugestões de emendas: </a:t>
          </a:r>
          <a:r>
            <a:rPr lang="pt-BR" dirty="0">
              <a:hlinkClick xmlns:r="http://schemas.openxmlformats.org/officeDocument/2006/relationships" r:id="rId2"/>
            </a:rPr>
            <a:t>advocacy@campanhaeducacao.org.br</a:t>
          </a:r>
          <a:endParaRPr lang="pt-BR" dirty="0"/>
        </a:p>
      </dgm:t>
    </dgm:pt>
    <dgm:pt modelId="{1B2E14C8-07C1-410E-A856-5F7C2EFBFA0F}" type="parTrans" cxnId="{1DE43956-E891-4D52-9930-86883B4E7EF7}">
      <dgm:prSet/>
      <dgm:spPr/>
      <dgm:t>
        <a:bodyPr/>
        <a:lstStyle/>
        <a:p>
          <a:endParaRPr lang="en-US"/>
        </a:p>
      </dgm:t>
    </dgm:pt>
    <dgm:pt modelId="{398B87F5-0290-4115-BEB7-8A9B1EAD65F0}" type="sibTrans" cxnId="{1DE43956-E891-4D52-9930-86883B4E7EF7}">
      <dgm:prSet/>
      <dgm:spPr/>
      <dgm:t>
        <a:bodyPr/>
        <a:lstStyle/>
        <a:p>
          <a:endParaRPr lang="en-US"/>
        </a:p>
      </dgm:t>
    </dgm:pt>
    <dgm:pt modelId="{C633BBD5-4159-4F43-B562-74DA3D2141AC}" type="pres">
      <dgm:prSet presAssocID="{06AAF481-1DE4-4167-A889-5AE4FF5B7973}" presName="root" presStyleCnt="0">
        <dgm:presLayoutVars>
          <dgm:dir/>
          <dgm:resizeHandles val="exact"/>
        </dgm:presLayoutVars>
      </dgm:prSet>
      <dgm:spPr/>
    </dgm:pt>
    <dgm:pt modelId="{6D7FBFEC-5F13-49E4-9658-AF6D3B9C05A9}" type="pres">
      <dgm:prSet presAssocID="{26AAC585-DBAA-4295-9F9D-D803FBF64828}" presName="compNode" presStyleCnt="0"/>
      <dgm:spPr/>
    </dgm:pt>
    <dgm:pt modelId="{DB936B14-B508-45E9-86FC-CD11A0F30635}" type="pres">
      <dgm:prSet presAssocID="{26AAC585-DBAA-4295-9F9D-D803FBF64828}" presName="iconRect" presStyleLbl="node1" presStyleIdx="0" presStyleCnt="2" custLinFactNeighborX="-1425" custLinFactNeighborY="-47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com telefone e calculadora"/>
        </a:ext>
      </dgm:extLst>
    </dgm:pt>
    <dgm:pt modelId="{245040D7-5114-48EF-A2E1-B19220403ABC}" type="pres">
      <dgm:prSet presAssocID="{26AAC585-DBAA-4295-9F9D-D803FBF64828}" presName="spaceRect" presStyleCnt="0"/>
      <dgm:spPr/>
    </dgm:pt>
    <dgm:pt modelId="{8D107E25-2BC8-4997-B32B-1B16D6D9508C}" type="pres">
      <dgm:prSet presAssocID="{26AAC585-DBAA-4295-9F9D-D803FBF64828}" presName="textRect" presStyleLbl="revTx" presStyleIdx="0" presStyleCnt="2">
        <dgm:presLayoutVars>
          <dgm:chMax val="1"/>
          <dgm:chPref val="1"/>
        </dgm:presLayoutVars>
      </dgm:prSet>
      <dgm:spPr/>
    </dgm:pt>
    <dgm:pt modelId="{1A465C55-8420-40AB-8C59-DB66766F114F}" type="pres">
      <dgm:prSet presAssocID="{647E6BF4-974D-49F9-B001-D298D1E56FB9}" presName="sibTrans" presStyleCnt="0"/>
      <dgm:spPr/>
    </dgm:pt>
    <dgm:pt modelId="{A71B423B-87A9-4130-B6E8-6E67F379008C}" type="pres">
      <dgm:prSet presAssocID="{339B0020-A286-40AE-AABD-082A5219FD7A}" presName="compNode" presStyleCnt="0"/>
      <dgm:spPr/>
    </dgm:pt>
    <dgm:pt modelId="{87D8C282-6A82-419B-BD86-A3AE92D51F09}" type="pres">
      <dgm:prSet presAssocID="{339B0020-A286-40AE-AABD-082A5219FD7A}"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âmpada"/>
        </a:ext>
      </dgm:extLst>
    </dgm:pt>
    <dgm:pt modelId="{A41A9744-3B7D-4EBE-8E59-8D989E48E8C6}" type="pres">
      <dgm:prSet presAssocID="{339B0020-A286-40AE-AABD-082A5219FD7A}" presName="spaceRect" presStyleCnt="0"/>
      <dgm:spPr/>
    </dgm:pt>
    <dgm:pt modelId="{F73890BA-CE3E-48FB-8078-07924C2BD971}" type="pres">
      <dgm:prSet presAssocID="{339B0020-A286-40AE-AABD-082A5219FD7A}" presName="textRect" presStyleLbl="revTx" presStyleIdx="1" presStyleCnt="2">
        <dgm:presLayoutVars>
          <dgm:chMax val="1"/>
          <dgm:chPref val="1"/>
        </dgm:presLayoutVars>
      </dgm:prSet>
      <dgm:spPr/>
    </dgm:pt>
  </dgm:ptLst>
  <dgm:cxnLst>
    <dgm:cxn modelId="{05D18F62-6F2E-4AB3-B733-65F2AD880C16}" type="presOf" srcId="{26AAC585-DBAA-4295-9F9D-D803FBF64828}" destId="{8D107E25-2BC8-4997-B32B-1B16D6D9508C}" srcOrd="0" destOrd="0" presId="urn:microsoft.com/office/officeart/2018/2/layout/IconLabelList"/>
    <dgm:cxn modelId="{1DE43956-E891-4D52-9930-86883B4E7EF7}" srcId="{06AAF481-1DE4-4167-A889-5AE4FF5B7973}" destId="{339B0020-A286-40AE-AABD-082A5219FD7A}" srcOrd="1" destOrd="0" parTransId="{1B2E14C8-07C1-410E-A856-5F7C2EFBFA0F}" sibTransId="{398B87F5-0290-4115-BEB7-8A9B1EAD65F0}"/>
    <dgm:cxn modelId="{EE30F2C9-A7D4-406D-9EB1-391F23A2F49D}" srcId="{06AAF481-1DE4-4167-A889-5AE4FF5B7973}" destId="{26AAC585-DBAA-4295-9F9D-D803FBF64828}" srcOrd="0" destOrd="0" parTransId="{D14FD1A2-E676-491A-9479-FCF6C7283AC5}" sibTransId="{647E6BF4-974D-49F9-B001-D298D1E56FB9}"/>
    <dgm:cxn modelId="{29444DEA-E2B2-449F-9918-62601A0B4885}" type="presOf" srcId="{339B0020-A286-40AE-AABD-082A5219FD7A}" destId="{F73890BA-CE3E-48FB-8078-07924C2BD971}" srcOrd="0" destOrd="0" presId="urn:microsoft.com/office/officeart/2018/2/layout/IconLabelList"/>
    <dgm:cxn modelId="{4DB119F2-6ED3-4D0D-B479-1ADA62FD4011}" type="presOf" srcId="{06AAF481-1DE4-4167-A889-5AE4FF5B7973}" destId="{C633BBD5-4159-4F43-B562-74DA3D2141AC}" srcOrd="0" destOrd="0" presId="urn:microsoft.com/office/officeart/2018/2/layout/IconLabelList"/>
    <dgm:cxn modelId="{5CBF5940-1E7F-4C92-9F00-FB8BBFEC0AB2}" type="presParOf" srcId="{C633BBD5-4159-4F43-B562-74DA3D2141AC}" destId="{6D7FBFEC-5F13-49E4-9658-AF6D3B9C05A9}" srcOrd="0" destOrd="0" presId="urn:microsoft.com/office/officeart/2018/2/layout/IconLabelList"/>
    <dgm:cxn modelId="{A6891FC7-9E8C-487D-A8E5-2CB92B16D547}" type="presParOf" srcId="{6D7FBFEC-5F13-49E4-9658-AF6D3B9C05A9}" destId="{DB936B14-B508-45E9-86FC-CD11A0F30635}" srcOrd="0" destOrd="0" presId="urn:microsoft.com/office/officeart/2018/2/layout/IconLabelList"/>
    <dgm:cxn modelId="{809CECB1-8C2E-4FFE-9403-46CD99266572}" type="presParOf" srcId="{6D7FBFEC-5F13-49E4-9658-AF6D3B9C05A9}" destId="{245040D7-5114-48EF-A2E1-B19220403ABC}" srcOrd="1" destOrd="0" presId="urn:microsoft.com/office/officeart/2018/2/layout/IconLabelList"/>
    <dgm:cxn modelId="{52EBB4B6-074A-411C-AC0D-05C59E1A901F}" type="presParOf" srcId="{6D7FBFEC-5F13-49E4-9658-AF6D3B9C05A9}" destId="{8D107E25-2BC8-4997-B32B-1B16D6D9508C}" srcOrd="2" destOrd="0" presId="urn:microsoft.com/office/officeart/2018/2/layout/IconLabelList"/>
    <dgm:cxn modelId="{106079B1-C8F7-43B7-ACAE-B8BE4EF7F3F7}" type="presParOf" srcId="{C633BBD5-4159-4F43-B562-74DA3D2141AC}" destId="{1A465C55-8420-40AB-8C59-DB66766F114F}" srcOrd="1" destOrd="0" presId="urn:microsoft.com/office/officeart/2018/2/layout/IconLabelList"/>
    <dgm:cxn modelId="{2DDD957A-689F-49AA-BA3E-83249C0118EF}" type="presParOf" srcId="{C633BBD5-4159-4F43-B562-74DA3D2141AC}" destId="{A71B423B-87A9-4130-B6E8-6E67F379008C}" srcOrd="2" destOrd="0" presId="urn:microsoft.com/office/officeart/2018/2/layout/IconLabelList"/>
    <dgm:cxn modelId="{2FD58F4C-07EB-4931-9162-C0E50DD7E47D}" type="presParOf" srcId="{A71B423B-87A9-4130-B6E8-6E67F379008C}" destId="{87D8C282-6A82-419B-BD86-A3AE92D51F09}" srcOrd="0" destOrd="0" presId="urn:microsoft.com/office/officeart/2018/2/layout/IconLabelList"/>
    <dgm:cxn modelId="{45868854-F77D-42D8-BB18-237E5FA93FC7}" type="presParOf" srcId="{A71B423B-87A9-4130-B6E8-6E67F379008C}" destId="{A41A9744-3B7D-4EBE-8E59-8D989E48E8C6}" srcOrd="1" destOrd="0" presId="urn:microsoft.com/office/officeart/2018/2/layout/IconLabelList"/>
    <dgm:cxn modelId="{4C308B0E-254F-4B84-B4C9-D25D9C93A1DF}" type="presParOf" srcId="{A71B423B-87A9-4130-B6E8-6E67F379008C}" destId="{F73890BA-CE3E-48FB-8078-07924C2BD97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36B14-B508-45E9-86FC-CD11A0F30635}">
      <dsp:nvSpPr>
        <dsp:cNvPr id="0" name=""/>
        <dsp:cNvSpPr/>
      </dsp:nvSpPr>
      <dsp:spPr>
        <a:xfrm>
          <a:off x="1715526" y="71617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07E25-2BC8-4997-B32B-1B16D6D9508C}">
      <dsp:nvSpPr>
        <dsp:cNvPr id="0" name=""/>
        <dsp:cNvSpPr/>
      </dsp:nvSpPr>
      <dsp:spPr>
        <a:xfrm>
          <a:off x="555228" y="313954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pt-BR" sz="1900" kern="1200" dirty="0"/>
            <a:t>Daniel Cara: </a:t>
          </a:r>
          <a:r>
            <a:rPr lang="pt-BR" sz="1900" kern="1200" dirty="0">
              <a:hlinkClick xmlns:r="http://schemas.openxmlformats.org/officeDocument/2006/relationships" r:id="rId3"/>
            </a:rPr>
            <a:t>daniel.cara@usp.br</a:t>
          </a:r>
          <a:endParaRPr lang="en-US" sz="1900" kern="1200" dirty="0"/>
        </a:p>
      </dsp:txBody>
      <dsp:txXfrm>
        <a:off x="555228" y="3139541"/>
        <a:ext cx="4320000" cy="720000"/>
      </dsp:txXfrm>
    </dsp:sp>
    <dsp:sp modelId="{87D8C282-6A82-419B-BD86-A3AE92D51F09}">
      <dsp:nvSpPr>
        <dsp:cNvPr id="0" name=""/>
        <dsp:cNvSpPr/>
      </dsp:nvSpPr>
      <dsp:spPr>
        <a:xfrm>
          <a:off x="6819228" y="725404"/>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3890BA-CE3E-48FB-8078-07924C2BD971}">
      <dsp:nvSpPr>
        <dsp:cNvPr id="0" name=""/>
        <dsp:cNvSpPr/>
      </dsp:nvSpPr>
      <dsp:spPr>
        <a:xfrm>
          <a:off x="5631228" y="313954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pt-BR" sz="1900" kern="1200" dirty="0"/>
            <a:t>Sugestões de emendas: </a:t>
          </a:r>
          <a:r>
            <a:rPr lang="pt-BR" sz="1900" kern="1200" dirty="0">
              <a:hlinkClick xmlns:r="http://schemas.openxmlformats.org/officeDocument/2006/relationships" r:id="rId6"/>
            </a:rPr>
            <a:t>advocacy@campanhaeducacao.org.br</a:t>
          </a:r>
          <a:endParaRPr lang="pt-BR" sz="1900" kern="1200" dirty="0"/>
        </a:p>
      </dsp:txBody>
      <dsp:txXfrm>
        <a:off x="5631228" y="313954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8B0F-0E8B-4F2D-A595-F56835FE84C4}" type="datetimeFigureOut">
              <a:rPr lang="pt-BR" smtClean="0"/>
              <a:t>15/04/2024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4DFA5-547C-457D-92C4-E2CC70EC2EF1}" type="slidenum">
              <a:rPr lang="pt-BR" smtClean="0"/>
              <a:t>‹nº›</a:t>
            </a:fld>
            <a:endParaRPr lang="pt-BR"/>
          </a:p>
        </p:txBody>
      </p:sp>
    </p:spTree>
    <p:extLst>
      <p:ext uri="{BB962C8B-B14F-4D97-AF65-F5344CB8AC3E}">
        <p14:creationId xmlns:p14="http://schemas.microsoft.com/office/powerpoint/2010/main" val="314476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5E4DFA5-547C-457D-92C4-E2CC70EC2EF1}" type="slidenum">
              <a:rPr lang="pt-BR" smtClean="0"/>
              <a:t>1</a:t>
            </a:fld>
            <a:endParaRPr lang="pt-BR"/>
          </a:p>
        </p:txBody>
      </p:sp>
    </p:spTree>
    <p:extLst>
      <p:ext uri="{BB962C8B-B14F-4D97-AF65-F5344CB8AC3E}">
        <p14:creationId xmlns:p14="http://schemas.microsoft.com/office/powerpoint/2010/main" val="66572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4/15/2024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‹nº›</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92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4/15/2024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8772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4/15/2024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2472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4/15/2024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6663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4/15/2024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3150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4/15/2024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90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4/15/2024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9915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4/15/2024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4908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4/15/2024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9997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4/15/2024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2762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4/15/2024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8454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4/15/2024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08163831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planalto.gov.br/ccivil_03/_Ato2015-2018/2017/Lei/L13415.htm#art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ápis de cor dentro do suporte de um lápis que está na parte superior de uma mesa de madeira">
            <a:extLst>
              <a:ext uri="{FF2B5EF4-FFF2-40B4-BE49-F238E27FC236}">
                <a16:creationId xmlns:a16="http://schemas.microsoft.com/office/drawing/2014/main" id="{9F2FBA3A-DEAB-EE7A-D7D6-2A94EFA95664}"/>
              </a:ext>
            </a:extLst>
          </p:cNvPr>
          <p:cNvPicPr>
            <a:picLocks noChangeAspect="1"/>
          </p:cNvPicPr>
          <p:nvPr/>
        </p:nvPicPr>
        <p:blipFill rotWithShape="1">
          <a:blip r:embed="rId3"/>
          <a:srcRect l="1562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D9C3D69-C405-E396-A9BC-A6CACF8C5CA8}"/>
              </a:ext>
            </a:extLst>
          </p:cNvPr>
          <p:cNvSpPr>
            <a:spLocks noGrp="1"/>
          </p:cNvSpPr>
          <p:nvPr>
            <p:ph type="ctrTitle"/>
          </p:nvPr>
        </p:nvSpPr>
        <p:spPr>
          <a:xfrm>
            <a:off x="477978" y="838554"/>
            <a:ext cx="4023360" cy="3554509"/>
          </a:xfrm>
        </p:spPr>
        <p:txBody>
          <a:bodyPr anchor="b">
            <a:normAutofit fontScale="90000"/>
          </a:bodyPr>
          <a:lstStyle/>
          <a:p>
            <a:r>
              <a:rPr lang="pt-BR" sz="4800" dirty="0">
                <a:solidFill>
                  <a:schemeClr val="bg1"/>
                </a:solidFill>
              </a:rPr>
              <a:t>Como aprimorar a Política Nacional de Ensino Médio?</a:t>
            </a:r>
          </a:p>
        </p:txBody>
      </p:sp>
      <p:sp>
        <p:nvSpPr>
          <p:cNvPr id="3" name="Subtítulo 2">
            <a:extLst>
              <a:ext uri="{FF2B5EF4-FFF2-40B4-BE49-F238E27FC236}">
                <a16:creationId xmlns:a16="http://schemas.microsoft.com/office/drawing/2014/main" id="{E3098DC9-7707-9090-33E4-FF7EE593623C}"/>
              </a:ext>
            </a:extLst>
          </p:cNvPr>
          <p:cNvSpPr>
            <a:spLocks noGrp="1"/>
          </p:cNvSpPr>
          <p:nvPr>
            <p:ph type="subTitle" idx="1"/>
          </p:nvPr>
        </p:nvSpPr>
        <p:spPr>
          <a:xfrm>
            <a:off x="477978" y="4872922"/>
            <a:ext cx="4023360" cy="1359395"/>
          </a:xfrm>
        </p:spPr>
        <p:txBody>
          <a:bodyPr>
            <a:normAutofit fontScale="92500"/>
          </a:bodyPr>
          <a:lstStyle/>
          <a:p>
            <a:r>
              <a:rPr lang="pt-BR" sz="2000" dirty="0">
                <a:solidFill>
                  <a:schemeClr val="bg1"/>
                </a:solidFill>
              </a:rPr>
              <a:t>Daniel Cara (USP / Campanha Nacional pelo Direito à Educação/</a:t>
            </a:r>
            <a:r>
              <a:rPr lang="pt-BR" sz="2000" b="1" dirty="0">
                <a:solidFill>
                  <a:schemeClr val="bg1"/>
                </a:solidFill>
              </a:rPr>
              <a:t>Coletivo em Defesa do Ensino Médio de Qualidade</a:t>
            </a:r>
            <a:r>
              <a:rPr lang="pt-BR" sz="2000" dirty="0">
                <a:solidFill>
                  <a:schemeClr val="bg1"/>
                </a:solidFill>
              </a:rPr>
              <a: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m 5" descr="Logotipo, nome da empresa&#10;&#10;Descrição gerada automaticamente">
            <a:extLst>
              <a:ext uri="{FF2B5EF4-FFF2-40B4-BE49-F238E27FC236}">
                <a16:creationId xmlns:a16="http://schemas.microsoft.com/office/drawing/2014/main" id="{10CF4425-63BE-69EB-2485-29C1C6979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244" y="289174"/>
            <a:ext cx="1547714" cy="1417278"/>
          </a:xfrm>
          <a:prstGeom prst="rect">
            <a:avLst/>
          </a:prstGeom>
        </p:spPr>
      </p:pic>
      <p:pic>
        <p:nvPicPr>
          <p:cNvPr id="7" name="Imagem 6" descr="Ícone&#10;&#10;Descrição gerada automaticamente">
            <a:extLst>
              <a:ext uri="{FF2B5EF4-FFF2-40B4-BE49-F238E27FC236}">
                <a16:creationId xmlns:a16="http://schemas.microsoft.com/office/drawing/2014/main" id="{DFB05F58-069F-E98F-1747-8503A929D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244" y="1836025"/>
            <a:ext cx="1571747" cy="639319"/>
          </a:xfrm>
          <a:prstGeom prst="rect">
            <a:avLst/>
          </a:prstGeom>
        </p:spPr>
      </p:pic>
    </p:spTree>
    <p:extLst>
      <p:ext uri="{BB962C8B-B14F-4D97-AF65-F5344CB8AC3E}">
        <p14:creationId xmlns:p14="http://schemas.microsoft.com/office/powerpoint/2010/main" val="252981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FEF7F-EF28-81F7-99B8-8F0D03EC35B2}"/>
              </a:ext>
            </a:extLst>
          </p:cNvPr>
          <p:cNvSpPr>
            <a:spLocks noGrp="1"/>
          </p:cNvSpPr>
          <p:nvPr>
            <p:ph type="title"/>
          </p:nvPr>
        </p:nvSpPr>
        <p:spPr/>
        <p:txBody>
          <a:bodyPr/>
          <a:lstStyle/>
          <a:p>
            <a:r>
              <a:rPr lang="pt-BR" dirty="0"/>
              <a:t>Definição de proficiência</a:t>
            </a:r>
          </a:p>
        </p:txBody>
      </p:sp>
      <p:sp>
        <p:nvSpPr>
          <p:cNvPr id="3" name="Espaço Reservado para Conteúdo 2">
            <a:extLst>
              <a:ext uri="{FF2B5EF4-FFF2-40B4-BE49-F238E27FC236}">
                <a16:creationId xmlns:a16="http://schemas.microsoft.com/office/drawing/2014/main" id="{5C653811-1F15-97B9-205E-7FBFB66F67DA}"/>
              </a:ext>
            </a:extLst>
          </p:cNvPr>
          <p:cNvSpPr>
            <a:spLocks noGrp="1"/>
          </p:cNvSpPr>
          <p:nvPr>
            <p:ph idx="1"/>
          </p:nvPr>
        </p:nvSpPr>
        <p:spPr/>
        <p:txBody>
          <a:bodyPr/>
          <a:lstStyle/>
          <a:p>
            <a:pPr marL="0" indent="0">
              <a:buNone/>
            </a:pPr>
            <a:r>
              <a:rPr lang="pt-BR" dirty="0"/>
              <a:t>Proficiência escolar é o domínio das habilidades que o aluno atingiu nas disciplinas que uma prova (ou avaliação) afere (KLEIN, 2009).</a:t>
            </a:r>
          </a:p>
          <a:p>
            <a:pPr marL="0" indent="0">
              <a:buNone/>
            </a:pPr>
            <a:endParaRPr lang="pt-BR" dirty="0"/>
          </a:p>
          <a:p>
            <a:pPr marL="0" indent="0">
              <a:buNone/>
            </a:pPr>
            <a:r>
              <a:rPr lang="pt-BR" sz="1200" dirty="0"/>
              <a:t>KLEIN, R. Utilização da teoria de resposta ao item no Sistema Nacional de Avaliação da Educação Básica (SAEB). </a:t>
            </a:r>
            <a:r>
              <a:rPr lang="pt-BR" sz="1200" i="1" dirty="0"/>
              <a:t>Meta: Avaliação</a:t>
            </a:r>
            <a:r>
              <a:rPr lang="pt-BR" sz="1200" dirty="0"/>
              <a:t>. v. 1, n. 2, p. 125-140, maio/ago. 2009.</a:t>
            </a:r>
          </a:p>
        </p:txBody>
      </p:sp>
    </p:spTree>
    <p:extLst>
      <p:ext uri="{BB962C8B-B14F-4D97-AF65-F5344CB8AC3E}">
        <p14:creationId xmlns:p14="http://schemas.microsoft.com/office/powerpoint/2010/main" val="265032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CEC1E9C-2991-A87F-E39F-E549AE72EAC0}"/>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dirty="0"/>
              <a:t>O </a:t>
            </a:r>
            <a:r>
              <a:rPr lang="en-US" sz="2800" dirty="0" err="1"/>
              <a:t>olhar</a:t>
            </a:r>
            <a:r>
              <a:rPr lang="en-US" sz="2800" dirty="0"/>
              <a:t> </a:t>
            </a:r>
            <a:r>
              <a:rPr lang="en-US" sz="2800" dirty="0" err="1"/>
              <a:t>sobre</a:t>
            </a:r>
            <a:r>
              <a:rPr lang="en-US" sz="2800" dirty="0"/>
              <a:t> o </a:t>
            </a:r>
            <a:r>
              <a:rPr lang="en-US" sz="2800" dirty="0" err="1"/>
              <a:t>nível</a:t>
            </a:r>
            <a:r>
              <a:rPr lang="en-US" sz="2800" dirty="0"/>
              <a:t> de </a:t>
            </a:r>
            <a:r>
              <a:rPr lang="en-US" sz="2800" dirty="0" err="1"/>
              <a:t>proficiência</a:t>
            </a:r>
            <a:r>
              <a:rPr lang="en-US" sz="2800" dirty="0"/>
              <a:t> </a:t>
            </a:r>
            <a:r>
              <a:rPr lang="en-US" sz="2800" dirty="0" err="1"/>
              <a:t>explica</a:t>
            </a:r>
            <a:r>
              <a:rPr lang="en-US" sz="2800" dirty="0"/>
              <a:t> </a:t>
            </a:r>
            <a:r>
              <a:rPr lang="en-US" sz="2800" dirty="0" err="1"/>
              <a:t>melhor</a:t>
            </a:r>
            <a:r>
              <a:rPr lang="en-US" sz="2800" dirty="0"/>
              <a:t> a </a:t>
            </a:r>
            <a:r>
              <a:rPr lang="en-US" sz="2800" dirty="0" err="1"/>
              <a:t>situação</a:t>
            </a:r>
            <a:r>
              <a:rPr lang="en-US" sz="2800" dirty="0"/>
              <a:t> do </a:t>
            </a:r>
            <a:r>
              <a:rPr lang="en-US" sz="2800" dirty="0" err="1"/>
              <a:t>Brasil</a:t>
            </a:r>
            <a:r>
              <a:rPr lang="en-US" sz="2800" dirty="0"/>
              <a:t> – 1/3</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Espaço Reservado para Conteúdo 4" descr="Gráfico, Gráfico de barras&#10;&#10;Descrição gerada automaticamente">
            <a:extLst>
              <a:ext uri="{FF2B5EF4-FFF2-40B4-BE49-F238E27FC236}">
                <a16:creationId xmlns:a16="http://schemas.microsoft.com/office/drawing/2014/main" id="{DCDEFD7F-0064-F5D9-9B09-93A6270B35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767" y="2139484"/>
            <a:ext cx="7250465" cy="4096512"/>
          </a:xfrm>
          <a:prstGeom prst="rect">
            <a:avLst/>
          </a:prstGeom>
        </p:spPr>
      </p:pic>
    </p:spTree>
    <p:extLst>
      <p:ext uri="{BB962C8B-B14F-4D97-AF65-F5344CB8AC3E}">
        <p14:creationId xmlns:p14="http://schemas.microsoft.com/office/powerpoint/2010/main" val="54444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483BFB2-64CB-730B-8E6F-FCD92370B87C}"/>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dirty="0"/>
              <a:t>O </a:t>
            </a:r>
            <a:r>
              <a:rPr lang="en-US" sz="2800" dirty="0" err="1"/>
              <a:t>olhar</a:t>
            </a:r>
            <a:r>
              <a:rPr lang="en-US" sz="2800" dirty="0"/>
              <a:t> </a:t>
            </a:r>
            <a:r>
              <a:rPr lang="en-US" sz="2800" dirty="0" err="1"/>
              <a:t>sobre</a:t>
            </a:r>
            <a:r>
              <a:rPr lang="en-US" sz="2800" dirty="0"/>
              <a:t> o </a:t>
            </a:r>
            <a:r>
              <a:rPr lang="en-US" sz="2800" dirty="0" err="1"/>
              <a:t>nível</a:t>
            </a:r>
            <a:r>
              <a:rPr lang="en-US" sz="2800" dirty="0"/>
              <a:t> de </a:t>
            </a:r>
            <a:r>
              <a:rPr lang="en-US" sz="2800" dirty="0" err="1"/>
              <a:t>proficiência</a:t>
            </a:r>
            <a:r>
              <a:rPr lang="en-US" sz="2800" dirty="0"/>
              <a:t> </a:t>
            </a:r>
            <a:r>
              <a:rPr lang="en-US" sz="2800" dirty="0" err="1"/>
              <a:t>explica</a:t>
            </a:r>
            <a:r>
              <a:rPr lang="en-US" sz="2800" dirty="0"/>
              <a:t> </a:t>
            </a:r>
            <a:r>
              <a:rPr lang="en-US" sz="2800" dirty="0" err="1"/>
              <a:t>melhor</a:t>
            </a:r>
            <a:r>
              <a:rPr lang="en-US" sz="2800" dirty="0"/>
              <a:t> a </a:t>
            </a:r>
            <a:r>
              <a:rPr lang="en-US" sz="2800" dirty="0" err="1"/>
              <a:t>situação</a:t>
            </a:r>
            <a:r>
              <a:rPr lang="en-US" sz="2800" dirty="0"/>
              <a:t> do </a:t>
            </a:r>
            <a:r>
              <a:rPr lang="en-US" sz="2800" dirty="0" err="1"/>
              <a:t>Brasil</a:t>
            </a:r>
            <a:r>
              <a:rPr lang="en-US" sz="2800" dirty="0"/>
              <a:t> – 2/3</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Espaço Reservado para Conteúdo 4" descr="Gráfico&#10;&#10;Descrição gerada automaticamente">
            <a:extLst>
              <a:ext uri="{FF2B5EF4-FFF2-40B4-BE49-F238E27FC236}">
                <a16:creationId xmlns:a16="http://schemas.microsoft.com/office/drawing/2014/main" id="{03A59509-F31A-DA63-0022-F8955141B4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6738" y="2139484"/>
            <a:ext cx="7218523" cy="4096512"/>
          </a:xfrm>
          <a:prstGeom prst="rect">
            <a:avLst/>
          </a:prstGeom>
        </p:spPr>
      </p:pic>
    </p:spTree>
    <p:extLst>
      <p:ext uri="{BB962C8B-B14F-4D97-AF65-F5344CB8AC3E}">
        <p14:creationId xmlns:p14="http://schemas.microsoft.com/office/powerpoint/2010/main" val="38979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F36D381-BDC0-49A4-B6C0-2E995C8E61C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dirty="0"/>
              <a:t>O </a:t>
            </a:r>
            <a:r>
              <a:rPr lang="en-US" sz="2800" dirty="0" err="1"/>
              <a:t>olhar</a:t>
            </a:r>
            <a:r>
              <a:rPr lang="en-US" sz="2800" dirty="0"/>
              <a:t> </a:t>
            </a:r>
            <a:r>
              <a:rPr lang="en-US" sz="2800" dirty="0" err="1"/>
              <a:t>sobre</a:t>
            </a:r>
            <a:r>
              <a:rPr lang="en-US" sz="2800" dirty="0"/>
              <a:t> o </a:t>
            </a:r>
            <a:r>
              <a:rPr lang="en-US" sz="2800" dirty="0" err="1"/>
              <a:t>nível</a:t>
            </a:r>
            <a:r>
              <a:rPr lang="en-US" sz="2800" dirty="0"/>
              <a:t> de </a:t>
            </a:r>
            <a:r>
              <a:rPr lang="en-US" sz="2800" dirty="0" err="1"/>
              <a:t>proficiência</a:t>
            </a:r>
            <a:r>
              <a:rPr lang="en-US" sz="2800" dirty="0"/>
              <a:t> </a:t>
            </a:r>
            <a:r>
              <a:rPr lang="en-US" sz="2800" dirty="0" err="1"/>
              <a:t>explica</a:t>
            </a:r>
            <a:r>
              <a:rPr lang="en-US" sz="2800" dirty="0"/>
              <a:t> </a:t>
            </a:r>
            <a:r>
              <a:rPr lang="en-US" sz="2800" dirty="0" err="1"/>
              <a:t>melhor</a:t>
            </a:r>
            <a:r>
              <a:rPr lang="en-US" sz="2800" dirty="0"/>
              <a:t> a </a:t>
            </a:r>
            <a:r>
              <a:rPr lang="en-US" sz="2800" dirty="0" err="1"/>
              <a:t>situação</a:t>
            </a:r>
            <a:r>
              <a:rPr lang="en-US" sz="2800" dirty="0"/>
              <a:t> do </a:t>
            </a:r>
            <a:r>
              <a:rPr lang="en-US" sz="2800" dirty="0" err="1"/>
              <a:t>Brasil</a:t>
            </a:r>
            <a:r>
              <a:rPr lang="en-US" sz="2800" dirty="0"/>
              <a:t> – 3/3</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Espaço Reservado para Conteúdo 4" descr="Gráfico&#10;&#10;Descrição gerada automaticamente">
            <a:extLst>
              <a:ext uri="{FF2B5EF4-FFF2-40B4-BE49-F238E27FC236}">
                <a16:creationId xmlns:a16="http://schemas.microsoft.com/office/drawing/2014/main" id="{AE7AF785-A346-B47E-FB72-208724FB7E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767" y="2139484"/>
            <a:ext cx="7250465" cy="4096512"/>
          </a:xfrm>
          <a:prstGeom prst="rect">
            <a:avLst/>
          </a:prstGeom>
        </p:spPr>
      </p:pic>
    </p:spTree>
    <p:extLst>
      <p:ext uri="{BB962C8B-B14F-4D97-AF65-F5344CB8AC3E}">
        <p14:creationId xmlns:p14="http://schemas.microsoft.com/office/powerpoint/2010/main" val="256849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ço Reservado para Conteúdo 4" descr="Interface gráfica do usuário, Aplicativo&#10;&#10;Descrição gerada automaticamente">
            <a:extLst>
              <a:ext uri="{FF2B5EF4-FFF2-40B4-BE49-F238E27FC236}">
                <a16:creationId xmlns:a16="http://schemas.microsoft.com/office/drawing/2014/main" id="{3124E9BC-FA0E-2349-0859-C65BF1005E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7233"/>
          <a:stretch/>
        </p:blipFill>
        <p:spPr>
          <a:xfrm>
            <a:off x="352751" y="302429"/>
            <a:ext cx="11550506" cy="6053920"/>
          </a:xfrm>
          <a:prstGeom prst="rect">
            <a:avLst/>
          </a:prstGeom>
        </p:spPr>
      </p:pic>
      <p:sp>
        <p:nvSpPr>
          <p:cNvPr id="18" name="Rectangle 17">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50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B376F8-7CBD-B35C-AEFB-BA6DCE9D6343}"/>
              </a:ext>
            </a:extLst>
          </p:cNvPr>
          <p:cNvSpPr>
            <a:spLocks noGrp="1"/>
          </p:cNvSpPr>
          <p:nvPr>
            <p:ph type="title"/>
          </p:nvPr>
        </p:nvSpPr>
        <p:spPr>
          <a:xfrm>
            <a:off x="612648" y="1078992"/>
            <a:ext cx="6268770" cy="1536192"/>
          </a:xfrm>
        </p:spPr>
        <p:txBody>
          <a:bodyPr anchor="b">
            <a:normAutofit/>
          </a:bodyPr>
          <a:lstStyle/>
          <a:p>
            <a:r>
              <a:rPr lang="pt-BR" dirty="0"/>
              <a:t>O que o PISA ensina sobre o ensino médio?</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a:extLst>
              <a:ext uri="{FF2B5EF4-FFF2-40B4-BE49-F238E27FC236}">
                <a16:creationId xmlns:a16="http://schemas.microsoft.com/office/drawing/2014/main" id="{EE3AC96E-41C0-5745-38E9-75A85DA45677}"/>
              </a:ext>
            </a:extLst>
          </p:cNvPr>
          <p:cNvSpPr>
            <a:spLocks noGrp="1"/>
          </p:cNvSpPr>
          <p:nvPr>
            <p:ph idx="1"/>
          </p:nvPr>
        </p:nvSpPr>
        <p:spPr>
          <a:xfrm>
            <a:off x="615458" y="3355848"/>
            <a:ext cx="6268770" cy="2825496"/>
          </a:xfrm>
        </p:spPr>
        <p:txBody>
          <a:bodyPr>
            <a:normAutofit lnSpcReduction="10000"/>
          </a:bodyPr>
          <a:lstStyle/>
          <a:p>
            <a:pPr marL="514350" indent="-514350">
              <a:lnSpc>
                <a:spcPct val="100000"/>
              </a:lnSpc>
              <a:buFont typeface="+mj-lt"/>
              <a:buAutoNum type="arabicPeriod"/>
            </a:pPr>
            <a:r>
              <a:rPr lang="pt-BR" sz="1800" dirty="0"/>
              <a:t>Diante da proficiência do alunado que chega ou cursa o ensino médio, a </a:t>
            </a:r>
            <a:r>
              <a:rPr lang="pt-BR" sz="1800" b="1" dirty="0"/>
              <a:t>Reforma do Ensino Médio (Novo Ensino Médio) errou ao desestruturar os componentes curriculares estruturados</a:t>
            </a:r>
            <a:r>
              <a:rPr lang="pt-BR" sz="1800" dirty="0"/>
              <a:t> (conteúdos baseados em epistemologias científicas). Motivo: conhecimento estruturado facilita o aprendizado;</a:t>
            </a:r>
          </a:p>
          <a:p>
            <a:pPr marL="514350" indent="-514350">
              <a:lnSpc>
                <a:spcPct val="100000"/>
              </a:lnSpc>
              <a:buFont typeface="+mj-lt"/>
              <a:buAutoNum type="arabicPeriod"/>
            </a:pPr>
            <a:r>
              <a:rPr lang="pt-BR" sz="1800" b="1" dirty="0"/>
              <a:t>Matemática e Leitura são mais sensíveis a questões intraescolares</a:t>
            </a:r>
            <a:r>
              <a:rPr lang="pt-BR" sz="1800" dirty="0"/>
              <a:t> – solução: melhoria das condições de oferta do ensino (</a:t>
            </a:r>
            <a:r>
              <a:rPr lang="pt-BR" sz="1800" b="1" dirty="0"/>
              <a:t>CAQi-CAQ</a:t>
            </a:r>
            <a:r>
              <a:rPr lang="pt-BR" sz="1800" dirty="0"/>
              <a:t>; </a:t>
            </a:r>
            <a:r>
              <a:rPr lang="pt-BR" sz="1800" b="1" dirty="0"/>
              <a:t>PL 5288/2019 </a:t>
            </a:r>
            <a:r>
              <a:rPr lang="pt-BR" sz="1800" dirty="0"/>
              <a:t>do Senador Flavio Arns).</a:t>
            </a:r>
          </a:p>
          <a:p>
            <a:pPr marL="514350" indent="-514350">
              <a:lnSpc>
                <a:spcPct val="100000"/>
              </a:lnSpc>
              <a:buFont typeface="+mj-lt"/>
              <a:buAutoNum type="arabicPeriod"/>
            </a:pPr>
            <a:endParaRPr lang="pt-BR" sz="1800" dirty="0"/>
          </a:p>
          <a:p>
            <a:pPr marL="514350" indent="-514350">
              <a:lnSpc>
                <a:spcPct val="100000"/>
              </a:lnSpc>
              <a:buFont typeface="+mj-lt"/>
              <a:buAutoNum type="arabicPeriod"/>
            </a:pPr>
            <a:endParaRPr lang="pt-BR" sz="1800" dirty="0"/>
          </a:p>
        </p:txBody>
      </p:sp>
      <p:pic>
        <p:nvPicPr>
          <p:cNvPr id="5" name="Picture 4" descr="Fórmulas matemáticas complexas em um quadro negro">
            <a:extLst>
              <a:ext uri="{FF2B5EF4-FFF2-40B4-BE49-F238E27FC236}">
                <a16:creationId xmlns:a16="http://schemas.microsoft.com/office/drawing/2014/main" id="{D5052160-4470-A2F6-0E34-C4CA70B47160}"/>
              </a:ext>
            </a:extLst>
          </p:cNvPr>
          <p:cNvPicPr>
            <a:picLocks noChangeAspect="1"/>
          </p:cNvPicPr>
          <p:nvPr/>
        </p:nvPicPr>
        <p:blipFill rotWithShape="1">
          <a:blip r:embed="rId2"/>
          <a:srcRect l="32969" r="19045" b="-1"/>
          <a:stretch/>
        </p:blipFill>
        <p:spPr>
          <a:xfrm>
            <a:off x="7684006" y="10"/>
            <a:ext cx="4507993" cy="6857990"/>
          </a:xfrm>
          <a:prstGeom prst="rect">
            <a:avLst/>
          </a:prstGeom>
        </p:spPr>
      </p:pic>
    </p:spTree>
    <p:extLst>
      <p:ext uri="{BB962C8B-B14F-4D97-AF65-F5344CB8AC3E}">
        <p14:creationId xmlns:p14="http://schemas.microsoft.com/office/powerpoint/2010/main" val="364607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mas geométricas em uma tela de fundo de madeira">
            <a:extLst>
              <a:ext uri="{FF2B5EF4-FFF2-40B4-BE49-F238E27FC236}">
                <a16:creationId xmlns:a16="http://schemas.microsoft.com/office/drawing/2014/main" id="{B4AC944C-830C-BE93-7EB4-9007329D2E35}"/>
              </a:ext>
            </a:extLst>
          </p:cNvPr>
          <p:cNvPicPr>
            <a:picLocks noChangeAspect="1"/>
          </p:cNvPicPr>
          <p:nvPr/>
        </p:nvPicPr>
        <p:blipFill rotWithShape="1">
          <a:blip r:embed="rId2"/>
          <a:srcRect t="2519" b="1321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5B0B441-5932-6CE8-2D9D-C995169F03F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Questões para aprimorar no PL 5230</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3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A4F3235-D202-667F-C9B4-121C1132AE9E}"/>
              </a:ext>
            </a:extLst>
          </p:cNvPr>
          <p:cNvSpPr>
            <a:spLocks noGrp="1"/>
          </p:cNvSpPr>
          <p:nvPr>
            <p:ph type="title"/>
          </p:nvPr>
        </p:nvSpPr>
        <p:spPr>
          <a:xfrm>
            <a:off x="477981" y="946692"/>
            <a:ext cx="4023360" cy="3379805"/>
          </a:xfrm>
        </p:spPr>
        <p:txBody>
          <a:bodyPr vert="horz" lIns="91440" tIns="45720" rIns="91440" bIns="45720" rtlCol="0" anchor="b">
            <a:normAutofit/>
          </a:bodyPr>
          <a:lstStyle/>
          <a:p>
            <a:r>
              <a:rPr lang="en-US" sz="4400" dirty="0"/>
              <a:t>1. </a:t>
            </a:r>
            <a:r>
              <a:rPr lang="en-US" sz="4400" b="1" dirty="0"/>
              <a:t>Carga </a:t>
            </a:r>
            <a:r>
              <a:rPr lang="en-US" sz="4400" b="1" dirty="0" err="1"/>
              <a:t>horária</a:t>
            </a:r>
            <a:r>
              <a:rPr lang="en-US" sz="4400" b="1" dirty="0"/>
              <a:t> da </a:t>
            </a:r>
            <a:r>
              <a:rPr lang="en-US" sz="4400" b="1" dirty="0" err="1"/>
              <a:t>Formação</a:t>
            </a:r>
            <a:r>
              <a:rPr lang="en-US" sz="4400" b="1" dirty="0"/>
              <a:t> </a:t>
            </a:r>
            <a:r>
              <a:rPr lang="en-US" sz="4400" b="1" dirty="0" err="1"/>
              <a:t>Geral</a:t>
            </a:r>
            <a:r>
              <a:rPr lang="en-US" sz="4400" b="1" dirty="0"/>
              <a:t> </a:t>
            </a:r>
            <a:r>
              <a:rPr lang="en-US" sz="4400" b="1" dirty="0" err="1"/>
              <a:t>Básica</a:t>
            </a:r>
            <a:br>
              <a:rPr lang="en-US" sz="4400" b="1" dirty="0">
                <a:solidFill>
                  <a:srgbClr val="FF0000"/>
                </a:solidFill>
              </a:rPr>
            </a:br>
            <a:endParaRPr lang="en-US" sz="44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m 4" descr="Gráfico, Gráfico de barras&#10;&#10;Descrição gerada automaticamente">
            <a:extLst>
              <a:ext uri="{FF2B5EF4-FFF2-40B4-BE49-F238E27FC236}">
                <a16:creationId xmlns:a16="http://schemas.microsoft.com/office/drawing/2014/main" id="{93D67F97-EBF9-417C-C5B0-1AC8DA65F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938" y="625684"/>
            <a:ext cx="4991672" cy="5455380"/>
          </a:xfrm>
          <a:prstGeom prst="rect">
            <a:avLst/>
          </a:prstGeom>
        </p:spPr>
      </p:pic>
      <p:cxnSp>
        <p:nvCxnSpPr>
          <p:cNvPr id="8" name="Conector reto 7">
            <a:extLst>
              <a:ext uri="{FF2B5EF4-FFF2-40B4-BE49-F238E27FC236}">
                <a16:creationId xmlns:a16="http://schemas.microsoft.com/office/drawing/2014/main" id="{5B52A376-C87A-90B7-470E-59A0A9B9AE2C}"/>
              </a:ext>
            </a:extLst>
          </p:cNvPr>
          <p:cNvCxnSpPr/>
          <p:nvPr/>
        </p:nvCxnSpPr>
        <p:spPr>
          <a:xfrm>
            <a:off x="9778630" y="4326497"/>
            <a:ext cx="819266" cy="45673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Conector reto 12">
            <a:extLst>
              <a:ext uri="{FF2B5EF4-FFF2-40B4-BE49-F238E27FC236}">
                <a16:creationId xmlns:a16="http://schemas.microsoft.com/office/drawing/2014/main" id="{1BFC268B-7315-87C0-61D5-AAEBBF4E4414}"/>
              </a:ext>
            </a:extLst>
          </p:cNvPr>
          <p:cNvCxnSpPr/>
          <p:nvPr/>
        </p:nvCxnSpPr>
        <p:spPr>
          <a:xfrm flipV="1">
            <a:off x="9778630" y="4326497"/>
            <a:ext cx="819266" cy="45673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5" name="CaixaDeTexto 14">
            <a:extLst>
              <a:ext uri="{FF2B5EF4-FFF2-40B4-BE49-F238E27FC236}">
                <a16:creationId xmlns:a16="http://schemas.microsoft.com/office/drawing/2014/main" id="{B71C7621-77FD-DDB7-8E07-03C0A36E2EF0}"/>
              </a:ext>
            </a:extLst>
          </p:cNvPr>
          <p:cNvSpPr txBox="1"/>
          <p:nvPr/>
        </p:nvSpPr>
        <p:spPr>
          <a:xfrm>
            <a:off x="6664751" y="6228686"/>
            <a:ext cx="5094921" cy="369332"/>
          </a:xfrm>
          <a:prstGeom prst="rect">
            <a:avLst/>
          </a:prstGeom>
          <a:noFill/>
        </p:spPr>
        <p:txBody>
          <a:bodyPr wrap="none" rtlCol="0">
            <a:spAutoFit/>
          </a:bodyPr>
          <a:lstStyle/>
          <a:p>
            <a:r>
              <a:rPr lang="pt-BR" b="1" dirty="0">
                <a:solidFill>
                  <a:srgbClr val="FF0000"/>
                </a:solidFill>
              </a:rPr>
              <a:t>A FGB não foi recomposta para 2400 horas.</a:t>
            </a:r>
          </a:p>
        </p:txBody>
      </p:sp>
    </p:spTree>
    <p:extLst>
      <p:ext uri="{BB962C8B-B14F-4D97-AF65-F5344CB8AC3E}">
        <p14:creationId xmlns:p14="http://schemas.microsoft.com/office/powerpoint/2010/main" val="283378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7A7CCD-662E-FDD5-B33D-AB7E435EBDB6}"/>
              </a:ext>
            </a:extLst>
          </p:cNvPr>
          <p:cNvSpPr>
            <a:spLocks noGrp="1"/>
          </p:cNvSpPr>
          <p:nvPr>
            <p:ph type="title"/>
          </p:nvPr>
        </p:nvSpPr>
        <p:spPr>
          <a:xfrm>
            <a:off x="1115568" y="548639"/>
            <a:ext cx="10168128" cy="1365886"/>
          </a:xfrm>
        </p:spPr>
        <p:txBody>
          <a:bodyPr>
            <a:normAutofit fontScale="90000"/>
          </a:bodyPr>
          <a:lstStyle/>
          <a:p>
            <a:r>
              <a:rPr lang="en-US" sz="4000" b="1" dirty="0">
                <a:solidFill>
                  <a:srgbClr val="FF0000"/>
                </a:solidFill>
              </a:rPr>
              <a:t>Carga </a:t>
            </a:r>
            <a:r>
              <a:rPr lang="en-US" sz="4000" b="1" dirty="0" err="1">
                <a:solidFill>
                  <a:srgbClr val="FF0000"/>
                </a:solidFill>
              </a:rPr>
              <a:t>horária</a:t>
            </a:r>
            <a:r>
              <a:rPr lang="en-US" sz="4000" b="1" dirty="0">
                <a:solidFill>
                  <a:srgbClr val="FF0000"/>
                </a:solidFill>
              </a:rPr>
              <a:t> da </a:t>
            </a:r>
            <a:r>
              <a:rPr lang="en-US" sz="4000" b="1" dirty="0" err="1">
                <a:solidFill>
                  <a:srgbClr val="FF0000"/>
                </a:solidFill>
              </a:rPr>
              <a:t>Formação</a:t>
            </a:r>
            <a:r>
              <a:rPr lang="en-US" sz="4000" b="1" dirty="0">
                <a:solidFill>
                  <a:srgbClr val="FF0000"/>
                </a:solidFill>
              </a:rPr>
              <a:t> </a:t>
            </a:r>
            <a:r>
              <a:rPr lang="en-US" sz="4000" b="1" dirty="0" err="1">
                <a:solidFill>
                  <a:srgbClr val="FF0000"/>
                </a:solidFill>
              </a:rPr>
              <a:t>Geral</a:t>
            </a:r>
            <a:r>
              <a:rPr lang="en-US" sz="4000" b="1" dirty="0">
                <a:solidFill>
                  <a:srgbClr val="FF0000"/>
                </a:solidFill>
              </a:rPr>
              <a:t> </a:t>
            </a:r>
            <a:r>
              <a:rPr lang="en-US" sz="4000" b="1" dirty="0" err="1">
                <a:solidFill>
                  <a:srgbClr val="FF0000"/>
                </a:solidFill>
              </a:rPr>
              <a:t>Básica</a:t>
            </a:r>
            <a:r>
              <a:rPr lang="en-US" sz="4000" b="1" dirty="0">
                <a:solidFill>
                  <a:srgbClr val="FF0000"/>
                </a:solidFill>
              </a:rPr>
              <a:t> (2400 horas) </a:t>
            </a:r>
            <a:r>
              <a:rPr lang="en-US" sz="4000" b="1" dirty="0" err="1">
                <a:solidFill>
                  <a:srgbClr val="FF0000"/>
                </a:solidFill>
              </a:rPr>
              <a:t>não</a:t>
            </a:r>
            <a:r>
              <a:rPr lang="en-US" sz="4000" b="1" dirty="0">
                <a:solidFill>
                  <a:srgbClr val="FF0000"/>
                </a:solidFill>
              </a:rPr>
              <a:t> </a:t>
            </a:r>
            <a:r>
              <a:rPr lang="en-US" sz="4000" b="1" dirty="0" err="1">
                <a:solidFill>
                  <a:srgbClr val="FF0000"/>
                </a:solidFill>
              </a:rPr>
              <a:t>deve</a:t>
            </a:r>
            <a:r>
              <a:rPr lang="en-US" sz="4000" b="1" dirty="0">
                <a:solidFill>
                  <a:srgbClr val="FF0000"/>
                </a:solidFill>
              </a:rPr>
              <a:t> </a:t>
            </a:r>
            <a:r>
              <a:rPr lang="en-US" sz="4000" b="1" dirty="0" err="1">
                <a:solidFill>
                  <a:srgbClr val="FF0000"/>
                </a:solidFill>
              </a:rPr>
              <a:t>considerar</a:t>
            </a:r>
            <a:r>
              <a:rPr lang="en-US" sz="4000" b="1" dirty="0">
                <a:solidFill>
                  <a:srgbClr val="FF0000"/>
                </a:solidFill>
              </a:rPr>
              <a:t> </a:t>
            </a:r>
            <a:r>
              <a:rPr lang="en-US" sz="4000" b="1" dirty="0" err="1">
                <a:solidFill>
                  <a:srgbClr val="FF0000"/>
                </a:solidFill>
              </a:rPr>
              <a:t>parte</a:t>
            </a:r>
            <a:r>
              <a:rPr lang="en-US" sz="4000" b="1" dirty="0">
                <a:solidFill>
                  <a:srgbClr val="FF0000"/>
                </a:solidFill>
              </a:rPr>
              <a:t> </a:t>
            </a:r>
            <a:r>
              <a:rPr lang="en-US" sz="4000" b="1" dirty="0" err="1">
                <a:solidFill>
                  <a:srgbClr val="FF0000"/>
                </a:solidFill>
              </a:rPr>
              <a:t>diversificada</a:t>
            </a:r>
            <a:endParaRPr lang="pt-BR" dirty="0"/>
          </a:p>
        </p:txBody>
      </p:sp>
      <p:sp>
        <p:nvSpPr>
          <p:cNvPr id="3" name="Espaço Reservado para Conteúdo 2">
            <a:extLst>
              <a:ext uri="{FF2B5EF4-FFF2-40B4-BE49-F238E27FC236}">
                <a16:creationId xmlns:a16="http://schemas.microsoft.com/office/drawing/2014/main" id="{8A8474AA-040C-DB8C-AFA2-B07529434ABF}"/>
              </a:ext>
            </a:extLst>
          </p:cNvPr>
          <p:cNvSpPr>
            <a:spLocks noGrp="1"/>
          </p:cNvSpPr>
          <p:nvPr>
            <p:ph idx="1"/>
          </p:nvPr>
        </p:nvSpPr>
        <p:spPr/>
        <p:txBody>
          <a:bodyPr>
            <a:normAutofit fontScale="70000" lnSpcReduction="20000"/>
          </a:bodyPr>
          <a:lstStyle/>
          <a:p>
            <a:pPr marL="0" indent="0">
              <a:buNone/>
            </a:pPr>
            <a:r>
              <a:rPr lang="pt-BR" dirty="0"/>
              <a:t>“Art. 35-C. A formação geral básica, com carga horária mínima de </a:t>
            </a:r>
            <a:r>
              <a:rPr lang="pt-BR" b="1" dirty="0"/>
              <a:t>2.400 (duas mil e quatrocentas) horas</a:t>
            </a:r>
            <a:r>
              <a:rPr lang="pt-BR" dirty="0"/>
              <a:t>, ocorrerá mediante </a:t>
            </a:r>
            <a:r>
              <a:rPr lang="pt-BR" b="1" dirty="0">
                <a:solidFill>
                  <a:srgbClr val="FF0000"/>
                </a:solidFill>
              </a:rPr>
              <a:t>articulação</a:t>
            </a:r>
            <a:r>
              <a:rPr lang="pt-BR" dirty="0"/>
              <a:t> da </a:t>
            </a:r>
            <a:r>
              <a:rPr lang="pt-BR" b="1" dirty="0">
                <a:solidFill>
                  <a:srgbClr val="0070C0"/>
                </a:solidFill>
              </a:rPr>
              <a:t>Base Nacional Comum Curricular</a:t>
            </a:r>
            <a:r>
              <a:rPr lang="pt-BR" dirty="0"/>
              <a:t> e da </a:t>
            </a:r>
            <a:r>
              <a:rPr lang="pt-BR" b="1" u="sng" dirty="0">
                <a:solidFill>
                  <a:srgbClr val="FF0000"/>
                </a:solidFill>
              </a:rPr>
              <a:t>parte diversificada </a:t>
            </a:r>
            <a:r>
              <a:rPr lang="pt-BR" b="1" dirty="0">
                <a:solidFill>
                  <a:srgbClr val="FF0000"/>
                </a:solidFill>
              </a:rPr>
              <a:t>de que trata o caput do art. 26 desta Lei</a:t>
            </a:r>
            <a:r>
              <a:rPr lang="pt-BR" dirty="0"/>
              <a:t>.</a:t>
            </a:r>
          </a:p>
          <a:p>
            <a:pPr marL="0" indent="0">
              <a:buNone/>
            </a:pPr>
            <a:endParaRPr lang="pt-BR" dirty="0"/>
          </a:p>
          <a:p>
            <a:pPr marL="0" indent="0">
              <a:buNone/>
            </a:pPr>
            <a:r>
              <a:rPr lang="pt-BR" dirty="0"/>
              <a:t>Parágrafo único. No caso da formação técnica e profissional prevista no inciso V do caput do art. 36 desta Lei, a carga horária mínima da formação geral básica será de 2.100 (duas mil e cem) horas, admitindo-se que até 300 (trezentas) horas da carga horária da formação geral básica sejam destinadas ao aprofundamento de estudos de conteúdos da Base Nacional Comum Curricular diretamente relacionados à formação técnica profissional oferecida.”</a:t>
            </a:r>
          </a:p>
          <a:p>
            <a:pPr marL="0" indent="0">
              <a:buNone/>
            </a:pPr>
            <a:endParaRPr lang="pt-BR" dirty="0"/>
          </a:p>
        </p:txBody>
      </p:sp>
    </p:spTree>
    <p:extLst>
      <p:ext uri="{BB962C8B-B14F-4D97-AF65-F5344CB8AC3E}">
        <p14:creationId xmlns:p14="http://schemas.microsoft.com/office/powerpoint/2010/main" val="187708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3E18D-53F5-D52B-86F0-C84C1082B760}"/>
              </a:ext>
            </a:extLst>
          </p:cNvPr>
          <p:cNvSpPr>
            <a:spLocks noGrp="1"/>
          </p:cNvSpPr>
          <p:nvPr>
            <p:ph type="title"/>
          </p:nvPr>
        </p:nvSpPr>
        <p:spPr/>
        <p:txBody>
          <a:bodyPr/>
          <a:lstStyle/>
          <a:p>
            <a:r>
              <a:rPr lang="pt-BR" dirty="0"/>
              <a:t>O art. 26 comprova o argumento:</a:t>
            </a:r>
          </a:p>
        </p:txBody>
      </p:sp>
      <p:sp>
        <p:nvSpPr>
          <p:cNvPr id="3" name="Espaço Reservado para Conteúdo 2">
            <a:extLst>
              <a:ext uri="{FF2B5EF4-FFF2-40B4-BE49-F238E27FC236}">
                <a16:creationId xmlns:a16="http://schemas.microsoft.com/office/drawing/2014/main" id="{7B3C0D71-02C5-B7D1-C13E-23AC1572E498}"/>
              </a:ext>
            </a:extLst>
          </p:cNvPr>
          <p:cNvSpPr>
            <a:spLocks noGrp="1"/>
          </p:cNvSpPr>
          <p:nvPr>
            <p:ph idx="1"/>
          </p:nvPr>
        </p:nvSpPr>
        <p:spPr/>
        <p:txBody>
          <a:bodyPr/>
          <a:lstStyle/>
          <a:p>
            <a:pPr marL="0" indent="0">
              <a:buNone/>
            </a:pPr>
            <a:r>
              <a:rPr lang="pt-BR" b="0" i="0" dirty="0">
                <a:solidFill>
                  <a:srgbClr val="000000"/>
                </a:solidFill>
                <a:effectLst/>
                <a:highlight>
                  <a:srgbClr val="FFFFFF"/>
                </a:highlight>
                <a:latin typeface="Arial" panose="020B0604020202020204" pitchFamily="34" charset="0"/>
              </a:rPr>
              <a:t>Art. 26.  Os currículos da educação infantil, do ensino fundamental e do </a:t>
            </a:r>
            <a:r>
              <a:rPr lang="pt-BR" b="1" i="0" dirty="0">
                <a:solidFill>
                  <a:srgbClr val="000000"/>
                </a:solidFill>
                <a:effectLst/>
                <a:highlight>
                  <a:srgbClr val="FFFFFF"/>
                </a:highlight>
                <a:latin typeface="Arial" panose="020B0604020202020204" pitchFamily="34" charset="0"/>
              </a:rPr>
              <a:t>ensino médio </a:t>
            </a:r>
            <a:r>
              <a:rPr lang="pt-BR" b="0" i="0" dirty="0">
                <a:solidFill>
                  <a:srgbClr val="000000"/>
                </a:solidFill>
                <a:effectLst/>
                <a:highlight>
                  <a:srgbClr val="FFFFFF"/>
                </a:highlight>
                <a:latin typeface="Arial" panose="020B0604020202020204" pitchFamily="34" charset="0"/>
              </a:rPr>
              <a:t>devem ter </a:t>
            </a:r>
            <a:r>
              <a:rPr lang="pt-BR" b="1" i="0" dirty="0">
                <a:solidFill>
                  <a:srgbClr val="0070C0"/>
                </a:solidFill>
                <a:effectLst/>
                <a:highlight>
                  <a:srgbClr val="FFFFFF"/>
                </a:highlight>
                <a:latin typeface="Arial" panose="020B0604020202020204" pitchFamily="34" charset="0"/>
              </a:rPr>
              <a:t>base nacional comum</a:t>
            </a:r>
            <a:r>
              <a:rPr lang="pt-BR" b="0" i="0" dirty="0">
                <a:solidFill>
                  <a:srgbClr val="000000"/>
                </a:solidFill>
                <a:effectLst/>
                <a:highlight>
                  <a:srgbClr val="FFFFFF"/>
                </a:highlight>
                <a:latin typeface="Arial" panose="020B0604020202020204" pitchFamily="34" charset="0"/>
              </a:rPr>
              <a:t>, a ser </a:t>
            </a:r>
            <a:r>
              <a:rPr lang="pt-BR" b="1" i="0" dirty="0">
                <a:solidFill>
                  <a:srgbClr val="FF0000"/>
                </a:solidFill>
                <a:effectLst/>
                <a:highlight>
                  <a:srgbClr val="FFFFFF"/>
                </a:highlight>
                <a:latin typeface="Arial" panose="020B0604020202020204" pitchFamily="34" charset="0"/>
              </a:rPr>
              <a:t>complementada</a:t>
            </a:r>
            <a:r>
              <a:rPr lang="pt-BR" b="0" i="0" dirty="0">
                <a:solidFill>
                  <a:srgbClr val="000000"/>
                </a:solidFill>
                <a:effectLst/>
                <a:highlight>
                  <a:srgbClr val="FFFFFF"/>
                </a:highlight>
                <a:latin typeface="Arial" panose="020B0604020202020204" pitchFamily="34" charset="0"/>
              </a:rPr>
              <a:t>, em </a:t>
            </a:r>
            <a:r>
              <a:rPr lang="pt-BR" b="0" i="0" dirty="0">
                <a:solidFill>
                  <a:srgbClr val="FF0000"/>
                </a:solidFill>
                <a:effectLst/>
                <a:highlight>
                  <a:srgbClr val="FFFFFF"/>
                </a:highlight>
                <a:latin typeface="Arial" panose="020B0604020202020204" pitchFamily="34" charset="0"/>
              </a:rPr>
              <a:t>cada sistema de ensino </a:t>
            </a:r>
            <a:r>
              <a:rPr lang="pt-BR" b="0" i="0" dirty="0">
                <a:solidFill>
                  <a:srgbClr val="000000"/>
                </a:solidFill>
                <a:effectLst/>
                <a:highlight>
                  <a:srgbClr val="FFFFFF"/>
                </a:highlight>
                <a:latin typeface="Arial" panose="020B0604020202020204" pitchFamily="34" charset="0"/>
              </a:rPr>
              <a:t>e </a:t>
            </a:r>
            <a:r>
              <a:rPr lang="pt-BR" b="0" i="1" dirty="0">
                <a:solidFill>
                  <a:srgbClr val="FF0000"/>
                </a:solidFill>
                <a:effectLst/>
                <a:highlight>
                  <a:srgbClr val="FFFFFF"/>
                </a:highlight>
                <a:latin typeface="Arial" panose="020B0604020202020204" pitchFamily="34" charset="0"/>
              </a:rPr>
              <a:t>em cada estabelecimento escolar</a:t>
            </a:r>
            <a:r>
              <a:rPr lang="pt-BR" b="0" i="0" dirty="0">
                <a:solidFill>
                  <a:srgbClr val="FF0000"/>
                </a:solidFill>
                <a:effectLst/>
                <a:highlight>
                  <a:srgbClr val="FFFFFF"/>
                </a:highlight>
                <a:latin typeface="Arial" panose="020B0604020202020204" pitchFamily="34" charset="0"/>
              </a:rPr>
              <a:t>, </a:t>
            </a:r>
            <a:r>
              <a:rPr lang="pt-BR" b="0" i="1" dirty="0">
                <a:solidFill>
                  <a:srgbClr val="FF0000"/>
                </a:solidFill>
                <a:effectLst/>
                <a:highlight>
                  <a:srgbClr val="FFFFFF"/>
                </a:highlight>
                <a:latin typeface="Arial" panose="020B0604020202020204" pitchFamily="34" charset="0"/>
              </a:rPr>
              <a:t>por uma parte diversificada</a:t>
            </a:r>
            <a:r>
              <a:rPr lang="pt-BR" b="0" i="0" dirty="0">
                <a:solidFill>
                  <a:srgbClr val="FF0000"/>
                </a:solidFill>
                <a:effectLst/>
                <a:highlight>
                  <a:srgbClr val="FFFFFF"/>
                </a:highlight>
                <a:latin typeface="Arial" panose="020B0604020202020204" pitchFamily="34" charset="0"/>
              </a:rPr>
              <a:t>, </a:t>
            </a:r>
            <a:r>
              <a:rPr lang="pt-BR" b="0" i="0" dirty="0">
                <a:effectLst/>
                <a:highlight>
                  <a:srgbClr val="FFFFFF"/>
                </a:highlight>
                <a:latin typeface="Arial" panose="020B0604020202020204" pitchFamily="34" charset="0"/>
              </a:rPr>
              <a:t>exigida pelas características regionais e locais da sociedade, da cultura, da economia e dos educandos</a:t>
            </a:r>
            <a:r>
              <a:rPr lang="pt-BR" b="0" i="0" dirty="0">
                <a:solidFill>
                  <a:srgbClr val="000000"/>
                </a:solidFill>
                <a:effectLst/>
                <a:highlight>
                  <a:srgbClr val="FFFFFF"/>
                </a:highlight>
                <a:latin typeface="Arial" panose="020B0604020202020204" pitchFamily="34" charset="0"/>
              </a:rPr>
              <a:t>.</a:t>
            </a:r>
            <a:endParaRPr lang="pt-BR" dirty="0"/>
          </a:p>
        </p:txBody>
      </p:sp>
    </p:spTree>
    <p:extLst>
      <p:ext uri="{BB962C8B-B14F-4D97-AF65-F5344CB8AC3E}">
        <p14:creationId xmlns:p14="http://schemas.microsoft.com/office/powerpoint/2010/main" val="345768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9C44BD-051C-C69E-336B-C0322AAE4F3A}"/>
              </a:ext>
            </a:extLst>
          </p:cNvPr>
          <p:cNvSpPr>
            <a:spLocks noGrp="1"/>
          </p:cNvSpPr>
          <p:nvPr>
            <p:ph type="title"/>
          </p:nvPr>
        </p:nvSpPr>
        <p:spPr/>
        <p:txBody>
          <a:bodyPr>
            <a:normAutofit fontScale="90000"/>
          </a:bodyPr>
          <a:lstStyle/>
          <a:p>
            <a:r>
              <a:rPr lang="pt-BR" dirty="0"/>
              <a:t>Evidências científicas revelam a inviabilidade do Novo Ensino Médio – 1/2</a:t>
            </a:r>
          </a:p>
        </p:txBody>
      </p:sp>
      <p:sp>
        <p:nvSpPr>
          <p:cNvPr id="3" name="Espaço Reservado para Conteúdo 2">
            <a:extLst>
              <a:ext uri="{FF2B5EF4-FFF2-40B4-BE49-F238E27FC236}">
                <a16:creationId xmlns:a16="http://schemas.microsoft.com/office/drawing/2014/main" id="{109F1906-56A2-2040-BA77-CEAD336F7C4F}"/>
              </a:ext>
            </a:extLst>
          </p:cNvPr>
          <p:cNvSpPr>
            <a:spLocks noGrp="1"/>
          </p:cNvSpPr>
          <p:nvPr>
            <p:ph idx="1"/>
          </p:nvPr>
        </p:nvSpPr>
        <p:spPr/>
        <p:txBody>
          <a:bodyPr/>
          <a:lstStyle/>
          <a:p>
            <a:pPr marL="0" indent="0">
              <a:buNone/>
            </a:pPr>
            <a:r>
              <a:rPr lang="pt-BR" sz="1800" b="0" i="0" u="none" strike="noStrike" dirty="0">
                <a:solidFill>
                  <a:srgbClr val="000000"/>
                </a:solidFill>
                <a:effectLst/>
                <a:latin typeface="Arial" panose="020B0604020202020204" pitchFamily="34" charset="0"/>
              </a:rPr>
              <a:t>O Coletivo em Defesa do Ensino Médio de Qualidade compilou </a:t>
            </a:r>
            <a:r>
              <a:rPr lang="pt-BR" sz="1800" b="1" i="0" u="none" strike="noStrike" dirty="0">
                <a:solidFill>
                  <a:srgbClr val="000000"/>
                </a:solidFill>
                <a:effectLst/>
                <a:latin typeface="Arial" panose="020B0604020202020204" pitchFamily="34" charset="0"/>
              </a:rPr>
              <a:t>142 pesquisas</a:t>
            </a:r>
            <a:r>
              <a:rPr lang="pt-BR" sz="1800" b="0" i="0" u="none" strike="noStrike" dirty="0">
                <a:solidFill>
                  <a:srgbClr val="000000"/>
                </a:solidFill>
                <a:effectLst/>
                <a:latin typeface="Arial" panose="020B0604020202020204" pitchFamily="34" charset="0"/>
              </a:rPr>
              <a:t> </a:t>
            </a:r>
            <a:r>
              <a:rPr lang="pt-BR" sz="1800" b="1" i="0" u="none" strike="noStrike" dirty="0">
                <a:solidFill>
                  <a:srgbClr val="000000"/>
                </a:solidFill>
                <a:effectLst/>
                <a:latin typeface="Arial" panose="020B0604020202020204" pitchFamily="34" charset="0"/>
              </a:rPr>
              <a:t>científicas publicadas entre 2021 e 2024 </a:t>
            </a:r>
            <a:r>
              <a:rPr lang="pt-BR" sz="1800" b="0" i="0" u="none" strike="noStrike" dirty="0">
                <a:solidFill>
                  <a:srgbClr val="000000"/>
                </a:solidFill>
                <a:effectLst/>
                <a:latin typeface="Arial" panose="020B0604020202020204" pitchFamily="34" charset="0"/>
              </a:rPr>
              <a:t>em todo o Brasil que evidenciam os </a:t>
            </a:r>
            <a:r>
              <a:rPr lang="pt-BR" sz="1800" b="1" i="0" u="none" strike="noStrike" dirty="0">
                <a:solidFill>
                  <a:srgbClr val="000000"/>
                </a:solidFill>
                <a:effectLst/>
                <a:latin typeface="Arial" panose="020B0604020202020204" pitchFamily="34" charset="0"/>
              </a:rPr>
              <a:t>efeitos negativos do Novo Ensino Médio</a:t>
            </a:r>
            <a:r>
              <a:rPr lang="pt-BR" sz="1800" b="0" i="0" u="none" strike="noStrike" dirty="0">
                <a:solidFill>
                  <a:srgbClr val="000000"/>
                </a:solidFill>
                <a:effectLst/>
                <a:latin typeface="Arial" panose="020B0604020202020204" pitchFamily="34" charset="0"/>
              </a:rPr>
              <a:t>. Entre os problemas fartamente registrados em artigos, teses, dissertações, notas técnicas e livros estão o </a:t>
            </a:r>
            <a:r>
              <a:rPr lang="pt-BR" sz="1800" b="1" i="0" u="none" strike="noStrike" dirty="0">
                <a:solidFill>
                  <a:srgbClr val="0070C0"/>
                </a:solidFill>
                <a:effectLst/>
                <a:latin typeface="Arial" panose="020B0604020202020204" pitchFamily="34" charset="0"/>
              </a:rPr>
              <a:t>esvaziamento das disciplinas escolares</a:t>
            </a:r>
            <a:r>
              <a:rPr lang="pt-BR" sz="1800" b="0" i="0" u="none" strike="noStrike" dirty="0">
                <a:solidFill>
                  <a:srgbClr val="000000"/>
                </a:solidFill>
                <a:effectLst/>
                <a:latin typeface="Arial" panose="020B0604020202020204" pitchFamily="34" charset="0"/>
              </a:rPr>
              <a:t>, com a redução da carga horária e a obrigatoriedade apenas de Língua Portuguesa e Matemática nos três anos do ensino médio, e a </a:t>
            </a:r>
            <a:r>
              <a:rPr lang="pt-BR" sz="1800" b="1" i="0" u="none" strike="noStrike" dirty="0">
                <a:solidFill>
                  <a:srgbClr val="0070C0"/>
                </a:solidFill>
                <a:effectLst/>
                <a:latin typeface="Arial" panose="020B0604020202020204" pitchFamily="34" charset="0"/>
              </a:rPr>
              <a:t>fragmentação curricular com a inserção de centenas de novos componentes pulverizados</a:t>
            </a:r>
            <a:r>
              <a:rPr lang="pt-BR" sz="1800" b="0" i="0" u="none" strike="noStrike" dirty="0">
                <a:solidFill>
                  <a:srgbClr val="000000"/>
                </a:solidFill>
                <a:effectLst/>
                <a:latin typeface="Arial" panose="020B0604020202020204" pitchFamily="34" charset="0"/>
              </a:rPr>
              <a:t>, carentes de contextualização, de conteúdo e de sentidos. Isso leva à fragilização da formação – </a:t>
            </a:r>
            <a:r>
              <a:rPr lang="pt-BR" sz="1800" b="1" i="0" u="none" strike="noStrike" dirty="0">
                <a:solidFill>
                  <a:srgbClr val="0070C0"/>
                </a:solidFill>
                <a:effectLst/>
                <a:latin typeface="Arial" panose="020B0604020202020204" pitchFamily="34" charset="0"/>
              </a:rPr>
              <a:t>85% dos/as estudantes da primeira geração de concluintes apontaram que não se sentem preparados para o Enem e vestibulares</a:t>
            </a:r>
            <a:r>
              <a:rPr lang="pt-BR" sz="1800" b="0" i="0" u="none" strike="noStrike" dirty="0">
                <a:solidFill>
                  <a:srgbClr val="000000"/>
                </a:solidFill>
                <a:effectLst/>
                <a:latin typeface="Arial" panose="020B0604020202020204" pitchFamily="34" charset="0"/>
              </a:rPr>
              <a:t>, segundo pesquisa da </a:t>
            </a:r>
            <a:r>
              <a:rPr lang="pt-BR" sz="1800" b="0" i="0" u="none" strike="noStrike" dirty="0" err="1">
                <a:solidFill>
                  <a:srgbClr val="000000"/>
                </a:solidFill>
                <a:effectLst/>
                <a:latin typeface="Arial" panose="020B0604020202020204" pitchFamily="34" charset="0"/>
              </a:rPr>
              <a:t>Repu</a:t>
            </a:r>
            <a:r>
              <a:rPr lang="pt-BR" sz="1800" b="0" i="0" u="none" strike="noStrike" dirty="0">
                <a:solidFill>
                  <a:srgbClr val="000000"/>
                </a:solidFill>
                <a:effectLst/>
                <a:latin typeface="Arial" panose="020B0604020202020204" pitchFamily="34" charset="0"/>
              </a:rPr>
              <a:t> e do </a:t>
            </a:r>
            <a:r>
              <a:rPr lang="pt-BR" sz="1800" b="0" i="0" u="none" strike="noStrike" dirty="0" err="1">
                <a:solidFill>
                  <a:srgbClr val="000000"/>
                </a:solidFill>
                <a:effectLst/>
                <a:latin typeface="Arial" panose="020B0604020202020204" pitchFamily="34" charset="0"/>
              </a:rPr>
              <a:t>Gepud</a:t>
            </a:r>
            <a:r>
              <a:rPr lang="pt-BR" sz="1800" b="0" i="0" u="none" strike="noStrike" dirty="0">
                <a:solidFill>
                  <a:srgbClr val="000000"/>
                </a:solidFill>
                <a:effectLst/>
                <a:latin typeface="Arial" panose="020B0604020202020204" pitchFamily="34" charset="0"/>
              </a:rPr>
              <a:t>.</a:t>
            </a:r>
            <a:endParaRPr lang="pt-BR" dirty="0"/>
          </a:p>
        </p:txBody>
      </p:sp>
    </p:spTree>
    <p:extLst>
      <p:ext uri="{BB962C8B-B14F-4D97-AF65-F5344CB8AC3E}">
        <p14:creationId xmlns:p14="http://schemas.microsoft.com/office/powerpoint/2010/main" val="41320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A8D95-663F-79FD-3100-33E472C0EFD0}"/>
              </a:ext>
            </a:extLst>
          </p:cNvPr>
          <p:cNvSpPr>
            <a:spLocks noGrp="1"/>
          </p:cNvSpPr>
          <p:nvPr>
            <p:ph type="title"/>
          </p:nvPr>
        </p:nvSpPr>
        <p:spPr/>
        <p:txBody>
          <a:bodyPr/>
          <a:lstStyle/>
          <a:p>
            <a:r>
              <a:rPr lang="pt-BR" dirty="0"/>
              <a:t>Sugestão de emenda sobre FGB</a:t>
            </a:r>
          </a:p>
        </p:txBody>
      </p:sp>
      <p:sp>
        <p:nvSpPr>
          <p:cNvPr id="3" name="Espaço Reservado para Conteúdo 2">
            <a:extLst>
              <a:ext uri="{FF2B5EF4-FFF2-40B4-BE49-F238E27FC236}">
                <a16:creationId xmlns:a16="http://schemas.microsoft.com/office/drawing/2014/main" id="{59B5AD9C-0435-4E2A-524C-AC0E03C2CE24}"/>
              </a:ext>
            </a:extLst>
          </p:cNvPr>
          <p:cNvSpPr>
            <a:spLocks noGrp="1"/>
          </p:cNvSpPr>
          <p:nvPr>
            <p:ph idx="1"/>
          </p:nvPr>
        </p:nvSpPr>
        <p:spPr>
          <a:xfrm>
            <a:off x="1115568" y="2240280"/>
            <a:ext cx="10168128" cy="4206240"/>
          </a:xfrm>
        </p:spPr>
        <p:txBody>
          <a:bodyPr>
            <a:normAutofit fontScale="47500" lnSpcReduction="20000"/>
          </a:bodyPr>
          <a:lstStyle/>
          <a:p>
            <a:pPr marL="0" indent="0">
              <a:buNone/>
            </a:pPr>
            <a:r>
              <a:rPr lang="pt-BR" sz="3800" dirty="0"/>
              <a:t>Dê-se nova redação ao caput e ao parágrafo único do art. 35-C da Lei nº 9.394, de 20 de dezembro de 1996, incluído pelo art. 1º do PL n° 5230/2023, e insira-se novo parágrafo no dispositivo, renumerando-os, nos seguintes termos:</a:t>
            </a:r>
          </a:p>
          <a:p>
            <a:pPr marL="0" indent="0">
              <a:buNone/>
            </a:pPr>
            <a:r>
              <a:rPr lang="pt-BR" sz="3800" dirty="0"/>
              <a:t>“Art. 35-C. A </a:t>
            </a:r>
            <a:r>
              <a:rPr lang="pt-BR" sz="3800" b="1" dirty="0"/>
              <a:t>formação geral básica</a:t>
            </a:r>
            <a:r>
              <a:rPr lang="pt-BR" sz="3800" dirty="0"/>
              <a:t>, </a:t>
            </a:r>
            <a:r>
              <a:rPr lang="pt-BR" sz="3800" b="1" dirty="0"/>
              <a:t>com carga horária mínima de 2.400 (duas mil e quatrocentas) horas</a:t>
            </a:r>
            <a:r>
              <a:rPr lang="pt-BR" sz="3800" dirty="0"/>
              <a:t>, ocorrerá de modo a corresponder à </a:t>
            </a:r>
            <a:r>
              <a:rPr lang="pt-BR" sz="3800" b="1" dirty="0">
                <a:solidFill>
                  <a:srgbClr val="0070C0"/>
                </a:solidFill>
              </a:rPr>
              <a:t>base nacional comum </a:t>
            </a:r>
            <a:r>
              <a:rPr lang="pt-BR" sz="3800" dirty="0"/>
              <a:t>de que trata o caput do art. 26 desta Lei.  </a:t>
            </a:r>
          </a:p>
          <a:p>
            <a:pPr marL="0" indent="0">
              <a:buNone/>
            </a:pPr>
            <a:r>
              <a:rPr lang="pt-BR" sz="3800" dirty="0"/>
              <a:t>§ 1º No caso da formação técnica e profissional prevista no inciso V do caput do art. 36 desta Lei, a carga horária mínima da formação geral básica poderá ser de 2.100 (duas mil e cem) horas, desde que as 300 (trezentas) horas da carga horária da formação geral básica sejam destinadas ao aprofundamento de estudos de conteúdos da Base Nacional Comum Curricular diretamente relacionados à respectiva formação técnica e profissional. </a:t>
            </a:r>
          </a:p>
          <a:p>
            <a:pPr marL="0" indent="0">
              <a:buNone/>
            </a:pPr>
            <a:r>
              <a:rPr lang="pt-BR" sz="3800" dirty="0"/>
              <a:t>§2º A formação técnica e profissional far-se-á com um mínimo de 800 (oitocentas horas), </a:t>
            </a:r>
            <a:r>
              <a:rPr lang="pt-BR" sz="3800" b="1" dirty="0">
                <a:solidFill>
                  <a:srgbClr val="0070C0"/>
                </a:solidFill>
              </a:rPr>
              <a:t>assegurando habilitação profissional técnica, conforme o Catálogo Nacional de Cursos Técnicos (CNCT)</a:t>
            </a:r>
            <a:r>
              <a:rPr lang="pt-BR" sz="3800" dirty="0"/>
              <a:t>.”</a:t>
            </a:r>
          </a:p>
          <a:p>
            <a:pPr marL="0" indent="0">
              <a:buNone/>
            </a:pPr>
            <a:endParaRPr lang="pt-BR" dirty="0"/>
          </a:p>
        </p:txBody>
      </p:sp>
    </p:spTree>
    <p:extLst>
      <p:ext uri="{BB962C8B-B14F-4D97-AF65-F5344CB8AC3E}">
        <p14:creationId xmlns:p14="http://schemas.microsoft.com/office/powerpoint/2010/main" val="91694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13">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Linha do tempo&#10;&#10;Descrição gerada automaticamente">
            <a:extLst>
              <a:ext uri="{FF2B5EF4-FFF2-40B4-BE49-F238E27FC236}">
                <a16:creationId xmlns:a16="http://schemas.microsoft.com/office/drawing/2014/main" id="{4B744DDD-32A1-9760-3071-F81D369B7A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20"/>
          <a:stretch/>
        </p:blipFill>
        <p:spPr>
          <a:xfrm>
            <a:off x="4181273" y="10"/>
            <a:ext cx="8010728"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5" name="Freeform: Shape 15">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17">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15E7CC3-DF96-FCBA-D62E-DEE8E7AF416A}"/>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dirty="0"/>
              <a:t>2. </a:t>
            </a:r>
            <a:r>
              <a:rPr lang="en-US" sz="4800" dirty="0" err="1"/>
              <a:t>Problema</a:t>
            </a:r>
            <a:r>
              <a:rPr lang="en-US" sz="4800" dirty="0"/>
              <a:t>: o Ensino </a:t>
            </a:r>
            <a:r>
              <a:rPr lang="en-US" sz="4800" dirty="0" err="1"/>
              <a:t>Médio</a:t>
            </a:r>
            <a:r>
              <a:rPr lang="en-US" sz="4800" dirty="0"/>
              <a:t> </a:t>
            </a:r>
            <a:r>
              <a:rPr lang="en-US" sz="4800" dirty="0" err="1"/>
              <a:t>Integrado</a:t>
            </a:r>
            <a:r>
              <a:rPr lang="en-US" sz="4800" dirty="0"/>
              <a:t> </a:t>
            </a:r>
            <a:r>
              <a:rPr lang="en-US" sz="4800" dirty="0" err="1"/>
              <a:t>está</a:t>
            </a:r>
            <a:r>
              <a:rPr lang="en-US" sz="4800" dirty="0"/>
              <a:t> </a:t>
            </a:r>
            <a:r>
              <a:rPr lang="en-US" sz="4800" dirty="0" err="1"/>
              <a:t>inviabilizado</a:t>
            </a:r>
            <a:endParaRPr lang="en-US" sz="48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CBACDE31-206C-F7B5-936B-D591A63FE5E9}"/>
              </a:ext>
            </a:extLst>
          </p:cNvPr>
          <p:cNvSpPr txBox="1"/>
          <p:nvPr/>
        </p:nvSpPr>
        <p:spPr>
          <a:xfrm>
            <a:off x="-10160" y="6502384"/>
            <a:ext cx="3713452" cy="369332"/>
          </a:xfrm>
          <a:prstGeom prst="rect">
            <a:avLst/>
          </a:prstGeom>
          <a:noFill/>
        </p:spPr>
        <p:txBody>
          <a:bodyPr wrap="none" rtlCol="0">
            <a:spAutoFit/>
          </a:bodyPr>
          <a:lstStyle/>
          <a:p>
            <a:r>
              <a:rPr lang="pt-BR" dirty="0"/>
              <a:t>Fonte: INEP – Censo Escolar 2023</a:t>
            </a:r>
          </a:p>
        </p:txBody>
      </p:sp>
    </p:spTree>
    <p:extLst>
      <p:ext uri="{BB962C8B-B14F-4D97-AF65-F5344CB8AC3E}">
        <p14:creationId xmlns:p14="http://schemas.microsoft.com/office/powerpoint/2010/main" val="216284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3ED4FD1-7DE4-E981-DC28-40FCA2E0534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err="1"/>
              <a:t>Matrículas</a:t>
            </a:r>
            <a:r>
              <a:rPr lang="en-US" dirty="0"/>
              <a:t> EMI</a:t>
            </a:r>
          </a:p>
        </p:txBody>
      </p:sp>
      <p:sp>
        <p:nvSpPr>
          <p:cNvPr id="33" name="Rectangle: Rounded Corners 3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m 4" descr="Tabela&#10;&#10;Descrição gerada automaticamente">
            <a:extLst>
              <a:ext uri="{FF2B5EF4-FFF2-40B4-BE49-F238E27FC236}">
                <a16:creationId xmlns:a16="http://schemas.microsoft.com/office/drawing/2014/main" id="{D6D551EF-5244-9A64-DD0D-7058BFDB0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909" y="2139484"/>
            <a:ext cx="6688182" cy="4096512"/>
          </a:xfrm>
          <a:prstGeom prst="rect">
            <a:avLst/>
          </a:prstGeom>
        </p:spPr>
      </p:pic>
    </p:spTree>
    <p:extLst>
      <p:ext uri="{BB962C8B-B14F-4D97-AF65-F5344CB8AC3E}">
        <p14:creationId xmlns:p14="http://schemas.microsoft.com/office/powerpoint/2010/main" val="166654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90F1D-4181-0756-1C87-745803957343}"/>
              </a:ext>
            </a:extLst>
          </p:cNvPr>
          <p:cNvSpPr>
            <a:spLocks noGrp="1"/>
          </p:cNvSpPr>
          <p:nvPr>
            <p:ph type="title"/>
          </p:nvPr>
        </p:nvSpPr>
        <p:spPr/>
        <p:txBody>
          <a:bodyPr>
            <a:normAutofit fontScale="90000"/>
          </a:bodyPr>
          <a:lstStyle/>
          <a:p>
            <a:r>
              <a:rPr lang="pt-BR" dirty="0"/>
              <a:t>Sugestão de emenda sobre Ensino Médio Integrado</a:t>
            </a:r>
          </a:p>
        </p:txBody>
      </p:sp>
      <p:sp>
        <p:nvSpPr>
          <p:cNvPr id="3" name="Espaço Reservado para Conteúdo 2">
            <a:extLst>
              <a:ext uri="{FF2B5EF4-FFF2-40B4-BE49-F238E27FC236}">
                <a16:creationId xmlns:a16="http://schemas.microsoft.com/office/drawing/2014/main" id="{5648F93D-99D1-C082-FED6-EEECC05A8AAB}"/>
              </a:ext>
            </a:extLst>
          </p:cNvPr>
          <p:cNvSpPr>
            <a:spLocks noGrp="1"/>
          </p:cNvSpPr>
          <p:nvPr>
            <p:ph idx="1"/>
          </p:nvPr>
        </p:nvSpPr>
        <p:spPr/>
        <p:txBody>
          <a:bodyPr>
            <a:normAutofit fontScale="92500" lnSpcReduction="20000"/>
          </a:bodyPr>
          <a:lstStyle/>
          <a:p>
            <a:pPr marL="0" indent="0">
              <a:buNone/>
            </a:pPr>
            <a:r>
              <a:rPr lang="pt-BR" sz="2400" b="0" i="0" u="none" strike="noStrike" dirty="0">
                <a:solidFill>
                  <a:srgbClr val="000000"/>
                </a:solidFill>
                <a:effectLst/>
                <a:latin typeface="Calibri" panose="020F0502020204030204" pitchFamily="34" charset="0"/>
              </a:rPr>
              <a:t>Inclua-se o § 2º no art. 35-C da Lei nº 9.394, de 20 de dezembro de 1996, incluído pelo art. 1º do PL n° 5230/2023, nos seguintes termos:</a:t>
            </a:r>
          </a:p>
          <a:p>
            <a:pPr marL="0" indent="0">
              <a:buNone/>
            </a:pPr>
            <a:endParaRPr lang="pt-BR" sz="2400" b="0" i="0" u="none" strike="noStrike" dirty="0">
              <a:solidFill>
                <a:srgbClr val="000000"/>
              </a:solidFill>
              <a:effectLst/>
              <a:latin typeface="Calibri" panose="020F0502020204030204" pitchFamily="34" charset="0"/>
            </a:endParaRPr>
          </a:p>
          <a:p>
            <a:pPr marL="0" indent="0">
              <a:buNone/>
            </a:pPr>
            <a:r>
              <a:rPr lang="pt-BR" sz="2400" b="0" i="0" u="none" strike="noStrike" dirty="0">
                <a:solidFill>
                  <a:srgbClr val="000000"/>
                </a:solidFill>
                <a:effectLst/>
                <a:latin typeface="Calibri" panose="020F0502020204030204" pitchFamily="34" charset="0"/>
              </a:rPr>
              <a:t>Art. 35-C. </a:t>
            </a:r>
          </a:p>
          <a:p>
            <a:pPr marL="0" indent="0">
              <a:buNone/>
            </a:pPr>
            <a:r>
              <a:rPr lang="pt-BR" sz="2400" b="0" i="0" u="none" strike="noStrike" dirty="0">
                <a:solidFill>
                  <a:srgbClr val="000000"/>
                </a:solidFill>
                <a:effectLst/>
                <a:latin typeface="Calibri" panose="020F0502020204030204" pitchFamily="34" charset="0"/>
              </a:rPr>
              <a:t>……………………………………………………</a:t>
            </a:r>
          </a:p>
          <a:p>
            <a:pPr marL="0" indent="0">
              <a:buNone/>
            </a:pPr>
            <a:r>
              <a:rPr lang="pt-BR" sz="2400" b="0" i="0" u="none" strike="noStrike" dirty="0">
                <a:solidFill>
                  <a:srgbClr val="000000"/>
                </a:solidFill>
                <a:effectLst/>
                <a:latin typeface="Calibri" panose="020F0502020204030204" pitchFamily="34" charset="0"/>
              </a:rPr>
              <a:t>§ 2º </a:t>
            </a:r>
            <a:r>
              <a:rPr lang="pt-BR" sz="2400" b="1" i="0" u="none" strike="noStrike" dirty="0">
                <a:solidFill>
                  <a:srgbClr val="000000"/>
                </a:solidFill>
                <a:effectLst/>
                <a:latin typeface="Calibri" panose="020F0502020204030204" pitchFamily="34" charset="0"/>
              </a:rPr>
              <a:t>A educação profissional técnica de nível médio articulada e desenvolvida na forma integrada</a:t>
            </a:r>
            <a:r>
              <a:rPr lang="pt-BR" sz="2400" b="0" i="0" u="none" strike="noStrike" dirty="0">
                <a:solidFill>
                  <a:srgbClr val="000000"/>
                </a:solidFill>
                <a:effectLst/>
                <a:latin typeface="Calibri" panose="020F0502020204030204" pitchFamily="34" charset="0"/>
              </a:rPr>
              <a:t>, </a:t>
            </a:r>
            <a:r>
              <a:rPr lang="pt-BR" sz="2400" b="0" i="0" u="sng" strike="noStrike" dirty="0">
                <a:solidFill>
                  <a:srgbClr val="000000"/>
                </a:solidFill>
                <a:effectLst/>
                <a:latin typeface="Calibri" panose="020F0502020204030204" pitchFamily="34" charset="0"/>
              </a:rPr>
              <a:t>prevista no inciso I do caput do art. 36-C desta Lei</a:t>
            </a:r>
            <a:r>
              <a:rPr lang="pt-BR" sz="2400" b="0" i="0" u="none" strike="noStrike" dirty="0">
                <a:solidFill>
                  <a:srgbClr val="000000"/>
                </a:solidFill>
                <a:effectLst/>
                <a:latin typeface="Calibri" panose="020F0502020204030204" pitchFamily="34" charset="0"/>
              </a:rPr>
              <a:t>, </a:t>
            </a:r>
            <a:r>
              <a:rPr lang="pt-BR" sz="2400" b="1" i="0" u="none" strike="noStrike" dirty="0">
                <a:solidFill>
                  <a:srgbClr val="0070C0"/>
                </a:solidFill>
                <a:effectLst/>
                <a:latin typeface="Calibri" panose="020F0502020204030204" pitchFamily="34" charset="0"/>
              </a:rPr>
              <a:t>terá carga horária mínima total de 3.200 (três mil e duzentas) horas, com  2.400 (duas mil e quatrocentas) horas de formação geral básica (FGB),  estabelecendo-se unidade curricular entre habilitação profissional e FGB</a:t>
            </a:r>
            <a:r>
              <a:rPr lang="pt-BR" sz="2400" b="0" i="0" u="none" strike="noStrike" dirty="0">
                <a:solidFill>
                  <a:srgbClr val="000000"/>
                </a:solidFill>
                <a:effectLst/>
                <a:latin typeface="Calibri" panose="020F0502020204030204" pitchFamily="34" charset="0"/>
              </a:rPr>
              <a:t>.</a:t>
            </a:r>
            <a:endParaRPr lang="pt-BR" sz="2400" dirty="0"/>
          </a:p>
        </p:txBody>
      </p:sp>
    </p:spTree>
    <p:extLst>
      <p:ext uri="{BB962C8B-B14F-4D97-AF65-F5344CB8AC3E}">
        <p14:creationId xmlns:p14="http://schemas.microsoft.com/office/powerpoint/2010/main" val="277979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13">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C9F6770-7062-F95A-1AEA-A509C39B69D7}"/>
              </a:ext>
            </a:extLst>
          </p:cNvPr>
          <p:cNvSpPr>
            <a:spLocks noGrp="1"/>
          </p:cNvSpPr>
          <p:nvPr>
            <p:ph type="title"/>
          </p:nvPr>
        </p:nvSpPr>
        <p:spPr>
          <a:xfrm>
            <a:off x="901690" y="405575"/>
            <a:ext cx="6614678" cy="1371600"/>
          </a:xfrm>
        </p:spPr>
        <p:txBody>
          <a:bodyPr vert="horz" lIns="91440" tIns="45720" rIns="91440" bIns="45720" rtlCol="0" anchor="ctr">
            <a:normAutofit/>
          </a:bodyPr>
          <a:lstStyle/>
          <a:p>
            <a:r>
              <a:rPr lang="en-US" sz="2800" dirty="0"/>
              <a:t>3. </a:t>
            </a:r>
            <a:r>
              <a:rPr lang="en-US" sz="2800" dirty="0" err="1"/>
              <a:t>Trabalho</a:t>
            </a:r>
            <a:r>
              <a:rPr lang="en-US" sz="2800" dirty="0"/>
              <a:t> </a:t>
            </a:r>
            <a:r>
              <a:rPr lang="en-US" sz="2800" dirty="0" err="1"/>
              <a:t>como</a:t>
            </a:r>
            <a:r>
              <a:rPr lang="en-US" sz="2800" dirty="0"/>
              <a:t> carga </a:t>
            </a:r>
            <a:r>
              <a:rPr lang="en-US" sz="2800" dirty="0" err="1"/>
              <a:t>horária</a:t>
            </a:r>
            <a:r>
              <a:rPr lang="en-US" sz="2800" dirty="0"/>
              <a:t>: </a:t>
            </a:r>
            <a:r>
              <a:rPr lang="en-US" sz="2800" dirty="0" err="1"/>
              <a:t>desescolarização</a:t>
            </a:r>
            <a:endParaRPr lang="en-US" sz="2800" dirty="0"/>
          </a:p>
        </p:txBody>
      </p:sp>
      <p:sp>
        <p:nvSpPr>
          <p:cNvPr id="2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ço Reservado para Conteúdo 4" descr="Texto&#10;&#10;Descrição gerada automaticamente">
            <a:extLst>
              <a:ext uri="{FF2B5EF4-FFF2-40B4-BE49-F238E27FC236}">
                <a16:creationId xmlns:a16="http://schemas.microsoft.com/office/drawing/2014/main" id="{46899130-CBD1-8767-866B-FE5BDFCFC4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378" y="2091095"/>
            <a:ext cx="10648709" cy="4206240"/>
          </a:xfrm>
          <a:prstGeom prst="rect">
            <a:avLst/>
          </a:prstGeom>
        </p:spPr>
      </p:pic>
    </p:spTree>
    <p:extLst>
      <p:ext uri="{BB962C8B-B14F-4D97-AF65-F5344CB8AC3E}">
        <p14:creationId xmlns:p14="http://schemas.microsoft.com/office/powerpoint/2010/main" val="5232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6E053-DCF7-55EC-26B1-94D3A5978E25}"/>
              </a:ext>
            </a:extLst>
          </p:cNvPr>
          <p:cNvSpPr>
            <a:spLocks noGrp="1"/>
          </p:cNvSpPr>
          <p:nvPr>
            <p:ph type="title"/>
          </p:nvPr>
        </p:nvSpPr>
        <p:spPr/>
        <p:txBody>
          <a:bodyPr>
            <a:normAutofit fontScale="90000"/>
          </a:bodyPr>
          <a:lstStyle/>
          <a:p>
            <a:r>
              <a:rPr lang="pt-BR" dirty="0"/>
              <a:t>Sugestão de emenda sobre </a:t>
            </a:r>
            <a:r>
              <a:rPr lang="pt-BR" dirty="0" err="1"/>
              <a:t>desescolarização</a:t>
            </a:r>
            <a:endParaRPr lang="pt-BR" dirty="0"/>
          </a:p>
        </p:txBody>
      </p:sp>
      <p:sp>
        <p:nvSpPr>
          <p:cNvPr id="3" name="Espaço Reservado para Conteúdo 2">
            <a:extLst>
              <a:ext uri="{FF2B5EF4-FFF2-40B4-BE49-F238E27FC236}">
                <a16:creationId xmlns:a16="http://schemas.microsoft.com/office/drawing/2014/main" id="{E2B1931A-DA02-5B59-49B4-7C6184FB6DD3}"/>
              </a:ext>
            </a:extLst>
          </p:cNvPr>
          <p:cNvSpPr>
            <a:spLocks noGrp="1"/>
          </p:cNvSpPr>
          <p:nvPr>
            <p:ph idx="1"/>
          </p:nvPr>
        </p:nvSpPr>
        <p:spPr>
          <a:xfrm>
            <a:off x="1115568" y="2478024"/>
            <a:ext cx="10168128" cy="3995928"/>
          </a:xfrm>
        </p:spPr>
        <p:txBody>
          <a:bodyPr>
            <a:normAutofit fontScale="55000" lnSpcReduction="20000"/>
          </a:bodyPr>
          <a:lstStyle/>
          <a:p>
            <a:pPr marL="0" indent="0">
              <a:buNone/>
            </a:pPr>
            <a:r>
              <a:rPr lang="pt-BR" sz="3300" dirty="0"/>
              <a:t>Dê-se nova redação ao caput e ao § 4º do art. 35-B da Lei nº 9.394, de 20 de dezembro de 1996, incluído pelo art. 1º do PL n° 5230/2023, nos seguintes termos:</a:t>
            </a:r>
          </a:p>
          <a:p>
            <a:pPr marL="0" indent="0">
              <a:buNone/>
            </a:pPr>
            <a:endParaRPr lang="pt-BR" sz="3300" dirty="0"/>
          </a:p>
          <a:p>
            <a:pPr marL="0" indent="0">
              <a:buNone/>
            </a:pPr>
            <a:r>
              <a:rPr lang="pt-BR" sz="3300" dirty="0"/>
              <a:t>Art. 35-B. O currículo do ensino médio será composto de formação geral básica, relativa à base nacional comum, e de itinerários formativos, correspondentes à parte diversificada a que se refere o artigo 26 desta Lei.</a:t>
            </a:r>
          </a:p>
          <a:p>
            <a:pPr marL="0" indent="0">
              <a:buNone/>
            </a:pPr>
            <a:endParaRPr lang="pt-BR" sz="3300" dirty="0"/>
          </a:p>
          <a:p>
            <a:pPr marL="0" indent="0">
              <a:buNone/>
            </a:pPr>
            <a:r>
              <a:rPr lang="pt-BR" sz="3300" dirty="0"/>
              <a:t>(...)</a:t>
            </a:r>
          </a:p>
          <a:p>
            <a:pPr marL="0" indent="0">
              <a:buNone/>
            </a:pPr>
            <a:r>
              <a:rPr lang="pt-BR" sz="3300" dirty="0"/>
              <a:t>§ 4º Para fins de cumprimento das exigências curriculares do ensino médio em regime de tempo integral, excepcionalmente, os sistemas de ensino poderão reconhecer aprendizagens, competências e habilidades desenvolvidas pelos </a:t>
            </a:r>
            <a:r>
              <a:rPr lang="pt-BR" sz="3300" b="1" dirty="0">
                <a:solidFill>
                  <a:srgbClr val="0070C0"/>
                </a:solidFill>
              </a:rPr>
              <a:t>estudantes dos cursos de formação técnica e profissional em estágios</a:t>
            </a:r>
            <a:r>
              <a:rPr lang="pt-BR" sz="3300" dirty="0"/>
              <a:t>, definidos conforme a legislação específica, </a:t>
            </a:r>
            <a:r>
              <a:rPr lang="pt-BR" sz="3300" b="1" dirty="0">
                <a:solidFill>
                  <a:srgbClr val="0070C0"/>
                </a:solidFill>
              </a:rPr>
              <a:t>desde que estejam diretamente vinculadas aos seus respectivos cursos</a:t>
            </a:r>
            <a:r>
              <a:rPr lang="pt-BR" sz="3300" dirty="0"/>
              <a:t>.</a:t>
            </a:r>
          </a:p>
          <a:p>
            <a:pPr marL="0" indent="0">
              <a:buNone/>
            </a:pPr>
            <a:endParaRPr lang="pt-BR" dirty="0"/>
          </a:p>
        </p:txBody>
      </p:sp>
    </p:spTree>
    <p:extLst>
      <p:ext uri="{BB962C8B-B14F-4D97-AF65-F5344CB8AC3E}">
        <p14:creationId xmlns:p14="http://schemas.microsoft.com/office/powerpoint/2010/main" val="138905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535F4-5F06-23D8-FE52-AF6DCB2B6564}"/>
              </a:ext>
            </a:extLst>
          </p:cNvPr>
          <p:cNvSpPr>
            <a:spLocks noGrp="1"/>
          </p:cNvSpPr>
          <p:nvPr>
            <p:ph type="title"/>
          </p:nvPr>
        </p:nvSpPr>
        <p:spPr/>
        <p:txBody>
          <a:bodyPr>
            <a:normAutofit fontScale="90000"/>
          </a:bodyPr>
          <a:lstStyle/>
          <a:p>
            <a:r>
              <a:rPr lang="pt-BR" dirty="0"/>
              <a:t>4. Sugestão de emenda para recomposição dos conteúdos estruturados</a:t>
            </a:r>
          </a:p>
        </p:txBody>
      </p:sp>
      <p:sp>
        <p:nvSpPr>
          <p:cNvPr id="3" name="Espaço Reservado para Conteúdo 2">
            <a:extLst>
              <a:ext uri="{FF2B5EF4-FFF2-40B4-BE49-F238E27FC236}">
                <a16:creationId xmlns:a16="http://schemas.microsoft.com/office/drawing/2014/main" id="{ED0AB1C4-67C0-6676-F84C-14D8EE5D008F}"/>
              </a:ext>
            </a:extLst>
          </p:cNvPr>
          <p:cNvSpPr>
            <a:spLocks noGrp="1"/>
          </p:cNvSpPr>
          <p:nvPr>
            <p:ph idx="1"/>
          </p:nvPr>
        </p:nvSpPr>
        <p:spPr>
          <a:xfrm>
            <a:off x="1115568" y="2167128"/>
            <a:ext cx="10168128" cy="4178808"/>
          </a:xfrm>
        </p:spPr>
        <p:txBody>
          <a:bodyPr>
            <a:noAutofit/>
          </a:bodyPr>
          <a:lstStyle/>
          <a:p>
            <a:pPr marL="0" indent="0">
              <a:buNone/>
            </a:pPr>
            <a:r>
              <a:rPr lang="pt-BR" sz="1400" dirty="0"/>
              <a:t>Dê-se nova redação aos incisos e ao § 3º do art. 35-D da Lei nº 9.394, de 20 de dezembro de 1996, incluído pelo art. 1º do PL n° 5230/2023, nos seguintes termos:</a:t>
            </a:r>
          </a:p>
          <a:p>
            <a:pPr marL="0" indent="0">
              <a:buNone/>
            </a:pPr>
            <a:r>
              <a:rPr lang="pt-BR" sz="1400" dirty="0"/>
              <a:t>Art. 35-D. </a:t>
            </a:r>
          </a:p>
          <a:p>
            <a:pPr marL="0" indent="0">
              <a:buNone/>
            </a:pPr>
            <a:r>
              <a:rPr lang="pt-BR" sz="1400" dirty="0"/>
              <a:t>……………………………………………………………</a:t>
            </a:r>
          </a:p>
          <a:p>
            <a:pPr marL="0" indent="0">
              <a:buNone/>
            </a:pPr>
            <a:r>
              <a:rPr lang="pt-BR" sz="1400" dirty="0"/>
              <a:t>I - Linguagens e suas Tecnologias </a:t>
            </a:r>
            <a:r>
              <a:rPr lang="pt-BR" sz="1400" b="1" dirty="0">
                <a:solidFill>
                  <a:srgbClr val="0070C0"/>
                </a:solidFill>
              </a:rPr>
              <a:t>(Artes, Educação Física, Língua Espanhola, Língua Inglesa, Língua Portuguesa e suas Literaturas)</a:t>
            </a:r>
            <a:r>
              <a:rPr lang="pt-BR" sz="1400" dirty="0"/>
              <a:t>;</a:t>
            </a:r>
          </a:p>
          <a:p>
            <a:pPr marL="0" indent="0">
              <a:buNone/>
            </a:pPr>
            <a:r>
              <a:rPr lang="pt-BR" sz="1400" dirty="0"/>
              <a:t>II - Matemática e suas Tecnologias </a:t>
            </a:r>
            <a:r>
              <a:rPr lang="pt-BR" sz="1400" b="1" dirty="0">
                <a:solidFill>
                  <a:srgbClr val="0070C0"/>
                </a:solidFill>
              </a:rPr>
              <a:t>(Matemática)</a:t>
            </a:r>
            <a:r>
              <a:rPr lang="pt-BR" sz="1400" dirty="0"/>
              <a:t>;</a:t>
            </a:r>
          </a:p>
          <a:p>
            <a:pPr marL="0" indent="0">
              <a:buNone/>
            </a:pPr>
            <a:r>
              <a:rPr lang="pt-BR" sz="1400" dirty="0"/>
              <a:t>III - Ciências da Natureza e suas Tecnologias </a:t>
            </a:r>
            <a:r>
              <a:rPr lang="pt-BR" sz="1400" b="1" dirty="0">
                <a:solidFill>
                  <a:srgbClr val="0070C0"/>
                </a:solidFill>
              </a:rPr>
              <a:t>(Biologia, Física e Química)</a:t>
            </a:r>
            <a:r>
              <a:rPr lang="pt-BR" sz="1400" dirty="0"/>
              <a:t>;</a:t>
            </a:r>
          </a:p>
          <a:p>
            <a:pPr marL="0" indent="0">
              <a:buNone/>
            </a:pPr>
            <a:r>
              <a:rPr lang="pt-BR" sz="1400" dirty="0"/>
              <a:t>IV - Ciências Humanas, Sociais e suas Tecnologias </a:t>
            </a:r>
            <a:r>
              <a:rPr lang="pt-BR" sz="1400" b="1" dirty="0">
                <a:solidFill>
                  <a:srgbClr val="0070C0"/>
                </a:solidFill>
              </a:rPr>
              <a:t>(Filosofia, Geografia, História e Sociologia)</a:t>
            </a:r>
            <a:r>
              <a:rPr lang="pt-BR" sz="1400" dirty="0"/>
              <a:t>.</a:t>
            </a:r>
          </a:p>
          <a:p>
            <a:pPr marL="0" indent="0">
              <a:buNone/>
            </a:pPr>
            <a:r>
              <a:rPr lang="pt-BR" sz="1400" dirty="0"/>
              <a:t>(...) </a:t>
            </a:r>
          </a:p>
          <a:p>
            <a:pPr marL="0" indent="0">
              <a:buNone/>
            </a:pPr>
            <a:r>
              <a:rPr lang="pt-BR" sz="1400" dirty="0"/>
              <a:t>§ 3º Os </a:t>
            </a:r>
            <a:r>
              <a:rPr lang="pt-BR" sz="1400" b="1" dirty="0">
                <a:solidFill>
                  <a:srgbClr val="0070C0"/>
                </a:solidFill>
              </a:rPr>
              <a:t>componentes curriculares que compõem cada área do conhecimento, definidos nos incisos I a IV do caput deste artigo, possuem caráter obrigatório</a:t>
            </a:r>
            <a:r>
              <a:rPr lang="pt-BR" sz="1400" dirty="0"/>
              <a:t> e se </a:t>
            </a:r>
            <a:r>
              <a:rPr lang="pt-BR" sz="1400" u="sng" dirty="0"/>
              <a:t>destinam ao cumprimento do tempo destinado à Formação Geral Básica</a:t>
            </a:r>
            <a:r>
              <a:rPr lang="pt-BR" sz="1400" dirty="0"/>
              <a:t>, devendo haver equilíbrio na distribuição da carga horária de cada um deles ao longo dos anos.</a:t>
            </a:r>
          </a:p>
        </p:txBody>
      </p:sp>
    </p:spTree>
    <p:extLst>
      <p:ext uri="{BB962C8B-B14F-4D97-AF65-F5344CB8AC3E}">
        <p14:creationId xmlns:p14="http://schemas.microsoft.com/office/powerpoint/2010/main" val="257506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9A6A1-FA5F-DBE4-F157-E0DC36A4CF53}"/>
              </a:ext>
            </a:extLst>
          </p:cNvPr>
          <p:cNvSpPr>
            <a:spLocks noGrp="1"/>
          </p:cNvSpPr>
          <p:nvPr>
            <p:ph type="title"/>
          </p:nvPr>
        </p:nvSpPr>
        <p:spPr/>
        <p:txBody>
          <a:bodyPr/>
          <a:lstStyle/>
          <a:p>
            <a:r>
              <a:rPr lang="pt-BR" dirty="0"/>
              <a:t>5. ENEM e vestibulares justos – 1/2</a:t>
            </a:r>
          </a:p>
        </p:txBody>
      </p:sp>
      <p:sp>
        <p:nvSpPr>
          <p:cNvPr id="3" name="Espaço Reservado para Conteúdo 2">
            <a:extLst>
              <a:ext uri="{FF2B5EF4-FFF2-40B4-BE49-F238E27FC236}">
                <a16:creationId xmlns:a16="http://schemas.microsoft.com/office/drawing/2014/main" id="{3493DE6E-E1CC-2832-FC44-D28D24158B46}"/>
              </a:ext>
            </a:extLst>
          </p:cNvPr>
          <p:cNvSpPr>
            <a:spLocks noGrp="1"/>
          </p:cNvSpPr>
          <p:nvPr>
            <p:ph idx="1"/>
          </p:nvPr>
        </p:nvSpPr>
        <p:spPr/>
        <p:txBody>
          <a:bodyPr/>
          <a:lstStyle/>
          <a:p>
            <a:pPr marL="0" indent="0">
              <a:buNone/>
            </a:pPr>
            <a:r>
              <a:rPr lang="pt-BR" dirty="0"/>
              <a:t>Como está na LDB – Lei 9.394/1996</a:t>
            </a:r>
          </a:p>
          <a:p>
            <a:pPr marL="0" indent="0">
              <a:buNone/>
            </a:pPr>
            <a:endParaRPr lang="pt-BR" dirty="0"/>
          </a:p>
          <a:p>
            <a:pPr marL="0" indent="0">
              <a:buNone/>
            </a:pPr>
            <a:r>
              <a:rPr lang="pt-BR" b="0" i="0" dirty="0">
                <a:solidFill>
                  <a:srgbClr val="000000"/>
                </a:solidFill>
                <a:effectLst/>
                <a:highlight>
                  <a:srgbClr val="FFFFFF"/>
                </a:highlight>
                <a:latin typeface="Arial" panose="020B0604020202020204" pitchFamily="34" charset="0"/>
              </a:rPr>
              <a:t>§ 3º   O processo seletivo referido no inciso II considerará as competências e as habilidades definidas na </a:t>
            </a:r>
            <a:r>
              <a:rPr lang="pt-BR" b="0" i="0" u="sng" dirty="0">
                <a:solidFill>
                  <a:srgbClr val="000000"/>
                </a:solidFill>
                <a:effectLst/>
                <a:highlight>
                  <a:srgbClr val="FFFFFF"/>
                </a:highlight>
                <a:latin typeface="Arial" panose="020B0604020202020204" pitchFamily="34" charset="0"/>
              </a:rPr>
              <a:t>Base Nacional Comum Curricular</a:t>
            </a:r>
            <a:r>
              <a:rPr lang="pt-BR" b="0" i="0" dirty="0">
                <a:solidFill>
                  <a:srgbClr val="000000"/>
                </a:solidFill>
                <a:effectLst/>
                <a:highlight>
                  <a:srgbClr val="FFFFFF"/>
                </a:highlight>
                <a:latin typeface="Arial" panose="020B0604020202020204" pitchFamily="34" charset="0"/>
              </a:rPr>
              <a:t>.                </a:t>
            </a:r>
            <a:r>
              <a:rPr lang="pt-BR" b="0" i="0" dirty="0">
                <a:effectLst/>
                <a:highlight>
                  <a:srgbClr val="FFFFFF"/>
                </a:highlight>
                <a:latin typeface="Arial" panose="020B0604020202020204" pitchFamily="34" charset="0"/>
                <a:hlinkClick r:id="rId2"/>
              </a:rPr>
              <a:t>(Incluído pela lei nº 13.415, de 2017)</a:t>
            </a:r>
            <a:endParaRPr lang="pt-BR" dirty="0"/>
          </a:p>
        </p:txBody>
      </p:sp>
    </p:spTree>
    <p:extLst>
      <p:ext uri="{BB962C8B-B14F-4D97-AF65-F5344CB8AC3E}">
        <p14:creationId xmlns:p14="http://schemas.microsoft.com/office/powerpoint/2010/main" val="1884387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B785A-4851-6857-93A8-7EBF0231116B}"/>
              </a:ext>
            </a:extLst>
          </p:cNvPr>
          <p:cNvSpPr>
            <a:spLocks noGrp="1"/>
          </p:cNvSpPr>
          <p:nvPr>
            <p:ph type="title"/>
          </p:nvPr>
        </p:nvSpPr>
        <p:spPr/>
        <p:txBody>
          <a:bodyPr/>
          <a:lstStyle/>
          <a:p>
            <a:r>
              <a:rPr lang="pt-BR" dirty="0"/>
              <a:t>5. ENEM e vestibulares justos – 2/2</a:t>
            </a:r>
          </a:p>
        </p:txBody>
      </p:sp>
      <p:sp>
        <p:nvSpPr>
          <p:cNvPr id="3" name="Espaço Reservado para Conteúdo 2">
            <a:extLst>
              <a:ext uri="{FF2B5EF4-FFF2-40B4-BE49-F238E27FC236}">
                <a16:creationId xmlns:a16="http://schemas.microsoft.com/office/drawing/2014/main" id="{775E63C9-A962-A421-BB81-D2F0BDBA8BBC}"/>
              </a:ext>
            </a:extLst>
          </p:cNvPr>
          <p:cNvSpPr>
            <a:spLocks noGrp="1"/>
          </p:cNvSpPr>
          <p:nvPr>
            <p:ph idx="1"/>
          </p:nvPr>
        </p:nvSpPr>
        <p:spPr/>
        <p:txBody>
          <a:bodyPr>
            <a:normAutofit fontScale="77500" lnSpcReduction="20000"/>
          </a:bodyPr>
          <a:lstStyle/>
          <a:p>
            <a:pPr marL="0" indent="0">
              <a:buNone/>
            </a:pPr>
            <a:r>
              <a:rPr lang="pt-BR" dirty="0"/>
              <a:t>Como está no PL 5230/2023 – Câmara dos Deputados:</a:t>
            </a:r>
          </a:p>
          <a:p>
            <a:pPr marL="0" indent="0">
              <a:buNone/>
            </a:pPr>
            <a:r>
              <a:rPr lang="pt-BR" dirty="0"/>
              <a:t>§ 3º O processo seletivo referido no inciso II do caput deste artigo considerará, na forma do 8 regulamento, as competências e as habilidades definidas:</a:t>
            </a:r>
          </a:p>
          <a:p>
            <a:pPr marL="0" indent="0">
              <a:buNone/>
            </a:pPr>
            <a:r>
              <a:rPr lang="pt-BR" dirty="0"/>
              <a:t>I - na </a:t>
            </a:r>
            <a:r>
              <a:rPr lang="pt-BR" u="sng" dirty="0"/>
              <a:t>Base Nacional Comum Curricular </a:t>
            </a:r>
            <a:r>
              <a:rPr lang="pt-BR" dirty="0"/>
              <a:t>prevista no art. 35-D desta Lei; e </a:t>
            </a:r>
          </a:p>
          <a:p>
            <a:pPr marL="0" indent="0">
              <a:buNone/>
            </a:pPr>
            <a:r>
              <a:rPr lang="pt-BR" dirty="0"/>
              <a:t>II - </a:t>
            </a:r>
            <a:r>
              <a:rPr lang="pt-BR" u="sng" dirty="0"/>
              <a:t>nas diretrizes nacionais de aprofundamento das áreas do conhecimento</a:t>
            </a:r>
            <a:r>
              <a:rPr lang="pt-BR" dirty="0"/>
              <a:t> previstas no art. 36 desta Lei, assegurado ao estudante o direito de optar por uma das áreas do conhecimento, independentemente do itinerário formativo cursado no ensino médio.”(NR)</a:t>
            </a:r>
          </a:p>
        </p:txBody>
      </p:sp>
    </p:spTree>
    <p:extLst>
      <p:ext uri="{BB962C8B-B14F-4D97-AF65-F5344CB8AC3E}">
        <p14:creationId xmlns:p14="http://schemas.microsoft.com/office/powerpoint/2010/main" val="229276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975F6-CFC9-26AB-0475-E33A67DADA57}"/>
              </a:ext>
            </a:extLst>
          </p:cNvPr>
          <p:cNvSpPr>
            <a:spLocks noGrp="1"/>
          </p:cNvSpPr>
          <p:nvPr>
            <p:ph type="title"/>
          </p:nvPr>
        </p:nvSpPr>
        <p:spPr/>
        <p:txBody>
          <a:bodyPr/>
          <a:lstStyle/>
          <a:p>
            <a:r>
              <a:rPr lang="pt-BR" dirty="0"/>
              <a:t>Sugestão de emenda sobre Enem</a:t>
            </a:r>
          </a:p>
        </p:txBody>
      </p:sp>
      <p:sp>
        <p:nvSpPr>
          <p:cNvPr id="3" name="Espaço Reservado para Conteúdo 2">
            <a:extLst>
              <a:ext uri="{FF2B5EF4-FFF2-40B4-BE49-F238E27FC236}">
                <a16:creationId xmlns:a16="http://schemas.microsoft.com/office/drawing/2014/main" id="{15E3DE70-44CE-D275-DC88-E0E7BEFD858F}"/>
              </a:ext>
            </a:extLst>
          </p:cNvPr>
          <p:cNvSpPr>
            <a:spLocks noGrp="1"/>
          </p:cNvSpPr>
          <p:nvPr>
            <p:ph idx="1"/>
          </p:nvPr>
        </p:nvSpPr>
        <p:spPr/>
        <p:txBody>
          <a:bodyPr>
            <a:normAutofit fontScale="70000" lnSpcReduction="20000"/>
          </a:bodyPr>
          <a:lstStyle/>
          <a:p>
            <a:pPr marL="0" indent="0">
              <a:buNone/>
            </a:pPr>
            <a:r>
              <a:rPr lang="pt-BR" dirty="0"/>
              <a:t>Dê-se nova redação ao art. 9º do PL n° 5230/2023, nos seguintes termos:</a:t>
            </a:r>
          </a:p>
          <a:p>
            <a:pPr marL="0" indent="0">
              <a:buNone/>
            </a:pPr>
            <a:endParaRPr lang="pt-BR" dirty="0"/>
          </a:p>
          <a:p>
            <a:pPr marL="0" indent="0">
              <a:buNone/>
            </a:pPr>
            <a:r>
              <a:rPr lang="pt-BR" dirty="0"/>
              <a:t>Art. 9º O disposto no § 3º do art. 44 da Lei nº 9.394, de 20 de dezembro de 1996 (Lei de Diretrizes e Bases da Educação Nacional), passa a vigorar com a seguinte redação: </a:t>
            </a:r>
          </a:p>
          <a:p>
            <a:pPr marL="0" indent="0">
              <a:buNone/>
            </a:pPr>
            <a:endParaRPr lang="pt-BR" dirty="0"/>
          </a:p>
          <a:p>
            <a:pPr marL="0" indent="0">
              <a:buNone/>
            </a:pPr>
            <a:r>
              <a:rPr lang="pt-BR" dirty="0"/>
              <a:t>“Art. 44. ..................................................................................</a:t>
            </a:r>
          </a:p>
          <a:p>
            <a:pPr marL="0" indent="0">
              <a:buNone/>
            </a:pPr>
            <a:r>
              <a:rPr lang="pt-BR" b="1" dirty="0">
                <a:solidFill>
                  <a:srgbClr val="0070C0"/>
                </a:solidFill>
              </a:rPr>
              <a:t>§ 3º As matrizes de referência e conteúdos programáticos dos exames ou provas de acesso à Educação Superior deverão estar baseados, obrigatoriamente, nos componentes curriculares dispostos na Formação Geral Básica</a:t>
            </a:r>
            <a:r>
              <a:rPr lang="pt-BR" dirty="0"/>
              <a:t>.”</a:t>
            </a:r>
          </a:p>
          <a:p>
            <a:pPr marL="0" indent="0">
              <a:buNone/>
            </a:pPr>
            <a:endParaRPr lang="pt-BR" dirty="0"/>
          </a:p>
        </p:txBody>
      </p:sp>
    </p:spTree>
    <p:extLst>
      <p:ext uri="{BB962C8B-B14F-4D97-AF65-F5344CB8AC3E}">
        <p14:creationId xmlns:p14="http://schemas.microsoft.com/office/powerpoint/2010/main" val="254299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C0983-DF69-6D32-F73D-223657495C9E}"/>
              </a:ext>
            </a:extLst>
          </p:cNvPr>
          <p:cNvSpPr>
            <a:spLocks noGrp="1"/>
          </p:cNvSpPr>
          <p:nvPr>
            <p:ph type="title"/>
          </p:nvPr>
        </p:nvSpPr>
        <p:spPr/>
        <p:txBody>
          <a:bodyPr>
            <a:normAutofit fontScale="90000"/>
          </a:bodyPr>
          <a:lstStyle/>
          <a:p>
            <a:r>
              <a:rPr lang="pt-BR" dirty="0"/>
              <a:t>Evidências científicas revelam a inviabilidade do Novo Ensino Médio – 2/2</a:t>
            </a:r>
          </a:p>
        </p:txBody>
      </p:sp>
      <p:sp>
        <p:nvSpPr>
          <p:cNvPr id="3" name="Espaço Reservado para Conteúdo 2">
            <a:extLst>
              <a:ext uri="{FF2B5EF4-FFF2-40B4-BE49-F238E27FC236}">
                <a16:creationId xmlns:a16="http://schemas.microsoft.com/office/drawing/2014/main" id="{DE88ADB8-530D-4A25-3E20-1C8AFEE56527}"/>
              </a:ext>
            </a:extLst>
          </p:cNvPr>
          <p:cNvSpPr>
            <a:spLocks noGrp="1"/>
          </p:cNvSpPr>
          <p:nvPr>
            <p:ph idx="1"/>
          </p:nvPr>
        </p:nvSpPr>
        <p:spPr/>
        <p:txBody>
          <a:bodyPr>
            <a:normAutofit fontScale="62500" lnSpcReduction="20000"/>
          </a:bodyPr>
          <a:lstStyle/>
          <a:p>
            <a:pPr marL="0" indent="0">
              <a:buNone/>
            </a:pPr>
            <a:r>
              <a:rPr lang="pt-BR" dirty="0"/>
              <a:t>Os estudos também evidenciam o </a:t>
            </a:r>
            <a:r>
              <a:rPr lang="pt-BR" b="1" dirty="0">
                <a:solidFill>
                  <a:srgbClr val="0070C0"/>
                </a:solidFill>
              </a:rPr>
              <a:t>engodo da liberdade de escolha</a:t>
            </a:r>
            <a:r>
              <a:rPr lang="pt-BR" dirty="0"/>
              <a:t>, já que a oferta dos itinerários formativos depende das condições (precárias) das escolas – </a:t>
            </a:r>
            <a:r>
              <a:rPr lang="pt-BR" b="1" dirty="0">
                <a:solidFill>
                  <a:srgbClr val="0070C0"/>
                </a:solidFill>
              </a:rPr>
              <a:t>há registros de instituições de ensino com apenas 1 itinerário e estudantes designados/as ao que está disponível, sem opção</a:t>
            </a:r>
            <a:r>
              <a:rPr lang="pt-BR" dirty="0"/>
              <a:t>. Além disso, o modelo de formação profissional por meio dos itinerários, podendo ser composta pela soma de cursos de curta duração, </a:t>
            </a:r>
            <a:r>
              <a:rPr lang="pt-BR" b="1" dirty="0">
                <a:solidFill>
                  <a:srgbClr val="0070C0"/>
                </a:solidFill>
              </a:rPr>
              <a:t>distancia-se do ensino médio integrado</a:t>
            </a:r>
            <a:r>
              <a:rPr lang="pt-BR" dirty="0"/>
              <a:t>, negando aos/às estudantes das escolas públicas uma educação técnica-profissional de qualidade, como a oferecida nos Institutos Federais. As pesquisas registram, ainda, </a:t>
            </a:r>
            <a:r>
              <a:rPr lang="pt-BR" b="1" dirty="0">
                <a:solidFill>
                  <a:srgbClr val="0070C0"/>
                </a:solidFill>
              </a:rPr>
              <a:t>insegurança para as comunidades escolares</a:t>
            </a:r>
            <a:r>
              <a:rPr lang="pt-BR" dirty="0"/>
              <a:t>. Os/as professores estão diante da </a:t>
            </a:r>
            <a:r>
              <a:rPr lang="pt-BR" b="1" dirty="0">
                <a:solidFill>
                  <a:srgbClr val="0070C0"/>
                </a:solidFill>
              </a:rPr>
              <a:t>desprofissionalização da carreira com a contratação de pessoas com notório saber</a:t>
            </a:r>
            <a:r>
              <a:rPr lang="pt-BR" dirty="0"/>
              <a:t>. </a:t>
            </a:r>
            <a:r>
              <a:rPr lang="pt-BR" b="1" u="sng" dirty="0">
                <a:solidFill>
                  <a:srgbClr val="0070C0"/>
                </a:solidFill>
              </a:rPr>
              <a:t>Os/as estudantes se deparam com uma escola que não prepara para a vida em sociedade, para a continuidade dos estudos e nem para o trabalho</a:t>
            </a:r>
            <a:r>
              <a:rPr lang="pt-BR" dirty="0"/>
              <a:t>. Neste sentido, </a:t>
            </a:r>
            <a:r>
              <a:rPr lang="pt-BR" b="1" dirty="0">
                <a:highlight>
                  <a:srgbClr val="FFFF00"/>
                </a:highlight>
              </a:rPr>
              <a:t>as evidências destacam que a implementação da política não foi apenas falha mas, essencialmente, um caminho que naturaliza desigualdades</a:t>
            </a:r>
            <a:r>
              <a:rPr lang="pt-BR" dirty="0"/>
              <a:t>.</a:t>
            </a:r>
          </a:p>
          <a:p>
            <a:pPr marL="0" indent="0">
              <a:buNone/>
            </a:pPr>
            <a:endParaRPr lang="pt-BR" dirty="0"/>
          </a:p>
        </p:txBody>
      </p:sp>
    </p:spTree>
    <p:extLst>
      <p:ext uri="{BB962C8B-B14F-4D97-AF65-F5344CB8AC3E}">
        <p14:creationId xmlns:p14="http://schemas.microsoft.com/office/powerpoint/2010/main" val="3602512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A6ED1-6B8B-0223-97D0-80B84266329E}"/>
              </a:ext>
            </a:extLst>
          </p:cNvPr>
          <p:cNvSpPr>
            <a:spLocks noGrp="1"/>
          </p:cNvSpPr>
          <p:nvPr>
            <p:ph type="title"/>
          </p:nvPr>
        </p:nvSpPr>
        <p:spPr/>
        <p:txBody>
          <a:bodyPr>
            <a:normAutofit fontScale="90000"/>
          </a:bodyPr>
          <a:lstStyle/>
          <a:p>
            <a:r>
              <a:rPr lang="pt-BR" dirty="0"/>
              <a:t>6. Sugestão de emenda para avaliações de larga escala</a:t>
            </a:r>
          </a:p>
        </p:txBody>
      </p:sp>
      <p:sp>
        <p:nvSpPr>
          <p:cNvPr id="3" name="Espaço Reservado para Conteúdo 2">
            <a:extLst>
              <a:ext uri="{FF2B5EF4-FFF2-40B4-BE49-F238E27FC236}">
                <a16:creationId xmlns:a16="http://schemas.microsoft.com/office/drawing/2014/main" id="{C65AFB3B-2E2C-D4D8-ECF3-C5835396CD71}"/>
              </a:ext>
            </a:extLst>
          </p:cNvPr>
          <p:cNvSpPr>
            <a:spLocks noGrp="1"/>
          </p:cNvSpPr>
          <p:nvPr>
            <p:ph idx="1"/>
          </p:nvPr>
        </p:nvSpPr>
        <p:spPr/>
        <p:txBody>
          <a:bodyPr>
            <a:normAutofit fontScale="92500" lnSpcReduction="20000"/>
          </a:bodyPr>
          <a:lstStyle/>
          <a:p>
            <a:pPr marL="0" indent="0">
              <a:buNone/>
            </a:pPr>
            <a:r>
              <a:rPr lang="pt-BR" dirty="0"/>
              <a:t>Dê-se nova redação ao parágrafo 2º-C do art. 36 da Lei nº 9.394, de 20 de dezembro de 1996, incluído pelo art. 1º do PL n° 5230/2023, nos seguintes termos:</a:t>
            </a:r>
          </a:p>
          <a:p>
            <a:pPr marL="0" indent="0">
              <a:buNone/>
            </a:pPr>
            <a:r>
              <a:rPr lang="pt-BR" dirty="0"/>
              <a:t>  </a:t>
            </a:r>
          </a:p>
          <a:p>
            <a:pPr marL="0" indent="0">
              <a:buNone/>
            </a:pPr>
            <a:r>
              <a:rPr lang="pt-BR" b="1" dirty="0">
                <a:solidFill>
                  <a:srgbClr val="0070C0"/>
                </a:solidFill>
              </a:rPr>
              <a:t>§ 2º-C A União desenvolverá indicadores e estabelecerá padrões de desempenho esperados para o ensino médio, que serão referência nos processos nacionais de avaliação, a partir da Base Nacional Comum Curricular prevista no caput do art. 35-D desta Lei.</a:t>
            </a:r>
          </a:p>
        </p:txBody>
      </p:sp>
    </p:spTree>
    <p:extLst>
      <p:ext uri="{BB962C8B-B14F-4D97-AF65-F5344CB8AC3E}">
        <p14:creationId xmlns:p14="http://schemas.microsoft.com/office/powerpoint/2010/main" val="111535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AA118-8218-D9D0-527B-4346DCB9B893}"/>
              </a:ext>
            </a:extLst>
          </p:cNvPr>
          <p:cNvSpPr>
            <a:spLocks noGrp="1"/>
          </p:cNvSpPr>
          <p:nvPr>
            <p:ph type="title"/>
          </p:nvPr>
        </p:nvSpPr>
        <p:spPr/>
        <p:txBody>
          <a:bodyPr>
            <a:normAutofit fontScale="90000"/>
          </a:bodyPr>
          <a:lstStyle/>
          <a:p>
            <a:r>
              <a:rPr lang="pt-BR" dirty="0"/>
              <a:t>7. Sugestão de emenda para garantir educação presencial no Ensino Médio</a:t>
            </a:r>
          </a:p>
        </p:txBody>
      </p:sp>
      <p:sp>
        <p:nvSpPr>
          <p:cNvPr id="3" name="Espaço Reservado para Conteúdo 2">
            <a:extLst>
              <a:ext uri="{FF2B5EF4-FFF2-40B4-BE49-F238E27FC236}">
                <a16:creationId xmlns:a16="http://schemas.microsoft.com/office/drawing/2014/main" id="{01CB9996-391B-420C-B9C0-D9078F32D59D}"/>
              </a:ext>
            </a:extLst>
          </p:cNvPr>
          <p:cNvSpPr>
            <a:spLocks noGrp="1"/>
          </p:cNvSpPr>
          <p:nvPr>
            <p:ph idx="1"/>
          </p:nvPr>
        </p:nvSpPr>
        <p:spPr/>
        <p:txBody>
          <a:bodyPr>
            <a:normAutofit fontScale="85000" lnSpcReduction="20000"/>
          </a:bodyPr>
          <a:lstStyle/>
          <a:p>
            <a:pPr marL="0" indent="0">
              <a:buNone/>
            </a:pPr>
            <a:r>
              <a:rPr lang="pt-BR" dirty="0"/>
              <a:t>Dê-se nova redação ao § 3º do art. 35-B da Lei nº 9.394, de 20 de dezembro de 1996, incluído pelo art. 1º do PL n° 5230/2023, nos seguintes termos:</a:t>
            </a:r>
          </a:p>
          <a:p>
            <a:pPr marL="0" indent="0">
              <a:buNone/>
            </a:pPr>
            <a:endParaRPr lang="pt-BR" dirty="0"/>
          </a:p>
          <a:p>
            <a:pPr marL="0" indent="0">
              <a:buNone/>
            </a:pPr>
            <a:r>
              <a:rPr lang="pt-BR" dirty="0"/>
              <a:t>Art. 35-B. </a:t>
            </a:r>
          </a:p>
          <a:p>
            <a:pPr marL="0" indent="0">
              <a:buNone/>
            </a:pPr>
            <a:r>
              <a:rPr lang="pt-BR" dirty="0"/>
              <a:t>……………………………………………………………………</a:t>
            </a:r>
          </a:p>
          <a:p>
            <a:pPr marL="0" indent="0">
              <a:buNone/>
            </a:pPr>
            <a:endParaRPr lang="pt-BR" dirty="0"/>
          </a:p>
          <a:p>
            <a:pPr marL="0" indent="0">
              <a:buNone/>
            </a:pPr>
            <a:r>
              <a:rPr lang="pt-BR" b="1" dirty="0">
                <a:solidFill>
                  <a:srgbClr val="0070C0"/>
                </a:solidFill>
              </a:rPr>
              <a:t>§ 3º O ensino médio será presencial, ressalvadas as excepcionalidades emergenciais de caráter temporário.</a:t>
            </a:r>
          </a:p>
          <a:p>
            <a:pPr marL="0" indent="0">
              <a:buNone/>
            </a:pPr>
            <a:endParaRPr lang="pt-BR" dirty="0"/>
          </a:p>
        </p:txBody>
      </p:sp>
    </p:spTree>
    <p:extLst>
      <p:ext uri="{BB962C8B-B14F-4D97-AF65-F5344CB8AC3E}">
        <p14:creationId xmlns:p14="http://schemas.microsoft.com/office/powerpoint/2010/main" val="3779135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8FD24-9CAA-5396-B0F1-69446898BE47}"/>
              </a:ext>
            </a:extLst>
          </p:cNvPr>
          <p:cNvSpPr>
            <a:spLocks noGrp="1"/>
          </p:cNvSpPr>
          <p:nvPr>
            <p:ph type="title"/>
          </p:nvPr>
        </p:nvSpPr>
        <p:spPr/>
        <p:txBody>
          <a:bodyPr>
            <a:normAutofit fontScale="90000"/>
          </a:bodyPr>
          <a:lstStyle/>
          <a:p>
            <a:r>
              <a:rPr lang="pt-BR" dirty="0"/>
              <a:t>8. Sugestão de emenda para notório saber – 1/2</a:t>
            </a:r>
          </a:p>
        </p:txBody>
      </p:sp>
      <p:sp>
        <p:nvSpPr>
          <p:cNvPr id="3" name="Espaço Reservado para Conteúdo 2">
            <a:extLst>
              <a:ext uri="{FF2B5EF4-FFF2-40B4-BE49-F238E27FC236}">
                <a16:creationId xmlns:a16="http://schemas.microsoft.com/office/drawing/2014/main" id="{D3CD2881-9B51-AFE9-222D-1FBFAFBA9C89}"/>
              </a:ext>
            </a:extLst>
          </p:cNvPr>
          <p:cNvSpPr>
            <a:spLocks noGrp="1"/>
          </p:cNvSpPr>
          <p:nvPr>
            <p:ph idx="1"/>
          </p:nvPr>
        </p:nvSpPr>
        <p:spPr/>
        <p:txBody>
          <a:bodyPr>
            <a:normAutofit fontScale="70000" lnSpcReduction="20000"/>
          </a:bodyPr>
          <a:lstStyle/>
          <a:p>
            <a:pPr marL="0" indent="0">
              <a:buNone/>
            </a:pPr>
            <a:r>
              <a:rPr lang="pt-BR" dirty="0" err="1"/>
              <a:t>Art</a:t>
            </a:r>
            <a:r>
              <a:rPr lang="pt-BR" dirty="0"/>
              <a:t>… O disposto no inciso IV do caput do art. 61 da Lei nº 9.394, de 20 de dezembro de 1996 (Lei de Diretrizes e Bases da Educação Nacional), passa a vigorar com a seguinte redação: </a:t>
            </a:r>
          </a:p>
          <a:p>
            <a:pPr marL="0" indent="0">
              <a:buNone/>
            </a:pPr>
            <a:r>
              <a:rPr lang="pt-BR" dirty="0"/>
              <a:t>“Art. 61. ..................................................................................</a:t>
            </a:r>
          </a:p>
          <a:p>
            <a:pPr marL="0" indent="0">
              <a:buNone/>
            </a:pPr>
            <a:r>
              <a:rPr lang="pt-BR" dirty="0"/>
              <a:t>IV - profissionais com notório saber para suprir, em caráter de extrema excepcionalidade e mediante justificativas específicas, a exigência de título acadêmico, tendo como exigência para equivalência do saber o reconhecimento por comissão de Universidade localizada na respectiva unidade federativa estadual, com curso de doutorado em área afim, em procedimento a ser regulamentado por diretriz nacional do Conselho Nacional de Educação, estando a atuação restrita ao itinerário de formação técnica e profissional.” (NR)</a:t>
            </a:r>
          </a:p>
          <a:p>
            <a:pPr marL="0" indent="0">
              <a:buNone/>
            </a:pPr>
            <a:endParaRPr lang="pt-BR" dirty="0"/>
          </a:p>
        </p:txBody>
      </p:sp>
    </p:spTree>
    <p:extLst>
      <p:ext uri="{BB962C8B-B14F-4D97-AF65-F5344CB8AC3E}">
        <p14:creationId xmlns:p14="http://schemas.microsoft.com/office/powerpoint/2010/main" val="1159011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28616-174D-07AA-0A2A-8BDFDACCD9CD}"/>
              </a:ext>
            </a:extLst>
          </p:cNvPr>
          <p:cNvSpPr>
            <a:spLocks noGrp="1"/>
          </p:cNvSpPr>
          <p:nvPr>
            <p:ph type="title"/>
          </p:nvPr>
        </p:nvSpPr>
        <p:spPr/>
        <p:txBody>
          <a:bodyPr>
            <a:normAutofit fontScale="90000"/>
          </a:bodyPr>
          <a:lstStyle/>
          <a:p>
            <a:r>
              <a:rPr lang="pt-BR" dirty="0"/>
              <a:t>8. Sugestão de emenda para notório saber – 2/2</a:t>
            </a:r>
          </a:p>
        </p:txBody>
      </p:sp>
      <p:sp>
        <p:nvSpPr>
          <p:cNvPr id="3" name="Espaço Reservado para Conteúdo 2">
            <a:extLst>
              <a:ext uri="{FF2B5EF4-FFF2-40B4-BE49-F238E27FC236}">
                <a16:creationId xmlns:a16="http://schemas.microsoft.com/office/drawing/2014/main" id="{74B01951-8AB2-A01C-357D-B5041D10B901}"/>
              </a:ext>
            </a:extLst>
          </p:cNvPr>
          <p:cNvSpPr>
            <a:spLocks noGrp="1"/>
          </p:cNvSpPr>
          <p:nvPr>
            <p:ph idx="1"/>
          </p:nvPr>
        </p:nvSpPr>
        <p:spPr/>
        <p:txBody>
          <a:bodyPr>
            <a:normAutofit fontScale="62500" lnSpcReduction="20000"/>
          </a:bodyPr>
          <a:lstStyle/>
          <a:p>
            <a:pPr marL="0" indent="0">
              <a:buNone/>
            </a:pPr>
            <a:r>
              <a:rPr lang="pt-BR" b="0" i="0" dirty="0">
                <a:solidFill>
                  <a:srgbClr val="000000"/>
                </a:solidFill>
                <a:effectLst/>
                <a:highlight>
                  <a:srgbClr val="FFFFFF"/>
                </a:highlight>
                <a:latin typeface="Arial" panose="020B0604020202020204" pitchFamily="34" charset="0"/>
              </a:rPr>
              <a:t>Art. 10. Ficam revogados o art. 35-A, os incisos I e II do § 6º e os §§ 1º, 3º, 8º, 9º, 10, 11 e 12 do art. 36 da Lei nº 9.394, de 20 de dezembro de 1996 (Lei de Diretrizes e Bases da Educação Nacional);</a:t>
            </a:r>
          </a:p>
          <a:p>
            <a:pPr marL="0" indent="0">
              <a:buNone/>
            </a:pPr>
            <a:r>
              <a:rPr lang="pt-BR" b="0" i="0" dirty="0">
                <a:solidFill>
                  <a:srgbClr val="000000"/>
                </a:solidFill>
                <a:effectLst/>
                <a:highlight>
                  <a:srgbClr val="FFFFFF"/>
                </a:highlight>
                <a:latin typeface="Arial" panose="020B0604020202020204" pitchFamily="34" charset="0"/>
              </a:rPr>
              <a:t>O inciso IV do art. 61 da Lei nº 9.394, de 20 de dezembro de 1996 (Lei de Diretrizes e Bases da Educação Nacional), passa a vigorar com a seguinte redação:</a:t>
            </a:r>
          </a:p>
          <a:p>
            <a:pPr marL="0" indent="0">
              <a:buNone/>
            </a:pPr>
            <a:r>
              <a:rPr lang="pt-BR" b="0" i="0" dirty="0">
                <a:solidFill>
                  <a:srgbClr val="000000"/>
                </a:solidFill>
                <a:effectLst/>
                <a:highlight>
                  <a:srgbClr val="FFFFFF"/>
                </a:highlight>
                <a:latin typeface="Arial" panose="020B0604020202020204" pitchFamily="34" charset="0"/>
              </a:rPr>
              <a:t>Art. 61. ...</a:t>
            </a:r>
          </a:p>
          <a:p>
            <a:pPr marL="0" indent="0">
              <a:buNone/>
            </a:pPr>
            <a:r>
              <a:rPr lang="pt-BR" b="1" i="0" dirty="0">
                <a:solidFill>
                  <a:srgbClr val="0070C0"/>
                </a:solidFill>
                <a:effectLst/>
                <a:highlight>
                  <a:srgbClr val="FFFFFF"/>
                </a:highlight>
                <a:latin typeface="Arial" panose="020B0604020202020204" pitchFamily="34" charset="0"/>
              </a:rPr>
              <a:t>IV – excepcionalmente, profissionais com notório saber, reconhecido segundo critérios estabelecidos pelo Conselho Nacional de Educação, para ministrar conteúdos de áreas afins à sua formação ou experiência profissional, atestados por titulação específica ou prática de ensino em unidades educacionais da rede pública ou privada ou das corporações privadas em que tenham atuado, exclusivamente para atender ao inciso V do caput do art. 36;</a:t>
            </a:r>
            <a:endParaRPr lang="pt-BR" b="1" dirty="0">
              <a:solidFill>
                <a:srgbClr val="0070C0"/>
              </a:solidFill>
            </a:endParaRPr>
          </a:p>
        </p:txBody>
      </p:sp>
    </p:spTree>
    <p:extLst>
      <p:ext uri="{BB962C8B-B14F-4D97-AF65-F5344CB8AC3E}">
        <p14:creationId xmlns:p14="http://schemas.microsoft.com/office/powerpoint/2010/main" val="2788758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9F3F6D-6F19-BF3D-12E4-05129C14EEC8}"/>
              </a:ext>
            </a:extLst>
          </p:cNvPr>
          <p:cNvSpPr>
            <a:spLocks noGrp="1"/>
          </p:cNvSpPr>
          <p:nvPr>
            <p:ph type="title"/>
          </p:nvPr>
        </p:nvSpPr>
        <p:spPr>
          <a:xfrm>
            <a:off x="841248" y="251312"/>
            <a:ext cx="10506456" cy="1010264"/>
          </a:xfrm>
        </p:spPr>
        <p:txBody>
          <a:bodyPr anchor="ctr">
            <a:normAutofit/>
          </a:bodyPr>
          <a:lstStyle/>
          <a:p>
            <a:r>
              <a:rPr lang="pt-BR" dirty="0"/>
              <a:t>Contato</a:t>
            </a:r>
          </a:p>
        </p:txBody>
      </p:sp>
      <p:sp>
        <p:nvSpPr>
          <p:cNvPr id="27" name="Rectangle 19">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ço Reservado para Conteúdo 2">
            <a:extLst>
              <a:ext uri="{FF2B5EF4-FFF2-40B4-BE49-F238E27FC236}">
                <a16:creationId xmlns:a16="http://schemas.microsoft.com/office/drawing/2014/main" id="{5715B8F6-0F98-772B-35F4-8416A5B75904}"/>
              </a:ext>
            </a:extLst>
          </p:cNvPr>
          <p:cNvGraphicFramePr>
            <a:graphicFrameLocks noGrp="1"/>
          </p:cNvGraphicFramePr>
          <p:nvPr>
            <p:ph idx="1"/>
            <p:extLst>
              <p:ext uri="{D42A27DB-BD31-4B8C-83A1-F6EECF244321}">
                <p14:modId xmlns:p14="http://schemas.microsoft.com/office/powerpoint/2010/main" val="545375763"/>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34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5B76A8-72E0-934F-8662-F959750F55D5}"/>
              </a:ext>
            </a:extLst>
          </p:cNvPr>
          <p:cNvSpPr>
            <a:spLocks noGrp="1"/>
          </p:cNvSpPr>
          <p:nvPr>
            <p:ph type="title"/>
          </p:nvPr>
        </p:nvSpPr>
        <p:spPr/>
        <p:txBody>
          <a:bodyPr/>
          <a:lstStyle/>
          <a:p>
            <a:r>
              <a:rPr lang="pt-BR" dirty="0"/>
              <a:t>Princípios da apresentação</a:t>
            </a:r>
          </a:p>
        </p:txBody>
      </p:sp>
      <p:sp>
        <p:nvSpPr>
          <p:cNvPr id="3" name="Espaço Reservado para Conteúdo 2">
            <a:extLst>
              <a:ext uri="{FF2B5EF4-FFF2-40B4-BE49-F238E27FC236}">
                <a16:creationId xmlns:a16="http://schemas.microsoft.com/office/drawing/2014/main" id="{E9757ED6-367B-CD84-C651-49019F6F11A6}"/>
              </a:ext>
            </a:extLst>
          </p:cNvPr>
          <p:cNvSpPr>
            <a:spLocks noGrp="1"/>
          </p:cNvSpPr>
          <p:nvPr>
            <p:ph idx="1"/>
          </p:nvPr>
        </p:nvSpPr>
        <p:spPr/>
        <p:txBody>
          <a:bodyPr>
            <a:normAutofit fontScale="92500" lnSpcReduction="10000"/>
          </a:bodyPr>
          <a:lstStyle/>
          <a:p>
            <a:pPr marL="514350" indent="-514350">
              <a:buFont typeface="+mj-lt"/>
              <a:buAutoNum type="arabicPeriod"/>
            </a:pPr>
            <a:r>
              <a:rPr lang="pt-BR" dirty="0"/>
              <a:t>Estabelecer um </a:t>
            </a:r>
            <a:r>
              <a:rPr lang="pt-BR" b="1" dirty="0"/>
              <a:t>ensino médio sólido</a:t>
            </a:r>
            <a:r>
              <a:rPr lang="pt-BR" dirty="0"/>
              <a:t>, capaz de cumprir com a missão constitucional da educação (art. 205 da CF/1988);</a:t>
            </a:r>
          </a:p>
          <a:p>
            <a:pPr marL="514350" indent="-514350">
              <a:buFont typeface="+mj-lt"/>
              <a:buAutoNum type="arabicPeriod"/>
            </a:pPr>
            <a:r>
              <a:rPr lang="pt-BR" dirty="0"/>
              <a:t>Não criar conflito entre as duas Casas do Parlamento; ou seja, </a:t>
            </a:r>
            <a:r>
              <a:rPr lang="pt-BR" b="1" dirty="0"/>
              <a:t>respeitar o texto da Câmara dos Deputados, mas aperfeiçoá-lo</a:t>
            </a:r>
            <a:r>
              <a:rPr lang="pt-BR" dirty="0"/>
              <a:t>;</a:t>
            </a:r>
          </a:p>
          <a:p>
            <a:pPr marL="514350" indent="-514350">
              <a:buFont typeface="+mj-lt"/>
              <a:buAutoNum type="arabicPeriod"/>
            </a:pPr>
            <a:r>
              <a:rPr lang="pt-BR" b="1" dirty="0"/>
              <a:t>Apresentar soluções equilibradas e factíveis</a:t>
            </a:r>
            <a:r>
              <a:rPr lang="pt-BR" dirty="0"/>
              <a:t>, que sejam facilmente incorporadas pelos sistemas de ensino e pelas escolas.</a:t>
            </a:r>
          </a:p>
          <a:p>
            <a:endParaRPr lang="pt-BR" dirty="0"/>
          </a:p>
        </p:txBody>
      </p:sp>
    </p:spTree>
    <p:extLst>
      <p:ext uri="{BB962C8B-B14F-4D97-AF65-F5344CB8AC3E}">
        <p14:creationId xmlns:p14="http://schemas.microsoft.com/office/powerpoint/2010/main" val="400658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BF312-E21E-F474-6655-75F5B72D1B1F}"/>
              </a:ext>
            </a:extLst>
          </p:cNvPr>
          <p:cNvSpPr>
            <a:spLocks noGrp="1"/>
          </p:cNvSpPr>
          <p:nvPr>
            <p:ph type="title"/>
          </p:nvPr>
        </p:nvSpPr>
        <p:spPr/>
        <p:txBody>
          <a:bodyPr>
            <a:normAutofit fontScale="90000"/>
          </a:bodyPr>
          <a:lstStyle/>
          <a:p>
            <a:r>
              <a:rPr lang="pt-BR" dirty="0"/>
              <a:t>Quatro desafios para o PL 5230/2023 (Ensino Médio)</a:t>
            </a:r>
          </a:p>
        </p:txBody>
      </p:sp>
      <p:sp>
        <p:nvSpPr>
          <p:cNvPr id="3" name="Espaço Reservado para Conteúdo 2">
            <a:extLst>
              <a:ext uri="{FF2B5EF4-FFF2-40B4-BE49-F238E27FC236}">
                <a16:creationId xmlns:a16="http://schemas.microsoft.com/office/drawing/2014/main" id="{E79EA77C-5EF9-77E6-31B3-38342FC9F2B1}"/>
              </a:ext>
            </a:extLst>
          </p:cNvPr>
          <p:cNvSpPr>
            <a:spLocks noGrp="1"/>
          </p:cNvSpPr>
          <p:nvPr>
            <p:ph idx="1"/>
          </p:nvPr>
        </p:nvSpPr>
        <p:spPr/>
        <p:txBody>
          <a:bodyPr/>
          <a:lstStyle/>
          <a:p>
            <a:pPr marL="514350" indent="-514350">
              <a:buFont typeface="+mj-lt"/>
              <a:buAutoNum type="arabicPeriod"/>
            </a:pPr>
            <a:r>
              <a:rPr lang="pt-BR" dirty="0"/>
              <a:t>Superar a exclusão escolar;</a:t>
            </a:r>
          </a:p>
          <a:p>
            <a:pPr marL="514350" indent="-514350">
              <a:buFont typeface="+mj-lt"/>
              <a:buAutoNum type="arabicPeriod"/>
            </a:pPr>
            <a:r>
              <a:rPr lang="pt-BR" dirty="0"/>
              <a:t>Recuperar o aprendizado não realizado nos </a:t>
            </a:r>
            <a:r>
              <a:rPr lang="pt-BR" i="1" dirty="0"/>
              <a:t>Anos Finais </a:t>
            </a:r>
            <a:r>
              <a:rPr lang="pt-BR" dirty="0"/>
              <a:t>do Ensino Fundamental;</a:t>
            </a:r>
          </a:p>
          <a:p>
            <a:pPr marL="514350" indent="-514350">
              <a:buFont typeface="+mj-lt"/>
              <a:buAutoNum type="arabicPeriod"/>
            </a:pPr>
            <a:r>
              <a:rPr lang="pt-BR" dirty="0"/>
              <a:t>Preparar a/o estudante para o mercado de trabalho;</a:t>
            </a:r>
          </a:p>
          <a:p>
            <a:pPr marL="514350" indent="-514350">
              <a:buFont typeface="+mj-lt"/>
              <a:buAutoNum type="arabicPeriod"/>
            </a:pPr>
            <a:r>
              <a:rPr lang="pt-BR" dirty="0"/>
              <a:t>Preparar a/o estudante para o ingresso na educação superior.</a:t>
            </a:r>
          </a:p>
          <a:p>
            <a:endParaRPr lang="pt-BR" dirty="0"/>
          </a:p>
        </p:txBody>
      </p:sp>
    </p:spTree>
    <p:extLst>
      <p:ext uri="{BB962C8B-B14F-4D97-AF65-F5344CB8AC3E}">
        <p14:creationId xmlns:p14="http://schemas.microsoft.com/office/powerpoint/2010/main" val="70544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D1A5A-1AAB-AB93-9D8D-985901D542BD}"/>
              </a:ext>
            </a:extLst>
          </p:cNvPr>
          <p:cNvSpPr>
            <a:spLocks noGrp="1"/>
          </p:cNvSpPr>
          <p:nvPr>
            <p:ph type="title"/>
          </p:nvPr>
        </p:nvSpPr>
        <p:spPr/>
        <p:txBody>
          <a:bodyPr/>
          <a:lstStyle/>
          <a:p>
            <a:r>
              <a:rPr lang="pt-BR" dirty="0"/>
              <a:t>Exclusão escolar</a:t>
            </a:r>
          </a:p>
        </p:txBody>
      </p:sp>
      <p:sp>
        <p:nvSpPr>
          <p:cNvPr id="3" name="Espaço Reservado para Conteúdo 2">
            <a:extLst>
              <a:ext uri="{FF2B5EF4-FFF2-40B4-BE49-F238E27FC236}">
                <a16:creationId xmlns:a16="http://schemas.microsoft.com/office/drawing/2014/main" id="{D7A0A203-3764-EFBC-0991-C643DA42DB54}"/>
              </a:ext>
            </a:extLst>
          </p:cNvPr>
          <p:cNvSpPr>
            <a:spLocks noGrp="1"/>
          </p:cNvSpPr>
          <p:nvPr>
            <p:ph idx="1"/>
          </p:nvPr>
        </p:nvSpPr>
        <p:spPr/>
        <p:txBody>
          <a:bodyPr/>
          <a:lstStyle/>
          <a:p>
            <a:pPr marL="0" indent="0">
              <a:buNone/>
            </a:pPr>
            <a:r>
              <a:rPr lang="pt-BR" b="0" i="0" dirty="0">
                <a:solidFill>
                  <a:srgbClr val="0F1419"/>
                </a:solidFill>
                <a:effectLst/>
                <a:highlight>
                  <a:srgbClr val="FFFFFF"/>
                </a:highlight>
                <a:latin typeface="TwitterChirp"/>
              </a:rPr>
              <a:t>O Brasil tem 9 milhões de jovens fora da escola, segundo os dados da </a:t>
            </a:r>
            <a:r>
              <a:rPr lang="pt-BR" b="1" i="0" u="sng" dirty="0">
                <a:solidFill>
                  <a:srgbClr val="0F1419"/>
                </a:solidFill>
                <a:effectLst/>
                <a:highlight>
                  <a:srgbClr val="FFFFFF"/>
                </a:highlight>
                <a:latin typeface="TwitterChirp"/>
              </a:rPr>
              <a:t>Pnad Contínua</a:t>
            </a:r>
            <a:r>
              <a:rPr lang="pt-BR" b="0" i="0" dirty="0">
                <a:solidFill>
                  <a:srgbClr val="0F1419"/>
                </a:solidFill>
                <a:effectLst/>
                <a:highlight>
                  <a:srgbClr val="FFFFFF"/>
                </a:highlight>
                <a:latin typeface="TwitterChirp"/>
              </a:rPr>
              <a:t>, divulgada pelo IBGE. Motivos:</a:t>
            </a:r>
          </a:p>
          <a:p>
            <a:pPr marL="514350" indent="-514350">
              <a:buFont typeface="+mj-lt"/>
              <a:buAutoNum type="arabicPeriod"/>
            </a:pPr>
            <a:r>
              <a:rPr lang="pt-BR" i="0" u="sng" dirty="0">
                <a:solidFill>
                  <a:srgbClr val="0F1419"/>
                </a:solidFill>
                <a:effectLst/>
                <a:highlight>
                  <a:srgbClr val="FFFFFF"/>
                </a:highlight>
                <a:latin typeface="TwitterChirp"/>
              </a:rPr>
              <a:t>necessidade de trabalhar (para 41,7%)</a:t>
            </a:r>
            <a:r>
              <a:rPr lang="pt-BR" i="0" dirty="0">
                <a:solidFill>
                  <a:srgbClr val="0F1419"/>
                </a:solidFill>
                <a:effectLst/>
                <a:highlight>
                  <a:srgbClr val="FFFFFF"/>
                </a:highlight>
                <a:latin typeface="TwitterChirp"/>
              </a:rPr>
              <a:t>;</a:t>
            </a:r>
          </a:p>
          <a:p>
            <a:pPr marL="514350" indent="-514350">
              <a:buFont typeface="+mj-lt"/>
              <a:buAutoNum type="arabicPeriod"/>
            </a:pPr>
            <a:r>
              <a:rPr lang="pt-BR" i="0" u="sng" dirty="0">
                <a:solidFill>
                  <a:srgbClr val="0F1419"/>
                </a:solidFill>
                <a:effectLst/>
                <a:highlight>
                  <a:srgbClr val="FFFFFF"/>
                </a:highlight>
                <a:latin typeface="TwitterChirp"/>
              </a:rPr>
              <a:t>desinteresse pela educação (25,5%)</a:t>
            </a:r>
            <a:r>
              <a:rPr lang="pt-BR" u="sng" dirty="0">
                <a:solidFill>
                  <a:srgbClr val="0F1419"/>
                </a:solidFill>
                <a:highlight>
                  <a:srgbClr val="FFFFFF"/>
                </a:highlight>
                <a:latin typeface="TwitterChirp"/>
              </a:rPr>
              <a:t>;</a:t>
            </a:r>
            <a:endParaRPr lang="pt-BR" i="0" dirty="0">
              <a:solidFill>
                <a:srgbClr val="0F1419"/>
              </a:solidFill>
              <a:effectLst/>
              <a:highlight>
                <a:srgbClr val="FFFFFF"/>
              </a:highlight>
              <a:latin typeface="TwitterChirp"/>
            </a:endParaRPr>
          </a:p>
          <a:p>
            <a:pPr marL="514350" indent="-514350">
              <a:buFont typeface="+mj-lt"/>
              <a:buAutoNum type="arabicPeriod"/>
            </a:pPr>
            <a:r>
              <a:rPr lang="pt-BR" dirty="0">
                <a:solidFill>
                  <a:srgbClr val="0F1419"/>
                </a:solidFill>
                <a:highlight>
                  <a:srgbClr val="FFFFFF"/>
                </a:highlight>
                <a:latin typeface="TwitterChirp"/>
              </a:rPr>
              <a:t>g</a:t>
            </a:r>
            <a:r>
              <a:rPr lang="pt-BR" i="0" dirty="0">
                <a:solidFill>
                  <a:srgbClr val="0F1419"/>
                </a:solidFill>
                <a:effectLst/>
                <a:highlight>
                  <a:srgbClr val="FFFFFF"/>
                </a:highlight>
                <a:latin typeface="TwitterChirp"/>
              </a:rPr>
              <a:t>ravidez (23,1%).</a:t>
            </a:r>
            <a:endParaRPr lang="pt-BR" dirty="0"/>
          </a:p>
        </p:txBody>
      </p:sp>
    </p:spTree>
    <p:extLst>
      <p:ext uri="{BB962C8B-B14F-4D97-AF65-F5344CB8AC3E}">
        <p14:creationId xmlns:p14="http://schemas.microsoft.com/office/powerpoint/2010/main" val="402878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AD4FF-A1F3-6AFA-BD23-326EAF192C44}"/>
              </a:ext>
            </a:extLst>
          </p:cNvPr>
          <p:cNvSpPr>
            <a:spLocks noGrp="1"/>
          </p:cNvSpPr>
          <p:nvPr>
            <p:ph type="title"/>
          </p:nvPr>
        </p:nvSpPr>
        <p:spPr/>
        <p:txBody>
          <a:bodyPr>
            <a:normAutofit fontScale="90000"/>
          </a:bodyPr>
          <a:lstStyle/>
          <a:p>
            <a:r>
              <a:rPr lang="pt-BR" dirty="0"/>
              <a:t>O que nos ensina o Pisa sobre o Ensino Médio?</a:t>
            </a:r>
          </a:p>
        </p:txBody>
      </p:sp>
      <p:sp>
        <p:nvSpPr>
          <p:cNvPr id="3" name="Espaço Reservado para Conteúdo 2">
            <a:extLst>
              <a:ext uri="{FF2B5EF4-FFF2-40B4-BE49-F238E27FC236}">
                <a16:creationId xmlns:a16="http://schemas.microsoft.com/office/drawing/2014/main" id="{9772D6DF-6400-8342-7946-8E269F3B45AA}"/>
              </a:ext>
            </a:extLst>
          </p:cNvPr>
          <p:cNvSpPr>
            <a:spLocks noGrp="1"/>
          </p:cNvSpPr>
          <p:nvPr>
            <p:ph idx="1"/>
          </p:nvPr>
        </p:nvSpPr>
        <p:spPr/>
        <p:txBody>
          <a:bodyPr>
            <a:normAutofit fontScale="92500" lnSpcReduction="10000"/>
          </a:bodyPr>
          <a:lstStyle/>
          <a:p>
            <a:r>
              <a:rPr lang="pt-BR" dirty="0"/>
              <a:t>O exame considera estudantes de 15 anos;</a:t>
            </a:r>
          </a:p>
          <a:p>
            <a:r>
              <a:rPr lang="pt-BR" dirty="0"/>
              <a:t>O PISA retrata a proficiência dos estudantes que chegam no ensino médio (16,74%) ou cursam o ensino médio (83,26%), portanto: </a:t>
            </a:r>
            <a:r>
              <a:rPr lang="pt-BR" b="1" dirty="0"/>
              <a:t>não avalia a etapa</a:t>
            </a:r>
            <a:r>
              <a:rPr lang="pt-BR" dirty="0"/>
              <a:t>;</a:t>
            </a:r>
          </a:p>
          <a:p>
            <a:r>
              <a:rPr lang="pt-BR" dirty="0"/>
              <a:t>O exame serve para nos mostrar o desafio do ensino médio e da educação, em perspectiva comparada;</a:t>
            </a:r>
          </a:p>
          <a:p>
            <a:r>
              <a:rPr lang="pt-BR" dirty="0"/>
              <a:t>O PISA não é suficiente para avaliar a qualidade da educação de um país ou economia (81 participaram da edição 2022). </a:t>
            </a:r>
          </a:p>
        </p:txBody>
      </p:sp>
    </p:spTree>
    <p:extLst>
      <p:ext uri="{BB962C8B-B14F-4D97-AF65-F5344CB8AC3E}">
        <p14:creationId xmlns:p14="http://schemas.microsoft.com/office/powerpoint/2010/main" val="128013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3541A8C-0A78-BF8D-406B-6A2658DDBFBC}"/>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3400"/>
              <a:t>Estudantes brasileiros no PISA 2022</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Espaço Reservado para Conteúdo 4" descr="Tabela&#10;&#10;Descrição gerada automaticamente">
            <a:extLst>
              <a:ext uri="{FF2B5EF4-FFF2-40B4-BE49-F238E27FC236}">
                <a16:creationId xmlns:a16="http://schemas.microsoft.com/office/drawing/2014/main" id="{4D408DDB-80BC-83C6-AAAC-45EB42294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767" y="2139484"/>
            <a:ext cx="7250465" cy="4096512"/>
          </a:xfrm>
          <a:prstGeom prst="rect">
            <a:avLst/>
          </a:prstGeom>
        </p:spPr>
      </p:pic>
      <p:sp>
        <p:nvSpPr>
          <p:cNvPr id="6" name="CaixaDeTexto 5">
            <a:extLst>
              <a:ext uri="{FF2B5EF4-FFF2-40B4-BE49-F238E27FC236}">
                <a16:creationId xmlns:a16="http://schemas.microsoft.com/office/drawing/2014/main" id="{597AA769-131C-9A37-369C-76991E7F66D4}"/>
              </a:ext>
            </a:extLst>
          </p:cNvPr>
          <p:cNvSpPr txBox="1"/>
          <p:nvPr/>
        </p:nvSpPr>
        <p:spPr>
          <a:xfrm>
            <a:off x="4382261" y="5686176"/>
            <a:ext cx="2604655" cy="369332"/>
          </a:xfrm>
          <a:prstGeom prst="rect">
            <a:avLst/>
          </a:prstGeom>
          <a:noFill/>
        </p:spPr>
        <p:txBody>
          <a:bodyPr wrap="square" rtlCol="0">
            <a:spAutoFit/>
          </a:bodyPr>
          <a:lstStyle/>
          <a:p>
            <a:r>
              <a:rPr lang="pt-BR" b="1" dirty="0">
                <a:solidFill>
                  <a:srgbClr val="0070C0"/>
                </a:solidFill>
              </a:rPr>
              <a:t>599 escolas</a:t>
            </a:r>
          </a:p>
        </p:txBody>
      </p:sp>
    </p:spTree>
    <p:extLst>
      <p:ext uri="{BB962C8B-B14F-4D97-AF65-F5344CB8AC3E}">
        <p14:creationId xmlns:p14="http://schemas.microsoft.com/office/powerpoint/2010/main" val="94916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4878023-6AB8-75F4-1709-9FE203762081}"/>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A </a:t>
            </a:r>
            <a:r>
              <a:rPr lang="en-US" dirty="0" err="1"/>
              <a:t>média</a:t>
            </a:r>
            <a:r>
              <a:rPr lang="en-US" dirty="0"/>
              <a:t> </a:t>
            </a:r>
            <a:r>
              <a:rPr lang="en-US" dirty="0" err="1"/>
              <a:t>explica</a:t>
            </a:r>
            <a:r>
              <a:rPr lang="en-US" dirty="0"/>
              <a:t> </a:t>
            </a:r>
            <a:r>
              <a:rPr lang="en-US" dirty="0" err="1"/>
              <a:t>pouco</a:t>
            </a:r>
            <a:r>
              <a:rPr lang="en-US" dirty="0"/>
              <a:t>…</a:t>
            </a:r>
          </a:p>
        </p:txBody>
      </p:sp>
      <p:sp>
        <p:nvSpPr>
          <p:cNvPr id="22" name="Rectangle: Rounded Corners 21">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9" name="Espaço Reservado para Conteúdo 8" descr="Uma imagem contendo Linha do tempo&#10;&#10;Descrição gerada automaticamente">
            <a:extLst>
              <a:ext uri="{FF2B5EF4-FFF2-40B4-BE49-F238E27FC236}">
                <a16:creationId xmlns:a16="http://schemas.microsoft.com/office/drawing/2014/main" id="{E764C72A-DA07-141E-456F-223DE123E2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767" y="2139484"/>
            <a:ext cx="7250465" cy="4096512"/>
          </a:xfrm>
          <a:prstGeom prst="rect">
            <a:avLst/>
          </a:prstGeom>
        </p:spPr>
      </p:pic>
    </p:spTree>
    <p:extLst>
      <p:ext uri="{BB962C8B-B14F-4D97-AF65-F5344CB8AC3E}">
        <p14:creationId xmlns:p14="http://schemas.microsoft.com/office/powerpoint/2010/main" val="2813995114"/>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309</TotalTime>
  <Words>2516</Words>
  <Application>Microsoft Office PowerPoint</Application>
  <PresentationFormat>Widescreen</PresentationFormat>
  <Paragraphs>119</Paragraphs>
  <Slides>34</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34</vt:i4>
      </vt:variant>
    </vt:vector>
  </HeadingPairs>
  <TitlesOfParts>
    <vt:vector size="40" baseType="lpstr">
      <vt:lpstr>Aptos</vt:lpstr>
      <vt:lpstr>Arial</vt:lpstr>
      <vt:lpstr>Avenir Next LT Pro</vt:lpstr>
      <vt:lpstr>Calibri</vt:lpstr>
      <vt:lpstr>TwitterChirp</vt:lpstr>
      <vt:lpstr>AccentBoxVTI</vt:lpstr>
      <vt:lpstr>Como aprimorar a Política Nacional de Ensino Médio?</vt:lpstr>
      <vt:lpstr>Evidências científicas revelam a inviabilidade do Novo Ensino Médio – 1/2</vt:lpstr>
      <vt:lpstr>Evidências científicas revelam a inviabilidade do Novo Ensino Médio – 2/2</vt:lpstr>
      <vt:lpstr>Princípios da apresentação</vt:lpstr>
      <vt:lpstr>Quatro desafios para o PL 5230/2023 (Ensino Médio)</vt:lpstr>
      <vt:lpstr>Exclusão escolar</vt:lpstr>
      <vt:lpstr>O que nos ensina o Pisa sobre o Ensino Médio?</vt:lpstr>
      <vt:lpstr>Estudantes brasileiros no PISA 2022</vt:lpstr>
      <vt:lpstr>A média explica pouco…</vt:lpstr>
      <vt:lpstr>Definição de proficiência</vt:lpstr>
      <vt:lpstr>O olhar sobre o nível de proficiência explica melhor a situação do Brasil – 1/3</vt:lpstr>
      <vt:lpstr>O olhar sobre o nível de proficiência explica melhor a situação do Brasil – 2/3</vt:lpstr>
      <vt:lpstr>O olhar sobre o nível de proficiência explica melhor a situação do Brasil – 3/3</vt:lpstr>
      <vt:lpstr>Apresentação do PowerPoint</vt:lpstr>
      <vt:lpstr>O que o PISA ensina sobre o ensino médio?</vt:lpstr>
      <vt:lpstr>Questões para aprimorar no PL 5230</vt:lpstr>
      <vt:lpstr>1. Carga horária da Formação Geral Básica </vt:lpstr>
      <vt:lpstr>Carga horária da Formação Geral Básica (2400 horas) não deve considerar parte diversificada</vt:lpstr>
      <vt:lpstr>O art. 26 comprova o argumento:</vt:lpstr>
      <vt:lpstr>Sugestão de emenda sobre FGB</vt:lpstr>
      <vt:lpstr>2. Problema: o Ensino Médio Integrado está inviabilizado</vt:lpstr>
      <vt:lpstr>Matrículas EMI</vt:lpstr>
      <vt:lpstr>Sugestão de emenda sobre Ensino Médio Integrado</vt:lpstr>
      <vt:lpstr>3. Trabalho como carga horária: desescolarização</vt:lpstr>
      <vt:lpstr>Sugestão de emenda sobre desescolarização</vt:lpstr>
      <vt:lpstr>4. Sugestão de emenda para recomposição dos conteúdos estruturados</vt:lpstr>
      <vt:lpstr>5. ENEM e vestibulares justos – 1/2</vt:lpstr>
      <vt:lpstr>5. ENEM e vestibulares justos – 2/2</vt:lpstr>
      <vt:lpstr>Sugestão de emenda sobre Enem</vt:lpstr>
      <vt:lpstr>6. Sugestão de emenda para avaliações de larga escala</vt:lpstr>
      <vt:lpstr>7. Sugestão de emenda para garantir educação presencial no Ensino Médio</vt:lpstr>
      <vt:lpstr>8. Sugestão de emenda para notório saber – 1/2</vt:lpstr>
      <vt:lpstr>8. Sugestão de emenda para notório saber – 2/2</vt:lpstr>
      <vt:lpstr>Contato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aprimorar a Política Nacional de Ensino Médio</dc:title>
  <dc:creator>Daniel Cara</dc:creator>
  <cp:lastModifiedBy>Daniel Cara</cp:lastModifiedBy>
  <cp:revision>6</cp:revision>
  <dcterms:created xsi:type="dcterms:W3CDTF">2024-04-14T17:51:55Z</dcterms:created>
  <dcterms:modified xsi:type="dcterms:W3CDTF">2024-04-15T12:56:47Z</dcterms:modified>
</cp:coreProperties>
</file>