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419" r:id="rId3"/>
    <p:sldId id="257" r:id="rId4"/>
    <p:sldId id="258" r:id="rId5"/>
    <p:sldId id="262" r:id="rId6"/>
    <p:sldId id="260" r:id="rId7"/>
    <p:sldId id="420" r:id="rId8"/>
    <p:sldId id="422" r:id="rId9"/>
    <p:sldId id="259" r:id="rId10"/>
    <p:sldId id="261" r:id="rId11"/>
    <p:sldId id="265" r:id="rId12"/>
    <p:sldId id="263" r:id="rId13"/>
    <p:sldId id="421" r:id="rId14"/>
    <p:sldId id="264" r:id="rId15"/>
    <p:sldId id="266" r:id="rId16"/>
    <p:sldId id="423" r:id="rId17"/>
    <p:sldId id="424" r:id="rId18"/>
    <p:sldId id="418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60" d="100"/>
          <a:sy n="60" d="100"/>
        </p:scale>
        <p:origin x="348" y="1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F4F413-56E5-90FF-3684-BD3FDCA03D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14D3D03-C7E3-F840-2B5C-49C9E84D4E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/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1A3E102-345D-1510-6113-3316259227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F262C-BB31-4C70-8425-F8940A24E5B0}" type="datetimeFigureOut">
              <a:rPr lang="en-US" smtClean="0"/>
              <a:t>5/28/2025</a:t>
            </a:fld>
            <a:endParaRPr lang="en-US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E548BA3-BD3D-47D2-E0BB-5FC1E87389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3A292B8-DFDE-8150-8108-B90F03D59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089DE-814B-45BF-AF96-30D365CBBC2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94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64BD47C-B40A-2022-524A-157A87E163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8B8EFE0E-18AB-36B6-B041-FE7F338B4F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C164E58-37FB-24EB-ED8F-51B10DB592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F262C-BB31-4C70-8425-F8940A24E5B0}" type="datetimeFigureOut">
              <a:rPr lang="en-US" smtClean="0"/>
              <a:t>5/28/2025</a:t>
            </a:fld>
            <a:endParaRPr lang="en-US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94FFF1C-8FB2-F373-FE8B-023C743E95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48AD21A-4527-AFD3-072A-C59558579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089DE-814B-45BF-AF96-30D365CBBC2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502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DB30825-2C51-774D-0ABA-605FC139D43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293C87C3-1511-36F3-E753-3A92385623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ADFA55C-EBC3-09C4-5FF8-88FE10861F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F262C-BB31-4C70-8425-F8940A24E5B0}" type="datetimeFigureOut">
              <a:rPr lang="en-US" smtClean="0"/>
              <a:t>5/28/2025</a:t>
            </a:fld>
            <a:endParaRPr lang="en-US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1F03617-8081-0FE3-11DC-54E43A5231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BA36A7E-0D14-5751-5B94-3D8CF6C6DA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089DE-814B-45BF-AF96-30D365CBBC2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25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CB8651C-C1F5-9D13-3366-69B868CF0C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5D87ACC-7ABF-B9D2-9AA3-BA996803CA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CB00940-F663-FCBF-F7F2-7F41DFDA41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F262C-BB31-4C70-8425-F8940A24E5B0}" type="datetimeFigureOut">
              <a:rPr lang="en-US" smtClean="0"/>
              <a:t>5/28/2025</a:t>
            </a:fld>
            <a:endParaRPr lang="en-US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A349E9A-5DB3-F379-B7AA-0AF13E51B3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62D492D-3F9E-C76F-F120-4DEFC950A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089DE-814B-45BF-AF96-30D365CBBC2A}" type="slidenum">
              <a:rPr lang="en-US" smtClean="0"/>
              <a:t>‹nº›</a:t>
            </a:fld>
            <a:endParaRPr lang="en-US"/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429930B9-0232-3E62-1E33-94F618F2C46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319288" y="130056"/>
            <a:ext cx="1736521" cy="509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0401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963F873-0253-2250-100D-28E7669FF2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42B90BE-7A87-0061-3478-BC229E9393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D885749-BEB3-1C83-D112-C45B677986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F262C-BB31-4C70-8425-F8940A24E5B0}" type="datetimeFigureOut">
              <a:rPr lang="en-US" smtClean="0"/>
              <a:t>5/28/2025</a:t>
            </a:fld>
            <a:endParaRPr lang="en-US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3496207-1EAD-AA5E-E5D1-30768D3532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7DDD9B7-E8CA-4502-756A-3B54E01FAB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089DE-814B-45BF-AF96-30D365CBBC2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8673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F5BBAF2-BF6E-7A1B-FD15-3CF02F1402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AACCB7A-8722-F4A9-2BCF-5F3366B349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3D0BB25-DF4B-A36A-6AF6-D554482F15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1585763-579C-EEE3-CB46-F953868E59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F262C-BB31-4C70-8425-F8940A24E5B0}" type="datetimeFigureOut">
              <a:rPr lang="en-US" smtClean="0"/>
              <a:t>5/28/2025</a:t>
            </a:fld>
            <a:endParaRPr lang="en-US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DD47DF8-5B4F-7CE0-1CA5-B6E6AD4537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3F9AF43A-3BD6-FE50-DC6C-A0A1D29B6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089DE-814B-45BF-AF96-30D365CBBC2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7054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3C040D3-9FF3-F36D-6A73-4FEADBD324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AEB7745-5098-CB90-4051-850C57EF3F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D2E8E811-1868-AEF5-EA9D-8DE8CC4893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F5083F07-2BAF-789D-12D2-F8CA369E61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FA861CC4-40A7-2DE9-70AF-0DB56512F17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22026416-D3B8-BC7B-2A05-6409616148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F262C-BB31-4C70-8425-F8940A24E5B0}" type="datetimeFigureOut">
              <a:rPr lang="en-US" smtClean="0"/>
              <a:t>5/28/2025</a:t>
            </a:fld>
            <a:endParaRPr lang="en-US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0636D791-87D9-E9CF-B82C-DFFC1764EF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AA3092E8-B0D0-4D9B-1A85-922343A295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089DE-814B-45BF-AF96-30D365CBBC2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079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E5B63D-B1DC-7D15-BF39-E0B3D9D849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53200AD9-BF6F-9CA0-28C3-561B5B1514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F262C-BB31-4C70-8425-F8940A24E5B0}" type="datetimeFigureOut">
              <a:rPr lang="en-US" smtClean="0"/>
              <a:t>5/28/2025</a:t>
            </a:fld>
            <a:endParaRPr lang="en-US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0CC3FE38-71BF-190E-2B09-B4B3364F47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248E5611-0863-172D-62F8-890EE7EBF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089DE-814B-45BF-AF96-30D365CBBC2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374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8FA29F81-CDB9-C09B-865E-212C6D8EDB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F262C-BB31-4C70-8425-F8940A24E5B0}" type="datetimeFigureOut">
              <a:rPr lang="en-US" smtClean="0"/>
              <a:t>5/28/2025</a:t>
            </a:fld>
            <a:endParaRPr lang="en-US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C834F938-C94E-8546-BB20-D1DAB856B0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D72F9450-EF21-6669-EA8D-1F83791E75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089DE-814B-45BF-AF96-30D365CBBC2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2002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BBEB10-0A53-81D2-2519-58D81E4105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81D198B-A36A-E1D1-B71D-1E3ACB52C9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14A96FFC-858D-6D08-13A4-F498BDEC8A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38871D2-A9B9-9503-03CD-F7ADE93FAF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F262C-BB31-4C70-8425-F8940A24E5B0}" type="datetimeFigureOut">
              <a:rPr lang="en-US" smtClean="0"/>
              <a:t>5/28/2025</a:t>
            </a:fld>
            <a:endParaRPr lang="en-US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735403BE-2D51-CF25-49F8-EA788221C8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33ABAF20-FD27-C5FF-9437-4E075CAAA7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089DE-814B-45BF-AF96-30D365CBBC2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0610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FF5CE5-DDA8-FE9D-D006-85BCFC5EB6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41D895E2-4944-7927-C365-4E67F56B178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DEA49C0F-3593-D647-C4B4-364E9CC712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842477E-1D9C-D7DD-CB32-F88D1E0163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F262C-BB31-4C70-8425-F8940A24E5B0}" type="datetimeFigureOut">
              <a:rPr lang="en-US" smtClean="0"/>
              <a:t>5/28/2025</a:t>
            </a:fld>
            <a:endParaRPr lang="en-US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AF144C4-113D-5BE5-C933-DB8D847BFF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EB3A04F-4171-6E9D-5EC7-B5A5A2E31F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089DE-814B-45BF-AF96-30D365CBBC2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9790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B9C94063-BE7F-3247-9932-5A111E59BA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AD13253-771E-7BE0-AF2B-D2E176BA1A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25AF66C-D73C-1772-3C30-1FA3D0363C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5AF262C-BB31-4C70-8425-F8940A24E5B0}" type="datetimeFigureOut">
              <a:rPr lang="en-US" smtClean="0"/>
              <a:t>5/28/2025</a:t>
            </a:fld>
            <a:endParaRPr lang="en-US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073FA3D-AC04-5AAC-1692-43B15948F5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33884D7-29F9-D6C0-216E-F614BE77AA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BE089DE-814B-45BF-AF96-30D365CBBC2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4514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70F5034-9931-718B-422F-C83E2DA5AC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39570"/>
            <a:ext cx="9144000" cy="2387600"/>
          </a:xfrm>
        </p:spPr>
        <p:txBody>
          <a:bodyPr>
            <a:normAutofit/>
          </a:bodyPr>
          <a:lstStyle/>
          <a:p>
            <a:r>
              <a:rPr lang="pt-BR" dirty="0"/>
              <a:t>ITBI</a:t>
            </a:r>
            <a:br>
              <a:rPr lang="pt-BR" dirty="0"/>
            </a:br>
            <a:r>
              <a:rPr lang="pt-BR" sz="4800" dirty="0"/>
              <a:t>Proposta de Aprimoramento dos Municípios ao PLP 108/24</a:t>
            </a:r>
            <a:endParaRPr lang="en-US" sz="4800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A4B4DB4-F0A7-A2F8-F6FF-5E867AC177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64813"/>
            <a:ext cx="9144000" cy="2123333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pt-BR" b="1" dirty="0"/>
              <a:t>Alberto Macedo</a:t>
            </a:r>
          </a:p>
          <a:p>
            <a:pPr>
              <a:spcBef>
                <a:spcPts val="0"/>
              </a:spcBef>
            </a:pPr>
            <a:r>
              <a:rPr lang="pt-BR" sz="2000" dirty="0"/>
              <a:t>Auditor Fiscal do Município SP</a:t>
            </a:r>
          </a:p>
          <a:p>
            <a:pPr>
              <a:spcBef>
                <a:spcPts val="0"/>
              </a:spcBef>
            </a:pPr>
            <a:r>
              <a:rPr lang="pt-BR" sz="2000" dirty="0"/>
              <a:t>Mestre e Doutor USP</a:t>
            </a:r>
          </a:p>
          <a:p>
            <a:pPr>
              <a:spcBef>
                <a:spcPts val="0"/>
              </a:spcBef>
            </a:pPr>
            <a:r>
              <a:rPr lang="pt-BR" sz="2000" dirty="0"/>
              <a:t>Professor Insper, ESTB, FIPECAFI, IBDT, IBET</a:t>
            </a:r>
          </a:p>
          <a:p>
            <a:pPr>
              <a:spcBef>
                <a:spcPts val="0"/>
              </a:spcBef>
            </a:pPr>
            <a:r>
              <a:rPr lang="pt-BR" sz="2000" dirty="0" err="1"/>
              <a:t>Ex-Subsecretário</a:t>
            </a:r>
            <a:r>
              <a:rPr lang="pt-BR" sz="2000" dirty="0"/>
              <a:t> da Receita Municipal de SP</a:t>
            </a:r>
          </a:p>
          <a:p>
            <a:pPr>
              <a:spcBef>
                <a:spcPts val="0"/>
              </a:spcBef>
            </a:pPr>
            <a:r>
              <a:rPr lang="pt-BR" sz="2000" dirty="0"/>
              <a:t>Ex-Presidente do Conselho Municipal de Tributos de SP</a:t>
            </a:r>
          </a:p>
          <a:p>
            <a:pPr>
              <a:spcBef>
                <a:spcPts val="0"/>
              </a:spcBef>
            </a:pPr>
            <a:r>
              <a:rPr lang="pt-BR" sz="2000" dirty="0"/>
              <a:t>Coordenador da Câmara Técnica Permanente da ABRASF</a:t>
            </a:r>
          </a:p>
          <a:p>
            <a:pPr>
              <a:spcBef>
                <a:spcPts val="0"/>
              </a:spcBef>
            </a:pPr>
            <a:r>
              <a:rPr lang="pt-BR" sz="2000" dirty="0"/>
              <a:t>Titular do GCTN do </a:t>
            </a:r>
            <a:r>
              <a:rPr lang="pt-BR" sz="2000" dirty="0" err="1"/>
              <a:t>Pré</a:t>
            </a:r>
            <a:r>
              <a:rPr lang="pt-BR" sz="2000" dirty="0"/>
              <a:t>-Comitê Gestor do IBS</a:t>
            </a:r>
          </a:p>
          <a:p>
            <a:endParaRPr lang="en-US" sz="2000" dirty="0"/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B70F51D4-B9DF-9530-E82B-E181E2CDE4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5243" y="292698"/>
            <a:ext cx="3181514" cy="933498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35E08704-FC36-D795-BEE6-91A443F95A40}"/>
              </a:ext>
            </a:extLst>
          </p:cNvPr>
          <p:cNvSpPr txBox="1"/>
          <p:nvPr/>
        </p:nvSpPr>
        <p:spPr>
          <a:xfrm>
            <a:off x="8349341" y="5974676"/>
            <a:ext cx="3472543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kumimoji="0" lang="pt-BR" sz="2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Brasília, DF</a:t>
            </a:r>
            <a:endParaRPr lang="pt-BR" sz="2200" i="1" dirty="0">
              <a:solidFill>
                <a:prstClr val="black"/>
              </a:solidFill>
              <a:latin typeface="Aptos" panose="02110004020202020204"/>
            </a:endParaRPr>
          </a:p>
          <a:p>
            <a:pPr algn="r"/>
            <a:r>
              <a:rPr kumimoji="0" lang="pt-BR" sz="2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29.05.2025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9368708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68F6705-59E7-6486-924C-1D7E140DB3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996" y="2449106"/>
            <a:ext cx="10898372" cy="2080362"/>
          </a:xfrm>
        </p:spPr>
        <p:txBody>
          <a:bodyPr>
            <a:normAutofit/>
          </a:bodyPr>
          <a:lstStyle/>
          <a:p>
            <a:pPr algn="ctr"/>
            <a:r>
              <a:rPr lang="pt-BR" b="1" dirty="0"/>
              <a:t>Mas o Código Civil não prevê que a transmissão é o registro </a:t>
            </a:r>
            <a:r>
              <a:rPr lang="pt-BR" sz="4400" b="1" dirty="0"/>
              <a:t>do ato translativo no </a:t>
            </a:r>
            <a:r>
              <a:rPr lang="pt-BR" b="1" dirty="0"/>
              <a:t>cartório de imóveis?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1590593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F0E332-FC88-5417-178F-4AF98031DC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579976-4184-BC87-AEE5-E0DB8C5A1C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2893" y="931249"/>
            <a:ext cx="10898372" cy="1439811"/>
          </a:xfrm>
        </p:spPr>
        <p:txBody>
          <a:bodyPr>
            <a:normAutofit fontScale="90000"/>
          </a:bodyPr>
          <a:lstStyle/>
          <a:p>
            <a:pPr algn="ctr"/>
            <a:r>
              <a:rPr lang="pt-BR" sz="3600" b="1" dirty="0"/>
              <a:t>Não. O Código Civil prevê que a transmissão do imóvel se inicia com a escritura pública e termina com o registro desse ato translativo no cartório de imóveis</a:t>
            </a:r>
            <a:endParaRPr lang="en-US" sz="3600" b="1" dirty="0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8A510C0-29D3-56B8-61E5-EBA57A1673CD}"/>
              </a:ext>
            </a:extLst>
          </p:cNvPr>
          <p:cNvSpPr txBox="1"/>
          <p:nvPr/>
        </p:nvSpPr>
        <p:spPr>
          <a:xfrm>
            <a:off x="845288" y="2547949"/>
            <a:ext cx="10313581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pt-BR" sz="2400" b="1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Constituição de 1988:</a:t>
            </a:r>
          </a:p>
          <a:p>
            <a:pPr algn="just">
              <a:buNone/>
            </a:pPr>
            <a:r>
              <a:rPr lang="pt-BR" sz="2400" b="0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Art. 156. Compete aos </a:t>
            </a:r>
            <a:r>
              <a:rPr lang="pt-BR" sz="2400" b="1" i="1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Municípios</a:t>
            </a:r>
            <a:r>
              <a:rPr lang="pt-BR" sz="2400" b="0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instituir </a:t>
            </a:r>
            <a:r>
              <a:rPr lang="pt-BR" sz="2400" b="1" i="1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impostos sobre</a:t>
            </a:r>
            <a:r>
              <a:rPr lang="pt-BR" sz="2400" b="0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 (...)</a:t>
            </a:r>
          </a:p>
          <a:p>
            <a:pPr algn="just"/>
            <a:r>
              <a:rPr lang="pt-BR" sz="2400" b="0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II - </a:t>
            </a:r>
            <a:r>
              <a:rPr lang="pt-BR" sz="2400" b="1" i="1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transmissão</a:t>
            </a:r>
            <a:r>
              <a:rPr lang="pt-BR" sz="2400" b="0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"</a:t>
            </a:r>
            <a:r>
              <a:rPr lang="pt-BR" sz="2400" b="0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inter</a:t>
            </a:r>
            <a:r>
              <a:rPr lang="pt-BR" sz="2400" b="0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vivos", a qualquer título, por ato oneroso, de bens imóveis, por natureza ou acessão física, e de direitos reais sobre imóveis, exceto os de garantia, bem como cessão de direitos a sua aquisição;</a:t>
            </a:r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F60B1ED8-E093-624A-6790-0FC73366623A}"/>
              </a:ext>
            </a:extLst>
          </p:cNvPr>
          <p:cNvSpPr txBox="1">
            <a:spLocks/>
          </p:cNvSpPr>
          <p:nvPr/>
        </p:nvSpPr>
        <p:spPr>
          <a:xfrm>
            <a:off x="552893" y="4976037"/>
            <a:ext cx="10898372" cy="13228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3600" b="1" dirty="0"/>
              <a:t>O fato gerador do ITBI não é o registro, e sim é a </a:t>
            </a:r>
            <a:r>
              <a:rPr lang="pt-BR" sz="3600" b="1" dirty="0">
                <a:solidFill>
                  <a:srgbClr val="FF0000"/>
                </a:solidFill>
              </a:rPr>
              <a:t>transmissão</a:t>
            </a:r>
            <a:r>
              <a:rPr lang="pt-BR" sz="3600" b="1" dirty="0"/>
              <a:t>, </a:t>
            </a:r>
            <a:r>
              <a:rPr lang="pt-BR" sz="3600" b="1" dirty="0">
                <a:solidFill>
                  <a:srgbClr val="FF0000"/>
                </a:solidFill>
              </a:rPr>
              <a:t>que se inicia com a escritura pública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263751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4F7056-3B81-C015-DF61-8071A8E983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07165F4-8826-546E-80F6-41D4B5EA99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3526" y="450190"/>
            <a:ext cx="10898372" cy="910782"/>
          </a:xfrm>
        </p:spPr>
        <p:txBody>
          <a:bodyPr>
            <a:normAutofit fontScale="90000"/>
          </a:bodyPr>
          <a:lstStyle/>
          <a:p>
            <a:r>
              <a:rPr lang="pt-BR" dirty="0"/>
              <a:t>Pelo Direito Privado, a transmissão se inicia</a:t>
            </a:r>
            <a:br>
              <a:rPr lang="pt-BR" dirty="0"/>
            </a:br>
            <a:r>
              <a:rPr lang="pt-BR" dirty="0"/>
              <a:t>com a escritura pública</a:t>
            </a:r>
            <a:endParaRPr lang="en-US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BC99E49-1676-B353-12CB-AE49B635BC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3526" y="2073366"/>
            <a:ext cx="10898372" cy="399782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t-BR" b="1" dirty="0"/>
              <a:t>Código Civil</a:t>
            </a:r>
          </a:p>
          <a:p>
            <a:pPr marL="0" indent="0" algn="just">
              <a:buNone/>
            </a:pPr>
            <a:r>
              <a:rPr lang="pt-BR" sz="2400" dirty="0"/>
              <a:t>Art. 108. Não dispondo a lei em contrário, </a:t>
            </a:r>
            <a:r>
              <a:rPr lang="pt-BR" sz="2400" b="1" dirty="0">
                <a:solidFill>
                  <a:srgbClr val="FF0000"/>
                </a:solidFill>
              </a:rPr>
              <a:t>a escritura pública é essencial </a:t>
            </a:r>
            <a:r>
              <a:rPr lang="pt-BR" sz="2400" dirty="0"/>
              <a:t>à validade dos negócios jurídicos que visem à (...), </a:t>
            </a:r>
            <a:r>
              <a:rPr lang="pt-BR" sz="2400" b="1" dirty="0">
                <a:solidFill>
                  <a:srgbClr val="FF0000"/>
                </a:solidFill>
              </a:rPr>
              <a:t>transferência</a:t>
            </a:r>
            <a:r>
              <a:rPr lang="pt-BR" sz="2400" dirty="0"/>
              <a:t>, (...) de direitos reais sobre </a:t>
            </a:r>
            <a:r>
              <a:rPr lang="pt-BR" sz="2400" b="1" dirty="0">
                <a:solidFill>
                  <a:srgbClr val="FF0000"/>
                </a:solidFill>
              </a:rPr>
              <a:t>imóveis</a:t>
            </a:r>
            <a:r>
              <a:rPr lang="pt-BR" sz="2400" dirty="0"/>
              <a:t> (...).</a:t>
            </a:r>
          </a:p>
          <a:p>
            <a:pPr marL="0" indent="0" algn="just">
              <a:buNone/>
            </a:pPr>
            <a:r>
              <a:rPr lang="pt-BR" sz="2400" dirty="0"/>
              <a:t>Art. 1.227. </a:t>
            </a:r>
            <a:r>
              <a:rPr lang="pt-BR" sz="2400" b="1" dirty="0">
                <a:solidFill>
                  <a:srgbClr val="FF0000"/>
                </a:solidFill>
              </a:rPr>
              <a:t>Os direitos reais sobre imóveis </a:t>
            </a:r>
            <a:r>
              <a:rPr lang="pt-BR" sz="2400" dirty="0"/>
              <a:t>constituídos, ou transmitidos por atos entre vivos, </a:t>
            </a:r>
            <a:r>
              <a:rPr lang="pt-BR" sz="2400" b="1" dirty="0">
                <a:solidFill>
                  <a:srgbClr val="FF0000"/>
                </a:solidFill>
              </a:rPr>
              <a:t>só se adquirem com o registro no Cartório </a:t>
            </a:r>
            <a:r>
              <a:rPr lang="pt-BR" sz="2400" dirty="0"/>
              <a:t>de Registro </a:t>
            </a:r>
            <a:r>
              <a:rPr lang="pt-BR" sz="2400" b="1" dirty="0">
                <a:solidFill>
                  <a:srgbClr val="FF0000"/>
                </a:solidFill>
              </a:rPr>
              <a:t>de imóveis </a:t>
            </a:r>
            <a:r>
              <a:rPr lang="pt-BR" sz="2400" dirty="0"/>
              <a:t>dos referidos títulos (</a:t>
            </a:r>
            <a:r>
              <a:rPr lang="pt-BR" sz="2400" dirty="0" err="1"/>
              <a:t>arts</a:t>
            </a:r>
            <a:r>
              <a:rPr lang="pt-BR" sz="2400" dirty="0"/>
              <a:t>. 1.245 a 1.247), salvo os casos expressos neste Código.</a:t>
            </a:r>
          </a:p>
          <a:p>
            <a:pPr marL="0" indent="0" algn="just">
              <a:buNone/>
            </a:pPr>
            <a:r>
              <a:rPr lang="pt-BR" sz="2400" dirty="0"/>
              <a:t>Art. 1.245. Transfere-se entre vivos a propriedade mediante o </a:t>
            </a:r>
            <a:r>
              <a:rPr lang="pt-BR" sz="2400" b="1" dirty="0">
                <a:solidFill>
                  <a:srgbClr val="FF0000"/>
                </a:solidFill>
              </a:rPr>
              <a:t>registro do título translativo</a:t>
            </a:r>
            <a:r>
              <a:rPr lang="pt-BR" sz="2400" dirty="0"/>
              <a:t> no Registro de imóveis. (...)</a:t>
            </a:r>
          </a:p>
        </p:txBody>
      </p:sp>
    </p:spTree>
    <p:extLst>
      <p:ext uri="{BB962C8B-B14F-4D97-AF65-F5344CB8AC3E}">
        <p14:creationId xmlns:p14="http://schemas.microsoft.com/office/powerpoint/2010/main" val="4557964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F80D7D-00AF-E742-E868-4F18285A46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>
            <a:extLst>
              <a:ext uri="{FF2B5EF4-FFF2-40B4-BE49-F238E27FC236}">
                <a16:creationId xmlns:a16="http://schemas.microsoft.com/office/drawing/2014/main" id="{FB7D87B8-1C71-E4EB-07F0-B82CC2120D04}"/>
              </a:ext>
            </a:extLst>
          </p:cNvPr>
          <p:cNvSpPr txBox="1"/>
          <p:nvPr/>
        </p:nvSpPr>
        <p:spPr>
          <a:xfrm>
            <a:off x="878959" y="1338041"/>
            <a:ext cx="10313581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pt-BR" sz="2400" b="1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Constituição de 1988:</a:t>
            </a:r>
          </a:p>
          <a:p>
            <a:pPr algn="just">
              <a:buNone/>
            </a:pPr>
            <a:r>
              <a:rPr lang="pt-BR" sz="2400" b="0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Art. 146. </a:t>
            </a:r>
            <a:r>
              <a:rPr lang="pt-BR" sz="2400" b="1" i="1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Cabe à lei complementar: </a:t>
            </a:r>
            <a:r>
              <a:rPr lang="pt-BR" sz="2400" b="0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(...)</a:t>
            </a:r>
          </a:p>
          <a:p>
            <a:pPr algn="just">
              <a:buNone/>
            </a:pPr>
            <a:r>
              <a:rPr lang="pt-BR" sz="2400" b="0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III - estabelecer normas gerais em matéria de legislação tributária, especialmente sobre:</a:t>
            </a:r>
          </a:p>
          <a:p>
            <a:pPr algn="just">
              <a:buNone/>
            </a:pPr>
            <a:r>
              <a:rPr lang="pt-BR" sz="2400" b="0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a) </a:t>
            </a:r>
            <a:r>
              <a:rPr lang="pt-BR" sz="2400" b="1" i="1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definição </a:t>
            </a:r>
            <a:r>
              <a:rPr lang="pt-BR" sz="2400" b="0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de tributos e de suas espécies, bem como, </a:t>
            </a:r>
            <a:r>
              <a:rPr lang="pt-BR" sz="2400" b="1" i="1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em relação aos impostos</a:t>
            </a:r>
            <a:r>
              <a:rPr lang="pt-BR" sz="2400" b="0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discriminados nesta Constituição, a dos respectivos </a:t>
            </a:r>
            <a:r>
              <a:rPr lang="pt-BR" sz="2400" b="1" i="1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fatos geradores</a:t>
            </a:r>
            <a:r>
              <a:rPr lang="pt-BR" sz="2400" b="0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pt-BR" sz="2400" i="1" dirty="0">
                <a:effectLst/>
                <a:latin typeface="Arial" panose="020B0604020202020204" pitchFamily="34" charset="0"/>
              </a:rPr>
              <a:t>bases de cálculo </a:t>
            </a:r>
            <a:r>
              <a:rPr lang="pt-BR" sz="2400" b="0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 contribuintes;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0AEDFD01-7E13-B7C6-8CE1-91BDC70EE132}"/>
              </a:ext>
            </a:extLst>
          </p:cNvPr>
          <p:cNvSpPr txBox="1"/>
          <p:nvPr/>
        </p:nvSpPr>
        <p:spPr>
          <a:xfrm>
            <a:off x="595426" y="5058294"/>
            <a:ext cx="10880649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pt-BR" sz="2400" b="1" i="1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fato gerador</a:t>
            </a:r>
            <a:r>
              <a:rPr lang="pt-BR" sz="2400" b="1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= critério material + critério espacial + </a:t>
            </a:r>
            <a:r>
              <a:rPr lang="pt-BR" sz="2400" b="1" i="1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critério temporal</a:t>
            </a:r>
          </a:p>
          <a:p>
            <a:pPr algn="ctr">
              <a:buNone/>
            </a:pPr>
            <a:endParaRPr lang="pt-BR" sz="2400" b="1" i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algn="ctr">
              <a:buNone/>
            </a:pPr>
            <a:r>
              <a:rPr lang="pt-BR" sz="2400" b="1" i="1" dirty="0">
                <a:effectLst/>
                <a:latin typeface="Arial" panose="020B0604020202020204" pitchFamily="34" charset="0"/>
              </a:rPr>
              <a:t>(analogia com imposto de importação)</a:t>
            </a:r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5B447018-D786-678E-8409-20DE5F303D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9354" y="260227"/>
            <a:ext cx="10515600" cy="728600"/>
          </a:xfrm>
        </p:spPr>
        <p:txBody>
          <a:bodyPr/>
          <a:lstStyle/>
          <a:p>
            <a:r>
              <a:rPr lang="pt-BR" dirty="0"/>
              <a:t>Momento da ocorrência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68316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3C79BE-8474-666F-4DF3-0271D4841A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37628"/>
            <a:ext cx="9422219" cy="995842"/>
          </a:xfrm>
        </p:spPr>
        <p:txBody>
          <a:bodyPr>
            <a:normAutofit fontScale="90000"/>
          </a:bodyPr>
          <a:lstStyle/>
          <a:p>
            <a:r>
              <a:rPr lang="pt-BR" dirty="0"/>
              <a:t>Fato gerador é a transmissão, que se inicia</a:t>
            </a:r>
            <a:br>
              <a:rPr lang="pt-BR" dirty="0"/>
            </a:br>
            <a:r>
              <a:rPr lang="pt-BR" dirty="0"/>
              <a:t>com a escritura pública</a:t>
            </a:r>
            <a:endParaRPr lang="en-US" dirty="0"/>
          </a:p>
        </p:txBody>
      </p:sp>
      <p:sp>
        <p:nvSpPr>
          <p:cNvPr id="4" name="Pentágono 15">
            <a:extLst>
              <a:ext uri="{FF2B5EF4-FFF2-40B4-BE49-F238E27FC236}">
                <a16:creationId xmlns:a16="http://schemas.microsoft.com/office/drawing/2014/main" id="{078BC77C-5C60-560E-722C-DF333ADFD1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24444" y="2227406"/>
            <a:ext cx="3009775" cy="943276"/>
          </a:xfrm>
          <a:prstGeom prst="homePlate">
            <a:avLst>
              <a:gd name="adj" fmla="val 50002"/>
            </a:avLst>
          </a:prstGeom>
          <a:solidFill>
            <a:srgbClr val="FF0000"/>
          </a:solidFill>
          <a:ln w="25400" algn="ctr">
            <a:solidFill>
              <a:srgbClr val="95956F"/>
            </a:solidFill>
            <a:miter lim="800000"/>
            <a:headEnd/>
            <a:tailEnd/>
          </a:ln>
        </p:spPr>
        <p:txBody>
          <a:bodyPr lIns="497461" tIns="26182" rIns="26182" bIns="26182" anchor="ctr"/>
          <a:lstStyle/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None/>
              <a:defRPr/>
            </a:pPr>
            <a:r>
              <a:rPr lang="pt-BR" sz="2000" b="1" dirty="0">
                <a:solidFill>
                  <a:schemeClr val="bg1"/>
                </a:solidFill>
              </a:rPr>
              <a:t>Registro da escritura</a:t>
            </a:r>
          </a:p>
        </p:txBody>
      </p:sp>
      <p:sp>
        <p:nvSpPr>
          <p:cNvPr id="5" name="Pentágono 14">
            <a:extLst>
              <a:ext uri="{FF2B5EF4-FFF2-40B4-BE49-F238E27FC236}">
                <a16:creationId xmlns:a16="http://schemas.microsoft.com/office/drawing/2014/main" id="{FB5D2679-7055-0CC5-BF20-0F1B355DC715}"/>
              </a:ext>
            </a:extLst>
          </p:cNvPr>
          <p:cNvSpPr/>
          <p:nvPr/>
        </p:nvSpPr>
        <p:spPr>
          <a:xfrm>
            <a:off x="3650567" y="2227406"/>
            <a:ext cx="2814028" cy="943276"/>
          </a:xfrm>
          <a:prstGeom prst="homePlat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97461" tIns="26182" rIns="26182" bIns="26182" anchor="ctr"/>
          <a:lstStyle/>
          <a:p>
            <a:pPr algn="ctr" eaLnBrk="1" hangingPunct="1">
              <a:lnSpc>
                <a:spcPct val="80000"/>
              </a:lnSpc>
              <a:buClr>
                <a:schemeClr val="folHlink"/>
              </a:buClr>
              <a:buSzPct val="90000"/>
              <a:buFont typeface="Wingdings" pitchFamily="2" charset="2"/>
              <a:buNone/>
              <a:defRPr/>
            </a:pPr>
            <a:r>
              <a:rPr lang="pt-BR" sz="2000" dirty="0">
                <a:solidFill>
                  <a:schemeClr val="tx1"/>
                </a:solidFill>
              </a:rPr>
              <a:t>Escritura de compra e venda</a:t>
            </a:r>
          </a:p>
        </p:txBody>
      </p:sp>
      <p:sp>
        <p:nvSpPr>
          <p:cNvPr id="6" name="Text Box 24">
            <a:extLst>
              <a:ext uri="{FF2B5EF4-FFF2-40B4-BE49-F238E27FC236}">
                <a16:creationId xmlns:a16="http://schemas.microsoft.com/office/drawing/2014/main" id="{BB2404DB-4291-8EE1-1D9A-ED97613A6D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910" y="1215199"/>
            <a:ext cx="243818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2400" b="1" dirty="0">
                <a:cs typeface="Arial" panose="020B0604020202020204" pitchFamily="34" charset="0"/>
              </a:rPr>
              <a:t>Fato gerador</a:t>
            </a:r>
          </a:p>
        </p:txBody>
      </p:sp>
      <p:pic>
        <p:nvPicPr>
          <p:cNvPr id="7" name="Picture 34">
            <a:extLst>
              <a:ext uri="{FF2B5EF4-FFF2-40B4-BE49-F238E27FC236}">
                <a16:creationId xmlns:a16="http://schemas.microsoft.com/office/drawing/2014/main" id="{8DCBE688-1326-052D-9BDE-A7A0C45B8C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7564" y="1770734"/>
            <a:ext cx="527144" cy="16517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8" name="Picture 33">
            <a:extLst>
              <a:ext uri="{FF2B5EF4-FFF2-40B4-BE49-F238E27FC236}">
                <a16:creationId xmlns:a16="http://schemas.microsoft.com/office/drawing/2014/main" id="{31BE502C-77B3-C331-49F0-D6B65FF63E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97294" y="1872659"/>
            <a:ext cx="534153" cy="14747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9" name="Rectangle 17">
            <a:extLst>
              <a:ext uri="{FF2B5EF4-FFF2-40B4-BE49-F238E27FC236}">
                <a16:creationId xmlns:a16="http://schemas.microsoft.com/office/drawing/2014/main" id="{95D8A36A-B985-B305-E60C-DF6C3A6468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1860" y="3662454"/>
            <a:ext cx="9750820" cy="2801988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26182" tIns="26182" rIns="26182" bIns="26182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ts val="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None/>
            </a:pPr>
            <a:r>
              <a:rPr lang="pt-BR" altLang="pt-BR" sz="1800" dirty="0">
                <a:cs typeface="Arial" panose="020B0604020202020204" pitchFamily="34" charset="0"/>
              </a:rPr>
              <a:t>Art. 116, CTN. </a:t>
            </a:r>
            <a:r>
              <a:rPr lang="pt-BR" altLang="pt-BR" sz="1800" b="1" dirty="0">
                <a:solidFill>
                  <a:srgbClr val="FF0000"/>
                </a:solidFill>
                <a:cs typeface="Arial" panose="020B0604020202020204" pitchFamily="34" charset="0"/>
              </a:rPr>
              <a:t>Salvo disposição de lei em contrário, considera-se ocorrido </a:t>
            </a:r>
            <a:r>
              <a:rPr lang="pt-BR" altLang="pt-BR" sz="1800" dirty="0">
                <a:cs typeface="Arial" panose="020B0604020202020204" pitchFamily="34" charset="0"/>
              </a:rPr>
              <a:t>o fato gerador e existentes os seus efeitos:</a:t>
            </a:r>
          </a:p>
          <a:p>
            <a:pPr algn="just" eaLnBrk="1" hangingPunct="1">
              <a:lnSpc>
                <a:spcPct val="150000"/>
              </a:lnSpc>
              <a:spcBef>
                <a:spcPts val="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None/>
            </a:pPr>
            <a:r>
              <a:rPr lang="pt-BR" altLang="pt-BR" sz="1800" dirty="0">
                <a:cs typeface="Arial" panose="020B0604020202020204" pitchFamily="34" charset="0"/>
              </a:rPr>
              <a:t>I - tratando-se de </a:t>
            </a:r>
            <a:r>
              <a:rPr lang="pt-BR" altLang="pt-BR" sz="1800" b="1" dirty="0">
                <a:solidFill>
                  <a:srgbClr val="FF0000"/>
                </a:solidFill>
                <a:cs typeface="Arial" panose="020B0604020202020204" pitchFamily="34" charset="0"/>
              </a:rPr>
              <a:t>situação de fato</a:t>
            </a:r>
            <a:r>
              <a:rPr lang="pt-BR" altLang="pt-BR" sz="1800" dirty="0">
                <a:cs typeface="Arial" panose="020B0604020202020204" pitchFamily="34" charset="0"/>
              </a:rPr>
              <a:t>, desde o momento em que o se verifiquem as circunstâncias materiais necessárias a que produza os efeitos que normalmente lhe são próprios;</a:t>
            </a:r>
          </a:p>
          <a:p>
            <a:pPr algn="just" eaLnBrk="1" hangingPunct="1">
              <a:lnSpc>
                <a:spcPct val="150000"/>
              </a:lnSpc>
              <a:spcBef>
                <a:spcPts val="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None/>
            </a:pPr>
            <a:r>
              <a:rPr lang="pt-BR" altLang="pt-BR" sz="1800" dirty="0">
                <a:cs typeface="Arial" panose="020B0604020202020204" pitchFamily="34" charset="0"/>
              </a:rPr>
              <a:t>II - tratando-se de </a:t>
            </a:r>
            <a:r>
              <a:rPr lang="pt-BR" altLang="pt-BR" sz="1800" b="1" dirty="0">
                <a:solidFill>
                  <a:srgbClr val="FF0000"/>
                </a:solidFill>
                <a:cs typeface="Arial" panose="020B0604020202020204" pitchFamily="34" charset="0"/>
              </a:rPr>
              <a:t>situação jurídica</a:t>
            </a:r>
            <a:r>
              <a:rPr lang="pt-BR" altLang="pt-BR" sz="1800" dirty="0">
                <a:cs typeface="Arial" panose="020B0604020202020204" pitchFamily="34" charset="0"/>
              </a:rPr>
              <a:t>, desde o momento em que esteja definitivamente constituída, nos termos de direito aplicável.</a:t>
            </a:r>
          </a:p>
        </p:txBody>
      </p:sp>
      <p:sp>
        <p:nvSpPr>
          <p:cNvPr id="10" name="Chave Esquerda 9">
            <a:extLst>
              <a:ext uri="{FF2B5EF4-FFF2-40B4-BE49-F238E27FC236}">
                <a16:creationId xmlns:a16="http://schemas.microsoft.com/office/drawing/2014/main" id="{C2A528E9-6557-351B-B9FA-D9D040D98C8F}"/>
              </a:ext>
            </a:extLst>
          </p:cNvPr>
          <p:cNvSpPr/>
          <p:nvPr/>
        </p:nvSpPr>
        <p:spPr>
          <a:xfrm rot="5400000">
            <a:off x="5926399" y="-567753"/>
            <a:ext cx="369334" cy="5046310"/>
          </a:xfrm>
          <a:prstGeom prst="lef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6285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AF2718-3E2F-D26F-7245-9917D65BC0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E161541-D74C-3A2D-A921-F3298DA1F9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144" y="354439"/>
            <a:ext cx="10515600" cy="995842"/>
          </a:xfrm>
        </p:spPr>
        <p:txBody>
          <a:bodyPr/>
          <a:lstStyle/>
          <a:p>
            <a:r>
              <a:rPr lang="pt-BR" dirty="0"/>
              <a:t>Transmissão se inicia com a escritura pública</a:t>
            </a:r>
            <a:endParaRPr lang="en-US" dirty="0"/>
          </a:p>
        </p:txBody>
      </p:sp>
      <p:sp>
        <p:nvSpPr>
          <p:cNvPr id="4" name="Pentágono 15">
            <a:extLst>
              <a:ext uri="{FF2B5EF4-FFF2-40B4-BE49-F238E27FC236}">
                <a16:creationId xmlns:a16="http://schemas.microsoft.com/office/drawing/2014/main" id="{9CBB2623-0A8B-4675-6B72-6BD3ABFC1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24444" y="2078545"/>
            <a:ext cx="3009775" cy="943276"/>
          </a:xfrm>
          <a:prstGeom prst="homePlate">
            <a:avLst>
              <a:gd name="adj" fmla="val 50002"/>
            </a:avLst>
          </a:prstGeom>
          <a:solidFill>
            <a:srgbClr val="FF0000"/>
          </a:solidFill>
          <a:ln w="25400" algn="ctr">
            <a:solidFill>
              <a:srgbClr val="95956F"/>
            </a:solidFill>
            <a:miter lim="800000"/>
            <a:headEnd/>
            <a:tailEnd/>
          </a:ln>
        </p:spPr>
        <p:txBody>
          <a:bodyPr lIns="497461" tIns="26182" rIns="26182" bIns="26182" anchor="ctr"/>
          <a:lstStyle/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None/>
              <a:defRPr/>
            </a:pPr>
            <a:r>
              <a:rPr lang="pt-BR" sz="2000" b="1" dirty="0">
                <a:solidFill>
                  <a:schemeClr val="bg1"/>
                </a:solidFill>
              </a:rPr>
              <a:t>Registro da escritura</a:t>
            </a:r>
          </a:p>
        </p:txBody>
      </p:sp>
      <p:sp>
        <p:nvSpPr>
          <p:cNvPr id="5" name="Pentágono 14">
            <a:extLst>
              <a:ext uri="{FF2B5EF4-FFF2-40B4-BE49-F238E27FC236}">
                <a16:creationId xmlns:a16="http://schemas.microsoft.com/office/drawing/2014/main" id="{3EF1E84D-D79F-31C0-026B-79E1D1B6B5A1}"/>
              </a:ext>
            </a:extLst>
          </p:cNvPr>
          <p:cNvSpPr/>
          <p:nvPr/>
        </p:nvSpPr>
        <p:spPr>
          <a:xfrm>
            <a:off x="3650567" y="2078545"/>
            <a:ext cx="2814028" cy="943276"/>
          </a:xfrm>
          <a:prstGeom prst="homePlat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97461" tIns="26182" rIns="26182" bIns="26182" anchor="ctr"/>
          <a:lstStyle/>
          <a:p>
            <a:pPr algn="ctr" eaLnBrk="1" hangingPunct="1">
              <a:lnSpc>
                <a:spcPct val="80000"/>
              </a:lnSpc>
              <a:buClr>
                <a:schemeClr val="folHlink"/>
              </a:buClr>
              <a:buSzPct val="90000"/>
              <a:buFont typeface="Wingdings" pitchFamily="2" charset="2"/>
              <a:buNone/>
              <a:defRPr/>
            </a:pPr>
            <a:r>
              <a:rPr lang="pt-BR" sz="2000" dirty="0">
                <a:solidFill>
                  <a:schemeClr val="tx1"/>
                </a:solidFill>
              </a:rPr>
              <a:t>Escritura de compra e venda</a:t>
            </a:r>
          </a:p>
        </p:txBody>
      </p:sp>
      <p:pic>
        <p:nvPicPr>
          <p:cNvPr id="7" name="Picture 34">
            <a:extLst>
              <a:ext uri="{FF2B5EF4-FFF2-40B4-BE49-F238E27FC236}">
                <a16:creationId xmlns:a16="http://schemas.microsoft.com/office/drawing/2014/main" id="{0DA9E1BB-186B-1198-7BA4-1296E0B99B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7564" y="1621873"/>
            <a:ext cx="527144" cy="16517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8" name="Picture 33">
            <a:extLst>
              <a:ext uri="{FF2B5EF4-FFF2-40B4-BE49-F238E27FC236}">
                <a16:creationId xmlns:a16="http://schemas.microsoft.com/office/drawing/2014/main" id="{D1785434-6261-51C2-9712-C05B4D46C9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97294" y="1723798"/>
            <a:ext cx="534153" cy="14747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" name="Rectangle 17">
            <a:extLst>
              <a:ext uri="{FF2B5EF4-FFF2-40B4-BE49-F238E27FC236}">
                <a16:creationId xmlns:a16="http://schemas.microsoft.com/office/drawing/2014/main" id="{0E504C21-487E-DA49-98E4-C8E0FDBA00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5545" y="3331787"/>
            <a:ext cx="11180909" cy="3273587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26182" tIns="26182" rIns="26182" bIns="26182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ts val="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None/>
            </a:pPr>
            <a:r>
              <a:rPr lang="pt-BR" altLang="pt-BR" sz="1800" dirty="0">
                <a:cs typeface="Arial" panose="020B0604020202020204" pitchFamily="34" charset="0"/>
              </a:rPr>
              <a:t>- </a:t>
            </a:r>
            <a:r>
              <a:rPr lang="pt-BR" altLang="pt-BR" sz="1800" b="1" dirty="0">
                <a:solidFill>
                  <a:srgbClr val="FF0000"/>
                </a:solidFill>
                <a:cs typeface="Arial" panose="020B0604020202020204" pitchFamily="34" charset="0"/>
              </a:rPr>
              <a:t>Onerosidade</a:t>
            </a:r>
            <a:r>
              <a:rPr lang="pt-BR" altLang="pt-BR" sz="1800" dirty="0">
                <a:cs typeface="Arial" panose="020B0604020202020204" pitchFamily="34" charset="0"/>
              </a:rPr>
              <a:t>, característica reveladora da riqueza da materialidade, </a:t>
            </a:r>
            <a:r>
              <a:rPr lang="pt-BR" altLang="pt-BR" sz="1800" b="1" dirty="0">
                <a:solidFill>
                  <a:srgbClr val="FF0000"/>
                </a:solidFill>
                <a:cs typeface="Arial" panose="020B0604020202020204" pitchFamily="34" charset="0"/>
              </a:rPr>
              <a:t>revela-se temporalmente </a:t>
            </a:r>
            <a:r>
              <a:rPr lang="pt-BR" altLang="pt-BR" sz="1800" dirty="0">
                <a:cs typeface="Arial" panose="020B0604020202020204" pitchFamily="34" charset="0"/>
              </a:rPr>
              <a:t>já </a:t>
            </a:r>
            <a:r>
              <a:rPr lang="pt-BR" altLang="pt-BR" sz="1800" b="1" dirty="0">
                <a:solidFill>
                  <a:srgbClr val="FF0000"/>
                </a:solidFill>
                <a:cs typeface="Arial" panose="020B0604020202020204" pitchFamily="34" charset="0"/>
              </a:rPr>
              <a:t>na celebração do negócio jurídico</a:t>
            </a:r>
            <a:r>
              <a:rPr lang="pt-BR" altLang="pt-BR" sz="1800" dirty="0">
                <a:cs typeface="Arial" panose="020B0604020202020204" pitchFamily="34" charset="0"/>
              </a:rPr>
              <a:t>.</a:t>
            </a:r>
          </a:p>
          <a:p>
            <a:pPr algn="just" eaLnBrk="1" hangingPunct="1">
              <a:lnSpc>
                <a:spcPct val="150000"/>
              </a:lnSpc>
              <a:spcBef>
                <a:spcPts val="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None/>
            </a:pPr>
            <a:r>
              <a:rPr lang="pt-BR" altLang="pt-BR" sz="1800" dirty="0">
                <a:cs typeface="Arial" panose="020B0604020202020204" pitchFamily="34" charset="0"/>
              </a:rPr>
              <a:t>- Ato de registro é ato potestativo do </a:t>
            </a:r>
            <a:r>
              <a:rPr lang="pt-BR" altLang="pt-BR" sz="1800" b="1" dirty="0">
                <a:solidFill>
                  <a:srgbClr val="FF0000"/>
                </a:solidFill>
                <a:cs typeface="Arial" panose="020B0604020202020204" pitchFamily="34" charset="0"/>
              </a:rPr>
              <a:t>adquirente. Ele registra quando quiser</a:t>
            </a:r>
            <a:r>
              <a:rPr lang="pt-BR" altLang="pt-BR" sz="1800" dirty="0">
                <a:cs typeface="Arial" panose="020B0604020202020204" pitchFamily="34" charset="0"/>
              </a:rPr>
              <a:t>.</a:t>
            </a:r>
          </a:p>
          <a:p>
            <a:pPr algn="just" eaLnBrk="1" hangingPunct="1">
              <a:lnSpc>
                <a:spcPct val="150000"/>
              </a:lnSpc>
              <a:spcBef>
                <a:spcPts val="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None/>
            </a:pPr>
            <a:r>
              <a:rPr lang="pt-BR" altLang="pt-BR" sz="1800" dirty="0">
                <a:cs typeface="Arial" panose="020B0604020202020204" pitchFamily="34" charset="0"/>
              </a:rPr>
              <a:t>- </a:t>
            </a:r>
            <a:r>
              <a:rPr lang="pt-BR" altLang="pt-BR" sz="1800" b="1" dirty="0">
                <a:solidFill>
                  <a:srgbClr val="FF0000"/>
                </a:solidFill>
                <a:cs typeface="Arial" panose="020B0604020202020204" pitchFamily="34" charset="0"/>
              </a:rPr>
              <a:t>Grande probabilidade </a:t>
            </a:r>
            <a:r>
              <a:rPr lang="pt-BR" altLang="pt-BR" sz="1800" dirty="0">
                <a:cs typeface="Arial" panose="020B0604020202020204" pitchFamily="34" charset="0"/>
              </a:rPr>
              <a:t>de, </a:t>
            </a:r>
            <a:r>
              <a:rPr lang="pt-BR" altLang="pt-BR" sz="1800" b="1" dirty="0">
                <a:solidFill>
                  <a:srgbClr val="FF0000"/>
                </a:solidFill>
                <a:cs typeface="Arial" panose="020B0604020202020204" pitchFamily="34" charset="0"/>
              </a:rPr>
              <a:t>ocorrendo a escritura </a:t>
            </a:r>
            <a:r>
              <a:rPr lang="pt-BR" altLang="pt-BR" sz="1800" dirty="0">
                <a:cs typeface="Arial" panose="020B0604020202020204" pitchFamily="34" charset="0"/>
              </a:rPr>
              <a:t>de compra e venda, </a:t>
            </a:r>
            <a:r>
              <a:rPr lang="pt-BR" altLang="pt-BR" sz="1800" b="1" dirty="0">
                <a:solidFill>
                  <a:srgbClr val="FF0000"/>
                </a:solidFill>
                <a:cs typeface="Arial" panose="020B0604020202020204" pitchFamily="34" charset="0"/>
              </a:rPr>
              <a:t>vá se concluir </a:t>
            </a:r>
            <a:r>
              <a:rPr lang="pt-BR" altLang="pt-BR" sz="1800" dirty="0">
                <a:cs typeface="Arial" panose="020B0604020202020204" pitchFamily="34" charset="0"/>
              </a:rPr>
              <a:t>a transmissão </a:t>
            </a:r>
            <a:r>
              <a:rPr lang="pt-BR" altLang="pt-BR" sz="1800" b="1" dirty="0">
                <a:solidFill>
                  <a:srgbClr val="FF0000"/>
                </a:solidFill>
                <a:cs typeface="Arial" panose="020B0604020202020204" pitchFamily="34" charset="0"/>
              </a:rPr>
              <a:t>com o registro.</a:t>
            </a:r>
          </a:p>
          <a:p>
            <a:pPr algn="just" eaLnBrk="1" hangingPunct="1">
              <a:lnSpc>
                <a:spcPct val="150000"/>
              </a:lnSpc>
              <a:spcBef>
                <a:spcPts val="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None/>
            </a:pPr>
            <a:r>
              <a:rPr lang="pt-BR" altLang="pt-BR" sz="1800" dirty="0">
                <a:cs typeface="Arial" panose="020B0604020202020204" pitchFamily="34" charset="0"/>
              </a:rPr>
              <a:t>- A </a:t>
            </a:r>
            <a:r>
              <a:rPr lang="pt-BR" altLang="pt-BR" sz="1800" b="1" dirty="0">
                <a:solidFill>
                  <a:srgbClr val="FF0000"/>
                </a:solidFill>
                <a:cs typeface="Arial" panose="020B0604020202020204" pitchFamily="34" charset="0"/>
              </a:rPr>
              <a:t>ausência de registro não impossibilita </a:t>
            </a:r>
            <a:r>
              <a:rPr lang="pt-BR" altLang="pt-BR" sz="1800" dirty="0">
                <a:cs typeface="Arial" panose="020B0604020202020204" pitchFamily="34" charset="0"/>
              </a:rPr>
              <a:t>ao </a:t>
            </a:r>
            <a:r>
              <a:rPr lang="pt-BR" altLang="pt-BR" sz="1800" b="1" dirty="0">
                <a:solidFill>
                  <a:srgbClr val="FF0000"/>
                </a:solidFill>
                <a:cs typeface="Arial" panose="020B0604020202020204" pitchFamily="34" charset="0"/>
              </a:rPr>
              <a:t>comprador usufruir do bem comprado</a:t>
            </a:r>
            <a:r>
              <a:rPr lang="pt-BR" altLang="pt-BR" sz="1800" dirty="0">
                <a:cs typeface="Arial" panose="020B0604020202020204" pitchFamily="34" charset="0"/>
              </a:rPr>
              <a:t>.</a:t>
            </a:r>
          </a:p>
          <a:p>
            <a:pPr algn="just" eaLnBrk="1" hangingPunct="1">
              <a:lnSpc>
                <a:spcPct val="150000"/>
              </a:lnSpc>
              <a:spcBef>
                <a:spcPts val="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None/>
            </a:pPr>
            <a:r>
              <a:rPr lang="pt-BR" altLang="pt-BR" sz="1800" dirty="0">
                <a:cs typeface="Arial" panose="020B0604020202020204" pitchFamily="34" charset="0"/>
              </a:rPr>
              <a:t>- A escritura pública é momento </a:t>
            </a:r>
            <a:r>
              <a:rPr lang="pt-BR" altLang="pt-BR" sz="1800" b="1" dirty="0">
                <a:solidFill>
                  <a:srgbClr val="FF0000"/>
                </a:solidFill>
                <a:cs typeface="Arial" panose="020B0604020202020204" pitchFamily="34" charset="0"/>
              </a:rPr>
              <a:t>certo e solene o suficiente </a:t>
            </a:r>
            <a:r>
              <a:rPr lang="pt-BR" altLang="pt-BR" sz="1800" dirty="0">
                <a:cs typeface="Arial" panose="020B0604020202020204" pitchFamily="34" charset="0"/>
              </a:rPr>
              <a:t>para ensejar </a:t>
            </a:r>
            <a:r>
              <a:rPr lang="pt-BR" altLang="pt-BR" sz="1800" b="1" dirty="0">
                <a:solidFill>
                  <a:srgbClr val="FF0000"/>
                </a:solidFill>
                <a:cs typeface="Arial" panose="020B0604020202020204" pitchFamily="34" charset="0"/>
              </a:rPr>
              <a:t>sua escolha como critério temporal.</a:t>
            </a:r>
          </a:p>
        </p:txBody>
      </p:sp>
      <p:sp>
        <p:nvSpPr>
          <p:cNvPr id="10" name="Text Box 24">
            <a:extLst>
              <a:ext uri="{FF2B5EF4-FFF2-40B4-BE49-F238E27FC236}">
                <a16:creationId xmlns:a16="http://schemas.microsoft.com/office/drawing/2014/main" id="{65C17586-C8EA-6C98-11BB-4557DFC24F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910" y="1183300"/>
            <a:ext cx="243818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2400" b="1" dirty="0">
                <a:cs typeface="Arial" panose="020B0604020202020204" pitchFamily="34" charset="0"/>
              </a:rPr>
              <a:t>Fato gerador</a:t>
            </a:r>
          </a:p>
        </p:txBody>
      </p:sp>
      <p:sp>
        <p:nvSpPr>
          <p:cNvPr id="11" name="Chave Esquerda 10">
            <a:extLst>
              <a:ext uri="{FF2B5EF4-FFF2-40B4-BE49-F238E27FC236}">
                <a16:creationId xmlns:a16="http://schemas.microsoft.com/office/drawing/2014/main" id="{346013A2-5DB7-F42D-C037-1A6629007997}"/>
              </a:ext>
            </a:extLst>
          </p:cNvPr>
          <p:cNvSpPr/>
          <p:nvPr/>
        </p:nvSpPr>
        <p:spPr>
          <a:xfrm rot="5400000">
            <a:off x="5926399" y="-663450"/>
            <a:ext cx="369334" cy="5046310"/>
          </a:xfrm>
          <a:prstGeom prst="lef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4975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C7E5A6-7E7D-4890-5E3B-4AF1E79723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D216CC-5873-2B13-94A1-40F6D046D9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9354" y="260227"/>
            <a:ext cx="10515600" cy="728600"/>
          </a:xfrm>
        </p:spPr>
        <p:txBody>
          <a:bodyPr/>
          <a:lstStyle/>
          <a:p>
            <a:r>
              <a:rPr lang="pt-BR" dirty="0"/>
              <a:t>Momento da ocorrência</a:t>
            </a:r>
            <a:endParaRPr lang="en-US" dirty="0"/>
          </a:p>
        </p:txBody>
      </p:sp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0ADE5240-72A8-A774-7705-6DB72F9C91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6023916"/>
              </p:ext>
            </p:extLst>
          </p:nvPr>
        </p:nvGraphicFramePr>
        <p:xfrm>
          <a:off x="289560" y="1029165"/>
          <a:ext cx="11612880" cy="5316030"/>
        </p:xfrm>
        <a:graphic>
          <a:graphicData uri="http://schemas.openxmlformats.org/drawingml/2006/table">
            <a:tbl>
              <a:tblPr firstRow="1" firstCol="1" bandRow="1"/>
              <a:tblGrid>
                <a:gridCol w="5806440">
                  <a:extLst>
                    <a:ext uri="{9D8B030D-6E8A-4147-A177-3AD203B41FA5}">
                      <a16:colId xmlns:a16="http://schemas.microsoft.com/office/drawing/2014/main" val="2076520400"/>
                    </a:ext>
                  </a:extLst>
                </a:gridCol>
                <a:gridCol w="5806440">
                  <a:extLst>
                    <a:ext uri="{9D8B030D-6E8A-4147-A177-3AD203B41FA5}">
                      <a16:colId xmlns:a16="http://schemas.microsoft.com/office/drawing/2014/main" val="3217805393"/>
                    </a:ext>
                  </a:extLst>
                </a:gridCol>
              </a:tblGrid>
              <a:tr h="14297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6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PLP 108/24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88" marR="57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6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Proposta dos Municípios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88" marR="57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825713"/>
                  </a:ext>
                </a:extLst>
              </a:tr>
              <a:tr h="234180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“Art. 35-A. Os Municípios e o Distrito Federal podem prever hipótese de </a:t>
                      </a:r>
                      <a:r>
                        <a:rPr lang="pt-BR" sz="16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antecipação</a:t>
                      </a:r>
                      <a:r>
                        <a:rPr lang="pt-BR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do pagamento do ITBI, </a:t>
                      </a:r>
                      <a:r>
                        <a:rPr lang="pt-BR" sz="1600" b="1" u="non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que deve ser opcional para o contribuinte</a:t>
                      </a:r>
                      <a:r>
                        <a:rPr lang="pt-BR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para que o imposto incida na formalização do respectivo </a:t>
                      </a:r>
                      <a:r>
                        <a:rPr lang="pt-BR" sz="16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título translativo</a:t>
                      </a:r>
                      <a:r>
                        <a:rPr lang="pt-BR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assim considerados a escritura pública ou documento particular com força de escritura pública.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Parágrafo único. Na hipótese de que trata o caput deste artigo, os Municípios e o Distrito Federal </a:t>
                      </a:r>
                      <a:r>
                        <a:rPr lang="pt-BR" sz="16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poderão aplicar alíquota inferior àquela</a:t>
                      </a:r>
                      <a:r>
                        <a:rPr lang="pt-BR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incidente no </a:t>
                      </a:r>
                      <a:r>
                        <a:rPr lang="pt-BR" sz="16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momento do </a:t>
                      </a:r>
                      <a:r>
                        <a:rPr lang="pt-BR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registro do título translativo no </a:t>
                      </a:r>
                      <a:r>
                        <a:rPr lang="pt-BR" sz="16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Registro de Imóveis</a:t>
                      </a:r>
                      <a:r>
                        <a:rPr lang="pt-BR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.” ..........................................................................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88" marR="57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“Art. 35-A. O imposto de que trata o art. 35 </a:t>
                      </a:r>
                      <a:r>
                        <a:rPr lang="pt-BR" sz="18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pode ser exigido </a:t>
                      </a:r>
                      <a:r>
                        <a:rPr lang="pt-BR" sz="1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 formalização do respectivo </a:t>
                      </a:r>
                      <a:r>
                        <a:rPr lang="pt-BR" sz="1800" b="1" u="non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título translativo</a:t>
                      </a:r>
                      <a:r>
                        <a:rPr lang="pt-BR" sz="1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assim considerado a </a:t>
                      </a:r>
                      <a:r>
                        <a:rPr lang="pt-BR" sz="1800" b="1" u="non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escritura pública ou documento equivalente</a:t>
                      </a:r>
                      <a:r>
                        <a:rPr lang="pt-BR" sz="1800" u="non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t-BR" sz="1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passível de ser </a:t>
                      </a:r>
                      <a:r>
                        <a:rPr lang="pt-BR" sz="1800" b="0" u="non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levado a registro </a:t>
                      </a:r>
                      <a:r>
                        <a:rPr lang="pt-BR" sz="1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 Registro de Imóveis.”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(exclua-se o parágrafo único)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..........................................................................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88" marR="57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63073018"/>
                  </a:ext>
                </a:extLst>
              </a:tr>
              <a:tr h="172359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88" marR="57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Art. 203. Na hipótese em que </a:t>
                      </a:r>
                      <a:r>
                        <a:rPr lang="pt-BR" sz="18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lei municipal </a:t>
                      </a:r>
                      <a:r>
                        <a:rPr lang="pt-BR" sz="1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ou do Distrito Federal </a:t>
                      </a:r>
                      <a:r>
                        <a:rPr lang="pt-BR" sz="18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já possua</a:t>
                      </a:r>
                      <a:r>
                        <a:rPr lang="pt-BR" sz="1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na data de publicação desta Lei Complementar, </a:t>
                      </a:r>
                      <a:r>
                        <a:rPr lang="pt-BR" sz="18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previsão de cobrança do imposto </a:t>
                      </a:r>
                      <a:r>
                        <a:rPr lang="pt-BR" sz="1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sobre a transmissão “</a:t>
                      </a:r>
                      <a:r>
                        <a:rPr lang="pt-BR" sz="18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inter</a:t>
                      </a:r>
                      <a:r>
                        <a:rPr lang="pt-BR" sz="1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vivos”, por ato oneroso, de bens imóveis e de direitos a eles relativos </a:t>
                      </a:r>
                      <a:r>
                        <a:rPr lang="pt-BR" sz="18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partir da formalização do respectivo título translativo</a:t>
                      </a:r>
                      <a:r>
                        <a:rPr lang="pt-BR" sz="1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o disposto no </a:t>
                      </a:r>
                      <a:r>
                        <a:rPr lang="pt-BR" sz="18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art. 35-A tem natureza interpretativa</a:t>
                      </a:r>
                      <a:r>
                        <a:rPr lang="pt-BR" sz="1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nos termos do art. 106, I ambos da Lei nº 5.172, de 25 de outubro de 1966 – Código Tributário Nacional.”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88" marR="57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789270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03493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873E95-8F2B-9AD9-D09F-176968CBBC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71D041A-C608-5942-02F5-E9CC214FB0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9354" y="260226"/>
            <a:ext cx="10515600" cy="2217159"/>
          </a:xfrm>
        </p:spPr>
        <p:txBody>
          <a:bodyPr>
            <a:normAutofit fontScale="90000"/>
          </a:bodyPr>
          <a:lstStyle/>
          <a:p>
            <a:pPr algn="ctr"/>
            <a:r>
              <a:rPr lang="pt-BR" dirty="0"/>
              <a:t>No Município de São Paulo, onde já se adota,</a:t>
            </a:r>
            <a:br>
              <a:rPr lang="pt-BR" dirty="0"/>
            </a:br>
            <a:r>
              <a:rPr lang="pt-BR" dirty="0"/>
              <a:t>na sua lei ordinária, valor de mercado como valor venal, e momento da escritura pública como momento da ocorrência:</a:t>
            </a:r>
            <a:endParaRPr lang="en-US" dirty="0"/>
          </a:p>
        </p:txBody>
      </p: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E2F4264F-32BA-1672-380C-9877D3EA9E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9764837"/>
              </p:ext>
            </p:extLst>
          </p:nvPr>
        </p:nvGraphicFramePr>
        <p:xfrm>
          <a:off x="1616150" y="2690036"/>
          <a:ext cx="8102008" cy="364696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25246">
                  <a:extLst>
                    <a:ext uri="{9D8B030D-6E8A-4147-A177-3AD203B41FA5}">
                      <a16:colId xmlns:a16="http://schemas.microsoft.com/office/drawing/2014/main" val="609266704"/>
                    </a:ext>
                  </a:extLst>
                </a:gridCol>
                <a:gridCol w="2493980">
                  <a:extLst>
                    <a:ext uri="{9D8B030D-6E8A-4147-A177-3AD203B41FA5}">
                      <a16:colId xmlns:a16="http://schemas.microsoft.com/office/drawing/2014/main" val="2306181909"/>
                    </a:ext>
                  </a:extLst>
                </a:gridCol>
                <a:gridCol w="2454858">
                  <a:extLst>
                    <a:ext uri="{9D8B030D-6E8A-4147-A177-3AD203B41FA5}">
                      <a16:colId xmlns:a16="http://schemas.microsoft.com/office/drawing/2014/main" val="4255664951"/>
                    </a:ext>
                  </a:extLst>
                </a:gridCol>
                <a:gridCol w="1427924">
                  <a:extLst>
                    <a:ext uri="{9D8B030D-6E8A-4147-A177-3AD203B41FA5}">
                      <a16:colId xmlns:a16="http://schemas.microsoft.com/office/drawing/2014/main" val="3753793560"/>
                    </a:ext>
                  </a:extLst>
                </a:gridCol>
              </a:tblGrid>
              <a:tr h="200546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PT" sz="2400" dirty="0">
                          <a:effectLst/>
                        </a:rPr>
                        <a:t>Ano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2400" dirty="0">
                          <a:effectLst/>
                        </a:rPr>
                        <a:t>Quantidade de guias ITBI pagas em cada ano (SP)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2400">
                          <a:effectLst/>
                        </a:rPr>
                        <a:t>Quantidade de ações judiciais de ITBI de cada ano (SP)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PT" sz="2400" dirty="0">
                          <a:effectLst/>
                        </a:rPr>
                        <a:t>%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07678211"/>
                  </a:ext>
                </a:extLst>
              </a:tr>
              <a:tr h="4103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PT" sz="2400">
                          <a:effectLst/>
                        </a:rPr>
                        <a:t>2020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PT" sz="2400">
                          <a:effectLst/>
                        </a:rPr>
                        <a:t>113.219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PT" sz="2400">
                          <a:effectLst/>
                        </a:rPr>
                        <a:t>2.354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PT" sz="2400" dirty="0">
                          <a:effectLst/>
                        </a:rPr>
                        <a:t>2,1%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967126642"/>
                  </a:ext>
                </a:extLst>
              </a:tr>
              <a:tr h="4103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PT" sz="2400">
                          <a:effectLst/>
                        </a:rPr>
                        <a:t>2021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PT" sz="2400">
                          <a:effectLst/>
                        </a:rPr>
                        <a:t>171.430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PT" sz="2400">
                          <a:effectLst/>
                        </a:rPr>
                        <a:t>2.221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PT" sz="2400" dirty="0">
                          <a:effectLst/>
                        </a:rPr>
                        <a:t>1,3%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64939819"/>
                  </a:ext>
                </a:extLst>
              </a:tr>
              <a:tr h="4103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PT" sz="2400">
                          <a:effectLst/>
                        </a:rPr>
                        <a:t>2022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PT" sz="2400">
                          <a:effectLst/>
                        </a:rPr>
                        <a:t>163.903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PT" sz="2400">
                          <a:effectLst/>
                        </a:rPr>
                        <a:t>2.149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PT" sz="2400" dirty="0">
                          <a:effectLst/>
                        </a:rPr>
                        <a:t>1,3%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66163464"/>
                  </a:ext>
                </a:extLst>
              </a:tr>
              <a:tr h="4103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PT" sz="2400">
                          <a:effectLst/>
                        </a:rPr>
                        <a:t>2023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PT" sz="2400">
                          <a:effectLst/>
                        </a:rPr>
                        <a:t>175.459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PT" sz="2400">
                          <a:effectLst/>
                        </a:rPr>
                        <a:t>1.832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PT" sz="2400" dirty="0">
                          <a:effectLst/>
                        </a:rPr>
                        <a:t>1,0%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893715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52586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033F66-9E7E-7067-A5E9-14B4FAFEF8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814343E0-C8FC-377A-5DCA-999738EFCD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44320"/>
            <a:ext cx="10515600" cy="3251199"/>
          </a:xfrm>
        </p:spPr>
        <p:txBody>
          <a:bodyPr>
            <a:normAutofit/>
          </a:bodyPr>
          <a:lstStyle/>
          <a:p>
            <a:pPr algn="ctr"/>
            <a:r>
              <a:rPr lang="pt-BR" sz="5400" b="1" i="1" dirty="0"/>
              <a:t>Obrigado!!</a:t>
            </a:r>
            <a:br>
              <a:rPr lang="pt-BR" sz="4400" b="1" i="1" dirty="0"/>
            </a:br>
            <a:br>
              <a:rPr lang="pt-BR" sz="4400" b="1" i="1" dirty="0"/>
            </a:br>
            <a:r>
              <a:rPr lang="pt-BR" sz="4400" b="1" i="1" dirty="0"/>
              <a:t>albertomacedo@gmail.com</a:t>
            </a:r>
            <a:br>
              <a:rPr lang="pt-BR" sz="4400" b="1" i="1" dirty="0"/>
            </a:br>
            <a:br>
              <a:rPr lang="pt-BR" sz="4400" b="1" i="1" dirty="0"/>
            </a:br>
            <a:r>
              <a:rPr lang="pt-BR" sz="4400" b="1" i="1" dirty="0"/>
              <a:t>@albertomacedo01</a:t>
            </a:r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2371426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4C16E8-2F6D-8336-9883-C72A9494F3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21CE468-FB03-D33F-E836-B8A2AACB34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30275"/>
          </a:xfrm>
        </p:spPr>
        <p:txBody>
          <a:bodyPr/>
          <a:lstStyle/>
          <a:p>
            <a:r>
              <a:rPr lang="pt-BR" dirty="0"/>
              <a:t>Sumário</a:t>
            </a:r>
            <a:endParaRPr lang="en-US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648B85B-009C-C8E6-59F0-CE8DFE645E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2229"/>
            <a:ext cx="10515600" cy="4674734"/>
          </a:xfrm>
        </p:spPr>
        <p:txBody>
          <a:bodyPr/>
          <a:lstStyle/>
          <a:p>
            <a:r>
              <a:rPr lang="pt-BR" dirty="0"/>
              <a:t>Avanços do ITBI no CTN com o PLP 108/24</a:t>
            </a:r>
          </a:p>
          <a:p>
            <a:pPr lvl="1"/>
            <a:r>
              <a:rPr lang="pt-BR" sz="2800" dirty="0"/>
              <a:t>Fato gerador (critério material)</a:t>
            </a:r>
          </a:p>
          <a:p>
            <a:pPr lvl="1"/>
            <a:r>
              <a:rPr lang="pt-BR" sz="2800" dirty="0"/>
              <a:t>Base de cálculo</a:t>
            </a:r>
          </a:p>
          <a:p>
            <a:r>
              <a:rPr lang="pt-BR" dirty="0"/>
              <a:t>Aprimoramento importante e necessário no Senado Federal</a:t>
            </a:r>
          </a:p>
          <a:p>
            <a:pPr lvl="1"/>
            <a:r>
              <a:rPr lang="pt-BR" sz="2800" dirty="0"/>
              <a:t>Momento da ocorrência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2729952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>
            <a:extLst>
              <a:ext uri="{FF2B5EF4-FFF2-40B4-BE49-F238E27FC236}">
                <a16:creationId xmlns:a16="http://schemas.microsoft.com/office/drawing/2014/main" id="{A374B29B-3973-0990-93FF-8C2E2A915C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666" y="371360"/>
            <a:ext cx="4060750" cy="6136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Imagem 9">
            <a:extLst>
              <a:ext uri="{FF2B5EF4-FFF2-40B4-BE49-F238E27FC236}">
                <a16:creationId xmlns:a16="http://schemas.microsoft.com/office/drawing/2014/main" id="{3A14327D-8629-66D6-4043-2AB1C73201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40474" y="813388"/>
            <a:ext cx="6080819" cy="2519915"/>
          </a:xfrm>
          <a:prstGeom prst="rect">
            <a:avLst/>
          </a:prstGeom>
        </p:spPr>
      </p:pic>
      <p:pic>
        <p:nvPicPr>
          <p:cNvPr id="14" name="Imagem 13">
            <a:extLst>
              <a:ext uri="{FF2B5EF4-FFF2-40B4-BE49-F238E27FC236}">
                <a16:creationId xmlns:a16="http://schemas.microsoft.com/office/drawing/2014/main" id="{2B5369A7-FAFF-3F54-3B01-FFECA8C1118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55544" y="3540638"/>
            <a:ext cx="5865749" cy="30507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08279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983730-AB6D-5A6D-C9C0-5808C01DF5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A94E147-C16D-9BF8-54C2-631B237B6F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1886" y="302758"/>
            <a:ext cx="10515600" cy="930275"/>
          </a:xfrm>
        </p:spPr>
        <p:txBody>
          <a:bodyPr/>
          <a:lstStyle/>
          <a:p>
            <a:r>
              <a:rPr lang="pt-BR" dirty="0"/>
              <a:t>Fato gerador (critério material)</a:t>
            </a:r>
            <a:endParaRPr lang="en-US" dirty="0"/>
          </a:p>
        </p:txBody>
      </p:sp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376E195B-76CD-22AE-BC4A-EA422B6D98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9147120"/>
              </p:ext>
            </p:extLst>
          </p:nvPr>
        </p:nvGraphicFramePr>
        <p:xfrm>
          <a:off x="289560" y="1401317"/>
          <a:ext cx="11612880" cy="5123625"/>
        </p:xfrm>
        <a:graphic>
          <a:graphicData uri="http://schemas.openxmlformats.org/drawingml/2006/table">
            <a:tbl>
              <a:tblPr firstRow="1" firstCol="1" bandRow="1"/>
              <a:tblGrid>
                <a:gridCol w="5806440">
                  <a:extLst>
                    <a:ext uri="{9D8B030D-6E8A-4147-A177-3AD203B41FA5}">
                      <a16:colId xmlns:a16="http://schemas.microsoft.com/office/drawing/2014/main" val="2076520400"/>
                    </a:ext>
                  </a:extLst>
                </a:gridCol>
                <a:gridCol w="5806440">
                  <a:extLst>
                    <a:ext uri="{9D8B030D-6E8A-4147-A177-3AD203B41FA5}">
                      <a16:colId xmlns:a16="http://schemas.microsoft.com/office/drawing/2014/main" val="3217805393"/>
                    </a:ext>
                  </a:extLst>
                </a:gridCol>
              </a:tblGrid>
              <a:tr h="14297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6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CTN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88" marR="57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6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PLP 108/24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88" marR="57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825713"/>
                  </a:ext>
                </a:extLst>
              </a:tr>
              <a:tr h="234180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Seção III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6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Impôsto</a:t>
                      </a:r>
                      <a:r>
                        <a:rPr lang="pt-BR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t-BR" sz="16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sôbre</a:t>
                      </a:r>
                      <a:r>
                        <a:rPr lang="pt-BR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 Transmissão de Bens Imóveis e de Direitos a </a:t>
                      </a:r>
                      <a:r>
                        <a:rPr lang="pt-BR" sz="16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êles</a:t>
                      </a:r>
                      <a:r>
                        <a:rPr lang="pt-BR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Relativos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Art. 35. O </a:t>
                      </a:r>
                      <a:r>
                        <a:rPr lang="pt-BR" sz="16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impôsto</a:t>
                      </a:r>
                      <a:r>
                        <a:rPr lang="pt-BR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de competência dos </a:t>
                      </a:r>
                      <a:r>
                        <a:rPr lang="pt-BR" sz="16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Estados</a:t>
                      </a:r>
                      <a:r>
                        <a:rPr lang="pt-BR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pt-BR" sz="16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sôbre</a:t>
                      </a:r>
                      <a:r>
                        <a:rPr lang="pt-BR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 transmissão de bens imóveis e de direitos a </a:t>
                      </a:r>
                      <a:r>
                        <a:rPr lang="pt-BR" sz="16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êles</a:t>
                      </a:r>
                      <a:r>
                        <a:rPr lang="pt-BR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relativos tem como fato gerador: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pt-BR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- a transmissão, a qualquer título, da propriedade ou do domínio útil de bens imóveis por natureza ou por acessão física, como definidos na lei civil;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II - a transmissão, a qualquer título, de direitos reais sobre imóveis, exceto os direitos reais de garantia;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III - a cessão de direitos relativos às transmissões referidas nos incisos I e II.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Parágrafo único. Nas transmissões </a:t>
                      </a:r>
                      <a:r>
                        <a:rPr lang="pt-BR" sz="16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causa mortis</a:t>
                      </a:r>
                      <a:r>
                        <a:rPr lang="pt-BR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ocorrem tantos fatos geradores distintos quantos sejam os </a:t>
                      </a:r>
                      <a:r>
                        <a:rPr lang="pt-BR" sz="16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herdeiros</a:t>
                      </a:r>
                      <a:r>
                        <a:rPr lang="pt-BR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ou </a:t>
                      </a:r>
                      <a:r>
                        <a:rPr lang="pt-BR" sz="16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legatários</a:t>
                      </a:r>
                      <a:r>
                        <a:rPr lang="pt-BR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57188" marR="57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“Seção III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 Imposto sobre Transmissão </a:t>
                      </a:r>
                      <a:r>
                        <a:rPr kumimoji="0" lang="pt-BR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Inter Vivos</a:t>
                      </a:r>
                      <a:r>
                        <a:rPr kumimoji="0" lang="pt-BR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por </a:t>
                      </a:r>
                      <a:r>
                        <a:rPr kumimoji="0" lang="pt-BR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Ato Oneroso</a:t>
                      </a:r>
                      <a:r>
                        <a:rPr kumimoji="0" lang="pt-BR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de Bens Imóveis e de Direitos a Eles Relativos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Art. 35. O Imposto sobre a Transmissão </a:t>
                      </a:r>
                      <a:r>
                        <a:rPr kumimoji="0" lang="pt-BR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Inter Vivos</a:t>
                      </a:r>
                      <a:r>
                        <a:rPr kumimoji="0" lang="pt-BR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por </a:t>
                      </a:r>
                      <a:r>
                        <a:rPr kumimoji="0" lang="pt-BR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Ato Oneroso</a:t>
                      </a:r>
                      <a:r>
                        <a:rPr kumimoji="0" lang="pt-BR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de Bens Imóveis e de Direitos a Eles Relativos (ITBI), de competência dos </a:t>
                      </a:r>
                      <a:r>
                        <a:rPr kumimoji="0" lang="pt-BR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Municípios</a:t>
                      </a:r>
                      <a:r>
                        <a:rPr kumimoji="0" lang="pt-BR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e do Distrito Federal, tem como fato gerador: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- a transmissão </a:t>
                      </a:r>
                      <a:r>
                        <a:rPr kumimoji="0" lang="pt-BR" sz="16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inter</a:t>
                      </a:r>
                      <a:r>
                        <a:rPr kumimoji="0" lang="pt-BR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vivos</a:t>
                      </a:r>
                      <a:r>
                        <a:rPr kumimoji="0" lang="pt-BR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a qualquer título, por </a:t>
                      </a:r>
                      <a:r>
                        <a:rPr kumimoji="0" lang="pt-BR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ato oneroso</a:t>
                      </a:r>
                      <a:r>
                        <a:rPr kumimoji="0" lang="pt-BR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da propriedade ou do domínio útil de bens imóveis por natureza ou por acessão física, como definidos na lei civil;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II - a transmissão </a:t>
                      </a:r>
                      <a:r>
                        <a:rPr kumimoji="0" lang="pt-BR" sz="16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inter</a:t>
                      </a:r>
                      <a:r>
                        <a:rPr kumimoji="0" lang="pt-BR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vivos</a:t>
                      </a:r>
                      <a:r>
                        <a:rPr kumimoji="0" lang="pt-BR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a qualquer título, por </a:t>
                      </a:r>
                      <a:r>
                        <a:rPr kumimoji="0" lang="pt-BR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ato oneroso</a:t>
                      </a:r>
                      <a:r>
                        <a:rPr kumimoji="0" lang="pt-BR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de direitos reais sobre imóveis, exceto os direitos reais de garantia;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III - a cessão </a:t>
                      </a:r>
                      <a:r>
                        <a:rPr kumimoji="0" lang="pt-BR" sz="16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inter</a:t>
                      </a:r>
                      <a:r>
                        <a:rPr kumimoji="0" lang="pt-BR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vivos</a:t>
                      </a:r>
                      <a:r>
                        <a:rPr kumimoji="0" lang="pt-BR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por </a:t>
                      </a:r>
                      <a:r>
                        <a:rPr kumimoji="0" lang="pt-BR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ato oneroso</a:t>
                      </a:r>
                      <a:r>
                        <a:rPr kumimoji="0" lang="pt-BR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de direitos relativos às transmissões referidas nos incisos I e II deste caput.</a:t>
                      </a:r>
                    </a:p>
                  </a:txBody>
                  <a:tcPr marL="57188" marR="57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630730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93352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1F92AB-5019-473B-343F-15DFD65C3F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7A0B3F-9BBF-D439-2D2C-D9BFBF1E4B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1886" y="302758"/>
            <a:ext cx="10515600" cy="930275"/>
          </a:xfrm>
        </p:spPr>
        <p:txBody>
          <a:bodyPr/>
          <a:lstStyle/>
          <a:p>
            <a:r>
              <a:rPr lang="pt-BR" dirty="0"/>
              <a:t>Base de cálculo</a:t>
            </a:r>
            <a:endParaRPr lang="en-US" dirty="0"/>
          </a:p>
        </p:txBody>
      </p:sp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7EE86012-2DA0-EBEB-FA5F-C7EDF9130E2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288771"/>
              </p:ext>
            </p:extLst>
          </p:nvPr>
        </p:nvGraphicFramePr>
        <p:xfrm>
          <a:off x="315151" y="1252456"/>
          <a:ext cx="11497900" cy="5177918"/>
        </p:xfrm>
        <a:graphic>
          <a:graphicData uri="http://schemas.openxmlformats.org/drawingml/2006/table">
            <a:tbl>
              <a:tblPr firstRow="1" firstCol="1" bandRow="1"/>
              <a:tblGrid>
                <a:gridCol w="5748950">
                  <a:extLst>
                    <a:ext uri="{9D8B030D-6E8A-4147-A177-3AD203B41FA5}">
                      <a16:colId xmlns:a16="http://schemas.microsoft.com/office/drawing/2014/main" val="2076520400"/>
                    </a:ext>
                  </a:extLst>
                </a:gridCol>
                <a:gridCol w="5748950">
                  <a:extLst>
                    <a:ext uri="{9D8B030D-6E8A-4147-A177-3AD203B41FA5}">
                      <a16:colId xmlns:a16="http://schemas.microsoft.com/office/drawing/2014/main" val="3217805393"/>
                    </a:ext>
                  </a:extLst>
                </a:gridCol>
              </a:tblGrid>
              <a:tr h="14297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CTN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22" marR="566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PLP 108/24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22" marR="566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825713"/>
                  </a:ext>
                </a:extLst>
              </a:tr>
              <a:tr h="234180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Art. 38. A base de cálculo do imposto é o </a:t>
                      </a:r>
                      <a:r>
                        <a:rPr lang="pt-BR" sz="18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valor venal</a:t>
                      </a:r>
                      <a:r>
                        <a:rPr lang="pt-BR" sz="1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dos bens ou direitos transmitidos.</a:t>
                      </a:r>
                    </a:p>
                  </a:txBody>
                  <a:tcPr marL="56622" marR="566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Art. 38-A. </a:t>
                      </a:r>
                      <a:r>
                        <a:rPr kumimoji="0" lang="pt-BR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Considera-se valor venal</a:t>
                      </a:r>
                      <a:r>
                        <a:rPr kumimoji="0" lang="pt-BR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para fins do disposto no art. 38 desta Lei, </a:t>
                      </a:r>
                      <a:r>
                        <a:rPr kumimoji="0" lang="pt-BR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 valor pelo qual o bem ou direito seria negociado à vista, em condições normais de mercado</a:t>
                      </a:r>
                      <a:r>
                        <a:rPr kumimoji="0" lang="pt-BR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§ 1º O valor pelo qual o bem ou direito seria negociado à vista, em condições normais de mercado, a que se refere o caput deste artigo, será estimado </a:t>
                      </a:r>
                      <a:r>
                        <a:rPr kumimoji="0" lang="pt-BR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por meio de critérios técnicos </a:t>
                      </a:r>
                      <a:r>
                        <a:rPr kumimoji="0" lang="pt-BR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considerando pelo menos um dos seguintes: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- análise de preços </a:t>
                      </a:r>
                      <a:r>
                        <a:rPr kumimoji="0" lang="pt-BR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praticados no mercado imobiliário</a:t>
                      </a:r>
                      <a:r>
                        <a:rPr kumimoji="0" lang="pt-BR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;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II - informações prestadas pelos </a:t>
                      </a:r>
                      <a:r>
                        <a:rPr kumimoji="0" lang="pt-BR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serviços notariais</a:t>
                      </a:r>
                      <a:r>
                        <a:rPr kumimoji="0" lang="pt-BR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kumimoji="0" lang="pt-BR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registrais</a:t>
                      </a:r>
                      <a:r>
                        <a:rPr kumimoji="0" lang="pt-BR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e </a:t>
                      </a:r>
                      <a:r>
                        <a:rPr kumimoji="0" lang="pt-BR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agentes financeiros</a:t>
                      </a:r>
                      <a:r>
                        <a:rPr kumimoji="0" lang="pt-BR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;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III - localização, tipologia, destinação, padrão e área de terreno e construção, entre outras </a:t>
                      </a:r>
                      <a:r>
                        <a:rPr kumimoji="0" lang="pt-BR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características do bem imóvel;</a:t>
                      </a:r>
                      <a:r>
                        <a:rPr kumimoji="0" lang="pt-BR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e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IV - outros parâmetros técnicos usualmente observados pelas administrações tributárias.</a:t>
                      </a:r>
                    </a:p>
                  </a:txBody>
                  <a:tcPr marL="56622" marR="566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63073018"/>
                  </a:ext>
                </a:extLst>
              </a:tr>
            </a:tbl>
          </a:graphicData>
        </a:graphic>
      </p:graphicFrame>
      <p:sp>
        <p:nvSpPr>
          <p:cNvPr id="3" name="CaixaDeTexto 2">
            <a:extLst>
              <a:ext uri="{FF2B5EF4-FFF2-40B4-BE49-F238E27FC236}">
                <a16:creationId xmlns:a16="http://schemas.microsoft.com/office/drawing/2014/main" id="{22F0951A-74D9-5895-EBA5-BF5D1B646B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4236" y="2774156"/>
            <a:ext cx="3455987" cy="523875"/>
          </a:xfrm>
          <a:prstGeom prst="rect">
            <a:avLst/>
          </a:prstGeom>
          <a:solidFill>
            <a:schemeClr val="bg1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2800" b="1" dirty="0">
                <a:latin typeface="Calibri" panose="020F0502020204030204" pitchFamily="34" charset="0"/>
                <a:cs typeface="Times New Roman" panose="02020603050405020304" pitchFamily="18" charset="0"/>
              </a:rPr>
              <a:t>Valor Venal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760168-830A-9F6C-A42B-BBDCA779F7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4236" y="4645158"/>
            <a:ext cx="3455987" cy="523875"/>
          </a:xfrm>
          <a:prstGeom prst="rect">
            <a:avLst/>
          </a:prstGeom>
          <a:solidFill>
            <a:schemeClr val="bg1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2800" b="1" dirty="0">
                <a:latin typeface="Calibri" panose="020F0502020204030204" pitchFamily="34" charset="0"/>
                <a:cs typeface="Times New Roman" panose="02020603050405020304" pitchFamily="18" charset="0"/>
              </a:rPr>
              <a:t>Preço</a:t>
            </a:r>
          </a:p>
        </p:txBody>
      </p:sp>
      <p:sp>
        <p:nvSpPr>
          <p:cNvPr id="5" name="Diferente de 4">
            <a:extLst>
              <a:ext uri="{FF2B5EF4-FFF2-40B4-BE49-F238E27FC236}">
                <a16:creationId xmlns:a16="http://schemas.microsoft.com/office/drawing/2014/main" id="{40DE17A3-C238-BDCA-EF1F-4895AD690CE2}"/>
              </a:ext>
            </a:extLst>
          </p:cNvPr>
          <p:cNvSpPr/>
          <p:nvPr/>
        </p:nvSpPr>
        <p:spPr bwMode="auto">
          <a:xfrm>
            <a:off x="2560748" y="3765374"/>
            <a:ext cx="842962" cy="481013"/>
          </a:xfrm>
          <a:prstGeom prst="mathNotEqual">
            <a:avLst/>
          </a:prstGeom>
          <a:solidFill>
            <a:schemeClr val="accent2">
              <a:alpha val="85001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endParaRPr lang="pt-BR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85511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D9CA30-184B-0521-88AE-3AFD215026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4156560-493B-318D-28B0-A8ED0806B6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1886" y="302758"/>
            <a:ext cx="10515600" cy="930275"/>
          </a:xfrm>
        </p:spPr>
        <p:txBody>
          <a:bodyPr/>
          <a:lstStyle/>
          <a:p>
            <a:r>
              <a:rPr lang="pt-BR" dirty="0"/>
              <a:t>Base de cálculo</a:t>
            </a:r>
            <a:endParaRPr lang="en-US" dirty="0"/>
          </a:p>
        </p:txBody>
      </p:sp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3C3A4031-D5B3-A888-2684-2ABA6DE924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1227626"/>
              </p:ext>
            </p:extLst>
          </p:nvPr>
        </p:nvGraphicFramePr>
        <p:xfrm>
          <a:off x="289560" y="1401317"/>
          <a:ext cx="11612880" cy="3112136"/>
        </p:xfrm>
        <a:graphic>
          <a:graphicData uri="http://schemas.openxmlformats.org/drawingml/2006/table">
            <a:tbl>
              <a:tblPr firstRow="1" firstCol="1" bandRow="1"/>
              <a:tblGrid>
                <a:gridCol w="5806440">
                  <a:extLst>
                    <a:ext uri="{9D8B030D-6E8A-4147-A177-3AD203B41FA5}">
                      <a16:colId xmlns:a16="http://schemas.microsoft.com/office/drawing/2014/main" val="2076520400"/>
                    </a:ext>
                  </a:extLst>
                </a:gridCol>
                <a:gridCol w="5806440">
                  <a:extLst>
                    <a:ext uri="{9D8B030D-6E8A-4147-A177-3AD203B41FA5}">
                      <a16:colId xmlns:a16="http://schemas.microsoft.com/office/drawing/2014/main" val="3217805393"/>
                    </a:ext>
                  </a:extLst>
                </a:gridCol>
              </a:tblGrid>
              <a:tr h="14297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CTN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88" marR="57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PLP 108/24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88" marR="57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825713"/>
                  </a:ext>
                </a:extLst>
              </a:tr>
              <a:tr h="234180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Art. 38. A base de cálculo do imposto é o </a:t>
                      </a:r>
                      <a:r>
                        <a:rPr lang="pt-BR" sz="18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valor venal </a:t>
                      </a:r>
                      <a:r>
                        <a:rPr lang="pt-BR" sz="1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dos bens ou direitos transmitidos.</a:t>
                      </a:r>
                    </a:p>
                  </a:txBody>
                  <a:tcPr marL="57188" marR="57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Art. 38-A. (...)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§ 2º </a:t>
                      </a:r>
                      <a:r>
                        <a:rPr kumimoji="0" lang="pt-BR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 houver discordância </a:t>
                      </a:r>
                      <a:r>
                        <a:rPr kumimoji="0" lang="pt-BR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quanto à determinação da base de cálculo, caberá ao </a:t>
                      </a:r>
                      <a:r>
                        <a:rPr kumimoji="0" lang="pt-BR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contribuinte</a:t>
                      </a:r>
                      <a:r>
                        <a:rPr kumimoji="0" lang="pt-BR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comprovar o </a:t>
                      </a:r>
                      <a:r>
                        <a:rPr kumimoji="0" lang="pt-BR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correto valor de mercado</a:t>
                      </a:r>
                      <a:r>
                        <a:rPr kumimoji="0" lang="pt-BR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por meio de </a:t>
                      </a:r>
                      <a:r>
                        <a:rPr kumimoji="0" lang="pt-BR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procedimento específico</a:t>
                      </a:r>
                      <a:r>
                        <a:rPr kumimoji="0" lang="pt-BR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nos termos da </a:t>
                      </a:r>
                      <a:r>
                        <a:rPr kumimoji="0" lang="pt-BR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legislação municipal </a:t>
                      </a:r>
                      <a:r>
                        <a:rPr kumimoji="0" lang="pt-BR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ou distrital.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§ 3º Os serviços </a:t>
                      </a:r>
                      <a:r>
                        <a:rPr kumimoji="0" lang="pt-BR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registrais e notariais </a:t>
                      </a:r>
                      <a:r>
                        <a:rPr kumimoji="0" lang="pt-BR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deverão </a:t>
                      </a:r>
                      <a:r>
                        <a:rPr kumimoji="0" lang="pt-BR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compartilhar as informações</a:t>
                      </a:r>
                      <a:r>
                        <a:rPr kumimoji="0" lang="pt-BR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das operações realizadas com bens imóveis com as administrações tributárias, sob pena de multa a ser definida em lei específica municipal ou distrital.</a:t>
                      </a:r>
                    </a:p>
                  </a:txBody>
                  <a:tcPr marL="57188" marR="57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63073018"/>
                  </a:ext>
                </a:extLst>
              </a:tr>
            </a:tbl>
          </a:graphicData>
        </a:graphic>
      </p:graphicFrame>
      <p:sp>
        <p:nvSpPr>
          <p:cNvPr id="3" name="CaixaDeTexto 2">
            <a:extLst>
              <a:ext uri="{FF2B5EF4-FFF2-40B4-BE49-F238E27FC236}">
                <a16:creationId xmlns:a16="http://schemas.microsoft.com/office/drawing/2014/main" id="{1FC380D7-9E98-353A-9784-A9A0F4A598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4236" y="2423276"/>
            <a:ext cx="3455987" cy="523875"/>
          </a:xfrm>
          <a:prstGeom prst="rect">
            <a:avLst/>
          </a:prstGeom>
          <a:solidFill>
            <a:schemeClr val="bg1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2800" b="1" dirty="0">
                <a:latin typeface="Calibri" panose="020F0502020204030204" pitchFamily="34" charset="0"/>
                <a:cs typeface="Times New Roman" panose="02020603050405020304" pitchFamily="18" charset="0"/>
              </a:rPr>
              <a:t>Valor Venal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8D684944-160B-E7CF-9603-F589F47FFE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4236" y="3783916"/>
            <a:ext cx="3455987" cy="523875"/>
          </a:xfrm>
          <a:prstGeom prst="rect">
            <a:avLst/>
          </a:prstGeom>
          <a:solidFill>
            <a:schemeClr val="bg1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2800" b="1" dirty="0">
                <a:latin typeface="Calibri" panose="020F0502020204030204" pitchFamily="34" charset="0"/>
                <a:cs typeface="Times New Roman" panose="02020603050405020304" pitchFamily="18" charset="0"/>
              </a:rPr>
              <a:t>Preço</a:t>
            </a:r>
          </a:p>
        </p:txBody>
      </p:sp>
      <p:sp>
        <p:nvSpPr>
          <p:cNvPr id="5" name="Diferente de 4">
            <a:extLst>
              <a:ext uri="{FF2B5EF4-FFF2-40B4-BE49-F238E27FC236}">
                <a16:creationId xmlns:a16="http://schemas.microsoft.com/office/drawing/2014/main" id="{57ECDAB5-B247-D75C-0D3C-44379487AD6D}"/>
              </a:ext>
            </a:extLst>
          </p:cNvPr>
          <p:cNvSpPr/>
          <p:nvPr/>
        </p:nvSpPr>
        <p:spPr bwMode="auto">
          <a:xfrm>
            <a:off x="2560748" y="3115435"/>
            <a:ext cx="842962" cy="481013"/>
          </a:xfrm>
          <a:prstGeom prst="mathNotEqual">
            <a:avLst/>
          </a:prstGeom>
          <a:solidFill>
            <a:schemeClr val="accent2">
              <a:alpha val="85001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endParaRPr lang="pt-BR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98059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07BFAA-2E34-4845-5D61-B918E95606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B3E8EA30-EF9F-6BD3-51C2-E51050F45448}"/>
              </a:ext>
            </a:extLst>
          </p:cNvPr>
          <p:cNvSpPr txBox="1"/>
          <p:nvPr/>
        </p:nvSpPr>
        <p:spPr>
          <a:xfrm>
            <a:off x="939209" y="1924487"/>
            <a:ext cx="10313581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pt-BR" sz="2400" b="1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Constituição de 1988:</a:t>
            </a:r>
          </a:p>
          <a:p>
            <a:pPr algn="just">
              <a:buNone/>
            </a:pPr>
            <a:r>
              <a:rPr lang="pt-BR" sz="2400" b="0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Art. 146. </a:t>
            </a:r>
            <a:r>
              <a:rPr lang="pt-BR" sz="2400" b="1" i="1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Cabe à lei complementar: </a:t>
            </a:r>
            <a:r>
              <a:rPr lang="pt-BR" sz="2400" b="0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(...)</a:t>
            </a:r>
          </a:p>
          <a:p>
            <a:pPr algn="just">
              <a:buNone/>
            </a:pPr>
            <a:r>
              <a:rPr lang="pt-BR" sz="2400" b="0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III - estabelecer normas gerais em matéria de legislação tributária, especialmente sobre:</a:t>
            </a:r>
          </a:p>
          <a:p>
            <a:pPr algn="just">
              <a:buNone/>
            </a:pPr>
            <a:r>
              <a:rPr lang="pt-BR" sz="2400" b="0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a) </a:t>
            </a:r>
            <a:r>
              <a:rPr lang="pt-BR" sz="2400" b="1" i="1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definição </a:t>
            </a:r>
            <a:r>
              <a:rPr lang="pt-BR" sz="2400" b="0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de tributos e de suas espécies, bem como, </a:t>
            </a:r>
            <a:r>
              <a:rPr lang="pt-BR" sz="2400" b="1" i="1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em relação aos impostos</a:t>
            </a:r>
            <a:r>
              <a:rPr lang="pt-BR" sz="2400" b="0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discriminados nesta Constituição, a dos respectivos fatos geradores, </a:t>
            </a:r>
            <a:r>
              <a:rPr lang="pt-BR" sz="2400" b="1" i="1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bases de cálculo </a:t>
            </a:r>
            <a:r>
              <a:rPr lang="pt-BR" sz="2400" b="0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 contribuintes;</a:t>
            </a:r>
          </a:p>
        </p:txBody>
      </p:sp>
    </p:spTree>
    <p:extLst>
      <p:ext uri="{BB962C8B-B14F-4D97-AF65-F5344CB8AC3E}">
        <p14:creationId xmlns:p14="http://schemas.microsoft.com/office/powerpoint/2010/main" val="18531082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1C2F32-5B3C-B6EB-3BC0-3C13A8F521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6A6EC3F-BAE0-BDB8-B3AC-0FBC313188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996" y="2449106"/>
            <a:ext cx="10898372" cy="2080362"/>
          </a:xfrm>
        </p:spPr>
        <p:txBody>
          <a:bodyPr>
            <a:normAutofit fontScale="90000"/>
          </a:bodyPr>
          <a:lstStyle/>
          <a:p>
            <a:pPr algn="ctr"/>
            <a:r>
              <a:rPr lang="pt-BR" b="1" dirty="0"/>
              <a:t>Aprimoramento necessário:</a:t>
            </a:r>
            <a:br>
              <a:rPr lang="pt-BR" b="1" dirty="0"/>
            </a:br>
            <a:br>
              <a:rPr lang="pt-BR" b="1" dirty="0"/>
            </a:br>
            <a:r>
              <a:rPr lang="pt-BR" b="1" dirty="0"/>
              <a:t>Momento da ocorrência do fato gerador do ITBI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2524759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A2D259-88AB-D20D-23CB-F92AF215C5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F37F6C7-E51A-07F0-1D7F-DAD669E4F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9354" y="260227"/>
            <a:ext cx="10515600" cy="728600"/>
          </a:xfrm>
        </p:spPr>
        <p:txBody>
          <a:bodyPr/>
          <a:lstStyle/>
          <a:p>
            <a:r>
              <a:rPr lang="pt-BR" dirty="0"/>
              <a:t>Momento da ocorrência</a:t>
            </a:r>
            <a:endParaRPr lang="en-US" dirty="0"/>
          </a:p>
        </p:txBody>
      </p:sp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EECB890A-6A83-9B13-6D27-59BFBA8745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9728784"/>
              </p:ext>
            </p:extLst>
          </p:nvPr>
        </p:nvGraphicFramePr>
        <p:xfrm>
          <a:off x="289560" y="1029165"/>
          <a:ext cx="11612880" cy="5316030"/>
        </p:xfrm>
        <a:graphic>
          <a:graphicData uri="http://schemas.openxmlformats.org/drawingml/2006/table">
            <a:tbl>
              <a:tblPr firstRow="1" firstCol="1" bandRow="1"/>
              <a:tblGrid>
                <a:gridCol w="5806440">
                  <a:extLst>
                    <a:ext uri="{9D8B030D-6E8A-4147-A177-3AD203B41FA5}">
                      <a16:colId xmlns:a16="http://schemas.microsoft.com/office/drawing/2014/main" val="2076520400"/>
                    </a:ext>
                  </a:extLst>
                </a:gridCol>
                <a:gridCol w="5806440">
                  <a:extLst>
                    <a:ext uri="{9D8B030D-6E8A-4147-A177-3AD203B41FA5}">
                      <a16:colId xmlns:a16="http://schemas.microsoft.com/office/drawing/2014/main" val="3217805393"/>
                    </a:ext>
                  </a:extLst>
                </a:gridCol>
              </a:tblGrid>
              <a:tr h="14297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6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PLP 108/24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88" marR="57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6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Proposta dos Municípios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88" marR="57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825713"/>
                  </a:ext>
                </a:extLst>
              </a:tr>
              <a:tr h="234180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“Art. 35-A. Os Municípios e o Distrito Federal podem prever hipótese de </a:t>
                      </a:r>
                      <a:r>
                        <a:rPr lang="pt-BR" sz="16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antecipação</a:t>
                      </a:r>
                      <a:r>
                        <a:rPr lang="pt-BR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do pagamento do ITBI, </a:t>
                      </a:r>
                      <a:r>
                        <a:rPr lang="pt-BR" sz="1600" b="1" u="non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que deve ser opcional para o contribuinte</a:t>
                      </a:r>
                      <a:r>
                        <a:rPr lang="pt-BR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para que o imposto incida na formalização do respectivo </a:t>
                      </a:r>
                      <a:r>
                        <a:rPr lang="pt-BR" sz="16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título translativo</a:t>
                      </a:r>
                      <a:r>
                        <a:rPr lang="pt-BR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assim considerados a escritura pública ou documento particular com força de escritura pública.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Parágrafo único. Na hipótese de que trata o caput deste artigo, os </a:t>
                      </a:r>
                      <a:r>
                        <a:rPr lang="pt-BR" sz="16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Municípios</a:t>
                      </a:r>
                      <a:r>
                        <a:rPr lang="pt-BR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e o Distrito Federal </a:t>
                      </a:r>
                      <a:r>
                        <a:rPr lang="pt-BR" sz="16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poderão aplicar alíquota inferior àquela</a:t>
                      </a:r>
                      <a:r>
                        <a:rPr lang="pt-BR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incidente no </a:t>
                      </a:r>
                      <a:r>
                        <a:rPr lang="pt-BR" sz="16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momento do </a:t>
                      </a:r>
                      <a:r>
                        <a:rPr lang="pt-BR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registro do título translativo no </a:t>
                      </a:r>
                      <a:r>
                        <a:rPr lang="pt-BR" sz="16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Registro de Imóveis</a:t>
                      </a:r>
                      <a:r>
                        <a:rPr lang="pt-BR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.” ..........................................................................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88" marR="57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“Art. 35-A. O imposto de que trata o art. 35 </a:t>
                      </a:r>
                      <a:r>
                        <a:rPr lang="pt-BR" sz="18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pode ser exigido </a:t>
                      </a:r>
                      <a:r>
                        <a:rPr lang="pt-BR" sz="1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 formalização do respectivo </a:t>
                      </a:r>
                      <a:r>
                        <a:rPr lang="pt-BR" sz="1800" b="1" u="non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título translativo</a:t>
                      </a:r>
                      <a:r>
                        <a:rPr lang="pt-BR" sz="1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assim considerado a </a:t>
                      </a:r>
                      <a:r>
                        <a:rPr lang="pt-BR" sz="1800" b="1" u="non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escritura pública ou documento equivalente</a:t>
                      </a:r>
                      <a:r>
                        <a:rPr lang="pt-BR" sz="1800" u="non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t-BR" sz="1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passível de ser </a:t>
                      </a:r>
                      <a:r>
                        <a:rPr lang="pt-BR" sz="1800" b="0" u="non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levado a registro </a:t>
                      </a:r>
                      <a:r>
                        <a:rPr lang="pt-BR" sz="1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 Registro de Imóveis.”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(exclua-se o parágrafo único)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..........................................................................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4000" marR="57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63073018"/>
                  </a:ext>
                </a:extLst>
              </a:tr>
              <a:tr h="172359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pt-BR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000" marR="288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Art. 203. Na hipótese em que </a:t>
                      </a:r>
                      <a:r>
                        <a:rPr lang="pt-BR" sz="18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lei municipal </a:t>
                      </a:r>
                      <a:r>
                        <a:rPr lang="pt-BR" sz="1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ou do Distrito Federal </a:t>
                      </a:r>
                      <a:r>
                        <a:rPr lang="pt-BR" sz="18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já possua</a:t>
                      </a:r>
                      <a:r>
                        <a:rPr lang="pt-BR" sz="1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na data de publicação desta Lei Complementar, </a:t>
                      </a:r>
                      <a:r>
                        <a:rPr lang="pt-BR" sz="18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previsão de cobrança do imposto </a:t>
                      </a:r>
                      <a:r>
                        <a:rPr lang="pt-BR" sz="1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sobre a transmissão “</a:t>
                      </a:r>
                      <a:r>
                        <a:rPr lang="pt-BR" sz="18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inter</a:t>
                      </a:r>
                      <a:r>
                        <a:rPr lang="pt-BR" sz="1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vivos”, por ato oneroso, de bens imóveis e de direitos a eles relativos </a:t>
                      </a:r>
                      <a:r>
                        <a:rPr lang="pt-BR" sz="18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partir da formalização do respectivo título translativo</a:t>
                      </a:r>
                      <a:r>
                        <a:rPr lang="pt-BR" sz="1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o disposto no </a:t>
                      </a:r>
                      <a:r>
                        <a:rPr lang="pt-BR" sz="18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art. 35-A tem natureza interpretativa</a:t>
                      </a:r>
                      <a:r>
                        <a:rPr lang="pt-BR" sz="1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nos termos do art. 106, I ambos da Lei nº 5.172, de 25 de outubro de 1966 – Código Tributário Nacional.”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4000" marR="57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78927083"/>
                  </a:ext>
                </a:extLst>
              </a:tr>
            </a:tbl>
          </a:graphicData>
        </a:graphic>
      </p:graphicFrame>
      <p:sp>
        <p:nvSpPr>
          <p:cNvPr id="3" name="Seta: para a Esquerda 2">
            <a:extLst>
              <a:ext uri="{FF2B5EF4-FFF2-40B4-BE49-F238E27FC236}">
                <a16:creationId xmlns:a16="http://schemas.microsoft.com/office/drawing/2014/main" id="{15D67573-D432-7951-280D-BF8484CE5E16}"/>
              </a:ext>
            </a:extLst>
          </p:cNvPr>
          <p:cNvSpPr/>
          <p:nvPr/>
        </p:nvSpPr>
        <p:spPr>
          <a:xfrm>
            <a:off x="5816007" y="4795284"/>
            <a:ext cx="340242" cy="478465"/>
          </a:xfrm>
          <a:prstGeom prst="leftArrow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7D9303C8-B590-3F32-F900-71D4DC5A4E84}"/>
              </a:ext>
            </a:extLst>
          </p:cNvPr>
          <p:cNvSpPr txBox="1"/>
          <p:nvPr/>
        </p:nvSpPr>
        <p:spPr>
          <a:xfrm>
            <a:off x="457110" y="3937582"/>
            <a:ext cx="5191347" cy="21300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pt-BR" sz="1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 O MUNICÍPIO JÁ PREVÊ NA SUA LEI, NÃO SE PODE ALEGAR QUE SÓ APÓS A LEI COMPLEMENTAR É EXIGÍVEL O ITBI NO MOMENTO DA ESCRITURA PÚBLICA NAQUELE MUNICÍPIO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pt-BR" sz="1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--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pt-BR" sz="1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 O MUNICÍPIO NÃO PREVÊ AINDA, NÃO PODE ELE RETROAGIR 5 ANOS</a:t>
            </a:r>
          </a:p>
        </p:txBody>
      </p:sp>
    </p:spTree>
    <p:extLst>
      <p:ext uri="{BB962C8B-B14F-4D97-AF65-F5344CB8AC3E}">
        <p14:creationId xmlns:p14="http://schemas.microsoft.com/office/powerpoint/2010/main" val="3712052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/>
    </p:bld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902</TotalTime>
  <Words>1907</Words>
  <Application>Microsoft Office PowerPoint</Application>
  <PresentationFormat>Widescreen</PresentationFormat>
  <Paragraphs>140</Paragraphs>
  <Slides>18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18</vt:i4>
      </vt:variant>
    </vt:vector>
  </HeadingPairs>
  <TitlesOfParts>
    <vt:vector size="24" baseType="lpstr">
      <vt:lpstr>Aptos</vt:lpstr>
      <vt:lpstr>Aptos Display</vt:lpstr>
      <vt:lpstr>Arial</vt:lpstr>
      <vt:lpstr>Calibri</vt:lpstr>
      <vt:lpstr>Wingdings</vt:lpstr>
      <vt:lpstr>Tema do Office</vt:lpstr>
      <vt:lpstr>ITBI Proposta de Aprimoramento dos Municípios ao PLP 108/24</vt:lpstr>
      <vt:lpstr>Sumário</vt:lpstr>
      <vt:lpstr>Apresentação do PowerPoint</vt:lpstr>
      <vt:lpstr>Fato gerador (critério material)</vt:lpstr>
      <vt:lpstr>Base de cálculo</vt:lpstr>
      <vt:lpstr>Base de cálculo</vt:lpstr>
      <vt:lpstr>Apresentação do PowerPoint</vt:lpstr>
      <vt:lpstr>Aprimoramento necessário:  Momento da ocorrência do fato gerador do ITBI</vt:lpstr>
      <vt:lpstr>Momento da ocorrência</vt:lpstr>
      <vt:lpstr>Mas o Código Civil não prevê que a transmissão é o registro do ato translativo no cartório de imóveis?</vt:lpstr>
      <vt:lpstr>Não. O Código Civil prevê que a transmissão do imóvel se inicia com a escritura pública e termina com o registro desse ato translativo no cartório de imóveis</vt:lpstr>
      <vt:lpstr>Pelo Direito Privado, a transmissão se inicia com a escritura pública</vt:lpstr>
      <vt:lpstr>Momento da ocorrência</vt:lpstr>
      <vt:lpstr>Fato gerador é a transmissão, que se inicia com a escritura pública</vt:lpstr>
      <vt:lpstr>Transmissão se inicia com a escritura pública</vt:lpstr>
      <vt:lpstr>Momento da ocorrência</vt:lpstr>
      <vt:lpstr>No Município de São Paulo, onde já se adota, na sua lei ordinária, valor de mercado como valor venal, e momento da escritura pública como momento da ocorrência:</vt:lpstr>
      <vt:lpstr>Obrigado!!  albertomacedo@gmail.com  @albertomacedo01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Jose Alberto Oliveira Macedo</dc:creator>
  <cp:lastModifiedBy>Jose Alberto Oliveira Macedo</cp:lastModifiedBy>
  <cp:revision>56</cp:revision>
  <dcterms:created xsi:type="dcterms:W3CDTF">2025-05-28T21:28:22Z</dcterms:created>
  <dcterms:modified xsi:type="dcterms:W3CDTF">2025-05-29T12:31:04Z</dcterms:modified>
</cp:coreProperties>
</file>