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4" r:id="rId2"/>
    <p:sldId id="305" r:id="rId3"/>
    <p:sldId id="256" r:id="rId4"/>
    <p:sldId id="308" r:id="rId5"/>
    <p:sldId id="279" r:id="rId6"/>
    <p:sldId id="280" r:id="rId7"/>
    <p:sldId id="272" r:id="rId8"/>
    <p:sldId id="275" r:id="rId9"/>
    <p:sldId id="277" r:id="rId10"/>
    <p:sldId id="282" r:id="rId11"/>
    <p:sldId id="283" r:id="rId12"/>
    <p:sldId id="301" r:id="rId13"/>
    <p:sldId id="306" r:id="rId14"/>
    <p:sldId id="304" r:id="rId15"/>
    <p:sldId id="286" r:id="rId16"/>
    <p:sldId id="303" r:id="rId17"/>
    <p:sldId id="302" r:id="rId18"/>
    <p:sldId id="263" r:id="rId19"/>
    <p:sldId id="288" r:id="rId20"/>
    <p:sldId id="291" r:id="rId21"/>
    <p:sldId id="290" r:id="rId22"/>
    <p:sldId id="292" r:id="rId23"/>
    <p:sldId id="300" r:id="rId24"/>
    <p:sldId id="309" r:id="rId25"/>
    <p:sldId id="310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-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57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49E13-8FA5-4E11-937D-948A84F80C08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E093F-5E3B-470E-88F3-8758E501D4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80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E093F-5E3B-470E-88F3-8758E501D4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7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DF52-BD54-416C-BF6B-EE3CEC824E91}" type="datetime1">
              <a:rPr lang="en-US" smtClean="0"/>
              <a:t>10/4/2016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19C5-FE4E-48D6-BA56-FB5D2248E8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4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DD56-7E8E-42BD-A436-76A525C67CC6}" type="datetime1">
              <a:rPr lang="en-US" smtClean="0"/>
              <a:t>10/4/2016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19C5-FE4E-48D6-BA56-FB5D2248E8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2F1D-F469-44C2-8426-27C7A5983E2D}" type="datetime1">
              <a:rPr lang="en-US" smtClean="0"/>
              <a:t>10/4/2016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19C5-FE4E-48D6-BA56-FB5D2248E8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9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AAF0-5CDF-4A2B-9691-57878D7253B3}" type="datetime1">
              <a:rPr lang="en-US" smtClean="0"/>
              <a:t>10/4/2016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19C5-FE4E-48D6-BA56-FB5D2248E8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A1DF-8DDA-44F4-A007-FBE339F2EF9E}" type="datetime1">
              <a:rPr lang="en-US" smtClean="0"/>
              <a:t>10/4/2016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19C5-FE4E-48D6-BA56-FB5D2248E8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6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66EB-5420-4F47-8BD2-08A80F15183F}" type="datetime1">
              <a:rPr lang="en-US" smtClean="0"/>
              <a:t>10/4/2016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19C5-FE4E-48D6-BA56-FB5D2248E8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7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C38F-78F9-408F-9C1E-E6B244CB2C37}" type="datetime1">
              <a:rPr lang="en-US" smtClean="0"/>
              <a:t>10/4/2016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19C5-FE4E-48D6-BA56-FB5D2248E8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545-A6E9-44FF-B1E8-E167A01A99EC}" type="datetime1">
              <a:rPr lang="en-US" smtClean="0"/>
              <a:t>10/4/2016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19C5-FE4E-48D6-BA56-FB5D2248E8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8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9536-5CA3-4CC1-A9D1-27EC015934D4}" type="datetime1">
              <a:rPr lang="en-US" smtClean="0"/>
              <a:t>10/4/2016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19C5-FE4E-48D6-BA56-FB5D2248E8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7622-2939-4AD9-B6CC-E5B3F8595327}" type="datetime1">
              <a:rPr lang="en-US" smtClean="0"/>
              <a:t>10/4/2016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19C5-FE4E-48D6-BA56-FB5D2248E8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8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2C4B-40E5-468E-9C8B-6AF6B2F4BE47}" type="datetime1">
              <a:rPr lang="en-US" smtClean="0"/>
              <a:t>10/4/2016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19C5-FE4E-48D6-BA56-FB5D2248E8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4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CEECC-D6EB-4B52-8F1D-8AD07600DEA7}" type="datetime1">
              <a:rPr lang="en-US" smtClean="0"/>
              <a:t>10/4/2016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219C5-FE4E-48D6-BA56-FB5D2248E8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7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hyperlink" Target="http://www.google.com.br/url?sa=i&amp;rct=j&amp;q=ventos+soprando+desenho&amp;source=images&amp;cd=&amp;cad=rja&amp;docid=-JRKMZeH6kzObM&amp;tbnid=L0cGsf6_Fl_AFM:&amp;ved=&amp;url=http://galeria.colorir.com/natureza/meteorologia/vento-pintado-por-fellipe-199693.html&amp;ei=14ppUbqABNjj4AOXmoGIBg&amp;bvm=bv.45175338,d.dmg&amp;psig=AFQjCNHkc7lrvixo84Glmk81c3sPUxOUFg&amp;ust=1365957719467959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://www.google.com.br/url?sa=i&amp;rct=j&amp;q=sol+desenho&amp;source=images&amp;cd=&amp;cad=rja&amp;docid=CNyIleWi6IWMbM&amp;tbnid=P1enoSm2IFGQEM:&amp;ved=&amp;url=http://luminopolis2012.blogspot.com/2012/09/5-helios-concurso-de-construcao-de-um.html&amp;ei=0IZpUfr5Iamu0AHFoYGQDA&amp;bvm=bv.45175338,d.dmQ&amp;psig=AFQjCNGpuRTfJBLCe57T-Gd11Uv1gPwmYw&amp;ust=136595668869419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7.jpeg"/><Relationship Id="rId5" Type="http://schemas.openxmlformats.org/officeDocument/2006/relationships/hyperlink" Target="http://www.google.com.br/url?sa=i&amp;rct=j&amp;q=ondas+desenho&amp;source=images&amp;cd=&amp;cad=rja&amp;docid=SPhFqWWyrW3EjM&amp;tbnid=7Jua2ywWMfJqpM:&amp;ved=&amp;url=http://amarcadagua.blogspot.com/2009/05/ja-nao-vejo-o-mar-faz-muito-tempo.html&amp;ei=OYppUeKjIJPF0AGskYDoAw&amp;psig=AFQjCNFLyfrzWoB62zs_uNXQofF0bg6ETg&amp;ust=1365957561787673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3.jpeg"/><Relationship Id="rId9" Type="http://schemas.openxmlformats.org/officeDocument/2006/relationships/hyperlink" Target="http://www.google.com.br/url?sa=i&amp;rct=j&amp;q=vulcao+desenho&amp;source=images&amp;cd=&amp;cad=rja&amp;docid=vmaw-8L8sjB_UM&amp;tbnid=2cbiUu_qhctQtM:&amp;ved=&amp;url=http://galeria.colorir.com/natureza/meteorologia/vulcao-pintado-por-mikaila3000-970512.html&amp;ei=45xpUY7mIvHo0wH3yoHYBA&amp;bvm=bv.45175338,d.dmQ&amp;psig=AFQjCNGZ1ExmNq8Z05_T0hWpQXBDrjYmzQ&amp;ust=136596233992241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GIRASOL&amp;source=images&amp;cd=&amp;cad=rja&amp;docid=9rLnA1R-7G6ooM&amp;tbnid=QragQ5zgTK8zuM:&amp;ved=&amp;url=http://vilamulher.terra.com.br/girasol-9-3707596-42954-pfi-claudinha136273.php&amp;ei=baxpUfOVBKLM0AG1ooCwCg&amp;psig=AFQjCNElhwjsdGg6lmV0Dt-WsCN8ToCjjQ&amp;ust=1365966317485214" TargetMode="External"/><Relationship Id="rId13" Type="http://schemas.openxmlformats.org/officeDocument/2006/relationships/image" Target="../media/image30.jpeg"/><Relationship Id="rId18" Type="http://schemas.openxmlformats.org/officeDocument/2006/relationships/hyperlink" Target="http://www.google.com.br/url?sa=i&amp;rct=j&amp;q=PORCOS+E+GALINHAS&amp;source=images&amp;cd=&amp;cad=rja&amp;docid=9OHawIcJLI2EpM&amp;tbnid=isk4OgatyfV8qM:&amp;ved=&amp;url=http://ysemsoma.blogspot.com/2012/07/o-porco-e-galinha.html&amp;ei=7K5pUePTOqa50QG76YDIDA&amp;bvm=bv.45175338,d.dmQ&amp;psig=AFQjCNGt3oEleM-6Z3qzyFHpsjAU3ZcXJg&amp;ust=1365966957294807" TargetMode="External"/><Relationship Id="rId3" Type="http://schemas.openxmlformats.org/officeDocument/2006/relationships/image" Target="../media/image25.jpeg"/><Relationship Id="rId21" Type="http://schemas.openxmlformats.org/officeDocument/2006/relationships/image" Target="../media/image34.jpeg"/><Relationship Id="rId7" Type="http://schemas.openxmlformats.org/officeDocument/2006/relationships/image" Target="../media/image27.jpeg"/><Relationship Id="rId12" Type="http://schemas.openxmlformats.org/officeDocument/2006/relationships/hyperlink" Target="http://www.google.com.br/url?sa=i&amp;rct=j&amp;q=SERRAGEM&amp;source=images&amp;cd=&amp;cad=rja&amp;docid=COmqwiopCtyD3M&amp;tbnid=sLwIBGD1mTZAeM:&amp;ved=&amp;url=http://arquiteturadepaueferro.blogspot.com/2010/11/visita-tecnica-madeireira-pinus-lei.html&amp;ei=b61pUcnyL8Xd0QG224CQAQ&amp;psig=AFQjCNFTKnp2B8jGcb3izdbJCqIy3FO_NA&amp;ust=1365966576138768" TargetMode="External"/><Relationship Id="rId17" Type="http://schemas.openxmlformats.org/officeDocument/2006/relationships/image" Target="../media/image32.jpeg"/><Relationship Id="rId2" Type="http://schemas.openxmlformats.org/officeDocument/2006/relationships/hyperlink" Target="http://www.google.com.br/url?sa=i&amp;rct=j&amp;q=EUCALIPTO+ARVORE+DESENHO&amp;source=images&amp;cd=&amp;cad=rja&amp;docid=_g-X2vIMhAge0M&amp;tbnid=FxJvvDU_fcExUM:&amp;ved=&amp;url=http://www.pedromigao.com.br/ourodetolo/tag/vida-empresarial/page/3/&amp;ei=w6ppUbibC8bq0QHsv4F4&amp;bvm=bv.45175338,d.dmQ&amp;psig=AFQjCNFJhIQB0AsgUSeZe6FZk3dqGZnZaA&amp;ust=1365965891613290" TargetMode="External"/><Relationship Id="rId16" Type="http://schemas.openxmlformats.org/officeDocument/2006/relationships/hyperlink" Target="http://www.google.com.br/url?sa=i&amp;rct=j&amp;q=FAZENDA+&amp;source=images&amp;cd=&amp;cad=rja&amp;docid=rMgaU0qDG9zmxM&amp;tbnid=6Km-CjZsid_oEM:&amp;ved=&amp;url=http://teixeiradefreitas.olx.com.br/fazenda-divisa-es-ba-rio-mucuri-10-5-alquere-210-hectares-iid-397708081&amp;ei=L65pUfuxAsXH0wH2oIBg&amp;bvm=bv.45175338,d.dmQ&amp;psig=AFQjCNGBzR6TfJnAgMGIbojrF93U-MLkSA&amp;ust=1365966767353571" TargetMode="External"/><Relationship Id="rId20" Type="http://schemas.openxmlformats.org/officeDocument/2006/relationships/hyperlink" Target="http://www.google.com.br/url?sa=i&amp;rct=j&amp;q=ATERO+SANIT%C3%81RI&amp;source=images&amp;cd=&amp;cad=rja&amp;docid=ZceOM531n83ozM&amp;tbnid=Z-i8YPMVzNXlSM:&amp;ved=&amp;url=http://asduasfacesdecuritiba.blogspot.com/2009/05/aterro-sanitario-da-caximba.html&amp;ei=ba9pUdPGJ5Py0wGj2ICAAg&amp;bvm=bv.45175338,d.dmQ&amp;psig=AFQjCNH7TxjNv_bOM-G6sWw-M_QvvrZdeQ&amp;ust=136596708596987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br/url?sa=i&amp;rct=j&amp;q=CANA+DE+A%C3%87%C3%9ACAR&amp;source=images&amp;cd=&amp;cad=rja&amp;docid=li7wcU2666fBQM&amp;tbnid=A6mxfm9UHwvDiM:&amp;ved=&amp;url=http://www.portaldoagronegocio.com.br/conteudo.php?id=78877&amp;ei=J6xpUbWTLIWB0AGHoICACw&amp;bvm=bv.45175338,d.dmQ&amp;psig=AFQjCNE2Xw3NoG307-B3kAbVe-xaCmp6Fg&amp;ust=1365966247969837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5" Type="http://schemas.openxmlformats.org/officeDocument/2006/relationships/image" Target="../media/image31.gif"/><Relationship Id="rId23" Type="http://schemas.openxmlformats.org/officeDocument/2006/relationships/image" Target="../media/image4.png"/><Relationship Id="rId10" Type="http://schemas.openxmlformats.org/officeDocument/2006/relationships/hyperlink" Target="http://www.google.com.br/url?sa=i&amp;rct=j&amp;q=ESTA%C3%87A%C3%95+DE+TRATAMENTO+&amp;source=images&amp;cd=&amp;cad=rja&amp;docid=n9FAfJBCkyPdzM&amp;tbnid=DtuOdDhbDUq0vM:&amp;ved=&amp;url=http://www.infoescola.com/geografia/tratamento-de-esgoto/&amp;ei=nKxpUeXMDa2F0QHXvIHwAQ&amp;psig=AFQjCNH5JCiVqqU4xtgN_wkcxb5WaE56qA&amp;ust=1365966364582733" TargetMode="External"/><Relationship Id="rId19" Type="http://schemas.openxmlformats.org/officeDocument/2006/relationships/image" Target="../media/image33.jpeg"/><Relationship Id="rId4" Type="http://schemas.openxmlformats.org/officeDocument/2006/relationships/hyperlink" Target="http://www.google.com.br/url?sa=i&amp;rct=j&amp;q=ALGAS+MARINHAS+DESENHO&amp;source=images&amp;cd=&amp;cad=rja&amp;docid=gZRxVeByzHHdwM&amp;tbnid=zvzQR275sNbBlM:&amp;ved=&amp;url=http://marcasfortes.blogspot.com/2011_04_16_archive.html&amp;ei=NKtpUZjYO8SG0QGP-4HIDA&amp;bvm=bv.45175338,d.dmQ&amp;psig=AFQjCNFqCSgbUpkZdkcec3HeAdKkXlmcQw&amp;ust=1365966005351923" TargetMode="External"/><Relationship Id="rId9" Type="http://schemas.openxmlformats.org/officeDocument/2006/relationships/image" Target="../media/image28.jpeg"/><Relationship Id="rId14" Type="http://schemas.openxmlformats.org/officeDocument/2006/relationships/hyperlink" Target="http://www.google.com.br/url?sa=i&amp;rct=j&amp;q=industria+de+alimentos&amp;source=images&amp;cd=&amp;cad=rja&amp;docid=Y0aLT_PyeiZg3M&amp;tbnid=X8x1shIGG6Ai2M:&amp;ved=&amp;url=http://www.gruposcr.com.br/area-atuacao-industria-alimentos.php&amp;ei=7K1pUePgBcnX0gHIvoHQCQ&amp;bvm=bv.45175338,d.dmQ&amp;psig=AFQjCNFyNRXYrEmgWja9ONasWgY0FatyHA&amp;ust=1365966700453770" TargetMode="External"/><Relationship Id="rId22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gts@mct.gov.br" TargetMode="External"/><Relationship Id="rId2" Type="http://schemas.openxmlformats.org/officeDocument/2006/relationships/hyperlink" Target="mailto:setec@mcti.gov.b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mailto:esoriano@mcti.gov.br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21" y="44624"/>
            <a:ext cx="731837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26052" y="4221088"/>
            <a:ext cx="8450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0000FF"/>
                </a:solidFill>
              </a:rPr>
              <a:t>Audiência Pública sobre o PLS nº 696/2015</a:t>
            </a:r>
          </a:p>
          <a:p>
            <a:pPr algn="r"/>
            <a:r>
              <a:rPr lang="pt-BR" sz="2400" dirty="0">
                <a:solidFill>
                  <a:srgbClr val="0000FF"/>
                </a:solidFill>
              </a:rPr>
              <a:t>Senado Federal</a:t>
            </a:r>
          </a:p>
          <a:p>
            <a:pPr algn="r"/>
            <a:endParaRPr lang="pt-BR" sz="2400" dirty="0" smtClean="0"/>
          </a:p>
          <a:p>
            <a:pPr algn="r"/>
            <a:r>
              <a:rPr lang="pt-BR" sz="2400" smtClean="0"/>
              <a:t>Eduardo </a:t>
            </a:r>
            <a:r>
              <a:rPr lang="pt-BR" sz="2400" b="1" smtClean="0"/>
              <a:t>SORIANO</a:t>
            </a:r>
            <a:r>
              <a:rPr lang="pt-BR" sz="2400" smtClean="0"/>
              <a:t> </a:t>
            </a:r>
            <a:r>
              <a:rPr lang="pt-BR" sz="2400" dirty="0" smtClean="0"/>
              <a:t>Lousada</a:t>
            </a:r>
          </a:p>
          <a:p>
            <a:pPr algn="r"/>
            <a:r>
              <a:rPr lang="pt-BR" dirty="0" smtClean="0"/>
              <a:t>Coordenador Geral de Tecnologias Setoriais</a:t>
            </a:r>
          </a:p>
          <a:p>
            <a:pPr algn="r"/>
            <a:r>
              <a:rPr lang="pt-BR" dirty="0" smtClean="0"/>
              <a:t>(Energia, Combustíveis, Petróleo &amp; Gás e Recursos Minerais)</a:t>
            </a:r>
          </a:p>
          <a:p>
            <a:pPr algn="r"/>
            <a:r>
              <a:rPr lang="pt-BR" dirty="0" smtClean="0"/>
              <a:t> </a:t>
            </a:r>
          </a:p>
          <a:p>
            <a:r>
              <a:rPr lang="pt-BR" dirty="0" smtClean="0"/>
              <a:t>Brasília-DF, 04 de outubro de 2016</a:t>
            </a:r>
            <a:endParaRPr lang="en-US" dirty="0"/>
          </a:p>
        </p:txBody>
      </p:sp>
      <p:grpSp>
        <p:nvGrpSpPr>
          <p:cNvPr id="3" name="Grupo 2"/>
          <p:cNvGrpSpPr/>
          <p:nvPr/>
        </p:nvGrpSpPr>
        <p:grpSpPr>
          <a:xfrm>
            <a:off x="539552" y="984335"/>
            <a:ext cx="8136904" cy="3184007"/>
            <a:chOff x="539552" y="984335"/>
            <a:chExt cx="8136904" cy="3184007"/>
          </a:xfrm>
        </p:grpSpPr>
        <p:pic>
          <p:nvPicPr>
            <p:cNvPr id="2050" name="Picture 2" descr="http://www.mcti.gov.br/documents/10179/18165/Fachada+MCTI+2.jpg/5c6bfe43-d622-4552-93a9-38ff5f8e2102?t=14072716886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984335"/>
              <a:ext cx="8136904" cy="3184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6176" y="2204864"/>
              <a:ext cx="2019743" cy="544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34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19C5-FE4E-48D6-BA56-FB5D2248E836}" type="slidenum">
              <a:rPr lang="en-US" smtClean="0"/>
              <a:t>10</a:t>
            </a:fld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0" y="431960"/>
            <a:ext cx="9178732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Lei nº </a:t>
            </a:r>
            <a:r>
              <a:rPr lang="pt-BR" sz="2400" b="1" dirty="0" smtClean="0">
                <a:solidFill>
                  <a:srgbClr val="FF0000"/>
                </a:solidFill>
              </a:rPr>
              <a:t>12.351/2010 Regime de Partilha</a:t>
            </a:r>
          </a:p>
          <a:p>
            <a:pPr algn="just"/>
            <a:r>
              <a:rPr lang="pt-BR" sz="2400" dirty="0" smtClean="0"/>
              <a:t>Trata</a:t>
            </a:r>
            <a:r>
              <a:rPr lang="pt-BR" sz="2400" dirty="0"/>
              <a:t>: </a:t>
            </a:r>
            <a:r>
              <a:rPr lang="pt-BR" sz="2400" dirty="0" smtClean="0"/>
              <a:t> </a:t>
            </a:r>
            <a:r>
              <a:rPr lang="pt-BR" sz="2400" dirty="0"/>
              <a:t>exploração e a produção de petróleo, de gás natural e de outros hidrocarbonetos fluidos, sob o regime de partilha de produção, em áreas do </a:t>
            </a:r>
            <a:r>
              <a:rPr lang="pt-BR" sz="2400" dirty="0" err="1"/>
              <a:t>pré</a:t>
            </a:r>
            <a:r>
              <a:rPr lang="pt-BR" sz="2400" dirty="0"/>
              <a:t>-sal e em áreas </a:t>
            </a:r>
            <a:r>
              <a:rPr lang="pt-BR" sz="2400" dirty="0" smtClean="0"/>
              <a:t>estratégicas</a:t>
            </a:r>
            <a:r>
              <a:rPr lang="pt-BR" sz="2400" dirty="0"/>
              <a:t> </a:t>
            </a:r>
            <a:r>
              <a:rPr lang="pt-BR" sz="2400" dirty="0" smtClean="0"/>
              <a:t>....</a:t>
            </a:r>
          </a:p>
          <a:p>
            <a:r>
              <a:rPr lang="pt-BR" sz="2400" dirty="0" smtClean="0"/>
              <a:t>Art</a:t>
            </a:r>
            <a:r>
              <a:rPr lang="pt-BR" sz="2400" dirty="0"/>
              <a:t>. </a:t>
            </a:r>
            <a:r>
              <a:rPr lang="pt-BR" sz="2400" dirty="0" smtClean="0"/>
              <a:t>29</a:t>
            </a:r>
            <a:r>
              <a:rPr lang="pt-BR" sz="2400" dirty="0"/>
              <a:t>. São cláusulas essenciais do contrato de partilha de </a:t>
            </a:r>
            <a:r>
              <a:rPr lang="pt-BR" sz="2400" dirty="0" smtClean="0"/>
              <a:t>produção:</a:t>
            </a:r>
          </a:p>
          <a:p>
            <a:pPr algn="ctr"/>
            <a:r>
              <a:rPr lang="pt-BR" sz="2400" b="1" dirty="0">
                <a:solidFill>
                  <a:srgbClr val="00B0F0"/>
                </a:solidFill>
                <a:latin typeface="Arial Black" panose="020B0A04020102020204" pitchFamily="34" charset="0"/>
              </a:rPr>
              <a:t>Incisos I à </a:t>
            </a:r>
            <a:r>
              <a:rPr lang="pt-BR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XXIII </a:t>
            </a:r>
            <a:r>
              <a:rPr lang="pt-BR" sz="2400" b="1" dirty="0">
                <a:solidFill>
                  <a:srgbClr val="00B0F0"/>
                </a:solidFill>
                <a:latin typeface="Arial Black" panose="020B0A04020102020204" pitchFamily="34" charset="0"/>
              </a:rPr>
              <a:t>não previam P&amp;D </a:t>
            </a:r>
            <a:r>
              <a:rPr lang="pt-BR" sz="2400" b="1" dirty="0">
                <a:solidFill>
                  <a:srgbClr val="00B0F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 Mas havia </a:t>
            </a:r>
            <a:r>
              <a:rPr lang="pt-BR" sz="2400" b="1" dirty="0" smtClean="0">
                <a:solidFill>
                  <a:srgbClr val="00B0F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PD&amp;I </a:t>
            </a:r>
            <a:r>
              <a:rPr lang="pt-BR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no </a:t>
            </a:r>
            <a:r>
              <a:rPr lang="pt-BR" sz="2400" b="1" dirty="0">
                <a:solidFill>
                  <a:srgbClr val="00B0F0"/>
                </a:solidFill>
                <a:latin typeface="Arial Black" panose="020B0A04020102020204" pitchFamily="34" charset="0"/>
              </a:rPr>
              <a:t>contrato de </a:t>
            </a:r>
            <a:r>
              <a:rPr lang="pt-BR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partilha </a:t>
            </a:r>
            <a:r>
              <a:rPr lang="pt-BR" sz="2400" b="1" dirty="0" smtClean="0">
                <a:solidFill>
                  <a:srgbClr val="00B0F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 </a:t>
            </a:r>
            <a:r>
              <a:rPr lang="pt-BR" sz="2400" b="1" dirty="0">
                <a:solidFill>
                  <a:srgbClr val="00B0F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P&amp;D </a:t>
            </a:r>
            <a:r>
              <a:rPr lang="pt-BR" sz="2400" b="1" dirty="0" smtClean="0">
                <a:solidFill>
                  <a:srgbClr val="00B0F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OPERADORAS</a:t>
            </a:r>
            <a:endParaRPr lang="pt-BR" sz="24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20191" y="3158092"/>
            <a:ext cx="9144000" cy="37856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00FF"/>
                </a:solidFill>
              </a:rPr>
              <a:t>Projeto de Lei PLS nº 696/2015</a:t>
            </a:r>
          </a:p>
          <a:p>
            <a:r>
              <a:rPr lang="pt-BR" sz="2400" dirty="0" smtClean="0"/>
              <a:t>XXIV </a:t>
            </a:r>
            <a:r>
              <a:rPr lang="pt-BR" sz="2400" dirty="0"/>
              <a:t>– </a:t>
            </a:r>
            <a:r>
              <a:rPr lang="pt-BR" sz="2400" dirty="0" smtClean="0"/>
              <a:t>obrigatoriedade </a:t>
            </a:r>
            <a:r>
              <a:rPr lang="pt-BR" sz="2400" dirty="0"/>
              <a:t>de investimento mínimo </a:t>
            </a:r>
            <a:r>
              <a:rPr lang="pt-BR" sz="2400" dirty="0" smtClean="0"/>
              <a:t>PD&amp;I setor </a:t>
            </a:r>
            <a:r>
              <a:rPr lang="pt-BR" sz="2400" dirty="0"/>
              <a:t>energético:</a:t>
            </a:r>
          </a:p>
          <a:p>
            <a:r>
              <a:rPr lang="pt-BR" sz="2400" dirty="0"/>
              <a:t>§ 1º Para fins do disposto no inciso XXIV, </a:t>
            </a:r>
            <a:r>
              <a:rPr lang="pt-BR" sz="2400" u="sng" dirty="0"/>
              <a:t>poderá ser fixada, no contrato de partilha de produção, a destinação de até 1% </a:t>
            </a:r>
            <a:r>
              <a:rPr lang="pt-BR" sz="2400" u="sng" dirty="0" smtClean="0"/>
              <a:t>da </a:t>
            </a:r>
            <a:r>
              <a:rPr lang="pt-BR" sz="2400" u="sng" dirty="0"/>
              <a:t>receita bruta da produção do Campo de Petróleo ou de Gás Natural para </a:t>
            </a:r>
            <a:r>
              <a:rPr lang="pt-BR" sz="2400" u="sng" dirty="0" smtClean="0"/>
              <a:t>PD&amp;I </a:t>
            </a:r>
            <a:r>
              <a:rPr lang="pt-BR" sz="2400" dirty="0"/>
              <a:t>em temas relevantes do setor energético. </a:t>
            </a:r>
          </a:p>
          <a:p>
            <a:r>
              <a:rPr lang="pt-BR" sz="2400" dirty="0" smtClean="0"/>
              <a:t>§ 2º </a:t>
            </a:r>
            <a:r>
              <a:rPr lang="pt-BR" sz="2400" dirty="0"/>
              <a:t>Deverão ser aplicados, </a:t>
            </a:r>
            <a:r>
              <a:rPr lang="pt-BR" sz="2400" u="sng" dirty="0"/>
              <a:t>no mínimo, 50% </a:t>
            </a:r>
            <a:r>
              <a:rPr lang="pt-BR" sz="2400" dirty="0" smtClean="0"/>
              <a:t>dos </a:t>
            </a:r>
            <a:r>
              <a:rPr lang="pt-BR" sz="2400" dirty="0"/>
              <a:t>recursos de que trata § 2º em </a:t>
            </a:r>
            <a:r>
              <a:rPr lang="pt-BR" sz="2400" dirty="0" smtClean="0"/>
              <a:t>PD&amp;I destinados </a:t>
            </a:r>
            <a:r>
              <a:rPr lang="pt-BR" sz="2400" dirty="0"/>
              <a:t>a projetos relacionados a fontes </a:t>
            </a:r>
            <a:r>
              <a:rPr lang="pt-BR" sz="2400" u="sng" dirty="0"/>
              <a:t>eólica, solar, biomassa, pequenas centrais hidrelétricas, cogeração qualificada e </a:t>
            </a:r>
            <a:r>
              <a:rPr lang="pt-BR" sz="2400" u="sng" dirty="0" err="1"/>
              <a:t>maremotriz</a:t>
            </a:r>
            <a:r>
              <a:rPr lang="pt-BR" sz="2400" u="sng" dirty="0"/>
              <a:t> até </a:t>
            </a:r>
            <a:r>
              <a:rPr lang="pt-BR" sz="2400" u="sng" dirty="0" smtClean="0"/>
              <a:t>31/12/2039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7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7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607" y="624492"/>
            <a:ext cx="3777488" cy="111106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00B050"/>
                </a:solidFill>
              </a:rPr>
              <a:t>POSITIVO </a:t>
            </a:r>
            <a:endParaRPr lang="pt-BR" sz="3200" b="1" dirty="0">
              <a:solidFill>
                <a:srgbClr val="00B050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-1180" y="1438064"/>
            <a:ext cx="4636576" cy="34830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sz="2300" b="1" dirty="0" smtClean="0">
                <a:solidFill>
                  <a:srgbClr val="00B050"/>
                </a:solidFill>
              </a:rPr>
              <a:t>Fontes: </a:t>
            </a:r>
            <a:r>
              <a:rPr lang="pt-BR" sz="2300" dirty="0" smtClean="0">
                <a:solidFill>
                  <a:srgbClr val="00B050"/>
                </a:solidFill>
              </a:rPr>
              <a:t>Aplicações de P&amp;D no ambiente regulado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sz="2300" b="1" dirty="0" smtClean="0">
                <a:solidFill>
                  <a:srgbClr val="00B050"/>
                </a:solidFill>
              </a:rPr>
              <a:t>Clausulas Essenciais de Concessões e Partilha:  </a:t>
            </a:r>
            <a:r>
              <a:rPr lang="pt-BR" sz="2300" dirty="0" smtClean="0">
                <a:solidFill>
                  <a:srgbClr val="00B050"/>
                </a:solidFill>
              </a:rPr>
              <a:t>Percentual para P&amp;D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sz="2300" b="1" dirty="0" smtClean="0">
                <a:solidFill>
                  <a:srgbClr val="00B050"/>
                </a:solidFill>
              </a:rPr>
              <a:t>Aplicação: </a:t>
            </a:r>
            <a:r>
              <a:rPr lang="pt-BR" sz="2300" dirty="0" smtClean="0">
                <a:solidFill>
                  <a:srgbClr val="00B050"/>
                </a:solidFill>
              </a:rPr>
              <a:t>Obrigatória 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sz="2300" b="1" dirty="0" smtClean="0">
                <a:solidFill>
                  <a:srgbClr val="00B050"/>
                </a:solidFill>
              </a:rPr>
              <a:t>Tipo de Aplicação: </a:t>
            </a:r>
            <a:r>
              <a:rPr lang="pt-BR" sz="2300" dirty="0" smtClean="0">
                <a:solidFill>
                  <a:srgbClr val="00B050"/>
                </a:solidFill>
              </a:rPr>
              <a:t>Pesquisa e Desenvolvimento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sz="2300" b="1" dirty="0" smtClean="0">
                <a:solidFill>
                  <a:srgbClr val="00B050"/>
                </a:solidFill>
              </a:rPr>
              <a:t>Prazo: </a:t>
            </a:r>
            <a:r>
              <a:rPr lang="pt-BR" sz="2300" dirty="0" smtClean="0">
                <a:solidFill>
                  <a:srgbClr val="00B050"/>
                </a:solidFill>
              </a:rPr>
              <a:t>até uma determinada data</a:t>
            </a:r>
            <a:endParaRPr lang="pt-BR" dirty="0" smtClean="0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4851098" y="672625"/>
            <a:ext cx="3777488" cy="111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797830" y="1435948"/>
            <a:ext cx="4511060" cy="22672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sz="2300" b="1" dirty="0" smtClean="0">
                <a:solidFill>
                  <a:srgbClr val="FF0000"/>
                </a:solidFill>
              </a:rPr>
              <a:t>Percentual: </a:t>
            </a:r>
            <a:r>
              <a:rPr lang="pt-BR" sz="2300" dirty="0" smtClean="0">
                <a:solidFill>
                  <a:srgbClr val="FF0000"/>
                </a:solidFill>
              </a:rPr>
              <a:t>Fixos mínimos de aplicação específica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sz="2300" b="1" dirty="0" smtClean="0">
                <a:solidFill>
                  <a:srgbClr val="FF0000"/>
                </a:solidFill>
              </a:rPr>
              <a:t>Aplicação Específica: </a:t>
            </a:r>
            <a:r>
              <a:rPr lang="pt-BR" sz="2300" dirty="0" smtClean="0">
                <a:solidFill>
                  <a:srgbClr val="FF0000"/>
                </a:solidFill>
              </a:rPr>
              <a:t>fontes alternativas renováveis restritiva e falta de outras tecnologias de suporte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16595" y="5690966"/>
            <a:ext cx="529180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sz="2300" b="1" dirty="0">
                <a:solidFill>
                  <a:srgbClr val="00B050"/>
                </a:solidFill>
              </a:rPr>
              <a:t>Quem aplica: </a:t>
            </a:r>
            <a:r>
              <a:rPr lang="pt-BR" sz="2300" b="1" dirty="0">
                <a:solidFill>
                  <a:srgbClr val="FF0000"/>
                </a:solidFill>
              </a:rPr>
              <a:t>FNDCT (Fundo </a:t>
            </a:r>
            <a:r>
              <a:rPr lang="pt-BR" sz="2300" b="1" dirty="0" smtClean="0">
                <a:solidFill>
                  <a:srgbClr val="FF0000"/>
                </a:solidFill>
              </a:rPr>
              <a:t>Setoriais)</a:t>
            </a:r>
            <a:r>
              <a:rPr lang="pt-BR" sz="2300" b="1" dirty="0" smtClean="0">
                <a:solidFill>
                  <a:srgbClr val="00B050"/>
                </a:solidFill>
              </a:rPr>
              <a:t>, Empresas </a:t>
            </a:r>
            <a:r>
              <a:rPr lang="pt-BR" sz="2300" b="1" dirty="0">
                <a:solidFill>
                  <a:srgbClr val="00B050"/>
                </a:solidFill>
              </a:rPr>
              <a:t>do Setor Elétrico, </a:t>
            </a:r>
            <a:r>
              <a:rPr lang="pt-BR" sz="2300" b="1" dirty="0">
                <a:solidFill>
                  <a:srgbClr val="FF0000"/>
                </a:solidFill>
              </a:rPr>
              <a:t>Empresas do Setor de Petróleo</a:t>
            </a:r>
          </a:p>
        </p:txBody>
      </p:sp>
      <p:pic>
        <p:nvPicPr>
          <p:cNvPr id="22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4807154" y="624492"/>
            <a:ext cx="3777488" cy="111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rgbClr val="FF0000"/>
                </a:solidFill>
              </a:rPr>
              <a:t>NEGATIVO</a:t>
            </a:r>
            <a:endParaRPr lang="pt-BR" sz="3200" b="1" dirty="0">
              <a:solidFill>
                <a:srgbClr val="FF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428" y="3966232"/>
            <a:ext cx="1965475" cy="178538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471159" y="476672"/>
            <a:ext cx="5983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/>
              <a:t>PLS Nº 696/2015 (avaliação do MCTIC)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853121" y="4230284"/>
            <a:ext cx="16259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Engessamento tecnológico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7548914" y="4850575"/>
            <a:ext cx="163345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Engessamento </a:t>
            </a:r>
          </a:p>
          <a:p>
            <a:pPr algn="ctr"/>
            <a:r>
              <a:rPr lang="pt-BR" dirty="0" smtClean="0"/>
              <a:t>gestão </a:t>
            </a:r>
            <a:endParaRPr lang="pt-BR" dirty="0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5764443" y="3287093"/>
            <a:ext cx="624872" cy="1008997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>
            <a:off x="7896098" y="1847922"/>
            <a:ext cx="763639" cy="282067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7810349" y="6157873"/>
            <a:ext cx="130016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Outras questões</a:t>
            </a:r>
            <a:endParaRPr lang="pt-BR" dirty="0"/>
          </a:p>
        </p:txBody>
      </p:sp>
      <p:cxnSp>
        <p:nvCxnSpPr>
          <p:cNvPr id="37" name="Conector de seta reta 36"/>
          <p:cNvCxnSpPr>
            <a:endCxn id="35" idx="1"/>
          </p:cNvCxnSpPr>
          <p:nvPr/>
        </p:nvCxnSpPr>
        <p:spPr>
          <a:xfrm>
            <a:off x="6660566" y="6406263"/>
            <a:ext cx="1149783" cy="74776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32120" y="6009192"/>
            <a:ext cx="130016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Dificuldade de gestão</a:t>
            </a:r>
            <a:endParaRPr lang="pt-BR" dirty="0"/>
          </a:p>
        </p:txBody>
      </p:sp>
      <p:cxnSp>
        <p:nvCxnSpPr>
          <p:cNvPr id="21" name="Conector de seta reta 20"/>
          <p:cNvCxnSpPr/>
          <p:nvPr/>
        </p:nvCxnSpPr>
        <p:spPr>
          <a:xfrm flipH="1">
            <a:off x="1323230" y="6019643"/>
            <a:ext cx="3276834" cy="415872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8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ENGESSAMENTO E DIFICULDADE GESTÃO</a:t>
            </a:r>
            <a:endParaRPr lang="pt-BR" sz="2800" b="1" dirty="0"/>
          </a:p>
        </p:txBody>
      </p:sp>
      <p:sp>
        <p:nvSpPr>
          <p:cNvPr id="18" name="Retângulo 17"/>
          <p:cNvSpPr/>
          <p:nvPr/>
        </p:nvSpPr>
        <p:spPr>
          <a:xfrm>
            <a:off x="215516" y="908720"/>
            <a:ext cx="871296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XX % para N, NE, CO e as áreas de suas superintendências</a:t>
            </a:r>
          </a:p>
          <a:p>
            <a:endParaRPr lang="en-US" sz="2400" dirty="0" smtClean="0"/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XX% para energias alternativas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XX% para xxxxxxxxxxxxxxx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XX% para xxxxxxxxxxxxxxx</a:t>
            </a:r>
          </a:p>
        </p:txBody>
      </p:sp>
      <p:pic>
        <p:nvPicPr>
          <p:cNvPr id="31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599296" y="1484784"/>
            <a:ext cx="4536504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 smtClean="0"/>
              <a:t>PLS Nº 696/2015</a:t>
            </a:r>
          </a:p>
          <a:p>
            <a:r>
              <a:rPr lang="pt-BR" sz="2400" dirty="0" smtClean="0"/>
              <a:t>eólica</a:t>
            </a:r>
            <a:r>
              <a:rPr lang="pt-BR" sz="2400" dirty="0"/>
              <a:t>, solar, biomassa, </a:t>
            </a:r>
            <a:r>
              <a:rPr lang="pt-BR" sz="2400" dirty="0" smtClean="0"/>
              <a:t>PCH, </a:t>
            </a:r>
            <a:r>
              <a:rPr lang="pt-BR" sz="2400" dirty="0"/>
              <a:t>cogeração </a:t>
            </a:r>
            <a:r>
              <a:rPr lang="pt-BR" sz="2400" dirty="0" smtClean="0"/>
              <a:t>qualificada, maremotriz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80725" y="4529261"/>
            <a:ext cx="3487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Cultura </a:t>
            </a:r>
            <a:r>
              <a:rPr lang="pt-BR" sz="2400" dirty="0" smtClean="0"/>
              <a:t>de Gestão </a:t>
            </a:r>
            <a:r>
              <a:rPr lang="pt-BR" sz="2400" dirty="0" smtClean="0">
                <a:sym typeface="Wingdings" panose="05000000000000000000" pitchFamily="2" charset="2"/>
              </a:rPr>
              <a:t> se é importante tem que haver “algo” específico e sinalizado para toda a população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184577" y="3212976"/>
            <a:ext cx="4139951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solidFill>
                  <a:srgbClr val="0000FF"/>
                </a:solidFill>
              </a:rPr>
              <a:t>Ministério das Energias Alternativas Renováveis</a:t>
            </a:r>
          </a:p>
          <a:p>
            <a:endParaRPr lang="pt-BR" sz="2100" dirty="0">
              <a:solidFill>
                <a:srgbClr val="0000FF"/>
              </a:solidFill>
            </a:endParaRPr>
          </a:p>
          <a:p>
            <a:r>
              <a:rPr lang="pt-BR" sz="2100" dirty="0">
                <a:solidFill>
                  <a:srgbClr val="0000FF"/>
                </a:solidFill>
              </a:rPr>
              <a:t>Agência Reguladora de Energias Alternativas </a:t>
            </a:r>
            <a:r>
              <a:rPr lang="pt-BR" sz="2100" dirty="0" smtClean="0">
                <a:solidFill>
                  <a:srgbClr val="0000FF"/>
                </a:solidFill>
              </a:rPr>
              <a:t>Renováveis</a:t>
            </a:r>
          </a:p>
          <a:p>
            <a:endParaRPr lang="pt-BR" sz="2100" dirty="0">
              <a:solidFill>
                <a:srgbClr val="0000FF"/>
              </a:solidFill>
            </a:endParaRPr>
          </a:p>
          <a:p>
            <a:r>
              <a:rPr lang="pt-BR" sz="2100" dirty="0" smtClean="0">
                <a:solidFill>
                  <a:srgbClr val="0000FF"/>
                </a:solidFill>
              </a:rPr>
              <a:t>Fatia de Recursos Específica para Energias Alternativas Renováveis</a:t>
            </a:r>
          </a:p>
          <a:p>
            <a:endParaRPr lang="pt-BR" sz="2100" dirty="0">
              <a:solidFill>
                <a:srgbClr val="0000FF"/>
              </a:solidFill>
            </a:endParaRPr>
          </a:p>
          <a:p>
            <a:r>
              <a:rPr lang="pt-BR" sz="2100" dirty="0" smtClean="0">
                <a:solidFill>
                  <a:srgbClr val="0000FF"/>
                </a:solidFill>
              </a:rPr>
              <a:t>Recursos de outras áreas para Energias Alternativas Renováveis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Chave esquerda 6"/>
          <p:cNvSpPr/>
          <p:nvPr/>
        </p:nvSpPr>
        <p:spPr>
          <a:xfrm>
            <a:off x="4663308" y="3140968"/>
            <a:ext cx="556764" cy="3677685"/>
          </a:xfrm>
          <a:prstGeom prst="lef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668181" y="4633127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Então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   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 rot="18906692">
            <a:off x="3283044" y="4771627"/>
            <a:ext cx="232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Isso faz sentido isso ??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QUESTÕES DO SETOR DE PETRÓLEO E GAS</a:t>
            </a:r>
            <a:endParaRPr lang="pt-BR" sz="2800" b="1" dirty="0"/>
          </a:p>
        </p:txBody>
      </p:sp>
      <p:sp>
        <p:nvSpPr>
          <p:cNvPr id="18" name="Retângulo 17"/>
          <p:cNvSpPr/>
          <p:nvPr/>
        </p:nvSpPr>
        <p:spPr>
          <a:xfrm>
            <a:off x="323528" y="105759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Competitividade       </a:t>
            </a:r>
            <a:r>
              <a:rPr lang="pt-BR" sz="2400" dirty="0" smtClean="0">
                <a:solidFill>
                  <a:srgbClr val="00B050"/>
                </a:solidFill>
              </a:rPr>
              <a:t>Segurança de Operações       </a:t>
            </a:r>
            <a:r>
              <a:rPr lang="pt-BR" sz="2400" dirty="0" smtClean="0">
                <a:solidFill>
                  <a:srgbClr val="FF0000"/>
                </a:solidFill>
              </a:rPr>
              <a:t>Meio Ambiente</a:t>
            </a:r>
          </a:p>
          <a:p>
            <a:pPr algn="ctr"/>
            <a:r>
              <a:rPr lang="pt-BR" sz="2400" dirty="0" smtClean="0">
                <a:solidFill>
                  <a:srgbClr val="00B0F0"/>
                </a:solidFill>
              </a:rPr>
              <a:t>Preços Baixo do Petróleo        </a:t>
            </a:r>
            <a:r>
              <a:rPr lang="pt-BR" sz="2400" dirty="0" smtClean="0"/>
              <a:t>Águas Profundas    </a:t>
            </a:r>
            <a:r>
              <a:rPr lang="pt-BR" sz="2400" dirty="0" smtClean="0">
                <a:solidFill>
                  <a:srgbClr val="7030A0"/>
                </a:solidFill>
              </a:rPr>
              <a:t>Conteúdo Local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5" y="3546397"/>
            <a:ext cx="5429828" cy="33860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941467"/>
            <a:ext cx="5340146" cy="3590935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>
            <a:off x="6444208" y="643607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Arial Narrow" pitchFamily="34" charset="0"/>
              </a:rPr>
              <a:t>Fonte: Seminário de Conteúdo Local </a:t>
            </a:r>
            <a:r>
              <a:rPr lang="pt-BR" sz="1000" b="1" dirty="0" err="1" smtClean="0">
                <a:latin typeface="Arial Narrow" pitchFamily="34" charset="0"/>
              </a:rPr>
              <a:t>Pedefor</a:t>
            </a:r>
            <a:r>
              <a:rPr lang="pt-BR" sz="1000" b="1" dirty="0" smtClean="0">
                <a:latin typeface="Arial Narrow" pitchFamily="34" charset="0"/>
              </a:rPr>
              <a:t> </a:t>
            </a:r>
          </a:p>
          <a:p>
            <a:r>
              <a:rPr lang="pt-BR" sz="1000" b="1" dirty="0" smtClean="0">
                <a:latin typeface="Arial Narrow" pitchFamily="34" charset="0"/>
              </a:rPr>
              <a:t>JORDÃO, Leonardo e SORIANO, Eduardo: 2016</a:t>
            </a:r>
            <a:endParaRPr lang="pt-BR" sz="1000" b="1" dirty="0">
              <a:latin typeface="Arial Narrow" pitchFamily="34" charset="0"/>
            </a:endParaRPr>
          </a:p>
        </p:txBody>
      </p:sp>
      <p:pic>
        <p:nvPicPr>
          <p:cNvPr id="31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4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ENERGIAS RENOVÁVEIS</a:t>
            </a:r>
            <a:endParaRPr lang="pt-BR" sz="2800" b="1" dirty="0"/>
          </a:p>
        </p:txBody>
      </p:sp>
      <p:pic>
        <p:nvPicPr>
          <p:cNvPr id="6" name="Picture 2" descr="http://4.bp.blogspot.com/-Kr5_pqK9qqc/UFn-wQY7iZI/AAAAAAAAAGA/EoDi7A2Np_Y/s1600/Sol+desenh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50" y="3620202"/>
            <a:ext cx="1179262" cy="12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0.gstatic.com/images?q=tbn:ANd9GcQhJXNK70RWsoAGjSsDM6sPpUppAczBdr7P3ytxjO4iGV1EgO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298" y="1835696"/>
            <a:ext cx="2072238" cy="155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1.bp.blogspot.com/_AkwMOijlh1w/Sfsbti6JtEI/AAAAAAAAAXU/ZsIXmbrtwgk/s400/untitled.bmp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96677"/>
            <a:ext cx="1486007" cy="102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colorir.estaticos.net/desenhos/color/201101/daad986504a8269ed840b8fc717978c4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48" y="5290441"/>
            <a:ext cx="1635116" cy="152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://colorir.estaticos.net/desenhos/color/201146/d2f6bd9c4460b7db21818dc38bf50570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98" y="5313317"/>
            <a:ext cx="1196918" cy="1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ta para a direita listrada 12"/>
          <p:cNvSpPr/>
          <p:nvPr/>
        </p:nvSpPr>
        <p:spPr>
          <a:xfrm>
            <a:off x="5868144" y="2304430"/>
            <a:ext cx="1029180" cy="393855"/>
          </a:xfrm>
          <a:prstGeom prst="stripedRightArrow">
            <a:avLst>
              <a:gd name="adj1" fmla="val 50000"/>
              <a:gd name="adj2" fmla="val 6232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listrada 13"/>
          <p:cNvSpPr/>
          <p:nvPr/>
        </p:nvSpPr>
        <p:spPr>
          <a:xfrm>
            <a:off x="1691680" y="2644028"/>
            <a:ext cx="1029180" cy="393855"/>
          </a:xfrm>
          <a:prstGeom prst="stripedRightArrow">
            <a:avLst>
              <a:gd name="adj1" fmla="val 50000"/>
              <a:gd name="adj2" fmla="val 6232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listrada 14"/>
          <p:cNvSpPr/>
          <p:nvPr/>
        </p:nvSpPr>
        <p:spPr>
          <a:xfrm>
            <a:off x="6012160" y="4047753"/>
            <a:ext cx="1029180" cy="393855"/>
          </a:xfrm>
          <a:prstGeom prst="stripedRightArrow">
            <a:avLst>
              <a:gd name="adj1" fmla="val 50000"/>
              <a:gd name="adj2" fmla="val 6232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listrada 15"/>
          <p:cNvSpPr/>
          <p:nvPr/>
        </p:nvSpPr>
        <p:spPr>
          <a:xfrm>
            <a:off x="2051720" y="4115265"/>
            <a:ext cx="1029180" cy="393855"/>
          </a:xfrm>
          <a:prstGeom prst="stripedRightArrow">
            <a:avLst>
              <a:gd name="adj1" fmla="val 50000"/>
              <a:gd name="adj2" fmla="val 6232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listrada 16"/>
          <p:cNvSpPr/>
          <p:nvPr/>
        </p:nvSpPr>
        <p:spPr>
          <a:xfrm>
            <a:off x="5991092" y="5673791"/>
            <a:ext cx="1029180" cy="393855"/>
          </a:xfrm>
          <a:prstGeom prst="stripedRightArrow">
            <a:avLst>
              <a:gd name="adj1" fmla="val 50000"/>
              <a:gd name="adj2" fmla="val 6232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323528" y="1057590"/>
            <a:ext cx="8130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São </a:t>
            </a:r>
            <a:r>
              <a:rPr lang="pt-BR" sz="2000" dirty="0"/>
              <a:t>aquelas em que os recursos naturais utilizados são capazes de </a:t>
            </a:r>
            <a:r>
              <a:rPr lang="pt-BR" sz="2000" dirty="0" smtClean="0"/>
              <a:t>regenerar-se ou sejam consideradas inesgotáveis na escala de tempo humana. </a:t>
            </a:r>
            <a:endParaRPr lang="en-US" sz="2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23528" y="2595902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Biomassa</a:t>
            </a:r>
            <a:endParaRPr lang="en-US" sz="24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716016" y="2265479"/>
            <a:ext cx="1082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Hídrica</a:t>
            </a:r>
            <a:endParaRPr lang="en-US" sz="24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860032" y="4038887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Solar</a:t>
            </a:r>
            <a:endParaRPr lang="en-US" sz="24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059207" y="5613308"/>
            <a:ext cx="924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Eólica</a:t>
            </a:r>
            <a:endParaRPr lang="en-US" sz="24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83568" y="4077072"/>
            <a:ext cx="1348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Oceânica</a:t>
            </a:r>
            <a:endParaRPr lang="en-US" sz="2400" b="1" dirty="0"/>
          </a:p>
        </p:txBody>
      </p:sp>
      <p:sp>
        <p:nvSpPr>
          <p:cNvPr id="25" name="Seta para a direita listrada 24"/>
          <p:cNvSpPr/>
          <p:nvPr/>
        </p:nvSpPr>
        <p:spPr>
          <a:xfrm>
            <a:off x="2329218" y="5681118"/>
            <a:ext cx="1029180" cy="393855"/>
          </a:xfrm>
          <a:prstGeom prst="stripedRightArrow">
            <a:avLst>
              <a:gd name="adj1" fmla="val 50000"/>
              <a:gd name="adj2" fmla="val 6232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666665" y="5629366"/>
            <a:ext cx="167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Geotérmica</a:t>
            </a:r>
            <a:endParaRPr lang="en-US" sz="2400" b="1" dirty="0"/>
          </a:p>
        </p:txBody>
      </p:sp>
      <p:pic>
        <p:nvPicPr>
          <p:cNvPr id="6146" name="Picture 2" descr="Resultado de imagem para etano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87" y="2206262"/>
            <a:ext cx="1742000" cy="106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7502873" y="6611779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Arial Narrow" pitchFamily="34" charset="0"/>
              </a:rPr>
              <a:t>SORIANO, Eduardo: 2013</a:t>
            </a:r>
            <a:endParaRPr lang="pt-BR" sz="1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0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08520" y="775245"/>
            <a:ext cx="3240360" cy="4525963"/>
          </a:xfrm>
        </p:spPr>
        <p:txBody>
          <a:bodyPr>
            <a:normAutofit lnSpcReduction="10000"/>
          </a:bodyPr>
          <a:lstStyle/>
          <a:p>
            <a:r>
              <a:rPr lang="pt-BR" sz="3500" b="1" dirty="0" smtClean="0"/>
              <a:t> </a:t>
            </a:r>
            <a:r>
              <a:rPr lang="pt-BR" sz="3500" b="1" u="sng" dirty="0" smtClean="0"/>
              <a:t>Oceânicas: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Marés</a:t>
            </a:r>
          </a:p>
          <a:p>
            <a:pPr lvl="1"/>
            <a:r>
              <a:rPr lang="pt-BR" dirty="0" smtClean="0"/>
              <a:t>Ondas</a:t>
            </a:r>
          </a:p>
          <a:p>
            <a:pPr lvl="1"/>
            <a:r>
              <a:rPr lang="pt-BR" dirty="0" smtClean="0"/>
              <a:t>Correntes</a:t>
            </a:r>
          </a:p>
          <a:p>
            <a:pPr lvl="1"/>
            <a:r>
              <a:rPr lang="pt-BR" dirty="0" smtClean="0"/>
              <a:t>Salinidade</a:t>
            </a:r>
          </a:p>
          <a:p>
            <a:r>
              <a:rPr lang="pt-BR" sz="3500" b="1" u="sng" dirty="0" smtClean="0"/>
              <a:t>Solar: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Térmica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Fotovoltaica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Heliotérmica</a:t>
            </a:r>
          </a:p>
          <a:p>
            <a:pPr lvl="1"/>
            <a:endParaRPr lang="pt-BR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731336" y="2940412"/>
            <a:ext cx="35788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u="sng" dirty="0" smtClean="0"/>
              <a:t>Hídrica:</a:t>
            </a:r>
          </a:p>
          <a:p>
            <a:pPr lvl="1" algn="just"/>
            <a:r>
              <a:rPr lang="pt-BR" sz="2400" dirty="0" smtClean="0">
                <a:solidFill>
                  <a:srgbClr val="FF0000"/>
                </a:solidFill>
              </a:rPr>
              <a:t>PCH (até 30 MW)</a:t>
            </a:r>
          </a:p>
          <a:p>
            <a:pPr lvl="1" algn="just"/>
            <a:r>
              <a:rPr lang="pt-BR" sz="2400" dirty="0" smtClean="0"/>
              <a:t>Fio d’água</a:t>
            </a:r>
          </a:p>
          <a:p>
            <a:pPr lvl="1" algn="just"/>
            <a:r>
              <a:rPr lang="pt-BR" sz="2400" dirty="0" smtClean="0"/>
              <a:t>Usinas Reversíveis</a:t>
            </a:r>
          </a:p>
          <a:p>
            <a:pPr algn="just"/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A VARIEDADE DAS ENERGIAS RENOVÁVEIS!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542" y="3840711"/>
            <a:ext cx="2201721" cy="146634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157" y="5240293"/>
            <a:ext cx="2632392" cy="15452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4" y="5298002"/>
            <a:ext cx="1849988" cy="1429879"/>
          </a:xfrm>
          <a:prstGeom prst="rect">
            <a:avLst/>
          </a:prstGeom>
        </p:spPr>
      </p:pic>
      <p:pic>
        <p:nvPicPr>
          <p:cNvPr id="5124" name="Picture 4" descr="Resultado de imagem para energias oceânic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933" y="2350892"/>
            <a:ext cx="2090616" cy="168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6149" y="1130883"/>
            <a:ext cx="1527779" cy="1397918"/>
          </a:xfrm>
          <a:prstGeom prst="rect">
            <a:avLst/>
          </a:prstGeom>
        </p:spPr>
      </p:pic>
      <p:pic>
        <p:nvPicPr>
          <p:cNvPr id="5122" name="Picture 2" descr="Resultado de imagem para energias oceânic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762" y="885137"/>
            <a:ext cx="1907931" cy="121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7029" y="853210"/>
            <a:ext cx="3962400" cy="215265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5673559" y="5288789"/>
            <a:ext cx="3455467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 smtClean="0"/>
              <a:t>PLS Nº 696/2015</a:t>
            </a:r>
          </a:p>
          <a:p>
            <a:r>
              <a:rPr lang="pt-BR" sz="2400" dirty="0" smtClean="0"/>
              <a:t>eólica</a:t>
            </a:r>
            <a:r>
              <a:rPr lang="pt-BR" sz="2400" dirty="0"/>
              <a:t>, solar, biomassa, </a:t>
            </a:r>
            <a:r>
              <a:rPr lang="pt-BR" sz="2400" dirty="0" smtClean="0"/>
              <a:t>PCH, </a:t>
            </a:r>
            <a:r>
              <a:rPr lang="pt-BR" sz="2400" dirty="0"/>
              <a:t>cogeração </a:t>
            </a:r>
            <a:r>
              <a:rPr lang="pt-BR" sz="2400" dirty="0" smtClean="0"/>
              <a:t>qualificada, maremotriz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159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eta para a direita listrada 29"/>
          <p:cNvSpPr/>
          <p:nvPr/>
        </p:nvSpPr>
        <p:spPr>
          <a:xfrm rot="5400000">
            <a:off x="4223781" y="2479596"/>
            <a:ext cx="349135" cy="393855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listrada 16"/>
          <p:cNvSpPr/>
          <p:nvPr/>
        </p:nvSpPr>
        <p:spPr>
          <a:xfrm rot="8534843">
            <a:off x="6163528" y="3339544"/>
            <a:ext cx="1029180" cy="393855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listrada 18"/>
          <p:cNvSpPr/>
          <p:nvPr/>
        </p:nvSpPr>
        <p:spPr>
          <a:xfrm rot="20148206">
            <a:off x="1426796" y="4454553"/>
            <a:ext cx="1029180" cy="393855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listrada 19"/>
          <p:cNvSpPr/>
          <p:nvPr/>
        </p:nvSpPr>
        <p:spPr>
          <a:xfrm rot="9612565">
            <a:off x="6377739" y="3977595"/>
            <a:ext cx="1029180" cy="393855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a direita listrada 32"/>
          <p:cNvSpPr/>
          <p:nvPr/>
        </p:nvSpPr>
        <p:spPr>
          <a:xfrm rot="1173049">
            <a:off x="1578607" y="3362728"/>
            <a:ext cx="1029180" cy="393855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a direita listrada 27"/>
          <p:cNvSpPr/>
          <p:nvPr/>
        </p:nvSpPr>
        <p:spPr>
          <a:xfrm rot="7781340">
            <a:off x="5952975" y="2348839"/>
            <a:ext cx="1029180" cy="393855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a direita listrada 31"/>
          <p:cNvSpPr/>
          <p:nvPr/>
        </p:nvSpPr>
        <p:spPr>
          <a:xfrm rot="2502529">
            <a:off x="1958273" y="2577898"/>
            <a:ext cx="1029180" cy="393855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para a direita listrada 33"/>
          <p:cNvSpPr/>
          <p:nvPr/>
        </p:nvSpPr>
        <p:spPr>
          <a:xfrm rot="4481731">
            <a:off x="2582980" y="2124209"/>
            <a:ext cx="1029180" cy="393855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Seta para a direita listrada 36"/>
          <p:cNvSpPr/>
          <p:nvPr/>
        </p:nvSpPr>
        <p:spPr>
          <a:xfrm rot="6475602">
            <a:off x="5000478" y="2227700"/>
            <a:ext cx="1029180" cy="393855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97" name="Picture 25" descr="http://2.bp.blogspot.com/-u7PJEpN8BdQ/T9VOsW_xvHI/AAAAAAAAFCs/fq2NKobziS4/s1600/eucaliptos_Bah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9" y="3110764"/>
            <a:ext cx="1531487" cy="108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http://1.bp.blogspot.com/-b0cU2f2Tv9g/T2k11Lzch_I/AAAAAAAAClM/Aol1L8_adSc/s1600/algas-marinha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8" y="2163316"/>
            <a:ext cx="1584952" cy="100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http://www.portaldoagronegocio.com.br/arquivos/n_0208_1948910725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9" y="4717449"/>
            <a:ext cx="1599406" cy="13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http://imagem.vilamulher.terra.com.br/interacao/3707596/girasol-42954-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4" y="3873092"/>
            <a:ext cx="1651500" cy="1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 descr="http://www.infoescola.com/wp-content/uploads/2009/08/estacaotratamentoesgoto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83" y="2835656"/>
            <a:ext cx="1560223" cy="10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http://3.bp.blogspot.com/_XXJxUcEq3cE/TPLmGTC9vXI/AAAAAAAAABo/utfFtMN5hbE/s1600/serragem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6" y="1457538"/>
            <a:ext cx="1538395" cy="9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37" descr="http://www.gruposcr.com.br/img/base/internas/img-detalhe-atuacao.gif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83" y="1440459"/>
            <a:ext cx="1473329" cy="95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1" name="Picture 39" descr="http://images01.olx.com.br/ui/11/81/81/1339621833_397708081_1-Fotos-de--FAZENDA-DIVISA-ESBA-RIO-MUCURI-105-ALQUERE210-HECTARES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978" y="1534022"/>
            <a:ext cx="1393792" cy="104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5" name="Picture 43" descr="http://2.bp.blogspot.com/-afgtNKcy4IA/UBiBNsojbzI/AAAAAAAAAa4/4VoZ5MEfuJY/s1600/porco+e+a+galinha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84" y="1694245"/>
            <a:ext cx="1390624" cy="121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7" name="Picture 45" descr="http://1.bp.blogspot.com/_HTfXaweNgkg/SfyRa4EfUGI/AAAAAAAAAE4/ILfr-RkwqS8/s400/ATERRO+CURITIBA+caximba.jp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56" y="3555058"/>
            <a:ext cx="1685605" cy="126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748" y="1272592"/>
            <a:ext cx="1486555" cy="130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aixaDeTexto 30"/>
          <p:cNvSpPr txBox="1"/>
          <p:nvPr/>
        </p:nvSpPr>
        <p:spPr>
          <a:xfrm>
            <a:off x="3007434" y="2852936"/>
            <a:ext cx="284545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flat">
              <a:bevelT w="38100" h="38100"/>
            </a:sp3d>
          </a:bodyPr>
          <a:lstStyle/>
          <a:p>
            <a:pPr algn="ctr"/>
            <a:r>
              <a:rPr lang="pt-BR" sz="2000" dirty="0" smtClean="0">
                <a:solidFill>
                  <a:srgbClr val="00B050"/>
                </a:solidFill>
                <a:latin typeface="Arial Black" pitchFamily="34" charset="0"/>
              </a:rPr>
              <a:t>BIO</a:t>
            </a:r>
            <a:r>
              <a:rPr lang="pt-BR" sz="2000" dirty="0" smtClean="0">
                <a:latin typeface="Arial Black" pitchFamily="34" charset="0"/>
              </a:rPr>
              <a:t>ENERGIA</a:t>
            </a:r>
            <a:r>
              <a:rPr lang="pt-BR" sz="20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pt-BR" sz="2000" dirty="0" smtClean="0">
                <a:solidFill>
                  <a:srgbClr val="00B050"/>
                </a:solidFill>
                <a:latin typeface="Arial Black" pitchFamily="34" charset="0"/>
              </a:rPr>
              <a:t>BIO</a:t>
            </a:r>
            <a:r>
              <a:rPr lang="pt-BR" sz="2000" dirty="0" smtClean="0">
                <a:latin typeface="Arial Black" pitchFamily="34" charset="0"/>
              </a:rPr>
              <a:t>COMBUSTÍVEL</a:t>
            </a:r>
            <a:r>
              <a:rPr lang="pt-BR" sz="20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endParaRPr lang="pt-BR" sz="2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-54790" y="6687478"/>
            <a:ext cx="1967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Arial Narrow" pitchFamily="34" charset="0"/>
              </a:rPr>
              <a:t>SORIANO, Eduardo: 2013</a:t>
            </a:r>
            <a:endParaRPr lang="pt-BR" sz="1000" b="1" dirty="0">
              <a:latin typeface="Arial Narrow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 rot="1876664">
            <a:off x="5907035" y="1932483"/>
            <a:ext cx="351866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 Black" pitchFamily="34" charset="0"/>
              </a:rPr>
              <a:t>Biomassa Residual</a:t>
            </a:r>
            <a:endParaRPr lang="pt-BR" sz="1400" b="1" dirty="0">
              <a:latin typeface="Arial Black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 rot="18609583">
            <a:off x="-479796" y="2283133"/>
            <a:ext cx="364368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 Black" pitchFamily="34" charset="0"/>
              </a:rPr>
              <a:t>Biomassa Cultivada</a:t>
            </a:r>
            <a:endParaRPr lang="pt-BR" sz="1600" b="1" dirty="0">
              <a:latin typeface="Arial Black" pitchFamily="34" charset="0"/>
            </a:endParaRPr>
          </a:p>
        </p:txBody>
      </p:sp>
      <p:pic>
        <p:nvPicPr>
          <p:cNvPr id="39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961702" y="3482264"/>
            <a:ext cx="2801163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FF0000"/>
                </a:solidFill>
              </a:rPr>
              <a:t>Eletricidade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FF0000"/>
                </a:solidFill>
              </a:rPr>
              <a:t>Vapor 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FF0000"/>
                </a:solidFill>
              </a:rPr>
              <a:t>Calor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FF0000"/>
                </a:solidFill>
              </a:rPr>
              <a:t>Peletes, Briquetes 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FF0000"/>
                </a:solidFill>
              </a:rPr>
              <a:t>Carvão Vegetal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FF0000"/>
                </a:solidFill>
              </a:rPr>
              <a:t>Biodiesel 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FF0000"/>
                </a:solidFill>
              </a:rPr>
              <a:t>Etanol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FF0000"/>
                </a:solidFill>
              </a:rPr>
              <a:t>Biogás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FF0000"/>
                </a:solidFill>
              </a:rPr>
              <a:t>Etc.....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5" name="Título 1"/>
          <p:cNvSpPr txBox="1">
            <a:spLocks/>
          </p:cNvSpPr>
          <p:nvPr/>
        </p:nvSpPr>
        <p:spPr>
          <a:xfrm>
            <a:off x="623725" y="866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A VARIEDADE DAS ENERGIAS RENOVÁVEIS!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24171" y="851268"/>
            <a:ext cx="2090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u="sng" dirty="0" smtClean="0"/>
              <a:t>Biomassa</a:t>
            </a:r>
            <a:endParaRPr lang="pt-BR" sz="3200" b="1" u="sng" dirty="0"/>
          </a:p>
        </p:txBody>
      </p:sp>
      <p:sp>
        <p:nvSpPr>
          <p:cNvPr id="38" name="Retângulo 37"/>
          <p:cNvSpPr/>
          <p:nvPr/>
        </p:nvSpPr>
        <p:spPr>
          <a:xfrm>
            <a:off x="5673559" y="5275141"/>
            <a:ext cx="3455467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 smtClean="0"/>
              <a:t>PLS Nº 696/2015</a:t>
            </a:r>
          </a:p>
          <a:p>
            <a:r>
              <a:rPr lang="pt-BR" sz="2400" dirty="0" smtClean="0"/>
              <a:t>eólica</a:t>
            </a:r>
            <a:r>
              <a:rPr lang="pt-BR" sz="2400" dirty="0"/>
              <a:t>, solar, biomassa, </a:t>
            </a:r>
            <a:r>
              <a:rPr lang="pt-BR" sz="2400" dirty="0" smtClean="0"/>
              <a:t>PCH, </a:t>
            </a:r>
            <a:r>
              <a:rPr lang="pt-BR" sz="2400" dirty="0"/>
              <a:t>cogeração </a:t>
            </a:r>
            <a:r>
              <a:rPr lang="pt-BR" sz="2400" dirty="0" smtClean="0"/>
              <a:t>qualificada, maremotriz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710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hidrelétrica reversi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71" y="2276871"/>
            <a:ext cx="3421649" cy="300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778931"/>
            <a:ext cx="2233845" cy="163629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327" y="4149080"/>
            <a:ext cx="3613045" cy="2712615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19C5-FE4E-48D6-BA56-FB5D2248E836}" type="slidenum">
              <a:rPr lang="en-US" smtClean="0"/>
              <a:t>17</a:t>
            </a:fld>
            <a:endParaRPr lang="en-US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-468560" y="980728"/>
            <a:ext cx="64185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b="1" i="1" dirty="0" smtClean="0"/>
              <a:t>Smart Grids</a:t>
            </a:r>
            <a:r>
              <a:rPr lang="pt-BR" sz="2400" b="1" dirty="0"/>
              <a:t> </a:t>
            </a:r>
            <a:r>
              <a:rPr lang="pt-BR" sz="2400" dirty="0" smtClean="0">
                <a:sym typeface="Wingdings" panose="05000000000000000000" pitchFamily="2" charset="2"/>
              </a:rPr>
              <a:t></a:t>
            </a:r>
            <a:r>
              <a:rPr lang="pt-BR" sz="2400" dirty="0" smtClean="0"/>
              <a:t> integração das renováveis na rede, gerenciamento da energia e redução de perdas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b="1" dirty="0" smtClean="0"/>
              <a:t>Armazenamento de Energia </a:t>
            </a:r>
            <a:r>
              <a:rPr lang="pt-BR" sz="2400" dirty="0" smtClean="0">
                <a:sym typeface="Wingdings" panose="05000000000000000000" pitchFamily="2" charset="2"/>
              </a:rPr>
              <a:t></a:t>
            </a:r>
            <a:r>
              <a:rPr lang="pt-BR" sz="2400" dirty="0" smtClean="0"/>
              <a:t> intermitência das renováveis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b="1" dirty="0" smtClean="0"/>
              <a:t>Eficiência Energética </a:t>
            </a:r>
            <a:r>
              <a:rPr lang="pt-BR" sz="2400" dirty="0" smtClean="0">
                <a:sym typeface="Wingdings" panose="05000000000000000000" pitchFamily="2" charset="2"/>
              </a:rPr>
              <a:t> </a:t>
            </a:r>
            <a:r>
              <a:rPr lang="pt-BR" sz="2400" dirty="0" smtClean="0"/>
              <a:t>é uma fonte virtual e evita desperdício da energia </a:t>
            </a:r>
          </a:p>
          <a:p>
            <a:pPr lvl="1"/>
            <a:endParaRPr lang="pt-B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TECNOLOGIAS CONVERGENTES</a:t>
            </a:r>
            <a:endParaRPr lang="pt-BR" sz="28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61" y="4451895"/>
            <a:ext cx="1909007" cy="1730523"/>
          </a:xfrm>
          <a:prstGeom prst="rect">
            <a:avLst/>
          </a:prstGeom>
        </p:spPr>
      </p:pic>
      <p:pic>
        <p:nvPicPr>
          <p:cNvPr id="17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5673559" y="5288789"/>
            <a:ext cx="3455467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 smtClean="0"/>
              <a:t>PLS Nº 696/2015</a:t>
            </a:r>
          </a:p>
          <a:p>
            <a:r>
              <a:rPr lang="pt-BR" sz="2400" dirty="0" smtClean="0"/>
              <a:t>eólica</a:t>
            </a:r>
            <a:r>
              <a:rPr lang="pt-BR" sz="2400" dirty="0"/>
              <a:t>, solar, biomassa, </a:t>
            </a:r>
            <a:r>
              <a:rPr lang="pt-BR" sz="2400" dirty="0" smtClean="0"/>
              <a:t>PCH, </a:t>
            </a:r>
            <a:r>
              <a:rPr lang="pt-BR" sz="2400" dirty="0"/>
              <a:t>cogeração </a:t>
            </a:r>
            <a:r>
              <a:rPr lang="pt-BR" sz="2400" dirty="0" smtClean="0"/>
              <a:t>qualificada, maremotriz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553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5241"/>
            <a:ext cx="8588251" cy="402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1560" y="6021288"/>
            <a:ext cx="7502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 Brasil possui Fontes Renováveis de modo nato, o que torna o País vantajoso </a:t>
            </a:r>
          </a:p>
          <a:p>
            <a:r>
              <a:rPr lang="pt-BR" dirty="0" smtClean="0"/>
              <a:t>quanto a questões climáticas relacionadas às emissões de gases.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7291077" y="5661248"/>
            <a:ext cx="1385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BEN 2016</a:t>
            </a:r>
            <a:endParaRPr lang="en-US" sz="1400" i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622642" y="6513730"/>
            <a:ext cx="1385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BEN 2016</a:t>
            </a:r>
            <a:endParaRPr lang="en-US" sz="1400" i="1" dirty="0"/>
          </a:p>
        </p:txBody>
      </p:sp>
      <p:pic>
        <p:nvPicPr>
          <p:cNvPr id="10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76238" y="790575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PARTICIPAÇÃO DAS RENOVÁVEIS NA MATRIZ ENERGÉTICA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089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14" y="1772816"/>
            <a:ext cx="7959618" cy="459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767742" y="6546292"/>
            <a:ext cx="1385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BEN 2016</a:t>
            </a:r>
            <a:endParaRPr lang="en-US" sz="1400" i="1" dirty="0"/>
          </a:p>
        </p:txBody>
      </p:sp>
      <p:pic>
        <p:nvPicPr>
          <p:cNvPr id="10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de seta reta 10"/>
          <p:cNvCxnSpPr>
            <a:stCxn id="12" idx="2"/>
          </p:cNvCxnSpPr>
          <p:nvPr/>
        </p:nvCxnSpPr>
        <p:spPr>
          <a:xfrm flipH="1">
            <a:off x="7611157" y="1104235"/>
            <a:ext cx="740611" cy="1100201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611157" y="734903"/>
            <a:ext cx="14812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Diversificar 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807" y="6223127"/>
            <a:ext cx="168181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Tecnologias de Baixo carbono  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441206" y="4558105"/>
            <a:ext cx="815014" cy="1665022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122168" y="597446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MATRIZ ENERGÉTICA BRASILEIRA</a:t>
            </a:r>
            <a:endParaRPr lang="pt-BR" sz="28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019662" y="6276217"/>
            <a:ext cx="233582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Eficiência na Cadeia Produtiva</a:t>
            </a:r>
            <a:endParaRPr lang="pt-BR" dirty="0"/>
          </a:p>
        </p:txBody>
      </p:sp>
      <p:cxnSp>
        <p:nvCxnSpPr>
          <p:cNvPr id="17" name="Conector de seta reta 16"/>
          <p:cNvCxnSpPr/>
          <p:nvPr/>
        </p:nvCxnSpPr>
        <p:spPr>
          <a:xfrm flipH="1" flipV="1">
            <a:off x="2411760" y="4678135"/>
            <a:ext cx="1006003" cy="1565712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3775049" y="1435622"/>
            <a:ext cx="9238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Reduzir</a:t>
            </a:r>
            <a:endParaRPr lang="pt-BR" dirty="0"/>
          </a:p>
        </p:txBody>
      </p:sp>
      <p:cxnSp>
        <p:nvCxnSpPr>
          <p:cNvPr id="19" name="Conector de seta reta 18"/>
          <p:cNvCxnSpPr/>
          <p:nvPr/>
        </p:nvCxnSpPr>
        <p:spPr>
          <a:xfrm>
            <a:off x="4419220" y="1781955"/>
            <a:ext cx="678547" cy="911547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1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779" y="435655"/>
            <a:ext cx="861244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COMO AVALAIR A PLS nº 696/2015 </a:t>
            </a:r>
            <a:endParaRPr lang="pt-BR" sz="2800" b="1" dirty="0"/>
          </a:p>
        </p:txBody>
      </p:sp>
      <p:pic>
        <p:nvPicPr>
          <p:cNvPr id="61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/>
          <p:cNvSpPr/>
          <p:nvPr/>
        </p:nvSpPr>
        <p:spPr>
          <a:xfrm>
            <a:off x="1907704" y="1913064"/>
            <a:ext cx="2592288" cy="24482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3275855" y="4005064"/>
            <a:ext cx="2592288" cy="24482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4499992" y="1844824"/>
            <a:ext cx="2592288" cy="24482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83538" y="2807350"/>
            <a:ext cx="1569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POLÍTICO</a:t>
            </a:r>
            <a:endParaRPr lang="pt-BR" sz="28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177592" y="2807350"/>
            <a:ext cx="1569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GESTÃO </a:t>
            </a:r>
            <a:endParaRPr lang="pt-BR" sz="2800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3897390" y="4967590"/>
            <a:ext cx="1569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TÉCNICO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7629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0" y="1933575"/>
            <a:ext cx="8976876" cy="368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758621" y="6550223"/>
            <a:ext cx="1385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BEN 2016</a:t>
            </a:r>
            <a:endParaRPr lang="en-US" sz="1400" i="1" dirty="0"/>
          </a:p>
        </p:txBody>
      </p:sp>
      <p:pic>
        <p:nvPicPr>
          <p:cNvPr id="9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76238" y="790575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PARTICIPAÇÃO DAS RENOVÁVEIS NA MATRIZ ELÉTRICA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7101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14840"/>
            <a:ext cx="2133600" cy="365125"/>
          </a:xfrm>
        </p:spPr>
        <p:txBody>
          <a:bodyPr/>
          <a:lstStyle/>
          <a:p>
            <a:fld id="{D27219C5-FE4E-48D6-BA56-FB5D2248E836}" type="slidenum">
              <a:rPr lang="en-US" smtClean="0"/>
              <a:t>21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7" y="1692584"/>
            <a:ext cx="783987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758621" y="6526076"/>
            <a:ext cx="1385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BEN 2016</a:t>
            </a:r>
            <a:endParaRPr lang="en-US" sz="1400" i="1" dirty="0"/>
          </a:p>
        </p:txBody>
      </p:sp>
      <p:pic>
        <p:nvPicPr>
          <p:cNvPr id="9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39961" y="6023106"/>
            <a:ext cx="14812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Diversificar </a:t>
            </a:r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1619672" y="3750615"/>
            <a:ext cx="252028" cy="2180076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1871700" y="6037726"/>
            <a:ext cx="1872208" cy="158908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405615" y="1979641"/>
            <a:ext cx="596222" cy="1770973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0" y="1556792"/>
            <a:ext cx="14812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Gerenciar</a:t>
            </a:r>
            <a:endParaRPr lang="pt-BR" dirty="0"/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368484" y="626750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MATRIZ ELÉTRICA BRASILEIRA</a:t>
            </a:r>
            <a:endParaRPr lang="pt-BR" sz="28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067193" y="1478605"/>
            <a:ext cx="14812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Armazenar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2043396" y="1876785"/>
            <a:ext cx="512380" cy="1692673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9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60" y="1732184"/>
            <a:ext cx="5550182" cy="461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300241" y="3861048"/>
            <a:ext cx="2866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/>
              <a:t>Participação dos </a:t>
            </a:r>
          </a:p>
          <a:p>
            <a:pPr algn="ctr"/>
            <a:r>
              <a:rPr lang="pt-BR" sz="2000" b="1" dirty="0" smtClean="0"/>
              <a:t>Combustíveis Renováveis</a:t>
            </a:r>
          </a:p>
        </p:txBody>
      </p:sp>
      <p:pic>
        <p:nvPicPr>
          <p:cNvPr id="8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73468" y="58705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MATRIZ ENERGÉTICA DOS TRANSPORTES</a:t>
            </a:r>
            <a:endParaRPr lang="pt-BR" sz="32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750" y="4563493"/>
            <a:ext cx="2867025" cy="203835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824735" y="6417177"/>
            <a:ext cx="14812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Aumentar 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 flipH="1" flipV="1">
            <a:off x="3559043" y="6093296"/>
            <a:ext cx="1199223" cy="53082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53941" y="1482668"/>
            <a:ext cx="124970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Aumentar 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472583" y="1946272"/>
            <a:ext cx="421969" cy="77674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6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8664" y="620688"/>
            <a:ext cx="8409482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POSIÇÃO MCTIC</a:t>
            </a:r>
          </a:p>
          <a:p>
            <a:pPr algn="ctr"/>
            <a:endParaRPr lang="pt-BR" sz="36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RECOMENDAMOS </a:t>
            </a:r>
          </a:p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A NÃO APROVAÇÃO DO </a:t>
            </a:r>
            <a:r>
              <a:rPr lang="pt-BR" sz="3600" b="1" dirty="0" smtClean="0">
                <a:solidFill>
                  <a:srgbClr val="FF0000"/>
                </a:solidFill>
              </a:rPr>
              <a:t>PLS </a:t>
            </a:r>
            <a:r>
              <a:rPr lang="pt-BR" sz="3600" b="1" dirty="0" smtClean="0">
                <a:solidFill>
                  <a:srgbClr val="FF0000"/>
                </a:solidFill>
              </a:rPr>
              <a:t>nº </a:t>
            </a:r>
            <a:r>
              <a:rPr lang="pt-BR" sz="3600" b="1" dirty="0" smtClean="0">
                <a:solidFill>
                  <a:srgbClr val="FF0000"/>
                </a:solidFill>
              </a:rPr>
              <a:t>696/2015 </a:t>
            </a:r>
          </a:p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NO ATUAL FORMATO</a:t>
            </a:r>
            <a:endParaRPr lang="pt-BR" sz="3600" b="1" dirty="0" smtClean="0">
              <a:solidFill>
                <a:srgbClr val="FF0000"/>
              </a:solidFill>
            </a:endParaRPr>
          </a:p>
          <a:p>
            <a:r>
              <a:rPr lang="pt-BR" sz="2800" b="1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07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07504" y="476672"/>
            <a:ext cx="8928992" cy="7091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300"/>
              </a:spcAft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Obrigado pela atenção e pelo convite !</a:t>
            </a:r>
          </a:p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300"/>
              </a:spcAft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Espero que o MCTIC contribuído para o debate !</a:t>
            </a:r>
          </a:p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300"/>
              </a:spcAft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 MCTIC está a disposição do Congresso Nacional para debater os temas de Pesquisa, Desenvolvimento e Inovação e agora também os temas de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Comunicações, depois da incorporação do Ministério das Comunicações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!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u="sng" dirty="0" smtClean="0">
                <a:latin typeface="Arial" pitchFamily="34" charset="0"/>
                <a:cs typeface="Arial" pitchFamily="34" charset="0"/>
              </a:rPr>
              <a:t>Contatos:</a:t>
            </a:r>
          </a:p>
          <a:p>
            <a:endParaRPr lang="pt-BR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Ministério da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Ciência, Tecnologia, Inovações e Comunicações – MCTIC</a:t>
            </a:r>
          </a:p>
          <a:p>
            <a:endParaRPr lang="pt-BR" sz="1600" b="1" dirty="0">
              <a:latin typeface="Arial" pitchFamily="34" charset="0"/>
              <a:cs typeface="Arial" pitchFamily="34" charset="0"/>
            </a:endParaRPr>
          </a:p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Prof. Álvaro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Toubes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PRATA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- Secretário</a:t>
            </a:r>
          </a:p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Secretaria de Desenvolvimento Tecnológico e Inovação – SETEC</a:t>
            </a:r>
          </a:p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Esplanada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dos Ministérios Bloco “E” Sala Gabinete – Brasília –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DF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  <a:p>
            <a:r>
              <a:rPr lang="pt-BR" sz="1600" b="1" dirty="0">
                <a:latin typeface="Arial" pitchFamily="34" charset="0"/>
                <a:cs typeface="Arial" pitchFamily="34" charset="0"/>
                <a:hlinkClick r:id="rId2"/>
              </a:rPr>
              <a:t>setec@mctic.gov.br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  + 55 61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2033-7800</a:t>
            </a:r>
          </a:p>
          <a:p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endParaRPr lang="pt-BR" sz="1600" b="1" dirty="0">
              <a:latin typeface="Arial" pitchFamily="34" charset="0"/>
              <a:cs typeface="Arial" pitchFamily="34" charset="0"/>
            </a:endParaRPr>
          </a:p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Eduardo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SORIANO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Lousada – Coordenador Geral</a:t>
            </a:r>
          </a:p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Coordenação Geral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de Tecnologias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Setoriais – CGTS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Esplanada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dos Ministérios Bloco “E”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Sala 382 –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Brasília –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DF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  <a:p>
            <a:r>
              <a:rPr lang="pt-BR" sz="1600" b="1" dirty="0" smtClean="0">
                <a:latin typeface="Arial" pitchFamily="34" charset="0"/>
                <a:cs typeface="Arial" pitchFamily="34" charset="0"/>
                <a:hlinkClick r:id="rId3"/>
              </a:rPr>
              <a:t>cgts@mctic.gov.br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pt-BR" sz="1600" b="1" dirty="0" smtClean="0">
                <a:latin typeface="Arial" pitchFamily="34" charset="0"/>
                <a:cs typeface="Arial" pitchFamily="34" charset="0"/>
                <a:hlinkClick r:id="rId4"/>
              </a:rPr>
              <a:t>esoriano@mctic.gov.br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 + 55 61 2033-7817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  <a:p>
            <a:endParaRPr lang="pt-BR" sz="1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7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07504" y="1628800"/>
            <a:ext cx="892899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u="sng" dirty="0" smtClean="0">
                <a:cs typeface="Arial" pitchFamily="34" charset="0"/>
              </a:rPr>
              <a:t>Para a Lei do Setor Elétrico (Lei nº 9.991/2000)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Retirar os 62,5% do FNDCT para não engesssar e não dificultar a gestão do MCTIC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Generalizar as Energias Alternativas Renováveis incluindo todas as Renováveis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Incluir a elegibilidade de tecnologias Convergentes como Smart Grids, Armazenamento de Energia e Eficiência Energética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Reduzir o percentual para 30 ou 40%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Tirar a obrigatoriedade das empresas concessionárias de pequeno porte</a:t>
            </a:r>
          </a:p>
          <a:p>
            <a:pPr algn="just"/>
            <a:endParaRPr lang="pt-BR" sz="2000" b="1" dirty="0" smtClean="0">
              <a:cs typeface="Arial" pitchFamily="34" charset="0"/>
            </a:endParaRPr>
          </a:p>
          <a:p>
            <a:pPr algn="just"/>
            <a:endParaRPr lang="pt-BR" sz="2000" b="1" dirty="0" smtClean="0">
              <a:cs typeface="Arial" pitchFamily="34" charset="0"/>
            </a:endParaRPr>
          </a:p>
          <a:p>
            <a:pPr algn="just"/>
            <a:r>
              <a:rPr lang="pt-BR" sz="2000" b="1" u="sng" dirty="0" smtClean="0">
                <a:cs typeface="Arial" pitchFamily="34" charset="0"/>
              </a:rPr>
              <a:t>Para as Leis do Setor de Petróleo e Gás (Leis nº 9.478/2015 e nº 12.351/2010)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cs typeface="Arial" pitchFamily="34" charset="0"/>
              </a:rPr>
              <a:t>Manter a PD&amp;I como Cláusula Essencial nos Contratos de Concessão e Partilha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Retirar a abrigatoriedade e </a:t>
            </a:r>
            <a:r>
              <a:rPr lang="pt-BR" sz="2000" dirty="0" smtClean="0">
                <a:cs typeface="Arial" pitchFamily="34" charset="0"/>
              </a:rPr>
              <a:t>prever como elegível os </a:t>
            </a:r>
            <a:r>
              <a:rPr lang="pt-BR" sz="2000" dirty="0" smtClean="0">
                <a:cs typeface="Arial" pitchFamily="34" charset="0"/>
              </a:rPr>
              <a:t>investimento em Energias Alternativas Renováveis </a:t>
            </a:r>
            <a:r>
              <a:rPr lang="pt-BR" sz="2000" dirty="0" smtClean="0">
                <a:cs typeface="Arial" pitchFamily="34" charset="0"/>
              </a:rPr>
              <a:t>generalizando para  incluir todas </a:t>
            </a:r>
            <a:r>
              <a:rPr lang="pt-BR" sz="2000" dirty="0" smtClean="0">
                <a:cs typeface="Arial" pitchFamily="34" charset="0"/>
              </a:rPr>
              <a:t>as </a:t>
            </a:r>
            <a:r>
              <a:rPr lang="pt-BR" sz="2000" dirty="0" smtClean="0">
                <a:cs typeface="Arial" pitchFamily="34" charset="0"/>
              </a:rPr>
              <a:t>Renováveis</a:t>
            </a:r>
            <a:endParaRPr lang="pt-BR" sz="2000" dirty="0" smtClean="0"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Se for o caso, inserir alguma obrigatoriedade para investimentos em tecnologias de baixo carbono, meio </a:t>
            </a:r>
            <a:r>
              <a:rPr lang="pt-BR" sz="2000" dirty="0" smtClean="0">
                <a:cs typeface="Arial" pitchFamily="34" charset="0"/>
              </a:rPr>
              <a:t>ambiente, redução de impactos ambientais </a:t>
            </a:r>
            <a:r>
              <a:rPr lang="pt-BR" sz="2000" dirty="0" smtClean="0">
                <a:cs typeface="Arial" pitchFamily="34" charset="0"/>
              </a:rPr>
              <a:t>etc, desde que ligados à cadeia produtiva de Petróleo e Gás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cs typeface="Arial" pitchFamily="34" charset="0"/>
              </a:rPr>
              <a:t>Reduzir o percentual de obrigatoriedade para 25</a:t>
            </a:r>
            <a:r>
              <a:rPr lang="pt-BR" sz="2000" dirty="0">
                <a:cs typeface="Arial" pitchFamily="34" charset="0"/>
              </a:rPr>
              <a:t> </a:t>
            </a:r>
            <a:r>
              <a:rPr lang="pt-BR" sz="2000" dirty="0" smtClean="0">
                <a:cs typeface="Arial" pitchFamily="34" charset="0"/>
              </a:rPr>
              <a:t>ou 30%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 smtClean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 smtClean="0">
              <a:cs typeface="Arial" pitchFamily="34" charset="0"/>
            </a:endParaRPr>
          </a:p>
        </p:txBody>
      </p:sp>
      <p:pic>
        <p:nvPicPr>
          <p:cNvPr id="4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81485" y="548680"/>
            <a:ext cx="658103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SUGESTÕES </a:t>
            </a:r>
            <a:r>
              <a:rPr lang="pt-BR" sz="2800" b="1" dirty="0" smtClean="0">
                <a:solidFill>
                  <a:srgbClr val="FF0000"/>
                </a:solidFill>
              </a:rPr>
              <a:t>DE </a:t>
            </a:r>
            <a:r>
              <a:rPr lang="pt-BR" sz="2800" b="1" dirty="0" smtClean="0">
                <a:solidFill>
                  <a:srgbClr val="FF0000"/>
                </a:solidFill>
              </a:rPr>
              <a:t>ADEQUAÇÂO </a:t>
            </a:r>
            <a:r>
              <a:rPr lang="pt-BR" sz="2800" b="1" dirty="0" smtClean="0">
                <a:solidFill>
                  <a:srgbClr val="FF0000"/>
                </a:solidFill>
              </a:rPr>
              <a:t>PARA 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AMENIZAR EFEITOS DO PLS Nº 696/2015</a:t>
            </a:r>
          </a:p>
          <a:p>
            <a:r>
              <a:rPr lang="pt-BR" sz="2800" b="1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94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531351">
            <a:off x="907210" y="2819414"/>
            <a:ext cx="1122990" cy="1067941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49697">
            <a:off x="5677594" y="2932946"/>
            <a:ext cx="1122990" cy="1067941"/>
          </a:xfrm>
          <a:prstGeom prst="rect">
            <a:avLst/>
          </a:prstGeom>
        </p:spPr>
      </p:pic>
      <p:pic>
        <p:nvPicPr>
          <p:cNvPr id="1026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32204" y="1307245"/>
            <a:ext cx="32142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Setor Elétrico</a:t>
            </a:r>
            <a:endParaRPr lang="pt-BR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184675" y="999469"/>
            <a:ext cx="34479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Setor de </a:t>
            </a:r>
          </a:p>
          <a:p>
            <a:pPr algn="ctr"/>
            <a:r>
              <a:rPr lang="pt-BR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Petróleo e Gás</a:t>
            </a:r>
            <a:endParaRPr lang="pt-BR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3" name="AutoShape 4" descr="Resultado de imagem para queda de braço finance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6" descr="Resultado de imagem para queda de braço financei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tângulo 18"/>
          <p:cNvSpPr/>
          <p:nvPr/>
        </p:nvSpPr>
        <p:spPr>
          <a:xfrm>
            <a:off x="1835696" y="4775544"/>
            <a:ext cx="3024336" cy="1791260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3200" b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Fontes Alternativas Renováveis</a:t>
            </a:r>
          </a:p>
        </p:txBody>
      </p:sp>
      <p:cxnSp>
        <p:nvCxnSpPr>
          <p:cNvPr id="23" name="Conector de seta reta 22"/>
          <p:cNvCxnSpPr/>
          <p:nvPr/>
        </p:nvCxnSpPr>
        <p:spPr>
          <a:xfrm>
            <a:off x="1718121" y="2223604"/>
            <a:ext cx="596454" cy="2367446"/>
          </a:xfrm>
          <a:prstGeom prst="straightConnector1">
            <a:avLst/>
          </a:prstGeom>
          <a:ln w="1270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H="1">
            <a:off x="4190389" y="2212887"/>
            <a:ext cx="2718252" cy="2429532"/>
          </a:xfrm>
          <a:prstGeom prst="straightConnector1">
            <a:avLst/>
          </a:prstGeom>
          <a:ln w="1270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3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248" y="298317"/>
            <a:ext cx="8612440" cy="1143000"/>
          </a:xfrm>
        </p:spPr>
        <p:txBody>
          <a:bodyPr>
            <a:normAutofit/>
          </a:bodyPr>
          <a:lstStyle/>
          <a:p>
            <a:r>
              <a:rPr lang="pt-BR" sz="2800" b="1" dirty="0"/>
              <a:t>A</a:t>
            </a:r>
            <a:r>
              <a:rPr lang="pt-BR" sz="2800" b="1" dirty="0" smtClean="0"/>
              <a:t>udiência pública para o PLS nº 696/2015 </a:t>
            </a:r>
            <a:endParaRPr lang="pt-BR" sz="28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221323"/>
            <a:ext cx="6257925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cxnSp>
        <p:nvCxnSpPr>
          <p:cNvPr id="23" name="Conector reto 22"/>
          <p:cNvCxnSpPr/>
          <p:nvPr/>
        </p:nvCxnSpPr>
        <p:spPr>
          <a:xfrm>
            <a:off x="4355976" y="1797387"/>
            <a:ext cx="115212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1619672" y="2996952"/>
            <a:ext cx="1224136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5220072" y="2085647"/>
            <a:ext cx="1198245" cy="1197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3576833" y="2703203"/>
            <a:ext cx="1931271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6948264" y="1797387"/>
            <a:ext cx="857325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1619672" y="2085647"/>
            <a:ext cx="1152128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2864356" y="2085647"/>
            <a:ext cx="2067684" cy="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5989654" y="2703203"/>
            <a:ext cx="1462666" cy="2105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>
            <a:off x="6230941" y="1509355"/>
            <a:ext cx="857325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6804248" y="2097623"/>
            <a:ext cx="857325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3369251" y="2373451"/>
            <a:ext cx="857325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107504" y="3140968"/>
            <a:ext cx="8928991" cy="42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000" b="1" dirty="0" smtClean="0"/>
              <a:t>SELEÇÃO DE ATORES ELEGÍVEIS: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t-BR" sz="900" b="1" dirty="0" smtClean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AutoNum type="alphaLcParenR"/>
            </a:pPr>
            <a:r>
              <a:rPr lang="pt-BR" b="1" dirty="0" smtClean="0">
                <a:solidFill>
                  <a:srgbClr val="C00000"/>
                </a:solidFill>
              </a:rPr>
              <a:t>Fontes Alternativas : </a:t>
            </a:r>
            <a:r>
              <a:rPr lang="pt-BR" b="1" dirty="0" smtClean="0"/>
              <a:t>MME, ANEEL, EPE, MCTIC, MMA, MDIC,  CNI, Associações de Classe de Energias Elégtrica, Associações de Classe de Energias Alternativas, Associações de Classe Industriais, ....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AutoNum type="alphaLcParenR"/>
            </a:pPr>
            <a:r>
              <a:rPr lang="pt-BR" b="1" dirty="0" smtClean="0">
                <a:solidFill>
                  <a:srgbClr val="0000FF"/>
                </a:solidFill>
              </a:rPr>
              <a:t>Petróleo e Gás: </a:t>
            </a:r>
            <a:r>
              <a:rPr lang="pt-BR" b="1" dirty="0" smtClean="0"/>
              <a:t>MME, ANP, EPE, MCTIC, MDIC, CNI, Associações de Classe de Petróleo e Gas, ...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AutoNum type="alphaLcParenR"/>
            </a:pPr>
            <a:r>
              <a:rPr lang="pt-BR" b="1" dirty="0" smtClean="0">
                <a:solidFill>
                  <a:srgbClr val="00B0F0"/>
                </a:solidFill>
              </a:rPr>
              <a:t>Pesquisa e Desenvolvimento : </a:t>
            </a:r>
            <a:r>
              <a:rPr lang="pt-BR" b="1" dirty="0" smtClean="0"/>
              <a:t>MCTIC, Finep, CNPq, FAP, ... </a:t>
            </a:r>
            <a:endParaRPr lang="pt-BR" dirty="0" smtClean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AutoNum type="alphaLcParenR"/>
            </a:pPr>
            <a:r>
              <a:rPr lang="pt-BR" b="1" dirty="0" smtClean="0">
                <a:solidFill>
                  <a:srgbClr val="7030A0"/>
                </a:solidFill>
              </a:rPr>
              <a:t>Lei do Setor Elétrico : </a:t>
            </a:r>
            <a:r>
              <a:rPr lang="pt-BR" b="1" dirty="0" smtClean="0"/>
              <a:t>MME, ANEEL, EPE, MCTIC, BNDES, Associações de Classe de Energia </a:t>
            </a:r>
            <a:r>
              <a:rPr lang="pt-BR" b="1" dirty="0"/>
              <a:t>Elétrica, Associações de Classe Industriais</a:t>
            </a:r>
            <a:r>
              <a:rPr lang="pt-BR" b="1" dirty="0" smtClean="0"/>
              <a:t>,...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AutoNum type="alphaLcParenR"/>
            </a:pPr>
            <a:r>
              <a:rPr lang="pt-BR" b="1" dirty="0" smtClean="0">
                <a:solidFill>
                  <a:srgbClr val="00B050"/>
                </a:solidFill>
              </a:rPr>
              <a:t>Lei do Setor de Petróleo a Gás: </a:t>
            </a:r>
            <a:r>
              <a:rPr lang="pt-BR" b="1" dirty="0" smtClean="0"/>
              <a:t>MME, ANP, EPE, MCTIC, BNDES, Associações de Classe de Petróleo e Gás, Associações de Classe Industriais,...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t-BR" b="1" dirty="0" smtClean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AutoNum type="alphaLcParenR"/>
            </a:pP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 descr="C:\Users\dante.hollanda\Desktop\AAEAAQAAAAAAAAWJAAAAJDlmNDBlYzE0LTIyZjctNGNjNC04OTJlLTZlMDUxNTMxMjYwZ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466" y="5157031"/>
            <a:ext cx="2106579" cy="120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55576" y="1210529"/>
            <a:ext cx="32142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Setor Elétrico</a:t>
            </a:r>
            <a:endParaRPr lang="pt-BR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184675" y="764704"/>
            <a:ext cx="34479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Setor de </a:t>
            </a:r>
          </a:p>
          <a:p>
            <a:pPr algn="ctr"/>
            <a:r>
              <a:rPr lang="pt-BR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Petróleo e Gás</a:t>
            </a:r>
            <a:endParaRPr lang="pt-BR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93773" y="4216863"/>
            <a:ext cx="139814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ABRADEE</a:t>
            </a:r>
          </a:p>
          <a:p>
            <a:pPr algn="ctr"/>
            <a:r>
              <a:rPr lang="pt-BR" sz="2400" b="1" dirty="0" smtClean="0"/>
              <a:t>APINE</a:t>
            </a:r>
          </a:p>
          <a:p>
            <a:pPr algn="ctr"/>
            <a:r>
              <a:rPr lang="pt-BR" sz="2400" b="1" dirty="0" smtClean="0"/>
              <a:t>ABEAMA</a:t>
            </a:r>
            <a:endParaRPr lang="en-US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283033" y="4216863"/>
            <a:ext cx="1903798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ONIP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IBP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ABESPETRO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Etc..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AutoShape 4" descr="Resultado de imagem para queda de braço finance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6" descr="Resultado de imagem para queda de braço financei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4097993" y="2056160"/>
            <a:ext cx="1140184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2800" dirty="0" smtClean="0"/>
              <a:t>MME</a:t>
            </a:r>
          </a:p>
          <a:p>
            <a:pPr algn="ctr"/>
            <a:r>
              <a:rPr lang="pt-BR" sz="2800" dirty="0" smtClean="0"/>
              <a:t>MCTIC</a:t>
            </a:r>
            <a:endParaRPr lang="pt-BR" sz="2800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3137992" y="3485974"/>
            <a:ext cx="3096344" cy="0"/>
          </a:xfrm>
          <a:prstGeom prst="straightConnector1">
            <a:avLst/>
          </a:prstGeom>
          <a:ln w="11430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1718121" y="3224364"/>
            <a:ext cx="112562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ANEEL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268602" y="3242259"/>
            <a:ext cx="118062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</a:rPr>
              <a:t>ANP</a:t>
            </a:r>
            <a:endParaRPr lang="pt-BR" sz="2800" dirty="0">
              <a:solidFill>
                <a:srgbClr val="FF0000"/>
              </a:solidFill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>
            <a:off x="3119913" y="4817027"/>
            <a:ext cx="3096344" cy="0"/>
          </a:xfrm>
          <a:prstGeom prst="straightConnector1">
            <a:avLst/>
          </a:prstGeom>
          <a:ln w="114300">
            <a:solidFill>
              <a:schemeClr val="accent3">
                <a:lumMod val="60000"/>
                <a:lumOff val="4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34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216257" y="2088143"/>
            <a:ext cx="2316183" cy="37891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06017" y="4845708"/>
            <a:ext cx="3016427" cy="167470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55576" y="1210529"/>
            <a:ext cx="32142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Setor Elétrico</a:t>
            </a:r>
            <a:endParaRPr lang="pt-BR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184675" y="764704"/>
            <a:ext cx="34479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Setor de </a:t>
            </a:r>
          </a:p>
          <a:p>
            <a:pPr algn="ctr"/>
            <a:r>
              <a:rPr lang="pt-BR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Petróleo e Gás</a:t>
            </a:r>
            <a:endParaRPr lang="pt-BR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79274" y="4223553"/>
            <a:ext cx="1364476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/>
              <a:t>ABRADEE</a:t>
            </a:r>
          </a:p>
          <a:p>
            <a:pPr algn="ctr"/>
            <a:r>
              <a:rPr lang="pt-BR" sz="2400" dirty="0" smtClean="0"/>
              <a:t>APINE</a:t>
            </a:r>
          </a:p>
          <a:p>
            <a:pPr algn="ctr"/>
            <a:r>
              <a:rPr lang="pt-BR" sz="2400" dirty="0" smtClean="0"/>
              <a:t>ABEAMA</a:t>
            </a:r>
            <a:endParaRPr lang="en-US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283033" y="4005659"/>
            <a:ext cx="1903798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ONIP?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IBP?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ABESPETRO?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Etc.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AutoShape 4" descr="Resultado de imagem para queda de braço finance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6" descr="Resultado de imagem para queda de braço financei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4066381" y="1974085"/>
            <a:ext cx="1140184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2800" dirty="0" smtClean="0"/>
              <a:t>MME</a:t>
            </a:r>
          </a:p>
          <a:p>
            <a:pPr algn="ctr"/>
            <a:r>
              <a:rPr lang="pt-BR" sz="2800" dirty="0" smtClean="0"/>
              <a:t>MCTIC</a:t>
            </a:r>
            <a:endParaRPr lang="pt-BR" sz="2800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3137992" y="3224083"/>
            <a:ext cx="3096344" cy="0"/>
          </a:xfrm>
          <a:prstGeom prst="straightConnector1">
            <a:avLst/>
          </a:prstGeom>
          <a:ln w="11430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1718121" y="2962473"/>
            <a:ext cx="112562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ANEEL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268602" y="2980368"/>
            <a:ext cx="118062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ANP?</a:t>
            </a:r>
          </a:p>
        </p:txBody>
      </p:sp>
      <p:cxnSp>
        <p:nvCxnSpPr>
          <p:cNvPr id="18" name="Conector de seta reta 17"/>
          <p:cNvCxnSpPr/>
          <p:nvPr/>
        </p:nvCxnSpPr>
        <p:spPr>
          <a:xfrm>
            <a:off x="3119913" y="4605823"/>
            <a:ext cx="3096344" cy="0"/>
          </a:xfrm>
          <a:prstGeom prst="straightConnector1">
            <a:avLst/>
          </a:prstGeom>
          <a:ln w="114300">
            <a:solidFill>
              <a:schemeClr val="accent3">
                <a:lumMod val="60000"/>
                <a:lumOff val="4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518587" y="2185002"/>
            <a:ext cx="186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Ausentes e/ou </a:t>
            </a:r>
            <a:r>
              <a:rPr lang="pt-BR" dirty="0" smtClean="0"/>
              <a:t>não </a:t>
            </a:r>
            <a:r>
              <a:rPr lang="pt-BR" dirty="0" smtClean="0"/>
              <a:t>convidados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03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Conector de seta reta 56"/>
          <p:cNvCxnSpPr/>
          <p:nvPr/>
        </p:nvCxnSpPr>
        <p:spPr>
          <a:xfrm flipH="1">
            <a:off x="2987824" y="4811304"/>
            <a:ext cx="963180" cy="405284"/>
          </a:xfrm>
          <a:prstGeom prst="straightConnector1">
            <a:avLst/>
          </a:prstGeom>
          <a:ln w="1270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248" y="298317"/>
            <a:ext cx="861244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Para que é a audiência pública para o PLS nº 696/2015 ?</a:t>
            </a:r>
            <a:endParaRPr lang="pt-BR" sz="28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221323"/>
            <a:ext cx="6257925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cxnSp>
        <p:nvCxnSpPr>
          <p:cNvPr id="23" name="Conector reto 22"/>
          <p:cNvCxnSpPr/>
          <p:nvPr/>
        </p:nvCxnSpPr>
        <p:spPr>
          <a:xfrm>
            <a:off x="4355976" y="1797387"/>
            <a:ext cx="1152128" cy="0"/>
          </a:xfrm>
          <a:prstGeom prst="line">
            <a:avLst/>
          </a:prstGeom>
          <a:ln w="63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1619672" y="2996952"/>
            <a:ext cx="1224136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5220072" y="2085647"/>
            <a:ext cx="1198245" cy="1197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3576833" y="2703203"/>
            <a:ext cx="1931271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6948264" y="1797387"/>
            <a:ext cx="857325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1619672" y="2085647"/>
            <a:ext cx="1152128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2864356" y="2085647"/>
            <a:ext cx="2067684" cy="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5989654" y="2703203"/>
            <a:ext cx="1462666" cy="2105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320142" y="3429000"/>
            <a:ext cx="8712968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000" b="1" dirty="0" smtClean="0"/>
              <a:t>PRINCIPAIS ELEMENTOS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AutoNum type="alphaLcParenR"/>
            </a:pPr>
            <a:r>
              <a:rPr lang="pt-BR" b="1" dirty="0" smtClean="0">
                <a:solidFill>
                  <a:srgbClr val="00B050"/>
                </a:solidFill>
              </a:rPr>
              <a:t>Fontes: </a:t>
            </a:r>
            <a:r>
              <a:rPr lang="pt-BR" dirty="0" smtClean="0">
                <a:solidFill>
                  <a:srgbClr val="00B050"/>
                </a:solidFill>
              </a:rPr>
              <a:t>Aplicações de P&amp;D no ambiente regulado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AutoNum type="alphaLcParenR"/>
            </a:pPr>
            <a:r>
              <a:rPr lang="pt-BR" b="1" dirty="0" smtClean="0"/>
              <a:t>Cláusulas Essenciais de Concessões e Partilha:  </a:t>
            </a:r>
            <a:r>
              <a:rPr lang="pt-BR" dirty="0" smtClean="0"/>
              <a:t>Percentual obrigatório para P&amp;D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AutoNum type="alphaLcParenR"/>
            </a:pPr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Aplicação: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Obrigatória 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AutoNum type="alphaLcParenR"/>
            </a:pPr>
            <a:r>
              <a:rPr lang="pt-BR" b="1" dirty="0" smtClean="0">
                <a:solidFill>
                  <a:srgbClr val="00B0F0"/>
                </a:solidFill>
              </a:rPr>
              <a:t>Tipo de Aplicação: </a:t>
            </a:r>
            <a:r>
              <a:rPr lang="pt-BR" dirty="0" smtClean="0">
                <a:solidFill>
                  <a:srgbClr val="00B0F0"/>
                </a:solidFill>
              </a:rPr>
              <a:t>Pesquisa e Desenvolvimento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AutoNum type="alphaLcParenR"/>
            </a:pPr>
            <a:r>
              <a:rPr lang="pt-BR" b="1" dirty="0" smtClean="0">
                <a:solidFill>
                  <a:srgbClr val="00B050"/>
                </a:solidFill>
              </a:rPr>
              <a:t>Percentual: </a:t>
            </a:r>
            <a:r>
              <a:rPr lang="pt-BR" dirty="0" smtClean="0">
                <a:solidFill>
                  <a:srgbClr val="00B050"/>
                </a:solidFill>
              </a:rPr>
              <a:t>Fixos mínimos de aplicação específica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AutoNum type="alphaLcParenR"/>
            </a:pPr>
            <a:r>
              <a:rPr lang="pt-BR" b="1" dirty="0" smtClean="0"/>
              <a:t>Prazo: </a:t>
            </a:r>
            <a:r>
              <a:rPr lang="pt-BR" dirty="0" smtClean="0"/>
              <a:t>até uma determinada data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AutoNum type="alphaLcParenR"/>
            </a:pPr>
            <a:r>
              <a:rPr lang="pt-BR" b="1" dirty="0" smtClean="0">
                <a:solidFill>
                  <a:srgbClr val="0000FF"/>
                </a:solidFill>
              </a:rPr>
              <a:t>Quem aplica: </a:t>
            </a:r>
            <a:r>
              <a:rPr lang="pt-BR" dirty="0" smtClean="0">
                <a:solidFill>
                  <a:srgbClr val="0000FF"/>
                </a:solidFill>
              </a:rPr>
              <a:t>Empresas do Setor Elétrico, Empresas do Setor de Petróleo, </a:t>
            </a:r>
            <a:r>
              <a:rPr lang="pt-BR" dirty="0" smtClean="0"/>
              <a:t>FNDCT </a:t>
            </a:r>
            <a:r>
              <a:rPr lang="pt-BR" dirty="0"/>
              <a:t>(Fundo </a:t>
            </a:r>
            <a:r>
              <a:rPr lang="pt-BR" dirty="0" smtClean="0"/>
              <a:t>Setoriais MCTIC) </a:t>
            </a:r>
            <a:endParaRPr lang="pt-BR" dirty="0" smtClean="0">
              <a:solidFill>
                <a:srgbClr val="0000FF"/>
              </a:solidFill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AutoNum type="alphaLcParenR"/>
            </a:pPr>
            <a:r>
              <a:rPr lang="pt-BR" b="1" dirty="0" smtClean="0">
                <a:solidFill>
                  <a:srgbClr val="C00000"/>
                </a:solidFill>
              </a:rPr>
              <a:t>Aplicação Específica:  </a:t>
            </a:r>
            <a:r>
              <a:rPr lang="pt-BR" dirty="0" smtClean="0">
                <a:solidFill>
                  <a:srgbClr val="C00000"/>
                </a:solidFill>
              </a:rPr>
              <a:t>fontes alternativas renováveis</a:t>
            </a:r>
            <a:endParaRPr lang="pt-BR" dirty="0">
              <a:solidFill>
                <a:srgbClr val="C00000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>
            <a:off x="6230941" y="1509355"/>
            <a:ext cx="857325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6804248" y="2097623"/>
            <a:ext cx="857325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3369251" y="2373451"/>
            <a:ext cx="857325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H="1">
            <a:off x="6248155" y="5346974"/>
            <a:ext cx="945663" cy="518783"/>
          </a:xfrm>
          <a:prstGeom prst="straightConnector1">
            <a:avLst/>
          </a:prstGeom>
          <a:ln w="1270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Conector de seta reta 53"/>
          <p:cNvCxnSpPr/>
          <p:nvPr/>
        </p:nvCxnSpPr>
        <p:spPr>
          <a:xfrm flipH="1">
            <a:off x="5712629" y="6098026"/>
            <a:ext cx="1000503" cy="445616"/>
          </a:xfrm>
          <a:prstGeom prst="straightConnector1">
            <a:avLst/>
          </a:prstGeom>
          <a:ln w="1270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/>
          <p:nvPr/>
        </p:nvCxnSpPr>
        <p:spPr>
          <a:xfrm flipH="1">
            <a:off x="5324067" y="4803739"/>
            <a:ext cx="963180" cy="405284"/>
          </a:xfrm>
          <a:prstGeom prst="straightConnector1">
            <a:avLst/>
          </a:prstGeom>
          <a:ln w="1270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5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19C5-FE4E-48D6-BA56-FB5D2248E836}" type="slidenum">
              <a:rPr lang="en-US" smtClean="0"/>
              <a:t>8</a:t>
            </a:fld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108012" y="739782"/>
            <a:ext cx="9035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123728" y="88139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12486" y="635069"/>
            <a:ext cx="9144000" cy="3785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Lei nº 9.991/2000</a:t>
            </a:r>
          </a:p>
          <a:p>
            <a:r>
              <a:rPr lang="pt-BR" sz="2300" dirty="0" smtClean="0"/>
              <a:t>Trata: investimentos </a:t>
            </a:r>
            <a:r>
              <a:rPr lang="pt-BR" sz="2300" dirty="0"/>
              <a:t>em pesquisa e desenvolvimento e em eficiência energética por parte das empresas concessionárias, permissionárias e autorizadas do setor de energia </a:t>
            </a:r>
            <a:r>
              <a:rPr lang="pt-BR" sz="2300" dirty="0" smtClean="0"/>
              <a:t>elétrica ...</a:t>
            </a:r>
            <a:r>
              <a:rPr lang="pt-BR" sz="2300" dirty="0"/>
              <a:t> </a:t>
            </a:r>
            <a:endParaRPr lang="pt-BR" sz="2300" dirty="0" smtClean="0"/>
          </a:p>
          <a:p>
            <a:r>
              <a:rPr lang="pt-BR" sz="2300" dirty="0" smtClean="0"/>
              <a:t>Art</a:t>
            </a:r>
            <a:r>
              <a:rPr lang="pt-BR" sz="2300" dirty="0"/>
              <a:t>. 4º  ..........................</a:t>
            </a:r>
          </a:p>
          <a:p>
            <a:r>
              <a:rPr lang="pt-BR" sz="2300" dirty="0"/>
              <a:t>I - 40% (quarenta por cento) para o </a:t>
            </a:r>
            <a:r>
              <a:rPr lang="pt-BR" sz="2300" u="sng" dirty="0"/>
              <a:t>Fundo Nacional de Desenvolvimento Científico e Tecnológico – FNDCT</a:t>
            </a:r>
            <a:r>
              <a:rPr lang="pt-BR" sz="2300" dirty="0"/>
              <a:t>  </a:t>
            </a:r>
            <a:r>
              <a:rPr lang="pt-BR" sz="23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</a:t>
            </a:r>
            <a:r>
              <a:rPr lang="pt-BR" sz="2300" dirty="0" smtClean="0">
                <a:solidFill>
                  <a:srgbClr val="00B0F0"/>
                </a:solidFill>
              </a:rPr>
              <a:t> </a:t>
            </a:r>
            <a:r>
              <a:rPr lang="pt-BR" sz="23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PD&amp;I </a:t>
            </a:r>
            <a:r>
              <a:rPr lang="pt-BR" sz="23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MCTIC</a:t>
            </a:r>
            <a:endParaRPr lang="pt-BR" sz="23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pt-BR" sz="2300" dirty="0"/>
              <a:t>II - 40% (quarenta por cento) para projetos de pesquisa e desenvolvimento, segundo </a:t>
            </a:r>
            <a:r>
              <a:rPr lang="pt-BR" sz="2300" u="sng" dirty="0"/>
              <a:t>regulamentos estabelecidos pela Agência Nacional de Energia Elétrica </a:t>
            </a:r>
            <a:r>
              <a:rPr lang="pt-BR" sz="2300" u="sng" dirty="0" smtClean="0"/>
              <a:t>   </a:t>
            </a:r>
            <a:r>
              <a:rPr lang="pt-BR" sz="23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 </a:t>
            </a:r>
            <a:r>
              <a:rPr lang="pt-BR" sz="2300" dirty="0" smtClean="0">
                <a:solidFill>
                  <a:srgbClr val="00B0F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PD&amp;I CONCESSIONÁRIAS</a:t>
            </a:r>
            <a:endParaRPr lang="pt-BR" sz="23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4449817"/>
            <a:ext cx="9119029" cy="187743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0FF"/>
                </a:solidFill>
              </a:rPr>
              <a:t>Projeto de Lei PLS nº 696/2015</a:t>
            </a:r>
          </a:p>
          <a:p>
            <a:pPr algn="just"/>
            <a:r>
              <a:rPr lang="pt-BR" sz="2300" dirty="0" smtClean="0"/>
              <a:t>§ </a:t>
            </a:r>
            <a:r>
              <a:rPr lang="pt-BR" sz="2300" dirty="0"/>
              <a:t>3º Na aplicação dos recursos de que tratam os incisos I e II</a:t>
            </a:r>
            <a:r>
              <a:rPr lang="pt-BR" sz="2300" dirty="0" smtClean="0"/>
              <a:t>, deverão </a:t>
            </a:r>
            <a:r>
              <a:rPr lang="pt-BR" sz="2300" dirty="0"/>
              <a:t>ser destinados, </a:t>
            </a:r>
            <a:r>
              <a:rPr lang="pt-BR" sz="2300" u="sng" dirty="0"/>
              <a:t>no mínimo, </a:t>
            </a:r>
            <a:r>
              <a:rPr lang="pt-BR" sz="2300" u="sng" dirty="0" smtClean="0"/>
              <a:t>62,5%</a:t>
            </a:r>
            <a:r>
              <a:rPr lang="pt-BR" sz="2300" dirty="0" smtClean="0"/>
              <a:t> para </a:t>
            </a:r>
            <a:r>
              <a:rPr lang="pt-BR" sz="2300" dirty="0"/>
              <a:t>investimentos em </a:t>
            </a:r>
            <a:r>
              <a:rPr lang="pt-BR" sz="2300" dirty="0" smtClean="0"/>
              <a:t>PD&amp;I destinados </a:t>
            </a:r>
            <a:r>
              <a:rPr lang="pt-BR" sz="2300" dirty="0"/>
              <a:t>a </a:t>
            </a:r>
            <a:r>
              <a:rPr lang="pt-BR" sz="2300" dirty="0" smtClean="0"/>
              <a:t>projetos relacionados </a:t>
            </a:r>
            <a:r>
              <a:rPr lang="pt-BR" sz="2300" u="sng" dirty="0"/>
              <a:t>a fontes eólica, solar, biomassa, </a:t>
            </a:r>
            <a:r>
              <a:rPr lang="pt-BR" sz="2300" u="sng" dirty="0" smtClean="0"/>
              <a:t>PCH, </a:t>
            </a:r>
            <a:r>
              <a:rPr lang="pt-BR" sz="2300" u="sng" dirty="0"/>
              <a:t>cogeração qualificada e </a:t>
            </a:r>
            <a:r>
              <a:rPr lang="pt-BR" sz="2300" u="sng" dirty="0" err="1"/>
              <a:t>maremotriz</a:t>
            </a:r>
            <a:r>
              <a:rPr lang="pt-BR" sz="2300" u="sng" dirty="0"/>
              <a:t> até </a:t>
            </a:r>
            <a:r>
              <a:rPr lang="pt-BR" sz="2300" u="sng" dirty="0" smtClean="0"/>
              <a:t>31/12/2039.</a:t>
            </a:r>
            <a:endParaRPr lang="pt-BR" sz="2300" u="sng" dirty="0"/>
          </a:p>
        </p:txBody>
      </p:sp>
      <p:pic>
        <p:nvPicPr>
          <p:cNvPr id="18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19C5-FE4E-48D6-BA56-FB5D2248E836}" type="slidenum">
              <a:rPr lang="en-US" smtClean="0"/>
              <a:t>9</a:t>
            </a:fld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7033" y="521491"/>
            <a:ext cx="9178732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Lei nº </a:t>
            </a:r>
            <a:r>
              <a:rPr lang="pt-BR" sz="2400" b="1" dirty="0" smtClean="0">
                <a:solidFill>
                  <a:srgbClr val="FF0000"/>
                </a:solidFill>
              </a:rPr>
              <a:t>9.478/1997 Regime de Concessão</a:t>
            </a:r>
          </a:p>
          <a:p>
            <a:pPr algn="ctr"/>
            <a:r>
              <a:rPr lang="pt-BR" sz="2300" dirty="0" smtClean="0"/>
              <a:t>Trata: política </a:t>
            </a:r>
            <a:r>
              <a:rPr lang="pt-BR" sz="2300" dirty="0"/>
              <a:t>energética nacional, as atividades relativas ao monopólio do petróleo, institui o </a:t>
            </a:r>
            <a:r>
              <a:rPr lang="pt-BR" sz="2300" dirty="0" smtClean="0"/>
              <a:t>CNPE </a:t>
            </a:r>
            <a:r>
              <a:rPr lang="pt-BR" sz="2300" dirty="0"/>
              <a:t>e a </a:t>
            </a:r>
            <a:r>
              <a:rPr lang="pt-BR" sz="2300" dirty="0" smtClean="0"/>
              <a:t>ANP ....</a:t>
            </a:r>
          </a:p>
          <a:p>
            <a:r>
              <a:rPr lang="pt-BR" sz="2300" dirty="0"/>
              <a:t>Art. 43. O contrato de concessão deverá refletir fielmente as condições do edital e da proposta vencedora e terá como cláusulas essenciais:</a:t>
            </a:r>
          </a:p>
          <a:p>
            <a:pPr algn="ctr"/>
            <a:r>
              <a:rPr lang="pt-BR" sz="23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Incisos I à XII não previam P&amp;D </a:t>
            </a:r>
            <a:r>
              <a:rPr lang="pt-BR" sz="2300" b="1" dirty="0" smtClean="0">
                <a:solidFill>
                  <a:srgbClr val="00B0F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 Mas havia PD&amp;I </a:t>
            </a:r>
            <a:r>
              <a:rPr lang="pt-BR" sz="23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no contrato de concessão </a:t>
            </a:r>
            <a:r>
              <a:rPr lang="pt-BR" sz="2300" b="1" dirty="0" smtClean="0">
                <a:solidFill>
                  <a:srgbClr val="00B0F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 P&amp;D OPERADORAS </a:t>
            </a:r>
            <a:endParaRPr lang="pt-BR" sz="2300" b="1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3216666"/>
            <a:ext cx="9144000" cy="329320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00FF"/>
                </a:solidFill>
              </a:rPr>
              <a:t>Projeto de Lei PLS nº 696/2015</a:t>
            </a:r>
          </a:p>
          <a:p>
            <a:r>
              <a:rPr lang="pt-BR" sz="2300" dirty="0" smtClean="0"/>
              <a:t>XIII </a:t>
            </a:r>
            <a:r>
              <a:rPr lang="pt-BR" sz="2300" dirty="0"/>
              <a:t>– </a:t>
            </a:r>
            <a:r>
              <a:rPr lang="pt-BR" sz="2300" dirty="0" smtClean="0"/>
              <a:t>obrigatoriedade </a:t>
            </a:r>
            <a:r>
              <a:rPr lang="pt-BR" sz="2300" dirty="0"/>
              <a:t>de investimento mínimo em </a:t>
            </a:r>
            <a:r>
              <a:rPr lang="pt-BR" sz="2300" dirty="0" smtClean="0"/>
              <a:t>PD&amp;I setor </a:t>
            </a:r>
            <a:r>
              <a:rPr lang="pt-BR" sz="2300" dirty="0"/>
              <a:t>energético:</a:t>
            </a:r>
          </a:p>
          <a:p>
            <a:r>
              <a:rPr lang="pt-BR" sz="2300" dirty="0" smtClean="0"/>
              <a:t>§ </a:t>
            </a:r>
            <a:r>
              <a:rPr lang="pt-BR" sz="2300" dirty="0"/>
              <a:t>2º Para fins do disposto no inciso XIII, </a:t>
            </a:r>
            <a:r>
              <a:rPr lang="pt-BR" sz="2300" u="sng" dirty="0"/>
              <a:t>poderá ser fixada a destinação de até 1% </a:t>
            </a:r>
            <a:r>
              <a:rPr lang="pt-BR" sz="2300" u="sng" dirty="0" smtClean="0"/>
              <a:t>da </a:t>
            </a:r>
            <a:r>
              <a:rPr lang="pt-BR" sz="2300" u="sng" dirty="0"/>
              <a:t>receita bruta da produção do Campo de Petróleo ou de Gás Natural, nos casos de grande volume de produção ou de grande rentabilidade, para </a:t>
            </a:r>
            <a:r>
              <a:rPr lang="pt-BR" sz="2300" u="sng" dirty="0" smtClean="0"/>
              <a:t>PD&amp;I </a:t>
            </a:r>
            <a:r>
              <a:rPr lang="pt-BR" sz="2300" dirty="0" smtClean="0"/>
              <a:t>em </a:t>
            </a:r>
            <a:r>
              <a:rPr lang="pt-BR" sz="2300" dirty="0"/>
              <a:t>temas relevantes do setor energético. </a:t>
            </a:r>
          </a:p>
          <a:p>
            <a:r>
              <a:rPr lang="pt-BR" sz="2300" dirty="0" smtClean="0"/>
              <a:t>§ </a:t>
            </a:r>
            <a:r>
              <a:rPr lang="pt-BR" sz="2300" dirty="0"/>
              <a:t>3º Deverão ser aplicados, </a:t>
            </a:r>
            <a:r>
              <a:rPr lang="pt-BR" sz="2300" u="sng" dirty="0"/>
              <a:t>no mínimo, 50%</a:t>
            </a:r>
            <a:r>
              <a:rPr lang="pt-BR" sz="2300" dirty="0"/>
              <a:t> </a:t>
            </a:r>
            <a:r>
              <a:rPr lang="pt-BR" sz="2300" dirty="0" smtClean="0"/>
              <a:t>dos </a:t>
            </a:r>
            <a:r>
              <a:rPr lang="pt-BR" sz="2300" dirty="0"/>
              <a:t>recursos de que trata § 2º em </a:t>
            </a:r>
            <a:r>
              <a:rPr lang="pt-BR" sz="2300" dirty="0" smtClean="0"/>
              <a:t>PD&amp;I destinados </a:t>
            </a:r>
            <a:r>
              <a:rPr lang="pt-BR" sz="2300" dirty="0"/>
              <a:t>a projetos relacionados a </a:t>
            </a:r>
            <a:r>
              <a:rPr lang="pt-BR" sz="2300" u="sng" dirty="0"/>
              <a:t>fontes eólica, solar, biomassa, </a:t>
            </a:r>
            <a:r>
              <a:rPr lang="pt-BR" sz="2300" u="sng" dirty="0" smtClean="0"/>
              <a:t>PCH, </a:t>
            </a:r>
            <a:r>
              <a:rPr lang="pt-BR" sz="2300" u="sng" dirty="0"/>
              <a:t>cogeração qualificada e </a:t>
            </a:r>
            <a:r>
              <a:rPr lang="pt-BR" sz="2300" u="sng" dirty="0" err="1"/>
              <a:t>maremotriz</a:t>
            </a:r>
            <a:r>
              <a:rPr lang="pt-BR" sz="2300" u="sng" dirty="0"/>
              <a:t> até </a:t>
            </a:r>
            <a:r>
              <a:rPr lang="pt-BR" sz="2300" u="sng" dirty="0" smtClean="0"/>
              <a:t>31/12/2039</a:t>
            </a:r>
            <a:r>
              <a:rPr lang="pt-BR" sz="2300" dirty="0" smtClean="0"/>
              <a:t>.</a:t>
            </a:r>
            <a:endParaRPr lang="pt-BR" sz="2300" dirty="0">
              <a:solidFill>
                <a:srgbClr val="00B050"/>
              </a:solidFill>
            </a:endParaRPr>
          </a:p>
        </p:txBody>
      </p:sp>
      <p:pic>
        <p:nvPicPr>
          <p:cNvPr id="9" name="Picture 2" descr="C:\Users\dante.hollanda\Desktop\Dante\Logo-MCTI\Logo MCTIC 2016\Assinaturas_Secretaria_#73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5" y="44624"/>
            <a:ext cx="3851821" cy="3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5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1648</Words>
  <Application>Microsoft Office PowerPoint</Application>
  <PresentationFormat>Apresentação na tela (4:3)</PresentationFormat>
  <Paragraphs>249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Arial Narrow</vt:lpstr>
      <vt:lpstr>Calibri</vt:lpstr>
      <vt:lpstr>Times New Roman</vt:lpstr>
      <vt:lpstr>Wingdings</vt:lpstr>
      <vt:lpstr>Tema do Office</vt:lpstr>
      <vt:lpstr>Apresentação do PowerPoint</vt:lpstr>
      <vt:lpstr>COMO AVALAIR A PLS nº 696/2015 </vt:lpstr>
      <vt:lpstr>Apresentação do PowerPoint</vt:lpstr>
      <vt:lpstr>Audiência pública para o PLS nº 696/2015 </vt:lpstr>
      <vt:lpstr>Apresentação do PowerPoint</vt:lpstr>
      <vt:lpstr>Apresentação do PowerPoint</vt:lpstr>
      <vt:lpstr>Para que é a audiência pública para o PLS nº 696/2015 ?</vt:lpstr>
      <vt:lpstr>Apresentação do PowerPoint</vt:lpstr>
      <vt:lpstr>Apresentação do PowerPoint</vt:lpstr>
      <vt:lpstr>Apresentação do PowerPoint</vt:lpstr>
      <vt:lpstr>POSITIVO </vt:lpstr>
      <vt:lpstr>ENGESSAMENTO E DIFICULDADE GESTÃO</vt:lpstr>
      <vt:lpstr>QUESTÕES DO SETOR DE PETRÓLEO E GAS</vt:lpstr>
      <vt:lpstr>ENERGIAS RENOVÁVEIS</vt:lpstr>
      <vt:lpstr>A VARIEDADE DAS ENERGIAS RENOVÁVEIS!</vt:lpstr>
      <vt:lpstr>Apresentação do PowerPoint</vt:lpstr>
      <vt:lpstr>TECNOLOGIAS CONVERGENTES</vt:lpstr>
      <vt:lpstr>PARTICIPAÇÃO DAS RENOVÁVEIS NA MATRIZ ENERGÉTICA</vt:lpstr>
      <vt:lpstr>MATRIZ ENERGÉTICA BRASILEIRA</vt:lpstr>
      <vt:lpstr>PARTICIPAÇÃO DAS RENOVÁVEIS NA MATRIZ ELÉTRICA</vt:lpstr>
      <vt:lpstr>MATRIZ ELÉTRICA BRASILEIRA</vt:lpstr>
      <vt:lpstr>MATRIZ ENERGÉTICA DOS TRANSPORTES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teste</dc:creator>
  <cp:lastModifiedBy>Eduardo Soriano Lousada</cp:lastModifiedBy>
  <cp:revision>84</cp:revision>
  <cp:lastPrinted>2016-10-04T11:25:15Z</cp:lastPrinted>
  <dcterms:created xsi:type="dcterms:W3CDTF">2016-09-30T18:31:08Z</dcterms:created>
  <dcterms:modified xsi:type="dcterms:W3CDTF">2016-10-04T11:25:31Z</dcterms:modified>
</cp:coreProperties>
</file>