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70" r:id="rId18"/>
    <p:sldId id="26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013C2-875B-4F1B-AB34-281A23FCD422}" v="115" dt="2022-03-17T14:20:08.424"/>
    <p1510:client id="{85394282-B92F-BACA-815B-EC6FCC1DAE62}" v="513" dt="2022-03-17T18:47:53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17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4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85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9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4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8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0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1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6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1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1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9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5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52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 CONSTITUCIONALIZAÇÃO DA PERÍCIA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 </a:t>
            </a:r>
            <a:r>
              <a:rPr lang="de-DE" dirty="0" err="1"/>
              <a:t>Impacto</a:t>
            </a:r>
            <a:r>
              <a:rPr lang="de-DE" dirty="0"/>
              <a:t> da </a:t>
            </a:r>
            <a:r>
              <a:rPr lang="de-DE" dirty="0" err="1"/>
              <a:t>Autonomia</a:t>
            </a:r>
            <a:r>
              <a:rPr lang="de-DE" dirty="0"/>
              <a:t> da </a:t>
            </a:r>
            <a:r>
              <a:rPr lang="de-DE" dirty="0" err="1"/>
              <a:t>Polícia</a:t>
            </a:r>
            <a:r>
              <a:rPr lang="de-DE" dirty="0"/>
              <a:t> </a:t>
            </a:r>
            <a:r>
              <a:rPr lang="de-DE" dirty="0" err="1"/>
              <a:t>Técnico</a:t>
            </a:r>
            <a:r>
              <a:rPr lang="de-DE" dirty="0"/>
              <a:t> </a:t>
            </a:r>
            <a:r>
              <a:rPr lang="de-DE" dirty="0" err="1"/>
              <a:t>Científica</a:t>
            </a:r>
          </a:p>
        </p:txBody>
      </p:sp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720F9895-2966-4FF8-88E4-2153932C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11" y="358548"/>
            <a:ext cx="1559380" cy="19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86EE2-2C10-4766-B1F0-35FA1747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Nomenclatura???</a:t>
            </a:r>
          </a:p>
        </p:txBody>
      </p:sp>
      <p:pic>
        <p:nvPicPr>
          <p:cNvPr id="4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9149767F-2484-4A21-B986-DAD18E7BE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509" y="897018"/>
            <a:ext cx="10570792" cy="2994502"/>
          </a:xfrm>
        </p:spPr>
      </p:pic>
    </p:spTree>
    <p:extLst>
      <p:ext uri="{BB962C8B-B14F-4D97-AF65-F5344CB8AC3E}">
        <p14:creationId xmlns:p14="http://schemas.microsoft.com/office/powerpoint/2010/main" val="159887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1B069-C517-448C-BC7D-39859027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Destinação de verbas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037A09-33AB-4815-9B0E-D3F09ABB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/>
              <a:t>Participação nos Conselhos Estaduais de Segurança Pública</a:t>
            </a:r>
          </a:p>
          <a:p>
            <a:pPr>
              <a:buClr>
                <a:srgbClr val="FFFFFF"/>
              </a:buClr>
            </a:pPr>
            <a:r>
              <a:rPr lang="pt-BR" sz="2600" dirty="0"/>
              <a:t>Possibilidade de Captação de Recursos</a:t>
            </a:r>
          </a:p>
          <a:p>
            <a:pPr>
              <a:buClr>
                <a:srgbClr val="FFFFFF"/>
              </a:buClr>
            </a:pPr>
            <a:r>
              <a:rPr lang="pt-BR" sz="2600" dirty="0"/>
              <a:t>Emendas Parlamentares</a:t>
            </a:r>
          </a:p>
          <a:p>
            <a:pPr>
              <a:buClr>
                <a:srgbClr val="FFFFFF"/>
              </a:buClr>
            </a:pPr>
            <a:r>
              <a:rPr lang="pt-BR" sz="2600" dirty="0"/>
              <a:t>Definição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164054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F5D84-4257-4E8C-80DB-03404AB4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Porte de armas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AA62E-5306-4C5D-9241-EF2379BB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400" dirty="0"/>
              <a:t>Local de crime</a:t>
            </a:r>
          </a:p>
          <a:p>
            <a:pPr>
              <a:buClr>
                <a:srgbClr val="FFFFFF"/>
              </a:buClr>
            </a:pPr>
            <a:r>
              <a:rPr lang="pt-BR" sz="3400" dirty="0"/>
              <a:t>Transporte de drogas e armas</a:t>
            </a:r>
          </a:p>
          <a:p>
            <a:pPr>
              <a:buClr>
                <a:srgbClr val="FFFFFF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29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8F75CE-0EDA-4685-9441-68688CCE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754" y="2194370"/>
            <a:ext cx="6368858" cy="14632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suspeição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A89CD868-EC24-4B91-B966-0681FD4D8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6196"/>
          <a:stretch/>
        </p:blipFill>
        <p:spPr>
          <a:xfrm>
            <a:off x="646633" y="1370309"/>
            <a:ext cx="4004489" cy="3792704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91FE43-C8AD-476A-977F-D9D77671EA0D}"/>
              </a:ext>
            </a:extLst>
          </p:cNvPr>
          <p:cNvSpPr txBox="1"/>
          <p:nvPr/>
        </p:nvSpPr>
        <p:spPr>
          <a:xfrm>
            <a:off x="6331907" y="4421688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/>
              <a:t>Clique para </a:t>
            </a:r>
            <a:r>
              <a:rPr lang="pt-BR" dirty="0" err="1"/>
              <a:t>adiconar</a:t>
            </a:r>
            <a:r>
              <a:rPr lang="pt-BR" dirty="0"/>
              <a:t> texto</a:t>
            </a:r>
          </a:p>
        </p:txBody>
      </p:sp>
    </p:spTree>
    <p:extLst>
      <p:ext uri="{BB962C8B-B14F-4D97-AF65-F5344CB8AC3E}">
        <p14:creationId xmlns:p14="http://schemas.microsoft.com/office/powerpoint/2010/main" val="284026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D25DF8-0598-4AE6-BF91-F5F76D96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Case de sucesso</a:t>
            </a:r>
          </a:p>
        </p:txBody>
      </p:sp>
      <p:pic>
        <p:nvPicPr>
          <p:cNvPr id="4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4CA5AA4-3472-4021-AA5C-015801E2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074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941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BE617-33A0-433E-A253-4F6203EE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senasp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40B654-B6BE-4A40-B0B7-1465403C8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t-BR" sz="2800" dirty="0"/>
              <a:t>RIBPG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SINAB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MULTIBIOMÉTRICO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CADEIA DE CUSTÓDIA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DESAPARECIDOS</a:t>
            </a:r>
          </a:p>
        </p:txBody>
      </p:sp>
    </p:spTree>
    <p:extLst>
      <p:ext uri="{BB962C8B-B14F-4D97-AF65-F5344CB8AC3E}">
        <p14:creationId xmlns:p14="http://schemas.microsoft.com/office/powerpoint/2010/main" val="371116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8C53E-0D2E-4C49-94FA-1E9F1FA8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1A2815-F6EF-45B2-9220-52FF7D12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087" y="1466850"/>
            <a:ext cx="8534400" cy="3615267"/>
          </a:xfrm>
        </p:spPr>
        <p:txBody>
          <a:bodyPr>
            <a:normAutofit/>
          </a:bodyPr>
          <a:lstStyle/>
          <a:p>
            <a:r>
              <a:rPr lang="pt-BR" sz="8000" b="1" dirty="0">
                <a:solidFill>
                  <a:srgbClr val="FF0000"/>
                </a:solidFill>
              </a:rPr>
              <a:t>SOLUÇÃO</a:t>
            </a:r>
          </a:p>
        </p:txBody>
      </p:sp>
    </p:spTree>
    <p:extLst>
      <p:ext uri="{BB962C8B-B14F-4D97-AF65-F5344CB8AC3E}">
        <p14:creationId xmlns:p14="http://schemas.microsoft.com/office/powerpoint/2010/main" val="160515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DD8F6C-02CE-4165-B68C-2DDB176D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CONSTITUCIONALIZAÇÃO</a:t>
            </a:r>
          </a:p>
        </p:txBody>
      </p:sp>
      <p:pic>
        <p:nvPicPr>
          <p:cNvPr id="4" name="Imagem 4" descr="Homem de uniforme azul segurando luva&#10;&#10;Descrição gerada automaticamente">
            <a:extLst>
              <a:ext uri="{FF2B5EF4-FFF2-40B4-BE49-F238E27FC236}">
                <a16:creationId xmlns:a16="http://schemas.microsoft.com/office/drawing/2014/main" id="{F4059500-F3F0-42A4-B7FC-18225BD70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32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33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72D487-8522-4042-9AD8-F55AA8A3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INTEGRAÇÃO</a:t>
            </a:r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Carro de polícia estacionado na frente de um prédio&#10;&#10;Descrição gerada automaticamente">
            <a:extLst>
              <a:ext uri="{FF2B5EF4-FFF2-40B4-BE49-F238E27FC236}">
                <a16:creationId xmlns:a16="http://schemas.microsoft.com/office/drawing/2014/main" id="{7732453B-05B8-4F2C-93D2-208AC7DF0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04" r="-2" b="-2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96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4175E-FFB9-4E0B-BA75-5134525A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e importância da polícia técnico-científica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B3821-EB78-4E51-A79E-7DE114CB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>
                <a:ea typeface="+mn-lt"/>
                <a:cs typeface="+mn-lt"/>
              </a:rPr>
              <a:t>Atuação na persecução penal, em todas suas fases </a:t>
            </a:r>
          </a:p>
          <a:p>
            <a:pPr>
              <a:buClr>
                <a:srgbClr val="FFFFFF"/>
              </a:buClr>
            </a:pPr>
            <a:r>
              <a:rPr lang="pt-BR" sz="3000" dirty="0">
                <a:ea typeface="+mn-lt"/>
                <a:cs typeface="+mn-lt"/>
              </a:rPr>
              <a:t>Autoridades requisitantes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64821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F1D46-2814-446F-A104-84FA1C82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PRESSUPOSTOS PARA A AUTONOMIA PERICIAL 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22C2AD-3EE6-45BE-A78A-3E57BF3A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/>
              <a:t>ONU, Anistia Internacional</a:t>
            </a:r>
          </a:p>
          <a:p>
            <a:pPr>
              <a:buClr>
                <a:srgbClr val="FFFFFF"/>
              </a:buClr>
            </a:pPr>
            <a:r>
              <a:rPr lang="pt-BR" sz="2600" dirty="0">
                <a:ea typeface="+mn-lt"/>
                <a:cs typeface="+mn-lt"/>
              </a:rPr>
              <a:t>Decreto n.º 7037/2009, que aprovou o Plano Nacional de Direitos Humanos PNDH-3</a:t>
            </a:r>
          </a:p>
          <a:p>
            <a:pPr>
              <a:buClr>
                <a:srgbClr val="FFFFFF"/>
              </a:buClr>
            </a:pPr>
            <a:r>
              <a:rPr lang="pt-BR" sz="2600" dirty="0">
                <a:ea typeface="+mn-lt"/>
                <a:cs typeface="+mn-lt"/>
              </a:rPr>
              <a:t>1ª Conferência Nacional de Segurança Pública (CONSEG)</a:t>
            </a:r>
          </a:p>
          <a:p>
            <a:pPr>
              <a:buClr>
                <a:srgbClr val="FFFFFF"/>
              </a:buClr>
            </a:pPr>
            <a:r>
              <a:rPr lang="pt-BR" sz="2600" dirty="0">
                <a:ea typeface="+mn-lt"/>
                <a:cs typeface="+mn-lt"/>
              </a:rPr>
              <a:t>RECOMENDAÇÃO 006, DE 28 DE FEVEREIRO DE 2012, do CONASP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98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A2E54-7CFE-4F05-A72D-D829BDFB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a typeface="+mj-lt"/>
                <a:cs typeface="+mj-lt"/>
              </a:rPr>
              <a:t>Relatório </a:t>
            </a:r>
            <a:r>
              <a:rPr lang="pt-BR" i="1" dirty="0">
                <a:ea typeface="+mj-lt"/>
                <a:cs typeface="+mj-lt"/>
              </a:rPr>
              <a:t>Civil</a:t>
            </a:r>
            <a:r>
              <a:rPr lang="pt-BR" dirty="0">
                <a:ea typeface="+mj-lt"/>
                <a:cs typeface="+mj-lt"/>
              </a:rPr>
              <a:t> </a:t>
            </a:r>
            <a:r>
              <a:rPr lang="pt-BR" i="1" dirty="0" err="1">
                <a:ea typeface="+mj-lt"/>
                <a:cs typeface="+mj-lt"/>
              </a:rPr>
              <a:t>And</a:t>
            </a:r>
            <a:r>
              <a:rPr lang="pt-BR" i="1" dirty="0">
                <a:ea typeface="+mj-lt"/>
                <a:cs typeface="+mj-lt"/>
              </a:rPr>
              <a:t> </a:t>
            </a:r>
            <a:r>
              <a:rPr lang="pt-BR" i="1" dirty="0" err="1">
                <a:ea typeface="+mj-lt"/>
                <a:cs typeface="+mj-lt"/>
              </a:rPr>
              <a:t>Political</a:t>
            </a:r>
            <a:r>
              <a:rPr lang="pt-BR" i="1" dirty="0">
                <a:ea typeface="+mj-lt"/>
                <a:cs typeface="+mj-lt"/>
              </a:rPr>
              <a:t> </a:t>
            </a:r>
            <a:r>
              <a:rPr lang="pt-BR" i="1" dirty="0" err="1">
                <a:ea typeface="+mj-lt"/>
                <a:cs typeface="+mj-lt"/>
              </a:rPr>
              <a:t>Rights</a:t>
            </a:r>
            <a:r>
              <a:rPr lang="pt-BR" i="1" dirty="0">
                <a:ea typeface="+mj-lt"/>
                <a:cs typeface="+mj-lt"/>
              </a:rPr>
              <a:t>, </a:t>
            </a:r>
            <a:r>
              <a:rPr lang="pt-BR" i="1" dirty="0" err="1">
                <a:ea typeface="+mj-lt"/>
                <a:cs typeface="+mj-lt"/>
              </a:rPr>
              <a:t>Including</a:t>
            </a:r>
            <a:r>
              <a:rPr lang="pt-BR" i="1" dirty="0">
                <a:ea typeface="+mj-lt"/>
                <a:cs typeface="+mj-lt"/>
              </a:rPr>
              <a:t> The </a:t>
            </a:r>
            <a:r>
              <a:rPr lang="pt-BR" i="1" dirty="0" err="1">
                <a:ea typeface="+mj-lt"/>
                <a:cs typeface="+mj-lt"/>
              </a:rPr>
              <a:t>Questions</a:t>
            </a:r>
            <a:r>
              <a:rPr lang="pt-BR" i="1" dirty="0">
                <a:ea typeface="+mj-lt"/>
                <a:cs typeface="+mj-lt"/>
              </a:rPr>
              <a:t> </a:t>
            </a:r>
            <a:r>
              <a:rPr lang="pt-BR" i="1" dirty="0" err="1">
                <a:ea typeface="+mj-lt"/>
                <a:cs typeface="+mj-lt"/>
              </a:rPr>
              <a:t>Of</a:t>
            </a:r>
            <a:r>
              <a:rPr lang="pt-BR" i="1" dirty="0">
                <a:ea typeface="+mj-lt"/>
                <a:cs typeface="+mj-lt"/>
              </a:rPr>
              <a:t> Torture </a:t>
            </a:r>
            <a:r>
              <a:rPr lang="pt-BR" i="1" dirty="0" err="1">
                <a:ea typeface="+mj-lt"/>
                <a:cs typeface="+mj-lt"/>
              </a:rPr>
              <a:t>And</a:t>
            </a:r>
            <a:r>
              <a:rPr lang="pt-BR" i="1" dirty="0">
                <a:ea typeface="+mj-lt"/>
                <a:cs typeface="+mj-lt"/>
              </a:rPr>
              <a:t> </a:t>
            </a:r>
            <a:r>
              <a:rPr lang="pt-BR" i="1" dirty="0" err="1">
                <a:ea typeface="+mj-lt"/>
                <a:cs typeface="+mj-lt"/>
              </a:rPr>
              <a:t>Detention</a:t>
            </a:r>
            <a:br>
              <a:rPr lang="pt-BR" i="1" dirty="0">
                <a:ea typeface="+mj-lt"/>
                <a:cs typeface="+mj-lt"/>
              </a:rPr>
            </a:br>
            <a:r>
              <a:rPr lang="pt-BR" sz="2200" dirty="0">
                <a:latin typeface="Calibri"/>
              </a:rPr>
              <a:t>COMISSÃO DE DIREITOS HUMANOS DA ONU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EACD28-F55D-4866-AA72-F178C2317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>
                <a:ea typeface="+mn-lt"/>
                <a:cs typeface="+mn-lt"/>
              </a:rPr>
              <a:t>"...pesquisas científicas da Perícia Oficial Criminal não devem ocorrer sob a autoridade da polícia, e que os laboratórios forenses devem ser autônomos dos outros órgãos de segurança pública ou deles independentes, devendo haver um corpo científico investigativo independente, com recursos materiais e humanos próprios..."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10198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D0A29-09D0-4E73-A6E9-3B025E4B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a typeface="+mj-lt"/>
                <a:cs typeface="+mj-lt"/>
              </a:rPr>
              <a:t>Plano Nacional de Direitos Humanos PNDH-3 </a:t>
            </a:r>
            <a:br>
              <a:rPr lang="pt-BR" dirty="0">
                <a:ea typeface="+mj-lt"/>
                <a:cs typeface="+mj-lt"/>
              </a:rPr>
            </a:br>
            <a:r>
              <a:rPr lang="pt-BR" sz="2200" dirty="0"/>
              <a:t>decreto nº 7039/2009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37734E-A556-487C-A077-653FFA96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t-BR" sz="2600" dirty="0">
                <a:ea typeface="+mn-lt"/>
                <a:cs typeface="+mn-lt"/>
              </a:rPr>
              <a:t>"...assegurar a autonomia funcional aos Peritos Criminais e Médicos Legistas, e a modernização dos órgãos periciais oficiais, como forma de incrementar sua estruturação, assegurando a produção isenta e qualificada da prova material, bem como o princípio da ampla defesa e do contraditório e o respeito aos Direitos Humanos."</a:t>
            </a:r>
          </a:p>
        </p:txBody>
      </p:sp>
    </p:spTree>
    <p:extLst>
      <p:ext uri="{BB962C8B-B14F-4D97-AF65-F5344CB8AC3E}">
        <p14:creationId xmlns:p14="http://schemas.microsoft.com/office/powerpoint/2010/main" val="416489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C1520-3CEC-4C25-9F4F-14E89FEB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1ª Conferência Nacional de Segurança Pública (CONSEG) </a:t>
            </a:r>
            <a:endParaRPr lang="pt-BR"/>
          </a:p>
        </p:txBody>
      </p:sp>
      <p:pic>
        <p:nvPicPr>
          <p:cNvPr id="4" name="Imagem 4" descr="Linha do tempo&#10;&#10;Descrição gerada automaticamente">
            <a:extLst>
              <a:ext uri="{FF2B5EF4-FFF2-40B4-BE49-F238E27FC236}">
                <a16:creationId xmlns:a16="http://schemas.microsoft.com/office/drawing/2014/main" id="{1C166CA3-171A-4DF9-A5FA-EE05DB91D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86" y="470004"/>
            <a:ext cx="9734810" cy="2950830"/>
          </a:xfrm>
        </p:spPr>
      </p:pic>
      <p:pic>
        <p:nvPicPr>
          <p:cNvPr id="5" name="Imagem 5" descr="Mapa&#10;&#10;Descrição gerada automaticamente">
            <a:extLst>
              <a:ext uri="{FF2B5EF4-FFF2-40B4-BE49-F238E27FC236}">
                <a16:creationId xmlns:a16="http://schemas.microsoft.com/office/drawing/2014/main" id="{08DE0D00-979B-4D1E-9F33-2C75B471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126" y="2782881"/>
            <a:ext cx="2743200" cy="37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D02C6-F69B-4B59-BE04-99579387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15" y="4497770"/>
            <a:ext cx="8534400" cy="1507067"/>
          </a:xfrm>
        </p:spPr>
        <p:txBody>
          <a:bodyPr/>
          <a:lstStyle/>
          <a:p>
            <a:r>
              <a:rPr lang="pt-BR" dirty="0">
                <a:ea typeface="+mj-lt"/>
                <a:cs typeface="+mj-lt"/>
              </a:rPr>
              <a:t>RECOMENDAÇÃO 006, DE 28 DE FEVEREIRO DE 2012, do CONASP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CCC2DA-8B04-48D0-97CE-9FCF01FAD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78" y="278704"/>
            <a:ext cx="8179496" cy="3615267"/>
          </a:xfrm>
        </p:spPr>
        <p:txBody>
          <a:bodyPr>
            <a:normAutofit/>
          </a:bodyPr>
          <a:lstStyle/>
          <a:p>
            <a:r>
              <a:rPr lang="pt-BR" sz="2200" dirty="0">
                <a:ea typeface="+mn-lt"/>
                <a:cs typeface="+mn-lt"/>
              </a:rPr>
              <a:t>A União, os Estados e o DF promovam efetivamente a autonomia e a modernização dos órgãos periciais de natureza criminal (Institutos de Criminalística, Institutos de Identificação, laboratórios Forenses e Medicina Legal), por meio de orçamento próprio e financeiro, como forma de incrementar sua estruturação, assegurando a produção isenta e qualificada do laudo pericial, bem como o princípio da ampla defesa e do contraditório, e o respeito aos direitos humanos;</a:t>
            </a:r>
            <a:endParaRPr lang="pt-BR" sz="2200" dirty="0"/>
          </a:p>
        </p:txBody>
      </p:sp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5E59445-DC85-4E68-BDD4-3FAC8E5D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82" y="3116877"/>
            <a:ext cx="4183693" cy="34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3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964DE-823E-4525-83F1-D32939A6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A4EF832-65A1-40E7-BFEC-D73625903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171" y="1468677"/>
            <a:ext cx="8534400" cy="3615267"/>
          </a:xfrm>
        </p:spPr>
        <p:txBody>
          <a:bodyPr>
            <a:normAutofit/>
          </a:bodyPr>
          <a:lstStyle/>
          <a:p>
            <a:r>
              <a:rPr lang="pt-BR" sz="8000" dirty="0">
                <a:solidFill>
                  <a:srgbClr val="FF0000"/>
                </a:solidFill>
                <a:latin typeface="Arial Black"/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282622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4C43E-D1D7-45FA-9CEF-9CF14C23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A6D4D6-1D45-4D2F-95A8-B827C15C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39142"/>
          </a:xfrm>
        </p:spPr>
        <p:txBody>
          <a:bodyPr>
            <a:normAutofit lnSpcReduction="10000"/>
          </a:bodyPr>
          <a:lstStyle/>
          <a:p>
            <a:r>
              <a:rPr lang="pt-BR" sz="2600" dirty="0">
                <a:ea typeface="+mn-lt"/>
                <a:cs typeface="+mn-lt"/>
              </a:rPr>
              <a:t>A falta de padronização mínima dos órgãos estaduais de perícia</a:t>
            </a:r>
          </a:p>
          <a:p>
            <a:pPr>
              <a:buClr>
                <a:srgbClr val="FFFFFF"/>
              </a:buClr>
            </a:pPr>
            <a:r>
              <a:rPr lang="pt-BR" sz="2600" dirty="0">
                <a:ea typeface="+mn-lt"/>
                <a:cs typeface="+mn-lt"/>
              </a:rPr>
              <a:t>Gerencia e financiamento</a:t>
            </a:r>
          </a:p>
          <a:p>
            <a:pPr>
              <a:buClr>
                <a:srgbClr val="FFFFFF"/>
              </a:buClr>
            </a:pPr>
            <a:r>
              <a:rPr lang="pt-BR" sz="2600" dirty="0">
                <a:ea typeface="+mn-lt"/>
                <a:cs typeface="+mn-lt"/>
              </a:rPr>
              <a:t>Relacionamento com o Ministério da Justiça (SENASP, SEGEN, SENAD) </a:t>
            </a:r>
          </a:p>
          <a:p>
            <a:pPr>
              <a:buClr>
                <a:srgbClr val="FFFFFF"/>
              </a:buClr>
            </a:pPr>
            <a:r>
              <a:rPr lang="pt-BR" sz="2600" dirty="0">
                <a:ea typeface="+mn-lt"/>
                <a:cs typeface="+mn-lt"/>
              </a:rPr>
              <a:t>Relacionamento com Judiciário, Ministério Público, outros órgãos.</a:t>
            </a:r>
          </a:p>
          <a:p>
            <a:pPr>
              <a:buClr>
                <a:srgbClr val="FFFFFF"/>
              </a:buClr>
            </a:pPr>
            <a:r>
              <a:rPr lang="pt-BR" sz="2600" dirty="0">
                <a:ea typeface="+mn-lt"/>
                <a:cs typeface="+mn-lt"/>
              </a:rPr>
              <a:t>Status policial</a:t>
            </a:r>
          </a:p>
          <a:p>
            <a:pPr>
              <a:buClr>
                <a:srgbClr val="FFFFFF"/>
              </a:buClr>
            </a:pPr>
            <a:r>
              <a:rPr lang="pt-BR" sz="2600" dirty="0">
                <a:ea typeface="+mn-lt"/>
                <a:cs typeface="+mn-lt"/>
              </a:rPr>
              <a:t>Suspeição</a:t>
            </a:r>
          </a:p>
        </p:txBody>
      </p:sp>
    </p:spTree>
    <p:extLst>
      <p:ext uri="{BB962C8B-B14F-4D97-AF65-F5344CB8AC3E}">
        <p14:creationId xmlns:p14="http://schemas.microsoft.com/office/powerpoint/2010/main" val="28106422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Slice</vt:lpstr>
      <vt:lpstr>A CONSTITUCIONALIZAÇÃO DA PERÍCIA</vt:lpstr>
      <vt:lpstr>Função e importância da polícia técnico-científica</vt:lpstr>
      <vt:lpstr>PRESSUPOSTOS PARA A AUTONOMIA PERICIAL </vt:lpstr>
      <vt:lpstr>Relatório Civil And Political Rights, Including The Questions Of Torture And Detention COMISSÃO DE DIREITOS HUMANOS DA ONU</vt:lpstr>
      <vt:lpstr>Plano Nacional de Direitos Humanos PNDH-3  decreto nº 7039/2009</vt:lpstr>
      <vt:lpstr>1ª Conferência Nacional de Segurança Pública (CONSEG) </vt:lpstr>
      <vt:lpstr>RECOMENDAÇÃO 006, DE 28 DE FEVEREIRO DE 2012, do CONASP</vt:lpstr>
      <vt:lpstr>Apresentação do PowerPoint</vt:lpstr>
      <vt:lpstr>PROBLEMAS</vt:lpstr>
      <vt:lpstr>Nomenclatura???</vt:lpstr>
      <vt:lpstr>Destinação de verbas</vt:lpstr>
      <vt:lpstr>Porte de armas</vt:lpstr>
      <vt:lpstr>suspeição</vt:lpstr>
      <vt:lpstr>Case de sucesso</vt:lpstr>
      <vt:lpstr>senasp</vt:lpstr>
      <vt:lpstr>Apresentação do PowerPoint</vt:lpstr>
      <vt:lpstr>CONSTITUCIONALIZAÇÃO</vt:lpstr>
      <vt:lpstr>INTEGRAÇÃO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205</cp:revision>
  <dcterms:created xsi:type="dcterms:W3CDTF">2022-03-17T13:55:08Z</dcterms:created>
  <dcterms:modified xsi:type="dcterms:W3CDTF">2022-03-17T18:48:53Z</dcterms:modified>
</cp:coreProperties>
</file>