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8" r:id="rId17"/>
    <p:sldId id="270" r:id="rId18"/>
    <p:sldId id="269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D013C2-875B-4F1B-AB34-281A23FCD422}" v="115" dt="2022-03-17T14:20:08.424"/>
    <p1510:client id="{85394282-B92F-BACA-815B-EC6FCC1DAE62}" v="513" dt="2022-03-17T18:47:53.9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176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35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41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850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16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791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49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89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8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0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46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41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6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31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16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79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252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520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A CONSTITUCIONALIZAÇÃO DA PERÍCIA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O </a:t>
            </a:r>
            <a:r>
              <a:rPr lang="de-DE" dirty="0" err="1"/>
              <a:t>Impacto</a:t>
            </a:r>
            <a:r>
              <a:rPr lang="de-DE" dirty="0"/>
              <a:t> da </a:t>
            </a:r>
            <a:r>
              <a:rPr lang="de-DE" dirty="0" err="1"/>
              <a:t>Autonomia</a:t>
            </a:r>
            <a:r>
              <a:rPr lang="de-DE" dirty="0"/>
              <a:t> da </a:t>
            </a:r>
            <a:r>
              <a:rPr lang="de-DE" dirty="0" err="1"/>
              <a:t>Polícia</a:t>
            </a:r>
            <a:r>
              <a:rPr lang="de-DE" dirty="0"/>
              <a:t> </a:t>
            </a:r>
            <a:r>
              <a:rPr lang="de-DE" dirty="0" err="1"/>
              <a:t>Técnico</a:t>
            </a:r>
            <a:r>
              <a:rPr lang="de-DE" dirty="0"/>
              <a:t> </a:t>
            </a:r>
            <a:r>
              <a:rPr lang="de-DE" dirty="0" err="1"/>
              <a:t>Científica</a:t>
            </a:r>
          </a:p>
        </p:txBody>
      </p:sp>
      <p:pic>
        <p:nvPicPr>
          <p:cNvPr id="4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720F9895-2966-4FF8-88E4-2153932CE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411" y="358548"/>
            <a:ext cx="1559380" cy="198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86EE2-2C10-4766-B1F0-35FA1747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Nomenclatura???</a:t>
            </a:r>
          </a:p>
        </p:txBody>
      </p:sp>
      <p:pic>
        <p:nvPicPr>
          <p:cNvPr id="4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9149767F-2484-4A21-B986-DAD18E7BE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5509" y="897018"/>
            <a:ext cx="10570792" cy="2994502"/>
          </a:xfrm>
        </p:spPr>
      </p:pic>
    </p:spTree>
    <p:extLst>
      <p:ext uri="{BB962C8B-B14F-4D97-AF65-F5344CB8AC3E}">
        <p14:creationId xmlns:p14="http://schemas.microsoft.com/office/powerpoint/2010/main" val="1598870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1B069-C517-448C-BC7D-39859027B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Destinação de verbas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037A09-33AB-4815-9B0E-D3F09ABB8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600" dirty="0"/>
              <a:t>Participação nos Conselhos Estaduais de Segurança Pública</a:t>
            </a:r>
          </a:p>
          <a:p>
            <a:pPr>
              <a:buClr>
                <a:srgbClr val="FFFFFF"/>
              </a:buClr>
            </a:pPr>
            <a:r>
              <a:rPr lang="pt-BR" sz="2600" dirty="0"/>
              <a:t>Possibilidade de Captação de Recursos</a:t>
            </a:r>
          </a:p>
          <a:p>
            <a:pPr>
              <a:buClr>
                <a:srgbClr val="FFFFFF"/>
              </a:buClr>
            </a:pPr>
            <a:r>
              <a:rPr lang="pt-BR" sz="2600" dirty="0"/>
              <a:t>Emendas Parlamentares</a:t>
            </a:r>
          </a:p>
          <a:p>
            <a:pPr>
              <a:buClr>
                <a:srgbClr val="FFFFFF"/>
              </a:buClr>
            </a:pPr>
            <a:r>
              <a:rPr lang="pt-BR" sz="2600" dirty="0"/>
              <a:t>Definição de Investimentos</a:t>
            </a:r>
          </a:p>
        </p:txBody>
      </p:sp>
    </p:spTree>
    <p:extLst>
      <p:ext uri="{BB962C8B-B14F-4D97-AF65-F5344CB8AC3E}">
        <p14:creationId xmlns:p14="http://schemas.microsoft.com/office/powerpoint/2010/main" val="164054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F5D84-4257-4E8C-80DB-03404AB46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Porte de armas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AA62E-5306-4C5D-9241-EF2379BBA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3400" dirty="0"/>
              <a:t>Local de crime</a:t>
            </a:r>
          </a:p>
          <a:p>
            <a:pPr>
              <a:buClr>
                <a:srgbClr val="FFFFFF"/>
              </a:buClr>
            </a:pPr>
            <a:r>
              <a:rPr lang="pt-BR" sz="3400" dirty="0"/>
              <a:t>Transporte de drogas e armas</a:t>
            </a:r>
          </a:p>
          <a:p>
            <a:pPr>
              <a:buClr>
                <a:srgbClr val="FFFFFF"/>
              </a:buClr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4293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62362DE-7747-4D8B-99FA-8E36F0B15F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8F75CE-0EDA-4685-9441-68688CCE9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5754" y="2194370"/>
            <a:ext cx="6368858" cy="14632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dirty="0" err="1">
                <a:solidFill>
                  <a:srgbClr val="FF0000"/>
                </a:solidFill>
              </a:rPr>
              <a:t>suspeição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4" name="Imagem 4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A89CD868-EC24-4B91-B966-0681FD4D8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6196"/>
          <a:stretch/>
        </p:blipFill>
        <p:spPr>
          <a:xfrm>
            <a:off x="646633" y="1370309"/>
            <a:ext cx="4004489" cy="3792704"/>
          </a:xfrm>
          <a:prstGeom prst="rect">
            <a:avLst/>
          </a:pr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25123E6E-F713-4254-A6BF-358CC8EC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690FE0-5412-4598-8AD6-769BB36E2C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4850BB6-6709-408E-BEFD-24DC5E3C2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03B410-983E-40D8-A4EA-2BB747CB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2B92421-6A58-4A51-AB7D-B97EA85E3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D092B0B-C6FB-4CDC-ABE8-5C817CAC69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91FE43-C8AD-476A-977F-D9D77671EA0D}"/>
              </a:ext>
            </a:extLst>
          </p:cNvPr>
          <p:cNvSpPr txBox="1"/>
          <p:nvPr/>
        </p:nvSpPr>
        <p:spPr>
          <a:xfrm>
            <a:off x="6331907" y="4421688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dirty="0"/>
              <a:t>Clique para </a:t>
            </a:r>
            <a:r>
              <a:rPr lang="pt-BR" dirty="0" err="1"/>
              <a:t>adiconar</a:t>
            </a:r>
            <a:r>
              <a:rPr lang="pt-BR" dirty="0"/>
              <a:t> texto</a:t>
            </a:r>
          </a:p>
        </p:txBody>
      </p:sp>
    </p:spTree>
    <p:extLst>
      <p:ext uri="{BB962C8B-B14F-4D97-AF65-F5344CB8AC3E}">
        <p14:creationId xmlns:p14="http://schemas.microsoft.com/office/powerpoint/2010/main" val="2840260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2D7C63-562A-41C7-892E-0C73F5D59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6D25DF8-0598-4AE6-BF91-F5F76D967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9"/>
            <a:ext cx="6159273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Case de sucesso</a:t>
            </a:r>
          </a:p>
        </p:txBody>
      </p:sp>
      <p:pic>
        <p:nvPicPr>
          <p:cNvPr id="4" name="Imagem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4CA5AA4-3472-4021-AA5C-015801E223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074"/>
          <a:stretch/>
        </p:blipFill>
        <p:spPr>
          <a:xfrm>
            <a:off x="20" y="10"/>
            <a:ext cx="4639713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DF25E23-BE15-4E36-A700-59F0CE8C5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E9353A-F333-4305-BED0-D126D75F5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5D1D327-6D34-4AB1-BBCB-FFD18B92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3D4CCB5-F27F-4868-B1D4-55D8654F0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5F00F96-8833-4C32-AD31-05286BC80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2EE3D4-FE2C-4B01-BC8C-3CE2C6CC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9417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BE617-33A0-433E-A253-4F6203EEA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/>
              <a:t>senasp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40B654-B6BE-4A40-B0B7-1465403C8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pt-BR" sz="2800" dirty="0"/>
              <a:t>RIBPG</a:t>
            </a:r>
          </a:p>
          <a:p>
            <a:pPr>
              <a:buClr>
                <a:srgbClr val="FFFFFF"/>
              </a:buClr>
            </a:pPr>
            <a:r>
              <a:rPr lang="pt-BR" sz="2800" dirty="0"/>
              <a:t>SINAB</a:t>
            </a:r>
          </a:p>
          <a:p>
            <a:pPr>
              <a:buClr>
                <a:srgbClr val="FFFFFF"/>
              </a:buClr>
            </a:pPr>
            <a:r>
              <a:rPr lang="pt-BR" sz="2800" dirty="0"/>
              <a:t>MULTIBIOMÉTRICO</a:t>
            </a:r>
          </a:p>
          <a:p>
            <a:pPr>
              <a:buClr>
                <a:srgbClr val="FFFFFF"/>
              </a:buClr>
            </a:pPr>
            <a:r>
              <a:rPr lang="pt-BR" sz="2800" dirty="0"/>
              <a:t>CADEIA DE CUSTÓDIA</a:t>
            </a:r>
          </a:p>
          <a:p>
            <a:pPr>
              <a:buClr>
                <a:srgbClr val="FFFFFF"/>
              </a:buClr>
            </a:pPr>
            <a:r>
              <a:rPr lang="pt-BR" sz="2800" dirty="0"/>
              <a:t>DESAPARECIDOS</a:t>
            </a:r>
          </a:p>
        </p:txBody>
      </p:sp>
    </p:spTree>
    <p:extLst>
      <p:ext uri="{BB962C8B-B14F-4D97-AF65-F5344CB8AC3E}">
        <p14:creationId xmlns:p14="http://schemas.microsoft.com/office/powerpoint/2010/main" val="3711166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8C53E-0D2E-4C49-94FA-1E9F1FA83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1A2815-F6EF-45B2-9220-52FF7D120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2087" y="1466850"/>
            <a:ext cx="8534400" cy="3615267"/>
          </a:xfrm>
        </p:spPr>
        <p:txBody>
          <a:bodyPr>
            <a:normAutofit/>
          </a:bodyPr>
          <a:lstStyle/>
          <a:p>
            <a:r>
              <a:rPr lang="pt-BR" sz="8000" b="1" dirty="0">
                <a:solidFill>
                  <a:srgbClr val="FF0000"/>
                </a:solidFill>
              </a:rPr>
              <a:t>SOLUÇÃO</a:t>
            </a:r>
          </a:p>
        </p:txBody>
      </p:sp>
    </p:spTree>
    <p:extLst>
      <p:ext uri="{BB962C8B-B14F-4D97-AF65-F5344CB8AC3E}">
        <p14:creationId xmlns:p14="http://schemas.microsoft.com/office/powerpoint/2010/main" val="1605156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D2D7C63-562A-41C7-892E-0C73F5D59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ADD8F6C-02CE-4165-B68C-2DDB176D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9"/>
            <a:ext cx="6159273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CONSTITUCIONALIZAÇÃO</a:t>
            </a:r>
          </a:p>
        </p:txBody>
      </p:sp>
      <p:pic>
        <p:nvPicPr>
          <p:cNvPr id="4" name="Imagem 4" descr="Homem de uniforme azul segurando luva&#10;&#10;Descrição gerada automaticamente">
            <a:extLst>
              <a:ext uri="{FF2B5EF4-FFF2-40B4-BE49-F238E27FC236}">
                <a16:creationId xmlns:a16="http://schemas.microsoft.com/office/drawing/2014/main" id="{F4059500-F3F0-42A4-B7FC-18225BD70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432"/>
          <a:stretch/>
        </p:blipFill>
        <p:spPr>
          <a:xfrm>
            <a:off x="20" y="10"/>
            <a:ext cx="4639713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DF25E23-BE15-4E36-A700-59F0CE8C5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CE9353A-F333-4305-BED0-D126D75F5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5D1D327-6D34-4AB1-BBCB-FFD18B92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3D4CCB5-F27F-4868-B1D4-55D8654F0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5F00F96-8833-4C32-AD31-05286BC80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22EE3D4-FE2C-4B01-BC8C-3CE2C6CC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339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72D487-8522-4042-9AD8-F55AA8A3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INTEGRAÇÃO</a:t>
            </a:r>
          </a:p>
        </p:txBody>
      </p:sp>
      <p:sp>
        <p:nvSpPr>
          <p:cNvPr id="21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4" descr="Carro de polícia estacionado na frente de um prédio&#10;&#10;Descrição gerada automaticamente">
            <a:extLst>
              <a:ext uri="{FF2B5EF4-FFF2-40B4-BE49-F238E27FC236}">
                <a16:creationId xmlns:a16="http://schemas.microsoft.com/office/drawing/2014/main" id="{7732453B-05B8-4F2C-93D2-208AC7DF09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04" r="-2" b="-2"/>
          <a:stretch/>
        </p:blipFill>
        <p:spPr>
          <a:xfrm>
            <a:off x="79907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996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4175E-FFB9-4E0B-BA75-5134525A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Função e importância da polícia técnico-científica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09B3821-EB78-4E51-A79E-7DE114CBF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3000" dirty="0">
                <a:ea typeface="+mn-lt"/>
                <a:cs typeface="+mn-lt"/>
              </a:rPr>
              <a:t>Atuação na persecução penal, em todas suas fases </a:t>
            </a:r>
          </a:p>
          <a:p>
            <a:pPr>
              <a:buClr>
                <a:srgbClr val="FFFFFF"/>
              </a:buClr>
            </a:pPr>
            <a:r>
              <a:rPr lang="pt-BR" sz="3000" dirty="0">
                <a:ea typeface="+mn-lt"/>
                <a:cs typeface="+mn-lt"/>
              </a:rPr>
              <a:t>Autoridades requisitantes</a:t>
            </a:r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64821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AF1D46-2814-446F-A104-84FA1C826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ea typeface="+mj-lt"/>
                <a:cs typeface="+mj-lt"/>
              </a:rPr>
              <a:t>PRESSUPOSTOS PARA A AUTONOMIA PERICIAL 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22C2AD-3EE6-45BE-A78A-3E57BF3A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600" dirty="0"/>
              <a:t>ONU, Anistia Internacional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Decreto n.º 7037/2009, que aprovou o Plano Nacional de Direitos Humanos PNDH-3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1ª Conferência Nacional de Segurança Pública (CONSEG)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RECOMENDAÇÃO 006, DE 28 DE FEVEREIRO DE 2012, do CONASP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85983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A2E54-7CFE-4F05-A72D-D829BDFB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ea typeface="+mj-lt"/>
                <a:cs typeface="+mj-lt"/>
              </a:rPr>
              <a:t>Relatório </a:t>
            </a:r>
            <a:r>
              <a:rPr lang="pt-BR" i="1" dirty="0">
                <a:ea typeface="+mj-lt"/>
                <a:cs typeface="+mj-lt"/>
              </a:rPr>
              <a:t>Civil</a:t>
            </a:r>
            <a:r>
              <a:rPr lang="pt-BR" dirty="0">
                <a:ea typeface="+mj-lt"/>
                <a:cs typeface="+mj-lt"/>
              </a:rPr>
              <a:t> </a:t>
            </a:r>
            <a:r>
              <a:rPr lang="pt-BR" i="1" dirty="0" err="1">
                <a:ea typeface="+mj-lt"/>
                <a:cs typeface="+mj-lt"/>
              </a:rPr>
              <a:t>And</a:t>
            </a:r>
            <a:r>
              <a:rPr lang="pt-BR" i="1" dirty="0">
                <a:ea typeface="+mj-lt"/>
                <a:cs typeface="+mj-lt"/>
              </a:rPr>
              <a:t> </a:t>
            </a:r>
            <a:r>
              <a:rPr lang="pt-BR" i="1" dirty="0" err="1">
                <a:ea typeface="+mj-lt"/>
                <a:cs typeface="+mj-lt"/>
              </a:rPr>
              <a:t>Political</a:t>
            </a:r>
            <a:r>
              <a:rPr lang="pt-BR" i="1" dirty="0">
                <a:ea typeface="+mj-lt"/>
                <a:cs typeface="+mj-lt"/>
              </a:rPr>
              <a:t> </a:t>
            </a:r>
            <a:r>
              <a:rPr lang="pt-BR" i="1" dirty="0" err="1">
                <a:ea typeface="+mj-lt"/>
                <a:cs typeface="+mj-lt"/>
              </a:rPr>
              <a:t>Rights</a:t>
            </a:r>
            <a:r>
              <a:rPr lang="pt-BR" i="1" dirty="0">
                <a:ea typeface="+mj-lt"/>
                <a:cs typeface="+mj-lt"/>
              </a:rPr>
              <a:t>, </a:t>
            </a:r>
            <a:r>
              <a:rPr lang="pt-BR" i="1" dirty="0" err="1">
                <a:ea typeface="+mj-lt"/>
                <a:cs typeface="+mj-lt"/>
              </a:rPr>
              <a:t>Including</a:t>
            </a:r>
            <a:r>
              <a:rPr lang="pt-BR" i="1" dirty="0">
                <a:ea typeface="+mj-lt"/>
                <a:cs typeface="+mj-lt"/>
              </a:rPr>
              <a:t> The </a:t>
            </a:r>
            <a:r>
              <a:rPr lang="pt-BR" i="1" dirty="0" err="1">
                <a:ea typeface="+mj-lt"/>
                <a:cs typeface="+mj-lt"/>
              </a:rPr>
              <a:t>Questions</a:t>
            </a:r>
            <a:r>
              <a:rPr lang="pt-BR" i="1" dirty="0">
                <a:ea typeface="+mj-lt"/>
                <a:cs typeface="+mj-lt"/>
              </a:rPr>
              <a:t> </a:t>
            </a:r>
            <a:r>
              <a:rPr lang="pt-BR" i="1" dirty="0" err="1">
                <a:ea typeface="+mj-lt"/>
                <a:cs typeface="+mj-lt"/>
              </a:rPr>
              <a:t>Of</a:t>
            </a:r>
            <a:r>
              <a:rPr lang="pt-BR" i="1" dirty="0">
                <a:ea typeface="+mj-lt"/>
                <a:cs typeface="+mj-lt"/>
              </a:rPr>
              <a:t> Torture </a:t>
            </a:r>
            <a:r>
              <a:rPr lang="pt-BR" i="1" dirty="0" err="1">
                <a:ea typeface="+mj-lt"/>
                <a:cs typeface="+mj-lt"/>
              </a:rPr>
              <a:t>And</a:t>
            </a:r>
            <a:r>
              <a:rPr lang="pt-BR" i="1" dirty="0">
                <a:ea typeface="+mj-lt"/>
                <a:cs typeface="+mj-lt"/>
              </a:rPr>
              <a:t> </a:t>
            </a:r>
            <a:r>
              <a:rPr lang="pt-BR" i="1" dirty="0" err="1">
                <a:ea typeface="+mj-lt"/>
                <a:cs typeface="+mj-lt"/>
              </a:rPr>
              <a:t>Detention</a:t>
            </a:r>
            <a:br>
              <a:rPr lang="pt-BR" i="1" dirty="0">
                <a:ea typeface="+mj-lt"/>
                <a:cs typeface="+mj-lt"/>
              </a:rPr>
            </a:br>
            <a:r>
              <a:rPr lang="pt-BR" sz="2200" dirty="0">
                <a:latin typeface="Calibri"/>
              </a:rPr>
              <a:t>COMISSÃO DE DIREITOS HUMANOS DA ONU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EACD28-F55D-4866-AA72-F178C2317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600" dirty="0">
                <a:ea typeface="+mn-lt"/>
                <a:cs typeface="+mn-lt"/>
              </a:rPr>
              <a:t>"...pesquisas científicas da Perícia Oficial Criminal não devem ocorrer sob a autoridade da polícia, e que os laboratórios forenses devem ser autônomos dos outros órgãos de segurança pública ou deles independentes, devendo haver um corpo científico investigativo independente, com recursos materiais e humanos próprios..."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10198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D0A29-09D0-4E73-A6E9-3B025E4B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ea typeface="+mj-lt"/>
                <a:cs typeface="+mj-lt"/>
              </a:rPr>
              <a:t>Plano Nacional de Direitos Humanos PNDH-3 </a:t>
            </a:r>
            <a:br>
              <a:rPr lang="pt-BR" dirty="0">
                <a:ea typeface="+mj-lt"/>
                <a:cs typeface="+mj-lt"/>
              </a:rPr>
            </a:br>
            <a:r>
              <a:rPr lang="pt-BR" sz="2200" dirty="0"/>
              <a:t>decreto nº 7039/2009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37734E-A556-487C-A077-653FFA96B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pt-BR" sz="2600" dirty="0">
                <a:ea typeface="+mn-lt"/>
                <a:cs typeface="+mn-lt"/>
              </a:rPr>
              <a:t>"...assegurar a autonomia funcional aos Peritos Criminais e Médicos Legistas, e a modernização dos órgãos periciais oficiais, como forma de incrementar sua estruturação, assegurando a produção isenta e qualificada da prova material, bem como o princípio da ampla defesa e do contraditório e o respeito aos Direitos Humanos."</a:t>
            </a:r>
          </a:p>
        </p:txBody>
      </p:sp>
    </p:spTree>
    <p:extLst>
      <p:ext uri="{BB962C8B-B14F-4D97-AF65-F5344CB8AC3E}">
        <p14:creationId xmlns:p14="http://schemas.microsoft.com/office/powerpoint/2010/main" val="4164890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3C1520-3CEC-4C25-9F4F-14E89FEB2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ea typeface="+mj-lt"/>
                <a:cs typeface="+mj-lt"/>
              </a:rPr>
              <a:t>1ª Conferência Nacional de Segurança Pública (CONSEG) </a:t>
            </a:r>
            <a:endParaRPr lang="pt-BR"/>
          </a:p>
        </p:txBody>
      </p:sp>
      <p:pic>
        <p:nvPicPr>
          <p:cNvPr id="4" name="Imagem 4" descr="Linha do tempo&#10;&#10;Descrição gerada automaticamente">
            <a:extLst>
              <a:ext uri="{FF2B5EF4-FFF2-40B4-BE49-F238E27FC236}">
                <a16:creationId xmlns:a16="http://schemas.microsoft.com/office/drawing/2014/main" id="{1C166CA3-171A-4DF9-A5FA-EE05DB91D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86" y="470004"/>
            <a:ext cx="9734810" cy="2950830"/>
          </a:xfrm>
        </p:spPr>
      </p:pic>
      <p:pic>
        <p:nvPicPr>
          <p:cNvPr id="5" name="Imagem 5" descr="Mapa&#10;&#10;Descrição gerada automaticamente">
            <a:extLst>
              <a:ext uri="{FF2B5EF4-FFF2-40B4-BE49-F238E27FC236}">
                <a16:creationId xmlns:a16="http://schemas.microsoft.com/office/drawing/2014/main" id="{08DE0D00-979B-4D1E-9F33-2C75B4719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126" y="2782881"/>
            <a:ext cx="2743200" cy="375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1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4D02C6-F69B-4B59-BE04-995793874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815" y="4497770"/>
            <a:ext cx="8534400" cy="1507067"/>
          </a:xfrm>
        </p:spPr>
        <p:txBody>
          <a:bodyPr/>
          <a:lstStyle/>
          <a:p>
            <a:r>
              <a:rPr lang="pt-BR" dirty="0">
                <a:ea typeface="+mj-lt"/>
                <a:cs typeface="+mj-lt"/>
              </a:rPr>
              <a:t>RECOMENDAÇÃO 006, DE 28 DE FEVEREIRO DE 2012, do CONASP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CCC2DA-8B04-48D0-97CE-9FCF01FAD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678" y="278704"/>
            <a:ext cx="8179496" cy="3615267"/>
          </a:xfrm>
        </p:spPr>
        <p:txBody>
          <a:bodyPr>
            <a:normAutofit/>
          </a:bodyPr>
          <a:lstStyle/>
          <a:p>
            <a:r>
              <a:rPr lang="pt-BR" sz="2200" dirty="0">
                <a:ea typeface="+mn-lt"/>
                <a:cs typeface="+mn-lt"/>
              </a:rPr>
              <a:t>A União, os Estados e o DF promovam efetivamente a autonomia e a modernização dos órgãos periciais de natureza criminal (Institutos de Criminalística, Institutos de Identificação, laboratórios Forenses e Medicina Legal), por meio de orçamento próprio e financeiro, como forma de incrementar sua estruturação, assegurando a produção isenta e qualificada do laudo pericial, bem como o princípio da ampla defesa e do contraditório, e o respeito aos direitos humanos;</a:t>
            </a:r>
            <a:endParaRPr lang="pt-BR" sz="2200" dirty="0"/>
          </a:p>
        </p:txBody>
      </p:sp>
      <p:pic>
        <p:nvPicPr>
          <p:cNvPr id="4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5E59445-DC85-4E68-BDD4-3FAC8E5D1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2482" y="3116877"/>
            <a:ext cx="4183693" cy="349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35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8964DE-823E-4525-83F1-D32939A65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BA4EF832-65A1-40E7-BFEC-D73625903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7171" y="1468677"/>
            <a:ext cx="8534400" cy="3615267"/>
          </a:xfrm>
        </p:spPr>
        <p:txBody>
          <a:bodyPr>
            <a:normAutofit/>
          </a:bodyPr>
          <a:lstStyle/>
          <a:p>
            <a:r>
              <a:rPr lang="pt-BR" sz="8000" dirty="0">
                <a:solidFill>
                  <a:srgbClr val="FF0000"/>
                </a:solidFill>
                <a:latin typeface="Arial Black"/>
              </a:rPr>
              <a:t>PROBLEMA</a:t>
            </a:r>
          </a:p>
        </p:txBody>
      </p:sp>
    </p:spTree>
    <p:extLst>
      <p:ext uri="{BB962C8B-B14F-4D97-AF65-F5344CB8AC3E}">
        <p14:creationId xmlns:p14="http://schemas.microsoft.com/office/powerpoint/2010/main" val="2826223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84C43E-D1D7-45FA-9CEF-9CF14C23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PROBLEMAS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A6D4D6-1D45-4D2F-95A8-B827C15CB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139142"/>
          </a:xfrm>
        </p:spPr>
        <p:txBody>
          <a:bodyPr>
            <a:normAutofit lnSpcReduction="10000"/>
          </a:bodyPr>
          <a:lstStyle/>
          <a:p>
            <a:r>
              <a:rPr lang="pt-BR" sz="2600" dirty="0">
                <a:ea typeface="+mn-lt"/>
                <a:cs typeface="+mn-lt"/>
              </a:rPr>
              <a:t>A falta de padronização mínima dos órgãos estaduais de perícia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Gerencia e financiamento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Relacionamento com o Ministério da Justiça (SENASP, SEGEN, SENAD) 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Relacionamento com Judiciário, Ministério Público, outros órgãos.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Status policial</a:t>
            </a:r>
          </a:p>
          <a:p>
            <a:pPr>
              <a:buClr>
                <a:srgbClr val="FFFFFF"/>
              </a:buClr>
            </a:pPr>
            <a:r>
              <a:rPr lang="pt-BR" sz="2600" dirty="0">
                <a:ea typeface="+mn-lt"/>
                <a:cs typeface="+mn-lt"/>
              </a:rPr>
              <a:t>Suspeição</a:t>
            </a:r>
          </a:p>
        </p:txBody>
      </p:sp>
    </p:spTree>
    <p:extLst>
      <p:ext uri="{BB962C8B-B14F-4D97-AF65-F5344CB8AC3E}">
        <p14:creationId xmlns:p14="http://schemas.microsoft.com/office/powerpoint/2010/main" val="28106422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Slice</vt:lpstr>
      <vt:lpstr>A CONSTITUCIONALIZAÇÃO DA PERÍCIA</vt:lpstr>
      <vt:lpstr>Função e importância da polícia técnico-científica</vt:lpstr>
      <vt:lpstr>PRESSUPOSTOS PARA A AUTONOMIA PERICIAL </vt:lpstr>
      <vt:lpstr>Relatório Civil And Political Rights, Including The Questions Of Torture And Detention COMISSÃO DE DIREITOS HUMANOS DA ONU</vt:lpstr>
      <vt:lpstr>Plano Nacional de Direitos Humanos PNDH-3  decreto nº 7039/2009</vt:lpstr>
      <vt:lpstr>1ª Conferência Nacional de Segurança Pública (CONSEG) </vt:lpstr>
      <vt:lpstr>RECOMENDAÇÃO 006, DE 28 DE FEVEREIRO DE 2012, do CONASP</vt:lpstr>
      <vt:lpstr>Apresentação do PowerPoint</vt:lpstr>
      <vt:lpstr>PROBLEMAS</vt:lpstr>
      <vt:lpstr>Nomenclatura???</vt:lpstr>
      <vt:lpstr>Destinação de verbas</vt:lpstr>
      <vt:lpstr>Porte de armas</vt:lpstr>
      <vt:lpstr>suspeição</vt:lpstr>
      <vt:lpstr>Case de sucesso</vt:lpstr>
      <vt:lpstr>senasp</vt:lpstr>
      <vt:lpstr>Apresentação do PowerPoint</vt:lpstr>
      <vt:lpstr>CONSTITUCIONALIZAÇÃO</vt:lpstr>
      <vt:lpstr>INTEGRAÇÃO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/>
  <cp:lastModifiedBy/>
  <cp:revision>205</cp:revision>
  <dcterms:created xsi:type="dcterms:W3CDTF">2022-03-17T13:55:08Z</dcterms:created>
  <dcterms:modified xsi:type="dcterms:W3CDTF">2022-03-17T18:48:53Z</dcterms:modified>
</cp:coreProperties>
</file>