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9" r:id="rId1"/>
  </p:sldMasterIdLst>
  <p:notesMasterIdLst>
    <p:notesMasterId r:id="rId28"/>
  </p:notesMasterIdLst>
  <p:sldIdLst>
    <p:sldId id="318" r:id="rId2"/>
    <p:sldId id="570" r:id="rId3"/>
    <p:sldId id="456" r:id="rId4"/>
    <p:sldId id="600" r:id="rId5"/>
    <p:sldId id="572" r:id="rId6"/>
    <p:sldId id="598" r:id="rId7"/>
    <p:sldId id="558" r:id="rId8"/>
    <p:sldId id="608" r:id="rId9"/>
    <p:sldId id="564" r:id="rId10"/>
    <p:sldId id="583" r:id="rId11"/>
    <p:sldId id="452" r:id="rId12"/>
    <p:sldId id="607" r:id="rId13"/>
    <p:sldId id="597" r:id="rId14"/>
    <p:sldId id="604" r:id="rId15"/>
    <p:sldId id="606" r:id="rId16"/>
    <p:sldId id="438" r:id="rId17"/>
    <p:sldId id="584" r:id="rId18"/>
    <p:sldId id="596" r:id="rId19"/>
    <p:sldId id="448" r:id="rId20"/>
    <p:sldId id="587" r:id="rId21"/>
    <p:sldId id="602" r:id="rId22"/>
    <p:sldId id="595" r:id="rId23"/>
    <p:sldId id="593" r:id="rId24"/>
    <p:sldId id="592" r:id="rId25"/>
    <p:sldId id="453" r:id="rId26"/>
    <p:sldId id="45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85484" autoAdjust="0"/>
  </p:normalViewPr>
  <p:slideViewPr>
    <p:cSldViewPr snapToObjects="1">
      <p:cViewPr>
        <p:scale>
          <a:sx n="125" d="100"/>
          <a:sy n="125" d="100"/>
        </p:scale>
        <p:origin x="-240" y="-1050"/>
      </p:cViewPr>
      <p:guideLst>
        <p:guide orient="horz" pos="2160"/>
        <p:guide pos="2880"/>
      </p:guideLst>
    </p:cSldViewPr>
  </p:slideViewPr>
  <p:outlineViewPr>
    <p:cViewPr>
      <p:scale>
        <a:sx n="33" d="100"/>
        <a:sy n="33" d="100"/>
      </p:scale>
      <p:origin x="0" y="-474"/>
    </p:cViewPr>
  </p:outlineViewPr>
  <p:notesTextViewPr>
    <p:cViewPr>
      <p:scale>
        <a:sx n="100" d="100"/>
        <a:sy n="100" d="100"/>
      </p:scale>
      <p:origin x="0" y="0"/>
    </p:cViewPr>
  </p:notesTextViewPr>
  <p:sorterViewPr>
    <p:cViewPr>
      <p:scale>
        <a:sx n="66" d="100"/>
        <a:sy n="66" d="100"/>
      </p:scale>
      <p:origin x="0" y="-876"/>
    </p:cViewPr>
  </p:sorterViewPr>
  <p:notesViewPr>
    <p:cSldViewPr snapToObjects="1">
      <p:cViewPr varScale="1">
        <p:scale>
          <a:sx n="67" d="100"/>
          <a:sy n="67" d="100"/>
        </p:scale>
        <p:origin x="-312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706F2-9E93-2C4C-8579-ED86BE649D7C}" type="datetimeFigureOut">
              <a:rPr lang="en-US" smtClean="0"/>
              <a:pPr/>
              <a:t>11/9/2015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26D2F-70E9-8E44-BC43-E1A6D5959BDC}" type="slidenum">
              <a:rPr lang="en-US" smtClean="0"/>
              <a:pPr/>
              <a:t>‹nº›</a:t>
            </a:fld>
            <a:endParaRPr lang="en-US"/>
          </a:p>
        </p:txBody>
      </p:sp>
    </p:spTree>
    <p:extLst>
      <p:ext uri="{BB962C8B-B14F-4D97-AF65-F5344CB8AC3E}">
        <p14:creationId xmlns:p14="http://schemas.microsoft.com/office/powerpoint/2010/main" val="30259102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26D2F-70E9-8E44-BC43-E1A6D5959BDC}" type="slidenum">
              <a:rPr lang="en-US" smtClean="0"/>
              <a:pPr/>
              <a:t>1</a:t>
            </a:fld>
            <a:endParaRPr lang="en-US"/>
          </a:p>
        </p:txBody>
      </p:sp>
    </p:spTree>
    <p:extLst>
      <p:ext uri="{BB962C8B-B14F-4D97-AF65-F5344CB8AC3E}">
        <p14:creationId xmlns:p14="http://schemas.microsoft.com/office/powerpoint/2010/main" val="3676290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626D2F-70E9-8E44-BC43-E1A6D5959BDC}" type="slidenum">
              <a:rPr lang="en-US" smtClean="0"/>
              <a:pPr/>
              <a:t>3</a:t>
            </a:fld>
            <a:endParaRPr lang="en-US"/>
          </a:p>
        </p:txBody>
      </p:sp>
    </p:spTree>
    <p:extLst>
      <p:ext uri="{BB962C8B-B14F-4D97-AF65-F5344CB8AC3E}">
        <p14:creationId xmlns:p14="http://schemas.microsoft.com/office/powerpoint/2010/main" val="359516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a:xfrm>
            <a:off x="685800" y="4139952"/>
            <a:ext cx="5486400" cy="4114800"/>
          </a:xfrm>
        </p:spPr>
        <p:txBody>
          <a:bodyPr>
            <a:normAutofit lnSpcReduction="10000"/>
          </a:bodyPr>
          <a:lstStyle/>
          <a:p>
            <a:r>
              <a:rPr lang="pt-BR" sz="900" dirty="0" smtClean="0"/>
              <a:t>Alguns exemplos de erros</a:t>
            </a:r>
            <a:r>
              <a:rPr lang="pt-BR" sz="900" baseline="0" dirty="0" smtClean="0"/>
              <a:t> e falta de informações na RDC38/12:</a:t>
            </a:r>
          </a:p>
          <a:p>
            <a:pPr marL="171450" indent="-171450">
              <a:buFontTx/>
              <a:buChar char="-"/>
            </a:pPr>
            <a:r>
              <a:rPr lang="pt-BR" sz="900" baseline="0" dirty="0" smtClean="0"/>
              <a:t>Definição de patrocinador difere da legislação CNS nº 466/12</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900" kern="1200" dirty="0" smtClean="0">
                <a:solidFill>
                  <a:schemeClr val="tx1"/>
                </a:solidFill>
                <a:effectLst/>
              </a:rPr>
              <a:t>O patrocinador deverá encaminhar relatórios sobre os programas com periodicidade anual e um relatório final, o qual deve ser apresentado em até 90 (noventa) dias após o encerramento do programa</a:t>
            </a:r>
            <a:r>
              <a:rPr lang="pt-BR" sz="900" kern="1200" baseline="0" dirty="0" smtClean="0">
                <a:solidFill>
                  <a:schemeClr val="tx1"/>
                </a:solidFill>
                <a:effectLst/>
              </a:rPr>
              <a:t> – </a:t>
            </a:r>
            <a:r>
              <a:rPr lang="pt-BR" sz="900" b="1" u="sng" kern="1200" baseline="0" dirty="0" smtClean="0">
                <a:solidFill>
                  <a:schemeClr val="tx1"/>
                </a:solidFill>
                <a:effectLst/>
              </a:rPr>
              <a:t>Não há detalhamento sobre o conteúdo desses relatórios.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900" b="0" u="none" kern="1200" dirty="0" smtClean="0">
                <a:solidFill>
                  <a:schemeClr val="tx1"/>
                </a:solidFill>
                <a:effectLst/>
              </a:rPr>
              <a:t>Devem ser notificados </a:t>
            </a:r>
            <a:r>
              <a:rPr lang="pt-BR" sz="900" kern="1200" dirty="0" smtClean="0">
                <a:solidFill>
                  <a:schemeClr val="tx1"/>
                </a:solidFill>
                <a:effectLst/>
              </a:rPr>
              <a:t>à Anvisa os eventos adversos graves (EAG), porém há algumas dúvidas</a:t>
            </a:r>
            <a:r>
              <a:rPr lang="pt-BR" sz="900" kern="1200" baseline="0" dirty="0" smtClean="0">
                <a:solidFill>
                  <a:schemeClr val="tx1"/>
                </a:solidFill>
                <a:effectLst/>
              </a:rPr>
              <a:t> nesse caso:</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pt-BR" sz="900" kern="1200" dirty="0" smtClean="0">
                <a:solidFill>
                  <a:schemeClr val="tx1"/>
                </a:solidFill>
                <a:effectLst/>
              </a:rPr>
              <a:t>Não é</a:t>
            </a:r>
            <a:r>
              <a:rPr lang="pt-BR" sz="900" kern="1200" baseline="0" dirty="0" smtClean="0">
                <a:solidFill>
                  <a:schemeClr val="tx1"/>
                </a:solidFill>
                <a:effectLst/>
              </a:rPr>
              <a:t> mencionado se os </a:t>
            </a:r>
            <a:r>
              <a:rPr lang="pt-BR" sz="900" kern="1200" baseline="0" dirty="0" err="1" smtClean="0">
                <a:solidFill>
                  <a:schemeClr val="tx1"/>
                </a:solidFill>
                <a:effectLst/>
              </a:rPr>
              <a:t>EAGs</a:t>
            </a:r>
            <a:r>
              <a:rPr lang="pt-BR" sz="900" kern="1200" baseline="0" dirty="0" smtClean="0">
                <a:solidFill>
                  <a:schemeClr val="tx1"/>
                </a:solidFill>
                <a:effectLst/>
              </a:rPr>
              <a:t> são os ocorridos em território nacional.</a:t>
            </a:r>
          </a:p>
          <a:p>
            <a:pPr marL="457200" marR="0" lvl="1" indent="0" algn="l" defTabSz="914400" rtl="0" eaLnBrk="1" fontAlgn="auto" latinLnBrk="0" hangingPunct="1">
              <a:lnSpc>
                <a:spcPct val="100000"/>
              </a:lnSpc>
              <a:spcBef>
                <a:spcPts val="0"/>
              </a:spcBef>
              <a:spcAft>
                <a:spcPts val="0"/>
              </a:spcAft>
              <a:buClrTx/>
              <a:buSzTx/>
              <a:buFontTx/>
              <a:buNone/>
              <a:tabLst/>
              <a:defRPr/>
            </a:pPr>
            <a:r>
              <a:rPr lang="pt-BR" sz="900" b="0" i="0" kern="1200" dirty="0" smtClean="0">
                <a:solidFill>
                  <a:schemeClr val="tx1"/>
                </a:solidFill>
                <a:effectLst/>
              </a:rPr>
              <a:t>-</a:t>
            </a:r>
            <a:r>
              <a:rPr lang="pt-BR" sz="900" b="0" i="0" kern="1200" baseline="0" dirty="0" smtClean="0">
                <a:solidFill>
                  <a:schemeClr val="tx1"/>
                </a:solidFill>
                <a:effectLst/>
              </a:rPr>
              <a:t> </a:t>
            </a:r>
            <a:r>
              <a:rPr lang="pt-BR" sz="900" b="0" i="0" kern="1200" dirty="0" smtClean="0">
                <a:solidFill>
                  <a:schemeClr val="tx1"/>
                </a:solidFill>
                <a:effectLst/>
              </a:rPr>
              <a:t>Para “evento adverso grave” deve ser considerada a definição da RDC 04/09? </a:t>
            </a:r>
          </a:p>
          <a:p>
            <a:pPr lvl="1"/>
            <a:r>
              <a:rPr lang="pt-BR" sz="900" b="0" i="0" kern="1200" dirty="0" smtClean="0">
                <a:solidFill>
                  <a:schemeClr val="tx1"/>
                </a:solidFill>
                <a:effectLst/>
              </a:rPr>
              <a:t>- Deverão ser notificados todos os eventos adversos graves ou só os relacionados? O retorno para o médico é somente para os relacionados?</a:t>
            </a:r>
          </a:p>
          <a:p>
            <a:pPr lvl="1"/>
            <a:r>
              <a:rPr lang="pt-BR" sz="900" b="0" i="0" kern="1200" dirty="0" smtClean="0">
                <a:solidFill>
                  <a:schemeClr val="tx1"/>
                </a:solidFill>
                <a:effectLst/>
              </a:rPr>
              <a:t>- Qual formulário deve ser utilizado para a notificação de </a:t>
            </a:r>
            <a:r>
              <a:rPr lang="pt-BR" sz="900" b="0" i="0" kern="1200" dirty="0" err="1" smtClean="0">
                <a:solidFill>
                  <a:schemeClr val="tx1"/>
                </a:solidFill>
                <a:effectLst/>
              </a:rPr>
              <a:t>EAGs</a:t>
            </a:r>
            <a:r>
              <a:rPr lang="pt-BR" sz="900" b="0" i="0" kern="1200" dirty="0" smtClean="0">
                <a:solidFill>
                  <a:schemeClr val="tx1"/>
                </a:solidFill>
                <a:effectLst/>
              </a:rPr>
              <a:t> para a ANVISA? Caso seja o </a:t>
            </a:r>
            <a:r>
              <a:rPr lang="pt-BR" sz="900" b="0" i="0" kern="1200" dirty="0" err="1" smtClean="0">
                <a:solidFill>
                  <a:schemeClr val="tx1"/>
                </a:solidFill>
                <a:effectLst/>
              </a:rPr>
              <a:t>FormSUS</a:t>
            </a:r>
            <a:r>
              <a:rPr lang="pt-BR" sz="900" b="0" i="0" kern="1200" dirty="0" smtClean="0">
                <a:solidFill>
                  <a:schemeClr val="tx1"/>
                </a:solidFill>
                <a:effectLst/>
              </a:rPr>
              <a:t>, este será adaptado a nova resolução?</a:t>
            </a:r>
          </a:p>
          <a:p>
            <a:pPr marL="457200" marR="0" lvl="1" indent="0" algn="l" defTabSz="914400" rtl="0" eaLnBrk="1" fontAlgn="auto" latinLnBrk="0" hangingPunct="1">
              <a:lnSpc>
                <a:spcPct val="100000"/>
              </a:lnSpc>
              <a:spcBef>
                <a:spcPts val="0"/>
              </a:spcBef>
              <a:spcAft>
                <a:spcPts val="0"/>
              </a:spcAft>
              <a:buClrTx/>
              <a:buSzTx/>
              <a:buFontTx/>
              <a:buNone/>
              <a:tabLst/>
              <a:defRPr/>
            </a:pPr>
            <a:r>
              <a:rPr lang="pt-BR" sz="900" b="0" i="0" u="none" kern="1200" dirty="0" smtClean="0">
                <a:solidFill>
                  <a:schemeClr val="tx1"/>
                </a:solidFill>
                <a:effectLst/>
              </a:rPr>
              <a:t>- O</a:t>
            </a:r>
            <a:r>
              <a:rPr lang="pt-BR" sz="900" b="0" i="0" u="none" kern="1200" baseline="0" dirty="0" smtClean="0">
                <a:solidFill>
                  <a:schemeClr val="tx1"/>
                </a:solidFill>
                <a:effectLst/>
              </a:rPr>
              <a:t> prazo para o relato dos </a:t>
            </a:r>
            <a:r>
              <a:rPr lang="pt-BR" sz="900" b="0" i="0" u="none" kern="1200" baseline="0" dirty="0" err="1" smtClean="0">
                <a:solidFill>
                  <a:schemeClr val="tx1"/>
                </a:solidFill>
                <a:effectLst/>
              </a:rPr>
              <a:t>EAGs</a:t>
            </a:r>
            <a:r>
              <a:rPr lang="pt-BR" sz="900" b="0" i="0" u="none" kern="1200" baseline="0" dirty="0" smtClean="0">
                <a:solidFill>
                  <a:schemeClr val="tx1"/>
                </a:solidFill>
                <a:effectLst/>
              </a:rPr>
              <a:t> pela RDC38/12 são 15 dias corridos, porém na RDC 39/08 são 15 dias úteis. Está correto? </a:t>
            </a:r>
            <a:endParaRPr lang="pt-BR" sz="900" b="0" i="0" u="none" kern="1200" dirty="0" smtClean="0">
              <a:solidFill>
                <a:schemeClr val="tx1"/>
              </a:solidFill>
              <a:effectLst/>
            </a:endParaRPr>
          </a:p>
          <a:p>
            <a:pPr marL="171450" indent="-171450">
              <a:buFontTx/>
              <a:buChar char="-"/>
            </a:pPr>
            <a:r>
              <a:rPr lang="pt-BR" sz="900" i="0" baseline="0" dirty="0" smtClean="0"/>
              <a:t>Erro no Anexo III, termo de responsabilidade. Anexo é aplicável para Programa para Uso Compassivo, porém no termo de responsabilidade desse mesmo anexo cita Acesso Expandido.</a:t>
            </a:r>
          </a:p>
          <a:p>
            <a:pPr marL="171450" indent="-171450">
              <a:buFontTx/>
              <a:buChar char="-"/>
            </a:pPr>
            <a:r>
              <a:rPr lang="pt-BR" sz="900" i="0" baseline="0" dirty="0" smtClean="0"/>
              <a:t>Erro no Anexo IV para Fornecimento de Medicamento Pós Estudo. Anexo é aplicável a esse programa, porém no título do anexo está citado Uso Compassivo e no mesmo anexo, em termo de responsabilidade, está descrito Acesso Expandido.</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pt-BR" sz="900" kern="1200" dirty="0" smtClean="0">
                <a:solidFill>
                  <a:schemeClr val="tx1"/>
                </a:solidFill>
                <a:effectLst/>
              </a:rPr>
              <a:t>No Formulário de Declaração de Responsabilidade e Compromisso do Patrocinador aplicável</a:t>
            </a:r>
            <a:r>
              <a:rPr lang="pt-BR" sz="900" kern="1200" baseline="0" dirty="0" smtClean="0">
                <a:solidFill>
                  <a:schemeClr val="tx1"/>
                </a:solidFill>
                <a:effectLst/>
              </a:rPr>
              <a:t> aos 3 programas, diz que os médicos participantes dos programas devem ser notificados sobre os relatos de </a:t>
            </a:r>
            <a:r>
              <a:rPr lang="pt-BR" sz="900" kern="1200" baseline="0" dirty="0" err="1" smtClean="0">
                <a:solidFill>
                  <a:schemeClr val="tx1"/>
                </a:solidFill>
                <a:effectLst/>
              </a:rPr>
              <a:t>EAGs</a:t>
            </a:r>
            <a:r>
              <a:rPr lang="pt-BR" sz="900" kern="1200" baseline="0" dirty="0" smtClean="0">
                <a:solidFill>
                  <a:schemeClr val="tx1"/>
                </a:solidFill>
                <a:effectLst/>
              </a:rPr>
              <a:t> e </a:t>
            </a:r>
            <a:r>
              <a:rPr lang="pt-BR" sz="900" b="1" u="sng" kern="1200" baseline="0" dirty="0" smtClean="0">
                <a:solidFill>
                  <a:schemeClr val="tx1"/>
                </a:solidFill>
                <a:effectLst/>
              </a:rPr>
              <a:t>inesperados</a:t>
            </a:r>
            <a:r>
              <a:rPr lang="pt-BR" sz="900" kern="1200" baseline="0" dirty="0" smtClean="0">
                <a:solidFill>
                  <a:schemeClr val="tx1"/>
                </a:solidFill>
                <a:effectLst/>
              </a:rPr>
              <a:t> nos prazos estipulados na norma. Algumas dúvidas surgiram:</a:t>
            </a:r>
          </a:p>
          <a:p>
            <a:pPr marL="628650" lvl="1" indent="-171450">
              <a:buFontTx/>
              <a:buChar char="-"/>
            </a:pPr>
            <a:r>
              <a:rPr lang="pt-BR" sz="900" b="0" i="0" u="none" kern="1200" dirty="0" smtClean="0">
                <a:solidFill>
                  <a:schemeClr val="tx1"/>
                </a:solidFill>
                <a:effectLst/>
              </a:rPr>
              <a:t>Quais casos devem ser notificados aos médicos? Somente os relacionados e somente os ocorridos em território nacional?</a:t>
            </a:r>
          </a:p>
          <a:p>
            <a:pPr marL="628650" lvl="1" indent="-171450">
              <a:buFontTx/>
              <a:buChar char="-"/>
            </a:pPr>
            <a:r>
              <a:rPr lang="pt-BR" sz="900" b="0" i="0" u="none" kern="1200" dirty="0" smtClean="0">
                <a:solidFill>
                  <a:schemeClr val="tx1"/>
                </a:solidFill>
                <a:effectLst/>
              </a:rPr>
              <a:t>Essa solicitação não aparece no texto da norma, aparece</a:t>
            </a:r>
            <a:r>
              <a:rPr lang="pt-BR" sz="900" b="0" i="0" u="none" kern="1200" baseline="0" dirty="0" smtClean="0">
                <a:solidFill>
                  <a:schemeClr val="tx1"/>
                </a:solidFill>
                <a:effectLst/>
              </a:rPr>
              <a:t> apenas no formulário citado acima, em responsabilidades.</a:t>
            </a:r>
            <a:endParaRPr lang="pt-BR" sz="900" b="0" i="0" u="none" kern="1200" dirty="0" smtClean="0">
              <a:solidFill>
                <a:schemeClr val="tx1"/>
              </a:solidFill>
              <a:effectLst/>
            </a:endParaRPr>
          </a:p>
          <a:p>
            <a:pPr marL="171450" indent="-171450">
              <a:buFontTx/>
              <a:buChar char="-"/>
            </a:pPr>
            <a:r>
              <a:rPr lang="pt-BR" sz="900" b="0" i="0" u="none" baseline="0" dirty="0" smtClean="0"/>
              <a:t>Referente ao </a:t>
            </a:r>
            <a:r>
              <a:rPr lang="pt-BR" sz="900" kern="1200" dirty="0" smtClean="0">
                <a:solidFill>
                  <a:schemeClr val="tx1"/>
                </a:solidFill>
                <a:effectLst/>
              </a:rPr>
              <a:t>anexo VII - Formulário de Declaração de Responsabilidade e Compromisso do Médico dos Programas, há</a:t>
            </a:r>
            <a:r>
              <a:rPr lang="pt-BR" sz="900" kern="1200" baseline="0" dirty="0" smtClean="0">
                <a:solidFill>
                  <a:schemeClr val="tx1"/>
                </a:solidFill>
                <a:effectLst/>
              </a:rPr>
              <a:t> em responsabilidades do médico </a:t>
            </a:r>
            <a:r>
              <a:rPr lang="pt-BR" sz="900" b="0" i="0" kern="1200" baseline="0" dirty="0" smtClean="0">
                <a:solidFill>
                  <a:schemeClr val="tx1"/>
                </a:solidFill>
                <a:effectLst/>
              </a:rPr>
              <a:t>responsável o envio de relatório clínico detalhado de cada pacientes para o patrocinador incluindo os relatos dos eventos adversos não graves.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pt-BR" sz="900" b="0" i="0" kern="1200" dirty="0" smtClean="0">
                <a:solidFill>
                  <a:schemeClr val="tx1"/>
                </a:solidFill>
                <a:effectLst/>
              </a:rPr>
              <a:t>Qual</a:t>
            </a:r>
            <a:r>
              <a:rPr lang="pt-BR" sz="900" b="0" i="0" kern="1200" baseline="0" dirty="0" smtClean="0">
                <a:solidFill>
                  <a:schemeClr val="tx1"/>
                </a:solidFill>
                <a:effectLst/>
              </a:rPr>
              <a:t> o prazo  p</a:t>
            </a:r>
            <a:r>
              <a:rPr lang="pt-BR" sz="900" b="0" i="0" kern="1200" dirty="0" smtClean="0">
                <a:solidFill>
                  <a:schemeClr val="tx1"/>
                </a:solidFill>
                <a:effectLst/>
              </a:rPr>
              <a:t>ara o</a:t>
            </a:r>
            <a:r>
              <a:rPr lang="pt-BR" sz="900" b="0" i="0" kern="1200" baseline="0" dirty="0" smtClean="0">
                <a:solidFill>
                  <a:schemeClr val="tx1"/>
                </a:solidFill>
                <a:effectLst/>
              </a:rPr>
              <a:t> </a:t>
            </a:r>
            <a:r>
              <a:rPr lang="pt-BR" sz="900" b="0" i="0" kern="1200" dirty="0" smtClean="0">
                <a:solidFill>
                  <a:schemeClr val="tx1"/>
                </a:solidFill>
                <a:effectLst/>
              </a:rPr>
              <a:t>envio dessas informações ao patrocinador?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pt-BR" sz="900" b="0" i="0" u="none" kern="1200" dirty="0" smtClean="0">
                <a:solidFill>
                  <a:schemeClr val="tx1"/>
                </a:solidFill>
                <a:effectLst/>
              </a:rPr>
              <a:t>Essa solicitação não aparece no texto da norma, aparece</a:t>
            </a:r>
            <a:r>
              <a:rPr lang="pt-BR" sz="900" b="0" i="0" u="none" kern="1200" baseline="0" dirty="0" smtClean="0">
                <a:solidFill>
                  <a:schemeClr val="tx1"/>
                </a:solidFill>
                <a:effectLst/>
              </a:rPr>
              <a:t> apenas no formulário citado acima, em responsabilidades do médico.</a:t>
            </a:r>
            <a:endParaRPr lang="pt-BR" sz="900" b="0" i="0" u="none" kern="1200" dirty="0" smtClean="0">
              <a:solidFill>
                <a:schemeClr val="tx1"/>
              </a:solidFill>
              <a:effectLst/>
            </a:endParaRPr>
          </a:p>
          <a:p>
            <a:pPr marL="628650" lvl="1" indent="-171450">
              <a:buFontTx/>
              <a:buChar char="-"/>
            </a:pPr>
            <a:endParaRPr lang="pt-BR" sz="900" kern="1200" dirty="0" smtClean="0">
              <a:solidFill>
                <a:schemeClr val="tx1"/>
              </a:solidFill>
              <a:effectLst/>
            </a:endParaRPr>
          </a:p>
          <a:p>
            <a:pPr marL="171450" indent="-171450">
              <a:buFontTx/>
              <a:buChar char="-"/>
            </a:pPr>
            <a:endParaRPr lang="pt-BR" sz="900" b="0" i="0" u="none" baseline="0" dirty="0" smtClean="0"/>
          </a:p>
          <a:p>
            <a:endParaRPr lang="pt-BR" sz="900" b="0" i="0" u="none" dirty="0"/>
          </a:p>
        </p:txBody>
      </p:sp>
      <p:sp>
        <p:nvSpPr>
          <p:cNvPr id="4" name="Espaço Reservado para Número de Slide 3"/>
          <p:cNvSpPr>
            <a:spLocks noGrp="1"/>
          </p:cNvSpPr>
          <p:nvPr>
            <p:ph type="sldNum" sz="quarter" idx="10"/>
          </p:nvPr>
        </p:nvSpPr>
        <p:spPr/>
        <p:txBody>
          <a:bodyPr/>
          <a:lstStyle/>
          <a:p>
            <a:fld id="{902FB17B-AF26-4E64-84E7-F6D5CEF16A9C}" type="slidenum">
              <a:rPr lang="pt-BR" smtClean="0"/>
              <a:pPr/>
              <a:t>6</a:t>
            </a:fld>
            <a:endParaRPr lang="pt-BR"/>
          </a:p>
        </p:txBody>
      </p:sp>
    </p:spTree>
    <p:extLst>
      <p:ext uri="{BB962C8B-B14F-4D97-AF65-F5344CB8AC3E}">
        <p14:creationId xmlns:p14="http://schemas.microsoft.com/office/powerpoint/2010/main" val="3100600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TextEdit="1"/>
          </p:cNvSpPr>
          <p:nvPr>
            <p:ph type="sldImg"/>
          </p:nvPr>
        </p:nvSpPr>
        <p:spPr bwMode="auto">
          <a:noFill/>
          <a:ln>
            <a:solidFill>
              <a:srgbClr val="000000"/>
            </a:solidFill>
            <a:miter lim="800000"/>
            <a:headEnd/>
            <a:tailEnd/>
          </a:ln>
        </p:spPr>
      </p:sp>
      <p:sp>
        <p:nvSpPr>
          <p:cNvPr id="2355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194976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491007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048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A6B34-430B-40DD-BE61-F26F88BEB253}" type="slidenum">
              <a:rPr lang="pt-BR" smtClean="0"/>
              <a:pPr/>
              <a:t>10</a:t>
            </a:fld>
            <a:endParaRPr lang="pt-BR" smtClean="0"/>
          </a:p>
        </p:txBody>
      </p:sp>
    </p:spTree>
    <p:extLst>
      <p:ext uri="{BB962C8B-B14F-4D97-AF65-F5344CB8AC3E}">
        <p14:creationId xmlns:p14="http://schemas.microsoft.com/office/powerpoint/2010/main" val="4247391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486560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smtClean="0">
                <a:solidFill>
                  <a:schemeClr val="tx1"/>
                </a:solidFill>
                <a:latin typeface="+mn-lt"/>
                <a:ea typeface="+mn-ea"/>
                <a:cs typeface="+mn-cs"/>
              </a:rPr>
              <a:t>Em</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alguns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estados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americanos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a:t>
            </a:r>
            <a:r>
              <a:rPr lang="en-US" sz="1200" b="1" kern="1200" dirty="0" smtClean="0">
                <a:solidFill>
                  <a:schemeClr val="tx1"/>
                </a:solidFill>
                <a:latin typeface="+mn-lt"/>
                <a:ea typeface="+mn-ea"/>
                <a:cs typeface="+mn-cs"/>
              </a:rPr>
              <a:t> cancer </a:t>
            </a:r>
            <a:r>
              <a:rPr lang="en-US" sz="1200" b="1" kern="1200" dirty="0" err="1" smtClean="0">
                <a:solidFill>
                  <a:schemeClr val="tx1"/>
                </a:solidFill>
                <a:latin typeface="+mn-lt"/>
                <a:ea typeface="+mn-ea"/>
                <a:cs typeface="+mn-cs"/>
              </a:rPr>
              <a:t>ultrapassou</a:t>
            </a:r>
            <a:r>
              <a:rPr lang="en-US" sz="1200" b="1" kern="1200" dirty="0" smtClean="0">
                <a:solidFill>
                  <a:schemeClr val="tx1"/>
                </a:solidFill>
                <a:latin typeface="+mn-lt"/>
                <a:ea typeface="+mn-ea"/>
                <a:cs typeface="+mn-cs"/>
              </a:rPr>
              <a:t> as </a:t>
            </a:r>
            <a:r>
              <a:rPr lang="en-US" sz="1200" b="1" kern="1200" dirty="0" err="1" smtClean="0">
                <a:solidFill>
                  <a:schemeClr val="tx1"/>
                </a:solidFill>
                <a:latin typeface="+mn-lt"/>
                <a:ea typeface="+mn-ea"/>
                <a:cs typeface="+mn-cs"/>
              </a:rPr>
              <a:t>doenças</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cardiovasculares</a:t>
            </a:r>
            <a:r>
              <a:rPr lang="en-US" sz="1200" b="1" kern="1200" dirty="0" smtClean="0">
                <a:solidFill>
                  <a:schemeClr val="tx1"/>
                </a:solidFill>
                <a:latin typeface="+mn-lt"/>
                <a:ea typeface="+mn-ea"/>
                <a:cs typeface="+mn-cs"/>
              </a:rPr>
              <a:t>, se</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tornando</a:t>
            </a:r>
            <a:r>
              <a:rPr lang="en-US" sz="1200" b="1" kern="1200" baseline="0" dirty="0" smtClean="0">
                <a:solidFill>
                  <a:schemeClr val="tx1"/>
                </a:solidFill>
                <a:latin typeface="+mn-lt"/>
                <a:ea typeface="+mn-ea"/>
                <a:cs typeface="+mn-cs"/>
              </a:rPr>
              <a:t> a principal </a:t>
            </a:r>
            <a:r>
              <a:rPr lang="en-US" sz="1200" b="1" kern="1200" baseline="0" dirty="0" err="1" smtClean="0">
                <a:solidFill>
                  <a:schemeClr val="tx1"/>
                </a:solidFill>
                <a:latin typeface="+mn-lt"/>
                <a:ea typeface="+mn-ea"/>
                <a:cs typeface="+mn-cs"/>
              </a:rPr>
              <a:t>causa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Em</a:t>
            </a:r>
            <a:r>
              <a:rPr lang="en-US" sz="1200" b="1" kern="1200" baseline="0" dirty="0" smtClean="0">
                <a:solidFill>
                  <a:schemeClr val="tx1"/>
                </a:solidFill>
                <a:latin typeface="+mn-lt"/>
                <a:ea typeface="+mn-ea"/>
                <a:cs typeface="+mn-cs"/>
              </a:rPr>
              <a:t> 2020 </a:t>
            </a:r>
            <a:r>
              <a:rPr lang="en-US" sz="1200" b="1" kern="1200" baseline="0" dirty="0" err="1" smtClean="0">
                <a:solidFill>
                  <a:schemeClr val="tx1"/>
                </a:solidFill>
                <a:latin typeface="+mn-lt"/>
                <a:ea typeface="+mn-ea"/>
                <a:cs typeface="+mn-cs"/>
              </a:rPr>
              <a:t>será</a:t>
            </a:r>
            <a:r>
              <a:rPr lang="en-US" sz="1200" b="1" kern="1200" baseline="0" dirty="0" smtClean="0">
                <a:solidFill>
                  <a:schemeClr val="tx1"/>
                </a:solidFill>
                <a:latin typeface="+mn-lt"/>
                <a:ea typeface="+mn-ea"/>
                <a:cs typeface="+mn-cs"/>
              </a:rPr>
              <a:t> a principal </a:t>
            </a:r>
            <a:r>
              <a:rPr lang="en-US" sz="1200" b="1" kern="1200" baseline="0" dirty="0" err="1" smtClean="0">
                <a:solidFill>
                  <a:schemeClr val="tx1"/>
                </a:solidFill>
                <a:latin typeface="+mn-lt"/>
                <a:ea typeface="+mn-ea"/>
                <a:cs typeface="+mn-cs"/>
              </a:rPr>
              <a:t>causa</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em</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todo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mundo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Mais</a:t>
            </a:r>
            <a:r>
              <a:rPr lang="en-US" sz="1200" b="1" kern="1200" baseline="0" dirty="0" smtClean="0">
                <a:solidFill>
                  <a:schemeClr val="tx1"/>
                </a:solidFill>
                <a:latin typeface="+mn-lt"/>
                <a:ea typeface="+mn-ea"/>
                <a:cs typeface="+mn-cs"/>
              </a:rPr>
              <a:t> de 180 mil </a:t>
            </a:r>
            <a:r>
              <a:rPr lang="en-US" sz="1200" b="1" kern="1200" baseline="0" dirty="0" err="1" smtClean="0">
                <a:solidFill>
                  <a:schemeClr val="tx1"/>
                </a:solidFill>
                <a:latin typeface="+mn-lt"/>
                <a:ea typeface="+mn-ea"/>
                <a:cs typeface="+mn-cs"/>
              </a:rPr>
              <a:t>brasileiros</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vão</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morrer</a:t>
            </a:r>
            <a:r>
              <a:rPr lang="en-US" sz="1200" b="1" kern="1200" baseline="0" dirty="0" smtClean="0">
                <a:solidFill>
                  <a:schemeClr val="tx1"/>
                </a:solidFill>
                <a:latin typeface="+mn-lt"/>
                <a:ea typeface="+mn-ea"/>
                <a:cs typeface="+mn-cs"/>
              </a:rPr>
              <a:t> de cancer </a:t>
            </a:r>
            <a:r>
              <a:rPr lang="en-US" sz="1200" b="1" kern="1200" baseline="0" dirty="0" err="1" smtClean="0">
                <a:solidFill>
                  <a:schemeClr val="tx1"/>
                </a:solidFill>
                <a:latin typeface="+mn-lt"/>
                <a:ea typeface="+mn-ea"/>
                <a:cs typeface="+mn-cs"/>
              </a:rPr>
              <a:t>em</a:t>
            </a:r>
            <a:r>
              <a:rPr lang="en-US" sz="1200" b="1" kern="1200" baseline="0" dirty="0" smtClean="0">
                <a:solidFill>
                  <a:schemeClr val="tx1"/>
                </a:solidFill>
                <a:latin typeface="+mn-lt"/>
                <a:ea typeface="+mn-ea"/>
                <a:cs typeface="+mn-cs"/>
              </a:rPr>
              <a:t> 2014.</a:t>
            </a:r>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Cancer: </a:t>
            </a:r>
            <a:r>
              <a:rPr lang="en-US" sz="1200" kern="1200" dirty="0" smtClean="0">
                <a:solidFill>
                  <a:schemeClr val="tx1"/>
                </a:solidFill>
                <a:latin typeface="+mn-lt"/>
                <a:ea typeface="+mn-ea"/>
                <a:cs typeface="+mn-cs"/>
              </a:rPr>
              <a:t>Since 1980, life expectancy for cancer patients has increased about 3 years, and 83% of those gains are attributable to new treatments, including medicines.19 Another study found that medicines specifically account for 50% to 60% of increases in survival rates since 1975. </a:t>
            </a:r>
            <a:endParaRPr lang="en-US" dirty="0" smtClean="0"/>
          </a:p>
          <a:p>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Cardiovascular Disease: </a:t>
            </a:r>
            <a:r>
              <a:rPr lang="en-US" sz="1200" kern="1200" dirty="0" smtClean="0">
                <a:solidFill>
                  <a:schemeClr val="tx1"/>
                </a:solidFill>
                <a:latin typeface="+mn-lt"/>
                <a:ea typeface="+mn-ea"/>
                <a:cs typeface="+mn-cs"/>
              </a:rPr>
              <a:t>According to a 2013 statistics update by the American Heart Association, death rates for cardiovascular disease fell a dramatic 33% between 1999 and 2009.21 </a:t>
            </a:r>
            <a:endParaRPr lang="en-US" dirty="0" smtClean="0"/>
          </a:p>
          <a:p>
            <a:r>
              <a:rPr lang="en-US" sz="1200" b="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HIV/AIDS: </a:t>
            </a:r>
            <a:r>
              <a:rPr lang="en-US" sz="1200" kern="1200" dirty="0" smtClean="0">
                <a:solidFill>
                  <a:schemeClr val="tx1"/>
                </a:solidFill>
                <a:latin typeface="+mn-lt"/>
                <a:ea typeface="+mn-ea"/>
                <a:cs typeface="+mn-cs"/>
              </a:rPr>
              <a:t>Since the approval of antiretroviral treatments in 1995, the HIV/AIDS death rate has dropped by 85%.22, 23 </a:t>
            </a:r>
            <a:endParaRPr lang="en-US" dirty="0" smtClean="0"/>
          </a:p>
          <a:p>
            <a:endParaRPr lang="en-US" dirty="0"/>
          </a:p>
        </p:txBody>
      </p:sp>
      <p:sp>
        <p:nvSpPr>
          <p:cNvPr id="4" name="Slide Number Placeholder 3"/>
          <p:cNvSpPr>
            <a:spLocks noGrp="1"/>
          </p:cNvSpPr>
          <p:nvPr>
            <p:ph type="sldNum" sz="quarter" idx="10"/>
          </p:nvPr>
        </p:nvSpPr>
        <p:spPr/>
        <p:txBody>
          <a:bodyPr/>
          <a:lstStyle/>
          <a:p>
            <a:fld id="{38626D2F-70E9-8E44-BC43-E1A6D5959BDC}" type="slidenum">
              <a:rPr lang="en-US" smtClean="0"/>
              <a:pPr/>
              <a:t>23</a:t>
            </a:fld>
            <a:endParaRPr lang="en-US"/>
          </a:p>
        </p:txBody>
      </p:sp>
    </p:spTree>
    <p:extLst>
      <p:ext uri="{BB962C8B-B14F-4D97-AF65-F5344CB8AC3E}">
        <p14:creationId xmlns:p14="http://schemas.microsoft.com/office/powerpoint/2010/main" val="2682730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TextEdit="1"/>
          </p:cNvSpPr>
          <p:nvPr>
            <p:ph type="sldImg"/>
          </p:nvPr>
        </p:nvSpPr>
        <p:spPr bwMode="auto">
          <a:noFill/>
          <a:ln>
            <a:solidFill>
              <a:srgbClr val="000000"/>
            </a:solidFill>
            <a:miter lim="800000"/>
            <a:headEnd/>
            <a:tailEnd/>
          </a:ln>
        </p:spPr>
      </p:sp>
      <p:sp>
        <p:nvSpPr>
          <p:cNvPr id="1843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extLst>
      <p:ext uri="{BB962C8B-B14F-4D97-AF65-F5344CB8AC3E}">
        <p14:creationId xmlns:p14="http://schemas.microsoft.com/office/powerpoint/2010/main" val="3176850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pt-B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pt-BR"/>
          </a:p>
        </p:txBody>
      </p:sp>
      <p:sp>
        <p:nvSpPr>
          <p:cNvPr id="4" name="Date Placeholder 3"/>
          <p:cNvSpPr>
            <a:spLocks noGrp="1"/>
          </p:cNvSpPr>
          <p:nvPr>
            <p:ph type="dt" sz="half" idx="10"/>
          </p:nvPr>
        </p:nvSpPr>
        <p:spPr/>
        <p:txBody>
          <a:bodyPr/>
          <a:lstStyle/>
          <a:p>
            <a:fld id="{4A5F8720-F585-AD48-82D4-3E5CC3C0AFC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057AE-5387-0C4B-BD99-642BFC8BECB4}" type="slidenum">
              <a:rPr lang="en-US" smtClean="0"/>
              <a:pPr/>
              <a:t>‹nº›</a:t>
            </a:fld>
            <a:endParaRPr lang="en-US"/>
          </a:p>
        </p:txBody>
      </p:sp>
      <p:pic>
        <p:nvPicPr>
          <p:cNvPr id="7" name="Picture 6" descr="C:\Users\Lycia Neumann\Dropbox\_LYCIA\Consultorias\Alianca Pesquisa Clinica Brasil\Logomarca\Finais\logo_fundotransparente_aliancapesquisaclinicabras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98693" y="260648"/>
            <a:ext cx="2590799" cy="106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07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4A5F8720-F585-AD48-82D4-3E5CC3C0AFC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99762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pt-B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4A5F8720-F585-AD48-82D4-3E5CC3C0AFC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382298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5F8720-F585-AD48-82D4-3E5CC3C0AFC0}"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62871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10"/>
          </p:nvPr>
        </p:nvSpPr>
        <p:spPr/>
        <p:txBody>
          <a:bodyPr/>
          <a:lstStyle/>
          <a:p>
            <a:fld id="{4A5F8720-F585-AD48-82D4-3E5CC3C0AFC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057AE-5387-0C4B-BD99-642BFC8BECB4}" type="slidenum">
              <a:rPr lang="en-US" smtClean="0"/>
              <a:pPr/>
              <a:t>‹nº›</a:t>
            </a:fld>
            <a:endParaRPr lang="en-US"/>
          </a:p>
        </p:txBody>
      </p:sp>
      <p:pic>
        <p:nvPicPr>
          <p:cNvPr id="7" name="Picture 6" descr="C:\Users\Lycia Neumann\Dropbox\_LYCIA\Consultorias\Alianca Pesquisa Clinica Brasil\Logomarca\Finais\logo_fundotransparente_aliancapesquisaclinicabrasil.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67451" y="378911"/>
            <a:ext cx="2590799" cy="106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4833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pt-B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F8720-F585-AD48-82D4-3E5CC3C0AFC0}" type="datetimeFigureOut">
              <a:rPr lang="en-US" smtClean="0"/>
              <a:pPr/>
              <a:t>11/9/2015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318538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Date Placeholder 4"/>
          <p:cNvSpPr>
            <a:spLocks noGrp="1"/>
          </p:cNvSpPr>
          <p:nvPr>
            <p:ph type="dt" sz="half" idx="10"/>
          </p:nvPr>
        </p:nvSpPr>
        <p:spPr/>
        <p:txBody>
          <a:bodyPr/>
          <a:lstStyle/>
          <a:p>
            <a:fld id="{4A5F8720-F585-AD48-82D4-3E5CC3C0AFC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54186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pt-B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7" name="Date Placeholder 6"/>
          <p:cNvSpPr>
            <a:spLocks noGrp="1"/>
          </p:cNvSpPr>
          <p:nvPr>
            <p:ph type="dt" sz="half" idx="10"/>
          </p:nvPr>
        </p:nvSpPr>
        <p:spPr/>
        <p:txBody>
          <a:bodyPr/>
          <a:lstStyle/>
          <a:p>
            <a:fld id="{4A5F8720-F585-AD48-82D4-3E5CC3C0AFC0}" type="datetimeFigureOut">
              <a:rPr lang="en-US" smtClean="0"/>
              <a:pPr/>
              <a:t>11/9/2015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194987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BR"/>
          </a:p>
        </p:txBody>
      </p:sp>
      <p:sp>
        <p:nvSpPr>
          <p:cNvPr id="3" name="Date Placeholder 2"/>
          <p:cNvSpPr>
            <a:spLocks noGrp="1"/>
          </p:cNvSpPr>
          <p:nvPr>
            <p:ph type="dt" sz="half" idx="10"/>
          </p:nvPr>
        </p:nvSpPr>
        <p:spPr/>
        <p:txBody>
          <a:bodyPr/>
          <a:lstStyle/>
          <a:p>
            <a:fld id="{4A5F8720-F585-AD48-82D4-3E5CC3C0AFC0}" type="datetimeFigureOut">
              <a:rPr lang="en-US" smtClean="0"/>
              <a:pPr/>
              <a:t>11/9/2015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3124045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F8720-F585-AD48-82D4-3E5CC3C0AFC0}" type="datetimeFigureOut">
              <a:rPr lang="en-US" smtClean="0"/>
              <a:pPr/>
              <a:t>11/9/2015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247295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F8720-F585-AD48-82D4-3E5CC3C0AFC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3783288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pt-B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F8720-F585-AD48-82D4-3E5CC3C0AFC0}" type="datetimeFigureOut">
              <a:rPr lang="en-US" smtClean="0"/>
              <a:pPr/>
              <a:t>11/9/2015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9057AE-5387-0C4B-BD99-642BFC8BECB4}" type="slidenum">
              <a:rPr lang="en-US" smtClean="0"/>
              <a:pPr/>
              <a:t>‹nº›</a:t>
            </a:fld>
            <a:endParaRPr lang="en-US"/>
          </a:p>
        </p:txBody>
      </p:sp>
    </p:spTree>
    <p:extLst>
      <p:ext uri="{BB962C8B-B14F-4D97-AF65-F5344CB8AC3E}">
        <p14:creationId xmlns:p14="http://schemas.microsoft.com/office/powerpoint/2010/main" val="302427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pt-B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B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5F8720-F585-AD48-82D4-3E5CC3C0AFC0}" type="datetimeFigureOut">
              <a:rPr lang="en-US" smtClean="0"/>
              <a:pPr/>
              <a:t>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9057AE-5387-0C4B-BD99-642BFC8BECB4}" type="slidenum">
              <a:rPr lang="en-US" smtClean="0"/>
              <a:pPr/>
              <a:t>‹nº›</a:t>
            </a:fld>
            <a:endParaRPr lang="en-US"/>
          </a:p>
        </p:txBody>
      </p:sp>
    </p:spTree>
    <p:extLst>
      <p:ext uri="{BB962C8B-B14F-4D97-AF65-F5344CB8AC3E}">
        <p14:creationId xmlns:p14="http://schemas.microsoft.com/office/powerpoint/2010/main" val="57053391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B1B7C2"/>
              </a:clrFrom>
              <a:clrTo>
                <a:srgbClr val="B1B7C2">
                  <a:alpha val="0"/>
                </a:srgbClr>
              </a:clrTo>
            </a:clrChange>
            <a:lum bright="23000" contrast="38000"/>
            <a:alphaModFix amt="35000"/>
          </a:blip>
          <a:srcRect l="40918" t="16550"/>
          <a:stretch>
            <a:fillRect/>
          </a:stretch>
        </p:blipFill>
        <p:spPr>
          <a:xfrm>
            <a:off x="-22353" y="1143000"/>
            <a:ext cx="9166353" cy="5763479"/>
          </a:xfrm>
          <a:prstGeom prst="rect">
            <a:avLst/>
          </a:prstGeom>
        </p:spPr>
      </p:pic>
      <p:sp>
        <p:nvSpPr>
          <p:cNvPr id="2" name="Title 1"/>
          <p:cNvSpPr>
            <a:spLocks noGrp="1"/>
          </p:cNvSpPr>
          <p:nvPr>
            <p:ph type="title"/>
          </p:nvPr>
        </p:nvSpPr>
        <p:spPr>
          <a:xfrm>
            <a:off x="96327" y="4553744"/>
            <a:ext cx="8928992" cy="2304256"/>
          </a:xfrm>
        </p:spPr>
        <p:txBody>
          <a:bodyPr anchor="ctr"/>
          <a:lstStyle/>
          <a:p>
            <a:pPr algn="l"/>
            <a:r>
              <a:rPr lang="pt-BR" sz="1800" b="1" u="sng" dirty="0" smtClean="0">
                <a:solidFill>
                  <a:schemeClr val="accent3">
                    <a:lumMod val="50000"/>
                  </a:schemeClr>
                </a:solidFill>
              </a:rPr>
              <a:t>Fábio </a:t>
            </a:r>
            <a:r>
              <a:rPr lang="pt-BR" sz="1800" b="1" u="sng" dirty="0">
                <a:solidFill>
                  <a:schemeClr val="accent3">
                    <a:lumMod val="50000"/>
                  </a:schemeClr>
                </a:solidFill>
              </a:rPr>
              <a:t>André </a:t>
            </a:r>
            <a:r>
              <a:rPr lang="pt-BR" sz="1800" b="1" u="sng" dirty="0" smtClean="0">
                <a:solidFill>
                  <a:schemeClr val="accent3">
                    <a:lumMod val="50000"/>
                  </a:schemeClr>
                </a:solidFill>
              </a:rPr>
              <a:t>Franke       </a:t>
            </a:r>
            <a:r>
              <a:rPr lang="pt-BR" sz="1800" b="1" u="sng" dirty="0">
                <a:solidFill>
                  <a:schemeClr val="accent3">
                    <a:lumMod val="50000"/>
                  </a:schemeClr>
                </a:solidFill>
              </a:rPr>
              <a:t/>
            </a:r>
            <a:br>
              <a:rPr lang="pt-BR" sz="1800" b="1" u="sng" dirty="0">
                <a:solidFill>
                  <a:schemeClr val="accent3">
                    <a:lumMod val="50000"/>
                  </a:schemeClr>
                </a:solidFill>
              </a:rPr>
            </a:br>
            <a:r>
              <a:rPr lang="pt-BR" sz="1800" b="1" dirty="0">
                <a:solidFill>
                  <a:schemeClr val="accent3">
                    <a:lumMod val="50000"/>
                  </a:schemeClr>
                </a:solidFill>
              </a:rPr>
              <a:t>Oncologista </a:t>
            </a:r>
            <a:r>
              <a:rPr lang="pt-BR" sz="1800" b="1" dirty="0" smtClean="0">
                <a:solidFill>
                  <a:schemeClr val="accent3">
                    <a:lumMod val="50000"/>
                  </a:schemeClr>
                </a:solidFill>
              </a:rPr>
              <a:t>Clínico</a:t>
            </a:r>
            <a:r>
              <a:rPr lang="pt-BR" sz="1600" b="1" dirty="0" smtClean="0">
                <a:solidFill>
                  <a:schemeClr val="accent3">
                    <a:lumMod val="50000"/>
                  </a:schemeClr>
                </a:solidFill>
              </a:rPr>
              <a:t/>
            </a:r>
            <a:br>
              <a:rPr lang="pt-BR" sz="1600" b="1" dirty="0" smtClean="0">
                <a:solidFill>
                  <a:schemeClr val="accent3">
                    <a:lumMod val="50000"/>
                  </a:schemeClr>
                </a:solidFill>
              </a:rPr>
            </a:br>
            <a:r>
              <a:rPr lang="pt-BR" sz="1600" b="1" dirty="0">
                <a:solidFill>
                  <a:schemeClr val="bg2">
                    <a:lumMod val="50000"/>
                  </a:schemeClr>
                </a:solidFill>
              </a:rPr>
              <a:t/>
            </a:r>
            <a:br>
              <a:rPr lang="pt-BR" sz="1600" b="1" dirty="0">
                <a:solidFill>
                  <a:schemeClr val="bg2">
                    <a:lumMod val="50000"/>
                  </a:schemeClr>
                </a:solidFill>
              </a:rPr>
            </a:br>
            <a:r>
              <a:rPr lang="pt-BR" sz="1600" dirty="0">
                <a:solidFill>
                  <a:schemeClr val="bg2">
                    <a:lumMod val="50000"/>
                  </a:schemeClr>
                </a:solidFill>
              </a:rPr>
              <a:t>Presidente da Aliança Pesquisa </a:t>
            </a:r>
            <a:r>
              <a:rPr lang="pt-BR" sz="1600" dirty="0" smtClean="0">
                <a:solidFill>
                  <a:schemeClr val="bg2">
                    <a:lumMod val="50000"/>
                  </a:schemeClr>
                </a:solidFill>
              </a:rPr>
              <a:t>Clínica Brasil</a:t>
            </a:r>
            <a:r>
              <a:rPr lang="pt-BR" sz="1600" dirty="0">
                <a:solidFill>
                  <a:schemeClr val="bg2">
                    <a:lumMod val="50000"/>
                  </a:schemeClr>
                </a:solidFill>
              </a:rPr>
              <a:t/>
            </a:r>
            <a:br>
              <a:rPr lang="pt-BR" sz="1600" dirty="0">
                <a:solidFill>
                  <a:schemeClr val="bg2">
                    <a:lumMod val="50000"/>
                  </a:schemeClr>
                </a:solidFill>
              </a:rPr>
            </a:br>
            <a:r>
              <a:rPr lang="pt-BR" sz="1600" dirty="0">
                <a:solidFill>
                  <a:schemeClr val="bg2">
                    <a:lumMod val="50000"/>
                  </a:schemeClr>
                </a:solidFill>
              </a:rPr>
              <a:t>Investigador Principal do Centro de Pesquisa Clínica em Oncologia do </a:t>
            </a:r>
            <a:br>
              <a:rPr lang="pt-BR" sz="1600" dirty="0">
                <a:solidFill>
                  <a:schemeClr val="bg2">
                    <a:lumMod val="50000"/>
                  </a:schemeClr>
                </a:solidFill>
              </a:rPr>
            </a:br>
            <a:r>
              <a:rPr lang="pt-BR" sz="1600" dirty="0">
                <a:solidFill>
                  <a:schemeClr val="bg2">
                    <a:lumMod val="50000"/>
                  </a:schemeClr>
                </a:solidFill>
              </a:rPr>
              <a:t>Hospital de Caridade de Ijuí</a:t>
            </a:r>
            <a:br>
              <a:rPr lang="pt-BR" sz="1600" dirty="0">
                <a:solidFill>
                  <a:schemeClr val="bg2">
                    <a:lumMod val="50000"/>
                  </a:schemeClr>
                </a:solidFill>
              </a:rPr>
            </a:br>
            <a:r>
              <a:rPr lang="pt-BR" sz="1600" dirty="0">
                <a:solidFill>
                  <a:schemeClr val="bg2">
                    <a:lumMod val="50000"/>
                  </a:schemeClr>
                </a:solidFill>
              </a:rPr>
              <a:t>Coordenador do CACON do Hospital de Caridade de Ijuí </a:t>
            </a:r>
            <a:endParaRPr lang="en-US" sz="1600" b="1" dirty="0">
              <a:solidFill>
                <a:schemeClr val="bg2">
                  <a:lumMod val="50000"/>
                </a:schemeClr>
              </a:solidFill>
              <a:latin typeface="Arial"/>
              <a:cs typeface="Arial"/>
            </a:endParaRPr>
          </a:p>
        </p:txBody>
      </p:sp>
      <p:sp>
        <p:nvSpPr>
          <p:cNvPr id="4" name="CaixaDeTexto 3"/>
          <p:cNvSpPr txBox="1"/>
          <p:nvPr/>
        </p:nvSpPr>
        <p:spPr>
          <a:xfrm>
            <a:off x="179512" y="2757383"/>
            <a:ext cx="8640960" cy="646331"/>
          </a:xfrm>
          <a:prstGeom prst="rect">
            <a:avLst/>
          </a:prstGeom>
          <a:noFill/>
        </p:spPr>
        <p:txBody>
          <a:bodyPr wrap="square" rtlCol="0">
            <a:spAutoFit/>
          </a:bodyPr>
          <a:lstStyle/>
          <a:p>
            <a:pPr algn="ctr"/>
            <a:r>
              <a:rPr lang="en-US" sz="1050" b="1" dirty="0">
                <a:solidFill>
                  <a:srgbClr val="1466C5"/>
                </a:solidFill>
                <a:latin typeface="Arial"/>
                <a:cs typeface="Arial"/>
              </a:rPr>
              <a:t> </a:t>
            </a:r>
            <a:r>
              <a:rPr lang="pt-BR" sz="3600" b="1" dirty="0">
                <a:solidFill>
                  <a:schemeClr val="accent3">
                    <a:lumMod val="50000"/>
                  </a:schemeClr>
                </a:solidFill>
                <a:latin typeface="Calibri" pitchFamily="34" charset="0"/>
              </a:rPr>
              <a:t>PROJETO DE </a:t>
            </a:r>
            <a:r>
              <a:rPr lang="pt-BR" sz="3600" b="1" dirty="0" smtClean="0">
                <a:solidFill>
                  <a:schemeClr val="accent3">
                    <a:lumMod val="50000"/>
                  </a:schemeClr>
                </a:solidFill>
                <a:latin typeface="Calibri" pitchFamily="34" charset="0"/>
              </a:rPr>
              <a:t>LEI - PLS  </a:t>
            </a:r>
            <a:r>
              <a:rPr lang="pt-BR" sz="3600" b="1" dirty="0">
                <a:solidFill>
                  <a:schemeClr val="accent3">
                    <a:lumMod val="50000"/>
                  </a:schemeClr>
                </a:solidFill>
                <a:latin typeface="Calibri" pitchFamily="34" charset="0"/>
              </a:rPr>
              <a:t>200/2015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11188" y="6381750"/>
            <a:ext cx="4249737" cy="301625"/>
          </a:xfrm>
          <a:prstGeom prst="rect">
            <a:avLst/>
          </a:prstGeom>
          <a:noFill/>
          <a:ln w="9525">
            <a:noFill/>
            <a:miter lim="800000"/>
            <a:headEnd/>
            <a:tailEnd/>
          </a:ln>
        </p:spPr>
        <p:txBody>
          <a:bodyPr anchor="ctr"/>
          <a:lstStyle/>
          <a:p>
            <a:pPr algn="ctr"/>
            <a:r>
              <a:rPr lang="en-US" sz="1000" i="1">
                <a:solidFill>
                  <a:schemeClr val="tx2"/>
                </a:solidFill>
              </a:rPr>
              <a:t>Ethics review roulette: what can we learn? BMJ. 2004;328:121-122</a:t>
            </a:r>
          </a:p>
        </p:txBody>
      </p:sp>
      <p:pic>
        <p:nvPicPr>
          <p:cNvPr id="5123" name="Picture 5"/>
          <p:cNvPicPr>
            <a:picLocks noChangeAspect="1" noChangeArrowheads="1"/>
          </p:cNvPicPr>
          <p:nvPr/>
        </p:nvPicPr>
        <p:blipFill>
          <a:blip r:embed="rId3" cstate="print"/>
          <a:srcRect/>
          <a:stretch>
            <a:fillRect/>
          </a:stretch>
        </p:blipFill>
        <p:spPr bwMode="auto">
          <a:xfrm>
            <a:off x="4788024" y="1556792"/>
            <a:ext cx="3672977" cy="5017585"/>
          </a:xfrm>
          <a:prstGeom prst="rect">
            <a:avLst/>
          </a:prstGeom>
          <a:noFill/>
          <a:ln w="9525">
            <a:noFill/>
            <a:miter lim="800000"/>
            <a:headEnd/>
            <a:tailEnd/>
          </a:ln>
        </p:spPr>
      </p:pic>
      <p:sp>
        <p:nvSpPr>
          <p:cNvPr id="6" name="Text Box 2"/>
          <p:cNvSpPr txBox="1">
            <a:spLocks noChangeArrowheads="1"/>
          </p:cNvSpPr>
          <p:nvPr/>
        </p:nvSpPr>
        <p:spPr bwMode="auto">
          <a:xfrm>
            <a:off x="467544" y="592139"/>
            <a:ext cx="4248150" cy="2043112"/>
          </a:xfrm>
          <a:prstGeom prst="rect">
            <a:avLst/>
          </a:prstGeom>
          <a:noFill/>
          <a:ln w="9525">
            <a:noFill/>
            <a:miter lim="800000"/>
            <a:headEnd/>
            <a:tailEnd/>
          </a:ln>
          <a:effectLst/>
        </p:spPr>
        <p:txBody>
          <a:bodyPr>
            <a:spAutoFit/>
          </a:bodyPr>
          <a:lstStyle/>
          <a:p>
            <a:pPr>
              <a:defRPr/>
            </a:pPr>
            <a:r>
              <a:rPr lang="pt-BR" sz="2800" dirty="0">
                <a:solidFill>
                  <a:srgbClr val="000000"/>
                </a:solidFill>
                <a:effectLst>
                  <a:outerShdw blurRad="38100" dist="38100" dir="2700000" algn="tl">
                    <a:srgbClr val="C0C0C0"/>
                  </a:outerShdw>
                </a:effectLst>
              </a:rPr>
              <a:t>Nem sempre foi assim...</a:t>
            </a:r>
            <a:r>
              <a:rPr lang="pt-BR" sz="2800" dirty="0">
                <a:solidFill>
                  <a:srgbClr val="000000"/>
                </a:solidFill>
              </a:rPr>
              <a:t> </a:t>
            </a:r>
          </a:p>
          <a:p>
            <a:pPr>
              <a:defRPr/>
            </a:pPr>
            <a:endParaRPr lang="pt-BR" sz="2000" dirty="0">
              <a:solidFill>
                <a:srgbClr val="000000"/>
              </a:solidFill>
              <a:effectLst>
                <a:outerShdw blurRad="38100" dist="38100" dir="2700000" algn="tl">
                  <a:srgbClr val="C0C0C0"/>
                </a:outerShdw>
              </a:effectLst>
            </a:endParaRPr>
          </a:p>
          <a:p>
            <a:pPr>
              <a:defRPr/>
            </a:pPr>
            <a:r>
              <a:rPr lang="pt-BR" sz="2000" dirty="0">
                <a:solidFill>
                  <a:srgbClr val="000000"/>
                </a:solidFill>
                <a:effectLst>
                  <a:outerShdw blurRad="38100" dist="38100" dir="2700000" algn="tl">
                    <a:srgbClr val="C0C0C0"/>
                  </a:outerShdw>
                </a:effectLst>
              </a:rPr>
              <a:t>Consentimento informado:</a:t>
            </a:r>
          </a:p>
          <a:p>
            <a:pPr>
              <a:defRPr/>
            </a:pPr>
            <a:r>
              <a:rPr lang="pt-BR" sz="2000" dirty="0">
                <a:solidFill>
                  <a:srgbClr val="000000"/>
                </a:solidFill>
                <a:effectLst>
                  <a:outerShdw blurRad="38100" dist="38100" dir="2700000" algn="tl">
                    <a:srgbClr val="C0C0C0"/>
                  </a:outerShdw>
                </a:effectLst>
              </a:rPr>
              <a:t> Experiência dos outros países</a:t>
            </a:r>
            <a:r>
              <a:rPr lang="pt-BR" sz="2000" dirty="0">
                <a:solidFill>
                  <a:srgbClr val="000000"/>
                </a:solidFill>
              </a:rPr>
              <a:t>. </a:t>
            </a:r>
          </a:p>
          <a:p>
            <a:pPr>
              <a:defRPr/>
            </a:pPr>
            <a:endParaRPr lang="pt-BR" sz="2000" dirty="0">
              <a:solidFill>
                <a:srgbClr val="000000"/>
              </a:solidFill>
              <a:effectLst>
                <a:outerShdw blurRad="38100" dist="38100" dir="2700000" algn="tl">
                  <a:srgbClr val="C0C0C0"/>
                </a:outerShdw>
              </a:effectLst>
            </a:endParaRPr>
          </a:p>
          <a:p>
            <a:pPr>
              <a:defRPr/>
            </a:pPr>
            <a:endParaRPr lang="pt-BR" sz="2000" dirty="0">
              <a:solidFill>
                <a:srgbClr val="000000"/>
              </a:solidFill>
              <a:effectLst>
                <a:outerShdw blurRad="38100" dist="38100" dir="2700000" algn="tl">
                  <a:srgbClr val="C0C0C0"/>
                </a:outerShdw>
              </a:effectLst>
            </a:endParaRPr>
          </a:p>
        </p:txBody>
      </p:sp>
      <p:sp>
        <p:nvSpPr>
          <p:cNvPr id="7" name="Rectangle 3"/>
          <p:cNvSpPr txBox="1">
            <a:spLocks noChangeArrowheads="1"/>
          </p:cNvSpPr>
          <p:nvPr/>
        </p:nvSpPr>
        <p:spPr>
          <a:xfrm>
            <a:off x="467544" y="2348880"/>
            <a:ext cx="4319588" cy="4032448"/>
          </a:xfrm>
          <a:prstGeom prst="rect">
            <a:avLst/>
          </a:prstGeom>
        </p:spPr>
        <p:txBody>
          <a:bodyPr/>
          <a:lstStyle/>
          <a:p>
            <a:pPr marL="342900" indent="-342900">
              <a:spcBef>
                <a:spcPct val="20000"/>
              </a:spcBef>
              <a:buClr>
                <a:schemeClr val="tx1"/>
              </a:buClr>
              <a:buSzPct val="75000"/>
              <a:defRPr/>
            </a:pPr>
            <a:r>
              <a:rPr lang="pt-PT" sz="2000" kern="0" dirty="0">
                <a:solidFill>
                  <a:srgbClr val="000000"/>
                </a:solidFill>
                <a:effectLst>
                  <a:outerShdw blurRad="38100" dist="38100" dir="2700000" algn="tl">
                    <a:srgbClr val="C0C0C0"/>
                  </a:outerShdw>
                </a:effectLst>
                <a:latin typeface="+mn-lt"/>
              </a:rPr>
              <a:t>Questionamentos no consentimento informado (versões dos EUA e o Reino Unido) no estudo ISIS-2 estimou em</a:t>
            </a:r>
            <a:r>
              <a:rPr lang="pt-PT" sz="2000" b="1" kern="0" dirty="0">
                <a:solidFill>
                  <a:srgbClr val="000000"/>
                </a:solidFill>
                <a:effectLst>
                  <a:outerShdw blurRad="38100" dist="38100" dir="2700000" algn="tl">
                    <a:srgbClr val="C0C0C0"/>
                  </a:outerShdw>
                </a:effectLst>
                <a:latin typeface="+mn-lt"/>
              </a:rPr>
              <a:t> 10.000 </a:t>
            </a:r>
            <a:r>
              <a:rPr lang="pt-PT" sz="2000" kern="0" dirty="0">
                <a:solidFill>
                  <a:srgbClr val="000000"/>
                </a:solidFill>
                <a:effectLst>
                  <a:outerShdw blurRad="38100" dist="38100" dir="2700000" algn="tl">
                    <a:srgbClr val="C0C0C0"/>
                  </a:outerShdw>
                </a:effectLst>
                <a:latin typeface="+mn-lt"/>
              </a:rPr>
              <a:t>as mortes desnecessárias decorrentes diretamente de atrasos no recrutamento de pacientes na pesquisa e portanto, da realização do estudo e divulgação dos resultados</a:t>
            </a:r>
            <a:r>
              <a:rPr lang="pt-PT" sz="2000" b="1" kern="0" dirty="0">
                <a:solidFill>
                  <a:srgbClr val="000000"/>
                </a:solidFill>
                <a:effectLst>
                  <a:outerShdw blurRad="38100" dist="38100" dir="2700000" algn="tl">
                    <a:srgbClr val="C0C0C0"/>
                  </a:outerShdw>
                </a:effectLst>
                <a:latin typeface="+mn-lt"/>
              </a:rPr>
              <a:t>. </a:t>
            </a:r>
          </a:p>
        </p:txBody>
      </p:sp>
      <p:pic>
        <p:nvPicPr>
          <p:cNvPr id="8" name="Picture 7" descr="C:\Users\Lycia Neumann\Dropbox\_LYCIA\Consultorias\Alianca Pesquisa Clinica Brasil\Logomarca\Finais\logo_fundotransparente_aliancapesquisaclinicabras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1" y="378911"/>
            <a:ext cx="2590799" cy="106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346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2116881"/>
            <a:ext cx="8280919" cy="4480471"/>
          </a:xfrm>
        </p:spPr>
        <p:txBody>
          <a:bodyPr>
            <a:normAutofit/>
          </a:bodyPr>
          <a:lstStyle/>
          <a:p>
            <a:pPr marL="0" indent="0" algn="just">
              <a:lnSpc>
                <a:spcPct val="150000"/>
              </a:lnSpc>
              <a:buNone/>
            </a:pPr>
            <a:r>
              <a:rPr lang="pt-BR" sz="2800" dirty="0">
                <a:solidFill>
                  <a:schemeClr val="accent3">
                    <a:lumMod val="50000"/>
                  </a:schemeClr>
                </a:solidFill>
              </a:rPr>
              <a:t>O sistema atual nega o acesso dos brasileiros às terapias inovadores e retira da sociedade médica e científica nacional a oportunidade de participar do estado da arte das ciências médicas e biológicas, como as nações mais desenvolvidas.</a:t>
            </a:r>
          </a:p>
          <a:p>
            <a:endParaRPr lang="pt-BR" dirty="0"/>
          </a:p>
        </p:txBody>
      </p:sp>
      <p:sp>
        <p:nvSpPr>
          <p:cNvPr id="4"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Dilema Ético Brasileiro.</a:t>
            </a:r>
            <a:endParaRPr lang="pt-BR" dirty="0"/>
          </a:p>
        </p:txBody>
      </p:sp>
    </p:spTree>
    <p:extLst>
      <p:ext uri="{BB962C8B-B14F-4D97-AF65-F5344CB8AC3E}">
        <p14:creationId xmlns:p14="http://schemas.microsoft.com/office/powerpoint/2010/main" val="2422498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988840"/>
            <a:ext cx="8640960" cy="4552479"/>
          </a:xfrm>
        </p:spPr>
        <p:txBody>
          <a:bodyPr vert="horz" lIns="91440" tIns="45720" rIns="91440" bIns="45720" rtlCol="0">
            <a:noAutofit/>
          </a:bodyPr>
          <a:lstStyle/>
          <a:p>
            <a:pPr marL="0" indent="0" algn="ctr">
              <a:lnSpc>
                <a:spcPct val="120000"/>
              </a:lnSpc>
              <a:buNone/>
            </a:pPr>
            <a:r>
              <a:rPr lang="pt-BR" sz="3200" dirty="0"/>
              <a:t>O PLS 200/2015 tem como fundamento a harmonização regulatória com os as Diretivas Internacionais que regulamentam a matéria em todo o mundo, respaldadas pela Conferência Internacional de Harmonização (ICH-CIOMS) e pela Organização Mundial da Saúde (OMS). </a:t>
            </a:r>
          </a:p>
        </p:txBody>
      </p:sp>
      <p:sp>
        <p:nvSpPr>
          <p:cNvPr id="4"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O PLS 200/15 é um avanço!</a:t>
            </a:r>
            <a:endParaRPr lang="pt-BR" dirty="0"/>
          </a:p>
        </p:txBody>
      </p:sp>
    </p:spTree>
    <p:extLst>
      <p:ext uri="{BB962C8B-B14F-4D97-AF65-F5344CB8AC3E}">
        <p14:creationId xmlns:p14="http://schemas.microsoft.com/office/powerpoint/2010/main" val="2490994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787272" y="1918668"/>
            <a:ext cx="7726362" cy="430212"/>
          </a:xfrm>
        </p:spPr>
        <p:txBody>
          <a:bodyPr anchor="ctr">
            <a:noAutofit/>
          </a:bodyPr>
          <a:lstStyle/>
          <a:p>
            <a:pPr algn="ctr" eaLnBrk="1" hangingPunct="1">
              <a:defRPr/>
            </a:pPr>
            <a:r>
              <a:rPr lang="en-US" dirty="0" err="1"/>
              <a:t>PRAZOS</a:t>
            </a:r>
            <a:r>
              <a:rPr lang="en-US" dirty="0"/>
              <a:t> x </a:t>
            </a:r>
            <a:r>
              <a:rPr lang="en-US" dirty="0" err="1"/>
              <a:t>EQUANIMIDADE</a:t>
            </a:r>
            <a:endParaRPr lang="en-US" dirty="0"/>
          </a:p>
        </p:txBody>
      </p:sp>
      <p:sp>
        <p:nvSpPr>
          <p:cNvPr id="7171" name="Rectangle 3"/>
          <p:cNvSpPr>
            <a:spLocks noGrp="1" noChangeArrowheads="1"/>
          </p:cNvSpPr>
          <p:nvPr>
            <p:ph type="body" idx="4294967295"/>
          </p:nvPr>
        </p:nvSpPr>
        <p:spPr>
          <a:xfrm>
            <a:off x="647700" y="2708789"/>
            <a:ext cx="7848600" cy="3066500"/>
          </a:xfrm>
          <a:solidFill>
            <a:srgbClr val="CCFFCC"/>
          </a:solidFill>
        </p:spPr>
        <p:txBody>
          <a:bodyPr>
            <a:normAutofit/>
          </a:bodyPr>
          <a:lstStyle/>
          <a:p>
            <a:pPr algn="ctr" eaLnBrk="1" hangingPunct="1">
              <a:lnSpc>
                <a:spcPct val="150000"/>
              </a:lnSpc>
              <a:buFont typeface="Book Antiqua" pitchFamily="18" charset="0"/>
              <a:buNone/>
            </a:pPr>
            <a:r>
              <a:rPr lang="pt-PT" sz="1800" b="1" dirty="0" smtClean="0">
                <a:solidFill>
                  <a:srgbClr val="000000"/>
                </a:solidFill>
              </a:rPr>
              <a:t>A Diretiva Européia: recentemente revisada (Abril 2014) 45 dias para avaliação dos CEPs, com direito a um único questionamento, suspendendo-se o prazo de avaliação enquanto o questionamento não for respondido pelo pesquisador.</a:t>
            </a:r>
          </a:p>
          <a:p>
            <a:pPr algn="ctr" eaLnBrk="1" hangingPunct="1">
              <a:lnSpc>
                <a:spcPct val="130000"/>
              </a:lnSpc>
              <a:buFont typeface="Book Antiqua" pitchFamily="18" charset="0"/>
              <a:buNone/>
            </a:pPr>
            <a:r>
              <a:rPr lang="pt-PT" sz="1800" b="1" dirty="0" smtClean="0">
                <a:solidFill>
                  <a:srgbClr val="000000"/>
                </a:solidFill>
              </a:rPr>
              <a:t>Evita assim que o pesquisador /pesquisa sejam prejudicados por questionamentos destinados a ganhar tempo e que haja a possibilidade da utilização de múltiplos questionamentos para discriminar pesquisadores/centros.</a:t>
            </a:r>
            <a:endParaRPr lang="pt-PT" sz="900" b="1" dirty="0" smtClean="0">
              <a:solidFill>
                <a:srgbClr val="000000"/>
              </a:solidFill>
            </a:endParaRPr>
          </a:p>
          <a:p>
            <a:pPr algn="ctr" eaLnBrk="1" hangingPunct="1">
              <a:lnSpc>
                <a:spcPct val="130000"/>
              </a:lnSpc>
              <a:buFont typeface="Book Antiqua" pitchFamily="18" charset="0"/>
              <a:buNone/>
            </a:pPr>
            <a:endParaRPr lang="en-US" sz="900" b="1" dirty="0" smtClean="0">
              <a:solidFill>
                <a:srgbClr val="000000"/>
              </a:solidFill>
              <a:latin typeface="Comic Sans MS" pitchFamily="66" charset="0"/>
            </a:endParaRPr>
          </a:p>
        </p:txBody>
      </p:sp>
      <p:sp>
        <p:nvSpPr>
          <p:cNvPr id="53253" name="Rectangle 5"/>
          <p:cNvSpPr>
            <a:spLocks noChangeArrowheads="1"/>
          </p:cNvSpPr>
          <p:nvPr/>
        </p:nvSpPr>
        <p:spPr bwMode="auto">
          <a:xfrm>
            <a:off x="0" y="6491288"/>
            <a:ext cx="9144000" cy="366712"/>
          </a:xfrm>
          <a:prstGeom prst="rect">
            <a:avLst/>
          </a:prstGeom>
          <a:noFill/>
          <a:ln w="9525">
            <a:noFill/>
            <a:miter lim="800000"/>
            <a:headEnd/>
            <a:tailEnd/>
          </a:ln>
          <a:effectLst/>
        </p:spPr>
        <p:txBody>
          <a:bodyPr>
            <a:spAutoFit/>
          </a:bodyPr>
          <a:lstStyle/>
          <a:p>
            <a:pPr>
              <a:spcBef>
                <a:spcPct val="20000"/>
              </a:spcBef>
              <a:buFont typeface="Book Antiqua" pitchFamily="18" charset="0"/>
              <a:buNone/>
              <a:defRPr/>
            </a:pPr>
            <a:r>
              <a:rPr lang="pt-PT">
                <a:effectLst>
                  <a:outerShdw blurRad="38100" dist="38100" dir="2700000" algn="tl">
                    <a:srgbClr val="C0C0C0"/>
                  </a:outerShdw>
                </a:effectLst>
                <a:latin typeface="Comic Sans MS" pitchFamily="66" charset="0"/>
              </a:rPr>
              <a:t>.</a:t>
            </a:r>
          </a:p>
        </p:txBody>
      </p:sp>
      <p:sp>
        <p:nvSpPr>
          <p:cNvPr id="53254" name="Rectangle 6"/>
          <p:cNvSpPr>
            <a:spLocks noChangeArrowheads="1"/>
          </p:cNvSpPr>
          <p:nvPr/>
        </p:nvSpPr>
        <p:spPr bwMode="auto">
          <a:xfrm>
            <a:off x="4500563" y="6381750"/>
            <a:ext cx="4394200" cy="304800"/>
          </a:xfrm>
          <a:prstGeom prst="rect">
            <a:avLst/>
          </a:prstGeom>
          <a:noFill/>
          <a:ln w="9525">
            <a:noFill/>
            <a:miter lim="800000"/>
            <a:headEnd/>
            <a:tailEnd/>
          </a:ln>
          <a:effectLst/>
        </p:spPr>
        <p:txBody>
          <a:bodyPr wrap="none">
            <a:spAutoFit/>
          </a:bodyPr>
          <a:lstStyle/>
          <a:p>
            <a:pPr>
              <a:spcBef>
                <a:spcPct val="20000"/>
              </a:spcBef>
              <a:buFont typeface="Book Antiqua" pitchFamily="18" charset="0"/>
              <a:buNone/>
              <a:defRPr/>
            </a:pPr>
            <a:r>
              <a:rPr lang="pt-PT" sz="1400" i="1">
                <a:effectLst>
                  <a:outerShdw blurRad="38100" dist="38100" dir="2700000" algn="tl">
                    <a:srgbClr val="C0C0C0"/>
                  </a:outerShdw>
                </a:effectLst>
              </a:rPr>
              <a:t>Ferraz.O  Aperfeiçoando o ambiente regulatório 2005</a:t>
            </a:r>
          </a:p>
        </p:txBody>
      </p:sp>
      <p:pic>
        <p:nvPicPr>
          <p:cNvPr id="8" name="Picture 7" descr="C:\Users\Lycia Neumann\Dropbox\_LYCIA\Consultorias\Alianca Pesquisa Clinica Brasil\Logomarca\Finais\logo_fundotransparente_aliancapesquisaclinicabrasi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7451" y="378911"/>
            <a:ext cx="2590799" cy="106353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Experiência Internacional.</a:t>
            </a:r>
            <a:endParaRPr lang="pt-BR" dirty="0"/>
          </a:p>
        </p:txBody>
      </p:sp>
    </p:spTree>
    <p:extLst>
      <p:ext uri="{BB962C8B-B14F-4D97-AF65-F5344CB8AC3E}">
        <p14:creationId xmlns:p14="http://schemas.microsoft.com/office/powerpoint/2010/main" val="244749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1484784"/>
            <a:ext cx="8496944" cy="4968552"/>
          </a:xfrm>
        </p:spPr>
        <p:txBody>
          <a:bodyPr>
            <a:normAutofit/>
          </a:bodyPr>
          <a:lstStyle/>
          <a:p>
            <a:pPr marL="0" indent="0" algn="just">
              <a:lnSpc>
                <a:spcPct val="150000"/>
              </a:lnSpc>
              <a:buNone/>
            </a:pPr>
            <a:r>
              <a:rPr lang="pt-BR" sz="2800" dirty="0">
                <a:solidFill>
                  <a:schemeClr val="accent3">
                    <a:lumMod val="50000"/>
                  </a:schemeClr>
                </a:solidFill>
              </a:rPr>
              <a:t>“</a:t>
            </a:r>
            <a:r>
              <a:rPr lang="pt-BR" sz="2800" dirty="0">
                <a:solidFill>
                  <a:srgbClr val="00B050"/>
                </a:solidFill>
              </a:rPr>
              <a:t>UM SISTEMA SEM LEI: PESQUISAS CLINICAS E ÉTICA EM PESQUISA NO BRASIL” : </a:t>
            </a:r>
          </a:p>
          <a:p>
            <a:pPr marL="0" indent="0" algn="just">
              <a:lnSpc>
                <a:spcPct val="150000"/>
              </a:lnSpc>
              <a:buNone/>
            </a:pPr>
            <a:r>
              <a:rPr lang="pt-BR" sz="2800" i="1" dirty="0">
                <a:solidFill>
                  <a:schemeClr val="accent3">
                    <a:lumMod val="50000"/>
                  </a:schemeClr>
                </a:solidFill>
              </a:rPr>
              <a:t>O sistema Brasileiro de revisão de ética em pesquisa padece de problema grave no tocante à sua validade jurídica, por ausência de lei que distribua competências e discipline condutas.</a:t>
            </a:r>
          </a:p>
          <a:p>
            <a:pPr marL="0" indent="0">
              <a:lnSpc>
                <a:spcPct val="200000"/>
              </a:lnSpc>
              <a:buNone/>
            </a:pPr>
            <a:r>
              <a:rPr lang="pt-BR" sz="1800" dirty="0">
                <a:solidFill>
                  <a:schemeClr val="accent3">
                    <a:lumMod val="50000"/>
                  </a:schemeClr>
                </a:solidFill>
              </a:rPr>
              <a:t>Luís Roberto Barroso </a:t>
            </a:r>
            <a:r>
              <a:rPr lang="pt-BR" sz="1800" dirty="0" smtClean="0">
                <a:solidFill>
                  <a:schemeClr val="accent3">
                    <a:lumMod val="50000"/>
                  </a:schemeClr>
                </a:solidFill>
              </a:rPr>
              <a:t>– Jurista (atualmente Ministro do STF)</a:t>
            </a:r>
            <a:endParaRPr lang="pt-BR" dirty="0"/>
          </a:p>
        </p:txBody>
      </p:sp>
      <p:sp>
        <p:nvSpPr>
          <p:cNvPr id="4" name="Título 1"/>
          <p:cNvSpPr>
            <a:spLocks noGrp="1"/>
          </p:cNvSpPr>
          <p:nvPr>
            <p:ph type="title"/>
          </p:nvPr>
        </p:nvSpPr>
        <p:spPr>
          <a:xfrm>
            <a:off x="287888" y="365126"/>
            <a:ext cx="7886700" cy="1325563"/>
          </a:xfrm>
        </p:spPr>
        <p:txBody>
          <a:bodyPr/>
          <a:lstStyle/>
          <a:p>
            <a:r>
              <a:rPr lang="pt-BR" dirty="0" smtClean="0"/>
              <a:t>O PLS 200/15 é um avanço!</a:t>
            </a:r>
            <a:endParaRPr lang="pt-BR" dirty="0"/>
          </a:p>
        </p:txBody>
      </p:sp>
    </p:spTree>
    <p:extLst>
      <p:ext uri="{BB962C8B-B14F-4D97-AF65-F5344CB8AC3E}">
        <p14:creationId xmlns:p14="http://schemas.microsoft.com/office/powerpoint/2010/main" val="716006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2348880"/>
            <a:ext cx="8424936" cy="2880320"/>
          </a:xfrm>
        </p:spPr>
        <p:txBody>
          <a:bodyPr>
            <a:normAutofit fontScale="77500" lnSpcReduction="20000"/>
          </a:bodyPr>
          <a:lstStyle/>
          <a:p>
            <a:pPr algn="just">
              <a:lnSpc>
                <a:spcPct val="150000"/>
              </a:lnSpc>
            </a:pPr>
            <a:r>
              <a:rPr lang="pt-BR" sz="2800" dirty="0">
                <a:solidFill>
                  <a:schemeClr val="accent3">
                    <a:lumMod val="50000"/>
                  </a:schemeClr>
                </a:solidFill>
              </a:rPr>
              <a:t>O </a:t>
            </a:r>
            <a:r>
              <a:rPr lang="pt-BR" sz="2800" dirty="0" smtClean="0">
                <a:solidFill>
                  <a:schemeClr val="accent3">
                    <a:lumMod val="50000"/>
                  </a:schemeClr>
                </a:solidFill>
              </a:rPr>
              <a:t>PLS </a:t>
            </a:r>
            <a:r>
              <a:rPr lang="pt-BR" sz="2800" dirty="0">
                <a:solidFill>
                  <a:schemeClr val="accent3">
                    <a:lumMod val="50000"/>
                  </a:schemeClr>
                </a:solidFill>
              </a:rPr>
              <a:t>200/2015, é a primeira e real oportunidade de se criar um marco legal efetivo para a regulamentação da pesquisa clínica no Brasil, haja vista a fragilidade do atual </a:t>
            </a:r>
            <a:r>
              <a:rPr lang="pt-BR" sz="2800" dirty="0" smtClean="0">
                <a:solidFill>
                  <a:schemeClr val="accent3">
                    <a:lumMod val="50000"/>
                  </a:schemeClr>
                </a:solidFill>
              </a:rPr>
              <a:t>sistema. Estabelece direitos dos participantes, deveres dos pesquisadores, instituições de pesquisa e patrocinadores.</a:t>
            </a:r>
          </a:p>
          <a:p>
            <a:pPr algn="just">
              <a:lnSpc>
                <a:spcPct val="150000"/>
              </a:lnSpc>
            </a:pPr>
            <a:r>
              <a:rPr lang="pt-BR" sz="2800" dirty="0" smtClean="0">
                <a:solidFill>
                  <a:schemeClr val="accent3">
                    <a:lumMod val="50000"/>
                  </a:schemeClr>
                </a:solidFill>
              </a:rPr>
              <a:t>Estabelece prazos de avaliação dos protocolos de pesquisa!</a:t>
            </a:r>
            <a:endParaRPr lang="pt-BR" sz="2800" dirty="0">
              <a:solidFill>
                <a:schemeClr val="accent3">
                  <a:lumMod val="50000"/>
                </a:schemeClr>
              </a:solidFill>
            </a:endParaRPr>
          </a:p>
          <a:p>
            <a:endParaRPr lang="pt-BR" dirty="0"/>
          </a:p>
        </p:txBody>
      </p:sp>
      <p:sp>
        <p:nvSpPr>
          <p:cNvPr id="4"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O PLS 200/15 é um avanço!</a:t>
            </a:r>
            <a:endParaRPr lang="pt-BR" dirty="0"/>
          </a:p>
        </p:txBody>
      </p:sp>
      <p:sp>
        <p:nvSpPr>
          <p:cNvPr id="6" name="Espaço Reservado para Conteúdo 2"/>
          <p:cNvSpPr txBox="1">
            <a:spLocks/>
          </p:cNvSpPr>
          <p:nvPr/>
        </p:nvSpPr>
        <p:spPr>
          <a:xfrm>
            <a:off x="0" y="5849888"/>
            <a:ext cx="9144000" cy="1008112"/>
          </a:xfrm>
          <a:prstGeom prst="rect">
            <a:avLst/>
          </a:prstGeom>
          <a:solidFill>
            <a:schemeClr val="bg2"/>
          </a:solidFill>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pt-BR" sz="3200" b="1" dirty="0" smtClean="0">
                <a:solidFill>
                  <a:schemeClr val="accent3">
                    <a:lumMod val="50000"/>
                  </a:schemeClr>
                </a:solidFill>
              </a:rPr>
              <a:t>Nossos direitos devem ser consagrados por leis, </a:t>
            </a:r>
          </a:p>
          <a:p>
            <a:pPr marL="0" indent="0" algn="ctr">
              <a:buFont typeface="Arial" panose="020B0604020202020204" pitchFamily="34" charset="0"/>
              <a:buNone/>
            </a:pPr>
            <a:r>
              <a:rPr lang="pt-BR" sz="3200" b="1" dirty="0" smtClean="0">
                <a:solidFill>
                  <a:schemeClr val="accent3">
                    <a:lumMod val="50000"/>
                  </a:schemeClr>
                </a:solidFill>
              </a:rPr>
              <a:t>não por Resoluções.</a:t>
            </a:r>
            <a:endParaRPr lang="pt-BR" sz="3200" b="1" dirty="0">
              <a:solidFill>
                <a:schemeClr val="accent3">
                  <a:lumMod val="50000"/>
                </a:schemeClr>
              </a:solidFill>
            </a:endParaRPr>
          </a:p>
        </p:txBody>
      </p:sp>
    </p:spTree>
    <p:extLst>
      <p:ext uri="{BB962C8B-B14F-4D97-AF65-F5344CB8AC3E}">
        <p14:creationId xmlns:p14="http://schemas.microsoft.com/office/powerpoint/2010/main" val="1456016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95536" y="2132856"/>
            <a:ext cx="828092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323625" y="1988840"/>
            <a:ext cx="8352831" cy="3672408"/>
          </a:xfrm>
        </p:spPr>
        <p:txBody>
          <a:bodyPr vert="horz" lIns="91440" tIns="45720" rIns="91440" bIns="45720" rtlCol="0">
            <a:noAutofit/>
          </a:bodyPr>
          <a:lstStyle/>
          <a:p>
            <a:pPr marL="0" indent="0">
              <a:buNone/>
            </a:pP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pt-BR" sz="2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 PLS 200/15 não retira da sociedade o controle das pesquisas!</a:t>
            </a:r>
          </a:p>
          <a:p>
            <a:pPr marL="0" indent="0">
              <a:buNone/>
            </a:pPr>
            <a:endParaRPr lang="pt-BR" sz="24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pt-BR" sz="2400" dirty="0" smtClean="0">
                <a:latin typeface="Calibri" panose="020F0502020204030204" pitchFamily="34" charset="0"/>
                <a:ea typeface="Calibri" panose="020F0502020204030204" pitchFamily="34" charset="0"/>
                <a:cs typeface="Times New Roman" panose="02020603050405020304" pitchFamily="18" charset="0"/>
              </a:rPr>
              <a:t>Os CEPs, que representam os interesses da sociedade, continuarão exercendo o controle das pesquisas, como acontece no mundo todo. </a:t>
            </a:r>
          </a:p>
          <a:p>
            <a:pPr marL="0" indent="0">
              <a:buNone/>
            </a:pPr>
            <a:r>
              <a:rPr lang="pt-BR" sz="2400" dirty="0" smtClean="0">
                <a:latin typeface="Calibri" panose="020F0502020204030204" pitchFamily="34" charset="0"/>
                <a:ea typeface="Calibri" panose="020F0502020204030204" pitchFamily="34" charset="0"/>
                <a:cs typeface="Times New Roman" panose="02020603050405020304" pitchFamily="18" charset="0"/>
              </a:rPr>
              <a:t>E mais...com o PLS 200/15 esse controle passa a ser um dever estabelecido em LEI!</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pt-B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Controle Social.</a:t>
            </a:r>
            <a:endParaRPr lang="pt-BR" dirty="0"/>
          </a:p>
        </p:txBody>
      </p:sp>
    </p:spTree>
    <p:extLst>
      <p:ext uri="{BB962C8B-B14F-4D97-AF65-F5344CB8AC3E}">
        <p14:creationId xmlns:p14="http://schemas.microsoft.com/office/powerpoint/2010/main" val="23095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Autonomia dos CEPs</a:t>
            </a:r>
            <a:endParaRPr lang="pt-BR" dirty="0"/>
          </a:p>
        </p:txBody>
      </p:sp>
      <p:sp>
        <p:nvSpPr>
          <p:cNvPr id="3" name="Espaço Reservado para Conteúdo 2"/>
          <p:cNvSpPr>
            <a:spLocks noGrp="1"/>
          </p:cNvSpPr>
          <p:nvPr>
            <p:ph idx="1"/>
          </p:nvPr>
        </p:nvSpPr>
        <p:spPr>
          <a:xfrm>
            <a:off x="611560" y="1628800"/>
            <a:ext cx="7791079" cy="4408463"/>
          </a:xfrm>
        </p:spPr>
        <p:txBody>
          <a:bodyPr>
            <a:normAutofit fontScale="85000" lnSpcReduction="20000"/>
          </a:bodyPr>
          <a:lstStyle/>
          <a:p>
            <a:pPr marL="0" indent="0">
              <a:buNone/>
            </a:pPr>
            <a:endParaRPr lang="pt-BR" dirty="0">
              <a:solidFill>
                <a:srgbClr val="FF0000"/>
              </a:solidFill>
            </a:endParaRPr>
          </a:p>
          <a:p>
            <a:pPr marL="0" indent="0">
              <a:buNone/>
            </a:pPr>
            <a:r>
              <a:rPr lang="pt-BR" sz="2400" dirty="0" smtClean="0">
                <a:solidFill>
                  <a:srgbClr val="FF0000"/>
                </a:solidFill>
              </a:rPr>
              <a:t>O PLS 200/15 estabelece legalmente a formação dos Comitês de Ética!</a:t>
            </a:r>
          </a:p>
          <a:p>
            <a:pPr marL="0" indent="0">
              <a:buNone/>
            </a:pPr>
            <a:r>
              <a:rPr lang="pt-BR" sz="2400" dirty="0" smtClean="0">
                <a:solidFill>
                  <a:srgbClr val="FF0000"/>
                </a:solidFill>
              </a:rPr>
              <a:t>Cria regras e submete seu funcionamento à autoridade competente.  </a:t>
            </a:r>
          </a:p>
          <a:p>
            <a:pPr marL="0" indent="0">
              <a:buNone/>
            </a:pPr>
            <a:endParaRPr lang="pt-BR" dirty="0">
              <a:solidFill>
                <a:srgbClr val="FF0000"/>
              </a:solidFill>
            </a:endParaRPr>
          </a:p>
          <a:p>
            <a:pPr marL="0" indent="0">
              <a:buNone/>
            </a:pPr>
            <a:r>
              <a:rPr lang="pt-BR" b="1" dirty="0"/>
              <a:t>Art. 2º </a:t>
            </a:r>
            <a:r>
              <a:rPr lang="pt-BR" dirty="0"/>
              <a:t>Para os efeitos desta Lei são adotadas as seguintes definições:</a:t>
            </a:r>
          </a:p>
          <a:p>
            <a:pPr marL="0" indent="0">
              <a:buNone/>
            </a:pPr>
            <a:r>
              <a:rPr lang="pt-BR" dirty="0"/>
              <a:t>VII ‒ </a:t>
            </a:r>
            <a:r>
              <a:rPr lang="pt-BR" dirty="0">
                <a:solidFill>
                  <a:srgbClr val="00B050"/>
                </a:solidFill>
              </a:rPr>
              <a:t>comitê de ética independente (CEI):</a:t>
            </a:r>
            <a:r>
              <a:rPr lang="pt-BR" dirty="0"/>
              <a:t> organização independente constituída por colegiado interdisciplinar, que inclui profissionais médicos, cientistas e membros não médicos e não cientistas, responsável por assegurar a proteção dos direitos, da segurança e do bem-estar dos sujeitos da pesquisa clínica, mediante a revisão ética dos protocolos de pesquisa;</a:t>
            </a:r>
          </a:p>
          <a:p>
            <a:pPr marL="0" indent="0">
              <a:buNone/>
            </a:pPr>
            <a:endParaRPr lang="pt-BR" dirty="0" smtClean="0">
              <a:solidFill>
                <a:srgbClr val="FF0000"/>
              </a:solidFill>
            </a:endParaRPr>
          </a:p>
          <a:p>
            <a:pPr marL="0" indent="0">
              <a:buNone/>
            </a:pPr>
            <a:r>
              <a:rPr lang="pt-BR" dirty="0"/>
              <a:t>VIII ‒ </a:t>
            </a:r>
            <a:r>
              <a:rPr lang="pt-BR" dirty="0">
                <a:solidFill>
                  <a:srgbClr val="00B050"/>
                </a:solidFill>
              </a:rPr>
              <a:t>comitê de ética em pesquisa (CEP):</a:t>
            </a:r>
            <a:r>
              <a:rPr lang="pt-BR" dirty="0"/>
              <a:t> colegiado vinculado a instituição pública ou privada que realiza pesquisa clínica, de composição interdisciplinar, que inclui profissionais médicos, cientistas e membros não médicos e não cientistas, responsável por assegurar a proteção dos direitos, da segurança e do bem-estar dos sujeitos da pesquisa clínica, mediante a revisão ética dos protocolos de pesquisa;</a:t>
            </a:r>
          </a:p>
          <a:p>
            <a:pPr marL="0" indent="0">
              <a:buNone/>
            </a:pPr>
            <a:endParaRPr lang="pt-BR" dirty="0">
              <a:solidFill>
                <a:srgbClr val="FF0000"/>
              </a:solidFill>
            </a:endParaRPr>
          </a:p>
          <a:p>
            <a:endParaRPr lang="pt-BR" dirty="0" smtClean="0"/>
          </a:p>
          <a:p>
            <a:pPr marL="0" indent="0">
              <a:buNone/>
            </a:pPr>
            <a:endParaRPr lang="pt-BR" dirty="0"/>
          </a:p>
        </p:txBody>
      </p:sp>
    </p:spTree>
    <p:extLst>
      <p:ext uri="{BB962C8B-B14F-4D97-AF65-F5344CB8AC3E}">
        <p14:creationId xmlns:p14="http://schemas.microsoft.com/office/powerpoint/2010/main" val="3173051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95536" y="1484784"/>
            <a:ext cx="8280920" cy="4552479"/>
          </a:xfrm>
        </p:spPr>
        <p:txBody>
          <a:bodyPr>
            <a:normAutofit fontScale="92500" lnSpcReduction="20000"/>
          </a:bodyPr>
          <a:lstStyle/>
          <a:p>
            <a:pPr marL="0" indent="0" algn="just">
              <a:lnSpc>
                <a:spcPct val="150000"/>
              </a:lnSpc>
              <a:buNone/>
            </a:pPr>
            <a:endParaRPr lang="pt-BR" sz="2800" dirty="0" smtClean="0">
              <a:solidFill>
                <a:schemeClr val="accent3">
                  <a:lumMod val="50000"/>
                </a:schemeClr>
              </a:solidFill>
            </a:endParaRPr>
          </a:p>
          <a:p>
            <a:pPr marL="0" indent="0" algn="just">
              <a:lnSpc>
                <a:spcPct val="150000"/>
              </a:lnSpc>
              <a:buNone/>
            </a:pPr>
            <a:r>
              <a:rPr lang="pt-BR" sz="2800" dirty="0" smtClean="0">
                <a:solidFill>
                  <a:srgbClr val="FF0000"/>
                </a:solidFill>
              </a:rPr>
              <a:t>A </a:t>
            </a:r>
            <a:r>
              <a:rPr lang="pt-BR" sz="2800" dirty="0">
                <a:solidFill>
                  <a:srgbClr val="FF0000"/>
                </a:solidFill>
              </a:rPr>
              <a:t>duplicidade de apreciação </a:t>
            </a:r>
            <a:r>
              <a:rPr lang="pt-BR" sz="2800" dirty="0">
                <a:solidFill>
                  <a:schemeClr val="accent3">
                    <a:lumMod val="50000"/>
                  </a:schemeClr>
                </a:solidFill>
              </a:rPr>
              <a:t>se </a:t>
            </a:r>
            <a:r>
              <a:rPr lang="pt-BR" sz="2800" dirty="0" smtClean="0">
                <a:solidFill>
                  <a:schemeClr val="accent3">
                    <a:lumMod val="50000"/>
                  </a:schemeClr>
                </a:solidFill>
              </a:rPr>
              <a:t>baseia, </a:t>
            </a:r>
            <a:r>
              <a:rPr lang="pt-BR" sz="2800" dirty="0">
                <a:solidFill>
                  <a:schemeClr val="accent3">
                    <a:lumMod val="50000"/>
                  </a:schemeClr>
                </a:solidFill>
              </a:rPr>
              <a:t>há vinte </a:t>
            </a:r>
            <a:r>
              <a:rPr lang="pt-BR" sz="2800" dirty="0" smtClean="0">
                <a:solidFill>
                  <a:schemeClr val="accent3">
                    <a:lumMod val="50000"/>
                  </a:schemeClr>
                </a:solidFill>
              </a:rPr>
              <a:t>anos, </a:t>
            </a:r>
            <a:r>
              <a:rPr lang="pt-BR" sz="2800" dirty="0">
                <a:solidFill>
                  <a:schemeClr val="accent3">
                    <a:lumMod val="50000"/>
                  </a:schemeClr>
                </a:solidFill>
              </a:rPr>
              <a:t>na </a:t>
            </a:r>
            <a:r>
              <a:rPr lang="pt-BR" sz="2800" dirty="0">
                <a:solidFill>
                  <a:srgbClr val="FF0000"/>
                </a:solidFill>
              </a:rPr>
              <a:t>desqualificação do parecer do CEP da instituição </a:t>
            </a:r>
            <a:r>
              <a:rPr lang="pt-BR" sz="2800" dirty="0">
                <a:solidFill>
                  <a:schemeClr val="accent3">
                    <a:lumMod val="50000"/>
                  </a:schemeClr>
                </a:solidFill>
              </a:rPr>
              <a:t>(Centro Coordenador), para que haja um controle central, e isso gera toda a morosidade e burocracia</a:t>
            </a:r>
            <a:r>
              <a:rPr lang="pt-BR" sz="2800" dirty="0" smtClean="0">
                <a:solidFill>
                  <a:schemeClr val="accent3">
                    <a:lumMod val="50000"/>
                  </a:schemeClr>
                </a:solidFill>
              </a:rPr>
              <a:t>.</a:t>
            </a:r>
          </a:p>
          <a:p>
            <a:pPr marL="0" indent="0" algn="just">
              <a:lnSpc>
                <a:spcPct val="150000"/>
              </a:lnSpc>
              <a:buNone/>
            </a:pPr>
            <a:r>
              <a:rPr lang="pt-BR" sz="2800" dirty="0" smtClean="0">
                <a:solidFill>
                  <a:schemeClr val="accent3">
                    <a:lumMod val="50000"/>
                  </a:schemeClr>
                </a:solidFill>
              </a:rPr>
              <a:t>A dupla avaliação </a:t>
            </a:r>
            <a:r>
              <a:rPr lang="pt-BR" sz="2800" dirty="0" smtClean="0">
                <a:solidFill>
                  <a:srgbClr val="FF0000"/>
                </a:solidFill>
              </a:rPr>
              <a:t>retira autonomia </a:t>
            </a:r>
            <a:r>
              <a:rPr lang="pt-BR" sz="2800" dirty="0" smtClean="0">
                <a:solidFill>
                  <a:schemeClr val="accent3">
                    <a:lumMod val="50000"/>
                  </a:schemeClr>
                </a:solidFill>
              </a:rPr>
              <a:t>dos mais de 720 CEPs locais, pois ao final, o parecer da CONEP prevalece sobre os pareceres de todos os demais CEPs.</a:t>
            </a:r>
          </a:p>
          <a:p>
            <a:pPr marL="0" indent="0" algn="just">
              <a:lnSpc>
                <a:spcPct val="150000"/>
              </a:lnSpc>
              <a:buNone/>
            </a:pPr>
            <a:endParaRPr lang="pt-BR" sz="2800" dirty="0" smtClean="0">
              <a:solidFill>
                <a:schemeClr val="accent3">
                  <a:lumMod val="50000"/>
                </a:schemeClr>
              </a:solidFill>
            </a:endParaRPr>
          </a:p>
          <a:p>
            <a:pPr marL="0" indent="0" algn="just">
              <a:lnSpc>
                <a:spcPct val="150000"/>
              </a:lnSpc>
              <a:buNone/>
            </a:pPr>
            <a:endParaRPr lang="pt-BR" sz="2800" dirty="0" smtClean="0">
              <a:solidFill>
                <a:schemeClr val="accent3">
                  <a:lumMod val="50000"/>
                </a:schemeClr>
              </a:solidFill>
            </a:endParaRPr>
          </a:p>
          <a:p>
            <a:pPr marL="0" indent="0" algn="just">
              <a:lnSpc>
                <a:spcPct val="150000"/>
              </a:lnSpc>
              <a:buNone/>
            </a:pPr>
            <a:endParaRPr lang="pt-BR" sz="2800" dirty="0" smtClean="0">
              <a:solidFill>
                <a:schemeClr val="accent3">
                  <a:lumMod val="50000"/>
                </a:schemeClr>
              </a:solidFill>
            </a:endParaRPr>
          </a:p>
          <a:p>
            <a:pPr marL="0" indent="0" algn="just">
              <a:lnSpc>
                <a:spcPct val="150000"/>
              </a:lnSpc>
              <a:buNone/>
            </a:pPr>
            <a:endParaRPr lang="pt-BR" sz="2800" dirty="0">
              <a:solidFill>
                <a:schemeClr val="accent3">
                  <a:lumMod val="50000"/>
                </a:schemeClr>
              </a:solidFill>
            </a:endParaRPr>
          </a:p>
        </p:txBody>
      </p:sp>
      <p:sp>
        <p:nvSpPr>
          <p:cNvPr id="4" name="Título 1"/>
          <p:cNvSpPr>
            <a:spLocks noGrp="1"/>
          </p:cNvSpPr>
          <p:nvPr>
            <p:ph type="title"/>
          </p:nvPr>
        </p:nvSpPr>
        <p:spPr>
          <a:xfrm>
            <a:off x="628650" y="365126"/>
            <a:ext cx="7886700" cy="1325563"/>
          </a:xfrm>
        </p:spPr>
        <p:txBody>
          <a:bodyPr/>
          <a:lstStyle/>
          <a:p>
            <a:r>
              <a:rPr lang="pt-BR" dirty="0" smtClean="0"/>
              <a:t>Situação Atual - duplicidade</a:t>
            </a:r>
            <a:br>
              <a:rPr lang="pt-BR" dirty="0" smtClean="0"/>
            </a:br>
            <a:r>
              <a:rPr lang="pt-BR" dirty="0" smtClean="0"/>
              <a:t>Morosidade e Burocracia</a:t>
            </a:r>
            <a:endParaRPr lang="pt-BR" dirty="0"/>
          </a:p>
        </p:txBody>
      </p:sp>
    </p:spTree>
    <p:extLst>
      <p:ext uri="{BB962C8B-B14F-4D97-AF65-F5344CB8AC3E}">
        <p14:creationId xmlns:p14="http://schemas.microsoft.com/office/powerpoint/2010/main" val="32047136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2276872"/>
            <a:ext cx="849694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248529" y="1690689"/>
            <a:ext cx="8496944" cy="4824536"/>
          </a:xfrm>
        </p:spPr>
        <p:txBody>
          <a:bodyPr>
            <a:normAutofit/>
          </a:bodyPr>
          <a:lstStyle/>
          <a:p>
            <a:pPr marL="0" indent="0" algn="just">
              <a:lnSpc>
                <a:spcPct val="150000"/>
              </a:lnSpc>
              <a:buNone/>
            </a:pPr>
            <a:endParaRPr lang="pt-BR" dirty="0" smtClean="0">
              <a:solidFill>
                <a:schemeClr val="accent3">
                  <a:lumMod val="50000"/>
                </a:schemeClr>
              </a:solidFill>
            </a:endParaRPr>
          </a:p>
          <a:p>
            <a:pPr marL="0" indent="0" algn="ctr">
              <a:lnSpc>
                <a:spcPct val="150000"/>
              </a:lnSpc>
              <a:buNone/>
            </a:pPr>
            <a:r>
              <a:rPr lang="pt-BR" sz="2400" b="1" dirty="0" smtClean="0">
                <a:solidFill>
                  <a:schemeClr val="bg1"/>
                </a:solidFill>
              </a:rPr>
              <a:t>O PLS 200/15 GARANTE LEGALMENTE esse direito!</a:t>
            </a:r>
          </a:p>
          <a:p>
            <a:pPr marL="0" indent="0" algn="just">
              <a:lnSpc>
                <a:spcPct val="150000"/>
              </a:lnSpc>
              <a:buNone/>
            </a:pPr>
            <a:endParaRPr lang="pt-BR" dirty="0" smtClean="0">
              <a:solidFill>
                <a:srgbClr val="00B050"/>
              </a:solidFill>
            </a:endParaRPr>
          </a:p>
          <a:p>
            <a:pPr marL="0" indent="0" algn="just">
              <a:lnSpc>
                <a:spcPct val="150000"/>
              </a:lnSpc>
              <a:buNone/>
            </a:pPr>
            <a:r>
              <a:rPr lang="pt-BR" dirty="0" smtClean="0">
                <a:solidFill>
                  <a:srgbClr val="00B050"/>
                </a:solidFill>
              </a:rPr>
              <a:t>O PLS 200/15 garante legalmente ao participante sem alternativa </a:t>
            </a:r>
            <a:r>
              <a:rPr lang="pt-BR" dirty="0">
                <a:solidFill>
                  <a:srgbClr val="00B050"/>
                </a:solidFill>
              </a:rPr>
              <a:t>terapêutica no país ou quando </a:t>
            </a:r>
            <a:r>
              <a:rPr lang="pt-BR" dirty="0" smtClean="0">
                <a:solidFill>
                  <a:srgbClr val="00B050"/>
                </a:solidFill>
              </a:rPr>
              <a:t>houver </a:t>
            </a:r>
            <a:r>
              <a:rPr lang="pt-BR" dirty="0">
                <a:solidFill>
                  <a:srgbClr val="00B050"/>
                </a:solidFill>
              </a:rPr>
              <a:t>risco de </a:t>
            </a:r>
            <a:r>
              <a:rPr lang="pt-BR" dirty="0" smtClean="0">
                <a:solidFill>
                  <a:srgbClr val="00B050"/>
                </a:solidFill>
              </a:rPr>
              <a:t>morte, o </a:t>
            </a:r>
            <a:r>
              <a:rPr lang="pt-BR" dirty="0">
                <a:solidFill>
                  <a:srgbClr val="00B050"/>
                </a:solidFill>
              </a:rPr>
              <a:t>fornecimento do </a:t>
            </a:r>
            <a:r>
              <a:rPr lang="pt-BR" dirty="0" smtClean="0">
                <a:solidFill>
                  <a:srgbClr val="00B050"/>
                </a:solidFill>
              </a:rPr>
              <a:t>medicamento experimental, </a:t>
            </a:r>
            <a:r>
              <a:rPr lang="pt-BR" dirty="0">
                <a:solidFill>
                  <a:srgbClr val="00B050"/>
                </a:solidFill>
              </a:rPr>
              <a:t>pelo </a:t>
            </a:r>
            <a:r>
              <a:rPr lang="pt-BR" dirty="0" smtClean="0">
                <a:solidFill>
                  <a:srgbClr val="00B050"/>
                </a:solidFill>
              </a:rPr>
              <a:t>tempo que lhe for </a:t>
            </a:r>
            <a:r>
              <a:rPr lang="pt-BR" dirty="0">
                <a:solidFill>
                  <a:srgbClr val="00B050"/>
                </a:solidFill>
              </a:rPr>
              <a:t>necessário, </a:t>
            </a:r>
            <a:r>
              <a:rPr lang="pt-BR" dirty="0" smtClean="0">
                <a:solidFill>
                  <a:srgbClr val="00B050"/>
                </a:solidFill>
              </a:rPr>
              <a:t>a </a:t>
            </a:r>
            <a:r>
              <a:rPr lang="pt-BR" dirty="0">
                <a:solidFill>
                  <a:srgbClr val="00B050"/>
                </a:solidFill>
              </a:rPr>
              <a:t>critério </a:t>
            </a:r>
            <a:r>
              <a:rPr lang="pt-BR" dirty="0" smtClean="0">
                <a:solidFill>
                  <a:srgbClr val="00B050"/>
                </a:solidFill>
              </a:rPr>
              <a:t>do médico pesquisador, de acordo com </a:t>
            </a:r>
            <a:r>
              <a:rPr lang="pt-BR" dirty="0">
                <a:solidFill>
                  <a:srgbClr val="00B050"/>
                </a:solidFill>
              </a:rPr>
              <a:t>a legislação </a:t>
            </a:r>
            <a:r>
              <a:rPr lang="pt-BR" dirty="0" smtClean="0">
                <a:solidFill>
                  <a:srgbClr val="00B050"/>
                </a:solidFill>
              </a:rPr>
              <a:t>sanitária.</a:t>
            </a:r>
          </a:p>
          <a:p>
            <a:pPr marL="0" indent="0" algn="just">
              <a:lnSpc>
                <a:spcPct val="150000"/>
              </a:lnSpc>
              <a:buNone/>
            </a:pPr>
            <a:r>
              <a:rPr lang="pt-BR" u="sng" dirty="0" smtClean="0"/>
              <a:t>Exatamente como acontece em todos os outros países do mundo.</a:t>
            </a:r>
            <a:endParaRPr lang="pt-BR" u="sng" dirty="0"/>
          </a:p>
          <a:p>
            <a:endParaRPr lang="pt-BR" u="sng" dirty="0"/>
          </a:p>
        </p:txBody>
      </p:sp>
      <p:sp>
        <p:nvSpPr>
          <p:cNvPr id="4" name="Título 1"/>
          <p:cNvSpPr>
            <a:spLocks noGrp="1"/>
          </p:cNvSpPr>
          <p:nvPr>
            <p:ph type="title"/>
          </p:nvPr>
        </p:nvSpPr>
        <p:spPr>
          <a:xfrm>
            <a:off x="395536" y="365126"/>
            <a:ext cx="7886700" cy="1325563"/>
          </a:xfrm>
        </p:spPr>
        <p:txBody>
          <a:bodyPr/>
          <a:lstStyle/>
          <a:p>
            <a:r>
              <a:rPr lang="pt-BR" dirty="0" smtClean="0"/>
              <a:t>Acesso Pós-Estudo</a:t>
            </a:r>
            <a:endParaRPr lang="pt-BR" dirty="0"/>
          </a:p>
        </p:txBody>
      </p:sp>
    </p:spTree>
    <p:extLst>
      <p:ext uri="{BB962C8B-B14F-4D97-AF65-F5344CB8AC3E}">
        <p14:creationId xmlns:p14="http://schemas.microsoft.com/office/powerpoint/2010/main" val="194269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55000" lnSpcReduction="20000"/>
          </a:bodyPr>
          <a:lstStyle/>
          <a:p>
            <a:pPr>
              <a:lnSpc>
                <a:spcPct val="120000"/>
              </a:lnSpc>
            </a:pPr>
            <a:r>
              <a:rPr lang="pt-BR" sz="2900" dirty="0" smtClean="0"/>
              <a:t>Sen. Ana Amelia toma conhecimento das dificuldades da Pesquisa Clínica no Brasil e solicita audiência pública na CAS</a:t>
            </a:r>
          </a:p>
          <a:p>
            <a:pPr>
              <a:lnSpc>
                <a:spcPct val="120000"/>
              </a:lnSpc>
            </a:pPr>
            <a:r>
              <a:rPr lang="pt-BR" sz="2900" dirty="0" smtClean="0"/>
              <a:t>1ª Audiência pública na CAS em 15/04/2014</a:t>
            </a:r>
          </a:p>
          <a:p>
            <a:pPr>
              <a:lnSpc>
                <a:spcPct val="120000"/>
              </a:lnSpc>
            </a:pPr>
            <a:r>
              <a:rPr lang="pt-BR" sz="2900" dirty="0" smtClean="0"/>
              <a:t>Grupo de trabalho formado – 2 reuniões – resultado: CONEP promete diminuir prazo de avaliação. ANVISA promete que nova reolução RDC 09/14 vai ajudar. Todos concordam que há a necessidade de um projeto de Lei.</a:t>
            </a:r>
          </a:p>
          <a:p>
            <a:pPr>
              <a:lnSpc>
                <a:spcPct val="120000"/>
              </a:lnSpc>
            </a:pPr>
            <a:r>
              <a:rPr lang="pt-BR" sz="2900" dirty="0" smtClean="0"/>
              <a:t>PLS 200/15 é apresentado ao Senado pelos senadores Ana Amelia, Waldemir Moka e Walter Pinheiro.</a:t>
            </a:r>
          </a:p>
          <a:p>
            <a:pPr>
              <a:lnSpc>
                <a:spcPct val="120000"/>
              </a:lnSpc>
            </a:pPr>
            <a:r>
              <a:rPr lang="pt-BR" sz="2900" dirty="0" smtClean="0"/>
              <a:t>PLS 200/15 é aprovado na CCJ e é encaminhado para a CCT.</a:t>
            </a:r>
          </a:p>
          <a:p>
            <a:pPr>
              <a:lnSpc>
                <a:spcPct val="120000"/>
              </a:lnSpc>
            </a:pPr>
            <a:r>
              <a:rPr lang="pt-BR" sz="2900" dirty="0" smtClean="0"/>
              <a:t>Sen. Aloysio Nunes é o relator do PLS 200/15 na CCT.</a:t>
            </a:r>
          </a:p>
          <a:p>
            <a:pPr>
              <a:lnSpc>
                <a:spcPct val="120000"/>
              </a:lnSpc>
            </a:pPr>
            <a:r>
              <a:rPr lang="pt-BR" sz="2900" dirty="0" smtClean="0"/>
              <a:t>Audiência pública na CCT em 10/11/2105.</a:t>
            </a:r>
          </a:p>
          <a:p>
            <a:pPr marL="0" indent="0" algn="ctr">
              <a:lnSpc>
                <a:spcPct val="120000"/>
              </a:lnSpc>
              <a:buNone/>
            </a:pPr>
            <a:r>
              <a:rPr lang="pt-BR" sz="2900" dirty="0" smtClean="0"/>
              <a:t>O que mudou para os pacientes brasileiros até o momento? </a:t>
            </a:r>
          </a:p>
          <a:p>
            <a:pPr marL="0" indent="0" algn="ctr">
              <a:lnSpc>
                <a:spcPct val="120000"/>
              </a:lnSpc>
              <a:buNone/>
            </a:pPr>
            <a:r>
              <a:rPr lang="pt-BR" sz="2900" dirty="0" smtClean="0"/>
              <a:t>Na prática </a:t>
            </a:r>
            <a:r>
              <a:rPr lang="pt-BR" sz="5100" dirty="0" smtClean="0">
                <a:solidFill>
                  <a:srgbClr val="FF0000"/>
                </a:solidFill>
              </a:rPr>
              <a:t>NADA!</a:t>
            </a:r>
          </a:p>
          <a:p>
            <a:endParaRPr lang="pt-BR" dirty="0"/>
          </a:p>
        </p:txBody>
      </p:sp>
      <p:sp>
        <p:nvSpPr>
          <p:cNvPr id="5" name="Título 1"/>
          <p:cNvSpPr>
            <a:spLocks noGrp="1"/>
          </p:cNvSpPr>
          <p:nvPr>
            <p:ph type="title"/>
          </p:nvPr>
        </p:nvSpPr>
        <p:spPr/>
        <p:txBody>
          <a:bodyPr/>
          <a:lstStyle/>
          <a:p>
            <a:r>
              <a:rPr lang="pt-BR" dirty="0" smtClean="0"/>
              <a:t>Histórico</a:t>
            </a:r>
            <a:endParaRPr lang="pt-BR" dirty="0"/>
          </a:p>
        </p:txBody>
      </p:sp>
    </p:spTree>
    <p:extLst>
      <p:ext uri="{BB962C8B-B14F-4D97-AF65-F5344CB8AC3E}">
        <p14:creationId xmlns:p14="http://schemas.microsoft.com/office/powerpoint/2010/main" val="1608066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8650" y="2132856"/>
            <a:ext cx="7773989"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ítulo 1"/>
          <p:cNvSpPr>
            <a:spLocks noGrp="1"/>
          </p:cNvSpPr>
          <p:nvPr>
            <p:ph type="title"/>
          </p:nvPr>
        </p:nvSpPr>
        <p:spPr/>
        <p:txBody>
          <a:bodyPr/>
          <a:lstStyle/>
          <a:p>
            <a:r>
              <a:rPr lang="pt-BR" dirty="0" smtClean="0"/>
              <a:t>Uso do Placebo</a:t>
            </a:r>
            <a:endParaRPr lang="pt-BR" dirty="0"/>
          </a:p>
        </p:txBody>
      </p:sp>
      <p:sp>
        <p:nvSpPr>
          <p:cNvPr id="3" name="Espaço Reservado para Conteúdo 2"/>
          <p:cNvSpPr>
            <a:spLocks noGrp="1"/>
          </p:cNvSpPr>
          <p:nvPr>
            <p:ph idx="1"/>
          </p:nvPr>
        </p:nvSpPr>
        <p:spPr>
          <a:xfrm>
            <a:off x="611560" y="1800832"/>
            <a:ext cx="7791079" cy="4408463"/>
          </a:xfrm>
        </p:spPr>
        <p:txBody>
          <a:bodyPr>
            <a:normAutofit/>
          </a:bodyPr>
          <a:lstStyle/>
          <a:p>
            <a:pPr marL="0" indent="0" algn="just">
              <a:buNone/>
            </a:pPr>
            <a:endParaRPr lang="pt-BR" dirty="0" smtClean="0">
              <a:solidFill>
                <a:schemeClr val="bg1"/>
              </a:solidFill>
            </a:endParaRPr>
          </a:p>
          <a:p>
            <a:pPr marL="0" indent="0" algn="just">
              <a:buNone/>
            </a:pPr>
            <a:r>
              <a:rPr lang="pt-BR" dirty="0" smtClean="0">
                <a:solidFill>
                  <a:schemeClr val="bg1"/>
                </a:solidFill>
              </a:rPr>
              <a:t>O PLS 200/15 regula o uso do Placebo, limitando-o aos seguintes casos:</a:t>
            </a:r>
          </a:p>
          <a:p>
            <a:pPr marL="0" indent="0" algn="just">
              <a:buNone/>
            </a:pPr>
            <a:endParaRPr lang="pt-BR" dirty="0">
              <a:solidFill>
                <a:schemeClr val="bg1"/>
              </a:solidFill>
            </a:endParaRPr>
          </a:p>
          <a:p>
            <a:pPr marL="0" indent="0" algn="just">
              <a:buNone/>
            </a:pPr>
            <a:r>
              <a:rPr lang="pt-BR" b="1" dirty="0"/>
              <a:t>Art. 27. </a:t>
            </a:r>
            <a:r>
              <a:rPr lang="pt-BR" dirty="0"/>
              <a:t>A utilização de placebo só é admitida quando inexistir tratamento convencional para a doença objeto da pesquisa clínica ou para atender exigência metodológica justificada.</a:t>
            </a:r>
          </a:p>
          <a:p>
            <a:pPr marL="0" indent="0" algn="just">
              <a:buNone/>
            </a:pPr>
            <a:endParaRPr lang="pt-BR" dirty="0"/>
          </a:p>
        </p:txBody>
      </p:sp>
    </p:spTree>
    <p:extLst>
      <p:ext uri="{BB962C8B-B14F-4D97-AF65-F5344CB8AC3E}">
        <p14:creationId xmlns:p14="http://schemas.microsoft.com/office/powerpoint/2010/main" val="29082283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23528" y="365126"/>
            <a:ext cx="7886700" cy="1325563"/>
          </a:xfrm>
        </p:spPr>
        <p:txBody>
          <a:bodyPr/>
          <a:lstStyle/>
          <a:p>
            <a:r>
              <a:rPr lang="pt-BR" dirty="0" smtClean="0"/>
              <a:t>Exemplo de Uso do Placebo</a:t>
            </a:r>
            <a:br>
              <a:rPr lang="pt-BR" dirty="0" smtClean="0"/>
            </a:br>
            <a:r>
              <a:rPr lang="pt-BR" sz="2000" dirty="0" smtClean="0"/>
              <a:t>com Exigência Metodológica Justificada</a:t>
            </a:r>
            <a:endParaRPr lang="pt-BR" sz="2000" dirty="0"/>
          </a:p>
        </p:txBody>
      </p:sp>
      <p:sp>
        <p:nvSpPr>
          <p:cNvPr id="7" name="Retângulo 2"/>
          <p:cNvSpPr/>
          <p:nvPr/>
        </p:nvSpPr>
        <p:spPr>
          <a:xfrm>
            <a:off x="5292080" y="2135576"/>
            <a:ext cx="3528392" cy="2554545"/>
          </a:xfrm>
          <a:prstGeom prst="rect">
            <a:avLst/>
          </a:prstGeom>
        </p:spPr>
        <p:txBody>
          <a:bodyPr wrap="square">
            <a:spAutoFit/>
          </a:bodyPr>
          <a:lstStyle/>
          <a:p>
            <a:r>
              <a:rPr lang="pt-BR" sz="2000" dirty="0"/>
              <a:t>Um estudo randomizado </a:t>
            </a:r>
            <a:r>
              <a:rPr lang="pt-BR" sz="2000" dirty="0" smtClean="0"/>
              <a:t>controlado por placebo de </a:t>
            </a:r>
            <a:r>
              <a:rPr lang="pt-BR" sz="2000" dirty="0" err="1"/>
              <a:t>Erlotinib</a:t>
            </a:r>
            <a:r>
              <a:rPr lang="pt-BR" sz="2000" dirty="0"/>
              <a:t> (OSI-774, </a:t>
            </a:r>
            <a:r>
              <a:rPr lang="pt-BR" sz="2000" dirty="0" err="1"/>
              <a:t>Tarceva</a:t>
            </a:r>
            <a:r>
              <a:rPr lang="pt-BR" sz="2000" dirty="0"/>
              <a:t>) versus placebo em pacientes com </a:t>
            </a:r>
            <a:r>
              <a:rPr lang="pt-BR" sz="2000" dirty="0" smtClean="0"/>
              <a:t>câncer de pulmão </a:t>
            </a:r>
            <a:r>
              <a:rPr lang="pt-BR" sz="2000" dirty="0"/>
              <a:t>não-pequenas células </a:t>
            </a:r>
            <a:r>
              <a:rPr lang="pt-BR" sz="2000" dirty="0" smtClean="0"/>
              <a:t>incurável </a:t>
            </a:r>
            <a:r>
              <a:rPr lang="pt-BR" sz="2000" dirty="0"/>
              <a:t>que falharam a terapia padrão para </a:t>
            </a:r>
            <a:r>
              <a:rPr lang="pt-BR" sz="2000" dirty="0" smtClean="0"/>
              <a:t> </a:t>
            </a:r>
            <a:r>
              <a:rPr lang="pt-BR" sz="2000" dirty="0"/>
              <a:t>doença metastática</a:t>
            </a:r>
          </a:p>
        </p:txBody>
      </p:sp>
      <p:pic>
        <p:nvPicPr>
          <p:cNvPr id="8" name="Picture 2" descr="http://cancergrace.org/wp-content/uploads/2006/11/br21-schema-f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4725978" cy="3544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519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90296" y="4725144"/>
            <a:ext cx="7773989"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spaço Reservado para Conteúdo 2"/>
          <p:cNvSpPr>
            <a:spLocks noGrp="1"/>
          </p:cNvSpPr>
          <p:nvPr>
            <p:ph idx="1"/>
          </p:nvPr>
        </p:nvSpPr>
        <p:spPr>
          <a:xfrm>
            <a:off x="328820" y="1916832"/>
            <a:ext cx="8496943" cy="5112568"/>
          </a:xfrm>
        </p:spPr>
        <p:txBody>
          <a:bodyPr vert="horz" lIns="91440" tIns="45720" rIns="91440" bIns="45720" rtlCol="0">
            <a:normAutofit/>
          </a:bodyPr>
          <a:lstStyle/>
          <a:p>
            <a:pPr marL="0" indent="0" algn="just">
              <a:buNone/>
            </a:pPr>
            <a:r>
              <a:rPr lang="pt-BR" dirty="0"/>
              <a:t>Quando se afirma que o placebo necessita de justificativas metodológicas e científicas, isso é feito à luz da metodologia científica mais atual, respaldada pela legislação </a:t>
            </a:r>
            <a:r>
              <a:rPr lang="pt-BR" dirty="0" smtClean="0"/>
              <a:t>sanitária - </a:t>
            </a:r>
            <a:r>
              <a:rPr lang="pt-BR" dirty="0"/>
              <a:t>quando não é esta mesma que o exige; </a:t>
            </a:r>
            <a:endParaRPr lang="pt-BR" dirty="0" smtClean="0"/>
          </a:p>
          <a:p>
            <a:pPr marL="0" indent="0" algn="just">
              <a:buNone/>
            </a:pPr>
            <a:r>
              <a:rPr lang="pt-BR" dirty="0"/>
              <a:t>O</a:t>
            </a:r>
            <a:r>
              <a:rPr lang="pt-BR" dirty="0" smtClean="0"/>
              <a:t> </a:t>
            </a:r>
            <a:r>
              <a:rPr lang="pt-BR" dirty="0"/>
              <a:t>uso do </a:t>
            </a:r>
            <a:r>
              <a:rPr lang="pt-BR" dirty="0" smtClean="0"/>
              <a:t>placebo ocorre </a:t>
            </a:r>
            <a:r>
              <a:rPr lang="pt-BR" dirty="0"/>
              <a:t>quando não há tratamento devidamente registrado e de eficácia comprovada para a patologia em questão, conforme registro do produto em teste pela autoridade sanitária</a:t>
            </a:r>
            <a:r>
              <a:rPr lang="pt-BR" dirty="0" smtClean="0"/>
              <a:t>.</a:t>
            </a:r>
          </a:p>
          <a:p>
            <a:pPr marL="0" indent="0" algn="just">
              <a:buNone/>
            </a:pPr>
            <a:r>
              <a:rPr lang="pt-BR" dirty="0" smtClean="0"/>
              <a:t> </a:t>
            </a:r>
            <a:endParaRPr lang="pt-BR" dirty="0"/>
          </a:p>
          <a:p>
            <a:pPr marL="0" indent="0" algn="just">
              <a:buNone/>
            </a:pPr>
            <a:endParaRPr lang="pt-BR" dirty="0" smtClean="0">
              <a:solidFill>
                <a:schemeClr val="bg1"/>
              </a:solidFill>
            </a:endParaRPr>
          </a:p>
          <a:p>
            <a:pPr marL="0" indent="0" algn="just">
              <a:buNone/>
            </a:pPr>
            <a:endParaRPr lang="pt-BR" dirty="0">
              <a:solidFill>
                <a:schemeClr val="bg1"/>
              </a:solidFill>
            </a:endParaRPr>
          </a:p>
          <a:p>
            <a:pPr marL="0" indent="0" algn="ctr">
              <a:buNone/>
            </a:pPr>
            <a:r>
              <a:rPr lang="pt-BR" sz="3200" b="1" dirty="0" smtClean="0">
                <a:solidFill>
                  <a:schemeClr val="bg1"/>
                </a:solidFill>
              </a:rPr>
              <a:t>É </a:t>
            </a:r>
            <a:r>
              <a:rPr lang="pt-BR" sz="3200" b="1" dirty="0">
                <a:solidFill>
                  <a:schemeClr val="bg1"/>
                </a:solidFill>
              </a:rPr>
              <a:t>temerário, sim, usar placebo </a:t>
            </a:r>
            <a:endParaRPr lang="pt-BR" sz="3200" b="1" dirty="0" smtClean="0">
              <a:solidFill>
                <a:schemeClr val="bg1"/>
              </a:solidFill>
            </a:endParaRPr>
          </a:p>
          <a:p>
            <a:pPr marL="0" indent="0" algn="ctr">
              <a:buNone/>
            </a:pPr>
            <a:r>
              <a:rPr lang="pt-BR" sz="3200" b="1" dirty="0" smtClean="0">
                <a:solidFill>
                  <a:schemeClr val="bg1"/>
                </a:solidFill>
              </a:rPr>
              <a:t>fora </a:t>
            </a:r>
            <a:r>
              <a:rPr lang="pt-BR" sz="3200" b="1" dirty="0">
                <a:solidFill>
                  <a:schemeClr val="bg1"/>
                </a:solidFill>
              </a:rPr>
              <a:t>destas </a:t>
            </a:r>
            <a:r>
              <a:rPr lang="pt-BR" sz="3200" b="1" dirty="0" smtClean="0">
                <a:solidFill>
                  <a:schemeClr val="bg1"/>
                </a:solidFill>
              </a:rPr>
              <a:t>condições!</a:t>
            </a:r>
            <a:endParaRPr lang="pt-BR" sz="3200" b="1" dirty="0">
              <a:solidFill>
                <a:schemeClr val="bg1"/>
              </a:solidFill>
            </a:endParaRPr>
          </a:p>
        </p:txBody>
      </p:sp>
      <p:sp>
        <p:nvSpPr>
          <p:cNvPr id="4" name="Título 1"/>
          <p:cNvSpPr>
            <a:spLocks noGrp="1"/>
          </p:cNvSpPr>
          <p:nvPr>
            <p:ph type="title"/>
          </p:nvPr>
        </p:nvSpPr>
        <p:spPr>
          <a:xfrm>
            <a:off x="323528" y="365126"/>
            <a:ext cx="7886700" cy="1325563"/>
          </a:xfrm>
        </p:spPr>
        <p:txBody>
          <a:bodyPr/>
          <a:lstStyle/>
          <a:p>
            <a:r>
              <a:rPr lang="pt-BR" dirty="0" smtClean="0"/>
              <a:t>Exigência Metodológica</a:t>
            </a:r>
            <a:endParaRPr lang="pt-BR" dirty="0"/>
          </a:p>
        </p:txBody>
      </p:sp>
    </p:spTree>
    <p:extLst>
      <p:ext uri="{BB962C8B-B14F-4D97-AF65-F5344CB8AC3E}">
        <p14:creationId xmlns:p14="http://schemas.microsoft.com/office/powerpoint/2010/main" val="27904684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clrChange>
              <a:clrFrom>
                <a:srgbClr val="B1B7C2"/>
              </a:clrFrom>
              <a:clrTo>
                <a:srgbClr val="B1B7C2">
                  <a:alpha val="0"/>
                </a:srgbClr>
              </a:clrTo>
            </a:clrChange>
            <a:lum bright="23000" contrast="38000"/>
            <a:alphaModFix amt="35000"/>
          </a:blip>
          <a:srcRect l="40918" t="16550"/>
          <a:stretch>
            <a:fillRect/>
          </a:stretch>
        </p:blipFill>
        <p:spPr>
          <a:xfrm>
            <a:off x="0" y="1295400"/>
            <a:ext cx="9309588" cy="5562599"/>
          </a:xfrm>
          <a:prstGeom prst="rect">
            <a:avLst/>
          </a:prstGeom>
        </p:spPr>
      </p:pic>
      <p:sp>
        <p:nvSpPr>
          <p:cNvPr id="2" name="Title 1"/>
          <p:cNvSpPr>
            <a:spLocks noGrp="1"/>
          </p:cNvSpPr>
          <p:nvPr>
            <p:ph type="title"/>
          </p:nvPr>
        </p:nvSpPr>
        <p:spPr>
          <a:xfrm>
            <a:off x="5292080" y="2057400"/>
            <a:ext cx="3623320" cy="3960766"/>
          </a:xfrm>
        </p:spPr>
        <p:style>
          <a:lnRef idx="2">
            <a:schemeClr val="accent4"/>
          </a:lnRef>
          <a:fillRef idx="1">
            <a:schemeClr val="lt1"/>
          </a:fillRef>
          <a:effectRef idx="0">
            <a:schemeClr val="accent4"/>
          </a:effectRef>
          <a:fontRef idx="minor">
            <a:schemeClr val="dk1"/>
          </a:fontRef>
        </p:style>
        <p:txBody>
          <a:bodyPr anchor="ctr"/>
          <a:lstStyle/>
          <a:p>
            <a:r>
              <a:rPr lang="en-US" sz="3200" b="1" dirty="0" err="1" smtClean="0">
                <a:solidFill>
                  <a:schemeClr val="tx1">
                    <a:lumMod val="65000"/>
                    <a:lumOff val="35000"/>
                  </a:schemeClr>
                </a:solidFill>
                <a:latin typeface="Arial"/>
                <a:cs typeface="Arial"/>
              </a:rPr>
              <a:t>Temos</a:t>
            </a:r>
            <a:r>
              <a:rPr lang="en-US" sz="3200" b="1" dirty="0" smtClean="0">
                <a:solidFill>
                  <a:schemeClr val="tx1">
                    <a:lumMod val="65000"/>
                    <a:lumOff val="35000"/>
                  </a:schemeClr>
                </a:solidFill>
                <a:latin typeface="Arial"/>
                <a:cs typeface="Arial"/>
              </a:rPr>
              <a:t> </a:t>
            </a:r>
            <a:r>
              <a:rPr lang="en-US" sz="3200" b="1" dirty="0" err="1" smtClean="0">
                <a:solidFill>
                  <a:schemeClr val="tx1">
                    <a:lumMod val="65000"/>
                    <a:lumOff val="35000"/>
                  </a:schemeClr>
                </a:solidFill>
                <a:latin typeface="Arial"/>
                <a:cs typeface="Arial"/>
              </a:rPr>
              <a:t>enormes</a:t>
            </a:r>
            <a:r>
              <a:rPr lang="en-US" sz="3200" b="1" dirty="0" smtClean="0">
                <a:solidFill>
                  <a:schemeClr val="tx1">
                    <a:lumMod val="65000"/>
                    <a:lumOff val="35000"/>
                  </a:schemeClr>
                </a:solidFill>
                <a:latin typeface="Arial"/>
                <a:cs typeface="Arial"/>
              </a:rPr>
              <a:t> </a:t>
            </a:r>
            <a:r>
              <a:rPr lang="en-US" sz="3200" b="1" dirty="0" err="1" smtClean="0">
                <a:solidFill>
                  <a:schemeClr val="tx1">
                    <a:lumMod val="65000"/>
                    <a:lumOff val="35000"/>
                  </a:schemeClr>
                </a:solidFill>
                <a:latin typeface="Arial"/>
                <a:cs typeface="Arial"/>
              </a:rPr>
              <a:t>desafios</a:t>
            </a:r>
            <a:r>
              <a:rPr lang="en-US" sz="3200" b="1" dirty="0" smtClean="0">
                <a:solidFill>
                  <a:schemeClr val="tx1">
                    <a:lumMod val="65000"/>
                    <a:lumOff val="35000"/>
                  </a:schemeClr>
                </a:solidFill>
                <a:latin typeface="Arial"/>
                <a:cs typeface="Arial"/>
              </a:rPr>
              <a:t>!</a:t>
            </a:r>
            <a:r>
              <a:rPr lang="en-US" sz="2400" b="1" dirty="0" smtClean="0">
                <a:solidFill>
                  <a:schemeClr val="tx1">
                    <a:lumMod val="65000"/>
                    <a:lumOff val="35000"/>
                  </a:schemeClr>
                </a:solidFill>
              </a:rPr>
              <a:t/>
            </a:r>
            <a:br>
              <a:rPr lang="en-US" sz="2400" b="1" dirty="0" smtClean="0">
                <a:solidFill>
                  <a:schemeClr val="tx1">
                    <a:lumMod val="65000"/>
                    <a:lumOff val="35000"/>
                  </a:schemeClr>
                </a:solidFill>
              </a:rPr>
            </a:br>
            <a:r>
              <a:rPr lang="en-US" sz="2400" b="1" dirty="0" smtClean="0">
                <a:solidFill>
                  <a:schemeClr val="tx1">
                    <a:lumMod val="65000"/>
                    <a:lumOff val="35000"/>
                  </a:schemeClr>
                </a:solidFill>
              </a:rPr>
              <a:t/>
            </a:r>
            <a:br>
              <a:rPr lang="en-US" sz="2400" b="1" dirty="0" smtClean="0">
                <a:solidFill>
                  <a:schemeClr val="tx1">
                    <a:lumMod val="65000"/>
                    <a:lumOff val="35000"/>
                  </a:schemeClr>
                </a:solidFill>
              </a:rPr>
            </a:br>
            <a:r>
              <a:rPr lang="en-US" sz="2400" dirty="0" smtClean="0"/>
              <a:t>O </a:t>
            </a:r>
            <a:r>
              <a:rPr lang="en-US" sz="2400" b="1" dirty="0" smtClean="0">
                <a:solidFill>
                  <a:schemeClr val="tx1">
                    <a:lumMod val="65000"/>
                    <a:lumOff val="35000"/>
                  </a:schemeClr>
                </a:solidFill>
              </a:rPr>
              <a:t>Brasil </a:t>
            </a:r>
            <a:r>
              <a:rPr lang="en-US" sz="2400" b="1" dirty="0" err="1" smtClean="0">
                <a:solidFill>
                  <a:schemeClr val="tx1">
                    <a:lumMod val="65000"/>
                    <a:lumOff val="35000"/>
                  </a:schemeClr>
                </a:solidFill>
              </a:rPr>
              <a:t>precisa</a:t>
            </a:r>
            <a:r>
              <a:rPr lang="en-US" sz="2400" b="1" dirty="0" smtClean="0">
                <a:solidFill>
                  <a:schemeClr val="tx1">
                    <a:lumMod val="65000"/>
                    <a:lumOff val="35000"/>
                  </a:schemeClr>
                </a:solidFill>
              </a:rPr>
              <a:t> se </a:t>
            </a:r>
            <a:r>
              <a:rPr lang="en-US" sz="2400" b="1" dirty="0" err="1" smtClean="0">
                <a:solidFill>
                  <a:schemeClr val="tx1">
                    <a:lumMod val="65000"/>
                    <a:lumOff val="35000"/>
                  </a:schemeClr>
                </a:solidFill>
              </a:rPr>
              <a:t>antecipar</a:t>
            </a:r>
            <a:r>
              <a:rPr lang="en-US" sz="2400" b="1" dirty="0" smtClean="0">
                <a:solidFill>
                  <a:schemeClr val="tx1">
                    <a:lumMod val="65000"/>
                    <a:lumOff val="35000"/>
                  </a:schemeClr>
                </a:solidFill>
              </a:rPr>
              <a:t> a </a:t>
            </a:r>
            <a:r>
              <a:rPr lang="en-US" sz="2400" b="1" dirty="0" err="1" smtClean="0">
                <a:solidFill>
                  <a:schemeClr val="tx1">
                    <a:lumMod val="65000"/>
                    <a:lumOff val="35000"/>
                  </a:schemeClr>
                </a:solidFill>
              </a:rPr>
              <a:t>epidemia</a:t>
            </a:r>
            <a:r>
              <a:rPr lang="en-US" sz="2400" b="1" dirty="0" smtClean="0">
                <a:solidFill>
                  <a:schemeClr val="tx1">
                    <a:lumMod val="65000"/>
                    <a:lumOff val="35000"/>
                  </a:schemeClr>
                </a:solidFill>
              </a:rPr>
              <a:t> do </a:t>
            </a:r>
            <a:r>
              <a:rPr lang="en-US" sz="2400" b="1" dirty="0" err="1" smtClean="0">
                <a:solidFill>
                  <a:schemeClr val="tx1">
                    <a:lumMod val="65000"/>
                    <a:lumOff val="35000"/>
                  </a:schemeClr>
                </a:solidFill>
              </a:rPr>
              <a:t>câncer</a:t>
            </a:r>
            <a:r>
              <a:rPr lang="en-US" sz="2400" b="1" dirty="0" smtClean="0">
                <a:solidFill>
                  <a:schemeClr val="tx1">
                    <a:lumMod val="65000"/>
                    <a:lumOff val="35000"/>
                  </a:schemeClr>
                </a:solidFill>
              </a:rPr>
              <a:t> – Paulo Hoff (</a:t>
            </a:r>
            <a:r>
              <a:rPr lang="en-US" sz="2400" b="1" dirty="0" err="1" smtClean="0">
                <a:solidFill>
                  <a:schemeClr val="tx1">
                    <a:lumMod val="65000"/>
                    <a:lumOff val="35000"/>
                  </a:schemeClr>
                </a:solidFill>
              </a:rPr>
              <a:t>Oncologista</a:t>
            </a:r>
            <a:r>
              <a:rPr lang="en-US" sz="2400" b="1" dirty="0" smtClean="0">
                <a:solidFill>
                  <a:schemeClr val="tx1">
                    <a:lumMod val="65000"/>
                    <a:lumOff val="35000"/>
                  </a:schemeClr>
                </a:solidFill>
              </a:rPr>
              <a:t> - </a:t>
            </a:r>
            <a:r>
              <a:rPr lang="en-US" sz="2400" b="1" dirty="0" err="1" smtClean="0">
                <a:solidFill>
                  <a:schemeClr val="tx1">
                    <a:lumMod val="65000"/>
                    <a:lumOff val="35000"/>
                  </a:schemeClr>
                </a:solidFill>
              </a:rPr>
              <a:t>Diretor</a:t>
            </a:r>
            <a:r>
              <a:rPr lang="en-US" sz="2400" b="1" dirty="0" smtClean="0">
                <a:solidFill>
                  <a:schemeClr val="tx1">
                    <a:lumMod val="65000"/>
                    <a:lumOff val="35000"/>
                  </a:schemeClr>
                </a:solidFill>
              </a:rPr>
              <a:t> do ICESP) –VEJA 04/02/2011</a:t>
            </a:r>
            <a:endParaRPr lang="en-US" sz="2400" b="1" dirty="0">
              <a:solidFill>
                <a:schemeClr val="tx1">
                  <a:lumMod val="65000"/>
                  <a:lumOff val="35000"/>
                </a:schemeClr>
              </a:solidFill>
            </a:endParaRPr>
          </a:p>
        </p:txBody>
      </p:sp>
      <p:sp>
        <p:nvSpPr>
          <p:cNvPr id="6" name="Content Placeholder 5"/>
          <p:cNvSpPr>
            <a:spLocks noGrp="1"/>
          </p:cNvSpPr>
          <p:nvPr>
            <p:ph idx="1"/>
          </p:nvPr>
        </p:nvSpPr>
        <p:spPr>
          <a:xfrm>
            <a:off x="539552" y="1738773"/>
            <a:ext cx="4419600" cy="4307118"/>
          </a:xfrm>
        </p:spPr>
        <p:txBody>
          <a:bodyPr>
            <a:normAutofit fontScale="92500"/>
          </a:bodyPr>
          <a:lstStyle/>
          <a:p>
            <a:pPr algn="ctr">
              <a:buNone/>
            </a:pPr>
            <a:r>
              <a:rPr lang="en-US" b="1" dirty="0" smtClean="0"/>
              <a:t>          </a:t>
            </a:r>
          </a:p>
          <a:p>
            <a:pPr algn="ctr">
              <a:buNone/>
            </a:pPr>
            <a:endParaRPr lang="en-US" b="1" dirty="0" smtClean="0">
              <a:latin typeface="Arial"/>
              <a:cs typeface="Arial"/>
            </a:endParaRPr>
          </a:p>
          <a:p>
            <a:pPr>
              <a:buNone/>
            </a:pPr>
            <a:r>
              <a:rPr lang="en-US" dirty="0" smtClean="0">
                <a:latin typeface="Arial"/>
                <a:cs typeface="Arial"/>
              </a:rPr>
              <a:t>  </a:t>
            </a:r>
          </a:p>
          <a:p>
            <a:pPr>
              <a:buNone/>
            </a:pPr>
            <a:r>
              <a:rPr lang="en-US" dirty="0" smtClean="0">
                <a:latin typeface="Arial"/>
                <a:cs typeface="Arial"/>
              </a:rPr>
              <a:t>	</a:t>
            </a:r>
            <a:r>
              <a:rPr lang="en-US" dirty="0" err="1" smtClean="0">
                <a:latin typeface="Arial"/>
                <a:cs typeface="Arial"/>
              </a:rPr>
              <a:t>Epidemia</a:t>
            </a:r>
            <a:r>
              <a:rPr lang="en-US" dirty="0" smtClean="0">
                <a:latin typeface="Arial"/>
                <a:cs typeface="Arial"/>
              </a:rPr>
              <a:t> </a:t>
            </a:r>
            <a:r>
              <a:rPr lang="en-US" dirty="0" err="1" smtClean="0">
                <a:latin typeface="Arial"/>
                <a:cs typeface="Arial"/>
              </a:rPr>
              <a:t>mundial</a:t>
            </a:r>
            <a:r>
              <a:rPr lang="en-US" dirty="0" smtClean="0">
                <a:latin typeface="Arial"/>
                <a:cs typeface="Arial"/>
              </a:rPr>
              <a:t>, </a:t>
            </a:r>
            <a:r>
              <a:rPr lang="en-US" dirty="0" err="1" smtClean="0">
                <a:latin typeface="Arial"/>
                <a:cs typeface="Arial"/>
              </a:rPr>
              <a:t>segunda</a:t>
            </a:r>
            <a:r>
              <a:rPr lang="en-US" dirty="0" smtClean="0">
                <a:latin typeface="Arial"/>
                <a:cs typeface="Arial"/>
              </a:rPr>
              <a:t> </a:t>
            </a:r>
            <a:r>
              <a:rPr lang="en-US" dirty="0" err="1" smtClean="0">
                <a:latin typeface="Arial"/>
                <a:cs typeface="Arial"/>
              </a:rPr>
              <a:t>doença</a:t>
            </a:r>
            <a:r>
              <a:rPr lang="en-US" dirty="0" smtClean="0">
                <a:latin typeface="Arial"/>
                <a:cs typeface="Arial"/>
              </a:rPr>
              <a:t> </a:t>
            </a:r>
            <a:r>
              <a:rPr lang="en-US" dirty="0" err="1" smtClean="0">
                <a:latin typeface="Arial"/>
                <a:cs typeface="Arial"/>
              </a:rPr>
              <a:t>que</a:t>
            </a:r>
            <a:r>
              <a:rPr lang="en-US" dirty="0" smtClean="0">
                <a:latin typeface="Arial"/>
                <a:cs typeface="Arial"/>
              </a:rPr>
              <a:t> </a:t>
            </a:r>
            <a:r>
              <a:rPr lang="en-US" dirty="0" err="1" smtClean="0">
                <a:latin typeface="Arial"/>
                <a:cs typeface="Arial"/>
              </a:rPr>
              <a:t>mais</a:t>
            </a:r>
            <a:r>
              <a:rPr lang="en-US" dirty="0" smtClean="0">
                <a:latin typeface="Arial"/>
                <a:cs typeface="Arial"/>
              </a:rPr>
              <a:t> </a:t>
            </a:r>
            <a:r>
              <a:rPr lang="en-US" dirty="0" err="1" smtClean="0">
                <a:latin typeface="Arial"/>
                <a:cs typeface="Arial"/>
              </a:rPr>
              <a:t>mata</a:t>
            </a:r>
            <a:r>
              <a:rPr lang="en-US" dirty="0" smtClean="0">
                <a:latin typeface="Arial"/>
                <a:cs typeface="Arial"/>
              </a:rPr>
              <a:t> no </a:t>
            </a:r>
            <a:r>
              <a:rPr lang="en-US" dirty="0" err="1" smtClean="0">
                <a:latin typeface="Arial"/>
                <a:cs typeface="Arial"/>
              </a:rPr>
              <a:t>Brasil</a:t>
            </a:r>
            <a:r>
              <a:rPr lang="en-US" dirty="0" smtClean="0">
                <a:latin typeface="Arial"/>
                <a:cs typeface="Arial"/>
              </a:rPr>
              <a:t>. Estima-se </a:t>
            </a:r>
            <a:r>
              <a:rPr lang="en-US" dirty="0" err="1" smtClean="0">
                <a:latin typeface="Arial"/>
                <a:cs typeface="Arial"/>
              </a:rPr>
              <a:t>que</a:t>
            </a:r>
            <a:r>
              <a:rPr lang="en-US" dirty="0" smtClean="0">
                <a:latin typeface="Arial"/>
                <a:cs typeface="Arial"/>
              </a:rPr>
              <a:t> em 2020, </a:t>
            </a:r>
            <a:r>
              <a:rPr lang="en-US" dirty="0" err="1" smtClean="0">
                <a:latin typeface="Arial"/>
                <a:cs typeface="Arial"/>
              </a:rPr>
              <a:t>será</a:t>
            </a:r>
            <a:r>
              <a:rPr lang="en-US" dirty="0" smtClean="0">
                <a:latin typeface="Arial"/>
                <a:cs typeface="Arial"/>
              </a:rPr>
              <a:t> a principal </a:t>
            </a:r>
            <a:r>
              <a:rPr lang="en-US" dirty="0" err="1" smtClean="0">
                <a:latin typeface="Arial"/>
                <a:cs typeface="Arial"/>
              </a:rPr>
              <a:t>causa</a:t>
            </a:r>
            <a:r>
              <a:rPr lang="en-US" dirty="0" smtClean="0">
                <a:latin typeface="Arial"/>
                <a:cs typeface="Arial"/>
              </a:rPr>
              <a:t> de </a:t>
            </a:r>
            <a:r>
              <a:rPr lang="en-US" dirty="0" err="1" smtClean="0">
                <a:latin typeface="Arial"/>
                <a:cs typeface="Arial"/>
              </a:rPr>
              <a:t>morte</a:t>
            </a:r>
            <a:r>
              <a:rPr lang="en-US" dirty="0">
                <a:latin typeface="Arial"/>
                <a:cs typeface="Arial"/>
              </a:rPr>
              <a:t> </a:t>
            </a:r>
            <a:r>
              <a:rPr lang="en-US" dirty="0" smtClean="0">
                <a:latin typeface="Arial"/>
                <a:cs typeface="Arial"/>
              </a:rPr>
              <a:t>no </a:t>
            </a:r>
            <a:r>
              <a:rPr lang="en-US" dirty="0" err="1" smtClean="0">
                <a:latin typeface="Arial"/>
                <a:cs typeface="Arial"/>
              </a:rPr>
              <a:t>mundo</a:t>
            </a:r>
            <a:r>
              <a:rPr lang="en-US" dirty="0" smtClean="0">
                <a:latin typeface="Arial"/>
                <a:cs typeface="Arial"/>
              </a:rPr>
              <a:t>.</a:t>
            </a:r>
          </a:p>
          <a:p>
            <a:pPr algn="ctr">
              <a:buNone/>
            </a:pPr>
            <a:endParaRPr lang="en-US" b="1" dirty="0" smtClean="0">
              <a:latin typeface="Arial"/>
              <a:cs typeface="Arial"/>
            </a:endParaRPr>
          </a:p>
          <a:p>
            <a:pPr algn="ctr">
              <a:buNone/>
            </a:pPr>
            <a:r>
              <a:rPr lang="en-US" b="1" dirty="0" smtClean="0">
                <a:latin typeface="Arial"/>
                <a:cs typeface="Arial"/>
              </a:rPr>
              <a:t>   </a:t>
            </a:r>
            <a:endParaRPr lang="en-US" dirty="0" smtClean="0">
              <a:latin typeface="Arial"/>
              <a:cs typeface="Arial"/>
            </a:endParaRPr>
          </a:p>
          <a:p>
            <a:pPr marL="358775" lvl="2" indent="-184150">
              <a:buClr>
                <a:schemeClr val="tx1"/>
              </a:buClr>
              <a:buFont typeface="Wingdings" charset="2"/>
              <a:buChar char="ü"/>
            </a:pPr>
            <a:r>
              <a:rPr lang="en-US" sz="2000" dirty="0" err="1" smtClean="0">
                <a:latin typeface="Arial"/>
                <a:cs typeface="Arial"/>
              </a:rPr>
              <a:t>Demora</a:t>
            </a:r>
            <a:r>
              <a:rPr lang="en-US" sz="2000" dirty="0" smtClean="0">
                <a:latin typeface="Arial"/>
                <a:cs typeface="Arial"/>
              </a:rPr>
              <a:t> no </a:t>
            </a:r>
            <a:r>
              <a:rPr lang="en-US" sz="2000" dirty="0" err="1" smtClean="0">
                <a:latin typeface="Arial"/>
                <a:cs typeface="Arial"/>
              </a:rPr>
              <a:t>diagnóstico</a:t>
            </a:r>
            <a:endParaRPr lang="en-US" sz="2000" dirty="0" smtClean="0">
              <a:latin typeface="Arial"/>
              <a:cs typeface="Arial"/>
            </a:endParaRPr>
          </a:p>
          <a:p>
            <a:pPr marL="358775" lvl="2" indent="-184150">
              <a:buClr>
                <a:schemeClr val="tx1"/>
              </a:buClr>
              <a:buFont typeface="Wingdings" charset="2"/>
              <a:buChar char="ü"/>
            </a:pPr>
            <a:r>
              <a:rPr lang="en-US" sz="2000" dirty="0" err="1" smtClean="0">
                <a:latin typeface="Arial"/>
                <a:cs typeface="Arial"/>
              </a:rPr>
              <a:t>Difícil</a:t>
            </a:r>
            <a:r>
              <a:rPr lang="en-US" sz="2000" dirty="0" smtClean="0">
                <a:latin typeface="Arial"/>
                <a:cs typeface="Arial"/>
              </a:rPr>
              <a:t> </a:t>
            </a:r>
            <a:r>
              <a:rPr lang="en-US" sz="2000" dirty="0" err="1" smtClean="0">
                <a:latin typeface="Arial"/>
                <a:cs typeface="Arial"/>
              </a:rPr>
              <a:t>acesso</a:t>
            </a:r>
            <a:r>
              <a:rPr lang="en-US" sz="2000" dirty="0" smtClean="0">
                <a:latin typeface="Arial"/>
                <a:cs typeface="Arial"/>
              </a:rPr>
              <a:t> </a:t>
            </a:r>
            <a:r>
              <a:rPr lang="en-US" sz="2000" dirty="0" err="1" smtClean="0">
                <a:latin typeface="Arial"/>
                <a:cs typeface="Arial"/>
              </a:rPr>
              <a:t>ao</a:t>
            </a:r>
            <a:r>
              <a:rPr lang="en-US" sz="2000" dirty="0" smtClean="0">
                <a:latin typeface="Arial"/>
                <a:cs typeface="Arial"/>
              </a:rPr>
              <a:t> </a:t>
            </a:r>
            <a:r>
              <a:rPr lang="en-US" sz="2000" dirty="0" err="1" smtClean="0">
                <a:latin typeface="Arial"/>
                <a:cs typeface="Arial"/>
              </a:rPr>
              <a:t>tratamento</a:t>
            </a:r>
            <a:endParaRPr lang="en-US" sz="2000" dirty="0" smtClean="0">
              <a:latin typeface="Arial"/>
              <a:cs typeface="Arial"/>
            </a:endParaRPr>
          </a:p>
          <a:p>
            <a:pPr marL="358775" lvl="2" indent="-184150">
              <a:buClr>
                <a:schemeClr val="tx1"/>
              </a:buClr>
              <a:buFont typeface="Wingdings" charset="2"/>
              <a:buChar char="ü"/>
            </a:pPr>
            <a:r>
              <a:rPr lang="en-US" sz="2000" dirty="0" err="1" smtClean="0">
                <a:latin typeface="Arial"/>
                <a:cs typeface="Arial"/>
              </a:rPr>
              <a:t>Raro</a:t>
            </a:r>
            <a:r>
              <a:rPr lang="en-US" sz="2000" dirty="0" smtClean="0">
                <a:latin typeface="Arial"/>
                <a:cs typeface="Arial"/>
              </a:rPr>
              <a:t> </a:t>
            </a:r>
            <a:r>
              <a:rPr lang="en-US" sz="2000" dirty="0" err="1" smtClean="0">
                <a:latin typeface="Arial"/>
                <a:cs typeface="Arial"/>
              </a:rPr>
              <a:t>acesso</a:t>
            </a:r>
            <a:r>
              <a:rPr lang="en-US" sz="2000" dirty="0" smtClean="0">
                <a:latin typeface="Arial"/>
                <a:cs typeface="Arial"/>
              </a:rPr>
              <a:t> </a:t>
            </a:r>
            <a:r>
              <a:rPr lang="en-US" sz="2000" dirty="0" err="1" smtClean="0">
                <a:latin typeface="Arial"/>
                <a:cs typeface="Arial"/>
              </a:rPr>
              <a:t>á</a:t>
            </a:r>
            <a:r>
              <a:rPr lang="en-US" sz="2000" dirty="0" smtClean="0">
                <a:latin typeface="Arial"/>
                <a:cs typeface="Arial"/>
              </a:rPr>
              <a:t> </a:t>
            </a:r>
            <a:r>
              <a:rPr lang="en-US" sz="2000" dirty="0" err="1" smtClean="0">
                <a:latin typeface="Arial"/>
                <a:cs typeface="Arial"/>
              </a:rPr>
              <a:t>drogas</a:t>
            </a:r>
            <a:r>
              <a:rPr lang="en-US" sz="2000" dirty="0" smtClean="0">
                <a:latin typeface="Arial"/>
                <a:cs typeface="Arial"/>
              </a:rPr>
              <a:t> </a:t>
            </a:r>
            <a:r>
              <a:rPr lang="en-US" sz="2000" dirty="0" err="1" smtClean="0">
                <a:latin typeface="Arial"/>
                <a:cs typeface="Arial"/>
              </a:rPr>
              <a:t>inovadoras</a:t>
            </a:r>
            <a:r>
              <a:rPr lang="en-US" sz="2000" dirty="0" smtClean="0">
                <a:latin typeface="Arial"/>
                <a:cs typeface="Arial"/>
              </a:rPr>
              <a:t>.</a:t>
            </a:r>
          </a:p>
          <a:p>
            <a:pPr lvl="2">
              <a:buClr>
                <a:schemeClr val="tx1"/>
              </a:buClr>
              <a:buNone/>
            </a:pPr>
            <a:r>
              <a:rPr lang="en-US" dirty="0" smtClean="0"/>
              <a:t>	</a:t>
            </a:r>
            <a:endParaRPr lang="en-US" dirty="0" smtClean="0">
              <a:latin typeface="Arial"/>
              <a:cs typeface="Arial"/>
            </a:endParaRPr>
          </a:p>
          <a:p>
            <a:pPr>
              <a:buNone/>
            </a:pPr>
            <a:endParaRPr lang="en-US" dirty="0">
              <a:latin typeface="Arial"/>
              <a:cs typeface="Arial"/>
            </a:endParaRPr>
          </a:p>
        </p:txBody>
      </p:sp>
      <p:sp>
        <p:nvSpPr>
          <p:cNvPr id="9" name="Rounded Rectangle 8"/>
          <p:cNvSpPr/>
          <p:nvPr/>
        </p:nvSpPr>
        <p:spPr>
          <a:xfrm>
            <a:off x="691952" y="4037783"/>
            <a:ext cx="33528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Arial"/>
                <a:cs typeface="Arial"/>
              </a:rPr>
              <a:t> </a:t>
            </a:r>
            <a:r>
              <a:rPr lang="en-US" b="1" dirty="0" err="1" smtClean="0">
                <a:latin typeface="Arial"/>
                <a:cs typeface="Arial"/>
              </a:rPr>
              <a:t>Realidade</a:t>
            </a:r>
            <a:r>
              <a:rPr lang="en-US" b="1" dirty="0" smtClean="0">
                <a:latin typeface="Arial"/>
                <a:cs typeface="Arial"/>
              </a:rPr>
              <a:t> </a:t>
            </a:r>
            <a:r>
              <a:rPr lang="en-US" b="1" dirty="0" err="1" smtClean="0">
                <a:latin typeface="Arial"/>
                <a:cs typeface="Arial"/>
              </a:rPr>
              <a:t>Brasileira</a:t>
            </a:r>
            <a:endParaRPr lang="en-US" dirty="0"/>
          </a:p>
        </p:txBody>
      </p:sp>
      <p:sp>
        <p:nvSpPr>
          <p:cNvPr id="8" name="Rounded Rectangle 7"/>
          <p:cNvSpPr/>
          <p:nvPr/>
        </p:nvSpPr>
        <p:spPr>
          <a:xfrm>
            <a:off x="755576" y="2161343"/>
            <a:ext cx="2362200" cy="533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t> </a:t>
            </a:r>
            <a:r>
              <a:rPr lang="en-US" b="1" dirty="0" err="1" smtClean="0">
                <a:latin typeface="Arial"/>
                <a:cs typeface="Arial"/>
              </a:rPr>
              <a:t>Câncer</a:t>
            </a:r>
            <a:r>
              <a:rPr lang="en-US" b="1" dirty="0" smtClean="0">
                <a:latin typeface="Arial"/>
                <a:cs typeface="Arial"/>
              </a:rPr>
              <a:t> </a:t>
            </a:r>
            <a:endParaRPr lang="en-US" dirty="0"/>
          </a:p>
        </p:txBody>
      </p:sp>
      <p:sp>
        <p:nvSpPr>
          <p:cNvPr id="11" name="Título 1"/>
          <p:cNvSpPr txBox="1">
            <a:spLocks/>
          </p:cNvSpPr>
          <p:nvPr/>
        </p:nvSpPr>
        <p:spPr>
          <a:xfrm>
            <a:off x="467544"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smtClean="0"/>
              <a:t>Utilização e Armazenamento de </a:t>
            </a:r>
            <a:br>
              <a:rPr lang="pt-BR" smtClean="0"/>
            </a:br>
            <a:r>
              <a:rPr lang="pt-BR" smtClean="0"/>
              <a:t>Dados e Material Biológico Humano</a:t>
            </a:r>
            <a:endParaRPr lang="pt-BR" dirty="0"/>
          </a:p>
        </p:txBody>
      </p:sp>
    </p:spTree>
    <p:extLst>
      <p:ext uri="{BB962C8B-B14F-4D97-AF65-F5344CB8AC3E}">
        <p14:creationId xmlns:p14="http://schemas.microsoft.com/office/powerpoint/2010/main" val="4258567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jungl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5994464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esquisa\AppData\Local\Temp\_RB803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39" y="332656"/>
            <a:ext cx="5651592" cy="3769568"/>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a:spLocks noGrp="1"/>
          </p:cNvSpPr>
          <p:nvPr>
            <p:ph idx="1"/>
          </p:nvPr>
        </p:nvSpPr>
        <p:spPr>
          <a:xfrm>
            <a:off x="467544" y="4437112"/>
            <a:ext cx="8028892" cy="2060848"/>
          </a:xfrm>
          <a:solidFill>
            <a:srgbClr val="DCE6F4"/>
          </a:solidFill>
        </p:spPr>
        <p:txBody>
          <a:bodyPr>
            <a:normAutofit/>
          </a:bodyPr>
          <a:lstStyle/>
          <a:p>
            <a:pPr marL="45720" indent="0" algn="just">
              <a:buNone/>
            </a:pPr>
            <a:r>
              <a:rPr lang="pt-BR" sz="2800" dirty="0" smtClean="0">
                <a:solidFill>
                  <a:srgbClr val="002060"/>
                </a:solidFill>
              </a:rPr>
              <a:t>“Se conseguirmos </a:t>
            </a:r>
            <a:r>
              <a:rPr lang="pt-BR" sz="2800" dirty="0" smtClean="0">
                <a:solidFill>
                  <a:srgbClr val="FF0000"/>
                </a:solidFill>
              </a:rPr>
              <a:t>diminuir o prazo </a:t>
            </a:r>
            <a:r>
              <a:rPr lang="pt-BR" sz="2800" dirty="0" smtClean="0">
                <a:solidFill>
                  <a:srgbClr val="002060"/>
                </a:solidFill>
              </a:rPr>
              <a:t>de aprovação para </a:t>
            </a:r>
            <a:r>
              <a:rPr lang="pt-BR" sz="2800" dirty="0" smtClean="0">
                <a:solidFill>
                  <a:srgbClr val="06B6A1"/>
                </a:solidFill>
              </a:rPr>
              <a:t>Pesquisas Clínicas</a:t>
            </a:r>
            <a:r>
              <a:rPr lang="pt-BR" sz="2800" dirty="0" smtClean="0">
                <a:solidFill>
                  <a:srgbClr val="002060"/>
                </a:solidFill>
              </a:rPr>
              <a:t>, a meu exemplo, a </a:t>
            </a:r>
            <a:r>
              <a:rPr lang="pt-BR" sz="2800" dirty="0" smtClean="0">
                <a:solidFill>
                  <a:schemeClr val="accent2">
                    <a:lumMod val="60000"/>
                    <a:lumOff val="40000"/>
                  </a:schemeClr>
                </a:solidFill>
              </a:rPr>
              <a:t>população</a:t>
            </a:r>
            <a:r>
              <a:rPr lang="pt-BR" sz="2800" dirty="0" smtClean="0">
                <a:solidFill>
                  <a:srgbClr val="002060"/>
                </a:solidFill>
              </a:rPr>
              <a:t> de todo país será </a:t>
            </a:r>
            <a:r>
              <a:rPr lang="pt-BR" sz="2800" dirty="0" smtClean="0">
                <a:solidFill>
                  <a:srgbClr val="00B050"/>
                </a:solidFill>
              </a:rPr>
              <a:t>beneficiada</a:t>
            </a:r>
            <a:r>
              <a:rPr lang="pt-BR" sz="2800" dirty="0" smtClean="0">
                <a:solidFill>
                  <a:srgbClr val="002060"/>
                </a:solidFill>
              </a:rPr>
              <a:t>”</a:t>
            </a:r>
          </a:p>
          <a:p>
            <a:pPr marL="45720" indent="0" algn="just">
              <a:buNone/>
            </a:pPr>
            <a:r>
              <a:rPr lang="pt-BR" sz="2400" b="1" dirty="0" smtClean="0">
                <a:solidFill>
                  <a:srgbClr val="002060"/>
                </a:solidFill>
              </a:rPr>
              <a:t>Afonso Haas</a:t>
            </a:r>
            <a:r>
              <a:rPr lang="pt-BR" sz="2400" dirty="0" smtClean="0">
                <a:solidFill>
                  <a:srgbClr val="002060"/>
                </a:solidFill>
              </a:rPr>
              <a:t>, paciente que está no sexto protocolo de tratamento.</a:t>
            </a:r>
          </a:p>
        </p:txBody>
      </p:sp>
    </p:spTree>
    <p:extLst>
      <p:ext uri="{BB962C8B-B14F-4D97-AF65-F5344CB8AC3E}">
        <p14:creationId xmlns:p14="http://schemas.microsoft.com/office/powerpoint/2010/main" val="6082130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95536" y="2981838"/>
            <a:ext cx="8352928" cy="2708434"/>
          </a:xfrm>
          <a:prstGeom prst="rect">
            <a:avLst/>
          </a:prstGeom>
        </p:spPr>
        <p:txBody>
          <a:bodyPr wrap="square">
            <a:spAutoFit/>
          </a:bodyPr>
          <a:lstStyle/>
          <a:p>
            <a:pPr indent="457200" algn="ctr">
              <a:spcBef>
                <a:spcPts val="600"/>
              </a:spcBef>
              <a:spcAft>
                <a:spcPts val="600"/>
              </a:spcAft>
            </a:pPr>
            <a:r>
              <a:rPr lang="pt-BR" sz="4000" dirty="0" smtClean="0">
                <a:solidFill>
                  <a:schemeClr val="accent4">
                    <a:lumMod val="75000"/>
                  </a:schemeClr>
                </a:solidFill>
                <a:effectLst/>
                <a:latin typeface="Times New Roman" panose="02020603050405020304" pitchFamily="18" charset="0"/>
                <a:ea typeface="Times New Roman" panose="02020603050405020304" pitchFamily="18" charset="0"/>
              </a:rPr>
              <a:t>O PLS 200/2015 é um grande avanço para o Brasil e está aberto para as sugestões e participação de todos!</a:t>
            </a:r>
          </a:p>
          <a:p>
            <a:pPr indent="457200" algn="ctr">
              <a:spcBef>
                <a:spcPts val="600"/>
              </a:spcBef>
              <a:spcAft>
                <a:spcPts val="600"/>
              </a:spcAft>
            </a:pPr>
            <a:endParaRPr lang="pt-BR" sz="4000" dirty="0">
              <a:solidFill>
                <a:schemeClr val="accent4">
                  <a:lumMod val="75000"/>
                </a:schemeClr>
              </a:solidFill>
              <a:effectLst/>
              <a:latin typeface="Times New Roman" panose="02020603050405020304" pitchFamily="18" charset="0"/>
              <a:ea typeface="Times New Roman" panose="02020603050405020304" pitchFamily="18" charset="0"/>
            </a:endParaRPr>
          </a:p>
        </p:txBody>
      </p:sp>
      <p:pic>
        <p:nvPicPr>
          <p:cNvPr id="3" name="Picture 2" descr="C:\Users\Lycia Neumann\Dropbox\_LYCIA\Consultorias\Alianca Pesquisa Clinica Brasil\Logomarca\Finais\logo_fundotransparente_aliancapesquisaclinicabrasil.png"/>
          <p:cNvPicPr>
            <a:picLocks noChangeAspect="1" noChangeArrowheads="1"/>
          </p:cNvPicPr>
          <p:nvPr/>
        </p:nvPicPr>
        <p:blipFill>
          <a:blip r:embed="rId2" cstate="print">
            <a:lum bright="-8000"/>
            <a:extLst>
              <a:ext uri="{28A0092B-C50C-407E-A947-70E740481C1C}">
                <a14:useLocalDpi xmlns:a14="http://schemas.microsoft.com/office/drawing/2010/main" val="0"/>
              </a:ext>
            </a:extLst>
          </a:blip>
          <a:srcRect/>
          <a:stretch>
            <a:fillRect/>
          </a:stretch>
        </p:blipFill>
        <p:spPr bwMode="auto">
          <a:xfrm>
            <a:off x="6084168" y="476672"/>
            <a:ext cx="2409154" cy="98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2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73000"/>
            <a:lum bright="9000"/>
          </a:blip>
          <a:srcRect t="3649"/>
          <a:stretch>
            <a:fillRect/>
          </a:stretch>
        </p:blipFill>
        <p:spPr>
          <a:xfrm>
            <a:off x="3174" y="1218408"/>
            <a:ext cx="9140826" cy="5883000"/>
          </a:xfrm>
          <a:prstGeom prst="rect">
            <a:avLst/>
          </a:prstGeom>
        </p:spPr>
      </p:pic>
      <p:sp>
        <p:nvSpPr>
          <p:cNvPr id="2" name="Title 1"/>
          <p:cNvSpPr>
            <a:spLocks noGrp="1"/>
          </p:cNvSpPr>
          <p:nvPr>
            <p:ph type="title"/>
          </p:nvPr>
        </p:nvSpPr>
        <p:spPr>
          <a:xfrm>
            <a:off x="361951" y="1143000"/>
            <a:ext cx="8229600" cy="1143000"/>
          </a:xfrm>
        </p:spPr>
        <p:txBody>
          <a:bodyPr anchor="ctr"/>
          <a:lstStyle/>
          <a:p>
            <a:r>
              <a:rPr lang="en-US" sz="2400" b="1" dirty="0" smtClean="0">
                <a:solidFill>
                  <a:srgbClr val="595959"/>
                </a:solidFill>
                <a:latin typeface="Arial"/>
                <a:cs typeface="Arial"/>
              </a:rPr>
              <a:t>                                                                   </a:t>
            </a:r>
            <a:endParaRPr lang="en-US" sz="2400" b="1" dirty="0">
              <a:solidFill>
                <a:srgbClr val="595959"/>
              </a:solidFill>
              <a:latin typeface="Arial"/>
              <a:cs typeface="Arial"/>
            </a:endParaRPr>
          </a:p>
        </p:txBody>
      </p:sp>
      <p:sp>
        <p:nvSpPr>
          <p:cNvPr id="3" name="Content Placeholder 2"/>
          <p:cNvSpPr>
            <a:spLocks noGrp="1"/>
          </p:cNvSpPr>
          <p:nvPr>
            <p:ph idx="1"/>
          </p:nvPr>
        </p:nvSpPr>
        <p:spPr>
          <a:xfrm>
            <a:off x="549275" y="2759422"/>
            <a:ext cx="8042276" cy="2971800"/>
          </a:xfrm>
        </p:spPr>
        <p:txBody>
          <a:bodyPr/>
          <a:lstStyle/>
          <a:p>
            <a:pPr lvl="0">
              <a:buNone/>
            </a:pPr>
            <a:endParaRPr lang="en-US" sz="2000" dirty="0" smtClean="0">
              <a:solidFill>
                <a:schemeClr val="tx2">
                  <a:lumMod val="50000"/>
                </a:schemeClr>
              </a:solidFill>
            </a:endParaRPr>
          </a:p>
          <a:p>
            <a:pPr>
              <a:buNone/>
            </a:pPr>
            <a:endParaRPr lang="pt-BR" dirty="0" smtClean="0">
              <a:solidFill>
                <a:schemeClr val="tx2">
                  <a:lumMod val="50000"/>
                </a:schemeClr>
              </a:solidFill>
            </a:endParaRPr>
          </a:p>
          <a:p>
            <a:endParaRPr lang="en-US" dirty="0">
              <a:solidFill>
                <a:schemeClr val="tx2">
                  <a:lumMod val="50000"/>
                </a:schemeClr>
              </a:solidFill>
            </a:endParaRPr>
          </a:p>
        </p:txBody>
      </p:sp>
      <p:sp>
        <p:nvSpPr>
          <p:cNvPr id="6" name="TextBox 5"/>
          <p:cNvSpPr txBox="1"/>
          <p:nvPr/>
        </p:nvSpPr>
        <p:spPr>
          <a:xfrm>
            <a:off x="2133599" y="6100554"/>
            <a:ext cx="9144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dirty="0" err="1" smtClean="0">
                <a:solidFill>
                  <a:srgbClr val="595959"/>
                </a:solidFill>
                <a:latin typeface="Arial"/>
                <a:cs typeface="Arial"/>
              </a:rPr>
              <a:t>Córeia</a:t>
            </a:r>
            <a:r>
              <a:rPr lang="en-US" sz="1400" b="1" dirty="0" smtClean="0">
                <a:solidFill>
                  <a:srgbClr val="595959"/>
                </a:solidFill>
                <a:latin typeface="Arial"/>
                <a:cs typeface="Arial"/>
              </a:rPr>
              <a:t> do </a:t>
            </a:r>
            <a:r>
              <a:rPr lang="en-US" sz="1400" b="1" dirty="0" err="1" smtClean="0">
                <a:solidFill>
                  <a:srgbClr val="595959"/>
                </a:solidFill>
                <a:latin typeface="Arial"/>
                <a:cs typeface="Arial"/>
              </a:rPr>
              <a:t>Sul</a:t>
            </a:r>
            <a:endParaRPr lang="en-US" sz="1400" b="1" dirty="0">
              <a:solidFill>
                <a:srgbClr val="595959"/>
              </a:solidFill>
              <a:latin typeface="Arial"/>
              <a:cs typeface="Arial"/>
            </a:endParaRPr>
          </a:p>
        </p:txBody>
      </p:sp>
      <p:sp>
        <p:nvSpPr>
          <p:cNvPr id="7" name="TextBox 6"/>
          <p:cNvSpPr txBox="1"/>
          <p:nvPr/>
        </p:nvSpPr>
        <p:spPr>
          <a:xfrm>
            <a:off x="3047999" y="5983158"/>
            <a:ext cx="9144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b="1" dirty="0" smtClean="0">
                <a:solidFill>
                  <a:srgbClr val="595959"/>
                </a:solidFill>
                <a:latin typeface="Arial"/>
                <a:cs typeface="Arial"/>
              </a:rPr>
              <a:t>USA</a:t>
            </a:r>
            <a:endParaRPr lang="en-US" sz="1400" b="1" dirty="0">
              <a:solidFill>
                <a:srgbClr val="595959"/>
              </a:solidFill>
              <a:latin typeface="Arial"/>
              <a:cs typeface="Arial"/>
            </a:endParaRPr>
          </a:p>
        </p:txBody>
      </p:sp>
      <p:sp>
        <p:nvSpPr>
          <p:cNvPr id="9" name="TextBox 8"/>
          <p:cNvSpPr txBox="1"/>
          <p:nvPr/>
        </p:nvSpPr>
        <p:spPr>
          <a:xfrm>
            <a:off x="3962399" y="5731222"/>
            <a:ext cx="9144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err="1" smtClean="0">
                <a:latin typeface="Arial"/>
                <a:cs typeface="Arial"/>
              </a:rPr>
              <a:t>Europa</a:t>
            </a:r>
            <a:endParaRPr lang="en-US" sz="1400" dirty="0">
              <a:latin typeface="Arial"/>
              <a:cs typeface="Arial"/>
            </a:endParaRPr>
          </a:p>
        </p:txBody>
      </p:sp>
      <p:sp>
        <p:nvSpPr>
          <p:cNvPr id="10" name="TextBox 9"/>
          <p:cNvSpPr txBox="1"/>
          <p:nvPr/>
        </p:nvSpPr>
        <p:spPr>
          <a:xfrm>
            <a:off x="4876799" y="5546556"/>
            <a:ext cx="9144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err="1" smtClean="0">
                <a:latin typeface="Arial"/>
                <a:cs typeface="Arial"/>
              </a:rPr>
              <a:t>Austrália</a:t>
            </a:r>
            <a:endParaRPr lang="en-US" sz="1400" dirty="0">
              <a:latin typeface="Arial"/>
              <a:cs typeface="Arial"/>
            </a:endParaRPr>
          </a:p>
        </p:txBody>
      </p:sp>
      <p:sp>
        <p:nvSpPr>
          <p:cNvPr id="11" name="TextBox 10"/>
          <p:cNvSpPr txBox="1"/>
          <p:nvPr/>
        </p:nvSpPr>
        <p:spPr>
          <a:xfrm>
            <a:off x="5791199" y="5361890"/>
            <a:ext cx="914400"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smtClean="0">
                <a:latin typeface="Arial"/>
                <a:cs typeface="Arial"/>
              </a:rPr>
              <a:t>China</a:t>
            </a:r>
            <a:endParaRPr lang="en-US" sz="1400" dirty="0">
              <a:latin typeface="Arial"/>
              <a:cs typeface="Arial"/>
            </a:endParaRPr>
          </a:p>
        </p:txBody>
      </p:sp>
      <p:sp>
        <p:nvSpPr>
          <p:cNvPr id="12" name="TextBox 11"/>
          <p:cNvSpPr txBox="1"/>
          <p:nvPr/>
        </p:nvSpPr>
        <p:spPr>
          <a:xfrm>
            <a:off x="6705599" y="5177224"/>
            <a:ext cx="9144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400" b="1" dirty="0" err="1" smtClean="0">
                <a:solidFill>
                  <a:srgbClr val="595959"/>
                </a:solidFill>
                <a:latin typeface="Arial"/>
                <a:cs typeface="Arial"/>
              </a:rPr>
              <a:t>Brasi</a:t>
            </a:r>
            <a:r>
              <a:rPr lang="en-US" b="1" dirty="0" err="1" smtClean="0">
                <a:solidFill>
                  <a:srgbClr val="595959"/>
                </a:solidFill>
              </a:rPr>
              <a:t>l</a:t>
            </a:r>
            <a:endParaRPr lang="en-US" b="1" dirty="0">
              <a:solidFill>
                <a:srgbClr val="595959"/>
              </a:solidFill>
            </a:endParaRPr>
          </a:p>
        </p:txBody>
      </p:sp>
      <p:sp>
        <p:nvSpPr>
          <p:cNvPr id="14" name="Down Arrow Callout 13"/>
          <p:cNvSpPr/>
          <p:nvPr/>
        </p:nvSpPr>
        <p:spPr>
          <a:xfrm>
            <a:off x="2133599" y="4941168"/>
            <a:ext cx="762000" cy="738664"/>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latin typeface="Arial"/>
                <a:cs typeface="Arial"/>
              </a:rPr>
              <a:t>30 </a:t>
            </a:r>
            <a:r>
              <a:rPr lang="en-US" sz="1400" dirty="0" err="1" smtClean="0">
                <a:latin typeface="Arial"/>
                <a:cs typeface="Arial"/>
              </a:rPr>
              <a:t>dias</a:t>
            </a:r>
            <a:endParaRPr lang="en-US" sz="1400" dirty="0">
              <a:latin typeface="Arial"/>
              <a:cs typeface="Arial"/>
            </a:endParaRPr>
          </a:p>
        </p:txBody>
      </p:sp>
      <p:sp>
        <p:nvSpPr>
          <p:cNvPr id="15" name="Down Arrow Callout 14"/>
          <p:cNvSpPr/>
          <p:nvPr/>
        </p:nvSpPr>
        <p:spPr>
          <a:xfrm>
            <a:off x="3047999" y="4437112"/>
            <a:ext cx="762000" cy="738664"/>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latin typeface="Arial"/>
                <a:cs typeface="Arial"/>
              </a:rPr>
              <a:t>45 a 60 </a:t>
            </a:r>
            <a:r>
              <a:rPr lang="en-US" sz="1400" dirty="0" err="1" smtClean="0">
                <a:latin typeface="Arial"/>
                <a:cs typeface="Arial"/>
              </a:rPr>
              <a:t>dias</a:t>
            </a:r>
            <a:endParaRPr lang="en-US" sz="1400" dirty="0">
              <a:latin typeface="Arial"/>
              <a:cs typeface="Arial"/>
            </a:endParaRPr>
          </a:p>
        </p:txBody>
      </p:sp>
      <p:sp>
        <p:nvSpPr>
          <p:cNvPr id="16" name="Down Arrow Callout 15"/>
          <p:cNvSpPr/>
          <p:nvPr/>
        </p:nvSpPr>
        <p:spPr>
          <a:xfrm>
            <a:off x="3962399" y="4149080"/>
            <a:ext cx="762000" cy="738664"/>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latin typeface="Arial"/>
                <a:cs typeface="Arial"/>
              </a:rPr>
              <a:t>60 a 75 </a:t>
            </a:r>
            <a:r>
              <a:rPr lang="en-US" sz="1400" dirty="0" err="1" smtClean="0">
                <a:latin typeface="Arial"/>
                <a:cs typeface="Arial"/>
              </a:rPr>
              <a:t>dias</a:t>
            </a:r>
            <a:endParaRPr lang="en-US" sz="1400" dirty="0">
              <a:latin typeface="Arial"/>
              <a:cs typeface="Arial"/>
            </a:endParaRPr>
          </a:p>
        </p:txBody>
      </p:sp>
      <p:sp>
        <p:nvSpPr>
          <p:cNvPr id="17" name="Down Arrow Callout 16"/>
          <p:cNvSpPr/>
          <p:nvPr/>
        </p:nvSpPr>
        <p:spPr>
          <a:xfrm>
            <a:off x="4876799" y="3789040"/>
            <a:ext cx="762000" cy="738664"/>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latin typeface="Arial"/>
                <a:cs typeface="Arial"/>
              </a:rPr>
              <a:t>68 </a:t>
            </a:r>
            <a:r>
              <a:rPr lang="en-US" sz="1400" dirty="0" err="1" smtClean="0">
                <a:latin typeface="Arial"/>
                <a:cs typeface="Arial"/>
              </a:rPr>
              <a:t>dias</a:t>
            </a:r>
            <a:endParaRPr lang="en-US" sz="1400" dirty="0">
              <a:latin typeface="Arial"/>
              <a:cs typeface="Arial"/>
            </a:endParaRPr>
          </a:p>
        </p:txBody>
      </p:sp>
      <p:sp>
        <p:nvSpPr>
          <p:cNvPr id="18" name="Down Arrow Callout 17"/>
          <p:cNvSpPr/>
          <p:nvPr/>
        </p:nvSpPr>
        <p:spPr>
          <a:xfrm>
            <a:off x="5638799" y="2546320"/>
            <a:ext cx="762000" cy="738664"/>
          </a:xfrm>
          <a:prstGeom prst="downArrow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smtClean="0">
                <a:latin typeface="Arial"/>
                <a:cs typeface="Arial"/>
              </a:rPr>
              <a:t>270 </a:t>
            </a:r>
            <a:r>
              <a:rPr lang="en-US" sz="1400" dirty="0" err="1" smtClean="0">
                <a:latin typeface="Arial"/>
                <a:cs typeface="Arial"/>
              </a:rPr>
              <a:t>dias</a:t>
            </a:r>
            <a:endParaRPr lang="en-US" sz="1400" dirty="0">
              <a:latin typeface="Arial"/>
              <a:cs typeface="Arial"/>
            </a:endParaRPr>
          </a:p>
        </p:txBody>
      </p:sp>
      <p:sp>
        <p:nvSpPr>
          <p:cNvPr id="19" name="Down Arrow Callout 18"/>
          <p:cNvSpPr/>
          <p:nvPr/>
        </p:nvSpPr>
        <p:spPr>
          <a:xfrm>
            <a:off x="6400799" y="1700808"/>
            <a:ext cx="762000" cy="738664"/>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00" dirty="0" smtClean="0">
                <a:solidFill>
                  <a:srgbClr val="595959"/>
                </a:solidFill>
                <a:latin typeface="Arial"/>
                <a:cs typeface="Arial"/>
              </a:rPr>
              <a:t>365 </a:t>
            </a:r>
            <a:r>
              <a:rPr lang="en-US" sz="1400" dirty="0" err="1" smtClean="0">
                <a:solidFill>
                  <a:srgbClr val="595959"/>
                </a:solidFill>
                <a:latin typeface="Arial"/>
                <a:cs typeface="Arial"/>
              </a:rPr>
              <a:t>dias</a:t>
            </a:r>
            <a:endParaRPr lang="en-US" sz="1400" dirty="0">
              <a:solidFill>
                <a:srgbClr val="595959"/>
              </a:solidFill>
              <a:latin typeface="Arial"/>
              <a:cs typeface="Arial"/>
            </a:endParaRPr>
          </a:p>
        </p:txBody>
      </p:sp>
      <p:sp>
        <p:nvSpPr>
          <p:cNvPr id="22" name="TextBox 21"/>
          <p:cNvSpPr txBox="1"/>
          <p:nvPr/>
        </p:nvSpPr>
        <p:spPr>
          <a:xfrm>
            <a:off x="3962399" y="6623774"/>
            <a:ext cx="4629152" cy="261610"/>
          </a:xfrm>
          <a:prstGeom prst="rect">
            <a:avLst/>
          </a:prstGeom>
          <a:noFill/>
        </p:spPr>
        <p:txBody>
          <a:bodyPr wrap="square" rtlCol="0">
            <a:spAutoFit/>
          </a:bodyPr>
          <a:lstStyle/>
          <a:p>
            <a:r>
              <a:rPr lang="en-US" sz="1100" i="1" dirty="0" smtClean="0">
                <a:latin typeface="Arial"/>
                <a:cs typeface="Arial"/>
              </a:rPr>
              <a:t>INTERFARMA 2014 - ( </a:t>
            </a:r>
            <a:r>
              <a:rPr lang="en-US" sz="1100" i="1" dirty="0" err="1" smtClean="0">
                <a:latin typeface="Arial"/>
                <a:cs typeface="Arial"/>
              </a:rPr>
              <a:t>fonte</a:t>
            </a:r>
            <a:r>
              <a:rPr lang="en-US" sz="1100" i="1" dirty="0" smtClean="0">
                <a:latin typeface="Arial"/>
                <a:cs typeface="Arial"/>
              </a:rPr>
              <a:t> ABRACO, ANVISA, </a:t>
            </a:r>
            <a:r>
              <a:rPr lang="en-US" sz="1100" i="1" dirty="0" err="1" smtClean="0">
                <a:latin typeface="Arial"/>
                <a:cs typeface="Arial"/>
              </a:rPr>
              <a:t>ww.clinicaltrial.gov</a:t>
            </a:r>
            <a:r>
              <a:rPr lang="en-US" sz="1100" i="1" dirty="0" smtClean="0">
                <a:latin typeface="Arial"/>
                <a:cs typeface="Arial"/>
              </a:rPr>
              <a:t>)</a:t>
            </a:r>
            <a:endParaRPr lang="en-US" sz="1100" i="1" dirty="0">
              <a:latin typeface="Arial"/>
              <a:cs typeface="Arial"/>
            </a:endParaRPr>
          </a:p>
        </p:txBody>
      </p:sp>
      <p:sp>
        <p:nvSpPr>
          <p:cNvPr id="20"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Estamos Parando!</a:t>
            </a:r>
            <a:endParaRPr lang="pt-BR" dirty="0"/>
          </a:p>
        </p:txBody>
      </p:sp>
    </p:spTree>
    <p:extLst>
      <p:ext uri="{BB962C8B-B14F-4D97-AF65-F5344CB8AC3E}">
        <p14:creationId xmlns:p14="http://schemas.microsoft.com/office/powerpoint/2010/main" val="101372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Instância Única de Avaliação Ética.</a:t>
            </a:r>
            <a:endParaRPr lang="pt-BR" dirty="0"/>
          </a:p>
        </p:txBody>
      </p:sp>
      <p:sp>
        <p:nvSpPr>
          <p:cNvPr id="7" name="Rectangle 10"/>
          <p:cNvSpPr>
            <a:spLocks noChangeArrowheads="1"/>
          </p:cNvSpPr>
          <p:nvPr/>
        </p:nvSpPr>
        <p:spPr bwMode="auto">
          <a:xfrm>
            <a:off x="287888" y="1772816"/>
            <a:ext cx="8389938" cy="1008062"/>
          </a:xfrm>
          <a:prstGeom prst="rect">
            <a:avLst/>
          </a:prstGeom>
          <a:noFill/>
          <a:ln w="9525">
            <a:noFill/>
            <a:miter lim="800000"/>
            <a:headEnd/>
            <a:tailEnd/>
          </a:ln>
          <a:effectLst>
            <a:outerShdw dist="35921" dir="2700000" sx="1000" sy="1000" algn="ctr" rotWithShape="0">
              <a:schemeClr val="tx2"/>
            </a:outerShdw>
          </a:effectLst>
        </p:spPr>
        <p:txBody>
          <a:bodyPr anchor="ctr"/>
          <a:lstStyle/>
          <a:p>
            <a:pPr algn="ctr">
              <a:defRPr/>
            </a:pPr>
            <a:r>
              <a:rPr lang="en-US" sz="3000" dirty="0" err="1">
                <a:solidFill>
                  <a:srgbClr val="000099"/>
                </a:solidFill>
              </a:rPr>
              <a:t>SISTEMA</a:t>
            </a:r>
            <a:r>
              <a:rPr lang="en-US" sz="3000" dirty="0">
                <a:solidFill>
                  <a:srgbClr val="000099"/>
                </a:solidFill>
              </a:rPr>
              <a:t> DE </a:t>
            </a:r>
            <a:r>
              <a:rPr lang="en-US" sz="3000" dirty="0" err="1">
                <a:solidFill>
                  <a:srgbClr val="000099"/>
                </a:solidFill>
              </a:rPr>
              <a:t>REVISÃO</a:t>
            </a:r>
            <a:r>
              <a:rPr lang="en-US" sz="3000" dirty="0">
                <a:solidFill>
                  <a:srgbClr val="000099"/>
                </a:solidFill>
              </a:rPr>
              <a:t> </a:t>
            </a:r>
            <a:r>
              <a:rPr lang="en-US" sz="3000" dirty="0" err="1">
                <a:solidFill>
                  <a:srgbClr val="000099"/>
                </a:solidFill>
              </a:rPr>
              <a:t>DUPLO</a:t>
            </a:r>
            <a:r>
              <a:rPr lang="en-US" sz="3000" dirty="0">
                <a:solidFill>
                  <a:srgbClr val="000099"/>
                </a:solidFill>
              </a:rPr>
              <a:t> ? </a:t>
            </a:r>
            <a:r>
              <a:rPr lang="en-US" sz="3000" dirty="0" err="1">
                <a:solidFill>
                  <a:srgbClr val="000099"/>
                </a:solidFill>
              </a:rPr>
              <a:t>TRIPLO</a:t>
            </a:r>
            <a:r>
              <a:rPr lang="en-US" sz="3000" dirty="0">
                <a:solidFill>
                  <a:srgbClr val="000099"/>
                </a:solidFill>
              </a:rPr>
              <a:t> ? </a:t>
            </a:r>
            <a:r>
              <a:rPr lang="en-US" sz="3000" dirty="0" err="1">
                <a:solidFill>
                  <a:srgbClr val="000099"/>
                </a:solidFill>
              </a:rPr>
              <a:t>QUÁDRUPLO</a:t>
            </a:r>
            <a:r>
              <a:rPr lang="en-US" sz="3000" dirty="0">
                <a:solidFill>
                  <a:srgbClr val="000099"/>
                </a:solidFill>
              </a:rPr>
              <a:t> ? </a:t>
            </a:r>
            <a:r>
              <a:rPr lang="en-US" sz="3000" dirty="0" err="1">
                <a:solidFill>
                  <a:srgbClr val="000099"/>
                </a:solidFill>
              </a:rPr>
              <a:t>QUÍNTUPLO</a:t>
            </a:r>
            <a:r>
              <a:rPr lang="en-US" sz="3000" dirty="0">
                <a:solidFill>
                  <a:srgbClr val="000099"/>
                </a:solidFill>
              </a:rPr>
              <a:t> ?</a:t>
            </a:r>
          </a:p>
        </p:txBody>
      </p:sp>
      <p:sp>
        <p:nvSpPr>
          <p:cNvPr id="8" name="Rectangle 5"/>
          <p:cNvSpPr>
            <a:spLocks noChangeArrowheads="1"/>
          </p:cNvSpPr>
          <p:nvPr/>
        </p:nvSpPr>
        <p:spPr bwMode="auto">
          <a:xfrm>
            <a:off x="703019" y="3356992"/>
            <a:ext cx="7559675" cy="2123658"/>
          </a:xfrm>
          <a:prstGeom prst="rect">
            <a:avLst/>
          </a:prstGeom>
          <a:noFill/>
          <a:ln w="9525">
            <a:noFill/>
            <a:miter lim="800000"/>
            <a:headEnd/>
            <a:tailEnd/>
          </a:ln>
          <a:effectLst/>
        </p:spPr>
        <p:txBody>
          <a:bodyPr>
            <a:spAutoFit/>
          </a:bodyPr>
          <a:lstStyle/>
          <a:p>
            <a:pPr algn="ctr">
              <a:lnSpc>
                <a:spcPct val="110000"/>
              </a:lnSpc>
              <a:spcBef>
                <a:spcPct val="20000"/>
              </a:spcBef>
              <a:buFont typeface="Book Antiqua" pitchFamily="18" charset="0"/>
              <a:buNone/>
              <a:defRPr/>
            </a:pPr>
            <a:r>
              <a:rPr lang="pt-PT" sz="2400" dirty="0">
                <a:solidFill>
                  <a:srgbClr val="0000FF"/>
                </a:solidFill>
                <a:effectLst>
                  <a:outerShdw blurRad="38100" dist="38100" dir="2700000" algn="tl">
                    <a:srgbClr val="C0C0C0"/>
                  </a:outerShdw>
                </a:effectLst>
              </a:rPr>
              <a:t>No Brasil, os projetos de pesquisa clínica são avaliados eticamente no mínimo  em duas instâncias, uma local (CEPs) e outra nacional (CONEP).  Por vezes há 5 instâncias de </a:t>
            </a:r>
            <a:r>
              <a:rPr lang="pt-PT" sz="2400" dirty="0" smtClean="0">
                <a:solidFill>
                  <a:srgbClr val="0000FF"/>
                </a:solidFill>
                <a:effectLst>
                  <a:outerShdw blurRad="38100" dist="38100" dir="2700000" algn="tl">
                    <a:srgbClr val="C0C0C0"/>
                  </a:outerShdw>
                </a:effectLst>
              </a:rPr>
              <a:t>avaliação no total, considerando-se as esferas ética e sanitária.</a:t>
            </a:r>
            <a:endParaRPr lang="pt-PT" sz="2400" dirty="0">
              <a:solidFill>
                <a:srgbClr val="0000FF"/>
              </a:solidFill>
              <a:effectLst>
                <a:outerShdw blurRad="38100" dist="38100" dir="2700000" algn="tl">
                  <a:srgbClr val="C0C0C0"/>
                </a:outerShdw>
              </a:effectLst>
            </a:endParaRPr>
          </a:p>
        </p:txBody>
      </p:sp>
      <p:sp>
        <p:nvSpPr>
          <p:cNvPr id="9" name="AutoShape 11"/>
          <p:cNvSpPr>
            <a:spLocks noChangeArrowheads="1"/>
          </p:cNvSpPr>
          <p:nvPr/>
        </p:nvSpPr>
        <p:spPr bwMode="auto">
          <a:xfrm>
            <a:off x="468313" y="5805488"/>
            <a:ext cx="8351837" cy="792162"/>
          </a:xfrm>
          <a:prstGeom prst="rightArrow">
            <a:avLst>
              <a:gd name="adj1" fmla="val 50000"/>
              <a:gd name="adj2" fmla="val 263577"/>
            </a:avLst>
          </a:prstGeom>
          <a:gradFill rotWithShape="1">
            <a:gsLst>
              <a:gs pos="0">
                <a:srgbClr val="CCFFCC">
                  <a:gamma/>
                  <a:shade val="46275"/>
                  <a:invGamma/>
                </a:srgbClr>
              </a:gs>
              <a:gs pos="50000">
                <a:srgbClr val="CCFFCC"/>
              </a:gs>
              <a:gs pos="100000">
                <a:srgbClr val="CCFFCC">
                  <a:gamma/>
                  <a:shade val="46275"/>
                  <a:invGamma/>
                </a:srgbClr>
              </a:gs>
            </a:gsLst>
            <a:lin ang="5400000" scaled="1"/>
          </a:gradFill>
          <a:ln w="9525">
            <a:noFill/>
            <a:miter lim="800000"/>
            <a:headEnd/>
            <a:tailEnd/>
          </a:ln>
          <a:effectLst>
            <a:outerShdw dist="35921" dir="2700000" algn="ctr" rotWithShape="0">
              <a:schemeClr val="tx2"/>
            </a:outerShdw>
          </a:effectLst>
        </p:spPr>
        <p:txBody>
          <a:bodyPr wrap="none" anchor="ctr"/>
          <a:lstStyle/>
          <a:p>
            <a:pPr algn="ctr">
              <a:lnSpc>
                <a:spcPct val="220000"/>
              </a:lnSpc>
              <a:defRPr/>
            </a:pPr>
            <a:r>
              <a:rPr lang="pt-BR" dirty="0">
                <a:solidFill>
                  <a:srgbClr val="0000FF"/>
                </a:solidFill>
                <a:effectLst>
                  <a:outerShdw blurRad="38100" dist="38100" dir="2700000" algn="tl">
                    <a:srgbClr val="000000"/>
                  </a:outerShdw>
                </a:effectLst>
              </a:rPr>
              <a:t>   </a:t>
            </a:r>
            <a:r>
              <a:rPr lang="pt-BR" sz="1500" dirty="0">
                <a:solidFill>
                  <a:srgbClr val="0000FF"/>
                </a:solidFill>
                <a:effectLst>
                  <a:outerShdw blurRad="38100" dist="38100" dir="2700000" algn="tl">
                    <a:srgbClr val="000000"/>
                  </a:outerShdw>
                </a:effectLst>
              </a:rPr>
              <a:t>&gt; CEP DO EXTERIOR &gt; CEP  COORDENADOR &gt; CONEP &gt; CEP LOCAL &gt; </a:t>
            </a:r>
            <a:r>
              <a:rPr lang="pt-BR" sz="1500" dirty="0" smtClean="0">
                <a:solidFill>
                  <a:srgbClr val="0000FF"/>
                </a:solidFill>
                <a:effectLst>
                  <a:outerShdw blurRad="38100" dist="38100" dir="2700000" algn="tl">
                    <a:srgbClr val="000000"/>
                  </a:outerShdw>
                </a:effectLst>
              </a:rPr>
              <a:t>ANVISA&gt; IMPORTAÇÃO</a:t>
            </a:r>
            <a:endParaRPr lang="en-US" sz="1500" dirty="0">
              <a:solidFill>
                <a:srgbClr val="0000FF"/>
              </a:solidFill>
              <a:effectLst>
                <a:outerShdw blurRad="38100" dist="38100" dir="2700000" algn="tl">
                  <a:srgbClr val="000000"/>
                </a:outerShdw>
              </a:effectLst>
            </a:endParaRPr>
          </a:p>
          <a:p>
            <a:pPr algn="ctr">
              <a:defRPr/>
            </a:pPr>
            <a:endParaRPr lang="pt-BR" dirty="0"/>
          </a:p>
        </p:txBody>
      </p:sp>
    </p:spTree>
    <p:extLst>
      <p:ext uri="{BB962C8B-B14F-4D97-AF65-F5344CB8AC3E}">
        <p14:creationId xmlns:p14="http://schemas.microsoft.com/office/powerpoint/2010/main" val="3166616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87888" y="1856432"/>
            <a:ext cx="8460576" cy="4801314"/>
          </a:xfrm>
          <a:prstGeom prst="rect">
            <a:avLst/>
          </a:prstGeom>
        </p:spPr>
        <p:txBody>
          <a:bodyPr wrap="square">
            <a:spAutoFit/>
          </a:bodyPr>
          <a:lstStyle/>
          <a:p>
            <a:r>
              <a:rPr lang="pt-BR" sz="2000" dirty="0" smtClean="0">
                <a:latin typeface="Calibri" panose="020F0502020204030204" pitchFamily="34" charset="0"/>
                <a:ea typeface="Calibri" panose="020F0502020204030204" pitchFamily="34" charset="0"/>
                <a:cs typeface="Times New Roman" panose="02020603050405020304" pitchFamily="18" charset="0"/>
              </a:rPr>
              <a:t>A CONEP frequentemente divulga diminuição no seu tempo de análise de protocolos de pesquisa.</a:t>
            </a:r>
            <a:endParaRPr lang="pt-BR" sz="2800" dirty="0" smtClean="0">
              <a:latin typeface="Calibri" panose="020F0502020204030204" pitchFamily="34" charset="0"/>
              <a:ea typeface="Calibri" panose="020F0502020204030204" pitchFamily="34" charset="0"/>
              <a:cs typeface="Times New Roman" panose="02020603050405020304" pitchFamily="18" charset="0"/>
            </a:endParaRPr>
          </a:p>
          <a:p>
            <a:r>
              <a:rPr lang="pt-BR" sz="2800" dirty="0">
                <a:latin typeface="Calibri" panose="020F0502020204030204" pitchFamily="34" charset="0"/>
                <a:ea typeface="Calibri" panose="020F0502020204030204" pitchFamily="34" charset="0"/>
                <a:cs typeface="Times New Roman" panose="02020603050405020304" pitchFamily="18" charset="0"/>
              </a:rPr>
              <a:t>M</a:t>
            </a:r>
            <a:r>
              <a:rPr lang="pt-BR" sz="2800" dirty="0" smtClean="0">
                <a:latin typeface="Calibri" panose="020F0502020204030204" pitchFamily="34" charset="0"/>
                <a:ea typeface="Calibri" panose="020F0502020204030204" pitchFamily="34" charset="0"/>
                <a:cs typeface="Times New Roman" panose="02020603050405020304" pitchFamily="18" charset="0"/>
              </a:rPr>
              <a:t>as essa diminuição...</a:t>
            </a:r>
          </a:p>
          <a:p>
            <a:endParaRPr lang="pt-B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pt-BR" sz="2000" dirty="0">
                <a:solidFill>
                  <a:srgbClr val="FF0000"/>
                </a:solidFill>
              </a:rPr>
              <a:t>R</a:t>
            </a:r>
            <a:r>
              <a:rPr lang="pt-BR" sz="2000" dirty="0" smtClean="0">
                <a:solidFill>
                  <a:srgbClr val="FF0000"/>
                </a:solidFill>
              </a:rPr>
              <a:t>efere-se </a:t>
            </a:r>
            <a:r>
              <a:rPr lang="pt-BR" sz="2000" dirty="0">
                <a:solidFill>
                  <a:srgbClr val="FF0000"/>
                </a:solidFill>
              </a:rPr>
              <a:t>somente à emissão do primeiro parecer da CONEP para um único protocolo de </a:t>
            </a:r>
            <a:r>
              <a:rPr lang="pt-BR" sz="2000" dirty="0" smtClean="0">
                <a:solidFill>
                  <a:srgbClr val="FF0000"/>
                </a:solidFill>
              </a:rPr>
              <a:t>pesquisa.</a:t>
            </a:r>
          </a:p>
          <a:p>
            <a:endParaRPr lang="pt-BR" sz="2000" dirty="0" smtClean="0"/>
          </a:p>
          <a:p>
            <a:pPr marL="342900" indent="-342900">
              <a:buFont typeface="Wingdings" panose="05000000000000000000" pitchFamily="2" charset="2"/>
              <a:buChar char="ü"/>
            </a:pPr>
            <a:r>
              <a:rPr lang="pt-BR" sz="2000" dirty="0" smtClean="0">
                <a:solidFill>
                  <a:srgbClr val="FF0000"/>
                </a:solidFill>
              </a:rPr>
              <a:t>Não considera as </a:t>
            </a:r>
            <a:r>
              <a:rPr lang="pt-BR" sz="2000" dirty="0">
                <a:solidFill>
                  <a:srgbClr val="FF0000"/>
                </a:solidFill>
              </a:rPr>
              <a:t>inúmeras e infindáveis pendências, </a:t>
            </a:r>
            <a:r>
              <a:rPr lang="pt-BR" sz="2000" dirty="0" smtClean="0">
                <a:solidFill>
                  <a:srgbClr val="FF0000"/>
                </a:solidFill>
              </a:rPr>
              <a:t>a lentidão na avaliação das </a:t>
            </a:r>
            <a:r>
              <a:rPr lang="pt-BR" sz="2000" dirty="0">
                <a:solidFill>
                  <a:srgbClr val="FF0000"/>
                </a:solidFill>
              </a:rPr>
              <a:t>emendas aos protocolos, as </a:t>
            </a:r>
            <a:r>
              <a:rPr lang="pt-BR" sz="2000" dirty="0" smtClean="0">
                <a:solidFill>
                  <a:srgbClr val="FF0000"/>
                </a:solidFill>
              </a:rPr>
              <a:t> </a:t>
            </a:r>
            <a:r>
              <a:rPr lang="pt-BR" sz="2000" dirty="0">
                <a:solidFill>
                  <a:srgbClr val="FF0000"/>
                </a:solidFill>
              </a:rPr>
              <a:t>alterações </a:t>
            </a:r>
            <a:r>
              <a:rPr lang="pt-BR" sz="2000" dirty="0" smtClean="0">
                <a:solidFill>
                  <a:srgbClr val="FF0000"/>
                </a:solidFill>
              </a:rPr>
              <a:t>semânticas sem importância </a:t>
            </a:r>
            <a:r>
              <a:rPr lang="pt-BR" sz="2000" dirty="0">
                <a:solidFill>
                  <a:srgbClr val="FF0000"/>
                </a:solidFill>
              </a:rPr>
              <a:t>nos Termos de Consentimento Livre e </a:t>
            </a:r>
            <a:r>
              <a:rPr lang="pt-BR" sz="2000" dirty="0" smtClean="0">
                <a:solidFill>
                  <a:srgbClr val="FF0000"/>
                </a:solidFill>
              </a:rPr>
              <a:t>Esclarecido, além de diversos outros entraves.</a:t>
            </a:r>
          </a:p>
          <a:p>
            <a:pPr marL="342900" indent="-342900">
              <a:buFont typeface="Wingdings" panose="05000000000000000000" pitchFamily="2" charset="2"/>
              <a:buChar char="ü"/>
            </a:pPr>
            <a:endParaRPr lang="pt-BR" sz="2000" dirty="0" smtClean="0">
              <a:solidFill>
                <a:srgbClr val="FF0000"/>
              </a:solidFill>
            </a:endParaRPr>
          </a:p>
          <a:p>
            <a:pPr marL="342900" indent="-342900">
              <a:buFont typeface="Wingdings" panose="05000000000000000000" pitchFamily="2" charset="2"/>
              <a:buChar char="ü"/>
            </a:pPr>
            <a:r>
              <a:rPr lang="pt-BR" sz="2000"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É quase imperceptível no tempo total de aprovação de um estudo clínico.</a:t>
            </a:r>
          </a:p>
          <a:p>
            <a:endParaRPr lang="pt-BR" sz="2000" dirty="0" smtClean="0"/>
          </a:p>
          <a:p>
            <a:endParaRPr lang="pt-BR" dirty="0"/>
          </a:p>
        </p:txBody>
      </p:sp>
      <p:pic>
        <p:nvPicPr>
          <p:cNvPr id="3" name="Picture 2" descr="C:\Users\Lycia Neumann\Dropbox\_LYCIA\Consultorias\Alianca Pesquisa Clinica Brasil\Logomarca\Finais\logo_fundotransparente_aliancapesquisaclinicabrasi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451" y="378911"/>
            <a:ext cx="2590799" cy="1063531"/>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Uma questão de TEMPO.</a:t>
            </a:r>
            <a:endParaRPr lang="pt-BR" dirty="0"/>
          </a:p>
        </p:txBody>
      </p:sp>
    </p:spTree>
    <p:extLst>
      <p:ext uri="{BB962C8B-B14F-4D97-AF65-F5344CB8AC3E}">
        <p14:creationId xmlns:p14="http://schemas.microsoft.com/office/powerpoint/2010/main" val="15764086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1927373"/>
            <a:ext cx="8229600" cy="4525963"/>
          </a:xfrm>
        </p:spPr>
        <p:txBody>
          <a:bodyPr>
            <a:noAutofit/>
          </a:bodyPr>
          <a:lstStyle/>
          <a:p>
            <a:pPr marL="0" indent="0">
              <a:buNone/>
            </a:pPr>
            <a:r>
              <a:rPr lang="pt-BR" sz="2000" dirty="0" smtClean="0">
                <a:latin typeface="Calibri" panose="020F0502020204030204" pitchFamily="34" charset="0"/>
                <a:ea typeface="Calibri" panose="020F0502020204030204" pitchFamily="34" charset="0"/>
                <a:cs typeface="Times New Roman" panose="02020603050405020304" pitchFamily="18" charset="0"/>
              </a:rPr>
              <a:t>O processo como um todo:</a:t>
            </a:r>
          </a:p>
          <a:p>
            <a:r>
              <a:rPr lang="pt-BR" sz="2000" dirty="0" smtClean="0">
                <a:latin typeface="Calibri" panose="020F0502020204030204" pitchFamily="34" charset="0"/>
                <a:ea typeface="Calibri" panose="020F0502020204030204" pitchFamily="34" charset="0"/>
                <a:cs typeface="Times New Roman" panose="02020603050405020304" pitchFamily="18" charset="0"/>
              </a:rPr>
              <a:t>Inicia-se </a:t>
            </a:r>
            <a:r>
              <a:rPr lang="pt-BR" sz="2000" dirty="0">
                <a:latin typeface="Calibri" panose="020F0502020204030204" pitchFamily="34" charset="0"/>
                <a:ea typeface="Calibri" panose="020F0502020204030204" pitchFamily="34" charset="0"/>
                <a:cs typeface="Times New Roman" panose="02020603050405020304" pitchFamily="18" charset="0"/>
              </a:rPr>
              <a:t>com a submissão de um protocolo de pesquisa a um Comitê de Ética vinculado a uma Instituição de Pesquisa- CEP (30 a 60 dias),</a:t>
            </a:r>
          </a:p>
          <a:p>
            <a:r>
              <a:rPr lang="pt-BR" sz="2000" dirty="0">
                <a:latin typeface="Calibri" panose="020F0502020204030204" pitchFamily="34" charset="0"/>
                <a:ea typeface="Calibri" panose="020F0502020204030204" pitchFamily="34" charset="0"/>
                <a:cs typeface="Times New Roman" panose="02020603050405020304" pitchFamily="18" charset="0"/>
              </a:rPr>
              <a:t>passa depois pela CONEP (180 a mais 300 dias, dependendo </a:t>
            </a:r>
            <a:r>
              <a:rPr lang="pt-BR" sz="2000" dirty="0" smtClean="0">
                <a:latin typeface="Calibri" panose="020F0502020204030204" pitchFamily="34" charset="0"/>
                <a:ea typeface="Calibri" panose="020F0502020204030204" pitchFamily="34" charset="0"/>
                <a:cs typeface="Times New Roman" panose="02020603050405020304" pitchFamily="18" charset="0"/>
              </a:rPr>
              <a:t>da quantidade de pendências),</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r>
              <a:rPr lang="pt-BR" sz="2000" dirty="0">
                <a:latin typeface="Calibri" panose="020F0502020204030204" pitchFamily="34" charset="0"/>
                <a:ea typeface="Calibri" panose="020F0502020204030204" pitchFamily="34" charset="0"/>
                <a:cs typeface="Times New Roman" panose="02020603050405020304" pitchFamily="18" charset="0"/>
              </a:rPr>
              <a:t>em paralelo </a:t>
            </a:r>
            <a:r>
              <a:rPr lang="pt-BR" sz="2000" dirty="0" smtClean="0">
                <a:latin typeface="Calibri" panose="020F0502020204030204" pitchFamily="34" charset="0"/>
                <a:ea typeface="Calibri" panose="020F0502020204030204" pitchFamily="34" charset="0"/>
                <a:cs typeface="Times New Roman" panose="02020603050405020304" pitchFamily="18" charset="0"/>
              </a:rPr>
              <a:t>é submetido à </a:t>
            </a:r>
            <a:r>
              <a:rPr lang="pt-BR" sz="2000" dirty="0">
                <a:latin typeface="Calibri" panose="020F0502020204030204" pitchFamily="34" charset="0"/>
                <a:ea typeface="Calibri" panose="020F0502020204030204" pitchFamily="34" charset="0"/>
                <a:cs typeface="Times New Roman" panose="02020603050405020304" pitchFamily="18" charset="0"/>
              </a:rPr>
              <a:t>ANVISA (180 a 270 </a:t>
            </a:r>
            <a:r>
              <a:rPr lang="pt-BR" sz="2000" dirty="0" smtClean="0">
                <a:latin typeface="Calibri" panose="020F0502020204030204" pitchFamily="34" charset="0"/>
                <a:ea typeface="Calibri" panose="020F0502020204030204" pitchFamily="34" charset="0"/>
                <a:cs typeface="Times New Roman" panose="02020603050405020304" pitchFamily="18" charset="0"/>
              </a:rPr>
              <a:t>dias, também dependendo do número de exigências),</a:t>
            </a:r>
            <a:endParaRPr lang="pt-BR" sz="2000" dirty="0">
              <a:latin typeface="Calibri" panose="020F0502020204030204" pitchFamily="34" charset="0"/>
              <a:ea typeface="Calibri" panose="020F0502020204030204" pitchFamily="34" charset="0"/>
              <a:cs typeface="Times New Roman" panose="02020603050405020304" pitchFamily="18" charset="0"/>
            </a:endParaRPr>
          </a:p>
          <a:p>
            <a:r>
              <a:rPr lang="pt-BR" sz="2000" dirty="0" smtClean="0">
                <a:latin typeface="Calibri" panose="020F0502020204030204" pitchFamily="34" charset="0"/>
                <a:ea typeface="Calibri" panose="020F0502020204030204" pitchFamily="34" charset="0"/>
                <a:cs typeface="Times New Roman" panose="02020603050405020304" pitchFamily="18" charset="0"/>
              </a:rPr>
              <a:t>importação </a:t>
            </a:r>
            <a:r>
              <a:rPr lang="pt-BR" sz="2000" dirty="0">
                <a:latin typeface="Calibri" panose="020F0502020204030204" pitchFamily="34" charset="0"/>
                <a:ea typeface="Calibri" panose="020F0502020204030204" pitchFamily="34" charset="0"/>
                <a:cs typeface="Times New Roman" panose="02020603050405020304" pitchFamily="18" charset="0"/>
              </a:rPr>
              <a:t>do produto a ser estudado (30 e 60 dias), no caso das pesquisas internacionais</a:t>
            </a:r>
          </a:p>
          <a:p>
            <a:pPr algn="just"/>
            <a:r>
              <a:rPr lang="pt-BR" sz="2000" dirty="0" smtClean="0">
                <a:latin typeface="Calibri" panose="020F0502020204030204" pitchFamily="34" charset="0"/>
                <a:ea typeface="Calibri" panose="020F0502020204030204" pitchFamily="34" charset="0"/>
                <a:cs typeface="Times New Roman" panose="02020603050405020304" pitchFamily="18" charset="0"/>
              </a:rPr>
              <a:t>tarda-se </a:t>
            </a:r>
            <a:r>
              <a:rPr lang="pt-BR" sz="2000" dirty="0">
                <a:latin typeface="Calibri" panose="020F0502020204030204" pitchFamily="34" charset="0"/>
                <a:ea typeface="Calibri" panose="020F0502020204030204" pitchFamily="34" charset="0"/>
                <a:cs typeface="Times New Roman" panose="02020603050405020304" pitchFamily="18" charset="0"/>
              </a:rPr>
              <a:t>entre 8 meses (melhor </a:t>
            </a:r>
            <a:r>
              <a:rPr lang="pt-BR" sz="2000" dirty="0" smtClean="0">
                <a:latin typeface="Calibri" panose="020F0502020204030204" pitchFamily="34" charset="0"/>
                <a:ea typeface="Calibri" panose="020F0502020204030204" pitchFamily="34" charset="0"/>
                <a:cs typeface="Times New Roman" panose="02020603050405020304" pitchFamily="18" charset="0"/>
              </a:rPr>
              <a:t>cenário, muito raro) </a:t>
            </a:r>
            <a:r>
              <a:rPr lang="pt-BR" sz="2000" dirty="0">
                <a:latin typeface="Calibri" panose="020F0502020204030204" pitchFamily="34" charset="0"/>
                <a:ea typeface="Calibri" panose="020F0502020204030204" pitchFamily="34" charset="0"/>
                <a:cs typeface="Times New Roman" panose="02020603050405020304" pitchFamily="18" charset="0"/>
              </a:rPr>
              <a:t>a mais de 1 ano </a:t>
            </a:r>
            <a:r>
              <a:rPr lang="pt-BR" sz="2000" dirty="0" smtClean="0">
                <a:latin typeface="Calibri" panose="020F0502020204030204" pitchFamily="34" charset="0"/>
                <a:ea typeface="Calibri" panose="020F0502020204030204" pitchFamily="34" charset="0"/>
                <a:cs typeface="Times New Roman" panose="02020603050405020304" pitchFamily="18" charset="0"/>
              </a:rPr>
              <a:t>(muito frequente) apenas </a:t>
            </a:r>
            <a:r>
              <a:rPr lang="pt-BR" sz="2000" dirty="0">
                <a:latin typeface="Calibri" panose="020F0502020204030204" pitchFamily="34" charset="0"/>
                <a:ea typeface="Calibri" panose="020F0502020204030204" pitchFamily="34" charset="0"/>
                <a:cs typeface="Times New Roman" panose="02020603050405020304" pitchFamily="18" charset="0"/>
              </a:rPr>
              <a:t>para a abertura do primeiro centro de </a:t>
            </a:r>
            <a:r>
              <a:rPr lang="pt-BR" sz="2000" dirty="0" smtClean="0">
                <a:latin typeface="Calibri" panose="020F0502020204030204" pitchFamily="34" charset="0"/>
                <a:ea typeface="Calibri" panose="020F0502020204030204" pitchFamily="34" charset="0"/>
                <a:cs typeface="Times New Roman" panose="02020603050405020304" pitchFamily="18" charset="0"/>
              </a:rPr>
              <a:t>pesquisas </a:t>
            </a:r>
            <a:r>
              <a:rPr lang="pt-BR" sz="2000" dirty="0">
                <a:latin typeface="Calibri" panose="020F0502020204030204" pitchFamily="34" charset="0"/>
                <a:ea typeface="Calibri" panose="020F0502020204030204" pitchFamily="34" charset="0"/>
                <a:cs typeface="Times New Roman" panose="02020603050405020304" pitchFamily="18" charset="0"/>
              </a:rPr>
              <a:t>no Brasil</a:t>
            </a:r>
            <a:r>
              <a:rPr lang="pt-BR" sz="2000" dirty="0" smtClean="0">
                <a:latin typeface="Calibri" panose="020F0502020204030204" pitchFamily="34" charset="0"/>
                <a:ea typeface="Calibri" panose="020F0502020204030204" pitchFamily="34" charset="0"/>
                <a:cs typeface="Times New Roman" panose="02020603050405020304" pitchFamily="18" charset="0"/>
              </a:rPr>
              <a:t>.</a:t>
            </a:r>
          </a:p>
          <a:p>
            <a:pPr algn="just"/>
            <a:r>
              <a:rPr lang="pt-BR" sz="2000" dirty="0" smtClean="0">
                <a:latin typeface="Calibri" panose="020F0502020204030204" pitchFamily="34" charset="0"/>
                <a:cs typeface="Times New Roman" panose="02020603050405020304" pitchFamily="18" charset="0"/>
              </a:rPr>
              <a:t>Depois mais 30 a 60 dias para a aprovação nos demais centros de pesquisa do Brasil.</a:t>
            </a:r>
            <a:endParaRPr lang="pt-BR" sz="2000" dirty="0"/>
          </a:p>
        </p:txBody>
      </p:sp>
      <p:sp>
        <p:nvSpPr>
          <p:cNvPr id="5" name="Título 1"/>
          <p:cNvSpPr txBox="1">
            <a:spLocks/>
          </p:cNvSpPr>
          <p:nvPr/>
        </p:nvSpPr>
        <p:spPr>
          <a:xfrm>
            <a:off x="287888"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pt-BR" dirty="0" smtClean="0"/>
              <a:t>Uma questão de TEMPO.</a:t>
            </a:r>
            <a:endParaRPr lang="pt-BR" dirty="0"/>
          </a:p>
        </p:txBody>
      </p:sp>
    </p:spTree>
    <p:extLst>
      <p:ext uri="{BB962C8B-B14F-4D97-AF65-F5344CB8AC3E}">
        <p14:creationId xmlns:p14="http://schemas.microsoft.com/office/powerpoint/2010/main" val="311182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affic_jam"/>
          <p:cNvPicPr>
            <a:picLocks noChangeAspect="1" noChangeArrowheads="1"/>
          </p:cNvPicPr>
          <p:nvPr/>
        </p:nvPicPr>
        <p:blipFill>
          <a:blip r:embed="rId3" cstate="print"/>
          <a:srcRect/>
          <a:stretch>
            <a:fillRect/>
          </a:stretch>
        </p:blipFill>
        <p:spPr bwMode="auto">
          <a:xfrm>
            <a:off x="683568" y="404664"/>
            <a:ext cx="8277034" cy="5334182"/>
          </a:xfrm>
          <a:prstGeom prst="rect">
            <a:avLst/>
          </a:prstGeom>
          <a:noFill/>
          <a:ln w="9525">
            <a:noFill/>
            <a:miter lim="800000"/>
            <a:headEnd/>
            <a:tailEnd/>
          </a:ln>
        </p:spPr>
      </p:pic>
      <p:sp>
        <p:nvSpPr>
          <p:cNvPr id="60419" name="Rectangle 3"/>
          <p:cNvSpPr>
            <a:spLocks noGrp="1" noChangeArrowheads="1"/>
          </p:cNvSpPr>
          <p:nvPr>
            <p:ph type="body" idx="4294967295"/>
          </p:nvPr>
        </p:nvSpPr>
        <p:spPr>
          <a:xfrm>
            <a:off x="467544" y="5661248"/>
            <a:ext cx="8277034" cy="858858"/>
          </a:xfrm>
        </p:spPr>
        <p:txBody>
          <a:bodyPr/>
          <a:lstStyle/>
          <a:p>
            <a:pPr algn="ctr" eaLnBrk="1" hangingPunct="1">
              <a:buFont typeface="Book Antiqua" pitchFamily="18" charset="0"/>
              <a:buNone/>
              <a:defRPr/>
            </a:pPr>
            <a:r>
              <a:rPr lang="pt-PT" sz="1600" dirty="0" smtClean="0">
                <a:solidFill>
                  <a:srgbClr val="000000"/>
                </a:solidFill>
                <a:effectLst>
                  <a:outerShdw blurRad="38100" dist="38100" dir="2700000" algn="tl">
                    <a:srgbClr val="C0C0C0"/>
                  </a:outerShdw>
                </a:effectLst>
                <a:latin typeface="Comic Sans MS" pitchFamily="66" charset="0"/>
              </a:rPr>
              <a:t>A cada novo questionamento, o prazo de 30 ou 60 dias para analisar a resposta do pesquisador é renovado</a:t>
            </a:r>
            <a:endParaRPr lang="en-US" sz="1600" dirty="0" smtClean="0">
              <a:solidFill>
                <a:srgbClr val="000000"/>
              </a:solidFill>
              <a:effectLst>
                <a:outerShdw blurRad="38100" dist="38100" dir="2700000" algn="tl">
                  <a:srgbClr val="C0C0C0"/>
                </a:outerShdw>
              </a:effectLst>
              <a:latin typeface="Comic Sans MS" pitchFamily="66" charset="0"/>
            </a:endParaRPr>
          </a:p>
        </p:txBody>
      </p:sp>
      <p:sp>
        <p:nvSpPr>
          <p:cNvPr id="5" name="Rectangle 2"/>
          <p:cNvSpPr>
            <a:spLocks noChangeArrowheads="1"/>
          </p:cNvSpPr>
          <p:nvPr/>
        </p:nvSpPr>
        <p:spPr bwMode="auto">
          <a:xfrm>
            <a:off x="423094" y="636001"/>
            <a:ext cx="6453162" cy="669404"/>
          </a:xfrm>
          <a:prstGeom prst="rect">
            <a:avLst/>
          </a:prstGeom>
          <a:solidFill>
            <a:srgbClr val="FF7C80"/>
          </a:solidFill>
          <a:ln w="9525">
            <a:noFill/>
            <a:miter lim="800000"/>
            <a:headEnd/>
            <a:tailEnd/>
          </a:ln>
          <a:effectLst/>
        </p:spPr>
        <p:txBody>
          <a:bodyPr anchor="ctr"/>
          <a:lstStyle/>
          <a:p>
            <a:pPr algn="ctr">
              <a:defRPr/>
            </a:pPr>
            <a:r>
              <a:rPr lang="en-US" sz="3200" b="1" dirty="0" err="1">
                <a:solidFill>
                  <a:srgbClr val="000000"/>
                </a:solidFill>
                <a:effectLst>
                  <a:outerShdw blurRad="38100" dist="38100" dir="2700000" algn="tl">
                    <a:srgbClr val="FFFFFF"/>
                  </a:outerShdw>
                </a:effectLst>
              </a:rPr>
              <a:t>PENDÊNCIAS</a:t>
            </a:r>
            <a:r>
              <a:rPr lang="en-US" sz="3200" b="1" dirty="0">
                <a:solidFill>
                  <a:srgbClr val="000000"/>
                </a:solidFill>
                <a:effectLst>
                  <a:outerShdw blurRad="38100" dist="38100" dir="2700000" algn="tl">
                    <a:srgbClr val="FFFFFF"/>
                  </a:outerShdw>
                </a:effectLst>
              </a:rPr>
              <a:t> </a:t>
            </a:r>
            <a:r>
              <a:rPr lang="en-US" sz="3200" b="1" dirty="0" err="1">
                <a:solidFill>
                  <a:srgbClr val="000000"/>
                </a:solidFill>
                <a:effectLst>
                  <a:outerShdw blurRad="38100" dist="38100" dir="2700000" algn="tl">
                    <a:srgbClr val="FFFFFF"/>
                  </a:outerShdw>
                </a:effectLst>
              </a:rPr>
              <a:t>CEP</a:t>
            </a:r>
            <a:r>
              <a:rPr lang="en-US" sz="3200" b="1" dirty="0">
                <a:solidFill>
                  <a:srgbClr val="000000"/>
                </a:solidFill>
                <a:effectLst>
                  <a:outerShdw blurRad="38100" dist="38100" dir="2700000" algn="tl">
                    <a:srgbClr val="FFFFFF"/>
                  </a:outerShdw>
                </a:effectLst>
              </a:rPr>
              <a:t> - </a:t>
            </a:r>
            <a:r>
              <a:rPr lang="en-US" sz="3200" b="1" dirty="0" err="1">
                <a:solidFill>
                  <a:srgbClr val="000000"/>
                </a:solidFill>
                <a:effectLst>
                  <a:outerShdw blurRad="38100" dist="38100" dir="2700000" algn="tl">
                    <a:srgbClr val="FFFFFF"/>
                  </a:outerShdw>
                </a:effectLst>
              </a:rPr>
              <a:t>CONEP</a:t>
            </a:r>
            <a:endParaRPr lang="en-US" sz="3200" b="1" dirty="0">
              <a:solidFill>
                <a:srgbClr val="000000"/>
              </a:solidFill>
              <a:effectLst>
                <a:outerShdw blurRad="38100" dist="38100" dir="2700000" algn="tl">
                  <a:srgbClr val="FFFFFF"/>
                </a:outerShdw>
              </a:effectLst>
            </a:endParaRPr>
          </a:p>
        </p:txBody>
      </p:sp>
    </p:spTree>
    <p:extLst>
      <p:ext uri="{BB962C8B-B14F-4D97-AF65-F5344CB8AC3E}">
        <p14:creationId xmlns:p14="http://schemas.microsoft.com/office/powerpoint/2010/main" val="3860147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0"/>
            <a:ext cx="5452919" cy="6858000"/>
          </a:xfrm>
          <a:prstGeom prst="rect">
            <a:avLst/>
          </a:prstGeom>
        </p:spPr>
      </p:pic>
    </p:spTree>
    <p:extLst>
      <p:ext uri="{BB962C8B-B14F-4D97-AF65-F5344CB8AC3E}">
        <p14:creationId xmlns:p14="http://schemas.microsoft.com/office/powerpoint/2010/main" val="10871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janushv"/>
          <p:cNvPicPr>
            <a:picLocks noChangeAspect="1" noChangeArrowheads="1"/>
          </p:cNvPicPr>
          <p:nvPr/>
        </p:nvPicPr>
        <p:blipFill>
          <a:blip r:embed="rId3" cstate="print"/>
          <a:srcRect/>
          <a:stretch>
            <a:fillRect/>
          </a:stretch>
        </p:blipFill>
        <p:spPr bwMode="auto">
          <a:xfrm>
            <a:off x="2563503" y="1556792"/>
            <a:ext cx="3075421" cy="3877221"/>
          </a:xfrm>
          <a:prstGeom prst="rect">
            <a:avLst/>
          </a:prstGeom>
          <a:noFill/>
          <a:ln w="9525">
            <a:noFill/>
            <a:miter lim="800000"/>
            <a:headEnd/>
            <a:tailEnd/>
          </a:ln>
        </p:spPr>
      </p:pic>
      <p:sp>
        <p:nvSpPr>
          <p:cNvPr id="51203" name="Text Box 3"/>
          <p:cNvSpPr txBox="1">
            <a:spLocks noChangeArrowheads="1"/>
          </p:cNvSpPr>
          <p:nvPr/>
        </p:nvSpPr>
        <p:spPr bwMode="auto">
          <a:xfrm>
            <a:off x="6085260" y="2433638"/>
            <a:ext cx="2519362" cy="1465262"/>
          </a:xfrm>
          <a:prstGeom prst="rect">
            <a:avLst/>
          </a:prstGeom>
          <a:noFill/>
          <a:ln w="9525">
            <a:noFill/>
            <a:miter lim="800000"/>
            <a:headEnd/>
            <a:tailEnd/>
          </a:ln>
          <a:effectLst/>
        </p:spPr>
        <p:txBody>
          <a:bodyPr>
            <a:spAutoFit/>
          </a:bodyPr>
          <a:lstStyle/>
          <a:p>
            <a:pPr>
              <a:defRPr/>
            </a:pPr>
            <a:r>
              <a:rPr lang="pt-BR" b="1">
                <a:solidFill>
                  <a:srgbClr val="008000"/>
                </a:solidFill>
                <a:effectLst>
                  <a:outerShdw blurRad="38100" dist="38100" dir="2700000" algn="tl">
                    <a:srgbClr val="C0C0C0"/>
                  </a:outerShdw>
                </a:effectLst>
              </a:rPr>
              <a:t>Por outro lado, não impedir ou retardar pesquisas que podem beneficiar os pacientes</a:t>
            </a:r>
          </a:p>
        </p:txBody>
      </p:sp>
      <p:sp>
        <p:nvSpPr>
          <p:cNvPr id="51204" name="Rectangle 4"/>
          <p:cNvSpPr>
            <a:spLocks noChangeArrowheads="1"/>
          </p:cNvSpPr>
          <p:nvPr/>
        </p:nvSpPr>
        <p:spPr bwMode="auto">
          <a:xfrm>
            <a:off x="611560" y="2492375"/>
            <a:ext cx="1727200" cy="1465263"/>
          </a:xfrm>
          <a:prstGeom prst="rect">
            <a:avLst/>
          </a:prstGeom>
          <a:noFill/>
          <a:ln w="9525">
            <a:noFill/>
            <a:miter lim="800000"/>
            <a:headEnd/>
            <a:tailEnd/>
          </a:ln>
          <a:effectLst/>
        </p:spPr>
        <p:txBody>
          <a:bodyPr>
            <a:spAutoFit/>
          </a:bodyPr>
          <a:lstStyle/>
          <a:p>
            <a:pPr>
              <a:defRPr/>
            </a:pPr>
            <a:r>
              <a:rPr lang="pt-BR" b="1" dirty="0">
                <a:solidFill>
                  <a:srgbClr val="008000"/>
                </a:solidFill>
                <a:effectLst>
                  <a:outerShdw blurRad="38100" dist="38100" dir="2700000" algn="tl">
                    <a:srgbClr val="C0C0C0"/>
                  </a:outerShdw>
                </a:effectLst>
              </a:rPr>
              <a:t>Por um lado, a proteção dos voluntários de pesquisa</a:t>
            </a:r>
          </a:p>
        </p:txBody>
      </p:sp>
      <p:sp>
        <p:nvSpPr>
          <p:cNvPr id="7" name="Rectangle 6"/>
          <p:cNvSpPr>
            <a:spLocks noChangeArrowheads="1"/>
          </p:cNvSpPr>
          <p:nvPr/>
        </p:nvSpPr>
        <p:spPr bwMode="auto">
          <a:xfrm>
            <a:off x="215900" y="5575300"/>
            <a:ext cx="8820150" cy="1038225"/>
          </a:xfrm>
          <a:prstGeom prst="rect">
            <a:avLst/>
          </a:prstGeom>
          <a:noFill/>
          <a:ln w="9525">
            <a:noFill/>
            <a:miter lim="800000"/>
            <a:headEnd/>
            <a:tailEnd/>
          </a:ln>
          <a:effectLst/>
        </p:spPr>
        <p:txBody>
          <a:bodyPr>
            <a:spAutoFit/>
          </a:bodyPr>
          <a:lstStyle/>
          <a:p>
            <a:pPr>
              <a:defRPr/>
            </a:pPr>
            <a:r>
              <a:rPr lang="pt-PT" sz="1600" dirty="0">
                <a:solidFill>
                  <a:srgbClr val="000000"/>
                </a:solidFill>
                <a:effectLst>
                  <a:outerShdw blurRad="38100" dist="38100" dir="2700000" algn="tl">
                    <a:srgbClr val="C0C0C0"/>
                  </a:outerShdw>
                </a:effectLst>
              </a:rPr>
              <a:t>“facilitar pesquisa clínica pela promoção de um ambiente regulatório e administrativo que proteja os direitos, a dignidade e a segurança dos indivíduos sem obstáculos que desestimulam a pesquisa sem trazer qualquer benefício à sociedade” </a:t>
            </a:r>
          </a:p>
          <a:p>
            <a:pPr lvl="4">
              <a:defRPr/>
            </a:pPr>
            <a:r>
              <a:rPr lang="en-US" sz="1200" b="1" dirty="0">
                <a:solidFill>
                  <a:srgbClr val="005674"/>
                </a:solidFill>
                <a:effectLst>
                  <a:outerShdw blurRad="38100" dist="38100" dir="2700000" algn="tl">
                    <a:srgbClr val="C0C0C0"/>
                  </a:outerShdw>
                </a:effectLst>
              </a:rPr>
              <a:t>Medical Research Council Position Statement on Research Regulation and Ethics, </a:t>
            </a:r>
            <a:r>
              <a:rPr lang="en-US" sz="1200" b="1" dirty="0" err="1">
                <a:solidFill>
                  <a:srgbClr val="005674"/>
                </a:solidFill>
                <a:effectLst>
                  <a:outerShdw blurRad="38100" dist="38100" dir="2700000" algn="tl">
                    <a:srgbClr val="C0C0C0"/>
                  </a:outerShdw>
                </a:effectLst>
              </a:rPr>
              <a:t>feb</a:t>
            </a:r>
            <a:r>
              <a:rPr lang="en-US" sz="1200" b="1" dirty="0">
                <a:solidFill>
                  <a:srgbClr val="005674"/>
                </a:solidFill>
                <a:effectLst>
                  <a:outerShdw blurRad="38100" dist="38100" dir="2700000" algn="tl">
                    <a:srgbClr val="C0C0C0"/>
                  </a:outerShdw>
                </a:effectLst>
              </a:rPr>
              <a:t> 2005</a:t>
            </a:r>
            <a:r>
              <a:rPr lang="en-US" sz="1400" b="1" dirty="0">
                <a:solidFill>
                  <a:srgbClr val="005674"/>
                </a:solidFill>
                <a:effectLst>
                  <a:outerShdw blurRad="38100" dist="38100" dir="2700000" algn="tl">
                    <a:srgbClr val="C0C0C0"/>
                  </a:outerShdw>
                </a:effectLst>
              </a:rPr>
              <a:t>.</a:t>
            </a:r>
          </a:p>
        </p:txBody>
      </p:sp>
      <p:sp>
        <p:nvSpPr>
          <p:cNvPr id="51205" name="Text Box 5"/>
          <p:cNvSpPr txBox="1">
            <a:spLocks noChangeArrowheads="1"/>
          </p:cNvSpPr>
          <p:nvPr/>
        </p:nvSpPr>
        <p:spPr bwMode="auto">
          <a:xfrm>
            <a:off x="467544" y="434242"/>
            <a:ext cx="4744760" cy="954107"/>
          </a:xfrm>
          <a:prstGeom prst="rect">
            <a:avLst/>
          </a:prstGeom>
          <a:solidFill>
            <a:schemeClr val="bg1"/>
          </a:solidFill>
          <a:ln w="9525">
            <a:noFill/>
            <a:miter lim="800000"/>
            <a:headEnd/>
            <a:tailEnd/>
          </a:ln>
          <a:effectLst/>
        </p:spPr>
        <p:txBody>
          <a:bodyPr wrap="none">
            <a:spAutoFit/>
          </a:bodyPr>
          <a:lstStyle/>
          <a:p>
            <a:pPr>
              <a:defRPr/>
            </a:pPr>
            <a:r>
              <a:rPr lang="pt-BR" sz="2800" dirty="0">
                <a:solidFill>
                  <a:srgbClr val="000000"/>
                </a:solidFill>
                <a:effectLst>
                  <a:outerShdw blurRad="38100" dist="38100" dir="2700000" algn="tl">
                    <a:srgbClr val="C0C0C0"/>
                  </a:outerShdw>
                </a:effectLst>
              </a:rPr>
              <a:t>Dilema É</a:t>
            </a:r>
            <a:r>
              <a:rPr lang="pt-BR" sz="2800" dirty="0" smtClean="0">
                <a:solidFill>
                  <a:srgbClr val="000000"/>
                </a:solidFill>
                <a:effectLst>
                  <a:outerShdw blurRad="38100" dist="38100" dir="2700000" algn="tl">
                    <a:srgbClr val="C0C0C0"/>
                  </a:outerShdw>
                </a:effectLst>
              </a:rPr>
              <a:t>tico</a:t>
            </a:r>
          </a:p>
          <a:p>
            <a:pPr>
              <a:defRPr/>
            </a:pPr>
            <a:r>
              <a:rPr lang="pt-BR" sz="2800" dirty="0" smtClean="0">
                <a:solidFill>
                  <a:srgbClr val="000000"/>
                </a:solidFill>
                <a:effectLst>
                  <a:outerShdw blurRad="38100" dist="38100" dir="2700000" algn="tl">
                    <a:srgbClr val="C0C0C0"/>
                  </a:outerShdw>
                </a:effectLst>
              </a:rPr>
              <a:t>Decisões </a:t>
            </a:r>
            <a:r>
              <a:rPr lang="pt-BR" sz="2800" dirty="0">
                <a:solidFill>
                  <a:srgbClr val="000000"/>
                </a:solidFill>
                <a:effectLst>
                  <a:outerShdw blurRad="38100" dist="38100" dir="2700000" algn="tl">
                    <a:srgbClr val="C0C0C0"/>
                  </a:outerShdw>
                </a:effectLst>
              </a:rPr>
              <a:t>tomadas na Inglaterra</a:t>
            </a:r>
          </a:p>
        </p:txBody>
      </p:sp>
      <p:pic>
        <p:nvPicPr>
          <p:cNvPr id="8" name="Picture 7" descr="C:\Users\Lycia Neumann\Dropbox\_LYCIA\Consultorias\Alianca Pesquisa Clinica Brasil\Logomarca\Finais\logo_fundotransparente_aliancapesquisaclinicabras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1" y="378911"/>
            <a:ext cx="2590799" cy="106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0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100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5000" fill="hold"/>
                                        <p:tgtEl>
                                          <p:spTgt spid="51202"/>
                                        </p:tgtEl>
                                        <p:attrNameLst>
                                          <p:attrName>ppt_w</p:attrName>
                                        </p:attrNameLst>
                                      </p:cBhvr>
                                      <p:tavLst>
                                        <p:tav tm="0" fmla="#ppt_w*sin(2.5*pi*$)">
                                          <p:val>
                                            <p:fltVal val="0"/>
                                          </p:val>
                                        </p:tav>
                                        <p:tav tm="100000">
                                          <p:val>
                                            <p:fltVal val="1"/>
                                          </p:val>
                                        </p:tav>
                                      </p:tavLst>
                                    </p:anim>
                                    <p:anim calcmode="lin" valueType="num">
                                      <p:cBhvr>
                                        <p:cTn id="8" dur="5000" fill="hold"/>
                                        <p:tgtEl>
                                          <p:spTgt spid="512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13199</TotalTime>
  <Words>2143</Words>
  <Application>Microsoft Office PowerPoint</Application>
  <PresentationFormat>Apresentação na tela (4:3)</PresentationFormat>
  <Paragraphs>169</Paragraphs>
  <Slides>26</Slides>
  <Notes>9</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26</vt:i4>
      </vt:variant>
    </vt:vector>
  </HeadingPairs>
  <TitlesOfParts>
    <vt:vector size="34" baseType="lpstr">
      <vt:lpstr>Arial</vt:lpstr>
      <vt:lpstr>Book Antiqua</vt:lpstr>
      <vt:lpstr>Calibri</vt:lpstr>
      <vt:lpstr>Calibri Light</vt:lpstr>
      <vt:lpstr>Comic Sans MS</vt:lpstr>
      <vt:lpstr>Times New Roman</vt:lpstr>
      <vt:lpstr>Wingdings</vt:lpstr>
      <vt:lpstr>Office Theme</vt:lpstr>
      <vt:lpstr>Fábio André Franke        Oncologista Clínico  Presidente da Aliança Pesquisa Clínica Brasil Investigador Principal do Centro de Pesquisa Clínica em Oncologia do  Hospital de Caridade de Ijuí Coordenador do CACON do Hospital de Caridade de Ijuí </vt:lpstr>
      <vt:lpstr>Histórico</vt:lpstr>
      <vt:lpstr>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PRAZOS x EQUANIMIDADE</vt:lpstr>
      <vt:lpstr>O PLS 200/15 é um avanço!</vt:lpstr>
      <vt:lpstr>Apresentação do PowerPoint</vt:lpstr>
      <vt:lpstr>Apresentação do PowerPoint</vt:lpstr>
      <vt:lpstr>Autonomia dos CEPs</vt:lpstr>
      <vt:lpstr>Situação Atual - duplicidade Morosidade e Burocracia</vt:lpstr>
      <vt:lpstr>Acesso Pós-Estudo</vt:lpstr>
      <vt:lpstr>Uso do Placebo</vt:lpstr>
      <vt:lpstr>Exemplo de Uso do Placebo com Exigência Metodológica Justificada</vt:lpstr>
      <vt:lpstr>Exigência Metodológica</vt:lpstr>
      <vt:lpstr>Temos enormes desafios!  O Brasil precisa se antecipar a epidemia do câncer – Paulo Hoff (Oncologista - Diretor do ICESP) –VEJA 04/02/2011</vt:lpstr>
      <vt:lpstr>Apresentação do PowerPoint</vt:lpstr>
      <vt:lpstr>Apresentação do PowerPoint</vt:lpstr>
      <vt:lpstr>Apresentação do PowerPoint</vt:lpstr>
    </vt:vector>
  </TitlesOfParts>
  <Company>CEDOES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juntos pela ética, saúde e inovação</dc:title>
  <dc:creator>Irani Francischetto</dc:creator>
  <cp:lastModifiedBy>Gerson Penha</cp:lastModifiedBy>
  <cp:revision>168</cp:revision>
  <dcterms:created xsi:type="dcterms:W3CDTF">2014-04-09T10:42:32Z</dcterms:created>
  <dcterms:modified xsi:type="dcterms:W3CDTF">2015-11-09T22:52:46Z</dcterms:modified>
</cp:coreProperties>
</file>