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4" r:id="rId4"/>
    <p:sldId id="258" r:id="rId5"/>
    <p:sldId id="259" r:id="rId6"/>
    <p:sldId id="260" r:id="rId7"/>
    <p:sldId id="261" r:id="rId8"/>
    <p:sldId id="262" r:id="rId9"/>
    <p:sldId id="285" r:id="rId10"/>
    <p:sldId id="267" r:id="rId11"/>
    <p:sldId id="268" r:id="rId12"/>
    <p:sldId id="270" r:id="rId13"/>
    <p:sldId id="273" r:id="rId14"/>
    <p:sldId id="274" r:id="rId15"/>
    <p:sldId id="277" r:id="rId16"/>
    <p:sldId id="278" r:id="rId17"/>
    <p:sldId id="279" r:id="rId18"/>
    <p:sldId id="280" r:id="rId19"/>
    <p:sldId id="281" r:id="rId20"/>
    <p:sldId id="282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7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886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2283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9669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721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9705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702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775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8671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647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8224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10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7793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328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40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7144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ClipArt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 rtlCol="0">
            <a:normAutofit/>
          </a:bodyPr>
          <a:lstStyle/>
          <a:p>
            <a:pPr lvl="0"/>
            <a:endParaRPr lang="pt-PT" noProof="0" smtClean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1AC5C-A76E-40BF-9EF5-289EAC3B614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0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8463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689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227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6560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9817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2674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1907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31BAB-E4BB-4F94-9C46-FDF205B22D92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18C0B-CECA-4331-A1B4-EF1A5093E5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9876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2841F-649F-46CC-879F-F44EBABD643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20/03/2018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EAB8D-BA8E-4CD8-8A50-30711DCB72C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19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BA – Confederação Brasileira de Apicultura | Brasil Apíco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4174" y="290857"/>
            <a:ext cx="10930229" cy="9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75211" y="2731653"/>
            <a:ext cx="1094491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dirty="0" smtClean="0"/>
              <a:t>A importância dos Insetos </a:t>
            </a:r>
          </a:p>
          <a:p>
            <a:r>
              <a:rPr lang="pt-BR" sz="6000" dirty="0"/>
              <a:t>P</a:t>
            </a:r>
            <a:r>
              <a:rPr lang="pt-BR" sz="6000" dirty="0" smtClean="0"/>
              <a:t>olinizadores para a Agropecuária </a:t>
            </a:r>
          </a:p>
        </p:txBody>
      </p:sp>
    </p:spTree>
    <p:extLst>
      <p:ext uri="{BB962C8B-B14F-4D97-AF65-F5344CB8AC3E}">
        <p14:creationId xmlns:p14="http://schemas.microsoft.com/office/powerpoint/2010/main" xmlns="" val="422085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78377"/>
            <a:ext cx="12191999" cy="6701246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2010- PÓLEN APÍCOLA,  QUALIDADE DOS PRODUTOS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          -MELIPONICULTURA,POLINIZAÇÃO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          </a:t>
            </a:r>
            <a:r>
              <a:rPr lang="pt-BR" sz="3600" dirty="0" smtClean="0"/>
              <a:t>-</a:t>
            </a:r>
            <a:r>
              <a:rPr lang="pt-BR" sz="3600" dirty="0" smtClean="0">
                <a:solidFill>
                  <a:schemeClr val="bg1"/>
                </a:solidFill>
              </a:rPr>
              <a:t> </a:t>
            </a:r>
            <a:r>
              <a:rPr lang="pt-BR" sz="3600" dirty="0" smtClean="0"/>
              <a:t>AGROQUÍMICOS</a:t>
            </a:r>
            <a:r>
              <a:rPr lang="pt-BR" sz="3600" dirty="0" smtClean="0">
                <a:solidFill>
                  <a:schemeClr val="bg1"/>
                </a:solidFill>
              </a:rPr>
              <a:t/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2014- DIVERSIFICAÇÃO USO DOS PRODUTOS APÍCOLAS 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>
                <a:solidFill>
                  <a:schemeClr val="bg1"/>
                </a:solidFill>
              </a:rPr>
              <a:t> </a:t>
            </a:r>
            <a:r>
              <a:rPr lang="pt-BR" sz="3600" dirty="0" smtClean="0">
                <a:solidFill>
                  <a:schemeClr val="bg1"/>
                </a:solidFill>
              </a:rPr>
              <a:t>           MELIPONICOLAS, </a:t>
            </a:r>
            <a:r>
              <a:rPr lang="pt-BR" sz="3600" dirty="0" smtClean="0"/>
              <a:t>AGROQUÍMICOS</a:t>
            </a:r>
            <a:br>
              <a:rPr lang="pt-BR" sz="3600" dirty="0" smtClean="0"/>
            </a:br>
            <a:r>
              <a:rPr lang="pt-BR" sz="3600" dirty="0"/>
              <a:t> </a:t>
            </a:r>
            <a:r>
              <a:rPr lang="pt-BR" sz="3600" dirty="0" smtClean="0"/>
              <a:t>           - PROFISSIONALIZAÇÃO APICULTURA COM CURSOS </a:t>
            </a:r>
            <a:br>
              <a:rPr lang="pt-BR" sz="3600" dirty="0" smtClean="0"/>
            </a:br>
            <a:r>
              <a:rPr lang="pt-BR" sz="3600" dirty="0"/>
              <a:t> </a:t>
            </a:r>
            <a:r>
              <a:rPr lang="pt-BR" sz="3600" dirty="0" smtClean="0"/>
              <a:t>           - TECNICOS, TECNOLOGOS E DE ESPECIALIZAÇÃO NO PAÍS</a:t>
            </a:r>
            <a:r>
              <a:rPr lang="pt-BR" sz="3600" dirty="0" smtClean="0">
                <a:solidFill>
                  <a:schemeClr val="bg1"/>
                </a:solidFill>
              </a:rPr>
              <a:t/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/>
              <a:t> </a:t>
            </a:r>
            <a:r>
              <a:rPr lang="pt-BR" sz="3600" dirty="0" smtClean="0"/>
              <a:t>            -AGROQUIMICOS</a:t>
            </a:r>
            <a:r>
              <a:rPr lang="pt-BR" sz="3600" dirty="0" smtClean="0">
                <a:solidFill>
                  <a:schemeClr val="bg1"/>
                </a:solidFill>
              </a:rPr>
              <a:t/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2015- </a:t>
            </a:r>
            <a:r>
              <a:rPr lang="pt-BR" sz="3600" i="1" dirty="0" err="1" smtClean="0">
                <a:solidFill>
                  <a:schemeClr val="bg1"/>
                </a:solidFill>
              </a:rPr>
              <a:t>Aethina</a:t>
            </a:r>
            <a:r>
              <a:rPr lang="pt-BR" sz="3600" i="1" dirty="0" smtClean="0">
                <a:solidFill>
                  <a:schemeClr val="bg1"/>
                </a:solidFill>
              </a:rPr>
              <a:t> túmida –</a:t>
            </a:r>
            <a:r>
              <a:rPr lang="pt-BR" sz="3600" dirty="0" smtClean="0"/>
              <a:t>SP</a:t>
            </a:r>
            <a:r>
              <a:rPr lang="pt-BR" sz="3600" i="1" dirty="0" smtClean="0">
                <a:solidFill>
                  <a:schemeClr val="bg1"/>
                </a:solidFill>
              </a:rPr>
              <a:t> </a:t>
            </a:r>
            <a:r>
              <a:rPr lang="pt-BR" sz="3600" dirty="0" smtClean="0"/>
              <a:t>AGROQUÍMICOS</a:t>
            </a:r>
            <a:r>
              <a:rPr lang="pt-BR" sz="3600" i="1" dirty="0" smtClean="0">
                <a:solidFill>
                  <a:schemeClr val="bg1"/>
                </a:solidFill>
              </a:rPr>
              <a:t/>
            </a:r>
            <a:br>
              <a:rPr lang="pt-BR" sz="3600" i="1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2017- Varroatose  e </a:t>
            </a:r>
            <a:r>
              <a:rPr lang="pt-BR" sz="3600" dirty="0" err="1" smtClean="0">
                <a:solidFill>
                  <a:schemeClr val="bg1"/>
                </a:solidFill>
              </a:rPr>
              <a:t>Nosemose</a:t>
            </a:r>
            <a:r>
              <a:rPr lang="pt-BR" sz="3600" dirty="0" smtClean="0">
                <a:solidFill>
                  <a:schemeClr val="bg1"/>
                </a:solidFill>
              </a:rPr>
              <a:t>- SUL DO PAÍS , </a:t>
            </a:r>
            <a:r>
              <a:rPr lang="pt-BR" sz="3600" dirty="0" smtClean="0"/>
              <a:t>AGROQUÍMICOS</a:t>
            </a:r>
            <a:br>
              <a:rPr lang="pt-BR" sz="3600" dirty="0" smtClean="0"/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19144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235131"/>
            <a:ext cx="11991703" cy="6453052"/>
          </a:xfrm>
        </p:spPr>
        <p:txBody>
          <a:bodyPr>
            <a:norm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endParaRPr lang="pt-BR" sz="3100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235131" y="235131"/>
            <a:ext cx="4781005" cy="13062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DEFENSIVOS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EMPRESAS  ALTAMENTE CAPITALIZADAS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PERFEITA ORGANIZAÇÃO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POLITICAS  PUBLICAS FAVORAVEIS </a:t>
            </a:r>
          </a:p>
          <a:p>
            <a:pPr algn="ctr"/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2697479" y="1881050"/>
            <a:ext cx="4637313" cy="3605349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prstClr val="white"/>
                </a:solidFill>
              </a:rPr>
              <a:t>AGRICULTURA</a:t>
            </a:r>
          </a:p>
          <a:p>
            <a:pPr lvl="1"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EMPRESAS ALTAMENTE CAPITALIZADAS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EXCELENTE ORGANIZAÇÃO</a:t>
            </a:r>
          </a:p>
          <a:p>
            <a:pPr algn="ctr"/>
            <a:r>
              <a:rPr lang="pt-BR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8" name="Retângulo 7"/>
          <p:cNvSpPr/>
          <p:nvPr/>
        </p:nvSpPr>
        <p:spPr>
          <a:xfrm>
            <a:off x="7432766" y="4460965"/>
            <a:ext cx="4088674" cy="205086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r>
              <a:rPr lang="pt-BR" dirty="0">
                <a:solidFill>
                  <a:prstClr val="white"/>
                </a:solidFill>
              </a:rPr>
              <a:t>APICULTURA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ORGANIZAÇÃO FRAGILIZADA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>
                <a:solidFill>
                  <a:prstClr val="white"/>
                </a:solidFill>
              </a:rPr>
              <a:t>INSTITUIÇÃO DESCAPITALIZADA</a:t>
            </a:r>
          </a:p>
          <a:p>
            <a:pPr algn="ctr">
              <a:buFont typeface="Arial" pitchFamily="34" charset="0"/>
              <a:buChar char="•"/>
            </a:pPr>
            <a:r>
              <a:rPr lang="pt-BR" dirty="0" smtClean="0">
                <a:solidFill>
                  <a:prstClr val="white"/>
                </a:solidFill>
              </a:rPr>
              <a:t> NÃO EXISTE POLITICAS PUBLICAS!</a:t>
            </a:r>
            <a:endParaRPr lang="pt-BR" dirty="0">
              <a:solidFill>
                <a:prstClr val="white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pt-BR" dirty="0">
              <a:solidFill>
                <a:prstClr val="white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934200" y="794657"/>
            <a:ext cx="3608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OS CONTRASTES ENTRE AS CADEIAS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18892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126480" y="1358539"/>
            <a:ext cx="5595257" cy="2062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pt-BR" sz="2800" dirty="0">
              <a:solidFill>
                <a:srgbClr val="FF0000"/>
              </a:solidFill>
            </a:endParaRPr>
          </a:p>
          <a:p>
            <a:pPr algn="ctr"/>
            <a:r>
              <a:rPr lang="pt-BR" sz="2400" dirty="0">
                <a:solidFill>
                  <a:srgbClr val="FF0000"/>
                </a:solidFill>
              </a:rPr>
              <a:t>DECLINIO DA POPULAÇÃO DE ABELHA</a:t>
            </a:r>
          </a:p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, </a:t>
            </a:r>
            <a:endParaRPr lang="pt-BR" sz="2400" dirty="0">
              <a:solidFill>
                <a:srgbClr val="FF0000"/>
              </a:solidFill>
            </a:endParaRPr>
          </a:p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Legislação mais atrapalha que ajuda!</a:t>
            </a:r>
          </a:p>
          <a:p>
            <a:pPr algn="ctr"/>
            <a:r>
              <a:rPr lang="pt-BR" sz="2800" dirty="0" smtClean="0">
                <a:solidFill>
                  <a:srgbClr val="FF0000"/>
                </a:solidFill>
              </a:rPr>
              <a:t> 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509" y="757647"/>
            <a:ext cx="4532811" cy="3409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r>
              <a:rPr lang="pt-BR" dirty="0">
                <a:solidFill>
                  <a:prstClr val="white"/>
                </a:solidFill>
              </a:rPr>
              <a:t>APICULTURA</a:t>
            </a:r>
          </a:p>
          <a:p>
            <a:pPr algn="ctr">
              <a:buFont typeface="Arial" pitchFamily="34" charset="0"/>
              <a:buChar char="•"/>
            </a:pPr>
            <a:endParaRPr lang="pt-BR" dirty="0">
              <a:solidFill>
                <a:prstClr val="white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5029200" y="2286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253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1" y="274320"/>
            <a:ext cx="11678194" cy="60872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prstClr val="white"/>
                </a:solidFill>
              </a:rPr>
              <a:t>SEM ABELHAS SEM ALIMENTOS!!</a:t>
            </a:r>
            <a:br>
              <a:rPr lang="pt-BR" sz="3600" dirty="0">
                <a:solidFill>
                  <a:prstClr val="white"/>
                </a:solidFill>
              </a:rPr>
            </a:br>
            <a:r>
              <a:rPr lang="pt-BR" sz="3600" dirty="0">
                <a:solidFill>
                  <a:prstClr val="white"/>
                </a:solidFill>
              </a:rPr>
              <a:t>SEM ALIMENTOS SEM AGRICULTURA</a:t>
            </a:r>
          </a:p>
          <a:p>
            <a:r>
              <a:rPr lang="pt-BR" sz="3600" dirty="0">
                <a:solidFill>
                  <a:prstClr val="white"/>
                </a:solidFill>
              </a:rPr>
              <a:t>SEM AGRICULTURA SEM AGROQUIMICO</a:t>
            </a:r>
            <a:r>
              <a:rPr lang="pt-BR" sz="3600" dirty="0" smtClean="0">
                <a:solidFill>
                  <a:prstClr val="white"/>
                </a:solidFill>
              </a:rPr>
              <a:t>.....</a:t>
            </a:r>
          </a:p>
          <a:p>
            <a:endParaRPr lang="pt-BR" sz="3600" dirty="0">
              <a:solidFill>
                <a:prstClr val="white"/>
              </a:solidFill>
            </a:endParaRPr>
          </a:p>
          <a:p>
            <a:pPr algn="ctr"/>
            <a:endParaRPr lang="pt-BR" sz="3600" dirty="0">
              <a:solidFill>
                <a:prstClr val="white"/>
              </a:solidFill>
            </a:endParaRPr>
          </a:p>
        </p:txBody>
      </p:sp>
      <p:sp>
        <p:nvSpPr>
          <p:cNvPr id="4" name="Seta em curva para a esquerda 3"/>
          <p:cNvSpPr/>
          <p:nvPr/>
        </p:nvSpPr>
        <p:spPr>
          <a:xfrm>
            <a:off x="9209315" y="1436916"/>
            <a:ext cx="1319348" cy="373597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Seta em curva para a direita 4"/>
          <p:cNvSpPr/>
          <p:nvPr/>
        </p:nvSpPr>
        <p:spPr>
          <a:xfrm>
            <a:off x="1201783" y="1306285"/>
            <a:ext cx="1136469" cy="42323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eta em curva para cima 5"/>
          <p:cNvSpPr/>
          <p:nvPr/>
        </p:nvSpPr>
        <p:spPr>
          <a:xfrm>
            <a:off x="3043645" y="5094514"/>
            <a:ext cx="4963886" cy="7707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Seta em curva para cima 6"/>
          <p:cNvSpPr/>
          <p:nvPr/>
        </p:nvSpPr>
        <p:spPr>
          <a:xfrm rot="10800000">
            <a:off x="2795451" y="309152"/>
            <a:ext cx="5952308" cy="150658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17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929390" y="299803"/>
            <a:ext cx="10583056" cy="65581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>
                <a:solidFill>
                  <a:srgbClr val="FF0000"/>
                </a:solidFill>
              </a:rPr>
              <a:t>INDUSTRIA</a:t>
            </a:r>
          </a:p>
          <a:p>
            <a:pPr algn="ctr"/>
            <a:r>
              <a:rPr lang="pt-BR" sz="3600" dirty="0" smtClean="0">
                <a:solidFill>
                  <a:prstClr val="white"/>
                </a:solidFill>
              </a:rPr>
              <a:t>QUE </a:t>
            </a:r>
            <a:r>
              <a:rPr lang="pt-BR" sz="3600" dirty="0">
                <a:solidFill>
                  <a:prstClr val="white"/>
                </a:solidFill>
              </a:rPr>
              <a:t>TAL CAMPANHAS/ TREINAMENTOS AOS EMPRESARIOS AGRICOLAS?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QUE TAL  </a:t>
            </a:r>
            <a:r>
              <a:rPr lang="pt-BR" sz="3600" dirty="0" smtClean="0">
                <a:solidFill>
                  <a:prstClr val="white"/>
                </a:solidFill>
              </a:rPr>
              <a:t>MOLECULAS  </a:t>
            </a:r>
            <a:r>
              <a:rPr lang="pt-BR" sz="3600" dirty="0">
                <a:solidFill>
                  <a:prstClr val="white"/>
                </a:solidFill>
              </a:rPr>
              <a:t>MAIS ESPECIALIZADAS A PRAGAS?</a:t>
            </a:r>
          </a:p>
          <a:p>
            <a:pPr algn="ctr"/>
            <a:r>
              <a:rPr lang="pt-BR" sz="3600" dirty="0">
                <a:solidFill>
                  <a:srgbClr val="FF0000"/>
                </a:solidFill>
              </a:rPr>
              <a:t>QUE TAL INVESTIMENTOS EM CONTROLE BIOLÓGICO?</a:t>
            </a:r>
          </a:p>
          <a:p>
            <a:pPr algn="ctr"/>
            <a:endParaRPr lang="pt-B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607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1" y="-1"/>
            <a:ext cx="12192000" cy="66706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AGRICULTURA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prstClr val="white"/>
                </a:solidFill>
              </a:rPr>
              <a:t>COM TANTA </a:t>
            </a:r>
            <a:r>
              <a:rPr lang="pt-BR" sz="2800" dirty="0" smtClean="0">
                <a:solidFill>
                  <a:prstClr val="white"/>
                </a:solidFill>
              </a:rPr>
              <a:t>PRECISÃO!CONSEGUIRIA </a:t>
            </a:r>
            <a:r>
              <a:rPr lang="pt-BR" sz="2800" dirty="0">
                <a:solidFill>
                  <a:prstClr val="white"/>
                </a:solidFill>
              </a:rPr>
              <a:t>SER MAIS PRECISA NA UTILIZAÇÃO DOS DEFENSIVOS?</a:t>
            </a:r>
          </a:p>
          <a:p>
            <a:pPr algn="ctr">
              <a:buFont typeface="Wingdings" pitchFamily="2" charset="2"/>
              <a:buChar char="ü"/>
            </a:pPr>
            <a:r>
              <a:rPr lang="pt-BR" sz="2800" dirty="0" smtClean="0">
                <a:solidFill>
                  <a:prstClr val="white"/>
                </a:solidFill>
              </a:rPr>
              <a:t> </a:t>
            </a:r>
            <a:r>
              <a:rPr lang="pt-BR" sz="2800" dirty="0">
                <a:solidFill>
                  <a:prstClr val="white"/>
                </a:solidFill>
              </a:rPr>
              <a:t>COMPRA DOS </a:t>
            </a:r>
            <a:r>
              <a:rPr lang="pt-BR" sz="2800" dirty="0" smtClean="0">
                <a:solidFill>
                  <a:prstClr val="white"/>
                </a:solidFill>
              </a:rPr>
              <a:t>DEFENSIVOS NÃO FALSIFICADOS </a:t>
            </a:r>
            <a:endParaRPr lang="pt-BR" sz="2800" dirty="0">
              <a:solidFill>
                <a:prstClr val="white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pt-BR" sz="2800" dirty="0" smtClean="0">
                <a:solidFill>
                  <a:prstClr val="white"/>
                </a:solidFill>
              </a:rPr>
              <a:t>SEGUIR RIGOROSAMENTE A FORMA </a:t>
            </a:r>
            <a:r>
              <a:rPr lang="pt-BR" sz="2800" dirty="0">
                <a:solidFill>
                  <a:prstClr val="white"/>
                </a:solidFill>
              </a:rPr>
              <a:t>DE UTILIZAÇÃO</a:t>
            </a:r>
          </a:p>
          <a:p>
            <a:pPr algn="ctr">
              <a:buFont typeface="Wingdings" pitchFamily="2" charset="2"/>
              <a:buChar char="ü"/>
            </a:pPr>
            <a:r>
              <a:rPr lang="pt-BR" sz="2800" dirty="0" smtClean="0">
                <a:solidFill>
                  <a:prstClr val="white"/>
                </a:solidFill>
              </a:rPr>
              <a:t>SE O </a:t>
            </a:r>
            <a:r>
              <a:rPr lang="pt-BR" sz="2800" dirty="0">
                <a:solidFill>
                  <a:prstClr val="white"/>
                </a:solidFill>
              </a:rPr>
              <a:t>PAGAMENTO PELO PRODUTO E DA APLICAÇÃO</a:t>
            </a:r>
            <a:r>
              <a:rPr lang="pt-BR" sz="2800" dirty="0" smtClean="0">
                <a:solidFill>
                  <a:prstClr val="white"/>
                </a:solidFill>
              </a:rPr>
              <a:t>.......... </a:t>
            </a:r>
            <a:r>
              <a:rPr lang="pt-BR" sz="2800" dirty="0">
                <a:solidFill>
                  <a:prstClr val="white"/>
                </a:solidFill>
              </a:rPr>
              <a:t>SÃO DE SUA RESPONSABILIDADE????..... VAMOS REPENSAR EM SUAS ESCOLHAS</a:t>
            </a:r>
            <a:r>
              <a:rPr lang="pt-BR" sz="2800" dirty="0" smtClean="0">
                <a:solidFill>
                  <a:prstClr val="white"/>
                </a:solidFill>
              </a:rPr>
              <a:t>?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prstClr val="white"/>
                </a:solidFill>
              </a:rPr>
              <a:t>O DONO DA LAVOURA  VAI PAGAR A CONTA DAS PERDAS AMBIENTAIS E DOS CRIADORES DE ABELHAS?</a:t>
            </a:r>
          </a:p>
          <a:p>
            <a:pPr algn="ctr"/>
            <a:endParaRPr lang="pt-BR" sz="3200" dirty="0">
              <a:solidFill>
                <a:prstClr val="white"/>
              </a:solidFill>
            </a:endParaRPr>
          </a:p>
          <a:p>
            <a:pPr lvl="1" algn="ctr"/>
            <a:endParaRPr lang="pt-BR" sz="3200" dirty="0">
              <a:solidFill>
                <a:prstClr val="white"/>
              </a:solidFill>
            </a:endParaRPr>
          </a:p>
          <a:p>
            <a:pPr algn="ctr"/>
            <a:r>
              <a:rPr lang="pt-BR" sz="3200" dirty="0">
                <a:solidFill>
                  <a:prstClr val="white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2387296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195943" y="-76200"/>
            <a:ext cx="11527971" cy="6857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rgbClr val="FF0000"/>
                </a:solidFill>
              </a:rPr>
              <a:t>PODER PUBLICO</a:t>
            </a:r>
          </a:p>
          <a:p>
            <a:pPr algn="ctr">
              <a:buFont typeface="Arial" pitchFamily="34" charset="0"/>
              <a:buChar char="•"/>
            </a:pPr>
            <a:r>
              <a:rPr lang="pt-BR" sz="2000" dirty="0">
                <a:solidFill>
                  <a:prstClr val="white"/>
                </a:solidFill>
              </a:rPr>
              <a:t>QUE TAL  PLANO SAFRA  PARA APICULTURA?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prstClr val="white"/>
                </a:solidFill>
              </a:rPr>
              <a:t>QUE TAL  MAIOR RIGOR NA APLICAÇÃO DE PENAS PARA OS CONTRATANTES DE SERVIÇOS DE PULVERIZAÇÃO?</a:t>
            </a:r>
            <a:endParaRPr lang="pt-BR" sz="2000" dirty="0">
              <a:solidFill>
                <a:prstClr val="white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pt-BR" sz="2000" dirty="0">
                <a:solidFill>
                  <a:prstClr val="white"/>
                </a:solidFill>
              </a:rPr>
              <a:t>QUE TAL ACELERAR TAMBEM NOSSAS LEGISLAÇÕES, ATENDENDO  NOSSA ENTIDADE COM A MESMAS VELOCIDADE COM QUE ATENDE  OS GRUPOS DOS DEFENSIVOS E A AGRICULTURA</a:t>
            </a:r>
            <a:r>
              <a:rPr lang="pt-BR" sz="2000" dirty="0" smtClean="0">
                <a:solidFill>
                  <a:prstClr val="white"/>
                </a:solidFill>
              </a:rPr>
              <a:t>?</a:t>
            </a:r>
          </a:p>
          <a:p>
            <a:pPr algn="ctr">
              <a:buFont typeface="Arial" pitchFamily="34" charset="0"/>
              <a:buChar char="•"/>
            </a:pPr>
            <a:r>
              <a:rPr lang="pt-BR" sz="2000" dirty="0" smtClean="0">
                <a:solidFill>
                  <a:prstClr val="white"/>
                </a:solidFill>
              </a:rPr>
              <a:t>QUE TAL MAIOR EXIGENCIA JUNTO AO CREA PARA FORMAÇÃO DE AGRONOMOS MAIS CAPACITADOS EM PRESCRIÇÕES E APLICAÇÕES QUIMICAS?</a:t>
            </a:r>
            <a:endParaRPr lang="pt-BR" sz="2000" dirty="0">
              <a:solidFill>
                <a:prstClr val="white"/>
              </a:solidFill>
            </a:endParaRPr>
          </a:p>
          <a:p>
            <a:pPr algn="ctr"/>
            <a:r>
              <a:rPr lang="pt-BR" sz="2000" dirty="0">
                <a:solidFill>
                  <a:prstClr val="white"/>
                </a:solidFill>
              </a:rPr>
              <a:t>QUE TAL INVESTIR EM UM SISTEMA NACIONAL  DE VIGILANCIA COM</a:t>
            </a:r>
            <a:r>
              <a:rPr lang="pt-BR" sz="2000" dirty="0" smtClean="0">
                <a:solidFill>
                  <a:prstClr val="white"/>
                </a:solidFill>
              </a:rPr>
              <a:t>:</a:t>
            </a:r>
            <a:endParaRPr lang="pt-BR" sz="2000" dirty="0">
              <a:solidFill>
                <a:prstClr val="white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pt-BR" sz="2000" dirty="0">
                <a:solidFill>
                  <a:prstClr val="white"/>
                </a:solidFill>
              </a:rPr>
              <a:t> NOTIFICAÇÃO COMPULSÓRIA PARA A MORTES DE ABELHAS  A PARTIR DE DIAGNOSTICOS CLINICOS?</a:t>
            </a:r>
          </a:p>
          <a:p>
            <a:pPr algn="ctr">
              <a:buFont typeface="Arial" pitchFamily="34" charset="0"/>
              <a:buChar char="•"/>
            </a:pPr>
            <a:r>
              <a:rPr lang="pt-BR" sz="2000" dirty="0">
                <a:solidFill>
                  <a:prstClr val="white"/>
                </a:solidFill>
              </a:rPr>
              <a:t>AUMENTO DE FISCAIS COM TREINAMENTO ESPECIFICO?</a:t>
            </a:r>
          </a:p>
          <a:p>
            <a:pPr algn="ctr">
              <a:buFont typeface="Arial" pitchFamily="34" charset="0"/>
              <a:buChar char="•"/>
            </a:pPr>
            <a:r>
              <a:rPr lang="pt-BR" sz="2000" dirty="0">
                <a:solidFill>
                  <a:prstClr val="white"/>
                </a:solidFill>
              </a:rPr>
              <a:t> LABORATÓRIO NACIONAL PARA OS DIAGNOSTICOS  DAS MOLECULAS  PRESENTES NO ENVENENAMENTO</a:t>
            </a:r>
            <a:r>
              <a:rPr lang="pt-BR" sz="2400" dirty="0">
                <a:solidFill>
                  <a:prstClr val="white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xmlns="" val="173300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940526" y="352698"/>
            <a:ext cx="10175965" cy="5630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r>
              <a:rPr lang="pt-BR" sz="3600" dirty="0">
                <a:solidFill>
                  <a:srgbClr val="FF0000"/>
                </a:solidFill>
              </a:rPr>
              <a:t>APICULTURA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TUDO ESTA </a:t>
            </a:r>
            <a:r>
              <a:rPr lang="pt-BR" sz="3600" dirty="0" smtClean="0">
                <a:solidFill>
                  <a:prstClr val="white"/>
                </a:solidFill>
              </a:rPr>
              <a:t>AINDA POR </a:t>
            </a:r>
            <a:r>
              <a:rPr lang="pt-BR" sz="3600" dirty="0">
                <a:solidFill>
                  <a:prstClr val="white"/>
                </a:solidFill>
              </a:rPr>
              <a:t>FAZER!!!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O MAIOR PATRIMONIO  SENDO DESTRUINDO!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BAIXOS  INDICES DE FORMALIZAÇÃO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FAIXA ETÁRIA  AVANÇADA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BAIXOS INDICES NO PROCESSOS SUCESSORIOS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PARQUE TECNOLOGICO REDUZIDO</a:t>
            </a:r>
          </a:p>
          <a:p>
            <a:pPr algn="ctr"/>
            <a:r>
              <a:rPr lang="pt-BR" sz="3600" dirty="0">
                <a:solidFill>
                  <a:prstClr val="white"/>
                </a:solidFill>
              </a:rPr>
              <a:t>  TECNOLOGIA  </a:t>
            </a:r>
            <a:r>
              <a:rPr lang="pt-BR" sz="3600" dirty="0" smtClean="0">
                <a:solidFill>
                  <a:prstClr val="white"/>
                </a:solidFill>
              </a:rPr>
              <a:t>RUDIMENTAR</a:t>
            </a:r>
          </a:p>
          <a:p>
            <a:pPr algn="ctr"/>
            <a:r>
              <a:rPr lang="pt-BR" sz="3600" dirty="0" smtClean="0">
                <a:solidFill>
                  <a:prstClr val="white"/>
                </a:solidFill>
              </a:rPr>
              <a:t>FALTA DE POLITICAS PUBLICAS</a:t>
            </a:r>
            <a:endParaRPr lang="pt-BR" sz="3600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  <a:p>
            <a:pPr algn="ctr"/>
            <a:endParaRPr lang="pt-B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2888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chemeClr val="accent1"/>
                </a:solidFill>
              </a:rPr>
              <a:t>VISÃO DE FUTURODESAFIOS PARA A APICULTURA NO BRASIL</a:t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/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>                    **PROFISSIONALIZAÇÃO </a:t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> **PROFISSIONALIZAÇÃO  **PROFISSIONALIZAÇÃO  **PROFISSIONALIZAÇÃO  **PROFISSIONALIZAÇÃO  **PROFISSIONALIZAÇÃO  **PROFISSIONALIZAÇÃO  **PROFISSIONALIZAÇÃO  **PROFISSIONALIZAÇÃO </a:t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/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dirty="0" smtClean="0">
                <a:solidFill>
                  <a:schemeClr val="accent1"/>
                </a:solidFill>
              </a:rPr>
              <a:t>APRENDER DIALOGAR</a:t>
            </a:r>
            <a:br>
              <a:rPr lang="pt-BR" dirty="0" smtClean="0">
                <a:solidFill>
                  <a:schemeClr val="accent1"/>
                </a:solidFill>
              </a:rPr>
            </a:br>
            <a:r>
              <a:rPr lang="pt-BR" sz="4000" dirty="0" smtClean="0">
                <a:solidFill>
                  <a:schemeClr val="accent1"/>
                </a:solidFill>
              </a:rPr>
              <a:t> </a:t>
            </a:r>
            <a:br>
              <a:rPr lang="pt-BR" sz="4000" dirty="0" smtClean="0">
                <a:solidFill>
                  <a:schemeClr val="accent1"/>
                </a:solidFill>
              </a:rPr>
            </a:br>
            <a:r>
              <a:rPr lang="pt-BR" sz="4000" dirty="0" smtClean="0">
                <a:solidFill>
                  <a:schemeClr val="accent1"/>
                </a:solidFill>
              </a:rPr>
              <a:t/>
            </a:r>
            <a:br>
              <a:rPr lang="pt-BR" sz="4000" dirty="0" smtClean="0">
                <a:solidFill>
                  <a:schemeClr val="accent1"/>
                </a:solidFill>
              </a:rPr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66949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C:\Users\USER\Downloads\giraf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115" y="4498501"/>
            <a:ext cx="3668485" cy="206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1"/>
          <p:cNvSpPr txBox="1"/>
          <p:nvPr/>
        </p:nvSpPr>
        <p:spPr>
          <a:xfrm>
            <a:off x="7794171" y="3254830"/>
            <a:ext cx="2862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JOSÉ ARAGÃO BRITO</a:t>
            </a:r>
          </a:p>
          <a:p>
            <a:r>
              <a:rPr lang="pt-BR" sz="2400" dirty="0" smtClean="0"/>
              <a:t>PRESIDENTE DA  -CBA</a:t>
            </a:r>
            <a:endParaRPr lang="pt-BR" sz="24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67544" y="1510938"/>
            <a:ext cx="247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OBRIGADO!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178819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2886" y="2766218"/>
            <a:ext cx="11114314" cy="1325563"/>
          </a:xfrm>
        </p:spPr>
        <p:txBody>
          <a:bodyPr/>
          <a:lstStyle/>
          <a:p>
            <a:r>
              <a:rPr lang="pt-BR" dirty="0" smtClean="0"/>
              <a:t>LINHA DO TEMPO DA AGRICULTURA NO BRASIL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65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13510" y="0"/>
            <a:ext cx="11717382" cy="6858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1920-</a:t>
            </a:r>
            <a:br>
              <a:rPr lang="pt-BR" dirty="0" smtClean="0"/>
            </a:br>
            <a:r>
              <a:rPr lang="pt-BR" dirty="0" smtClean="0"/>
              <a:t>AGROQUIMICOS </a:t>
            </a:r>
            <a:br>
              <a:rPr lang="pt-BR" dirty="0" smtClean="0"/>
            </a:br>
            <a:r>
              <a:rPr lang="pt-BR" dirty="0" smtClean="0"/>
              <a:t>**pouco conhecidos do ponto de vista toxicológico;</a:t>
            </a:r>
            <a:br>
              <a:rPr lang="pt-BR" dirty="0" smtClean="0"/>
            </a:br>
            <a:r>
              <a:rPr lang="pt-BR" dirty="0" smtClean="0"/>
              <a:t>** Segunda Guerra Mundial foi utilizado como arma química;  </a:t>
            </a:r>
            <a:br>
              <a:rPr lang="pt-BR" dirty="0" smtClean="0"/>
            </a:br>
            <a:r>
              <a:rPr lang="pt-BR" dirty="0" smtClean="0"/>
              <a:t>**Expansão industrial mundial 2milhões/</a:t>
            </a:r>
            <a:r>
              <a:rPr lang="pt-BR" dirty="0" err="1" smtClean="0"/>
              <a:t>ton</a:t>
            </a:r>
            <a:r>
              <a:rPr lang="pt-BR" dirty="0" smtClean="0"/>
              <a:t>/ano;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128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5491389"/>
          </a:xfrm>
        </p:spPr>
        <p:txBody>
          <a:bodyPr>
            <a:normAutofit/>
          </a:bodyPr>
          <a:lstStyle/>
          <a:p>
            <a:r>
              <a:rPr lang="pt-BR" dirty="0" smtClean="0"/>
              <a:t>1940 </a:t>
            </a:r>
            <a:br>
              <a:rPr lang="pt-BR" dirty="0" smtClean="0"/>
            </a:br>
            <a:r>
              <a:rPr lang="pt-BR" dirty="0" smtClean="0"/>
              <a:t>**Instalação das Primeiras unidades   </a:t>
            </a:r>
            <a:br>
              <a:rPr lang="pt-BR" dirty="0" smtClean="0"/>
            </a:br>
            <a:r>
              <a:rPr lang="pt-BR" dirty="0"/>
              <a:t> </a:t>
            </a:r>
            <a:r>
              <a:rPr lang="pt-BR" dirty="0" smtClean="0"/>
              <a:t>   produtivas de   Agrotóxicos no Brasil; 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4342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017" y="822960"/>
            <a:ext cx="10515600" cy="4624251"/>
          </a:xfrm>
        </p:spPr>
        <p:txBody>
          <a:bodyPr>
            <a:normAutofit/>
          </a:bodyPr>
          <a:lstStyle/>
          <a:p>
            <a:r>
              <a:rPr lang="pt-BR" dirty="0" smtClean="0"/>
              <a:t>1960</a:t>
            </a:r>
            <a:br>
              <a:rPr lang="pt-BR" dirty="0" smtClean="0"/>
            </a:br>
            <a:r>
              <a:rPr lang="pt-BR" dirty="0" smtClean="0"/>
              <a:t>**Uso Inicial no  Brasil Para:</a:t>
            </a:r>
            <a:br>
              <a:rPr lang="pt-BR" dirty="0" smtClean="0"/>
            </a:br>
            <a:r>
              <a:rPr lang="pt-BR" dirty="0" smtClean="0"/>
              <a:t>      Programas de Saúde Pública, Combate a      </a:t>
            </a:r>
            <a:br>
              <a:rPr lang="pt-BR" dirty="0" smtClean="0"/>
            </a:br>
            <a:r>
              <a:rPr lang="pt-BR" dirty="0" smtClean="0"/>
              <a:t>               vetores e a controle de parasitas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7015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1080" y="300446"/>
            <a:ext cx="10515600" cy="5721531"/>
          </a:xfrm>
        </p:spPr>
        <p:txBody>
          <a:bodyPr>
            <a:normAutofit/>
          </a:bodyPr>
          <a:lstStyle/>
          <a:p>
            <a:r>
              <a:rPr lang="pt-BR" dirty="0" smtClean="0"/>
              <a:t>1970</a:t>
            </a:r>
            <a:br>
              <a:rPr lang="pt-BR" dirty="0" smtClean="0"/>
            </a:br>
            <a:r>
              <a:rPr lang="pt-BR" dirty="0" smtClean="0"/>
              <a:t>Inicio da efetiva constituição do parque industrial desses produtos no país </a:t>
            </a:r>
            <a:br>
              <a:rPr lang="pt-BR" dirty="0" smtClean="0"/>
            </a:br>
            <a:r>
              <a:rPr lang="pt-BR" dirty="0" smtClean="0"/>
              <a:t>1975</a:t>
            </a:r>
            <a:br>
              <a:rPr lang="pt-BR" dirty="0" smtClean="0"/>
            </a:br>
            <a:r>
              <a:rPr lang="pt-BR" dirty="0" smtClean="0"/>
              <a:t>Instituição do </a:t>
            </a:r>
            <a:r>
              <a:rPr lang="pt-BR" b="1" dirty="0" smtClean="0"/>
              <a:t>Programa Nacional</a:t>
            </a:r>
            <a:br>
              <a:rPr lang="pt-BR" b="1" dirty="0" smtClean="0"/>
            </a:br>
            <a:r>
              <a:rPr lang="pt-BR" b="1" dirty="0" smtClean="0"/>
              <a:t>dos Defensivos Agrícolas</a:t>
            </a:r>
            <a:r>
              <a:rPr lang="pt-BR" dirty="0" smtClean="0"/>
              <a:t>, que buscou internalizar a produção de agrotóxicos no Brasil,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4908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509" y="770709"/>
            <a:ext cx="11704320" cy="499001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1975</a:t>
            </a:r>
            <a:br>
              <a:rPr lang="pt-BR" dirty="0" smtClean="0"/>
            </a:br>
            <a:r>
              <a:rPr lang="pt-BR" dirty="0" smtClean="0"/>
              <a:t> Plano Nacional de Desenvolvimento (PND) </a:t>
            </a:r>
            <a:br>
              <a:rPr lang="pt-BR" dirty="0" smtClean="0"/>
            </a:br>
            <a:r>
              <a:rPr lang="pt-BR" dirty="0" smtClean="0"/>
              <a:t>*</a:t>
            </a:r>
            <a:r>
              <a:rPr lang="pt-BR" b="1" dirty="0" smtClean="0"/>
              <a:t>Abertura do Brasil ao comércio de agrotóxicos, condiciona o agricultor a comprar o veneno com recursos do crédito rural</a:t>
            </a:r>
            <a:r>
              <a:rPr lang="pt-BR" dirty="0" smtClean="0"/>
              <a:t>(</a:t>
            </a:r>
            <a:r>
              <a:rPr lang="pt-BR" dirty="0" smtClean="0">
                <a:solidFill>
                  <a:srgbClr val="FF0000"/>
                </a:solidFill>
              </a:rPr>
              <a:t>políticas públicas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pt-BR" dirty="0" smtClean="0"/>
              <a:t>ao instituir a </a:t>
            </a:r>
            <a:r>
              <a:rPr lang="pt-BR" b="1" dirty="0" smtClean="0"/>
              <a:t>inclusão de uma cota definida de agrotóxico para cada financiamento requerido. </a:t>
            </a:r>
            <a:br>
              <a:rPr lang="pt-BR" b="1" dirty="0" smtClean="0"/>
            </a:b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22608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799" y="2683782"/>
            <a:ext cx="11255829" cy="1325563"/>
          </a:xfrm>
        </p:spPr>
        <p:txBody>
          <a:bodyPr/>
          <a:lstStyle/>
          <a:p>
            <a:r>
              <a:rPr lang="pt-BR" dirty="0" smtClean="0"/>
              <a:t>LINHA DO TEMPO DA APICULTURA NO BRASIL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4113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b="1" dirty="0" smtClean="0">
                <a:solidFill>
                  <a:schemeClr val="bg1"/>
                </a:solidFill>
              </a:rPr>
              <a:t>APICULTURA NO BRASIL</a:t>
            </a: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1920-1950- ABELHAS EUROPEIAS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/>
              <a:t>1956-PROGRAMA DE MELHORAMENTO GENÉTICO</a:t>
            </a:r>
            <a:br>
              <a:rPr lang="pt-BR" sz="3100" dirty="0" smtClean="0"/>
            </a:br>
            <a:r>
              <a:rPr lang="pt-BR" sz="3100" dirty="0" smtClean="0"/>
              <a:t> (Incentivo Governamental) </a:t>
            </a:r>
            <a:r>
              <a:rPr lang="pt-BR" sz="3100" dirty="0" smtClean="0">
                <a:solidFill>
                  <a:srgbClr val="FF0000"/>
                </a:solidFill>
              </a:rPr>
              <a:t/>
            </a:r>
            <a:br>
              <a:rPr lang="pt-BR" sz="3100" dirty="0" smtClean="0">
                <a:solidFill>
                  <a:srgbClr val="FF0000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1957-1969-AFRICANIZAÇÃO-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1970- INTRODUÇÃO VARROA NO PAÍS,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>
                <a:solidFill>
                  <a:schemeClr val="bg1"/>
                </a:solidFill>
              </a:rPr>
              <a:t> </a:t>
            </a:r>
            <a:r>
              <a:rPr lang="pt-BR" sz="3100" dirty="0" smtClean="0">
                <a:solidFill>
                  <a:schemeClr val="bg1"/>
                </a:solidFill>
              </a:rPr>
              <a:t>          CRIAÇÃO – CBA -1ºCONBRAPI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1980-89-AVANÇO TECNICO CIENTIFICO-APIMONDIA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           DESCOBERTA DO  COMPORTAMENTO HIGIENICO,   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>
                <a:solidFill>
                  <a:schemeClr val="bg1"/>
                </a:solidFill>
              </a:rPr>
              <a:t> </a:t>
            </a:r>
            <a:r>
              <a:rPr lang="pt-BR" sz="3100" dirty="0" smtClean="0">
                <a:solidFill>
                  <a:schemeClr val="bg1"/>
                </a:solidFill>
              </a:rPr>
              <a:t>          DEMONSTRANDO A RESISTENCIA DA ABELHA BRASILEIRA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1990- PRÓPOLIS, APITOXINA, FLORA APÍCOLA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2000- BPF, BPA,APPCC- SIM,SIE,SIF- EMBARGO MEL ARG,/CHINA/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>2006- EMBARGO MEL BRASILEIRO-RESIDUO</a:t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12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329</Words>
  <Application>Microsoft Office PowerPoint</Application>
  <PresentationFormat>Personalizar</PresentationFormat>
  <Paragraphs>76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Tema do Office</vt:lpstr>
      <vt:lpstr>1_Tema do Office</vt:lpstr>
      <vt:lpstr>Slide 1</vt:lpstr>
      <vt:lpstr>LINHA DO TEMPO DA AGRICULTURA NO BRASIL</vt:lpstr>
      <vt:lpstr> 1920- AGROQUIMICOS  **pouco conhecidos do ponto de vista toxicológico; ** Segunda Guerra Mundial foi utilizado como arma química;   **Expansão industrial mundial 2milhões/ton/ano;   </vt:lpstr>
      <vt:lpstr>1940  **Instalação das Primeiras unidades        produtivas de   Agrotóxicos no Brasil;      </vt:lpstr>
      <vt:lpstr>1960 **Uso Inicial no  Brasil Para:       Programas de Saúde Pública, Combate a                      vetores e a controle de parasitas</vt:lpstr>
      <vt:lpstr>1970 Inicio da efetiva constituição do parque industrial desses produtos no país  1975 Instituição do Programa Nacional dos Defensivos Agrícolas, que buscou internalizar a produção de agrotóxicos no Brasil,</vt:lpstr>
      <vt:lpstr>  1975  Plano Nacional de Desenvolvimento (PND)  *Abertura do Brasil ao comércio de agrotóxicos, condiciona o agricultor a comprar o veneno com recursos do crédito rural(políticas públicas), ao instituir a inclusão de uma cota definida de agrotóxico para cada financiamento requerido.  </vt:lpstr>
      <vt:lpstr>LINHA DO TEMPO DA APICULTURA NO BRASIL</vt:lpstr>
      <vt:lpstr>     APICULTURA NO BRASIL 1920-1950- ABELHAS EUROPEIAS 1956-PROGRAMA DE MELHORAMENTO GENÉTICO  (Incentivo Governamental)  1957-1969-AFRICANIZAÇÃO- 1970- INTRODUÇÃO VARROA NO PAÍS,            CRIAÇÃO – CBA -1ºCONBRAPI 1980-89-AVANÇO TECNICO CIENTIFICO-APIMONDIA            DESCOBERTA DO  COMPORTAMENTO HIGIENICO,               DEMONSTRANDO A RESISTENCIA DA ABELHA BRASILEIRA 1990- PRÓPOLIS, APITOXINA, FLORA APÍCOLA 2000- BPF, BPA,APPCC- SIM,SIE,SIF- EMBARGO MEL ARG,/CHINA/ 2006- EMBARGO MEL BRASILEIRO-RESIDUO    </vt:lpstr>
      <vt:lpstr>2010- PÓLEN APÍCOLA,  QUALIDADE DOS PRODUTOS           -MELIPONICULTURA,POLINIZAÇÃO           - AGROQUÍMICOS 2014- DIVERSIFICAÇÃO USO DOS PRODUTOS APÍCOLAS              MELIPONICOLAS, AGROQUÍMICOS             - PROFISSIONALIZAÇÃO APICULTURA COM CURSOS              - TECNICOS, TECNOLOGOS E DE ESPECIALIZAÇÃO NO PAÍS              -AGROQUIMICOS 2015- Aethina túmida –SP AGROQUÍMICOS 2017- Varroatose  e Nosemose- SUL DO PAÍS , AGROQUÍMICOS </vt:lpstr>
      <vt:lpstr> </vt:lpstr>
      <vt:lpstr>Slide 12</vt:lpstr>
      <vt:lpstr>Slide 13</vt:lpstr>
      <vt:lpstr>Slide 14</vt:lpstr>
      <vt:lpstr>Slide 15</vt:lpstr>
      <vt:lpstr>Slide 16</vt:lpstr>
      <vt:lpstr>Slide 17</vt:lpstr>
      <vt:lpstr>   VISÃO DE FUTURODESAFIOS PARA A APICULTURA NO BRASIL                      **PROFISSIONALIZAÇÃO   **PROFISSIONALIZAÇÃO  **PROFISSIONALIZAÇÃO  **PROFISSIONALIZAÇÃO  **PROFISSIONALIZAÇÃO  **PROFISSIONALIZAÇÃO  **PROFISSIONALIZAÇÃO  **PROFISSIONALIZAÇÃO  **PROFISSIONALIZAÇÃO   APRENDER DIALOGAR      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ldiniz</cp:lastModifiedBy>
  <cp:revision>12</cp:revision>
  <dcterms:created xsi:type="dcterms:W3CDTF">2018-03-17T19:51:37Z</dcterms:created>
  <dcterms:modified xsi:type="dcterms:W3CDTF">2018-03-20T15:48:15Z</dcterms:modified>
</cp:coreProperties>
</file>