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6" r:id="rId5"/>
  </p:sldMasterIdLst>
  <p:notesMasterIdLst>
    <p:notesMasterId r:id="rId24"/>
  </p:notesMasterIdLst>
  <p:sldIdLst>
    <p:sldId id="261" r:id="rId6"/>
    <p:sldId id="268" r:id="rId7"/>
    <p:sldId id="269" r:id="rId8"/>
    <p:sldId id="278" r:id="rId9"/>
    <p:sldId id="279" r:id="rId10"/>
    <p:sldId id="266" r:id="rId11"/>
    <p:sldId id="271" r:id="rId12"/>
    <p:sldId id="275" r:id="rId13"/>
    <p:sldId id="276" r:id="rId14"/>
    <p:sldId id="277" r:id="rId15"/>
    <p:sldId id="274" r:id="rId16"/>
    <p:sldId id="262" r:id="rId17"/>
    <p:sldId id="265" r:id="rId18"/>
    <p:sldId id="272" r:id="rId19"/>
    <p:sldId id="270" r:id="rId20"/>
    <p:sldId id="273" r:id="rId21"/>
    <p:sldId id="267" r:id="rId22"/>
    <p:sldId id="280" r:id="rId23"/>
  </p:sldIdLst>
  <p:sldSz cx="9144000" cy="6858000" type="screen4x3"/>
  <p:notesSz cx="7023100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40800"/>
    <a:srgbClr val="A6A6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80FA4E-0F6A-4DD7-AE20-4ACF2BB84D42}" v="87" dt="2024-05-08T22:07:38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1476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da Guimaraes" userId="e999d0a8-b2f4-4004-b321-ca6704903816" providerId="ADAL" clId="{7480FA4E-0F6A-4DD7-AE20-4ACF2BB84D42}"/>
    <pc:docChg chg="undo custSel addSld modSld">
      <pc:chgData name="Vanda Guimaraes" userId="e999d0a8-b2f4-4004-b321-ca6704903816" providerId="ADAL" clId="{7480FA4E-0F6A-4DD7-AE20-4ACF2BB84D42}" dt="2024-05-08T22:08:09.185" v="602" actId="1035"/>
      <pc:docMkLst>
        <pc:docMk/>
      </pc:docMkLst>
      <pc:sldChg chg="addSp delSp modSp new mod modAnim">
        <pc:chgData name="Vanda Guimaraes" userId="e999d0a8-b2f4-4004-b321-ca6704903816" providerId="ADAL" clId="{7480FA4E-0F6A-4DD7-AE20-4ACF2BB84D42}" dt="2024-05-08T22:08:09.185" v="602" actId="1035"/>
        <pc:sldMkLst>
          <pc:docMk/>
          <pc:sldMk cId="1681455591" sldId="274"/>
        </pc:sldMkLst>
        <pc:spChg chg="mod">
          <ac:chgData name="Vanda Guimaraes" userId="e999d0a8-b2f4-4004-b321-ca6704903816" providerId="ADAL" clId="{7480FA4E-0F6A-4DD7-AE20-4ACF2BB84D42}" dt="2024-05-08T21:12:39.999" v="263"/>
          <ac:spMkLst>
            <pc:docMk/>
            <pc:sldMk cId="1681455591" sldId="274"/>
            <ac:spMk id="2" creationId="{A5540B0A-1096-11FB-FFEB-90FCB61A88D8}"/>
          </ac:spMkLst>
        </pc:spChg>
        <pc:spChg chg="del">
          <ac:chgData name="Vanda Guimaraes" userId="e999d0a8-b2f4-4004-b321-ca6704903816" providerId="ADAL" clId="{7480FA4E-0F6A-4DD7-AE20-4ACF2BB84D42}" dt="2024-05-08T21:12:44.403" v="264" actId="478"/>
          <ac:spMkLst>
            <pc:docMk/>
            <pc:sldMk cId="1681455591" sldId="274"/>
            <ac:spMk id="3" creationId="{9DFA6DE1-D198-5587-1CFE-46EE4A277239}"/>
          </ac:spMkLst>
        </pc:spChg>
        <pc:spChg chg="add mod">
          <ac:chgData name="Vanda Guimaraes" userId="e999d0a8-b2f4-4004-b321-ca6704903816" providerId="ADAL" clId="{7480FA4E-0F6A-4DD7-AE20-4ACF2BB84D42}" dt="2024-05-08T21:13:01.455" v="265"/>
          <ac:spMkLst>
            <pc:docMk/>
            <pc:sldMk cId="1681455591" sldId="274"/>
            <ac:spMk id="5" creationId="{4DCDA429-408F-1687-6A70-01D9C5F757CF}"/>
          </ac:spMkLst>
        </pc:spChg>
        <pc:spChg chg="add mod">
          <ac:chgData name="Vanda Guimaraes" userId="e999d0a8-b2f4-4004-b321-ca6704903816" providerId="ADAL" clId="{7480FA4E-0F6A-4DD7-AE20-4ACF2BB84D42}" dt="2024-05-08T22:08:09.185" v="602" actId="1035"/>
          <ac:spMkLst>
            <pc:docMk/>
            <pc:sldMk cId="1681455591" sldId="274"/>
            <ac:spMk id="6" creationId="{6AAF6AC6-4747-2DAC-496C-6A3FAE5C2107}"/>
          </ac:spMkLst>
        </pc:spChg>
        <pc:spChg chg="add mod">
          <ac:chgData name="Vanda Guimaraes" userId="e999d0a8-b2f4-4004-b321-ca6704903816" providerId="ADAL" clId="{7480FA4E-0F6A-4DD7-AE20-4ACF2BB84D42}" dt="2024-05-08T22:08:09.185" v="602" actId="1035"/>
          <ac:spMkLst>
            <pc:docMk/>
            <pc:sldMk cId="1681455591" sldId="274"/>
            <ac:spMk id="8" creationId="{F096A1D5-720C-27A0-EC1A-DD2BC5E99BC5}"/>
          </ac:spMkLst>
        </pc:spChg>
        <pc:picChg chg="add mod">
          <ac:chgData name="Vanda Guimaraes" userId="e999d0a8-b2f4-4004-b321-ca6704903816" providerId="ADAL" clId="{7480FA4E-0F6A-4DD7-AE20-4ACF2BB84D42}" dt="2024-05-08T21:15:49.698" v="313" actId="14100"/>
          <ac:picMkLst>
            <pc:docMk/>
            <pc:sldMk cId="1681455591" sldId="274"/>
            <ac:picMk id="7" creationId="{BA47CFCC-44AA-882A-9A9A-69AB029AFDD3}"/>
          </ac:picMkLst>
        </pc:picChg>
        <pc:picChg chg="add mod">
          <ac:chgData name="Vanda Guimaraes" userId="e999d0a8-b2f4-4004-b321-ca6704903816" providerId="ADAL" clId="{7480FA4E-0F6A-4DD7-AE20-4ACF2BB84D42}" dt="2024-05-08T21:15:56.073" v="314" actId="14100"/>
          <ac:picMkLst>
            <pc:docMk/>
            <pc:sldMk cId="1681455591" sldId="274"/>
            <ac:picMk id="9" creationId="{D55D8D27-2698-EFA8-DAF7-41DFB5D80026}"/>
          </ac:picMkLst>
        </pc:picChg>
        <pc:picChg chg="add mod">
          <ac:chgData name="Vanda Guimaraes" userId="e999d0a8-b2f4-4004-b321-ca6704903816" providerId="ADAL" clId="{7480FA4E-0F6A-4DD7-AE20-4ACF2BB84D42}" dt="2024-05-08T21:15:56.073" v="314" actId="14100"/>
          <ac:picMkLst>
            <pc:docMk/>
            <pc:sldMk cId="1681455591" sldId="274"/>
            <ac:picMk id="10" creationId="{46563B7A-ACAD-4850-EA91-9991014B528E}"/>
          </ac:picMkLst>
        </pc:picChg>
      </pc:sldChg>
      <pc:sldChg chg="addSp delSp modSp new mod modAnim">
        <pc:chgData name="Vanda Guimaraes" userId="e999d0a8-b2f4-4004-b321-ca6704903816" providerId="ADAL" clId="{7480FA4E-0F6A-4DD7-AE20-4ACF2BB84D42}" dt="2024-05-08T22:00:02.591" v="495" actId="14100"/>
        <pc:sldMkLst>
          <pc:docMk/>
          <pc:sldMk cId="513188453" sldId="275"/>
        </pc:sldMkLst>
        <pc:spChg chg="mod">
          <ac:chgData name="Vanda Guimaraes" userId="e999d0a8-b2f4-4004-b321-ca6704903816" providerId="ADAL" clId="{7480FA4E-0F6A-4DD7-AE20-4ACF2BB84D42}" dt="2024-05-08T19:57:15.582" v="4"/>
          <ac:spMkLst>
            <pc:docMk/>
            <pc:sldMk cId="513188453" sldId="275"/>
            <ac:spMk id="2" creationId="{7B3EB6B5-DD74-D8A1-640B-EEB082A0552D}"/>
          </ac:spMkLst>
        </pc:spChg>
        <pc:spChg chg="del">
          <ac:chgData name="Vanda Guimaraes" userId="e999d0a8-b2f4-4004-b321-ca6704903816" providerId="ADAL" clId="{7480FA4E-0F6A-4DD7-AE20-4ACF2BB84D42}" dt="2024-05-08T19:58:11.145" v="9" actId="478"/>
          <ac:spMkLst>
            <pc:docMk/>
            <pc:sldMk cId="513188453" sldId="275"/>
            <ac:spMk id="3" creationId="{9331582A-9E0C-247B-488C-A58893AAE208}"/>
          </ac:spMkLst>
        </pc:spChg>
        <pc:spChg chg="add mod">
          <ac:chgData name="Vanda Guimaraes" userId="e999d0a8-b2f4-4004-b321-ca6704903816" providerId="ADAL" clId="{7480FA4E-0F6A-4DD7-AE20-4ACF2BB84D42}" dt="2024-05-08T19:58:05.636" v="7" actId="14100"/>
          <ac:spMkLst>
            <pc:docMk/>
            <pc:sldMk cId="513188453" sldId="275"/>
            <ac:spMk id="5" creationId="{9FA7FAA4-89F1-147A-A18D-5AA36AAD0C14}"/>
          </ac:spMkLst>
        </pc:spChg>
        <pc:spChg chg="add mod">
          <ac:chgData name="Vanda Guimaraes" userId="e999d0a8-b2f4-4004-b321-ca6704903816" providerId="ADAL" clId="{7480FA4E-0F6A-4DD7-AE20-4ACF2BB84D42}" dt="2024-05-08T19:58:05.636" v="7" actId="14100"/>
          <ac:spMkLst>
            <pc:docMk/>
            <pc:sldMk cId="513188453" sldId="275"/>
            <ac:spMk id="6" creationId="{842FDFFF-8292-4525-0A59-40A63CA78782}"/>
          </ac:spMkLst>
        </pc:spChg>
        <pc:spChg chg="add mod">
          <ac:chgData name="Vanda Guimaraes" userId="e999d0a8-b2f4-4004-b321-ca6704903816" providerId="ADAL" clId="{7480FA4E-0F6A-4DD7-AE20-4ACF2BB84D42}" dt="2024-05-08T19:58:05.636" v="7" actId="14100"/>
          <ac:spMkLst>
            <pc:docMk/>
            <pc:sldMk cId="513188453" sldId="275"/>
            <ac:spMk id="7" creationId="{56254244-0660-B03E-8FBE-16500BF3EDA2}"/>
          </ac:spMkLst>
        </pc:spChg>
        <pc:spChg chg="add mod">
          <ac:chgData name="Vanda Guimaraes" userId="e999d0a8-b2f4-4004-b321-ca6704903816" providerId="ADAL" clId="{7480FA4E-0F6A-4DD7-AE20-4ACF2BB84D42}" dt="2024-05-08T19:58:05.636" v="7" actId="14100"/>
          <ac:spMkLst>
            <pc:docMk/>
            <pc:sldMk cId="513188453" sldId="275"/>
            <ac:spMk id="8" creationId="{4F70ABEF-3BF2-30B1-1E0D-11D8AB881F74}"/>
          </ac:spMkLst>
        </pc:spChg>
        <pc:spChg chg="add mod">
          <ac:chgData name="Vanda Guimaraes" userId="e999d0a8-b2f4-4004-b321-ca6704903816" providerId="ADAL" clId="{7480FA4E-0F6A-4DD7-AE20-4ACF2BB84D42}" dt="2024-05-08T19:58:05.636" v="7" actId="14100"/>
          <ac:spMkLst>
            <pc:docMk/>
            <pc:sldMk cId="513188453" sldId="275"/>
            <ac:spMk id="9" creationId="{AFBAD7C8-4D72-893B-3DB3-43EF0E8FE086}"/>
          </ac:spMkLst>
        </pc:spChg>
        <pc:spChg chg="add mod">
          <ac:chgData name="Vanda Guimaraes" userId="e999d0a8-b2f4-4004-b321-ca6704903816" providerId="ADAL" clId="{7480FA4E-0F6A-4DD7-AE20-4ACF2BB84D42}" dt="2024-05-08T19:58:15.979" v="10"/>
          <ac:spMkLst>
            <pc:docMk/>
            <pc:sldMk cId="513188453" sldId="275"/>
            <ac:spMk id="13" creationId="{DFAC0FDE-5669-3BE5-E037-D48660B8C3B3}"/>
          </ac:spMkLst>
        </pc:spChg>
        <pc:spChg chg="add mod">
          <ac:chgData name="Vanda Guimaraes" userId="e999d0a8-b2f4-4004-b321-ca6704903816" providerId="ADAL" clId="{7480FA4E-0F6A-4DD7-AE20-4ACF2BB84D42}" dt="2024-05-08T19:58:15.979" v="10"/>
          <ac:spMkLst>
            <pc:docMk/>
            <pc:sldMk cId="513188453" sldId="275"/>
            <ac:spMk id="14" creationId="{05B34647-101E-F1C5-66F2-09C96A3C1E13}"/>
          </ac:spMkLst>
        </pc:spChg>
        <pc:spChg chg="add mod">
          <ac:chgData name="Vanda Guimaraes" userId="e999d0a8-b2f4-4004-b321-ca6704903816" providerId="ADAL" clId="{7480FA4E-0F6A-4DD7-AE20-4ACF2BB84D42}" dt="2024-05-08T19:58:15.979" v="10"/>
          <ac:spMkLst>
            <pc:docMk/>
            <pc:sldMk cId="513188453" sldId="275"/>
            <ac:spMk id="15" creationId="{B8B19664-74D5-F5BC-8D21-F4D5AF168654}"/>
          </ac:spMkLst>
        </pc:spChg>
        <pc:spChg chg="add mod">
          <ac:chgData name="Vanda Guimaraes" userId="e999d0a8-b2f4-4004-b321-ca6704903816" providerId="ADAL" clId="{7480FA4E-0F6A-4DD7-AE20-4ACF2BB84D42}" dt="2024-05-08T19:58:15.979" v="10"/>
          <ac:spMkLst>
            <pc:docMk/>
            <pc:sldMk cId="513188453" sldId="275"/>
            <ac:spMk id="16" creationId="{32F21A5A-DF0C-C0C1-0753-DCD1B90CFEF1}"/>
          </ac:spMkLst>
        </pc:spChg>
        <pc:spChg chg="add mod">
          <ac:chgData name="Vanda Guimaraes" userId="e999d0a8-b2f4-4004-b321-ca6704903816" providerId="ADAL" clId="{7480FA4E-0F6A-4DD7-AE20-4ACF2BB84D42}" dt="2024-05-08T19:58:15.979" v="10"/>
          <ac:spMkLst>
            <pc:docMk/>
            <pc:sldMk cId="513188453" sldId="275"/>
            <ac:spMk id="17" creationId="{9FC1EAD7-507F-4A80-947B-38D7D38495D2}"/>
          </ac:spMkLst>
        </pc:spChg>
        <pc:spChg chg="add mod">
          <ac:chgData name="Vanda Guimaraes" userId="e999d0a8-b2f4-4004-b321-ca6704903816" providerId="ADAL" clId="{7480FA4E-0F6A-4DD7-AE20-4ACF2BB84D42}" dt="2024-05-08T19:59:22.875" v="12"/>
          <ac:spMkLst>
            <pc:docMk/>
            <pc:sldMk cId="513188453" sldId="275"/>
            <ac:spMk id="21" creationId="{0A2F45E6-54B8-12A7-31B2-7FAA40B52553}"/>
          </ac:spMkLst>
        </pc:spChg>
        <pc:spChg chg="add mod">
          <ac:chgData name="Vanda Guimaraes" userId="e999d0a8-b2f4-4004-b321-ca6704903816" providerId="ADAL" clId="{7480FA4E-0F6A-4DD7-AE20-4ACF2BB84D42}" dt="2024-05-08T21:57:28.020" v="440" actId="255"/>
          <ac:spMkLst>
            <pc:docMk/>
            <pc:sldMk cId="513188453" sldId="275"/>
            <ac:spMk id="22" creationId="{FA3F87E9-CCDD-C2B4-E397-9F1B5B74315C}"/>
          </ac:spMkLst>
        </pc:spChg>
        <pc:spChg chg="add mod">
          <ac:chgData name="Vanda Guimaraes" userId="e999d0a8-b2f4-4004-b321-ca6704903816" providerId="ADAL" clId="{7480FA4E-0F6A-4DD7-AE20-4ACF2BB84D42}" dt="2024-05-08T21:59:24.401" v="476" actId="1035"/>
          <ac:spMkLst>
            <pc:docMk/>
            <pc:sldMk cId="513188453" sldId="275"/>
            <ac:spMk id="23" creationId="{373364DA-A390-04B2-FAD9-6088416262AB}"/>
          </ac:spMkLst>
        </pc:spChg>
        <pc:spChg chg="add mod">
          <ac:chgData name="Vanda Guimaraes" userId="e999d0a8-b2f4-4004-b321-ca6704903816" providerId="ADAL" clId="{7480FA4E-0F6A-4DD7-AE20-4ACF2BB84D42}" dt="2024-05-08T21:58:28.282" v="453" actId="1035"/>
          <ac:spMkLst>
            <pc:docMk/>
            <pc:sldMk cId="513188453" sldId="275"/>
            <ac:spMk id="24" creationId="{3D1E6EFC-E53A-B783-465F-A201FB144666}"/>
          </ac:spMkLst>
        </pc:spChg>
        <pc:spChg chg="add mod">
          <ac:chgData name="Vanda Guimaraes" userId="e999d0a8-b2f4-4004-b321-ca6704903816" providerId="ADAL" clId="{7480FA4E-0F6A-4DD7-AE20-4ACF2BB84D42}" dt="2024-05-08T22:00:02.591" v="495" actId="14100"/>
          <ac:spMkLst>
            <pc:docMk/>
            <pc:sldMk cId="513188453" sldId="275"/>
            <ac:spMk id="25" creationId="{62AD3625-434A-E085-C775-85B47C2C997E}"/>
          </ac:spMkLst>
        </pc:spChg>
        <pc:spChg chg="add mod">
          <ac:chgData name="Vanda Guimaraes" userId="e999d0a8-b2f4-4004-b321-ca6704903816" providerId="ADAL" clId="{7480FA4E-0F6A-4DD7-AE20-4ACF2BB84D42}" dt="2024-05-08T22:00:02.591" v="495" actId="14100"/>
          <ac:spMkLst>
            <pc:docMk/>
            <pc:sldMk cId="513188453" sldId="275"/>
            <ac:spMk id="26" creationId="{E45AB552-25E9-72C8-CE29-D4A03BEAE3B9}"/>
          </ac:spMkLst>
        </pc:spChg>
        <pc:picChg chg="add mod">
          <ac:chgData name="Vanda Guimaraes" userId="e999d0a8-b2f4-4004-b321-ca6704903816" providerId="ADAL" clId="{7480FA4E-0F6A-4DD7-AE20-4ACF2BB84D42}" dt="2024-05-08T19:58:05.636" v="7" actId="14100"/>
          <ac:picMkLst>
            <pc:docMk/>
            <pc:sldMk cId="513188453" sldId="275"/>
            <ac:picMk id="10" creationId="{904020C5-3857-65A0-1E46-019AFCD08D50}"/>
          </ac:picMkLst>
        </pc:picChg>
        <pc:picChg chg="add mod">
          <ac:chgData name="Vanda Guimaraes" userId="e999d0a8-b2f4-4004-b321-ca6704903816" providerId="ADAL" clId="{7480FA4E-0F6A-4DD7-AE20-4ACF2BB84D42}" dt="2024-05-08T19:58:05.636" v="7" actId="14100"/>
          <ac:picMkLst>
            <pc:docMk/>
            <pc:sldMk cId="513188453" sldId="275"/>
            <ac:picMk id="11" creationId="{33788836-FDC1-47CE-2802-FFC03E5A27AA}"/>
          </ac:picMkLst>
        </pc:picChg>
        <pc:picChg chg="add mod">
          <ac:chgData name="Vanda Guimaraes" userId="e999d0a8-b2f4-4004-b321-ca6704903816" providerId="ADAL" clId="{7480FA4E-0F6A-4DD7-AE20-4ACF2BB84D42}" dt="2024-05-08T19:58:05.636" v="7" actId="14100"/>
          <ac:picMkLst>
            <pc:docMk/>
            <pc:sldMk cId="513188453" sldId="275"/>
            <ac:picMk id="12" creationId="{1A68FCF6-1DFB-D4CD-FDAF-AAA5C6EB202B}"/>
          </ac:picMkLst>
        </pc:picChg>
        <pc:picChg chg="add mod">
          <ac:chgData name="Vanda Guimaraes" userId="e999d0a8-b2f4-4004-b321-ca6704903816" providerId="ADAL" clId="{7480FA4E-0F6A-4DD7-AE20-4ACF2BB84D42}" dt="2024-05-08T19:58:15.979" v="10"/>
          <ac:picMkLst>
            <pc:docMk/>
            <pc:sldMk cId="513188453" sldId="275"/>
            <ac:picMk id="18" creationId="{B2BF3402-3BB1-2B65-9866-017378B119ED}"/>
          </ac:picMkLst>
        </pc:picChg>
        <pc:picChg chg="add mod">
          <ac:chgData name="Vanda Guimaraes" userId="e999d0a8-b2f4-4004-b321-ca6704903816" providerId="ADAL" clId="{7480FA4E-0F6A-4DD7-AE20-4ACF2BB84D42}" dt="2024-05-08T19:58:15.979" v="10"/>
          <ac:picMkLst>
            <pc:docMk/>
            <pc:sldMk cId="513188453" sldId="275"/>
            <ac:picMk id="19" creationId="{636CC0D1-6B84-25F5-9D85-E29FDF61848A}"/>
          </ac:picMkLst>
        </pc:picChg>
        <pc:picChg chg="add mod">
          <ac:chgData name="Vanda Guimaraes" userId="e999d0a8-b2f4-4004-b321-ca6704903816" providerId="ADAL" clId="{7480FA4E-0F6A-4DD7-AE20-4ACF2BB84D42}" dt="2024-05-08T19:58:15.979" v="10"/>
          <ac:picMkLst>
            <pc:docMk/>
            <pc:sldMk cId="513188453" sldId="275"/>
            <ac:picMk id="20" creationId="{38A11E27-9F50-CD35-1409-54F216B3DB08}"/>
          </ac:picMkLst>
        </pc:picChg>
        <pc:picChg chg="add mod">
          <ac:chgData name="Vanda Guimaraes" userId="e999d0a8-b2f4-4004-b321-ca6704903816" providerId="ADAL" clId="{7480FA4E-0F6A-4DD7-AE20-4ACF2BB84D42}" dt="2024-05-08T20:06:12.992" v="71" actId="1036"/>
          <ac:picMkLst>
            <pc:docMk/>
            <pc:sldMk cId="513188453" sldId="275"/>
            <ac:picMk id="27" creationId="{C24904BD-E486-CF5F-A397-0494B5F7892F}"/>
          </ac:picMkLst>
        </pc:picChg>
        <pc:picChg chg="add mod">
          <ac:chgData name="Vanda Guimaraes" userId="e999d0a8-b2f4-4004-b321-ca6704903816" providerId="ADAL" clId="{7480FA4E-0F6A-4DD7-AE20-4ACF2BB84D42}" dt="2024-05-08T20:06:21.541" v="73" actId="1076"/>
          <ac:picMkLst>
            <pc:docMk/>
            <pc:sldMk cId="513188453" sldId="275"/>
            <ac:picMk id="28" creationId="{CBEAE039-A223-1555-013E-F926FA1C8EB9}"/>
          </ac:picMkLst>
        </pc:picChg>
        <pc:picChg chg="add mod">
          <ac:chgData name="Vanda Guimaraes" userId="e999d0a8-b2f4-4004-b321-ca6704903816" providerId="ADAL" clId="{7480FA4E-0F6A-4DD7-AE20-4ACF2BB84D42}" dt="2024-05-08T20:06:12.992" v="71" actId="1036"/>
          <ac:picMkLst>
            <pc:docMk/>
            <pc:sldMk cId="513188453" sldId="275"/>
            <ac:picMk id="29" creationId="{07AAA6BA-8846-657F-89F5-CA5D8362234D}"/>
          </ac:picMkLst>
        </pc:picChg>
      </pc:sldChg>
      <pc:sldChg chg="addSp delSp modSp new mod modAnim">
        <pc:chgData name="Vanda Guimaraes" userId="e999d0a8-b2f4-4004-b321-ca6704903816" providerId="ADAL" clId="{7480FA4E-0F6A-4DD7-AE20-4ACF2BB84D42}" dt="2024-05-08T22:07:38.884" v="587" actId="5793"/>
        <pc:sldMkLst>
          <pc:docMk/>
          <pc:sldMk cId="1718624470" sldId="276"/>
        </pc:sldMkLst>
        <pc:spChg chg="mod">
          <ac:chgData name="Vanda Guimaraes" userId="e999d0a8-b2f4-4004-b321-ca6704903816" providerId="ADAL" clId="{7480FA4E-0F6A-4DD7-AE20-4ACF2BB84D42}" dt="2024-05-08T21:50:08.529" v="371" actId="14100"/>
          <ac:spMkLst>
            <pc:docMk/>
            <pc:sldMk cId="1718624470" sldId="276"/>
            <ac:spMk id="2" creationId="{980B2A30-6448-8ADA-1292-08BE94B9542F}"/>
          </ac:spMkLst>
        </pc:spChg>
        <pc:spChg chg="del">
          <ac:chgData name="Vanda Guimaraes" userId="e999d0a8-b2f4-4004-b321-ca6704903816" providerId="ADAL" clId="{7480FA4E-0F6A-4DD7-AE20-4ACF2BB84D42}" dt="2024-05-08T21:02:54.441" v="111" actId="478"/>
          <ac:spMkLst>
            <pc:docMk/>
            <pc:sldMk cId="1718624470" sldId="276"/>
            <ac:spMk id="3" creationId="{F7288119-AA76-C093-6FB2-18D11FED1042}"/>
          </ac:spMkLst>
        </pc:spChg>
        <pc:spChg chg="add mod">
          <ac:chgData name="Vanda Guimaraes" userId="e999d0a8-b2f4-4004-b321-ca6704903816" providerId="ADAL" clId="{7480FA4E-0F6A-4DD7-AE20-4ACF2BB84D42}" dt="2024-05-08T22:07:38.884" v="587" actId="5793"/>
          <ac:spMkLst>
            <pc:docMk/>
            <pc:sldMk cId="1718624470" sldId="276"/>
            <ac:spMk id="5" creationId="{0C5CD865-C4A1-AD4D-863E-545CBB231C73}"/>
          </ac:spMkLst>
        </pc:spChg>
        <pc:spChg chg="add mod">
          <ac:chgData name="Vanda Guimaraes" userId="e999d0a8-b2f4-4004-b321-ca6704903816" providerId="ADAL" clId="{7480FA4E-0F6A-4DD7-AE20-4ACF2BB84D42}" dt="2024-05-08T22:07:19.373" v="581" actId="1076"/>
          <ac:spMkLst>
            <pc:docMk/>
            <pc:sldMk cId="1718624470" sldId="276"/>
            <ac:spMk id="7" creationId="{3E11D18B-6553-2BBC-ED65-B64EFAA96DA2}"/>
          </ac:spMkLst>
        </pc:spChg>
        <pc:spChg chg="add mod ord">
          <ac:chgData name="Vanda Guimaraes" userId="e999d0a8-b2f4-4004-b321-ca6704903816" providerId="ADAL" clId="{7480FA4E-0F6A-4DD7-AE20-4ACF2BB84D42}" dt="2024-05-08T21:49:07.656" v="358" actId="167"/>
          <ac:spMkLst>
            <pc:docMk/>
            <pc:sldMk cId="1718624470" sldId="276"/>
            <ac:spMk id="8" creationId="{CECC4863-B7EA-CC9D-08FE-0D0F6A920FFB}"/>
          </ac:spMkLst>
        </pc:spChg>
        <pc:picChg chg="add mod">
          <ac:chgData name="Vanda Guimaraes" userId="e999d0a8-b2f4-4004-b321-ca6704903816" providerId="ADAL" clId="{7480FA4E-0F6A-4DD7-AE20-4ACF2BB84D42}" dt="2024-05-08T22:07:31.269" v="584" actId="1037"/>
          <ac:picMkLst>
            <pc:docMk/>
            <pc:sldMk cId="1718624470" sldId="276"/>
            <ac:picMk id="6" creationId="{C05A9B87-6E4F-81E2-FEFD-CD0B9B84A0B2}"/>
          </ac:picMkLst>
        </pc:picChg>
      </pc:sldChg>
      <pc:sldChg chg="addSp delSp modSp new mod modAnim">
        <pc:chgData name="Vanda Guimaraes" userId="e999d0a8-b2f4-4004-b321-ca6704903816" providerId="ADAL" clId="{7480FA4E-0F6A-4DD7-AE20-4ACF2BB84D42}" dt="2024-05-08T22:04:56.852" v="557" actId="255"/>
        <pc:sldMkLst>
          <pc:docMk/>
          <pc:sldMk cId="1297499070" sldId="277"/>
        </pc:sldMkLst>
        <pc:spChg chg="mod">
          <ac:chgData name="Vanda Guimaraes" userId="e999d0a8-b2f4-4004-b321-ca6704903816" providerId="ADAL" clId="{7480FA4E-0F6A-4DD7-AE20-4ACF2BB84D42}" dt="2024-05-08T21:05:40.078" v="230"/>
          <ac:spMkLst>
            <pc:docMk/>
            <pc:sldMk cId="1297499070" sldId="277"/>
            <ac:spMk id="2" creationId="{AE77AC46-4AF3-3A51-704E-52D0E45B61F7}"/>
          </ac:spMkLst>
        </pc:spChg>
        <pc:spChg chg="add del">
          <ac:chgData name="Vanda Guimaraes" userId="e999d0a8-b2f4-4004-b321-ca6704903816" providerId="ADAL" clId="{7480FA4E-0F6A-4DD7-AE20-4ACF2BB84D42}" dt="2024-05-08T21:05:44.980" v="231" actId="478"/>
          <ac:spMkLst>
            <pc:docMk/>
            <pc:sldMk cId="1297499070" sldId="277"/>
            <ac:spMk id="3" creationId="{0B37DF24-2D9B-6DD4-92FB-6560C89843EC}"/>
          </ac:spMkLst>
        </pc:spChg>
        <pc:spChg chg="add mod">
          <ac:chgData name="Vanda Guimaraes" userId="e999d0a8-b2f4-4004-b321-ca6704903816" providerId="ADAL" clId="{7480FA4E-0F6A-4DD7-AE20-4ACF2BB84D42}" dt="2024-05-08T22:04:56.852" v="557" actId="255"/>
          <ac:spMkLst>
            <pc:docMk/>
            <pc:sldMk cId="1297499070" sldId="277"/>
            <ac:spMk id="5" creationId="{50BB1971-10D2-5E32-BF9A-FBF756540542}"/>
          </ac:spMkLst>
        </pc:spChg>
        <pc:spChg chg="add mod">
          <ac:chgData name="Vanda Guimaraes" userId="e999d0a8-b2f4-4004-b321-ca6704903816" providerId="ADAL" clId="{7480FA4E-0F6A-4DD7-AE20-4ACF2BB84D42}" dt="2024-05-08T22:04:56.852" v="557" actId="255"/>
          <ac:spMkLst>
            <pc:docMk/>
            <pc:sldMk cId="1297499070" sldId="277"/>
            <ac:spMk id="7" creationId="{8D61ADB2-0F28-60EC-FC49-92C3C0BF0E27}"/>
          </ac:spMkLst>
        </pc:spChg>
        <pc:spChg chg="add mod ord">
          <ac:chgData name="Vanda Guimaraes" userId="e999d0a8-b2f4-4004-b321-ca6704903816" providerId="ADAL" clId="{7480FA4E-0F6A-4DD7-AE20-4ACF2BB84D42}" dt="2024-05-08T21:12:07.750" v="262" actId="167"/>
          <ac:spMkLst>
            <pc:docMk/>
            <pc:sldMk cId="1297499070" sldId="277"/>
            <ac:spMk id="9" creationId="{EA3F150C-483E-C71C-5B39-75D4A9F6324D}"/>
          </ac:spMkLst>
        </pc:spChg>
        <pc:picChg chg="add mod">
          <ac:chgData name="Vanda Guimaraes" userId="e999d0a8-b2f4-4004-b321-ca6704903816" providerId="ADAL" clId="{7480FA4E-0F6A-4DD7-AE20-4ACF2BB84D42}" dt="2024-05-08T21:11:14.386" v="257" actId="1076"/>
          <ac:picMkLst>
            <pc:docMk/>
            <pc:sldMk cId="1297499070" sldId="277"/>
            <ac:picMk id="6" creationId="{8A530F76-9A41-6E46-7FB2-872EBA73DFA4}"/>
          </ac:picMkLst>
        </pc:picChg>
        <pc:picChg chg="add mod">
          <ac:chgData name="Vanda Guimaraes" userId="e999d0a8-b2f4-4004-b321-ca6704903816" providerId="ADAL" clId="{7480FA4E-0F6A-4DD7-AE20-4ACF2BB84D42}" dt="2024-05-08T21:11:04.906" v="253" actId="1076"/>
          <ac:picMkLst>
            <pc:docMk/>
            <pc:sldMk cId="1297499070" sldId="277"/>
            <ac:picMk id="8" creationId="{033A4221-C08F-5EBD-BE88-12DCB3E2FBAB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\\hardrock.local\corporate\Teams\CasinoDevelopment\Casino%20Dev%20Committees%20&amp;%20Presentations\Brazil\IRC%20Introduction%20Slide%20Backup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\\hardrock.local\corporate\Teams\CasinoDevelopment\Casino%20Dev%20Committees%20&amp;%20Presentations\Brazil\IRC%20Introduction%20Slide%20Backup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csteinagel\Documents\Canadian%20Gaming%20Conference\Angela's%20Research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Before IRC</c:v>
                </c:pt>
              </c:strCache>
            </c:strRef>
          </c:tx>
          <c:spPr>
            <a:solidFill>
              <a:schemeClr val="tx1"/>
            </a:solidFill>
            <a:ln>
              <a:solidFill>
                <a:schemeClr val="bg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Sheet1!$B$2:$D$2</c:f>
              <c:strCache>
                <c:ptCount val="3"/>
                <c:pt idx="0">
                  <c:v>Las Vegas</c:v>
                </c:pt>
                <c:pt idx="1">
                  <c:v>Macau</c:v>
                </c:pt>
                <c:pt idx="2">
                  <c:v>Singapore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17.2</c:v>
                </c:pt>
                <c:pt idx="1">
                  <c:v>11.9</c:v>
                </c:pt>
                <c:pt idx="2">
                  <c:v>9.6999999999999993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FF9-4C0E-89ED-E1C21496DE91}"/>
            </c:ext>
          </c:extLst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After IRC</c:v>
                </c:pt>
              </c:strCache>
            </c:strRef>
          </c:tx>
          <c:spPr>
            <a:solidFill>
              <a:srgbClr val="A40800"/>
            </a:solidFill>
            <a:ln>
              <a:solidFill>
                <a:schemeClr val="bg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Sheet1!$B$2:$D$2</c:f>
              <c:strCache>
                <c:ptCount val="3"/>
                <c:pt idx="0">
                  <c:v>Las Vegas</c:v>
                </c:pt>
                <c:pt idx="1">
                  <c:v>Macau</c:v>
                </c:pt>
                <c:pt idx="2">
                  <c:v>Singapore</c:v>
                </c:pt>
              </c:strCache>
            </c:strRef>
          </c:cat>
          <c:val>
            <c:numRef>
              <c:f>Sheet1!$B$4:$D$4</c:f>
              <c:numCache>
                <c:formatCode>General</c:formatCode>
                <c:ptCount val="3"/>
                <c:pt idx="0">
                  <c:v>42.2</c:v>
                </c:pt>
                <c:pt idx="1">
                  <c:v>32.6</c:v>
                </c:pt>
                <c:pt idx="2">
                  <c:v>17.399999999999999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FF9-4C0E-89ED-E1C21496DE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8580864"/>
        <c:axId val="285997864"/>
      </c:barChart>
      <c:catAx>
        <c:axId val="228580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285997864"/>
        <c:crosses val="autoZero"/>
        <c:auto val="1"/>
        <c:lblAlgn val="ctr"/>
        <c:lblOffset val="100"/>
        <c:noMultiLvlLbl val="0"/>
      </c:catAx>
      <c:valAx>
        <c:axId val="285997864"/>
        <c:scaling>
          <c:orientation val="minMax"/>
          <c:max val="5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 dirty="0" err="1">
                    <a:solidFill>
                      <a:schemeClr val="tx1"/>
                    </a:solidFill>
                  </a:rPr>
                  <a:t>Visitantes</a:t>
                </a:r>
                <a:r>
                  <a:rPr lang="en-US" sz="1400" dirty="0">
                    <a:solidFill>
                      <a:schemeClr val="tx1"/>
                    </a:solidFill>
                  </a:rPr>
                  <a:t> </a:t>
                </a:r>
                <a:r>
                  <a:rPr lang="en-US" sz="1400" dirty="0" err="1">
                    <a:solidFill>
                      <a:schemeClr val="tx1"/>
                    </a:solidFill>
                  </a:rPr>
                  <a:t>Anuais</a:t>
                </a:r>
                <a:r>
                  <a:rPr lang="en-US" sz="1400" dirty="0">
                    <a:solidFill>
                      <a:schemeClr val="tx1"/>
                    </a:solidFill>
                  </a:rPr>
                  <a:t> (mm)</a:t>
                </a:r>
              </a:p>
            </c:rich>
          </c:tx>
          <c:layout>
            <c:manualLayout>
              <c:xMode val="edge"/>
              <c:yMode val="edge"/>
              <c:x val="4.3839588529216321E-3"/>
              <c:y val="0.3655547320632002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pt-BR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228580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2670-49DC-B00B-469A95B65DE0}"/>
              </c:ext>
            </c:extLst>
          </c:dPt>
          <c:dPt>
            <c:idx val="1"/>
            <c:bubble3D val="0"/>
            <c:spPr>
              <a:solidFill>
                <a:schemeClr val="bg1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2670-49DC-B00B-469A95B65DE0}"/>
              </c:ext>
            </c:extLst>
          </c:dPt>
          <c:dPt>
            <c:idx val="2"/>
            <c:bubble3D val="0"/>
            <c:spPr>
              <a:solidFill>
                <a:schemeClr val="accent5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2670-49DC-B00B-469A95B65DE0}"/>
              </c:ext>
            </c:extLst>
          </c:dPt>
          <c:dPt>
            <c:idx val="3"/>
            <c:bubble3D val="0"/>
            <c:spPr>
              <a:solidFill>
                <a:srgbClr val="A40800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2670-49DC-B00B-469A95B65DE0}"/>
              </c:ext>
            </c:extLst>
          </c:dPt>
          <c:dLbls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50" b="1" i="0" u="none" strike="noStrike" kern="1200" baseline="0">
                      <a:solidFill>
                        <a:sysClr val="windowText" lastClr="000000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pt-BR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pt-BR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'[IRC Introduction Slide Backup.xlsx]Pie Chart'!$B$2:$B$5</c:f>
              <c:strCache>
                <c:ptCount val="4"/>
                <c:pt idx="0">
                  <c:v>Entertainment, Retail &amp; Other</c:v>
                </c:pt>
                <c:pt idx="1">
                  <c:v>Food &amp; Beverage</c:v>
                </c:pt>
                <c:pt idx="2">
                  <c:v>Hotel</c:v>
                </c:pt>
                <c:pt idx="3">
                  <c:v>Casino</c:v>
                </c:pt>
              </c:strCache>
            </c:strRef>
          </c:cat>
          <c:val>
            <c:numRef>
              <c:f>'[IRC Introduction Slide Backup.xlsx]Pie Chart'!$C$2:$C$5</c:f>
              <c:numCache>
                <c:formatCode>0%</c:formatCode>
                <c:ptCount val="4"/>
                <c:pt idx="0">
                  <c:v>0.2</c:v>
                </c:pt>
                <c:pt idx="1">
                  <c:v>0.15</c:v>
                </c:pt>
                <c:pt idx="2">
                  <c:v>0.3</c:v>
                </c:pt>
                <c:pt idx="3">
                  <c:v>0.35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2670-49DC-B00B-469A95B65DE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A3D7-46E5-B05D-497A887EEBE9}"/>
              </c:ext>
            </c:extLst>
          </c:dPt>
          <c:dPt>
            <c:idx val="1"/>
            <c:bubble3D val="0"/>
            <c:spPr>
              <a:solidFill>
                <a:schemeClr val="bg1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A3D7-46E5-B05D-497A887EEBE9}"/>
              </c:ext>
            </c:extLst>
          </c:dPt>
          <c:dPt>
            <c:idx val="2"/>
            <c:bubble3D val="0"/>
            <c:spPr>
              <a:solidFill>
                <a:schemeClr val="accent5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A3D7-46E5-B05D-497A887EEBE9}"/>
              </c:ext>
            </c:extLst>
          </c:dPt>
          <c:dPt>
            <c:idx val="3"/>
            <c:bubble3D val="0"/>
            <c:spPr>
              <a:solidFill>
                <a:srgbClr val="A40800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A3D7-46E5-B05D-497A887EEBE9}"/>
              </c:ext>
            </c:extLst>
          </c:dPt>
          <c:dLbls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50" b="1" i="0" u="none" strike="noStrike" kern="1200" baseline="0">
                      <a:solidFill>
                        <a:sysClr val="windowText" lastClr="000000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pt-BR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>
                <c:manualLayout>
                  <c:x val="-4.9796951276856023E-2"/>
                  <c:y val="0.14274424030329541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A3D7-46E5-B05D-497A887EEBE9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pt-BR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'[IRC Introduction Slide Backup.xlsx]Pie Chart'!$B$2:$B$5</c:f>
              <c:strCache>
                <c:ptCount val="4"/>
                <c:pt idx="0">
                  <c:v>Entertainment, Retail &amp; Other</c:v>
                </c:pt>
                <c:pt idx="1">
                  <c:v>Food &amp; Beverage</c:v>
                </c:pt>
                <c:pt idx="2">
                  <c:v>Hotel</c:v>
                </c:pt>
                <c:pt idx="3">
                  <c:v>Casino</c:v>
                </c:pt>
              </c:strCache>
            </c:strRef>
          </c:cat>
          <c:val>
            <c:numRef>
              <c:f>'[IRC Introduction Slide Backup.xlsx]Pie Chart'!$F$2:$F$5</c:f>
              <c:numCache>
                <c:formatCode>0%</c:formatCode>
                <c:ptCount val="4"/>
                <c:pt idx="0">
                  <c:v>0.04</c:v>
                </c:pt>
                <c:pt idx="1">
                  <c:v>0.06</c:v>
                </c:pt>
                <c:pt idx="2">
                  <c:v>0.02</c:v>
                </c:pt>
                <c:pt idx="3">
                  <c:v>0.88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A3D7-46E5-B05D-497A887EEBE9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b="1">
                <a:solidFill>
                  <a:schemeClr val="tx1"/>
                </a:solidFill>
              </a:defRPr>
            </a:pPr>
            <a:r>
              <a:rPr lang="pt-B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Composição das receitas da Strip de Las Vegas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Summary!$B$146</c:f>
              <c:strCache>
                <c:ptCount val="1"/>
                <c:pt idx="0">
                  <c:v>Gaming %</c:v>
                </c:pt>
              </c:strCache>
            </c:strRef>
          </c:tx>
          <c:spPr>
            <a:solidFill>
              <a:srgbClr val="A40800"/>
            </a:solidFill>
            <a:ln>
              <a:solidFill>
                <a:schemeClr val="bg1"/>
              </a:solidFill>
            </a:ln>
          </c:spPr>
          <c:invertIfNegative val="0"/>
          <c:cat>
            <c:numRef>
              <c:f>Summary!$C$145:$AB$145</c:f>
              <c:numCache>
                <c:formatCode>General</c:formatCode>
                <c:ptCount val="2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</c:numCache>
            </c:numRef>
          </c:cat>
          <c:val>
            <c:numRef>
              <c:f>Summary!$C$146:$AB$146</c:f>
              <c:numCache>
                <c:formatCode>0.0%</c:formatCode>
                <c:ptCount val="26"/>
                <c:pt idx="0">
                  <c:v>0.57843974032613732</c:v>
                </c:pt>
                <c:pt idx="1">
                  <c:v>0.57743701653160462</c:v>
                </c:pt>
                <c:pt idx="2">
                  <c:v>0.5670041225738619</c:v>
                </c:pt>
                <c:pt idx="3">
                  <c:v>0.56952418812537309</c:v>
                </c:pt>
                <c:pt idx="4">
                  <c:v>0.55193225086215336</c:v>
                </c:pt>
                <c:pt idx="5">
                  <c:v>0.53781383252078008</c:v>
                </c:pt>
                <c:pt idx="6">
                  <c:v>0.5286277177750538</c:v>
                </c:pt>
                <c:pt idx="7">
                  <c:v>0.51507283049286867</c:v>
                </c:pt>
                <c:pt idx="8">
                  <c:v>0.50254943025635379</c:v>
                </c:pt>
                <c:pt idx="9">
                  <c:v>0.48083026215518831</c:v>
                </c:pt>
                <c:pt idx="10">
                  <c:v>0.45938418781413853</c:v>
                </c:pt>
                <c:pt idx="11">
                  <c:v>0.4366930525217837</c:v>
                </c:pt>
                <c:pt idx="12">
                  <c:v>0.42984447295385869</c:v>
                </c:pt>
                <c:pt idx="13">
                  <c:v>0.42977871046360266</c:v>
                </c:pt>
                <c:pt idx="14">
                  <c:v>0.41935274277693507</c:v>
                </c:pt>
                <c:pt idx="15">
                  <c:v>0.40935380960586853</c:v>
                </c:pt>
                <c:pt idx="16">
                  <c:v>0.40442722807314735</c:v>
                </c:pt>
                <c:pt idx="17">
                  <c:v>0.41021187528894626</c:v>
                </c:pt>
                <c:pt idx="18">
                  <c:v>0.39672752555498064</c:v>
                </c:pt>
                <c:pt idx="19">
                  <c:v>0.38670661919402555</c:v>
                </c:pt>
                <c:pt idx="20">
                  <c:v>0.38974469034659381</c:v>
                </c:pt>
                <c:pt idx="21">
                  <c:v>0.37923534622372634</c:v>
                </c:pt>
                <c:pt idx="22">
                  <c:v>0.36381512611849448</c:v>
                </c:pt>
                <c:pt idx="23">
                  <c:v>0.37015164048177884</c:v>
                </c:pt>
                <c:pt idx="24">
                  <c:v>0.36753952591688782</c:v>
                </c:pt>
                <c:pt idx="25">
                  <c:v>0.34894562624945702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D0F-4473-9520-1056B79C6498}"/>
            </c:ext>
          </c:extLst>
        </c:ser>
        <c:ser>
          <c:idx val="1"/>
          <c:order val="1"/>
          <c:tx>
            <c:strRef>
              <c:f>Summary!$B$147</c:f>
              <c:strCache>
                <c:ptCount val="1"/>
                <c:pt idx="0">
                  <c:v>Non-Gaming %</c:v>
                </c:pt>
              </c:strCache>
            </c:strRef>
          </c:tx>
          <c:spPr>
            <a:solidFill>
              <a:schemeClr val="tx1"/>
            </a:solidFill>
            <a:ln>
              <a:solidFill>
                <a:schemeClr val="bg1"/>
              </a:solidFill>
            </a:ln>
          </c:spPr>
          <c:invertIfNegative val="0"/>
          <c:cat>
            <c:numRef>
              <c:f>Summary!$C$145:$AB$145</c:f>
              <c:numCache>
                <c:formatCode>General</c:formatCode>
                <c:ptCount val="2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</c:numCache>
            </c:numRef>
          </c:cat>
          <c:val>
            <c:numRef>
              <c:f>Summary!$C$147:$AB$147</c:f>
              <c:numCache>
                <c:formatCode>0.0%</c:formatCode>
                <c:ptCount val="26"/>
                <c:pt idx="0">
                  <c:v>0.42156025967386312</c:v>
                </c:pt>
                <c:pt idx="1">
                  <c:v>0.42256298346839588</c:v>
                </c:pt>
                <c:pt idx="2">
                  <c:v>0.43299587742613876</c:v>
                </c:pt>
                <c:pt idx="3">
                  <c:v>0.43047581187462758</c:v>
                </c:pt>
                <c:pt idx="4">
                  <c:v>0.44806774913784714</c:v>
                </c:pt>
                <c:pt idx="5">
                  <c:v>0.46218616747922153</c:v>
                </c:pt>
                <c:pt idx="6">
                  <c:v>0.47137228222494726</c:v>
                </c:pt>
                <c:pt idx="7">
                  <c:v>0.48492716950713138</c:v>
                </c:pt>
                <c:pt idx="8">
                  <c:v>0.4974505697436471</c:v>
                </c:pt>
                <c:pt idx="9">
                  <c:v>0.51916973784481191</c:v>
                </c:pt>
                <c:pt idx="10">
                  <c:v>0.54061581218586297</c:v>
                </c:pt>
                <c:pt idx="11">
                  <c:v>0.56330694747821553</c:v>
                </c:pt>
                <c:pt idx="12">
                  <c:v>0.57015552704614192</c:v>
                </c:pt>
                <c:pt idx="13">
                  <c:v>0.57022128953639761</c:v>
                </c:pt>
                <c:pt idx="14">
                  <c:v>0.58064725722306565</c:v>
                </c:pt>
                <c:pt idx="15">
                  <c:v>0.59064619039413191</c:v>
                </c:pt>
                <c:pt idx="16">
                  <c:v>0.5955727719268511</c:v>
                </c:pt>
                <c:pt idx="17">
                  <c:v>0.58978812471105313</c:v>
                </c:pt>
                <c:pt idx="18">
                  <c:v>0.60327247444502052</c:v>
                </c:pt>
                <c:pt idx="19">
                  <c:v>0.61329338080597517</c:v>
                </c:pt>
                <c:pt idx="20">
                  <c:v>0.61025530965340702</c:v>
                </c:pt>
                <c:pt idx="21">
                  <c:v>0.62076465377627399</c:v>
                </c:pt>
                <c:pt idx="22">
                  <c:v>0.63618487388150624</c:v>
                </c:pt>
                <c:pt idx="23">
                  <c:v>0.62984835951822182</c:v>
                </c:pt>
                <c:pt idx="24">
                  <c:v>0.63246047408311301</c:v>
                </c:pt>
                <c:pt idx="25">
                  <c:v>0.65105437375054365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D0F-4473-9520-1056B79C64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85998256"/>
        <c:axId val="285995120"/>
      </c:barChart>
      <c:lineChart>
        <c:grouping val="standard"/>
        <c:varyColors val="0"/>
        <c:ser>
          <c:idx val="2"/>
          <c:order val="2"/>
          <c:tx>
            <c:strRef>
              <c:f>Summary!$B$130</c:f>
              <c:strCache>
                <c:ptCount val="1"/>
                <c:pt idx="0">
                  <c:v>Total Revenue</c:v>
                </c:pt>
              </c:strCache>
            </c:strRef>
          </c:tx>
          <c:spPr>
            <a:ln>
              <a:solidFill>
                <a:schemeClr val="bg1">
                  <a:lumMod val="75000"/>
                </a:schemeClr>
              </a:solidFill>
            </a:ln>
          </c:spPr>
          <c:marker>
            <c:symbol val="none"/>
          </c:marker>
          <c:val>
            <c:numRef>
              <c:f>Summary!$C$130:$AB$130</c:f>
              <c:numCache>
                <c:formatCode>"$"#,##0.0</c:formatCode>
                <c:ptCount val="26"/>
                <c:pt idx="0">
                  <c:v>3939.3318580000023</c:v>
                </c:pt>
                <c:pt idx="1">
                  <c:v>4531.8678420000006</c:v>
                </c:pt>
                <c:pt idx="2">
                  <c:v>4463.6924940000099</c:v>
                </c:pt>
                <c:pt idx="3">
                  <c:v>4707.2026560000004</c:v>
                </c:pt>
                <c:pt idx="4">
                  <c:v>5777.872257</c:v>
                </c:pt>
                <c:pt idx="5">
                  <c:v>6537.6783049999995</c:v>
                </c:pt>
                <c:pt idx="6">
                  <c:v>6866.3542810000044</c:v>
                </c:pt>
                <c:pt idx="7">
                  <c:v>7087.2661940000044</c:v>
                </c:pt>
                <c:pt idx="8">
                  <c:v>7397.8256330000058</c:v>
                </c:pt>
                <c:pt idx="9">
                  <c:v>8585.4495420000112</c:v>
                </c:pt>
                <c:pt idx="10">
                  <c:v>10195.669758000011</c:v>
                </c:pt>
                <c:pt idx="11">
                  <c:v>10569.540590000002</c:v>
                </c:pt>
                <c:pt idx="12">
                  <c:v>9882.0606969999899</c:v>
                </c:pt>
                <c:pt idx="13">
                  <c:v>10448.686493000001</c:v>
                </c:pt>
                <c:pt idx="14">
                  <c:v>11708.498707999999</c:v>
                </c:pt>
                <c:pt idx="15">
                  <c:v>12906.004493</c:v>
                </c:pt>
                <c:pt idx="16">
                  <c:v>14937.014697999999</c:v>
                </c:pt>
                <c:pt idx="17">
                  <c:v>15823.23789</c:v>
                </c:pt>
                <c:pt idx="18">
                  <c:v>15794.362115999988</c:v>
                </c:pt>
                <c:pt idx="19">
                  <c:v>13783.662671999999</c:v>
                </c:pt>
                <c:pt idx="20">
                  <c:v>13257.552916000001</c:v>
                </c:pt>
                <c:pt idx="21">
                  <c:v>14494.080384999988</c:v>
                </c:pt>
                <c:pt idx="22">
                  <c:v>15272.480119999987</c:v>
                </c:pt>
                <c:pt idx="23">
                  <c:v>15538.620375999999</c:v>
                </c:pt>
                <c:pt idx="24">
                  <c:v>16307.833208000011</c:v>
                </c:pt>
                <c:pt idx="25">
                  <c:v>16742.645282000001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1D0F-4473-9520-1056B79C64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85993160"/>
        <c:axId val="285997080"/>
      </c:lineChart>
      <c:catAx>
        <c:axId val="2859982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j-lt"/>
              </a:defRPr>
            </a:pPr>
            <a:endParaRPr lang="pt-BR"/>
          </a:p>
        </c:txPr>
        <c:crossAx val="285995120"/>
        <c:crosses val="autoZero"/>
        <c:auto val="1"/>
        <c:lblAlgn val="ctr"/>
        <c:lblOffset val="100"/>
        <c:tickLblSkip val="5"/>
        <c:noMultiLvlLbl val="0"/>
      </c:catAx>
      <c:valAx>
        <c:axId val="285995120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j-lt"/>
              </a:defRPr>
            </a:pPr>
            <a:endParaRPr lang="pt-BR"/>
          </a:p>
        </c:txPr>
        <c:crossAx val="285998256"/>
        <c:crosses val="autoZero"/>
        <c:crossBetween val="between"/>
      </c:valAx>
      <c:valAx>
        <c:axId val="285997080"/>
        <c:scaling>
          <c:orientation val="minMax"/>
        </c:scaling>
        <c:delete val="0"/>
        <c:axPos val="r"/>
        <c:numFmt formatCode="&quot;$&quot;#,##0" sourceLinked="0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j-lt"/>
              </a:defRPr>
            </a:pPr>
            <a:endParaRPr lang="pt-BR"/>
          </a:p>
        </c:txPr>
        <c:crossAx val="285993160"/>
        <c:crosses val="max"/>
        <c:crossBetween val="between"/>
      </c:valAx>
      <c:catAx>
        <c:axId val="285993160"/>
        <c:scaling>
          <c:orientation val="minMax"/>
        </c:scaling>
        <c:delete val="1"/>
        <c:axPos val="b"/>
        <c:majorTickMark val="out"/>
        <c:minorTickMark val="none"/>
        <c:tickLblPos val="none"/>
        <c:crossAx val="285997080"/>
        <c:crosses val="autoZero"/>
        <c:auto val="1"/>
        <c:lblAlgn val="ctr"/>
        <c:lblOffset val="100"/>
        <c:noMultiLvlLbl val="0"/>
      </c:catAx>
      <c:spPr>
        <a:noFill/>
        <a:ln w="25400">
          <a:noFill/>
        </a:ln>
      </c:spPr>
    </c:plotArea>
    <c:legend>
      <c:legendPos val="b"/>
      <c:layout/>
      <c:overlay val="0"/>
      <c:txPr>
        <a:bodyPr/>
        <a:lstStyle/>
        <a:p>
          <a:pPr>
            <a:defRPr>
              <a:solidFill>
                <a:schemeClr val="tx1"/>
              </a:solidFill>
              <a:latin typeface="+mj-lt"/>
            </a:defRPr>
          </a:pPr>
          <a:endParaRPr lang="pt-BR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>
          <a:latin typeface="Arial Narrow" pitchFamily="34" charset="0"/>
        </a:defRPr>
      </a:pPr>
      <a:endParaRPr lang="pt-BR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B0FC016A-0E5C-467F-9853-D0E472F54B3C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17638" y="1163638"/>
            <a:ext cx="4187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81EA8405-9FCB-4F5C-9499-CDADB3CC870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88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DR 2023 tourism 7.4M Brazil 6M</a:t>
            </a:r>
          </a:p>
          <a:p>
            <a:r>
              <a:rPr lang="en-US" dirty="0" err="1" smtClean="0"/>
              <a:t>Politica</a:t>
            </a:r>
            <a:r>
              <a:rPr lang="en-US" dirty="0" smtClean="0"/>
              <a:t> do Estado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EA8405-9FCB-4F5C-9499-CDADB3CC870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044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DR 2023 tourism 7.4M Brazil 6M</a:t>
            </a:r>
          </a:p>
          <a:p>
            <a:r>
              <a:rPr lang="en-US" dirty="0" err="1" smtClean="0"/>
              <a:t>Politica</a:t>
            </a:r>
            <a:r>
              <a:rPr lang="en-US" dirty="0" smtClean="0"/>
              <a:t> do Estado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EA8405-9FCB-4F5C-9499-CDADB3CC870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66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Jim - 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8" descr="redHardRockLogo.png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" y="1426040"/>
            <a:ext cx="4005921" cy="4005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263073" y="2377123"/>
            <a:ext cx="4675187" cy="1211262"/>
          </a:xfrm>
        </p:spPr>
        <p:txBody>
          <a:bodyPr>
            <a:normAutofit/>
          </a:bodyPr>
          <a:lstStyle>
            <a:lvl1pPr marL="0" indent="0" algn="ctr">
              <a:buNone/>
              <a:defRPr sz="2800" b="1">
                <a:latin typeface="+mj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4263073" y="4220699"/>
            <a:ext cx="4675187" cy="12112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latin typeface="+mj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27558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600">
                <a:latin typeface="+mj-lt"/>
              </a:defRPr>
            </a:lvl1pPr>
            <a:lvl2pPr>
              <a:defRPr sz="1600"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690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41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Backgro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3931" y="17995"/>
            <a:ext cx="7549385" cy="9116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83100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ll Black Backgro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68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5" name="Picture 18" descr="redHardRockLogo.png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79211" y="-162145"/>
            <a:ext cx="121718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43887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Jim - 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263073" y="2377123"/>
            <a:ext cx="4675187" cy="1211262"/>
          </a:xfrm>
        </p:spPr>
        <p:txBody>
          <a:bodyPr>
            <a:normAutofit/>
          </a:bodyPr>
          <a:lstStyle>
            <a:lvl1pPr marL="0" indent="0" algn="ctr">
              <a:buNone/>
              <a:defRPr sz="2800" b="1"/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4263073" y="4220699"/>
            <a:ext cx="4675187" cy="12112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184" y="1853786"/>
            <a:ext cx="3658433" cy="3658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47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461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446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Backgro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3931" y="17995"/>
            <a:ext cx="7549385" cy="9116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5080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ll Black Backgro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96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0"/>
            <a:ext cx="9140825" cy="929640"/>
          </a:xfrm>
          <a:prstGeom prst="rect">
            <a:avLst/>
          </a:prstGeom>
          <a:solidFill>
            <a:srgbClr val="A408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46800" tIns="64800" rIns="46800" bIns="64800" numCol="1" rtlCol="0" anchor="ctr" anchorCtr="0" compatLnSpc="1">
            <a:prstTxWarp prst="textNoShape">
              <a:avLst/>
            </a:prstTxWarp>
          </a:bodyPr>
          <a:lstStyle/>
          <a:p>
            <a:pPr algn="ctr" defTabSz="728663">
              <a:lnSpc>
                <a:spcPct val="95000"/>
              </a:lnSpc>
              <a:buClr>
                <a:srgbClr val="FFFFFF"/>
              </a:buClr>
              <a:tabLst>
                <a:tab pos="4286250" algn="l"/>
              </a:tabLst>
            </a:pP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5236" y="-183160"/>
            <a:ext cx="1280160" cy="1281226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1" y="980942"/>
            <a:ext cx="9029195" cy="5085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47996" y="6561667"/>
            <a:ext cx="2057400" cy="236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</a:lstStyle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1" y="1"/>
            <a:ext cx="7647116" cy="929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6267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2" r:id="rId2"/>
    <p:sldLayoutId id="2147483671" r:id="rId3"/>
    <p:sldLayoutId id="2147483670" r:id="rId4"/>
    <p:sldLayoutId id="2147483668" r:id="rId5"/>
    <p:sldLayoutId id="214748367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b="1" kern="1200">
          <a:solidFill>
            <a:schemeClr val="bg1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Trebuchet MS" panose="020B0603020202020204" pitchFamily="34" charset="0"/>
        <a:buChar char="−"/>
        <a:defRPr sz="16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Wingdings" panose="05000000000000000000" pitchFamily="2" charset="2"/>
        <a:buChar char="q"/>
        <a:defRPr sz="14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12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0"/>
            <a:ext cx="9140825" cy="92964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46800" tIns="64800" rIns="46800" bIns="64800" numCol="1" rtlCol="0" anchor="ctr" anchorCtr="0" compatLnSpc="1">
            <a:prstTxWarp prst="textNoShape">
              <a:avLst/>
            </a:prstTxWarp>
          </a:bodyPr>
          <a:lstStyle/>
          <a:p>
            <a:pPr algn="ctr" defTabSz="728663">
              <a:lnSpc>
                <a:spcPct val="95000"/>
              </a:lnSpc>
              <a:buClr>
                <a:srgbClr val="FFFFFF"/>
              </a:buClr>
              <a:tabLst>
                <a:tab pos="4286250" algn="l"/>
              </a:tabLst>
            </a:pP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5236" y="-183160"/>
            <a:ext cx="1280160" cy="1281226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1" y="1091013"/>
            <a:ext cx="9029195" cy="5085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47996" y="6561667"/>
            <a:ext cx="2057400" cy="236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</a:lstStyle>
          <a:p>
            <a:fld id="{0217C2EB-683B-42C2-A7DA-FFE443A812CB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1" y="1"/>
            <a:ext cx="7647116" cy="929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684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bg1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Trebuchet MS" panose="020B0603020202020204" pitchFamily="34" charset="0"/>
        <a:buChar char="−"/>
        <a:defRPr sz="20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q"/>
        <a:defRPr sz="16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Courier New" panose="02070309020205020404" pitchFamily="49" charset="0"/>
        <a:buChar char="o"/>
        <a:defRPr sz="14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hyperlink" Target="http://www.google.com/url?sa=i&amp;rct=j&amp;q=&amp;esrc=s&amp;source=images&amp;cd=&amp;cad=rja&amp;docid=rO0Hg3WKOovlbM&amp;tbnid=2sjv4EZCEWBjCM:&amp;ved=0CAUQjRw&amp;url=http://www.orbitz.com/hotel/United_States--MO/St_Louis/River_City_Casino_&amp;_Hotel.h1146391/&amp;ei=yx0CU5GyIci82gWwwIHYAQ&amp;bvm=bv.61535280,d.aWc&amp;psig=AFQjCNFEr-2XQ4v5QfaoyikQglisa9NWpQ&amp;ust=139273401373269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4263073" y="2775056"/>
            <a:ext cx="4675187" cy="1211262"/>
          </a:xfrm>
        </p:spPr>
        <p:txBody>
          <a:bodyPr>
            <a:normAutofit/>
          </a:bodyPr>
          <a:lstStyle/>
          <a:p>
            <a:r>
              <a:rPr lang="pt-BR" dirty="0"/>
              <a:t>Benefícios da Legalização de Jogos de </a:t>
            </a:r>
            <a:r>
              <a:rPr lang="pt-BR" dirty="0" smtClean="0"/>
              <a:t>Azar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4263072" y="3986318"/>
            <a:ext cx="4675187" cy="1211262"/>
          </a:xfrm>
        </p:spPr>
        <p:txBody>
          <a:bodyPr/>
          <a:lstStyle/>
          <a:p>
            <a:r>
              <a:rPr lang="en-US" dirty="0"/>
              <a:t>7 de Maio, 2024</a:t>
            </a:r>
          </a:p>
        </p:txBody>
      </p:sp>
    </p:spTree>
    <p:extLst>
      <p:ext uri="{BB962C8B-B14F-4D97-AF65-F5344CB8AC3E}">
        <p14:creationId xmlns:p14="http://schemas.microsoft.com/office/powerpoint/2010/main" val="206115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2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Países</a:t>
            </a:r>
            <a:r>
              <a:rPr lang="en-US" dirty="0"/>
              <a:t> com Cassinos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929639"/>
            <a:ext cx="7863840" cy="5955588"/>
          </a:xfrm>
          <a:prstGeom prst="rect">
            <a:avLst/>
          </a:prstGeom>
        </p:spPr>
      </p:pic>
      <p:sp>
        <p:nvSpPr>
          <p:cNvPr id="6" name="Slide Number Placeholder 3"/>
          <p:cNvSpPr txBox="1">
            <a:spLocks/>
          </p:cNvSpPr>
          <p:nvPr/>
        </p:nvSpPr>
        <p:spPr>
          <a:xfrm>
            <a:off x="7051964" y="6561666"/>
            <a:ext cx="2057400" cy="236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  <a:latin typeface="+mj-lt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8389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9683" y="6561667"/>
            <a:ext cx="2057400" cy="236009"/>
          </a:xfrm>
        </p:spPr>
        <p:txBody>
          <a:bodyPr/>
          <a:lstStyle/>
          <a:p>
            <a:fld id="{0217C2EB-683B-42C2-A7DA-FFE443A812CB}" type="slidenum">
              <a:rPr lang="en-US" smtClean="0"/>
              <a:t>3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Países com Cassinos ou Jogos de Azar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929641"/>
            <a:ext cx="7863840" cy="5928719"/>
          </a:xfrm>
          <a:prstGeom prst="rect">
            <a:avLst/>
          </a:prstGeom>
        </p:spPr>
      </p:pic>
      <p:sp>
        <p:nvSpPr>
          <p:cNvPr id="5" name="Slide Number Placeholder 3"/>
          <p:cNvSpPr txBox="1">
            <a:spLocks/>
          </p:cNvSpPr>
          <p:nvPr/>
        </p:nvSpPr>
        <p:spPr>
          <a:xfrm>
            <a:off x="7051963" y="6561666"/>
            <a:ext cx="2057400" cy="236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  <a:latin typeface="+mj-lt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98793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4</a:t>
            </a:fld>
            <a:endParaRPr lang="en-US" dirty="0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smtClean="0"/>
              <a:t>Jogos de Azar como forma de entretenimento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1" y="1064526"/>
            <a:ext cx="8944969" cy="549714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b="1" dirty="0" smtClean="0"/>
              <a:t>A </a:t>
            </a:r>
            <a:r>
              <a:rPr lang="en-US" sz="2400" b="1" dirty="0" err="1" smtClean="0"/>
              <a:t>decisao</a:t>
            </a:r>
            <a:r>
              <a:rPr lang="en-US" sz="2400" b="1" dirty="0" smtClean="0"/>
              <a:t> de </a:t>
            </a:r>
            <a:r>
              <a:rPr lang="en-US" sz="2400" b="1" dirty="0" err="1" smtClean="0"/>
              <a:t>aceitar</a:t>
            </a:r>
            <a:r>
              <a:rPr lang="en-US" sz="2400" b="1" dirty="0" smtClean="0"/>
              <a:t> o Jogo </a:t>
            </a:r>
            <a:r>
              <a:rPr lang="en-US" sz="2400" b="1" dirty="0" err="1" smtClean="0"/>
              <a:t>como</a:t>
            </a:r>
            <a:r>
              <a:rPr lang="en-US" sz="2400" b="1" dirty="0" smtClean="0"/>
              <a:t> forma de </a:t>
            </a:r>
            <a:r>
              <a:rPr lang="en-US" sz="2400" b="1" dirty="0" err="1" smtClean="0"/>
              <a:t>entretenimento</a:t>
            </a:r>
            <a:r>
              <a:rPr lang="en-US" sz="2400" b="1" dirty="0" smtClean="0"/>
              <a:t> e um </a:t>
            </a:r>
            <a:r>
              <a:rPr lang="en-US" sz="2400" b="1" dirty="0" err="1" smtClean="0"/>
              <a:t>atributo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exclusivo</a:t>
            </a:r>
            <a:r>
              <a:rPr lang="en-US" sz="2400" b="1" dirty="0" smtClean="0"/>
              <a:t> do </a:t>
            </a:r>
            <a:r>
              <a:rPr lang="en-US" sz="2400" b="1" dirty="0" err="1" smtClean="0"/>
              <a:t>povo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Brasilero</a:t>
            </a:r>
            <a:r>
              <a:rPr lang="en-US" sz="2400" b="1" dirty="0" smtClean="0"/>
              <a:t> e de </a:t>
            </a:r>
            <a:r>
              <a:rPr lang="en-US" sz="2400" b="1" dirty="0" err="1" smtClean="0"/>
              <a:t>seus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governantes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eleitos</a:t>
            </a:r>
            <a:endParaRPr lang="en-US" sz="2400" b="1" dirty="0"/>
          </a:p>
          <a:p>
            <a:r>
              <a:rPr lang="en-US" sz="1700" b="1" dirty="0" smtClean="0"/>
              <a:t>Se </a:t>
            </a:r>
            <a:r>
              <a:rPr lang="en-US" sz="1700" b="1" dirty="0" err="1" smtClean="0"/>
              <a:t>este</a:t>
            </a:r>
            <a:r>
              <a:rPr lang="en-US" sz="1700" b="1" dirty="0" smtClean="0"/>
              <a:t> for o </a:t>
            </a:r>
            <a:r>
              <a:rPr lang="en-US" sz="1700" b="1" dirty="0" err="1" smtClean="0"/>
              <a:t>camino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escolhido</a:t>
            </a:r>
            <a:endParaRPr lang="en-US" sz="1700" b="1" dirty="0"/>
          </a:p>
          <a:p>
            <a:pPr lvl="1"/>
            <a:r>
              <a:rPr lang="en-US" sz="1700" dirty="0" err="1" smtClean="0"/>
              <a:t>Devemos</a:t>
            </a:r>
            <a:r>
              <a:rPr lang="en-US" sz="1700" dirty="0" smtClean="0"/>
              <a:t> </a:t>
            </a:r>
            <a:r>
              <a:rPr lang="en-US" sz="1700" dirty="0" err="1" smtClean="0"/>
              <a:t>trabalhar</a:t>
            </a:r>
            <a:r>
              <a:rPr lang="en-US" sz="1700" dirty="0" smtClean="0"/>
              <a:t> </a:t>
            </a:r>
            <a:r>
              <a:rPr lang="en-US" sz="1700" dirty="0" err="1" smtClean="0"/>
              <a:t>na</a:t>
            </a:r>
            <a:r>
              <a:rPr lang="en-US" sz="1700" dirty="0" smtClean="0"/>
              <a:t> </a:t>
            </a:r>
            <a:r>
              <a:rPr lang="en-US" sz="1700" dirty="0" err="1" smtClean="0"/>
              <a:t>creacao</a:t>
            </a:r>
            <a:r>
              <a:rPr lang="en-US" sz="1700" dirty="0" smtClean="0"/>
              <a:t> de bases </a:t>
            </a:r>
            <a:r>
              <a:rPr lang="en-US" sz="1700" dirty="0" err="1" smtClean="0"/>
              <a:t>solidas</a:t>
            </a:r>
            <a:r>
              <a:rPr lang="en-US" sz="1700" dirty="0" smtClean="0"/>
              <a:t> a </a:t>
            </a:r>
            <a:r>
              <a:rPr lang="en-US" sz="1700" dirty="0" err="1" smtClean="0"/>
              <a:t>traves</a:t>
            </a:r>
            <a:r>
              <a:rPr lang="en-US" sz="1700" dirty="0" smtClean="0"/>
              <a:t> de </a:t>
            </a:r>
            <a:r>
              <a:rPr lang="en-US" sz="1700" dirty="0" err="1" smtClean="0"/>
              <a:t>uma</a:t>
            </a:r>
            <a:r>
              <a:rPr lang="en-US" sz="1700" dirty="0" smtClean="0"/>
              <a:t> </a:t>
            </a:r>
          </a:p>
          <a:p>
            <a:r>
              <a:rPr lang="en-US" sz="1700" b="1" dirty="0" err="1" smtClean="0"/>
              <a:t>Legalizacao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abrangente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incluindo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todos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os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setores</a:t>
            </a:r>
            <a:r>
              <a:rPr lang="en-US" sz="1700" b="1" dirty="0" smtClean="0"/>
              <a:t> de </a:t>
            </a:r>
            <a:r>
              <a:rPr lang="en-US" sz="1700" b="1" dirty="0" err="1" smtClean="0"/>
              <a:t>jogos</a:t>
            </a:r>
            <a:r>
              <a:rPr lang="en-US" sz="1700" b="1" dirty="0" smtClean="0"/>
              <a:t> da </a:t>
            </a:r>
            <a:r>
              <a:rPr lang="en-US" sz="1700" b="1" dirty="0" err="1" smtClean="0"/>
              <a:t>industria</a:t>
            </a:r>
            <a:endParaRPr lang="en-US" sz="1700" b="1" dirty="0"/>
          </a:p>
          <a:p>
            <a:pPr lvl="1"/>
            <a:r>
              <a:rPr lang="pt-BR" dirty="0" smtClean="0"/>
              <a:t>Contrario a crenca geral, a maioria deles revelou-se complementar entre si</a:t>
            </a:r>
          </a:p>
          <a:p>
            <a:pPr lvl="1"/>
            <a:r>
              <a:rPr lang="pt-BR" dirty="0" smtClean="0"/>
              <a:t>Atendendo necesidades diferentes</a:t>
            </a:r>
            <a:endParaRPr lang="en-US" dirty="0"/>
          </a:p>
          <a:p>
            <a:r>
              <a:rPr lang="en-US" sz="1700" b="1" dirty="0" err="1" smtClean="0"/>
              <a:t>Desenvolver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uma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politica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inclusiva</a:t>
            </a:r>
            <a:r>
              <a:rPr lang="en-US" sz="1700" b="1" dirty="0" smtClean="0"/>
              <a:t> </a:t>
            </a:r>
          </a:p>
          <a:p>
            <a:pPr lvl="1"/>
            <a:r>
              <a:rPr lang="en-US" dirty="0" smtClean="0"/>
              <a:t>Que visa </a:t>
            </a:r>
            <a:r>
              <a:rPr lang="en-US" dirty="0" err="1" smtClean="0"/>
              <a:t>criar</a:t>
            </a:r>
            <a:r>
              <a:rPr lang="en-US" dirty="0" smtClean="0"/>
              <a:t> </a:t>
            </a:r>
            <a:r>
              <a:rPr lang="en-US" dirty="0" err="1" smtClean="0"/>
              <a:t>uma</a:t>
            </a:r>
            <a:r>
              <a:rPr lang="en-US" dirty="0" smtClean="0"/>
              <a:t> </a:t>
            </a:r>
            <a:r>
              <a:rPr lang="en-US" dirty="0" err="1" smtClean="0"/>
              <a:t>plataforma</a:t>
            </a:r>
            <a:r>
              <a:rPr lang="en-US" dirty="0" smtClean="0"/>
              <a:t> forte para </a:t>
            </a:r>
            <a:r>
              <a:rPr lang="en-US" dirty="0" err="1" smtClean="0"/>
              <a:t>atrair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melhores</a:t>
            </a:r>
            <a:r>
              <a:rPr lang="en-US" dirty="0" smtClean="0"/>
              <a:t> </a:t>
            </a:r>
            <a:r>
              <a:rPr lang="en-US" dirty="0" err="1" smtClean="0"/>
              <a:t>operadores</a:t>
            </a:r>
            <a:r>
              <a:rPr lang="en-US" dirty="0" smtClean="0"/>
              <a:t>, </a:t>
            </a:r>
            <a:r>
              <a:rPr lang="en-US" dirty="0" err="1" smtClean="0"/>
              <a:t>profesionais</a:t>
            </a:r>
            <a:r>
              <a:rPr lang="en-US" dirty="0" smtClean="0"/>
              <a:t> e </a:t>
            </a:r>
            <a:r>
              <a:rPr lang="en-US" dirty="0" err="1" smtClean="0"/>
              <a:t>praticas</a:t>
            </a:r>
            <a:r>
              <a:rPr lang="en-US" dirty="0" smtClean="0"/>
              <a:t> para </a:t>
            </a:r>
            <a:r>
              <a:rPr lang="en-US" dirty="0" err="1" smtClean="0"/>
              <a:t>fortalecer</a:t>
            </a:r>
            <a:r>
              <a:rPr lang="en-US" dirty="0" smtClean="0"/>
              <a:t> a </a:t>
            </a:r>
            <a:r>
              <a:rPr lang="en-US" dirty="0" err="1" smtClean="0"/>
              <a:t>industria</a:t>
            </a:r>
            <a:endParaRPr lang="en-US" dirty="0" smtClean="0"/>
          </a:p>
          <a:p>
            <a:r>
              <a:rPr lang="en-US" sz="1700" b="1" dirty="0" err="1" smtClean="0"/>
              <a:t>Aproveitar</a:t>
            </a:r>
            <a:r>
              <a:rPr lang="en-US" sz="1700" b="1" dirty="0" smtClean="0"/>
              <a:t> dos </a:t>
            </a:r>
            <a:r>
              <a:rPr lang="en-US" sz="1700" b="1" dirty="0" err="1" smtClean="0"/>
              <a:t>atributos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existentes</a:t>
            </a:r>
            <a:r>
              <a:rPr lang="en-US" sz="1700" b="1" dirty="0" smtClean="0"/>
              <a:t> que o </a:t>
            </a:r>
            <a:r>
              <a:rPr lang="en-US" sz="1700" b="1" dirty="0" err="1" smtClean="0"/>
              <a:t>pais</a:t>
            </a:r>
            <a:r>
              <a:rPr lang="en-US" sz="1700" b="1" dirty="0" smtClean="0"/>
              <a:t> </a:t>
            </a:r>
            <a:r>
              <a:rPr lang="en-US" sz="1700" b="1" dirty="0" err="1" smtClean="0"/>
              <a:t>oferece</a:t>
            </a:r>
            <a:endParaRPr lang="en-US" sz="1700" b="1" dirty="0"/>
          </a:p>
          <a:p>
            <a:pPr lvl="1"/>
            <a:r>
              <a:rPr lang="pt-BR" dirty="0" smtClean="0"/>
              <a:t>Como tambem, as informacoes coletadas de outros mercados maduros</a:t>
            </a:r>
          </a:p>
          <a:p>
            <a:pPr lvl="1"/>
            <a:r>
              <a:rPr lang="pt-BR" dirty="0" smtClean="0"/>
              <a:t>Desenvolver nosso talento humano ajudando-os a criar novas competencias para ajudar a desenvolver a industria e sustentar-la ao longo do tempo</a:t>
            </a:r>
          </a:p>
        </p:txBody>
      </p:sp>
    </p:spTree>
    <p:extLst>
      <p:ext uri="{BB962C8B-B14F-4D97-AF65-F5344CB8AC3E}">
        <p14:creationId xmlns:p14="http://schemas.microsoft.com/office/powerpoint/2010/main" val="416860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5</a:t>
            </a:fld>
            <a:endParaRPr lang="en-US" dirty="0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Motivos para Legalizar os Jogos de Azar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1" y="929642"/>
            <a:ext cx="9029195" cy="5632026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pt-BR" sz="1900" b="1" dirty="0"/>
              <a:t>Muitos objetivos de políticas públicas podem justificar a legislação que permita os jogos de azar</a:t>
            </a:r>
            <a:endParaRPr lang="en-US" sz="1900" b="1" dirty="0"/>
          </a:p>
          <a:p>
            <a:r>
              <a:rPr lang="pt-BR" sz="2100" b="1" dirty="0"/>
              <a:t>Trazer atividades ilegais existentes para a supervisão governamental</a:t>
            </a:r>
            <a:endParaRPr lang="en-US" sz="2100" b="1" dirty="0"/>
          </a:p>
          <a:p>
            <a:pPr lvl="1"/>
            <a:r>
              <a:rPr lang="pt-BR" dirty="0"/>
              <a:t>Pode incluir apostas em esportes, jogos online e outras modalidades como </a:t>
            </a:r>
            <a:r>
              <a:rPr lang="pt-BR" dirty="0" smtClean="0"/>
              <a:t>bingo, poker e outros</a:t>
            </a:r>
            <a:endParaRPr lang="en-US" dirty="0"/>
          </a:p>
          <a:p>
            <a:r>
              <a:rPr lang="pt-BR" sz="2100" b="1" dirty="0"/>
              <a:t>Prevenir crimes que podem acompanhar os jogos ilegais</a:t>
            </a:r>
            <a:endParaRPr lang="en-US" sz="2100" b="1" dirty="0"/>
          </a:p>
          <a:p>
            <a:pPr lvl="1"/>
            <a:r>
              <a:rPr lang="pt-BR" dirty="0"/>
              <a:t>Sem um arcabouço legal, os cobradores de dívidas recorrem a outros meios</a:t>
            </a:r>
          </a:p>
          <a:p>
            <a:r>
              <a:rPr lang="en-US" sz="2100" b="1" dirty="0" err="1"/>
              <a:t>Criar</a:t>
            </a:r>
            <a:r>
              <a:rPr lang="en-US" sz="2100" b="1" dirty="0"/>
              <a:t> </a:t>
            </a:r>
            <a:r>
              <a:rPr lang="en-US" sz="2100" b="1" dirty="0" err="1"/>
              <a:t>empregos</a:t>
            </a:r>
            <a:endParaRPr lang="en-US" sz="2100" b="1" dirty="0"/>
          </a:p>
          <a:p>
            <a:pPr lvl="1"/>
            <a:r>
              <a:rPr lang="pt-BR" dirty="0"/>
              <a:t>Pode tirar as pessoas do suporte </a:t>
            </a:r>
            <a:r>
              <a:rPr lang="pt-BR" dirty="0" smtClean="0"/>
              <a:t>governamental</a:t>
            </a:r>
          </a:p>
          <a:p>
            <a:pPr lvl="1"/>
            <a:r>
              <a:rPr lang="pt-BR" dirty="0" smtClean="0"/>
              <a:t>Treinar e desenvolver forca do trabalho</a:t>
            </a:r>
          </a:p>
          <a:p>
            <a:r>
              <a:rPr lang="en-US" sz="2100" b="1" dirty="0" err="1" smtClean="0"/>
              <a:t>Induzir</a:t>
            </a:r>
            <a:r>
              <a:rPr lang="en-US" sz="2100" b="1" dirty="0" smtClean="0"/>
              <a:t> </a:t>
            </a:r>
            <a:r>
              <a:rPr lang="en-US" sz="2100" b="1" dirty="0"/>
              <a:t>o </a:t>
            </a:r>
            <a:r>
              <a:rPr lang="en-US" sz="2100" b="1" dirty="0" err="1"/>
              <a:t>turismo</a:t>
            </a:r>
            <a:endParaRPr lang="en-US" sz="2100" b="1" dirty="0"/>
          </a:p>
          <a:p>
            <a:r>
              <a:rPr lang="en-US" sz="2100" b="1" dirty="0" err="1"/>
              <a:t>Impulsionar</a:t>
            </a:r>
            <a:r>
              <a:rPr lang="en-US" sz="2100" b="1" dirty="0"/>
              <a:t> o </a:t>
            </a:r>
            <a:r>
              <a:rPr lang="en-US" sz="2100" b="1" dirty="0" err="1"/>
              <a:t>crescimento</a:t>
            </a:r>
            <a:r>
              <a:rPr lang="en-US" sz="2100" b="1" dirty="0"/>
              <a:t> </a:t>
            </a:r>
            <a:r>
              <a:rPr lang="en-US" sz="2100" b="1" dirty="0" err="1"/>
              <a:t>econômico</a:t>
            </a:r>
            <a:endParaRPr lang="en-US" sz="2100" b="1" dirty="0"/>
          </a:p>
          <a:p>
            <a:pPr lvl="1"/>
            <a:r>
              <a:rPr lang="pt-BR" dirty="0"/>
              <a:t>O crescimento se estende além dos operadores para incluir fornecedores e negócios complementares</a:t>
            </a:r>
            <a:endParaRPr lang="pt-BR" b="1" dirty="0" smtClean="0"/>
          </a:p>
          <a:p>
            <a:r>
              <a:rPr lang="en-US" sz="2100" b="1" dirty="0" err="1"/>
              <a:t>Gerar</a:t>
            </a:r>
            <a:r>
              <a:rPr lang="en-US" sz="2100" b="1" dirty="0"/>
              <a:t> </a:t>
            </a:r>
            <a:r>
              <a:rPr lang="en-US" sz="2100" b="1" dirty="0" err="1"/>
              <a:t>novas</a:t>
            </a:r>
            <a:r>
              <a:rPr lang="en-US" sz="2100" b="1" dirty="0"/>
              <a:t> </a:t>
            </a:r>
            <a:r>
              <a:rPr lang="en-US" sz="2100" b="1" dirty="0" err="1"/>
              <a:t>receitas</a:t>
            </a:r>
            <a:r>
              <a:rPr lang="en-US" sz="2100" b="1" dirty="0"/>
              <a:t> </a:t>
            </a:r>
            <a:r>
              <a:rPr lang="en-US" sz="2100" b="1" dirty="0" err="1"/>
              <a:t>fiscais</a:t>
            </a:r>
            <a:endParaRPr lang="en-US" sz="2100" b="1" dirty="0"/>
          </a:p>
          <a:p>
            <a:r>
              <a:rPr lang="pt-BR" sz="2100" b="1" dirty="0" smtClean="0"/>
              <a:t>Impacto positivo nos valores inmobiliarios</a:t>
            </a:r>
          </a:p>
          <a:p>
            <a:pPr lvl="1"/>
            <a:r>
              <a:rPr lang="pt-BR" sz="1700" dirty="0" smtClean="0"/>
              <a:t>En torno as areas ao redor dos cassinos</a:t>
            </a:r>
          </a:p>
          <a:p>
            <a:r>
              <a:rPr lang="pt-BR" sz="2100" b="1" dirty="0" smtClean="0"/>
              <a:t>Integridade e segurança para os jogadores</a:t>
            </a:r>
          </a:p>
          <a:p>
            <a:pPr lvl="1"/>
            <a:r>
              <a:rPr lang="pt-BR" dirty="0" smtClean="0"/>
              <a:t>Integridade dos operadores</a:t>
            </a:r>
          </a:p>
          <a:p>
            <a:pPr lvl="1"/>
            <a:r>
              <a:rPr lang="pt-BR" dirty="0" smtClean="0"/>
              <a:t>Confiança </a:t>
            </a:r>
            <a:r>
              <a:rPr lang="pt-BR" dirty="0"/>
              <a:t>de que os jogos são justos e as apostas são </a:t>
            </a:r>
            <a:r>
              <a:rPr lang="pt-BR" dirty="0" smtClean="0"/>
              <a:t>pagas</a:t>
            </a:r>
          </a:p>
          <a:p>
            <a:r>
              <a:rPr lang="pt-BR" sz="2100" b="1" dirty="0" smtClean="0"/>
              <a:t>Financiar </a:t>
            </a:r>
            <a:r>
              <a:rPr lang="pt-BR" sz="2100" b="1" dirty="0"/>
              <a:t>o tratamento para o problema da dependência nos jogos de azar</a:t>
            </a:r>
            <a:r>
              <a:rPr lang="pt-BR" sz="2100" dirty="0"/>
              <a:t> </a:t>
            </a:r>
          </a:p>
          <a:p>
            <a:pPr lvl="1"/>
            <a:r>
              <a:rPr lang="pt-BR" dirty="0"/>
              <a:t>Na maioria dos casos, o problema da dependência no jogo de azar já existe, pois jogadores ávidos buscam opções </a:t>
            </a:r>
            <a:r>
              <a:rPr lang="pt-BR" dirty="0" smtClean="0"/>
              <a:t>ilegais</a:t>
            </a:r>
          </a:p>
          <a:p>
            <a:pPr lvl="1"/>
            <a:r>
              <a:rPr lang="pt-BR" dirty="0" smtClean="0"/>
              <a:t>Politica de jogo resposavel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51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6</a:t>
            </a:fld>
            <a:endParaRPr lang="en-US" dirty="0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1" y="1"/>
            <a:ext cx="7749138" cy="929640"/>
          </a:xfrm>
        </p:spPr>
        <p:txBody>
          <a:bodyPr/>
          <a:lstStyle/>
          <a:p>
            <a:r>
              <a:rPr lang="pt-BR" dirty="0" smtClean="0"/>
              <a:t>Construindo a estructura certa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533400" y="2092949"/>
            <a:ext cx="2095500" cy="37966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515677" y="2092949"/>
            <a:ext cx="2095500" cy="37966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506022" y="2092949"/>
            <a:ext cx="2095500" cy="37966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8"/>
          <p:cNvSpPr/>
          <p:nvPr/>
        </p:nvSpPr>
        <p:spPr>
          <a:xfrm>
            <a:off x="310515" y="987581"/>
            <a:ext cx="8505825" cy="763395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57187" y="1845921"/>
            <a:ext cx="8412480" cy="15208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357187" y="5984591"/>
            <a:ext cx="8412480" cy="15208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310515" y="6231618"/>
            <a:ext cx="8550592" cy="51584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chemeClr val="tx1"/>
                </a:solidFill>
              </a:rPr>
              <a:t>A </a:t>
            </a:r>
            <a:r>
              <a:rPr lang="en-US" b="1" dirty="0" err="1" smtClean="0">
                <a:solidFill>
                  <a:schemeClr val="tx1"/>
                </a:solidFill>
              </a:rPr>
              <a:t>qualidade</a:t>
            </a:r>
            <a:r>
              <a:rPr lang="en-US" b="1" dirty="0" smtClean="0">
                <a:solidFill>
                  <a:schemeClr val="tx1"/>
                </a:solidFill>
              </a:rPr>
              <a:t> da </a:t>
            </a:r>
            <a:r>
              <a:rPr lang="en-US" b="1" dirty="0" err="1" smtClean="0">
                <a:solidFill>
                  <a:schemeClr val="tx1"/>
                </a:solidFill>
              </a:rPr>
              <a:t>legislacao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determinara</a:t>
            </a:r>
            <a:r>
              <a:rPr lang="en-US" b="1" dirty="0" smtClean="0">
                <a:solidFill>
                  <a:schemeClr val="tx1"/>
                </a:solidFill>
              </a:rPr>
              <a:t> a </a:t>
            </a:r>
            <a:r>
              <a:rPr lang="en-US" b="1" dirty="0" err="1" smtClean="0">
                <a:solidFill>
                  <a:schemeClr val="tx1"/>
                </a:solidFill>
              </a:rPr>
              <a:t>qualidade</a:t>
            </a:r>
            <a:r>
              <a:rPr lang="en-US" b="1" dirty="0" smtClean="0">
                <a:solidFill>
                  <a:schemeClr val="tx1"/>
                </a:solidFill>
              </a:rPr>
              <a:t> dos </a:t>
            </a:r>
            <a:r>
              <a:rPr lang="en-US" b="1" dirty="0" err="1" smtClean="0">
                <a:solidFill>
                  <a:schemeClr val="tx1"/>
                </a:solidFill>
              </a:rPr>
              <a:t>operadores</a:t>
            </a:r>
            <a:r>
              <a:rPr lang="en-US" b="1" dirty="0" smtClean="0">
                <a:solidFill>
                  <a:schemeClr val="tx1"/>
                </a:solidFill>
              </a:rPr>
              <a:t> que </a:t>
            </a:r>
            <a:r>
              <a:rPr lang="en-US" b="1" dirty="0" err="1" smtClean="0">
                <a:solidFill>
                  <a:schemeClr val="tx1"/>
                </a:solidFill>
              </a:rPr>
              <a:t>Brasil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podera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atrair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33400" y="2114550"/>
            <a:ext cx="2095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Estrutura</a:t>
            </a:r>
            <a:endParaRPr lang="en-US" b="1" dirty="0"/>
          </a:p>
          <a:p>
            <a:pPr algn="ctr"/>
            <a:r>
              <a:rPr lang="en-US" b="1" dirty="0"/>
              <a:t>Legal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23745" y="2114550"/>
            <a:ext cx="2087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Viabilidade</a:t>
            </a:r>
            <a:r>
              <a:rPr lang="en-US" b="1" dirty="0"/>
              <a:t> </a:t>
            </a:r>
            <a:r>
              <a:rPr lang="en-US" b="1" dirty="0" err="1"/>
              <a:t>Econômica</a:t>
            </a:r>
            <a:endParaRPr lang="en-US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6506022" y="2114550"/>
            <a:ext cx="2095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Governança</a:t>
            </a:r>
            <a:r>
              <a:rPr lang="en-US" b="1" dirty="0"/>
              <a:t> / </a:t>
            </a:r>
            <a:r>
              <a:rPr lang="en-US" b="1" dirty="0" err="1"/>
              <a:t>Regulação</a:t>
            </a:r>
            <a:endParaRPr lang="en-US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533400" y="2764422"/>
            <a:ext cx="20955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Estrutura legal sólida para </a:t>
            </a:r>
            <a:r>
              <a:rPr lang="pt-BR" sz="1100" b="1" dirty="0"/>
              <a:t>incentivar a integridade e prevenir fraudes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Equilibra os objetivos de política pública com a </a:t>
            </a:r>
            <a:r>
              <a:rPr lang="pt-BR" sz="1100" b="1" dirty="0"/>
              <a:t>necessidade de desenvolver uma indústria saudável e sustentável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Designa o </a:t>
            </a:r>
            <a:r>
              <a:rPr lang="pt-BR" sz="1100" b="1" dirty="0"/>
              <a:t>número de licenças, tipos de jogos e taxas tributárias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Empodera o regulador, garante conformidade com práticas de </a:t>
            </a:r>
            <a:r>
              <a:rPr lang="pt-BR" sz="1100" b="1" dirty="0"/>
              <a:t>combate à lavagem de dinheiro e destina recursos para o jogo responsável</a:t>
            </a:r>
            <a:endParaRPr lang="en-US" sz="1100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3515677" y="2855621"/>
            <a:ext cx="20955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Regulamentado de forma a </a:t>
            </a:r>
            <a:r>
              <a:rPr lang="pt-BR" sz="1100" b="1" dirty="0"/>
              <a:t>equilibrar os objetivos de política pública com a viabilidade econômica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b="1" dirty="0"/>
              <a:t>Todas as partes se beneficiam de uma indústria de jogos saudáve</a:t>
            </a:r>
            <a:r>
              <a:rPr lang="pt-BR" sz="1100" dirty="0"/>
              <a:t>l, desde os consumidores em busca de entretenimento até os empregos que a indústria sustenta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b="1" dirty="0"/>
              <a:t>Cria uma fonte confiável de receita tributária</a:t>
            </a:r>
            <a:endParaRPr lang="en-US" sz="1100" b="1" dirty="0"/>
          </a:p>
        </p:txBody>
      </p:sp>
      <p:sp>
        <p:nvSpPr>
          <p:cNvPr id="22" name="TextBox 21"/>
          <p:cNvSpPr txBox="1"/>
          <p:nvPr/>
        </p:nvSpPr>
        <p:spPr>
          <a:xfrm>
            <a:off x="6506022" y="2884496"/>
            <a:ext cx="20955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Estabelece </a:t>
            </a:r>
            <a:r>
              <a:rPr lang="pt-BR" sz="1100" b="1" dirty="0"/>
              <a:t>reguladores independentes para fazer cumprir a estrutura legal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b="1" dirty="0"/>
              <a:t>Licencia operadores, fornecedores e funcionários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 smtClean="0"/>
              <a:t>Faz </a:t>
            </a:r>
            <a:r>
              <a:rPr lang="pt-BR" sz="1100" dirty="0"/>
              <a:t>cumprir leis e regulamentos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Protege os jogadores por meio de requisitos de jogo responsável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1100" dirty="0"/>
              <a:t>Auxilia na manutenção da integridade da indústria</a:t>
            </a:r>
            <a:endParaRPr lang="en-US" sz="1100" dirty="0"/>
          </a:p>
        </p:txBody>
      </p:sp>
      <p:sp>
        <p:nvSpPr>
          <p:cNvPr id="23" name="TextBox 22"/>
          <p:cNvSpPr txBox="1"/>
          <p:nvPr/>
        </p:nvSpPr>
        <p:spPr>
          <a:xfrm>
            <a:off x="1674794" y="1145006"/>
            <a:ext cx="5718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/>
              <a:t>3 Pilares Fundamentais </a:t>
            </a:r>
          </a:p>
          <a:p>
            <a:pPr algn="ctr"/>
            <a:r>
              <a:rPr lang="pt-BR" b="1" dirty="0"/>
              <a:t>para uma Indústria de jogos saudável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8514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7</a:t>
            </a:fld>
            <a:endParaRPr lang="en-US" dirty="0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Atenuação de potenciais</a:t>
            </a:r>
            <a:br>
              <a:rPr lang="pt-BR" dirty="0"/>
            </a:br>
            <a:r>
              <a:rPr lang="pt-BR" dirty="0"/>
              <a:t>impactos sociais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931" y="1091012"/>
            <a:ext cx="8796139" cy="5467729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t-BR" b="1" dirty="0"/>
              <a:t>Embora as preocupações com o impacto social do jogo sejam razoáveis, em muitos casos não são tão dramáticas como se temia e podem ser atenuadas</a:t>
            </a:r>
          </a:p>
          <a:p>
            <a:r>
              <a:rPr lang="pt-BR" b="1" dirty="0"/>
              <a:t>Os operadores dos cassinos estão empenhados em resolver os problemas do jogo</a:t>
            </a:r>
          </a:p>
          <a:p>
            <a:pPr lvl="1"/>
            <a:r>
              <a:rPr lang="pt-BR" dirty="0"/>
              <a:t>Mensagens nos casinos e em anúncios publicitários que promovem o jogo responsável e fornecem informações sobre recursos que podem ajudar os jogadores com problemas</a:t>
            </a:r>
          </a:p>
          <a:p>
            <a:pPr lvl="1"/>
            <a:r>
              <a:rPr lang="pt-BR" dirty="0"/>
              <a:t>Formação extensiva dos empregados para identificar e lidar com comportamentos potencialmente viciantes</a:t>
            </a:r>
            <a:endParaRPr lang="en-US" dirty="0"/>
          </a:p>
          <a:p>
            <a:pPr lvl="1"/>
            <a:r>
              <a:rPr lang="pt-BR" dirty="0"/>
              <a:t>Listas de auto-exclusão para jogadores aplicadas em toda a indústria ajudam a reforçar um comportamento saudável</a:t>
            </a:r>
          </a:p>
          <a:p>
            <a:r>
              <a:rPr lang="pt-BR" b="1" dirty="0"/>
              <a:t>Não há evidencias de um aumento da criminalidade violenta, embora ocorram alguns crimes menores, como pequenos furtos, tal como acontece com a maioria dos empreendimentos que atraem um grande número de pessoas</a:t>
            </a:r>
            <a:endParaRPr lang="en-US" b="1" dirty="0"/>
          </a:p>
          <a:p>
            <a:pPr lvl="1"/>
            <a:r>
              <a:rPr lang="pt-BR" dirty="0"/>
              <a:t>A vigilância e a segurança constantes nos casinos desencorajam o crime e ajudam a prender e a processar os infratores</a:t>
            </a:r>
            <a:endParaRPr lang="en-US" dirty="0"/>
          </a:p>
          <a:p>
            <a:r>
              <a:rPr lang="pt-BR" b="1" dirty="0"/>
              <a:t>Aumento das respostas de necessidades a emergências, tais como assistência médica, bombeiros e forças policiais, muitas vezes subsidiado por receitas fiscais</a:t>
            </a:r>
          </a:p>
          <a:p>
            <a:r>
              <a:rPr lang="pt-BR" b="1" dirty="0"/>
              <a:t>A atenuação do tráffico é geralmente resolvida por meio do investimento em infra-estruturas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24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7B3EB6B5-DD74-D8A1-640B-EEB082A05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PESSOAS E PLANETA</a:t>
            </a:r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xmlns="" id="{75678446-9BA3-5D51-D153-34E44B6C0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8</a:t>
            </a:fld>
            <a:endParaRPr lang="en-US"/>
          </a:p>
        </p:txBody>
      </p:sp>
      <p:sp>
        <p:nvSpPr>
          <p:cNvPr id="22" name="TextBox 4">
            <a:extLst>
              <a:ext uri="{FF2B5EF4-FFF2-40B4-BE49-F238E27FC236}">
                <a16:creationId xmlns:a16="http://schemas.microsoft.com/office/drawing/2014/main" xmlns="" id="{FA3F87E9-CCDD-C2B4-E397-9F1B5B743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106" y="1413156"/>
            <a:ext cx="8800053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0">
              <a:defRPr/>
            </a:pPr>
            <a:r>
              <a:rPr lang="pt-BR" alt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Estar sempre presente em um mundo em mudança</a:t>
            </a:r>
            <a:endParaRPr kumimoji="0" lang="id-ID" alt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3" name="TextBox 11">
            <a:extLst>
              <a:ext uri="{FF2B5EF4-FFF2-40B4-BE49-F238E27FC236}">
                <a16:creationId xmlns:a16="http://schemas.microsoft.com/office/drawing/2014/main" xmlns="" id="{373364DA-A390-04B2-FAD9-6088416262AB}"/>
              </a:ext>
            </a:extLst>
          </p:cNvPr>
          <p:cNvSpPr txBox="1"/>
          <p:nvPr/>
        </p:nvSpPr>
        <p:spPr>
          <a:xfrm>
            <a:off x="5066123" y="4269063"/>
            <a:ext cx="4122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pt-BR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Conhecer o mundo onde ele se encontra</a:t>
            </a:r>
            <a:endParaRPr kumimoji="0" lang="id-ID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xmlns="" id="{3D1E6EFC-E53A-B783-465F-A201FB144666}"/>
              </a:ext>
            </a:extLst>
          </p:cNvPr>
          <p:cNvSpPr txBox="1"/>
          <p:nvPr/>
        </p:nvSpPr>
        <p:spPr>
          <a:xfrm>
            <a:off x="5119368" y="2591809"/>
            <a:ext cx="25734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1400" b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Quem</a:t>
            </a:r>
            <a:r>
              <a:rPr lang="en-US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sempre </a:t>
            </a:r>
            <a:r>
              <a:rPr lang="en-US" sz="1400" b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fomos</a:t>
            </a:r>
            <a:endParaRPr kumimoji="0" lang="id-ID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xmlns="" id="{62AD3625-434A-E085-C775-85B47C2C997E}"/>
              </a:ext>
            </a:extLst>
          </p:cNvPr>
          <p:cNvSpPr txBox="1"/>
          <p:nvPr/>
        </p:nvSpPr>
        <p:spPr>
          <a:xfrm>
            <a:off x="5066125" y="4547507"/>
            <a:ext cx="3834034" cy="1260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pt-BR" sz="13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forma como expressamos, concentramos e cumprimos os nossos compromissos evolui com a nossa atividade e com as complexidades sociais em constante mudança.</a:t>
            </a:r>
            <a:endParaRPr kumimoji="0" lang="id-ID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xmlns="" id="{E45AB552-25E9-72C8-CE29-D4A03BEAE3B9}"/>
              </a:ext>
            </a:extLst>
          </p:cNvPr>
          <p:cNvSpPr txBox="1"/>
          <p:nvPr/>
        </p:nvSpPr>
        <p:spPr>
          <a:xfrm>
            <a:off x="5066123" y="2947363"/>
            <a:ext cx="3837990" cy="960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pt-BR" sz="13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preocupação com as nossas comunidades sempre uniu a Tribo Seminole e o Hard Rock, onde quer que operemos.</a:t>
            </a:r>
          </a:p>
        </p:txBody>
      </p:sp>
      <p:pic>
        <p:nvPicPr>
          <p:cNvPr id="27" name="Picture 6">
            <a:extLst>
              <a:ext uri="{FF2B5EF4-FFF2-40B4-BE49-F238E27FC236}">
                <a16:creationId xmlns:a16="http://schemas.microsoft.com/office/drawing/2014/main" xmlns="" id="{C24904BD-E486-CF5F-A397-0494B5F789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07" y="2583887"/>
            <a:ext cx="2286015" cy="3272447"/>
          </a:xfrm>
          <a:prstGeom prst="rect">
            <a:avLst/>
          </a:prstGeom>
        </p:spPr>
      </p:pic>
      <p:pic>
        <p:nvPicPr>
          <p:cNvPr id="28" name="Picture 7">
            <a:extLst>
              <a:ext uri="{FF2B5EF4-FFF2-40B4-BE49-F238E27FC236}">
                <a16:creationId xmlns:a16="http://schemas.microsoft.com/office/drawing/2014/main" xmlns="" id="{CBEAE039-A223-1555-013E-F926FA1C8E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108" y="2583887"/>
            <a:ext cx="2431274" cy="1636434"/>
          </a:xfrm>
          <a:prstGeom prst="rect">
            <a:avLst/>
          </a:prstGeom>
        </p:spPr>
      </p:pic>
      <p:pic>
        <p:nvPicPr>
          <p:cNvPr id="29" name="Picture 9">
            <a:extLst>
              <a:ext uri="{FF2B5EF4-FFF2-40B4-BE49-F238E27FC236}">
                <a16:creationId xmlns:a16="http://schemas.microsoft.com/office/drawing/2014/main" xmlns="" id="{07AAA6BA-8846-657F-89F5-CA5D836223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3952" y="4179839"/>
            <a:ext cx="2424430" cy="1616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18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xmlns="" id="{CECC4863-B7EA-CC9D-08FE-0D0F6A920FFB}"/>
              </a:ext>
            </a:extLst>
          </p:cNvPr>
          <p:cNvSpPr/>
          <p:nvPr/>
        </p:nvSpPr>
        <p:spPr>
          <a:xfrm>
            <a:off x="4470400" y="929641"/>
            <a:ext cx="4673600" cy="592835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980B2A30-6448-8ADA-1292-08BE94B9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"/>
            <a:ext cx="6019800" cy="929640"/>
          </a:xfrm>
        </p:spPr>
        <p:txBody>
          <a:bodyPr/>
          <a:lstStyle/>
          <a:p>
            <a:r>
              <a:rPr lang="pt-BR" dirty="0"/>
              <a:t>NOSSOS IMPACTOS DEVEM SER GLOBAIS</a:t>
            </a:r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xmlns="" id="{108DFA08-FB9C-9A86-018B-65A1D757F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9</a:t>
            </a:fld>
            <a:endParaRPr lang="en-US"/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xmlns="" id="{0C5CD865-C4A1-AD4D-863E-545CBB231C73}"/>
              </a:ext>
            </a:extLst>
          </p:cNvPr>
          <p:cNvSpPr txBox="1"/>
          <p:nvPr/>
        </p:nvSpPr>
        <p:spPr>
          <a:xfrm>
            <a:off x="344423" y="1791596"/>
            <a:ext cx="4050796" cy="373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 comunidades e parceiros exigem ação. </a:t>
            </a:r>
          </a:p>
          <a:p>
            <a:pPr lvl="0">
              <a:lnSpc>
                <a:spcPct val="150000"/>
              </a:lnSpc>
              <a:defRPr/>
            </a:pPr>
            <a:endParaRPr lang="pt-BR" sz="20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lvl="0">
              <a:lnSpc>
                <a:spcPct val="150000"/>
              </a:lnSpc>
              <a:defRPr/>
            </a:pPr>
            <a:endParaRPr lang="pt-BR" sz="20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Expandir nosso negócio significa proporcionar benefícios e lidar com preocupações.</a:t>
            </a:r>
            <a:endParaRPr kumimoji="0" lang="id-ID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Picture 23">
            <a:extLst>
              <a:ext uri="{FF2B5EF4-FFF2-40B4-BE49-F238E27FC236}">
                <a16:creationId xmlns:a16="http://schemas.microsoft.com/office/drawing/2014/main" xmlns="" id="{C05A9B87-6E4F-81E2-FEFD-CD0B9B84A0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921" y="1128336"/>
            <a:ext cx="4228586" cy="3041575"/>
          </a:xfrm>
          <a:prstGeom prst="rect">
            <a:avLst/>
          </a:prstGeom>
        </p:spPr>
      </p:pic>
      <p:sp>
        <p:nvSpPr>
          <p:cNvPr id="7" name="TextBox 26">
            <a:extLst>
              <a:ext uri="{FF2B5EF4-FFF2-40B4-BE49-F238E27FC236}">
                <a16:creationId xmlns:a16="http://schemas.microsoft.com/office/drawing/2014/main" xmlns="" id="{3E11D18B-6553-2BBC-ED65-B64EFAA96DA2}"/>
              </a:ext>
            </a:extLst>
          </p:cNvPr>
          <p:cNvSpPr txBox="1"/>
          <p:nvPr/>
        </p:nvSpPr>
        <p:spPr>
          <a:xfrm>
            <a:off x="4320038" y="4328193"/>
            <a:ext cx="4673600" cy="2351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	SUSTENTABILIDADE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Relatórios de dados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Padronização de práticas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Experiência do hóspede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Envolvimento da comunidade</a:t>
            </a:r>
            <a:endParaRPr kumimoji="0" lang="id-ID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62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>
            <a:extLst>
              <a:ext uri="{FF2B5EF4-FFF2-40B4-BE49-F238E27FC236}">
                <a16:creationId xmlns:a16="http://schemas.microsoft.com/office/drawing/2014/main" xmlns="" id="{EA3F150C-483E-C71C-5B39-75D4A9F6324D}"/>
              </a:ext>
            </a:extLst>
          </p:cNvPr>
          <p:cNvSpPr/>
          <p:nvPr/>
        </p:nvSpPr>
        <p:spPr>
          <a:xfrm>
            <a:off x="4470400" y="929641"/>
            <a:ext cx="4673600" cy="592835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AE77AC46-4AF3-3A51-704E-52D0E45B6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NOSSOS IMPACTOS </a:t>
            </a:r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xmlns="" id="{23EFE5E6-0F2F-05A5-E9BB-A01AD01A1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xmlns="" id="{50BB1971-10D2-5E32-BF9A-FBF756540542}"/>
              </a:ext>
            </a:extLst>
          </p:cNvPr>
          <p:cNvSpPr txBox="1"/>
          <p:nvPr/>
        </p:nvSpPr>
        <p:spPr>
          <a:xfrm>
            <a:off x="445188" y="996985"/>
            <a:ext cx="3954092" cy="1325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2000"/>
              </a:lnSpc>
              <a:defRPr/>
            </a:pPr>
            <a:r>
              <a:rPr lang="en-US" sz="20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AJUDAR OS HÓSPEDES</a:t>
            </a:r>
            <a:endParaRPr kumimoji="0" lang="id-ID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Picture 21">
            <a:extLst>
              <a:ext uri="{FF2B5EF4-FFF2-40B4-BE49-F238E27FC236}">
                <a16:creationId xmlns:a16="http://schemas.microsoft.com/office/drawing/2014/main" xmlns="" id="{8A530F76-9A41-6E46-7FB2-872EBA73DF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2332" y="1533539"/>
            <a:ext cx="3651327" cy="433035"/>
          </a:xfrm>
          <a:prstGeom prst="rect">
            <a:avLst/>
          </a:prstGeom>
        </p:spPr>
      </p:pic>
      <p:sp>
        <p:nvSpPr>
          <p:cNvPr id="7" name="TextBox 28">
            <a:extLst>
              <a:ext uri="{FF2B5EF4-FFF2-40B4-BE49-F238E27FC236}">
                <a16:creationId xmlns:a16="http://schemas.microsoft.com/office/drawing/2014/main" xmlns="" id="{8D61ADB2-0F28-60EC-FC49-92C3C0BF0E27}"/>
              </a:ext>
            </a:extLst>
          </p:cNvPr>
          <p:cNvSpPr txBox="1"/>
          <p:nvPr/>
        </p:nvSpPr>
        <p:spPr>
          <a:xfrm>
            <a:off x="-326219" y="2931160"/>
            <a:ext cx="4526278" cy="2351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20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	JOGO RESPONSÁVEL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Treinamento e cultura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Educação do jogador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Parceiros comunitários e reguladores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xmlns="" id="{033A4221-C08F-5EBD-BE88-12DCB3E2FB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332" y="2542667"/>
            <a:ext cx="3651327" cy="223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49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A5540B0A-1096-11FB-FFEB-90FCB61A8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NOSSOS IMPACTOS </a:t>
            </a:r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xmlns="" id="{C87B5405-1481-441A-CAD2-E695EE170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/>
              <a:t>11</a:t>
            </a:fld>
            <a:endParaRPr lang="en-US"/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xmlns="" id="{4DCDA429-408F-1687-6A70-01D9C5F757CF}"/>
              </a:ext>
            </a:extLst>
          </p:cNvPr>
          <p:cNvSpPr/>
          <p:nvPr/>
        </p:nvSpPr>
        <p:spPr>
          <a:xfrm>
            <a:off x="4470400" y="929641"/>
            <a:ext cx="4673600" cy="592835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xmlns="" id="{6AAF6AC6-4747-2DAC-496C-6A3FAE5C2107}"/>
              </a:ext>
            </a:extLst>
          </p:cNvPr>
          <p:cNvSpPr txBox="1"/>
          <p:nvPr/>
        </p:nvSpPr>
        <p:spPr>
          <a:xfrm>
            <a:off x="708886" y="710871"/>
            <a:ext cx="3339450" cy="1325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2000"/>
              </a:lnSpc>
              <a:defRPr/>
            </a:pPr>
            <a:r>
              <a:rPr lang="en-US" sz="20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DEVEM SER SOCIAIS</a:t>
            </a:r>
            <a:endParaRPr kumimoji="0" lang="id-ID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7" name="Picture 25">
            <a:extLst>
              <a:ext uri="{FF2B5EF4-FFF2-40B4-BE49-F238E27FC236}">
                <a16:creationId xmlns:a16="http://schemas.microsoft.com/office/drawing/2014/main" xmlns="" id="{BA47CFCC-44AA-882A-9A9A-69AB029AFDD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600" y="1244298"/>
            <a:ext cx="4236719" cy="2944051"/>
          </a:xfrm>
          <a:prstGeom prst="rect">
            <a:avLst/>
          </a:prstGeom>
        </p:spPr>
      </p:pic>
      <p:sp>
        <p:nvSpPr>
          <p:cNvPr id="8" name="TextBox 29">
            <a:extLst>
              <a:ext uri="{FF2B5EF4-FFF2-40B4-BE49-F238E27FC236}">
                <a16:creationId xmlns:a16="http://schemas.microsoft.com/office/drawing/2014/main" xmlns="" id="{F096A1D5-720C-27A0-EC1A-DD2BC5E99BC5}"/>
              </a:ext>
            </a:extLst>
          </p:cNvPr>
          <p:cNvSpPr txBox="1"/>
          <p:nvPr/>
        </p:nvSpPr>
        <p:spPr>
          <a:xfrm>
            <a:off x="18151" y="2699257"/>
            <a:ext cx="4720921" cy="2813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20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COMBATE AO TRÁFICO HUMANO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Treinamento e cultura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Apoio a vítimas e sobreviventes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Prevenção e conscientização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Parceiros comunitários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Picture 13">
            <a:extLst>
              <a:ext uri="{FF2B5EF4-FFF2-40B4-BE49-F238E27FC236}">
                <a16:creationId xmlns:a16="http://schemas.microsoft.com/office/drawing/2014/main" xmlns="" id="{D55D8D27-2698-EFA8-DAF7-41DFB5D80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9072" y="4503007"/>
            <a:ext cx="1997424" cy="1928250"/>
          </a:xfrm>
          <a:prstGeom prst="rect">
            <a:avLst/>
          </a:prstGeom>
        </p:spPr>
      </p:pic>
      <p:pic>
        <p:nvPicPr>
          <p:cNvPr id="10" name="Picture 5">
            <a:extLst>
              <a:ext uri="{FF2B5EF4-FFF2-40B4-BE49-F238E27FC236}">
                <a16:creationId xmlns:a16="http://schemas.microsoft.com/office/drawing/2014/main" xmlns="" id="{46563B7A-ACAD-4850-EA91-9991014B52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3946" y="4503007"/>
            <a:ext cx="2056373" cy="1928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45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1"/>
            <a:ext cx="7912768" cy="929640"/>
          </a:xfrm>
        </p:spPr>
        <p:txBody>
          <a:bodyPr/>
          <a:lstStyle/>
          <a:p>
            <a:r>
              <a:rPr lang="pt-BR" dirty="0"/>
              <a:t>Impacto Econômico dos Jogos nos E.U.A.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12</a:t>
            </a:fld>
            <a:endParaRPr lang="en-US" dirty="0"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01" t="6232" r="42811" b="9679"/>
          <a:stretch/>
        </p:blipFill>
        <p:spPr>
          <a:xfrm>
            <a:off x="165672" y="1903858"/>
            <a:ext cx="5701157" cy="396468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-4156" y="6609292"/>
            <a:ext cx="57191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Note: All location data is as of 12/31/2023. 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5715000" y="1205312"/>
            <a:ext cx="3390396" cy="5467729"/>
          </a:xfrm>
          <a:noFill/>
        </p:spPr>
        <p:txBody>
          <a:bodyPr anchor="ctr" anchorCtr="0">
            <a:normAutofit/>
          </a:bodyPr>
          <a:lstStyle/>
          <a:p>
            <a:r>
              <a:rPr lang="en-US" sz="1800" dirty="0" err="1"/>
              <a:t>Número</a:t>
            </a:r>
            <a:r>
              <a:rPr lang="en-US" sz="1800" dirty="0"/>
              <a:t> de Cassinos</a:t>
            </a:r>
          </a:p>
          <a:p>
            <a:pPr lvl="1"/>
            <a:r>
              <a:rPr lang="en-US" sz="1800" b="1" dirty="0"/>
              <a:t>1,011</a:t>
            </a:r>
          </a:p>
          <a:p>
            <a:r>
              <a:rPr lang="en-US" sz="1800" dirty="0" err="1"/>
              <a:t>Impacto</a:t>
            </a:r>
            <a:r>
              <a:rPr lang="en-US" sz="1800" dirty="0"/>
              <a:t> </a:t>
            </a:r>
            <a:r>
              <a:rPr lang="en-US" sz="1800" dirty="0" err="1"/>
              <a:t>Econômico</a:t>
            </a:r>
            <a:endParaRPr lang="en-US" sz="1800" dirty="0"/>
          </a:p>
          <a:p>
            <a:pPr lvl="1"/>
            <a:r>
              <a:rPr lang="en-US" sz="1800" b="1" dirty="0"/>
              <a:t>$328.6 </a:t>
            </a:r>
            <a:r>
              <a:rPr lang="en-US" sz="1800" b="1" dirty="0" err="1"/>
              <a:t>Bilhões</a:t>
            </a:r>
            <a:endParaRPr lang="en-US" sz="1800" b="1" dirty="0"/>
          </a:p>
          <a:p>
            <a:r>
              <a:rPr lang="en-US" sz="1800" dirty="0" err="1"/>
              <a:t>Empregos</a:t>
            </a:r>
            <a:r>
              <a:rPr lang="en-US" sz="1800" dirty="0"/>
              <a:t> </a:t>
            </a:r>
            <a:r>
              <a:rPr lang="en-US" sz="1800" dirty="0" err="1"/>
              <a:t>Gerados</a:t>
            </a:r>
            <a:endParaRPr lang="en-US" sz="1800" dirty="0"/>
          </a:p>
          <a:p>
            <a:pPr lvl="1"/>
            <a:r>
              <a:rPr lang="en-US" sz="1800" b="1" dirty="0"/>
              <a:t>1.8 </a:t>
            </a:r>
            <a:r>
              <a:rPr lang="en-US" sz="1800" b="1" dirty="0" err="1"/>
              <a:t>Milhões</a:t>
            </a:r>
            <a:endParaRPr lang="en-US" sz="1800" b="1" dirty="0"/>
          </a:p>
          <a:p>
            <a:r>
              <a:rPr lang="pt-BR" sz="1800" dirty="0"/>
              <a:t>Impacto Tributário e Compartilhamento de Receitas </a:t>
            </a:r>
            <a:endParaRPr lang="en-US" sz="1800" dirty="0"/>
          </a:p>
          <a:p>
            <a:pPr lvl="1"/>
            <a:r>
              <a:rPr lang="en-US" sz="1800" b="1" dirty="0"/>
              <a:t>$52.7 </a:t>
            </a:r>
            <a:r>
              <a:rPr lang="en-US" sz="1800" b="1" dirty="0" err="1"/>
              <a:t>Bilhões</a:t>
            </a:r>
            <a:endParaRPr lang="en-US" sz="1800" b="1" dirty="0"/>
          </a:p>
          <a:p>
            <a:r>
              <a:rPr lang="en-US" sz="1800" dirty="0" err="1"/>
              <a:t>Receita</a:t>
            </a:r>
            <a:r>
              <a:rPr lang="en-US" sz="1800" dirty="0"/>
              <a:t> Bruta de </a:t>
            </a:r>
            <a:r>
              <a:rPr lang="en-US" sz="1800" dirty="0" err="1"/>
              <a:t>Jogos</a:t>
            </a:r>
            <a:endParaRPr lang="en-US" sz="1800" dirty="0"/>
          </a:p>
          <a:p>
            <a:pPr lvl="1"/>
            <a:r>
              <a:rPr lang="en-US" sz="1800" b="1" dirty="0"/>
              <a:t>$66.65 </a:t>
            </a:r>
            <a:r>
              <a:rPr lang="en-US" sz="1800" b="1" dirty="0" err="1"/>
              <a:t>Bilhões</a:t>
            </a:r>
            <a:r>
              <a:rPr lang="en-US" sz="1800" b="1" dirty="0"/>
              <a:t> </a:t>
            </a:r>
            <a:r>
              <a:rPr lang="en-US" sz="1800" dirty="0"/>
              <a:t>(</a:t>
            </a:r>
            <a:r>
              <a:rPr lang="en-US" sz="1800" dirty="0" err="1"/>
              <a:t>Comercializãção</a:t>
            </a:r>
            <a:r>
              <a:rPr lang="en-US" sz="1800" dirty="0"/>
              <a:t> 2023)</a:t>
            </a:r>
          </a:p>
          <a:p>
            <a:pPr lvl="1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65148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1" y="1"/>
            <a:ext cx="7720262" cy="929640"/>
          </a:xfrm>
        </p:spPr>
        <p:txBody>
          <a:bodyPr/>
          <a:lstStyle/>
          <a:p>
            <a:r>
              <a:rPr lang="en-US" dirty="0" err="1"/>
              <a:t>Impacto</a:t>
            </a:r>
            <a:r>
              <a:rPr lang="en-US" dirty="0"/>
              <a:t> da </a:t>
            </a:r>
            <a:r>
              <a:rPr lang="en-US" dirty="0" err="1"/>
              <a:t>introdução</a:t>
            </a:r>
            <a:r>
              <a:rPr lang="en-US" dirty="0"/>
              <a:t> do </a:t>
            </a:r>
            <a:r>
              <a:rPr lang="en-US" dirty="0" smtClean="0"/>
              <a:t>Resorts </a:t>
            </a:r>
            <a:r>
              <a:rPr lang="en-US" dirty="0" err="1" smtClean="0"/>
              <a:t>Integrados</a:t>
            </a:r>
            <a:r>
              <a:rPr lang="en-US" dirty="0" smtClean="0"/>
              <a:t> no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Visitantes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13</a:t>
            </a:fld>
            <a:endParaRPr lang="en-US" dirty="0">
              <a:latin typeface="+mj-lt"/>
            </a:endParaRPr>
          </a:p>
        </p:txBody>
      </p:sp>
      <p:graphicFrame>
        <p:nvGraphicFramePr>
          <p:cNvPr id="41" name="Chart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304051"/>
              </p:ext>
            </p:extLst>
          </p:nvPr>
        </p:nvGraphicFramePr>
        <p:xfrm>
          <a:off x="226613" y="1105231"/>
          <a:ext cx="8690775" cy="54564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5" name="Straight Arrow Connector 4"/>
          <p:cNvCxnSpPr/>
          <p:nvPr/>
        </p:nvCxnSpPr>
        <p:spPr>
          <a:xfrm flipV="1">
            <a:off x="1836751" y="1908314"/>
            <a:ext cx="356168" cy="1925135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195030" y="1297731"/>
            <a:ext cx="19957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145% de </a:t>
            </a:r>
            <a:r>
              <a:rPr lang="en-US" sz="1400" b="1" dirty="0" err="1"/>
              <a:t>aumento</a:t>
            </a:r>
            <a:endParaRPr lang="en-US" sz="1400" b="1" dirty="0"/>
          </a:p>
        </p:txBody>
      </p:sp>
      <p:cxnSp>
        <p:nvCxnSpPr>
          <p:cNvPr id="46" name="Straight Arrow Connector 45"/>
          <p:cNvCxnSpPr/>
          <p:nvPr/>
        </p:nvCxnSpPr>
        <p:spPr>
          <a:xfrm flipV="1">
            <a:off x="4460682" y="2777074"/>
            <a:ext cx="294198" cy="157675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3830126" y="2200824"/>
            <a:ext cx="19957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174% de </a:t>
            </a:r>
            <a:r>
              <a:rPr lang="en-US" sz="1400" b="1" dirty="0" err="1"/>
              <a:t>aumento</a:t>
            </a:r>
            <a:endParaRPr lang="en-US" sz="1400" b="1" dirty="0"/>
          </a:p>
        </p:txBody>
      </p:sp>
      <p:cxnSp>
        <p:nvCxnSpPr>
          <p:cNvPr id="50" name="Straight Arrow Connector 49"/>
          <p:cNvCxnSpPr/>
          <p:nvPr/>
        </p:nvCxnSpPr>
        <p:spPr>
          <a:xfrm flipV="1">
            <a:off x="7108466" y="4126727"/>
            <a:ext cx="324339" cy="45419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6434916" y="3544792"/>
            <a:ext cx="19957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79% de </a:t>
            </a:r>
            <a:r>
              <a:rPr lang="en-US" sz="1400" b="1" dirty="0" err="1"/>
              <a:t>aumento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197638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t-BR" dirty="0"/>
              <a:t>Visão Geral do Mercado de Destino e Regional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14</a:t>
            </a:fld>
            <a:endParaRPr lang="en-US" dirty="0">
              <a:latin typeface="+mj-lt"/>
            </a:endParaRPr>
          </a:p>
        </p:txBody>
      </p:sp>
      <p:sp>
        <p:nvSpPr>
          <p:cNvPr id="29" name="Text Placeholder 4"/>
          <p:cNvSpPr txBox="1">
            <a:spLocks/>
          </p:cNvSpPr>
          <p:nvPr/>
        </p:nvSpPr>
        <p:spPr>
          <a:xfrm>
            <a:off x="301972" y="3241963"/>
            <a:ext cx="4111386" cy="331970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anose="05000000000000000000" pitchFamily="2" charset="2"/>
              <a:buChar char="q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100000"/>
            </a:pPr>
            <a:r>
              <a:rPr lang="pt-BR" sz="1400" dirty="0"/>
              <a:t>Serviços para uma grande base de turistas</a:t>
            </a:r>
          </a:p>
          <a:p>
            <a:pPr>
              <a:buSzPct val="100000"/>
            </a:pPr>
            <a:r>
              <a:rPr lang="pt-BR" sz="1400" dirty="0"/>
              <a:t>Instalações multidimensionais que abrigam um programa de amenidades robusto</a:t>
            </a:r>
          </a:p>
          <a:p>
            <a:pPr>
              <a:buSzPct val="100000"/>
            </a:pPr>
            <a:r>
              <a:rPr lang="pt-BR" sz="1400" dirty="0"/>
              <a:t>Grande quantidade de apartamentos</a:t>
            </a:r>
          </a:p>
          <a:p>
            <a:pPr>
              <a:buSzPct val="100000"/>
            </a:pPr>
            <a:r>
              <a:rPr lang="pt-BR" sz="1400" dirty="0"/>
              <a:t>Instalações de entretenimento grandes e dedicadas</a:t>
            </a:r>
          </a:p>
          <a:p>
            <a:pPr>
              <a:buSzPct val="100000"/>
            </a:pPr>
            <a:r>
              <a:rPr lang="pt-BR" sz="1400" dirty="0"/>
              <a:t>Shoppings cobertos na propriedade</a:t>
            </a:r>
          </a:p>
          <a:p>
            <a:pPr>
              <a:buSzPct val="100000"/>
            </a:pPr>
            <a:r>
              <a:rPr lang="pt-BR" sz="1400" dirty="0"/>
              <a:t>Ampla variedade de opções de alimentos e bebidas com chefs famosos e restaurantes de marca</a:t>
            </a:r>
          </a:p>
          <a:p>
            <a:pPr>
              <a:buSzPct val="100000"/>
            </a:pPr>
            <a:r>
              <a:rPr lang="pt-BR" sz="1400" dirty="0"/>
              <a:t>O gasto médio dos jogadores tende a ser mais alto do que o de um cassino local</a:t>
            </a:r>
            <a:endParaRPr lang="en-US" dirty="0"/>
          </a:p>
        </p:txBody>
      </p:sp>
      <p:sp>
        <p:nvSpPr>
          <p:cNvPr id="32" name="Text Placeholder 4"/>
          <p:cNvSpPr txBox="1">
            <a:spLocks/>
          </p:cNvSpPr>
          <p:nvPr/>
        </p:nvSpPr>
        <p:spPr bwMode="gray">
          <a:xfrm>
            <a:off x="4723644" y="3241963"/>
            <a:ext cx="4113031" cy="331970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0" tIns="40991" rIns="0" bIns="40991" numCol="1" anchor="t" anchorCtr="0" compatLnSpc="1">
            <a:prstTxWarp prst="textNoShape">
              <a:avLst/>
            </a:prstTxWarp>
          </a:bodyPr>
          <a:lstStyle/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Serviços para uma grande base local e regional</a:t>
            </a:r>
          </a:p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A receita é principalmente centrada em jogos</a:t>
            </a:r>
          </a:p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Atrai o mercado de médio a baixo nível e promove alta frequência de jogo em vez de alto gasto</a:t>
            </a:r>
          </a:p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O número de quartos é menor, atendendo apenas aos hóspedes regionais</a:t>
            </a:r>
          </a:p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Apresenta formas menores de amenidades que são atraentes para o mercado-alvo</a:t>
            </a:r>
          </a:p>
          <a:p>
            <a:pPr marL="228600" indent="-228600" fontAlgn="base">
              <a:spcBef>
                <a:spcPts val="10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/>
            </a:pPr>
            <a:r>
              <a:rPr lang="pt-BR" sz="1400" dirty="0">
                <a:latin typeface="+mj-lt"/>
              </a:rPr>
              <a:t>As opções de alimentos e bebidas geralmente são reduzidas e operadas internamente (embora a tendência esteja mudando em alguns mercados regionais maiores)</a:t>
            </a:r>
            <a:endParaRPr lang="en-US" kern="0" dirty="0"/>
          </a:p>
        </p:txBody>
      </p:sp>
      <p:grpSp>
        <p:nvGrpSpPr>
          <p:cNvPr id="9" name="Group 8"/>
          <p:cNvGrpSpPr/>
          <p:nvPr/>
        </p:nvGrpSpPr>
        <p:grpSpPr>
          <a:xfrm>
            <a:off x="301972" y="1681770"/>
            <a:ext cx="4113031" cy="1371600"/>
            <a:chOff x="154169" y="1457325"/>
            <a:chExt cx="4113031" cy="1371600"/>
          </a:xfrm>
        </p:grpSpPr>
        <p:pic>
          <p:nvPicPr>
            <p:cNvPr id="34" name="Picture 4" descr="http://www.cntraveler.com/hotels/north-america/united-states/encore-wynn-las-vegas-las-vegas-nevada/_jcr_content/par/cn_contentwell/par-main/cn_colctrl/par-col1/cn_features_containe/cn_manual_feature_0/cn_image_0.size.encore-wynn-las-vegas-las-vegas-nevada-104228-1.jpg"/>
            <p:cNvPicPr>
              <a:picLocks noChangeAspect="1" noChangeArrowheads="1"/>
            </p:cNvPicPr>
            <p:nvPr/>
          </p:nvPicPr>
          <p:blipFill rotWithShape="1">
            <a:blip r:embed="rId2" cstate="print"/>
            <a:srcRect t="5556" b="5556"/>
            <a:stretch/>
          </p:blipFill>
          <p:spPr bwMode="auto">
            <a:xfrm>
              <a:off x="2209800" y="1457325"/>
              <a:ext cx="2057400" cy="1371600"/>
            </a:xfrm>
            <a:prstGeom prst="rect">
              <a:avLst/>
            </a:prstGeom>
            <a:noFill/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/>
            <a:srcRect l="25" r="25"/>
            <a:stretch/>
          </p:blipFill>
          <p:spPr>
            <a:xfrm>
              <a:off x="154169" y="1457325"/>
              <a:ext cx="2057400" cy="1371600"/>
            </a:xfrm>
            <a:prstGeom prst="rect">
              <a:avLst/>
            </a:prstGeom>
          </p:spPr>
        </p:pic>
      </p:grpSp>
      <p:grpSp>
        <p:nvGrpSpPr>
          <p:cNvPr id="8" name="Group 7"/>
          <p:cNvGrpSpPr/>
          <p:nvPr/>
        </p:nvGrpSpPr>
        <p:grpSpPr>
          <a:xfrm>
            <a:off x="4725290" y="1681770"/>
            <a:ext cx="4111385" cy="1371600"/>
            <a:chOff x="4727819" y="1457325"/>
            <a:chExt cx="4111385" cy="1371600"/>
          </a:xfrm>
        </p:grpSpPr>
        <p:pic>
          <p:nvPicPr>
            <p:cNvPr id="31" name="Picture 6" descr="https://encrypted-tbn3.gstatic.com/images?q=tbn:ANd9GcRXmBsCJx-wQ_uRZLaME56s0zH2VKohma_hn9JfksxttFC1DuVJn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/>
            <a:srcRect t="15361" b="250"/>
            <a:stretch/>
          </p:blipFill>
          <p:spPr bwMode="auto">
            <a:xfrm>
              <a:off x="6781804" y="1457325"/>
              <a:ext cx="2057400" cy="1371600"/>
            </a:xfrm>
            <a:prstGeom prst="rect">
              <a:avLst/>
            </a:prstGeom>
            <a:noFill/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6"/>
            <a:srcRect/>
            <a:stretch/>
          </p:blipFill>
          <p:spPr>
            <a:xfrm>
              <a:off x="4727819" y="1457325"/>
              <a:ext cx="2057400" cy="1371600"/>
            </a:xfrm>
            <a:prstGeom prst="rect">
              <a:avLst/>
            </a:prstGeom>
          </p:spPr>
        </p:pic>
      </p:grpSp>
      <p:sp>
        <p:nvSpPr>
          <p:cNvPr id="36" name="TextBox 35"/>
          <p:cNvSpPr txBox="1"/>
          <p:nvPr/>
        </p:nvSpPr>
        <p:spPr>
          <a:xfrm>
            <a:off x="493214" y="1169906"/>
            <a:ext cx="3721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Destino</a:t>
            </a:r>
            <a:r>
              <a:rPr lang="en-US" b="1" dirty="0"/>
              <a:t> / Resorts </a:t>
            </a:r>
            <a:r>
              <a:rPr lang="en-US" b="1" dirty="0" err="1"/>
              <a:t>integrados</a:t>
            </a:r>
            <a:endParaRPr lang="en-US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4929449" y="1169906"/>
            <a:ext cx="351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Instalações</a:t>
            </a:r>
            <a:r>
              <a:rPr lang="en-US" b="1" dirty="0"/>
              <a:t> </a:t>
            </a:r>
            <a:r>
              <a:rPr lang="en-US" b="1" dirty="0" err="1"/>
              <a:t>Locais</a:t>
            </a:r>
            <a:r>
              <a:rPr lang="en-US" b="1" dirty="0"/>
              <a:t> / </a:t>
            </a:r>
            <a:r>
              <a:rPr lang="en-US" b="1" dirty="0" err="1"/>
              <a:t>Regionais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40584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Mix de Receita do Mercado de Destino e Regional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15</a:t>
            </a:fld>
            <a:endParaRPr lang="en-US" dirty="0">
              <a:latin typeface="+mj-lt"/>
            </a:endParaRPr>
          </a:p>
        </p:txBody>
      </p:sp>
      <p:graphicFrame>
        <p:nvGraphicFramePr>
          <p:cNvPr id="6" name="Chart 5"/>
          <p:cNvGraphicFramePr>
            <a:graphicFrameLocks/>
          </p:cNvGraphicFramePr>
          <p:nvPr/>
        </p:nvGraphicFramePr>
        <p:xfrm>
          <a:off x="528158" y="1876944"/>
          <a:ext cx="3787217" cy="37872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Chart 6"/>
          <p:cNvGraphicFramePr>
            <a:graphicFrameLocks/>
          </p:cNvGraphicFramePr>
          <p:nvPr/>
        </p:nvGraphicFramePr>
        <p:xfrm>
          <a:off x="4842322" y="1876944"/>
          <a:ext cx="3787217" cy="37872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767534" y="1444683"/>
            <a:ext cx="3308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Propriedades</a:t>
            </a:r>
            <a:r>
              <a:rPr lang="en-US" b="1" dirty="0"/>
              <a:t> de </a:t>
            </a:r>
            <a:r>
              <a:rPr lang="en-US" b="1" dirty="0" err="1"/>
              <a:t>destino</a:t>
            </a:r>
            <a:endParaRPr lang="en-US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5081698" y="1444683"/>
            <a:ext cx="3308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Propriedades</a:t>
            </a:r>
            <a:r>
              <a:rPr lang="en-US" b="1" dirty="0"/>
              <a:t> </a:t>
            </a:r>
            <a:r>
              <a:rPr lang="en-US" b="1" dirty="0" err="1"/>
              <a:t>Regionais</a:t>
            </a:r>
            <a:endParaRPr lang="en-US" b="1" dirty="0"/>
          </a:p>
        </p:txBody>
      </p:sp>
      <p:grpSp>
        <p:nvGrpSpPr>
          <p:cNvPr id="25" name="Group 24"/>
          <p:cNvGrpSpPr/>
          <p:nvPr/>
        </p:nvGrpSpPr>
        <p:grpSpPr>
          <a:xfrm>
            <a:off x="1509800" y="5870064"/>
            <a:ext cx="765961" cy="261610"/>
            <a:chOff x="852575" y="6107046"/>
            <a:chExt cx="765961" cy="261610"/>
          </a:xfrm>
        </p:grpSpPr>
        <p:sp>
          <p:nvSpPr>
            <p:cNvPr id="17" name="Rectangle 16"/>
            <p:cNvSpPr/>
            <p:nvPr/>
          </p:nvSpPr>
          <p:spPr>
            <a:xfrm>
              <a:off x="852575" y="6182987"/>
              <a:ext cx="109728" cy="109728"/>
            </a:xfrm>
            <a:prstGeom prst="rect">
              <a:avLst/>
            </a:prstGeom>
            <a:solidFill>
              <a:srgbClr val="A40800"/>
            </a:solidFill>
            <a:ln>
              <a:solidFill>
                <a:srgbClr val="A408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94147" y="6107046"/>
              <a:ext cx="62438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Casino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715306" y="5870064"/>
            <a:ext cx="2147800" cy="261610"/>
            <a:chOff x="852575" y="6288022"/>
            <a:chExt cx="2147800" cy="261610"/>
          </a:xfrm>
        </p:grpSpPr>
        <p:sp>
          <p:nvSpPr>
            <p:cNvPr id="18" name="Rectangle 17"/>
            <p:cNvSpPr/>
            <p:nvPr/>
          </p:nvSpPr>
          <p:spPr>
            <a:xfrm>
              <a:off x="852575" y="6363963"/>
              <a:ext cx="109728" cy="10972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994148" y="6288022"/>
              <a:ext cx="200622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Entertainment, Retail &amp; Other</a:t>
              </a: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7158125" y="5870064"/>
            <a:ext cx="673752" cy="261610"/>
            <a:chOff x="852575" y="7011192"/>
            <a:chExt cx="673752" cy="261610"/>
          </a:xfrm>
        </p:grpSpPr>
        <p:sp>
          <p:nvSpPr>
            <p:cNvPr id="20" name="Rectangle 19"/>
            <p:cNvSpPr/>
            <p:nvPr/>
          </p:nvSpPr>
          <p:spPr>
            <a:xfrm>
              <a:off x="852575" y="7087133"/>
              <a:ext cx="109728" cy="109728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994149" y="7011192"/>
              <a:ext cx="53217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Hotel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302651" y="5870064"/>
            <a:ext cx="1415930" cy="261610"/>
            <a:chOff x="852575" y="6626465"/>
            <a:chExt cx="1415930" cy="261610"/>
          </a:xfrm>
        </p:grpSpPr>
        <p:sp>
          <p:nvSpPr>
            <p:cNvPr id="19" name="Rectangle 18"/>
            <p:cNvSpPr/>
            <p:nvPr/>
          </p:nvSpPr>
          <p:spPr>
            <a:xfrm>
              <a:off x="852575" y="6702406"/>
              <a:ext cx="109728" cy="10972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994148" y="6626465"/>
              <a:ext cx="127435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Food &amp; Beverage</a:t>
              </a:r>
            </a:p>
          </p:txBody>
        </p:sp>
      </p:grpSp>
      <p:sp>
        <p:nvSpPr>
          <p:cNvPr id="29" name="TextBox 28"/>
          <p:cNvSpPr txBox="1"/>
          <p:nvPr/>
        </p:nvSpPr>
        <p:spPr>
          <a:xfrm>
            <a:off x="-4156" y="6609292"/>
            <a:ext cx="57191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Source: Innovation Group.</a:t>
            </a:r>
          </a:p>
        </p:txBody>
      </p:sp>
    </p:spTree>
    <p:extLst>
      <p:ext uri="{BB962C8B-B14F-4D97-AF65-F5344CB8AC3E}">
        <p14:creationId xmlns:p14="http://schemas.microsoft.com/office/powerpoint/2010/main" val="938843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Tendências nos mercados de destino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7C2EB-683B-42C2-A7DA-FFE443A812CB}" type="slidenum">
              <a:rPr lang="en-US" smtClean="0">
                <a:latin typeface="+mj-lt"/>
              </a:rPr>
              <a:t>16</a:t>
            </a:fld>
            <a:endParaRPr lang="en-US" dirty="0">
              <a:latin typeface="+mj-lt"/>
            </a:endParaRPr>
          </a:p>
        </p:txBody>
      </p:sp>
      <p:graphicFrame>
        <p:nvGraphicFramePr>
          <p:cNvPr id="14" name="Chart 13"/>
          <p:cNvGraphicFramePr/>
          <p:nvPr>
            <p:extLst>
              <p:ext uri="{D42A27DB-BD31-4B8C-83A1-F6EECF244321}">
                <p14:modId xmlns:p14="http://schemas.microsoft.com/office/powerpoint/2010/main" val="2798826734"/>
              </p:ext>
            </p:extLst>
          </p:nvPr>
        </p:nvGraphicFramePr>
        <p:xfrm>
          <a:off x="191193" y="1088967"/>
          <a:ext cx="8761615" cy="54726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-4156" y="6609292"/>
            <a:ext cx="57191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Source: LVCVA, UNLV, Innovation Group.</a:t>
            </a:r>
          </a:p>
        </p:txBody>
      </p:sp>
    </p:spTree>
    <p:extLst>
      <p:ext uri="{BB962C8B-B14F-4D97-AF65-F5344CB8AC3E}">
        <p14:creationId xmlns:p14="http://schemas.microsoft.com/office/powerpoint/2010/main" val="300675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sp>
        <p:nvSpPr>
          <p:cNvPr id="19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47996" y="6561667"/>
            <a:ext cx="2057400" cy="236009"/>
          </a:xfrm>
        </p:spPr>
        <p:txBody>
          <a:bodyPr/>
          <a:lstStyle/>
          <a:p>
            <a:r>
              <a:rPr lang="en-US" dirty="0">
                <a:latin typeface="+mj-lt"/>
              </a:rPr>
              <a:t>12</a:t>
            </a:r>
          </a:p>
        </p:txBody>
      </p:sp>
      <p:pic>
        <p:nvPicPr>
          <p:cNvPr id="4" name="KMM Video Trimme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085525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905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4263073" y="2775056"/>
            <a:ext cx="4675187" cy="1211262"/>
          </a:xfrm>
        </p:spPr>
        <p:txBody>
          <a:bodyPr>
            <a:normAutofit fontScale="92500" lnSpcReduction="10000"/>
          </a:bodyPr>
          <a:lstStyle/>
          <a:p>
            <a:r>
              <a:rPr lang="pt-BR" dirty="0"/>
              <a:t>Benefícios da Legalização de Jogos de </a:t>
            </a:r>
            <a:r>
              <a:rPr lang="pt-BR" dirty="0" smtClean="0"/>
              <a:t>Azar</a:t>
            </a:r>
          </a:p>
          <a:p>
            <a:r>
              <a:rPr lang="pt-BR" sz="1900" dirty="0" smtClean="0"/>
              <a:t>Fim da apresentacao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4317663" y="4552700"/>
            <a:ext cx="4675187" cy="1211262"/>
          </a:xfrm>
        </p:spPr>
        <p:txBody>
          <a:bodyPr/>
          <a:lstStyle/>
          <a:p>
            <a:r>
              <a:rPr lang="en-US" dirty="0"/>
              <a:t>7 de Maio, 2024</a:t>
            </a:r>
          </a:p>
        </p:txBody>
      </p:sp>
    </p:spTree>
    <p:extLst>
      <p:ext uri="{BB962C8B-B14F-4D97-AF65-F5344CB8AC3E}">
        <p14:creationId xmlns:p14="http://schemas.microsoft.com/office/powerpoint/2010/main" val="293048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515625e-8f19-49ec-97da-c9adb3ae718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E3F148A6A13F84D84470925A7D9D7F2" ma:contentTypeVersion="15" ma:contentTypeDescription="Create a new document." ma:contentTypeScope="" ma:versionID="6779e9fed4f3fc74f1a10bb878168ed0">
  <xsd:schema xmlns:xsd="http://www.w3.org/2001/XMLSchema" xmlns:xs="http://www.w3.org/2001/XMLSchema" xmlns:p="http://schemas.microsoft.com/office/2006/metadata/properties" xmlns:ns3="8515625e-8f19-49ec-97da-c9adb3ae7186" xmlns:ns4="46f23b1a-09fb-415d-9354-f07eea2f1533" targetNamespace="http://schemas.microsoft.com/office/2006/metadata/properties" ma:root="true" ma:fieldsID="377672fca680fed19e2826bfa19405af" ns3:_="" ns4:_="">
    <xsd:import namespace="8515625e-8f19-49ec-97da-c9adb3ae7186"/>
    <xsd:import namespace="46f23b1a-09fb-415d-9354-f07eea2f153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15625e-8f19-49ec-97da-c9adb3ae718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f23b1a-09fb-415d-9354-f07eea2f153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F4F9FFF-2497-4037-9920-ADCD624C71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C445844-DA73-4B8C-AAA5-D821BA49A408}">
  <ds:schemaRefs>
    <ds:schemaRef ds:uri="http://schemas.microsoft.com/office/infopath/2007/PartnerControls"/>
    <ds:schemaRef ds:uri="http://purl.org/dc/elements/1.1/"/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46f23b1a-09fb-415d-9354-f07eea2f1533"/>
    <ds:schemaRef ds:uri="8515625e-8f19-49ec-97da-c9adb3ae7186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0392BF4-4621-4110-B1F1-4B2CBEF023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515625e-8f19-49ec-97da-c9adb3ae7186"/>
    <ds:schemaRef ds:uri="46f23b1a-09fb-415d-9354-f07eea2f153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3760</TotalTime>
  <Words>1153</Words>
  <Application>Microsoft Office PowerPoint</Application>
  <PresentationFormat>Apresentação na tela (4:3)</PresentationFormat>
  <Paragraphs>168</Paragraphs>
  <Slides>18</Slides>
  <Notes>2</Notes>
  <HiddenSlides>0</HiddenSlides>
  <MMClips>1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Courier New</vt:lpstr>
      <vt:lpstr>Open Sans</vt:lpstr>
      <vt:lpstr>Trebuchet MS</vt:lpstr>
      <vt:lpstr>Wingdings</vt:lpstr>
      <vt:lpstr>Office Theme</vt:lpstr>
      <vt:lpstr>1_Office Theme</vt:lpstr>
      <vt:lpstr>Apresentação do PowerPoint</vt:lpstr>
      <vt:lpstr>Países com Cassinos</vt:lpstr>
      <vt:lpstr>Países com Cassinos ou Jogos de Azar</vt:lpstr>
      <vt:lpstr>Jogos de Azar como forma de entretenimento</vt:lpstr>
      <vt:lpstr>Motivos para Legalizar os Jogos de Azar</vt:lpstr>
      <vt:lpstr>Construindo a estructura certa</vt:lpstr>
      <vt:lpstr>Atenuação de potenciais impactos sociais</vt:lpstr>
      <vt:lpstr>PESSOAS E PLANETA</vt:lpstr>
      <vt:lpstr>NOSSOS IMPACTOS DEVEM SER GLOBAIS</vt:lpstr>
      <vt:lpstr>NOSSOS IMPACTOS </vt:lpstr>
      <vt:lpstr>NOSSOS IMPACTOS </vt:lpstr>
      <vt:lpstr>Impacto Econômico dos Jogos nos E.U.A.</vt:lpstr>
      <vt:lpstr>Impacto da introdução do Resorts Integrados no número de Visitantes</vt:lpstr>
      <vt:lpstr>Visão Geral do Mercado de Destino e Regional</vt:lpstr>
      <vt:lpstr>Mix de Receita do Mercado de Destino e Regional</vt:lpstr>
      <vt:lpstr>Tendências nos mercados de destino</vt:lpstr>
      <vt:lpstr>Video</vt:lpstr>
      <vt:lpstr>Apresentação do PowerPoint</vt:lpstr>
    </vt:vector>
  </TitlesOfParts>
  <Company>Hard Rock International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A.W.Pariente</dc:creator>
  <cp:lastModifiedBy>Luiz Pedro de Rossi Junior</cp:lastModifiedBy>
  <cp:revision>150</cp:revision>
  <cp:lastPrinted>2024-05-02T21:46:49Z</cp:lastPrinted>
  <dcterms:created xsi:type="dcterms:W3CDTF">2017-09-18T00:53:12Z</dcterms:created>
  <dcterms:modified xsi:type="dcterms:W3CDTF">2024-05-09T12:49:20Z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0x0101008E3F148A6A13F84D84470925A7D9D7F2</vt:lpwstr>
  </property>
</Properties>
</file>