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charts/chart9.xml" ContentType="application/vnd.openxmlformats-officedocument.drawingml.chart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734" r:id="rId2"/>
  </p:sldMasterIdLst>
  <p:notesMasterIdLst>
    <p:notesMasterId r:id="rId42"/>
  </p:notesMasterIdLst>
  <p:handoutMasterIdLst>
    <p:handoutMasterId r:id="rId43"/>
  </p:handoutMasterIdLst>
  <p:sldIdLst>
    <p:sldId id="1379" r:id="rId3"/>
    <p:sldId id="1406" r:id="rId4"/>
    <p:sldId id="1413" r:id="rId5"/>
    <p:sldId id="1381" r:id="rId6"/>
    <p:sldId id="1382" r:id="rId7"/>
    <p:sldId id="1394" r:id="rId8"/>
    <p:sldId id="1395" r:id="rId9"/>
    <p:sldId id="1396" r:id="rId10"/>
    <p:sldId id="1423" r:id="rId11"/>
    <p:sldId id="1402" r:id="rId12"/>
    <p:sldId id="1405" r:id="rId13"/>
    <p:sldId id="1415" r:id="rId14"/>
    <p:sldId id="1388" r:id="rId15"/>
    <p:sldId id="1432" r:id="rId16"/>
    <p:sldId id="1358" r:id="rId17"/>
    <p:sldId id="1378" r:id="rId18"/>
    <p:sldId id="1416" r:id="rId19"/>
    <p:sldId id="1357" r:id="rId20"/>
    <p:sldId id="1420" r:id="rId21"/>
    <p:sldId id="1433" r:id="rId22"/>
    <p:sldId id="1360" r:id="rId23"/>
    <p:sldId id="1421" r:id="rId24"/>
    <p:sldId id="1422" r:id="rId25"/>
    <p:sldId id="1424" r:id="rId26"/>
    <p:sldId id="1428" r:id="rId27"/>
    <p:sldId id="1411" r:id="rId28"/>
    <p:sldId id="1370" r:id="rId29"/>
    <p:sldId id="1407" r:id="rId30"/>
    <p:sldId id="1383" r:id="rId31"/>
    <p:sldId id="1384" r:id="rId32"/>
    <p:sldId id="1385" r:id="rId33"/>
    <p:sldId id="1386" r:id="rId34"/>
    <p:sldId id="1430" r:id="rId35"/>
    <p:sldId id="1408" r:id="rId36"/>
    <p:sldId id="1434" r:id="rId37"/>
    <p:sldId id="1435" r:id="rId38"/>
    <p:sldId id="1431" r:id="rId39"/>
    <p:sldId id="1391" r:id="rId40"/>
    <p:sldId id="1202" r:id="rId41"/>
  </p:sldIdLst>
  <p:sldSz cx="9144000" cy="5143500" type="screen16x9"/>
  <p:notesSz cx="6799263" cy="9929813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FFFF00"/>
    <a:srgbClr val="FFFF99"/>
    <a:srgbClr val="2C388E"/>
    <a:srgbClr val="F1F1F1"/>
    <a:srgbClr val="FF6600"/>
    <a:srgbClr val="036497"/>
    <a:srgbClr val="008000"/>
    <a:srgbClr val="02A4A5"/>
    <a:srgbClr val="339966"/>
    <a:srgbClr val="33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Estilo Claro 3 - Ênfas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Estilo Médio 1 - Ênfas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Estilo Médio 3 - Ênfas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Estilo Escuro 2 - Ênfase 5/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2540" autoAdjust="0"/>
  </p:normalViewPr>
  <p:slideViewPr>
    <p:cSldViewPr showGuides="1">
      <p:cViewPr varScale="1">
        <p:scale>
          <a:sx n="93" d="100"/>
          <a:sy n="93" d="100"/>
        </p:scale>
        <p:origin x="-666" y="-102"/>
      </p:cViewPr>
      <p:guideLst>
        <p:guide orient="horz" pos="2845"/>
        <p:guide orient="horz" pos="1166"/>
        <p:guide orient="horz" pos="3239"/>
        <p:guide pos="1441"/>
        <p:guide pos="2880"/>
        <p:guide pos="4319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5" d="100"/>
        <a:sy n="95" d="100"/>
      </p:scale>
      <p:origin x="0" y="2796"/>
    </p:cViewPr>
  </p:sorterViewPr>
  <p:notesViewPr>
    <p:cSldViewPr showGuides="1">
      <p:cViewPr varScale="1">
        <p:scale>
          <a:sx n="49" d="100"/>
          <a:sy n="49" d="100"/>
        </p:scale>
        <p:origin x="-2964" y="-90"/>
      </p:cViewPr>
      <p:guideLst>
        <p:guide orient="horz" pos="3128"/>
        <p:guide pos="2143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style val="26"/>
  <c:chart>
    <c:title>
      <c:tx>
        <c:rich>
          <a:bodyPr/>
          <a:lstStyle/>
          <a:p>
            <a:pPr>
              <a:defRPr sz="1200">
                <a:solidFill>
                  <a:schemeClr val="tx2"/>
                </a:solidFill>
              </a:defRPr>
            </a:pPr>
            <a:r>
              <a:rPr lang="en-US" sz="1600" dirty="0" err="1">
                <a:solidFill>
                  <a:schemeClr val="tx2"/>
                </a:solidFill>
              </a:rPr>
              <a:t>Vendas</a:t>
            </a:r>
            <a:r>
              <a:rPr lang="en-US" sz="1600" dirty="0">
                <a:solidFill>
                  <a:schemeClr val="tx2"/>
                </a:solidFill>
              </a:rPr>
              <a:t> de </a:t>
            </a:r>
            <a:r>
              <a:rPr lang="en-US" sz="1600" dirty="0" smtClean="0">
                <a:solidFill>
                  <a:schemeClr val="tx2"/>
                </a:solidFill>
              </a:rPr>
              <a:t>Smartphones</a:t>
            </a:r>
          </a:p>
          <a:p>
            <a:pPr>
              <a:defRPr sz="1200">
                <a:solidFill>
                  <a:schemeClr val="tx2"/>
                </a:solidFill>
              </a:defRPr>
            </a:pPr>
            <a:r>
              <a:rPr lang="en-US" sz="1200" b="0" i="1" dirty="0" err="1" smtClean="0">
                <a:solidFill>
                  <a:schemeClr val="tx2"/>
                </a:solidFill>
              </a:rPr>
              <a:t>em</a:t>
            </a:r>
            <a:r>
              <a:rPr lang="en-US" sz="1200" b="0" i="1" baseline="0" dirty="0" smtClean="0">
                <a:solidFill>
                  <a:schemeClr val="tx2"/>
                </a:solidFill>
              </a:rPr>
              <a:t> </a:t>
            </a:r>
            <a:r>
              <a:rPr lang="en-US" sz="1200" b="0" i="1" baseline="0" dirty="0" err="1" smtClean="0">
                <a:solidFill>
                  <a:schemeClr val="tx2"/>
                </a:solidFill>
              </a:rPr>
              <a:t>milhões</a:t>
            </a:r>
            <a:endParaRPr lang="en-US" sz="1200" b="0" i="1" dirty="0">
              <a:solidFill>
                <a:schemeClr val="tx2"/>
              </a:solidFill>
            </a:endParaRPr>
          </a:p>
        </c:rich>
      </c:tx>
      <c:layout/>
    </c:title>
    <c:plotArea>
      <c:layout>
        <c:manualLayout>
          <c:layoutTarget val="inner"/>
          <c:xMode val="edge"/>
          <c:yMode val="edge"/>
          <c:x val="3.2334370255156841E-2"/>
          <c:y val="0.28806250000000005"/>
          <c:w val="0.93533125948968643"/>
          <c:h val="0.60441264763779523"/>
        </c:manualLayout>
      </c:layout>
      <c:lineChart>
        <c:grouping val="standard"/>
        <c:ser>
          <c:idx val="0"/>
          <c:order val="0"/>
          <c:tx>
            <c:strRef>
              <c:f>Plan1!$B$1</c:f>
              <c:strCache>
                <c:ptCount val="1"/>
                <c:pt idx="0">
                  <c:v>Smartphones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pPr>
              <a:solidFill>
                <a:srgbClr val="7030A0"/>
              </a:solidFill>
              <a:ln>
                <a:solidFill>
                  <a:srgbClr val="7030A0"/>
                </a:solidFill>
              </a:ln>
            </c:spPr>
          </c:marker>
          <c:dLbls>
            <c:numFmt formatCode="#,##0" sourceLinked="0"/>
            <c:txPr>
              <a:bodyPr/>
              <a:lstStyle/>
              <a:p>
                <a:pPr>
                  <a:defRPr sz="2000" b="1"/>
                </a:pPr>
                <a:endParaRPr lang="pt-BR"/>
              </a:p>
            </c:txPr>
            <c:dLblPos val="t"/>
            <c:showVal val="1"/>
          </c:dLbls>
          <c:cat>
            <c:strRef>
              <c:f>Plan1!$A$2:$A$5</c:f>
              <c:strCach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2015*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16.010000000000005</c:v>
                </c:pt>
                <c:pt idx="1">
                  <c:v>35.195000000000007</c:v>
                </c:pt>
                <c:pt idx="2">
                  <c:v>54.550999999999995</c:v>
                </c:pt>
                <c:pt idx="3">
                  <c:v>63.611000000000004</c:v>
                </c:pt>
              </c:numCache>
            </c:numRef>
          </c:val>
        </c:ser>
        <c:dLbls/>
        <c:marker val="1"/>
        <c:axId val="93202688"/>
        <c:axId val="93216768"/>
      </c:lineChart>
      <c:catAx>
        <c:axId val="93202688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100"/>
            </a:pPr>
            <a:endParaRPr lang="pt-BR"/>
          </a:p>
        </c:txPr>
        <c:crossAx val="93216768"/>
        <c:crosses val="autoZero"/>
        <c:auto val="1"/>
        <c:lblAlgn val="ctr"/>
        <c:lblOffset val="0"/>
      </c:catAx>
      <c:valAx>
        <c:axId val="93216768"/>
        <c:scaling>
          <c:orientation val="minMax"/>
        </c:scaling>
        <c:axPos val="l"/>
        <c:numFmt formatCode="General" sourceLinked="1"/>
        <c:majorTickMark val="none"/>
        <c:tickLblPos val="none"/>
        <c:spPr>
          <a:ln>
            <a:noFill/>
          </a:ln>
        </c:spPr>
        <c:crossAx val="9320268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>
          <a:latin typeface="Calibri" pitchFamily="34" charset="0"/>
        </a:defRPr>
      </a:pPr>
      <a:endParaRPr lang="pt-BR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style val="26"/>
  <c:chart>
    <c:autoTitleDeleted val="1"/>
    <c:plotArea>
      <c:layout>
        <c:manualLayout>
          <c:layoutTarget val="inner"/>
          <c:xMode val="edge"/>
          <c:yMode val="edge"/>
          <c:x val="0.18956283866320336"/>
          <c:y val="0.1183667065569395"/>
          <c:w val="0.54106561680375975"/>
          <c:h val="0.76559945708513921"/>
        </c:manualLayout>
      </c:layout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Pt>
            <c:idx val="0"/>
            <c:spPr>
              <a:solidFill>
                <a:srgbClr val="002060"/>
              </a:solidFill>
            </c:spPr>
          </c:dPt>
          <c:dPt>
            <c:idx val="1"/>
            <c:spPr>
              <a:solidFill>
                <a:schemeClr val="tx2">
                  <a:lumMod val="20000"/>
                  <a:lumOff val="80000"/>
                </a:schemeClr>
              </a:solidFill>
            </c:spPr>
          </c:dPt>
          <c:dLbls>
            <c:dLbl>
              <c:idx val="0"/>
              <c:layout>
                <c:manualLayout>
                  <c:x val="-0.20951793296473775"/>
                  <c:y val="-4.9643909019768083E-2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20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pt-BR"/>
                </a:p>
              </c:txPr>
              <c:showVal val="1"/>
            </c:dLbl>
            <c:dLbl>
              <c:idx val="1"/>
              <c:delete val="1"/>
            </c:dLbl>
            <c:numFmt formatCode="0%" sourceLinked="0"/>
            <c:txPr>
              <a:bodyPr/>
              <a:lstStyle/>
              <a:p>
                <a:pPr>
                  <a:defRPr sz="20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pt-BR"/>
              </a:p>
            </c:txPr>
            <c:showVal val="1"/>
            <c:showLeaderLines val="1"/>
          </c:dLbls>
          <c:cat>
            <c:strRef>
              <c:f>Plan1!$A$2:$A$3</c:f>
              <c:strCache>
                <c:ptCount val="2"/>
                <c:pt idx="0">
                  <c:v>1º Tri</c:v>
                </c:pt>
                <c:pt idx="1">
                  <c:v>2º Tri</c:v>
                </c:pt>
              </c:strCache>
            </c:strRef>
          </c:cat>
          <c:val>
            <c:numRef>
              <c:f>Plan1!$B$2:$B$3</c:f>
              <c:numCache>
                <c:formatCode>General</c:formatCode>
                <c:ptCount val="2"/>
                <c:pt idx="0">
                  <c:v>0.53</c:v>
                </c:pt>
                <c:pt idx="1">
                  <c:v>0.47000000000000003</c:v>
                </c:pt>
              </c:numCache>
            </c:numRef>
          </c:val>
        </c:ser>
        <c:dLbls/>
        <c:firstSliceAng val="0"/>
      </c:pieChart>
    </c:plotArea>
    <c:plotVisOnly val="1"/>
    <c:dispBlanksAs val="zero"/>
  </c:chart>
  <c:txPr>
    <a:bodyPr/>
    <a:lstStyle/>
    <a:p>
      <a:pPr>
        <a:defRPr sz="1800">
          <a:latin typeface="Calibri" pitchFamily="34" charset="0"/>
        </a:defRPr>
      </a:pPr>
      <a:endParaRPr lang="pt-BR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style val="26"/>
  <c:chart>
    <c:autoTitleDeleted val="1"/>
    <c:plotArea>
      <c:layout>
        <c:manualLayout>
          <c:layoutTarget val="inner"/>
          <c:xMode val="edge"/>
          <c:yMode val="edge"/>
          <c:x val="0.19119289815722318"/>
          <c:y val="2.4102996740391541E-2"/>
          <c:w val="0.52782016968247247"/>
          <c:h val="0.92452304136075991"/>
        </c:manualLayout>
      </c:layout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Pt>
            <c:idx val="0"/>
            <c:spPr>
              <a:solidFill>
                <a:srgbClr val="002060"/>
              </a:solidFill>
            </c:spPr>
          </c:dPt>
          <c:dPt>
            <c:idx val="1"/>
            <c:spPr>
              <a:solidFill>
                <a:schemeClr val="tx2">
                  <a:lumMod val="20000"/>
                  <a:lumOff val="80000"/>
                </a:schemeClr>
              </a:solidFill>
            </c:spPr>
          </c:dPt>
          <c:dLbls>
            <c:dLbl>
              <c:idx val="0"/>
              <c:layout>
                <c:manualLayout>
                  <c:x val="-0.18535639692520675"/>
                  <c:y val="-0.16955406845677604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20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pt-BR"/>
                </a:p>
              </c:txPr>
              <c:showVal val="1"/>
            </c:dLbl>
            <c:dLbl>
              <c:idx val="1"/>
              <c:delete val="1"/>
            </c:dLbl>
            <c:numFmt formatCode="0%" sourceLinked="0"/>
            <c:txPr>
              <a:bodyPr/>
              <a:lstStyle/>
              <a:p>
                <a:pPr>
                  <a:defRPr sz="20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pt-BR"/>
              </a:p>
            </c:txPr>
            <c:showVal val="1"/>
            <c:showLeaderLines val="1"/>
          </c:dLbls>
          <c:cat>
            <c:strRef>
              <c:f>Plan1!$A$2:$A$3</c:f>
              <c:strCache>
                <c:ptCount val="2"/>
                <c:pt idx="0">
                  <c:v>1º Tri</c:v>
                </c:pt>
                <c:pt idx="1">
                  <c:v>2º Tri</c:v>
                </c:pt>
              </c:strCache>
            </c:strRef>
          </c:cat>
          <c:val>
            <c:numRef>
              <c:f>Plan1!$B$2:$B$3</c:f>
              <c:numCache>
                <c:formatCode>General</c:formatCode>
                <c:ptCount val="2"/>
                <c:pt idx="0">
                  <c:v>0.73000000000000009</c:v>
                </c:pt>
                <c:pt idx="1">
                  <c:v>0.27</c:v>
                </c:pt>
              </c:numCache>
            </c:numRef>
          </c:val>
        </c:ser>
        <c:dLbls/>
        <c:firstSliceAng val="0"/>
      </c:pieChart>
    </c:plotArea>
    <c:plotVisOnly val="1"/>
    <c:dispBlanksAs val="zero"/>
  </c:chart>
  <c:txPr>
    <a:bodyPr/>
    <a:lstStyle/>
    <a:p>
      <a:pPr>
        <a:defRPr sz="1800">
          <a:latin typeface="Calibri" pitchFamily="34" charset="0"/>
        </a:defRPr>
      </a:pPr>
      <a:endParaRPr lang="pt-BR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style val="26"/>
  <c:chart>
    <c:autoTitleDeleted val="1"/>
    <c:plotArea>
      <c:layout>
        <c:manualLayout>
          <c:layoutTarget val="inner"/>
          <c:xMode val="edge"/>
          <c:yMode val="edge"/>
          <c:x val="4.3112506978393451E-2"/>
          <c:y val="0.15139803404721794"/>
          <c:w val="0.91377498604321328"/>
          <c:h val="0.75155523007326341"/>
        </c:manualLayout>
      </c:layout>
      <c:barChart>
        <c:barDir val="col"/>
        <c:grouping val="clustered"/>
        <c:ser>
          <c:idx val="0"/>
          <c:order val="0"/>
          <c:tx>
            <c:strRef>
              <c:f>Plan1!$B$1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dLbls>
            <c:numFmt formatCode="#,##0.0" sourceLinked="0"/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  <a:latin typeface="Calibri" pitchFamily="34" charset="0"/>
                  </a:defRPr>
                </a:pPr>
                <a:endParaRPr lang="pt-BR"/>
              </a:p>
            </c:txPr>
            <c:dLblPos val="outEnd"/>
            <c:showVal val="1"/>
          </c:dLbls>
          <c:cat>
            <c:numRef>
              <c:f>Plan1!$A$2:$A$7</c:f>
              <c:numCache>
                <c:formatCode>General</c:formatCode>
                <c:ptCount val="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</c:numCache>
            </c:numRef>
          </c:cat>
          <c:val>
            <c:numRef>
              <c:f>Plan1!$B$2:$B$7</c:f>
              <c:numCache>
                <c:formatCode>General</c:formatCode>
                <c:ptCount val="6"/>
                <c:pt idx="0">
                  <c:v>19</c:v>
                </c:pt>
                <c:pt idx="1">
                  <c:v>18.8</c:v>
                </c:pt>
                <c:pt idx="2">
                  <c:v>22.7</c:v>
                </c:pt>
                <c:pt idx="3">
                  <c:v>25.8</c:v>
                </c:pt>
                <c:pt idx="4">
                  <c:v>31.5</c:v>
                </c:pt>
                <c:pt idx="5">
                  <c:v>31.6</c:v>
                </c:pt>
              </c:numCache>
            </c:numRef>
          </c:val>
        </c:ser>
        <c:dLbls/>
        <c:gapWidth val="36"/>
        <c:axId val="93768320"/>
        <c:axId val="93929856"/>
      </c:barChart>
      <c:catAx>
        <c:axId val="93768320"/>
        <c:scaling>
          <c:orientation val="minMax"/>
        </c:scaling>
        <c:axPos val="b"/>
        <c:numFmt formatCode="General" sourceLinked="1"/>
        <c:maj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 b="1">
                <a:latin typeface="Calibri" pitchFamily="34" charset="0"/>
              </a:defRPr>
            </a:pPr>
            <a:endParaRPr lang="pt-BR"/>
          </a:p>
        </c:txPr>
        <c:crossAx val="93929856"/>
        <c:crosses val="autoZero"/>
        <c:auto val="1"/>
        <c:lblAlgn val="ctr"/>
        <c:lblOffset val="0"/>
      </c:catAx>
      <c:valAx>
        <c:axId val="93929856"/>
        <c:scaling>
          <c:orientation val="minMax"/>
          <c:min val="10"/>
        </c:scaling>
        <c:axPos val="l"/>
        <c:numFmt formatCode="General" sourceLinked="1"/>
        <c:majorTickMark val="none"/>
        <c:tickLblPos val="none"/>
        <c:spPr>
          <a:ln>
            <a:noFill/>
          </a:ln>
        </c:spPr>
        <c:crossAx val="9376832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pt-BR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style val="29"/>
  <c:chart>
    <c:autoTitleDeleted val="1"/>
    <c:plotArea>
      <c:layout>
        <c:manualLayout>
          <c:layoutTarget val="inner"/>
          <c:xMode val="edge"/>
          <c:yMode val="edge"/>
          <c:x val="4.8894313034901875E-2"/>
          <c:y val="0.19682598722955794"/>
          <c:w val="0.90221137393019624"/>
          <c:h val="0.66421223784611327"/>
        </c:manualLayout>
      </c:layout>
      <c:lineChart>
        <c:grouping val="stacked"/>
        <c:ser>
          <c:idx val="0"/>
          <c:order val="0"/>
          <c:tx>
            <c:strRef>
              <c:f>Plan1!$B$1</c:f>
              <c:strCache>
                <c:ptCount val="1"/>
                <c:pt idx="0">
                  <c:v>Série 1</c:v>
                </c:pt>
              </c:strCache>
            </c:strRef>
          </c:tx>
          <c:spPr>
            <a:ln>
              <a:solidFill>
                <a:schemeClr val="accent2"/>
              </a:solidFill>
            </a:ln>
          </c:spPr>
          <c:marker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dPt>
            <c:idx val="1"/>
          </c:dPt>
          <c:dPt>
            <c:idx val="2"/>
          </c:dPt>
          <c:dPt>
            <c:idx val="3"/>
          </c:dPt>
          <c:dPt>
            <c:idx val="4"/>
          </c:dPt>
          <c:dLbls>
            <c:delete val="1"/>
          </c:dLbls>
          <c:cat>
            <c:strRef>
              <c:f>Plan1!$A$2:$A$9</c:f>
              <c:strCache>
                <c:ptCount val="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2T15</c:v>
                </c:pt>
              </c:strCache>
            </c:strRef>
          </c:cat>
          <c:val>
            <c:numRef>
              <c:f>Plan1!$B$2:$B$9</c:f>
              <c:numCache>
                <c:formatCode>General</c:formatCode>
                <c:ptCount val="8"/>
                <c:pt idx="0">
                  <c:v>0.32000000000000006</c:v>
                </c:pt>
                <c:pt idx="1">
                  <c:v>0.28000000000000008</c:v>
                </c:pt>
                <c:pt idx="2">
                  <c:v>0.23</c:v>
                </c:pt>
                <c:pt idx="3">
                  <c:v>0.19</c:v>
                </c:pt>
                <c:pt idx="4">
                  <c:v>0.17</c:v>
                </c:pt>
                <c:pt idx="5">
                  <c:v>0.15000000000000002</c:v>
                </c:pt>
                <c:pt idx="6">
                  <c:v>0.14000000000000001</c:v>
                </c:pt>
                <c:pt idx="7">
                  <c:v>0.13</c:v>
                </c:pt>
              </c:numCache>
            </c:numRef>
          </c:val>
        </c:ser>
        <c:dLbls>
          <c:showVal val="1"/>
        </c:dLbls>
        <c:marker val="1"/>
        <c:axId val="93883776"/>
        <c:axId val="93894144"/>
      </c:lineChart>
      <c:catAx>
        <c:axId val="93883776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400" b="1">
                <a:latin typeface="Calibri" pitchFamily="34" charset="0"/>
                <a:cs typeface="Calibri" pitchFamily="34" charset="0"/>
              </a:defRPr>
            </a:pPr>
            <a:endParaRPr lang="pt-BR"/>
          </a:p>
        </c:txPr>
        <c:crossAx val="93894144"/>
        <c:crosses val="autoZero"/>
        <c:auto val="1"/>
        <c:lblAlgn val="ctr"/>
        <c:lblOffset val="100"/>
        <c:tickLblSkip val="7"/>
      </c:catAx>
      <c:valAx>
        <c:axId val="93894144"/>
        <c:scaling>
          <c:orientation val="minMax"/>
          <c:min val="0.1"/>
        </c:scaling>
        <c:delete val="1"/>
        <c:axPos val="l"/>
        <c:numFmt formatCode="General" sourceLinked="1"/>
        <c:tickLblPos val="none"/>
        <c:crossAx val="93883776"/>
        <c:crosses val="autoZero"/>
        <c:crossBetween val="between"/>
      </c:valAx>
    </c:plotArea>
    <c:plotVisOnly val="1"/>
    <c:dispBlanksAs val="zero"/>
  </c:chart>
  <c:txPr>
    <a:bodyPr/>
    <a:lstStyle/>
    <a:p>
      <a:pPr>
        <a:defRPr sz="1800"/>
      </a:pPr>
      <a:endParaRPr lang="pt-BR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style val="29"/>
  <c:chart>
    <c:autoTitleDeleted val="1"/>
    <c:plotArea>
      <c:layout>
        <c:manualLayout>
          <c:layoutTarget val="inner"/>
          <c:xMode val="edge"/>
          <c:yMode val="edge"/>
          <c:x val="4.6313900833882302E-2"/>
          <c:y val="0.10269181942411722"/>
          <c:w val="0.90737219833223537"/>
          <c:h val="0.75834640565155409"/>
        </c:manualLayout>
      </c:layout>
      <c:lineChart>
        <c:grouping val="stacked"/>
        <c:ser>
          <c:idx val="0"/>
          <c:order val="0"/>
          <c:tx>
            <c:strRef>
              <c:f>Plan1!$B$1</c:f>
              <c:strCache>
                <c:ptCount val="1"/>
                <c:pt idx="0">
                  <c:v>Série 1</c:v>
                </c:pt>
              </c:strCache>
            </c:strRef>
          </c:tx>
          <c:spPr>
            <a:ln>
              <a:solidFill>
                <a:schemeClr val="accent1">
                  <a:lumMod val="50000"/>
                </a:schemeClr>
              </a:solidFill>
            </a:ln>
          </c:spPr>
          <c:marker>
            <c:spPr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c:spPr>
          </c:marker>
          <c:dPt>
            <c:idx val="1"/>
          </c:dPt>
          <c:dPt>
            <c:idx val="2"/>
          </c:dPt>
          <c:dPt>
            <c:idx val="3"/>
          </c:dPt>
          <c:dPt>
            <c:idx val="4"/>
          </c:dPt>
          <c:dLbls>
            <c:dLbl>
              <c:idx val="0"/>
              <c:layout>
                <c:manualLayout>
                  <c:x val="-0.11275097608949557"/>
                  <c:y val="9.8412993614778982E-2"/>
                </c:manualLayout>
              </c:layout>
              <c:showVal val="1"/>
            </c:dLbl>
            <c:delete val="1"/>
            <c:txPr>
              <a:bodyPr/>
              <a:lstStyle/>
              <a:p>
                <a:pPr>
                  <a:defRPr sz="2400" b="1">
                    <a:latin typeface="Calibri" pitchFamily="34" charset="0"/>
                  </a:defRPr>
                </a:pPr>
                <a:endParaRPr lang="pt-BR"/>
              </a:p>
            </c:txPr>
          </c:dLbls>
          <c:cat>
            <c:strRef>
              <c:f>Plan1!$A$2:$A$9</c:f>
              <c:strCache>
                <c:ptCount val="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2T15</c:v>
                </c:pt>
              </c:strCache>
            </c:strRef>
          </c:cat>
          <c:val>
            <c:numRef>
              <c:f>Plan1!$B$2:$B$9</c:f>
              <c:numCache>
                <c:formatCode>General</c:formatCode>
                <c:ptCount val="8"/>
                <c:pt idx="0">
                  <c:v>91</c:v>
                </c:pt>
                <c:pt idx="1">
                  <c:v>86</c:v>
                </c:pt>
                <c:pt idx="2">
                  <c:v>109</c:v>
                </c:pt>
                <c:pt idx="3">
                  <c:v>115</c:v>
                </c:pt>
                <c:pt idx="4">
                  <c:v>122</c:v>
                </c:pt>
                <c:pt idx="5">
                  <c:v>133</c:v>
                </c:pt>
                <c:pt idx="6">
                  <c:v>130</c:v>
                </c:pt>
                <c:pt idx="7">
                  <c:v>117</c:v>
                </c:pt>
              </c:numCache>
            </c:numRef>
          </c:val>
        </c:ser>
        <c:dLbls>
          <c:showVal val="1"/>
        </c:dLbls>
        <c:marker val="1"/>
        <c:axId val="93990912"/>
        <c:axId val="93992448"/>
      </c:lineChart>
      <c:catAx>
        <c:axId val="93990912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400" b="1">
                <a:latin typeface="Calibri" pitchFamily="34" charset="0"/>
                <a:cs typeface="Calibri" pitchFamily="34" charset="0"/>
              </a:defRPr>
            </a:pPr>
            <a:endParaRPr lang="pt-BR"/>
          </a:p>
        </c:txPr>
        <c:crossAx val="93992448"/>
        <c:crosses val="autoZero"/>
        <c:auto val="1"/>
        <c:lblAlgn val="ctr"/>
        <c:lblOffset val="100"/>
        <c:tickLblSkip val="5"/>
      </c:catAx>
      <c:valAx>
        <c:axId val="93992448"/>
        <c:scaling>
          <c:orientation val="minMax"/>
          <c:max val="135"/>
          <c:min val="70"/>
        </c:scaling>
        <c:axPos val="l"/>
        <c:numFmt formatCode="General" sourceLinked="1"/>
        <c:majorTickMark val="none"/>
        <c:tickLblPos val="none"/>
        <c:spPr>
          <a:ln>
            <a:noFill/>
          </a:ln>
        </c:spPr>
        <c:crossAx val="93990912"/>
        <c:crosses val="autoZero"/>
        <c:crossBetween val="between"/>
      </c:valAx>
    </c:plotArea>
    <c:plotVisOnly val="1"/>
    <c:dispBlanksAs val="zero"/>
  </c:chart>
  <c:txPr>
    <a:bodyPr/>
    <a:lstStyle/>
    <a:p>
      <a:pPr>
        <a:defRPr sz="1800"/>
      </a:pPr>
      <a:endParaRPr lang="pt-BR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style val="27"/>
  <c:chart>
    <c:title>
      <c:tx>
        <c:rich>
          <a:bodyPr/>
          <a:lstStyle/>
          <a:p>
            <a:pPr>
              <a:defRPr/>
            </a:pPr>
            <a:r>
              <a:rPr lang="pt-BR" sz="1800" dirty="0" smtClean="0"/>
              <a:t>Arrecadação </a:t>
            </a:r>
            <a:r>
              <a:rPr lang="pt-BR" sz="1800" i="1" dirty="0" smtClean="0"/>
              <a:t>versus</a:t>
            </a:r>
            <a:r>
              <a:rPr lang="pt-BR" sz="1800" baseline="0" dirty="0" smtClean="0"/>
              <a:t> Aplicação</a:t>
            </a:r>
          </a:p>
          <a:p>
            <a:pPr>
              <a:defRPr/>
            </a:pPr>
            <a:r>
              <a:rPr lang="pt-BR" sz="1200" b="0" i="1" baseline="0" dirty="0" smtClean="0"/>
              <a:t>R$ bilhões, valores acumulados desde 2001</a:t>
            </a:r>
            <a:endParaRPr lang="pt-BR" sz="1200" b="0" i="1" dirty="0"/>
          </a:p>
        </c:rich>
      </c:tx>
      <c:layout/>
    </c:title>
    <c:plotArea>
      <c:layout>
        <c:manualLayout>
          <c:layoutTarget val="inner"/>
          <c:xMode val="edge"/>
          <c:yMode val="edge"/>
          <c:x val="0.13656301626421061"/>
          <c:y val="0.25249212598425202"/>
          <c:w val="0.81352835796022649"/>
          <c:h val="0.51380663107503066"/>
        </c:manualLayout>
      </c:layout>
      <c:barChart>
        <c:barDir val="col"/>
        <c:grouping val="clustered"/>
        <c:ser>
          <c:idx val="0"/>
          <c:order val="0"/>
          <c:tx>
            <c:strRef>
              <c:f>Plan1!$B$1</c:f>
              <c:strCache>
                <c:ptCount val="1"/>
                <c:pt idx="0">
                  <c:v>arrecadado</c:v>
                </c:pt>
              </c:strCache>
            </c:strRef>
          </c:tx>
          <c:spPr>
            <a:solidFill>
              <a:srgbClr val="C00000"/>
            </a:solidFill>
          </c:spPr>
          <c:dLbls>
            <c:numFmt formatCode="#,##0.0" sourceLinked="0"/>
            <c:txPr>
              <a:bodyPr/>
              <a:lstStyle/>
              <a:p>
                <a:pPr>
                  <a:defRPr b="1"/>
                </a:pPr>
                <a:endParaRPr lang="pt-BR"/>
              </a:p>
            </c:txPr>
            <c:showVal val="1"/>
          </c:dLbls>
          <c:cat>
            <c:strRef>
              <c:f>Plan1!$A$2:$A$4</c:f>
              <c:strCache>
                <c:ptCount val="3"/>
                <c:pt idx="0">
                  <c:v>Fistel</c:v>
                </c:pt>
                <c:pt idx="1">
                  <c:v>Fust</c:v>
                </c:pt>
                <c:pt idx="2">
                  <c:v>Funttel</c:v>
                </c:pt>
              </c:strCache>
            </c:strRef>
          </c:cat>
          <c:val>
            <c:numRef>
              <c:f>Plan1!$B$2:$B$4</c:f>
              <c:numCache>
                <c:formatCode>General</c:formatCode>
                <c:ptCount val="3"/>
                <c:pt idx="0">
                  <c:v>60.5</c:v>
                </c:pt>
                <c:pt idx="1">
                  <c:v>18</c:v>
                </c:pt>
                <c:pt idx="2">
                  <c:v>5.2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aplicado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dLbls>
            <c:numFmt formatCode="#,##0.0" sourceLinked="0"/>
            <c:txPr>
              <a:bodyPr/>
              <a:lstStyle/>
              <a:p>
                <a:pPr>
                  <a:defRPr b="1"/>
                </a:pPr>
                <a:endParaRPr lang="pt-BR"/>
              </a:p>
            </c:txPr>
            <c:showVal val="1"/>
          </c:dLbls>
          <c:cat>
            <c:strRef>
              <c:f>Plan1!$A$2:$A$4</c:f>
              <c:strCache>
                <c:ptCount val="3"/>
                <c:pt idx="0">
                  <c:v>Fistel</c:v>
                </c:pt>
                <c:pt idx="1">
                  <c:v>Fust</c:v>
                </c:pt>
                <c:pt idx="2">
                  <c:v>Funttel</c:v>
                </c:pt>
              </c:strCache>
            </c:strRef>
          </c:cat>
          <c:val>
            <c:numRef>
              <c:f>Plan1!$C$2:$C$4</c:f>
              <c:numCache>
                <c:formatCode>General</c:formatCode>
                <c:ptCount val="3"/>
                <c:pt idx="0">
                  <c:v>4.3</c:v>
                </c:pt>
                <c:pt idx="1">
                  <c:v>0</c:v>
                </c:pt>
                <c:pt idx="2">
                  <c:v>1.6</c:v>
                </c:pt>
              </c:numCache>
            </c:numRef>
          </c:val>
        </c:ser>
        <c:dLbls/>
        <c:axId val="97380992"/>
        <c:axId val="97718656"/>
      </c:barChart>
      <c:catAx>
        <c:axId val="9738099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b="1"/>
            </a:pPr>
            <a:endParaRPr lang="pt-BR"/>
          </a:p>
        </c:txPr>
        <c:crossAx val="97718656"/>
        <c:crosses val="autoZero"/>
        <c:auto val="1"/>
        <c:lblAlgn val="ctr"/>
        <c:lblOffset val="0"/>
      </c:catAx>
      <c:valAx>
        <c:axId val="97718656"/>
        <c:scaling>
          <c:orientation val="minMax"/>
        </c:scaling>
        <c:axPos val="l"/>
        <c:numFmt formatCode="General" sourceLinked="1"/>
        <c:majorTickMark val="none"/>
        <c:tickLblPos val="none"/>
        <c:spPr>
          <a:ln>
            <a:noFill/>
          </a:ln>
        </c:spPr>
        <c:crossAx val="973809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056046632264677"/>
          <c:y val="0.91756648760172399"/>
          <c:w val="0.67422531755730863"/>
          <c:h val="7.5552447397655584E-2"/>
        </c:manualLayout>
      </c:layout>
    </c:legend>
    <c:plotVisOnly val="1"/>
    <c:dispBlanksAs val="gap"/>
  </c:chart>
  <c:txPr>
    <a:bodyPr/>
    <a:lstStyle/>
    <a:p>
      <a:pPr>
        <a:defRPr sz="1800">
          <a:latin typeface="Calibri" pitchFamily="34" charset="0"/>
        </a:defRPr>
      </a:pPr>
      <a:endParaRPr lang="pt-BR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style val="26"/>
  <c:chart>
    <c:autoTitleDeleted val="1"/>
    <c:plotArea>
      <c:layout>
        <c:manualLayout>
          <c:layoutTarget val="inner"/>
          <c:xMode val="edge"/>
          <c:yMode val="edge"/>
          <c:x val="1.7487734801318301E-2"/>
          <c:y val="0.12387111876590555"/>
          <c:w val="0.96502453039736347"/>
          <c:h val="0.79407889549878063"/>
        </c:manualLayout>
      </c:layout>
      <c:barChart>
        <c:barDir val="col"/>
        <c:grouping val="clustered"/>
        <c:ser>
          <c:idx val="0"/>
          <c:order val="0"/>
          <c:tx>
            <c:strRef>
              <c:f>Plan1!$B$1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dLbls>
            <c:numFmt formatCode="#,##0" sourceLinked="0"/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  <a:latin typeface="Calibri" pitchFamily="34" charset="0"/>
                  </a:defRPr>
                </a:pPr>
                <a:endParaRPr lang="pt-BR"/>
              </a:p>
            </c:txPr>
            <c:dLblPos val="outEnd"/>
            <c:showVal val="1"/>
          </c:dLbls>
          <c:cat>
            <c:strRef>
              <c:f>Plan1!$A$2:$A$14</c:f>
              <c:strCache>
                <c:ptCount val="1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</c:strCache>
            </c:strRef>
          </c:cat>
          <c:val>
            <c:numRef>
              <c:f>Plan1!$B$2:$B$14</c:f>
              <c:numCache>
                <c:formatCode>General</c:formatCode>
                <c:ptCount val="13"/>
                <c:pt idx="0">
                  <c:v>19.732564105140742</c:v>
                </c:pt>
                <c:pt idx="1">
                  <c:v>24.517969133876779</c:v>
                </c:pt>
                <c:pt idx="2">
                  <c:v>31.493817715852231</c:v>
                </c:pt>
                <c:pt idx="3">
                  <c:v>36.33825573946298</c:v>
                </c:pt>
                <c:pt idx="4">
                  <c:v>38.177284417756042</c:v>
                </c:pt>
                <c:pt idx="5">
                  <c:v>42.782731919270709</c:v>
                </c:pt>
                <c:pt idx="6">
                  <c:v>45.813077419337851</c:v>
                </c:pt>
                <c:pt idx="7">
                  <c:v>42.751384990507326</c:v>
                </c:pt>
                <c:pt idx="8">
                  <c:v>45.939360658271205</c:v>
                </c:pt>
                <c:pt idx="9">
                  <c:v>51.855775890202253</c:v>
                </c:pt>
                <c:pt idx="10">
                  <c:v>60.6</c:v>
                </c:pt>
                <c:pt idx="11">
                  <c:v>59.1</c:v>
                </c:pt>
                <c:pt idx="12">
                  <c:v>60.1</c:v>
                </c:pt>
              </c:numCache>
            </c:numRef>
          </c:val>
        </c:ser>
        <c:dLbls/>
        <c:gapWidth val="36"/>
        <c:axId val="97821440"/>
        <c:axId val="97822976"/>
      </c:barChart>
      <c:lineChart>
        <c:grouping val="standard"/>
        <c:ser>
          <c:idx val="1"/>
          <c:order val="1"/>
          <c:tx>
            <c:strRef>
              <c:f>Plan1!$C$1</c:f>
              <c:strCache>
                <c:ptCount val="1"/>
                <c:pt idx="0">
                  <c:v>Série 2</c:v>
                </c:pt>
              </c:strCache>
            </c:strRef>
          </c:tx>
          <c:dLbls>
            <c:numFmt formatCode="0%" sourceLinked="0"/>
            <c:txPr>
              <a:bodyPr/>
              <a:lstStyle/>
              <a:p>
                <a:pPr>
                  <a:defRPr sz="1100" b="1">
                    <a:latin typeface="Calibri" pitchFamily="34" charset="0"/>
                  </a:defRPr>
                </a:pPr>
                <a:endParaRPr lang="pt-BR"/>
              </a:p>
            </c:txPr>
            <c:dLblPos val="b"/>
            <c:showVal val="1"/>
          </c:dLbls>
          <c:cat>
            <c:strRef>
              <c:f>Plan1!$A$2:$A$14</c:f>
              <c:strCache>
                <c:ptCount val="1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</c:strCache>
            </c:strRef>
          </c:cat>
          <c:val>
            <c:numRef>
              <c:f>Plan1!$C$2:$C$14</c:f>
              <c:numCache>
                <c:formatCode>General</c:formatCode>
                <c:ptCount val="13"/>
                <c:pt idx="0">
                  <c:v>0.35126527731360035</c:v>
                </c:pt>
                <c:pt idx="1">
                  <c:v>0.3841296097826763</c:v>
                </c:pt>
                <c:pt idx="2">
                  <c:v>0.43037716591112235</c:v>
                </c:pt>
                <c:pt idx="3">
                  <c:v>0.44792605558910931</c:v>
                </c:pt>
                <c:pt idx="4">
                  <c:v>0.44207094796693525</c:v>
                </c:pt>
                <c:pt idx="5">
                  <c:v>0.4483498493242799</c:v>
                </c:pt>
                <c:pt idx="6">
                  <c:v>0.43729527296993592</c:v>
                </c:pt>
                <c:pt idx="7">
                  <c:v>0.3851857840912824</c:v>
                </c:pt>
                <c:pt idx="8">
                  <c:v>0.40164507735990496</c:v>
                </c:pt>
                <c:pt idx="9">
                  <c:v>0.41575983066346683</c:v>
                </c:pt>
                <c:pt idx="10">
                  <c:v>0.46316820826851735</c:v>
                </c:pt>
                <c:pt idx="11">
                  <c:v>0.43217464457650995</c:v>
                </c:pt>
                <c:pt idx="12">
                  <c:v>0.43042407208981776</c:v>
                </c:pt>
              </c:numCache>
            </c:numRef>
          </c:val>
        </c:ser>
        <c:dLbls/>
        <c:marker val="1"/>
        <c:axId val="97834496"/>
        <c:axId val="97832960"/>
      </c:lineChart>
      <c:catAx>
        <c:axId val="97821440"/>
        <c:scaling>
          <c:orientation val="minMax"/>
        </c:scaling>
        <c:axPos val="b"/>
        <c:numFmt formatCode="General" sourceLinked="1"/>
        <c:maj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 b="1">
                <a:latin typeface="Calibri" pitchFamily="34" charset="0"/>
              </a:defRPr>
            </a:pPr>
            <a:endParaRPr lang="pt-BR"/>
          </a:p>
        </c:txPr>
        <c:crossAx val="97822976"/>
        <c:crosses val="autoZero"/>
        <c:auto val="1"/>
        <c:lblAlgn val="ctr"/>
        <c:lblOffset val="2"/>
        <c:tickLblSkip val="2"/>
      </c:catAx>
      <c:valAx>
        <c:axId val="97822976"/>
        <c:scaling>
          <c:orientation val="minMax"/>
          <c:max val="100"/>
        </c:scaling>
        <c:axPos val="l"/>
        <c:numFmt formatCode="General" sourceLinked="1"/>
        <c:majorTickMark val="none"/>
        <c:tickLblPos val="none"/>
        <c:spPr>
          <a:ln>
            <a:noFill/>
          </a:ln>
        </c:spPr>
        <c:crossAx val="97821440"/>
        <c:crosses val="autoZero"/>
        <c:crossBetween val="between"/>
      </c:valAx>
      <c:valAx>
        <c:axId val="97832960"/>
        <c:scaling>
          <c:orientation val="minMax"/>
          <c:max val="0.5"/>
        </c:scaling>
        <c:axPos val="r"/>
        <c:numFmt formatCode="General" sourceLinked="1"/>
        <c:majorTickMark val="none"/>
        <c:tickLblPos val="none"/>
        <c:spPr>
          <a:ln>
            <a:noFill/>
          </a:ln>
        </c:spPr>
        <c:crossAx val="97834496"/>
        <c:crosses val="max"/>
        <c:crossBetween val="between"/>
      </c:valAx>
      <c:catAx>
        <c:axId val="97834496"/>
        <c:scaling>
          <c:orientation val="minMax"/>
        </c:scaling>
        <c:delete val="1"/>
        <c:axPos val="b"/>
        <c:tickLblPos val="none"/>
        <c:crossAx val="97832960"/>
        <c:crosses val="autoZero"/>
        <c:auto val="1"/>
        <c:lblAlgn val="ctr"/>
        <c:lblOffset val="100"/>
      </c:catAx>
    </c:plotArea>
    <c:plotVisOnly val="1"/>
    <c:dispBlanksAs val="gap"/>
  </c:chart>
  <c:txPr>
    <a:bodyPr/>
    <a:lstStyle/>
    <a:p>
      <a:pPr>
        <a:defRPr sz="1800"/>
      </a:pPr>
      <a:endParaRPr lang="pt-BR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title>
      <c:tx>
        <c:rich>
          <a:bodyPr/>
          <a:lstStyle/>
          <a:p>
            <a:pPr>
              <a:defRPr sz="1200"/>
            </a:pPr>
            <a:r>
              <a:rPr lang="pt-BR" sz="1600" dirty="0" smtClean="0"/>
              <a:t>tributos</a:t>
            </a:r>
            <a:r>
              <a:rPr lang="pt-BR" sz="1600" baseline="0" dirty="0" smtClean="0"/>
              <a:t> / receita líquida (%)</a:t>
            </a:r>
            <a:endParaRPr lang="en-US" sz="1200" b="0" dirty="0"/>
          </a:p>
        </c:rich>
      </c:tx>
      <c:layout>
        <c:manualLayout>
          <c:xMode val="edge"/>
          <c:yMode val="edge"/>
          <c:x val="0.68806545400874763"/>
          <c:y val="5.7706088212420868E-2"/>
        </c:manualLayout>
      </c:layout>
    </c:title>
    <c:view3D>
      <c:rotX val="0"/>
      <c:rotY val="0"/>
      <c:perspective val="20"/>
    </c:view3D>
    <c:floor>
      <c:spPr>
        <a:ln>
          <a:noFill/>
        </a:ln>
        <a:scene3d>
          <a:camera prst="orthographicFront"/>
          <a:lightRig rig="threePt" dir="t"/>
        </a:scene3d>
        <a:sp3d>
          <a:contourClr>
            <a:srgbClr val="000000"/>
          </a:contourClr>
        </a:sp3d>
      </c:spPr>
    </c:floor>
    <c:plotArea>
      <c:layout>
        <c:manualLayout>
          <c:layoutTarget val="inner"/>
          <c:xMode val="edge"/>
          <c:yMode val="edge"/>
          <c:x val="0"/>
          <c:y val="6.1693145206088207E-2"/>
          <c:w val="0.94464990782223024"/>
          <c:h val="0.65372958560159988"/>
        </c:manualLayout>
      </c:layout>
      <c:bar3DChart>
        <c:barDir val="col"/>
        <c:grouping val="clustered"/>
        <c:ser>
          <c:idx val="0"/>
          <c:order val="0"/>
          <c:tx>
            <c:strRef>
              <c:f>Plan1!$B$1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effectLst>
              <a:innerShdw blurRad="114300" dist="25400" dir="13500000">
                <a:schemeClr val="bg1">
                  <a:lumMod val="50000"/>
                  <a:alpha val="50000"/>
                </a:schemeClr>
              </a:innerShdw>
            </a:effectLst>
            <a:scene3d>
              <a:camera prst="orthographicFront"/>
              <a:lightRig rig="threePt" dir="t"/>
            </a:scene3d>
            <a:sp3d/>
          </c:spPr>
          <c:dPt>
            <c:idx val="0"/>
            <c:spPr>
              <a:solidFill>
                <a:schemeClr val="accent1">
                  <a:lumMod val="75000"/>
                </a:schemeClr>
              </a:solidFill>
              <a:effectLst>
                <a:innerShdw blurRad="114300" dist="25400" dir="13500000">
                  <a:schemeClr val="bg1">
                    <a:lumMod val="50000"/>
                    <a:alpha val="50000"/>
                  </a:schemeClr>
                </a:innerShdw>
              </a:effectLst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</c:dPt>
          <c:dPt>
            <c:idx val="3"/>
          </c:dPt>
          <c:dPt>
            <c:idx val="7"/>
          </c:dPt>
          <c:dPt>
            <c:idx val="8"/>
          </c:dPt>
          <c:dPt>
            <c:idx val="14"/>
          </c:dPt>
          <c:dLbls>
            <c:dLbl>
              <c:idx val="0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000" b="1"/>
                  </a:pPr>
                  <a:endParaRPr lang="pt-BR"/>
                </a:p>
              </c:txPr>
            </c:dLbl>
            <c:dLbl>
              <c:idx val="17"/>
              <c:layout>
                <c:manualLayout>
                  <c:x val="-1.1139337914008405E-2"/>
                  <c:y val="0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/>
                </a:pPr>
                <a:endParaRPr lang="pt-BR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Plan1!$A$2:$A$19</c:f>
              <c:strCache>
                <c:ptCount val="18"/>
                <c:pt idx="0">
                  <c:v>Brasil</c:v>
                </c:pt>
                <c:pt idx="1">
                  <c:v>Argentina</c:v>
                </c:pt>
                <c:pt idx="2">
                  <c:v>Colômbia</c:v>
                </c:pt>
                <c:pt idx="3">
                  <c:v>Portugal</c:v>
                </c:pt>
                <c:pt idx="4">
                  <c:v>Itália</c:v>
                </c:pt>
                <c:pt idx="5">
                  <c:v>Peru</c:v>
                </c:pt>
                <c:pt idx="6">
                  <c:v>França</c:v>
                </c:pt>
                <c:pt idx="7">
                  <c:v>Chile</c:v>
                </c:pt>
                <c:pt idx="8">
                  <c:v>México</c:v>
                </c:pt>
                <c:pt idx="9">
                  <c:v>Rússia</c:v>
                </c:pt>
                <c:pt idx="10">
                  <c:v>Reino Unido</c:v>
                </c:pt>
                <c:pt idx="11">
                  <c:v>Espanha</c:v>
                </c:pt>
                <c:pt idx="12">
                  <c:v>EUA</c:v>
                </c:pt>
                <c:pt idx="13">
                  <c:v>Índia</c:v>
                </c:pt>
                <c:pt idx="14">
                  <c:v>Austrália</c:v>
                </c:pt>
                <c:pt idx="15">
                  <c:v>Coreia do Sul</c:v>
                </c:pt>
                <c:pt idx="16">
                  <c:v>Japão</c:v>
                </c:pt>
                <c:pt idx="17">
                  <c:v>China</c:v>
                </c:pt>
              </c:strCache>
            </c:strRef>
          </c:cat>
          <c:val>
            <c:numRef>
              <c:f>Plan1!$B$2:$B$19</c:f>
              <c:numCache>
                <c:formatCode>0%</c:formatCode>
                <c:ptCount val="18"/>
                <c:pt idx="0">
                  <c:v>0.43000000000000005</c:v>
                </c:pt>
                <c:pt idx="1">
                  <c:v>0.26</c:v>
                </c:pt>
                <c:pt idx="2">
                  <c:v>0.25</c:v>
                </c:pt>
                <c:pt idx="3">
                  <c:v>0.21000000000000002</c:v>
                </c:pt>
                <c:pt idx="4">
                  <c:v>0.2</c:v>
                </c:pt>
                <c:pt idx="5">
                  <c:v>0.2</c:v>
                </c:pt>
                <c:pt idx="6">
                  <c:v>0.2</c:v>
                </c:pt>
                <c:pt idx="7">
                  <c:v>0.19</c:v>
                </c:pt>
                <c:pt idx="8">
                  <c:v>0.19</c:v>
                </c:pt>
                <c:pt idx="9">
                  <c:v>0.18000000000000002</c:v>
                </c:pt>
                <c:pt idx="10">
                  <c:v>0.18000000000000002</c:v>
                </c:pt>
                <c:pt idx="11">
                  <c:v>0.16</c:v>
                </c:pt>
                <c:pt idx="12">
                  <c:v>0.13</c:v>
                </c:pt>
                <c:pt idx="13">
                  <c:v>0.12000000000000001</c:v>
                </c:pt>
                <c:pt idx="14">
                  <c:v>0.1</c:v>
                </c:pt>
                <c:pt idx="15">
                  <c:v>0.1</c:v>
                </c:pt>
                <c:pt idx="16">
                  <c:v>0.05</c:v>
                </c:pt>
                <c:pt idx="17">
                  <c:v>3.0000000000000002E-2</c:v>
                </c:pt>
              </c:numCache>
            </c:numRef>
          </c:val>
        </c:ser>
        <c:dLbls/>
        <c:gapWidth val="60"/>
        <c:shape val="cylinder"/>
        <c:axId val="98164096"/>
        <c:axId val="98169984"/>
        <c:axId val="0"/>
      </c:bar3DChart>
      <c:catAx>
        <c:axId val="98164096"/>
        <c:scaling>
          <c:orientation val="minMax"/>
        </c:scaling>
        <c:axPos val="b"/>
        <c:numFmt formatCode="General" sourceLinked="0"/>
        <c:maj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/>
            </a:pPr>
            <a:endParaRPr lang="pt-BR"/>
          </a:p>
        </c:txPr>
        <c:crossAx val="98169984"/>
        <c:crosses val="autoZero"/>
        <c:auto val="1"/>
        <c:lblAlgn val="ctr"/>
        <c:lblOffset val="0"/>
      </c:catAx>
      <c:valAx>
        <c:axId val="98169984"/>
        <c:scaling>
          <c:orientation val="minMax"/>
        </c:scaling>
        <c:axPos val="l"/>
        <c:numFmt formatCode="0%" sourceLinked="1"/>
        <c:majorTickMark val="none"/>
        <c:tickLblPos val="none"/>
        <c:spPr>
          <a:ln>
            <a:noFill/>
          </a:ln>
        </c:spPr>
        <c:crossAx val="9816409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>
          <a:latin typeface="Calibri" pitchFamily="34" charset="0"/>
        </a:defRPr>
      </a:pPr>
      <a:endParaRPr lang="pt-BR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4" y="8"/>
            <a:ext cx="2946136" cy="496412"/>
          </a:xfrm>
          <a:prstGeom prst="rect">
            <a:avLst/>
          </a:prstGeom>
        </p:spPr>
        <p:txBody>
          <a:bodyPr vert="horz" lIns="90617" tIns="45308" rIns="90617" bIns="4530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1545" y="8"/>
            <a:ext cx="2946136" cy="496412"/>
          </a:xfrm>
          <a:prstGeom prst="rect">
            <a:avLst/>
          </a:prstGeom>
        </p:spPr>
        <p:txBody>
          <a:bodyPr vert="horz" lIns="90617" tIns="45308" rIns="90617" bIns="4530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41D98B4-DAF9-4CEB-9957-CFC668D1C559}" type="datetimeFigureOut">
              <a:rPr lang="pt-BR"/>
              <a:pPr>
                <a:defRPr/>
              </a:pPr>
              <a:t>09/09/2015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4" y="9431822"/>
            <a:ext cx="2946136" cy="496411"/>
          </a:xfrm>
          <a:prstGeom prst="rect">
            <a:avLst/>
          </a:prstGeom>
        </p:spPr>
        <p:txBody>
          <a:bodyPr vert="horz" lIns="90617" tIns="45308" rIns="90617" bIns="4530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1545" y="9431822"/>
            <a:ext cx="2946136" cy="496411"/>
          </a:xfrm>
          <a:prstGeom prst="rect">
            <a:avLst/>
          </a:prstGeom>
        </p:spPr>
        <p:txBody>
          <a:bodyPr vert="horz" lIns="90617" tIns="45308" rIns="90617" bIns="4530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9DA01AC-B8BC-47D1-8101-E4A4DB88CA1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4519628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8"/>
            <a:ext cx="2946136" cy="496412"/>
          </a:xfrm>
          <a:prstGeom prst="rect">
            <a:avLst/>
          </a:prstGeom>
        </p:spPr>
        <p:txBody>
          <a:bodyPr vert="horz" lIns="90617" tIns="45308" rIns="90617" bIns="45308" rtlCol="0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lang="pt-BR" sz="1200" dirty="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545" y="8"/>
            <a:ext cx="2946136" cy="496412"/>
          </a:xfrm>
          <a:prstGeom prst="rect">
            <a:avLst/>
          </a:prstGeom>
        </p:spPr>
        <p:txBody>
          <a:bodyPr vert="horz" lIns="90617" tIns="45308" rIns="90617" bIns="45308" rtlCol="0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lang="pt-BR" sz="120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361BC1B5-CF0A-4071-9E99-8F023434ABCC}" type="datetimeFigureOut">
              <a:rPr lang="pt-BR"/>
              <a:pPr>
                <a:defRPr/>
              </a:pPr>
              <a:t>09/09/2015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17" tIns="45308" rIns="90617" bIns="45308" rtlCol="0" anchor="ctr"/>
          <a:lstStyle>
            <a:extLst/>
          </a:lstStyle>
          <a:p>
            <a:pPr lvl="0"/>
            <a:endParaRPr lang="pt-BR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245" y="4716705"/>
            <a:ext cx="5438776" cy="4467703"/>
          </a:xfrm>
          <a:prstGeom prst="rect">
            <a:avLst/>
          </a:prstGeom>
        </p:spPr>
        <p:txBody>
          <a:bodyPr vert="horz" lIns="90617" tIns="45308" rIns="90617" bIns="45308" rtlCol="0">
            <a:normAutofit/>
          </a:bodyPr>
          <a:lstStyle>
            <a:extLst/>
          </a:lstStyle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9431822"/>
            <a:ext cx="2946136" cy="496411"/>
          </a:xfrm>
          <a:prstGeom prst="rect">
            <a:avLst/>
          </a:prstGeom>
        </p:spPr>
        <p:txBody>
          <a:bodyPr vert="horz" lIns="90617" tIns="45308" rIns="90617" bIns="45308" rtlCol="0" anchor="b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lang="pt-BR" sz="1200" dirty="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545" y="9431822"/>
            <a:ext cx="2946136" cy="496411"/>
          </a:xfrm>
          <a:prstGeom prst="rect">
            <a:avLst/>
          </a:prstGeom>
        </p:spPr>
        <p:txBody>
          <a:bodyPr vert="horz" lIns="90617" tIns="45308" rIns="90617" bIns="45308" rtlCol="0" anchor="b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lang="pt-BR" sz="120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D656DEEE-CE1A-48FD-8D24-AF8FB7BE0D2D}" type="slidenum">
              <a:rPr/>
              <a:pPr>
                <a:defRPr/>
              </a:pPr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2553663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pt-B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pt-B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pt-B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pt-BR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56DEEE-CE1A-48FD-8D24-AF8FB7BE0D2D}" type="slidenum">
              <a:rPr lang="pt-BR" smtClean="0"/>
              <a:pPr>
                <a:defRPr/>
              </a:pPr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59138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8287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90426" tIns="45214" rIns="90426" bIns="45214"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90426" tIns="45214" rIns="90426" bIns="45214"/>
          <a:lstStyle/>
          <a:p>
            <a:pPr>
              <a:defRPr/>
            </a:pPr>
            <a:fld id="{691B9D78-CA37-41ED-AF05-D5DDD1C715C1}" type="slidenum">
              <a:rPr lang="pt-BR" smtClean="0"/>
              <a:pPr>
                <a:defRPr/>
              </a:pPr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9364339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2BB886-6DF3-459A-8176-2791F62940F9}" type="slidenum">
              <a:rPr lang="es-ES" smtClean="0"/>
              <a:pPr>
                <a:defRPr/>
              </a:pPr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68941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8287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90426" tIns="45214" rIns="90426" bIns="45214"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90426" tIns="45214" rIns="90426" bIns="45214"/>
          <a:lstStyle/>
          <a:p>
            <a:pPr>
              <a:defRPr/>
            </a:pPr>
            <a:fld id="{691B9D78-CA37-41ED-AF05-D5DDD1C715C1}" type="slidenum">
              <a:rPr lang="pt-BR" smtClean="0"/>
              <a:pPr>
                <a:defRPr/>
              </a:pPr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9364339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8287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90426" tIns="45214" rIns="90426" bIns="45214"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90426" tIns="45214" rIns="90426" bIns="45214"/>
          <a:lstStyle/>
          <a:p>
            <a:pPr>
              <a:defRPr/>
            </a:pPr>
            <a:fld id="{691B9D78-CA37-41ED-AF05-D5DDD1C715C1}" type="slidenum">
              <a:rPr lang="pt-BR" smtClean="0"/>
              <a:pPr>
                <a:defRPr/>
              </a:pPr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9364339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8287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90426" tIns="45214" rIns="90426" bIns="45214"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90426" tIns="45214" rIns="90426" bIns="45214"/>
          <a:lstStyle/>
          <a:p>
            <a:pPr>
              <a:defRPr/>
            </a:pPr>
            <a:fld id="{691B9D78-CA37-41ED-AF05-D5DDD1C715C1}" type="slidenum">
              <a:rPr lang="pt-BR" smtClean="0"/>
              <a:pPr>
                <a:defRPr/>
              </a:pPr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9364339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8287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90426" tIns="45214" rIns="90426" bIns="45214"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90426" tIns="45214" rIns="90426" bIns="45214"/>
          <a:lstStyle/>
          <a:p>
            <a:pPr>
              <a:defRPr/>
            </a:pPr>
            <a:fld id="{691B9D78-CA37-41ED-AF05-D5DDD1C715C1}" type="slidenum">
              <a:rPr lang="pt-BR" smtClean="0"/>
              <a:pPr>
                <a:defRPr/>
              </a:pPr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9364339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8287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90426" tIns="45214" rIns="90426" bIns="45214"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90426" tIns="45214" rIns="90426" bIns="45214"/>
          <a:lstStyle/>
          <a:p>
            <a:pPr>
              <a:defRPr/>
            </a:pPr>
            <a:fld id="{691B9D78-CA37-41ED-AF05-D5DDD1C715C1}" type="slidenum">
              <a:rPr lang="pt-BR" smtClean="0"/>
              <a:pPr>
                <a:defRPr/>
              </a:pPr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9364339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8287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90426" tIns="45214" rIns="90426" bIns="45214"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90426" tIns="45214" rIns="90426" bIns="45214"/>
          <a:lstStyle/>
          <a:p>
            <a:pPr>
              <a:defRPr/>
            </a:pPr>
            <a:fld id="{691B9D78-CA37-41ED-AF05-D5DDD1C715C1}" type="slidenum">
              <a:rPr lang="pt-BR" smtClean="0"/>
              <a:pPr>
                <a:defRPr/>
              </a:pPr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9364339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298" tIns="45150" rIns="90298" bIns="4515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33668" indent="-282179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28719" indent="-225744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80206" indent="-225744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31691" indent="-225744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83180" indent="-225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34667" indent="-225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86155" indent="-225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37640" indent="-225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F11D29A-9FED-48D7-A107-15AE3406467D}" type="slidenum">
              <a:rPr lang="es-ES" smtClean="0">
                <a:latin typeface="Arial" charset="0"/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s-ES" smtClean="0">
              <a:latin typeface="Arial" charset="0"/>
              <a:cs typeface="Arial" charset="0"/>
            </a:endParaRPr>
          </a:p>
        </p:txBody>
      </p:sp>
      <p:sp>
        <p:nvSpPr>
          <p:cNvPr id="47107" name="doc id"/>
          <p:cNvSpPr txBox="1">
            <a:spLocks noGrp="1" noChangeArrowheads="1"/>
          </p:cNvSpPr>
          <p:nvPr/>
        </p:nvSpPr>
        <p:spPr bwMode="auto">
          <a:xfrm>
            <a:off x="6963464" y="53456"/>
            <a:ext cx="2368090" cy="2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 defTabSz="9445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445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445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445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445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en-US" sz="1600" dirty="0">
                <a:latin typeface="Arial" charset="0"/>
              </a:rPr>
              <a:t>MAD-AAA123-20061019-</a:t>
            </a:r>
          </a:p>
        </p:txBody>
      </p:sp>
      <p:sp>
        <p:nvSpPr>
          <p:cNvPr id="47108" name="pg num"/>
          <p:cNvSpPr txBox="1">
            <a:spLocks noGrp="1" noChangeArrowheads="1"/>
          </p:cNvSpPr>
          <p:nvPr/>
        </p:nvSpPr>
        <p:spPr bwMode="auto">
          <a:xfrm>
            <a:off x="8790840" y="9626898"/>
            <a:ext cx="540708" cy="107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9255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255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255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255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255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fld id="{D8FC37AE-26F3-4DF7-9E5B-D4BD870DF2F1}" type="slidenum">
              <a:rPr lang="en-US" sz="700">
                <a:latin typeface="Arial" charset="0"/>
              </a:rPr>
              <a:pPr algn="r" eaLnBrk="1" hangingPunct="1"/>
              <a:t>39</a:t>
            </a:fld>
            <a:endParaRPr lang="en-US" sz="700" dirty="0">
              <a:latin typeface="Arial" charset="0"/>
            </a:endParaRPr>
          </a:p>
        </p:txBody>
      </p:sp>
      <p:sp>
        <p:nvSpPr>
          <p:cNvPr id="471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075" y="746125"/>
            <a:ext cx="6618288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71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5412" y="4715123"/>
            <a:ext cx="4988451" cy="183974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105034" indent="-105034" eaLnBrk="1" hangingPunct="1">
              <a:spcBef>
                <a:spcPct val="0"/>
              </a:spcBef>
            </a:pPr>
            <a:endParaRPr lang="es-ES_tradnl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10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91B9D78-CA37-41ED-AF05-D5DDD1C715C1}" type="slidenum">
              <a:rPr lang="pt-BR" smtClean="0"/>
              <a:pPr>
                <a:defRPr/>
              </a:pPr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867358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8287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90426" tIns="45214" rIns="90426" bIns="45214"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90426" tIns="45214" rIns="90426" bIns="45214"/>
          <a:lstStyle/>
          <a:p>
            <a:pPr>
              <a:defRPr/>
            </a:pPr>
            <a:fld id="{691B9D78-CA37-41ED-AF05-D5DDD1C715C1}" type="slidenum">
              <a:rPr lang="pt-BR" smtClean="0"/>
              <a:pPr>
                <a:defRPr/>
              </a:pPr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936433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8287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90426" tIns="45214" rIns="90426" bIns="45214"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90426" tIns="45214" rIns="90426" bIns="45214"/>
          <a:lstStyle/>
          <a:p>
            <a:pPr>
              <a:defRPr/>
            </a:pPr>
            <a:fld id="{691B9D78-CA37-41ED-AF05-D5DDD1C715C1}" type="slidenum">
              <a:rPr lang="pt-BR" smtClean="0"/>
              <a:pPr>
                <a:defRPr/>
              </a:pPr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936433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8287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90426" tIns="45214" rIns="90426" bIns="45214"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90426" tIns="45214" rIns="90426" bIns="45214"/>
          <a:lstStyle/>
          <a:p>
            <a:pPr>
              <a:defRPr/>
            </a:pPr>
            <a:fld id="{691B9D78-CA37-41ED-AF05-D5DDD1C715C1}" type="slidenum">
              <a:rPr lang="pt-BR" smtClean="0"/>
              <a:pPr>
                <a:defRPr/>
              </a:pPr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936433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8287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90426" tIns="45214" rIns="90426" bIns="45214"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90426" tIns="45214" rIns="90426" bIns="45214"/>
          <a:lstStyle/>
          <a:p>
            <a:pPr>
              <a:defRPr/>
            </a:pPr>
            <a:fld id="{691B9D78-CA37-41ED-AF05-D5DDD1C715C1}" type="slidenum">
              <a:rPr lang="pt-BR" smtClean="0"/>
              <a:pPr>
                <a:defRPr/>
              </a:pPr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936433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8287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90426" tIns="45214" rIns="90426" bIns="45214"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90426" tIns="45214" rIns="90426" bIns="45214"/>
          <a:lstStyle/>
          <a:p>
            <a:pPr>
              <a:defRPr/>
            </a:pPr>
            <a:fld id="{691B9D78-CA37-41ED-AF05-D5DDD1C715C1}" type="slidenum">
              <a:rPr lang="pt-BR" smtClean="0"/>
              <a:pPr>
                <a:defRPr/>
              </a:pPr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936433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8287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90426" tIns="45214" rIns="90426" bIns="45214"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90426" tIns="45214" rIns="90426" bIns="45214"/>
          <a:lstStyle/>
          <a:p>
            <a:pPr>
              <a:defRPr/>
            </a:pPr>
            <a:fld id="{691B9D78-CA37-41ED-AF05-D5DDD1C715C1}" type="slidenum">
              <a:rPr lang="pt-BR" smtClean="0"/>
              <a:pPr>
                <a:defRPr/>
              </a:pPr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936433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90736" tIns="45367" rIns="90736" bIns="45367"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90736" tIns="45367" rIns="90736" bIns="45367"/>
          <a:lstStyle/>
          <a:p>
            <a:pPr>
              <a:defRPr/>
            </a:pPr>
            <a:fld id="{D656DEEE-CE1A-48FD-8D24-AF8FB7BE0D2D}" type="slidenum">
              <a:rPr lang="pt-BR" smtClean="0"/>
              <a:pPr>
                <a:defRPr/>
              </a:pPr>
              <a:t>18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40017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1447800" y="0"/>
            <a:ext cx="100013" cy="51498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0" lang="pt-BR" sz="1700" b="1">
                <a:latin typeface="Calibri" pitchFamily="34" charset="0"/>
                <a:cs typeface="Calibri" pitchFamily="34" charset="0"/>
              </a:defRPr>
            </a:lvl1pPr>
            <a:lvl2pPr eaLnBrk="1" latinLnBrk="0" hangingPunct="1">
              <a:buFontTx/>
              <a:buNone/>
              <a:defRPr kumimoji="0" lang="pt-BR" sz="1200"/>
            </a:lvl2pPr>
            <a:lvl3pPr eaLnBrk="1" latinLnBrk="0" hangingPunct="1">
              <a:buFontTx/>
              <a:buNone/>
              <a:defRPr kumimoji="0" lang="pt-BR" sz="1000"/>
            </a:lvl3pPr>
            <a:lvl4pPr eaLnBrk="1" latinLnBrk="0" hangingPunct="1">
              <a:buFontTx/>
              <a:buNone/>
              <a:defRPr kumimoji="0" lang="pt-BR" sz="900"/>
            </a:lvl4pPr>
            <a:lvl5pPr eaLnBrk="1" latinLnBrk="0" hangingPunct="1">
              <a:buFontTx/>
              <a:buNone/>
              <a:defRPr kumimoji="0" lang="pt-BR" sz="900"/>
            </a:lvl5pPr>
            <a:extLst/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2283718"/>
            <a:ext cx="7315200" cy="457200"/>
          </a:xfrm>
        </p:spPr>
        <p:txBody>
          <a:bodyPr anchor="ctr">
            <a:noAutofit/>
          </a:bodyPr>
          <a:lstStyle>
            <a:lvl1pPr algn="l" eaLnBrk="1" latinLnBrk="0" hangingPunct="1">
              <a:buNone/>
              <a:defRPr kumimoji="0" lang="pt-BR" sz="3200" b="1">
                <a:solidFill>
                  <a:schemeClr val="bg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lang="pt-BR" dirty="0" smtClean="0"/>
              <a:t>Clique para editar o título mestre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19780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2250" advClick="0" advTm="8000">
        <p:fade/>
      </p:transition>
    </mc:Choice>
    <mc:Fallback>
      <p:transition spd="slow" advClick="0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5900" y="654844"/>
            <a:ext cx="8712200" cy="4257166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}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55600" indent="-184150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538163" indent="-182563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720725" indent="-168275">
              <a:lnSpc>
                <a:spcPct val="110000"/>
              </a:lnSpc>
              <a:spcBef>
                <a:spcPts val="600"/>
              </a:spcBef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4875" indent="-182563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35D7-71BD-40A9-936C-8BC002B944E4}" type="slidenum">
              <a:rPr lang="pt-BR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‹nº›</a:t>
            </a:fld>
            <a:endParaRPr lang="pt-BR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4" name="Título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596654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5900" y="1087029"/>
            <a:ext cx="8712200" cy="3824982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}"/>
              <a:defRPr lang="pt-BR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55600" indent="-184150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538163" indent="-182563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720725" indent="-168275">
              <a:lnSpc>
                <a:spcPct val="110000"/>
              </a:lnSpc>
              <a:spcBef>
                <a:spcPts val="600"/>
              </a:spcBef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4875" indent="-182563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177800" lvl="0" indent="-177800" algn="l" defTabSz="914400" rtl="0" eaLnBrk="1" latinLnBrk="0" hangingPunct="1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}"/>
            </a:pPr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35D7-71BD-40A9-936C-8BC002B944E4}" type="slidenum">
              <a:rPr lang="pt-BR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‹nº›</a:t>
            </a:fld>
            <a:endParaRPr lang="pt-BR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0" name="Espaço Reservado para Texto 19"/>
          <p:cNvSpPr>
            <a:spLocks noGrp="1"/>
          </p:cNvSpPr>
          <p:nvPr>
            <p:ph type="body" sz="quarter" idx="16"/>
          </p:nvPr>
        </p:nvSpPr>
        <p:spPr>
          <a:xfrm>
            <a:off x="215900" y="654845"/>
            <a:ext cx="8712200" cy="351235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Autofit/>
          </a:bodyPr>
          <a:lstStyle>
            <a:lvl1pPr marL="3175" indent="0">
              <a:buFontTx/>
              <a:buNone/>
              <a:defRPr/>
            </a:lvl1pPr>
          </a:lstStyle>
          <a:p>
            <a:pPr lvl="0"/>
            <a:r>
              <a:rPr lang="pt-BR" dirty="0" smtClean="0"/>
              <a:t>Clique para editar os estilos do texto mestre</a:t>
            </a:r>
            <a:endParaRPr lang="pt-BR" dirty="0"/>
          </a:p>
        </p:txBody>
      </p:sp>
      <p:sp>
        <p:nvSpPr>
          <p:cNvPr id="24" name="Título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201996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5900" y="654844"/>
            <a:ext cx="4211638" cy="4257651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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55600" indent="-184150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538163" indent="-182563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720725" indent="-168275">
              <a:lnSpc>
                <a:spcPct val="110000"/>
              </a:lnSpc>
              <a:spcBef>
                <a:spcPts val="600"/>
              </a:spcBef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4875" indent="-182563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35D7-71BD-40A9-936C-8BC002B944E4}" type="slidenum">
              <a:rPr lang="pt-BR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‹nº›</a:t>
            </a:fld>
            <a:endParaRPr lang="pt-BR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15"/>
          </p:nvPr>
        </p:nvSpPr>
        <p:spPr>
          <a:xfrm>
            <a:off x="4716466" y="654845"/>
            <a:ext cx="4211637" cy="4257165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"/>
              <a:defRPr sz="1600">
                <a:solidFill>
                  <a:schemeClr val="tx1"/>
                </a:solidFill>
              </a:defRPr>
            </a:lvl1pPr>
            <a:lvl2pPr marL="355600" indent="-184150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2pPr>
            <a:lvl3pPr marL="538163" indent="-182563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</a:defRPr>
            </a:lvl3pPr>
            <a:lvl4pPr marL="720725" indent="-168275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</a:defRPr>
            </a:lvl4pPr>
            <a:lvl5pPr marL="904875" indent="-182563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734128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5900" y="1087029"/>
            <a:ext cx="4211638" cy="3824982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}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55600" indent="-184150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lang="pt-BR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31813" indent="-176213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720725" indent="-168275">
              <a:lnSpc>
                <a:spcPct val="110000"/>
              </a:lnSpc>
              <a:spcBef>
                <a:spcPts val="600"/>
              </a:spcBef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4875" indent="-182563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marL="355600" lvl="1" indent="-18415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35D7-71BD-40A9-936C-8BC002B944E4}" type="slidenum">
              <a:rPr lang="pt-BR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‹nº›</a:t>
            </a:fld>
            <a:endParaRPr lang="pt-BR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15"/>
          </p:nvPr>
        </p:nvSpPr>
        <p:spPr>
          <a:xfrm>
            <a:off x="4716466" y="1087043"/>
            <a:ext cx="4211637" cy="3824484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}"/>
              <a:defRPr sz="1600">
                <a:solidFill>
                  <a:schemeClr val="tx1"/>
                </a:solidFill>
              </a:defRPr>
            </a:lvl1pPr>
            <a:lvl2pPr marL="450850" indent="-17621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lang="pt-BR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31813" indent="-176213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</a:defRPr>
            </a:lvl3pPr>
            <a:lvl4pPr marL="720725" indent="-168275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</a:defRPr>
            </a:lvl4pPr>
            <a:lvl5pPr marL="904875" indent="-182563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marL="355600" lvl="1" indent="-18415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20" name="Espaço Reservado para Texto 19"/>
          <p:cNvSpPr>
            <a:spLocks noGrp="1"/>
          </p:cNvSpPr>
          <p:nvPr>
            <p:ph type="body" sz="quarter" idx="16"/>
          </p:nvPr>
        </p:nvSpPr>
        <p:spPr>
          <a:xfrm>
            <a:off x="215900" y="654845"/>
            <a:ext cx="4211638" cy="351235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pt-BR" dirty="0" smtClean="0"/>
              <a:t>Clique para editar os estilos do texto mestre</a:t>
            </a:r>
            <a:endParaRPr lang="pt-BR" dirty="0"/>
          </a:p>
        </p:txBody>
      </p:sp>
      <p:sp>
        <p:nvSpPr>
          <p:cNvPr id="22" name="Espaço Reservado para Texto 21"/>
          <p:cNvSpPr>
            <a:spLocks noGrp="1"/>
          </p:cNvSpPr>
          <p:nvPr>
            <p:ph type="body" sz="quarter" idx="17"/>
          </p:nvPr>
        </p:nvSpPr>
        <p:spPr>
          <a:xfrm>
            <a:off x="4716466" y="654845"/>
            <a:ext cx="4211637" cy="351235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pt-BR" dirty="0" smtClean="0"/>
              <a:t>Clique para editar os estilos do texto mestre</a:t>
            </a:r>
            <a:endParaRPr lang="pt-BR" dirty="0"/>
          </a:p>
        </p:txBody>
      </p:sp>
      <p:sp>
        <p:nvSpPr>
          <p:cNvPr id="24" name="Título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264351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5900" y="1087029"/>
            <a:ext cx="4211638" cy="3825466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}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55600" indent="-184150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lang="pt-BR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31813" indent="-176213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720725" indent="-168275">
              <a:lnSpc>
                <a:spcPct val="110000"/>
              </a:lnSpc>
              <a:spcBef>
                <a:spcPts val="600"/>
              </a:spcBef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4875" indent="-182563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marL="355600" lvl="1" indent="-18415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35D7-71BD-40A9-936C-8BC002B944E4}" type="slidenum">
              <a:rPr lang="pt-BR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‹nº›</a:t>
            </a:fld>
            <a:endParaRPr lang="pt-BR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15"/>
          </p:nvPr>
        </p:nvSpPr>
        <p:spPr>
          <a:xfrm>
            <a:off x="4716466" y="1087043"/>
            <a:ext cx="4211637" cy="3824968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}"/>
              <a:defRPr sz="1600">
                <a:solidFill>
                  <a:schemeClr val="tx1"/>
                </a:solidFill>
              </a:defRPr>
            </a:lvl1pPr>
            <a:lvl2pPr marL="450850" indent="-17621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lang="pt-BR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31813" indent="-176213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</a:defRPr>
            </a:lvl3pPr>
            <a:lvl4pPr marL="720725" indent="-168275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</a:defRPr>
            </a:lvl4pPr>
            <a:lvl5pPr marL="904875" indent="-182563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marL="355600" lvl="1" indent="-18415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20" name="Espaço Reservado para Texto 19"/>
          <p:cNvSpPr>
            <a:spLocks noGrp="1"/>
          </p:cNvSpPr>
          <p:nvPr>
            <p:ph type="body" sz="quarter" idx="16"/>
          </p:nvPr>
        </p:nvSpPr>
        <p:spPr>
          <a:xfrm>
            <a:off x="215900" y="654845"/>
            <a:ext cx="8712200" cy="351235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pt-BR" dirty="0" smtClean="0"/>
              <a:t>Clique para editar os estilos do texto mestre</a:t>
            </a:r>
            <a:endParaRPr lang="pt-BR" dirty="0"/>
          </a:p>
        </p:txBody>
      </p:sp>
      <p:sp>
        <p:nvSpPr>
          <p:cNvPr id="24" name="Título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0109434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5900" y="654844"/>
            <a:ext cx="2772000" cy="4257397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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55600" indent="-184150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538163" indent="-182563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720725" indent="-168275">
              <a:lnSpc>
                <a:spcPct val="110000"/>
              </a:lnSpc>
              <a:spcBef>
                <a:spcPts val="600"/>
              </a:spcBef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4875" indent="-182563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35D7-71BD-40A9-936C-8BC002B944E4}" type="slidenum">
              <a:rPr lang="pt-BR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‹nº›</a:t>
            </a:fld>
            <a:endParaRPr lang="pt-BR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15"/>
          </p:nvPr>
        </p:nvSpPr>
        <p:spPr>
          <a:xfrm>
            <a:off x="3186000" y="655099"/>
            <a:ext cx="2772000" cy="4256912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"/>
              <a:defRPr sz="1600">
                <a:solidFill>
                  <a:schemeClr val="tx1"/>
                </a:solidFill>
              </a:defRPr>
            </a:lvl1pPr>
            <a:lvl2pPr marL="355600" indent="-184150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2pPr>
            <a:lvl3pPr marL="538163" indent="-182563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</a:defRPr>
            </a:lvl3pPr>
            <a:lvl4pPr marL="720725" indent="-168275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</a:defRPr>
            </a:lvl4pPr>
            <a:lvl5pPr marL="904875" indent="-182563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7" name="Espaço Reservado para Conteúdo 12"/>
          <p:cNvSpPr>
            <a:spLocks noGrp="1"/>
          </p:cNvSpPr>
          <p:nvPr>
            <p:ph sz="quarter" idx="16"/>
          </p:nvPr>
        </p:nvSpPr>
        <p:spPr>
          <a:xfrm>
            <a:off x="6156100" y="655099"/>
            <a:ext cx="2772000" cy="4256912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"/>
              <a:defRPr sz="1600">
                <a:solidFill>
                  <a:schemeClr val="tx1"/>
                </a:solidFill>
              </a:defRPr>
            </a:lvl1pPr>
            <a:lvl2pPr marL="355600" indent="-184150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2pPr>
            <a:lvl3pPr marL="538163" indent="-182563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</a:defRPr>
            </a:lvl3pPr>
            <a:lvl4pPr marL="720725" indent="-168275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</a:defRPr>
            </a:lvl4pPr>
            <a:lvl5pPr marL="904875" indent="-182563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111777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5900" y="1086837"/>
            <a:ext cx="2808000" cy="3825404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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0850" indent="-184150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lang="pt-BR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33413" indent="-182563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lang="pt-BR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01688" indent="-168275">
              <a:lnSpc>
                <a:spcPct val="110000"/>
              </a:lnSpc>
              <a:spcBef>
                <a:spcPts val="600"/>
              </a:spcBef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4875" indent="-182563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lang="pt-BR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marL="355600" lvl="1" indent="-18415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pt-BR" dirty="0" smtClean="0"/>
              <a:t>Segundo nível</a:t>
            </a:r>
          </a:p>
          <a:p>
            <a:pPr marL="538163" lvl="2" indent="-182563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</a:pPr>
            <a:r>
              <a:rPr lang="pt-BR" dirty="0" smtClean="0"/>
              <a:t>Terceiro nível</a:t>
            </a:r>
          </a:p>
          <a:p>
            <a:pPr marL="720725" lvl="3" indent="-168275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</a:pPr>
            <a:r>
              <a:rPr lang="pt-BR" dirty="0" smtClean="0"/>
              <a:t>Quarto nível</a:t>
            </a:r>
          </a:p>
          <a:p>
            <a:pPr marL="904875" lvl="4" indent="-182563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</a:pPr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35D7-71BD-40A9-936C-8BC002B944E4}" type="slidenum">
              <a:rPr lang="pt-BR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‹nº›</a:t>
            </a:fld>
            <a:endParaRPr lang="pt-BR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15"/>
          </p:nvPr>
        </p:nvSpPr>
        <p:spPr>
          <a:xfrm>
            <a:off x="3168000" y="1087042"/>
            <a:ext cx="2808000" cy="3824968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"/>
              <a:defRPr sz="1600">
                <a:solidFill>
                  <a:schemeClr val="tx1"/>
                </a:solidFill>
              </a:defRPr>
            </a:lvl1pPr>
            <a:lvl2pPr marL="450850" indent="-17621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lang="pt-BR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33413" indent="-182563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lang="pt-BR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00113" indent="-231775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4875" indent="-182563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lang="pt-BR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marL="355600" lvl="1" indent="-18415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pt-BR" dirty="0" smtClean="0"/>
              <a:t>Segundo nível</a:t>
            </a:r>
          </a:p>
          <a:p>
            <a:pPr marL="538163" lvl="2" indent="-182563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</a:pPr>
            <a:r>
              <a:rPr lang="pt-BR" dirty="0" smtClean="0"/>
              <a:t>Terceiro nível</a:t>
            </a:r>
          </a:p>
          <a:p>
            <a:pPr marL="720725" lvl="3" indent="-168275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</a:pPr>
            <a:r>
              <a:rPr lang="pt-BR" dirty="0" smtClean="0"/>
              <a:t>Quarto nível</a:t>
            </a:r>
          </a:p>
          <a:p>
            <a:pPr marL="904875" lvl="4" indent="-182563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</a:pPr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7" name="Espaço Reservado para Conteúdo 12"/>
          <p:cNvSpPr>
            <a:spLocks noGrp="1"/>
          </p:cNvSpPr>
          <p:nvPr>
            <p:ph sz="quarter" idx="16"/>
          </p:nvPr>
        </p:nvSpPr>
        <p:spPr>
          <a:xfrm>
            <a:off x="6120100" y="1087042"/>
            <a:ext cx="2808000" cy="3824968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"/>
              <a:defRPr sz="1600">
                <a:solidFill>
                  <a:schemeClr val="tx1"/>
                </a:solidFill>
              </a:defRPr>
            </a:lvl1pPr>
            <a:lvl2pPr marL="450850" indent="-17621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lang="pt-BR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33413" indent="-182563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lang="pt-BR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04863" indent="-231775" defTabSz="1077913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4875" indent="-182563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lang="pt-BR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marL="355600" lvl="1" indent="-18415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pt-BR" dirty="0" smtClean="0"/>
              <a:t>Segundo nível</a:t>
            </a:r>
          </a:p>
          <a:p>
            <a:pPr marL="538163" lvl="2" indent="-182563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</a:pPr>
            <a:r>
              <a:rPr lang="pt-BR" dirty="0" smtClean="0"/>
              <a:t>Terceiro nível</a:t>
            </a:r>
          </a:p>
          <a:p>
            <a:pPr marL="720725" lvl="3" indent="-168275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</a:pPr>
            <a:r>
              <a:rPr lang="pt-BR" dirty="0" smtClean="0"/>
              <a:t>Quarto nível</a:t>
            </a:r>
          </a:p>
          <a:p>
            <a:pPr marL="904875" lvl="4" indent="-182563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</a:pPr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8" name="Espaço Reservado para Texto 19"/>
          <p:cNvSpPr>
            <a:spLocks noGrp="1"/>
          </p:cNvSpPr>
          <p:nvPr>
            <p:ph type="body" sz="quarter" idx="17"/>
          </p:nvPr>
        </p:nvSpPr>
        <p:spPr>
          <a:xfrm>
            <a:off x="215900" y="654845"/>
            <a:ext cx="2808000" cy="351235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Autofit/>
          </a:bodyPr>
          <a:lstStyle>
            <a:lvl1pPr marL="3175" indent="0">
              <a:buFontTx/>
              <a:buNone/>
              <a:defRPr/>
            </a:lvl1pPr>
          </a:lstStyle>
          <a:p>
            <a:pPr lvl="0"/>
            <a:r>
              <a:rPr lang="pt-BR" dirty="0" smtClean="0"/>
              <a:t>Clique para editar os estilos do texto mestre</a:t>
            </a:r>
            <a:endParaRPr lang="pt-BR" dirty="0"/>
          </a:p>
        </p:txBody>
      </p:sp>
      <p:sp>
        <p:nvSpPr>
          <p:cNvPr id="9" name="Espaço Reservado para Texto 19"/>
          <p:cNvSpPr>
            <a:spLocks noGrp="1"/>
          </p:cNvSpPr>
          <p:nvPr>
            <p:ph type="body" sz="quarter" idx="18"/>
          </p:nvPr>
        </p:nvSpPr>
        <p:spPr>
          <a:xfrm>
            <a:off x="3168000" y="654845"/>
            <a:ext cx="2808000" cy="351235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Autofit/>
          </a:bodyPr>
          <a:lstStyle>
            <a:lvl1pPr marL="3175" indent="0">
              <a:buFontTx/>
              <a:buNone/>
              <a:defRPr/>
            </a:lvl1pPr>
          </a:lstStyle>
          <a:p>
            <a:pPr lvl="0"/>
            <a:r>
              <a:rPr lang="pt-BR" dirty="0" smtClean="0"/>
              <a:t>Clique para editar os estilos do texto mestre</a:t>
            </a:r>
            <a:endParaRPr lang="pt-BR" dirty="0"/>
          </a:p>
        </p:txBody>
      </p:sp>
      <p:sp>
        <p:nvSpPr>
          <p:cNvPr id="12" name="Espaço Reservado para Texto 19"/>
          <p:cNvSpPr>
            <a:spLocks noGrp="1"/>
          </p:cNvSpPr>
          <p:nvPr>
            <p:ph type="body" sz="quarter" idx="19"/>
          </p:nvPr>
        </p:nvSpPr>
        <p:spPr>
          <a:xfrm>
            <a:off x="6120100" y="654845"/>
            <a:ext cx="2808000" cy="351235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Autofit/>
          </a:bodyPr>
          <a:lstStyle>
            <a:lvl1pPr marL="3175" indent="0">
              <a:buFontTx/>
              <a:buNone/>
              <a:defRPr/>
            </a:lvl1pPr>
          </a:lstStyle>
          <a:p>
            <a:pPr lvl="0"/>
            <a:r>
              <a:rPr lang="pt-BR" dirty="0" smtClean="0"/>
              <a:t>Clique para editar os estilos do texto mestre</a:t>
            </a:r>
            <a:endParaRPr lang="pt-BR" dirty="0"/>
          </a:p>
        </p:txBody>
      </p:sp>
      <p:sp>
        <p:nvSpPr>
          <p:cNvPr id="14" name="Título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304300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35D7-71BD-40A9-936C-8BC002B944E4}" type="slidenum">
              <a:rPr lang="pt-BR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‹nº›</a:t>
            </a:fld>
            <a:endParaRPr lang="pt-BR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Espaço Reservado para Texto 19"/>
          <p:cNvSpPr>
            <a:spLocks noGrp="1"/>
          </p:cNvSpPr>
          <p:nvPr>
            <p:ph type="body" sz="quarter" idx="17"/>
          </p:nvPr>
        </p:nvSpPr>
        <p:spPr>
          <a:xfrm>
            <a:off x="215900" y="654845"/>
            <a:ext cx="8712200" cy="351235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Autofit/>
          </a:bodyPr>
          <a:lstStyle>
            <a:lvl1pPr marL="3175" indent="0">
              <a:buFontTx/>
              <a:buNone/>
              <a:defRPr/>
            </a:lvl1pPr>
          </a:lstStyle>
          <a:p>
            <a:pPr lvl="0"/>
            <a:r>
              <a:rPr lang="pt-BR" dirty="0" smtClean="0"/>
              <a:t>Clique para editar os estilos do texto mestre</a:t>
            </a:r>
            <a:endParaRPr lang="pt-BR" dirty="0"/>
          </a:p>
        </p:txBody>
      </p:sp>
      <p:sp>
        <p:nvSpPr>
          <p:cNvPr id="14" name="Título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10" name="Espaço Reservado para Conteúdo 2"/>
          <p:cNvSpPr>
            <a:spLocks noGrp="1"/>
          </p:cNvSpPr>
          <p:nvPr>
            <p:ph idx="1"/>
          </p:nvPr>
        </p:nvSpPr>
        <p:spPr>
          <a:xfrm>
            <a:off x="215900" y="1086837"/>
            <a:ext cx="2808000" cy="3825404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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55600" indent="-17621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538163" indent="-182563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720725" indent="-168275">
              <a:lnSpc>
                <a:spcPct val="110000"/>
              </a:lnSpc>
              <a:spcBef>
                <a:spcPts val="600"/>
              </a:spcBef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4875" indent="-182563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lang="pt-BR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1" name="Espaço Reservado para Conteúdo 12"/>
          <p:cNvSpPr>
            <a:spLocks noGrp="1"/>
          </p:cNvSpPr>
          <p:nvPr>
            <p:ph sz="quarter" idx="15"/>
          </p:nvPr>
        </p:nvSpPr>
        <p:spPr>
          <a:xfrm>
            <a:off x="3168000" y="1087042"/>
            <a:ext cx="2808000" cy="3824968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"/>
              <a:defRPr sz="1600">
                <a:solidFill>
                  <a:schemeClr val="tx1"/>
                </a:solidFill>
              </a:defRPr>
            </a:lvl1pPr>
            <a:lvl2pPr marL="355600" indent="-17621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2pPr>
            <a:lvl3pPr marL="538163" indent="-182563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</a:defRPr>
            </a:lvl3pPr>
            <a:lvl4pPr marL="720725" indent="-168275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</a:defRPr>
            </a:lvl4pPr>
            <a:lvl5pPr marL="904875" indent="-182563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lang="pt-BR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5" name="Espaço Reservado para Conteúdo 12"/>
          <p:cNvSpPr>
            <a:spLocks noGrp="1"/>
          </p:cNvSpPr>
          <p:nvPr>
            <p:ph sz="quarter" idx="16"/>
          </p:nvPr>
        </p:nvSpPr>
        <p:spPr>
          <a:xfrm>
            <a:off x="6120100" y="1087042"/>
            <a:ext cx="2808000" cy="3824968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"/>
              <a:defRPr sz="1600">
                <a:solidFill>
                  <a:schemeClr val="tx1"/>
                </a:solidFill>
              </a:defRPr>
            </a:lvl1pPr>
            <a:lvl2pPr marL="355600" indent="-17621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2pPr>
            <a:lvl3pPr marL="538163" indent="-182563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</a:defRPr>
            </a:lvl3pPr>
            <a:lvl4pPr marL="720725" indent="-168275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</a:defRPr>
            </a:lvl4pPr>
            <a:lvl5pPr marL="904875" indent="-182563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8665478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 userDrawn="1"/>
        </p:nvSpPr>
        <p:spPr>
          <a:xfrm>
            <a:off x="0" y="561975"/>
            <a:ext cx="3563888" cy="45815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12" name="Espaço Reservado para Conteúdo 12"/>
          <p:cNvSpPr>
            <a:spLocks noGrp="1"/>
          </p:cNvSpPr>
          <p:nvPr>
            <p:ph sz="quarter" idx="15"/>
          </p:nvPr>
        </p:nvSpPr>
        <p:spPr>
          <a:xfrm>
            <a:off x="220508" y="652118"/>
            <a:ext cx="3127357" cy="4256681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"/>
              <a:defRPr sz="1600">
                <a:solidFill>
                  <a:schemeClr val="bg1"/>
                </a:solidFill>
              </a:defRPr>
            </a:lvl1pPr>
            <a:lvl2pPr marL="355600" indent="-17621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400">
                <a:solidFill>
                  <a:schemeClr val="bg1"/>
                </a:solidFill>
              </a:defRPr>
            </a:lvl2pPr>
            <a:lvl3pPr marL="538163" indent="-182563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lang="pt-BR" sz="1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04863" indent="-231775" defTabSz="1160463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lang="pt-BR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4875" indent="-182563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marL="538163" lvl="2" indent="-182563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</a:pPr>
            <a:r>
              <a:rPr lang="pt-BR" dirty="0" smtClean="0"/>
              <a:t>Terceiro nível</a:t>
            </a:r>
          </a:p>
          <a:p>
            <a:pPr marL="720725" lvl="3" indent="-168275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</a:pPr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3743908" y="654843"/>
            <a:ext cx="5184192" cy="4257167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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55600" indent="-17621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538163" indent="-182563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lang="pt-BR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01688" indent="-168275">
              <a:lnSpc>
                <a:spcPct val="110000"/>
              </a:lnSpc>
              <a:spcBef>
                <a:spcPts val="600"/>
              </a:spcBef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4875" indent="-182563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marL="538163" lvl="2" indent="-182563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</a:pPr>
            <a:r>
              <a:rPr lang="pt-BR" dirty="0" smtClean="0"/>
              <a:t>Terceiro nível</a:t>
            </a:r>
          </a:p>
          <a:p>
            <a:pPr marL="720725" lvl="3" indent="-168275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</a:pPr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C5235D7-71BD-40A9-936C-8BC002B944E4}" type="slidenum">
              <a:rPr lang="pt-BR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‹nº›</a:t>
            </a:fld>
            <a:endParaRPr lang="pt-BR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294373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 userDrawn="1"/>
        </p:nvSpPr>
        <p:spPr>
          <a:xfrm>
            <a:off x="0" y="561975"/>
            <a:ext cx="3563888" cy="45815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12" name="Espaço Reservado para Conteúdo 12"/>
          <p:cNvSpPr>
            <a:spLocks noGrp="1"/>
          </p:cNvSpPr>
          <p:nvPr>
            <p:ph sz="quarter" idx="15"/>
          </p:nvPr>
        </p:nvSpPr>
        <p:spPr>
          <a:xfrm>
            <a:off x="220508" y="652118"/>
            <a:ext cx="3127357" cy="4256681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"/>
              <a:defRPr sz="1600">
                <a:solidFill>
                  <a:schemeClr val="bg1"/>
                </a:solidFill>
              </a:defRPr>
            </a:lvl1pPr>
            <a:lvl2pPr marL="355600" indent="-17621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400">
                <a:solidFill>
                  <a:schemeClr val="bg1"/>
                </a:solidFill>
              </a:defRPr>
            </a:lvl2pPr>
            <a:lvl3pPr marL="538163" indent="-182563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lang="pt-BR" sz="1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04863" indent="-231775" defTabSz="1160463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lang="pt-BR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4875" indent="-182563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marL="538163" lvl="2" indent="-182563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</a:pPr>
            <a:r>
              <a:rPr lang="pt-BR" dirty="0" smtClean="0"/>
              <a:t>Terceiro nível</a:t>
            </a:r>
          </a:p>
          <a:p>
            <a:pPr marL="720725" lvl="3" indent="-168275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</a:pPr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3743908" y="654843"/>
            <a:ext cx="5184192" cy="4257167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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55600" indent="-17621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538163" indent="-182563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lang="pt-BR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01688" indent="-168275">
              <a:lnSpc>
                <a:spcPct val="110000"/>
              </a:lnSpc>
              <a:spcBef>
                <a:spcPts val="600"/>
              </a:spcBef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4875" indent="-182563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marL="538163" lvl="2" indent="-182563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</a:pPr>
            <a:r>
              <a:rPr lang="pt-BR" dirty="0" smtClean="0"/>
              <a:t>Terceiro nível</a:t>
            </a:r>
          </a:p>
          <a:p>
            <a:pPr marL="720725" lvl="3" indent="-168275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</a:pPr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C5235D7-71BD-40A9-936C-8BC002B944E4}" type="slidenum">
              <a:rPr lang="pt-BR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‹nº›</a:t>
            </a:fld>
            <a:endParaRPr lang="pt-BR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014221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497020" y="1131590"/>
            <a:ext cx="8153400" cy="3816424"/>
          </a:xfrm>
        </p:spPr>
        <p:txBody>
          <a:bodyPr>
            <a:normAutofit/>
          </a:bodyPr>
          <a:lstStyle>
            <a:lvl1pPr marL="320040" indent="-320040">
              <a:spcBef>
                <a:spcPts val="600"/>
              </a:spcBef>
              <a:buClr>
                <a:srgbClr val="FF6600"/>
              </a:buClr>
              <a:buSzPct val="60000"/>
              <a:buFont typeface="Wingdings" pitchFamily="2" charset="2"/>
              <a:buChar char=""/>
              <a:defRPr sz="2400"/>
            </a:lvl1pPr>
            <a:lvl2pPr>
              <a:spcBef>
                <a:spcPts val="600"/>
              </a:spcBef>
              <a:buClr>
                <a:srgbClr val="006699"/>
              </a:buClr>
              <a:buSzPct val="60000"/>
              <a:defRPr sz="20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600"/>
            </a:lvl4pPr>
            <a:lvl5pPr>
              <a:spcBef>
                <a:spcPts val="600"/>
              </a:spcBef>
              <a:defRPr sz="1600"/>
            </a:lvl5pPr>
            <a:extLst/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dirty="0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609600" y="163670"/>
            <a:ext cx="8153400" cy="640432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r>
              <a:rPr lang="pt-BR" dirty="0" smtClean="0"/>
              <a:t>Clique para editar o título mestre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2605585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250" advClick="0" advTm="8000">
        <p:fade/>
      </p:transition>
    </mc:Choice>
    <mc:Fallback>
      <p:transition spd="slow" advClick="0" advTm="8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 userDrawn="1"/>
        </p:nvSpPr>
        <p:spPr>
          <a:xfrm>
            <a:off x="0" y="561975"/>
            <a:ext cx="6012160" cy="45815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12" name="Espaço Reservado para Conteúdo 12"/>
          <p:cNvSpPr>
            <a:spLocks noGrp="1"/>
          </p:cNvSpPr>
          <p:nvPr>
            <p:ph sz="quarter" idx="15"/>
          </p:nvPr>
        </p:nvSpPr>
        <p:spPr>
          <a:xfrm>
            <a:off x="220508" y="652118"/>
            <a:ext cx="5179584" cy="4256681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"/>
              <a:defRPr sz="1600">
                <a:solidFill>
                  <a:schemeClr val="bg1"/>
                </a:solidFill>
              </a:defRPr>
            </a:lvl1pPr>
            <a:lvl2pPr marL="355600" indent="-17621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400">
                <a:solidFill>
                  <a:schemeClr val="bg1"/>
                </a:solidFill>
              </a:defRPr>
            </a:lvl2pPr>
            <a:lvl3pPr marL="538163" indent="-182563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lang="pt-BR" sz="1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04863" indent="-231775" defTabSz="1160463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lang="pt-BR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4875" indent="-182563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marL="538163" lvl="2" indent="-182563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</a:pPr>
            <a:r>
              <a:rPr lang="pt-BR" dirty="0" smtClean="0"/>
              <a:t>Terceiro nível</a:t>
            </a:r>
          </a:p>
          <a:p>
            <a:pPr marL="720725" lvl="3" indent="-168275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</a:pPr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6048164" y="654843"/>
            <a:ext cx="2879936" cy="4257167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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55600" indent="-17621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538163" indent="-182563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lang="pt-BR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01688" indent="-168275">
              <a:lnSpc>
                <a:spcPct val="110000"/>
              </a:lnSpc>
              <a:spcBef>
                <a:spcPts val="600"/>
              </a:spcBef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4875" indent="-182563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marL="538163" lvl="2" indent="-182563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</a:pPr>
            <a:r>
              <a:rPr lang="pt-BR" dirty="0" smtClean="0"/>
              <a:t>Terceiro nível</a:t>
            </a:r>
          </a:p>
          <a:p>
            <a:pPr marL="720725" lvl="3" indent="-168275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</a:pPr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C5235D7-71BD-40A9-936C-8BC002B944E4}" type="slidenum">
              <a:rPr lang="pt-BR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‹nº›</a:t>
            </a:fld>
            <a:endParaRPr lang="pt-BR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231671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 userDrawn="1"/>
        </p:nvSpPr>
        <p:spPr>
          <a:xfrm>
            <a:off x="5581742" y="561975"/>
            <a:ext cx="3563888" cy="45815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5900" y="654843"/>
            <a:ext cx="4752144" cy="4257167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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55600" indent="-184150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538163" indent="-182563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720725" indent="-168275">
              <a:lnSpc>
                <a:spcPct val="110000"/>
              </a:lnSpc>
              <a:spcBef>
                <a:spcPts val="600"/>
              </a:spcBef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4875" indent="-182563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  <a:defRPr lang="pt-BR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15"/>
          </p:nvPr>
        </p:nvSpPr>
        <p:spPr>
          <a:xfrm>
            <a:off x="5796136" y="652118"/>
            <a:ext cx="3127358" cy="4256681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"/>
              <a:defRPr sz="1600">
                <a:solidFill>
                  <a:schemeClr val="bg1"/>
                </a:solidFill>
              </a:defRPr>
            </a:lvl1pPr>
            <a:lvl2pPr marL="355600" indent="-184150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400">
                <a:solidFill>
                  <a:schemeClr val="bg1"/>
                </a:solidFill>
              </a:defRPr>
            </a:lvl2pPr>
            <a:lvl3pPr marL="538163" indent="-182563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bg1"/>
                </a:solidFill>
              </a:defRPr>
            </a:lvl3pPr>
            <a:lvl4pPr marL="720725" indent="-168275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bg1"/>
                </a:solidFill>
              </a:defRPr>
            </a:lvl4pPr>
            <a:lvl5pPr marL="904875" indent="-182563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718929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35D7-71BD-40A9-936C-8BC002B944E4}" type="slidenum">
              <a:rPr lang="pt-BR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‹nº›</a:t>
            </a:fld>
            <a:endParaRPr lang="pt-BR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0" name="Espaço Reservado para Texto 19"/>
          <p:cNvSpPr>
            <a:spLocks noGrp="1"/>
          </p:cNvSpPr>
          <p:nvPr>
            <p:ph type="body" sz="quarter" idx="16"/>
          </p:nvPr>
        </p:nvSpPr>
        <p:spPr>
          <a:xfrm>
            <a:off x="215900" y="654845"/>
            <a:ext cx="8712200" cy="351235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pt-BR" dirty="0" smtClean="0"/>
              <a:t>Clique para editar os estilos do texto mestre</a:t>
            </a:r>
            <a:endParaRPr lang="pt-BR" dirty="0"/>
          </a:p>
        </p:txBody>
      </p:sp>
      <p:sp>
        <p:nvSpPr>
          <p:cNvPr id="24" name="Título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4991701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35D7-71BD-40A9-936C-8BC002B944E4}" type="slidenum">
              <a:rPr lang="pt-BR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‹nº›</a:t>
            </a:fld>
            <a:endParaRPr lang="pt-BR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259945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35D7-71BD-40A9-936C-8BC002B944E4}" type="slidenum">
              <a:rPr lang="pt-BR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‹nº›</a:t>
            </a:fld>
            <a:endParaRPr lang="pt-BR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38334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(11) Em br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 userDrawn="1"/>
        </p:nvSpPr>
        <p:spPr>
          <a:xfrm>
            <a:off x="0" y="1952460"/>
            <a:ext cx="9144000" cy="31910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215900" y="4275502"/>
            <a:ext cx="8712200" cy="60753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www.lcaconsultores.com.br</a:t>
            </a:r>
          </a:p>
          <a:p>
            <a:pPr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Rua Desembargador Paulo Passaláqua, 308 | São Paulo – SP | 01248-010 | Tel</a:t>
            </a:r>
            <a:r>
              <a:rPr lang="pt-BR" sz="12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. 11 </a:t>
            </a:r>
            <a:r>
              <a:rPr lang="pt-BR" sz="12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3879-3700</a:t>
            </a:r>
            <a:endParaRPr lang="pt-BR" sz="1200" dirty="0">
              <a:solidFill>
                <a:srgbClr val="000000">
                  <a:lumMod val="65000"/>
                  <a:lumOff val="3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9" descr="logo-lca-w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9976" y="3621311"/>
            <a:ext cx="564048" cy="52371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" name="Imagem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44" b="4444"/>
          <a:stretch/>
        </p:blipFill>
        <p:spPr>
          <a:xfrm>
            <a:off x="0" y="0"/>
            <a:ext cx="9144000" cy="32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2341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63513"/>
            <a:ext cx="7315200" cy="64135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88950" y="1139825"/>
            <a:ext cx="8153400" cy="324167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>
          <a:xfrm>
            <a:off x="6096000" y="4686300"/>
            <a:ext cx="2667000" cy="274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C1BCD-EAAF-4986-B8E8-6493E61C0E9B}" type="datetime1">
              <a:rPr lang="pt-BR"/>
              <a:pPr>
                <a:defRPr/>
              </a:pPr>
              <a:t>09/09/2015</a:t>
            </a:fld>
            <a:endParaRPr lang="pt-BR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79388" y="4595813"/>
            <a:ext cx="5421312" cy="2730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754682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250" advClick="0" advTm="8000">
        <p:fade/>
      </p:transition>
    </mc:Choice>
    <mc:Fallback>
      <p:transition spd="slow" advClick="0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0" y="4686300"/>
            <a:ext cx="2667000" cy="274638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5FE5DED-00A3-466F-BFEB-FC97277E12BF}" type="datetimeFigureOut">
              <a:rPr lang="pt-BR"/>
              <a:pPr>
                <a:defRPr/>
              </a:pPr>
              <a:t>09/09/2015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179388" y="4595813"/>
            <a:ext cx="5421312" cy="2730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C7DDC-709E-4225-97A3-2E18C22B55D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880978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250" advClick="0" advTm="8000">
        <p:fade/>
      </p:transition>
    </mc:Choice>
    <mc:Fallback>
      <p:transition spd="slow" advClick="0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497020" y="1131590"/>
            <a:ext cx="8153400" cy="3816424"/>
          </a:xfrm>
        </p:spPr>
        <p:txBody>
          <a:bodyPr>
            <a:normAutofit/>
          </a:bodyPr>
          <a:lstStyle>
            <a:lvl1pPr marL="320040" indent="-320040">
              <a:spcBef>
                <a:spcPts val="600"/>
              </a:spcBef>
              <a:buClr>
                <a:srgbClr val="FF6600"/>
              </a:buClr>
              <a:buSzPct val="60000"/>
              <a:buFont typeface="Wingdings" pitchFamily="2" charset="2"/>
              <a:buChar char=""/>
              <a:defRPr sz="2400"/>
            </a:lvl1pPr>
            <a:lvl2pPr>
              <a:spcBef>
                <a:spcPts val="600"/>
              </a:spcBef>
              <a:buClr>
                <a:srgbClr val="006699"/>
              </a:buClr>
              <a:buSzPct val="60000"/>
              <a:defRPr sz="20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600"/>
            </a:lvl4pPr>
            <a:lvl5pPr>
              <a:spcBef>
                <a:spcPts val="600"/>
              </a:spcBef>
              <a:defRPr sz="1600"/>
            </a:lvl5pPr>
            <a:extLst/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dirty="0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609600" y="163673"/>
            <a:ext cx="8153400" cy="640432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r>
              <a:rPr lang="pt-BR" dirty="0" smtClean="0"/>
              <a:t>Clique para editar o título mestre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28897453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70184A7-BFA7-4AE8-B0DD-9F3DBD58D928}" type="datetimeFigureOut">
              <a:rPr lang="pt-BR" smtClean="0"/>
              <a:pPr/>
              <a:t>09/09/2015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8FA5C3E-078B-463A-9C89-7B39DE210A0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074887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"/>
          <p:cNvSpPr txBox="1">
            <a:spLocks noChangeArrowheads="1"/>
          </p:cNvSpPr>
          <p:nvPr userDrawn="1"/>
        </p:nvSpPr>
        <p:spPr bwMode="auto">
          <a:xfrm>
            <a:off x="0" y="3048247"/>
            <a:ext cx="9144000" cy="56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pt-BR" sz="2800" dirty="0">
                <a:solidFill>
                  <a:srgbClr val="4D4D4D"/>
                </a:solidFill>
                <a:latin typeface="Arial"/>
                <a:cs typeface="Arial" pitchFamily="34" charset="0"/>
              </a:rPr>
              <a:t>Soluções estratégicas em economia</a:t>
            </a:r>
          </a:p>
        </p:txBody>
      </p:sp>
      <p:pic>
        <p:nvPicPr>
          <p:cNvPr id="6" name="Picture 9" descr="logo-lca-w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6020" y="1676400"/>
            <a:ext cx="1075448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68212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 userDrawn="1"/>
        </p:nvGrpSpPr>
        <p:grpSpPr>
          <a:xfrm>
            <a:off x="3441463" y="1491849"/>
            <a:ext cx="5702538" cy="2133605"/>
            <a:chOff x="3414488" y="1491849"/>
            <a:chExt cx="5729525" cy="2133605"/>
          </a:xfrm>
        </p:grpSpPr>
        <p:cxnSp>
          <p:nvCxnSpPr>
            <p:cNvPr id="4" name="Conector reto 3"/>
            <p:cNvCxnSpPr/>
            <p:nvPr userDrawn="1"/>
          </p:nvCxnSpPr>
          <p:spPr>
            <a:xfrm>
              <a:off x="3415629" y="3625454"/>
              <a:ext cx="572634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</p:cxnSp>
        <p:sp>
          <p:nvSpPr>
            <p:cNvPr id="6" name="Round Same Side Corner Rectangle 6"/>
            <p:cNvSpPr/>
            <p:nvPr userDrawn="1"/>
          </p:nvSpPr>
          <p:spPr>
            <a:xfrm flipV="1">
              <a:off x="3415685" y="1491849"/>
              <a:ext cx="5728328" cy="2025253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chemeClr val="tx2"/>
            </a:soli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120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7" name="Line 22"/>
            <p:cNvSpPr>
              <a:spLocks noChangeShapeType="1"/>
            </p:cNvSpPr>
            <p:nvPr userDrawn="1"/>
          </p:nvSpPr>
          <p:spPr bwMode="auto">
            <a:xfrm>
              <a:off x="3414488" y="1629966"/>
              <a:ext cx="572747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9" name="Espaço Reservado para Texto 18"/>
          <p:cNvSpPr>
            <a:spLocks noGrp="1"/>
          </p:cNvSpPr>
          <p:nvPr>
            <p:ph type="body" sz="quarter" idx="11"/>
          </p:nvPr>
        </p:nvSpPr>
        <p:spPr>
          <a:xfrm>
            <a:off x="3539343" y="1626645"/>
            <a:ext cx="5425270" cy="1836204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400">
                <a:solidFill>
                  <a:schemeClr val="bg1"/>
                </a:solidFill>
              </a:defRPr>
            </a:lvl1pPr>
            <a:lvl2pPr marL="182563" indent="-182563" algn="l" defTabSz="914400" rtl="0" eaLnBrk="0" fontAlgn="base" latinLnBrk="0" hangingPunct="0">
              <a:spcBef>
                <a:spcPts val="1200"/>
              </a:spcBef>
              <a:spcAft>
                <a:spcPct val="0"/>
              </a:spcAft>
              <a:buFontTx/>
              <a:buNone/>
              <a:def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4763" indent="-4763">
              <a:spcBef>
                <a:spcPts val="1200"/>
              </a:spcBef>
              <a:spcAft>
                <a:spcPts val="0"/>
              </a:spcAft>
              <a:buFontTx/>
              <a:buNone/>
              <a:defRPr kumimoji="0" lang="pt-BR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</p:txBody>
      </p:sp>
      <p:pic>
        <p:nvPicPr>
          <p:cNvPr id="10" name="Imagem 9" descr="Logo_LCA_abertura_secao_wmf.wm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6277" y="4515966"/>
            <a:ext cx="468336" cy="432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\\lcasrv01\MKT\0_Fotos_banco_de_imagens\2_Montagens_paineis\capa_telecom_novo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1568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retha.francesco\Desktop\sinditelebrasil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6236" y="4542601"/>
            <a:ext cx="1426097" cy="37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129" name="Picture 1" descr="C:\Users\henrique.vicente\AppData\Local\Microsoft\Windows\Temporary Internet Files\Content.Outlook\6S7R2JSE\logo_painel_2015_horizontal.jp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4335946"/>
            <a:ext cx="1620179" cy="6187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01036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\\lcasrv01\MKT\0_Fotos_banco_de_imagens\2_Montagens_paineis\sumario_telecom_novo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8869" y="1491854"/>
            <a:ext cx="3971925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 Same Side Corner Rectangle 6"/>
          <p:cNvSpPr/>
          <p:nvPr userDrawn="1"/>
        </p:nvSpPr>
        <p:spPr>
          <a:xfrm flipV="1">
            <a:off x="-2" y="1491854"/>
            <a:ext cx="5166000" cy="3651647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tx2"/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Line 22"/>
          <p:cNvSpPr>
            <a:spLocks noChangeShapeType="1"/>
          </p:cNvSpPr>
          <p:nvPr userDrawn="1"/>
        </p:nvSpPr>
        <p:spPr bwMode="auto">
          <a:xfrm>
            <a:off x="0" y="4997054"/>
            <a:ext cx="5166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7" name="Line 22"/>
          <p:cNvSpPr>
            <a:spLocks noChangeShapeType="1"/>
          </p:cNvSpPr>
          <p:nvPr userDrawn="1"/>
        </p:nvSpPr>
        <p:spPr bwMode="auto">
          <a:xfrm>
            <a:off x="1587" y="1629966"/>
            <a:ext cx="5166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0"/>
          </p:nvPr>
        </p:nvSpPr>
        <p:spPr>
          <a:xfrm>
            <a:off x="107950" y="1714269"/>
            <a:ext cx="4968106" cy="3206742"/>
          </a:xfrm>
          <a:prstGeom prst="rect">
            <a:avLst/>
          </a:prstGeom>
        </p:spPr>
        <p:txBody>
          <a:bodyPr/>
          <a:lstStyle>
            <a:lvl1pPr marL="177800" indent="-1778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Wingdings 3" pitchFamily="18" charset="2"/>
              <a:buChar char="}"/>
              <a:defRPr sz="1800">
                <a:solidFill>
                  <a:schemeClr val="bg1"/>
                </a:solidFill>
              </a:defRPr>
            </a:lvl1pPr>
            <a:lvl2pPr marL="355600" indent="-1778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531813" indent="-176213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–"/>
              <a:defRPr lang="pt-BR" sz="1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2"/>
            <a:r>
              <a:rPr lang="pt-BR" dirty="0" smtClean="0"/>
              <a:t>Quarto nível</a:t>
            </a:r>
          </a:p>
          <a:p>
            <a:pPr lvl="2"/>
            <a:r>
              <a:rPr lang="pt-BR" dirty="0" smtClean="0"/>
              <a:t>Quinto nível</a:t>
            </a:r>
            <a:endParaRPr lang="pt-BR" dirty="0"/>
          </a:p>
        </p:txBody>
      </p:sp>
      <p:pic>
        <p:nvPicPr>
          <p:cNvPr id="10" name="Imagem 9" descr="Logo_LCA_abertura_secao_wmf.wm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6277" y="4515966"/>
            <a:ext cx="468336" cy="432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70315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88950" y="1139825"/>
            <a:ext cx="815340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1029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163513"/>
            <a:ext cx="7315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 smtClean="0"/>
              <a:t>Clique para editar o título mestre</a:t>
            </a:r>
            <a:endParaRPr lang="en-US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5" r:id="rId3"/>
    <p:sldLayoutId id="2147483732" r:id="rId4"/>
    <p:sldLayoutId id="2147483733" r:id="rId5"/>
    <p:sldLayoutId id="2147483754" r:id="rId6"/>
  </p:sldLayoutIdLst>
  <mc:AlternateContent xmlns:mc="http://schemas.openxmlformats.org/markup-compatibility/2006">
    <mc:Choice xmlns:p14="http://schemas.microsoft.com/office/powerpoint/2010/main" xmlns="" Requires="p14">
      <p:transition spd="slow" p14:dur="2250" advClick="0" advTm="8000">
        <p:fade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pt-BR" sz="3600" b="1" kern="1200">
          <a:solidFill>
            <a:schemeClr val="tx2"/>
          </a:solidFill>
          <a:latin typeface="Calibri" pitchFamily="34" charset="0"/>
          <a:ea typeface="+mj-ea"/>
          <a:cs typeface="Calibri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9pPr>
      <a:extLst/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rgbClr val="FF6600"/>
        </a:buClr>
        <a:buSzPct val="60000"/>
        <a:buFont typeface="Wingdings" pitchFamily="2" charset="2"/>
        <a:buChar char=""/>
        <a:defRPr lang="pt-BR" sz="24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lang="pt-BR" sz="20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lang="pt-BR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EB641B"/>
        </a:buClr>
        <a:buSzPct val="75000"/>
        <a:buFont typeface="Wingdings" pitchFamily="2" charset="2"/>
        <a:buChar char=""/>
        <a:defRPr lang="pt-BR" sz="16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39639D"/>
        </a:buClr>
        <a:buSzPct val="65000"/>
        <a:buFont typeface="Wingdings" pitchFamily="2" charset="2"/>
        <a:buChar char=""/>
        <a:defRPr lang="en-US" sz="16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072"/>
          <a:stretch/>
        </p:blipFill>
        <p:spPr>
          <a:xfrm>
            <a:off x="0" y="0"/>
            <a:ext cx="9144000" cy="560109"/>
          </a:xfrm>
          <a:prstGeom prst="rect">
            <a:avLst/>
          </a:prstGeom>
        </p:spPr>
      </p:pic>
      <p:pic>
        <p:nvPicPr>
          <p:cNvPr id="14" name="Imagem 13" descr="RGB_logotipo_lca_curvas_com_contorno.jpg"/>
          <p:cNvPicPr>
            <a:picLocks noChangeAspect="1"/>
          </p:cNvPicPr>
          <p:nvPr userDrawn="1"/>
        </p:nvPicPr>
        <p:blipFill>
          <a:blip r:embed="rId22" cstate="print"/>
          <a:stretch>
            <a:fillRect/>
          </a:stretch>
        </p:blipFill>
        <p:spPr>
          <a:xfrm>
            <a:off x="8568444" y="103860"/>
            <a:ext cx="355562" cy="352388"/>
          </a:xfrm>
          <a:prstGeom prst="rect">
            <a:avLst/>
          </a:prstGeom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08000" y="91054"/>
            <a:ext cx="8280000" cy="378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996752" y="4948014"/>
            <a:ext cx="2133600" cy="14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C5235D7-71BD-40A9-936C-8BC002B944E4}" type="slidenum">
              <a:rPr lang="pt-BR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srgbClr val="000000">
                  <a:lumMod val="65000"/>
                  <a:lumOff val="35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idx="1"/>
          </p:nvPr>
        </p:nvSpPr>
        <p:spPr>
          <a:xfrm>
            <a:off x="215900" y="654845"/>
            <a:ext cx="8712200" cy="4257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7800" lvl="0" indent="-177800" algn="l" defTabSz="914400" rtl="0" eaLnBrk="1" latinLnBrk="0" hangingPunct="1">
              <a:lnSpc>
                <a:spcPct val="110000"/>
              </a:lnSpc>
              <a:spcBef>
                <a:spcPts val="1800"/>
              </a:spcBef>
              <a:buFont typeface="Wingdings 3" pitchFamily="18" charset="2"/>
              <a:buChar char="}"/>
            </a:pPr>
            <a:r>
              <a:rPr lang="pt-BR" dirty="0" smtClean="0"/>
              <a:t>Clique para editar os estilos do texto mestre</a:t>
            </a:r>
          </a:p>
          <a:p>
            <a:pPr marL="355600" lvl="1" indent="-18415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pt-BR" dirty="0" smtClean="0"/>
              <a:t>Segundo nível</a:t>
            </a:r>
          </a:p>
          <a:p>
            <a:pPr marL="538163" lvl="2" indent="-182563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</a:pPr>
            <a:r>
              <a:rPr lang="pt-BR" dirty="0" smtClean="0"/>
              <a:t>Terceiro nível</a:t>
            </a:r>
          </a:p>
          <a:p>
            <a:pPr marL="720725" lvl="3" indent="-168275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–"/>
            </a:pPr>
            <a:r>
              <a:rPr lang="pt-BR" dirty="0" smtClean="0"/>
              <a:t>Quarto nível</a:t>
            </a:r>
          </a:p>
          <a:p>
            <a:pPr marL="904875" lvl="4" indent="-182563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Calibri" pitchFamily="34" charset="0"/>
              <a:buChar char="–"/>
            </a:pPr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6407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  <p:sldLayoutId id="2147483752" r:id="rId18"/>
    <p:sldLayoutId id="2147483753" r:id="rId19"/>
  </p:sldLayoutIdLst>
  <p:hf hdr="0" ftr="0" dt="0"/>
  <p:txStyles>
    <p:titleStyle>
      <a:lvl1pPr algn="l" defTabSz="914400" rtl="0" eaLnBrk="1" latinLnBrk="0" hangingPunct="1">
        <a:lnSpc>
          <a:spcPts val="1800"/>
        </a:lnSpc>
        <a:spcBef>
          <a:spcPct val="0"/>
        </a:spcBef>
        <a:buNone/>
        <a:defRPr sz="18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lang="pt-BR" sz="16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55600" indent="-184150" algn="l" defTabSz="914400" rtl="0" eaLnBrk="1" latinLnBrk="0" hangingPunct="1">
        <a:spcBef>
          <a:spcPct val="20000"/>
        </a:spcBef>
        <a:buFont typeface="Arial" pitchFamily="34" charset="0"/>
        <a:buChar char="–"/>
        <a:defRPr lang="pt-BR" sz="14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pt-BR" sz="14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lang="pt-BR" sz="14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904875" indent="-182563" algn="l" defTabSz="914400" rtl="0" eaLnBrk="1" latinLnBrk="0" hangingPunct="1">
        <a:spcBef>
          <a:spcPct val="20000"/>
        </a:spcBef>
        <a:buFont typeface="Arial" pitchFamily="34" charset="0"/>
        <a:buChar char="»"/>
        <a:defRPr lang="pt-BR" sz="14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wmf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jpeg"/><Relationship Id="rId4" Type="http://schemas.openxmlformats.org/officeDocument/2006/relationships/chart" Target="../charts/char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wmf"/><Relationship Id="rId5" Type="http://schemas.openxmlformats.org/officeDocument/2006/relationships/image" Target="../media/image48.wmf"/><Relationship Id="rId4" Type="http://schemas.openxmlformats.org/officeDocument/2006/relationships/image" Target="../media/image4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5743" y="1852612"/>
            <a:ext cx="5711643" cy="3290888"/>
          </a:xfrm>
          <a:prstGeom prst="rect">
            <a:avLst/>
          </a:prstGeom>
        </p:spPr>
      </p:pic>
      <p:sp>
        <p:nvSpPr>
          <p:cNvPr id="8" name="Título 3"/>
          <p:cNvSpPr>
            <a:spLocks/>
          </p:cNvSpPr>
          <p:nvPr/>
        </p:nvSpPr>
        <p:spPr bwMode="auto">
          <a:xfrm>
            <a:off x="137192" y="411510"/>
            <a:ext cx="8869615" cy="792088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/>
        </p:spPr>
        <p:txBody>
          <a:bodyPr lIns="0" tIns="0" rIns="0" bIns="0" anchor="t" anchorCtr="0"/>
          <a:lstStyle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pt-BR" sz="6000" b="1" cap="small" dirty="0" smtClean="0">
                <a:ea typeface="Tahoma" pitchFamily="34" charset="0"/>
                <a:cs typeface="Tahoma" pitchFamily="34" charset="0"/>
              </a:rPr>
              <a:t>Telecomunicações no Brasil</a:t>
            </a:r>
            <a:endParaRPr lang="pt-BR" sz="6000" b="1" cap="small" dirty="0">
              <a:ea typeface="Tahoma" pitchFamily="34" charset="0"/>
              <a:cs typeface="Tahoma" pitchFamily="34" charset="0"/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1043608" y="1493507"/>
            <a:ext cx="2904198" cy="1306252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  <p:txBody>
          <a:bodyPr lIns="0" tIns="0" rIns="0" bIns="0" anchor="t" anchorCtr="0"/>
          <a:lstStyle>
            <a:defPPr>
              <a:defRPr lang="pt-BR"/>
            </a:defPPr>
            <a:lvl1pPr algn="ctr">
              <a:spcBef>
                <a:spcPts val="0"/>
              </a:spcBef>
              <a:defRPr sz="4800" b="1" cap="small">
                <a:solidFill>
                  <a:schemeClr val="tx1">
                    <a:lumMod val="65000"/>
                    <a:lumOff val="35000"/>
                  </a:schemeClr>
                </a:solidFill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pt-BR" sz="2400" dirty="0" smtClean="0">
                <a:solidFill>
                  <a:schemeClr val="tx1"/>
                </a:solidFill>
              </a:rPr>
              <a:t>Audiência Pública no Senado Federal na </a:t>
            </a:r>
          </a:p>
          <a:p>
            <a:r>
              <a:rPr lang="pt-BR" sz="2400" dirty="0" smtClean="0">
                <a:solidFill>
                  <a:schemeClr val="tx1"/>
                </a:solidFill>
              </a:rPr>
              <a:t>Comissão de Educação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720591" y="3137920"/>
            <a:ext cx="3550232" cy="720271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  <p:txBody>
          <a:bodyPr lIns="0" tIns="0" rIns="0" bIns="0" anchor="t" anchorCtr="0"/>
          <a:lstStyle>
            <a:defPPr>
              <a:defRPr lang="pt-BR"/>
            </a:defPPr>
            <a:lvl1pPr algn="ctr">
              <a:spcBef>
                <a:spcPts val="0"/>
              </a:spcBef>
              <a:defRPr sz="4800" b="1" cap="small">
                <a:solidFill>
                  <a:schemeClr val="tx1">
                    <a:lumMod val="65000"/>
                    <a:lumOff val="35000"/>
                  </a:schemeClr>
                </a:solidFill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pt-BR" sz="2800" dirty="0" smtClean="0">
                <a:solidFill>
                  <a:schemeClr val="tx1"/>
                </a:solidFill>
              </a:rPr>
              <a:t>Carlos Duprat</a:t>
            </a:r>
          </a:p>
          <a:p>
            <a:r>
              <a:rPr lang="pt-BR" sz="1600" b="0" dirty="0" smtClean="0">
                <a:solidFill>
                  <a:schemeClr val="tx1"/>
                </a:solidFill>
              </a:rPr>
              <a:t>Brasília</a:t>
            </a:r>
            <a:r>
              <a:rPr lang="pt-BR" sz="1600" b="0" dirty="0">
                <a:solidFill>
                  <a:schemeClr val="tx1"/>
                </a:solidFill>
              </a:rPr>
              <a:t>, </a:t>
            </a:r>
            <a:r>
              <a:rPr lang="pt-BR" sz="1600" b="0" dirty="0" smtClean="0">
                <a:solidFill>
                  <a:schemeClr val="tx1"/>
                </a:solidFill>
              </a:rPr>
              <a:t>09 de Setembro de 2015</a:t>
            </a:r>
            <a:endParaRPr lang="pt-BR" sz="1600" b="0" dirty="0">
              <a:solidFill>
                <a:schemeClr val="tx1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8529" y="4119957"/>
            <a:ext cx="243435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7295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13573"/>
            <a:ext cx="7020983" cy="5101183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611560" y="1419622"/>
            <a:ext cx="7200800" cy="7920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899592" y="771550"/>
            <a:ext cx="6834692" cy="2970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2438" indent="-452438">
              <a:spcBef>
                <a:spcPts val="3000"/>
              </a:spcBef>
              <a:buFont typeface="+mj-lt"/>
              <a:buAutoNum type="arabicPeriod"/>
              <a:tabLst>
                <a:tab pos="452438" algn="l"/>
              </a:tabLst>
            </a:pPr>
            <a:r>
              <a:rPr lang="pt-BR" sz="2800" b="1" dirty="0" smtClean="0"/>
              <a:t>O crescimento da demanda</a:t>
            </a:r>
          </a:p>
          <a:p>
            <a:pPr marL="452438" indent="-452438">
              <a:spcBef>
                <a:spcPts val="3000"/>
              </a:spcBef>
              <a:buFont typeface="+mj-lt"/>
              <a:buAutoNum type="arabicPeriod"/>
              <a:tabLst>
                <a:tab pos="452438" algn="l"/>
              </a:tabLst>
            </a:pPr>
            <a:r>
              <a:rPr lang="pt-BR" sz="2800" b="1" dirty="0" smtClean="0"/>
              <a:t>Demanda da sociedade versus obrigações</a:t>
            </a:r>
          </a:p>
          <a:p>
            <a:pPr marL="452438" indent="-452438">
              <a:spcBef>
                <a:spcPts val="3000"/>
              </a:spcBef>
              <a:buFont typeface="+mj-lt"/>
              <a:buAutoNum type="arabicPeriod"/>
              <a:tabLst>
                <a:tab pos="452438" algn="l"/>
              </a:tabLst>
            </a:pPr>
            <a:r>
              <a:rPr lang="pt-BR" sz="2800" b="1" dirty="0" smtClean="0"/>
              <a:t>Como resolver?</a:t>
            </a:r>
          </a:p>
          <a:p>
            <a:pPr marL="452438" indent="-452438">
              <a:spcBef>
                <a:spcPts val="3000"/>
              </a:spcBef>
              <a:buFont typeface="+mj-lt"/>
              <a:buAutoNum type="arabicPeriod"/>
              <a:tabLst>
                <a:tab pos="452438" algn="l"/>
              </a:tabLst>
            </a:pPr>
            <a:r>
              <a:rPr lang="pt-BR" sz="2800" b="1" dirty="0" smtClean="0"/>
              <a:t>Conclusão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xmlns="" val="3446387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17675"/>
          <a:stretch/>
        </p:blipFill>
        <p:spPr bwMode="auto">
          <a:xfrm>
            <a:off x="2771800" y="-1"/>
            <a:ext cx="6372200" cy="5159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ítulo 3"/>
          <p:cNvSpPr txBox="1">
            <a:spLocks/>
          </p:cNvSpPr>
          <p:nvPr/>
        </p:nvSpPr>
        <p:spPr bwMode="auto">
          <a:xfrm>
            <a:off x="755576" y="555054"/>
            <a:ext cx="3610674" cy="410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sz="3600" b="1" dirty="0" smtClean="0">
                <a:cs typeface="Calibri" pitchFamily="34" charset="0"/>
              </a:rPr>
              <a:t>A sociedade demanda que os celulares funcionem em todos os lugares: </a:t>
            </a:r>
            <a:r>
              <a:rPr lang="pt-BR" sz="3600" b="1" dirty="0" smtClean="0">
                <a:solidFill>
                  <a:schemeClr val="accent3">
                    <a:lumMod val="75000"/>
                  </a:schemeClr>
                </a:solidFill>
                <a:cs typeface="Calibri" pitchFamily="34" charset="0"/>
              </a:rPr>
              <a:t>estradas, vilarejos, lugares remotos</a:t>
            </a:r>
            <a:endParaRPr lang="pt-BR" sz="3600" b="1" dirty="0">
              <a:solidFill>
                <a:schemeClr val="accent3">
                  <a:lumMod val="75000"/>
                </a:schemeClr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9406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713326" y="0"/>
            <a:ext cx="3430674" cy="5143500"/>
          </a:xfrm>
          <a:prstGeom prst="rect">
            <a:avLst/>
          </a:prstGeom>
        </p:spPr>
      </p:pic>
      <p:sp>
        <p:nvSpPr>
          <p:cNvPr id="10" name="Título 3"/>
          <p:cNvSpPr txBox="1">
            <a:spLocks/>
          </p:cNvSpPr>
          <p:nvPr/>
        </p:nvSpPr>
        <p:spPr bwMode="auto">
          <a:xfrm>
            <a:off x="755576" y="555054"/>
            <a:ext cx="4248472" cy="288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sz="3600" b="1" dirty="0" smtClean="0">
                <a:cs typeface="Calibri" pitchFamily="34" charset="0"/>
              </a:rPr>
              <a:t>A cobertura dos serviços móveis é resultado dos leilões de frequência realizados</a:t>
            </a:r>
            <a:endParaRPr lang="pt-BR" sz="3600" b="1" dirty="0">
              <a:solidFill>
                <a:schemeClr val="accent3">
                  <a:lumMod val="75000"/>
                </a:schemeClr>
              </a:solidFill>
              <a:cs typeface="Calibri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899592" y="3538118"/>
            <a:ext cx="4529765" cy="978320"/>
          </a:xfrm>
          <a:prstGeom prst="rect">
            <a:avLst/>
          </a:prstGeom>
          <a:solidFill>
            <a:srgbClr val="C00000"/>
          </a:solidFill>
          <a:ln w="57150" cmpd="dbl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>
              <a:lnSpc>
                <a:spcPct val="80000"/>
              </a:lnSpc>
              <a:spcBef>
                <a:spcPts val="600"/>
              </a:spcBef>
              <a:defRPr/>
            </a:pPr>
            <a:r>
              <a:rPr lang="pt-BR" sz="2000" b="1" dirty="0" smtClean="0">
                <a:solidFill>
                  <a:schemeClr val="bg1"/>
                </a:solidFill>
                <a:latin typeface="Calibri" pitchFamily="34" charset="0"/>
              </a:rPr>
              <a:t>A cobertura em estradas e o atendimento dos distritos nunca foram consideradas necessárias</a:t>
            </a:r>
            <a:endParaRPr lang="pt-BR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0974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96" t="4976" r="14087" b="12101"/>
          <a:stretch/>
        </p:blipFill>
        <p:spPr bwMode="auto">
          <a:xfrm>
            <a:off x="4572000" y="0"/>
            <a:ext cx="4572000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ítulo 3"/>
          <p:cNvSpPr txBox="1">
            <a:spLocks/>
          </p:cNvSpPr>
          <p:nvPr/>
        </p:nvSpPr>
        <p:spPr bwMode="auto">
          <a:xfrm>
            <a:off x="107504" y="555526"/>
            <a:ext cx="4474770" cy="303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b="1" dirty="0" smtClean="0">
                <a:cs typeface="Calibri" pitchFamily="34" charset="0"/>
              </a:rPr>
              <a:t>De acordo com os editais de licitação das licenças</a:t>
            </a:r>
          </a:p>
          <a:p>
            <a:pPr algn="ctr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b="1" i="1" dirty="0" smtClean="0">
                <a:cs typeface="Calibri" pitchFamily="34" charset="0"/>
              </a:rPr>
              <a:t>um </a:t>
            </a:r>
            <a:r>
              <a:rPr lang="pt-BR" sz="2800" b="1" i="1" dirty="0">
                <a:cs typeface="Calibri" pitchFamily="34" charset="0"/>
              </a:rPr>
              <a:t>município será considerado atendido quando a área de cobertura contenha, pelo menos, 80% da área urbana do Distrito Sede do município </a:t>
            </a:r>
            <a:r>
              <a:rPr lang="pt-BR" sz="2800" b="1" i="1" dirty="0" smtClean="0">
                <a:cs typeface="Calibri" pitchFamily="34" charset="0"/>
              </a:rPr>
              <a:t>atendido</a:t>
            </a:r>
            <a:endParaRPr lang="pt-BR" sz="2800" b="1" i="1" dirty="0">
              <a:cs typeface="Calibr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67544" y="3897686"/>
            <a:ext cx="3816424" cy="978320"/>
          </a:xfrm>
          <a:prstGeom prst="rect">
            <a:avLst/>
          </a:prstGeom>
          <a:solidFill>
            <a:schemeClr val="accent6"/>
          </a:solidFill>
          <a:ln w="57150" cmpd="dbl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>
              <a:lnSpc>
                <a:spcPct val="80000"/>
              </a:lnSpc>
              <a:spcBef>
                <a:spcPts val="600"/>
              </a:spcBef>
              <a:defRPr/>
            </a:pPr>
            <a:r>
              <a:rPr lang="pt-BR" sz="2000" dirty="0" smtClean="0">
                <a:solidFill>
                  <a:schemeClr val="bg1"/>
                </a:solidFill>
                <a:latin typeface="Calibri" pitchFamily="34" charset="0"/>
              </a:rPr>
              <a:t>Nos editais também está definido o cronograma de implantação em todos os municípios brasileiros </a:t>
            </a:r>
            <a:endParaRPr lang="pt-BR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Forma livre 5"/>
          <p:cNvSpPr/>
          <p:nvPr/>
        </p:nvSpPr>
        <p:spPr>
          <a:xfrm>
            <a:off x="5229063" y="904126"/>
            <a:ext cx="3364952" cy="3071973"/>
          </a:xfrm>
          <a:custGeom>
            <a:avLst/>
            <a:gdLst>
              <a:gd name="connsiteX0" fmla="*/ 1551881 w 3364952"/>
              <a:gd name="connsiteY0" fmla="*/ 0 h 3071973"/>
              <a:gd name="connsiteX1" fmla="*/ 1500510 w 3364952"/>
              <a:gd name="connsiteY1" fmla="*/ 51371 h 3071973"/>
              <a:gd name="connsiteX2" fmla="*/ 1469688 w 3364952"/>
              <a:gd name="connsiteY2" fmla="*/ 71919 h 3071973"/>
              <a:gd name="connsiteX3" fmla="*/ 1428591 w 3364952"/>
              <a:gd name="connsiteY3" fmla="*/ 113016 h 3071973"/>
              <a:gd name="connsiteX4" fmla="*/ 1397768 w 3364952"/>
              <a:gd name="connsiteY4" fmla="*/ 143838 h 3071973"/>
              <a:gd name="connsiteX5" fmla="*/ 1336124 w 3364952"/>
              <a:gd name="connsiteY5" fmla="*/ 154112 h 3071973"/>
              <a:gd name="connsiteX6" fmla="*/ 1295027 w 3364952"/>
              <a:gd name="connsiteY6" fmla="*/ 174661 h 3071973"/>
              <a:gd name="connsiteX7" fmla="*/ 1274479 w 3364952"/>
              <a:gd name="connsiteY7" fmla="*/ 246580 h 3071973"/>
              <a:gd name="connsiteX8" fmla="*/ 1253930 w 3364952"/>
              <a:gd name="connsiteY8" fmla="*/ 277402 h 3071973"/>
              <a:gd name="connsiteX9" fmla="*/ 1233382 w 3364952"/>
              <a:gd name="connsiteY9" fmla="*/ 369870 h 3071973"/>
              <a:gd name="connsiteX10" fmla="*/ 1182011 w 3364952"/>
              <a:gd name="connsiteY10" fmla="*/ 441789 h 3071973"/>
              <a:gd name="connsiteX11" fmla="*/ 1130640 w 3364952"/>
              <a:gd name="connsiteY11" fmla="*/ 503434 h 3071973"/>
              <a:gd name="connsiteX12" fmla="*/ 1068995 w 3364952"/>
              <a:gd name="connsiteY12" fmla="*/ 626723 h 3071973"/>
              <a:gd name="connsiteX13" fmla="*/ 1048447 w 3364952"/>
              <a:gd name="connsiteY13" fmla="*/ 688368 h 3071973"/>
              <a:gd name="connsiteX14" fmla="*/ 1007350 w 3364952"/>
              <a:gd name="connsiteY14" fmla="*/ 739739 h 3071973"/>
              <a:gd name="connsiteX15" fmla="*/ 966254 w 3364952"/>
              <a:gd name="connsiteY15" fmla="*/ 801384 h 3071973"/>
              <a:gd name="connsiteX16" fmla="*/ 955980 w 3364952"/>
              <a:gd name="connsiteY16" fmla="*/ 832207 h 3071973"/>
              <a:gd name="connsiteX17" fmla="*/ 904609 w 3364952"/>
              <a:gd name="connsiteY17" fmla="*/ 883577 h 3071973"/>
              <a:gd name="connsiteX18" fmla="*/ 894335 w 3364952"/>
              <a:gd name="connsiteY18" fmla="*/ 914400 h 3071973"/>
              <a:gd name="connsiteX19" fmla="*/ 853238 w 3364952"/>
              <a:gd name="connsiteY19" fmla="*/ 976045 h 3071973"/>
              <a:gd name="connsiteX20" fmla="*/ 822416 w 3364952"/>
              <a:gd name="connsiteY20" fmla="*/ 1037690 h 3071973"/>
              <a:gd name="connsiteX21" fmla="*/ 801867 w 3364952"/>
              <a:gd name="connsiteY21" fmla="*/ 1078786 h 3071973"/>
              <a:gd name="connsiteX22" fmla="*/ 791593 w 3364952"/>
              <a:gd name="connsiteY22" fmla="*/ 1109609 h 3071973"/>
              <a:gd name="connsiteX23" fmla="*/ 760771 w 3364952"/>
              <a:gd name="connsiteY23" fmla="*/ 1160980 h 3071973"/>
              <a:gd name="connsiteX24" fmla="*/ 750497 w 3364952"/>
              <a:gd name="connsiteY24" fmla="*/ 1191802 h 3071973"/>
              <a:gd name="connsiteX25" fmla="*/ 678577 w 3364952"/>
              <a:gd name="connsiteY25" fmla="*/ 1253447 h 3071973"/>
              <a:gd name="connsiteX26" fmla="*/ 606658 w 3364952"/>
              <a:gd name="connsiteY26" fmla="*/ 1345914 h 3071973"/>
              <a:gd name="connsiteX27" fmla="*/ 555288 w 3364952"/>
              <a:gd name="connsiteY27" fmla="*/ 1407559 h 3071973"/>
              <a:gd name="connsiteX28" fmla="*/ 524465 w 3364952"/>
              <a:gd name="connsiteY28" fmla="*/ 1469204 h 3071973"/>
              <a:gd name="connsiteX29" fmla="*/ 483368 w 3364952"/>
              <a:gd name="connsiteY29" fmla="*/ 1613043 h 3071973"/>
              <a:gd name="connsiteX30" fmla="*/ 473094 w 3364952"/>
              <a:gd name="connsiteY30" fmla="*/ 1654139 h 3071973"/>
              <a:gd name="connsiteX31" fmla="*/ 452546 w 3364952"/>
              <a:gd name="connsiteY31" fmla="*/ 1756881 h 3071973"/>
              <a:gd name="connsiteX32" fmla="*/ 442272 w 3364952"/>
              <a:gd name="connsiteY32" fmla="*/ 1787703 h 3071973"/>
              <a:gd name="connsiteX33" fmla="*/ 421724 w 3364952"/>
              <a:gd name="connsiteY33" fmla="*/ 1818526 h 3071973"/>
              <a:gd name="connsiteX34" fmla="*/ 411449 w 3364952"/>
              <a:gd name="connsiteY34" fmla="*/ 1849348 h 3071973"/>
              <a:gd name="connsiteX35" fmla="*/ 288159 w 3364952"/>
              <a:gd name="connsiteY35" fmla="*/ 1952090 h 3071973"/>
              <a:gd name="connsiteX36" fmla="*/ 216240 w 3364952"/>
              <a:gd name="connsiteY36" fmla="*/ 1993186 h 3071973"/>
              <a:gd name="connsiteX37" fmla="*/ 144321 w 3364952"/>
              <a:gd name="connsiteY37" fmla="*/ 2065105 h 3071973"/>
              <a:gd name="connsiteX38" fmla="*/ 62128 w 3364952"/>
              <a:gd name="connsiteY38" fmla="*/ 2137025 h 3071973"/>
              <a:gd name="connsiteX39" fmla="*/ 51854 w 3364952"/>
              <a:gd name="connsiteY39" fmla="*/ 2167847 h 3071973"/>
              <a:gd name="connsiteX40" fmla="*/ 31306 w 3364952"/>
              <a:gd name="connsiteY40" fmla="*/ 2198670 h 3071973"/>
              <a:gd name="connsiteX41" fmla="*/ 10757 w 3364952"/>
              <a:gd name="connsiteY41" fmla="*/ 2260314 h 3071973"/>
              <a:gd name="connsiteX42" fmla="*/ 10757 w 3364952"/>
              <a:gd name="connsiteY42" fmla="*/ 2578813 h 3071973"/>
              <a:gd name="connsiteX43" fmla="*/ 31306 w 3364952"/>
              <a:gd name="connsiteY43" fmla="*/ 2671281 h 3071973"/>
              <a:gd name="connsiteX44" fmla="*/ 51854 w 3364952"/>
              <a:gd name="connsiteY44" fmla="*/ 2774022 h 3071973"/>
              <a:gd name="connsiteX45" fmla="*/ 72402 w 3364952"/>
              <a:gd name="connsiteY45" fmla="*/ 2804845 h 3071973"/>
              <a:gd name="connsiteX46" fmla="*/ 82676 w 3364952"/>
              <a:gd name="connsiteY46" fmla="*/ 2856216 h 3071973"/>
              <a:gd name="connsiteX47" fmla="*/ 103225 w 3364952"/>
              <a:gd name="connsiteY47" fmla="*/ 2876764 h 3071973"/>
              <a:gd name="connsiteX48" fmla="*/ 175144 w 3364952"/>
              <a:gd name="connsiteY48" fmla="*/ 2907586 h 3071973"/>
              <a:gd name="connsiteX49" fmla="*/ 195692 w 3364952"/>
              <a:gd name="connsiteY49" fmla="*/ 2928135 h 3071973"/>
              <a:gd name="connsiteX50" fmla="*/ 236789 w 3364952"/>
              <a:gd name="connsiteY50" fmla="*/ 2938409 h 3071973"/>
              <a:gd name="connsiteX51" fmla="*/ 349804 w 3364952"/>
              <a:gd name="connsiteY51" fmla="*/ 2958957 h 3071973"/>
              <a:gd name="connsiteX52" fmla="*/ 534739 w 3364952"/>
              <a:gd name="connsiteY52" fmla="*/ 2969231 h 3071973"/>
              <a:gd name="connsiteX53" fmla="*/ 575836 w 3364952"/>
              <a:gd name="connsiteY53" fmla="*/ 2979505 h 3071973"/>
              <a:gd name="connsiteX54" fmla="*/ 596384 w 3364952"/>
              <a:gd name="connsiteY54" fmla="*/ 3000054 h 3071973"/>
              <a:gd name="connsiteX55" fmla="*/ 627207 w 3364952"/>
              <a:gd name="connsiteY55" fmla="*/ 3010328 h 3071973"/>
              <a:gd name="connsiteX56" fmla="*/ 719674 w 3364952"/>
              <a:gd name="connsiteY56" fmla="*/ 3061699 h 3071973"/>
              <a:gd name="connsiteX57" fmla="*/ 760771 w 3364952"/>
              <a:gd name="connsiteY57" fmla="*/ 3071973 h 3071973"/>
              <a:gd name="connsiteX58" fmla="*/ 955980 w 3364952"/>
              <a:gd name="connsiteY58" fmla="*/ 3051425 h 3071973"/>
              <a:gd name="connsiteX59" fmla="*/ 1099818 w 3364952"/>
              <a:gd name="connsiteY59" fmla="*/ 3030876 h 3071973"/>
              <a:gd name="connsiteX60" fmla="*/ 1120366 w 3364952"/>
              <a:gd name="connsiteY60" fmla="*/ 3000054 h 3071973"/>
              <a:gd name="connsiteX61" fmla="*/ 1151189 w 3364952"/>
              <a:gd name="connsiteY61" fmla="*/ 2897312 h 3071973"/>
              <a:gd name="connsiteX62" fmla="*/ 1140915 w 3364952"/>
              <a:gd name="connsiteY62" fmla="*/ 2732926 h 3071973"/>
              <a:gd name="connsiteX63" fmla="*/ 1140915 w 3364952"/>
              <a:gd name="connsiteY63" fmla="*/ 2547991 h 3071973"/>
              <a:gd name="connsiteX64" fmla="*/ 1212834 w 3364952"/>
              <a:gd name="connsiteY64" fmla="*/ 2496620 h 3071973"/>
              <a:gd name="connsiteX65" fmla="*/ 1253930 w 3364952"/>
              <a:gd name="connsiteY65" fmla="*/ 2476072 h 3071973"/>
              <a:gd name="connsiteX66" fmla="*/ 1274479 w 3364952"/>
              <a:gd name="connsiteY66" fmla="*/ 2455523 h 3071973"/>
              <a:gd name="connsiteX67" fmla="*/ 1336124 w 3364952"/>
              <a:gd name="connsiteY67" fmla="*/ 2434975 h 3071973"/>
              <a:gd name="connsiteX68" fmla="*/ 1366946 w 3364952"/>
              <a:gd name="connsiteY68" fmla="*/ 2404153 h 3071973"/>
              <a:gd name="connsiteX69" fmla="*/ 1428591 w 3364952"/>
              <a:gd name="connsiteY69" fmla="*/ 2373330 h 3071973"/>
              <a:gd name="connsiteX70" fmla="*/ 1490236 w 3364952"/>
              <a:gd name="connsiteY70" fmla="*/ 2311685 h 3071973"/>
              <a:gd name="connsiteX71" fmla="*/ 1521058 w 3364952"/>
              <a:gd name="connsiteY71" fmla="*/ 2291137 h 3071973"/>
              <a:gd name="connsiteX72" fmla="*/ 1582703 w 3364952"/>
              <a:gd name="connsiteY72" fmla="*/ 2219218 h 3071973"/>
              <a:gd name="connsiteX73" fmla="*/ 1603252 w 3364952"/>
              <a:gd name="connsiteY73" fmla="*/ 2188395 h 3071973"/>
              <a:gd name="connsiteX74" fmla="*/ 1644348 w 3364952"/>
              <a:gd name="connsiteY74" fmla="*/ 2147299 h 3071973"/>
              <a:gd name="connsiteX75" fmla="*/ 1675171 w 3364952"/>
              <a:gd name="connsiteY75" fmla="*/ 2085654 h 3071973"/>
              <a:gd name="connsiteX76" fmla="*/ 1695719 w 3364952"/>
              <a:gd name="connsiteY76" fmla="*/ 2065105 h 3071973"/>
              <a:gd name="connsiteX77" fmla="*/ 1736816 w 3364952"/>
              <a:gd name="connsiteY77" fmla="*/ 2013735 h 3071973"/>
              <a:gd name="connsiteX78" fmla="*/ 1767638 w 3364952"/>
              <a:gd name="connsiteY78" fmla="*/ 1952090 h 3071973"/>
              <a:gd name="connsiteX79" fmla="*/ 1798461 w 3364952"/>
              <a:gd name="connsiteY79" fmla="*/ 1931541 h 3071973"/>
              <a:gd name="connsiteX80" fmla="*/ 1849831 w 3364952"/>
              <a:gd name="connsiteY80" fmla="*/ 1849348 h 3071973"/>
              <a:gd name="connsiteX81" fmla="*/ 1870380 w 3364952"/>
              <a:gd name="connsiteY81" fmla="*/ 1818526 h 3071973"/>
              <a:gd name="connsiteX82" fmla="*/ 1880654 w 3364952"/>
              <a:gd name="connsiteY82" fmla="*/ 1787703 h 3071973"/>
              <a:gd name="connsiteX83" fmla="*/ 1911476 w 3364952"/>
              <a:gd name="connsiteY83" fmla="*/ 1767155 h 3071973"/>
              <a:gd name="connsiteX84" fmla="*/ 1942299 w 3364952"/>
              <a:gd name="connsiteY84" fmla="*/ 1715784 h 3071973"/>
              <a:gd name="connsiteX85" fmla="*/ 1952573 w 3364952"/>
              <a:gd name="connsiteY85" fmla="*/ 1684962 h 3071973"/>
              <a:gd name="connsiteX86" fmla="*/ 1993670 w 3364952"/>
              <a:gd name="connsiteY86" fmla="*/ 1633591 h 3071973"/>
              <a:gd name="connsiteX87" fmla="*/ 2034766 w 3364952"/>
              <a:gd name="connsiteY87" fmla="*/ 1602768 h 3071973"/>
              <a:gd name="connsiteX88" fmla="*/ 2055315 w 3364952"/>
              <a:gd name="connsiteY88" fmla="*/ 1582220 h 3071973"/>
              <a:gd name="connsiteX89" fmla="*/ 2116959 w 3364952"/>
              <a:gd name="connsiteY89" fmla="*/ 1561672 h 3071973"/>
              <a:gd name="connsiteX90" fmla="*/ 2168330 w 3364952"/>
              <a:gd name="connsiteY90" fmla="*/ 1520575 h 3071973"/>
              <a:gd name="connsiteX91" fmla="*/ 2209427 w 3364952"/>
              <a:gd name="connsiteY91" fmla="*/ 1479478 h 3071973"/>
              <a:gd name="connsiteX92" fmla="*/ 2271072 w 3364952"/>
              <a:gd name="connsiteY92" fmla="*/ 1458930 h 3071973"/>
              <a:gd name="connsiteX93" fmla="*/ 2301894 w 3364952"/>
              <a:gd name="connsiteY93" fmla="*/ 1448656 h 3071973"/>
              <a:gd name="connsiteX94" fmla="*/ 2373813 w 3364952"/>
              <a:gd name="connsiteY94" fmla="*/ 1458930 h 3071973"/>
              <a:gd name="connsiteX95" fmla="*/ 2486829 w 3364952"/>
              <a:gd name="connsiteY95" fmla="*/ 1500027 h 3071973"/>
              <a:gd name="connsiteX96" fmla="*/ 2569022 w 3364952"/>
              <a:gd name="connsiteY96" fmla="*/ 1520575 h 3071973"/>
              <a:gd name="connsiteX97" fmla="*/ 2630667 w 3364952"/>
              <a:gd name="connsiteY97" fmla="*/ 1541123 h 3071973"/>
              <a:gd name="connsiteX98" fmla="*/ 2949166 w 3364952"/>
              <a:gd name="connsiteY98" fmla="*/ 1530849 h 3071973"/>
              <a:gd name="connsiteX99" fmla="*/ 2979989 w 3364952"/>
              <a:gd name="connsiteY99" fmla="*/ 1520575 h 3071973"/>
              <a:gd name="connsiteX100" fmla="*/ 3175198 w 3364952"/>
              <a:gd name="connsiteY100" fmla="*/ 1510301 h 3071973"/>
              <a:gd name="connsiteX101" fmla="*/ 3226568 w 3364952"/>
              <a:gd name="connsiteY101" fmla="*/ 1500027 h 3071973"/>
              <a:gd name="connsiteX102" fmla="*/ 3288213 w 3364952"/>
              <a:gd name="connsiteY102" fmla="*/ 1458930 h 3071973"/>
              <a:gd name="connsiteX103" fmla="*/ 3308762 w 3364952"/>
              <a:gd name="connsiteY103" fmla="*/ 1428108 h 3071973"/>
              <a:gd name="connsiteX104" fmla="*/ 3339584 w 3364952"/>
              <a:gd name="connsiteY104" fmla="*/ 1366463 h 3071973"/>
              <a:gd name="connsiteX105" fmla="*/ 3349858 w 3364952"/>
              <a:gd name="connsiteY105" fmla="*/ 1191802 h 3071973"/>
              <a:gd name="connsiteX106" fmla="*/ 3319036 w 3364952"/>
              <a:gd name="connsiteY106" fmla="*/ 1171254 h 3071973"/>
              <a:gd name="connsiteX107" fmla="*/ 3257391 w 3364952"/>
              <a:gd name="connsiteY107" fmla="*/ 1150705 h 3071973"/>
              <a:gd name="connsiteX108" fmla="*/ 3216294 w 3364952"/>
              <a:gd name="connsiteY108" fmla="*/ 1130157 h 3071973"/>
              <a:gd name="connsiteX109" fmla="*/ 3164924 w 3364952"/>
              <a:gd name="connsiteY109" fmla="*/ 1089061 h 3071973"/>
              <a:gd name="connsiteX110" fmla="*/ 3144375 w 3364952"/>
              <a:gd name="connsiteY110" fmla="*/ 1068512 h 3071973"/>
              <a:gd name="connsiteX111" fmla="*/ 3113553 w 3364952"/>
              <a:gd name="connsiteY111" fmla="*/ 1047964 h 3071973"/>
              <a:gd name="connsiteX112" fmla="*/ 3082730 w 3364952"/>
              <a:gd name="connsiteY112" fmla="*/ 1017141 h 3071973"/>
              <a:gd name="connsiteX113" fmla="*/ 3051908 w 3364952"/>
              <a:gd name="connsiteY113" fmla="*/ 996593 h 3071973"/>
              <a:gd name="connsiteX114" fmla="*/ 3021085 w 3364952"/>
              <a:gd name="connsiteY114" fmla="*/ 965771 h 3071973"/>
              <a:gd name="connsiteX115" fmla="*/ 2979989 w 3364952"/>
              <a:gd name="connsiteY115" fmla="*/ 904126 h 3071973"/>
              <a:gd name="connsiteX116" fmla="*/ 2949166 w 3364952"/>
              <a:gd name="connsiteY116" fmla="*/ 883577 h 3071973"/>
              <a:gd name="connsiteX117" fmla="*/ 2887521 w 3364952"/>
              <a:gd name="connsiteY117" fmla="*/ 801384 h 3071973"/>
              <a:gd name="connsiteX118" fmla="*/ 2856699 w 3364952"/>
              <a:gd name="connsiteY118" fmla="*/ 780836 h 3071973"/>
              <a:gd name="connsiteX119" fmla="*/ 2836150 w 3364952"/>
              <a:gd name="connsiteY119" fmla="*/ 760287 h 3071973"/>
              <a:gd name="connsiteX120" fmla="*/ 2774506 w 3364952"/>
              <a:gd name="connsiteY120" fmla="*/ 739739 h 3071973"/>
              <a:gd name="connsiteX121" fmla="*/ 2692312 w 3364952"/>
              <a:gd name="connsiteY121" fmla="*/ 708917 h 3071973"/>
              <a:gd name="connsiteX122" fmla="*/ 2589571 w 3364952"/>
              <a:gd name="connsiteY122" fmla="*/ 688368 h 3071973"/>
              <a:gd name="connsiteX123" fmla="*/ 2517652 w 3364952"/>
              <a:gd name="connsiteY123" fmla="*/ 647272 h 3071973"/>
              <a:gd name="connsiteX124" fmla="*/ 2435458 w 3364952"/>
              <a:gd name="connsiteY124" fmla="*/ 575353 h 3071973"/>
              <a:gd name="connsiteX125" fmla="*/ 2353265 w 3364952"/>
              <a:gd name="connsiteY125" fmla="*/ 513708 h 3071973"/>
              <a:gd name="connsiteX126" fmla="*/ 2322443 w 3364952"/>
              <a:gd name="connsiteY126" fmla="*/ 493159 h 3071973"/>
              <a:gd name="connsiteX127" fmla="*/ 2291620 w 3364952"/>
              <a:gd name="connsiteY127" fmla="*/ 482885 h 3071973"/>
              <a:gd name="connsiteX128" fmla="*/ 2209427 w 3364952"/>
              <a:gd name="connsiteY128" fmla="*/ 441789 h 3071973"/>
              <a:gd name="connsiteX129" fmla="*/ 2137508 w 3364952"/>
              <a:gd name="connsiteY129" fmla="*/ 421240 h 3071973"/>
              <a:gd name="connsiteX130" fmla="*/ 2075863 w 3364952"/>
              <a:gd name="connsiteY130" fmla="*/ 400692 h 3071973"/>
              <a:gd name="connsiteX131" fmla="*/ 2045040 w 3364952"/>
              <a:gd name="connsiteY131" fmla="*/ 390418 h 3071973"/>
              <a:gd name="connsiteX132" fmla="*/ 1983395 w 3364952"/>
              <a:gd name="connsiteY132" fmla="*/ 349321 h 3071973"/>
              <a:gd name="connsiteX133" fmla="*/ 1952573 w 3364952"/>
              <a:gd name="connsiteY133" fmla="*/ 328773 h 3071973"/>
              <a:gd name="connsiteX134" fmla="*/ 1921750 w 3364952"/>
              <a:gd name="connsiteY134" fmla="*/ 297950 h 3071973"/>
              <a:gd name="connsiteX135" fmla="*/ 1839557 w 3364952"/>
              <a:gd name="connsiteY135" fmla="*/ 277402 h 3071973"/>
              <a:gd name="connsiteX136" fmla="*/ 1747090 w 3364952"/>
              <a:gd name="connsiteY136" fmla="*/ 256854 h 3071973"/>
              <a:gd name="connsiteX137" fmla="*/ 1634074 w 3364952"/>
              <a:gd name="connsiteY137" fmla="*/ 236305 h 3071973"/>
              <a:gd name="connsiteX138" fmla="*/ 1603252 w 3364952"/>
              <a:gd name="connsiteY138" fmla="*/ 123290 h 3071973"/>
              <a:gd name="connsiteX139" fmla="*/ 1592977 w 3364952"/>
              <a:gd name="connsiteY139" fmla="*/ 92467 h 3071973"/>
              <a:gd name="connsiteX140" fmla="*/ 1562155 w 3364952"/>
              <a:gd name="connsiteY140" fmla="*/ 71919 h 3071973"/>
              <a:gd name="connsiteX141" fmla="*/ 1510784 w 3364952"/>
              <a:gd name="connsiteY141" fmla="*/ 41096 h 3071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3364952" h="3071973">
                <a:moveTo>
                  <a:pt x="1551881" y="0"/>
                </a:moveTo>
                <a:cubicBezTo>
                  <a:pt x="1534757" y="17124"/>
                  <a:pt x="1518735" y="35424"/>
                  <a:pt x="1500510" y="51371"/>
                </a:cubicBezTo>
                <a:cubicBezTo>
                  <a:pt x="1491217" y="59502"/>
                  <a:pt x="1479063" y="63883"/>
                  <a:pt x="1469688" y="71919"/>
                </a:cubicBezTo>
                <a:cubicBezTo>
                  <a:pt x="1454979" y="84527"/>
                  <a:pt x="1442290" y="99317"/>
                  <a:pt x="1428591" y="113016"/>
                </a:cubicBezTo>
                <a:cubicBezTo>
                  <a:pt x="1418317" y="123290"/>
                  <a:pt x="1412100" y="141449"/>
                  <a:pt x="1397768" y="143838"/>
                </a:cubicBezTo>
                <a:lnTo>
                  <a:pt x="1336124" y="154112"/>
                </a:lnTo>
                <a:cubicBezTo>
                  <a:pt x="1322425" y="160962"/>
                  <a:pt x="1305857" y="163831"/>
                  <a:pt x="1295027" y="174661"/>
                </a:cubicBezTo>
                <a:cubicBezTo>
                  <a:pt x="1290028" y="179660"/>
                  <a:pt x="1274679" y="246114"/>
                  <a:pt x="1274479" y="246580"/>
                </a:cubicBezTo>
                <a:cubicBezTo>
                  <a:pt x="1269615" y="257930"/>
                  <a:pt x="1260780" y="267128"/>
                  <a:pt x="1253930" y="277402"/>
                </a:cubicBezTo>
                <a:cubicBezTo>
                  <a:pt x="1249984" y="301077"/>
                  <a:pt x="1246028" y="344578"/>
                  <a:pt x="1233382" y="369870"/>
                </a:cubicBezTo>
                <a:cubicBezTo>
                  <a:pt x="1222515" y="391604"/>
                  <a:pt x="1193645" y="423175"/>
                  <a:pt x="1182011" y="441789"/>
                </a:cubicBezTo>
                <a:cubicBezTo>
                  <a:pt x="1144767" y="501379"/>
                  <a:pt x="1183215" y="468383"/>
                  <a:pt x="1130640" y="503434"/>
                </a:cubicBezTo>
                <a:cubicBezTo>
                  <a:pt x="1077531" y="583098"/>
                  <a:pt x="1097352" y="541652"/>
                  <a:pt x="1068995" y="626723"/>
                </a:cubicBezTo>
                <a:lnTo>
                  <a:pt x="1048447" y="688368"/>
                </a:lnTo>
                <a:cubicBezTo>
                  <a:pt x="1019168" y="717649"/>
                  <a:pt x="1033272" y="700857"/>
                  <a:pt x="1007350" y="739739"/>
                </a:cubicBezTo>
                <a:cubicBezTo>
                  <a:pt x="982921" y="813029"/>
                  <a:pt x="1017561" y="724423"/>
                  <a:pt x="966254" y="801384"/>
                </a:cubicBezTo>
                <a:cubicBezTo>
                  <a:pt x="960247" y="810395"/>
                  <a:pt x="962478" y="823543"/>
                  <a:pt x="955980" y="832207"/>
                </a:cubicBezTo>
                <a:cubicBezTo>
                  <a:pt x="941450" y="851580"/>
                  <a:pt x="904609" y="883577"/>
                  <a:pt x="904609" y="883577"/>
                </a:cubicBezTo>
                <a:cubicBezTo>
                  <a:pt x="901184" y="893851"/>
                  <a:pt x="899595" y="904933"/>
                  <a:pt x="894335" y="914400"/>
                </a:cubicBezTo>
                <a:cubicBezTo>
                  <a:pt x="882342" y="935988"/>
                  <a:pt x="861048" y="952616"/>
                  <a:pt x="853238" y="976045"/>
                </a:cubicBezTo>
                <a:cubicBezTo>
                  <a:pt x="834403" y="1032551"/>
                  <a:pt x="854281" y="981927"/>
                  <a:pt x="822416" y="1037690"/>
                </a:cubicBezTo>
                <a:cubicBezTo>
                  <a:pt x="814817" y="1050988"/>
                  <a:pt x="807900" y="1064709"/>
                  <a:pt x="801867" y="1078786"/>
                </a:cubicBezTo>
                <a:cubicBezTo>
                  <a:pt x="797601" y="1088740"/>
                  <a:pt x="796436" y="1099922"/>
                  <a:pt x="791593" y="1109609"/>
                </a:cubicBezTo>
                <a:cubicBezTo>
                  <a:pt x="782663" y="1127470"/>
                  <a:pt x="769701" y="1143119"/>
                  <a:pt x="760771" y="1160980"/>
                </a:cubicBezTo>
                <a:cubicBezTo>
                  <a:pt x="755928" y="1170666"/>
                  <a:pt x="756792" y="1182989"/>
                  <a:pt x="750497" y="1191802"/>
                </a:cubicBezTo>
                <a:cubicBezTo>
                  <a:pt x="727847" y="1223512"/>
                  <a:pt x="708197" y="1233701"/>
                  <a:pt x="678577" y="1253447"/>
                </a:cubicBezTo>
                <a:cubicBezTo>
                  <a:pt x="574705" y="1409257"/>
                  <a:pt x="687136" y="1249341"/>
                  <a:pt x="606658" y="1345914"/>
                </a:cubicBezTo>
                <a:cubicBezTo>
                  <a:pt x="535131" y="1431746"/>
                  <a:pt x="645343" y="1317504"/>
                  <a:pt x="555288" y="1407559"/>
                </a:cubicBezTo>
                <a:cubicBezTo>
                  <a:pt x="517809" y="1519989"/>
                  <a:pt x="577585" y="1349684"/>
                  <a:pt x="524465" y="1469204"/>
                </a:cubicBezTo>
                <a:cubicBezTo>
                  <a:pt x="507622" y="1507102"/>
                  <a:pt x="492696" y="1575731"/>
                  <a:pt x="483368" y="1613043"/>
                </a:cubicBezTo>
                <a:cubicBezTo>
                  <a:pt x="479943" y="1626742"/>
                  <a:pt x="475415" y="1640211"/>
                  <a:pt x="473094" y="1654139"/>
                </a:cubicBezTo>
                <a:cubicBezTo>
                  <a:pt x="465021" y="1702577"/>
                  <a:pt x="464807" y="1713968"/>
                  <a:pt x="452546" y="1756881"/>
                </a:cubicBezTo>
                <a:cubicBezTo>
                  <a:pt x="449571" y="1767294"/>
                  <a:pt x="447115" y="1778017"/>
                  <a:pt x="442272" y="1787703"/>
                </a:cubicBezTo>
                <a:cubicBezTo>
                  <a:pt x="436750" y="1798748"/>
                  <a:pt x="427246" y="1807482"/>
                  <a:pt x="421724" y="1818526"/>
                </a:cubicBezTo>
                <a:cubicBezTo>
                  <a:pt x="416881" y="1828212"/>
                  <a:pt x="418098" y="1840799"/>
                  <a:pt x="411449" y="1849348"/>
                </a:cubicBezTo>
                <a:cubicBezTo>
                  <a:pt x="382529" y="1886530"/>
                  <a:pt x="331331" y="1930504"/>
                  <a:pt x="288159" y="1952090"/>
                </a:cubicBezTo>
                <a:cubicBezTo>
                  <a:pt x="236019" y="1978160"/>
                  <a:pt x="259806" y="1964143"/>
                  <a:pt x="216240" y="1993186"/>
                </a:cubicBezTo>
                <a:cubicBezTo>
                  <a:pt x="192993" y="2062931"/>
                  <a:pt x="226753" y="1982673"/>
                  <a:pt x="144321" y="2065105"/>
                </a:cubicBezTo>
                <a:cubicBezTo>
                  <a:pt x="84219" y="2125207"/>
                  <a:pt x="113099" y="2103043"/>
                  <a:pt x="62128" y="2137025"/>
                </a:cubicBezTo>
                <a:cubicBezTo>
                  <a:pt x="58703" y="2147299"/>
                  <a:pt x="56697" y="2158161"/>
                  <a:pt x="51854" y="2167847"/>
                </a:cubicBezTo>
                <a:cubicBezTo>
                  <a:pt x="46332" y="2178892"/>
                  <a:pt x="36321" y="2187386"/>
                  <a:pt x="31306" y="2198670"/>
                </a:cubicBezTo>
                <a:cubicBezTo>
                  <a:pt x="22509" y="2218463"/>
                  <a:pt x="10757" y="2260314"/>
                  <a:pt x="10757" y="2260314"/>
                </a:cubicBezTo>
                <a:cubicBezTo>
                  <a:pt x="-2039" y="2426663"/>
                  <a:pt x="-5054" y="2389077"/>
                  <a:pt x="10757" y="2578813"/>
                </a:cubicBezTo>
                <a:cubicBezTo>
                  <a:pt x="14775" y="2627034"/>
                  <a:pt x="18621" y="2633228"/>
                  <a:pt x="31306" y="2671281"/>
                </a:cubicBezTo>
                <a:cubicBezTo>
                  <a:pt x="33624" y="2685188"/>
                  <a:pt x="43494" y="2754515"/>
                  <a:pt x="51854" y="2774022"/>
                </a:cubicBezTo>
                <a:cubicBezTo>
                  <a:pt x="56718" y="2785372"/>
                  <a:pt x="65553" y="2794571"/>
                  <a:pt x="72402" y="2804845"/>
                </a:cubicBezTo>
                <a:cubicBezTo>
                  <a:pt x="75827" y="2821969"/>
                  <a:pt x="75797" y="2840165"/>
                  <a:pt x="82676" y="2856216"/>
                </a:cubicBezTo>
                <a:cubicBezTo>
                  <a:pt x="86492" y="2865119"/>
                  <a:pt x="95165" y="2871391"/>
                  <a:pt x="103225" y="2876764"/>
                </a:cubicBezTo>
                <a:cubicBezTo>
                  <a:pt x="128618" y="2893692"/>
                  <a:pt x="147745" y="2898453"/>
                  <a:pt x="175144" y="2907586"/>
                </a:cubicBezTo>
                <a:cubicBezTo>
                  <a:pt x="181993" y="2914436"/>
                  <a:pt x="187028" y="2923803"/>
                  <a:pt x="195692" y="2928135"/>
                </a:cubicBezTo>
                <a:cubicBezTo>
                  <a:pt x="208322" y="2934450"/>
                  <a:pt x="223212" y="2934530"/>
                  <a:pt x="236789" y="2938409"/>
                </a:cubicBezTo>
                <a:cubicBezTo>
                  <a:pt x="298416" y="2956016"/>
                  <a:pt x="245109" y="2950904"/>
                  <a:pt x="349804" y="2958957"/>
                </a:cubicBezTo>
                <a:cubicBezTo>
                  <a:pt x="411362" y="2963692"/>
                  <a:pt x="473094" y="2965806"/>
                  <a:pt x="534739" y="2969231"/>
                </a:cubicBezTo>
                <a:cubicBezTo>
                  <a:pt x="548438" y="2972656"/>
                  <a:pt x="563206" y="2973190"/>
                  <a:pt x="575836" y="2979505"/>
                </a:cubicBezTo>
                <a:cubicBezTo>
                  <a:pt x="584500" y="2983837"/>
                  <a:pt x="588078" y="2995070"/>
                  <a:pt x="596384" y="3000054"/>
                </a:cubicBezTo>
                <a:cubicBezTo>
                  <a:pt x="605671" y="3005626"/>
                  <a:pt x="616933" y="3006903"/>
                  <a:pt x="627207" y="3010328"/>
                </a:cubicBezTo>
                <a:cubicBezTo>
                  <a:pt x="682398" y="3047122"/>
                  <a:pt x="672205" y="3048137"/>
                  <a:pt x="719674" y="3061699"/>
                </a:cubicBezTo>
                <a:cubicBezTo>
                  <a:pt x="733251" y="3065578"/>
                  <a:pt x="747072" y="3068548"/>
                  <a:pt x="760771" y="3071973"/>
                </a:cubicBezTo>
                <a:cubicBezTo>
                  <a:pt x="1048930" y="3049807"/>
                  <a:pt x="787857" y="3073842"/>
                  <a:pt x="955980" y="3051425"/>
                </a:cubicBezTo>
                <a:cubicBezTo>
                  <a:pt x="1102407" y="3031901"/>
                  <a:pt x="997425" y="3051354"/>
                  <a:pt x="1099818" y="3030876"/>
                </a:cubicBezTo>
                <a:cubicBezTo>
                  <a:pt x="1106667" y="3020602"/>
                  <a:pt x="1115351" y="3011338"/>
                  <a:pt x="1120366" y="3000054"/>
                </a:cubicBezTo>
                <a:cubicBezTo>
                  <a:pt x="1134662" y="2967889"/>
                  <a:pt x="1142650" y="2931470"/>
                  <a:pt x="1151189" y="2897312"/>
                </a:cubicBezTo>
                <a:cubicBezTo>
                  <a:pt x="1147764" y="2842517"/>
                  <a:pt x="1145886" y="2787603"/>
                  <a:pt x="1140915" y="2732926"/>
                </a:cubicBezTo>
                <a:cubicBezTo>
                  <a:pt x="1133623" y="2652720"/>
                  <a:pt x="1109582" y="2648257"/>
                  <a:pt x="1140915" y="2547991"/>
                </a:cubicBezTo>
                <a:cubicBezTo>
                  <a:pt x="1153993" y="2506143"/>
                  <a:pt x="1183576" y="2509159"/>
                  <a:pt x="1212834" y="2496620"/>
                </a:cubicBezTo>
                <a:cubicBezTo>
                  <a:pt x="1226911" y="2490587"/>
                  <a:pt x="1241187" y="2484568"/>
                  <a:pt x="1253930" y="2476072"/>
                </a:cubicBezTo>
                <a:cubicBezTo>
                  <a:pt x="1261990" y="2470699"/>
                  <a:pt x="1265815" y="2459855"/>
                  <a:pt x="1274479" y="2455523"/>
                </a:cubicBezTo>
                <a:cubicBezTo>
                  <a:pt x="1293852" y="2445836"/>
                  <a:pt x="1336124" y="2434975"/>
                  <a:pt x="1336124" y="2434975"/>
                </a:cubicBezTo>
                <a:cubicBezTo>
                  <a:pt x="1346398" y="2424701"/>
                  <a:pt x="1354857" y="2412213"/>
                  <a:pt x="1366946" y="2404153"/>
                </a:cubicBezTo>
                <a:cubicBezTo>
                  <a:pt x="1438348" y="2356550"/>
                  <a:pt x="1355844" y="2437993"/>
                  <a:pt x="1428591" y="2373330"/>
                </a:cubicBezTo>
                <a:cubicBezTo>
                  <a:pt x="1450311" y="2354024"/>
                  <a:pt x="1466057" y="2327804"/>
                  <a:pt x="1490236" y="2311685"/>
                </a:cubicBezTo>
                <a:cubicBezTo>
                  <a:pt x="1500510" y="2304836"/>
                  <a:pt x="1511572" y="2299042"/>
                  <a:pt x="1521058" y="2291137"/>
                </a:cubicBezTo>
                <a:cubicBezTo>
                  <a:pt x="1547415" y="2269172"/>
                  <a:pt x="1562695" y="2247230"/>
                  <a:pt x="1582703" y="2219218"/>
                </a:cubicBezTo>
                <a:cubicBezTo>
                  <a:pt x="1589880" y="2209170"/>
                  <a:pt x="1595216" y="2197770"/>
                  <a:pt x="1603252" y="2188395"/>
                </a:cubicBezTo>
                <a:cubicBezTo>
                  <a:pt x="1615860" y="2173686"/>
                  <a:pt x="1630649" y="2160998"/>
                  <a:pt x="1644348" y="2147299"/>
                </a:cubicBezTo>
                <a:cubicBezTo>
                  <a:pt x="1655200" y="2114741"/>
                  <a:pt x="1652407" y="2114109"/>
                  <a:pt x="1675171" y="2085654"/>
                </a:cubicBezTo>
                <a:cubicBezTo>
                  <a:pt x="1681222" y="2078090"/>
                  <a:pt x="1689668" y="2072669"/>
                  <a:pt x="1695719" y="2065105"/>
                </a:cubicBezTo>
                <a:cubicBezTo>
                  <a:pt x="1747551" y="2000313"/>
                  <a:pt x="1687209" y="2063340"/>
                  <a:pt x="1736816" y="2013735"/>
                </a:cubicBezTo>
                <a:cubicBezTo>
                  <a:pt x="1745172" y="1988666"/>
                  <a:pt x="1747721" y="1972007"/>
                  <a:pt x="1767638" y="1952090"/>
                </a:cubicBezTo>
                <a:cubicBezTo>
                  <a:pt x="1776370" y="1943358"/>
                  <a:pt x="1788187" y="1938391"/>
                  <a:pt x="1798461" y="1931541"/>
                </a:cubicBezTo>
                <a:cubicBezTo>
                  <a:pt x="1822914" y="1858182"/>
                  <a:pt x="1800987" y="1881911"/>
                  <a:pt x="1849831" y="1849348"/>
                </a:cubicBezTo>
                <a:cubicBezTo>
                  <a:pt x="1856681" y="1839074"/>
                  <a:pt x="1864858" y="1829570"/>
                  <a:pt x="1870380" y="1818526"/>
                </a:cubicBezTo>
                <a:cubicBezTo>
                  <a:pt x="1875223" y="1808839"/>
                  <a:pt x="1873889" y="1796160"/>
                  <a:pt x="1880654" y="1787703"/>
                </a:cubicBezTo>
                <a:cubicBezTo>
                  <a:pt x="1888368" y="1778061"/>
                  <a:pt x="1901202" y="1774004"/>
                  <a:pt x="1911476" y="1767155"/>
                </a:cubicBezTo>
                <a:cubicBezTo>
                  <a:pt x="1940580" y="1679841"/>
                  <a:pt x="1899990" y="1786297"/>
                  <a:pt x="1942299" y="1715784"/>
                </a:cubicBezTo>
                <a:cubicBezTo>
                  <a:pt x="1947871" y="1706498"/>
                  <a:pt x="1947730" y="1694648"/>
                  <a:pt x="1952573" y="1684962"/>
                </a:cubicBezTo>
                <a:cubicBezTo>
                  <a:pt x="1962055" y="1665997"/>
                  <a:pt x="1977285" y="1647245"/>
                  <a:pt x="1993670" y="1633591"/>
                </a:cubicBezTo>
                <a:cubicBezTo>
                  <a:pt x="2006825" y="1622629"/>
                  <a:pt x="2021611" y="1613730"/>
                  <a:pt x="2034766" y="1602768"/>
                </a:cubicBezTo>
                <a:cubicBezTo>
                  <a:pt x="2042207" y="1596567"/>
                  <a:pt x="2046651" y="1586552"/>
                  <a:pt x="2055315" y="1582220"/>
                </a:cubicBezTo>
                <a:cubicBezTo>
                  <a:pt x="2074688" y="1572534"/>
                  <a:pt x="2116959" y="1561672"/>
                  <a:pt x="2116959" y="1561672"/>
                </a:cubicBezTo>
                <a:cubicBezTo>
                  <a:pt x="2186911" y="1491720"/>
                  <a:pt x="2077604" y="1598340"/>
                  <a:pt x="2168330" y="1520575"/>
                </a:cubicBezTo>
                <a:cubicBezTo>
                  <a:pt x="2183039" y="1507967"/>
                  <a:pt x="2191048" y="1485604"/>
                  <a:pt x="2209427" y="1479478"/>
                </a:cubicBezTo>
                <a:lnTo>
                  <a:pt x="2271072" y="1458930"/>
                </a:lnTo>
                <a:lnTo>
                  <a:pt x="2301894" y="1448656"/>
                </a:lnTo>
                <a:cubicBezTo>
                  <a:pt x="2325867" y="1452081"/>
                  <a:pt x="2350217" y="1453485"/>
                  <a:pt x="2373813" y="1458930"/>
                </a:cubicBezTo>
                <a:cubicBezTo>
                  <a:pt x="2448185" y="1476092"/>
                  <a:pt x="2419409" y="1479282"/>
                  <a:pt x="2486829" y="1500027"/>
                </a:cubicBezTo>
                <a:cubicBezTo>
                  <a:pt x="2513821" y="1508332"/>
                  <a:pt x="2542230" y="1511645"/>
                  <a:pt x="2569022" y="1520575"/>
                </a:cubicBezTo>
                <a:lnTo>
                  <a:pt x="2630667" y="1541123"/>
                </a:lnTo>
                <a:cubicBezTo>
                  <a:pt x="2736833" y="1537698"/>
                  <a:pt x="2843128" y="1537086"/>
                  <a:pt x="2949166" y="1530849"/>
                </a:cubicBezTo>
                <a:cubicBezTo>
                  <a:pt x="2959977" y="1530213"/>
                  <a:pt x="2969203" y="1521555"/>
                  <a:pt x="2979989" y="1520575"/>
                </a:cubicBezTo>
                <a:cubicBezTo>
                  <a:pt x="3044881" y="1514676"/>
                  <a:pt x="3110128" y="1513726"/>
                  <a:pt x="3175198" y="1510301"/>
                </a:cubicBezTo>
                <a:cubicBezTo>
                  <a:pt x="3192321" y="1506876"/>
                  <a:pt x="3210671" y="1507253"/>
                  <a:pt x="3226568" y="1500027"/>
                </a:cubicBezTo>
                <a:cubicBezTo>
                  <a:pt x="3249050" y="1489808"/>
                  <a:pt x="3288213" y="1458930"/>
                  <a:pt x="3288213" y="1458930"/>
                </a:cubicBezTo>
                <a:cubicBezTo>
                  <a:pt x="3295063" y="1448656"/>
                  <a:pt x="3303240" y="1439152"/>
                  <a:pt x="3308762" y="1428108"/>
                </a:cubicBezTo>
                <a:cubicBezTo>
                  <a:pt x="3351303" y="1343027"/>
                  <a:pt x="3280691" y="1454802"/>
                  <a:pt x="3339584" y="1366463"/>
                </a:cubicBezTo>
                <a:cubicBezTo>
                  <a:pt x="3363408" y="1294993"/>
                  <a:pt x="3377266" y="1280876"/>
                  <a:pt x="3349858" y="1191802"/>
                </a:cubicBezTo>
                <a:cubicBezTo>
                  <a:pt x="3346227" y="1180000"/>
                  <a:pt x="3330320" y="1176269"/>
                  <a:pt x="3319036" y="1171254"/>
                </a:cubicBezTo>
                <a:cubicBezTo>
                  <a:pt x="3299243" y="1162457"/>
                  <a:pt x="3276764" y="1160391"/>
                  <a:pt x="3257391" y="1150705"/>
                </a:cubicBezTo>
                <a:lnTo>
                  <a:pt x="3216294" y="1130157"/>
                </a:lnTo>
                <a:cubicBezTo>
                  <a:pt x="3175368" y="1068768"/>
                  <a:pt x="3220064" y="1122145"/>
                  <a:pt x="3164924" y="1089061"/>
                </a:cubicBezTo>
                <a:cubicBezTo>
                  <a:pt x="3156618" y="1084077"/>
                  <a:pt x="3151939" y="1074563"/>
                  <a:pt x="3144375" y="1068512"/>
                </a:cubicBezTo>
                <a:cubicBezTo>
                  <a:pt x="3134733" y="1060798"/>
                  <a:pt x="3123039" y="1055869"/>
                  <a:pt x="3113553" y="1047964"/>
                </a:cubicBezTo>
                <a:cubicBezTo>
                  <a:pt x="3102391" y="1038662"/>
                  <a:pt x="3093892" y="1026443"/>
                  <a:pt x="3082730" y="1017141"/>
                </a:cubicBezTo>
                <a:cubicBezTo>
                  <a:pt x="3073244" y="1009236"/>
                  <a:pt x="3061394" y="1004498"/>
                  <a:pt x="3051908" y="996593"/>
                </a:cubicBezTo>
                <a:cubicBezTo>
                  <a:pt x="3040746" y="987291"/>
                  <a:pt x="3030005" y="977240"/>
                  <a:pt x="3021085" y="965771"/>
                </a:cubicBezTo>
                <a:cubicBezTo>
                  <a:pt x="3005923" y="946277"/>
                  <a:pt x="3000537" y="917825"/>
                  <a:pt x="2979989" y="904126"/>
                </a:cubicBezTo>
                <a:lnTo>
                  <a:pt x="2949166" y="883577"/>
                </a:lnTo>
                <a:cubicBezTo>
                  <a:pt x="2930380" y="855397"/>
                  <a:pt x="2914675" y="823107"/>
                  <a:pt x="2887521" y="801384"/>
                </a:cubicBezTo>
                <a:cubicBezTo>
                  <a:pt x="2877879" y="793670"/>
                  <a:pt x="2866341" y="788550"/>
                  <a:pt x="2856699" y="780836"/>
                </a:cubicBezTo>
                <a:cubicBezTo>
                  <a:pt x="2849135" y="774785"/>
                  <a:pt x="2844814" y="764619"/>
                  <a:pt x="2836150" y="760287"/>
                </a:cubicBezTo>
                <a:cubicBezTo>
                  <a:pt x="2816777" y="750600"/>
                  <a:pt x="2793879" y="749425"/>
                  <a:pt x="2774506" y="739739"/>
                </a:cubicBezTo>
                <a:cubicBezTo>
                  <a:pt x="2730894" y="717934"/>
                  <a:pt x="2738942" y="718243"/>
                  <a:pt x="2692312" y="708917"/>
                </a:cubicBezTo>
                <a:cubicBezTo>
                  <a:pt x="2666936" y="703842"/>
                  <a:pt x="2616852" y="698599"/>
                  <a:pt x="2589571" y="688368"/>
                </a:cubicBezTo>
                <a:cubicBezTo>
                  <a:pt x="2559773" y="677194"/>
                  <a:pt x="2543204" y="664307"/>
                  <a:pt x="2517652" y="647272"/>
                </a:cubicBezTo>
                <a:cubicBezTo>
                  <a:pt x="2459422" y="559929"/>
                  <a:pt x="2555339" y="695240"/>
                  <a:pt x="2435458" y="575353"/>
                </a:cubicBezTo>
                <a:cubicBezTo>
                  <a:pt x="2397447" y="537340"/>
                  <a:pt x="2422973" y="560180"/>
                  <a:pt x="2353265" y="513708"/>
                </a:cubicBezTo>
                <a:cubicBezTo>
                  <a:pt x="2342991" y="506859"/>
                  <a:pt x="2334157" y="497064"/>
                  <a:pt x="2322443" y="493159"/>
                </a:cubicBezTo>
                <a:cubicBezTo>
                  <a:pt x="2312169" y="489734"/>
                  <a:pt x="2301479" y="487366"/>
                  <a:pt x="2291620" y="482885"/>
                </a:cubicBezTo>
                <a:cubicBezTo>
                  <a:pt x="2263734" y="470210"/>
                  <a:pt x="2238486" y="451476"/>
                  <a:pt x="2209427" y="441789"/>
                </a:cubicBezTo>
                <a:cubicBezTo>
                  <a:pt x="2105887" y="407273"/>
                  <a:pt x="2266454" y="459923"/>
                  <a:pt x="2137508" y="421240"/>
                </a:cubicBezTo>
                <a:cubicBezTo>
                  <a:pt x="2116762" y="415016"/>
                  <a:pt x="2096411" y="407541"/>
                  <a:pt x="2075863" y="400692"/>
                </a:cubicBezTo>
                <a:cubicBezTo>
                  <a:pt x="2065589" y="397267"/>
                  <a:pt x="2054727" y="395261"/>
                  <a:pt x="2045040" y="390418"/>
                </a:cubicBezTo>
                <a:cubicBezTo>
                  <a:pt x="1962206" y="349001"/>
                  <a:pt x="2035692" y="391159"/>
                  <a:pt x="1983395" y="349321"/>
                </a:cubicBezTo>
                <a:cubicBezTo>
                  <a:pt x="1973753" y="341607"/>
                  <a:pt x="1962059" y="336678"/>
                  <a:pt x="1952573" y="328773"/>
                </a:cubicBezTo>
                <a:cubicBezTo>
                  <a:pt x="1941411" y="319471"/>
                  <a:pt x="1933840" y="306010"/>
                  <a:pt x="1921750" y="297950"/>
                </a:cubicBezTo>
                <a:cubicBezTo>
                  <a:pt x="1907980" y="288770"/>
                  <a:pt x="1847337" y="279131"/>
                  <a:pt x="1839557" y="277402"/>
                </a:cubicBezTo>
                <a:cubicBezTo>
                  <a:pt x="1784138" y="265087"/>
                  <a:pt x="1809069" y="267184"/>
                  <a:pt x="1747090" y="256854"/>
                </a:cubicBezTo>
                <a:cubicBezTo>
                  <a:pt x="1636657" y="238449"/>
                  <a:pt x="1712971" y="256031"/>
                  <a:pt x="1634074" y="236305"/>
                </a:cubicBezTo>
                <a:cubicBezTo>
                  <a:pt x="1619553" y="163700"/>
                  <a:pt x="1629321" y="201496"/>
                  <a:pt x="1603252" y="123290"/>
                </a:cubicBezTo>
                <a:cubicBezTo>
                  <a:pt x="1599827" y="113016"/>
                  <a:pt x="1601988" y="98474"/>
                  <a:pt x="1592977" y="92467"/>
                </a:cubicBezTo>
                <a:cubicBezTo>
                  <a:pt x="1582703" y="85618"/>
                  <a:pt x="1572876" y="78045"/>
                  <a:pt x="1562155" y="71919"/>
                </a:cubicBezTo>
                <a:cubicBezTo>
                  <a:pt x="1509156" y="41634"/>
                  <a:pt x="1534281" y="64596"/>
                  <a:pt x="1510784" y="41096"/>
                </a:cubicBezTo>
              </a:path>
            </a:pathLst>
          </a:custGeom>
          <a:solidFill>
            <a:srgbClr val="FFFF00">
              <a:alpha val="24000"/>
            </a:srgbClr>
          </a:solidFill>
          <a:ln w="349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523950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ixaDeTexto 16"/>
          <p:cNvSpPr txBox="1"/>
          <p:nvPr/>
        </p:nvSpPr>
        <p:spPr>
          <a:xfrm>
            <a:off x="4499992" y="309344"/>
            <a:ext cx="4104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Caso do Município de Altamira/PA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801069" y="1688209"/>
            <a:ext cx="30194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pt-BR" sz="1600" dirty="0" smtClean="0"/>
              <a:t>Maior município brasileiro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pt-BR" sz="1600" dirty="0" smtClean="0"/>
              <a:t>Tem apenas um distrito, </a:t>
            </a:r>
            <a:r>
              <a:rPr lang="pt-BR" sz="1600" b="1" dirty="0" smtClean="0"/>
              <a:t>Castelo dos Sonhos</a:t>
            </a:r>
            <a:r>
              <a:rPr lang="pt-BR" sz="1600" dirty="0" smtClean="0"/>
              <a:t>, que fica a 971 Km da sede do município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pt-BR" sz="1600" dirty="0" smtClean="0"/>
              <a:t>O município é considerado coberto pois 80% da área urbana do município-sede está atendido</a:t>
            </a:r>
            <a:endParaRPr lang="pt-BR" sz="16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1043608" y="1053101"/>
            <a:ext cx="1006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Altamira</a:t>
            </a:r>
            <a:endParaRPr lang="pt-BR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55"/>
          <a:stretch/>
        </p:blipFill>
        <p:spPr bwMode="auto">
          <a:xfrm>
            <a:off x="-3398" y="0"/>
            <a:ext cx="4036562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rma livre 1"/>
          <p:cNvSpPr>
            <a:spLocks noChangeAspect="1"/>
          </p:cNvSpPr>
          <p:nvPr/>
        </p:nvSpPr>
        <p:spPr>
          <a:xfrm>
            <a:off x="631336" y="915566"/>
            <a:ext cx="2282815" cy="3924000"/>
          </a:xfrm>
          <a:custGeom>
            <a:avLst/>
            <a:gdLst>
              <a:gd name="connsiteX0" fmla="*/ 996950 w 1581150"/>
              <a:gd name="connsiteY0" fmla="*/ 2717800 h 2717865"/>
              <a:gd name="connsiteX1" fmla="*/ 781050 w 1581150"/>
              <a:gd name="connsiteY1" fmla="*/ 2705100 h 2717865"/>
              <a:gd name="connsiteX2" fmla="*/ 730250 w 1581150"/>
              <a:gd name="connsiteY2" fmla="*/ 2692400 h 2717865"/>
              <a:gd name="connsiteX3" fmla="*/ 679450 w 1581150"/>
              <a:gd name="connsiteY3" fmla="*/ 2686050 h 2717865"/>
              <a:gd name="connsiteX4" fmla="*/ 533400 w 1581150"/>
              <a:gd name="connsiteY4" fmla="*/ 2673350 h 2717865"/>
              <a:gd name="connsiteX5" fmla="*/ 508000 w 1581150"/>
              <a:gd name="connsiteY5" fmla="*/ 2667000 h 2717865"/>
              <a:gd name="connsiteX6" fmla="*/ 488950 w 1581150"/>
              <a:gd name="connsiteY6" fmla="*/ 2660650 h 2717865"/>
              <a:gd name="connsiteX7" fmla="*/ 387350 w 1581150"/>
              <a:gd name="connsiteY7" fmla="*/ 2654300 h 2717865"/>
              <a:gd name="connsiteX8" fmla="*/ 355600 w 1581150"/>
              <a:gd name="connsiteY8" fmla="*/ 2597150 h 2717865"/>
              <a:gd name="connsiteX9" fmla="*/ 368300 w 1581150"/>
              <a:gd name="connsiteY9" fmla="*/ 2546350 h 2717865"/>
              <a:gd name="connsiteX10" fmla="*/ 387350 w 1581150"/>
              <a:gd name="connsiteY10" fmla="*/ 2508250 h 2717865"/>
              <a:gd name="connsiteX11" fmla="*/ 368300 w 1581150"/>
              <a:gd name="connsiteY11" fmla="*/ 2495550 h 2717865"/>
              <a:gd name="connsiteX12" fmla="*/ 330200 w 1581150"/>
              <a:gd name="connsiteY12" fmla="*/ 2495550 h 2717865"/>
              <a:gd name="connsiteX13" fmla="*/ 279400 w 1581150"/>
              <a:gd name="connsiteY13" fmla="*/ 2470150 h 2717865"/>
              <a:gd name="connsiteX14" fmla="*/ 260350 w 1581150"/>
              <a:gd name="connsiteY14" fmla="*/ 2463800 h 2717865"/>
              <a:gd name="connsiteX15" fmla="*/ 209550 w 1581150"/>
              <a:gd name="connsiteY15" fmla="*/ 2451100 h 2717865"/>
              <a:gd name="connsiteX16" fmla="*/ 190500 w 1581150"/>
              <a:gd name="connsiteY16" fmla="*/ 2444750 h 2717865"/>
              <a:gd name="connsiteX17" fmla="*/ 184150 w 1581150"/>
              <a:gd name="connsiteY17" fmla="*/ 2425700 h 2717865"/>
              <a:gd name="connsiteX18" fmla="*/ 171450 w 1581150"/>
              <a:gd name="connsiteY18" fmla="*/ 2406650 h 2717865"/>
              <a:gd name="connsiteX19" fmla="*/ 152400 w 1581150"/>
              <a:gd name="connsiteY19" fmla="*/ 2362200 h 2717865"/>
              <a:gd name="connsiteX20" fmla="*/ 177800 w 1581150"/>
              <a:gd name="connsiteY20" fmla="*/ 2330450 h 2717865"/>
              <a:gd name="connsiteX21" fmla="*/ 215900 w 1581150"/>
              <a:gd name="connsiteY21" fmla="*/ 2355850 h 2717865"/>
              <a:gd name="connsiteX22" fmla="*/ 209550 w 1581150"/>
              <a:gd name="connsiteY22" fmla="*/ 2317750 h 2717865"/>
              <a:gd name="connsiteX23" fmla="*/ 196850 w 1581150"/>
              <a:gd name="connsiteY23" fmla="*/ 2298700 h 2717865"/>
              <a:gd name="connsiteX24" fmla="*/ 184150 w 1581150"/>
              <a:gd name="connsiteY24" fmla="*/ 2260600 h 2717865"/>
              <a:gd name="connsiteX25" fmla="*/ 171450 w 1581150"/>
              <a:gd name="connsiteY25" fmla="*/ 2216150 h 2717865"/>
              <a:gd name="connsiteX26" fmla="*/ 184150 w 1581150"/>
              <a:gd name="connsiteY26" fmla="*/ 2095500 h 2717865"/>
              <a:gd name="connsiteX27" fmla="*/ 203200 w 1581150"/>
              <a:gd name="connsiteY27" fmla="*/ 2057400 h 2717865"/>
              <a:gd name="connsiteX28" fmla="*/ 222250 w 1581150"/>
              <a:gd name="connsiteY28" fmla="*/ 2044700 h 2717865"/>
              <a:gd name="connsiteX29" fmla="*/ 234950 w 1581150"/>
              <a:gd name="connsiteY29" fmla="*/ 2025650 h 2717865"/>
              <a:gd name="connsiteX30" fmla="*/ 234950 w 1581150"/>
              <a:gd name="connsiteY30" fmla="*/ 1917700 h 2717865"/>
              <a:gd name="connsiteX31" fmla="*/ 215900 w 1581150"/>
              <a:gd name="connsiteY31" fmla="*/ 1905000 h 2717865"/>
              <a:gd name="connsiteX32" fmla="*/ 215900 w 1581150"/>
              <a:gd name="connsiteY32" fmla="*/ 1835150 h 2717865"/>
              <a:gd name="connsiteX33" fmla="*/ 196850 w 1581150"/>
              <a:gd name="connsiteY33" fmla="*/ 1828800 h 2717865"/>
              <a:gd name="connsiteX34" fmla="*/ 177800 w 1581150"/>
              <a:gd name="connsiteY34" fmla="*/ 1790700 h 2717865"/>
              <a:gd name="connsiteX35" fmla="*/ 158750 w 1581150"/>
              <a:gd name="connsiteY35" fmla="*/ 1746250 h 2717865"/>
              <a:gd name="connsiteX36" fmla="*/ 165100 w 1581150"/>
              <a:gd name="connsiteY36" fmla="*/ 1701800 h 2717865"/>
              <a:gd name="connsiteX37" fmla="*/ 171450 w 1581150"/>
              <a:gd name="connsiteY37" fmla="*/ 1676400 h 2717865"/>
              <a:gd name="connsiteX38" fmla="*/ 158750 w 1581150"/>
              <a:gd name="connsiteY38" fmla="*/ 1543050 h 2717865"/>
              <a:gd name="connsiteX39" fmla="*/ 152400 w 1581150"/>
              <a:gd name="connsiteY39" fmla="*/ 1409700 h 2717865"/>
              <a:gd name="connsiteX40" fmla="*/ 127000 w 1581150"/>
              <a:gd name="connsiteY40" fmla="*/ 1352550 h 2717865"/>
              <a:gd name="connsiteX41" fmla="*/ 107950 w 1581150"/>
              <a:gd name="connsiteY41" fmla="*/ 1289050 h 2717865"/>
              <a:gd name="connsiteX42" fmla="*/ 209550 w 1581150"/>
              <a:gd name="connsiteY42" fmla="*/ 1270000 h 2717865"/>
              <a:gd name="connsiteX43" fmla="*/ 228600 w 1581150"/>
              <a:gd name="connsiteY43" fmla="*/ 1257300 h 2717865"/>
              <a:gd name="connsiteX44" fmla="*/ 234950 w 1581150"/>
              <a:gd name="connsiteY44" fmla="*/ 1238250 h 2717865"/>
              <a:gd name="connsiteX45" fmla="*/ 228600 w 1581150"/>
              <a:gd name="connsiteY45" fmla="*/ 1187450 h 2717865"/>
              <a:gd name="connsiteX46" fmla="*/ 209550 w 1581150"/>
              <a:gd name="connsiteY46" fmla="*/ 1174750 h 2717865"/>
              <a:gd name="connsiteX47" fmla="*/ 171450 w 1581150"/>
              <a:gd name="connsiteY47" fmla="*/ 1155700 h 2717865"/>
              <a:gd name="connsiteX48" fmla="*/ 158750 w 1581150"/>
              <a:gd name="connsiteY48" fmla="*/ 1136650 h 2717865"/>
              <a:gd name="connsiteX49" fmla="*/ 133350 w 1581150"/>
              <a:gd name="connsiteY49" fmla="*/ 1085850 h 2717865"/>
              <a:gd name="connsiteX50" fmla="*/ 127000 w 1581150"/>
              <a:gd name="connsiteY50" fmla="*/ 1016000 h 2717865"/>
              <a:gd name="connsiteX51" fmla="*/ 101600 w 1581150"/>
              <a:gd name="connsiteY51" fmla="*/ 996950 h 2717865"/>
              <a:gd name="connsiteX52" fmla="*/ 57150 w 1581150"/>
              <a:gd name="connsiteY52" fmla="*/ 977900 h 2717865"/>
              <a:gd name="connsiteX53" fmla="*/ 38100 w 1581150"/>
              <a:gd name="connsiteY53" fmla="*/ 984250 h 2717865"/>
              <a:gd name="connsiteX54" fmla="*/ 19050 w 1581150"/>
              <a:gd name="connsiteY54" fmla="*/ 965200 h 2717865"/>
              <a:gd name="connsiteX55" fmla="*/ 0 w 1581150"/>
              <a:gd name="connsiteY55" fmla="*/ 927100 h 2717865"/>
              <a:gd name="connsiteX56" fmla="*/ 25400 w 1581150"/>
              <a:gd name="connsiteY56" fmla="*/ 920750 h 2717865"/>
              <a:gd name="connsiteX57" fmla="*/ 63500 w 1581150"/>
              <a:gd name="connsiteY57" fmla="*/ 908050 h 2717865"/>
              <a:gd name="connsiteX58" fmla="*/ 127000 w 1581150"/>
              <a:gd name="connsiteY58" fmla="*/ 895350 h 2717865"/>
              <a:gd name="connsiteX59" fmla="*/ 101600 w 1581150"/>
              <a:gd name="connsiteY59" fmla="*/ 857250 h 2717865"/>
              <a:gd name="connsiteX60" fmla="*/ 88900 w 1581150"/>
              <a:gd name="connsiteY60" fmla="*/ 838200 h 2717865"/>
              <a:gd name="connsiteX61" fmla="*/ 69850 w 1581150"/>
              <a:gd name="connsiteY61" fmla="*/ 800100 h 2717865"/>
              <a:gd name="connsiteX62" fmla="*/ 6350 w 1581150"/>
              <a:gd name="connsiteY62" fmla="*/ 781050 h 2717865"/>
              <a:gd name="connsiteX63" fmla="*/ 25400 w 1581150"/>
              <a:gd name="connsiteY63" fmla="*/ 762000 h 2717865"/>
              <a:gd name="connsiteX64" fmla="*/ 63500 w 1581150"/>
              <a:gd name="connsiteY64" fmla="*/ 730250 h 2717865"/>
              <a:gd name="connsiteX65" fmla="*/ 95250 w 1581150"/>
              <a:gd name="connsiteY65" fmla="*/ 704850 h 2717865"/>
              <a:gd name="connsiteX66" fmla="*/ 196850 w 1581150"/>
              <a:gd name="connsiteY66" fmla="*/ 698500 h 2717865"/>
              <a:gd name="connsiteX67" fmla="*/ 234950 w 1581150"/>
              <a:gd name="connsiteY67" fmla="*/ 673100 h 2717865"/>
              <a:gd name="connsiteX68" fmla="*/ 254000 w 1581150"/>
              <a:gd name="connsiteY68" fmla="*/ 660400 h 2717865"/>
              <a:gd name="connsiteX69" fmla="*/ 311150 w 1581150"/>
              <a:gd name="connsiteY69" fmla="*/ 635000 h 2717865"/>
              <a:gd name="connsiteX70" fmla="*/ 330200 w 1581150"/>
              <a:gd name="connsiteY70" fmla="*/ 615950 h 2717865"/>
              <a:gd name="connsiteX71" fmla="*/ 342900 w 1581150"/>
              <a:gd name="connsiteY71" fmla="*/ 596900 h 2717865"/>
              <a:gd name="connsiteX72" fmla="*/ 381000 w 1581150"/>
              <a:gd name="connsiteY72" fmla="*/ 590550 h 2717865"/>
              <a:gd name="connsiteX73" fmla="*/ 412750 w 1581150"/>
              <a:gd name="connsiteY73" fmla="*/ 584200 h 2717865"/>
              <a:gd name="connsiteX74" fmla="*/ 450850 w 1581150"/>
              <a:gd name="connsiteY74" fmla="*/ 571500 h 2717865"/>
              <a:gd name="connsiteX75" fmla="*/ 469900 w 1581150"/>
              <a:gd name="connsiteY75" fmla="*/ 558800 h 2717865"/>
              <a:gd name="connsiteX76" fmla="*/ 495300 w 1581150"/>
              <a:gd name="connsiteY76" fmla="*/ 552450 h 2717865"/>
              <a:gd name="connsiteX77" fmla="*/ 539750 w 1581150"/>
              <a:gd name="connsiteY77" fmla="*/ 558800 h 2717865"/>
              <a:gd name="connsiteX78" fmla="*/ 558800 w 1581150"/>
              <a:gd name="connsiteY78" fmla="*/ 565150 h 2717865"/>
              <a:gd name="connsiteX79" fmla="*/ 596900 w 1581150"/>
              <a:gd name="connsiteY79" fmla="*/ 552450 h 2717865"/>
              <a:gd name="connsiteX80" fmla="*/ 641350 w 1581150"/>
              <a:gd name="connsiteY80" fmla="*/ 527050 h 2717865"/>
              <a:gd name="connsiteX81" fmla="*/ 736600 w 1581150"/>
              <a:gd name="connsiteY81" fmla="*/ 520700 h 2717865"/>
              <a:gd name="connsiteX82" fmla="*/ 768350 w 1581150"/>
              <a:gd name="connsiteY82" fmla="*/ 488950 h 2717865"/>
              <a:gd name="connsiteX83" fmla="*/ 850900 w 1581150"/>
              <a:gd name="connsiteY83" fmla="*/ 469900 h 2717865"/>
              <a:gd name="connsiteX84" fmla="*/ 882650 w 1581150"/>
              <a:gd name="connsiteY84" fmla="*/ 438150 h 2717865"/>
              <a:gd name="connsiteX85" fmla="*/ 895350 w 1581150"/>
              <a:gd name="connsiteY85" fmla="*/ 400050 h 2717865"/>
              <a:gd name="connsiteX86" fmla="*/ 933450 w 1581150"/>
              <a:gd name="connsiteY86" fmla="*/ 381000 h 2717865"/>
              <a:gd name="connsiteX87" fmla="*/ 952500 w 1581150"/>
              <a:gd name="connsiteY87" fmla="*/ 368300 h 2717865"/>
              <a:gd name="connsiteX88" fmla="*/ 971550 w 1581150"/>
              <a:gd name="connsiteY88" fmla="*/ 330200 h 2717865"/>
              <a:gd name="connsiteX89" fmla="*/ 965200 w 1581150"/>
              <a:gd name="connsiteY89" fmla="*/ 311150 h 2717865"/>
              <a:gd name="connsiteX90" fmla="*/ 958850 w 1581150"/>
              <a:gd name="connsiteY90" fmla="*/ 336550 h 2717865"/>
              <a:gd name="connsiteX91" fmla="*/ 946150 w 1581150"/>
              <a:gd name="connsiteY91" fmla="*/ 374650 h 2717865"/>
              <a:gd name="connsiteX92" fmla="*/ 971550 w 1581150"/>
              <a:gd name="connsiteY92" fmla="*/ 387350 h 2717865"/>
              <a:gd name="connsiteX93" fmla="*/ 996950 w 1581150"/>
              <a:gd name="connsiteY93" fmla="*/ 393700 h 2717865"/>
              <a:gd name="connsiteX94" fmla="*/ 1016000 w 1581150"/>
              <a:gd name="connsiteY94" fmla="*/ 412750 h 2717865"/>
              <a:gd name="connsiteX95" fmla="*/ 1035050 w 1581150"/>
              <a:gd name="connsiteY95" fmla="*/ 425450 h 2717865"/>
              <a:gd name="connsiteX96" fmla="*/ 1054100 w 1581150"/>
              <a:gd name="connsiteY96" fmla="*/ 419100 h 2717865"/>
              <a:gd name="connsiteX97" fmla="*/ 1085850 w 1581150"/>
              <a:gd name="connsiteY97" fmla="*/ 387350 h 2717865"/>
              <a:gd name="connsiteX98" fmla="*/ 1149350 w 1581150"/>
              <a:gd name="connsiteY98" fmla="*/ 368300 h 2717865"/>
              <a:gd name="connsiteX99" fmla="*/ 1250950 w 1581150"/>
              <a:gd name="connsiteY99" fmla="*/ 361950 h 2717865"/>
              <a:gd name="connsiteX100" fmla="*/ 1263650 w 1581150"/>
              <a:gd name="connsiteY100" fmla="*/ 342900 h 2717865"/>
              <a:gd name="connsiteX101" fmla="*/ 1276350 w 1581150"/>
              <a:gd name="connsiteY101" fmla="*/ 298450 h 2717865"/>
              <a:gd name="connsiteX102" fmla="*/ 1308100 w 1581150"/>
              <a:gd name="connsiteY102" fmla="*/ 241300 h 2717865"/>
              <a:gd name="connsiteX103" fmla="*/ 1301750 w 1581150"/>
              <a:gd name="connsiteY103" fmla="*/ 222250 h 2717865"/>
              <a:gd name="connsiteX104" fmla="*/ 1263650 w 1581150"/>
              <a:gd name="connsiteY104" fmla="*/ 209550 h 2717865"/>
              <a:gd name="connsiteX105" fmla="*/ 1263650 w 1581150"/>
              <a:gd name="connsiteY105" fmla="*/ 158750 h 2717865"/>
              <a:gd name="connsiteX106" fmla="*/ 1270000 w 1581150"/>
              <a:gd name="connsiteY106" fmla="*/ 139700 h 2717865"/>
              <a:gd name="connsiteX107" fmla="*/ 1308100 w 1581150"/>
              <a:gd name="connsiteY107" fmla="*/ 107950 h 2717865"/>
              <a:gd name="connsiteX108" fmla="*/ 1339850 w 1581150"/>
              <a:gd name="connsiteY108" fmla="*/ 63500 h 2717865"/>
              <a:gd name="connsiteX109" fmla="*/ 1358900 w 1581150"/>
              <a:gd name="connsiteY109" fmla="*/ 0 h 2717865"/>
              <a:gd name="connsiteX110" fmla="*/ 1371600 w 1581150"/>
              <a:gd name="connsiteY110" fmla="*/ 88900 h 2717865"/>
              <a:gd name="connsiteX111" fmla="*/ 1397000 w 1581150"/>
              <a:gd name="connsiteY111" fmla="*/ 127000 h 2717865"/>
              <a:gd name="connsiteX112" fmla="*/ 1416050 w 1581150"/>
              <a:gd name="connsiteY112" fmla="*/ 139700 h 2717865"/>
              <a:gd name="connsiteX113" fmla="*/ 1460500 w 1581150"/>
              <a:gd name="connsiteY113" fmla="*/ 196850 h 2717865"/>
              <a:gd name="connsiteX114" fmla="*/ 1466850 w 1581150"/>
              <a:gd name="connsiteY114" fmla="*/ 222250 h 2717865"/>
              <a:gd name="connsiteX115" fmla="*/ 1460500 w 1581150"/>
              <a:gd name="connsiteY115" fmla="*/ 254000 h 2717865"/>
              <a:gd name="connsiteX116" fmla="*/ 1409700 w 1581150"/>
              <a:gd name="connsiteY116" fmla="*/ 273050 h 2717865"/>
              <a:gd name="connsiteX117" fmla="*/ 1371600 w 1581150"/>
              <a:gd name="connsiteY117" fmla="*/ 304800 h 2717865"/>
              <a:gd name="connsiteX118" fmla="*/ 1358900 w 1581150"/>
              <a:gd name="connsiteY118" fmla="*/ 342900 h 2717865"/>
              <a:gd name="connsiteX119" fmla="*/ 1346200 w 1581150"/>
              <a:gd name="connsiteY119" fmla="*/ 368300 h 2717865"/>
              <a:gd name="connsiteX120" fmla="*/ 1333500 w 1581150"/>
              <a:gd name="connsiteY120" fmla="*/ 406400 h 2717865"/>
              <a:gd name="connsiteX121" fmla="*/ 1339850 w 1581150"/>
              <a:gd name="connsiteY121" fmla="*/ 457200 h 2717865"/>
              <a:gd name="connsiteX122" fmla="*/ 1397000 w 1581150"/>
              <a:gd name="connsiteY122" fmla="*/ 463550 h 2717865"/>
              <a:gd name="connsiteX123" fmla="*/ 1416050 w 1581150"/>
              <a:gd name="connsiteY123" fmla="*/ 476250 h 2717865"/>
              <a:gd name="connsiteX124" fmla="*/ 1441450 w 1581150"/>
              <a:gd name="connsiteY124" fmla="*/ 514350 h 2717865"/>
              <a:gd name="connsiteX125" fmla="*/ 1454150 w 1581150"/>
              <a:gd name="connsiteY125" fmla="*/ 533400 h 2717865"/>
              <a:gd name="connsiteX126" fmla="*/ 1492250 w 1581150"/>
              <a:gd name="connsiteY126" fmla="*/ 546100 h 2717865"/>
              <a:gd name="connsiteX127" fmla="*/ 1549400 w 1581150"/>
              <a:gd name="connsiteY127" fmla="*/ 552450 h 2717865"/>
              <a:gd name="connsiteX128" fmla="*/ 1555750 w 1581150"/>
              <a:gd name="connsiteY128" fmla="*/ 571500 h 2717865"/>
              <a:gd name="connsiteX129" fmla="*/ 1581150 w 1581150"/>
              <a:gd name="connsiteY129" fmla="*/ 609600 h 2717865"/>
              <a:gd name="connsiteX130" fmla="*/ 1574800 w 1581150"/>
              <a:gd name="connsiteY130" fmla="*/ 628650 h 2717865"/>
              <a:gd name="connsiteX131" fmla="*/ 1524000 w 1581150"/>
              <a:gd name="connsiteY131" fmla="*/ 615950 h 2717865"/>
              <a:gd name="connsiteX132" fmla="*/ 1466850 w 1581150"/>
              <a:gd name="connsiteY132" fmla="*/ 635000 h 2717865"/>
              <a:gd name="connsiteX133" fmla="*/ 1454150 w 1581150"/>
              <a:gd name="connsiteY133" fmla="*/ 673100 h 2717865"/>
              <a:gd name="connsiteX134" fmla="*/ 1447800 w 1581150"/>
              <a:gd name="connsiteY134" fmla="*/ 692150 h 2717865"/>
              <a:gd name="connsiteX135" fmla="*/ 1416050 w 1581150"/>
              <a:gd name="connsiteY135" fmla="*/ 730250 h 2717865"/>
              <a:gd name="connsiteX136" fmla="*/ 1409700 w 1581150"/>
              <a:gd name="connsiteY136" fmla="*/ 749300 h 2717865"/>
              <a:gd name="connsiteX137" fmla="*/ 1416050 w 1581150"/>
              <a:gd name="connsiteY137" fmla="*/ 882650 h 2717865"/>
              <a:gd name="connsiteX138" fmla="*/ 1422400 w 1581150"/>
              <a:gd name="connsiteY138" fmla="*/ 939800 h 2717865"/>
              <a:gd name="connsiteX139" fmla="*/ 1416050 w 1581150"/>
              <a:gd name="connsiteY139" fmla="*/ 990600 h 2717865"/>
              <a:gd name="connsiteX140" fmla="*/ 1390650 w 1581150"/>
              <a:gd name="connsiteY140" fmla="*/ 984250 h 2717865"/>
              <a:gd name="connsiteX141" fmla="*/ 1365250 w 1581150"/>
              <a:gd name="connsiteY141" fmla="*/ 946150 h 2717865"/>
              <a:gd name="connsiteX142" fmla="*/ 1327150 w 1581150"/>
              <a:gd name="connsiteY142" fmla="*/ 933450 h 2717865"/>
              <a:gd name="connsiteX143" fmla="*/ 1289050 w 1581150"/>
              <a:gd name="connsiteY143" fmla="*/ 914400 h 2717865"/>
              <a:gd name="connsiteX144" fmla="*/ 1238250 w 1581150"/>
              <a:gd name="connsiteY144" fmla="*/ 920750 h 2717865"/>
              <a:gd name="connsiteX145" fmla="*/ 1219200 w 1581150"/>
              <a:gd name="connsiteY145" fmla="*/ 927100 h 2717865"/>
              <a:gd name="connsiteX146" fmla="*/ 1187450 w 1581150"/>
              <a:gd name="connsiteY146" fmla="*/ 977900 h 2717865"/>
              <a:gd name="connsiteX147" fmla="*/ 1181100 w 1581150"/>
              <a:gd name="connsiteY147" fmla="*/ 1016000 h 2717865"/>
              <a:gd name="connsiteX148" fmla="*/ 1174750 w 1581150"/>
              <a:gd name="connsiteY148" fmla="*/ 1054100 h 2717865"/>
              <a:gd name="connsiteX149" fmla="*/ 1149350 w 1581150"/>
              <a:gd name="connsiteY149" fmla="*/ 1117600 h 2717865"/>
              <a:gd name="connsiteX150" fmla="*/ 1136650 w 1581150"/>
              <a:gd name="connsiteY150" fmla="*/ 1136650 h 2717865"/>
              <a:gd name="connsiteX151" fmla="*/ 1117600 w 1581150"/>
              <a:gd name="connsiteY151" fmla="*/ 1149350 h 2717865"/>
              <a:gd name="connsiteX152" fmla="*/ 1060450 w 1581150"/>
              <a:gd name="connsiteY152" fmla="*/ 1162050 h 2717865"/>
              <a:gd name="connsiteX153" fmla="*/ 1041400 w 1581150"/>
              <a:gd name="connsiteY153" fmla="*/ 1181100 h 2717865"/>
              <a:gd name="connsiteX154" fmla="*/ 1035050 w 1581150"/>
              <a:gd name="connsiteY154" fmla="*/ 1200150 h 2717865"/>
              <a:gd name="connsiteX155" fmla="*/ 1003300 w 1581150"/>
              <a:gd name="connsiteY155" fmla="*/ 1225550 h 2717865"/>
              <a:gd name="connsiteX156" fmla="*/ 939800 w 1581150"/>
              <a:gd name="connsiteY156" fmla="*/ 1231900 h 2717865"/>
              <a:gd name="connsiteX157" fmla="*/ 920750 w 1581150"/>
              <a:gd name="connsiteY157" fmla="*/ 1244600 h 2717865"/>
              <a:gd name="connsiteX158" fmla="*/ 901700 w 1581150"/>
              <a:gd name="connsiteY158" fmla="*/ 1282700 h 2717865"/>
              <a:gd name="connsiteX159" fmla="*/ 889000 w 1581150"/>
              <a:gd name="connsiteY159" fmla="*/ 1308100 h 2717865"/>
              <a:gd name="connsiteX160" fmla="*/ 908050 w 1581150"/>
              <a:gd name="connsiteY160" fmla="*/ 1320800 h 2717865"/>
              <a:gd name="connsiteX161" fmla="*/ 939800 w 1581150"/>
              <a:gd name="connsiteY161" fmla="*/ 1327150 h 2717865"/>
              <a:gd name="connsiteX162" fmla="*/ 946150 w 1581150"/>
              <a:gd name="connsiteY162" fmla="*/ 1346200 h 2717865"/>
              <a:gd name="connsiteX163" fmla="*/ 952500 w 1581150"/>
              <a:gd name="connsiteY163" fmla="*/ 1397000 h 2717865"/>
              <a:gd name="connsiteX164" fmla="*/ 952500 w 1581150"/>
              <a:gd name="connsiteY164" fmla="*/ 1460500 h 2717865"/>
              <a:gd name="connsiteX165" fmla="*/ 933450 w 1581150"/>
              <a:gd name="connsiteY165" fmla="*/ 1466850 h 2717865"/>
              <a:gd name="connsiteX166" fmla="*/ 895350 w 1581150"/>
              <a:gd name="connsiteY166" fmla="*/ 1492250 h 2717865"/>
              <a:gd name="connsiteX167" fmla="*/ 876300 w 1581150"/>
              <a:gd name="connsiteY167" fmla="*/ 1485900 h 2717865"/>
              <a:gd name="connsiteX168" fmla="*/ 889000 w 1581150"/>
              <a:gd name="connsiteY168" fmla="*/ 1524000 h 2717865"/>
              <a:gd name="connsiteX169" fmla="*/ 908050 w 1581150"/>
              <a:gd name="connsiteY169" fmla="*/ 1530350 h 2717865"/>
              <a:gd name="connsiteX170" fmla="*/ 939800 w 1581150"/>
              <a:gd name="connsiteY170" fmla="*/ 1568450 h 2717865"/>
              <a:gd name="connsiteX171" fmla="*/ 920750 w 1581150"/>
              <a:gd name="connsiteY171" fmla="*/ 1631950 h 2717865"/>
              <a:gd name="connsiteX172" fmla="*/ 914400 w 1581150"/>
              <a:gd name="connsiteY172" fmla="*/ 1651000 h 2717865"/>
              <a:gd name="connsiteX173" fmla="*/ 927100 w 1581150"/>
              <a:gd name="connsiteY173" fmla="*/ 1689100 h 2717865"/>
              <a:gd name="connsiteX174" fmla="*/ 933450 w 1581150"/>
              <a:gd name="connsiteY174" fmla="*/ 1708150 h 2717865"/>
              <a:gd name="connsiteX175" fmla="*/ 971550 w 1581150"/>
              <a:gd name="connsiteY175" fmla="*/ 1790700 h 2717865"/>
              <a:gd name="connsiteX176" fmla="*/ 996950 w 1581150"/>
              <a:gd name="connsiteY176" fmla="*/ 1797050 h 2717865"/>
              <a:gd name="connsiteX177" fmla="*/ 996950 w 1581150"/>
              <a:gd name="connsiteY177" fmla="*/ 1885950 h 2717865"/>
              <a:gd name="connsiteX178" fmla="*/ 1003300 w 1581150"/>
              <a:gd name="connsiteY178" fmla="*/ 1905000 h 2717865"/>
              <a:gd name="connsiteX179" fmla="*/ 1028700 w 1581150"/>
              <a:gd name="connsiteY179" fmla="*/ 1943100 h 2717865"/>
              <a:gd name="connsiteX180" fmla="*/ 1035050 w 1581150"/>
              <a:gd name="connsiteY180" fmla="*/ 1987550 h 2717865"/>
              <a:gd name="connsiteX181" fmla="*/ 1047750 w 1581150"/>
              <a:gd name="connsiteY181" fmla="*/ 2006600 h 2717865"/>
              <a:gd name="connsiteX182" fmla="*/ 1035050 w 1581150"/>
              <a:gd name="connsiteY182" fmla="*/ 2076450 h 2717865"/>
              <a:gd name="connsiteX183" fmla="*/ 1041400 w 1581150"/>
              <a:gd name="connsiteY183" fmla="*/ 2101850 h 2717865"/>
              <a:gd name="connsiteX184" fmla="*/ 1079500 w 1581150"/>
              <a:gd name="connsiteY184" fmla="*/ 2127250 h 2717865"/>
              <a:gd name="connsiteX185" fmla="*/ 1073150 w 1581150"/>
              <a:gd name="connsiteY185" fmla="*/ 2330450 h 2717865"/>
              <a:gd name="connsiteX186" fmla="*/ 1054100 w 1581150"/>
              <a:gd name="connsiteY186" fmla="*/ 2368550 h 2717865"/>
              <a:gd name="connsiteX187" fmla="*/ 1047750 w 1581150"/>
              <a:gd name="connsiteY187" fmla="*/ 2387600 h 2717865"/>
              <a:gd name="connsiteX188" fmla="*/ 1035050 w 1581150"/>
              <a:gd name="connsiteY188" fmla="*/ 2444750 h 2717865"/>
              <a:gd name="connsiteX189" fmla="*/ 1022350 w 1581150"/>
              <a:gd name="connsiteY189" fmla="*/ 2463800 h 2717865"/>
              <a:gd name="connsiteX190" fmla="*/ 1003300 w 1581150"/>
              <a:gd name="connsiteY190" fmla="*/ 2470150 h 2717865"/>
              <a:gd name="connsiteX191" fmla="*/ 1035050 w 1581150"/>
              <a:gd name="connsiteY191" fmla="*/ 2508250 h 2717865"/>
              <a:gd name="connsiteX192" fmla="*/ 1060450 w 1581150"/>
              <a:gd name="connsiteY192" fmla="*/ 2559050 h 2717865"/>
              <a:gd name="connsiteX193" fmla="*/ 1066800 w 1581150"/>
              <a:gd name="connsiteY193" fmla="*/ 2635250 h 2717865"/>
              <a:gd name="connsiteX194" fmla="*/ 1060450 w 1581150"/>
              <a:gd name="connsiteY194" fmla="*/ 2654300 h 2717865"/>
              <a:gd name="connsiteX195" fmla="*/ 1022350 w 1581150"/>
              <a:gd name="connsiteY195" fmla="*/ 2660650 h 2717865"/>
              <a:gd name="connsiteX196" fmla="*/ 996950 w 1581150"/>
              <a:gd name="connsiteY196" fmla="*/ 2698750 h 2717865"/>
              <a:gd name="connsiteX197" fmla="*/ 996950 w 1581150"/>
              <a:gd name="connsiteY197" fmla="*/ 2717800 h 2717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581150" h="2717865">
                <a:moveTo>
                  <a:pt x="996950" y="2717800"/>
                </a:moveTo>
                <a:cubicBezTo>
                  <a:pt x="960967" y="2718858"/>
                  <a:pt x="795018" y="2706846"/>
                  <a:pt x="781050" y="2705100"/>
                </a:cubicBezTo>
                <a:cubicBezTo>
                  <a:pt x="763730" y="2702935"/>
                  <a:pt x="747570" y="2694565"/>
                  <a:pt x="730250" y="2692400"/>
                </a:cubicBezTo>
                <a:cubicBezTo>
                  <a:pt x="713317" y="2690283"/>
                  <a:pt x="696436" y="2687694"/>
                  <a:pt x="679450" y="2686050"/>
                </a:cubicBezTo>
                <a:lnTo>
                  <a:pt x="533400" y="2673350"/>
                </a:lnTo>
                <a:cubicBezTo>
                  <a:pt x="524933" y="2671233"/>
                  <a:pt x="516391" y="2669398"/>
                  <a:pt x="508000" y="2667000"/>
                </a:cubicBezTo>
                <a:cubicBezTo>
                  <a:pt x="501564" y="2665161"/>
                  <a:pt x="495607" y="2661351"/>
                  <a:pt x="488950" y="2660650"/>
                </a:cubicBezTo>
                <a:cubicBezTo>
                  <a:pt x="455204" y="2657098"/>
                  <a:pt x="421217" y="2656417"/>
                  <a:pt x="387350" y="2654300"/>
                </a:cubicBezTo>
                <a:cubicBezTo>
                  <a:pt x="358237" y="2610631"/>
                  <a:pt x="366777" y="2630680"/>
                  <a:pt x="355600" y="2597150"/>
                </a:cubicBezTo>
                <a:cubicBezTo>
                  <a:pt x="358015" y="2585074"/>
                  <a:pt x="361791" y="2559367"/>
                  <a:pt x="368300" y="2546350"/>
                </a:cubicBezTo>
                <a:cubicBezTo>
                  <a:pt x="392919" y="2497111"/>
                  <a:pt x="371389" y="2556133"/>
                  <a:pt x="387350" y="2508250"/>
                </a:cubicBezTo>
                <a:cubicBezTo>
                  <a:pt x="381000" y="2504017"/>
                  <a:pt x="375828" y="2496805"/>
                  <a:pt x="368300" y="2495550"/>
                </a:cubicBezTo>
                <a:cubicBezTo>
                  <a:pt x="309479" y="2485746"/>
                  <a:pt x="389021" y="2522287"/>
                  <a:pt x="330200" y="2495550"/>
                </a:cubicBezTo>
                <a:cubicBezTo>
                  <a:pt x="312965" y="2487716"/>
                  <a:pt x="297361" y="2476137"/>
                  <a:pt x="279400" y="2470150"/>
                </a:cubicBezTo>
                <a:cubicBezTo>
                  <a:pt x="273050" y="2468033"/>
                  <a:pt x="266808" y="2465561"/>
                  <a:pt x="260350" y="2463800"/>
                </a:cubicBezTo>
                <a:cubicBezTo>
                  <a:pt x="243511" y="2459207"/>
                  <a:pt x="226109" y="2456620"/>
                  <a:pt x="209550" y="2451100"/>
                </a:cubicBezTo>
                <a:lnTo>
                  <a:pt x="190500" y="2444750"/>
                </a:lnTo>
                <a:cubicBezTo>
                  <a:pt x="188383" y="2438400"/>
                  <a:pt x="187143" y="2431687"/>
                  <a:pt x="184150" y="2425700"/>
                </a:cubicBezTo>
                <a:cubicBezTo>
                  <a:pt x="180737" y="2418874"/>
                  <a:pt x="174456" y="2413665"/>
                  <a:pt x="171450" y="2406650"/>
                </a:cubicBezTo>
                <a:cubicBezTo>
                  <a:pt x="146847" y="2349243"/>
                  <a:pt x="184284" y="2410026"/>
                  <a:pt x="152400" y="2362200"/>
                </a:cubicBezTo>
                <a:cubicBezTo>
                  <a:pt x="154891" y="2352234"/>
                  <a:pt x="154675" y="2322742"/>
                  <a:pt x="177800" y="2330450"/>
                </a:cubicBezTo>
                <a:cubicBezTo>
                  <a:pt x="192280" y="2335277"/>
                  <a:pt x="215900" y="2355850"/>
                  <a:pt x="215900" y="2355850"/>
                </a:cubicBezTo>
                <a:cubicBezTo>
                  <a:pt x="213783" y="2343150"/>
                  <a:pt x="213621" y="2329964"/>
                  <a:pt x="209550" y="2317750"/>
                </a:cubicBezTo>
                <a:cubicBezTo>
                  <a:pt x="207137" y="2310510"/>
                  <a:pt x="199950" y="2305674"/>
                  <a:pt x="196850" y="2298700"/>
                </a:cubicBezTo>
                <a:cubicBezTo>
                  <a:pt x="191413" y="2286467"/>
                  <a:pt x="188383" y="2273300"/>
                  <a:pt x="184150" y="2260600"/>
                </a:cubicBezTo>
                <a:cubicBezTo>
                  <a:pt x="175040" y="2233271"/>
                  <a:pt x="179423" y="2248044"/>
                  <a:pt x="171450" y="2216150"/>
                </a:cubicBezTo>
                <a:cubicBezTo>
                  <a:pt x="176150" y="2145643"/>
                  <a:pt x="170694" y="2142596"/>
                  <a:pt x="184150" y="2095500"/>
                </a:cubicBezTo>
                <a:cubicBezTo>
                  <a:pt x="188282" y="2081039"/>
                  <a:pt x="192068" y="2068532"/>
                  <a:pt x="203200" y="2057400"/>
                </a:cubicBezTo>
                <a:cubicBezTo>
                  <a:pt x="208596" y="2052004"/>
                  <a:pt x="215900" y="2048933"/>
                  <a:pt x="222250" y="2044700"/>
                </a:cubicBezTo>
                <a:cubicBezTo>
                  <a:pt x="226483" y="2038350"/>
                  <a:pt x="231537" y="2032476"/>
                  <a:pt x="234950" y="2025650"/>
                </a:cubicBezTo>
                <a:cubicBezTo>
                  <a:pt x="250755" y="1994039"/>
                  <a:pt x="241508" y="1943932"/>
                  <a:pt x="234950" y="1917700"/>
                </a:cubicBezTo>
                <a:cubicBezTo>
                  <a:pt x="233099" y="1910296"/>
                  <a:pt x="222250" y="1909233"/>
                  <a:pt x="215900" y="1905000"/>
                </a:cubicBezTo>
                <a:cubicBezTo>
                  <a:pt x="216425" y="1900799"/>
                  <a:pt x="230257" y="1849507"/>
                  <a:pt x="215900" y="1835150"/>
                </a:cubicBezTo>
                <a:cubicBezTo>
                  <a:pt x="211167" y="1830417"/>
                  <a:pt x="203200" y="1830917"/>
                  <a:pt x="196850" y="1828800"/>
                </a:cubicBezTo>
                <a:cubicBezTo>
                  <a:pt x="172444" y="1792191"/>
                  <a:pt x="193574" y="1827506"/>
                  <a:pt x="177800" y="1790700"/>
                </a:cubicBezTo>
                <a:cubicBezTo>
                  <a:pt x="154260" y="1735773"/>
                  <a:pt x="173642" y="1790926"/>
                  <a:pt x="158750" y="1746250"/>
                </a:cubicBezTo>
                <a:cubicBezTo>
                  <a:pt x="160867" y="1731433"/>
                  <a:pt x="162423" y="1716526"/>
                  <a:pt x="165100" y="1701800"/>
                </a:cubicBezTo>
                <a:cubicBezTo>
                  <a:pt x="166661" y="1693214"/>
                  <a:pt x="171450" y="1685127"/>
                  <a:pt x="171450" y="1676400"/>
                </a:cubicBezTo>
                <a:cubicBezTo>
                  <a:pt x="171450" y="1575581"/>
                  <a:pt x="175988" y="1594764"/>
                  <a:pt x="158750" y="1543050"/>
                </a:cubicBezTo>
                <a:cubicBezTo>
                  <a:pt x="156633" y="1498600"/>
                  <a:pt x="157314" y="1453928"/>
                  <a:pt x="152400" y="1409700"/>
                </a:cubicBezTo>
                <a:cubicBezTo>
                  <a:pt x="146798" y="1359284"/>
                  <a:pt x="141703" y="1385633"/>
                  <a:pt x="127000" y="1352550"/>
                </a:cubicBezTo>
                <a:cubicBezTo>
                  <a:pt x="118166" y="1332673"/>
                  <a:pt x="113227" y="1310160"/>
                  <a:pt x="107950" y="1289050"/>
                </a:cubicBezTo>
                <a:cubicBezTo>
                  <a:pt x="155716" y="1257206"/>
                  <a:pt x="98585" y="1290806"/>
                  <a:pt x="209550" y="1270000"/>
                </a:cubicBezTo>
                <a:cubicBezTo>
                  <a:pt x="217051" y="1268594"/>
                  <a:pt x="222250" y="1261533"/>
                  <a:pt x="228600" y="1257300"/>
                </a:cubicBezTo>
                <a:cubicBezTo>
                  <a:pt x="230717" y="1250950"/>
                  <a:pt x="234950" y="1244943"/>
                  <a:pt x="234950" y="1238250"/>
                </a:cubicBezTo>
                <a:cubicBezTo>
                  <a:pt x="234950" y="1221185"/>
                  <a:pt x="234938" y="1203295"/>
                  <a:pt x="228600" y="1187450"/>
                </a:cubicBezTo>
                <a:cubicBezTo>
                  <a:pt x="225766" y="1180364"/>
                  <a:pt x="216376" y="1178163"/>
                  <a:pt x="209550" y="1174750"/>
                </a:cubicBezTo>
                <a:cubicBezTo>
                  <a:pt x="156970" y="1148460"/>
                  <a:pt x="226045" y="1192096"/>
                  <a:pt x="171450" y="1155700"/>
                </a:cubicBezTo>
                <a:cubicBezTo>
                  <a:pt x="167217" y="1149350"/>
                  <a:pt x="162404" y="1143350"/>
                  <a:pt x="158750" y="1136650"/>
                </a:cubicBezTo>
                <a:cubicBezTo>
                  <a:pt x="149684" y="1120030"/>
                  <a:pt x="133350" y="1085850"/>
                  <a:pt x="133350" y="1085850"/>
                </a:cubicBezTo>
                <a:cubicBezTo>
                  <a:pt x="131233" y="1062567"/>
                  <a:pt x="134863" y="1038017"/>
                  <a:pt x="127000" y="1016000"/>
                </a:cubicBezTo>
                <a:cubicBezTo>
                  <a:pt x="123440" y="1006033"/>
                  <a:pt x="110212" y="1003101"/>
                  <a:pt x="101600" y="996950"/>
                </a:cubicBezTo>
                <a:cubicBezTo>
                  <a:pt x="77987" y="980084"/>
                  <a:pt x="86868" y="985329"/>
                  <a:pt x="57150" y="977900"/>
                </a:cubicBezTo>
                <a:cubicBezTo>
                  <a:pt x="50800" y="980017"/>
                  <a:pt x="44450" y="986367"/>
                  <a:pt x="38100" y="984250"/>
                </a:cubicBezTo>
                <a:cubicBezTo>
                  <a:pt x="29581" y="981410"/>
                  <a:pt x="24799" y="972099"/>
                  <a:pt x="19050" y="965200"/>
                </a:cubicBezTo>
                <a:cubicBezTo>
                  <a:pt x="5373" y="948787"/>
                  <a:pt x="6364" y="946193"/>
                  <a:pt x="0" y="927100"/>
                </a:cubicBezTo>
                <a:cubicBezTo>
                  <a:pt x="8467" y="924983"/>
                  <a:pt x="17041" y="923258"/>
                  <a:pt x="25400" y="920750"/>
                </a:cubicBezTo>
                <a:cubicBezTo>
                  <a:pt x="38222" y="916903"/>
                  <a:pt x="50513" y="911297"/>
                  <a:pt x="63500" y="908050"/>
                </a:cubicBezTo>
                <a:cubicBezTo>
                  <a:pt x="101391" y="898577"/>
                  <a:pt x="80292" y="903135"/>
                  <a:pt x="127000" y="895350"/>
                </a:cubicBezTo>
                <a:lnTo>
                  <a:pt x="101600" y="857250"/>
                </a:lnTo>
                <a:cubicBezTo>
                  <a:pt x="97367" y="850900"/>
                  <a:pt x="91313" y="845440"/>
                  <a:pt x="88900" y="838200"/>
                </a:cubicBezTo>
                <a:cubicBezTo>
                  <a:pt x="84566" y="825198"/>
                  <a:pt x="81213" y="809569"/>
                  <a:pt x="69850" y="800100"/>
                </a:cubicBezTo>
                <a:cubicBezTo>
                  <a:pt x="51392" y="784718"/>
                  <a:pt x="28682" y="784772"/>
                  <a:pt x="6350" y="781050"/>
                </a:cubicBezTo>
                <a:cubicBezTo>
                  <a:pt x="12700" y="774700"/>
                  <a:pt x="18501" y="767749"/>
                  <a:pt x="25400" y="762000"/>
                </a:cubicBezTo>
                <a:cubicBezTo>
                  <a:pt x="52645" y="739295"/>
                  <a:pt x="38202" y="760607"/>
                  <a:pt x="63500" y="730250"/>
                </a:cubicBezTo>
                <a:cubicBezTo>
                  <a:pt x="78166" y="712651"/>
                  <a:pt x="70492" y="707456"/>
                  <a:pt x="95250" y="704850"/>
                </a:cubicBezTo>
                <a:cubicBezTo>
                  <a:pt x="128996" y="701298"/>
                  <a:pt x="162983" y="700617"/>
                  <a:pt x="196850" y="698500"/>
                </a:cubicBezTo>
                <a:lnTo>
                  <a:pt x="234950" y="673100"/>
                </a:lnTo>
                <a:cubicBezTo>
                  <a:pt x="241300" y="668867"/>
                  <a:pt x="246760" y="662813"/>
                  <a:pt x="254000" y="660400"/>
                </a:cubicBezTo>
                <a:cubicBezTo>
                  <a:pt x="281689" y="651170"/>
                  <a:pt x="291024" y="651771"/>
                  <a:pt x="311150" y="635000"/>
                </a:cubicBezTo>
                <a:cubicBezTo>
                  <a:pt x="318049" y="629251"/>
                  <a:pt x="324451" y="622849"/>
                  <a:pt x="330200" y="615950"/>
                </a:cubicBezTo>
                <a:cubicBezTo>
                  <a:pt x="335086" y="610087"/>
                  <a:pt x="336074" y="600313"/>
                  <a:pt x="342900" y="596900"/>
                </a:cubicBezTo>
                <a:cubicBezTo>
                  <a:pt x="354416" y="591142"/>
                  <a:pt x="368332" y="592853"/>
                  <a:pt x="381000" y="590550"/>
                </a:cubicBezTo>
                <a:cubicBezTo>
                  <a:pt x="391619" y="588619"/>
                  <a:pt x="402337" y="587040"/>
                  <a:pt x="412750" y="584200"/>
                </a:cubicBezTo>
                <a:cubicBezTo>
                  <a:pt x="425665" y="580678"/>
                  <a:pt x="439711" y="578926"/>
                  <a:pt x="450850" y="571500"/>
                </a:cubicBezTo>
                <a:cubicBezTo>
                  <a:pt x="457200" y="567267"/>
                  <a:pt x="462885" y="561806"/>
                  <a:pt x="469900" y="558800"/>
                </a:cubicBezTo>
                <a:cubicBezTo>
                  <a:pt x="477922" y="555362"/>
                  <a:pt x="486833" y="554567"/>
                  <a:pt x="495300" y="552450"/>
                </a:cubicBezTo>
                <a:cubicBezTo>
                  <a:pt x="510117" y="554567"/>
                  <a:pt x="525074" y="555865"/>
                  <a:pt x="539750" y="558800"/>
                </a:cubicBezTo>
                <a:cubicBezTo>
                  <a:pt x="546314" y="560113"/>
                  <a:pt x="552147" y="565889"/>
                  <a:pt x="558800" y="565150"/>
                </a:cubicBezTo>
                <a:cubicBezTo>
                  <a:pt x="572105" y="563672"/>
                  <a:pt x="596900" y="552450"/>
                  <a:pt x="596900" y="552450"/>
                </a:cubicBezTo>
                <a:cubicBezTo>
                  <a:pt x="626533" y="508000"/>
                  <a:pt x="609600" y="505883"/>
                  <a:pt x="641350" y="527050"/>
                </a:cubicBezTo>
                <a:cubicBezTo>
                  <a:pt x="673100" y="524933"/>
                  <a:pt x="705212" y="525931"/>
                  <a:pt x="736600" y="520700"/>
                </a:cubicBezTo>
                <a:cubicBezTo>
                  <a:pt x="766618" y="515697"/>
                  <a:pt x="746798" y="502420"/>
                  <a:pt x="768350" y="488950"/>
                </a:cubicBezTo>
                <a:cubicBezTo>
                  <a:pt x="789011" y="476037"/>
                  <a:pt x="828570" y="473090"/>
                  <a:pt x="850900" y="469900"/>
                </a:cubicBezTo>
                <a:cubicBezTo>
                  <a:pt x="868279" y="458314"/>
                  <a:pt x="873738" y="458203"/>
                  <a:pt x="882650" y="438150"/>
                </a:cubicBezTo>
                <a:cubicBezTo>
                  <a:pt x="888087" y="425917"/>
                  <a:pt x="884211" y="407476"/>
                  <a:pt x="895350" y="400050"/>
                </a:cubicBezTo>
                <a:cubicBezTo>
                  <a:pt x="949945" y="363654"/>
                  <a:pt x="880870" y="407290"/>
                  <a:pt x="933450" y="381000"/>
                </a:cubicBezTo>
                <a:cubicBezTo>
                  <a:pt x="940276" y="377587"/>
                  <a:pt x="946150" y="372533"/>
                  <a:pt x="952500" y="368300"/>
                </a:cubicBezTo>
                <a:cubicBezTo>
                  <a:pt x="958921" y="358668"/>
                  <a:pt x="971550" y="343345"/>
                  <a:pt x="971550" y="330200"/>
                </a:cubicBezTo>
                <a:cubicBezTo>
                  <a:pt x="971550" y="323507"/>
                  <a:pt x="967317" y="317500"/>
                  <a:pt x="965200" y="311150"/>
                </a:cubicBezTo>
                <a:cubicBezTo>
                  <a:pt x="963083" y="319617"/>
                  <a:pt x="961358" y="328191"/>
                  <a:pt x="958850" y="336550"/>
                </a:cubicBezTo>
                <a:cubicBezTo>
                  <a:pt x="955003" y="349372"/>
                  <a:pt x="946150" y="374650"/>
                  <a:pt x="946150" y="374650"/>
                </a:cubicBezTo>
                <a:cubicBezTo>
                  <a:pt x="954617" y="378883"/>
                  <a:pt x="962687" y="384026"/>
                  <a:pt x="971550" y="387350"/>
                </a:cubicBezTo>
                <a:cubicBezTo>
                  <a:pt x="979722" y="390414"/>
                  <a:pt x="989373" y="389370"/>
                  <a:pt x="996950" y="393700"/>
                </a:cubicBezTo>
                <a:cubicBezTo>
                  <a:pt x="1004747" y="398155"/>
                  <a:pt x="1009101" y="407001"/>
                  <a:pt x="1016000" y="412750"/>
                </a:cubicBezTo>
                <a:cubicBezTo>
                  <a:pt x="1021863" y="417636"/>
                  <a:pt x="1028700" y="421217"/>
                  <a:pt x="1035050" y="425450"/>
                </a:cubicBezTo>
                <a:cubicBezTo>
                  <a:pt x="1041400" y="423333"/>
                  <a:pt x="1048873" y="423281"/>
                  <a:pt x="1054100" y="419100"/>
                </a:cubicBezTo>
                <a:cubicBezTo>
                  <a:pt x="1088496" y="391583"/>
                  <a:pt x="1042988" y="406400"/>
                  <a:pt x="1085850" y="387350"/>
                </a:cubicBezTo>
                <a:cubicBezTo>
                  <a:pt x="1091626" y="384783"/>
                  <a:pt x="1137433" y="369492"/>
                  <a:pt x="1149350" y="368300"/>
                </a:cubicBezTo>
                <a:cubicBezTo>
                  <a:pt x="1183114" y="364924"/>
                  <a:pt x="1217083" y="364067"/>
                  <a:pt x="1250950" y="361950"/>
                </a:cubicBezTo>
                <a:cubicBezTo>
                  <a:pt x="1255183" y="355600"/>
                  <a:pt x="1260644" y="349915"/>
                  <a:pt x="1263650" y="342900"/>
                </a:cubicBezTo>
                <a:cubicBezTo>
                  <a:pt x="1269815" y="328514"/>
                  <a:pt x="1268627" y="312352"/>
                  <a:pt x="1276350" y="298450"/>
                </a:cubicBezTo>
                <a:cubicBezTo>
                  <a:pt x="1312741" y="232946"/>
                  <a:pt x="1293732" y="284405"/>
                  <a:pt x="1308100" y="241300"/>
                </a:cubicBezTo>
                <a:cubicBezTo>
                  <a:pt x="1305983" y="234950"/>
                  <a:pt x="1307197" y="226141"/>
                  <a:pt x="1301750" y="222250"/>
                </a:cubicBezTo>
                <a:cubicBezTo>
                  <a:pt x="1290857" y="214469"/>
                  <a:pt x="1263650" y="209550"/>
                  <a:pt x="1263650" y="209550"/>
                </a:cubicBezTo>
                <a:cubicBezTo>
                  <a:pt x="1254566" y="182298"/>
                  <a:pt x="1254893" y="193779"/>
                  <a:pt x="1263650" y="158750"/>
                </a:cubicBezTo>
                <a:cubicBezTo>
                  <a:pt x="1265273" y="152256"/>
                  <a:pt x="1266287" y="145269"/>
                  <a:pt x="1270000" y="139700"/>
                </a:cubicBezTo>
                <a:cubicBezTo>
                  <a:pt x="1290806" y="108492"/>
                  <a:pt x="1284672" y="131378"/>
                  <a:pt x="1308100" y="107950"/>
                </a:cubicBezTo>
                <a:cubicBezTo>
                  <a:pt x="1309976" y="106074"/>
                  <a:pt x="1336966" y="69990"/>
                  <a:pt x="1339850" y="63500"/>
                </a:cubicBezTo>
                <a:cubicBezTo>
                  <a:pt x="1348684" y="43623"/>
                  <a:pt x="1353623" y="21110"/>
                  <a:pt x="1358900" y="0"/>
                </a:cubicBezTo>
                <a:cubicBezTo>
                  <a:pt x="1359595" y="7642"/>
                  <a:pt x="1359649" y="67389"/>
                  <a:pt x="1371600" y="88900"/>
                </a:cubicBezTo>
                <a:cubicBezTo>
                  <a:pt x="1379013" y="102243"/>
                  <a:pt x="1384300" y="118533"/>
                  <a:pt x="1397000" y="127000"/>
                </a:cubicBezTo>
                <a:lnTo>
                  <a:pt x="1416050" y="139700"/>
                </a:lnTo>
                <a:cubicBezTo>
                  <a:pt x="1446431" y="185272"/>
                  <a:pt x="1430657" y="167007"/>
                  <a:pt x="1460500" y="196850"/>
                </a:cubicBezTo>
                <a:cubicBezTo>
                  <a:pt x="1462617" y="205317"/>
                  <a:pt x="1466850" y="213523"/>
                  <a:pt x="1466850" y="222250"/>
                </a:cubicBezTo>
                <a:cubicBezTo>
                  <a:pt x="1466850" y="233043"/>
                  <a:pt x="1465855" y="244629"/>
                  <a:pt x="1460500" y="254000"/>
                </a:cubicBezTo>
                <a:cubicBezTo>
                  <a:pt x="1452061" y="268769"/>
                  <a:pt x="1421228" y="270744"/>
                  <a:pt x="1409700" y="273050"/>
                </a:cubicBezTo>
                <a:cubicBezTo>
                  <a:pt x="1397843" y="280955"/>
                  <a:pt x="1378790" y="291858"/>
                  <a:pt x="1371600" y="304800"/>
                </a:cubicBezTo>
                <a:cubicBezTo>
                  <a:pt x="1365099" y="316502"/>
                  <a:pt x="1364887" y="330926"/>
                  <a:pt x="1358900" y="342900"/>
                </a:cubicBezTo>
                <a:cubicBezTo>
                  <a:pt x="1354667" y="351367"/>
                  <a:pt x="1349716" y="359511"/>
                  <a:pt x="1346200" y="368300"/>
                </a:cubicBezTo>
                <a:cubicBezTo>
                  <a:pt x="1341228" y="380729"/>
                  <a:pt x="1333500" y="406400"/>
                  <a:pt x="1333500" y="406400"/>
                </a:cubicBezTo>
                <a:cubicBezTo>
                  <a:pt x="1335617" y="423333"/>
                  <a:pt x="1327166" y="445784"/>
                  <a:pt x="1339850" y="457200"/>
                </a:cubicBezTo>
                <a:cubicBezTo>
                  <a:pt x="1354097" y="470022"/>
                  <a:pt x="1378405" y="458901"/>
                  <a:pt x="1397000" y="463550"/>
                </a:cubicBezTo>
                <a:cubicBezTo>
                  <a:pt x="1404404" y="465401"/>
                  <a:pt x="1409700" y="472017"/>
                  <a:pt x="1416050" y="476250"/>
                </a:cubicBezTo>
                <a:lnTo>
                  <a:pt x="1441450" y="514350"/>
                </a:lnTo>
                <a:cubicBezTo>
                  <a:pt x="1445683" y="520700"/>
                  <a:pt x="1446910" y="530987"/>
                  <a:pt x="1454150" y="533400"/>
                </a:cubicBezTo>
                <a:lnTo>
                  <a:pt x="1492250" y="546100"/>
                </a:lnTo>
                <a:cubicBezTo>
                  <a:pt x="1517203" y="541941"/>
                  <a:pt x="1531892" y="530566"/>
                  <a:pt x="1549400" y="552450"/>
                </a:cubicBezTo>
                <a:cubicBezTo>
                  <a:pt x="1553581" y="557677"/>
                  <a:pt x="1552499" y="565649"/>
                  <a:pt x="1555750" y="571500"/>
                </a:cubicBezTo>
                <a:cubicBezTo>
                  <a:pt x="1563163" y="584843"/>
                  <a:pt x="1581150" y="609600"/>
                  <a:pt x="1581150" y="609600"/>
                </a:cubicBezTo>
                <a:cubicBezTo>
                  <a:pt x="1579033" y="615950"/>
                  <a:pt x="1581150" y="626533"/>
                  <a:pt x="1574800" y="628650"/>
                </a:cubicBezTo>
                <a:cubicBezTo>
                  <a:pt x="1567137" y="631204"/>
                  <a:pt x="1534280" y="619377"/>
                  <a:pt x="1524000" y="615950"/>
                </a:cubicBezTo>
                <a:cubicBezTo>
                  <a:pt x="1511068" y="618105"/>
                  <a:pt x="1477232" y="618388"/>
                  <a:pt x="1466850" y="635000"/>
                </a:cubicBezTo>
                <a:cubicBezTo>
                  <a:pt x="1459755" y="646352"/>
                  <a:pt x="1458383" y="660400"/>
                  <a:pt x="1454150" y="673100"/>
                </a:cubicBezTo>
                <a:cubicBezTo>
                  <a:pt x="1452033" y="679450"/>
                  <a:pt x="1452533" y="687417"/>
                  <a:pt x="1447800" y="692150"/>
                </a:cubicBezTo>
                <a:cubicBezTo>
                  <a:pt x="1433756" y="706194"/>
                  <a:pt x="1424891" y="712569"/>
                  <a:pt x="1416050" y="730250"/>
                </a:cubicBezTo>
                <a:cubicBezTo>
                  <a:pt x="1413057" y="736237"/>
                  <a:pt x="1411817" y="742950"/>
                  <a:pt x="1409700" y="749300"/>
                </a:cubicBezTo>
                <a:cubicBezTo>
                  <a:pt x="1411817" y="793750"/>
                  <a:pt x="1413090" y="838248"/>
                  <a:pt x="1416050" y="882650"/>
                </a:cubicBezTo>
                <a:cubicBezTo>
                  <a:pt x="1417325" y="901775"/>
                  <a:pt x="1422400" y="920633"/>
                  <a:pt x="1422400" y="939800"/>
                </a:cubicBezTo>
                <a:cubicBezTo>
                  <a:pt x="1422400" y="956865"/>
                  <a:pt x="1418167" y="973667"/>
                  <a:pt x="1416050" y="990600"/>
                </a:cubicBezTo>
                <a:cubicBezTo>
                  <a:pt x="1407583" y="988483"/>
                  <a:pt x="1397218" y="989997"/>
                  <a:pt x="1390650" y="984250"/>
                </a:cubicBezTo>
                <a:cubicBezTo>
                  <a:pt x="1379163" y="974199"/>
                  <a:pt x="1379730" y="950977"/>
                  <a:pt x="1365250" y="946150"/>
                </a:cubicBezTo>
                <a:cubicBezTo>
                  <a:pt x="1352550" y="941917"/>
                  <a:pt x="1338289" y="940876"/>
                  <a:pt x="1327150" y="933450"/>
                </a:cubicBezTo>
                <a:cubicBezTo>
                  <a:pt x="1302531" y="917037"/>
                  <a:pt x="1315340" y="923163"/>
                  <a:pt x="1289050" y="914400"/>
                </a:cubicBezTo>
                <a:cubicBezTo>
                  <a:pt x="1272117" y="916517"/>
                  <a:pt x="1255040" y="917697"/>
                  <a:pt x="1238250" y="920750"/>
                </a:cubicBezTo>
                <a:cubicBezTo>
                  <a:pt x="1231664" y="921947"/>
                  <a:pt x="1223091" y="921653"/>
                  <a:pt x="1219200" y="927100"/>
                </a:cubicBezTo>
                <a:cubicBezTo>
                  <a:pt x="1171112" y="994423"/>
                  <a:pt x="1236437" y="945242"/>
                  <a:pt x="1187450" y="977900"/>
                </a:cubicBezTo>
                <a:cubicBezTo>
                  <a:pt x="1199812" y="1014986"/>
                  <a:pt x="1193410" y="979071"/>
                  <a:pt x="1181100" y="1016000"/>
                </a:cubicBezTo>
                <a:cubicBezTo>
                  <a:pt x="1177029" y="1028214"/>
                  <a:pt x="1177873" y="1041609"/>
                  <a:pt x="1174750" y="1054100"/>
                </a:cubicBezTo>
                <a:cubicBezTo>
                  <a:pt x="1168968" y="1077229"/>
                  <a:pt x="1161029" y="1097163"/>
                  <a:pt x="1149350" y="1117600"/>
                </a:cubicBezTo>
                <a:cubicBezTo>
                  <a:pt x="1145564" y="1124226"/>
                  <a:pt x="1142046" y="1131254"/>
                  <a:pt x="1136650" y="1136650"/>
                </a:cubicBezTo>
                <a:cubicBezTo>
                  <a:pt x="1131254" y="1142046"/>
                  <a:pt x="1124426" y="1145937"/>
                  <a:pt x="1117600" y="1149350"/>
                </a:cubicBezTo>
                <a:cubicBezTo>
                  <a:pt x="1101968" y="1157166"/>
                  <a:pt x="1075083" y="1159611"/>
                  <a:pt x="1060450" y="1162050"/>
                </a:cubicBezTo>
                <a:cubicBezTo>
                  <a:pt x="1054100" y="1168400"/>
                  <a:pt x="1046381" y="1173628"/>
                  <a:pt x="1041400" y="1181100"/>
                </a:cubicBezTo>
                <a:cubicBezTo>
                  <a:pt x="1037687" y="1186669"/>
                  <a:pt x="1038043" y="1194163"/>
                  <a:pt x="1035050" y="1200150"/>
                </a:cubicBezTo>
                <a:cubicBezTo>
                  <a:pt x="1025997" y="1218257"/>
                  <a:pt x="1023135" y="1222498"/>
                  <a:pt x="1003300" y="1225550"/>
                </a:cubicBezTo>
                <a:cubicBezTo>
                  <a:pt x="982275" y="1228785"/>
                  <a:pt x="960967" y="1229783"/>
                  <a:pt x="939800" y="1231900"/>
                </a:cubicBezTo>
                <a:cubicBezTo>
                  <a:pt x="933450" y="1236133"/>
                  <a:pt x="926146" y="1239204"/>
                  <a:pt x="920750" y="1244600"/>
                </a:cubicBezTo>
                <a:cubicBezTo>
                  <a:pt x="905496" y="1259854"/>
                  <a:pt x="909447" y="1264624"/>
                  <a:pt x="901700" y="1282700"/>
                </a:cubicBezTo>
                <a:cubicBezTo>
                  <a:pt x="897971" y="1291401"/>
                  <a:pt x="893233" y="1299633"/>
                  <a:pt x="889000" y="1308100"/>
                </a:cubicBezTo>
                <a:cubicBezTo>
                  <a:pt x="895350" y="1312333"/>
                  <a:pt x="900904" y="1318120"/>
                  <a:pt x="908050" y="1320800"/>
                </a:cubicBezTo>
                <a:cubicBezTo>
                  <a:pt x="918156" y="1324590"/>
                  <a:pt x="930820" y="1321163"/>
                  <a:pt x="939800" y="1327150"/>
                </a:cubicBezTo>
                <a:cubicBezTo>
                  <a:pt x="945369" y="1330863"/>
                  <a:pt x="944033" y="1339850"/>
                  <a:pt x="946150" y="1346200"/>
                </a:cubicBezTo>
                <a:cubicBezTo>
                  <a:pt x="948267" y="1363133"/>
                  <a:pt x="949447" y="1380210"/>
                  <a:pt x="952500" y="1397000"/>
                </a:cubicBezTo>
                <a:cubicBezTo>
                  <a:pt x="957713" y="1425673"/>
                  <a:pt x="972922" y="1419656"/>
                  <a:pt x="952500" y="1460500"/>
                </a:cubicBezTo>
                <a:cubicBezTo>
                  <a:pt x="949507" y="1466487"/>
                  <a:pt x="939301" y="1463599"/>
                  <a:pt x="933450" y="1466850"/>
                </a:cubicBezTo>
                <a:cubicBezTo>
                  <a:pt x="920107" y="1474263"/>
                  <a:pt x="895350" y="1492250"/>
                  <a:pt x="895350" y="1492250"/>
                </a:cubicBezTo>
                <a:cubicBezTo>
                  <a:pt x="889000" y="1490133"/>
                  <a:pt x="877613" y="1479336"/>
                  <a:pt x="876300" y="1485900"/>
                </a:cubicBezTo>
                <a:cubicBezTo>
                  <a:pt x="873675" y="1499027"/>
                  <a:pt x="876300" y="1519767"/>
                  <a:pt x="889000" y="1524000"/>
                </a:cubicBezTo>
                <a:lnTo>
                  <a:pt x="908050" y="1530350"/>
                </a:lnTo>
                <a:cubicBezTo>
                  <a:pt x="912991" y="1535291"/>
                  <a:pt x="938695" y="1558504"/>
                  <a:pt x="939800" y="1568450"/>
                </a:cubicBezTo>
                <a:cubicBezTo>
                  <a:pt x="943096" y="1598117"/>
                  <a:pt x="930972" y="1608099"/>
                  <a:pt x="920750" y="1631950"/>
                </a:cubicBezTo>
                <a:cubicBezTo>
                  <a:pt x="918113" y="1638102"/>
                  <a:pt x="916517" y="1644650"/>
                  <a:pt x="914400" y="1651000"/>
                </a:cubicBezTo>
                <a:lnTo>
                  <a:pt x="927100" y="1689100"/>
                </a:lnTo>
                <a:lnTo>
                  <a:pt x="933450" y="1708150"/>
                </a:lnTo>
                <a:cubicBezTo>
                  <a:pt x="940949" y="1798140"/>
                  <a:pt x="914700" y="1778067"/>
                  <a:pt x="971550" y="1790700"/>
                </a:cubicBezTo>
                <a:cubicBezTo>
                  <a:pt x="980069" y="1792593"/>
                  <a:pt x="988483" y="1794933"/>
                  <a:pt x="996950" y="1797050"/>
                </a:cubicBezTo>
                <a:cubicBezTo>
                  <a:pt x="1011421" y="1854933"/>
                  <a:pt x="996950" y="1784892"/>
                  <a:pt x="996950" y="1885950"/>
                </a:cubicBezTo>
                <a:cubicBezTo>
                  <a:pt x="996950" y="1892643"/>
                  <a:pt x="1000049" y="1899149"/>
                  <a:pt x="1003300" y="1905000"/>
                </a:cubicBezTo>
                <a:cubicBezTo>
                  <a:pt x="1010713" y="1918343"/>
                  <a:pt x="1028700" y="1943100"/>
                  <a:pt x="1028700" y="1943100"/>
                </a:cubicBezTo>
                <a:cubicBezTo>
                  <a:pt x="1030817" y="1957917"/>
                  <a:pt x="1030749" y="1973214"/>
                  <a:pt x="1035050" y="1987550"/>
                </a:cubicBezTo>
                <a:cubicBezTo>
                  <a:pt x="1037243" y="1994860"/>
                  <a:pt x="1047059" y="1999000"/>
                  <a:pt x="1047750" y="2006600"/>
                </a:cubicBezTo>
                <a:cubicBezTo>
                  <a:pt x="1050314" y="2034808"/>
                  <a:pt x="1042974" y="2052677"/>
                  <a:pt x="1035050" y="2076450"/>
                </a:cubicBezTo>
                <a:cubicBezTo>
                  <a:pt x="1037167" y="2084917"/>
                  <a:pt x="1035653" y="2095282"/>
                  <a:pt x="1041400" y="2101850"/>
                </a:cubicBezTo>
                <a:cubicBezTo>
                  <a:pt x="1051451" y="2113337"/>
                  <a:pt x="1079500" y="2127250"/>
                  <a:pt x="1079500" y="2127250"/>
                </a:cubicBezTo>
                <a:cubicBezTo>
                  <a:pt x="1077383" y="2194983"/>
                  <a:pt x="1077016" y="2262794"/>
                  <a:pt x="1073150" y="2330450"/>
                </a:cubicBezTo>
                <a:cubicBezTo>
                  <a:pt x="1072120" y="2348470"/>
                  <a:pt x="1061695" y="2353360"/>
                  <a:pt x="1054100" y="2368550"/>
                </a:cubicBezTo>
                <a:cubicBezTo>
                  <a:pt x="1051107" y="2374537"/>
                  <a:pt x="1049202" y="2381066"/>
                  <a:pt x="1047750" y="2387600"/>
                </a:cubicBezTo>
                <a:cubicBezTo>
                  <a:pt x="1043848" y="2405160"/>
                  <a:pt x="1043627" y="2427596"/>
                  <a:pt x="1035050" y="2444750"/>
                </a:cubicBezTo>
                <a:cubicBezTo>
                  <a:pt x="1031637" y="2451576"/>
                  <a:pt x="1028309" y="2459032"/>
                  <a:pt x="1022350" y="2463800"/>
                </a:cubicBezTo>
                <a:cubicBezTo>
                  <a:pt x="1017123" y="2467981"/>
                  <a:pt x="1009650" y="2468033"/>
                  <a:pt x="1003300" y="2470150"/>
                </a:cubicBezTo>
                <a:cubicBezTo>
                  <a:pt x="1013183" y="2480033"/>
                  <a:pt x="1029746" y="2494105"/>
                  <a:pt x="1035050" y="2508250"/>
                </a:cubicBezTo>
                <a:cubicBezTo>
                  <a:pt x="1054517" y="2560162"/>
                  <a:pt x="1024320" y="2522920"/>
                  <a:pt x="1060450" y="2559050"/>
                </a:cubicBezTo>
                <a:cubicBezTo>
                  <a:pt x="1062567" y="2584450"/>
                  <a:pt x="1066800" y="2609762"/>
                  <a:pt x="1066800" y="2635250"/>
                </a:cubicBezTo>
                <a:cubicBezTo>
                  <a:pt x="1066800" y="2641943"/>
                  <a:pt x="1066262" y="2650979"/>
                  <a:pt x="1060450" y="2654300"/>
                </a:cubicBezTo>
                <a:cubicBezTo>
                  <a:pt x="1049271" y="2660688"/>
                  <a:pt x="1035050" y="2658533"/>
                  <a:pt x="1022350" y="2660650"/>
                </a:cubicBezTo>
                <a:cubicBezTo>
                  <a:pt x="986238" y="2696762"/>
                  <a:pt x="1015330" y="2661991"/>
                  <a:pt x="996950" y="2698750"/>
                </a:cubicBezTo>
                <a:cubicBezTo>
                  <a:pt x="984983" y="2722684"/>
                  <a:pt x="1032933" y="2716742"/>
                  <a:pt x="996950" y="2717800"/>
                </a:cubicBezTo>
                <a:close/>
              </a:path>
            </a:pathLst>
          </a:custGeom>
          <a:solidFill>
            <a:schemeClr val="accent1">
              <a:lumMod val="75000"/>
              <a:alpha val="26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3692" y="3487306"/>
            <a:ext cx="311477" cy="591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4238" r="81802" b="24372"/>
          <a:stretch/>
        </p:blipFill>
        <p:spPr bwMode="auto">
          <a:xfrm>
            <a:off x="-5691" y="3559224"/>
            <a:ext cx="848171" cy="59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859" y="3894703"/>
            <a:ext cx="1004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Castelo dos Sonhos</a:t>
            </a:r>
            <a:endParaRPr lang="pt-BR" b="1" dirty="0"/>
          </a:p>
        </p:txBody>
      </p:sp>
      <p:sp>
        <p:nvSpPr>
          <p:cNvPr id="6" name="Elipse 5"/>
          <p:cNvSpPr/>
          <p:nvPr/>
        </p:nvSpPr>
        <p:spPr>
          <a:xfrm>
            <a:off x="2495818" y="910490"/>
            <a:ext cx="288032" cy="285221"/>
          </a:xfrm>
          <a:prstGeom prst="ellipse">
            <a:avLst/>
          </a:prstGeom>
          <a:solidFill>
            <a:srgbClr val="FF0000">
              <a:alpha val="3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2647" y="461774"/>
            <a:ext cx="311477" cy="591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Conector reto 8"/>
          <p:cNvCxnSpPr>
            <a:stCxn id="6" idx="6"/>
            <a:endCxn id="2052" idx="7"/>
          </p:cNvCxnSpPr>
          <p:nvPr/>
        </p:nvCxnSpPr>
        <p:spPr>
          <a:xfrm>
            <a:off x="2783850" y="1053101"/>
            <a:ext cx="2639686" cy="1433788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>
            <a:stCxn id="6" idx="3"/>
            <a:endCxn id="2052" idx="3"/>
          </p:cNvCxnSpPr>
          <p:nvPr/>
        </p:nvCxnSpPr>
        <p:spPr>
          <a:xfrm>
            <a:off x="2537999" y="1153941"/>
            <a:ext cx="1182464" cy="3014281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46" t="3035" r="5785"/>
          <a:stretch/>
        </p:blipFill>
        <p:spPr bwMode="auto">
          <a:xfrm>
            <a:off x="3367745" y="2138673"/>
            <a:ext cx="2408509" cy="2377765"/>
          </a:xfrm>
          <a:prstGeom prst="flowChartConnector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27987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0680"/>
          <a:stretch/>
        </p:blipFill>
        <p:spPr>
          <a:xfrm>
            <a:off x="4567326" y="0"/>
            <a:ext cx="4576674" cy="5143500"/>
          </a:xfrm>
          <a:prstGeom prst="rect">
            <a:avLst/>
          </a:prstGeom>
        </p:spPr>
      </p:pic>
      <p:sp>
        <p:nvSpPr>
          <p:cNvPr id="40" name="Título 3"/>
          <p:cNvSpPr txBox="1">
            <a:spLocks/>
          </p:cNvSpPr>
          <p:nvPr/>
        </p:nvSpPr>
        <p:spPr bwMode="auto">
          <a:xfrm>
            <a:off x="698275" y="555526"/>
            <a:ext cx="3178626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sz="3200" b="1" dirty="0" smtClean="0">
                <a:cs typeface="Calibri" pitchFamily="34" charset="0"/>
              </a:rPr>
              <a:t>Obrigação de cobertura do 3G</a:t>
            </a:r>
            <a:endParaRPr lang="pt-BR" sz="3200" b="1" i="1" dirty="0">
              <a:cs typeface="Calibri" pitchFamily="34" charset="0"/>
            </a:endParaRPr>
          </a:p>
        </p:txBody>
      </p:sp>
      <p:sp>
        <p:nvSpPr>
          <p:cNvPr id="7" name="Título 3"/>
          <p:cNvSpPr txBox="1">
            <a:spLocks/>
          </p:cNvSpPr>
          <p:nvPr/>
        </p:nvSpPr>
        <p:spPr bwMode="auto">
          <a:xfrm>
            <a:off x="565308" y="1604824"/>
            <a:ext cx="3440902" cy="1943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pt-BR" sz="2000" dirty="0" smtClean="0">
                <a:cs typeface="Calibri" pitchFamily="34" charset="0"/>
              </a:rPr>
              <a:t>2014 – </a:t>
            </a:r>
            <a:r>
              <a:rPr lang="pt-BR" sz="2000" b="1" dirty="0" smtClean="0">
                <a:cs typeface="Calibri" pitchFamily="34" charset="0"/>
              </a:rPr>
              <a:t>1.501 municípios</a:t>
            </a:r>
          </a:p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pt-BR" sz="2000" dirty="0" smtClean="0">
                <a:cs typeface="Calibri" pitchFamily="34" charset="0"/>
              </a:rPr>
              <a:t>2016 – </a:t>
            </a:r>
            <a:r>
              <a:rPr lang="pt-BR" sz="2000" b="1" dirty="0" smtClean="0">
                <a:cs typeface="Calibri" pitchFamily="34" charset="0"/>
              </a:rPr>
              <a:t>3.761 municípios</a:t>
            </a:r>
          </a:p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pt-BR" sz="2000" dirty="0" smtClean="0">
                <a:cs typeface="Calibri" pitchFamily="34" charset="0"/>
              </a:rPr>
              <a:t>2017 - </a:t>
            </a:r>
            <a:r>
              <a:rPr lang="pt-BR" sz="2000" b="1" dirty="0" smtClean="0">
                <a:cs typeface="Calibri" pitchFamily="34" charset="0"/>
              </a:rPr>
              <a:t>4.417 municípios</a:t>
            </a:r>
          </a:p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pt-BR" sz="2000" dirty="0" smtClean="0">
                <a:cs typeface="Calibri" pitchFamily="34" charset="0"/>
              </a:rPr>
              <a:t>2019 - </a:t>
            </a:r>
            <a:r>
              <a:rPr lang="pt-BR" sz="2000" b="1" dirty="0" smtClean="0">
                <a:cs typeface="Calibri" pitchFamily="34" charset="0"/>
              </a:rPr>
              <a:t>5.570 municípios</a:t>
            </a:r>
          </a:p>
        </p:txBody>
      </p:sp>
      <p:sp>
        <p:nvSpPr>
          <p:cNvPr id="8" name="Retângulo 7"/>
          <p:cNvSpPr/>
          <p:nvPr/>
        </p:nvSpPr>
        <p:spPr>
          <a:xfrm>
            <a:off x="552545" y="3794917"/>
            <a:ext cx="4166723" cy="97832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57150" cmpd="dbl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>
              <a:lnSpc>
                <a:spcPct val="80000"/>
              </a:lnSpc>
              <a:spcBef>
                <a:spcPts val="600"/>
              </a:spcBef>
            </a:pPr>
            <a:r>
              <a:rPr lang="pt-BR" sz="2000" dirty="0">
                <a:solidFill>
                  <a:schemeClr val="bg1"/>
                </a:solidFill>
                <a:latin typeface="Calibri" pitchFamily="34" charset="0"/>
              </a:rPr>
              <a:t>Hoje já existe cobertura 3G em </a:t>
            </a:r>
            <a:r>
              <a:rPr lang="pt-BR" sz="2800" b="1" dirty="0" smtClean="0">
                <a:solidFill>
                  <a:schemeClr val="bg1"/>
                </a:solidFill>
                <a:latin typeface="Calibri" pitchFamily="34" charset="0"/>
              </a:rPr>
              <a:t>4.230</a:t>
            </a:r>
            <a:r>
              <a:rPr lang="pt-BR" sz="28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sz="2000" dirty="0">
                <a:solidFill>
                  <a:schemeClr val="bg1"/>
                </a:solidFill>
                <a:latin typeface="Calibri" pitchFamily="34" charset="0"/>
              </a:rPr>
              <a:t>municípios brasileiros</a:t>
            </a:r>
          </a:p>
        </p:txBody>
      </p:sp>
    </p:spTree>
    <p:extLst>
      <p:ext uri="{BB962C8B-B14F-4D97-AF65-F5344CB8AC3E}">
        <p14:creationId xmlns:p14="http://schemas.microsoft.com/office/powerpoint/2010/main" xmlns="" val="591151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111"/>
          <a:stretch/>
        </p:blipFill>
        <p:spPr>
          <a:xfrm>
            <a:off x="4572000" y="-1587"/>
            <a:ext cx="4572000" cy="5143500"/>
          </a:xfrm>
          <a:prstGeom prst="rect">
            <a:avLst/>
          </a:prstGeom>
        </p:spPr>
      </p:pic>
      <p:sp>
        <p:nvSpPr>
          <p:cNvPr id="40" name="Título 3"/>
          <p:cNvSpPr txBox="1">
            <a:spLocks/>
          </p:cNvSpPr>
          <p:nvPr/>
        </p:nvSpPr>
        <p:spPr bwMode="auto">
          <a:xfrm>
            <a:off x="225194" y="411510"/>
            <a:ext cx="4166723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sz="3200" b="1" dirty="0" smtClean="0">
                <a:cs typeface="Calibri" pitchFamily="34" charset="0"/>
              </a:rPr>
              <a:t>Obrigação de cobertura do 4G – 2,5GHz</a:t>
            </a:r>
            <a:endParaRPr lang="pt-BR" sz="3200" b="1" i="1" dirty="0">
              <a:cs typeface="Calibri" pitchFamily="34" charset="0"/>
            </a:endParaRPr>
          </a:p>
        </p:txBody>
      </p:sp>
      <p:sp>
        <p:nvSpPr>
          <p:cNvPr id="7" name="Título 3"/>
          <p:cNvSpPr txBox="1">
            <a:spLocks/>
          </p:cNvSpPr>
          <p:nvPr/>
        </p:nvSpPr>
        <p:spPr bwMode="auto">
          <a:xfrm>
            <a:off x="454165" y="1532726"/>
            <a:ext cx="3675513" cy="1943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pt-BR" sz="2000" dirty="0" smtClean="0">
                <a:cs typeface="Calibri" pitchFamily="34" charset="0"/>
              </a:rPr>
              <a:t>2014 - </a:t>
            </a:r>
            <a:r>
              <a:rPr lang="pt-BR" sz="2000" b="1" dirty="0" smtClean="0">
                <a:cs typeface="Calibri" pitchFamily="34" charset="0"/>
              </a:rPr>
              <a:t>45 municípios</a:t>
            </a:r>
          </a:p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pt-BR" sz="2000" dirty="0" smtClean="0">
                <a:cs typeface="Calibri" pitchFamily="34" charset="0"/>
              </a:rPr>
              <a:t>2015 - </a:t>
            </a:r>
            <a:r>
              <a:rPr lang="pt-BR" sz="2000" b="1" dirty="0" smtClean="0">
                <a:cs typeface="Calibri" pitchFamily="34" charset="0"/>
              </a:rPr>
              <a:t>136 municípios</a:t>
            </a:r>
          </a:p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pt-BR" sz="2000" dirty="0" smtClean="0">
                <a:cs typeface="Calibri" pitchFamily="34" charset="0"/>
              </a:rPr>
              <a:t>2016 - </a:t>
            </a:r>
            <a:r>
              <a:rPr lang="pt-BR" sz="2000" b="1" dirty="0" smtClean="0">
                <a:cs typeface="Calibri" pitchFamily="34" charset="0"/>
              </a:rPr>
              <a:t>288 municípios</a:t>
            </a:r>
          </a:p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pt-BR" sz="2000" dirty="0" smtClean="0">
                <a:cs typeface="Calibri" pitchFamily="34" charset="0"/>
              </a:rPr>
              <a:t>2017 - </a:t>
            </a:r>
            <a:r>
              <a:rPr lang="pt-BR" sz="2000" b="1" dirty="0" smtClean="0">
                <a:cs typeface="Calibri" pitchFamily="34" charset="0"/>
              </a:rPr>
              <a:t>1.079 municípios</a:t>
            </a:r>
          </a:p>
        </p:txBody>
      </p:sp>
      <p:sp>
        <p:nvSpPr>
          <p:cNvPr id="8" name="Retângulo 7"/>
          <p:cNvSpPr/>
          <p:nvPr/>
        </p:nvSpPr>
        <p:spPr>
          <a:xfrm>
            <a:off x="451943" y="3715874"/>
            <a:ext cx="3647694" cy="978320"/>
          </a:xfrm>
          <a:prstGeom prst="rect">
            <a:avLst/>
          </a:prstGeom>
          <a:solidFill>
            <a:schemeClr val="bg2">
              <a:lumMod val="25000"/>
            </a:schemeClr>
          </a:solidFill>
          <a:ln w="57150" cmpd="dbl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>
              <a:lnSpc>
                <a:spcPct val="80000"/>
              </a:lnSpc>
              <a:spcBef>
                <a:spcPts val="600"/>
              </a:spcBef>
            </a:pPr>
            <a:r>
              <a:rPr lang="pt-BR" sz="2000" dirty="0">
                <a:solidFill>
                  <a:schemeClr val="bg1"/>
                </a:solidFill>
                <a:latin typeface="Calibri" pitchFamily="34" charset="0"/>
              </a:rPr>
              <a:t>Hoje já existe cobertura 4G em </a:t>
            </a:r>
            <a:r>
              <a:rPr lang="pt-BR" sz="3200" b="1" dirty="0" smtClean="0">
                <a:solidFill>
                  <a:schemeClr val="bg1"/>
                </a:solidFill>
                <a:latin typeface="Calibri" pitchFamily="34" charset="0"/>
              </a:rPr>
              <a:t>189</a:t>
            </a:r>
            <a:r>
              <a:rPr lang="pt-BR" sz="20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sz="2000" dirty="0">
                <a:solidFill>
                  <a:schemeClr val="bg1"/>
                </a:solidFill>
                <a:latin typeface="Calibri" pitchFamily="34" charset="0"/>
              </a:rPr>
              <a:t>municípios brasileiros</a:t>
            </a:r>
          </a:p>
        </p:txBody>
      </p:sp>
      <p:sp>
        <p:nvSpPr>
          <p:cNvPr id="2" name="Canto dobrado 1"/>
          <p:cNvSpPr/>
          <p:nvPr/>
        </p:nvSpPr>
        <p:spPr>
          <a:xfrm>
            <a:off x="4375725" y="3639599"/>
            <a:ext cx="2016224" cy="1130870"/>
          </a:xfrm>
          <a:prstGeom prst="foldedCorner">
            <a:avLst>
              <a:gd name="adj" fmla="val 30494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pt-BR" sz="16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375725" y="3672453"/>
            <a:ext cx="20162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Para a faixa de 700 </a:t>
            </a:r>
            <a:r>
              <a:rPr lang="pt-BR" sz="1400" b="1" dirty="0" smtClean="0"/>
              <a:t>MHz </a:t>
            </a:r>
            <a:r>
              <a:rPr lang="pt-BR" sz="1400" b="1" dirty="0"/>
              <a:t>leiloada ano passado não existem compromissos de </a:t>
            </a:r>
            <a:r>
              <a:rPr lang="pt-BR" sz="1400" b="1" dirty="0" smtClean="0"/>
              <a:t>cobertura</a:t>
            </a:r>
            <a:endParaRPr lang="pt-BR" sz="1400" b="1" dirty="0"/>
          </a:p>
        </p:txBody>
      </p:sp>
    </p:spTree>
    <p:extLst>
      <p:ext uri="{BB962C8B-B14F-4D97-AF65-F5344CB8AC3E}">
        <p14:creationId xmlns:p14="http://schemas.microsoft.com/office/powerpoint/2010/main" xmlns="" val="2094413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5425" y="1314131"/>
            <a:ext cx="38385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ítulo 3"/>
          <p:cNvSpPr txBox="1">
            <a:spLocks/>
          </p:cNvSpPr>
          <p:nvPr/>
        </p:nvSpPr>
        <p:spPr bwMode="auto">
          <a:xfrm>
            <a:off x="53752" y="156267"/>
            <a:ext cx="9036496" cy="1263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sz="3600" b="1" dirty="0" smtClean="0">
                <a:cs typeface="Calibri" pitchFamily="34" charset="0"/>
              </a:rPr>
              <a:t>O cronograma de implantação da cobertura da banda larga móvel prioriza os centros urbanos</a:t>
            </a:r>
            <a:endParaRPr lang="pt-BR" sz="3600" b="1" dirty="0">
              <a:cs typeface="Calibri" pitchFamily="34" charset="0"/>
            </a:endParaRPr>
          </a:p>
        </p:txBody>
      </p:sp>
      <p:sp>
        <p:nvSpPr>
          <p:cNvPr id="6" name="Título 3"/>
          <p:cNvSpPr txBox="1">
            <a:spLocks/>
          </p:cNvSpPr>
          <p:nvPr/>
        </p:nvSpPr>
        <p:spPr bwMode="auto">
          <a:xfrm>
            <a:off x="395536" y="2139702"/>
            <a:ext cx="5184576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266700" indent="-266700" eaLnBrk="1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pt-BR" sz="2800" dirty="0" smtClean="0">
                <a:cs typeface="Calibri" pitchFamily="34" charset="0"/>
              </a:rPr>
              <a:t>3G </a:t>
            </a:r>
            <a:r>
              <a:rPr lang="pt-BR" sz="2800" dirty="0">
                <a:cs typeface="Calibri" pitchFamily="34" charset="0"/>
              </a:rPr>
              <a:t>só chegará em 100% das cidades com menos de 30 mil habitantes em </a:t>
            </a:r>
            <a:r>
              <a:rPr lang="pt-BR" sz="2800" dirty="0" smtClean="0">
                <a:cs typeface="Calibri" pitchFamily="34" charset="0"/>
              </a:rPr>
              <a:t>2019</a:t>
            </a:r>
          </a:p>
          <a:p>
            <a:pPr marL="266700" indent="-266700" eaLnBrk="1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pt-BR" sz="2800" dirty="0" smtClean="0">
                <a:cs typeface="Calibri" pitchFamily="34" charset="0"/>
              </a:rPr>
              <a:t>4G, em 2019, estará nos municípios até 30 mil habitantes</a:t>
            </a:r>
            <a:endParaRPr lang="pt-BR" sz="2800" dirty="0"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5713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riana\AppData\Local\Microsoft\Windows\Temporary Internet Files\Content.IE5\T3Q9WE2T\MC900155569[1].wmf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7672" y="535552"/>
            <a:ext cx="1242925" cy="83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ítulo 3"/>
          <p:cNvSpPr txBox="1">
            <a:spLocks/>
          </p:cNvSpPr>
          <p:nvPr/>
        </p:nvSpPr>
        <p:spPr bwMode="auto">
          <a:xfrm>
            <a:off x="253013" y="627038"/>
            <a:ext cx="4134659" cy="151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t-BR" sz="3600" b="1" kern="120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9pPr>
            <a:extLst/>
          </a:lstStyle>
          <a:p>
            <a:pPr>
              <a:lnSpc>
                <a:spcPct val="90000"/>
              </a:lnSpc>
            </a:pPr>
            <a:r>
              <a:rPr lang="pt-BR" sz="3200" dirty="0" smtClean="0">
                <a:solidFill>
                  <a:schemeClr val="tx1"/>
                </a:solidFill>
              </a:rPr>
              <a:t>não há, em nenhum edital, a obrigação de cobertura em estradas</a:t>
            </a:r>
            <a:endParaRPr lang="pt-BR" sz="3200" dirty="0">
              <a:solidFill>
                <a:schemeClr val="tx1"/>
              </a:solidFill>
            </a:endParaRPr>
          </a:p>
        </p:txBody>
      </p:sp>
      <p:sp>
        <p:nvSpPr>
          <p:cNvPr id="52" name="Retângulo 51"/>
          <p:cNvSpPr/>
          <p:nvPr/>
        </p:nvSpPr>
        <p:spPr>
          <a:xfrm>
            <a:off x="4875262" y="3385347"/>
            <a:ext cx="4068811" cy="120704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 cmpd="dbl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>
              <a:lnSpc>
                <a:spcPct val="80000"/>
              </a:lnSpc>
              <a:spcBef>
                <a:spcPts val="600"/>
              </a:spcBef>
            </a:pPr>
            <a:r>
              <a:rPr lang="pt-BR" sz="2000" dirty="0">
                <a:solidFill>
                  <a:schemeClr val="bg1"/>
                </a:solidFill>
                <a:latin typeface="Calibri" pitchFamily="34" charset="0"/>
              </a:rPr>
              <a:t>estradas que estão dentro das áreas urbanas dos municípios ou locais que são economicamente viáveis já possuem cobertura do SMP</a:t>
            </a:r>
          </a:p>
        </p:txBody>
      </p:sp>
      <p:sp>
        <p:nvSpPr>
          <p:cNvPr id="61" name="CaixaDeTexto 7"/>
          <p:cNvSpPr txBox="1">
            <a:spLocks noChangeArrowheads="1"/>
          </p:cNvSpPr>
          <p:nvPr/>
        </p:nvSpPr>
        <p:spPr bwMode="auto">
          <a:xfrm>
            <a:off x="-11441" y="4888006"/>
            <a:ext cx="88931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pt-BR" sz="1200" dirty="0" smtClean="0"/>
              <a:t>SMP: Serviço Móvel Pessoal</a:t>
            </a:r>
            <a:endParaRPr lang="pt-BR" sz="1200" dirty="0"/>
          </a:p>
        </p:txBody>
      </p:sp>
      <p:grpSp>
        <p:nvGrpSpPr>
          <p:cNvPr id="8" name="Grupo 7"/>
          <p:cNvGrpSpPr/>
          <p:nvPr/>
        </p:nvGrpSpPr>
        <p:grpSpPr>
          <a:xfrm>
            <a:off x="196057" y="195263"/>
            <a:ext cx="8748016" cy="4032671"/>
            <a:chOff x="196057" y="195263"/>
            <a:chExt cx="8748016" cy="4032671"/>
          </a:xfrm>
        </p:grpSpPr>
        <p:pic>
          <p:nvPicPr>
            <p:cNvPr id="24" name="Imagem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3103" r="36805" b="26666"/>
            <a:stretch/>
          </p:blipFill>
          <p:spPr>
            <a:xfrm>
              <a:off x="6948264" y="416083"/>
              <a:ext cx="1995809" cy="14667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3" name="Imagem 2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18279" b="19817"/>
            <a:stretch/>
          </p:blipFill>
          <p:spPr>
            <a:xfrm>
              <a:off x="196057" y="2513492"/>
              <a:ext cx="1853822" cy="14753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" name="CaixaDeTexto 3"/>
            <p:cNvSpPr txBox="1"/>
            <p:nvPr/>
          </p:nvSpPr>
          <p:spPr>
            <a:xfrm>
              <a:off x="470728" y="3920157"/>
              <a:ext cx="14709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400"/>
                </a:spcBef>
              </a:pPr>
              <a:r>
                <a:rPr lang="pt-BR" sz="1400" b="1" dirty="0" smtClean="0"/>
                <a:t>Município A</a:t>
              </a:r>
              <a:endParaRPr lang="pt-BR" sz="1400" b="1" dirty="0">
                <a:solidFill>
                  <a:srgbClr val="808000"/>
                </a:solidFill>
              </a:endParaRPr>
            </a:p>
          </p:txBody>
        </p:sp>
        <p:sp>
          <p:nvSpPr>
            <p:cNvPr id="29" name="CaixaDeTexto 28"/>
            <p:cNvSpPr txBox="1"/>
            <p:nvPr/>
          </p:nvSpPr>
          <p:spPr>
            <a:xfrm>
              <a:off x="7210677" y="1920670"/>
              <a:ext cx="14709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400"/>
                </a:spcBef>
              </a:pPr>
              <a:r>
                <a:rPr lang="pt-BR" sz="1400" b="1" dirty="0" smtClean="0"/>
                <a:t>Município </a:t>
              </a:r>
              <a:r>
                <a:rPr lang="pt-BR" sz="1400" b="1" dirty="0"/>
                <a:t>B</a:t>
              </a:r>
              <a:endParaRPr lang="pt-BR" sz="1400" b="1" dirty="0">
                <a:solidFill>
                  <a:srgbClr val="808000"/>
                </a:solidFill>
              </a:endParaRPr>
            </a:p>
          </p:txBody>
        </p:sp>
        <p:grpSp>
          <p:nvGrpSpPr>
            <p:cNvPr id="60" name="Grupo 59"/>
            <p:cNvGrpSpPr/>
            <p:nvPr/>
          </p:nvGrpSpPr>
          <p:grpSpPr>
            <a:xfrm>
              <a:off x="7020272" y="195263"/>
              <a:ext cx="1338663" cy="1479391"/>
              <a:chOff x="7020272" y="195263"/>
              <a:chExt cx="1338663" cy="1479391"/>
            </a:xfrm>
          </p:grpSpPr>
          <p:sp>
            <p:nvSpPr>
              <p:cNvPr id="36" name="Elipse 35"/>
              <p:cNvSpPr/>
              <p:nvPr/>
            </p:nvSpPr>
            <p:spPr>
              <a:xfrm>
                <a:off x="7020272" y="475779"/>
                <a:ext cx="1338663" cy="1198875"/>
              </a:xfrm>
              <a:prstGeom prst="ellipse">
                <a:avLst/>
              </a:prstGeom>
              <a:solidFill>
                <a:srgbClr val="FFC000">
                  <a:alpha val="36000"/>
                </a:srgbClr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5" name="Imagem 14"/>
              <p:cNvPicPr>
                <a:picLocks noChangeAspect="1"/>
              </p:cNvPicPr>
              <p:nvPr/>
            </p:nvPicPr>
            <p:blipFill>
              <a:blip r:embed="rId6" cstate="print">
                <a:grayscl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7350388" y="195263"/>
                <a:ext cx="595780" cy="1002797"/>
              </a:xfrm>
              <a:prstGeom prst="rect">
                <a:avLst/>
              </a:prstGeom>
            </p:spPr>
          </p:pic>
        </p:grpSp>
        <p:grpSp>
          <p:nvGrpSpPr>
            <p:cNvPr id="59" name="Grupo 58"/>
            <p:cNvGrpSpPr/>
            <p:nvPr/>
          </p:nvGrpSpPr>
          <p:grpSpPr>
            <a:xfrm>
              <a:off x="470728" y="2322962"/>
              <a:ext cx="1338663" cy="1478150"/>
              <a:chOff x="470728" y="2322962"/>
              <a:chExt cx="1338663" cy="1478150"/>
            </a:xfrm>
          </p:grpSpPr>
          <p:sp>
            <p:nvSpPr>
              <p:cNvPr id="38" name="Elipse 37"/>
              <p:cNvSpPr/>
              <p:nvPr/>
            </p:nvSpPr>
            <p:spPr>
              <a:xfrm>
                <a:off x="470728" y="2602237"/>
                <a:ext cx="1338663" cy="1198875"/>
              </a:xfrm>
              <a:prstGeom prst="ellipse">
                <a:avLst/>
              </a:prstGeom>
              <a:solidFill>
                <a:srgbClr val="FFC000">
                  <a:alpha val="36000"/>
                </a:srgbClr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3" name="Imagem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25078" y="2322962"/>
                <a:ext cx="595780" cy="1002797"/>
              </a:xfrm>
              <a:prstGeom prst="rect">
                <a:avLst/>
              </a:prstGeom>
            </p:spPr>
          </p:pic>
        </p:grpSp>
        <p:sp>
          <p:nvSpPr>
            <p:cNvPr id="3" name="Forma livre 2"/>
            <p:cNvSpPr/>
            <p:nvPr/>
          </p:nvSpPr>
          <p:spPr>
            <a:xfrm>
              <a:off x="1808252" y="1202076"/>
              <a:ext cx="5301722" cy="2270589"/>
            </a:xfrm>
            <a:custGeom>
              <a:avLst/>
              <a:gdLst>
                <a:gd name="connsiteX0" fmla="*/ 0 w 5301722"/>
                <a:gd name="connsiteY0" fmla="*/ 1993187 h 2270589"/>
                <a:gd name="connsiteX1" fmla="*/ 92467 w 5301722"/>
                <a:gd name="connsiteY1" fmla="*/ 1972639 h 2270589"/>
                <a:gd name="connsiteX2" fmla="*/ 154112 w 5301722"/>
                <a:gd name="connsiteY2" fmla="*/ 1941816 h 2270589"/>
                <a:gd name="connsiteX3" fmla="*/ 205483 w 5301722"/>
                <a:gd name="connsiteY3" fmla="*/ 1880171 h 2270589"/>
                <a:gd name="connsiteX4" fmla="*/ 226031 w 5301722"/>
                <a:gd name="connsiteY4" fmla="*/ 1849349 h 2270589"/>
                <a:gd name="connsiteX5" fmla="*/ 246579 w 5301722"/>
                <a:gd name="connsiteY5" fmla="*/ 1828800 h 2270589"/>
                <a:gd name="connsiteX6" fmla="*/ 277402 w 5301722"/>
                <a:gd name="connsiteY6" fmla="*/ 1756881 h 2270589"/>
                <a:gd name="connsiteX7" fmla="*/ 318499 w 5301722"/>
                <a:gd name="connsiteY7" fmla="*/ 1705511 h 2270589"/>
                <a:gd name="connsiteX8" fmla="*/ 328773 w 5301722"/>
                <a:gd name="connsiteY8" fmla="*/ 1674688 h 2270589"/>
                <a:gd name="connsiteX9" fmla="*/ 390418 w 5301722"/>
                <a:gd name="connsiteY9" fmla="*/ 1654140 h 2270589"/>
                <a:gd name="connsiteX10" fmla="*/ 523982 w 5301722"/>
                <a:gd name="connsiteY10" fmla="*/ 1664414 h 2270589"/>
                <a:gd name="connsiteX11" fmla="*/ 554804 w 5301722"/>
                <a:gd name="connsiteY11" fmla="*/ 1684962 h 2270589"/>
                <a:gd name="connsiteX12" fmla="*/ 595901 w 5301722"/>
                <a:gd name="connsiteY12" fmla="*/ 1736333 h 2270589"/>
                <a:gd name="connsiteX13" fmla="*/ 626723 w 5301722"/>
                <a:gd name="connsiteY13" fmla="*/ 1828800 h 2270589"/>
                <a:gd name="connsiteX14" fmla="*/ 647272 w 5301722"/>
                <a:gd name="connsiteY14" fmla="*/ 1890445 h 2270589"/>
                <a:gd name="connsiteX15" fmla="*/ 667820 w 5301722"/>
                <a:gd name="connsiteY15" fmla="*/ 1910994 h 2270589"/>
                <a:gd name="connsiteX16" fmla="*/ 678094 w 5301722"/>
                <a:gd name="connsiteY16" fmla="*/ 1941816 h 2270589"/>
                <a:gd name="connsiteX17" fmla="*/ 739739 w 5301722"/>
                <a:gd name="connsiteY17" fmla="*/ 1993187 h 2270589"/>
                <a:gd name="connsiteX18" fmla="*/ 770561 w 5301722"/>
                <a:gd name="connsiteY18" fmla="*/ 2024009 h 2270589"/>
                <a:gd name="connsiteX19" fmla="*/ 832206 w 5301722"/>
                <a:gd name="connsiteY19" fmla="*/ 2044558 h 2270589"/>
                <a:gd name="connsiteX20" fmla="*/ 863029 w 5301722"/>
                <a:gd name="connsiteY20" fmla="*/ 2054832 h 2270589"/>
                <a:gd name="connsiteX21" fmla="*/ 893851 w 5301722"/>
                <a:gd name="connsiteY21" fmla="*/ 2075380 h 2270589"/>
                <a:gd name="connsiteX22" fmla="*/ 996593 w 5301722"/>
                <a:gd name="connsiteY22" fmla="*/ 2106203 h 2270589"/>
                <a:gd name="connsiteX23" fmla="*/ 1068512 w 5301722"/>
                <a:gd name="connsiteY23" fmla="*/ 2137025 h 2270589"/>
                <a:gd name="connsiteX24" fmla="*/ 1130157 w 5301722"/>
                <a:gd name="connsiteY24" fmla="*/ 2157573 h 2270589"/>
                <a:gd name="connsiteX25" fmla="*/ 1479478 w 5301722"/>
                <a:gd name="connsiteY25" fmla="*/ 2178122 h 2270589"/>
                <a:gd name="connsiteX26" fmla="*/ 1592494 w 5301722"/>
                <a:gd name="connsiteY26" fmla="*/ 2198670 h 2270589"/>
                <a:gd name="connsiteX27" fmla="*/ 1623317 w 5301722"/>
                <a:gd name="connsiteY27" fmla="*/ 2219218 h 2270589"/>
                <a:gd name="connsiteX28" fmla="*/ 1726058 w 5301722"/>
                <a:gd name="connsiteY28" fmla="*/ 2250041 h 2270589"/>
                <a:gd name="connsiteX29" fmla="*/ 1797977 w 5301722"/>
                <a:gd name="connsiteY29" fmla="*/ 2270589 h 2270589"/>
                <a:gd name="connsiteX30" fmla="*/ 1962364 w 5301722"/>
                <a:gd name="connsiteY30" fmla="*/ 2260315 h 2270589"/>
                <a:gd name="connsiteX31" fmla="*/ 1993186 w 5301722"/>
                <a:gd name="connsiteY31" fmla="*/ 2239767 h 2270589"/>
                <a:gd name="connsiteX32" fmla="*/ 2024009 w 5301722"/>
                <a:gd name="connsiteY32" fmla="*/ 2229493 h 2270589"/>
                <a:gd name="connsiteX33" fmla="*/ 2075379 w 5301722"/>
                <a:gd name="connsiteY33" fmla="*/ 2198670 h 2270589"/>
                <a:gd name="connsiteX34" fmla="*/ 2116476 w 5301722"/>
                <a:gd name="connsiteY34" fmla="*/ 2147299 h 2270589"/>
                <a:gd name="connsiteX35" fmla="*/ 2147299 w 5301722"/>
                <a:gd name="connsiteY35" fmla="*/ 2116477 h 2270589"/>
                <a:gd name="connsiteX36" fmla="*/ 2167847 w 5301722"/>
                <a:gd name="connsiteY36" fmla="*/ 2085654 h 2270589"/>
                <a:gd name="connsiteX37" fmla="*/ 2198669 w 5301722"/>
                <a:gd name="connsiteY37" fmla="*/ 2065106 h 2270589"/>
                <a:gd name="connsiteX38" fmla="*/ 2270588 w 5301722"/>
                <a:gd name="connsiteY38" fmla="*/ 1962364 h 2270589"/>
                <a:gd name="connsiteX39" fmla="*/ 2301411 w 5301722"/>
                <a:gd name="connsiteY39" fmla="*/ 1900720 h 2270589"/>
                <a:gd name="connsiteX40" fmla="*/ 2311685 w 5301722"/>
                <a:gd name="connsiteY40" fmla="*/ 1643866 h 2270589"/>
                <a:gd name="connsiteX41" fmla="*/ 2332233 w 5301722"/>
                <a:gd name="connsiteY41" fmla="*/ 1613043 h 2270589"/>
                <a:gd name="connsiteX42" fmla="*/ 2363056 w 5301722"/>
                <a:gd name="connsiteY42" fmla="*/ 1602769 h 2270589"/>
                <a:gd name="connsiteX43" fmla="*/ 2486346 w 5301722"/>
                <a:gd name="connsiteY43" fmla="*/ 1613043 h 2270589"/>
                <a:gd name="connsiteX44" fmla="*/ 2537717 w 5301722"/>
                <a:gd name="connsiteY44" fmla="*/ 1643866 h 2270589"/>
                <a:gd name="connsiteX45" fmla="*/ 2650732 w 5301722"/>
                <a:gd name="connsiteY45" fmla="*/ 1674688 h 2270589"/>
                <a:gd name="connsiteX46" fmla="*/ 2835667 w 5301722"/>
                <a:gd name="connsiteY46" fmla="*/ 1643866 h 2270589"/>
                <a:gd name="connsiteX47" fmla="*/ 2876764 w 5301722"/>
                <a:gd name="connsiteY47" fmla="*/ 1582221 h 2270589"/>
                <a:gd name="connsiteX48" fmla="*/ 2928135 w 5301722"/>
                <a:gd name="connsiteY48" fmla="*/ 1530850 h 2270589"/>
                <a:gd name="connsiteX49" fmla="*/ 2948683 w 5301722"/>
                <a:gd name="connsiteY49" fmla="*/ 1489753 h 2270589"/>
                <a:gd name="connsiteX50" fmla="*/ 2969231 w 5301722"/>
                <a:gd name="connsiteY50" fmla="*/ 1458931 h 2270589"/>
                <a:gd name="connsiteX51" fmla="*/ 3000054 w 5301722"/>
                <a:gd name="connsiteY51" fmla="*/ 1407560 h 2270589"/>
                <a:gd name="connsiteX52" fmla="*/ 3030876 w 5301722"/>
                <a:gd name="connsiteY52" fmla="*/ 1335641 h 2270589"/>
                <a:gd name="connsiteX53" fmla="*/ 3020602 w 5301722"/>
                <a:gd name="connsiteY53" fmla="*/ 1222625 h 2270589"/>
                <a:gd name="connsiteX54" fmla="*/ 2989779 w 5301722"/>
                <a:gd name="connsiteY54" fmla="*/ 1130158 h 2270589"/>
                <a:gd name="connsiteX55" fmla="*/ 2969231 w 5301722"/>
                <a:gd name="connsiteY55" fmla="*/ 1047964 h 2270589"/>
                <a:gd name="connsiteX56" fmla="*/ 2958957 w 5301722"/>
                <a:gd name="connsiteY56" fmla="*/ 1017142 h 2270589"/>
                <a:gd name="connsiteX57" fmla="*/ 2928135 w 5301722"/>
                <a:gd name="connsiteY57" fmla="*/ 914400 h 2270589"/>
                <a:gd name="connsiteX58" fmla="*/ 2907586 w 5301722"/>
                <a:gd name="connsiteY58" fmla="*/ 883578 h 2270589"/>
                <a:gd name="connsiteX59" fmla="*/ 2887038 w 5301722"/>
                <a:gd name="connsiteY59" fmla="*/ 821933 h 2270589"/>
                <a:gd name="connsiteX60" fmla="*/ 2876764 w 5301722"/>
                <a:gd name="connsiteY60" fmla="*/ 791111 h 2270589"/>
                <a:gd name="connsiteX61" fmla="*/ 2887038 w 5301722"/>
                <a:gd name="connsiteY61" fmla="*/ 585627 h 2270589"/>
                <a:gd name="connsiteX62" fmla="*/ 2917860 w 5301722"/>
                <a:gd name="connsiteY62" fmla="*/ 493160 h 2270589"/>
                <a:gd name="connsiteX63" fmla="*/ 2928135 w 5301722"/>
                <a:gd name="connsiteY63" fmla="*/ 462337 h 2270589"/>
                <a:gd name="connsiteX64" fmla="*/ 2938409 w 5301722"/>
                <a:gd name="connsiteY64" fmla="*/ 431515 h 2270589"/>
                <a:gd name="connsiteX65" fmla="*/ 3030876 w 5301722"/>
                <a:gd name="connsiteY65" fmla="*/ 359596 h 2270589"/>
                <a:gd name="connsiteX66" fmla="*/ 3061699 w 5301722"/>
                <a:gd name="connsiteY66" fmla="*/ 339048 h 2270589"/>
                <a:gd name="connsiteX67" fmla="*/ 3123344 w 5301722"/>
                <a:gd name="connsiteY67" fmla="*/ 318499 h 2270589"/>
                <a:gd name="connsiteX68" fmla="*/ 3308278 w 5301722"/>
                <a:gd name="connsiteY68" fmla="*/ 328773 h 2270589"/>
                <a:gd name="connsiteX69" fmla="*/ 3359649 w 5301722"/>
                <a:gd name="connsiteY69" fmla="*/ 339048 h 2270589"/>
                <a:gd name="connsiteX70" fmla="*/ 3431568 w 5301722"/>
                <a:gd name="connsiteY70" fmla="*/ 359596 h 2270589"/>
                <a:gd name="connsiteX71" fmla="*/ 3513761 w 5301722"/>
                <a:gd name="connsiteY71" fmla="*/ 390418 h 2270589"/>
                <a:gd name="connsiteX72" fmla="*/ 3565132 w 5301722"/>
                <a:gd name="connsiteY72" fmla="*/ 462337 h 2270589"/>
                <a:gd name="connsiteX73" fmla="*/ 3585681 w 5301722"/>
                <a:gd name="connsiteY73" fmla="*/ 482886 h 2270589"/>
                <a:gd name="connsiteX74" fmla="*/ 3606229 w 5301722"/>
                <a:gd name="connsiteY74" fmla="*/ 513708 h 2270589"/>
                <a:gd name="connsiteX75" fmla="*/ 3678148 w 5301722"/>
                <a:gd name="connsiteY75" fmla="*/ 534257 h 2270589"/>
                <a:gd name="connsiteX76" fmla="*/ 3708970 w 5301722"/>
                <a:gd name="connsiteY76" fmla="*/ 554805 h 2270589"/>
                <a:gd name="connsiteX77" fmla="*/ 3770615 w 5301722"/>
                <a:gd name="connsiteY77" fmla="*/ 565079 h 2270589"/>
                <a:gd name="connsiteX78" fmla="*/ 4058292 w 5301722"/>
                <a:gd name="connsiteY78" fmla="*/ 554805 h 2270589"/>
                <a:gd name="connsiteX79" fmla="*/ 4089114 w 5301722"/>
                <a:gd name="connsiteY79" fmla="*/ 544531 h 2270589"/>
                <a:gd name="connsiteX80" fmla="*/ 4202130 w 5301722"/>
                <a:gd name="connsiteY80" fmla="*/ 452063 h 2270589"/>
                <a:gd name="connsiteX81" fmla="*/ 4222678 w 5301722"/>
                <a:gd name="connsiteY81" fmla="*/ 421241 h 2270589"/>
                <a:gd name="connsiteX82" fmla="*/ 4263775 w 5301722"/>
                <a:gd name="connsiteY82" fmla="*/ 369870 h 2270589"/>
                <a:gd name="connsiteX83" fmla="*/ 4304872 w 5301722"/>
                <a:gd name="connsiteY83" fmla="*/ 287677 h 2270589"/>
                <a:gd name="connsiteX84" fmla="*/ 4345968 w 5301722"/>
                <a:gd name="connsiteY84" fmla="*/ 226032 h 2270589"/>
                <a:gd name="connsiteX85" fmla="*/ 4356242 w 5301722"/>
                <a:gd name="connsiteY85" fmla="*/ 195209 h 2270589"/>
                <a:gd name="connsiteX86" fmla="*/ 4387065 w 5301722"/>
                <a:gd name="connsiteY86" fmla="*/ 174661 h 2270589"/>
                <a:gd name="connsiteX87" fmla="*/ 4469258 w 5301722"/>
                <a:gd name="connsiteY87" fmla="*/ 102742 h 2270589"/>
                <a:gd name="connsiteX88" fmla="*/ 4510355 w 5301722"/>
                <a:gd name="connsiteY88" fmla="*/ 71920 h 2270589"/>
                <a:gd name="connsiteX89" fmla="*/ 4572000 w 5301722"/>
                <a:gd name="connsiteY89" fmla="*/ 51371 h 2270589"/>
                <a:gd name="connsiteX90" fmla="*/ 4602822 w 5301722"/>
                <a:gd name="connsiteY90" fmla="*/ 30823 h 2270589"/>
                <a:gd name="connsiteX91" fmla="*/ 4705564 w 5301722"/>
                <a:gd name="connsiteY91" fmla="*/ 0 h 2270589"/>
                <a:gd name="connsiteX92" fmla="*/ 4921321 w 5301722"/>
                <a:gd name="connsiteY92" fmla="*/ 30823 h 2270589"/>
                <a:gd name="connsiteX93" fmla="*/ 4972692 w 5301722"/>
                <a:gd name="connsiteY93" fmla="*/ 41097 h 2270589"/>
                <a:gd name="connsiteX94" fmla="*/ 5054885 w 5301722"/>
                <a:gd name="connsiteY94" fmla="*/ 61645 h 2270589"/>
                <a:gd name="connsiteX95" fmla="*/ 5095982 w 5301722"/>
                <a:gd name="connsiteY95" fmla="*/ 71920 h 2270589"/>
                <a:gd name="connsiteX96" fmla="*/ 5229546 w 5301722"/>
                <a:gd name="connsiteY96" fmla="*/ 61645 h 2270589"/>
                <a:gd name="connsiteX97" fmla="*/ 5301465 w 5301722"/>
                <a:gd name="connsiteY97" fmla="*/ 41097 h 2270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5301722" h="2270589">
                  <a:moveTo>
                    <a:pt x="0" y="1993187"/>
                  </a:moveTo>
                  <a:cubicBezTo>
                    <a:pt x="23675" y="1989241"/>
                    <a:pt x="67175" y="1985285"/>
                    <a:pt x="92467" y="1972639"/>
                  </a:cubicBezTo>
                  <a:cubicBezTo>
                    <a:pt x="172133" y="1932805"/>
                    <a:pt x="76641" y="1967640"/>
                    <a:pt x="154112" y="1941816"/>
                  </a:cubicBezTo>
                  <a:cubicBezTo>
                    <a:pt x="205128" y="1865292"/>
                    <a:pt x="139560" y="1959278"/>
                    <a:pt x="205483" y="1880171"/>
                  </a:cubicBezTo>
                  <a:cubicBezTo>
                    <a:pt x="213388" y="1870685"/>
                    <a:pt x="218317" y="1858991"/>
                    <a:pt x="226031" y="1849349"/>
                  </a:cubicBezTo>
                  <a:cubicBezTo>
                    <a:pt x="232082" y="1841785"/>
                    <a:pt x="241206" y="1836860"/>
                    <a:pt x="246579" y="1828800"/>
                  </a:cubicBezTo>
                  <a:cubicBezTo>
                    <a:pt x="289341" y="1764657"/>
                    <a:pt x="250002" y="1811681"/>
                    <a:pt x="277402" y="1756881"/>
                  </a:cubicBezTo>
                  <a:cubicBezTo>
                    <a:pt x="290363" y="1730959"/>
                    <a:pt x="299386" y="1724623"/>
                    <a:pt x="318499" y="1705511"/>
                  </a:cubicBezTo>
                  <a:cubicBezTo>
                    <a:pt x="321924" y="1695237"/>
                    <a:pt x="319960" y="1680983"/>
                    <a:pt x="328773" y="1674688"/>
                  </a:cubicBezTo>
                  <a:cubicBezTo>
                    <a:pt x="346398" y="1662098"/>
                    <a:pt x="390418" y="1654140"/>
                    <a:pt x="390418" y="1654140"/>
                  </a:cubicBezTo>
                  <a:cubicBezTo>
                    <a:pt x="434939" y="1657565"/>
                    <a:pt x="480094" y="1656185"/>
                    <a:pt x="523982" y="1664414"/>
                  </a:cubicBezTo>
                  <a:cubicBezTo>
                    <a:pt x="536118" y="1666690"/>
                    <a:pt x="545162" y="1677248"/>
                    <a:pt x="554804" y="1684962"/>
                  </a:cubicBezTo>
                  <a:cubicBezTo>
                    <a:pt x="575715" y="1701691"/>
                    <a:pt x="580645" y="1713451"/>
                    <a:pt x="595901" y="1736333"/>
                  </a:cubicBezTo>
                  <a:lnTo>
                    <a:pt x="626723" y="1828800"/>
                  </a:lnTo>
                  <a:lnTo>
                    <a:pt x="647272" y="1890445"/>
                  </a:lnTo>
                  <a:lnTo>
                    <a:pt x="667820" y="1910994"/>
                  </a:lnTo>
                  <a:cubicBezTo>
                    <a:pt x="671245" y="1921268"/>
                    <a:pt x="672087" y="1932805"/>
                    <a:pt x="678094" y="1941816"/>
                  </a:cubicBezTo>
                  <a:cubicBezTo>
                    <a:pt x="700607" y="1975585"/>
                    <a:pt x="711309" y="1969495"/>
                    <a:pt x="739739" y="1993187"/>
                  </a:cubicBezTo>
                  <a:cubicBezTo>
                    <a:pt x="750901" y="2002489"/>
                    <a:pt x="757860" y="2016953"/>
                    <a:pt x="770561" y="2024009"/>
                  </a:cubicBezTo>
                  <a:cubicBezTo>
                    <a:pt x="789495" y="2034528"/>
                    <a:pt x="811658" y="2037708"/>
                    <a:pt x="832206" y="2044558"/>
                  </a:cubicBezTo>
                  <a:lnTo>
                    <a:pt x="863029" y="2054832"/>
                  </a:lnTo>
                  <a:cubicBezTo>
                    <a:pt x="873303" y="2061681"/>
                    <a:pt x="882502" y="2070516"/>
                    <a:pt x="893851" y="2075380"/>
                  </a:cubicBezTo>
                  <a:cubicBezTo>
                    <a:pt x="934058" y="2092611"/>
                    <a:pt x="955151" y="2078575"/>
                    <a:pt x="996593" y="2106203"/>
                  </a:cubicBezTo>
                  <a:cubicBezTo>
                    <a:pt x="1045493" y="2138803"/>
                    <a:pt x="1008198" y="2118931"/>
                    <a:pt x="1068512" y="2137025"/>
                  </a:cubicBezTo>
                  <a:cubicBezTo>
                    <a:pt x="1089258" y="2143249"/>
                    <a:pt x="1109609" y="2150723"/>
                    <a:pt x="1130157" y="2157573"/>
                  </a:cubicBezTo>
                  <a:cubicBezTo>
                    <a:pt x="1261760" y="2201442"/>
                    <a:pt x="1150047" y="2167495"/>
                    <a:pt x="1479478" y="2178122"/>
                  </a:cubicBezTo>
                  <a:cubicBezTo>
                    <a:pt x="1496144" y="2180503"/>
                    <a:pt x="1568273" y="2188290"/>
                    <a:pt x="1592494" y="2198670"/>
                  </a:cubicBezTo>
                  <a:cubicBezTo>
                    <a:pt x="1603844" y="2203534"/>
                    <a:pt x="1612033" y="2214203"/>
                    <a:pt x="1623317" y="2219218"/>
                  </a:cubicBezTo>
                  <a:cubicBezTo>
                    <a:pt x="1667271" y="2238754"/>
                    <a:pt x="1684214" y="2238086"/>
                    <a:pt x="1726058" y="2250041"/>
                  </a:cubicBezTo>
                  <a:cubicBezTo>
                    <a:pt x="1829245" y="2279522"/>
                    <a:pt x="1669492" y="2238468"/>
                    <a:pt x="1797977" y="2270589"/>
                  </a:cubicBezTo>
                  <a:cubicBezTo>
                    <a:pt x="1852773" y="2267164"/>
                    <a:pt x="1908133" y="2268878"/>
                    <a:pt x="1962364" y="2260315"/>
                  </a:cubicBezTo>
                  <a:cubicBezTo>
                    <a:pt x="1974561" y="2258389"/>
                    <a:pt x="1982142" y="2245289"/>
                    <a:pt x="1993186" y="2239767"/>
                  </a:cubicBezTo>
                  <a:cubicBezTo>
                    <a:pt x="2002873" y="2234924"/>
                    <a:pt x="2013735" y="2232918"/>
                    <a:pt x="2024009" y="2229493"/>
                  </a:cubicBezTo>
                  <a:cubicBezTo>
                    <a:pt x="2076069" y="2177431"/>
                    <a:pt x="2008698" y="2238678"/>
                    <a:pt x="2075379" y="2198670"/>
                  </a:cubicBezTo>
                  <a:cubicBezTo>
                    <a:pt x="2095310" y="2186712"/>
                    <a:pt x="2102473" y="2164102"/>
                    <a:pt x="2116476" y="2147299"/>
                  </a:cubicBezTo>
                  <a:cubicBezTo>
                    <a:pt x="2125778" y="2136137"/>
                    <a:pt x="2137997" y="2127639"/>
                    <a:pt x="2147299" y="2116477"/>
                  </a:cubicBezTo>
                  <a:cubicBezTo>
                    <a:pt x="2155204" y="2106991"/>
                    <a:pt x="2159116" y="2094386"/>
                    <a:pt x="2167847" y="2085654"/>
                  </a:cubicBezTo>
                  <a:cubicBezTo>
                    <a:pt x="2176578" y="2076923"/>
                    <a:pt x="2189938" y="2073837"/>
                    <a:pt x="2198669" y="2065106"/>
                  </a:cubicBezTo>
                  <a:cubicBezTo>
                    <a:pt x="2210393" y="2053382"/>
                    <a:pt x="2268909" y="1967402"/>
                    <a:pt x="2270588" y="1962364"/>
                  </a:cubicBezTo>
                  <a:cubicBezTo>
                    <a:pt x="2284768" y="1919828"/>
                    <a:pt x="2274856" y="1940553"/>
                    <a:pt x="2301411" y="1900720"/>
                  </a:cubicBezTo>
                  <a:cubicBezTo>
                    <a:pt x="2304836" y="1815102"/>
                    <a:pt x="2302557" y="1729065"/>
                    <a:pt x="2311685" y="1643866"/>
                  </a:cubicBezTo>
                  <a:cubicBezTo>
                    <a:pt x="2313000" y="1631588"/>
                    <a:pt x="2322591" y="1620757"/>
                    <a:pt x="2332233" y="1613043"/>
                  </a:cubicBezTo>
                  <a:cubicBezTo>
                    <a:pt x="2340690" y="1606277"/>
                    <a:pt x="2352782" y="1606194"/>
                    <a:pt x="2363056" y="1602769"/>
                  </a:cubicBezTo>
                  <a:cubicBezTo>
                    <a:pt x="2404153" y="1606194"/>
                    <a:pt x="2445469" y="1607593"/>
                    <a:pt x="2486346" y="1613043"/>
                  </a:cubicBezTo>
                  <a:cubicBezTo>
                    <a:pt x="2547534" y="1621201"/>
                    <a:pt x="2490569" y="1620292"/>
                    <a:pt x="2537717" y="1643866"/>
                  </a:cubicBezTo>
                  <a:cubicBezTo>
                    <a:pt x="2572477" y="1661246"/>
                    <a:pt x="2613154" y="1667172"/>
                    <a:pt x="2650732" y="1674688"/>
                  </a:cubicBezTo>
                  <a:cubicBezTo>
                    <a:pt x="2681267" y="1672652"/>
                    <a:pt x="2794600" y="1690800"/>
                    <a:pt x="2835667" y="1643866"/>
                  </a:cubicBezTo>
                  <a:cubicBezTo>
                    <a:pt x="2851930" y="1625280"/>
                    <a:pt x="2859301" y="1599684"/>
                    <a:pt x="2876764" y="1582221"/>
                  </a:cubicBezTo>
                  <a:lnTo>
                    <a:pt x="2928135" y="1530850"/>
                  </a:lnTo>
                  <a:cubicBezTo>
                    <a:pt x="2934984" y="1517151"/>
                    <a:pt x="2941084" y="1503051"/>
                    <a:pt x="2948683" y="1489753"/>
                  </a:cubicBezTo>
                  <a:cubicBezTo>
                    <a:pt x="2954809" y="1479032"/>
                    <a:pt x="2963709" y="1469975"/>
                    <a:pt x="2969231" y="1458931"/>
                  </a:cubicBezTo>
                  <a:cubicBezTo>
                    <a:pt x="2995905" y="1405582"/>
                    <a:pt x="2959918" y="1447694"/>
                    <a:pt x="3000054" y="1407560"/>
                  </a:cubicBezTo>
                  <a:cubicBezTo>
                    <a:pt x="3004066" y="1399537"/>
                    <a:pt x="3030876" y="1350758"/>
                    <a:pt x="3030876" y="1335641"/>
                  </a:cubicBezTo>
                  <a:cubicBezTo>
                    <a:pt x="3030876" y="1297814"/>
                    <a:pt x="3027176" y="1259877"/>
                    <a:pt x="3020602" y="1222625"/>
                  </a:cubicBezTo>
                  <a:cubicBezTo>
                    <a:pt x="3014428" y="1187639"/>
                    <a:pt x="2998005" y="1163062"/>
                    <a:pt x="2989779" y="1130158"/>
                  </a:cubicBezTo>
                  <a:cubicBezTo>
                    <a:pt x="2982930" y="1102760"/>
                    <a:pt x="2978162" y="1074756"/>
                    <a:pt x="2969231" y="1047964"/>
                  </a:cubicBezTo>
                  <a:cubicBezTo>
                    <a:pt x="2965806" y="1037690"/>
                    <a:pt x="2961932" y="1027555"/>
                    <a:pt x="2958957" y="1017142"/>
                  </a:cubicBezTo>
                  <a:cubicBezTo>
                    <a:pt x="2951778" y="992016"/>
                    <a:pt x="2940342" y="932710"/>
                    <a:pt x="2928135" y="914400"/>
                  </a:cubicBezTo>
                  <a:lnTo>
                    <a:pt x="2907586" y="883578"/>
                  </a:lnTo>
                  <a:lnTo>
                    <a:pt x="2887038" y="821933"/>
                  </a:lnTo>
                  <a:lnTo>
                    <a:pt x="2876764" y="791111"/>
                  </a:lnTo>
                  <a:cubicBezTo>
                    <a:pt x="2880189" y="722616"/>
                    <a:pt x="2879177" y="653755"/>
                    <a:pt x="2887038" y="585627"/>
                  </a:cubicBezTo>
                  <a:lnTo>
                    <a:pt x="2917860" y="493160"/>
                  </a:lnTo>
                  <a:lnTo>
                    <a:pt x="2928135" y="462337"/>
                  </a:lnTo>
                  <a:cubicBezTo>
                    <a:pt x="2931560" y="452063"/>
                    <a:pt x="2930751" y="439173"/>
                    <a:pt x="2938409" y="431515"/>
                  </a:cubicBezTo>
                  <a:cubicBezTo>
                    <a:pt x="2986693" y="383231"/>
                    <a:pt x="2957144" y="408751"/>
                    <a:pt x="3030876" y="359596"/>
                  </a:cubicBezTo>
                  <a:cubicBezTo>
                    <a:pt x="3041150" y="352747"/>
                    <a:pt x="3049985" y="342953"/>
                    <a:pt x="3061699" y="339048"/>
                  </a:cubicBezTo>
                  <a:lnTo>
                    <a:pt x="3123344" y="318499"/>
                  </a:lnTo>
                  <a:cubicBezTo>
                    <a:pt x="3184989" y="321924"/>
                    <a:pt x="3246770" y="323424"/>
                    <a:pt x="3308278" y="328773"/>
                  </a:cubicBezTo>
                  <a:cubicBezTo>
                    <a:pt x="3325675" y="330286"/>
                    <a:pt x="3342602" y="335260"/>
                    <a:pt x="3359649" y="339048"/>
                  </a:cubicBezTo>
                  <a:cubicBezTo>
                    <a:pt x="3386150" y="344937"/>
                    <a:pt x="3406602" y="350234"/>
                    <a:pt x="3431568" y="359596"/>
                  </a:cubicBezTo>
                  <a:cubicBezTo>
                    <a:pt x="3529849" y="396451"/>
                    <a:pt x="3443801" y="367098"/>
                    <a:pt x="3513761" y="390418"/>
                  </a:cubicBezTo>
                  <a:cubicBezTo>
                    <a:pt x="3531554" y="417107"/>
                    <a:pt x="3543894" y="436852"/>
                    <a:pt x="3565132" y="462337"/>
                  </a:cubicBezTo>
                  <a:cubicBezTo>
                    <a:pt x="3571333" y="469779"/>
                    <a:pt x="3579630" y="475322"/>
                    <a:pt x="3585681" y="482886"/>
                  </a:cubicBezTo>
                  <a:cubicBezTo>
                    <a:pt x="3593395" y="492528"/>
                    <a:pt x="3596587" y="505994"/>
                    <a:pt x="3606229" y="513708"/>
                  </a:cubicBezTo>
                  <a:cubicBezTo>
                    <a:pt x="3612927" y="519067"/>
                    <a:pt x="3675466" y="533586"/>
                    <a:pt x="3678148" y="534257"/>
                  </a:cubicBezTo>
                  <a:cubicBezTo>
                    <a:pt x="3688422" y="541106"/>
                    <a:pt x="3697256" y="550900"/>
                    <a:pt x="3708970" y="554805"/>
                  </a:cubicBezTo>
                  <a:cubicBezTo>
                    <a:pt x="3728733" y="561393"/>
                    <a:pt x="3749783" y="565079"/>
                    <a:pt x="3770615" y="565079"/>
                  </a:cubicBezTo>
                  <a:cubicBezTo>
                    <a:pt x="3866568" y="565079"/>
                    <a:pt x="3962400" y="558230"/>
                    <a:pt x="4058292" y="554805"/>
                  </a:cubicBezTo>
                  <a:cubicBezTo>
                    <a:pt x="4068566" y="551380"/>
                    <a:pt x="4079647" y="549790"/>
                    <a:pt x="4089114" y="544531"/>
                  </a:cubicBezTo>
                  <a:cubicBezTo>
                    <a:pt x="4124122" y="525082"/>
                    <a:pt x="4179174" y="486497"/>
                    <a:pt x="4202130" y="452063"/>
                  </a:cubicBezTo>
                  <a:cubicBezTo>
                    <a:pt x="4208979" y="441789"/>
                    <a:pt x="4214964" y="430883"/>
                    <a:pt x="4222678" y="421241"/>
                  </a:cubicBezTo>
                  <a:cubicBezTo>
                    <a:pt x="4244029" y="394553"/>
                    <a:pt x="4247962" y="405450"/>
                    <a:pt x="4263775" y="369870"/>
                  </a:cubicBezTo>
                  <a:cubicBezTo>
                    <a:pt x="4301552" y="284871"/>
                    <a:pt x="4262672" y="329875"/>
                    <a:pt x="4304872" y="287677"/>
                  </a:cubicBezTo>
                  <a:cubicBezTo>
                    <a:pt x="4329301" y="214387"/>
                    <a:pt x="4294661" y="302993"/>
                    <a:pt x="4345968" y="226032"/>
                  </a:cubicBezTo>
                  <a:cubicBezTo>
                    <a:pt x="4351975" y="217021"/>
                    <a:pt x="4349476" y="203666"/>
                    <a:pt x="4356242" y="195209"/>
                  </a:cubicBezTo>
                  <a:cubicBezTo>
                    <a:pt x="4363956" y="185567"/>
                    <a:pt x="4377772" y="182792"/>
                    <a:pt x="4387065" y="174661"/>
                  </a:cubicBezTo>
                  <a:cubicBezTo>
                    <a:pt x="4523530" y="55256"/>
                    <a:pt x="4379350" y="166961"/>
                    <a:pt x="4469258" y="102742"/>
                  </a:cubicBezTo>
                  <a:cubicBezTo>
                    <a:pt x="4483192" y="92789"/>
                    <a:pt x="4495039" y="79578"/>
                    <a:pt x="4510355" y="71920"/>
                  </a:cubicBezTo>
                  <a:cubicBezTo>
                    <a:pt x="4529728" y="62233"/>
                    <a:pt x="4572000" y="51371"/>
                    <a:pt x="4572000" y="51371"/>
                  </a:cubicBezTo>
                  <a:cubicBezTo>
                    <a:pt x="4582274" y="44522"/>
                    <a:pt x="4591538" y="35838"/>
                    <a:pt x="4602822" y="30823"/>
                  </a:cubicBezTo>
                  <a:cubicBezTo>
                    <a:pt x="4634977" y="16532"/>
                    <a:pt x="4671413" y="8538"/>
                    <a:pt x="4705564" y="0"/>
                  </a:cubicBezTo>
                  <a:cubicBezTo>
                    <a:pt x="4792646" y="11611"/>
                    <a:pt x="4843800" y="16728"/>
                    <a:pt x="4921321" y="30823"/>
                  </a:cubicBezTo>
                  <a:cubicBezTo>
                    <a:pt x="4938502" y="33947"/>
                    <a:pt x="4955676" y="37170"/>
                    <a:pt x="4972692" y="41097"/>
                  </a:cubicBezTo>
                  <a:cubicBezTo>
                    <a:pt x="5000210" y="47447"/>
                    <a:pt x="5027487" y="54795"/>
                    <a:pt x="5054885" y="61645"/>
                  </a:cubicBezTo>
                  <a:lnTo>
                    <a:pt x="5095982" y="71920"/>
                  </a:lnTo>
                  <a:cubicBezTo>
                    <a:pt x="5140503" y="68495"/>
                    <a:pt x="5185440" y="68609"/>
                    <a:pt x="5229546" y="61645"/>
                  </a:cubicBezTo>
                  <a:cubicBezTo>
                    <a:pt x="5366540" y="40014"/>
                    <a:pt x="5258131" y="41097"/>
                    <a:pt x="5301465" y="41097"/>
                  </a:cubicBezTo>
                </a:path>
              </a:pathLst>
            </a:custGeom>
            <a:noFill/>
            <a:ln w="136525" cmpd="dbl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5009135" y="562029"/>
            <a:ext cx="1470982" cy="2040208"/>
            <a:chOff x="5009135" y="562029"/>
            <a:chExt cx="1470982" cy="2040208"/>
          </a:xfrm>
        </p:grpSpPr>
        <p:sp>
          <p:nvSpPr>
            <p:cNvPr id="39" name="Elipse 38"/>
            <p:cNvSpPr/>
            <p:nvPr/>
          </p:nvSpPr>
          <p:spPr>
            <a:xfrm>
              <a:off x="5112068" y="699542"/>
              <a:ext cx="1188124" cy="1145976"/>
            </a:xfrm>
            <a:prstGeom prst="ellipse">
              <a:avLst/>
            </a:prstGeom>
            <a:solidFill>
              <a:srgbClr val="FFC000">
                <a:alpha val="36000"/>
              </a:srgb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0" name="Imagem 3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380438" y="562029"/>
              <a:ext cx="500317" cy="842118"/>
            </a:xfrm>
            <a:prstGeom prst="rect">
              <a:avLst/>
            </a:prstGeom>
          </p:spPr>
        </p:pic>
        <p:sp>
          <p:nvSpPr>
            <p:cNvPr id="50" name="CaixaDeTexto 49"/>
            <p:cNvSpPr txBox="1"/>
            <p:nvPr/>
          </p:nvSpPr>
          <p:spPr>
            <a:xfrm>
              <a:off x="5009135" y="1863573"/>
              <a:ext cx="147098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400"/>
                </a:spcBef>
              </a:pPr>
              <a:r>
                <a:rPr lang="pt-BR" sz="1400" b="1" dirty="0" smtClean="0"/>
                <a:t>Área de cobertura viável economicamente</a:t>
              </a:r>
              <a:endParaRPr lang="pt-BR" sz="1400" b="1" dirty="0">
                <a:solidFill>
                  <a:srgbClr val="808000"/>
                </a:solidFill>
              </a:endParaRP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2792100" y="2798315"/>
            <a:ext cx="1815112" cy="1979176"/>
            <a:chOff x="2792100" y="2798315"/>
            <a:chExt cx="1815112" cy="1979176"/>
          </a:xfrm>
        </p:grpSpPr>
        <p:pic>
          <p:nvPicPr>
            <p:cNvPr id="32" name="Imagem 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5572" t="55675" r="45642" b="7304"/>
            <a:stretch/>
          </p:blipFill>
          <p:spPr bwMode="auto">
            <a:xfrm>
              <a:off x="2792100" y="3142089"/>
              <a:ext cx="1815112" cy="13180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CaixaDeTexto 32"/>
            <p:cNvSpPr txBox="1"/>
            <p:nvPr/>
          </p:nvSpPr>
          <p:spPr>
            <a:xfrm>
              <a:off x="2964165" y="4469714"/>
              <a:ext cx="14709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400"/>
                </a:spcBef>
              </a:pPr>
              <a:r>
                <a:rPr lang="pt-BR" sz="1400" b="1" dirty="0" smtClean="0"/>
                <a:t>Município C</a:t>
              </a:r>
              <a:endParaRPr lang="pt-BR" sz="1400" b="1" dirty="0">
                <a:solidFill>
                  <a:srgbClr val="808000"/>
                </a:solidFill>
              </a:endParaRPr>
            </a:p>
          </p:txBody>
        </p:sp>
        <p:sp>
          <p:nvSpPr>
            <p:cNvPr id="37" name="Elipse 36"/>
            <p:cNvSpPr/>
            <p:nvPr/>
          </p:nvSpPr>
          <p:spPr>
            <a:xfrm>
              <a:off x="2964165" y="3059555"/>
              <a:ext cx="1338663" cy="1198875"/>
            </a:xfrm>
            <a:prstGeom prst="ellipse">
              <a:avLst/>
            </a:prstGeom>
            <a:solidFill>
              <a:srgbClr val="FFC000">
                <a:alpha val="36000"/>
              </a:srgb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335607" y="2798315"/>
              <a:ext cx="595780" cy="10027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023621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24225" y="0"/>
            <a:ext cx="5819775" cy="51435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66734" y="1703586"/>
            <a:ext cx="37292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eaLnBrk="0" hangingPunct="0">
              <a:spcBef>
                <a:spcPct val="25000"/>
              </a:spcBef>
              <a:buFont typeface="Wingdings" pitchFamily="2" charset="2"/>
              <a:buChar char="§"/>
            </a:pPr>
            <a:r>
              <a:rPr lang="pt-BR" sz="2400" b="1" dirty="0" smtClean="0"/>
              <a:t>cobertura </a:t>
            </a:r>
            <a:r>
              <a:rPr lang="pt-BR" sz="2400" b="1" dirty="0"/>
              <a:t>com </a:t>
            </a:r>
            <a:r>
              <a:rPr lang="pt-BR" sz="2400" b="1" dirty="0" smtClean="0"/>
              <a:t>450 MHz</a:t>
            </a:r>
            <a:r>
              <a:rPr lang="pt-BR" sz="2400" b="1" dirty="0"/>
              <a:t>:</a:t>
            </a:r>
          </a:p>
          <a:p>
            <a:pPr marL="466725" indent="-285750" eaLnBrk="0" hangingPunct="0">
              <a:spcBef>
                <a:spcPct val="25000"/>
              </a:spcBef>
              <a:buFont typeface="Courier New" pitchFamily="49" charset="0"/>
              <a:buChar char="o"/>
            </a:pPr>
            <a:r>
              <a:rPr lang="pt-BR" sz="1600" dirty="0">
                <a:cs typeface="Calibri" pitchFamily="34" charset="0"/>
              </a:rPr>
              <a:t>áreas rurais:  </a:t>
            </a:r>
            <a:r>
              <a:rPr lang="pt-BR" sz="1600" dirty="0" smtClean="0">
                <a:cs typeface="Calibri" pitchFamily="34" charset="0"/>
              </a:rPr>
              <a:t>cobertura da </a:t>
            </a:r>
            <a:r>
              <a:rPr lang="pt-BR" sz="1600" dirty="0">
                <a:cs typeface="Calibri" pitchFamily="34" charset="0"/>
              </a:rPr>
              <a:t>área  compreendida  fora </a:t>
            </a:r>
            <a:r>
              <a:rPr lang="pt-BR" sz="1600" dirty="0" smtClean="0">
                <a:cs typeface="Calibri" pitchFamily="34" charset="0"/>
              </a:rPr>
              <a:t>dos limites da  </a:t>
            </a:r>
            <a:r>
              <a:rPr lang="pt-BR" sz="1600" dirty="0">
                <a:cs typeface="Calibri" pitchFamily="34" charset="0"/>
              </a:rPr>
              <a:t>Área </a:t>
            </a:r>
            <a:r>
              <a:rPr lang="pt-BR" sz="1600" dirty="0" smtClean="0">
                <a:cs typeface="Calibri" pitchFamily="34" charset="0"/>
              </a:rPr>
              <a:t>de Tarifação Básica - ATB  </a:t>
            </a:r>
            <a:r>
              <a:rPr lang="pt-BR" sz="1600" dirty="0">
                <a:cs typeface="Calibri" pitchFamily="34" charset="0"/>
              </a:rPr>
              <a:t>até  a </a:t>
            </a:r>
            <a:r>
              <a:rPr lang="pt-BR" sz="1600" dirty="0" smtClean="0">
                <a:cs typeface="Calibri" pitchFamily="34" charset="0"/>
              </a:rPr>
              <a:t>distância </a:t>
            </a:r>
            <a:r>
              <a:rPr lang="pt-BR" sz="1600" dirty="0">
                <a:cs typeface="Calibri" pitchFamily="34" charset="0"/>
              </a:rPr>
              <a:t>geodésica igual a 30 </a:t>
            </a:r>
            <a:r>
              <a:rPr lang="pt-BR" sz="1600" dirty="0" smtClean="0">
                <a:cs typeface="Calibri" pitchFamily="34" charset="0"/>
              </a:rPr>
              <a:t>km dos </a:t>
            </a:r>
            <a:r>
              <a:rPr lang="pt-BR" sz="1600" dirty="0">
                <a:cs typeface="Calibri" pitchFamily="34" charset="0"/>
              </a:rPr>
              <a:t>limites </a:t>
            </a:r>
            <a:r>
              <a:rPr lang="pt-BR" sz="1600" dirty="0" smtClean="0">
                <a:cs typeface="Calibri" pitchFamily="34" charset="0"/>
              </a:rPr>
              <a:t>do distrito sede</a:t>
            </a:r>
            <a:endParaRPr lang="pt-BR" sz="1600" dirty="0">
              <a:cs typeface="Calibri" pitchFamily="34" charset="0"/>
            </a:endParaRPr>
          </a:p>
          <a:p>
            <a:pPr marL="466725" indent="-285750" eaLnBrk="0" hangingPunct="0">
              <a:spcBef>
                <a:spcPct val="25000"/>
              </a:spcBef>
              <a:buFont typeface="Courier New" pitchFamily="49" charset="0"/>
              <a:buChar char="o"/>
            </a:pPr>
            <a:r>
              <a:rPr lang="pt-BR" sz="1600" dirty="0" smtClean="0">
                <a:cs typeface="Calibri" pitchFamily="34" charset="0"/>
              </a:rPr>
              <a:t>escolas </a:t>
            </a:r>
            <a:r>
              <a:rPr lang="pt-BR" sz="1600" dirty="0">
                <a:cs typeface="Calibri" pitchFamily="34" charset="0"/>
              </a:rPr>
              <a:t>rurais localizadas até 30 Km do limite do distrito sede</a:t>
            </a:r>
          </a:p>
        </p:txBody>
      </p:sp>
      <p:sp>
        <p:nvSpPr>
          <p:cNvPr id="10" name="Forma livre 9"/>
          <p:cNvSpPr>
            <a:spLocks noChangeAspect="1"/>
          </p:cNvSpPr>
          <p:nvPr/>
        </p:nvSpPr>
        <p:spPr>
          <a:xfrm>
            <a:off x="4925284" y="874470"/>
            <a:ext cx="3514510" cy="3672000"/>
          </a:xfrm>
          <a:custGeom>
            <a:avLst/>
            <a:gdLst>
              <a:gd name="connsiteX0" fmla="*/ 360183 w 2524252"/>
              <a:gd name="connsiteY0" fmla="*/ 0 h 2637368"/>
              <a:gd name="connsiteX1" fmla="*/ 164974 w 2524252"/>
              <a:gd name="connsiteY1" fmla="*/ 154113 h 2637368"/>
              <a:gd name="connsiteX2" fmla="*/ 587 w 2524252"/>
              <a:gd name="connsiteY2" fmla="*/ 369870 h 2637368"/>
              <a:gd name="connsiteX3" fmla="*/ 113603 w 2524252"/>
              <a:gd name="connsiteY3" fmla="*/ 863029 h 2637368"/>
              <a:gd name="connsiteX4" fmla="*/ 206070 w 2524252"/>
              <a:gd name="connsiteY4" fmla="*/ 1613043 h 2637368"/>
              <a:gd name="connsiteX5" fmla="*/ 247167 w 2524252"/>
              <a:gd name="connsiteY5" fmla="*/ 2116477 h 2637368"/>
              <a:gd name="connsiteX6" fmla="*/ 432102 w 2524252"/>
              <a:gd name="connsiteY6" fmla="*/ 2404153 h 2637368"/>
              <a:gd name="connsiteX7" fmla="*/ 935535 w 2524252"/>
              <a:gd name="connsiteY7" fmla="*/ 2630185 h 2637368"/>
              <a:gd name="connsiteX8" fmla="*/ 1356776 w 2524252"/>
              <a:gd name="connsiteY8" fmla="*/ 2537717 h 2637368"/>
              <a:gd name="connsiteX9" fmla="*/ 1500614 w 2524252"/>
              <a:gd name="connsiteY9" fmla="*/ 2116477 h 2637368"/>
              <a:gd name="connsiteX10" fmla="*/ 1839661 w 2524252"/>
              <a:gd name="connsiteY10" fmla="*/ 1438382 h 2637368"/>
              <a:gd name="connsiteX11" fmla="*/ 2301998 w 2524252"/>
              <a:gd name="connsiteY11" fmla="*/ 873304 h 2637368"/>
              <a:gd name="connsiteX12" fmla="*/ 2497207 w 2524252"/>
              <a:gd name="connsiteY12" fmla="*/ 174661 h 2637368"/>
              <a:gd name="connsiteX13" fmla="*/ 1726645 w 2524252"/>
              <a:gd name="connsiteY13" fmla="*/ 154113 h 2637368"/>
              <a:gd name="connsiteX14" fmla="*/ 914987 w 2524252"/>
              <a:gd name="connsiteY14" fmla="*/ 154113 h 2637368"/>
              <a:gd name="connsiteX15" fmla="*/ 298538 w 2524252"/>
              <a:gd name="connsiteY15" fmla="*/ 10274 h 263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24252" h="2637368">
                <a:moveTo>
                  <a:pt x="360183" y="0"/>
                </a:moveTo>
                <a:cubicBezTo>
                  <a:pt x="292545" y="46234"/>
                  <a:pt x="224907" y="92468"/>
                  <a:pt x="164974" y="154113"/>
                </a:cubicBezTo>
                <a:cubicBezTo>
                  <a:pt x="105041" y="215758"/>
                  <a:pt x="9149" y="251717"/>
                  <a:pt x="587" y="369870"/>
                </a:cubicBezTo>
                <a:cubicBezTo>
                  <a:pt x="-7975" y="488023"/>
                  <a:pt x="79356" y="655834"/>
                  <a:pt x="113603" y="863029"/>
                </a:cubicBezTo>
                <a:cubicBezTo>
                  <a:pt x="147850" y="1070224"/>
                  <a:pt x="183809" y="1404135"/>
                  <a:pt x="206070" y="1613043"/>
                </a:cubicBezTo>
                <a:cubicBezTo>
                  <a:pt x="228331" y="1821951"/>
                  <a:pt x="209495" y="1984625"/>
                  <a:pt x="247167" y="2116477"/>
                </a:cubicBezTo>
                <a:cubicBezTo>
                  <a:pt x="284839" y="2248329"/>
                  <a:pt x="317374" y="2318535"/>
                  <a:pt x="432102" y="2404153"/>
                </a:cubicBezTo>
                <a:cubicBezTo>
                  <a:pt x="546830" y="2489771"/>
                  <a:pt x="781423" y="2607924"/>
                  <a:pt x="935535" y="2630185"/>
                </a:cubicBezTo>
                <a:cubicBezTo>
                  <a:pt x="1089647" y="2652446"/>
                  <a:pt x="1262596" y="2623335"/>
                  <a:pt x="1356776" y="2537717"/>
                </a:cubicBezTo>
                <a:cubicBezTo>
                  <a:pt x="1450956" y="2452099"/>
                  <a:pt x="1420133" y="2299699"/>
                  <a:pt x="1500614" y="2116477"/>
                </a:cubicBezTo>
                <a:cubicBezTo>
                  <a:pt x="1581095" y="1933255"/>
                  <a:pt x="1706097" y="1645577"/>
                  <a:pt x="1839661" y="1438382"/>
                </a:cubicBezTo>
                <a:cubicBezTo>
                  <a:pt x="1973225" y="1231187"/>
                  <a:pt x="2192407" y="1083924"/>
                  <a:pt x="2301998" y="873304"/>
                </a:cubicBezTo>
                <a:cubicBezTo>
                  <a:pt x="2411589" y="662684"/>
                  <a:pt x="2593099" y="294526"/>
                  <a:pt x="2497207" y="174661"/>
                </a:cubicBezTo>
                <a:cubicBezTo>
                  <a:pt x="2401315" y="54796"/>
                  <a:pt x="1990348" y="157538"/>
                  <a:pt x="1726645" y="154113"/>
                </a:cubicBezTo>
                <a:cubicBezTo>
                  <a:pt x="1462942" y="150688"/>
                  <a:pt x="1153005" y="178086"/>
                  <a:pt x="914987" y="154113"/>
                </a:cubicBezTo>
                <a:cubicBezTo>
                  <a:pt x="676969" y="130140"/>
                  <a:pt x="487753" y="70207"/>
                  <a:pt x="298538" y="10274"/>
                </a:cubicBezTo>
              </a:path>
            </a:pathLst>
          </a:custGeom>
          <a:solidFill>
            <a:schemeClr val="accent3">
              <a:lumMod val="75000"/>
              <a:alpha val="13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orma livre 3"/>
          <p:cNvSpPr/>
          <p:nvPr/>
        </p:nvSpPr>
        <p:spPr>
          <a:xfrm>
            <a:off x="5331700" y="1387011"/>
            <a:ext cx="2524252" cy="2637368"/>
          </a:xfrm>
          <a:custGeom>
            <a:avLst/>
            <a:gdLst>
              <a:gd name="connsiteX0" fmla="*/ 360183 w 2524252"/>
              <a:gd name="connsiteY0" fmla="*/ 0 h 2637368"/>
              <a:gd name="connsiteX1" fmla="*/ 164974 w 2524252"/>
              <a:gd name="connsiteY1" fmla="*/ 154113 h 2637368"/>
              <a:gd name="connsiteX2" fmla="*/ 587 w 2524252"/>
              <a:gd name="connsiteY2" fmla="*/ 369870 h 2637368"/>
              <a:gd name="connsiteX3" fmla="*/ 113603 w 2524252"/>
              <a:gd name="connsiteY3" fmla="*/ 863029 h 2637368"/>
              <a:gd name="connsiteX4" fmla="*/ 206070 w 2524252"/>
              <a:gd name="connsiteY4" fmla="*/ 1613043 h 2637368"/>
              <a:gd name="connsiteX5" fmla="*/ 247167 w 2524252"/>
              <a:gd name="connsiteY5" fmla="*/ 2116477 h 2637368"/>
              <a:gd name="connsiteX6" fmla="*/ 432102 w 2524252"/>
              <a:gd name="connsiteY6" fmla="*/ 2404153 h 2637368"/>
              <a:gd name="connsiteX7" fmla="*/ 935535 w 2524252"/>
              <a:gd name="connsiteY7" fmla="*/ 2630185 h 2637368"/>
              <a:gd name="connsiteX8" fmla="*/ 1356776 w 2524252"/>
              <a:gd name="connsiteY8" fmla="*/ 2537717 h 2637368"/>
              <a:gd name="connsiteX9" fmla="*/ 1500614 w 2524252"/>
              <a:gd name="connsiteY9" fmla="*/ 2116477 h 2637368"/>
              <a:gd name="connsiteX10" fmla="*/ 1839661 w 2524252"/>
              <a:gd name="connsiteY10" fmla="*/ 1438382 h 2637368"/>
              <a:gd name="connsiteX11" fmla="*/ 2301998 w 2524252"/>
              <a:gd name="connsiteY11" fmla="*/ 873304 h 2637368"/>
              <a:gd name="connsiteX12" fmla="*/ 2497207 w 2524252"/>
              <a:gd name="connsiteY12" fmla="*/ 174661 h 2637368"/>
              <a:gd name="connsiteX13" fmla="*/ 1726645 w 2524252"/>
              <a:gd name="connsiteY13" fmla="*/ 154113 h 2637368"/>
              <a:gd name="connsiteX14" fmla="*/ 914987 w 2524252"/>
              <a:gd name="connsiteY14" fmla="*/ 154113 h 2637368"/>
              <a:gd name="connsiteX15" fmla="*/ 298538 w 2524252"/>
              <a:gd name="connsiteY15" fmla="*/ 10274 h 263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24252" h="2637368">
                <a:moveTo>
                  <a:pt x="360183" y="0"/>
                </a:moveTo>
                <a:cubicBezTo>
                  <a:pt x="292545" y="46234"/>
                  <a:pt x="224907" y="92468"/>
                  <a:pt x="164974" y="154113"/>
                </a:cubicBezTo>
                <a:cubicBezTo>
                  <a:pt x="105041" y="215758"/>
                  <a:pt x="9149" y="251717"/>
                  <a:pt x="587" y="369870"/>
                </a:cubicBezTo>
                <a:cubicBezTo>
                  <a:pt x="-7975" y="488023"/>
                  <a:pt x="79356" y="655834"/>
                  <a:pt x="113603" y="863029"/>
                </a:cubicBezTo>
                <a:cubicBezTo>
                  <a:pt x="147850" y="1070224"/>
                  <a:pt x="183809" y="1404135"/>
                  <a:pt x="206070" y="1613043"/>
                </a:cubicBezTo>
                <a:cubicBezTo>
                  <a:pt x="228331" y="1821951"/>
                  <a:pt x="209495" y="1984625"/>
                  <a:pt x="247167" y="2116477"/>
                </a:cubicBezTo>
                <a:cubicBezTo>
                  <a:pt x="284839" y="2248329"/>
                  <a:pt x="317374" y="2318535"/>
                  <a:pt x="432102" y="2404153"/>
                </a:cubicBezTo>
                <a:cubicBezTo>
                  <a:pt x="546830" y="2489771"/>
                  <a:pt x="781423" y="2607924"/>
                  <a:pt x="935535" y="2630185"/>
                </a:cubicBezTo>
                <a:cubicBezTo>
                  <a:pt x="1089647" y="2652446"/>
                  <a:pt x="1262596" y="2623335"/>
                  <a:pt x="1356776" y="2537717"/>
                </a:cubicBezTo>
                <a:cubicBezTo>
                  <a:pt x="1450956" y="2452099"/>
                  <a:pt x="1420133" y="2299699"/>
                  <a:pt x="1500614" y="2116477"/>
                </a:cubicBezTo>
                <a:cubicBezTo>
                  <a:pt x="1581095" y="1933255"/>
                  <a:pt x="1706097" y="1645577"/>
                  <a:pt x="1839661" y="1438382"/>
                </a:cubicBezTo>
                <a:cubicBezTo>
                  <a:pt x="1973225" y="1231187"/>
                  <a:pt x="2192407" y="1083924"/>
                  <a:pt x="2301998" y="873304"/>
                </a:cubicBezTo>
                <a:cubicBezTo>
                  <a:pt x="2411589" y="662684"/>
                  <a:pt x="2593099" y="294526"/>
                  <a:pt x="2497207" y="174661"/>
                </a:cubicBezTo>
                <a:cubicBezTo>
                  <a:pt x="2401315" y="54796"/>
                  <a:pt x="1990348" y="157538"/>
                  <a:pt x="1726645" y="154113"/>
                </a:cubicBezTo>
                <a:cubicBezTo>
                  <a:pt x="1462942" y="150688"/>
                  <a:pt x="1153005" y="178086"/>
                  <a:pt x="914987" y="154113"/>
                </a:cubicBezTo>
                <a:cubicBezTo>
                  <a:pt x="676969" y="130140"/>
                  <a:pt x="487753" y="70207"/>
                  <a:pt x="298538" y="10274"/>
                </a:cubicBezTo>
              </a:path>
            </a:pathLst>
          </a:custGeom>
          <a:solidFill>
            <a:srgbClr val="FFCC00">
              <a:alpha val="6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2" name="Conector de seta reta 11"/>
          <p:cNvCxnSpPr>
            <a:endCxn id="10" idx="13"/>
          </p:cNvCxnSpPr>
          <p:nvPr/>
        </p:nvCxnSpPr>
        <p:spPr>
          <a:xfrm flipV="1">
            <a:off x="7092280" y="1089041"/>
            <a:ext cx="237008" cy="399974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>
            <a:stCxn id="4" idx="14"/>
            <a:endCxn id="10" idx="14"/>
          </p:cNvCxnSpPr>
          <p:nvPr/>
        </p:nvCxnSpPr>
        <p:spPr>
          <a:xfrm flipH="1" flipV="1">
            <a:off x="6199218" y="1089041"/>
            <a:ext cx="47469" cy="452083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>
            <a:stCxn id="4" idx="15"/>
          </p:cNvCxnSpPr>
          <p:nvPr/>
        </p:nvCxnSpPr>
        <p:spPr>
          <a:xfrm flipH="1" flipV="1">
            <a:off x="5331700" y="874471"/>
            <a:ext cx="298538" cy="522814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>
            <a:stCxn id="4" idx="3"/>
            <a:endCxn id="10" idx="3"/>
          </p:cNvCxnSpPr>
          <p:nvPr/>
        </p:nvCxnSpPr>
        <p:spPr>
          <a:xfrm flipH="1" flipV="1">
            <a:off x="5083453" y="2076063"/>
            <a:ext cx="361850" cy="173977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>
            <a:stCxn id="4" idx="4"/>
            <a:endCxn id="10" idx="4"/>
          </p:cNvCxnSpPr>
          <p:nvPr/>
        </p:nvCxnSpPr>
        <p:spPr>
          <a:xfrm flipH="1">
            <a:off x="5212195" y="3000054"/>
            <a:ext cx="325575" cy="120251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/>
          <p:cNvCxnSpPr>
            <a:stCxn id="4" idx="6"/>
            <a:endCxn id="10" idx="6"/>
          </p:cNvCxnSpPr>
          <p:nvPr/>
        </p:nvCxnSpPr>
        <p:spPr>
          <a:xfrm flipH="1">
            <a:off x="5526899" y="3791164"/>
            <a:ext cx="236903" cy="430601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de seta reta 28"/>
          <p:cNvCxnSpPr>
            <a:stCxn id="4" idx="7"/>
            <a:endCxn id="10" idx="7"/>
          </p:cNvCxnSpPr>
          <p:nvPr/>
        </p:nvCxnSpPr>
        <p:spPr>
          <a:xfrm flipH="1">
            <a:off x="6227827" y="4017196"/>
            <a:ext cx="39408" cy="519273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de seta reta 31"/>
          <p:cNvCxnSpPr>
            <a:stCxn id="4" idx="8"/>
          </p:cNvCxnSpPr>
          <p:nvPr/>
        </p:nvCxnSpPr>
        <p:spPr>
          <a:xfrm>
            <a:off x="6688476" y="3924728"/>
            <a:ext cx="187780" cy="38207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de seta reta 34"/>
          <p:cNvCxnSpPr>
            <a:stCxn id="4" idx="10"/>
            <a:endCxn id="10" idx="10"/>
          </p:cNvCxnSpPr>
          <p:nvPr/>
        </p:nvCxnSpPr>
        <p:spPr>
          <a:xfrm>
            <a:off x="7171361" y="2825393"/>
            <a:ext cx="315279" cy="51732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de seta reta 37"/>
          <p:cNvCxnSpPr>
            <a:stCxn id="4" idx="9"/>
            <a:endCxn id="10" idx="9"/>
          </p:cNvCxnSpPr>
          <p:nvPr/>
        </p:nvCxnSpPr>
        <p:spPr>
          <a:xfrm>
            <a:off x="6832314" y="3503488"/>
            <a:ext cx="182271" cy="317747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de seta reta 40"/>
          <p:cNvCxnSpPr>
            <a:stCxn id="4" idx="12"/>
            <a:endCxn id="10" idx="12"/>
          </p:cNvCxnSpPr>
          <p:nvPr/>
        </p:nvCxnSpPr>
        <p:spPr>
          <a:xfrm flipV="1">
            <a:off x="7828907" y="1117650"/>
            <a:ext cx="573232" cy="444022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de seta reta 43"/>
          <p:cNvCxnSpPr>
            <a:stCxn id="4" idx="11"/>
            <a:endCxn id="10" idx="11"/>
          </p:cNvCxnSpPr>
          <p:nvPr/>
        </p:nvCxnSpPr>
        <p:spPr>
          <a:xfrm flipV="1">
            <a:off x="7633698" y="2090369"/>
            <a:ext cx="496652" cy="169946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aixaDeTexto 45"/>
          <p:cNvSpPr txBox="1"/>
          <p:nvPr/>
        </p:nvSpPr>
        <p:spPr>
          <a:xfrm>
            <a:off x="6247531" y="1119683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30km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50" name="Retângulo 49"/>
          <p:cNvSpPr/>
          <p:nvPr/>
        </p:nvSpPr>
        <p:spPr>
          <a:xfrm>
            <a:off x="5004048" y="4227934"/>
            <a:ext cx="4138536" cy="64329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lnSpc>
                <a:spcPct val="90000"/>
              </a:lnSpc>
            </a:pPr>
            <a:r>
              <a:rPr lang="pt-BR" b="1" dirty="0">
                <a:solidFill>
                  <a:srgbClr val="FFFFFF"/>
                </a:solidFill>
                <a:latin typeface="Calibri" pitchFamily="34" charset="0"/>
              </a:rPr>
              <a:t>Fonte: Edital de Licitação nº 004/2012/PVCP/SPV Anatel (“Edital 4G”)</a:t>
            </a:r>
          </a:p>
        </p:txBody>
      </p:sp>
      <p:sp>
        <p:nvSpPr>
          <p:cNvPr id="53" name="Título 2"/>
          <p:cNvSpPr txBox="1">
            <a:spLocks/>
          </p:cNvSpPr>
          <p:nvPr/>
        </p:nvSpPr>
        <p:spPr bwMode="auto">
          <a:xfrm>
            <a:off x="251520" y="843558"/>
            <a:ext cx="4960675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t-BR" sz="3600" b="1" kern="120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9pPr>
            <a:extLst/>
          </a:lstStyle>
          <a:p>
            <a:r>
              <a:rPr lang="pt-BR" dirty="0" smtClean="0">
                <a:solidFill>
                  <a:schemeClr val="tx1"/>
                </a:solidFill>
              </a:rPr>
              <a:t>obrigações de cobertura do 4G</a:t>
            </a: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3656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13573"/>
            <a:ext cx="7020983" cy="5101183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611560" y="658446"/>
            <a:ext cx="7200800" cy="7920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899592" y="771550"/>
            <a:ext cx="6834692" cy="2970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2438" indent="-452438">
              <a:spcBef>
                <a:spcPts val="3000"/>
              </a:spcBef>
              <a:buFont typeface="+mj-lt"/>
              <a:buAutoNum type="arabicPeriod"/>
              <a:tabLst>
                <a:tab pos="452438" algn="l"/>
              </a:tabLst>
            </a:pPr>
            <a:r>
              <a:rPr lang="pt-BR" sz="2800" b="1" dirty="0" smtClean="0"/>
              <a:t>O crescimento da demanda</a:t>
            </a:r>
          </a:p>
          <a:p>
            <a:pPr marL="452438" indent="-452438">
              <a:spcBef>
                <a:spcPts val="3000"/>
              </a:spcBef>
              <a:buFont typeface="+mj-lt"/>
              <a:buAutoNum type="arabicPeriod"/>
              <a:tabLst>
                <a:tab pos="452438" algn="l"/>
              </a:tabLst>
            </a:pPr>
            <a:r>
              <a:rPr lang="pt-BR" sz="2800" b="1" dirty="0" smtClean="0"/>
              <a:t>Demanda da sociedade versus obrigações</a:t>
            </a:r>
          </a:p>
          <a:p>
            <a:pPr marL="452438" indent="-452438">
              <a:spcBef>
                <a:spcPts val="3000"/>
              </a:spcBef>
              <a:buFont typeface="+mj-lt"/>
              <a:buAutoNum type="arabicPeriod"/>
              <a:tabLst>
                <a:tab pos="452438" algn="l"/>
              </a:tabLst>
            </a:pPr>
            <a:r>
              <a:rPr lang="pt-BR" sz="2800" b="1" dirty="0" smtClean="0"/>
              <a:t>Como resolver?</a:t>
            </a:r>
          </a:p>
          <a:p>
            <a:pPr marL="452438" indent="-452438">
              <a:spcBef>
                <a:spcPts val="3000"/>
              </a:spcBef>
              <a:buFont typeface="+mj-lt"/>
              <a:buAutoNum type="arabicPeriod"/>
              <a:tabLst>
                <a:tab pos="452438" algn="l"/>
              </a:tabLst>
            </a:pPr>
            <a:r>
              <a:rPr lang="pt-BR" sz="2800" b="1" dirty="0" smtClean="0"/>
              <a:t>Conclusão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xmlns="" val="2738696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442"/>
          <a:stretch/>
        </p:blipFill>
        <p:spPr bwMode="auto">
          <a:xfrm>
            <a:off x="4960168" y="0"/>
            <a:ext cx="418383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ítulo 2"/>
          <p:cNvSpPr txBox="1">
            <a:spLocks/>
          </p:cNvSpPr>
          <p:nvPr/>
        </p:nvSpPr>
        <p:spPr bwMode="auto">
          <a:xfrm>
            <a:off x="251520" y="123478"/>
            <a:ext cx="4960675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t-BR" sz="3600" b="1" kern="120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9pPr>
            <a:extLst/>
          </a:lstStyle>
          <a:p>
            <a:r>
              <a:rPr lang="pt-BR" dirty="0" smtClean="0">
                <a:solidFill>
                  <a:schemeClr val="tx1"/>
                </a:solidFill>
              </a:rPr>
              <a:t>obrigações de cobertura Internet Rural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0" y="4865732"/>
            <a:ext cx="30636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Fonte: </a:t>
            </a:r>
            <a:r>
              <a:rPr lang="pt-BR" sz="1100" dirty="0"/>
              <a:t>Licitação nº 04/2012 (</a:t>
            </a:r>
            <a:r>
              <a:rPr lang="pt-BR" sz="1100" dirty="0" err="1"/>
              <a:t>subfaixa</a:t>
            </a:r>
            <a:r>
              <a:rPr lang="pt-BR" sz="1100" dirty="0"/>
              <a:t> de 450 </a:t>
            </a:r>
            <a:r>
              <a:rPr lang="pt-BR" sz="1100" dirty="0" err="1"/>
              <a:t>Mhz</a:t>
            </a:r>
            <a:r>
              <a:rPr lang="pt-BR" sz="1100" dirty="0" smtClean="0"/>
              <a:t>)</a:t>
            </a:r>
            <a:endParaRPr lang="pt-BR" sz="1100" dirty="0"/>
          </a:p>
        </p:txBody>
      </p:sp>
      <p:sp>
        <p:nvSpPr>
          <p:cNvPr id="22" name="Espaço Reservado para Conteúdo 12"/>
          <p:cNvSpPr>
            <a:spLocks noGrp="1"/>
          </p:cNvSpPr>
          <p:nvPr>
            <p:ph idx="4294967295"/>
          </p:nvPr>
        </p:nvSpPr>
        <p:spPr>
          <a:xfrm>
            <a:off x="327355" y="1503484"/>
            <a:ext cx="5472608" cy="2528974"/>
          </a:xfrm>
          <a:prstGeom prst="rect">
            <a:avLst/>
          </a:prstGeom>
        </p:spPr>
        <p:txBody>
          <a:bodyPr/>
          <a:lstStyle/>
          <a:p>
            <a:pPr marL="171450" indent="-171450">
              <a:spcBef>
                <a:spcPts val="400"/>
              </a:spcBef>
              <a:spcAft>
                <a:spcPts val="0"/>
              </a:spcAft>
            </a:pPr>
            <a:r>
              <a:rPr lang="pt-BR" sz="1600" b="1" dirty="0" smtClean="0"/>
              <a:t>Conexão </a:t>
            </a:r>
            <a:r>
              <a:rPr lang="pt-BR" sz="1600" b="1" dirty="0"/>
              <a:t>de dados com 256 </a:t>
            </a:r>
            <a:r>
              <a:rPr lang="pt-BR" sz="1600" b="1" dirty="0" err="1"/>
              <a:t>kbps</a:t>
            </a:r>
            <a:r>
              <a:rPr lang="pt-BR" sz="1600" b="1" dirty="0"/>
              <a:t> de download, 129 </a:t>
            </a:r>
            <a:r>
              <a:rPr lang="pt-BR" sz="1600" b="1" dirty="0" err="1"/>
              <a:t>kbps</a:t>
            </a:r>
            <a:r>
              <a:rPr lang="pt-BR" sz="1600" b="1" dirty="0"/>
              <a:t> de upload e franquia mensal de 250 MB, no mínimo</a:t>
            </a:r>
          </a:p>
          <a:p>
            <a:pPr marL="171450" indent="-171450">
              <a:spcBef>
                <a:spcPts val="400"/>
              </a:spcBef>
              <a:spcAft>
                <a:spcPts val="0"/>
              </a:spcAft>
            </a:pPr>
            <a:r>
              <a:rPr lang="pt-BR" sz="1600" b="1" dirty="0" smtClean="0"/>
              <a:t>Metas </a:t>
            </a:r>
            <a:r>
              <a:rPr lang="pt-BR" sz="1600" b="1" dirty="0"/>
              <a:t>de cobertura:</a:t>
            </a:r>
          </a:p>
          <a:p>
            <a:pPr marL="628650" lvl="1" indent="-171450">
              <a:spcBef>
                <a:spcPts val="400"/>
              </a:spcBef>
              <a:spcAft>
                <a:spcPts val="0"/>
              </a:spcAft>
            </a:pPr>
            <a:r>
              <a:rPr lang="pt-BR" sz="1600" b="1" dirty="0"/>
              <a:t>Dez/2015: 100% dos municípios</a:t>
            </a:r>
          </a:p>
          <a:p>
            <a:pPr marL="1154113" lvl="2" indent="-254000"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―"/>
            </a:pPr>
            <a:r>
              <a:rPr lang="pt-BR" sz="1600" b="1" dirty="0">
                <a:solidFill>
                  <a:schemeClr val="accent1">
                    <a:lumMod val="50000"/>
                  </a:schemeClr>
                </a:solidFill>
              </a:rPr>
              <a:t>É considerado coberto o município que for atendido em pelo menos 80% da área compreendida dentro de um raio de 30 km da sede municipal </a:t>
            </a:r>
          </a:p>
          <a:p>
            <a:pPr marL="628650" lvl="1" indent="-171450">
              <a:spcBef>
                <a:spcPts val="400"/>
              </a:spcBef>
              <a:spcAft>
                <a:spcPts val="0"/>
              </a:spcAft>
            </a:pPr>
            <a:r>
              <a:rPr lang="pt-BR" sz="1600" b="1" dirty="0"/>
              <a:t>Escolas rurais devem receber serviço sem </a:t>
            </a:r>
            <a:r>
              <a:rPr lang="pt-BR" sz="1600" b="1" dirty="0" smtClean="0"/>
              <a:t>franquia</a:t>
            </a:r>
          </a:p>
          <a:p>
            <a:pPr marL="628650" lvl="1" indent="-171450">
              <a:spcBef>
                <a:spcPts val="400"/>
              </a:spcBef>
              <a:spcAft>
                <a:spcPts val="0"/>
              </a:spcAft>
            </a:pPr>
            <a:r>
              <a:rPr lang="pt-BR" sz="1600" b="1" dirty="0"/>
              <a:t>A partir de </a:t>
            </a:r>
            <a:r>
              <a:rPr lang="pt-BR" sz="1600" b="1" dirty="0" smtClean="0"/>
              <a:t>Dez/2017</a:t>
            </a:r>
            <a:r>
              <a:rPr lang="pt-BR" sz="1600" b="1" dirty="0"/>
              <a:t>: 1 </a:t>
            </a:r>
            <a:r>
              <a:rPr lang="pt-BR" sz="1600" b="1" dirty="0" err="1"/>
              <a:t>Mpbs</a:t>
            </a:r>
            <a:r>
              <a:rPr lang="pt-BR" sz="1600" b="1" dirty="0"/>
              <a:t> de download, 256 </a:t>
            </a:r>
            <a:r>
              <a:rPr lang="pt-BR" sz="1600" b="1" dirty="0" err="1"/>
              <a:t>kbps</a:t>
            </a:r>
            <a:r>
              <a:rPr lang="pt-BR" sz="1600" b="1" dirty="0"/>
              <a:t> de upload e franquia mensal de voz e dados de 500 </a:t>
            </a:r>
            <a:r>
              <a:rPr lang="pt-BR" sz="1600" b="1" dirty="0" smtClean="0"/>
              <a:t>MB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xmlns="" val="635515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5570" y="0"/>
            <a:ext cx="50196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ítulo 3"/>
          <p:cNvSpPr txBox="1">
            <a:spLocks/>
          </p:cNvSpPr>
          <p:nvPr/>
        </p:nvSpPr>
        <p:spPr bwMode="auto">
          <a:xfrm>
            <a:off x="251520" y="663790"/>
            <a:ext cx="4176464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sz="3600" b="1" dirty="0" smtClean="0">
                <a:cs typeface="Calibri" pitchFamily="34" charset="0"/>
              </a:rPr>
              <a:t>Há uma lógica econômica no </a:t>
            </a:r>
            <a:r>
              <a:rPr lang="pt-BR" sz="3600" b="1" dirty="0">
                <a:cs typeface="Calibri" pitchFamily="34" charset="0"/>
              </a:rPr>
              <a:t>valor pago pelas </a:t>
            </a:r>
            <a:r>
              <a:rPr lang="pt-BR" sz="3600" b="1" dirty="0" smtClean="0">
                <a:cs typeface="Calibri" pitchFamily="34" charset="0"/>
              </a:rPr>
              <a:t>licenças: </a:t>
            </a:r>
            <a:r>
              <a:rPr lang="pt-BR" sz="3600" b="1" dirty="0">
                <a:cs typeface="Calibri" pitchFamily="34" charset="0"/>
              </a:rPr>
              <a:t>quanto maior o número de obrigações menor o valor a ser pago</a:t>
            </a:r>
          </a:p>
        </p:txBody>
      </p:sp>
    </p:spTree>
    <p:extLst>
      <p:ext uri="{BB962C8B-B14F-4D97-AF65-F5344CB8AC3E}">
        <p14:creationId xmlns:p14="http://schemas.microsoft.com/office/powerpoint/2010/main" xmlns="" val="1134881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7740" y="3389"/>
            <a:ext cx="4077601" cy="5143500"/>
          </a:xfrm>
          <a:prstGeom prst="rect">
            <a:avLst/>
          </a:prstGeom>
        </p:spPr>
      </p:pic>
      <p:sp>
        <p:nvSpPr>
          <p:cNvPr id="4" name="Título 3"/>
          <p:cNvSpPr txBox="1">
            <a:spLocks/>
          </p:cNvSpPr>
          <p:nvPr/>
        </p:nvSpPr>
        <p:spPr bwMode="auto">
          <a:xfrm>
            <a:off x="107503" y="915566"/>
            <a:ext cx="4835433" cy="3266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b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t-BR" sz="4000" b="1" dirty="0" smtClean="0">
                <a:cs typeface="Calibri" pitchFamily="34" charset="0"/>
              </a:rPr>
              <a:t>Desde 2001 já foram arrecadados mais de </a:t>
            </a:r>
          </a:p>
          <a:p>
            <a:pPr algn="ctr" eaLnBrk="1" hangingPunct="1">
              <a:lnSpc>
                <a:spcPct val="80000"/>
              </a:lnSpc>
            </a:pPr>
            <a:r>
              <a:rPr lang="pt-BR" sz="4400" b="1" dirty="0" smtClean="0">
                <a:solidFill>
                  <a:srgbClr val="C00000"/>
                </a:solidFill>
                <a:cs typeface="Calibri" pitchFamily="34" charset="0"/>
              </a:rPr>
              <a:t>R$ 84 bilhões </a:t>
            </a:r>
          </a:p>
          <a:p>
            <a:pPr algn="ctr" eaLnBrk="1" hangingPunct="1">
              <a:lnSpc>
                <a:spcPct val="80000"/>
              </a:lnSpc>
            </a:pPr>
            <a:r>
              <a:rPr lang="pt-BR" sz="4000" b="1" dirty="0" smtClean="0">
                <a:cs typeface="Calibri" pitchFamily="34" charset="0"/>
              </a:rPr>
              <a:t>para os fundos setoriais e apenas </a:t>
            </a:r>
          </a:p>
          <a:p>
            <a:pPr algn="ctr" eaLnBrk="1" hangingPunct="1">
              <a:lnSpc>
                <a:spcPct val="80000"/>
              </a:lnSpc>
            </a:pPr>
            <a:r>
              <a:rPr lang="pt-BR" sz="4400" b="1" dirty="0">
                <a:solidFill>
                  <a:srgbClr val="C00000"/>
                </a:solidFill>
                <a:cs typeface="Calibri" pitchFamily="34" charset="0"/>
              </a:rPr>
              <a:t>7</a:t>
            </a:r>
            <a:r>
              <a:rPr lang="pt-BR" sz="4400" b="1" dirty="0" smtClean="0">
                <a:solidFill>
                  <a:srgbClr val="C00000"/>
                </a:solidFill>
                <a:cs typeface="Calibri" pitchFamily="34" charset="0"/>
              </a:rPr>
              <a:t>% foram aplicados</a:t>
            </a:r>
            <a:endParaRPr lang="pt-BR" sz="2000" b="1" i="1" dirty="0">
              <a:solidFill>
                <a:srgbClr val="C000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-1000" y="4880113"/>
            <a:ext cx="4943937" cy="232565"/>
          </a:xfrm>
          <a:prstGeom prst="rect">
            <a:avLst/>
          </a:prstGeom>
          <a:noFill/>
        </p:spPr>
        <p:txBody>
          <a:bodyPr wrap="square" lIns="77917" tIns="38958" rIns="77917" bIns="38958" rtlCol="0">
            <a:spAutoFit/>
          </a:bodyPr>
          <a:lstStyle/>
          <a:p>
            <a:r>
              <a:rPr lang="pt-BR" sz="1000" dirty="0"/>
              <a:t>Fonte: Telebrasil. Fundos Setoriais: FUST, FISTEL e </a:t>
            </a:r>
            <a:r>
              <a:rPr lang="pt-BR" sz="1000" dirty="0" err="1"/>
              <a:t>Funttel</a:t>
            </a:r>
            <a:endParaRPr lang="pt-BR" sz="1000" dirty="0"/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xmlns="" val="491459846"/>
              </p:ext>
            </p:extLst>
          </p:nvPr>
        </p:nvGraphicFramePr>
        <p:xfrm>
          <a:off x="4644008" y="543139"/>
          <a:ext cx="4320480" cy="4336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319505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/>
          </p:cNvSpPr>
          <p:nvPr/>
        </p:nvSpPr>
        <p:spPr bwMode="auto">
          <a:xfrm>
            <a:off x="108125" y="267494"/>
            <a:ext cx="5255963" cy="4248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b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sz="3200" b="1" dirty="0" smtClean="0">
                <a:cs typeface="Calibri" pitchFamily="34" charset="0"/>
              </a:rPr>
              <a:t>O FUST foi </a:t>
            </a:r>
            <a:r>
              <a:rPr lang="pt-BR" sz="3200" b="1" dirty="0">
                <a:cs typeface="Calibri" pitchFamily="34" charset="0"/>
              </a:rPr>
              <a:t>criado </a:t>
            </a:r>
            <a:r>
              <a:rPr lang="pt-BR" sz="3200" b="1" i="1" dirty="0" smtClean="0">
                <a:cs typeface="Calibri" pitchFamily="34" charset="0"/>
              </a:rPr>
              <a:t>“tendo por finalidade proporcionar recursos para o cumprimento das obrigações de </a:t>
            </a:r>
            <a:r>
              <a:rPr lang="pt-BR" sz="3200" b="1" i="1" dirty="0" smtClean="0">
                <a:solidFill>
                  <a:schemeClr val="accent5">
                    <a:lumMod val="75000"/>
                  </a:schemeClr>
                </a:solidFill>
                <a:cs typeface="Calibri" pitchFamily="34" charset="0"/>
              </a:rPr>
              <a:t>universalização</a:t>
            </a:r>
            <a:r>
              <a:rPr lang="pt-BR" sz="3200" b="1" i="1" dirty="0" smtClean="0">
                <a:cs typeface="Calibri" pitchFamily="34" charset="0"/>
              </a:rPr>
              <a:t> de serviços de telecomunicações, que não </a:t>
            </a:r>
            <a:r>
              <a:rPr lang="pt-BR" sz="3200" b="1" i="1" dirty="0" smtClean="0">
                <a:solidFill>
                  <a:schemeClr val="accent5">
                    <a:lumMod val="75000"/>
                  </a:schemeClr>
                </a:solidFill>
                <a:cs typeface="Calibri" pitchFamily="34" charset="0"/>
              </a:rPr>
              <a:t>possa ser recuperada com a exploração eficiente do serviço</a:t>
            </a:r>
            <a:r>
              <a:rPr lang="pt-BR" sz="3200" b="1" i="1" dirty="0" smtClean="0">
                <a:cs typeface="Calibri" pitchFamily="34" charset="0"/>
              </a:rPr>
              <a:t>”</a:t>
            </a:r>
            <a:endParaRPr lang="pt-BR" sz="1600" b="1" i="1" dirty="0">
              <a:solidFill>
                <a:srgbClr val="C000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-1000" y="4880113"/>
            <a:ext cx="4943937" cy="247954"/>
          </a:xfrm>
          <a:prstGeom prst="rect">
            <a:avLst/>
          </a:prstGeom>
          <a:noFill/>
        </p:spPr>
        <p:txBody>
          <a:bodyPr wrap="square" lIns="77917" tIns="38958" rIns="77917" bIns="38958" rtlCol="0">
            <a:spAutoFit/>
          </a:bodyPr>
          <a:lstStyle/>
          <a:p>
            <a:r>
              <a:rPr lang="pt-BR" sz="1100" dirty="0" smtClean="0"/>
              <a:t>FUST: Fundo de Universalização das Telecomunicações, Lei nº 9.998/2000</a:t>
            </a:r>
            <a:endParaRPr lang="pt-BR" sz="1100" dirty="0"/>
          </a:p>
        </p:txBody>
      </p:sp>
      <p:sp>
        <p:nvSpPr>
          <p:cNvPr id="7" name="Retângulo 6"/>
          <p:cNvSpPr/>
          <p:nvPr/>
        </p:nvSpPr>
        <p:spPr>
          <a:xfrm>
            <a:off x="5148064" y="3832261"/>
            <a:ext cx="3994520" cy="103896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lnSpc>
                <a:spcPct val="90000"/>
              </a:lnSpc>
            </a:pPr>
            <a:r>
              <a:rPr lang="pt-BR" b="1" dirty="0" smtClean="0">
                <a:solidFill>
                  <a:srgbClr val="FFFFFF"/>
                </a:solidFill>
                <a:latin typeface="Calibri" pitchFamily="34" charset="0"/>
              </a:rPr>
              <a:t>O modelo de fundos é utilizado em todo o mundo.</a:t>
            </a:r>
          </a:p>
          <a:p>
            <a:pPr marL="0" lvl="1" algn="ctr">
              <a:lnSpc>
                <a:spcPct val="90000"/>
              </a:lnSpc>
            </a:pPr>
            <a:r>
              <a:rPr lang="pt-BR" b="1" dirty="0" smtClean="0">
                <a:solidFill>
                  <a:srgbClr val="FFFFFF"/>
                </a:solidFill>
                <a:latin typeface="Calibri" pitchFamily="34" charset="0"/>
              </a:rPr>
              <a:t>No Brasil o </a:t>
            </a:r>
            <a:r>
              <a:rPr lang="pt-BR" b="1" dirty="0" err="1" smtClean="0">
                <a:solidFill>
                  <a:srgbClr val="FFFFFF"/>
                </a:solidFill>
                <a:latin typeface="Calibri" pitchFamily="34" charset="0"/>
              </a:rPr>
              <a:t>Fust</a:t>
            </a:r>
            <a:r>
              <a:rPr lang="pt-BR" b="1" dirty="0" smtClean="0">
                <a:solidFill>
                  <a:srgbClr val="FFFFFF"/>
                </a:solidFill>
                <a:latin typeface="Calibri" pitchFamily="34" charset="0"/>
              </a:rPr>
              <a:t> já arrecadou R$ 18 bi mas o dinheiro não foi utilizado </a:t>
            </a:r>
            <a:endParaRPr lang="pt-BR" b="1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231" b="10544"/>
          <a:stretch/>
        </p:blipFill>
        <p:spPr>
          <a:xfrm>
            <a:off x="5601814" y="10284"/>
            <a:ext cx="3542186" cy="365187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38665" y="2201346"/>
            <a:ext cx="311477" cy="591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63380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678"/>
          <a:stretch/>
        </p:blipFill>
        <p:spPr bwMode="auto">
          <a:xfrm>
            <a:off x="4541178" y="-1588"/>
            <a:ext cx="4602822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ítulo 3"/>
          <p:cNvSpPr txBox="1">
            <a:spLocks/>
          </p:cNvSpPr>
          <p:nvPr/>
        </p:nvSpPr>
        <p:spPr bwMode="auto">
          <a:xfrm>
            <a:off x="56753" y="1492250"/>
            <a:ext cx="427752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b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sz="8000" b="1" dirty="0">
                <a:solidFill>
                  <a:schemeClr val="accent5">
                    <a:lumMod val="75000"/>
                  </a:schemeClr>
                </a:solidFill>
                <a:cs typeface="Calibri" pitchFamily="34" charset="0"/>
              </a:rPr>
              <a:t>R$ </a:t>
            </a:r>
            <a:r>
              <a:rPr lang="pt-BR" sz="8000" b="1" dirty="0" smtClean="0">
                <a:solidFill>
                  <a:schemeClr val="accent5">
                    <a:lumMod val="75000"/>
                  </a:schemeClr>
                </a:solidFill>
                <a:cs typeface="Calibri" pitchFamily="34" charset="0"/>
              </a:rPr>
              <a:t>60 </a:t>
            </a:r>
            <a:endParaRPr lang="pt-BR" sz="7200" b="1" dirty="0">
              <a:solidFill>
                <a:schemeClr val="accent5">
                  <a:lumMod val="75000"/>
                </a:schemeClr>
              </a:solidFill>
              <a:cs typeface="Calibri" pitchFamily="34" charset="0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pt-BR" sz="4000" b="1" dirty="0">
                <a:solidFill>
                  <a:srgbClr val="464646"/>
                </a:solidFill>
                <a:cs typeface="Calibri" pitchFamily="34" charset="0"/>
              </a:rPr>
              <a:t>bilhões de </a:t>
            </a:r>
            <a:r>
              <a:rPr lang="pt-BR" sz="4400" b="1" dirty="0" smtClean="0">
                <a:solidFill>
                  <a:srgbClr val="474B78">
                    <a:lumMod val="75000"/>
                  </a:srgbClr>
                </a:solidFill>
                <a:cs typeface="Calibri" pitchFamily="34" charset="0"/>
              </a:rPr>
              <a:t>tributos recolhidos</a:t>
            </a:r>
          </a:p>
          <a:p>
            <a:pPr algn="ctr" eaLnBrk="1" hangingPunct="1">
              <a:lnSpc>
                <a:spcPct val="90000"/>
              </a:lnSpc>
            </a:pPr>
            <a:r>
              <a:rPr lang="pt-BR" sz="4000" b="1" dirty="0" smtClean="0">
                <a:solidFill>
                  <a:srgbClr val="464646"/>
                </a:solidFill>
                <a:cs typeface="Calibri" pitchFamily="34" charset="0"/>
              </a:rPr>
              <a:t>em 2014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448" y="4887049"/>
            <a:ext cx="5647446" cy="27698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pt-BR" sz="1200" dirty="0">
                <a:solidFill>
                  <a:prstClr val="black"/>
                </a:solidFill>
              </a:rPr>
              <a:t>Fonte: Telebrasil</a:t>
            </a:r>
            <a:r>
              <a:rPr lang="pt-BR" sz="1200" dirty="0" smtClean="0">
                <a:solidFill>
                  <a:prstClr val="black"/>
                </a:solidFill>
              </a:rPr>
              <a:t>.</a:t>
            </a:r>
            <a:endParaRPr lang="pt-BR" sz="1200" dirty="0">
              <a:solidFill>
                <a:prstClr val="black"/>
              </a:solidFill>
            </a:endParaRPr>
          </a:p>
        </p:txBody>
      </p:sp>
      <p:graphicFrame>
        <p:nvGraphicFramePr>
          <p:cNvPr id="11" name="Gráfico 10"/>
          <p:cNvGraphicFramePr/>
          <p:nvPr>
            <p:extLst>
              <p:ext uri="{D42A27DB-BD31-4B8C-83A1-F6EECF244321}">
                <p14:modId xmlns:p14="http://schemas.microsoft.com/office/powerpoint/2010/main" xmlns="" val="1631248491"/>
              </p:ext>
            </p:extLst>
          </p:nvPr>
        </p:nvGraphicFramePr>
        <p:xfrm>
          <a:off x="4720448" y="681042"/>
          <a:ext cx="4244040" cy="3690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4932040" y="555526"/>
            <a:ext cx="281872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>
                <a:solidFill>
                  <a:prstClr val="black"/>
                </a:solidFill>
              </a:rPr>
              <a:t>Tributos e % sobre a Receita líquida</a:t>
            </a:r>
          </a:p>
          <a:p>
            <a:r>
              <a:rPr lang="pt-BR" sz="1100" b="1" i="1" dirty="0" smtClean="0">
                <a:solidFill>
                  <a:prstClr val="black"/>
                </a:solidFill>
              </a:rPr>
              <a:t>R$ bilhões</a:t>
            </a:r>
            <a:endParaRPr lang="en-US" sz="1100" b="1" i="1" dirty="0">
              <a:solidFill>
                <a:prstClr val="black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915816" y="4440768"/>
            <a:ext cx="4446308" cy="58477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</a:rPr>
              <a:t>De 2002 a 2014 os tributos recolhidos cresceram  204% enquanto a receita líquida cresceu 148%</a:t>
            </a:r>
            <a:endParaRPr lang="pt-B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632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2563" y="5643"/>
            <a:ext cx="5151437" cy="515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95536" y="95610"/>
            <a:ext cx="8284688" cy="106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 anchor="ctr" anchorCtr="1">
            <a:spAutoFit/>
          </a:bodyPr>
          <a:lstStyle/>
          <a:p>
            <a:pPr algn="ctr"/>
            <a:r>
              <a:rPr lang="pt-BR" altLang="ja-JP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MS Mincho" pitchFamily="49" charset="-128"/>
                <a:cs typeface="Times New Roman" pitchFamily="18" charset="0"/>
              </a:rPr>
              <a:t>Comparados com outros 17 países,  </a:t>
            </a:r>
          </a:p>
          <a:p>
            <a:pPr algn="ctr"/>
            <a:r>
              <a:rPr lang="pt-BR" altLang="ja-JP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MS Mincho" pitchFamily="49" charset="-128"/>
                <a:cs typeface="Times New Roman" pitchFamily="18" charset="0"/>
              </a:rPr>
              <a:t>o </a:t>
            </a:r>
            <a:r>
              <a:rPr lang="pt-BR" altLang="ja-JP" sz="3200" b="1" dirty="0">
                <a:solidFill>
                  <a:schemeClr val="tx1">
                    <a:lumMod val="65000"/>
                    <a:lumOff val="35000"/>
                  </a:schemeClr>
                </a:solidFill>
                <a:ea typeface="MS Mincho" pitchFamily="49" charset="-128"/>
                <a:cs typeface="Times New Roman" pitchFamily="18" charset="0"/>
              </a:rPr>
              <a:t>Brasil tem a </a:t>
            </a:r>
            <a:r>
              <a:rPr lang="pt-BR" altLang="ja-JP" sz="3200" b="1" dirty="0">
                <a:solidFill>
                  <a:schemeClr val="accent1">
                    <a:lumMod val="75000"/>
                  </a:schemeClr>
                </a:solidFill>
                <a:ea typeface="MS Mincho" pitchFamily="49" charset="-128"/>
                <a:cs typeface="Times New Roman" pitchFamily="18" charset="0"/>
              </a:rPr>
              <a:t>maior carga </a:t>
            </a:r>
            <a:r>
              <a:rPr lang="pt-BR" altLang="ja-JP" sz="3200" b="1" dirty="0" smtClean="0">
                <a:solidFill>
                  <a:schemeClr val="accent1">
                    <a:lumMod val="75000"/>
                  </a:schemeClr>
                </a:solidFill>
                <a:ea typeface="MS Mincho" pitchFamily="49" charset="-128"/>
                <a:cs typeface="Times New Roman" pitchFamily="18" charset="0"/>
              </a:rPr>
              <a:t>tributária</a:t>
            </a:r>
            <a:endParaRPr lang="pt-BR" altLang="ja-JP" sz="3200" b="1" dirty="0">
              <a:solidFill>
                <a:schemeClr val="tx1">
                  <a:lumMod val="65000"/>
                  <a:lumOff val="35000"/>
                </a:schemeClr>
              </a:solidFill>
              <a:ea typeface="MS Mincho" pitchFamily="49" charset="-128"/>
              <a:cs typeface="Times New Roman" pitchFamily="18" charset="0"/>
            </a:endParaRPr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xmlns="" val="1635796202"/>
              </p:ext>
            </p:extLst>
          </p:nvPr>
        </p:nvGraphicFramePr>
        <p:xfrm>
          <a:off x="309880" y="1491630"/>
          <a:ext cx="8726616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647" t="50000" r="34706"/>
          <a:stretch/>
        </p:blipFill>
        <p:spPr>
          <a:xfrm>
            <a:off x="546200" y="884502"/>
            <a:ext cx="648072" cy="642857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 rot="19164638">
            <a:off x="236503" y="4222820"/>
            <a:ext cx="666849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</a:rPr>
              <a:t>BRASIL</a:t>
            </a:r>
            <a:endParaRPr lang="pt-B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4674" y="4871606"/>
            <a:ext cx="13388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Estudo </a:t>
            </a:r>
            <a:r>
              <a:rPr lang="pt-BR" sz="1100" dirty="0" err="1" smtClean="0"/>
              <a:t>Teleco</a:t>
            </a:r>
            <a:r>
              <a:rPr lang="pt-BR" sz="1100" dirty="0" smtClean="0"/>
              <a:t>, 2015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xmlns="" val="706586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6638" y="277858"/>
            <a:ext cx="3423048" cy="4392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179512" y="1085085"/>
            <a:ext cx="3600400" cy="1198633"/>
          </a:xfrm>
          <a:prstGeom prst="rect">
            <a:avLst/>
          </a:prstGeom>
          <a:solidFill>
            <a:srgbClr val="C00000"/>
          </a:solidFill>
          <a:ln w="571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>
              <a:lnSpc>
                <a:spcPct val="80000"/>
              </a:lnSpc>
              <a:spcBef>
                <a:spcPts val="600"/>
              </a:spcBef>
              <a:defRPr/>
            </a:pPr>
            <a:r>
              <a:rPr lang="pt-BR" sz="2000" dirty="0">
                <a:solidFill>
                  <a:schemeClr val="bg1"/>
                </a:solidFill>
                <a:latin typeface="Calibri" pitchFamily="34" charset="0"/>
              </a:rPr>
              <a:t>é</a:t>
            </a:r>
            <a:r>
              <a:rPr lang="pt-BR" sz="2000" dirty="0" smtClean="0">
                <a:solidFill>
                  <a:schemeClr val="bg1"/>
                </a:solidFill>
                <a:latin typeface="Calibri" pitchFamily="34" charset="0"/>
              </a:rPr>
              <a:t> fundamental reduzir o tempo entre o investimento disponível e a efetiva melhoria da qualidade do serviço</a:t>
            </a:r>
            <a:endParaRPr lang="pt-BR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Título 2"/>
          <p:cNvSpPr>
            <a:spLocks noGrp="1"/>
          </p:cNvSpPr>
          <p:nvPr>
            <p:ph type="title"/>
          </p:nvPr>
        </p:nvSpPr>
        <p:spPr>
          <a:xfrm>
            <a:off x="492144" y="51470"/>
            <a:ext cx="8153400" cy="640432"/>
          </a:xfrm>
        </p:spPr>
        <p:txBody>
          <a:bodyPr>
            <a:normAutofit/>
          </a:bodyPr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melhoria da qualidade 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012160" y="3147814"/>
            <a:ext cx="26831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C00000"/>
                </a:solidFill>
              </a:rPr>
              <a:t>Legislações</a:t>
            </a:r>
            <a:r>
              <a:rPr lang="pt-BR" sz="2400" b="1" dirty="0" smtClean="0">
                <a:solidFill>
                  <a:schemeClr val="tx2"/>
                </a:solidFill>
              </a:rPr>
              <a:t> </a:t>
            </a:r>
            <a:r>
              <a:rPr lang="pt-BR" sz="2400" b="1" dirty="0" smtClean="0"/>
              <a:t>que possibilitem e incentivem os investimentos</a:t>
            </a:r>
            <a:endParaRPr lang="en-US" sz="2400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838924" y="3099613"/>
            <a:ext cx="22719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Processos de </a:t>
            </a:r>
            <a:r>
              <a:rPr lang="pt-BR" sz="2400" b="1" dirty="0" smtClean="0">
                <a:solidFill>
                  <a:srgbClr val="C00000"/>
                </a:solidFill>
              </a:rPr>
              <a:t>licenciamento </a:t>
            </a:r>
            <a:r>
              <a:rPr lang="pt-BR" sz="2400" b="1" dirty="0" smtClean="0"/>
              <a:t>ágil</a:t>
            </a:r>
            <a:endParaRPr lang="en-US" sz="2400" b="1" dirty="0"/>
          </a:p>
        </p:txBody>
      </p:sp>
      <p:sp>
        <p:nvSpPr>
          <p:cNvPr id="10" name="CaixaDeTexto 9"/>
          <p:cNvSpPr txBox="1"/>
          <p:nvPr/>
        </p:nvSpPr>
        <p:spPr>
          <a:xfrm>
            <a:off x="3436026" y="4311775"/>
            <a:ext cx="2271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$$$</a:t>
            </a:r>
            <a:r>
              <a:rPr lang="pt-BR" sz="2400" b="1" dirty="0" smtClean="0">
                <a:solidFill>
                  <a:schemeClr val="tx2"/>
                </a:solidFill>
              </a:rPr>
              <a:t> </a:t>
            </a:r>
            <a:r>
              <a:rPr lang="pt-BR" sz="2400" b="1" dirty="0" smtClean="0">
                <a:solidFill>
                  <a:srgbClr val="C00000"/>
                </a:solidFill>
              </a:rPr>
              <a:t>Investimentos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0468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ítulo 3"/>
          <p:cNvSpPr txBox="1">
            <a:spLocks/>
          </p:cNvSpPr>
          <p:nvPr/>
        </p:nvSpPr>
        <p:spPr bwMode="auto">
          <a:xfrm>
            <a:off x="189787" y="987574"/>
            <a:ext cx="4176463" cy="303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sz="4000" b="1" dirty="0" smtClean="0">
                <a:cs typeface="Calibri" pitchFamily="34" charset="0"/>
              </a:rPr>
              <a:t>A definição das </a:t>
            </a:r>
            <a:r>
              <a:rPr lang="pt-BR" sz="4400" b="1" dirty="0" smtClean="0">
                <a:solidFill>
                  <a:schemeClr val="bg2">
                    <a:lumMod val="25000"/>
                  </a:schemeClr>
                </a:solidFill>
                <a:cs typeface="Calibri" pitchFamily="34" charset="0"/>
              </a:rPr>
              <a:t>políticas públicas </a:t>
            </a:r>
            <a:r>
              <a:rPr lang="pt-BR" sz="4000" b="1" dirty="0" smtClean="0">
                <a:cs typeface="Calibri" pitchFamily="34" charset="0"/>
              </a:rPr>
              <a:t>devem ser feitas baseadas nas </a:t>
            </a:r>
            <a:r>
              <a:rPr lang="pt-BR" sz="5400" b="1" dirty="0" smtClean="0">
                <a:solidFill>
                  <a:schemeClr val="bg2">
                    <a:lumMod val="25000"/>
                  </a:schemeClr>
                </a:solidFill>
                <a:cs typeface="Calibri" pitchFamily="34" charset="0"/>
              </a:rPr>
              <a:t>demandas da sociedade </a:t>
            </a:r>
            <a:endParaRPr lang="pt-BR" sz="4000" b="1" dirty="0">
              <a:solidFill>
                <a:schemeClr val="bg2">
                  <a:lumMod val="25000"/>
                </a:schemeClr>
              </a:solidFill>
              <a:cs typeface="Calibri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416"/>
          <a:stretch/>
        </p:blipFill>
        <p:spPr>
          <a:xfrm>
            <a:off x="1769395" y="-1"/>
            <a:ext cx="7374605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3487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13573"/>
            <a:ext cx="7020983" cy="5101183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611560" y="2283718"/>
            <a:ext cx="4104456" cy="7920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899592" y="771550"/>
            <a:ext cx="6834692" cy="2970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2438" indent="-452438">
              <a:spcBef>
                <a:spcPts val="3000"/>
              </a:spcBef>
              <a:buFont typeface="+mj-lt"/>
              <a:buAutoNum type="arabicPeriod"/>
              <a:tabLst>
                <a:tab pos="452438" algn="l"/>
              </a:tabLst>
            </a:pPr>
            <a:r>
              <a:rPr lang="pt-BR" sz="2800" b="1" dirty="0" smtClean="0"/>
              <a:t>O crescimento da demanda</a:t>
            </a:r>
          </a:p>
          <a:p>
            <a:pPr marL="452438" indent="-452438">
              <a:spcBef>
                <a:spcPts val="3000"/>
              </a:spcBef>
              <a:buFont typeface="+mj-lt"/>
              <a:buAutoNum type="arabicPeriod"/>
              <a:tabLst>
                <a:tab pos="452438" algn="l"/>
              </a:tabLst>
            </a:pPr>
            <a:r>
              <a:rPr lang="pt-BR" sz="2800" b="1" dirty="0" smtClean="0"/>
              <a:t>Demanda da sociedade versus obrigações</a:t>
            </a:r>
          </a:p>
          <a:p>
            <a:pPr marL="452438" indent="-452438">
              <a:spcBef>
                <a:spcPts val="3000"/>
              </a:spcBef>
              <a:buFont typeface="+mj-lt"/>
              <a:buAutoNum type="arabicPeriod"/>
              <a:tabLst>
                <a:tab pos="452438" algn="l"/>
              </a:tabLst>
            </a:pPr>
            <a:r>
              <a:rPr lang="pt-BR" sz="2800" b="1" dirty="0" smtClean="0"/>
              <a:t>Como resolver?</a:t>
            </a:r>
          </a:p>
          <a:p>
            <a:pPr marL="452438" indent="-452438">
              <a:spcBef>
                <a:spcPts val="3000"/>
              </a:spcBef>
              <a:buFont typeface="+mj-lt"/>
              <a:buAutoNum type="arabicPeriod"/>
              <a:tabLst>
                <a:tab pos="452438" algn="l"/>
              </a:tabLst>
            </a:pPr>
            <a:r>
              <a:rPr lang="pt-BR" sz="2800" b="1" dirty="0" smtClean="0"/>
              <a:t>Conclusão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xmlns="" val="2040285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03648" y="0"/>
            <a:ext cx="7740352" cy="5146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11560" y="863590"/>
            <a:ext cx="424847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7800"/>
              </a:spcBef>
            </a:pPr>
            <a:r>
              <a:rPr lang="pt-BR" sz="3600" b="1" dirty="0" smtClean="0"/>
              <a:t>A única forma de suprir essa demanda e </a:t>
            </a:r>
            <a:r>
              <a:rPr lang="pt-BR" sz="4000" b="1" dirty="0" smtClean="0">
                <a:solidFill>
                  <a:schemeClr val="accent5">
                    <a:lumMod val="75000"/>
                  </a:schemeClr>
                </a:solidFill>
              </a:rPr>
              <a:t>melhorar</a:t>
            </a:r>
            <a:r>
              <a:rPr lang="pt-BR" sz="3600" b="1" dirty="0" smtClean="0">
                <a:solidFill>
                  <a:schemeClr val="tx2"/>
                </a:solidFill>
              </a:rPr>
              <a:t> </a:t>
            </a:r>
            <a:r>
              <a:rPr lang="pt-BR" sz="3600" b="1" dirty="0" smtClean="0"/>
              <a:t>a</a:t>
            </a:r>
            <a:r>
              <a:rPr lang="pt-BR" sz="3600" b="1" dirty="0" smtClean="0">
                <a:solidFill>
                  <a:schemeClr val="tx2"/>
                </a:solidFill>
              </a:rPr>
              <a:t> </a:t>
            </a:r>
            <a:r>
              <a:rPr lang="pt-BR" sz="4000" b="1" dirty="0" smtClean="0">
                <a:solidFill>
                  <a:schemeClr val="accent5">
                    <a:lumMod val="75000"/>
                  </a:schemeClr>
                </a:solidFill>
              </a:rPr>
              <a:t>qualidade</a:t>
            </a:r>
            <a:r>
              <a:rPr lang="pt-BR" sz="3600" b="1" dirty="0" smtClean="0"/>
              <a:t> da rede é instalando mais </a:t>
            </a:r>
            <a:r>
              <a:rPr lang="pt-BR" sz="4000" b="1" dirty="0" smtClean="0">
                <a:solidFill>
                  <a:schemeClr val="accent5">
                    <a:lumMod val="75000"/>
                  </a:schemeClr>
                </a:solidFill>
              </a:rPr>
              <a:t>antenas</a:t>
            </a:r>
          </a:p>
        </p:txBody>
      </p:sp>
    </p:spTree>
    <p:extLst>
      <p:ext uri="{BB962C8B-B14F-4D97-AF65-F5344CB8AC3E}">
        <p14:creationId xmlns:p14="http://schemas.microsoft.com/office/powerpoint/2010/main" xmlns="" val="3192728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r="22285"/>
          <a:stretch/>
        </p:blipFill>
        <p:spPr bwMode="auto">
          <a:xfrm>
            <a:off x="4427985" y="1098174"/>
            <a:ext cx="4716016" cy="4047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ítulo 3"/>
          <p:cNvSpPr txBox="1">
            <a:spLocks/>
          </p:cNvSpPr>
          <p:nvPr/>
        </p:nvSpPr>
        <p:spPr bwMode="auto">
          <a:xfrm>
            <a:off x="211410" y="195486"/>
            <a:ext cx="760095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t-BR" sz="3600" b="1" kern="120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9pPr>
            <a:extLst/>
          </a:lstStyle>
          <a:p>
            <a:pPr eaLnBrk="1" hangingPunct="1">
              <a:lnSpc>
                <a:spcPct val="90000"/>
              </a:lnSpc>
            </a:pPr>
            <a:endParaRPr lang="pt-BR" dirty="0" smtClean="0"/>
          </a:p>
        </p:txBody>
      </p:sp>
      <p:sp>
        <p:nvSpPr>
          <p:cNvPr id="17" name="CaixaDeTexto 16"/>
          <p:cNvSpPr txBox="1"/>
          <p:nvPr/>
        </p:nvSpPr>
        <p:spPr>
          <a:xfrm>
            <a:off x="0" y="10681"/>
            <a:ext cx="9144000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7800"/>
              </a:spcBef>
            </a:pPr>
            <a:r>
              <a:rPr lang="pt-BR" sz="3200" b="1" dirty="0"/>
              <a:t>A demanda por conectividade e mobilidade da sociedade cresce exponencialmente</a:t>
            </a:r>
          </a:p>
        </p:txBody>
      </p:sp>
      <p:sp>
        <p:nvSpPr>
          <p:cNvPr id="11" name="Título 3"/>
          <p:cNvSpPr txBox="1">
            <a:spLocks/>
          </p:cNvSpPr>
          <p:nvPr/>
        </p:nvSpPr>
        <p:spPr bwMode="auto">
          <a:xfrm>
            <a:off x="385263" y="1347614"/>
            <a:ext cx="4618785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sz="3200" b="1" dirty="0" smtClean="0">
                <a:cs typeface="Calibri" pitchFamily="34" charset="0"/>
              </a:rPr>
              <a:t>O tráfego móvel de dados no Brasil vai crescer </a:t>
            </a:r>
            <a:r>
              <a:rPr lang="pt-BR" sz="4400" b="1" dirty="0" smtClean="0">
                <a:solidFill>
                  <a:schemeClr val="accent4">
                    <a:lumMod val="75000"/>
                  </a:schemeClr>
                </a:solidFill>
                <a:cs typeface="Calibri" pitchFamily="34" charset="0"/>
              </a:rPr>
              <a:t>9X</a:t>
            </a:r>
            <a:r>
              <a:rPr lang="pt-BR" sz="3200" b="1" dirty="0" smtClean="0">
                <a:cs typeface="Calibri" pitchFamily="34" charset="0"/>
              </a:rPr>
              <a:t> entre 2014 e 2019</a:t>
            </a:r>
          </a:p>
          <a:p>
            <a:pPr algn="ctr" eaLnBrk="1" hangingPunct="1"/>
            <a:r>
              <a:rPr lang="pt-BR" sz="3200" b="1" dirty="0" smtClean="0">
                <a:cs typeface="Calibri" pitchFamily="34" charset="0"/>
              </a:rPr>
              <a:t>taxa média anual de crescimento de </a:t>
            </a:r>
          </a:p>
          <a:p>
            <a:pPr algn="ctr" eaLnBrk="1" hangingPunct="1"/>
            <a:r>
              <a:rPr lang="pt-BR" sz="4800" b="1" dirty="0" smtClean="0">
                <a:solidFill>
                  <a:schemeClr val="accent4">
                    <a:lumMod val="75000"/>
                  </a:schemeClr>
                </a:solidFill>
                <a:cs typeface="Calibri" pitchFamily="34" charset="0"/>
              </a:rPr>
              <a:t>56%</a:t>
            </a:r>
            <a:endParaRPr lang="pt-BR" sz="3200" b="1" dirty="0">
              <a:solidFill>
                <a:schemeClr val="accent4">
                  <a:lumMod val="75000"/>
                </a:schemeClr>
              </a:solidFill>
              <a:cs typeface="Calibri" pitchFamily="34" charset="0"/>
            </a:endParaRPr>
          </a:p>
        </p:txBody>
      </p:sp>
      <p:sp>
        <p:nvSpPr>
          <p:cNvPr id="12" name="CaixaDeTexto 4"/>
          <p:cNvSpPr txBox="1">
            <a:spLocks noChangeArrowheads="1"/>
          </p:cNvSpPr>
          <p:nvPr/>
        </p:nvSpPr>
        <p:spPr bwMode="auto">
          <a:xfrm>
            <a:off x="0" y="4881565"/>
            <a:ext cx="325281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pt-BR" sz="1050" dirty="0"/>
              <a:t>Fonte: </a:t>
            </a:r>
            <a:r>
              <a:rPr lang="pt-BR" sz="1050" dirty="0" smtClean="0"/>
              <a:t>Cisco, </a:t>
            </a:r>
            <a:r>
              <a:rPr lang="en-US" sz="1050" dirty="0"/>
              <a:t>VNI Mobile Forecast Highlights, </a:t>
            </a:r>
            <a:r>
              <a:rPr lang="en-US" sz="1050" dirty="0" smtClean="0"/>
              <a:t>2014-2019</a:t>
            </a:r>
            <a:endParaRPr lang="pt-BR" sz="1050" dirty="0"/>
          </a:p>
        </p:txBody>
      </p:sp>
    </p:spTree>
    <p:extLst>
      <p:ext uri="{BB962C8B-B14F-4D97-AF65-F5344CB8AC3E}">
        <p14:creationId xmlns:p14="http://schemas.microsoft.com/office/powerpoint/2010/main" xmlns="" val="2342238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59551"/>
          <a:stretch/>
        </p:blipFill>
        <p:spPr bwMode="auto">
          <a:xfrm flipH="1">
            <a:off x="0" y="0"/>
            <a:ext cx="3142023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tângulo 20"/>
          <p:cNvSpPr/>
          <p:nvPr/>
        </p:nvSpPr>
        <p:spPr>
          <a:xfrm>
            <a:off x="1212827" y="3825678"/>
            <a:ext cx="4198066" cy="97832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57150" cmpd="dbl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>
              <a:lnSpc>
                <a:spcPct val="80000"/>
              </a:lnSpc>
              <a:spcBef>
                <a:spcPts val="600"/>
              </a:spcBef>
              <a:defRPr/>
            </a:pPr>
            <a:r>
              <a:rPr lang="pt-BR" sz="2000" dirty="0" smtClean="0">
                <a:solidFill>
                  <a:schemeClr val="bg1"/>
                </a:solidFill>
                <a:latin typeface="Calibri" pitchFamily="34" charset="0"/>
              </a:rPr>
              <a:t>o grande desafio agora é adequar as legislações municipais que impõem limites e morosidades</a:t>
            </a:r>
            <a:endParaRPr lang="pt-BR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853" b="10855"/>
          <a:stretch/>
        </p:blipFill>
        <p:spPr bwMode="auto">
          <a:xfrm>
            <a:off x="6120296" y="1833452"/>
            <a:ext cx="2389852" cy="13951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300000"/>
            </a:camera>
            <a:lightRig rig="balanced" dir="t">
              <a:rot lat="0" lon="0" rev="3000000"/>
            </a:lightRig>
          </a:scene3d>
          <a:sp3d extrusionH="476250">
            <a:bevelT w="158750"/>
            <a:bevelB w="635000" h="3810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70259"/>
            <a:ext cx="2319378" cy="158366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300000"/>
            </a:camera>
            <a:lightRig rig="balanced" dir="t">
              <a:rot lat="0" lon="0" rev="3000000"/>
            </a:lightRig>
          </a:scene3d>
          <a:sp3d extrusionH="476250">
            <a:bevelT w="158750"/>
            <a:bevelB w="635000" h="3810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1974" y="3278290"/>
            <a:ext cx="2333006" cy="158366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300000"/>
            </a:camera>
            <a:lightRig rig="balanced" dir="t">
              <a:rot lat="0" lon="0" rev="3000000"/>
            </a:lightRig>
          </a:scene3d>
          <a:sp3d extrusionH="476250">
            <a:bevelT w="158750"/>
            <a:bevelB w="635000" h="3810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CaixaDeTexto 35"/>
          <p:cNvSpPr txBox="1"/>
          <p:nvPr/>
        </p:nvSpPr>
        <p:spPr>
          <a:xfrm rot="21257974">
            <a:off x="6188325" y="2229099"/>
            <a:ext cx="2298282" cy="44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 13.116/15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ítulo 3"/>
          <p:cNvSpPr txBox="1">
            <a:spLocks/>
          </p:cNvSpPr>
          <p:nvPr/>
        </p:nvSpPr>
        <p:spPr bwMode="auto">
          <a:xfrm>
            <a:off x="1115616" y="627534"/>
            <a:ext cx="4392488" cy="303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sz="4000" b="1" dirty="0">
                <a:cs typeface="Calibri" pitchFamily="34" charset="0"/>
              </a:rPr>
              <a:t>a</a:t>
            </a:r>
            <a:r>
              <a:rPr lang="pt-BR" sz="4000" b="1" dirty="0" smtClean="0">
                <a:cs typeface="Calibri" pitchFamily="34" charset="0"/>
              </a:rPr>
              <a:t> Lei das Antenas </a:t>
            </a:r>
            <a:r>
              <a:rPr lang="pt-BR" sz="3000" b="1" dirty="0" smtClean="0">
                <a:cs typeface="Calibri" pitchFamily="34" charset="0"/>
              </a:rPr>
              <a:t>aprovada foi um passo importante para agilizar a instalação de infraestrutura de </a:t>
            </a:r>
            <a:r>
              <a:rPr lang="pt-BR" sz="3000" b="1" dirty="0" err="1" smtClean="0">
                <a:cs typeface="Calibri" pitchFamily="34" charset="0"/>
              </a:rPr>
              <a:t>telecom</a:t>
            </a:r>
            <a:endParaRPr lang="pt-BR" sz="3000" b="1" dirty="0">
              <a:cs typeface="Calibri" pitchFamily="34" charset="0"/>
            </a:endParaRPr>
          </a:p>
        </p:txBody>
      </p:sp>
      <p:sp>
        <p:nvSpPr>
          <p:cNvPr id="9" name="Título 3"/>
          <p:cNvSpPr txBox="1">
            <a:spLocks/>
          </p:cNvSpPr>
          <p:nvPr/>
        </p:nvSpPr>
        <p:spPr bwMode="auto">
          <a:xfrm rot="21258793">
            <a:off x="6498876" y="4265965"/>
            <a:ext cx="2016935" cy="366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c</a:t>
            </a:r>
            <a:r>
              <a:rPr lang="pt-B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ompetência municipal: uso do solo</a:t>
            </a:r>
            <a:endParaRPr lang="pt-BR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</p:txBody>
      </p:sp>
      <p:sp>
        <p:nvSpPr>
          <p:cNvPr id="10" name="Título 3"/>
          <p:cNvSpPr txBox="1">
            <a:spLocks/>
          </p:cNvSpPr>
          <p:nvPr/>
        </p:nvSpPr>
        <p:spPr bwMode="auto">
          <a:xfrm rot="21320968">
            <a:off x="6306295" y="2509880"/>
            <a:ext cx="2041228" cy="366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c</a:t>
            </a:r>
            <a:r>
              <a:rPr lang="pt-B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ompetência federal</a:t>
            </a:r>
            <a:endParaRPr lang="pt-BR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</p:txBody>
      </p:sp>
      <p:sp>
        <p:nvSpPr>
          <p:cNvPr id="20" name="Título 3"/>
          <p:cNvSpPr txBox="1">
            <a:spLocks/>
          </p:cNvSpPr>
          <p:nvPr/>
        </p:nvSpPr>
        <p:spPr bwMode="auto">
          <a:xfrm rot="21271172">
            <a:off x="6060828" y="1112977"/>
            <a:ext cx="2267182" cy="366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limites à exposição humana a campos </a:t>
            </a:r>
            <a:r>
              <a:rPr lang="pt-B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eletromagnéticos</a:t>
            </a:r>
            <a:endParaRPr lang="pt-BR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 rot="21308615">
            <a:off x="6276435" y="3630500"/>
            <a:ext cx="2341750" cy="690638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Legislações Municipais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aixaDeTexto 14"/>
          <p:cNvSpPr txBox="1"/>
          <p:nvPr/>
        </p:nvSpPr>
        <p:spPr>
          <a:xfrm rot="21242791">
            <a:off x="6198177" y="359297"/>
            <a:ext cx="1811265" cy="79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 Federal 11.934/09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9657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Y:\PASTA\IMAGENS\dreamstime_xl_61505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32504"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ítulo 3"/>
          <p:cNvSpPr txBox="1">
            <a:spLocks/>
          </p:cNvSpPr>
          <p:nvPr/>
        </p:nvSpPr>
        <p:spPr bwMode="auto">
          <a:xfrm>
            <a:off x="271366" y="267494"/>
            <a:ext cx="480469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Principais ganhos com </a:t>
            </a:r>
          </a:p>
          <a:p>
            <a:pPr algn="ctr" eaLnBrk="1" hangingPunct="1">
              <a:lnSpc>
                <a:spcPct val="90000"/>
              </a:lnSpc>
            </a:pPr>
            <a:r>
              <a:rPr lang="pt-B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a Lei das Antenas</a:t>
            </a:r>
            <a:endParaRPr lang="pt-B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</p:txBody>
      </p:sp>
      <p:sp>
        <p:nvSpPr>
          <p:cNvPr id="13" name="Título 3"/>
          <p:cNvSpPr txBox="1">
            <a:spLocks/>
          </p:cNvSpPr>
          <p:nvPr/>
        </p:nvSpPr>
        <p:spPr bwMode="auto">
          <a:xfrm>
            <a:off x="323528" y="1418976"/>
            <a:ext cx="5400600" cy="3457029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xtLst/>
        </p:spPr>
        <p:txBody>
          <a:bodyPr lIns="91420" tIns="45709" rIns="91420" bIns="45709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pt-BR" b="1" dirty="0" smtClean="0">
                <a:cs typeface="Calibri" pitchFamily="34" charset="0"/>
              </a:rPr>
              <a:t>60 dias é o prazo máximo para a emissão de licenças</a:t>
            </a:r>
          </a:p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pt-BR" b="1" dirty="0" smtClean="0">
                <a:cs typeface="Calibri" pitchFamily="34" charset="0"/>
              </a:rPr>
              <a:t>Pedido de licenciamento endereçado para apenas um órgão e simplificado, inclusive o ambiental</a:t>
            </a:r>
          </a:p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pt-BR" b="1" dirty="0" smtClean="0">
                <a:cs typeface="Calibri" pitchFamily="34" charset="0"/>
              </a:rPr>
              <a:t>Dispensa de licenciamento de antenas de pequeno porte</a:t>
            </a:r>
          </a:p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pt-BR" b="1" dirty="0" smtClean="0">
                <a:cs typeface="Calibri" pitchFamily="34" charset="0"/>
              </a:rPr>
              <a:t>Dispensa de licenciamento de </a:t>
            </a:r>
            <a:r>
              <a:rPr lang="pt-BR" b="1" dirty="0">
                <a:cs typeface="Calibri" pitchFamily="34" charset="0"/>
              </a:rPr>
              <a:t>antenas com características técnicas </a:t>
            </a:r>
            <a:r>
              <a:rPr lang="pt-BR" b="1" dirty="0" smtClean="0">
                <a:cs typeface="Calibri" pitchFamily="34" charset="0"/>
              </a:rPr>
              <a:t>semelhantes à </a:t>
            </a:r>
            <a:r>
              <a:rPr lang="pt-BR" b="1" dirty="0">
                <a:cs typeface="Calibri" pitchFamily="34" charset="0"/>
              </a:rPr>
              <a:t>instalações já feitas anteriormente</a:t>
            </a:r>
            <a:endParaRPr lang="pt-BR" b="1" dirty="0" smtClean="0">
              <a:cs typeface="Calibri" pitchFamily="34" charset="0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pt-BR" b="1" dirty="0" smtClean="0">
                <a:cs typeface="Calibri" pitchFamily="34" charset="0"/>
              </a:rPr>
              <a:t>Não pagamento pelo direito de passagem em vias públicas, faixas de domínio e outros bens públicos</a:t>
            </a:r>
          </a:p>
        </p:txBody>
      </p:sp>
    </p:spTree>
    <p:extLst>
      <p:ext uri="{BB962C8B-B14F-4D97-AF65-F5344CB8AC3E}">
        <p14:creationId xmlns:p14="http://schemas.microsoft.com/office/powerpoint/2010/main" xmlns="" val="532609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39033"/>
          <a:stretch/>
        </p:blipFill>
        <p:spPr bwMode="auto">
          <a:xfrm>
            <a:off x="4427985" y="1"/>
            <a:ext cx="4716016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ítulo 3"/>
          <p:cNvSpPr txBox="1">
            <a:spLocks/>
          </p:cNvSpPr>
          <p:nvPr/>
        </p:nvSpPr>
        <p:spPr bwMode="auto">
          <a:xfrm>
            <a:off x="179513" y="733608"/>
            <a:ext cx="4176463" cy="3676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sz="3200" b="1" dirty="0" smtClean="0">
                <a:cs typeface="Calibri" pitchFamily="34" charset="0"/>
              </a:rPr>
              <a:t>Os processos de licenciamentos junto às Prefeituras devem agora ir ao encontro da nova lei aprovada para garantir a agilidade necessária para suprir a demanda da sociedade</a:t>
            </a:r>
            <a:endParaRPr lang="pt-BR" sz="3200" b="1" dirty="0"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1839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5570" y="0"/>
            <a:ext cx="50196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ítulo 3"/>
          <p:cNvSpPr txBox="1">
            <a:spLocks/>
          </p:cNvSpPr>
          <p:nvPr/>
        </p:nvSpPr>
        <p:spPr bwMode="auto">
          <a:xfrm>
            <a:off x="673295" y="627534"/>
            <a:ext cx="3898705" cy="2990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sz="4000" b="1" dirty="0" smtClean="0">
                <a:cs typeface="Calibri" pitchFamily="34" charset="0"/>
              </a:rPr>
              <a:t>E para instalar tantas antenas, são necessários grandes investimentos </a:t>
            </a:r>
            <a:endParaRPr lang="pt-BR" sz="4000" b="1" dirty="0">
              <a:cs typeface="Calibri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306015" y="3795886"/>
            <a:ext cx="5328592" cy="951932"/>
          </a:xfrm>
          <a:prstGeom prst="rect">
            <a:avLst/>
          </a:prstGeom>
          <a:solidFill>
            <a:srgbClr val="C00000"/>
          </a:solidFill>
          <a:ln w="57150" cmpd="dbl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>
              <a:lnSpc>
                <a:spcPct val="80000"/>
              </a:lnSpc>
              <a:spcBef>
                <a:spcPts val="600"/>
              </a:spcBef>
              <a:defRPr/>
            </a:pPr>
            <a:r>
              <a:rPr lang="pt-BR" sz="2000" b="1" dirty="0" smtClean="0">
                <a:solidFill>
                  <a:schemeClr val="bg1"/>
                </a:solidFill>
                <a:latin typeface="Calibri" pitchFamily="34" charset="0"/>
              </a:rPr>
              <a:t>Em um momento de tantos desafios econômicos, o estímulo aos investimentos se torna ainda mais fundamental</a:t>
            </a:r>
            <a:endParaRPr lang="pt-BR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6701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13573"/>
            <a:ext cx="7020983" cy="5101183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611560" y="3075806"/>
            <a:ext cx="4104456" cy="7920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899592" y="771550"/>
            <a:ext cx="6834692" cy="2970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2438" indent="-452438">
              <a:spcBef>
                <a:spcPts val="3000"/>
              </a:spcBef>
              <a:buFont typeface="+mj-lt"/>
              <a:buAutoNum type="arabicPeriod"/>
              <a:tabLst>
                <a:tab pos="452438" algn="l"/>
              </a:tabLst>
            </a:pPr>
            <a:r>
              <a:rPr lang="pt-BR" sz="2800" b="1" dirty="0" smtClean="0"/>
              <a:t>O crescimento da demanda</a:t>
            </a:r>
          </a:p>
          <a:p>
            <a:pPr marL="452438" indent="-452438">
              <a:spcBef>
                <a:spcPts val="3000"/>
              </a:spcBef>
              <a:buFont typeface="+mj-lt"/>
              <a:buAutoNum type="arabicPeriod"/>
              <a:tabLst>
                <a:tab pos="452438" algn="l"/>
              </a:tabLst>
            </a:pPr>
            <a:r>
              <a:rPr lang="pt-BR" sz="2800" b="1" dirty="0" smtClean="0"/>
              <a:t>Demanda da sociedade versus obrigações</a:t>
            </a:r>
          </a:p>
          <a:p>
            <a:pPr marL="452438" indent="-452438">
              <a:spcBef>
                <a:spcPts val="3000"/>
              </a:spcBef>
              <a:buFont typeface="+mj-lt"/>
              <a:buAutoNum type="arabicPeriod"/>
              <a:tabLst>
                <a:tab pos="452438" algn="l"/>
              </a:tabLst>
            </a:pPr>
            <a:r>
              <a:rPr lang="pt-BR" sz="2800" b="1" dirty="0" smtClean="0"/>
              <a:t>Como resolver?</a:t>
            </a:r>
          </a:p>
          <a:p>
            <a:pPr marL="452438" indent="-452438">
              <a:spcBef>
                <a:spcPts val="3000"/>
              </a:spcBef>
              <a:buFont typeface="+mj-lt"/>
              <a:buAutoNum type="arabicPeriod"/>
              <a:tabLst>
                <a:tab pos="452438" algn="l"/>
              </a:tabLst>
            </a:pPr>
            <a:r>
              <a:rPr lang="pt-BR" sz="2800" b="1" dirty="0" smtClean="0"/>
              <a:t>Conclusão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xmlns="" val="4072181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2536" y="-1"/>
            <a:ext cx="5301464" cy="5148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344076" y="401236"/>
            <a:ext cx="38884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</a:pPr>
            <a:r>
              <a:rPr lang="pt-BR" sz="3200" b="1" dirty="0" smtClean="0"/>
              <a:t>Pesquisa da </a:t>
            </a:r>
            <a:r>
              <a:rPr lang="pt-BR" sz="3200" b="1" dirty="0" err="1" smtClean="0"/>
              <a:t>Fecomércio</a:t>
            </a:r>
            <a:r>
              <a:rPr lang="pt-BR" sz="3200" b="1" dirty="0" smtClean="0"/>
              <a:t>/RJ no ano passado mostrou que os smartphones são os produtos mais desejados no Natal</a:t>
            </a:r>
          </a:p>
        </p:txBody>
      </p:sp>
      <p:sp>
        <p:nvSpPr>
          <p:cNvPr id="7" name="Retângulo 6"/>
          <p:cNvSpPr/>
          <p:nvPr/>
        </p:nvSpPr>
        <p:spPr>
          <a:xfrm>
            <a:off x="395536" y="3712058"/>
            <a:ext cx="3764964" cy="65989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latin typeface="Calibri" pitchFamily="34" charset="0"/>
              </a:rPr>
              <a:t>Em dez/14 foram mais de 5,8 milhões de aparelhos habilitados</a:t>
            </a:r>
            <a:endParaRPr lang="pt-BR" b="1" i="1" dirty="0">
              <a:latin typeface="Calibri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074" y="4881880"/>
            <a:ext cx="18020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/>
              <a:t>Fonte: http://goo.gl/Tt0GV5</a:t>
            </a:r>
          </a:p>
        </p:txBody>
      </p:sp>
    </p:spTree>
    <p:extLst>
      <p:ext uri="{BB962C8B-B14F-4D97-AF65-F5344CB8AC3E}">
        <p14:creationId xmlns:p14="http://schemas.microsoft.com/office/powerpoint/2010/main" xmlns="" val="23051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2536" y="-1"/>
            <a:ext cx="5301464" cy="5148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344076" y="401236"/>
            <a:ext cx="38884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</a:pPr>
            <a:r>
              <a:rPr lang="pt-BR" sz="3200" b="1" dirty="0" smtClean="0"/>
              <a:t>Em 2015, a expectativa é que o Natal não seja mais dos </a:t>
            </a:r>
            <a:r>
              <a:rPr lang="pt-BR" sz="3200" b="1" i="1" dirty="0" smtClean="0"/>
              <a:t>Smartphones</a:t>
            </a:r>
          </a:p>
        </p:txBody>
      </p:sp>
      <p:sp>
        <p:nvSpPr>
          <p:cNvPr id="7" name="Retângulo 6"/>
          <p:cNvSpPr/>
          <p:nvPr/>
        </p:nvSpPr>
        <p:spPr>
          <a:xfrm>
            <a:off x="405900" y="2715766"/>
            <a:ext cx="3764964" cy="1944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pt-BR" sz="2000" b="1" dirty="0" smtClean="0">
                <a:solidFill>
                  <a:schemeClr val="tx1"/>
                </a:solidFill>
                <a:latin typeface="Calibri" pitchFamily="34" charset="0"/>
              </a:rPr>
              <a:t>Vários estados com previsão de aumento de ICMS sobre os serviços de </a:t>
            </a:r>
            <a:r>
              <a:rPr lang="pt-BR" sz="2000" b="1" dirty="0" err="1" smtClean="0">
                <a:solidFill>
                  <a:schemeClr val="tx1"/>
                </a:solidFill>
                <a:latin typeface="Calibri" pitchFamily="34" charset="0"/>
              </a:rPr>
              <a:t>telecom</a:t>
            </a:r>
            <a:endParaRPr lang="pt-BR" sz="2000" b="1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pt-BR" sz="2000" b="1" dirty="0" smtClean="0">
                <a:solidFill>
                  <a:schemeClr val="tx1"/>
                </a:solidFill>
                <a:latin typeface="Calibri" pitchFamily="34" charset="0"/>
              </a:rPr>
              <a:t>Fim da desoneração dos </a:t>
            </a:r>
            <a:r>
              <a:rPr lang="pt-BR" sz="2000" b="1" i="1" dirty="0" smtClean="0">
                <a:solidFill>
                  <a:schemeClr val="tx1"/>
                </a:solidFill>
                <a:latin typeface="Calibri" pitchFamily="34" charset="0"/>
              </a:rPr>
              <a:t>smartphones</a:t>
            </a:r>
          </a:p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pt-BR" sz="2000" b="1" dirty="0" smtClean="0">
                <a:solidFill>
                  <a:schemeClr val="tx1"/>
                </a:solidFill>
                <a:latin typeface="Calibri" pitchFamily="34" charset="0"/>
              </a:rPr>
              <a:t>Aumento do dólar </a:t>
            </a:r>
            <a:endParaRPr lang="pt-BR" sz="20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118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ítulo 3"/>
          <p:cNvSpPr txBox="1">
            <a:spLocks/>
          </p:cNvSpPr>
          <p:nvPr/>
        </p:nvSpPr>
        <p:spPr bwMode="auto">
          <a:xfrm>
            <a:off x="251520" y="772022"/>
            <a:ext cx="4752528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sz="3600" b="1" dirty="0" smtClean="0">
                <a:cs typeface="Calibri" pitchFamily="34" charset="0"/>
              </a:rPr>
              <a:t>A expansão da cobertura dos serviços de telecomunicações nas áreas </a:t>
            </a:r>
            <a:r>
              <a:rPr lang="pt-BR" sz="3600" b="1" dirty="0" smtClean="0">
                <a:solidFill>
                  <a:srgbClr val="C00000"/>
                </a:solidFill>
                <a:cs typeface="Calibri" pitchFamily="34" charset="0"/>
              </a:rPr>
              <a:t>sem atratividade econômica </a:t>
            </a:r>
            <a:r>
              <a:rPr lang="pt-BR" sz="3600" b="1" dirty="0" smtClean="0">
                <a:cs typeface="Calibri" pitchFamily="34" charset="0"/>
              </a:rPr>
              <a:t>precisam ser alvo de </a:t>
            </a:r>
            <a:r>
              <a:rPr lang="pt-BR" sz="3600" b="1" dirty="0" smtClean="0">
                <a:solidFill>
                  <a:srgbClr val="C00000"/>
                </a:solidFill>
                <a:cs typeface="Calibri" pitchFamily="34" charset="0"/>
              </a:rPr>
              <a:t>políticas públicas</a:t>
            </a:r>
            <a:endParaRPr lang="pt-BR" sz="3600" b="1" dirty="0">
              <a:solidFill>
                <a:srgbClr val="C00000"/>
              </a:solidFill>
              <a:cs typeface="Calibri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713326" y="0"/>
            <a:ext cx="343067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673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4041" y="1"/>
            <a:ext cx="4599960" cy="51435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395536" y="1419622"/>
            <a:ext cx="567823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800"/>
              </a:spcBef>
              <a:buFont typeface="Wingdings" pitchFamily="2" charset="2"/>
              <a:buChar char="ü"/>
            </a:pPr>
            <a:r>
              <a:rPr lang="pt-BR" sz="3200" b="1" dirty="0" smtClean="0"/>
              <a:t>Utilização de fundos setoriais para investimento</a:t>
            </a:r>
          </a:p>
          <a:p>
            <a:pPr marL="457200" indent="-457200">
              <a:spcBef>
                <a:spcPts val="1800"/>
              </a:spcBef>
              <a:buFont typeface="Wingdings" pitchFamily="2" charset="2"/>
              <a:buChar char="ü"/>
            </a:pPr>
            <a:r>
              <a:rPr lang="pt-BR" sz="3200" b="1" dirty="0" smtClean="0"/>
              <a:t>Elaboração de Editais focados na expansão da cobertura</a:t>
            </a:r>
          </a:p>
          <a:p>
            <a:pPr marL="457200" indent="-457200">
              <a:spcBef>
                <a:spcPts val="1800"/>
              </a:spcBef>
              <a:buFont typeface="Wingdings" pitchFamily="2" charset="2"/>
              <a:buChar char="ü"/>
            </a:pPr>
            <a:r>
              <a:rPr lang="pt-BR" sz="3200" b="1" dirty="0" smtClean="0"/>
              <a:t>Disseminar a Lei Geral de Antenas nos municípios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35023" y="491158"/>
            <a:ext cx="6353201" cy="640432"/>
          </a:xfrm>
        </p:spPr>
        <p:txBody>
          <a:bodyPr>
            <a:normAutofit fontScale="90000"/>
          </a:bodyPr>
          <a:lstStyle/>
          <a:p>
            <a:r>
              <a:rPr lang="pt-BR" sz="3200" dirty="0" smtClean="0">
                <a:solidFill>
                  <a:schemeClr val="tx1"/>
                </a:solidFill>
              </a:rPr>
              <a:t>Propostas para expansão da cobertura e melhoria da qualidade</a:t>
            </a:r>
            <a:endParaRPr lang="pt-BR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6897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388"/>
          <a:stretch/>
        </p:blipFill>
        <p:spPr>
          <a:xfrm>
            <a:off x="0" y="-1587"/>
            <a:ext cx="9144000" cy="5145087"/>
          </a:xfrm>
          <a:prstGeom prst="rect">
            <a:avLst/>
          </a:prstGeom>
        </p:spPr>
      </p:pic>
      <p:sp>
        <p:nvSpPr>
          <p:cNvPr id="28" name="Título 5"/>
          <p:cNvSpPr>
            <a:spLocks noGrp="1"/>
          </p:cNvSpPr>
          <p:nvPr>
            <p:ph type="title"/>
          </p:nvPr>
        </p:nvSpPr>
        <p:spPr>
          <a:xfrm>
            <a:off x="1959164" y="1059582"/>
            <a:ext cx="5207156" cy="1007815"/>
          </a:xfr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6000" cap="small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Carlos Duprat</a:t>
            </a:r>
            <a:endParaRPr sz="2800" cap="small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1959164" y="2283421"/>
            <a:ext cx="532859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pt-BR" sz="2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carlosduprat@sinditelebrasil.org.br</a:t>
            </a:r>
            <a:endParaRPr lang="pt-BR" sz="2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49514" y="3358173"/>
            <a:ext cx="3244971" cy="863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35679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812" r="20538" b="25541"/>
          <a:stretch/>
        </p:blipFill>
        <p:spPr bwMode="auto">
          <a:xfrm>
            <a:off x="3422543" y="0"/>
            <a:ext cx="5721457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79512" y="501953"/>
            <a:ext cx="4608512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</a:pPr>
            <a:r>
              <a:rPr lang="pt-BR" sz="3200" b="1" dirty="0" smtClean="0"/>
              <a:t>A venda de smartphones cresceu </a:t>
            </a:r>
            <a:r>
              <a:rPr lang="pt-BR" sz="4000" b="1" dirty="0" smtClean="0">
                <a:solidFill>
                  <a:srgbClr val="7030A0"/>
                </a:solidFill>
              </a:rPr>
              <a:t>55%</a:t>
            </a:r>
            <a:r>
              <a:rPr lang="pt-BR" sz="3200" b="1" dirty="0" smtClean="0">
                <a:solidFill>
                  <a:schemeClr val="tx2"/>
                </a:solidFill>
              </a:rPr>
              <a:t> </a:t>
            </a:r>
            <a:r>
              <a:rPr lang="pt-BR" sz="3200" b="1" dirty="0" smtClean="0"/>
              <a:t>em 2014, alcançando</a:t>
            </a:r>
            <a:r>
              <a:rPr lang="pt-BR" sz="3200" b="1" dirty="0" smtClean="0">
                <a:solidFill>
                  <a:schemeClr val="tx2"/>
                </a:solidFill>
              </a:rPr>
              <a:t> </a:t>
            </a:r>
            <a:r>
              <a:rPr lang="pt-BR" sz="4000" b="1" dirty="0" smtClean="0">
                <a:solidFill>
                  <a:srgbClr val="7030A0"/>
                </a:solidFill>
              </a:rPr>
              <a:t>55 milhões </a:t>
            </a:r>
            <a:r>
              <a:rPr lang="pt-BR" sz="3200" b="1" dirty="0" smtClean="0"/>
              <a:t>de aparelhos vendidos</a:t>
            </a:r>
          </a:p>
          <a:p>
            <a:pPr algn="ctr">
              <a:spcBef>
                <a:spcPts val="1800"/>
              </a:spcBef>
            </a:pPr>
            <a:r>
              <a:rPr lang="pt-BR" sz="3200" b="1" dirty="0" smtClean="0"/>
              <a:t>Para 2015 estima-se vender </a:t>
            </a:r>
            <a:r>
              <a:rPr lang="pt-BR" sz="4000" b="1" dirty="0" smtClean="0">
                <a:solidFill>
                  <a:srgbClr val="7030A0"/>
                </a:solidFill>
              </a:rPr>
              <a:t>64 milhões </a:t>
            </a:r>
            <a:r>
              <a:rPr lang="pt-BR" sz="3200" b="1" dirty="0" smtClean="0"/>
              <a:t>de</a:t>
            </a:r>
            <a:r>
              <a:rPr lang="pt-BR" sz="3200" b="1" dirty="0" smtClean="0">
                <a:solidFill>
                  <a:schemeClr val="tx2"/>
                </a:solidFill>
              </a:rPr>
              <a:t> </a:t>
            </a:r>
            <a:r>
              <a:rPr lang="pt-BR" sz="3200" b="1" dirty="0" smtClean="0"/>
              <a:t>aparelhos</a:t>
            </a:r>
          </a:p>
        </p:txBody>
      </p:sp>
      <p:sp>
        <p:nvSpPr>
          <p:cNvPr id="18" name="CaixaDeTexto 4"/>
          <p:cNvSpPr txBox="1">
            <a:spLocks noChangeArrowheads="1"/>
          </p:cNvSpPr>
          <p:nvPr/>
        </p:nvSpPr>
        <p:spPr bwMode="auto">
          <a:xfrm>
            <a:off x="0" y="4881565"/>
            <a:ext cx="299152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pt-BR" sz="1050" dirty="0"/>
              <a:t>Fonte: </a:t>
            </a:r>
            <a:r>
              <a:rPr lang="pt-BR" sz="1050" dirty="0" smtClean="0"/>
              <a:t>Abinee e IDC (dados de 2015 </a:t>
            </a:r>
            <a:r>
              <a:rPr lang="pt-BR" sz="1050" smtClean="0"/>
              <a:t>são estimados)</a:t>
            </a:r>
            <a:endParaRPr lang="pt-BR" sz="1050" dirty="0"/>
          </a:p>
        </p:txBody>
      </p:sp>
      <p:graphicFrame>
        <p:nvGraphicFramePr>
          <p:cNvPr id="2" name="Gráfico 1"/>
          <p:cNvGraphicFramePr/>
          <p:nvPr>
            <p:extLst>
              <p:ext uri="{D42A27DB-BD31-4B8C-83A1-F6EECF244321}">
                <p14:modId xmlns:p14="http://schemas.microsoft.com/office/powerpoint/2010/main" xmlns="" val="614363414"/>
              </p:ext>
            </p:extLst>
          </p:nvPr>
        </p:nvGraphicFramePr>
        <p:xfrm>
          <a:off x="5693395" y="771550"/>
          <a:ext cx="2160241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tângulo 2"/>
          <p:cNvSpPr/>
          <p:nvPr/>
        </p:nvSpPr>
        <p:spPr>
          <a:xfrm>
            <a:off x="4283968" y="4360130"/>
            <a:ext cx="4104456" cy="65989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latin typeface="Calibri" pitchFamily="34" charset="0"/>
              </a:rPr>
              <a:t>Estimativa feita sem considerar a alta do dólar e a </a:t>
            </a:r>
            <a:r>
              <a:rPr lang="pt-BR" dirty="0" err="1" smtClean="0">
                <a:latin typeface="Calibri" pitchFamily="34" charset="0"/>
              </a:rPr>
              <a:t>reoneração</a:t>
            </a:r>
            <a:r>
              <a:rPr lang="pt-BR" dirty="0" smtClean="0">
                <a:latin typeface="Calibri" pitchFamily="34" charset="0"/>
              </a:rPr>
              <a:t> dos </a:t>
            </a:r>
            <a:r>
              <a:rPr lang="pt-BR" i="1" dirty="0" smtClean="0">
                <a:latin typeface="Calibri" pitchFamily="34" charset="0"/>
              </a:rPr>
              <a:t>smartphones</a:t>
            </a:r>
            <a:endParaRPr lang="pt-BR" i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2112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392" r="19137"/>
          <a:stretch/>
        </p:blipFill>
        <p:spPr bwMode="auto">
          <a:xfrm>
            <a:off x="2934586" y="1166"/>
            <a:ext cx="6209414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ítulo 3"/>
          <p:cNvSpPr txBox="1">
            <a:spLocks/>
          </p:cNvSpPr>
          <p:nvPr/>
        </p:nvSpPr>
        <p:spPr bwMode="auto">
          <a:xfrm>
            <a:off x="427664" y="2838516"/>
            <a:ext cx="3704601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sz="2800" b="1" dirty="0" smtClean="0">
                <a:solidFill>
                  <a:schemeClr val="bg2">
                    <a:lumMod val="25000"/>
                  </a:schemeClr>
                </a:solidFill>
                <a:cs typeface="Calibri" pitchFamily="34" charset="0"/>
              </a:rPr>
              <a:t>1 foto = 20 ligações</a:t>
            </a:r>
          </a:p>
          <a:p>
            <a:pPr algn="ctr" eaLnBrk="1" hangingPunct="1">
              <a:lnSpc>
                <a:spcPct val="90000"/>
              </a:lnSpc>
            </a:pPr>
            <a:r>
              <a:rPr lang="pt-BR" sz="2800" b="1" dirty="0" smtClean="0">
                <a:solidFill>
                  <a:schemeClr val="bg2">
                    <a:lumMod val="25000"/>
                  </a:schemeClr>
                </a:solidFill>
                <a:cs typeface="Calibri" pitchFamily="34" charset="0"/>
              </a:rPr>
              <a:t>1 vídeo = 16 fotos</a:t>
            </a:r>
          </a:p>
          <a:p>
            <a:pPr algn="ctr" eaLnBrk="1" hangingPunct="1">
              <a:lnSpc>
                <a:spcPct val="90000"/>
              </a:lnSpc>
            </a:pPr>
            <a:r>
              <a:rPr lang="pt-BR" sz="2800" b="1" dirty="0" smtClean="0">
                <a:solidFill>
                  <a:schemeClr val="bg2">
                    <a:lumMod val="25000"/>
                  </a:schemeClr>
                </a:solidFill>
                <a:cs typeface="Calibri" pitchFamily="34" charset="0"/>
              </a:rPr>
              <a:t>1 vídeo = 320 ligações</a:t>
            </a:r>
            <a:endParaRPr lang="pt-BR" sz="2800" b="1" dirty="0">
              <a:solidFill>
                <a:schemeClr val="bg2">
                  <a:lumMod val="25000"/>
                </a:schemeClr>
              </a:solidFill>
              <a:cs typeface="Calibri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72149" y="4361317"/>
            <a:ext cx="3815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/>
              <a:t>Foto com tamanho médio de 0,55 Mb e vídeo de 15 segundos com tamanho médio de 9 Mb</a:t>
            </a:r>
            <a:endParaRPr lang="pt-BR" sz="12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347968" y="294604"/>
            <a:ext cx="38639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7800"/>
              </a:spcBef>
            </a:pPr>
            <a:r>
              <a:rPr lang="pt-BR" sz="2800" b="1" dirty="0" smtClean="0"/>
              <a:t>Novos aplicativos estão mudando a forma de se comunicar e exigindo uma capacidade de rede muito maior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4664376" y="630436"/>
            <a:ext cx="38884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002060"/>
                </a:solidFill>
              </a:rPr>
              <a:t>% de vídeo no total do tráfego móvel</a:t>
            </a:r>
            <a:endParaRPr lang="pt-BR" sz="3200" b="1" dirty="0">
              <a:solidFill>
                <a:srgbClr val="002060"/>
              </a:solidFill>
            </a:endParaRPr>
          </a:p>
        </p:txBody>
      </p:sp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xmlns="" val="227877199"/>
              </p:ext>
            </p:extLst>
          </p:nvPr>
        </p:nvGraphicFramePr>
        <p:xfrm>
          <a:off x="4355976" y="2564448"/>
          <a:ext cx="2687589" cy="1951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xmlns="" val="2901262682"/>
              </p:ext>
            </p:extLst>
          </p:nvPr>
        </p:nvGraphicFramePr>
        <p:xfrm>
          <a:off x="6372200" y="2568100"/>
          <a:ext cx="2795125" cy="1944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CaixaDeTexto 4"/>
          <p:cNvSpPr txBox="1">
            <a:spLocks noChangeArrowheads="1"/>
          </p:cNvSpPr>
          <p:nvPr/>
        </p:nvSpPr>
        <p:spPr bwMode="auto">
          <a:xfrm>
            <a:off x="0" y="4881565"/>
            <a:ext cx="331372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pt-BR" sz="1050" dirty="0"/>
              <a:t>Fonte: </a:t>
            </a:r>
            <a:r>
              <a:rPr lang="pt-BR" sz="1050" dirty="0" smtClean="0"/>
              <a:t>Cisco, </a:t>
            </a:r>
            <a:r>
              <a:rPr lang="en-US" sz="1050" dirty="0"/>
              <a:t>VNI Mobile Forecast Highlights, </a:t>
            </a:r>
            <a:r>
              <a:rPr lang="en-US" sz="1050" dirty="0" smtClean="0"/>
              <a:t>2014 - 2019</a:t>
            </a:r>
            <a:endParaRPr lang="pt-BR" sz="1050" dirty="0"/>
          </a:p>
        </p:txBody>
      </p:sp>
      <p:sp>
        <p:nvSpPr>
          <p:cNvPr id="4" name="CaixaDeTexto 3"/>
          <p:cNvSpPr txBox="1"/>
          <p:nvPr/>
        </p:nvSpPr>
        <p:spPr>
          <a:xfrm>
            <a:off x="4994498" y="2114932"/>
            <a:ext cx="1223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 smtClean="0">
                <a:solidFill>
                  <a:srgbClr val="002060"/>
                </a:solidFill>
              </a:rPr>
              <a:t>2014</a:t>
            </a:r>
            <a:endParaRPr lang="pt-BR" sz="4000" b="1" dirty="0">
              <a:solidFill>
                <a:srgbClr val="002060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7041544" y="2114932"/>
            <a:ext cx="1223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 smtClean="0">
                <a:solidFill>
                  <a:srgbClr val="002060"/>
                </a:solidFill>
              </a:rPr>
              <a:t>2019</a:t>
            </a:r>
            <a:endParaRPr lang="pt-BR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1630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8751" y="0"/>
            <a:ext cx="46005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4932040" y="4227934"/>
            <a:ext cx="3960440" cy="64747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lvl="1" algn="ctr">
              <a:lnSpc>
                <a:spcPct val="90000"/>
              </a:lnSpc>
            </a:pPr>
            <a:r>
              <a:rPr lang="pt-BR" sz="2000" b="1" dirty="0" smtClean="0">
                <a:solidFill>
                  <a:srgbClr val="FFFFFF"/>
                </a:solidFill>
                <a:latin typeface="Calibri" pitchFamily="34" charset="0"/>
              </a:rPr>
              <a:t>Em 2014 os investimentos alcançaram 22% da receita líquida</a:t>
            </a:r>
            <a:endParaRPr lang="pt-BR" sz="16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Título 3"/>
          <p:cNvSpPr txBox="1">
            <a:spLocks/>
          </p:cNvSpPr>
          <p:nvPr/>
        </p:nvSpPr>
        <p:spPr bwMode="auto">
          <a:xfrm>
            <a:off x="150464" y="556121"/>
            <a:ext cx="427752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b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sz="8000" b="1" dirty="0">
                <a:solidFill>
                  <a:schemeClr val="accent5">
                    <a:lumMod val="75000"/>
                  </a:schemeClr>
                </a:solidFill>
                <a:cs typeface="Calibri" pitchFamily="34" charset="0"/>
              </a:rPr>
              <a:t>R$ </a:t>
            </a:r>
            <a:r>
              <a:rPr lang="pt-BR" sz="8000" b="1" dirty="0" smtClean="0">
                <a:solidFill>
                  <a:schemeClr val="accent5">
                    <a:lumMod val="75000"/>
                  </a:schemeClr>
                </a:solidFill>
                <a:cs typeface="Calibri" pitchFamily="34" charset="0"/>
              </a:rPr>
              <a:t>31,6 </a:t>
            </a:r>
            <a:endParaRPr lang="pt-BR" sz="7200" b="1" dirty="0">
              <a:solidFill>
                <a:schemeClr val="accent5">
                  <a:lumMod val="75000"/>
                </a:schemeClr>
              </a:solidFill>
              <a:cs typeface="Calibri" pitchFamily="34" charset="0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pt-BR" sz="4000" b="1" dirty="0">
                <a:cs typeface="Calibri" pitchFamily="34" charset="0"/>
              </a:rPr>
              <a:t>b</a:t>
            </a:r>
            <a:r>
              <a:rPr lang="pt-BR" sz="4000" b="1" dirty="0" smtClean="0">
                <a:cs typeface="Calibri" pitchFamily="34" charset="0"/>
              </a:rPr>
              <a:t>ilhões em 2014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448" y="4706987"/>
            <a:ext cx="5647446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pt-BR" sz="1200" dirty="0">
                <a:solidFill>
                  <a:prstClr val="black"/>
                </a:solidFill>
              </a:rPr>
              <a:t>Fonte: Telebrasil. </a:t>
            </a:r>
          </a:p>
          <a:p>
            <a:r>
              <a:rPr lang="pt-BR" sz="1200" dirty="0" smtClean="0">
                <a:solidFill>
                  <a:prstClr val="black"/>
                </a:solidFill>
              </a:rPr>
              <a:t>*não </a:t>
            </a:r>
            <a:r>
              <a:rPr lang="pt-BR" sz="1200" dirty="0">
                <a:solidFill>
                  <a:prstClr val="black"/>
                </a:solidFill>
              </a:rPr>
              <a:t>inclui o pagamento de licenças.</a:t>
            </a:r>
          </a:p>
        </p:txBody>
      </p:sp>
      <p:graphicFrame>
        <p:nvGraphicFramePr>
          <p:cNvPr id="11" name="Gráfico 10"/>
          <p:cNvGraphicFramePr/>
          <p:nvPr>
            <p:extLst>
              <p:ext uri="{D42A27DB-BD31-4B8C-83A1-F6EECF244321}">
                <p14:modId xmlns:p14="http://schemas.microsoft.com/office/powerpoint/2010/main" xmlns="" val="3414646905"/>
              </p:ext>
            </p:extLst>
          </p:nvPr>
        </p:nvGraphicFramePr>
        <p:xfrm>
          <a:off x="5220073" y="287040"/>
          <a:ext cx="3240359" cy="3690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5251516" y="1131590"/>
            <a:ext cx="123623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>
                <a:solidFill>
                  <a:prstClr val="black"/>
                </a:solidFill>
              </a:rPr>
              <a:t>Investimentos</a:t>
            </a:r>
          </a:p>
          <a:p>
            <a:r>
              <a:rPr lang="pt-BR" sz="1100" b="1" i="1" dirty="0" smtClean="0">
                <a:solidFill>
                  <a:prstClr val="black"/>
                </a:solidFill>
              </a:rPr>
              <a:t>R$ bilhões</a:t>
            </a:r>
            <a:endParaRPr lang="en-US" sz="1100" b="1" i="1" dirty="0">
              <a:solidFill>
                <a:prstClr val="black"/>
              </a:solidFill>
            </a:endParaRPr>
          </a:p>
        </p:txBody>
      </p:sp>
      <p:sp>
        <p:nvSpPr>
          <p:cNvPr id="9" name="Título 3"/>
          <p:cNvSpPr txBox="1">
            <a:spLocks/>
          </p:cNvSpPr>
          <p:nvPr/>
        </p:nvSpPr>
        <p:spPr bwMode="auto">
          <a:xfrm>
            <a:off x="199356" y="411510"/>
            <a:ext cx="4176464" cy="1174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200"/>
              </a:spcBef>
            </a:pPr>
            <a:r>
              <a:rPr lang="pt-BR" sz="3200" b="1" dirty="0" smtClean="0">
                <a:cs typeface="Calibri" pitchFamily="34" charset="0"/>
              </a:rPr>
              <a:t>Continuamos batendo recorde de </a:t>
            </a:r>
            <a:r>
              <a:rPr lang="pt-BR" sz="4000" b="1" dirty="0" smtClean="0">
                <a:cs typeface="Calibri" pitchFamily="34" charset="0"/>
              </a:rPr>
              <a:t>investimento</a:t>
            </a:r>
            <a:endParaRPr lang="pt-BR" sz="2400" b="1" i="1" dirty="0">
              <a:cs typeface="Calibri" pitchFamily="34" charset="0"/>
            </a:endParaRPr>
          </a:p>
        </p:txBody>
      </p:sp>
      <p:sp>
        <p:nvSpPr>
          <p:cNvPr id="10" name="Título 3"/>
          <p:cNvSpPr txBox="1">
            <a:spLocks/>
          </p:cNvSpPr>
          <p:nvPr/>
        </p:nvSpPr>
        <p:spPr bwMode="auto">
          <a:xfrm>
            <a:off x="199356" y="3507854"/>
            <a:ext cx="4277520" cy="101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b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sz="3600" b="1" dirty="0">
                <a:solidFill>
                  <a:schemeClr val="accent5">
                    <a:lumMod val="75000"/>
                  </a:schemeClr>
                </a:solidFill>
                <a:cs typeface="Calibri" pitchFamily="34" charset="0"/>
              </a:rPr>
              <a:t>R$ </a:t>
            </a:r>
            <a:r>
              <a:rPr lang="pt-BR" sz="3600" b="1" dirty="0" smtClean="0">
                <a:solidFill>
                  <a:schemeClr val="accent5">
                    <a:lumMod val="75000"/>
                  </a:schemeClr>
                </a:solidFill>
                <a:cs typeface="Calibri" pitchFamily="34" charset="0"/>
              </a:rPr>
              <a:t>37 bi </a:t>
            </a:r>
          </a:p>
          <a:p>
            <a:pPr algn="ctr" eaLnBrk="1" hangingPunct="1">
              <a:lnSpc>
                <a:spcPct val="90000"/>
              </a:lnSpc>
            </a:pPr>
            <a:r>
              <a:rPr lang="pt-BR" sz="2800" b="1" dirty="0" smtClean="0">
                <a:cs typeface="Calibri" pitchFamily="34" charset="0"/>
              </a:rPr>
              <a:t>considerando as licença</a:t>
            </a:r>
          </a:p>
        </p:txBody>
      </p:sp>
    </p:spTree>
    <p:extLst>
      <p:ext uri="{BB962C8B-B14F-4D97-AF65-F5344CB8AC3E}">
        <p14:creationId xmlns:p14="http://schemas.microsoft.com/office/powerpoint/2010/main" xmlns="" val="497128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007" t="3698"/>
          <a:stretch/>
        </p:blipFill>
        <p:spPr>
          <a:xfrm>
            <a:off x="5840734" y="0"/>
            <a:ext cx="3297615" cy="5143606"/>
          </a:xfrm>
          <a:prstGeom prst="rect">
            <a:avLst/>
          </a:prstGeom>
        </p:spPr>
      </p:pic>
      <p:sp>
        <p:nvSpPr>
          <p:cNvPr id="40" name="Título 3"/>
          <p:cNvSpPr txBox="1">
            <a:spLocks/>
          </p:cNvSpPr>
          <p:nvPr/>
        </p:nvSpPr>
        <p:spPr bwMode="auto">
          <a:xfrm>
            <a:off x="251520" y="354400"/>
            <a:ext cx="6984776" cy="683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sz="3200" b="1" dirty="0" smtClean="0">
                <a:cs typeface="Calibri" pitchFamily="34" charset="0"/>
              </a:rPr>
              <a:t>O preço do minuto caiu 60% desde 2008</a:t>
            </a:r>
            <a:endParaRPr lang="pt-BR" sz="3200" b="1" dirty="0">
              <a:cs typeface="Calibri" pitchFamily="34" charset="0"/>
            </a:endParaRPr>
          </a:p>
        </p:txBody>
      </p:sp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xmlns="" val="3112057442"/>
              </p:ext>
            </p:extLst>
          </p:nvPr>
        </p:nvGraphicFramePr>
        <p:xfrm>
          <a:off x="94860" y="1599412"/>
          <a:ext cx="2857183" cy="2968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xmlns="" val="4094637887"/>
              </p:ext>
            </p:extLst>
          </p:nvPr>
        </p:nvGraphicFramePr>
        <p:xfrm>
          <a:off x="3499843" y="1598027"/>
          <a:ext cx="3016373" cy="2968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CaixaDeTexto 3"/>
          <p:cNvSpPr txBox="1">
            <a:spLocks noChangeArrowheads="1"/>
          </p:cNvSpPr>
          <p:nvPr/>
        </p:nvSpPr>
        <p:spPr bwMode="auto">
          <a:xfrm>
            <a:off x="3" y="4889574"/>
            <a:ext cx="914399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sz="1050" b="0" i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Preço Médio do minuto é </a:t>
            </a:r>
            <a:r>
              <a:rPr lang="pt-BR" sz="1050" b="0" i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calculado dividindo </a:t>
            </a:r>
            <a:r>
              <a:rPr lang="pt-BR" sz="1050" b="0" i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 receita média por usuário pela quantidade de minutos por usuário. Fonte: </a:t>
            </a:r>
            <a:r>
              <a:rPr lang="pt-BR" sz="1050" b="0" i="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Teleco</a:t>
            </a:r>
            <a:r>
              <a:rPr lang="pt-BR" sz="1050" b="0" i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6737" y="1902108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0,32</a:t>
            </a:r>
            <a:endParaRPr lang="pt-BR" sz="24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1946756" y="3363838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0,13</a:t>
            </a:r>
            <a:endParaRPr lang="pt-BR" sz="2400" b="1" dirty="0"/>
          </a:p>
        </p:txBody>
      </p:sp>
      <p:sp>
        <p:nvSpPr>
          <p:cNvPr id="8" name="CaixaDeTexto 3"/>
          <p:cNvSpPr txBox="1">
            <a:spLocks noChangeArrowheads="1"/>
          </p:cNvSpPr>
          <p:nvPr/>
        </p:nvSpPr>
        <p:spPr bwMode="auto">
          <a:xfrm>
            <a:off x="148631" y="1534162"/>
            <a:ext cx="4207346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sz="1200" i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preço médio do minuto do celular</a:t>
            </a:r>
          </a:p>
          <a:p>
            <a:pPr eaLnBrk="1" hangingPunct="1"/>
            <a:r>
              <a:rPr lang="pt-BR" sz="1000" b="0" i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(em R$, valores com impostos)</a:t>
            </a:r>
            <a:endParaRPr lang="pt-BR" sz="1000" b="0" i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CaixaDeTexto 3"/>
          <p:cNvSpPr txBox="1">
            <a:spLocks noChangeArrowheads="1"/>
          </p:cNvSpPr>
          <p:nvPr/>
        </p:nvSpPr>
        <p:spPr bwMode="auto">
          <a:xfrm>
            <a:off x="3203848" y="1532777"/>
            <a:ext cx="24679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sz="1200" i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quantidade de minutos por usuário por mês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580112" y="2571750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117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xmlns="" val="1717070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7894" y="-4730"/>
            <a:ext cx="7716105" cy="5146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ítulo 3"/>
          <p:cNvSpPr txBox="1">
            <a:spLocks/>
          </p:cNvSpPr>
          <p:nvPr/>
        </p:nvSpPr>
        <p:spPr bwMode="auto">
          <a:xfrm>
            <a:off x="251520" y="771550"/>
            <a:ext cx="4176464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200"/>
              </a:spcBef>
            </a:pPr>
            <a:r>
              <a:rPr lang="pt-BR" sz="3200" b="1" dirty="0" smtClean="0">
                <a:cs typeface="Calibri" pitchFamily="34" charset="0"/>
              </a:rPr>
              <a:t>Alcançamos em </a:t>
            </a:r>
            <a:r>
              <a:rPr lang="pt-BR" sz="3200" b="1" dirty="0" err="1" smtClean="0">
                <a:cs typeface="Calibri" pitchFamily="34" charset="0"/>
              </a:rPr>
              <a:t>jul</a:t>
            </a:r>
            <a:r>
              <a:rPr lang="pt-BR" sz="3200" b="1" dirty="0" smtClean="0">
                <a:cs typeface="Calibri" pitchFamily="34" charset="0"/>
              </a:rPr>
              <a:t>/15 </a:t>
            </a:r>
            <a:r>
              <a:rPr lang="pt-BR" sz="11500" b="1" dirty="0" smtClean="0">
                <a:solidFill>
                  <a:schemeClr val="accent2">
                    <a:lumMod val="50000"/>
                  </a:schemeClr>
                </a:solidFill>
                <a:cs typeface="Calibri" pitchFamily="34" charset="0"/>
              </a:rPr>
              <a:t>221</a:t>
            </a:r>
            <a:r>
              <a:rPr lang="pt-BR" sz="8800" b="1" dirty="0" smtClean="0">
                <a:solidFill>
                  <a:schemeClr val="accent2">
                    <a:lumMod val="50000"/>
                  </a:schemeClr>
                </a:solidFill>
                <a:cs typeface="Calibri" pitchFamily="34" charset="0"/>
              </a:rPr>
              <a:t> </a:t>
            </a:r>
            <a:endParaRPr lang="pt-BR" sz="9600" b="1" dirty="0" smtClean="0">
              <a:solidFill>
                <a:schemeClr val="accent2">
                  <a:lumMod val="50000"/>
                </a:schemeClr>
              </a:solidFill>
              <a:cs typeface="Calibri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ts val="1200"/>
              </a:spcBef>
            </a:pPr>
            <a:r>
              <a:rPr lang="pt-BR" sz="4800" b="1" dirty="0" smtClean="0">
                <a:cs typeface="Calibri" pitchFamily="34" charset="0"/>
              </a:rPr>
              <a:t>milhões </a:t>
            </a:r>
          </a:p>
          <a:p>
            <a:pPr algn="ctr" eaLnBrk="1" hangingPunct="1">
              <a:lnSpc>
                <a:spcPct val="90000"/>
              </a:lnSpc>
              <a:spcBef>
                <a:spcPts val="1200"/>
              </a:spcBef>
            </a:pPr>
            <a:r>
              <a:rPr lang="pt-BR" sz="3200" b="1" dirty="0" smtClean="0">
                <a:cs typeface="Calibri" pitchFamily="34" charset="0"/>
              </a:rPr>
              <a:t>de acessos em </a:t>
            </a:r>
          </a:p>
          <a:p>
            <a:pPr algn="ctr" eaLnBrk="1" hangingPunct="1">
              <a:lnSpc>
                <a:spcPct val="90000"/>
              </a:lnSpc>
              <a:spcBef>
                <a:spcPts val="1200"/>
              </a:spcBef>
            </a:pPr>
            <a:r>
              <a:rPr lang="pt-BR" sz="3600" b="1" dirty="0" smtClean="0">
                <a:solidFill>
                  <a:schemeClr val="accent2">
                    <a:lumMod val="50000"/>
                  </a:schemeClr>
                </a:solidFill>
                <a:cs typeface="Calibri" pitchFamily="34" charset="0"/>
              </a:rPr>
              <a:t>banda larga</a:t>
            </a:r>
            <a:endParaRPr lang="pt-BR" sz="2800" b="1" i="1" dirty="0">
              <a:solidFill>
                <a:schemeClr val="accent2">
                  <a:lumMod val="50000"/>
                </a:schemeClr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4025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-1587"/>
            <a:ext cx="4572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4781543" y="267494"/>
            <a:ext cx="419101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 smtClean="0">
                <a:solidFill>
                  <a:schemeClr val="accent1">
                    <a:lumMod val="75000"/>
                  </a:schemeClr>
                </a:solidFill>
              </a:rPr>
              <a:t>68 mil </a:t>
            </a:r>
            <a:r>
              <a:rPr lang="pt-BR" sz="4000" dirty="0" smtClean="0"/>
              <a:t>escolas urbanas públicas conectadas com </a:t>
            </a:r>
            <a:r>
              <a:rPr lang="pt-BR" sz="4000" b="1" dirty="0" smtClean="0">
                <a:solidFill>
                  <a:schemeClr val="accent1">
                    <a:lumMod val="75000"/>
                  </a:schemeClr>
                </a:solidFill>
              </a:rPr>
              <a:t>banda larga gratuita at</a:t>
            </a:r>
            <a:r>
              <a:rPr lang="pt-BR" sz="4000" b="1" dirty="0">
                <a:solidFill>
                  <a:schemeClr val="accent1">
                    <a:lumMod val="75000"/>
                  </a:schemeClr>
                </a:solidFill>
              </a:rPr>
              <a:t>é</a:t>
            </a:r>
            <a:r>
              <a:rPr lang="pt-BR" sz="4000" b="1" dirty="0" smtClean="0">
                <a:solidFill>
                  <a:schemeClr val="accent1">
                    <a:lumMod val="75000"/>
                  </a:schemeClr>
                </a:solidFill>
              </a:rPr>
              <a:t> 2025</a:t>
            </a:r>
            <a:endParaRPr lang="pt-BR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29127" y="3939902"/>
            <a:ext cx="3316922" cy="83100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 cmpd="dbl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>
              <a:lnSpc>
                <a:spcPct val="80000"/>
              </a:lnSpc>
              <a:spcBef>
                <a:spcPts val="600"/>
              </a:spcBef>
              <a:defRPr/>
            </a:pPr>
            <a:r>
              <a:rPr lang="pt-BR" sz="2000" b="1" dirty="0" smtClean="0">
                <a:solidFill>
                  <a:schemeClr val="bg1"/>
                </a:solidFill>
                <a:latin typeface="Calibri" pitchFamily="34" charset="0"/>
              </a:rPr>
              <a:t>E 18 mil escolas </a:t>
            </a:r>
            <a:r>
              <a:rPr lang="pt-BR" sz="2000" b="1" smtClean="0">
                <a:solidFill>
                  <a:schemeClr val="bg1"/>
                </a:solidFill>
                <a:latin typeface="Calibri" pitchFamily="34" charset="0"/>
              </a:rPr>
              <a:t>rurais também </a:t>
            </a:r>
            <a:r>
              <a:rPr lang="pt-BR" sz="2000" b="1" dirty="0" smtClean="0">
                <a:solidFill>
                  <a:schemeClr val="bg1"/>
                </a:solidFill>
                <a:latin typeface="Calibri" pitchFamily="34" charset="0"/>
              </a:rPr>
              <a:t>já foram conectadas</a:t>
            </a:r>
            <a:endParaRPr lang="pt-BR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2875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descreenPres">
  <a:themeElements>
    <a:clrScheme name="Metrô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ar design">
  <a:themeElements>
    <a:clrScheme name="INSTITUCIONAL">
      <a:dk1>
        <a:srgbClr val="000000"/>
      </a:dk1>
      <a:lt1>
        <a:srgbClr val="FFFFFF"/>
      </a:lt1>
      <a:dk2>
        <a:srgbClr val="848C65"/>
      </a:dk2>
      <a:lt2>
        <a:srgbClr val="DCDCC8"/>
      </a:lt2>
      <a:accent1>
        <a:srgbClr val="9CBAE2"/>
      </a:accent1>
      <a:accent2>
        <a:srgbClr val="325A87"/>
      </a:accent2>
      <a:accent3>
        <a:srgbClr val="B2B2B2"/>
      </a:accent3>
      <a:accent4>
        <a:srgbClr val="467828"/>
      </a:accent4>
      <a:accent5>
        <a:srgbClr val="BCD258"/>
      </a:accent5>
      <a:accent6>
        <a:srgbClr val="EC922E"/>
      </a:accent6>
      <a:hlink>
        <a:srgbClr val="848C65"/>
      </a:hlink>
      <a:folHlink>
        <a:srgbClr val="BEBEBE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0</TotalTime>
  <Words>1436</Words>
  <Application>Microsoft Office PowerPoint</Application>
  <PresentationFormat>Apresentação na tela (16:9)</PresentationFormat>
  <Paragraphs>202</Paragraphs>
  <Slides>39</Slides>
  <Notes>18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39</vt:i4>
      </vt:variant>
    </vt:vector>
  </HeadingPairs>
  <TitlesOfParts>
    <vt:vector size="41" baseType="lpstr">
      <vt:lpstr>WidescreenPres</vt:lpstr>
      <vt:lpstr>Personalizar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melhoria da qualidade 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Propostas para expansão da cobertura e melhoria da qualidade</vt:lpstr>
      <vt:lpstr>Carlos Duprat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Desafios da Regulamentação</dc:title>
  <dc:creator/>
  <cp:lastModifiedBy/>
  <cp:revision>18</cp:revision>
  <dcterms:created xsi:type="dcterms:W3CDTF">2011-03-03T18:56:17Z</dcterms:created>
  <dcterms:modified xsi:type="dcterms:W3CDTF">2015-09-09T13:04:28Z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TC010176930</vt:lpwstr>
  </property>
</Properties>
</file>