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715" r:id="rId2"/>
    <p:sldId id="778" r:id="rId3"/>
    <p:sldId id="779" r:id="rId4"/>
    <p:sldId id="717" r:id="rId5"/>
    <p:sldId id="752" r:id="rId6"/>
    <p:sldId id="766" r:id="rId7"/>
    <p:sldId id="753" r:id="rId8"/>
    <p:sldId id="755" r:id="rId9"/>
    <p:sldId id="756" r:id="rId10"/>
    <p:sldId id="780" r:id="rId11"/>
    <p:sldId id="758" r:id="rId12"/>
    <p:sldId id="781" r:id="rId13"/>
    <p:sldId id="782" r:id="rId14"/>
    <p:sldId id="764" r:id="rId15"/>
    <p:sldId id="765" r:id="rId16"/>
    <p:sldId id="777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44" r:id="rId28"/>
  </p:sldIdLst>
  <p:sldSz cx="9144000" cy="6858000" type="screen4x3"/>
  <p:notesSz cx="6735763" cy="9866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29C"/>
    <a:srgbClr val="C5C5C5"/>
    <a:srgbClr val="008348"/>
    <a:srgbClr val="3A77C1"/>
    <a:srgbClr val="056F05"/>
    <a:srgbClr val="00500F"/>
    <a:srgbClr val="FFFFFF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177D84A-6E1A-435E-A015-4F2EEDC6AD4E}" type="datetime1">
              <a:rPr lang="pt-BR"/>
              <a:pPr/>
              <a:t>03/03/2016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3F052CB-CDB8-44BB-9C82-3D2DE541EEB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84863" tIns="42432" rIns="84863" bIns="42432" rtlCol="0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wrap="square" lIns="84863" tIns="42432" rIns="84863" bIns="42432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C486E580-BEED-46A5-9829-8D3F216A6F87}" type="datetime1">
              <a:rPr lang="pt-BR"/>
              <a:pPr/>
              <a:t>03/03/2016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33887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863" tIns="42432" rIns="84863" bIns="42432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4688" y="4748213"/>
            <a:ext cx="5386387" cy="3884612"/>
          </a:xfrm>
          <a:prstGeom prst="rect">
            <a:avLst/>
          </a:prstGeom>
        </p:spPr>
        <p:txBody>
          <a:bodyPr vert="horz" wrap="square" lIns="84863" tIns="42432" rIns="84863" bIns="42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84863" tIns="42432" rIns="84863" bIns="42432" rtlCol="0" anchor="b"/>
          <a:lstStyle>
            <a:lvl1pPr algn="l" eaLnBrk="1" hangingPunct="1">
              <a:defRPr sz="1100"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84863" tIns="42432" rIns="84863" bIns="42432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54CA9E5-F6F2-4AE6-9FDD-B10C1276435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7B9200-71AC-4437-8763-EDF556542F0E}" type="slidenum">
              <a:rPr lang="pt-BR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A6D77-3FB7-415A-B5AB-42BC5F2D7861}" type="slidenum">
              <a:rPr lang="pt-BR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23CD73-8C15-4FED-93BB-3283CC3BBB9D}" type="slidenum">
              <a:rPr lang="pt-BR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38" y="1604963"/>
            <a:ext cx="49863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9C3E8-E5BD-4CB6-9452-C927DE0111E8}" type="datetime1">
              <a:rPr lang="pt-BR" altLang="pt-BR"/>
              <a:pPr/>
              <a:t>03/03/2016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C2AD1-F68B-474D-BA4C-C0004C140C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4813"/>
            <a:ext cx="10652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Abertura_img. gran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2938" y="193675"/>
            <a:ext cx="630237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51520" y="1124744"/>
            <a:ext cx="8568952" cy="5544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10" name="Espaço Reservado para Anotações 4"/>
          <p:cNvSpPr>
            <a:spLocks noGrp="1"/>
          </p:cNvSpPr>
          <p:nvPr>
            <p:ph type="body" sz="quarter" idx="10"/>
          </p:nvPr>
        </p:nvSpPr>
        <p:spPr>
          <a:xfrm>
            <a:off x="-252536" y="0"/>
            <a:ext cx="9649072" cy="1484784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lIns="91440" tIns="45720" rIns="91440" bIns="45720" rtlCol="0"/>
          <a:lstStyle>
            <a:lvl1pPr marL="0" indent="0">
              <a:buNone/>
              <a:defRPr sz="1600" b="1">
                <a:solidFill>
                  <a:srgbClr val="004994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Espaço Reservado para Anotações 4"/>
          <p:cNvSpPr>
            <a:spLocks noGrp="1"/>
          </p:cNvSpPr>
          <p:nvPr>
            <p:ph type="body" sz="quarter" idx="16"/>
          </p:nvPr>
        </p:nvSpPr>
        <p:spPr>
          <a:xfrm>
            <a:off x="395537" y="310344"/>
            <a:ext cx="7416823" cy="1075208"/>
          </a:xfrm>
          <a:prstGeom prst="rect">
            <a:avLst/>
          </a:prstGeom>
        </p:spPr>
        <p:txBody>
          <a:bodyPr lIns="91440" tIns="45720" rIns="91440" bIns="45720" rtlCol="0"/>
          <a:lstStyle>
            <a:lvl1pPr marL="0" indent="0" algn="r">
              <a:buNone/>
              <a:defRPr sz="4400">
                <a:solidFill>
                  <a:schemeClr val="bg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36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the title text formatClick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B8B8B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r>
              <a:rPr lang="pt-PT" altLang="pt-BR"/>
              <a:t>12-01-2015</a:t>
            </a:r>
            <a:endParaRPr lang="en-US" altLang="pt-BR"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B8B8B"/>
                </a:solidFill>
                <a:latin typeface="Calibri" pitchFamily="34" charset="0"/>
                <a:ea typeface="MS PGothic" pitchFamily="34" charset="-128"/>
              </a:defRPr>
            </a:lvl1pPr>
          </a:lstStyle>
          <a:p>
            <a:fld id="{3D506613-FABF-413F-AB6E-202138792622}" type="slidenum">
              <a:rPr lang="pt-PT" altLang="pt-BR"/>
              <a:pPr/>
              <a:t>‹nº›</a:t>
            </a:fld>
            <a:endParaRPr lang="pt-BR" altLang="pt-BR"/>
          </a:p>
        </p:txBody>
      </p:sp>
      <p:sp>
        <p:nvSpPr>
          <p:cNvPr id="1030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2296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the outline text format</a:t>
            </a:r>
            <a:endParaRPr lang="en-US" smtClean="0"/>
          </a:p>
          <a:p>
            <a:pPr lvl="1"/>
            <a:r>
              <a:rPr lang="pt-BR" smtClean="0"/>
              <a:t>Second Outline Level</a:t>
            </a:r>
            <a:endParaRPr lang="en-US" smtClean="0"/>
          </a:p>
          <a:p>
            <a:pPr lvl="2"/>
            <a:r>
              <a:rPr lang="pt-BR" smtClean="0"/>
              <a:t>Third Outline Level</a:t>
            </a:r>
            <a:endParaRPr lang="en-US" smtClean="0"/>
          </a:p>
          <a:p>
            <a:pPr lvl="3"/>
            <a:r>
              <a:rPr lang="pt-BR" smtClean="0"/>
              <a:t>Fourth Outline Level</a:t>
            </a:r>
            <a:endParaRPr lang="en-US" smtClean="0"/>
          </a:p>
          <a:p>
            <a:pPr lvl="4"/>
            <a:r>
              <a:rPr lang="pt-BR" smtClean="0"/>
              <a:t>Fifth Outline Level</a:t>
            </a:r>
            <a:endParaRPr lang="en-US" smtClean="0"/>
          </a:p>
          <a:p>
            <a:pPr lvl="4"/>
            <a:r>
              <a:rPr lang="pt-BR" smtClean="0"/>
              <a:t>Sixth Outline Level</a:t>
            </a:r>
            <a:endParaRPr lang="en-US" smtClean="0"/>
          </a:p>
          <a:p>
            <a:pPr lvl="4"/>
            <a:r>
              <a:rPr lang="pt-BR" smtClean="0"/>
              <a:t>Seventh Outline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17463" y="2205038"/>
            <a:ext cx="9144001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Aft>
                <a:spcPts val="1200"/>
              </a:spcAft>
            </a:pPr>
            <a:r>
              <a:rPr lang="pt-BR" altLang="pt-BR" sz="4000">
                <a:solidFill>
                  <a:schemeClr val="bg1"/>
                </a:solidFill>
                <a:latin typeface="Fedra Sans Std Normal" pitchFamily="34" charset="0"/>
                <a:ea typeface="MS PGothic" pitchFamily="34" charset="-128"/>
              </a:rPr>
              <a:t>Defesa Agropecuária</a:t>
            </a:r>
          </a:p>
          <a:p>
            <a:pPr algn="ctr" eaLnBrk="0" hangingPunct="0">
              <a:spcAft>
                <a:spcPts val="1200"/>
              </a:spcAft>
            </a:pPr>
            <a:r>
              <a:rPr lang="pt-BR" sz="4000" b="1">
                <a:solidFill>
                  <a:schemeClr val="bg1"/>
                </a:solidFill>
                <a:latin typeface="Fedra Sans Std Normal" pitchFamily="34" charset="0"/>
                <a:ea typeface="MS PGothic" pitchFamily="34" charset="-128"/>
              </a:rPr>
              <a:t>RESULTADOS 2015 E METAS 2016</a:t>
            </a:r>
          </a:p>
        </p:txBody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-17463" y="5300663"/>
            <a:ext cx="9251951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b="1">
                <a:solidFill>
                  <a:schemeClr val="bg1"/>
                </a:solidFill>
                <a:latin typeface="Fedra Sans Std Normal" pitchFamily="34" charset="0"/>
                <a:ea typeface="MS PGothic" pitchFamily="34" charset="-128"/>
              </a:rPr>
              <a:t>LUÍS P. RANGEL</a:t>
            </a:r>
          </a:p>
          <a:p>
            <a:pPr algn="ctr" eaLnBrk="0" hangingPunct="0"/>
            <a:r>
              <a:rPr lang="pt-BR">
                <a:solidFill>
                  <a:schemeClr val="bg1"/>
                </a:solidFill>
                <a:latin typeface="Fedra Sans Std Normal" pitchFamily="34" charset="0"/>
                <a:ea typeface="MS PGothic" pitchFamily="34" charset="-128"/>
              </a:rPr>
              <a:t>Secretário de Defesa Agropecuária</a:t>
            </a:r>
          </a:p>
          <a:p>
            <a:pPr eaLnBrk="0" hangingPunct="0"/>
            <a:endParaRPr lang="pt-BR" sz="1800">
              <a:ea typeface="MS PGothic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/>
          <p:cNvSpPr>
            <a:spLocks noChangeArrowheads="1"/>
          </p:cNvSpPr>
          <p:nvPr/>
        </p:nvSpPr>
        <p:spPr bwMode="auto">
          <a:xfrm>
            <a:off x="311150" y="1371600"/>
            <a:ext cx="8424863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25000"/>
            </a:pPr>
            <a:endParaRPr lang="pt-BR" sz="2000" i="1">
              <a:latin typeface="Frutiger LT Std 55 Roman" pitchFamily="34" charset="0"/>
              <a:ea typeface="MS PGothic" pitchFamily="34" charset="-128"/>
            </a:endParaRPr>
          </a:p>
          <a:p>
            <a:pPr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2000" i="1">
                <a:latin typeface="Frutiger LT Std 55 Roman" pitchFamily="34" charset="0"/>
                <a:ea typeface="MS PGothic" pitchFamily="34" charset="-128"/>
              </a:rPr>
              <a:t> Ambiente para Inovação e desenvolvimento de ferramentas em defesa agropecuária </a:t>
            </a: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Centro de referência das Américas em análise de risco;</a:t>
            </a: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Apoio a pesquisa e desenvolvimento em Defesa Agropecuária (integração com Embrapa e órgãos internacionais);</a:t>
            </a: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Suporte ao diagnóstico de pragas e doenças;</a:t>
            </a: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Capacitação, treinamento e multiplicação internacional de conhecimento em Defesa Agropecuária.</a:t>
            </a: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endParaRPr lang="pt-BR" sz="2000" i="1">
              <a:latin typeface="Frutiger LT Std 55 Roman" pitchFamily="34" charset="0"/>
              <a:ea typeface="MS PGothic" pitchFamily="34" charset="-128"/>
            </a:endParaRPr>
          </a:p>
          <a:p>
            <a:pPr marL="709613" lvl="1" indent="-171450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endParaRPr lang="pt-BR" sz="1600" i="1">
              <a:latin typeface="Frutiger LT Std 55 Roman" pitchFamily="34" charset="0"/>
              <a:ea typeface="MS PGothic" pitchFamily="34" charset="-128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971550" y="850900"/>
            <a:ext cx="72723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28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PARQUE TECNOLÓGICO EM DEFESA AGROPECUÁRIA</a:t>
            </a:r>
          </a:p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endParaRPr lang="pt-BR" sz="3200">
              <a:solidFill>
                <a:srgbClr val="008348"/>
              </a:solidFill>
              <a:latin typeface="Fedra Sans Std Normal" pitchFamily="34" charset="0"/>
              <a:ea typeface="MS PGothic" pitchFamily="34" charset="-128"/>
            </a:endParaRPr>
          </a:p>
        </p:txBody>
      </p:sp>
      <p:pic>
        <p:nvPicPr>
          <p:cNvPr id="31748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12775"/>
            <a:ext cx="71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184650"/>
            <a:ext cx="2622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CaixaDeTexto 7"/>
          <p:cNvSpPr txBox="1">
            <a:spLocks noChangeArrowheads="1"/>
          </p:cNvSpPr>
          <p:nvPr/>
        </p:nvSpPr>
        <p:spPr bwMode="auto">
          <a:xfrm>
            <a:off x="665163" y="1360488"/>
            <a:ext cx="81359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LANAGRO Pedro Leopoldo/MG</a:t>
            </a:r>
          </a:p>
        </p:txBody>
      </p:sp>
      <p:pic>
        <p:nvPicPr>
          <p:cNvPr id="31751" name="Imagem 4"/>
          <p:cNvPicPr>
            <a:picLocks noChangeAspect="1"/>
          </p:cNvPicPr>
          <p:nvPr/>
        </p:nvPicPr>
        <p:blipFill>
          <a:blip r:embed="rId5" cstate="print"/>
          <a:srcRect l="-2" t="-3224" r="34912" b="2"/>
          <a:stretch>
            <a:fillRect/>
          </a:stretch>
        </p:blipFill>
        <p:spPr bwMode="auto">
          <a:xfrm>
            <a:off x="5795963" y="4067175"/>
            <a:ext cx="3097212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8775" y="1341438"/>
            <a:ext cx="8424863" cy="47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Modernização dos Laboratórios Agropecuários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Nacional de Erradicação e Prevenção da Febre Aftosa (100%);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Controle e Erradicação da Brucelose e Tuberculose;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Projeto de Erradicação da Peste Suína Clássica (14 Estados OIE);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Nacional de Controle e Erradicação da Mosca das Frutas;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Vigilância em defesa Agropecuaria na Faixa de Fronteiras;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Modernização do Serviço de Inspeção Federal;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Modernização Vigilância Internacional;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Controle e Supressão do Bicudo do Algodoeiro;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Nacional de Controle de Pragas em grãos e fibras;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Controle de Doenças dos Equídeos.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Compartimentalização dos sistemas de produção.</a:t>
            </a: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  <a:buFontTx/>
              <a:buBlip>
                <a:blip r:embed="rId2"/>
              </a:buBlip>
            </a:pPr>
            <a:endParaRPr lang="pt-BR" sz="1600" i="1">
              <a:latin typeface="Frutiger LT Std 55 Roman" pitchFamily="34" charset="0"/>
              <a:ea typeface="MS PGothic" pitchFamily="34" charset="-128"/>
            </a:endParaRPr>
          </a:p>
          <a:p>
            <a:pPr marL="827088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SzPct val="100000"/>
            </a:pPr>
            <a:endParaRPr lang="pt-BR" sz="1600" i="1">
              <a:latin typeface="Frutiger LT Std 55 Roman" pitchFamily="34" charset="0"/>
              <a:ea typeface="MS PGothic" pitchFamily="34" charset="-128"/>
            </a:endParaRPr>
          </a:p>
          <a:p>
            <a:pPr marL="827088" lvl="1" indent="-285750" eaLnBrk="0" hangingPunct="0">
              <a:buClr>
                <a:srgbClr val="FFC000"/>
              </a:buClr>
              <a:buSzPct val="100000"/>
            </a:pPr>
            <a:endParaRPr lang="pt-BR" sz="1400" i="1">
              <a:latin typeface="Frutiger LT Std 55 Roman" pitchFamily="34" charset="0"/>
              <a:ea typeface="MS PGothic" pitchFamily="34" charset="-128"/>
            </a:endParaRPr>
          </a:p>
        </p:txBody>
      </p:sp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107950" y="514350"/>
            <a:ext cx="8928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28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PROGRAMAS E PROJETOS TÉCNICOS</a:t>
            </a:r>
          </a:p>
        </p:txBody>
      </p:sp>
      <p:pic>
        <p:nvPicPr>
          <p:cNvPr id="32772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479425"/>
            <a:ext cx="72072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ângulo 1"/>
          <p:cNvSpPr>
            <a:spLocks noChangeArrowheads="1"/>
          </p:cNvSpPr>
          <p:nvPr/>
        </p:nvSpPr>
        <p:spPr bwMode="auto">
          <a:xfrm>
            <a:off x="34925" y="1282700"/>
            <a:ext cx="842486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0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Implementar programa nacional para equídeos envolvendo principalmente:</a:t>
            </a:r>
          </a:p>
          <a:p>
            <a:pPr marL="766763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Controle, supressão do Mormo (</a:t>
            </a:r>
            <a:r>
              <a:rPr lang="pt-BR" sz="1600" b="1" i="1">
                <a:latin typeface="Frutiger LT Std 55 Roman" pitchFamily="34" charset="0"/>
                <a:ea typeface="MS PGothic" pitchFamily="34" charset="-128"/>
              </a:rPr>
              <a:t>Burkholderia mallei</a:t>
            </a: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);</a:t>
            </a:r>
          </a:p>
          <a:p>
            <a:pPr marL="766763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Controle, supressão da Anemia Infeciosa Equina.</a:t>
            </a:r>
          </a:p>
          <a:p>
            <a:pPr marL="31750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endParaRPr lang="pt-BR" sz="1600" b="1" i="1" u="sng">
              <a:latin typeface="Frutiger LT Std 55 Roman" pitchFamily="34" charset="0"/>
              <a:ea typeface="MS PGothic" pitchFamily="34" charset="-128"/>
            </a:endParaRPr>
          </a:p>
          <a:p>
            <a:pPr marL="31750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600" b="1" i="1" u="sng">
                <a:latin typeface="Frutiger LT Std 55 Roman" pitchFamily="34" charset="0"/>
                <a:ea typeface="MS PGothic" pitchFamily="34" charset="-128"/>
              </a:rPr>
              <a:t>Estratégias</a:t>
            </a: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:</a:t>
            </a:r>
          </a:p>
          <a:p>
            <a:pPr marL="766763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Cumprimento de metas de inquéritos soro-epidemiológicos </a:t>
            </a:r>
          </a:p>
          <a:p>
            <a:pPr marL="766763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 typeface="Arial" pitchFamily="34" charset="0"/>
              <a:buNone/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para avaliação do plantel nacional;</a:t>
            </a:r>
          </a:p>
          <a:p>
            <a:pPr marL="766763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Harmonização de procedimentos para diagnósticos (referências internacionais) e estratégias de segregação e controle, nos processos de trânsito (GTA e comercialização) para o controle do mormo;</a:t>
            </a:r>
          </a:p>
        </p:txBody>
      </p:sp>
      <p:pic>
        <p:nvPicPr>
          <p:cNvPr id="33795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731838"/>
            <a:ext cx="71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CaixaDeTexto 7"/>
          <p:cNvSpPr txBox="1">
            <a:spLocks noChangeArrowheads="1"/>
          </p:cNvSpPr>
          <p:nvPr/>
        </p:nvSpPr>
        <p:spPr bwMode="auto">
          <a:xfrm>
            <a:off x="47625" y="762000"/>
            <a:ext cx="8928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PROGRAMA NACIONAL DE COMBATE A DOENÇAS DE EQUÍDEOS</a:t>
            </a:r>
          </a:p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endParaRPr lang="pt-BR" sz="3200">
              <a:solidFill>
                <a:srgbClr val="008348"/>
              </a:solidFill>
              <a:latin typeface="Fedra Sans Std Normal" pitchFamily="34" charset="0"/>
              <a:ea typeface="MS PGothic" pitchFamily="34" charset="-128"/>
            </a:endParaRPr>
          </a:p>
        </p:txBody>
      </p:sp>
      <p:pic>
        <p:nvPicPr>
          <p:cNvPr id="33797" name="Imagem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088" y="1624013"/>
            <a:ext cx="2855912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1"/>
          <p:cNvSpPr>
            <a:spLocks noChangeArrowheads="1"/>
          </p:cNvSpPr>
          <p:nvPr/>
        </p:nvSpPr>
        <p:spPr bwMode="auto">
          <a:xfrm>
            <a:off x="311150" y="1185863"/>
            <a:ext cx="8424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25000"/>
            </a:pPr>
            <a:endParaRPr lang="pt-BR" sz="2000" i="1">
              <a:latin typeface="Frutiger LT Std 55 Roman" pitchFamily="34" charset="0"/>
              <a:ea typeface="MS PGothic" pitchFamily="34" charset="-128"/>
            </a:endParaRPr>
          </a:p>
          <a:p>
            <a:pPr marL="0" lvl="1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2000" i="1">
                <a:latin typeface="Frutiger LT Std 55 Roman" pitchFamily="34" charset="0"/>
                <a:ea typeface="MS PGothic" pitchFamily="34" charset="-128"/>
              </a:rPr>
              <a:t> </a:t>
            </a: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Reconhecimento de proficiência internacional para Mormo (</a:t>
            </a:r>
            <a:r>
              <a:rPr lang="pt-BR" sz="1800" b="1" i="1">
                <a:latin typeface="Frutiger LT Std 55 Roman" pitchFamily="34" charset="0"/>
                <a:ea typeface="MS PGothic" pitchFamily="34" charset="-128"/>
              </a:rPr>
              <a:t>Burkholderia mallei</a:t>
            </a: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);</a:t>
            </a:r>
          </a:p>
          <a:p>
            <a:pPr marL="431800" lvl="2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Métodos Western Blotting (WB) reconhecido internacionalmente em dezembro de 2015.</a:t>
            </a:r>
          </a:p>
          <a:p>
            <a:pPr marL="431800" lvl="2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Inclusão de outros métodos complementares (métodos moleculares).</a:t>
            </a:r>
          </a:p>
          <a:p>
            <a:pPr marL="431800" lvl="2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Aumento da capacidade de análise e validação de outros laboratórios da rede nacional;</a:t>
            </a:r>
          </a:p>
          <a:p>
            <a:pPr marL="0" lvl="1" algn="just" eaLnBrk="0" hangingPunct="0">
              <a:spcBef>
                <a:spcPts val="338"/>
              </a:spcBef>
              <a:spcAft>
                <a:spcPts val="338"/>
              </a:spcAft>
              <a:buClr>
                <a:srgbClr val="FFC000"/>
              </a:buClr>
              <a:buSzPct val="150000"/>
              <a:buFont typeface="Arial" pitchFamily="34" charset="0"/>
              <a:buBlip>
                <a:blip r:embed="rId2"/>
              </a:buBlip>
            </a:pPr>
            <a:endParaRPr lang="pt-BR" sz="1600" i="1">
              <a:latin typeface="Frutiger LT Std 55 Roman" pitchFamily="34" charset="0"/>
              <a:ea typeface="MS PGothic" pitchFamily="34" charset="-128"/>
            </a:endParaRPr>
          </a:p>
        </p:txBody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971550" y="850900"/>
            <a:ext cx="72723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LANAGRO PERNAMBUCO</a:t>
            </a:r>
          </a:p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endParaRPr lang="pt-BR" sz="3200">
              <a:solidFill>
                <a:srgbClr val="008348"/>
              </a:solidFill>
              <a:latin typeface="Fedra Sans Std Normal" pitchFamily="34" charset="0"/>
              <a:ea typeface="MS PGothic" pitchFamily="34" charset="-128"/>
            </a:endParaRPr>
          </a:p>
        </p:txBody>
      </p:sp>
      <p:pic>
        <p:nvPicPr>
          <p:cNvPr id="34820" name="Imagem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12775"/>
            <a:ext cx="71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m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767138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magem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0588" y="3579813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50838" y="674688"/>
            <a:ext cx="8232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SUSTENTABILIDADE INSTITUCIONAL </a:t>
            </a:r>
          </a:p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FINANCEIRA</a:t>
            </a:r>
            <a:endParaRPr lang="pt-BR" sz="4800">
              <a:solidFill>
                <a:srgbClr val="008348"/>
              </a:solidFill>
              <a:latin typeface="Fedra Sans Std Normal" pitchFamily="34" charset="0"/>
              <a:ea typeface="MS PGothic" pitchFamily="34" charset="-128"/>
            </a:endParaRPr>
          </a:p>
        </p:txBody>
      </p:sp>
      <p:sp>
        <p:nvSpPr>
          <p:cNvPr id="35843" name="Retângulo 2"/>
          <p:cNvSpPr>
            <a:spLocks noChangeArrowheads="1"/>
          </p:cNvSpPr>
          <p:nvPr/>
        </p:nvSpPr>
        <p:spPr bwMode="auto">
          <a:xfrm>
            <a:off x="515938" y="1311275"/>
            <a:ext cx="78724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Estabelecimento de ferramentas que permitam a estabilidade na condução dos programas e projetos da Defesa Agropecuária (Contratos de Gestão, convênios ou novos modelos equivalentes) – (Novembro);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Determinar o custo real da prestação de cada serviço, propor os procedimentos mais eficazes para o recolhimento das taxas, e a metodologia a ser utilizada para o cálculo de cada taxa, bem como sua atualização periódica;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Oficinas e reuniões com o MPOG (SDI) e MAPA (SDA) (maio de 2016).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Fundo Nacional de Defesa Agropecuária: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Atualmente  30 milhões – Proposta de ampliação para sustentabilidade das atividades da defesa.</a:t>
            </a:r>
          </a:p>
          <a:p>
            <a:pPr marL="742950" lvl="1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Arial" pitchFamily="34" charset="0"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Investimento em moscas das frutas: 4 milhões (NE e RS)</a:t>
            </a:r>
          </a:p>
        </p:txBody>
      </p:sp>
      <p:pic>
        <p:nvPicPr>
          <p:cNvPr id="3584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836613"/>
            <a:ext cx="720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116013" y="59055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MONITORAMENTO E </a:t>
            </a:r>
          </a:p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AVALIAÇÃO DO PLANO</a:t>
            </a:r>
          </a:p>
        </p:txBody>
      </p:sp>
      <p:sp>
        <p:nvSpPr>
          <p:cNvPr id="36867" name="Retângulo 2"/>
          <p:cNvSpPr>
            <a:spLocks noChangeArrowheads="1"/>
          </p:cNvSpPr>
          <p:nvPr/>
        </p:nvSpPr>
        <p:spPr bwMode="auto">
          <a:xfrm>
            <a:off x="179388" y="1539875"/>
            <a:ext cx="81375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 eaLnBrk="0" hangingPunct="0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Estabelecer métodos e processos automatizados de monitoramento e avaliação do PDA;</a:t>
            </a:r>
          </a:p>
          <a:p>
            <a:pPr marL="1200150" lvl="2" indent="-285750" algn="just" eaLnBrk="0" hangingPunct="0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Identificação e descrição das informações de apoio ao processo decisório de executivos e gestores da SDA e do MAPA relacionadas à gestão do PDA (E-car; QlikView, Integração 43 sistemas da SDA);</a:t>
            </a:r>
          </a:p>
          <a:p>
            <a:pPr marL="742950" lvl="1" indent="-285750" algn="just" eaLnBrk="0" hangingPunct="0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Executar projeto piloto para testes e ajustes dos métodos e processos automatizados de monitoramento e avaliação do PDA (</a:t>
            </a:r>
            <a:r>
              <a:rPr lang="pt-BR" sz="1600" b="1" i="1">
                <a:latin typeface="Frutiger LT Std 55 Roman" pitchFamily="34" charset="0"/>
                <a:ea typeface="ヒラギノ角ゴ Pro W3" pitchFamily="-65" charset="-128"/>
              </a:rPr>
              <a:t>julho, 2016</a:t>
            </a: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);</a:t>
            </a:r>
          </a:p>
          <a:p>
            <a:pPr marL="742950" lvl="1" indent="-285750" algn="just" eaLnBrk="0" hangingPunct="0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Implantar métodos e processos automatizados e capacitar os profissionais envolvidos no tema (</a:t>
            </a:r>
            <a:r>
              <a:rPr lang="pt-BR" sz="1600" b="1" i="1">
                <a:latin typeface="Frutiger LT Std 55 Roman" pitchFamily="34" charset="0"/>
                <a:ea typeface="ヒラギノ角ゴ Pro W3" pitchFamily="-65" charset="-128"/>
              </a:rPr>
              <a:t>outubro 2016</a:t>
            </a: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);</a:t>
            </a:r>
          </a:p>
          <a:p>
            <a:pPr marL="742950" lvl="1" indent="-285750" algn="just" eaLnBrk="0" hangingPunct="0">
              <a:spcBef>
                <a:spcPts val="400"/>
              </a:spcBef>
              <a:spcAft>
                <a:spcPts val="400"/>
              </a:spcAft>
              <a:buClr>
                <a:srgbClr val="FFC000"/>
              </a:buClr>
              <a:buFontTx/>
              <a:buBlip>
                <a:blip r:embed="rId2"/>
              </a:buBlip>
            </a:pP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Geração de relatórios de monitoramento e de avaliação para a alta gerência do MAPA e da SDA (</a:t>
            </a:r>
            <a:r>
              <a:rPr lang="pt-BR" sz="1600" b="1" i="1">
                <a:latin typeface="Frutiger LT Std 55 Roman" pitchFamily="34" charset="0"/>
                <a:ea typeface="ヒラギノ角ゴ Pro W3" pitchFamily="-65" charset="-128"/>
              </a:rPr>
              <a:t>maio 2016</a:t>
            </a:r>
            <a:r>
              <a:rPr lang="pt-BR" sz="1600" i="1">
                <a:latin typeface="Frutiger LT Std 55 Roman" pitchFamily="34" charset="0"/>
                <a:ea typeface="ヒラギノ角ゴ Pro W3" pitchFamily="-65" charset="-128"/>
              </a:rPr>
              <a:t>).</a:t>
            </a:r>
          </a:p>
        </p:txBody>
      </p:sp>
      <p:pic>
        <p:nvPicPr>
          <p:cNvPr id="36868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796925"/>
            <a:ext cx="7191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modelo de apresentaçao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2713" y="-762000"/>
            <a:ext cx="11745913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03350" y="3068638"/>
            <a:ext cx="7056438" cy="1077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defTabSz="449263">
              <a:buSzPct val="100000"/>
            </a:pPr>
            <a:r>
              <a:rPr lang="pt-BR" altLang="pt-BR" sz="3200">
                <a:solidFill>
                  <a:srgbClr val="00529C"/>
                </a:solidFill>
                <a:latin typeface="Calibri" pitchFamily="34" charset="0"/>
                <a:ea typeface="MS PGothic" pitchFamily="34" charset="-128"/>
              </a:rPr>
              <a:t>2016 Ano comemorativo do Centenário do Serviço de Inspeção Federal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Em Fevereiro está prevista uma grande solenidade de abertura das comemorações.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Data: 16/02/2016 (a confirmar)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Local: Palácio do Planalto (a confirmar)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Autoridade Máxima: Presidenta da República (a confirmar)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Temas principais: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Abertura das festividades;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Assinatura de Decreto que altera o RIISPOA modernizando o processo de registro de produtos (registro instantâneo)</a:t>
            </a:r>
            <a:r>
              <a:rPr lang="pt-BR">
                <a:solidFill>
                  <a:srgbClr val="CC0000"/>
                </a:solidFill>
                <a:latin typeface="Calibri" pitchFamily="34" charset="0"/>
                <a:ea typeface="ヒラギノ角ゴ Pro W3" pitchFamily="-65" charset="-128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;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Reunião de Chefes de SIPOA.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                                                                                                 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(Fevereiro)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Em Março, aproveitando a Páscoa, ocasião onde há uma grande procura por pescados o DIPOA propõe demostração do trabalho do SIF na inspeção de pescados.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Ações: 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Lançamento do Livro: Identificação de Espécies de Pescado;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Reportagens demostrando coleta, análise e resultados da “Operação de Combate à Fraude por Troca de Espécies de Pescado”;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Folheto de orientação ao consumidor sobre bacalhau.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(Março)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(Abril)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Abril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 da Comissão Científica de Patologia com o objetivo de avaliar e propor modernização dos procedimentos de inspeção ante e post mortem aplicados no âmbito dos frigoríficos com inspeção federal.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Assinatura de Instrução Normativa para alterar a IN 27 que trata de procedimentos de habilitação de estabelecimentos para exportação (fim da lista geral de exportadores)</a:t>
            </a:r>
            <a:r>
              <a:rPr lang="pt-BR">
                <a:solidFill>
                  <a:srgbClr val="CC0000"/>
                </a:solidFill>
                <a:latin typeface="Calibri" pitchFamily="34" charset="0"/>
                <a:ea typeface="ヒラギノ角ゴ Pro W3" pitchFamily="-65" charset="-128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20700"/>
            <a:ext cx="88328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ubtítulo 3"/>
          <p:cNvSpPr>
            <a:spLocks noGrp="1"/>
          </p:cNvSpPr>
          <p:nvPr>
            <p:ph type="body" sz="quarter" idx="10"/>
          </p:nvPr>
        </p:nvSpPr>
        <p:spPr>
          <a:xfrm>
            <a:off x="468313" y="0"/>
            <a:ext cx="7920037" cy="1052513"/>
          </a:xfrm>
          <a:noFill/>
          <a:extLst>
            <a:ext uri="{909E8E84-426E-40DD-AFC4-6F175D3DCCD1}"/>
            <a:ext uri="{91240B29-F687-4F45-9708-019B960494DF}"/>
          </a:extLst>
        </p:spPr>
        <p:txBody>
          <a:bodyPr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2800" b="0" smtClean="0">
                <a:solidFill>
                  <a:srgbClr val="008348"/>
                </a:solidFill>
                <a:latin typeface="Fedra Sans Std Normal" pitchFamily="34" charset="0"/>
              </a:rPr>
              <a:t>PRAGAS QUE AMEAÇAM A AGRICULTURA BRASILEIRA</a:t>
            </a:r>
          </a:p>
        </p:txBody>
      </p:sp>
      <p:pic>
        <p:nvPicPr>
          <p:cNvPr id="20484" name="Imagem 4" descr="Untitled-6-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347663"/>
            <a:ext cx="48101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12700"/>
            <a:ext cx="9144001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(Maio)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Abril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 da Comissão Científica de Microbiologia para avaliação e aperfeiçoamento dos programas de controle de patógenos visando a melhoria das atividades de fiscalização nos estabelecimentos.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Encaminhamento de anteprojeto de Lei para criação da inspeção de produtos de origem vegetal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lvl="1" eaLnBrk="0" hangingPunct="0"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>
                <a:solidFill>
                  <a:srgbClr val="CC33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31 de maio previsão de lançamento do plano safra da agricultura familiar e conferência nacional de ATER. Pensar em assinar a norma de leite. Pensar também a IN 36.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(Junho)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Junho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Seminário do SIF.</a:t>
            </a:r>
          </a:p>
          <a:p>
            <a:pPr lvl="1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Mesas redondas com a participação dos demais órgãos e setores envolvidos na cadeia produtiva de produtos de origem animal e entidades de defesa do consumidor objetivando reforçar a importância do SIF no agronegócio e na segurança do consumidor.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(Julho)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Julho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Seminário Nacional do SISBI.</a:t>
            </a:r>
          </a:p>
          <a:p>
            <a:pPr lvl="1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 dos serviços de inspeção das esferas municipais, estaduais e federal visando harmonização de procedimentos.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Publicação das normas de instalações e equipamentos das pequenas agroindústrias de leite, mel e ovos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(Agosto)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Agosto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Reunião da Comissão Científica de Tecnologia com objetivo de assessorar o DIPOA nas recentes e importantes demandas recebidas referentes às novas tecnologias.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Criação das Centrais de Certificação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(Setembro)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Setembro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09 de Setembro – Dia do Médico Veterinário, homenagem aos Médicos Veterinários que desempenharam relevantes serviços ao SIF.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Publicação das normas de instalações e equipamentos para pequenas agroindústrias de abate de aves, pescado e produtos processados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(Outubro)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Outubro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16 de Outubro – Dia Mundial da Alimentação em parceria com a FAO.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Campanhas de esclarecimento ao consumidor em locais de grande circulação de pessoas.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Publicação da Norma de Auto Controle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938213" y="1520825"/>
            <a:ext cx="7748587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838200" y="304800"/>
            <a:ext cx="774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00090"/>
                </a:solidFill>
                <a:latin typeface="Verdana" pitchFamily="34" charset="0"/>
                <a:ea typeface="ヒラギノ角ゴ Pro W3" pitchFamily="-65" charset="-128"/>
              </a:rPr>
              <a:t>Proposta (Novembro)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822325" y="1538288"/>
            <a:ext cx="7748588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 Novembro propomos: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Realização do 1° Seminário Internacional de Inspeção de Produtos de Origem Animal com objetivo de promover a troca de experiências e discussões sobre as açoes de inspeção em diferentes países buscando a harmonização de procedimentos.</a:t>
            </a:r>
          </a:p>
          <a:p>
            <a:pPr lvl="1" eaLnBrk="0" hangingPunct="0"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Entrega para a Ministra da nova estrutura da cadeia de comando e controle do SIF </a:t>
            </a:r>
            <a:r>
              <a:rPr lang="pt-BR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(alto impacto)</a:t>
            </a:r>
            <a:r>
              <a:rPr lang="pt-BR">
                <a:solidFill>
                  <a:srgbClr val="063D8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63D8A"/>
              </a:solidFill>
              <a:latin typeface="Calibri" pitchFamily="34" charset="0"/>
              <a:ea typeface="ヒラギノ角ゴ Pro W3" pitchFamily="-65" charset="-128"/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63D8A"/>
                </a:solidFill>
                <a:latin typeface="Calibri" pitchFamily="34" charset="0"/>
                <a:ea typeface="ヒラギノ角ゴ Pro W3" pitchFamily="-65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" descr="modelo de apresentaçao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2713" y="-762000"/>
            <a:ext cx="11745913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8"/>
          <p:cNvSpPr txBox="1">
            <a:spLocks noChangeArrowheads="1"/>
          </p:cNvSpPr>
          <p:nvPr/>
        </p:nvSpPr>
        <p:spPr bwMode="auto">
          <a:xfrm>
            <a:off x="34925" y="1049338"/>
            <a:ext cx="3313113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r>
              <a:rPr lang="pt-BR" sz="2000" b="1">
                <a:solidFill>
                  <a:srgbClr val="00529C"/>
                </a:solidFill>
                <a:latin typeface="Fedra Sans Std Normal" pitchFamily="34" charset="0"/>
                <a:ea typeface="MS PGothic" pitchFamily="34" charset="-128"/>
              </a:rPr>
              <a:t>POTENCIAIS VIAS DE ACESSO DE PRAGAS E DISTRIBUIÇÃO DA PRODUÇÃO </a:t>
            </a:r>
          </a:p>
          <a:p>
            <a:pPr algn="ctr" eaLnBrk="0" hangingPunct="0">
              <a:lnSpc>
                <a:spcPct val="150000"/>
              </a:lnSpc>
            </a:pPr>
            <a:r>
              <a:rPr lang="pt-BR" sz="2000" b="1">
                <a:solidFill>
                  <a:srgbClr val="00529C"/>
                </a:solidFill>
                <a:latin typeface="Fedra Sans Std Normal" pitchFamily="34" charset="0"/>
                <a:ea typeface="MS PGothic" pitchFamily="34" charset="-128"/>
              </a:rPr>
              <a:t>DAS CULTURAS ALVO</a:t>
            </a:r>
          </a:p>
          <a:p>
            <a:pPr algn="ctr" eaLnBrk="0" hangingPunct="0">
              <a:lnSpc>
                <a:spcPct val="150000"/>
              </a:lnSpc>
            </a:pPr>
            <a:endParaRPr lang="pt-BR" sz="2000" b="1">
              <a:solidFill>
                <a:srgbClr val="00529C"/>
              </a:solidFill>
              <a:latin typeface="Fedra Sans Std Normal" pitchFamily="34" charset="0"/>
              <a:ea typeface="MS PGothic" pitchFamily="34" charset="-128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pt-BR" sz="2000" b="1">
                <a:solidFill>
                  <a:srgbClr val="00529C"/>
                </a:solidFill>
                <a:latin typeface="Fedra Sans Std Normal" pitchFamily="34" charset="0"/>
                <a:ea typeface="MS PGothic" pitchFamily="34" charset="-128"/>
              </a:rPr>
              <a:t>BRASIL TEM 23.102 KM DE FRONTEIRAS, SENDO 15.735 KM TERRESTRES E 7.367 KM MARÍTIMAS.</a:t>
            </a:r>
          </a:p>
          <a:p>
            <a:pPr algn="ctr" eaLnBrk="0" hangingPunct="0">
              <a:lnSpc>
                <a:spcPct val="150000"/>
              </a:lnSpc>
            </a:pPr>
            <a:endParaRPr lang="pt-BR" sz="2000" b="1">
              <a:solidFill>
                <a:srgbClr val="00529C"/>
              </a:solidFill>
              <a:latin typeface="Fedra Sans Std Normal" pitchFamily="34" charset="0"/>
              <a:ea typeface="MS PGothic" pitchFamily="34" charset="-128"/>
            </a:endParaRPr>
          </a:p>
        </p:txBody>
      </p:sp>
      <p:pic>
        <p:nvPicPr>
          <p:cNvPr id="21507" name="Imagem 9"/>
          <p:cNvPicPr>
            <a:picLocks noChangeAspect="1"/>
          </p:cNvPicPr>
          <p:nvPr/>
        </p:nvPicPr>
        <p:blipFill>
          <a:blip r:embed="rId3" cstate="print"/>
          <a:srcRect l="2328" t="5251" r="2071" b="11801"/>
          <a:stretch>
            <a:fillRect/>
          </a:stretch>
        </p:blipFill>
        <p:spPr bwMode="auto">
          <a:xfrm>
            <a:off x="3348038" y="0"/>
            <a:ext cx="5795962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ixaDeTexto 7"/>
          <p:cNvSpPr txBox="1">
            <a:spLocks noChangeArrowheads="1"/>
          </p:cNvSpPr>
          <p:nvPr/>
        </p:nvSpPr>
        <p:spPr bwMode="auto">
          <a:xfrm>
            <a:off x="6548438" y="5929313"/>
            <a:ext cx="2595562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normAutofit/>
          </a:bodyPr>
          <a:lstStyle/>
          <a:p>
            <a:pPr algn="ctr" eaLnBrk="0" hangingPunct="0"/>
            <a:r>
              <a:rPr lang="pt-BR" altLang="pt-BR" sz="1000" i="1">
                <a:solidFill>
                  <a:srgbClr val="008348"/>
                </a:solidFill>
                <a:latin typeface="Frutiger LT Std 55 Roman" pitchFamily="34" charset="0"/>
                <a:ea typeface="MS PGothic" pitchFamily="34" charset="-128"/>
              </a:rPr>
              <a:t>FONTE: </a:t>
            </a:r>
          </a:p>
          <a:p>
            <a:pPr algn="ctr" eaLnBrk="0" hangingPunct="0"/>
            <a:r>
              <a:rPr lang="pt-BR" altLang="pt-BR" sz="1000" i="1">
                <a:solidFill>
                  <a:srgbClr val="008348"/>
                </a:solidFill>
                <a:latin typeface="Frutiger LT Std 55 Roman" pitchFamily="34" charset="0"/>
                <a:ea typeface="MS PGothic" pitchFamily="34" charset="-128"/>
              </a:rPr>
              <a:t>PRODUÇÃO AGRÍCOLA MUNICIPAL (IBGE, 2012)</a:t>
            </a:r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8105775" y="2997200"/>
            <a:ext cx="217488" cy="2159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endParaRPr lang="pt-BR" sz="180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2"/>
          <p:cNvSpPr>
            <a:spLocks noChangeArrowheads="1"/>
          </p:cNvSpPr>
          <p:nvPr/>
        </p:nvSpPr>
        <p:spPr bwMode="auto">
          <a:xfrm>
            <a:off x="539750" y="1052513"/>
            <a:ext cx="7777163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Modernização e Desburocratização</a:t>
            </a:r>
          </a:p>
          <a:p>
            <a:pPr marL="742950" lvl="1" indent="-2857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Reorganização da Secretaria, com a criação de novas Coordenações-Gerais, com responsabilidades de cunho transversal;</a:t>
            </a:r>
            <a:endParaRPr lang="pt-BR" sz="1800" i="1">
              <a:latin typeface="Frutiger LT Std 55 Roman" pitchFamily="34" charset="0"/>
              <a:ea typeface="MS PGothic" pitchFamily="34" charset="-128"/>
            </a:endParaRPr>
          </a:p>
          <a:p>
            <a:pPr marL="742950" lvl="1" indent="-2857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Sistema Integrado de Produtos e Estabelecimentos Agropecuários (SIPEAGRO).</a:t>
            </a:r>
          </a:p>
          <a:p>
            <a:pPr marL="742950" lvl="1" indent="-2857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Novas funcionalidades da PGA</a:t>
            </a:r>
          </a:p>
          <a:p>
            <a:pPr marL="742950" lvl="1" indent="-2857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Canal Azul – piloto operando em Paranaguá</a:t>
            </a:r>
          </a:p>
          <a:p>
            <a:pPr marL="742950" lvl="1" indent="-28575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Cães de Faro – piloto operando em Brasília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0963" y="260350"/>
            <a:ext cx="9036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RESULTADOS PRINCIPAIS 2015</a:t>
            </a:r>
          </a:p>
        </p:txBody>
      </p:sp>
      <p:pic>
        <p:nvPicPr>
          <p:cNvPr id="23556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204788"/>
            <a:ext cx="719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tângulo 4"/>
          <p:cNvSpPr>
            <a:spLocks noChangeArrowheads="1"/>
          </p:cNvSpPr>
          <p:nvPr/>
        </p:nvSpPr>
        <p:spPr bwMode="auto">
          <a:xfrm>
            <a:off x="827088" y="3789363"/>
            <a:ext cx="7777162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Marco Regulatório</a:t>
            </a:r>
          </a:p>
          <a:p>
            <a:pPr marL="742950" lvl="1" indent="-285750" algn="just" eaLnBrk="0" hangingPunc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Publicado o Manual de Boas Práticas Regulatórias da SDA;</a:t>
            </a:r>
          </a:p>
          <a:p>
            <a:pPr marL="742950" lvl="1" indent="-285750" algn="just" eaLnBrk="0" hangingPunc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Elaborado normas específicas em defesa agropecuária para a agroindustrialização realizada pela agricultura familiar ou seu equivalente (Regulamentação do art. 7º do Decreto 5.741/2006 –Leite e derivados).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712788" y="2268538"/>
            <a:ext cx="777716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Programas e Projetos Técnicos</a:t>
            </a:r>
          </a:p>
          <a:p>
            <a:pPr marL="742950" lvl="1" indent="-285750" algn="just" eaLnBrk="0" hangingPunc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Nacional de Controle e Erradicação da Mosca das Frutas;</a:t>
            </a:r>
          </a:p>
          <a:p>
            <a:pPr marL="742950" lvl="1" indent="-285750" algn="just" eaLnBrk="0" hangingPunc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Programa de Vigilância em Defesa Agropecuaria na Faixa de Fronteiras.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80963" y="260350"/>
            <a:ext cx="9036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RESULTADOS PRINCIPAIS 2015</a:t>
            </a:r>
          </a:p>
        </p:txBody>
      </p:sp>
      <p:pic>
        <p:nvPicPr>
          <p:cNvPr id="25604" name="Imagem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204788"/>
            <a:ext cx="719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tângulo 4"/>
          <p:cNvSpPr>
            <a:spLocks noChangeArrowheads="1"/>
          </p:cNvSpPr>
          <p:nvPr/>
        </p:nvSpPr>
        <p:spPr bwMode="auto">
          <a:xfrm>
            <a:off x="711200" y="3630613"/>
            <a:ext cx="77755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Sustentabilidade</a:t>
            </a:r>
          </a:p>
          <a:p>
            <a:pPr marL="742950" lvl="1" indent="-285750" algn="just" eaLnBrk="0" hangingPunc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Iniciados os estudos dos custos da Defesa Agropecuária</a:t>
            </a:r>
          </a:p>
        </p:txBody>
      </p:sp>
      <p:sp>
        <p:nvSpPr>
          <p:cNvPr id="25606" name="Retângulo 5"/>
          <p:cNvSpPr>
            <a:spLocks noChangeArrowheads="1"/>
          </p:cNvSpPr>
          <p:nvPr/>
        </p:nvSpPr>
        <p:spPr bwMode="auto">
          <a:xfrm>
            <a:off x="827088" y="4652963"/>
            <a:ext cx="77771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Monitoramento e Avaliação</a:t>
            </a:r>
          </a:p>
          <a:p>
            <a:pPr marL="742950" lvl="1" indent="-285750" algn="just" eaLnBrk="0" hangingPunct="0">
              <a:buClr>
                <a:srgbClr val="FFC000"/>
              </a:buClr>
              <a:buSzPct val="100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Inserção do Plano, seus Eixos e Programas no e-CAR - Sistema de Acompanhamento de Projetos do MAPA,  já em acompanhamento pela alta direção do MAPA.</a:t>
            </a:r>
          </a:p>
        </p:txBody>
      </p:sp>
      <p:sp>
        <p:nvSpPr>
          <p:cNvPr id="25607" name="Retângulo 7"/>
          <p:cNvSpPr>
            <a:spLocks noChangeArrowheads="1"/>
          </p:cNvSpPr>
          <p:nvPr/>
        </p:nvSpPr>
        <p:spPr bwMode="auto">
          <a:xfrm>
            <a:off x="590550" y="852488"/>
            <a:ext cx="77755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008348"/>
              </a:buClr>
              <a:buSzPct val="125000"/>
              <a:buFontTx/>
              <a:buBlip>
                <a:blip r:embed="rId3"/>
              </a:buBlip>
            </a:pPr>
            <a:r>
              <a:rPr lang="pt-BR" sz="2000" i="1">
                <a:solidFill>
                  <a:srgbClr val="0070C0"/>
                </a:solidFill>
                <a:latin typeface="Frutiger LT Std 55 Roman" pitchFamily="34" charset="0"/>
                <a:ea typeface="MS PGothic" pitchFamily="34" charset="-128"/>
              </a:rPr>
              <a:t>Conhecimento e Suporte Estratégico</a:t>
            </a: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3"/>
              </a:buBlip>
            </a:pP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Estruturadas as áreas responsáveis por inteligência, investigação, avaliação e gestão de riscos.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modelo de apresentaçao-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2713" y="-762000"/>
            <a:ext cx="11745913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03350" y="3068638"/>
            <a:ext cx="5616575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6000" cap="small" dirty="0">
                <a:solidFill>
                  <a:srgbClr val="0070C0"/>
                </a:solidFill>
                <a:latin typeface="Fedra Sans Std Bold" panose="020B0804040000020004" pitchFamily="34" charset="0"/>
                <a:ea typeface="ＭＳ Ｐゴシック" panose="020B0600070205080204" pitchFamily="34" charset="-128"/>
              </a:rPr>
              <a:t>Metas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10"/>
          <p:cNvSpPr>
            <a:spLocks noChangeArrowheads="1"/>
          </p:cNvSpPr>
          <p:nvPr/>
        </p:nvSpPr>
        <p:spPr bwMode="auto">
          <a:xfrm>
            <a:off x="828675" y="620713"/>
            <a:ext cx="70580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Avaliação e automação dos macroprocessos dentro das competências da Defesa Agropecuária (</a:t>
            </a:r>
            <a:r>
              <a:rPr lang="pt-BR" altLang="pt-BR" sz="1600" b="1" i="1">
                <a:latin typeface="Frutiger LT Std 55 Roman" pitchFamily="34" charset="0"/>
                <a:ea typeface="ヒラギノ角ゴ Pro W3" pitchFamily="-65" charset="-128"/>
              </a:rPr>
              <a:t>maio de 2016</a:t>
            </a: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):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400" i="1">
                <a:latin typeface="Frutiger LT Std 55 Roman" pitchFamily="34" charset="0"/>
                <a:ea typeface="ヒラギノ角ゴ Pro W3" pitchFamily="-65" charset="-128"/>
              </a:rPr>
              <a:t>Oficina de harmonização de registros: </a:t>
            </a:r>
            <a:r>
              <a:rPr lang="pt-BR" altLang="pt-BR" sz="1400" b="1" i="1">
                <a:latin typeface="Frutiger LT Std 55 Roman" pitchFamily="34" charset="0"/>
                <a:ea typeface="ヒラギノ角ゴ Pro W3" pitchFamily="-65" charset="-128"/>
              </a:rPr>
              <a:t>realização: março</a:t>
            </a:r>
            <a:r>
              <a:rPr lang="pt-BR" altLang="pt-BR" sz="1400" i="1">
                <a:latin typeface="Frutiger LT Std 55 Roman" pitchFamily="34" charset="0"/>
                <a:ea typeface="ヒラギノ角ゴ Pro W3" pitchFamily="-65" charset="-128"/>
              </a:rPr>
              <a:t> – </a:t>
            </a:r>
            <a:r>
              <a:rPr lang="pt-BR" altLang="pt-BR" sz="1400" b="1" i="1">
                <a:latin typeface="Frutiger LT Std 55 Roman" pitchFamily="34" charset="0"/>
                <a:ea typeface="ヒラギノ角ゴ Pro W3" pitchFamily="-65" charset="-128"/>
              </a:rPr>
              <a:t>Prazo para implementação: outubro 2016</a:t>
            </a:r>
            <a:r>
              <a:rPr lang="pt-BR" altLang="pt-BR" sz="1400" i="1">
                <a:latin typeface="Frutiger LT Std 55 Roman" pitchFamily="34" charset="0"/>
                <a:ea typeface="ヒラギノ角ゴ Pro W3" pitchFamily="-65" charset="-128"/>
              </a:rPr>
              <a:t>.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ea typeface="ヒラギノ角ゴ Pro W3" pitchFamily="-65" charset="-128"/>
              </a:rPr>
              <a:t>Automação dos processos: </a:t>
            </a:r>
            <a:r>
              <a:rPr lang="pt-BR" sz="1400" b="1" i="1">
                <a:ea typeface="ヒラギノ角ゴ Pro W3" pitchFamily="-65" charset="-128"/>
              </a:rPr>
              <a:t>Prazo: Dezembro de 2016</a:t>
            </a:r>
            <a:r>
              <a:rPr lang="pt-BR" sz="1400" i="1">
                <a:ea typeface="ヒラギノ角ゴ Pro W3" pitchFamily="-65" charset="-128"/>
              </a:rPr>
              <a:t> </a:t>
            </a:r>
            <a:endParaRPr lang="pt-BR" altLang="pt-BR" sz="1400" i="1">
              <a:latin typeface="Frutiger LT Std 55 Roman" pitchFamily="34" charset="0"/>
              <a:ea typeface="ヒラギノ角ゴ Pro W3" pitchFamily="-65" charset="-128"/>
            </a:endParaRPr>
          </a:p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600">
                <a:latin typeface="Frutiger LT Std 55 Roman" pitchFamily="34" charset="0"/>
                <a:ea typeface="ヒラギノ角ゴ Pro W3" pitchFamily="-65" charset="-128"/>
              </a:rPr>
              <a:t>Implementação do Sistema Brasileiro de Emergências Agropecuárias, e da Força Nacional do SUASA (</a:t>
            </a:r>
            <a:r>
              <a:rPr lang="pt-BR" sz="1600" b="1" i="1">
                <a:latin typeface="Frutiger LT Std 55 Roman" pitchFamily="34" charset="0"/>
                <a:ea typeface="ヒラギノ角ゴ Pro W3" pitchFamily="-65" charset="-128"/>
              </a:rPr>
              <a:t>Implementação depende Conjur e Desenho final Projeto Maio 2016)</a:t>
            </a:r>
            <a:r>
              <a:rPr lang="pt-BR" sz="1600">
                <a:latin typeface="Frutiger LT Std 55 Roman" pitchFamily="34" charset="0"/>
                <a:ea typeface="ヒラギノ角ゴ Pro W3" pitchFamily="-65" charset="-128"/>
              </a:rPr>
              <a:t>)</a:t>
            </a:r>
          </a:p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</a:pPr>
            <a:endParaRPr lang="pt-BR" altLang="pt-BR" sz="1600" i="1">
              <a:latin typeface="Frutiger LT Std 55 Roman" pitchFamily="34" charset="0"/>
              <a:ea typeface="ヒラギノ角ゴ Pro W3" pitchFamily="-65" charset="-128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17475" y="295275"/>
            <a:ext cx="9036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28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MODERNIZAÇÃO E  DESBUROCRATIZAÇÃO</a:t>
            </a:r>
          </a:p>
        </p:txBody>
      </p:sp>
      <p:pic>
        <p:nvPicPr>
          <p:cNvPr id="28676" name="Imagem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239713"/>
            <a:ext cx="719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10"/>
          <p:cNvSpPr>
            <a:spLocks noChangeArrowheads="1"/>
          </p:cNvSpPr>
          <p:nvPr/>
        </p:nvSpPr>
        <p:spPr bwMode="auto">
          <a:xfrm>
            <a:off x="828675" y="2852738"/>
            <a:ext cx="748823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Implementação de novas funcionalidades na Plataforma de Gestão Agropecuária – PGA:</a:t>
            </a:r>
            <a:endParaRPr lang="pt-BR" altLang="pt-BR" sz="1600" b="1" i="1">
              <a:latin typeface="Frutiger LT Std 55 Roman" pitchFamily="34" charset="0"/>
              <a:ea typeface="ヒラギノ角ゴ Pro W3" pitchFamily="-65" charset="-128"/>
            </a:endParaRP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Integração da área vegetal (</a:t>
            </a:r>
            <a:r>
              <a:rPr lang="pt-BR" altLang="pt-BR" sz="1600" b="1" i="1">
                <a:latin typeface="Frutiger LT Std 55 Roman" pitchFamily="34" charset="0"/>
                <a:ea typeface="ヒラギノ角ゴ Pro W3" pitchFamily="-65" charset="-128"/>
              </a:rPr>
              <a:t>julho 2016</a:t>
            </a: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). 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Inclusão do componente Agricultura Orgânica (</a:t>
            </a:r>
            <a:r>
              <a:rPr lang="pt-BR" altLang="pt-BR" sz="1600" b="1" i="1">
                <a:latin typeface="Frutiger LT Std 55 Roman" pitchFamily="34" charset="0"/>
                <a:ea typeface="ヒラギノ角ゴ Pro W3" pitchFamily="-65" charset="-128"/>
              </a:rPr>
              <a:t>julho de 2016</a:t>
            </a: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).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Acesso e gerenciamento público de informações: mediante senha de acesso individual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Redução do tempo de reposta de processos de 8 meses para 3 semanas (SIF) 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600" i="1">
                <a:latin typeface="Frutiger LT Std 55 Roman" pitchFamily="34" charset="0"/>
                <a:ea typeface="ヒラギノ角ゴ Pro W3" pitchFamily="-65" charset="-128"/>
              </a:rPr>
              <a:t>Senhas individuais para acompanhamento dos processos para os interessados</a:t>
            </a:r>
          </a:p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</a:pPr>
            <a:endParaRPr lang="pt-BR" altLang="pt-BR" sz="1600" i="1">
              <a:latin typeface="Frutiger LT Std 55 Roman" pitchFamily="34" charset="0"/>
              <a:ea typeface="ヒラギノ角ゴ Pro W3" pitchFamily="-65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4"/>
          <p:cNvSpPr>
            <a:spLocks noChangeArrowheads="1"/>
          </p:cNvSpPr>
          <p:nvPr/>
        </p:nvSpPr>
        <p:spPr bwMode="auto">
          <a:xfrm>
            <a:off x="273050" y="1250950"/>
            <a:ext cx="85693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ヒラギノ角ゴ Pro W3" pitchFamily="-65" charset="-128"/>
              </a:rPr>
              <a:t>Definir diretrizes para revisão dos principais marcos regulatórios nacionais para envio ao Congresso Nacional o Anteprojeto de Lei do Executivo criando a </a:t>
            </a:r>
            <a:r>
              <a:rPr lang="pt-BR" sz="1800" b="1" i="1">
                <a:latin typeface="Frutiger LT Std 55 Roman" pitchFamily="34" charset="0"/>
                <a:ea typeface="ヒラギノ角ゴ Pro W3" pitchFamily="-65" charset="-128"/>
              </a:rPr>
              <a:t>Política Nacional de Defesa Agropecuária;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Oficina marco regulatório: </a:t>
            </a:r>
            <a:r>
              <a:rPr lang="pt-BR" sz="1400" b="1" i="1">
                <a:latin typeface="Frutiger LT Std 55 Roman" pitchFamily="34" charset="0"/>
                <a:ea typeface="ヒラギノ角ゴ Pro W3" pitchFamily="-65" charset="-128"/>
              </a:rPr>
              <a:t>Março de 2016. – Entrega dos documentos – Novembro de 2016.</a:t>
            </a:r>
          </a:p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b="1" i="1">
                <a:latin typeface="Frutiger LT Std 55 Roman" pitchFamily="34" charset="0"/>
                <a:ea typeface="ヒラギノ角ゴ Pro W3" pitchFamily="-65" charset="-128"/>
              </a:rPr>
              <a:t>Agenda regulatória 2016: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Normatização do RIISPOA e outras normas do DIPOA (listagem das normas e organização das prioridades pela Ministra);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Insumos agropecuários: produtos veterinários, agrotóxicos e fertilizantes;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Lei de Produtos de Origem Vegetal (SIF - Vegetal);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Revisão da  Legislação da Defesa Animal e Vegetal;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ヒラギノ角ゴ Pro W3" pitchFamily="-65" charset="-128"/>
              </a:rPr>
              <a:t>Revisão da aprovação da rotulagem.</a:t>
            </a:r>
          </a:p>
          <a:p>
            <a:pPr marL="803275" lvl="2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endParaRPr lang="pt-BR" sz="1800" b="1" i="1">
              <a:latin typeface="Frutiger LT Std 55 Roman" pitchFamily="34" charset="0"/>
              <a:ea typeface="ヒラギノ角ゴ Pro W3" pitchFamily="-65" charset="-128"/>
            </a:endParaRPr>
          </a:p>
          <a:p>
            <a:pPr marL="346075" lvl="1" indent="-355600" algn="just" eaLnBrk="0" hangingPunct="0"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endParaRPr lang="pt-BR" sz="1600" i="1">
              <a:latin typeface="Frutiger LT Std 55 Roman" pitchFamily="34" charset="0"/>
              <a:ea typeface="ヒラギノ角ゴ Pro W3" pitchFamily="-65" charset="-128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27088" y="325438"/>
            <a:ext cx="72739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32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MARCO REGULATÓRIO</a:t>
            </a:r>
          </a:p>
        </p:txBody>
      </p:sp>
      <p:pic>
        <p:nvPicPr>
          <p:cNvPr id="2970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336550"/>
            <a:ext cx="7191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800" y="981075"/>
            <a:ext cx="8640763" cy="5291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Estruturar as áreas responsáveis por inteligência, investigação, avaliação e gestão de riscos:</a:t>
            </a:r>
          </a:p>
          <a:p>
            <a:pPr marL="1200150" lvl="2" indent="-285750" algn="just" ea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Organizar e disseminar os conceitos de análise de risco: </a:t>
            </a:r>
            <a:r>
              <a:rPr lang="pt-BR" sz="1400" b="1" i="1">
                <a:ea typeface="MS PGothic" pitchFamily="34" charset="-128"/>
              </a:rPr>
              <a:t>Prazo: Julho de 2016</a:t>
            </a: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;</a:t>
            </a:r>
          </a:p>
          <a:p>
            <a:pPr marL="1200150" lvl="2" indent="-285750" algn="just" ea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Organizar o modelo de investigação e controle: </a:t>
            </a:r>
            <a:r>
              <a:rPr lang="pt-BR" sz="1400" b="1" i="1">
                <a:ea typeface="MS PGothic" pitchFamily="34" charset="-128"/>
              </a:rPr>
              <a:t>Prazo: Julho de 2016</a:t>
            </a: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.</a:t>
            </a: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Desenvolver Projetos específicos na área de conhecimento.</a:t>
            </a:r>
          </a:p>
          <a:p>
            <a:pPr marL="1200150" lvl="2" indent="-285750" algn="just" ea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Oficia do Plano de Resíduos: Prazo: Fevereiro 2016.</a:t>
            </a: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Parque Tecnológico em Defesa Agropecuaria. </a:t>
            </a:r>
          </a:p>
          <a:p>
            <a:pPr marL="1200150" lvl="2" indent="-285750" algn="just" ea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altLang="pt-BR" sz="1400" i="1">
                <a:latin typeface="Frutiger LT Std 55 Roman" pitchFamily="34" charset="0"/>
                <a:ea typeface="MS PGothic" pitchFamily="34" charset="-128"/>
              </a:rPr>
              <a:t>Apresentação do conceito: Prazo: maio de 2016;</a:t>
            </a:r>
          </a:p>
          <a:p>
            <a:pPr marL="1200150" lvl="2" indent="-285750" algn="just" eaLnBrk="0" hangingPunc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400" i="1">
                <a:latin typeface="Frutiger LT Std 55 Roman" pitchFamily="34" charset="0"/>
                <a:ea typeface="MS PGothic" pitchFamily="34" charset="-128"/>
              </a:rPr>
              <a:t>Apresentação Projeto: Prazo: julho 2016</a:t>
            </a: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Laboratórios Virtuais de Defesa Agropecuária:</a:t>
            </a:r>
            <a:r>
              <a:rPr lang="pt-BR" altLang="pt-BR" sz="1800" b="1" i="1">
                <a:latin typeface="Frutiger LT Std 55 Roman" pitchFamily="34" charset="0"/>
                <a:ea typeface="MS PGothic" pitchFamily="34" charset="-128"/>
              </a:rPr>
              <a:t> </a:t>
            </a:r>
            <a:r>
              <a:rPr lang="pt-BR" altLang="pt-BR" sz="1600" b="1" i="1">
                <a:latin typeface="Frutiger LT Std 55 Roman" pitchFamily="34" charset="0"/>
                <a:ea typeface="MS PGothic" pitchFamily="34" charset="-128"/>
              </a:rPr>
              <a:t>Prazo: Agosto de 2016;</a:t>
            </a:r>
            <a:endParaRPr lang="pt-BR" altLang="pt-BR" sz="1600" b="1">
              <a:latin typeface="Frutiger LT Std 55 Roman" pitchFamily="34" charset="0"/>
              <a:ea typeface="MS PGothic" pitchFamily="34" charset="-128"/>
            </a:endParaRP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r>
              <a:rPr lang="pt-BR" sz="1800" i="1">
                <a:latin typeface="Frutiger LT Std 55 Roman" pitchFamily="34" charset="0"/>
                <a:ea typeface="MS PGothic" pitchFamily="34" charset="-128"/>
              </a:rPr>
              <a:t>Apoio à Pesquisa e Desenvolvimento em Defesa Agropecuária:</a:t>
            </a:r>
            <a:r>
              <a:rPr lang="pt-BR" altLang="pt-BR" sz="1800" b="1" i="1">
                <a:latin typeface="Frutiger LT Std 55 Roman" pitchFamily="34" charset="0"/>
                <a:ea typeface="MS PGothic" pitchFamily="34" charset="-128"/>
              </a:rPr>
              <a:t> </a:t>
            </a:r>
            <a:r>
              <a:rPr lang="pt-BR" altLang="pt-BR" sz="1600" b="1" i="1">
                <a:latin typeface="Frutiger LT Std 55 Roman" pitchFamily="34" charset="0"/>
                <a:ea typeface="MS PGothic" pitchFamily="34" charset="-128"/>
              </a:rPr>
              <a:t>Prazo: Agosto de 2016</a:t>
            </a:r>
            <a:r>
              <a:rPr lang="pt-BR" sz="1600" i="1">
                <a:latin typeface="Frutiger LT Std 55 Roman" pitchFamily="34" charset="0"/>
                <a:ea typeface="MS PGothic" pitchFamily="34" charset="-128"/>
              </a:rPr>
              <a:t>. </a:t>
            </a: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125000"/>
              <a:buFontTx/>
              <a:buBlip>
                <a:blip r:embed="rId2"/>
              </a:buBlip>
            </a:pPr>
            <a:endParaRPr lang="pt-BR" sz="1800" i="1">
              <a:latin typeface="Frutiger LT Std 55 Roman" pitchFamily="34" charset="0"/>
              <a:ea typeface="MS PGothic" pitchFamily="34" charset="-128"/>
            </a:endParaRPr>
          </a:p>
          <a:p>
            <a:pPr marL="742950" lvl="1" indent="-285750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FFC000"/>
              </a:buClr>
              <a:buSzPct val="200000"/>
              <a:buFont typeface="Arial" pitchFamily="34" charset="0"/>
              <a:buChar char="•"/>
            </a:pPr>
            <a:endParaRPr lang="pt-BR" sz="1400">
              <a:solidFill>
                <a:srgbClr val="056F05"/>
              </a:solidFill>
              <a:ea typeface="MS PGothic" pitchFamily="34" charset="-128"/>
            </a:endParaRP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68313" y="280988"/>
            <a:ext cx="76628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 eaLnBrk="0" hangingPunct="0">
              <a:lnSpc>
                <a:spcPct val="80000"/>
              </a:lnSpc>
              <a:spcAft>
                <a:spcPts val="900"/>
              </a:spcAft>
            </a:pPr>
            <a:r>
              <a:rPr lang="pt-BR" sz="2800">
                <a:solidFill>
                  <a:srgbClr val="008348"/>
                </a:solidFill>
                <a:latin typeface="Fedra Sans Std Normal" pitchFamily="34" charset="0"/>
                <a:ea typeface="MS PGothic" pitchFamily="34" charset="-128"/>
              </a:rPr>
              <a:t>CONHECIMENTO E SUPORTE ESTRATÉGICO</a:t>
            </a:r>
          </a:p>
        </p:txBody>
      </p:sp>
      <p:pic>
        <p:nvPicPr>
          <p:cNvPr id="3072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249238"/>
            <a:ext cx="720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12340</TotalTime>
  <Words>1781</Words>
  <Application>Microsoft Office PowerPoint</Application>
  <PresentationFormat>Apresentação na tela (4:3)</PresentationFormat>
  <Paragraphs>233</Paragraphs>
  <Slides>27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8" baseType="lpstr">
      <vt:lpstr>Arial</vt:lpstr>
      <vt:lpstr>DejaVu Sans</vt:lpstr>
      <vt:lpstr>MS PGothic</vt:lpstr>
      <vt:lpstr>Calibri</vt:lpstr>
      <vt:lpstr>Fedra Sans Std Normal</vt:lpstr>
      <vt:lpstr>Frutiger LT Std 55 Roman</vt:lpstr>
      <vt:lpstr>Fedra Sans Std Bold</vt:lpstr>
      <vt:lpstr>ヒラギノ角ゴ Pro W3</vt:lpstr>
      <vt:lpstr>MS PGothic</vt:lpstr>
      <vt:lpstr>Verdana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Defesa Agropecuária</dc:title>
  <dc:creator>Letícia Altafin</dc:creator>
  <cp:lastModifiedBy>ldiniz</cp:lastModifiedBy>
  <cp:revision>498</cp:revision>
  <cp:lastPrinted>2016-02-23T13:04:20Z</cp:lastPrinted>
  <dcterms:created xsi:type="dcterms:W3CDTF">2016-03-03T01:30:23Z</dcterms:created>
  <dcterms:modified xsi:type="dcterms:W3CDTF">2016-03-03T12:07:10Z</dcterms:modified>
</cp:coreProperties>
</file>