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715" r:id="rId2"/>
    <p:sldId id="778" r:id="rId3"/>
    <p:sldId id="779" r:id="rId4"/>
    <p:sldId id="717" r:id="rId5"/>
    <p:sldId id="752" r:id="rId6"/>
    <p:sldId id="766" r:id="rId7"/>
    <p:sldId id="753" r:id="rId8"/>
    <p:sldId id="755" r:id="rId9"/>
    <p:sldId id="756" r:id="rId10"/>
    <p:sldId id="780" r:id="rId11"/>
    <p:sldId id="758" r:id="rId12"/>
    <p:sldId id="781" r:id="rId13"/>
    <p:sldId id="782" r:id="rId14"/>
    <p:sldId id="764" r:id="rId15"/>
    <p:sldId id="765" r:id="rId16"/>
    <p:sldId id="777" r:id="rId17"/>
    <p:sldId id="767" r:id="rId18"/>
    <p:sldId id="768" r:id="rId19"/>
    <p:sldId id="769" r:id="rId20"/>
    <p:sldId id="770" r:id="rId21"/>
    <p:sldId id="771" r:id="rId22"/>
    <p:sldId id="772" r:id="rId23"/>
    <p:sldId id="773" r:id="rId24"/>
    <p:sldId id="774" r:id="rId25"/>
    <p:sldId id="775" r:id="rId26"/>
    <p:sldId id="776" r:id="rId27"/>
    <p:sldId id="744" r:id="rId28"/>
  </p:sldIdLst>
  <p:sldSz cx="9144000" cy="6858000" type="screen4x3"/>
  <p:notesSz cx="6735763" cy="98663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529C"/>
    <a:srgbClr val="C5C5C5"/>
    <a:srgbClr val="008348"/>
    <a:srgbClr val="3A77C1"/>
    <a:srgbClr val="056F05"/>
    <a:srgbClr val="00500F"/>
    <a:srgbClr val="FFFFFF"/>
    <a:srgbClr val="CC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-2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 eaLnBrk="0" hangingPunct="0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2177D84A-6E1A-435E-A015-4F2EEDC6AD4E}" type="datetime1">
              <a:rPr lang="pt-BR"/>
              <a:pPr/>
              <a:t>03/03/2016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 eaLnBrk="0" hangingPunct="0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3F052CB-CDB8-44BB-9C82-3D2DE541EEB3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84863" tIns="42432" rIns="84863" bIns="42432" rtlCol="0"/>
          <a:lstStyle>
            <a:lvl1pPr algn="l" eaLnBrk="1" hangingPunct="1">
              <a:defRPr sz="1100"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wrap="square" lIns="84863" tIns="42432" rIns="84863" bIns="42432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C486E580-BEED-46A5-9829-8D3F216A6F87}" type="datetime1">
              <a:rPr lang="pt-BR"/>
              <a:pPr/>
              <a:t>03/03/2016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33887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4863" tIns="42432" rIns="84863" bIns="42432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4688" y="4748213"/>
            <a:ext cx="5386387" cy="3884612"/>
          </a:xfrm>
          <a:prstGeom prst="rect">
            <a:avLst/>
          </a:prstGeom>
        </p:spPr>
        <p:txBody>
          <a:bodyPr vert="horz" wrap="square" lIns="84863" tIns="42432" rIns="84863" bIns="42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84863" tIns="42432" rIns="84863" bIns="42432" rtlCol="0" anchor="b"/>
          <a:lstStyle>
            <a:lvl1pPr algn="l" eaLnBrk="1" hangingPunct="1">
              <a:defRPr sz="1100">
                <a:latin typeface="Arial" panose="020B0604020202020204" pitchFamily="34" charset="0"/>
                <a:ea typeface="DejaVu Sans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wrap="square" lIns="84863" tIns="42432" rIns="84863" bIns="42432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154CA9E5-F6F2-4AE6-9FDD-B10C12764355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2253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17B9200-71AC-4437-8763-EDF556542F0E}" type="slidenum">
              <a:rPr lang="pt-BR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8A6D77-3FB7-415A-B5AB-42BC5F2D7861}" type="slidenum">
              <a:rPr lang="pt-BR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B23CD73-8C15-4FED-93BB-3283CC3BBB9D}" type="slidenum">
              <a:rPr lang="pt-BR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en-US"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8038" y="1604963"/>
            <a:ext cx="4986337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79C3E8-E5BD-4CB6-9452-C927DE0111E8}" type="datetime1">
              <a:rPr lang="pt-BR" altLang="pt-BR"/>
              <a:pPr/>
              <a:t>03/03/2016</a:t>
            </a:fld>
            <a:endParaRPr lang="pt-BR" alt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C2AD1-F68B-474D-BA4C-C0004C140C2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04813"/>
            <a:ext cx="106521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Abertura_img. grand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2938" y="193675"/>
            <a:ext cx="630237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51520" y="1124744"/>
            <a:ext cx="8568952" cy="55446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10" name="Espaço Reservado para Anotações 4"/>
          <p:cNvSpPr>
            <a:spLocks noGrp="1"/>
          </p:cNvSpPr>
          <p:nvPr>
            <p:ph type="body" sz="quarter" idx="10"/>
          </p:nvPr>
        </p:nvSpPr>
        <p:spPr>
          <a:xfrm>
            <a:off x="-252536" y="0"/>
            <a:ext cx="9649072" cy="14847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lIns="91440" tIns="45720" rIns="91440" bIns="45720" rtlCol="0"/>
          <a:lstStyle>
            <a:lvl1pPr marL="0" indent="0">
              <a:buNone/>
              <a:defRPr sz="1600" b="1">
                <a:solidFill>
                  <a:srgbClr val="004994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Espaço Reservado para Anotações 4"/>
          <p:cNvSpPr>
            <a:spLocks noGrp="1"/>
          </p:cNvSpPr>
          <p:nvPr>
            <p:ph type="body" sz="quarter" idx="16"/>
          </p:nvPr>
        </p:nvSpPr>
        <p:spPr>
          <a:xfrm>
            <a:off x="395537" y="310344"/>
            <a:ext cx="7416823" cy="1075208"/>
          </a:xfrm>
          <a:prstGeom prst="rect">
            <a:avLst/>
          </a:prstGeom>
        </p:spPr>
        <p:txBody>
          <a:bodyPr lIns="91440" tIns="45720" rIns="91440" bIns="45720" rtlCol="0"/>
          <a:lstStyle>
            <a:lvl1pPr marL="0" indent="0" algn="r">
              <a:buNone/>
              <a:defRPr sz="44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the title text formatClick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B8B8B"/>
                </a:solidFill>
                <a:latin typeface="Calibri" pitchFamily="34" charset="0"/>
                <a:ea typeface="MS PGothic" pitchFamily="34" charset="-128"/>
              </a:defRPr>
            </a:lvl1pPr>
          </a:lstStyle>
          <a:p>
            <a:r>
              <a:rPr lang="pt-PT" altLang="pt-BR"/>
              <a:t>12-01-2015</a:t>
            </a:r>
            <a:endParaRPr lang="en-US" altLang="pt-BR"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B8B8B"/>
                </a:solidFill>
                <a:latin typeface="Calibri" pitchFamily="34" charset="0"/>
                <a:ea typeface="MS PGothic" pitchFamily="34" charset="-128"/>
              </a:defRPr>
            </a:lvl1pPr>
          </a:lstStyle>
          <a:p>
            <a:fld id="{3D506613-FABF-413F-AB6E-202138792622}" type="slidenum">
              <a:rPr lang="pt-PT" altLang="pt-BR"/>
              <a:pPr/>
              <a:t>‹nº›</a:t>
            </a:fld>
            <a:endParaRPr lang="pt-BR" altLang="pt-BR"/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963"/>
            <a:ext cx="822960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the outline text format</a:t>
            </a:r>
            <a:endParaRPr lang="en-US" smtClean="0"/>
          </a:p>
          <a:p>
            <a:pPr lvl="1"/>
            <a:r>
              <a:rPr lang="pt-BR" smtClean="0"/>
              <a:t>Second Outline Level</a:t>
            </a:r>
            <a:endParaRPr lang="en-US" smtClean="0"/>
          </a:p>
          <a:p>
            <a:pPr lvl="2"/>
            <a:r>
              <a:rPr lang="pt-BR" smtClean="0"/>
              <a:t>Third Outline Level</a:t>
            </a:r>
            <a:endParaRPr lang="en-US" smtClean="0"/>
          </a:p>
          <a:p>
            <a:pPr lvl="3"/>
            <a:r>
              <a:rPr lang="pt-BR" smtClean="0"/>
              <a:t>Fourth Outline Level</a:t>
            </a:r>
            <a:endParaRPr lang="en-US" smtClean="0"/>
          </a:p>
          <a:p>
            <a:pPr lvl="4"/>
            <a:r>
              <a:rPr lang="pt-BR" smtClean="0"/>
              <a:t>Fifth Outline Level</a:t>
            </a:r>
            <a:endParaRPr lang="en-US" smtClean="0"/>
          </a:p>
          <a:p>
            <a:pPr lvl="4"/>
            <a:r>
              <a:rPr lang="pt-BR" smtClean="0"/>
              <a:t>Sixth Outline Level</a:t>
            </a:r>
            <a:endParaRPr lang="en-US" smtClean="0"/>
          </a:p>
          <a:p>
            <a:pPr lvl="4"/>
            <a:r>
              <a:rPr lang="pt-BR" smtClean="0"/>
              <a:t>Seventh Outline Level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  <p:sldLayoutId id="2147484083" r:id="rId5"/>
    <p:sldLayoutId id="2147484084" r:id="rId6"/>
    <p:sldLayoutId id="2147484085" r:id="rId7"/>
    <p:sldLayoutId id="2147484086" r:id="rId8"/>
    <p:sldLayoutId id="2147484087" r:id="rId9"/>
    <p:sldLayoutId id="2147484088" r:id="rId10"/>
    <p:sldLayoutId id="2147484089" r:id="rId11"/>
    <p:sldLayoutId id="2147484090" r:id="rId12"/>
    <p:sldLayoutId id="2147484091" r:id="rId13"/>
    <p:sldLayoutId id="2147484092" r:id="rId14"/>
    <p:sldLayoutId id="214748409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ＭＳ Ｐゴシック" pitchFamily="-6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  <a:ea typeface="MS PGothic" pitchFamily="34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-17463" y="2205038"/>
            <a:ext cx="9144001" cy="1476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spcAft>
                <a:spcPts val="1200"/>
              </a:spcAft>
            </a:pPr>
            <a:r>
              <a:rPr lang="pt-BR" altLang="pt-BR" sz="4000">
                <a:solidFill>
                  <a:schemeClr val="bg1"/>
                </a:solidFill>
                <a:latin typeface="Fedra Sans Std Normal" pitchFamily="34" charset="0"/>
                <a:ea typeface="MS PGothic" pitchFamily="34" charset="-128"/>
              </a:rPr>
              <a:t>Defesa Agropecuária</a:t>
            </a:r>
          </a:p>
          <a:p>
            <a:pPr algn="ctr" eaLnBrk="0" hangingPunct="0">
              <a:spcAft>
                <a:spcPts val="1200"/>
              </a:spcAft>
            </a:pPr>
            <a:r>
              <a:rPr lang="pt-BR" sz="4000" b="1">
                <a:solidFill>
                  <a:schemeClr val="bg1"/>
                </a:solidFill>
                <a:latin typeface="Fedra Sans Std Normal" pitchFamily="34" charset="0"/>
                <a:ea typeface="MS PGothic" pitchFamily="34" charset="-128"/>
              </a:rPr>
              <a:t>RESULTADOS 2015 E METAS 2016</a:t>
            </a:r>
          </a:p>
        </p:txBody>
      </p:sp>
      <p:sp>
        <p:nvSpPr>
          <p:cNvPr id="19459" name="CaixaDeTexto 3"/>
          <p:cNvSpPr txBox="1">
            <a:spLocks noChangeArrowheads="1"/>
          </p:cNvSpPr>
          <p:nvPr/>
        </p:nvSpPr>
        <p:spPr bwMode="auto">
          <a:xfrm>
            <a:off x="-17463" y="5300663"/>
            <a:ext cx="9251951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b="1">
                <a:solidFill>
                  <a:schemeClr val="bg1"/>
                </a:solidFill>
                <a:latin typeface="Fedra Sans Std Normal" pitchFamily="34" charset="0"/>
                <a:ea typeface="MS PGothic" pitchFamily="34" charset="-128"/>
              </a:rPr>
              <a:t>LUÍS P. RANGEL</a:t>
            </a:r>
          </a:p>
          <a:p>
            <a:pPr algn="ctr" eaLnBrk="0" hangingPunct="0"/>
            <a:r>
              <a:rPr lang="pt-BR">
                <a:solidFill>
                  <a:schemeClr val="bg1"/>
                </a:solidFill>
                <a:latin typeface="Fedra Sans Std Normal" pitchFamily="34" charset="0"/>
                <a:ea typeface="MS PGothic" pitchFamily="34" charset="-128"/>
              </a:rPr>
              <a:t>Secretário de Defesa Agropecuária</a:t>
            </a:r>
          </a:p>
          <a:p>
            <a:pPr eaLnBrk="0" hangingPunct="0"/>
            <a:endParaRPr lang="pt-BR" sz="1800">
              <a:ea typeface="MS PGothic" pitchFamily="34" charset="-128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tângulo 1"/>
          <p:cNvSpPr>
            <a:spLocks noChangeArrowheads="1"/>
          </p:cNvSpPr>
          <p:nvPr/>
        </p:nvSpPr>
        <p:spPr bwMode="auto">
          <a:xfrm>
            <a:off x="311150" y="1371600"/>
            <a:ext cx="8424863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25000"/>
            </a:pPr>
            <a:endParaRPr lang="pt-BR" sz="2000" i="1">
              <a:latin typeface="Frutiger LT Std 55 Roman" pitchFamily="34" charset="0"/>
              <a:ea typeface="MS PGothic" pitchFamily="34" charset="-128"/>
            </a:endParaRPr>
          </a:p>
          <a:p>
            <a:pPr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2000" i="1">
                <a:latin typeface="Frutiger LT Std 55 Roman" pitchFamily="34" charset="0"/>
                <a:ea typeface="MS PGothic" pitchFamily="34" charset="-128"/>
              </a:rPr>
              <a:t> Ambiente para Inovação e desenvolvimento de ferramentas em defesa agropecuária </a:t>
            </a:r>
          </a:p>
          <a:p>
            <a:pPr marL="709613" lvl="1" indent="-171450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Centro de referência das Américas em análise de risco;</a:t>
            </a:r>
          </a:p>
          <a:p>
            <a:pPr marL="709613" lvl="1" indent="-171450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Apoio a pesquisa e desenvolvimento em Defesa Agropecuária (integração com Embrapa e órgãos internacionais);</a:t>
            </a:r>
          </a:p>
          <a:p>
            <a:pPr marL="709613" lvl="1" indent="-171450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Suporte ao diagnóstico de pragas e doenças;</a:t>
            </a:r>
          </a:p>
          <a:p>
            <a:pPr marL="709613" lvl="1" indent="-171450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Capacitação, treinamento e multiplicação internacional de conhecimento em Defesa Agropecuária.</a:t>
            </a:r>
          </a:p>
          <a:p>
            <a:pPr marL="709613" lvl="1" indent="-171450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endParaRPr lang="pt-BR" sz="2000" i="1">
              <a:latin typeface="Frutiger LT Std 55 Roman" pitchFamily="34" charset="0"/>
              <a:ea typeface="MS PGothic" pitchFamily="34" charset="-128"/>
            </a:endParaRPr>
          </a:p>
          <a:p>
            <a:pPr marL="709613" lvl="1" indent="-171450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endParaRPr lang="pt-BR" sz="1600" i="1">
              <a:latin typeface="Frutiger LT Std 55 Roman" pitchFamily="34" charset="0"/>
              <a:ea typeface="MS PGothic" pitchFamily="34" charset="-128"/>
            </a:endParaRP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971550" y="850900"/>
            <a:ext cx="72723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28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PARQUE TECNOLÓGICO EM DEFESA AGROPECUÁRIA</a:t>
            </a:r>
          </a:p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endParaRPr lang="pt-BR" sz="3200">
              <a:solidFill>
                <a:srgbClr val="008348"/>
              </a:solidFill>
              <a:latin typeface="Fedra Sans Std Normal" pitchFamily="34" charset="0"/>
              <a:ea typeface="MS PGothic" pitchFamily="34" charset="-128"/>
            </a:endParaRPr>
          </a:p>
        </p:txBody>
      </p:sp>
      <p:pic>
        <p:nvPicPr>
          <p:cNvPr id="31748" name="Imagem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612775"/>
            <a:ext cx="719138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Imagem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4184650"/>
            <a:ext cx="26225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CaixaDeTexto 7"/>
          <p:cNvSpPr txBox="1">
            <a:spLocks noChangeArrowheads="1"/>
          </p:cNvSpPr>
          <p:nvPr/>
        </p:nvSpPr>
        <p:spPr bwMode="auto">
          <a:xfrm>
            <a:off x="665163" y="1360488"/>
            <a:ext cx="813593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LANAGRO Pedro Leopoldo/MG</a:t>
            </a:r>
          </a:p>
        </p:txBody>
      </p:sp>
      <p:pic>
        <p:nvPicPr>
          <p:cNvPr id="31751" name="Imagem 4"/>
          <p:cNvPicPr>
            <a:picLocks noChangeAspect="1"/>
          </p:cNvPicPr>
          <p:nvPr/>
        </p:nvPicPr>
        <p:blipFill>
          <a:blip r:embed="rId5" cstate="print"/>
          <a:srcRect l="-2" t="-3224" r="34912" b="2"/>
          <a:stretch>
            <a:fillRect/>
          </a:stretch>
        </p:blipFill>
        <p:spPr bwMode="auto">
          <a:xfrm>
            <a:off x="5795963" y="4067175"/>
            <a:ext cx="309721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58775" y="1341438"/>
            <a:ext cx="8424863" cy="47926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Modernização dos Laboratórios Agropecuários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Nacional de Erradicação e Prevenção da Febre Aftosa (100%);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Controle e Erradicação da Brucelose e Tuberculose;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Projeto de Erradicação da Peste Suína Clássica (14 Estados OIE);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Nacional de Controle e Erradicação da Mosca das Frutas;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Vigilância em defesa Agropecuaria na Faixa de Fronteiras;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Modernização do Serviço de Inspeção Federal;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Modernização Vigilância Internacional;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Controle e Supressão do Bicudo do Algodoeiro;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Nacional de Controle de Pragas em grãos e fibras;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Controle de Doenças dos Equídeos.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Compartimentalização dos sistemas de produção.</a:t>
            </a: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  <a:buFontTx/>
              <a:buBlip>
                <a:blip r:embed="rId2"/>
              </a:buBlip>
            </a:pPr>
            <a:endParaRPr lang="pt-BR" sz="1600" i="1">
              <a:latin typeface="Frutiger LT Std 55 Roman" pitchFamily="34" charset="0"/>
              <a:ea typeface="MS PGothic" pitchFamily="34" charset="-128"/>
            </a:endParaRPr>
          </a:p>
          <a:p>
            <a:pPr marL="827088" lvl="1" indent="-285750" eaLnBrk="0" hangingPunct="0">
              <a:spcBef>
                <a:spcPts val="300"/>
              </a:spcBef>
              <a:spcAft>
                <a:spcPts val="300"/>
              </a:spcAft>
              <a:buClr>
                <a:srgbClr val="FFC000"/>
              </a:buClr>
              <a:buSzPct val="100000"/>
            </a:pPr>
            <a:endParaRPr lang="pt-BR" sz="1600" i="1">
              <a:latin typeface="Frutiger LT Std 55 Roman" pitchFamily="34" charset="0"/>
              <a:ea typeface="MS PGothic" pitchFamily="34" charset="-128"/>
            </a:endParaRPr>
          </a:p>
          <a:p>
            <a:pPr marL="827088" lvl="1" indent="-285750" eaLnBrk="0" hangingPunct="0">
              <a:buClr>
                <a:srgbClr val="FFC000"/>
              </a:buClr>
              <a:buSzPct val="100000"/>
            </a:pPr>
            <a:endParaRPr lang="pt-BR" sz="1400" i="1">
              <a:latin typeface="Frutiger LT Std 55 Roman" pitchFamily="34" charset="0"/>
              <a:ea typeface="MS PGothic" pitchFamily="34" charset="-128"/>
            </a:endParaRPr>
          </a:p>
        </p:txBody>
      </p:sp>
      <p:sp>
        <p:nvSpPr>
          <p:cNvPr id="32771" name="CaixaDeTexto 2"/>
          <p:cNvSpPr txBox="1">
            <a:spLocks noChangeArrowheads="1"/>
          </p:cNvSpPr>
          <p:nvPr/>
        </p:nvSpPr>
        <p:spPr bwMode="auto">
          <a:xfrm>
            <a:off x="107950" y="514350"/>
            <a:ext cx="8928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28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PROGRAMAS E PROJETOS TÉCNICOS</a:t>
            </a:r>
          </a:p>
        </p:txBody>
      </p:sp>
      <p:pic>
        <p:nvPicPr>
          <p:cNvPr id="32772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3888" y="479425"/>
            <a:ext cx="720725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tângulo 1"/>
          <p:cNvSpPr>
            <a:spLocks noChangeArrowheads="1"/>
          </p:cNvSpPr>
          <p:nvPr/>
        </p:nvSpPr>
        <p:spPr bwMode="auto">
          <a:xfrm>
            <a:off x="34925" y="1282700"/>
            <a:ext cx="8424863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1750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Implementar programa nacional para equídeos envolvendo principalmente:</a:t>
            </a:r>
          </a:p>
          <a:p>
            <a:pPr marL="766763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Controle, supressão do Mormo (</a:t>
            </a:r>
            <a:r>
              <a:rPr lang="pt-BR" sz="1600" b="1" i="1">
                <a:latin typeface="Frutiger LT Std 55 Roman" pitchFamily="34" charset="0"/>
                <a:ea typeface="MS PGothic" pitchFamily="34" charset="-128"/>
              </a:rPr>
              <a:t>Burkholderia mallei</a:t>
            </a: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);</a:t>
            </a:r>
          </a:p>
          <a:p>
            <a:pPr marL="766763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Controle, supressão da Anemia Infeciosa Equina.</a:t>
            </a:r>
          </a:p>
          <a:p>
            <a:pPr marL="31750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endParaRPr lang="pt-BR" sz="1600" b="1" i="1" u="sng">
              <a:latin typeface="Frutiger LT Std 55 Roman" pitchFamily="34" charset="0"/>
              <a:ea typeface="MS PGothic" pitchFamily="34" charset="-128"/>
            </a:endParaRPr>
          </a:p>
          <a:p>
            <a:pPr marL="31750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600" b="1" i="1" u="sng">
                <a:latin typeface="Frutiger LT Std 55 Roman" pitchFamily="34" charset="0"/>
                <a:ea typeface="MS PGothic" pitchFamily="34" charset="-128"/>
              </a:rPr>
              <a:t>Estratégias</a:t>
            </a: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:</a:t>
            </a:r>
          </a:p>
          <a:p>
            <a:pPr marL="766763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Cumprimento de metas de inquéritos soro-epidemiológicos </a:t>
            </a:r>
          </a:p>
          <a:p>
            <a:pPr marL="766763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 typeface="Arial" pitchFamily="34" charset="0"/>
              <a:buNone/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para avaliação do plantel nacional;</a:t>
            </a:r>
          </a:p>
          <a:p>
            <a:pPr marL="766763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Harmonização de procedimentos para diagnósticos (referências internacionais) e estratégias de segregação e controle, nos processos de trânsito (GTA e comercialização) para o controle do mormo;</a:t>
            </a:r>
          </a:p>
        </p:txBody>
      </p:sp>
      <p:pic>
        <p:nvPicPr>
          <p:cNvPr id="33795" name="Imagem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6900" y="731838"/>
            <a:ext cx="719138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CaixaDeTexto 7"/>
          <p:cNvSpPr txBox="1">
            <a:spLocks noChangeArrowheads="1"/>
          </p:cNvSpPr>
          <p:nvPr/>
        </p:nvSpPr>
        <p:spPr bwMode="auto">
          <a:xfrm>
            <a:off x="47625" y="762000"/>
            <a:ext cx="8928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PROGRAMA NACIONAL DE COMBATE A DOENÇAS DE EQUÍDEOS</a:t>
            </a:r>
          </a:p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endParaRPr lang="pt-BR" sz="3200">
              <a:solidFill>
                <a:srgbClr val="008348"/>
              </a:solidFill>
              <a:latin typeface="Fedra Sans Std Normal" pitchFamily="34" charset="0"/>
              <a:ea typeface="MS PGothic" pitchFamily="34" charset="-128"/>
            </a:endParaRPr>
          </a:p>
        </p:txBody>
      </p:sp>
      <p:pic>
        <p:nvPicPr>
          <p:cNvPr id="33797" name="Imagem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8088" y="1624013"/>
            <a:ext cx="2855912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tângulo 1"/>
          <p:cNvSpPr>
            <a:spLocks noChangeArrowheads="1"/>
          </p:cNvSpPr>
          <p:nvPr/>
        </p:nvSpPr>
        <p:spPr bwMode="auto">
          <a:xfrm>
            <a:off x="311150" y="1185863"/>
            <a:ext cx="8424863" cy="28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25000"/>
            </a:pPr>
            <a:endParaRPr lang="pt-BR" sz="2000" i="1">
              <a:latin typeface="Frutiger LT Std 55 Roman" pitchFamily="34" charset="0"/>
              <a:ea typeface="MS PGothic" pitchFamily="34" charset="-128"/>
            </a:endParaRPr>
          </a:p>
          <a:p>
            <a:pPr marL="0" lvl="1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2000" i="1">
                <a:latin typeface="Frutiger LT Std 55 Roman" pitchFamily="34" charset="0"/>
                <a:ea typeface="MS PGothic" pitchFamily="34" charset="-128"/>
              </a:rPr>
              <a:t> </a:t>
            </a: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Reconhecimento de proficiência internacional para Mormo (</a:t>
            </a:r>
            <a:r>
              <a:rPr lang="pt-BR" sz="1800" b="1" i="1">
                <a:latin typeface="Frutiger LT Std 55 Roman" pitchFamily="34" charset="0"/>
                <a:ea typeface="MS PGothic" pitchFamily="34" charset="-128"/>
              </a:rPr>
              <a:t>Burkholderia mallei</a:t>
            </a: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);</a:t>
            </a:r>
          </a:p>
          <a:p>
            <a:pPr marL="431800" lvl="2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Métodos Western Blotting (WB) reconhecido internacionalmente em dezembro de 2015.</a:t>
            </a:r>
          </a:p>
          <a:p>
            <a:pPr marL="431800" lvl="2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Inclusão de outros métodos complementares (métodos moleculares).</a:t>
            </a:r>
          </a:p>
          <a:p>
            <a:pPr marL="431800" lvl="2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Aumento da capacidade de análise e validação de outros laboratórios da rede nacional;</a:t>
            </a:r>
          </a:p>
          <a:p>
            <a:pPr marL="0" lvl="1" algn="just" eaLnBrk="0" hangingPunct="0">
              <a:spcBef>
                <a:spcPts val="338"/>
              </a:spcBef>
              <a:spcAft>
                <a:spcPts val="338"/>
              </a:spcAft>
              <a:buClr>
                <a:srgbClr val="FFC000"/>
              </a:buClr>
              <a:buSzPct val="150000"/>
              <a:buFont typeface="Arial" pitchFamily="34" charset="0"/>
              <a:buBlip>
                <a:blip r:embed="rId2"/>
              </a:buBlip>
            </a:pPr>
            <a:endParaRPr lang="pt-BR" sz="1600" i="1">
              <a:latin typeface="Frutiger LT Std 55 Roman" pitchFamily="34" charset="0"/>
              <a:ea typeface="MS PGothic" pitchFamily="34" charset="-128"/>
            </a:endParaRPr>
          </a:p>
        </p:txBody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971550" y="850900"/>
            <a:ext cx="727233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LANAGRO PERNAMBUCO</a:t>
            </a:r>
          </a:p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endParaRPr lang="pt-BR" sz="3200">
              <a:solidFill>
                <a:srgbClr val="008348"/>
              </a:solidFill>
              <a:latin typeface="Fedra Sans Std Normal" pitchFamily="34" charset="0"/>
              <a:ea typeface="MS PGothic" pitchFamily="34" charset="-128"/>
            </a:endParaRPr>
          </a:p>
        </p:txBody>
      </p:sp>
      <p:pic>
        <p:nvPicPr>
          <p:cNvPr id="34820" name="Imagem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612775"/>
            <a:ext cx="719138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767138"/>
            <a:ext cx="26384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Imagem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0588" y="3579813"/>
            <a:ext cx="21336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350838" y="674688"/>
            <a:ext cx="82327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SUSTENTABILIDADE INSTITUCIONAL </a:t>
            </a:r>
          </a:p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FINANCEIRA</a:t>
            </a:r>
            <a:endParaRPr lang="pt-BR" sz="4800">
              <a:solidFill>
                <a:srgbClr val="008348"/>
              </a:solidFill>
              <a:latin typeface="Fedra Sans Std Normal" pitchFamily="34" charset="0"/>
              <a:ea typeface="MS PGothic" pitchFamily="34" charset="-128"/>
            </a:endParaRPr>
          </a:p>
        </p:txBody>
      </p:sp>
      <p:sp>
        <p:nvSpPr>
          <p:cNvPr id="35843" name="Retângulo 2"/>
          <p:cNvSpPr>
            <a:spLocks noChangeArrowheads="1"/>
          </p:cNvSpPr>
          <p:nvPr/>
        </p:nvSpPr>
        <p:spPr bwMode="auto">
          <a:xfrm>
            <a:off x="515938" y="1311275"/>
            <a:ext cx="7872412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algn="just" eaLnBrk="0" hangingPunct="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Arial" pitchFamily="34" charset="0"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Estabelecimento de ferramentas que permitam a estabilidade na condução dos programas e projetos da Defesa Agropecuária (Contratos de Gestão, convênios ou novos modelos equivalentes) – (Novembro);</a:t>
            </a:r>
          </a:p>
          <a:p>
            <a:pPr marL="742950" lvl="1" indent="-285750" algn="just" eaLnBrk="0" hangingPunct="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Arial" pitchFamily="34" charset="0"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Determinar o custo real da prestação de cada serviço, propor os procedimentos mais eficazes para o recolhimento das taxas, e a metodologia a ser utilizada para o cálculo de cada taxa, bem como sua atualização periódica;</a:t>
            </a:r>
          </a:p>
          <a:p>
            <a:pPr marL="742950" lvl="1" indent="-285750" algn="just" eaLnBrk="0" hangingPunct="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Arial" pitchFamily="34" charset="0"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Oficinas e reuniões com o MPOG (SDI) e MAPA (SDA) (maio de 2016).</a:t>
            </a:r>
          </a:p>
          <a:p>
            <a:pPr marL="742950" lvl="1" indent="-285750" algn="just" eaLnBrk="0" hangingPunct="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Arial" pitchFamily="34" charset="0"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Fundo Nacional de Defesa Agropecuária:</a:t>
            </a:r>
          </a:p>
          <a:p>
            <a:pPr marL="742950" lvl="1" indent="-285750" algn="just" eaLnBrk="0" hangingPunct="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Arial" pitchFamily="34" charset="0"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Atualmente  30 milhões – Proposta de ampliação para sustentabilidade das atividades da defesa.</a:t>
            </a:r>
          </a:p>
          <a:p>
            <a:pPr marL="742950" lvl="1" indent="-285750" algn="just" eaLnBrk="0" hangingPunct="0">
              <a:spcBef>
                <a:spcPts val="600"/>
              </a:spcBef>
              <a:spcAft>
                <a:spcPts val="600"/>
              </a:spcAft>
              <a:buClr>
                <a:srgbClr val="FFC000"/>
              </a:buClr>
              <a:buFont typeface="Arial" pitchFamily="34" charset="0"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Investimento em moscas das frutas: 4 milhões (NE e RS)</a:t>
            </a:r>
          </a:p>
        </p:txBody>
      </p:sp>
      <p:pic>
        <p:nvPicPr>
          <p:cNvPr id="35844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836613"/>
            <a:ext cx="72072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1116013" y="590550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MONITORAMENTO E </a:t>
            </a:r>
          </a:p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AVALIAÇÃO DO PLANO</a:t>
            </a:r>
          </a:p>
        </p:txBody>
      </p:sp>
      <p:sp>
        <p:nvSpPr>
          <p:cNvPr id="36867" name="Retângulo 2"/>
          <p:cNvSpPr>
            <a:spLocks noChangeArrowheads="1"/>
          </p:cNvSpPr>
          <p:nvPr/>
        </p:nvSpPr>
        <p:spPr bwMode="auto">
          <a:xfrm>
            <a:off x="179388" y="1539875"/>
            <a:ext cx="8137525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 algn="just" eaLnBrk="0" hangingPunct="0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Estabelecer métodos e processos automatizados de monitoramento e avaliação do PDA;</a:t>
            </a:r>
          </a:p>
          <a:p>
            <a:pPr marL="1200150" lvl="2" indent="-285750" algn="just" eaLnBrk="0" hangingPunct="0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Identificação e descrição das informações de apoio ao processo decisório de executivos e gestores da SDA e do MAPA relacionadas à gestão do PDA (E-car; QlikView, Integração 43 sistemas da SDA);</a:t>
            </a:r>
          </a:p>
          <a:p>
            <a:pPr marL="742950" lvl="1" indent="-285750" algn="just" eaLnBrk="0" hangingPunct="0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Executar projeto piloto para testes e ajustes dos métodos e processos automatizados de monitoramento e avaliação do PDA (</a:t>
            </a:r>
            <a:r>
              <a:rPr lang="pt-BR" sz="1600" b="1" i="1">
                <a:latin typeface="Frutiger LT Std 55 Roman" pitchFamily="34" charset="0"/>
                <a:ea typeface="ヒラギノ角ゴ Pro W3" pitchFamily="-65" charset="-128"/>
              </a:rPr>
              <a:t>julho, 2016</a:t>
            </a: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);</a:t>
            </a:r>
          </a:p>
          <a:p>
            <a:pPr marL="742950" lvl="1" indent="-285750" algn="just" eaLnBrk="0" hangingPunct="0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Implantar métodos e processos automatizados e capacitar os profissionais envolvidos no tema (</a:t>
            </a:r>
            <a:r>
              <a:rPr lang="pt-BR" sz="1600" b="1" i="1">
                <a:latin typeface="Frutiger LT Std 55 Roman" pitchFamily="34" charset="0"/>
                <a:ea typeface="ヒラギノ角ゴ Pro W3" pitchFamily="-65" charset="-128"/>
              </a:rPr>
              <a:t>outubro 2016</a:t>
            </a: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);</a:t>
            </a:r>
          </a:p>
          <a:p>
            <a:pPr marL="742950" lvl="1" indent="-285750" algn="just" eaLnBrk="0" hangingPunct="0">
              <a:spcBef>
                <a:spcPts val="400"/>
              </a:spcBef>
              <a:spcAft>
                <a:spcPts val="400"/>
              </a:spcAft>
              <a:buClr>
                <a:srgbClr val="FFC000"/>
              </a:buClr>
              <a:buFontTx/>
              <a:buBlip>
                <a:blip r:embed="rId2"/>
              </a:buBlip>
            </a:pP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Geração de relatórios de monitoramento e de avaliação para a alta gerência do MAPA e da SDA (</a:t>
            </a:r>
            <a:r>
              <a:rPr lang="pt-BR" sz="1600" b="1" i="1">
                <a:latin typeface="Frutiger LT Std 55 Roman" pitchFamily="34" charset="0"/>
                <a:ea typeface="ヒラギノ角ゴ Pro W3" pitchFamily="-65" charset="-128"/>
              </a:rPr>
              <a:t>maio 2016</a:t>
            </a:r>
            <a:r>
              <a:rPr lang="pt-BR" sz="1600" i="1">
                <a:latin typeface="Frutiger LT Std 55 Roman" pitchFamily="34" charset="0"/>
                <a:ea typeface="ヒラギノ角ゴ Pro W3" pitchFamily="-65" charset="-128"/>
              </a:rPr>
              <a:t>).</a:t>
            </a:r>
          </a:p>
        </p:txBody>
      </p:sp>
      <p:pic>
        <p:nvPicPr>
          <p:cNvPr id="36868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796925"/>
            <a:ext cx="719138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1" descr="modelo de apresentaçao-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82713" y="-762000"/>
            <a:ext cx="11745913" cy="830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403350" y="3068638"/>
            <a:ext cx="7056438" cy="10779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defTabSz="449263">
              <a:buSzPct val="100000"/>
            </a:pPr>
            <a:r>
              <a:rPr lang="pt-BR" altLang="pt-BR" sz="3200">
                <a:solidFill>
                  <a:srgbClr val="00529C"/>
                </a:solidFill>
                <a:latin typeface="Calibri" pitchFamily="34" charset="0"/>
                <a:ea typeface="MS PGothic" pitchFamily="34" charset="-128"/>
              </a:rPr>
              <a:t>2016 Ano comemorativo do Centenário do Serviço de Inspeção Federal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548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Em Fevereiro está prevista uma grande solenidade de abertura das comemorações.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Data: 16/02/2016 (a confirmar)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Local: Palácio do Planalto (a confirmar)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Autoridade Máxima: Presidenta da República (a confirmar)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Temas principais: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Abertura das festividades;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Assinatura de Decreto que altera o RIISPOA modernizando o processo de registro de produtos (registro instantâneo)</a:t>
            </a:r>
            <a:r>
              <a:rPr lang="pt-BR">
                <a:solidFill>
                  <a:srgbClr val="CC0000"/>
                </a:solidFill>
                <a:latin typeface="Calibri" pitchFamily="34" charset="0"/>
                <a:ea typeface="ヒラギノ角ゴ Pro W3" pitchFamily="-65" charset="-128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;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Reunião de Chefes de SIPOA.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800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                                                                                                 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(Fevereiro)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Em Março, aproveitando a Páscoa, ocasião onde há uma grande procura por pescados o DIPOA propõe demostração do trabalho do SIF na inspeção de pescados.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Ações: 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Lançamento do Livro: Identificação de Espécies de Pescado;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Reportagens demostrando coleta, análise e resultados da “Operação de Combate à Fraude por Troca de Espécies de Pescado”;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Folheto de orientação ao consumidor sobre bacalhau.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40964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(Março)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43012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(Abril)</a:t>
            </a:r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Abril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Reunião da Comissão Científica de Patologia com o objetivo de avaliar e propor modernização dos procedimentos de inspeção ante e post mortem aplicados no âmbito dos frigoríficos com inspeção federal.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Assinatura de Instrução Normativa para alterar a IN 27 que trata de procedimentos de habilitação de estabelecimentos para exportação (fim da lista geral de exportadores)</a:t>
            </a:r>
            <a:r>
              <a:rPr lang="pt-BR">
                <a:solidFill>
                  <a:srgbClr val="CC0000"/>
                </a:solidFill>
                <a:latin typeface="Calibri" pitchFamily="34" charset="0"/>
                <a:ea typeface="ヒラギノ角ゴ Pro W3" pitchFamily="-65" charset="-128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520700"/>
            <a:ext cx="8832850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Subtítulo 3"/>
          <p:cNvSpPr>
            <a:spLocks noGrp="1"/>
          </p:cNvSpPr>
          <p:nvPr>
            <p:ph type="body" sz="quarter" idx="10"/>
          </p:nvPr>
        </p:nvSpPr>
        <p:spPr>
          <a:xfrm>
            <a:off x="468313" y="0"/>
            <a:ext cx="7920037" cy="1052513"/>
          </a:xfrm>
          <a:noFill/>
          <a:extLst>
            <a:ext uri="{909E8E84-426E-40DD-AFC4-6F175D3DCCD1}"/>
            <a:ext uri="{91240B29-F687-4F45-9708-019B960494DF}"/>
          </a:extLst>
        </p:spPr>
        <p:txBody>
          <a:bodyPr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pt-BR" altLang="pt-BR" sz="2800" b="0" smtClean="0">
                <a:solidFill>
                  <a:srgbClr val="008348"/>
                </a:solidFill>
                <a:latin typeface="Fedra Sans Std Normal" pitchFamily="34" charset="0"/>
              </a:rPr>
              <a:t>PRAGAS QUE AMEAÇAM A AGRICULTURA BRASILEIRA</a:t>
            </a:r>
          </a:p>
        </p:txBody>
      </p:sp>
      <p:pic>
        <p:nvPicPr>
          <p:cNvPr id="20484" name="Imagem 4" descr="Untitled-6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9788" y="347663"/>
            <a:ext cx="48101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438" y="12700"/>
            <a:ext cx="9144001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(Maio)</a:t>
            </a:r>
          </a:p>
        </p:txBody>
      </p:sp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512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Abril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Reunião da Comissão Científica de Microbiologia para avaliação e aperfeiçoamento dos programas de controle de patógenos visando a melhoria das atividades de fiscalização nos estabelecimentos.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Encaminhamento de anteprojeto de Lei para criação da inspeção de produtos de origem vegetal </a:t>
            </a:r>
            <a:r>
              <a:rPr lang="pt-BR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lvl="1" eaLnBrk="0" hangingPunct="0">
              <a:buFont typeface="Arial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200">
                <a:solidFill>
                  <a:srgbClr val="CC33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31 de maio previsão de lançamento do plano safra da agricultura familiar e conferência nacional de ATER. Pensar em assinar a norma de leite. Pensar também a IN 36.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47108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(Junho)</a:t>
            </a:r>
          </a:p>
        </p:txBody>
      </p:sp>
      <p:sp>
        <p:nvSpPr>
          <p:cNvPr id="47109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Junho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Seminário do SIF.</a:t>
            </a:r>
          </a:p>
          <a:p>
            <a:pPr lvl="1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Mesas redondas com a participação dos demais órgãos e setores envolvidos na cadeia produtiva de produtos de origem animal e entidades de defesa do consumidor objetivando reforçar a importância do SIF no agronegócio e na segurança do consumidor.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(Julho)</a:t>
            </a:r>
          </a:p>
        </p:txBody>
      </p:sp>
      <p:sp>
        <p:nvSpPr>
          <p:cNvPr id="49157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Julho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Seminário Nacional do SISBI.</a:t>
            </a:r>
          </a:p>
          <a:p>
            <a:pPr lvl="1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Reunião dos serviços de inspeção das esferas municipais, estaduais e federal visando harmonização de procedimentos.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Publicação das normas de instalações e equipamentos das pequenas agroindústrias de leite, mel e ovos </a:t>
            </a:r>
            <a:r>
              <a:rPr lang="pt-BR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(Agosto)</a:t>
            </a:r>
          </a:p>
        </p:txBody>
      </p:sp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Agosto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Reunião da Comissão Científica de Tecnologia com objetivo de assessorar o DIPOA nas recentes e importantes demandas recebidas referentes às novas tecnologias.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Criação das Centrais de Certificação </a:t>
            </a:r>
            <a:r>
              <a:rPr lang="pt-BR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(Setembro)</a:t>
            </a:r>
          </a:p>
        </p:txBody>
      </p:sp>
      <p:sp>
        <p:nvSpPr>
          <p:cNvPr id="53253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Setembro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09 de Setembro – Dia do Médico Veterinário, homenagem aos Médicos Veterinários que desempenharam relevantes serviços ao SIF.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Publicação das normas de instalações e equipamentos para pequenas agroindústrias de abate de aves, pescado e produtos processados </a:t>
            </a:r>
            <a:r>
              <a:rPr lang="pt-BR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55300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(Outubro)</a:t>
            </a:r>
          </a:p>
        </p:txBody>
      </p:sp>
      <p:sp>
        <p:nvSpPr>
          <p:cNvPr id="55301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338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Outubro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16 de Outubro – Dia Mundial da Alimentação em parceria com a FAO.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Campanhas de esclarecimento ao consumidor em locais de grande circulação de pessoas.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Publicação da Norma de Auto Controle </a:t>
            </a:r>
            <a:r>
              <a:rPr lang="pt-BR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938213" y="1520825"/>
            <a:ext cx="774858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7748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>
                <a:solidFill>
                  <a:srgbClr val="000090"/>
                </a:solidFill>
                <a:latin typeface="Verdana" pitchFamily="34" charset="0"/>
                <a:ea typeface="ヒラギノ角ゴ Pro W3" pitchFamily="-65" charset="-128"/>
              </a:rPr>
              <a:t>Proposta (Novembro)</a:t>
            </a:r>
          </a:p>
        </p:txBody>
      </p:sp>
      <p:sp>
        <p:nvSpPr>
          <p:cNvPr id="57349" name="Text Box 4"/>
          <p:cNvSpPr txBox="1">
            <a:spLocks noChangeArrowheads="1"/>
          </p:cNvSpPr>
          <p:nvPr/>
        </p:nvSpPr>
        <p:spPr bwMode="auto">
          <a:xfrm>
            <a:off x="822325" y="1538288"/>
            <a:ext cx="7748588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Em Novembro propomos: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Realização do 1° Seminário Internacional de Inspeção de Produtos de Origem Animal com objetivo de promover a troca de experiências e discussões sobre as açoes de inspeção em diferentes países buscando a harmonização de procedimentos.</a:t>
            </a:r>
          </a:p>
          <a:p>
            <a:pPr lvl="1" eaLnBrk="0" hangingPunct="0"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Entrega para a Ministra da nova estrutura da cadeia de comando e controle do SIF </a:t>
            </a:r>
            <a:r>
              <a:rPr lang="pt-BR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(alto impacto)</a:t>
            </a:r>
            <a:r>
              <a:rPr lang="pt-BR">
                <a:solidFill>
                  <a:srgbClr val="063D8A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.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>
              <a:solidFill>
                <a:srgbClr val="063D8A"/>
              </a:solidFill>
              <a:latin typeface="Calibri" pitchFamily="34" charset="0"/>
              <a:ea typeface="ヒラギノ角ゴ Pro W3" pitchFamily="-65" charset="-128"/>
            </a:endParaRP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  <a:p>
            <a: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>
                <a:solidFill>
                  <a:srgbClr val="063D8A"/>
                </a:solidFill>
                <a:latin typeface="Calibri" pitchFamily="34" charset="0"/>
                <a:ea typeface="ヒラギノ角ゴ Pro W3" pitchFamily="-65" charset="-128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11" descr="modelo de apresentaçao-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82713" y="-762000"/>
            <a:ext cx="11745913" cy="830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aixaDeTexto 8"/>
          <p:cNvSpPr txBox="1">
            <a:spLocks noChangeArrowheads="1"/>
          </p:cNvSpPr>
          <p:nvPr/>
        </p:nvSpPr>
        <p:spPr bwMode="auto">
          <a:xfrm>
            <a:off x="34925" y="1049338"/>
            <a:ext cx="3313113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150000"/>
              </a:lnSpc>
            </a:pPr>
            <a:r>
              <a:rPr lang="pt-BR" sz="2000" b="1">
                <a:solidFill>
                  <a:srgbClr val="00529C"/>
                </a:solidFill>
                <a:latin typeface="Fedra Sans Std Normal" pitchFamily="34" charset="0"/>
                <a:ea typeface="MS PGothic" pitchFamily="34" charset="-128"/>
              </a:rPr>
              <a:t>POTENCIAIS VIAS DE ACESSO DE PRAGAS E DISTRIBUIÇÃO DA PRODUÇÃO </a:t>
            </a:r>
          </a:p>
          <a:p>
            <a:pPr algn="ctr" eaLnBrk="0" hangingPunct="0">
              <a:lnSpc>
                <a:spcPct val="150000"/>
              </a:lnSpc>
            </a:pPr>
            <a:r>
              <a:rPr lang="pt-BR" sz="2000" b="1">
                <a:solidFill>
                  <a:srgbClr val="00529C"/>
                </a:solidFill>
                <a:latin typeface="Fedra Sans Std Normal" pitchFamily="34" charset="0"/>
                <a:ea typeface="MS PGothic" pitchFamily="34" charset="-128"/>
              </a:rPr>
              <a:t>DAS CULTURAS ALVO</a:t>
            </a:r>
          </a:p>
          <a:p>
            <a:pPr algn="ctr" eaLnBrk="0" hangingPunct="0">
              <a:lnSpc>
                <a:spcPct val="150000"/>
              </a:lnSpc>
            </a:pPr>
            <a:endParaRPr lang="pt-BR" sz="2000" b="1">
              <a:solidFill>
                <a:srgbClr val="00529C"/>
              </a:solidFill>
              <a:latin typeface="Fedra Sans Std Normal" pitchFamily="34" charset="0"/>
              <a:ea typeface="MS PGothic" pitchFamily="34" charset="-128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pt-BR" sz="2000" b="1">
                <a:solidFill>
                  <a:srgbClr val="00529C"/>
                </a:solidFill>
                <a:latin typeface="Fedra Sans Std Normal" pitchFamily="34" charset="0"/>
                <a:ea typeface="MS PGothic" pitchFamily="34" charset="-128"/>
              </a:rPr>
              <a:t>BRASIL TEM 23.102 KM DE FRONTEIRAS, SENDO 15.735 KM TERRESTRES E 7.367 KM MARÍTIMAS.</a:t>
            </a:r>
          </a:p>
          <a:p>
            <a:pPr algn="ctr" eaLnBrk="0" hangingPunct="0">
              <a:lnSpc>
                <a:spcPct val="150000"/>
              </a:lnSpc>
            </a:pPr>
            <a:endParaRPr lang="pt-BR" sz="2000" b="1">
              <a:solidFill>
                <a:srgbClr val="00529C"/>
              </a:solidFill>
              <a:latin typeface="Fedra Sans Std Normal" pitchFamily="34" charset="0"/>
              <a:ea typeface="MS PGothic" pitchFamily="34" charset="-128"/>
            </a:endParaRPr>
          </a:p>
        </p:txBody>
      </p:sp>
      <p:pic>
        <p:nvPicPr>
          <p:cNvPr id="21507" name="Imagem 9"/>
          <p:cNvPicPr>
            <a:picLocks noChangeAspect="1"/>
          </p:cNvPicPr>
          <p:nvPr/>
        </p:nvPicPr>
        <p:blipFill>
          <a:blip r:embed="rId3" cstate="print"/>
          <a:srcRect l="2328" t="5251" r="2071" b="11801"/>
          <a:stretch>
            <a:fillRect/>
          </a:stretch>
        </p:blipFill>
        <p:spPr bwMode="auto">
          <a:xfrm>
            <a:off x="3348038" y="0"/>
            <a:ext cx="5795962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CaixaDeTexto 7"/>
          <p:cNvSpPr txBox="1">
            <a:spLocks noChangeArrowheads="1"/>
          </p:cNvSpPr>
          <p:nvPr/>
        </p:nvSpPr>
        <p:spPr bwMode="auto">
          <a:xfrm>
            <a:off x="6548438" y="5929313"/>
            <a:ext cx="2595562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>
            <a:normAutofit/>
          </a:bodyPr>
          <a:lstStyle/>
          <a:p>
            <a:pPr algn="ctr" eaLnBrk="0" hangingPunct="0"/>
            <a:r>
              <a:rPr lang="pt-BR" altLang="pt-BR" sz="1000" i="1">
                <a:solidFill>
                  <a:srgbClr val="008348"/>
                </a:solidFill>
                <a:latin typeface="Frutiger LT Std 55 Roman" pitchFamily="34" charset="0"/>
                <a:ea typeface="MS PGothic" pitchFamily="34" charset="-128"/>
              </a:rPr>
              <a:t>FONTE: </a:t>
            </a:r>
          </a:p>
          <a:p>
            <a:pPr algn="ctr" eaLnBrk="0" hangingPunct="0"/>
            <a:r>
              <a:rPr lang="pt-BR" altLang="pt-BR" sz="1000" i="1">
                <a:solidFill>
                  <a:srgbClr val="008348"/>
                </a:solidFill>
                <a:latin typeface="Frutiger LT Std 55 Roman" pitchFamily="34" charset="0"/>
                <a:ea typeface="MS PGothic" pitchFamily="34" charset="-128"/>
              </a:rPr>
              <a:t>PRODUÇÃO AGRÍCOLA MUNICIPAL (IBGE, 2012)</a:t>
            </a:r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8105775" y="2997200"/>
            <a:ext cx="217488" cy="2159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/>
          <a:p>
            <a:pPr algn="ctr" eaLnBrk="0" hangingPunct="0">
              <a:defRPr/>
            </a:pPr>
            <a:endParaRPr lang="pt-BR" sz="1800">
              <a:solidFill>
                <a:schemeClr val="lt1"/>
              </a:solidFill>
              <a:latin typeface="+mn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tângulo 2"/>
          <p:cNvSpPr>
            <a:spLocks noChangeArrowheads="1"/>
          </p:cNvSpPr>
          <p:nvPr/>
        </p:nvSpPr>
        <p:spPr bwMode="auto">
          <a:xfrm>
            <a:off x="539750" y="1052513"/>
            <a:ext cx="7777163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Modernização e Desburocratização</a:t>
            </a:r>
          </a:p>
          <a:p>
            <a:pPr marL="742950" lvl="1" indent="-285750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Reorganização da Secretaria, com a criação de novas Coordenações-Gerais, com responsabilidades de cunho transversal;</a:t>
            </a:r>
            <a:endParaRPr lang="pt-BR" sz="1800" i="1">
              <a:latin typeface="Frutiger LT Std 55 Roman" pitchFamily="34" charset="0"/>
              <a:ea typeface="MS PGothic" pitchFamily="34" charset="-128"/>
            </a:endParaRPr>
          </a:p>
          <a:p>
            <a:pPr marL="742950" lvl="1" indent="-285750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Sistema Integrado de Produtos e Estabelecimentos Agropecuários (SIPEAGRO).</a:t>
            </a:r>
          </a:p>
          <a:p>
            <a:pPr marL="742950" lvl="1" indent="-285750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Novas funcionalidades da PGA</a:t>
            </a:r>
          </a:p>
          <a:p>
            <a:pPr marL="742950" lvl="1" indent="-285750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Canal Azul – piloto operando em Paranaguá</a:t>
            </a:r>
          </a:p>
          <a:p>
            <a:pPr marL="742950" lvl="1" indent="-285750" algn="just" eaLnBrk="0" hangingPunct="0"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Cães de Faro – piloto operando em Brasília</a:t>
            </a: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80963" y="260350"/>
            <a:ext cx="9036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RESULTADOS PRINCIPAIS 2015</a:t>
            </a:r>
          </a:p>
        </p:txBody>
      </p:sp>
      <p:pic>
        <p:nvPicPr>
          <p:cNvPr id="23556" name="Imagem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204788"/>
            <a:ext cx="71913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tângulo 4"/>
          <p:cNvSpPr>
            <a:spLocks noChangeArrowheads="1"/>
          </p:cNvSpPr>
          <p:nvPr/>
        </p:nvSpPr>
        <p:spPr bwMode="auto">
          <a:xfrm>
            <a:off x="827088" y="3789363"/>
            <a:ext cx="7777162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Marco Regulatório</a:t>
            </a:r>
          </a:p>
          <a:p>
            <a:pPr marL="742950" lvl="1" indent="-285750" algn="just" eaLnBrk="0" hangingPunc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Publicado o Manual de Boas Práticas Regulatórias da SDA;</a:t>
            </a:r>
          </a:p>
          <a:p>
            <a:pPr marL="742950" lvl="1" indent="-285750" algn="just" eaLnBrk="0" hangingPunc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Elaborado normas específicas em defesa agropecuária para a agroindustrialização realizada pela agricultura familiar ou seu equivalente (Regulamentação do art. 7º do Decreto 5.741/2006 –Leite e derivados).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tângulo 2"/>
          <p:cNvSpPr>
            <a:spLocks noChangeArrowheads="1"/>
          </p:cNvSpPr>
          <p:nvPr/>
        </p:nvSpPr>
        <p:spPr bwMode="auto">
          <a:xfrm>
            <a:off x="712788" y="2268538"/>
            <a:ext cx="7777162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Programas e Projetos Técnicos</a:t>
            </a:r>
          </a:p>
          <a:p>
            <a:pPr marL="742950" lvl="1" indent="-285750" algn="just" eaLnBrk="0" hangingPunc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Nacional de Controle e Erradicação da Mosca das Frutas;</a:t>
            </a:r>
          </a:p>
          <a:p>
            <a:pPr marL="742950" lvl="1" indent="-285750" algn="just" eaLnBrk="0" hangingPunc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Programa de Vigilância em Defesa Agropecuaria na Faixa de Fronteiras.</a:t>
            </a:r>
          </a:p>
        </p:txBody>
      </p:sp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80963" y="260350"/>
            <a:ext cx="9036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RESULTADOS PRINCIPAIS 2015</a:t>
            </a:r>
          </a:p>
        </p:txBody>
      </p:sp>
      <p:pic>
        <p:nvPicPr>
          <p:cNvPr id="25604" name="Imagem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204788"/>
            <a:ext cx="71913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tângulo 4"/>
          <p:cNvSpPr>
            <a:spLocks noChangeArrowheads="1"/>
          </p:cNvSpPr>
          <p:nvPr/>
        </p:nvSpPr>
        <p:spPr bwMode="auto">
          <a:xfrm>
            <a:off x="711200" y="3630613"/>
            <a:ext cx="7775575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Sustentabilidade</a:t>
            </a:r>
          </a:p>
          <a:p>
            <a:pPr marL="742950" lvl="1" indent="-285750" algn="just" eaLnBrk="0" hangingPunct="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Iniciados os estudos dos custos da Defesa Agropecuária</a:t>
            </a:r>
          </a:p>
        </p:txBody>
      </p:sp>
      <p:sp>
        <p:nvSpPr>
          <p:cNvPr id="25606" name="Retângulo 5"/>
          <p:cNvSpPr>
            <a:spLocks noChangeArrowheads="1"/>
          </p:cNvSpPr>
          <p:nvPr/>
        </p:nvSpPr>
        <p:spPr bwMode="auto">
          <a:xfrm>
            <a:off x="827088" y="4652963"/>
            <a:ext cx="7777162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Monitoramento e Avaliação</a:t>
            </a:r>
          </a:p>
          <a:p>
            <a:pPr marL="742950" lvl="1" indent="-285750" algn="just" eaLnBrk="0" hangingPunct="0">
              <a:buClr>
                <a:srgbClr val="FFC000"/>
              </a:buClr>
              <a:buSzPct val="100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Inserção do Plano, seus Eixos e Programas no e-CAR - Sistema de Acompanhamento de Projetos do MAPA,  já em acompanhamento pela alta direção do MAPA.</a:t>
            </a:r>
          </a:p>
        </p:txBody>
      </p:sp>
      <p:sp>
        <p:nvSpPr>
          <p:cNvPr id="25607" name="Retângulo 7"/>
          <p:cNvSpPr>
            <a:spLocks noChangeArrowheads="1"/>
          </p:cNvSpPr>
          <p:nvPr/>
        </p:nvSpPr>
        <p:spPr bwMode="auto">
          <a:xfrm>
            <a:off x="590550" y="852488"/>
            <a:ext cx="7775575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008348"/>
              </a:buClr>
              <a:buSzPct val="125000"/>
              <a:buFontTx/>
              <a:buBlip>
                <a:blip r:embed="rId3"/>
              </a:buBlip>
            </a:pPr>
            <a:r>
              <a:rPr lang="pt-BR" sz="2000" i="1">
                <a:solidFill>
                  <a:srgbClr val="0070C0"/>
                </a:solidFill>
                <a:latin typeface="Frutiger LT Std 55 Roman" pitchFamily="34" charset="0"/>
                <a:ea typeface="MS PGothic" pitchFamily="34" charset="-128"/>
              </a:rPr>
              <a:t>Conhecimento e Suporte Estratégico</a:t>
            </a: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3"/>
              </a:buBlip>
            </a:pP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Estruturadas as áreas responsáveis por inteligência, investigação, avaliação e gestão de riscos.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1" descr="modelo de apresentaçao-0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82713" y="-762000"/>
            <a:ext cx="11745913" cy="830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403350" y="3068638"/>
            <a:ext cx="5616575" cy="101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t-BR" sz="6000" cap="small" dirty="0">
                <a:solidFill>
                  <a:srgbClr val="0070C0"/>
                </a:solidFill>
                <a:latin typeface="Fedra Sans Std Bold" panose="020B0804040000020004" pitchFamily="34" charset="0"/>
                <a:ea typeface="ＭＳ Ｐゴシック" panose="020B0600070205080204" pitchFamily="34" charset="-128"/>
              </a:rPr>
              <a:t>Metas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tângulo 10"/>
          <p:cNvSpPr>
            <a:spLocks noChangeArrowheads="1"/>
          </p:cNvSpPr>
          <p:nvPr/>
        </p:nvSpPr>
        <p:spPr bwMode="auto">
          <a:xfrm>
            <a:off x="828675" y="620713"/>
            <a:ext cx="7058025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Avaliação e automação dos macroprocessos dentro das competências da Defesa Agropecuária (</a:t>
            </a:r>
            <a:r>
              <a:rPr lang="pt-BR" altLang="pt-BR" sz="1600" b="1" i="1">
                <a:latin typeface="Frutiger LT Std 55 Roman" pitchFamily="34" charset="0"/>
                <a:ea typeface="ヒラギノ角ゴ Pro W3" pitchFamily="-65" charset="-128"/>
              </a:rPr>
              <a:t>maio de 2016</a:t>
            </a: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):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400" i="1">
                <a:latin typeface="Frutiger LT Std 55 Roman" pitchFamily="34" charset="0"/>
                <a:ea typeface="ヒラギノ角ゴ Pro W3" pitchFamily="-65" charset="-128"/>
              </a:rPr>
              <a:t>Oficina de harmonização de registros: </a:t>
            </a:r>
            <a:r>
              <a:rPr lang="pt-BR" altLang="pt-BR" sz="1400" b="1" i="1">
                <a:latin typeface="Frutiger LT Std 55 Roman" pitchFamily="34" charset="0"/>
                <a:ea typeface="ヒラギノ角ゴ Pro W3" pitchFamily="-65" charset="-128"/>
              </a:rPr>
              <a:t>realização: março</a:t>
            </a:r>
            <a:r>
              <a:rPr lang="pt-BR" altLang="pt-BR" sz="1400" i="1">
                <a:latin typeface="Frutiger LT Std 55 Roman" pitchFamily="34" charset="0"/>
                <a:ea typeface="ヒラギノ角ゴ Pro W3" pitchFamily="-65" charset="-128"/>
              </a:rPr>
              <a:t> – </a:t>
            </a:r>
            <a:r>
              <a:rPr lang="pt-BR" altLang="pt-BR" sz="1400" b="1" i="1">
                <a:latin typeface="Frutiger LT Std 55 Roman" pitchFamily="34" charset="0"/>
                <a:ea typeface="ヒラギノ角ゴ Pro W3" pitchFamily="-65" charset="-128"/>
              </a:rPr>
              <a:t>Prazo para implementação: outubro 2016</a:t>
            </a:r>
            <a:r>
              <a:rPr lang="pt-BR" altLang="pt-BR" sz="1400" i="1">
                <a:latin typeface="Frutiger LT Std 55 Roman" pitchFamily="34" charset="0"/>
                <a:ea typeface="ヒラギノ角ゴ Pro W3" pitchFamily="-65" charset="-128"/>
              </a:rPr>
              <a:t>.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ea typeface="ヒラギノ角ゴ Pro W3" pitchFamily="-65" charset="-128"/>
              </a:rPr>
              <a:t>Automação dos processos: </a:t>
            </a:r>
            <a:r>
              <a:rPr lang="pt-BR" sz="1400" b="1" i="1">
                <a:ea typeface="ヒラギノ角ゴ Pro W3" pitchFamily="-65" charset="-128"/>
              </a:rPr>
              <a:t>Prazo: Dezembro de 2016</a:t>
            </a:r>
            <a:r>
              <a:rPr lang="pt-BR" sz="1400" i="1">
                <a:ea typeface="ヒラギノ角ゴ Pro W3" pitchFamily="-65" charset="-128"/>
              </a:rPr>
              <a:t> </a:t>
            </a:r>
            <a:endParaRPr lang="pt-BR" altLang="pt-BR" sz="1400" i="1">
              <a:latin typeface="Frutiger LT Std 55 Roman" pitchFamily="34" charset="0"/>
              <a:ea typeface="ヒラギノ角ゴ Pro W3" pitchFamily="-65" charset="-128"/>
            </a:endParaRPr>
          </a:p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600">
                <a:latin typeface="Frutiger LT Std 55 Roman" pitchFamily="34" charset="0"/>
                <a:ea typeface="ヒラギノ角ゴ Pro W3" pitchFamily="-65" charset="-128"/>
              </a:rPr>
              <a:t>Implementação do Sistema Brasileiro de Emergências Agropecuárias, e da Força Nacional do SUASA (</a:t>
            </a:r>
            <a:r>
              <a:rPr lang="pt-BR" sz="1600" b="1" i="1">
                <a:latin typeface="Frutiger LT Std 55 Roman" pitchFamily="34" charset="0"/>
                <a:ea typeface="ヒラギノ角ゴ Pro W3" pitchFamily="-65" charset="-128"/>
              </a:rPr>
              <a:t>Implementação depende Conjur e Desenho final Projeto Maio 2016)</a:t>
            </a:r>
            <a:r>
              <a:rPr lang="pt-BR" sz="1600">
                <a:latin typeface="Frutiger LT Std 55 Roman" pitchFamily="34" charset="0"/>
                <a:ea typeface="ヒラギノ角ゴ Pro W3" pitchFamily="-65" charset="-128"/>
              </a:rPr>
              <a:t>)</a:t>
            </a:r>
          </a:p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</a:pPr>
            <a:endParaRPr lang="pt-BR" altLang="pt-BR" sz="1600" i="1">
              <a:latin typeface="Frutiger LT Std 55 Roman" pitchFamily="34" charset="0"/>
              <a:ea typeface="ヒラギノ角ゴ Pro W3" pitchFamily="-65" charset="-128"/>
            </a:endParaRP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117475" y="295275"/>
            <a:ext cx="9036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28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MODERNIZAÇÃO E  DESBUROCRATIZAÇÃO</a:t>
            </a:r>
          </a:p>
        </p:txBody>
      </p:sp>
      <p:pic>
        <p:nvPicPr>
          <p:cNvPr id="28676" name="Imagem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239713"/>
            <a:ext cx="719137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10"/>
          <p:cNvSpPr>
            <a:spLocks noChangeArrowheads="1"/>
          </p:cNvSpPr>
          <p:nvPr/>
        </p:nvSpPr>
        <p:spPr bwMode="auto">
          <a:xfrm>
            <a:off x="828675" y="2852738"/>
            <a:ext cx="7488238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Implementação de novas funcionalidades na Plataforma de Gestão Agropecuária – PGA:</a:t>
            </a:r>
            <a:endParaRPr lang="pt-BR" altLang="pt-BR" sz="1600" b="1" i="1">
              <a:latin typeface="Frutiger LT Std 55 Roman" pitchFamily="34" charset="0"/>
              <a:ea typeface="ヒラギノ角ゴ Pro W3" pitchFamily="-65" charset="-128"/>
            </a:endParaRP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Integração da área vegetal (</a:t>
            </a:r>
            <a:r>
              <a:rPr lang="pt-BR" altLang="pt-BR" sz="1600" b="1" i="1">
                <a:latin typeface="Frutiger LT Std 55 Roman" pitchFamily="34" charset="0"/>
                <a:ea typeface="ヒラギノ角ゴ Pro W3" pitchFamily="-65" charset="-128"/>
              </a:rPr>
              <a:t>julho 2016</a:t>
            </a: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). 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Inclusão do componente Agricultura Orgânica (</a:t>
            </a:r>
            <a:r>
              <a:rPr lang="pt-BR" altLang="pt-BR" sz="1600" b="1" i="1">
                <a:latin typeface="Frutiger LT Std 55 Roman" pitchFamily="34" charset="0"/>
                <a:ea typeface="ヒラギノ角ゴ Pro W3" pitchFamily="-65" charset="-128"/>
              </a:rPr>
              <a:t>julho de 2016</a:t>
            </a: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).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Acesso e gerenciamento público de informações: mediante senha de acesso individual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Redução do tempo de reposta de processos de 8 meses para 3 semanas (SIF) 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600" i="1">
                <a:latin typeface="Frutiger LT Std 55 Roman" pitchFamily="34" charset="0"/>
                <a:ea typeface="ヒラギノ角ゴ Pro W3" pitchFamily="-65" charset="-128"/>
              </a:rPr>
              <a:t>Senhas individuais para acompanhamento dos processos para os interessados</a:t>
            </a:r>
          </a:p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</a:pPr>
            <a:endParaRPr lang="pt-BR" altLang="pt-BR" sz="1600" i="1">
              <a:latin typeface="Frutiger LT Std 55 Roman" pitchFamily="34" charset="0"/>
              <a:ea typeface="ヒラギノ角ゴ Pro W3" pitchFamily="-65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tângulo 4"/>
          <p:cNvSpPr>
            <a:spLocks noChangeArrowheads="1"/>
          </p:cNvSpPr>
          <p:nvPr/>
        </p:nvSpPr>
        <p:spPr bwMode="auto">
          <a:xfrm>
            <a:off x="273050" y="1250950"/>
            <a:ext cx="856932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ヒラギノ角ゴ Pro W3" pitchFamily="-65" charset="-128"/>
              </a:rPr>
              <a:t>Definir diretrizes para revisão dos principais marcos regulatórios nacionais para envio ao Congresso Nacional o Anteprojeto de Lei do Executivo criando a </a:t>
            </a:r>
            <a:r>
              <a:rPr lang="pt-BR" sz="1800" b="1" i="1">
                <a:latin typeface="Frutiger LT Std 55 Roman" pitchFamily="34" charset="0"/>
                <a:ea typeface="ヒラギノ角ゴ Pro W3" pitchFamily="-65" charset="-128"/>
              </a:rPr>
              <a:t>Política Nacional de Defesa Agropecuária;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ヒラギノ角ゴ Pro W3" pitchFamily="-65" charset="-128"/>
              </a:rPr>
              <a:t>Oficina marco regulatório: </a:t>
            </a:r>
            <a:r>
              <a:rPr lang="pt-BR" sz="1400" b="1" i="1">
                <a:latin typeface="Frutiger LT Std 55 Roman" pitchFamily="34" charset="0"/>
                <a:ea typeface="ヒラギノ角ゴ Pro W3" pitchFamily="-65" charset="-128"/>
              </a:rPr>
              <a:t>Março de 2016. – Entrega dos documentos – Novembro de 2016.</a:t>
            </a:r>
          </a:p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b="1" i="1">
                <a:latin typeface="Frutiger LT Std 55 Roman" pitchFamily="34" charset="0"/>
                <a:ea typeface="ヒラギノ角ゴ Pro W3" pitchFamily="-65" charset="-128"/>
              </a:rPr>
              <a:t>Agenda regulatória 2016: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ヒラギノ角ゴ Pro W3" pitchFamily="-65" charset="-128"/>
              </a:rPr>
              <a:t>Normatização do RIISPOA e outras normas do DIPOA (listagem das normas e organização das prioridades pela Ministra);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ヒラギノ角ゴ Pro W3" pitchFamily="-65" charset="-128"/>
              </a:rPr>
              <a:t>Insumos agropecuários: produtos veterinários, agrotóxicos e fertilizantes;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ヒラギノ角ゴ Pro W3" pitchFamily="-65" charset="-128"/>
              </a:rPr>
              <a:t>Lei de Produtos de Origem Vegetal (SIF - Vegetal);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ヒラギノ角ゴ Pro W3" pitchFamily="-65" charset="-128"/>
              </a:rPr>
              <a:t>Revisão da  Legislação da Defesa Animal e Vegetal;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ヒラギノ角ゴ Pro W3" pitchFamily="-65" charset="-128"/>
              </a:rPr>
              <a:t>Revisão da aprovação da rotulagem.</a:t>
            </a:r>
          </a:p>
          <a:p>
            <a:pPr marL="803275" lvl="2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endParaRPr lang="pt-BR" sz="1800" b="1" i="1">
              <a:latin typeface="Frutiger LT Std 55 Roman" pitchFamily="34" charset="0"/>
              <a:ea typeface="ヒラギノ角ゴ Pro W3" pitchFamily="-65" charset="-128"/>
            </a:endParaRPr>
          </a:p>
          <a:p>
            <a:pPr marL="346075" lvl="1" indent="-355600" algn="just" eaLnBrk="0" hangingPunct="0"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endParaRPr lang="pt-BR" sz="1600" i="1">
              <a:latin typeface="Frutiger LT Std 55 Roman" pitchFamily="34" charset="0"/>
              <a:ea typeface="ヒラギノ角ゴ Pro W3" pitchFamily="-65" charset="-128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827088" y="325438"/>
            <a:ext cx="7273925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32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MARCO REGULATÓRIO</a:t>
            </a:r>
          </a:p>
        </p:txBody>
      </p:sp>
      <p:pic>
        <p:nvPicPr>
          <p:cNvPr id="29700" name="Imagem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336550"/>
            <a:ext cx="719138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0800" y="981075"/>
            <a:ext cx="8640763" cy="5291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Estruturar as áreas responsáveis por inteligência, investigação, avaliação e gestão de riscos:</a:t>
            </a:r>
          </a:p>
          <a:p>
            <a:pPr marL="1200150" lvl="2" indent="-285750" algn="just" eaLnBrk="0" hangingPunc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MS PGothic" pitchFamily="34" charset="-128"/>
              </a:rPr>
              <a:t>Organizar e disseminar os conceitos de análise de risco: </a:t>
            </a:r>
            <a:r>
              <a:rPr lang="pt-BR" sz="1400" b="1" i="1">
                <a:ea typeface="MS PGothic" pitchFamily="34" charset="-128"/>
              </a:rPr>
              <a:t>Prazo: Julho de 2016</a:t>
            </a:r>
            <a:r>
              <a:rPr lang="pt-BR" sz="1400" i="1">
                <a:latin typeface="Frutiger LT Std 55 Roman" pitchFamily="34" charset="0"/>
                <a:ea typeface="MS PGothic" pitchFamily="34" charset="-128"/>
              </a:rPr>
              <a:t>;</a:t>
            </a:r>
          </a:p>
          <a:p>
            <a:pPr marL="1200150" lvl="2" indent="-285750" algn="just" eaLnBrk="0" hangingPunc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MS PGothic" pitchFamily="34" charset="-128"/>
              </a:rPr>
              <a:t>Organizar o modelo de investigação e controle: </a:t>
            </a:r>
            <a:r>
              <a:rPr lang="pt-BR" sz="1400" b="1" i="1">
                <a:ea typeface="MS PGothic" pitchFamily="34" charset="-128"/>
              </a:rPr>
              <a:t>Prazo: Julho de 2016</a:t>
            </a:r>
            <a:r>
              <a:rPr lang="pt-BR" sz="1400" i="1">
                <a:latin typeface="Frutiger LT Std 55 Roman" pitchFamily="34" charset="0"/>
                <a:ea typeface="MS PGothic" pitchFamily="34" charset="-128"/>
              </a:rPr>
              <a:t>.</a:t>
            </a: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Desenvolver Projetos específicos na área de conhecimento.</a:t>
            </a:r>
          </a:p>
          <a:p>
            <a:pPr marL="1200150" lvl="2" indent="-285750" algn="just" eaLnBrk="0" hangingPunc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MS PGothic" pitchFamily="34" charset="-128"/>
              </a:rPr>
              <a:t>Oficia do Plano de Resíduos: Prazo: Fevereiro 2016.</a:t>
            </a: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Parque Tecnológico em Defesa Agropecuaria. </a:t>
            </a:r>
          </a:p>
          <a:p>
            <a:pPr marL="1200150" lvl="2" indent="-285750" algn="just" eaLnBrk="0" hangingPunc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altLang="pt-BR" sz="1400" i="1">
                <a:latin typeface="Frutiger LT Std 55 Roman" pitchFamily="34" charset="0"/>
                <a:ea typeface="MS PGothic" pitchFamily="34" charset="-128"/>
              </a:rPr>
              <a:t>Apresentação do conceito: Prazo: maio de 2016;</a:t>
            </a:r>
          </a:p>
          <a:p>
            <a:pPr marL="1200150" lvl="2" indent="-285750" algn="just" eaLnBrk="0" hangingPunct="0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400" i="1">
                <a:latin typeface="Frutiger LT Std 55 Roman" pitchFamily="34" charset="0"/>
                <a:ea typeface="MS PGothic" pitchFamily="34" charset="-128"/>
              </a:rPr>
              <a:t>Apresentação Projeto: Prazo: julho 2016</a:t>
            </a: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Laboratórios Virtuais de Defesa Agropecuária:</a:t>
            </a:r>
            <a:r>
              <a:rPr lang="pt-BR" altLang="pt-BR" sz="1800" b="1" i="1">
                <a:latin typeface="Frutiger LT Std 55 Roman" pitchFamily="34" charset="0"/>
                <a:ea typeface="MS PGothic" pitchFamily="34" charset="-128"/>
              </a:rPr>
              <a:t> </a:t>
            </a:r>
            <a:r>
              <a:rPr lang="pt-BR" altLang="pt-BR" sz="1600" b="1" i="1">
                <a:latin typeface="Frutiger LT Std 55 Roman" pitchFamily="34" charset="0"/>
                <a:ea typeface="MS PGothic" pitchFamily="34" charset="-128"/>
              </a:rPr>
              <a:t>Prazo: Agosto de 2016;</a:t>
            </a:r>
            <a:endParaRPr lang="pt-BR" altLang="pt-BR" sz="1600" b="1">
              <a:latin typeface="Frutiger LT Std 55 Roman" pitchFamily="34" charset="0"/>
              <a:ea typeface="MS PGothic" pitchFamily="34" charset="-128"/>
            </a:endParaRP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r>
              <a:rPr lang="pt-BR" sz="1800" i="1">
                <a:latin typeface="Frutiger LT Std 55 Roman" pitchFamily="34" charset="0"/>
                <a:ea typeface="MS PGothic" pitchFamily="34" charset="-128"/>
              </a:rPr>
              <a:t>Apoio à Pesquisa e Desenvolvimento em Defesa Agropecuária:</a:t>
            </a:r>
            <a:r>
              <a:rPr lang="pt-BR" altLang="pt-BR" sz="1800" b="1" i="1">
                <a:latin typeface="Frutiger LT Std 55 Roman" pitchFamily="34" charset="0"/>
                <a:ea typeface="MS PGothic" pitchFamily="34" charset="-128"/>
              </a:rPr>
              <a:t> </a:t>
            </a:r>
            <a:r>
              <a:rPr lang="pt-BR" altLang="pt-BR" sz="1600" b="1" i="1">
                <a:latin typeface="Frutiger LT Std 55 Roman" pitchFamily="34" charset="0"/>
                <a:ea typeface="MS PGothic" pitchFamily="34" charset="-128"/>
              </a:rPr>
              <a:t>Prazo: Agosto de 2016</a:t>
            </a:r>
            <a:r>
              <a:rPr lang="pt-BR" sz="1600" i="1">
                <a:latin typeface="Frutiger LT Std 55 Roman" pitchFamily="34" charset="0"/>
                <a:ea typeface="MS PGothic" pitchFamily="34" charset="-128"/>
              </a:rPr>
              <a:t>. </a:t>
            </a: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125000"/>
              <a:buFontTx/>
              <a:buBlip>
                <a:blip r:embed="rId2"/>
              </a:buBlip>
            </a:pPr>
            <a:endParaRPr lang="pt-BR" sz="1800" i="1">
              <a:latin typeface="Frutiger LT Std 55 Roman" pitchFamily="34" charset="0"/>
              <a:ea typeface="MS PGothic" pitchFamily="34" charset="-128"/>
            </a:endParaRPr>
          </a:p>
          <a:p>
            <a:pPr marL="742950" lvl="1" indent="-285750" algn="just" eaLnBrk="0" hangingPunct="0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  <a:buClr>
                <a:srgbClr val="FFC000"/>
              </a:buClr>
              <a:buSzPct val="200000"/>
              <a:buFont typeface="Arial" pitchFamily="34" charset="0"/>
              <a:buChar char="•"/>
            </a:pPr>
            <a:endParaRPr lang="pt-BR" sz="1400">
              <a:solidFill>
                <a:srgbClr val="056F05"/>
              </a:solidFill>
              <a:ea typeface="MS PGothic" pitchFamily="34" charset="-128"/>
            </a:endParaRPr>
          </a:p>
        </p:txBody>
      </p:sp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468313" y="280988"/>
            <a:ext cx="7662862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anchor="ctr"/>
          <a:lstStyle/>
          <a:p>
            <a:pPr algn="ctr" eaLnBrk="0" hangingPunct="0">
              <a:lnSpc>
                <a:spcPct val="80000"/>
              </a:lnSpc>
              <a:spcAft>
                <a:spcPts val="900"/>
              </a:spcAft>
            </a:pPr>
            <a:r>
              <a:rPr lang="pt-BR" sz="2800">
                <a:solidFill>
                  <a:srgbClr val="008348"/>
                </a:solidFill>
                <a:latin typeface="Fedra Sans Std Normal" pitchFamily="34" charset="0"/>
                <a:ea typeface="MS PGothic" pitchFamily="34" charset="-128"/>
              </a:rPr>
              <a:t>CONHECIMENTO E SUPORTE ESTRATÉGICO</a:t>
            </a:r>
          </a:p>
        </p:txBody>
      </p:sp>
      <p:pic>
        <p:nvPicPr>
          <p:cNvPr id="30724" name="Imagem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249238"/>
            <a:ext cx="720725" cy="53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12340</TotalTime>
  <Words>1781</Words>
  <Application>Microsoft Office PowerPoint</Application>
  <PresentationFormat>Apresentação na tela (4:3)</PresentationFormat>
  <Paragraphs>233</Paragraphs>
  <Slides>27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8" baseType="lpstr">
      <vt:lpstr>Arial</vt:lpstr>
      <vt:lpstr>DejaVu Sans</vt:lpstr>
      <vt:lpstr>MS PGothic</vt:lpstr>
      <vt:lpstr>Calibri</vt:lpstr>
      <vt:lpstr>Fedra Sans Std Normal</vt:lpstr>
      <vt:lpstr>Frutiger LT Std 55 Roman</vt:lpstr>
      <vt:lpstr>Fedra Sans Std Bold</vt:lpstr>
      <vt:lpstr>ヒラギノ角ゴ Pro W3</vt:lpstr>
      <vt:lpstr>MS PGothic</vt:lpstr>
      <vt:lpstr>Verdana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Plano de Defesa Agropecuária</dc:title>
  <dc:creator>Letícia Altafin</dc:creator>
  <cp:lastModifiedBy>ldiniz</cp:lastModifiedBy>
  <cp:revision>498</cp:revision>
  <cp:lastPrinted>2016-02-23T13:04:20Z</cp:lastPrinted>
  <dcterms:created xsi:type="dcterms:W3CDTF">2016-03-03T01:30:23Z</dcterms:created>
  <dcterms:modified xsi:type="dcterms:W3CDTF">2016-03-03T12:07:10Z</dcterms:modified>
</cp:coreProperties>
</file>