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303" r:id="rId3"/>
    <p:sldId id="317" r:id="rId4"/>
    <p:sldId id="322" r:id="rId5"/>
    <p:sldId id="323" r:id="rId6"/>
    <p:sldId id="324" r:id="rId7"/>
    <p:sldId id="318" r:id="rId8"/>
    <p:sldId id="326" r:id="rId9"/>
    <p:sldId id="320" r:id="rId10"/>
    <p:sldId id="331" r:id="rId11"/>
    <p:sldId id="332" r:id="rId12"/>
    <p:sldId id="277" r:id="rId13"/>
    <p:sldId id="329" r:id="rId14"/>
    <p:sldId id="294" r:id="rId15"/>
    <p:sldId id="333" r:id="rId16"/>
    <p:sldId id="309" r:id="rId17"/>
    <p:sldId id="328" r:id="rId1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0D120"/>
    <a:srgbClr val="BCBEC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6473" autoAdjust="0"/>
  </p:normalViewPr>
  <p:slideViewPr>
    <p:cSldViewPr>
      <p:cViewPr varScale="1">
        <p:scale>
          <a:sx n="88" d="100"/>
          <a:sy n="88" d="100"/>
        </p:scale>
        <p:origin x="1410" y="96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/>
          <a:lstStyle/>
          <a:p>
            <a:endParaRPr lang="pt-BR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pt-BR" smtClean="0"/>
              <a:pPr/>
              <a:t>08/03/2016</a:t>
            </a:fld>
            <a:endParaRPr lang="pt-BR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/>
          <a:lstStyle/>
          <a:p>
            <a:endParaRPr lang="pt-BR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pt-BR" smtClean="0"/>
              <a:pPr/>
              <a:t>‹nº›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81793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pt-BR"/>
              <a:pPr/>
              <a:t>08/03/2016</a:t>
            </a:fld>
            <a:endParaRPr lang="pt-BR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pt-BR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35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9859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715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7550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3" y="432"/>
            <a:ext cx="9142859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3" y="432"/>
            <a:ext cx="9142859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" y="432"/>
            <a:ext cx="9142859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6" y="5094581"/>
            <a:ext cx="6194067" cy="925223"/>
          </a:xfrm>
        </p:spPr>
        <p:txBody>
          <a:bodyPr/>
          <a:lstStyle>
            <a:lvl1pPr marL="0" indent="0" algn="r" latinLnBrk="0">
              <a:buNone/>
              <a:defRPr lang="pt-BR"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9" y="3606804"/>
            <a:ext cx="7577815" cy="1470025"/>
          </a:xfrm>
        </p:spPr>
        <p:txBody>
          <a:bodyPr anchor="b" anchorCtr="0"/>
          <a:lstStyle>
            <a:lvl1pPr algn="r" latinLnBrk="0">
              <a:defRPr lang="pt-BR" sz="4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pt-BR"/>
              <a:pPr/>
              <a:t>08/03/2016</a:t>
            </a:fld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pt-BR"/>
              <a:pPr/>
              <a:t>08/03/2016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pt-BR"/>
              <a:pPr/>
              <a:t>08/03/2016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pt-BR"/>
              <a:pPr/>
              <a:t>08/03/2016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 em 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pt-BR"/>
              <a:pPr/>
              <a:t>08/03/2016</a:t>
            </a:fld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pt-BR"/>
              <a:pPr/>
              <a:t>08/03/2016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pt-BR"/>
              <a:pPr/>
              <a:t>08/03/2016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3" y="432"/>
            <a:ext cx="9142859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" y="432"/>
            <a:ext cx="9142859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/>
              <a:t>Clique para editar o estilo do título mestre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7"/>
            <a:ext cx="2133600" cy="476251"/>
          </a:xfrm>
          <a:prstGeom prst="rect">
            <a:avLst/>
          </a:prstGeom>
        </p:spPr>
        <p:txBody>
          <a:bodyPr/>
          <a:lstStyle>
            <a:lvl1pPr latinLnBrk="0">
              <a:defRPr lang="pt-BR" sz="1000">
                <a:latin typeface="+mn-lt"/>
              </a:defRPr>
            </a:lvl1pPr>
          </a:lstStyle>
          <a:p>
            <a:fld id="{5C14FD69-4A85-4715-A222-ABB225B63BC6}" type="datetimeFigureOut">
              <a:rPr lang="pt-BR"/>
              <a:pPr/>
              <a:t>08/03/2016</a:t>
            </a:fld>
            <a:endParaRPr lang="pt-BR" sz="100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7"/>
            <a:ext cx="2895600" cy="476251"/>
          </a:xfrm>
          <a:prstGeom prst="rect">
            <a:avLst/>
          </a:prstGeom>
        </p:spPr>
        <p:txBody>
          <a:bodyPr/>
          <a:lstStyle>
            <a:lvl1pPr algn="ctr" latinLnBrk="0">
              <a:defRPr lang="pt-BR" sz="1000">
                <a:latin typeface="+mn-lt"/>
              </a:defRPr>
            </a:lvl1pPr>
          </a:lstStyle>
          <a:p>
            <a:pPr algn="ctr"/>
            <a:endParaRPr lang="pt-BR" sz="100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7"/>
            <a:ext cx="2133600" cy="476251"/>
          </a:xfrm>
          <a:prstGeom prst="rect">
            <a:avLst/>
          </a:prstGeom>
        </p:spPr>
        <p:txBody>
          <a:bodyPr/>
          <a:lstStyle>
            <a:lvl1pPr latinLnBrk="0">
              <a:defRPr lang="pt-BR" sz="1000">
                <a:latin typeface="+mn-lt"/>
              </a:defRPr>
            </a:lvl1pPr>
          </a:lstStyle>
          <a:p>
            <a:pPr algn="r"/>
            <a:fld id="{D4C49B74-5DB2-4B03-B1D2-7F6A3C51C318}" type="slidenum">
              <a:rPr/>
              <a:pPr algn="r"/>
              <a:t>‹nº›</a:t>
            </a:fld>
            <a:endParaRPr lang="pt-BR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lang="pt-BR"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latinLnBrk="0" hangingPunct="1">
        <a:buNone/>
        <a:defRPr lang="pt-BR"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 lang="pt-BR"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latinLnBrk="0" hangingPunct="1">
        <a:buChar char="•"/>
        <a:defRPr lang="pt-BR" sz="2800">
          <a:latin typeface="+mn-lt"/>
        </a:defRPr>
      </a:lvl1pPr>
      <a:lvl2pPr marL="742950" indent="-285750" eaLnBrk="1" hangingPunct="1">
        <a:buChar char="–"/>
        <a:defRPr lang="pt-BR" sz="2400">
          <a:latin typeface="+mn-lt"/>
        </a:defRPr>
      </a:lvl2pPr>
      <a:lvl3pPr marL="1143000" indent="-228600" eaLnBrk="1" hangingPunct="1">
        <a:buChar char="•"/>
        <a:defRPr lang="pt-BR" sz="2400">
          <a:latin typeface="+mn-lt"/>
        </a:defRPr>
      </a:lvl3pPr>
      <a:lvl4pPr marL="1600200" indent="-228600" eaLnBrk="1" hangingPunct="1">
        <a:buChar char="–"/>
        <a:defRPr lang="pt-BR" sz="2000">
          <a:latin typeface="+mn-lt"/>
        </a:defRPr>
      </a:lvl4pPr>
      <a:lvl5pPr marL="2057400" indent="-228600" eaLnBrk="1" hangingPunct="1">
        <a:buChar char="»"/>
        <a:defRPr lang="pt-BR" sz="2000">
          <a:latin typeface="+mn-lt"/>
        </a:defRPr>
      </a:lvl5pPr>
      <a:lvl6pPr marL="2514600" indent="-228600" eaLnBrk="1" hangingPunct="1">
        <a:buChar char="•"/>
        <a:defRPr lang="pt-BR" sz="2000"/>
      </a:lvl6pPr>
      <a:lvl7pPr marL="2971800" indent="-228600" eaLnBrk="1" hangingPunct="1">
        <a:buChar char="•"/>
        <a:defRPr lang="pt-BR" sz="2000"/>
      </a:lvl7pPr>
      <a:lvl8pPr marL="3429000" indent="-228600" eaLnBrk="1" hangingPunct="1">
        <a:buChar char="•"/>
        <a:defRPr lang="pt-BR" sz="2000"/>
      </a:lvl8pPr>
      <a:lvl9pPr marL="3886200" indent="-228600" eaLnBrk="1" hangingPunct="1">
        <a:buChar char="•"/>
        <a:defRPr lang="pt-BR" sz="2000"/>
      </a:lvl9pPr>
    </p:bodyStyle>
    <p:otherStyle>
      <a:defPPr>
        <a:defRPr lang="pt-BR">
          <a:solidFill>
            <a:schemeClr val="tx1"/>
          </a:solidFill>
          <a:latin typeface="+mn-lt"/>
          <a:ea typeface="+mn-ea"/>
          <a:cs typeface="+mn-cs"/>
        </a:defRPr>
      </a:defPPr>
      <a:lvl1pPr marL="0" eaLnBrk="1" latinLnBrk="0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5466667" cy="1295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1691680" y="5445224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Wilson de Matos Silva,</a:t>
            </a:r>
          </a:p>
          <a:p>
            <a:pPr algn="ctr"/>
            <a:r>
              <a:rPr lang="pt-BR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março/2016.</a:t>
            </a:r>
            <a:endParaRPr lang="pt-BR" sz="2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764704"/>
            <a:ext cx="5177114" cy="395953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4788129"/>
            <a:ext cx="9144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600" y="23666"/>
            <a:ext cx="3600400" cy="85305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3" t="58861" r="29257" b="27124"/>
          <a:stretch/>
        </p:blipFill>
        <p:spPr>
          <a:xfrm>
            <a:off x="7779311" y="66618"/>
            <a:ext cx="1368152" cy="36004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800"/>
            <a:ext cx="9144000" cy="65709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/>
          <a:srcRect l="3907" t="4078" r="3304" b="5302"/>
          <a:stretch/>
        </p:blipFill>
        <p:spPr>
          <a:xfrm>
            <a:off x="1151620" y="1484784"/>
            <a:ext cx="6840760" cy="5256584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1259632" y="1844824"/>
            <a:ext cx="1224136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67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1844824"/>
            <a:ext cx="849694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 aprendizagem do aluno e sua progressão nos estudos são os principais objetivos da educação escolar, mas para que ela ocorra deve se levar em conta a </a:t>
            </a:r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aprendizagem e o desenvolvimento de competências e habilidades.</a:t>
            </a:r>
          </a:p>
          <a:p>
            <a:pPr marL="457200" indent="-457200" algn="just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 escola de período integral apresenta-se como a solução necessária, no processo de aprendizagem, pois o turno de quatros horas diárias é insuficiente para dar conta de todo o conteúdo educativo adequado ao ensino de primeiro grau.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600" y="23666"/>
            <a:ext cx="3600400" cy="85305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3" t="58861" r="29257" b="27124"/>
          <a:stretch/>
        </p:blipFill>
        <p:spPr>
          <a:xfrm>
            <a:off x="7779311" y="66618"/>
            <a:ext cx="1368152" cy="36004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800"/>
            <a:ext cx="9144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4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1412776"/>
            <a:ext cx="8496944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Clr>
                <a:srgbClr val="C00000"/>
              </a:buClr>
            </a:pPr>
            <a:r>
              <a:rPr lang="pt-BR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Segundo matéria da Folha de São Paulo:</a:t>
            </a:r>
          </a:p>
          <a:p>
            <a:pPr marL="457200" indent="-457200" algn="just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Mais alunos trancam curso do que concluem a graduação. Em 2014, 1 milhão se formou, enquanto 1,2 milhão trancou as matrículas.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Entre as causas apontadas está a formação deficitária na educação básica.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As interrupções de curso do setor privado representam 86% do total – as particulares têm 75% das matrículas.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O número de matrículas no Ensino Superior reduziu 12% de 2014 para 2015 e há previsão de queda de 10% no número de alunos em 2016.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algn="just">
              <a:spcBef>
                <a:spcPts val="600"/>
              </a:spcBef>
              <a:buClr>
                <a:srgbClr val="C00000"/>
              </a:buClr>
            </a:pPr>
            <a:endParaRPr lang="pt-BR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algn="just">
              <a:spcBef>
                <a:spcPts val="600"/>
              </a:spcBef>
              <a:buClr>
                <a:srgbClr val="C00000"/>
              </a:buClr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Referência: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</a:p>
          <a:p>
            <a:pPr algn="just">
              <a:spcBef>
                <a:spcPts val="600"/>
              </a:spcBef>
              <a:buClr>
                <a:srgbClr val="C00000"/>
              </a:buClr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SALDANA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, Paulo. Mais alunos trancam curso do que concluem graduação. Folha de S. Paulo, São Paulo, 7 mar. 2016. Folha Cotidiano, Caderno B,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p.B8.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600" y="23666"/>
            <a:ext cx="3600400" cy="85305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3" t="58861" r="29257" b="27124"/>
          <a:stretch/>
        </p:blipFill>
        <p:spPr>
          <a:xfrm>
            <a:off x="7779311" y="66618"/>
            <a:ext cx="1368152" cy="36004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800"/>
            <a:ext cx="9144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1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305526" y="2027029"/>
            <a:ext cx="8532948" cy="3490204"/>
          </a:xfrm>
          <a:prstGeom prst="roundRect">
            <a:avLst>
              <a:gd name="adj" fmla="val 9245"/>
            </a:avLst>
          </a:prstGeom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600" y="23666"/>
            <a:ext cx="3600400" cy="85305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3" t="58861" r="29257" b="27124"/>
          <a:stretch/>
        </p:blipFill>
        <p:spPr>
          <a:xfrm>
            <a:off x="7779311" y="66618"/>
            <a:ext cx="1368152" cy="36004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800"/>
            <a:ext cx="9144000" cy="65709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48788" y="2276872"/>
            <a:ext cx="8046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Teremos verdadeiramente a justiça, quando todos tiverem acesso a uma escola de qualidade.</a:t>
            </a:r>
            <a:endParaRPr lang="pt-BR" sz="48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6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 explicativo em forma de nuvem 6"/>
          <p:cNvSpPr/>
          <p:nvPr/>
        </p:nvSpPr>
        <p:spPr>
          <a:xfrm>
            <a:off x="1835696" y="2564904"/>
            <a:ext cx="6192837" cy="3600450"/>
          </a:xfrm>
          <a:prstGeom prst="cloudCallout">
            <a:avLst>
              <a:gd name="adj1" fmla="val -68545"/>
              <a:gd name="adj2" fmla="val -63032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Retângulo 12"/>
          <p:cNvSpPr>
            <a:spLocks noChangeArrowheads="1"/>
          </p:cNvSpPr>
          <p:nvPr/>
        </p:nvSpPr>
        <p:spPr bwMode="auto">
          <a:xfrm>
            <a:off x="2646114" y="3103245"/>
            <a:ext cx="45720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</a:rPr>
              <a:t>“O sistema educacional é a vitrine dos valores da sociedade, porque é o instrumento operacional para construir o formato de futuro que ela pretende.”</a:t>
            </a:r>
          </a:p>
          <a:p>
            <a:pPr algn="ctr">
              <a:defRPr/>
            </a:pPr>
            <a:r>
              <a:rPr lang="pt-BR" sz="1400" b="1" dirty="0">
                <a:solidFill>
                  <a:schemeClr val="bg1"/>
                </a:solidFill>
                <a:latin typeface="Arial" pitchFamily="34" charset="0"/>
              </a:rPr>
              <a:t>Sérgio </a:t>
            </a:r>
            <a:r>
              <a:rPr lang="pt-BR" sz="1400" b="1" dirty="0" err="1">
                <a:solidFill>
                  <a:schemeClr val="bg1"/>
                </a:solidFill>
                <a:latin typeface="Arial" pitchFamily="34" charset="0"/>
              </a:rPr>
              <a:t>Fiuza</a:t>
            </a:r>
            <a:endParaRPr lang="pt-BR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600" y="23666"/>
            <a:ext cx="3600400" cy="85305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3" t="58861" r="29257" b="27124"/>
          <a:stretch/>
        </p:blipFill>
        <p:spPr>
          <a:xfrm>
            <a:off x="7779311" y="66618"/>
            <a:ext cx="1368152" cy="36004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800"/>
            <a:ext cx="9144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3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95536" y="4020740"/>
            <a:ext cx="864096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rgbClr val="EEECE1">
                      <a:alpha val="60000"/>
                    </a:srgbClr>
                  </a:glow>
                </a:effectLst>
                <a:latin typeface="Arial Narrow" pitchFamily="34" charset="0"/>
              </a:rPr>
              <a:t>“A chave para uma sociedade próspera está na educação. A educação é a construtora da paz, a arte que enriquece a mente e lapida o caráter humano.”</a:t>
            </a:r>
          </a:p>
          <a:p>
            <a:pPr algn="r">
              <a:buClr>
                <a:srgbClr val="1F497D">
                  <a:lumMod val="75000"/>
                </a:srgbClr>
              </a:buClr>
            </a:pP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rgbClr val="EEECE1">
                      <a:alpha val="60000"/>
                    </a:srgbClr>
                  </a:glow>
                </a:effectLst>
                <a:latin typeface="Arial Narrow" pitchFamily="34" charset="0"/>
                <a:cs typeface="Arial" pitchFamily="34" charset="0"/>
              </a:rPr>
              <a:t>Ikeda</a:t>
            </a:r>
          </a:p>
        </p:txBody>
      </p:sp>
      <p:pic>
        <p:nvPicPr>
          <p:cNvPr id="10" name="Picture 2" descr="http://blog.sucessoagora.com/wp-content/uploads/2010/07/V%C3%ADdeo-O-Sucesso-e-a-Educa%C3%A7%C3%A3o-Formal-300x298.jpg"/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216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Conector reto 10"/>
          <p:cNvCxnSpPr/>
          <p:nvPr/>
        </p:nvCxnSpPr>
        <p:spPr bwMode="auto">
          <a:xfrm>
            <a:off x="611560" y="3861048"/>
            <a:ext cx="84249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 bwMode="auto">
          <a:xfrm>
            <a:off x="179512" y="1556792"/>
            <a:ext cx="7200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http://1.bp.blogspot.com/_tCta0ycDbm8/S-I1LyrRGTI/AAAAAAAAACY/iQNfpvXanio/s400/CHAVE_SUCESSO%5B1%5D.JPG"/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816" y="1628800"/>
            <a:ext cx="216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6" descr="http://2.bp.blogspot.com/_puM3j6Yt4c4/TEXoZoR0cyI/AAAAAAAAASs/0lS1X5bnUQE/s400/corrente-amizade.jpg"/>
          <p:cNvPicPr preferRelativeResize="0"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628800"/>
            <a:ext cx="216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600" y="23666"/>
            <a:ext cx="3600400" cy="85305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3" t="58861" r="29257" b="27124"/>
          <a:stretch/>
        </p:blipFill>
        <p:spPr>
          <a:xfrm>
            <a:off x="7779311" y="66618"/>
            <a:ext cx="1368152" cy="36004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800"/>
            <a:ext cx="9144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12"/>
          <p:cNvSpPr>
            <a:spLocks noChangeArrowheads="1"/>
          </p:cNvSpPr>
          <p:nvPr/>
        </p:nvSpPr>
        <p:spPr bwMode="auto">
          <a:xfrm>
            <a:off x="827584" y="2437755"/>
            <a:ext cx="396044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Obrigado!</a:t>
            </a:r>
            <a:endParaRPr lang="pt-BR" sz="6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600" y="23666"/>
            <a:ext cx="3600400" cy="853056"/>
          </a:xfrm>
          <a:prstGeom prst="rect">
            <a:avLst/>
          </a:prstGeom>
        </p:spPr>
      </p:pic>
      <p:sp>
        <p:nvSpPr>
          <p:cNvPr id="5" name="Retângulo 12"/>
          <p:cNvSpPr>
            <a:spLocks noChangeArrowheads="1"/>
          </p:cNvSpPr>
          <p:nvPr/>
        </p:nvSpPr>
        <p:spPr bwMode="auto">
          <a:xfrm>
            <a:off x="4355976" y="5157192"/>
            <a:ext cx="4572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Prof. Wilson de Matos Silva,</a:t>
            </a:r>
          </a:p>
          <a:p>
            <a:pPr algn="just">
              <a:defRPr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Reitor – Unicesumar </a:t>
            </a:r>
          </a:p>
          <a:p>
            <a:pPr algn="just">
              <a:defRPr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reitor@unicesumar.edu.br</a:t>
            </a:r>
          </a:p>
          <a:p>
            <a:pPr algn="just">
              <a:defRPr/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2178">
            <a:off x="3940514" y="5925931"/>
            <a:ext cx="427112" cy="42711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3" t="58861" r="29257" b="27124"/>
          <a:stretch/>
        </p:blipFill>
        <p:spPr>
          <a:xfrm>
            <a:off x="7779311" y="66618"/>
            <a:ext cx="1368152" cy="36004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800"/>
            <a:ext cx="9144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799"/>
            <a:ext cx="8352928" cy="45074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600" y="23666"/>
            <a:ext cx="3600400" cy="85305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95" b="9806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13" t="58861" r="29257" b="27124"/>
          <a:stretch/>
        </p:blipFill>
        <p:spPr>
          <a:xfrm>
            <a:off x="7779311" y="66618"/>
            <a:ext cx="1368152" cy="36004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800"/>
            <a:ext cx="9144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600" y="23666"/>
            <a:ext cx="3600400" cy="85305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1556792"/>
            <a:ext cx="8640000" cy="508095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3" t="58861" r="29257" b="27124"/>
          <a:stretch/>
        </p:blipFill>
        <p:spPr>
          <a:xfrm>
            <a:off x="7779311" y="66618"/>
            <a:ext cx="1368152" cy="36004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800"/>
            <a:ext cx="9144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3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600" y="23666"/>
            <a:ext cx="3600400" cy="85305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t="19216"/>
          <a:stretch/>
        </p:blipFill>
        <p:spPr>
          <a:xfrm>
            <a:off x="251520" y="1052736"/>
            <a:ext cx="8640000" cy="211907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t="4056"/>
          <a:stretch/>
        </p:blipFill>
        <p:spPr>
          <a:xfrm>
            <a:off x="3275856" y="2996952"/>
            <a:ext cx="5615664" cy="37996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3" t="58861" r="29257" b="27124"/>
          <a:stretch/>
        </p:blipFill>
        <p:spPr>
          <a:xfrm>
            <a:off x="7779311" y="66618"/>
            <a:ext cx="1368152" cy="36004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800"/>
            <a:ext cx="9144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600" y="23666"/>
            <a:ext cx="3600400" cy="85305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1628800"/>
            <a:ext cx="8640000" cy="418366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3" t="58861" r="29257" b="27124"/>
          <a:stretch/>
        </p:blipFill>
        <p:spPr>
          <a:xfrm>
            <a:off x="7779311" y="66618"/>
            <a:ext cx="1368152" cy="36004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800"/>
            <a:ext cx="9144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7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600" y="23666"/>
            <a:ext cx="3600400" cy="85305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42000" y="2780928"/>
            <a:ext cx="846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A Escola de Tempo Integral é pressuposto essencial para o desenvolvimento de um país, pois, não existe nação no mundo que tenha se desenvolvido com educação de tempo parcial.</a:t>
            </a:r>
            <a:endParaRPr lang="pt-BR" sz="32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3" t="58861" r="29257" b="27124"/>
          <a:stretch/>
        </p:blipFill>
        <p:spPr>
          <a:xfrm>
            <a:off x="7779311" y="66618"/>
            <a:ext cx="1368152" cy="36004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800"/>
            <a:ext cx="9144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3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1549856"/>
            <a:ext cx="8496944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Segundo a pesquisa internacional sobre Ensino e Aprendizagem (</a:t>
            </a:r>
            <a:r>
              <a:rPr lang="pt-BR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Teaching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pt-BR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and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Learning </a:t>
            </a:r>
            <a:r>
              <a:rPr lang="pt-BR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Internation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pt-BR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Survey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, </a:t>
            </a:r>
            <a:r>
              <a:rPr lang="pt-BR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Tallis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), realizada pela Organização para a Cooperação e Desenvolvimento Econômico (OCDE), dos 33 países ouvidos o </a:t>
            </a:r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Brasil é o país onde o professor mais perde tempo em sala de aula. 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O estudo aponta que 20% do tempo gasto pelo professor são para pôr a classe em ordem e acabar com a bagunça, mais 13% do tempo resolvendo problemas burocráticos e apenas 67% dando conteúdo. A média de países da OCDE é de 13% de desperdício do tempo de aprendizagem, contra os 33% do Brasil.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No modelo 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atual de educação brasileira, das 4 horas que o aluno permanece na escola, há dispêndio com intervalo para lanche, o que reduz o tempo para 3 horas e meia, além de outros desperdícios que consomem mais 33% do tempo, </a:t>
            </a:r>
            <a:r>
              <a:rPr lang="pt-B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restando, efetivamente, apenas 2 horas e meia de tempo dedicado ao aprendizado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. Neste pouco tempo, </a:t>
            </a:r>
            <a:r>
              <a:rPr lang="pt-B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há ainda a permissão de falta de 25% </a:t>
            </a:r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das </a:t>
            </a:r>
            <a:r>
              <a:rPr lang="pt-B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aulas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.</a:t>
            </a:r>
            <a:endParaRPr lang="pt-BR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600" y="23666"/>
            <a:ext cx="3600400" cy="85305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3" t="58861" r="29257" b="27124"/>
          <a:stretch/>
        </p:blipFill>
        <p:spPr>
          <a:xfrm>
            <a:off x="7779311" y="66618"/>
            <a:ext cx="1368152" cy="36004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800"/>
            <a:ext cx="9144000" cy="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1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600" y="23666"/>
            <a:ext cx="3600400" cy="85305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b="11039"/>
          <a:stretch/>
        </p:blipFill>
        <p:spPr>
          <a:xfrm>
            <a:off x="467544" y="1412776"/>
            <a:ext cx="8212024" cy="468052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3" t="58861" r="29257" b="27124"/>
          <a:stretch/>
        </p:blipFill>
        <p:spPr>
          <a:xfrm>
            <a:off x="7779311" y="66618"/>
            <a:ext cx="1368152" cy="36004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800"/>
            <a:ext cx="9144000" cy="65709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992" y="6152177"/>
            <a:ext cx="812057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9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600" y="23666"/>
            <a:ext cx="3600400" cy="85305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3" t="58861" r="29257" b="27124"/>
          <a:stretch/>
        </p:blipFill>
        <p:spPr>
          <a:xfrm>
            <a:off x="7779311" y="66618"/>
            <a:ext cx="1368152" cy="36004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800"/>
            <a:ext cx="9144000" cy="65709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412776"/>
            <a:ext cx="8163088" cy="220148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3673144"/>
            <a:ext cx="4810125" cy="31337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1645" y="6463969"/>
            <a:ext cx="2362200" cy="34290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539552" y="1988840"/>
            <a:ext cx="1224136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" name="Texto Explicativo 1 9"/>
          <p:cNvSpPr/>
          <p:nvPr/>
        </p:nvSpPr>
        <p:spPr>
          <a:xfrm>
            <a:off x="6444208" y="3320477"/>
            <a:ext cx="2304256" cy="694140"/>
          </a:xfrm>
          <a:prstGeom prst="borderCallout1">
            <a:avLst>
              <a:gd name="adj1" fmla="val 15222"/>
              <a:gd name="adj2" fmla="val -1780"/>
              <a:gd name="adj3" fmla="val -35505"/>
              <a:gd name="adj4" fmla="val -37779"/>
            </a:avLst>
          </a:prstGeom>
          <a:solidFill>
            <a:srgbClr val="E0D120"/>
          </a:solidFill>
          <a:ln>
            <a:solidFill>
              <a:srgbClr val="E0D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São: 6 milhões de alunos por ciclo.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o Explicativo 1 14"/>
          <p:cNvSpPr/>
          <p:nvPr/>
        </p:nvSpPr>
        <p:spPr>
          <a:xfrm>
            <a:off x="5652120" y="4344976"/>
            <a:ext cx="2304256" cy="694140"/>
          </a:xfrm>
          <a:prstGeom prst="borderCallout1">
            <a:avLst>
              <a:gd name="adj1" fmla="val 18848"/>
              <a:gd name="adj2" fmla="val -1051"/>
              <a:gd name="adj3" fmla="val -172784"/>
              <a:gd name="adj4" fmla="val -40517"/>
            </a:avLst>
          </a:prstGeom>
          <a:solidFill>
            <a:srgbClr val="BCBEC0"/>
          </a:solidFill>
          <a:ln>
            <a:solidFill>
              <a:srgbClr val="BCBE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São: 2,5 milhões de alunos por ano.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4427984" y="2924944"/>
            <a:ext cx="504056" cy="216024"/>
          </a:xfrm>
          <a:prstGeom prst="ellipse">
            <a:avLst/>
          </a:prstGeom>
          <a:noFill/>
          <a:ln>
            <a:solidFill>
              <a:srgbClr val="BCBE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5076056" y="2924944"/>
            <a:ext cx="504056" cy="216024"/>
          </a:xfrm>
          <a:prstGeom prst="ellipse">
            <a:avLst/>
          </a:prstGeom>
          <a:noFill/>
          <a:ln>
            <a:solidFill>
              <a:srgbClr val="E0D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60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">
  <a:themeElements>
    <a:clrScheme name="Letreiro Digita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7196160-E905-4FAD-8BE3-9959EA0CA0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</TotalTime>
  <Words>548</Words>
  <Application>Microsoft Office PowerPoint</Application>
  <PresentationFormat>Apresentação na tela (4:3)</PresentationFormat>
  <Paragraphs>29</Paragraphs>
  <Slides>16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MS PGothic</vt:lpstr>
      <vt:lpstr>Arial</vt:lpstr>
      <vt:lpstr>Arial Narrow</vt:lpstr>
      <vt:lpstr>Calibri</vt:lpstr>
      <vt:lpstr>Corbel</vt:lpstr>
      <vt:lpstr>Wingdings</vt:lpstr>
      <vt:lpstr>DesignTemplate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Nacional de Educação: p</dc:title>
  <dc:creator>Fatima Aparecida de Azevedo</dc:creator>
  <cp:lastModifiedBy>Isis Gonçalves Dias</cp:lastModifiedBy>
  <cp:revision>108</cp:revision>
  <cp:lastPrinted>2016-03-07T22:49:49Z</cp:lastPrinted>
  <dcterms:created xsi:type="dcterms:W3CDTF">2013-10-30T10:47:02Z</dcterms:created>
  <dcterms:modified xsi:type="dcterms:W3CDTF">2016-03-08T13:38:03Z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