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7" r:id="rId13"/>
    <p:sldId id="272" r:id="rId14"/>
    <p:sldId id="268" r:id="rId15"/>
    <p:sldId id="282" r:id="rId16"/>
    <p:sldId id="283" r:id="rId17"/>
    <p:sldId id="284" r:id="rId18"/>
    <p:sldId id="276" r:id="rId19"/>
    <p:sldId id="280" r:id="rId20"/>
    <p:sldId id="281" r:id="rId21"/>
    <p:sldId id="277" r:id="rId22"/>
    <p:sldId id="279" r:id="rId23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76A2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E6EC5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76A2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76A2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2851404" cy="68579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0" y="6858000"/>
                </a:moveTo>
                <a:lnTo>
                  <a:pt x="182880" y="6858000"/>
                </a:lnTo>
                <a:lnTo>
                  <a:pt x="18288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740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2851404" cy="685799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0" y="6858000"/>
                </a:moveTo>
                <a:lnTo>
                  <a:pt x="182880" y="6858000"/>
                </a:lnTo>
                <a:lnTo>
                  <a:pt x="18288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740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7315" y="649985"/>
            <a:ext cx="10437368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76A2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3979" y="2389454"/>
            <a:ext cx="11004041" cy="3377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E6EC5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90600" y="1828800"/>
            <a:ext cx="62484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i="1" u="sng" dirty="0" smtClean="0"/>
              <a:t>LUCIA BESSA</a:t>
            </a:r>
          </a:p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Presidente </a:t>
            </a:r>
            <a:r>
              <a:rPr lang="pt-BR" sz="2400" dirty="0" smtClean="0">
                <a:solidFill>
                  <a:schemeClr val="tx2"/>
                </a:solidFill>
              </a:rPr>
              <a:t>da Comissão de Combate a Violência Familiar da OAB Taguatinga.</a:t>
            </a:r>
          </a:p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 Presidente do </a:t>
            </a:r>
            <a:r>
              <a:rPr lang="pt-BR" sz="2400" dirty="0" smtClean="0">
                <a:solidFill>
                  <a:schemeClr val="tx2"/>
                </a:solidFill>
              </a:rPr>
              <a:t>Instituto Viva Mulher – Direitos e Cidadania</a:t>
            </a:r>
            <a:r>
              <a:rPr lang="pt-BR" sz="2400" dirty="0" smtClean="0">
                <a:solidFill>
                  <a:schemeClr val="tx2"/>
                </a:solidFill>
              </a:rPr>
              <a:t> </a:t>
            </a:r>
            <a:endParaRPr lang="pt-BR" sz="2400" dirty="0" smtClean="0">
              <a:solidFill>
                <a:schemeClr val="tx2"/>
              </a:solidFill>
            </a:endParaRPr>
          </a:p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Diretora de Gênero do Fórum de Mulheres do Mercosul</a:t>
            </a:r>
          </a:p>
          <a:p>
            <a:pPr algn="ctr"/>
            <a:r>
              <a:rPr lang="pt-BR" sz="2400" dirty="0" smtClean="0">
                <a:solidFill>
                  <a:schemeClr val="tx2"/>
                </a:solidFill>
              </a:rPr>
              <a:t>Cidadã Honorária de Brasília</a:t>
            </a:r>
            <a:r>
              <a:rPr lang="pt-BR" sz="2400" dirty="0" smtClean="0">
                <a:solidFill>
                  <a:schemeClr val="tx2"/>
                </a:solidFill>
              </a:rPr>
              <a:t>.</a:t>
            </a:r>
          </a:p>
          <a:p>
            <a:pPr algn="ctr"/>
            <a:r>
              <a:rPr lang="pt-BR" sz="2400" dirty="0">
                <a:solidFill>
                  <a:schemeClr val="tx2"/>
                </a:solidFill>
              </a:rPr>
              <a:t>Fone: (61) 98606-1173</a:t>
            </a:r>
          </a:p>
          <a:p>
            <a:pPr algn="ctr"/>
            <a:r>
              <a:rPr lang="pt-BR" sz="2400" dirty="0" err="1">
                <a:solidFill>
                  <a:schemeClr val="tx2"/>
                </a:solidFill>
              </a:rPr>
              <a:t>Email</a:t>
            </a:r>
            <a:r>
              <a:rPr lang="pt-BR" sz="2400" dirty="0">
                <a:solidFill>
                  <a:schemeClr val="tx2"/>
                </a:solidFill>
              </a:rPr>
              <a:t>: lucia.bessa@hotmail.com</a:t>
            </a:r>
          </a:p>
          <a:p>
            <a:pPr algn="ctr"/>
            <a:endParaRPr lang="pt-BR" sz="2400" dirty="0">
              <a:solidFill>
                <a:schemeClr val="tx2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817" y="0"/>
            <a:ext cx="45675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49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39241" y="1177543"/>
            <a:ext cx="11373485" cy="59214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Formar educadores/as e alunos/as em temas relacionados à promoção da saúde e dos direitos sexuais e direitos reprodutivos de jovens e adolescentes e prevenção das DST/Aids, alcoolismo e drogas, em sua interface com as questões de gênero, raça/etnia e geração.</a:t>
            </a:r>
          </a:p>
          <a:p>
            <a:pPr algn="just"/>
            <a:r>
              <a:rPr lang="pt-BR" sz="3200" dirty="0"/>
              <a:t> </a:t>
            </a:r>
          </a:p>
          <a:p>
            <a:pPr algn="just"/>
            <a:r>
              <a:rPr lang="pt-BR" sz="3200" dirty="0"/>
              <a:t> </a:t>
            </a:r>
          </a:p>
          <a:p>
            <a:pPr algn="just"/>
            <a:r>
              <a:rPr lang="pt-BR" sz="3200" dirty="0"/>
              <a:t> </a:t>
            </a:r>
          </a:p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Apoiar estudos e pesquisas em nível de graduação e pós-graduação sobre educação, gênero, raça/etnia, orientação sexual e violência de gênero. </a:t>
            </a:r>
          </a:p>
          <a:p>
            <a:endParaRPr lang="pt-BR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52600" y="428525"/>
            <a:ext cx="9560560" cy="49366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Promover medidas educacionais para o enfrentamento da violência contra as mulheres, considerando as dimensões étnico-raciais, geracionais e de orientação sexual. </a:t>
            </a:r>
            <a:endParaRPr lang="pt-BR" sz="3200" dirty="0" smtClean="0"/>
          </a:p>
          <a:p>
            <a:pPr algn="just"/>
            <a:endParaRPr lang="pt-BR" sz="3200" dirty="0"/>
          </a:p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Promover campanhas educativas de prevenção da violência contra as mulheres voltadas ao público escolar </a:t>
            </a:r>
          </a:p>
          <a:p>
            <a:pPr algn="just"/>
            <a:r>
              <a:rPr lang="pt-BR" sz="3200" dirty="0"/>
              <a:t> </a:t>
            </a:r>
          </a:p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Promover a alfabetização e a continuidade da escolarização de mulheres jovens e adultas.</a:t>
            </a:r>
            <a:endParaRPr lang="pt-BR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52600" y="1222756"/>
            <a:ext cx="10294620" cy="59227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Promover e ampliar alfabetização e  a continuidade da escolarização de mulheres jovens e adultas em situação de prisão. </a:t>
            </a:r>
            <a:endParaRPr lang="pt-BR" sz="3200" dirty="0" smtClean="0"/>
          </a:p>
          <a:p>
            <a:pPr algn="just"/>
            <a:endParaRPr lang="pt-BR" sz="3200" dirty="0"/>
          </a:p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Ampliar e democratizar o acesso à educação superior, especialmente de mulheres negras e indígenas, considerando que a taxa de analfabetismo das mulheres negras é o dobro da taxa das mulheres brancas.</a:t>
            </a:r>
          </a:p>
          <a:p>
            <a:pPr algn="just"/>
            <a:r>
              <a:rPr lang="pt-BR" sz="3200" dirty="0"/>
              <a:t> </a:t>
            </a:r>
          </a:p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Construir mais escolas em terras indígenas</a:t>
            </a:r>
            <a:r>
              <a:rPr lang="pt-BR" sz="3200" dirty="0" smtClean="0"/>
              <a:t>.</a:t>
            </a:r>
          </a:p>
          <a:p>
            <a:pPr algn="just"/>
            <a:r>
              <a:rPr lang="pt-BR" sz="3200" dirty="0" smtClean="0"/>
              <a:t> </a:t>
            </a:r>
            <a:endParaRPr lang="pt-BR" sz="3200" dirty="0"/>
          </a:p>
          <a:p>
            <a:pPr algn="just"/>
            <a:r>
              <a:rPr lang="pt-BR" sz="3200" dirty="0" smtClean="0"/>
              <a:t>. </a:t>
            </a:r>
            <a:endParaRPr lang="pt-BR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11004041" cy="6214110"/>
          </a:xfrm>
        </p:spPr>
        <p:txBody>
          <a:bodyPr/>
          <a:lstStyle/>
          <a:p>
            <a:pPr algn="just"/>
            <a:r>
              <a:rPr lang="pt-BR" sz="3200" dirty="0">
                <a:solidFill>
                  <a:schemeClr val="tx1"/>
                </a:solidFill>
                <a:sym typeface="Wingdings 2" panose="05020102010507070707" pitchFamily="18" charset="2"/>
              </a:rPr>
              <a:t></a:t>
            </a:r>
            <a:r>
              <a:rPr lang="pt-BR" sz="3200" dirty="0">
                <a:solidFill>
                  <a:schemeClr val="tx1"/>
                </a:solidFill>
              </a:rPr>
              <a:t>Construir mais escolas, apoiando o desenvolvimento da educação em comunidades remanescentes de quilombos</a:t>
            </a:r>
            <a:r>
              <a:rPr lang="pt-BR" sz="32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BR" sz="3200" dirty="0">
              <a:solidFill>
                <a:schemeClr val="tx1"/>
              </a:solidFill>
            </a:endParaRPr>
          </a:p>
          <a:p>
            <a:pPr algn="just"/>
            <a:r>
              <a:rPr lang="pt-BR" sz="3200" dirty="0">
                <a:solidFill>
                  <a:schemeClr val="tx1"/>
                </a:solidFill>
              </a:rPr>
              <a:t> </a:t>
            </a:r>
            <a:r>
              <a:rPr lang="pt-BR" sz="3200" dirty="0">
                <a:solidFill>
                  <a:schemeClr val="tx1"/>
                </a:solidFill>
                <a:sym typeface="Wingdings 2" panose="05020102010507070707" pitchFamily="18" charset="2"/>
              </a:rPr>
              <a:t></a:t>
            </a:r>
            <a:r>
              <a:rPr lang="pt-BR" sz="3200" dirty="0">
                <a:solidFill>
                  <a:schemeClr val="tx1"/>
                </a:solidFill>
              </a:rPr>
              <a:t>Capacitar professores/as para atuar em comunidades remanescentes de quilombos, comunidades indígenas e </a:t>
            </a:r>
            <a:r>
              <a:rPr lang="pt-BR" sz="3200" dirty="0" smtClean="0">
                <a:solidFill>
                  <a:schemeClr val="tx1"/>
                </a:solidFill>
              </a:rPr>
              <a:t>ciganas</a:t>
            </a:r>
          </a:p>
          <a:p>
            <a:pPr algn="just"/>
            <a:endParaRPr lang="pt-BR" sz="3200" dirty="0">
              <a:solidFill>
                <a:schemeClr val="tx1"/>
              </a:solidFill>
            </a:endParaRPr>
          </a:p>
          <a:p>
            <a:pPr algn="just"/>
            <a:r>
              <a:rPr lang="pt-BR" sz="3200" dirty="0">
                <a:solidFill>
                  <a:schemeClr val="tx1"/>
                </a:solidFill>
                <a:sym typeface="Wingdings 2" panose="05020102010507070707" pitchFamily="18" charset="2"/>
              </a:rPr>
              <a:t></a:t>
            </a:r>
            <a:r>
              <a:rPr lang="pt-BR" sz="3200" dirty="0">
                <a:solidFill>
                  <a:schemeClr val="tx1"/>
                </a:solidFill>
              </a:rPr>
              <a:t> Promover a elevação da escolaridade de jovens agricultores/as familiares (conclusão do Ensino Fundamental associado à qualificação social e profissional). </a:t>
            </a:r>
          </a:p>
        </p:txBody>
      </p:sp>
    </p:spTree>
    <p:extLst>
      <p:ext uri="{BB962C8B-B14F-4D97-AF65-F5344CB8AC3E}">
        <p14:creationId xmlns:p14="http://schemas.microsoft.com/office/powerpoint/2010/main" val="1611465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22044" y="1536573"/>
            <a:ext cx="10886440" cy="5865708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Construir mais escolas em áreas do campo</a:t>
            </a:r>
            <a:r>
              <a:rPr lang="pt-BR" sz="3200" dirty="0" smtClean="0"/>
              <a:t>.</a:t>
            </a:r>
          </a:p>
          <a:p>
            <a:pPr algn="just"/>
            <a:r>
              <a:rPr lang="pt-BR" sz="3200" dirty="0" smtClean="0"/>
              <a:t> </a:t>
            </a:r>
            <a:endParaRPr lang="pt-BR" sz="3200" dirty="0"/>
          </a:p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Ampliar o acesso e a permanência na educação básica de meninas, jovens e mulheres com deficiência, por meio da identificação das barreiras para o acesso a escola, com recorte de gênero. </a:t>
            </a:r>
            <a:endParaRPr lang="pt-BR" sz="3200" dirty="0" smtClean="0"/>
          </a:p>
          <a:p>
            <a:pPr algn="just"/>
            <a:endParaRPr lang="pt-BR" sz="3200" dirty="0"/>
          </a:p>
          <a:p>
            <a:pPr algn="just"/>
            <a:r>
              <a:rPr lang="pt-BR" sz="3200" dirty="0"/>
              <a:t> </a:t>
            </a:r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Acompanhar o acesso e permanência de crianças, adolescentes, jovens e mulheres com deficiência na educação básica e na educação superior</a:t>
            </a:r>
          </a:p>
          <a:p>
            <a:r>
              <a:rPr lang="pt-BR" sz="2800" b="1" i="1" dirty="0"/>
              <a:t> </a:t>
            </a:r>
            <a:endParaRPr lang="pt-BR" sz="2800" dirty="0"/>
          </a:p>
          <a:p>
            <a:pPr lvl="0"/>
            <a:r>
              <a:rPr lang="pt-BR" sz="2800" dirty="0" smtClean="0"/>
              <a:t>.</a:t>
            </a:r>
            <a:endParaRPr lang="pt-BR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7315" y="0"/>
            <a:ext cx="10437368" cy="1757981"/>
          </a:xfrm>
        </p:spPr>
        <p:txBody>
          <a:bodyPr/>
          <a:lstStyle/>
          <a:p>
            <a:r>
              <a:rPr lang="pt-BR" u="sng" dirty="0" smtClean="0">
                <a:solidFill>
                  <a:srgbClr val="FF0000"/>
                </a:solidFill>
              </a:rPr>
              <a:t>O QUE DIZ O ESTATUTO DA CRIANÇA E DO ADOLESCENTE</a:t>
            </a:r>
            <a:endParaRPr lang="pt-BR" u="sng" dirty="0">
              <a:solidFill>
                <a:srgbClr val="FF0000"/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3978" y="1066800"/>
            <a:ext cx="11004041" cy="8371523"/>
          </a:xfrm>
        </p:spPr>
        <p:txBody>
          <a:bodyPr/>
          <a:lstStyle/>
          <a:p>
            <a:pPr algn="just"/>
            <a:r>
              <a:rPr lang="pt-BR" sz="3200" dirty="0">
                <a:solidFill>
                  <a:schemeClr val="tx1"/>
                </a:solidFill>
              </a:rPr>
              <a:t>Art. 4º- É dever da família, da sociedade em geral e do Poder Público assegurar, com absoluta prioridade, a efetivação dos direitos referentes à vida, à saúde, à alimentação, à educação, ao esporte, ao lazer à profissionalização, à cultura, à cultura, à dignidade, ao respeito, à liberdade e à convivência familiar e comunitária</a:t>
            </a:r>
            <a:r>
              <a:rPr lang="pt-BR" sz="3200" dirty="0" smtClean="0">
                <a:solidFill>
                  <a:schemeClr val="tx1"/>
                </a:solidFill>
              </a:rPr>
              <a:t>.</a:t>
            </a:r>
            <a:endParaRPr lang="pt-BR" sz="3200" dirty="0">
              <a:solidFill>
                <a:schemeClr val="tx1"/>
              </a:solidFill>
            </a:endParaRPr>
          </a:p>
          <a:p>
            <a:pPr algn="just"/>
            <a:r>
              <a:rPr lang="pt-BR" sz="3200" dirty="0">
                <a:solidFill>
                  <a:schemeClr val="tx1"/>
                </a:solidFill>
              </a:rPr>
              <a:t> Art. 5º- Nenhuma criança ou adolescente será objeto de qualquer forma de negligência, discriminação, exploração, violência, crueldade e opressão, punido na forma da lei qualquer atentado, por ação ou omissão, aos seus direitos fundamentais.</a:t>
            </a:r>
          </a:p>
          <a:p>
            <a:pPr algn="just"/>
            <a:endParaRPr lang="pt-BR" sz="3200" dirty="0">
              <a:solidFill>
                <a:schemeClr val="tx1"/>
              </a:solidFill>
            </a:endParaRPr>
          </a:p>
          <a:p>
            <a:pPr algn="just"/>
            <a:r>
              <a:rPr lang="pt-BR" sz="3200" dirty="0">
                <a:solidFill>
                  <a:schemeClr val="tx1"/>
                </a:solidFill>
              </a:rPr>
              <a:t> Art. 18º- É dever de todos velar pela dignidade da criança e do adolescente, pondo-os a salvo de qualquer tratamento desumano, violento, aterrorizante, vexatório ou constrangedor</a:t>
            </a:r>
          </a:p>
        </p:txBody>
      </p:sp>
    </p:spTree>
    <p:extLst>
      <p:ext uri="{BB962C8B-B14F-4D97-AF65-F5344CB8AC3E}">
        <p14:creationId xmlns:p14="http://schemas.microsoft.com/office/powerpoint/2010/main" val="4214244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7315" y="649985"/>
            <a:ext cx="10437368" cy="1107996"/>
          </a:xfrm>
        </p:spPr>
        <p:txBody>
          <a:bodyPr/>
          <a:lstStyle/>
          <a:p>
            <a:r>
              <a:rPr lang="pt-BR" i="1" u="sng" dirty="0" smtClean="0">
                <a:solidFill>
                  <a:srgbClr val="FF0000"/>
                </a:solidFill>
              </a:rPr>
              <a:t>AINDA DIZ O ESTATUTO DA CRIANÇA E DO ADOLESCENTE</a:t>
            </a:r>
            <a:endParaRPr lang="pt-BR" i="1" u="sng" dirty="0">
              <a:solidFill>
                <a:srgbClr val="FF0000"/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3979" y="2389454"/>
            <a:ext cx="11004041" cy="2400657"/>
          </a:xfrm>
        </p:spPr>
        <p:txBody>
          <a:bodyPr/>
          <a:lstStyle/>
          <a:p>
            <a:pPr algn="just"/>
            <a:r>
              <a:rPr lang="pt-BR" sz="3200" dirty="0">
                <a:solidFill>
                  <a:schemeClr val="tx1"/>
                </a:solidFill>
              </a:rPr>
              <a:t>Art. 18º- É dever de todos velar pela dignidade da criança e do adolescente, pondo-os a salvo de qualquer tratamento desumano, violento, aterrorizante, vexatório ou constrangedor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482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7315" y="649985"/>
            <a:ext cx="10437368" cy="553998"/>
          </a:xfrm>
        </p:spPr>
        <p:txBody>
          <a:bodyPr/>
          <a:lstStyle/>
          <a:p>
            <a:r>
              <a:rPr lang="pt-BR" i="1" u="sng" dirty="0" smtClean="0">
                <a:solidFill>
                  <a:srgbClr val="FF0000"/>
                </a:solidFill>
              </a:rPr>
              <a:t>O QUE DIZ A CONSTITUIÇÃO FEDERAL</a:t>
            </a:r>
            <a:endParaRPr lang="pt-BR" i="1" u="sng" dirty="0">
              <a:solidFill>
                <a:srgbClr val="FF0000"/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3979" y="2389454"/>
            <a:ext cx="11004041" cy="4862870"/>
          </a:xfrm>
        </p:spPr>
        <p:txBody>
          <a:bodyPr/>
          <a:lstStyle/>
          <a:p>
            <a:pPr algn="just"/>
            <a:r>
              <a:rPr lang="pt-BR" i="1" dirty="0"/>
              <a:t>"</a:t>
            </a:r>
            <a:r>
              <a:rPr lang="pt-BR" sz="3200" i="1" dirty="0">
                <a:solidFill>
                  <a:schemeClr val="tx1"/>
                </a:solidFill>
              </a:rPr>
              <a:t>É dever da família, da sociedade e do Estado assegurar à criança e ao adolescente, com absoluta prioridade, o direito à vida, à saúde, à alimentação, à educação, ao lazer, à profissionalização, à cultura, à dignidade, ao respeito, à liberdade e à convivência familiar e comunitária, além de colocá-los a salvo de toda forma de negligência, discriminação, exploração, violência, crueldade e opressão."</a:t>
            </a:r>
            <a:endParaRPr lang="pt-BR" sz="3200" dirty="0">
              <a:solidFill>
                <a:schemeClr val="tx1"/>
              </a:solidFill>
            </a:endParaRPr>
          </a:p>
          <a:p>
            <a:endParaRPr lang="pt-BR" sz="3200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7943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11004041" cy="5416868"/>
          </a:xfrm>
        </p:spPr>
        <p:txBody>
          <a:bodyPr/>
          <a:lstStyle/>
          <a:p>
            <a:pPr algn="just"/>
            <a:r>
              <a:rPr lang="pt-BR" sz="3200" i="1" u="sng" dirty="0" smtClean="0">
                <a:solidFill>
                  <a:srgbClr val="FF0000"/>
                </a:solidFill>
              </a:rPr>
              <a:t>O PAPEL DA ESCOLA</a:t>
            </a:r>
          </a:p>
          <a:p>
            <a:pPr marL="457200" indent="-457200" algn="just">
              <a:buFont typeface="Wingdings 2" panose="05020102010507070707" pitchFamily="18" charset="2"/>
              <a:buChar char="E"/>
            </a:pPr>
            <a:r>
              <a:rPr lang="pt-BR" sz="3200" dirty="0" smtClean="0">
                <a:solidFill>
                  <a:schemeClr val="tx1"/>
                </a:solidFill>
              </a:rPr>
              <a:t>A </a:t>
            </a:r>
            <a:r>
              <a:rPr lang="pt-BR" sz="3200" dirty="0">
                <a:solidFill>
                  <a:schemeClr val="tx1"/>
                </a:solidFill>
              </a:rPr>
              <a:t>escola deve ser o local de formação de paz, de construção de uma sociedade pacifica, respeitosa</a:t>
            </a:r>
            <a:r>
              <a:rPr lang="pt-BR" sz="32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 2" panose="05020102010507070707" pitchFamily="18" charset="2"/>
              <a:buChar char="E"/>
            </a:pPr>
            <a:endParaRPr lang="pt-BR" sz="32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 2" panose="05020102010507070707" pitchFamily="18" charset="2"/>
              <a:buChar char="E"/>
            </a:pPr>
            <a:r>
              <a:rPr lang="pt-BR" sz="3200" dirty="0" smtClean="0">
                <a:solidFill>
                  <a:schemeClr val="tx1"/>
                </a:solidFill>
              </a:rPr>
              <a:t>No </a:t>
            </a:r>
            <a:r>
              <a:rPr lang="pt-BR" sz="3200" dirty="0">
                <a:solidFill>
                  <a:schemeClr val="tx1"/>
                </a:solidFill>
              </a:rPr>
              <a:t>caminho da não violência, e da construção dessa sociedade pacifica e pacificadora, propostas concretas junto a crianças e jovens, metodologias que permitam conhecer, compreender e contribuir de forma significativa para o desenvolvimento integral, torna-se importante  neste processo. </a:t>
            </a:r>
            <a:endParaRPr lang="pt-BR" sz="32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 2" panose="05020102010507070707" pitchFamily="18" charset="2"/>
              <a:buChar char="E"/>
            </a:pP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078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4800" y="228600"/>
            <a:ext cx="11004041" cy="7325082"/>
          </a:xfrm>
        </p:spPr>
        <p:txBody>
          <a:bodyPr/>
          <a:lstStyle/>
          <a:p>
            <a:pPr marL="457200" indent="-457200" algn="just">
              <a:buFont typeface="Wingdings 2" panose="05020102010507070707" pitchFamily="18" charset="2"/>
              <a:buChar char="E"/>
            </a:pPr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sz="3200" dirty="0">
                <a:solidFill>
                  <a:srgbClr val="FF0000"/>
                </a:solidFill>
                <a:sym typeface="Wingdings 2" panose="05020102010507070707" pitchFamily="18" charset="2"/>
              </a:rPr>
              <a:t> </a:t>
            </a:r>
            <a:r>
              <a:rPr lang="pt-BR" sz="3200" dirty="0" smtClean="0">
                <a:solidFill>
                  <a:schemeClr val="tx1"/>
                </a:solidFill>
              </a:rPr>
              <a:t>Possibilitar </a:t>
            </a:r>
            <a:r>
              <a:rPr lang="pt-BR" sz="3200" dirty="0">
                <a:solidFill>
                  <a:schemeClr val="tx1"/>
                </a:solidFill>
              </a:rPr>
              <a:t>a expressão de sentimentos e aflições através das artes, música, dança, brincadeiras, </a:t>
            </a:r>
            <a:r>
              <a:rPr lang="pt-BR" sz="3200" dirty="0" smtClean="0">
                <a:solidFill>
                  <a:schemeClr val="tx1"/>
                </a:solidFill>
              </a:rPr>
              <a:t>esportes</a:t>
            </a:r>
          </a:p>
          <a:p>
            <a:pPr algn="just"/>
            <a:r>
              <a:rPr lang="pt-BR" sz="3200" dirty="0">
                <a:solidFill>
                  <a:srgbClr val="FF0000"/>
                </a:solidFill>
                <a:sym typeface="Wingdings 2" panose="05020102010507070707" pitchFamily="18" charset="2"/>
              </a:rPr>
              <a:t> </a:t>
            </a:r>
            <a:r>
              <a:rPr lang="pt-BR" sz="3200" dirty="0" smtClean="0">
                <a:solidFill>
                  <a:schemeClr val="tx1"/>
                </a:solidFill>
              </a:rPr>
              <a:t>Projetos </a:t>
            </a:r>
            <a:r>
              <a:rPr lang="pt-BR" sz="3200" dirty="0">
                <a:solidFill>
                  <a:schemeClr val="tx1"/>
                </a:solidFill>
              </a:rPr>
              <a:t>que envolvam a reflexão da família e a escola, acerca da violência, presente no cotidiano das famílias, estreitando os elos.</a:t>
            </a:r>
          </a:p>
          <a:p>
            <a:pPr algn="just"/>
            <a:r>
              <a:rPr lang="pt-BR" sz="3200" dirty="0">
                <a:solidFill>
                  <a:srgbClr val="FF0000"/>
                </a:solidFill>
                <a:sym typeface="Wingdings 2" panose="05020102010507070707" pitchFamily="18" charset="2"/>
              </a:rPr>
              <a:t> </a:t>
            </a:r>
            <a:r>
              <a:rPr lang="pt-BR" sz="3200" dirty="0" smtClean="0">
                <a:solidFill>
                  <a:schemeClr val="tx1"/>
                </a:solidFill>
              </a:rPr>
              <a:t>O </a:t>
            </a:r>
            <a:r>
              <a:rPr lang="pt-BR" sz="3200" dirty="0">
                <a:solidFill>
                  <a:schemeClr val="tx1"/>
                </a:solidFill>
              </a:rPr>
              <a:t>envolvimento da escola em ações transversais com outros órgãos afins, em um trabalho de rede de proteção, acolhimento e informação.</a:t>
            </a:r>
          </a:p>
          <a:p>
            <a:pPr algn="just"/>
            <a:r>
              <a:rPr lang="pt-BR" sz="3200" dirty="0">
                <a:solidFill>
                  <a:srgbClr val="FF0000"/>
                </a:solidFill>
                <a:sym typeface="Wingdings 2" panose="05020102010507070707" pitchFamily="18" charset="2"/>
              </a:rPr>
              <a:t> </a:t>
            </a:r>
            <a:r>
              <a:rPr lang="pt-BR" sz="3200" dirty="0" smtClean="0">
                <a:solidFill>
                  <a:schemeClr val="tx1"/>
                </a:solidFill>
              </a:rPr>
              <a:t>A </a:t>
            </a:r>
            <a:r>
              <a:rPr lang="pt-BR" sz="3200" dirty="0">
                <a:solidFill>
                  <a:schemeClr val="tx1"/>
                </a:solidFill>
              </a:rPr>
              <a:t>inclusão da temática da violência doméstica, sobretudo contra criança e adolescentes, em discussões, estudos, pesquisas e outras atividades </a:t>
            </a:r>
          </a:p>
          <a:p>
            <a:pPr marL="457200" indent="-457200" algn="just">
              <a:buFont typeface="Wingdings 2" panose="05020102010507070707" pitchFamily="18" charset="2"/>
              <a:buChar char="E"/>
            </a:pPr>
            <a:endParaRPr lang="pt-BR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3070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066800" y="1752600"/>
            <a:ext cx="10437368" cy="4985980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tx2"/>
                </a:solidFill>
              </a:rPr>
              <a:t/>
            </a:r>
            <a:br>
              <a:rPr lang="pt-BR" dirty="0" smtClean="0">
                <a:solidFill>
                  <a:schemeClr val="tx2"/>
                </a:solidFill>
              </a:rPr>
            </a:br>
            <a:r>
              <a:rPr lang="pt-BR" dirty="0">
                <a:solidFill>
                  <a:schemeClr val="tx2"/>
                </a:solidFill>
              </a:rPr>
              <a:t/>
            </a:r>
            <a:br>
              <a:rPr lang="pt-BR" dirty="0">
                <a:solidFill>
                  <a:schemeClr val="tx2"/>
                </a:solidFill>
              </a:rPr>
            </a:br>
            <a:r>
              <a:rPr lang="pt-BR" dirty="0">
                <a:solidFill>
                  <a:schemeClr val="tx2"/>
                </a:solidFill>
              </a:rPr>
              <a:t/>
            </a:r>
            <a:br>
              <a:rPr lang="pt-BR" dirty="0">
                <a:solidFill>
                  <a:schemeClr val="tx2"/>
                </a:solidFill>
              </a:rPr>
            </a:br>
            <a:r>
              <a:rPr lang="pt-BR" u="sng" dirty="0">
                <a:solidFill>
                  <a:srgbClr val="FF0000"/>
                </a:solidFill>
              </a:rPr>
              <a:t>A EDUCAÇÃO DEVE SER TRANSFORMADORA, CRÍTICA, INCLUSIVA COMO FORMA DE </a:t>
            </a:r>
            <a:r>
              <a:rPr lang="pt-BR" u="sng" dirty="0">
                <a:solidFill>
                  <a:schemeClr val="tx1"/>
                </a:solidFill>
              </a:rPr>
              <a:t>PREVENIR AS VIOLENCIAS CONTRA AS MULHERES</a:t>
            </a:r>
            <a:r>
              <a:rPr lang="pt-BR" dirty="0">
                <a:solidFill>
                  <a:schemeClr val="tx1"/>
                </a:solidFill>
              </a:rPr>
              <a:t/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u="sng" dirty="0">
                <a:solidFill>
                  <a:schemeClr val="tx1"/>
                </a:solidFill>
              </a:rPr>
              <a:t/>
            </a:r>
            <a:br>
              <a:rPr lang="pt-BR" u="sng" dirty="0">
                <a:solidFill>
                  <a:schemeClr val="tx1"/>
                </a:solidFill>
              </a:rPr>
            </a:br>
            <a:endParaRPr lang="pt-BR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135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4552" y="304800"/>
            <a:ext cx="10437368" cy="553998"/>
          </a:xfrm>
        </p:spPr>
        <p:txBody>
          <a:bodyPr/>
          <a:lstStyle/>
          <a:p>
            <a:r>
              <a:rPr lang="pt-BR" dirty="0" smtClean="0">
                <a:solidFill>
                  <a:schemeClr val="accent6">
                    <a:lumMod val="75000"/>
                  </a:schemeClr>
                </a:solidFill>
              </a:rPr>
              <a:t>CONCLUINDO...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4788" y="869034"/>
            <a:ext cx="11004041" cy="6032421"/>
          </a:xfrm>
        </p:spPr>
        <p:txBody>
          <a:bodyPr/>
          <a:lstStyle/>
          <a:p>
            <a:pPr algn="just"/>
            <a:r>
              <a:rPr lang="pt-BR" sz="3200" dirty="0">
                <a:solidFill>
                  <a:srgbClr val="FF0000"/>
                </a:solidFill>
                <a:sym typeface="Wingdings 2" panose="05020102010507070707" pitchFamily="18" charset="2"/>
              </a:rPr>
              <a:t> </a:t>
            </a:r>
            <a:r>
              <a:rPr lang="pt-BR" sz="3200" dirty="0" smtClean="0">
                <a:solidFill>
                  <a:schemeClr val="tx1"/>
                </a:solidFill>
              </a:rPr>
              <a:t>A </a:t>
            </a:r>
            <a:r>
              <a:rPr lang="pt-BR" sz="3200" dirty="0">
                <a:solidFill>
                  <a:schemeClr val="tx1"/>
                </a:solidFill>
              </a:rPr>
              <a:t>escola há de reconhecer que de fato o problema da violência existe, pois ela é geradora de fracassos escolares e do convívio </a:t>
            </a:r>
            <a:r>
              <a:rPr lang="pt-BR" sz="3200" dirty="0" smtClean="0">
                <a:solidFill>
                  <a:schemeClr val="tx1"/>
                </a:solidFill>
              </a:rPr>
              <a:t>social, e </a:t>
            </a:r>
            <a:r>
              <a:rPr lang="pt-BR" sz="3200" dirty="0">
                <a:solidFill>
                  <a:schemeClr val="tx1"/>
                </a:solidFill>
              </a:rPr>
              <a:t>que ela como instituição de </a:t>
            </a:r>
            <a:r>
              <a:rPr lang="pt-BR" sz="3200" dirty="0" smtClean="0">
                <a:solidFill>
                  <a:schemeClr val="tx1"/>
                </a:solidFill>
              </a:rPr>
              <a:t>formação, </a:t>
            </a:r>
            <a:r>
              <a:rPr lang="pt-BR" sz="3200" dirty="0">
                <a:solidFill>
                  <a:schemeClr val="tx1"/>
                </a:solidFill>
              </a:rPr>
              <a:t>tem o compromisso com </a:t>
            </a:r>
            <a:r>
              <a:rPr lang="pt-BR" sz="3200" dirty="0" smtClean="0">
                <a:solidFill>
                  <a:schemeClr val="tx1"/>
                </a:solidFill>
              </a:rPr>
              <a:t>a/o aluna/o</a:t>
            </a:r>
            <a:r>
              <a:rPr lang="pt-BR" sz="3200" dirty="0">
                <a:solidFill>
                  <a:schemeClr val="tx1"/>
                </a:solidFill>
              </a:rPr>
              <a:t>, que é um ser humano em busca de formação</a:t>
            </a:r>
          </a:p>
          <a:p>
            <a:pPr algn="just"/>
            <a:r>
              <a:rPr lang="pt-BR" sz="3200" dirty="0">
                <a:solidFill>
                  <a:srgbClr val="FF0000"/>
                </a:solidFill>
                <a:sym typeface="Wingdings 2" panose="05020102010507070707" pitchFamily="18" charset="2"/>
              </a:rPr>
              <a:t> </a:t>
            </a:r>
            <a:r>
              <a:rPr lang="pt-BR" sz="3200" dirty="0" smtClean="0">
                <a:solidFill>
                  <a:schemeClr val="tx1"/>
                </a:solidFill>
              </a:rPr>
              <a:t>A </a:t>
            </a:r>
            <a:r>
              <a:rPr lang="pt-BR" sz="3200" dirty="0">
                <a:solidFill>
                  <a:schemeClr val="tx1"/>
                </a:solidFill>
              </a:rPr>
              <a:t>escola há de cumprir seu papel fazendo com que o </a:t>
            </a:r>
            <a:r>
              <a:rPr lang="pt-BR" sz="3200" dirty="0" smtClean="0">
                <a:solidFill>
                  <a:schemeClr val="tx1"/>
                </a:solidFill>
              </a:rPr>
              <a:t>aluna/o </a:t>
            </a:r>
            <a:r>
              <a:rPr lang="pt-BR" sz="3200" dirty="0">
                <a:solidFill>
                  <a:schemeClr val="tx1"/>
                </a:solidFill>
              </a:rPr>
              <a:t>perceba que, mesmo vivendo numa sociedade culturalmente violenta e preconceituosa, ele ou ela poderá, no futuro, pensar e agir de modo diferente e que pode fazer também, com certeza, a diferença, </a:t>
            </a:r>
            <a:r>
              <a:rPr lang="pt-BR" sz="3200" u="sng" dirty="0">
                <a:solidFill>
                  <a:schemeClr val="tx1"/>
                </a:solidFill>
              </a:rPr>
              <a:t>sendo um homem e uma mulher protagonistas da PAZ</a:t>
            </a:r>
            <a:r>
              <a:rPr lang="pt-BR" sz="3200" dirty="0">
                <a:solidFill>
                  <a:schemeClr val="tx1"/>
                </a:solidFill>
              </a:rPr>
              <a:t>!!.</a:t>
            </a: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898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3979" y="2389454"/>
            <a:ext cx="11004041" cy="4985980"/>
          </a:xfrm>
        </p:spPr>
        <p:txBody>
          <a:bodyPr/>
          <a:lstStyle/>
          <a:p>
            <a:pPr algn="just"/>
            <a:r>
              <a:rPr lang="pt-BR" sz="3200" dirty="0" smtClean="0">
                <a:solidFill>
                  <a:srgbClr val="FF0000"/>
                </a:solidFill>
                <a:sym typeface="Wingdings 2" panose="05020102010507070707" pitchFamily="18" charset="2"/>
              </a:rPr>
              <a:t></a:t>
            </a:r>
            <a:r>
              <a:rPr lang="pt-BR" sz="3200" dirty="0">
                <a:solidFill>
                  <a:schemeClr val="tx1"/>
                </a:solidFill>
              </a:rPr>
              <a:t>O silêncio facilita que a violência se perpetue</a:t>
            </a:r>
            <a:r>
              <a:rPr lang="pt-BR" sz="32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BR" dirty="0">
              <a:solidFill>
                <a:schemeClr val="tx1"/>
              </a:solidFill>
            </a:endParaRPr>
          </a:p>
          <a:p>
            <a:pPr algn="just"/>
            <a:r>
              <a:rPr lang="pt-BR" sz="3600" dirty="0">
                <a:solidFill>
                  <a:schemeClr val="tx1"/>
                </a:solidFill>
              </a:rPr>
              <a:t>PROCURE </a:t>
            </a:r>
            <a:r>
              <a:rPr lang="pt-BR" sz="3600" dirty="0" smtClean="0">
                <a:solidFill>
                  <a:schemeClr val="tx1"/>
                </a:solidFill>
              </a:rPr>
              <a:t>AJUDA</a:t>
            </a:r>
          </a:p>
          <a:p>
            <a:pPr algn="just"/>
            <a:endParaRPr lang="pt-BR" sz="3600" dirty="0">
              <a:solidFill>
                <a:schemeClr val="tx1"/>
              </a:solidFill>
            </a:endParaRPr>
          </a:p>
          <a:p>
            <a:pPr algn="just"/>
            <a:r>
              <a:rPr lang="pt-BR" sz="3600" dirty="0">
                <a:solidFill>
                  <a:schemeClr val="tx1"/>
                </a:solidFill>
              </a:rPr>
              <a:t>DENUNCIE</a:t>
            </a:r>
            <a:r>
              <a:rPr lang="pt-BR" sz="3600" dirty="0" smtClean="0">
                <a:solidFill>
                  <a:schemeClr val="tx1"/>
                </a:solidFill>
              </a:rPr>
              <a:t>!</a:t>
            </a:r>
          </a:p>
          <a:p>
            <a:pPr algn="just"/>
            <a:endParaRPr lang="pt-BR" sz="3600" dirty="0" smtClean="0">
              <a:solidFill>
                <a:schemeClr val="tx1"/>
              </a:solidFill>
            </a:endParaRPr>
          </a:p>
          <a:p>
            <a:pPr algn="just"/>
            <a:r>
              <a:rPr lang="pt-BR" sz="3600" dirty="0" smtClean="0">
                <a:solidFill>
                  <a:schemeClr val="tx1"/>
                </a:solidFill>
              </a:rPr>
              <a:t>VIVA</a:t>
            </a:r>
            <a:endParaRPr lang="pt-BR" sz="3600" dirty="0">
              <a:solidFill>
                <a:schemeClr val="tx1"/>
              </a:solidFill>
            </a:endParaRPr>
          </a:p>
          <a:p>
            <a:r>
              <a:rPr lang="pt-BR" dirty="0" smtClean="0"/>
              <a:t>.</a:t>
            </a:r>
            <a:endParaRPr lang="pt-BR" dirty="0"/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57233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1004041" cy="4739759"/>
          </a:xfrm>
        </p:spPr>
        <p:txBody>
          <a:bodyPr/>
          <a:lstStyle/>
          <a:p>
            <a:pPr algn="ctr"/>
            <a:r>
              <a:rPr lang="pt-BR" i="1" u="sng" dirty="0" smtClean="0">
                <a:solidFill>
                  <a:srgbClr val="FF0000"/>
                </a:solidFill>
              </a:rPr>
              <a:t>GRATIDÃO</a:t>
            </a:r>
          </a:p>
          <a:p>
            <a:pPr algn="ctr"/>
            <a:endParaRPr lang="pt-BR" i="1" dirty="0">
              <a:solidFill>
                <a:schemeClr val="tx2"/>
              </a:solidFill>
            </a:endParaRPr>
          </a:p>
          <a:p>
            <a:pPr algn="ctr"/>
            <a:r>
              <a:rPr lang="pt-BR" i="1" u="sng" dirty="0" smtClean="0">
                <a:solidFill>
                  <a:schemeClr val="tx1"/>
                </a:solidFill>
              </a:rPr>
              <a:t>LUCIA BESSA</a:t>
            </a:r>
          </a:p>
          <a:p>
            <a:pPr algn="ctr"/>
            <a:r>
              <a:rPr lang="pt-BR" dirty="0" smtClean="0">
                <a:solidFill>
                  <a:schemeClr val="tx2"/>
                </a:solidFill>
              </a:rPr>
              <a:t>Presidente </a:t>
            </a:r>
            <a:r>
              <a:rPr lang="pt-BR" dirty="0">
                <a:solidFill>
                  <a:schemeClr val="tx2"/>
                </a:solidFill>
              </a:rPr>
              <a:t>da Comissão de Combate a Violência Familiar da </a:t>
            </a:r>
            <a:r>
              <a:rPr lang="pt-BR" dirty="0" smtClean="0">
                <a:solidFill>
                  <a:schemeClr val="tx2"/>
                </a:solidFill>
              </a:rPr>
              <a:t>OAB/Taguatinga</a:t>
            </a:r>
            <a:r>
              <a:rPr lang="pt-BR" dirty="0">
                <a:solidFill>
                  <a:schemeClr val="tx2"/>
                </a:solidFill>
              </a:rPr>
              <a:t>.</a:t>
            </a:r>
          </a:p>
          <a:p>
            <a:pPr algn="ctr"/>
            <a:r>
              <a:rPr lang="pt-BR" dirty="0">
                <a:solidFill>
                  <a:schemeClr val="tx2"/>
                </a:solidFill>
              </a:rPr>
              <a:t> Presidente do </a:t>
            </a:r>
            <a:r>
              <a:rPr lang="pt-BR" dirty="0" smtClean="0">
                <a:solidFill>
                  <a:schemeClr val="tx2"/>
                </a:solidFill>
              </a:rPr>
              <a:t>Instituto Viva Mulher – Direitos e Cidadania </a:t>
            </a:r>
            <a:endParaRPr lang="pt-BR" dirty="0">
              <a:solidFill>
                <a:schemeClr val="tx2"/>
              </a:solidFill>
            </a:endParaRPr>
          </a:p>
          <a:p>
            <a:pPr algn="ctr"/>
            <a:r>
              <a:rPr lang="pt-BR" dirty="0">
                <a:solidFill>
                  <a:schemeClr val="tx2"/>
                </a:solidFill>
              </a:rPr>
              <a:t>Diretora de Gênero do Fórum de Mulheres do Mercosul</a:t>
            </a:r>
          </a:p>
          <a:p>
            <a:pPr algn="ctr"/>
            <a:r>
              <a:rPr lang="pt-BR" dirty="0">
                <a:solidFill>
                  <a:schemeClr val="tx2"/>
                </a:solidFill>
              </a:rPr>
              <a:t>Cidadã Honorária de Brasília</a:t>
            </a:r>
            <a:r>
              <a:rPr lang="pt-BR" dirty="0" smtClean="0">
                <a:solidFill>
                  <a:schemeClr val="tx2"/>
                </a:solidFill>
              </a:rPr>
              <a:t>.</a:t>
            </a:r>
          </a:p>
          <a:p>
            <a:pPr algn="ctr"/>
            <a:r>
              <a:rPr lang="pt-BR" dirty="0" smtClean="0">
                <a:solidFill>
                  <a:schemeClr val="tx2"/>
                </a:solidFill>
              </a:rPr>
              <a:t>Fone: (61) 98606-1173</a:t>
            </a:r>
          </a:p>
          <a:p>
            <a:pPr algn="ctr"/>
            <a:r>
              <a:rPr lang="pt-BR" dirty="0" err="1" smtClean="0">
                <a:solidFill>
                  <a:schemeClr val="tx2"/>
                </a:solidFill>
              </a:rPr>
              <a:t>Email</a:t>
            </a:r>
            <a:r>
              <a:rPr lang="pt-BR" dirty="0" smtClean="0">
                <a:solidFill>
                  <a:schemeClr val="tx2"/>
                </a:solidFill>
              </a:rPr>
              <a:t>: lucia.bessa@hotmail.com</a:t>
            </a:r>
            <a:endParaRPr lang="pt-BR" dirty="0">
              <a:solidFill>
                <a:schemeClr val="tx2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991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5394" y="383540"/>
            <a:ext cx="10074275" cy="3672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55600" marR="5080" indent="-342900">
              <a:lnSpc>
                <a:spcPct val="101000"/>
              </a:lnSpc>
              <a:spcBef>
                <a:spcPts val="70"/>
              </a:spcBef>
            </a:pPr>
            <a:r>
              <a:rPr sz="2400" b="0" dirty="0" smtClean="0">
                <a:solidFill>
                  <a:srgbClr val="0E6EC5"/>
                </a:solidFill>
                <a:latin typeface="Wingdings 3"/>
                <a:cs typeface="Wingdings 3"/>
              </a:rPr>
              <a:t>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4124" y="968756"/>
            <a:ext cx="10075545" cy="2955937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algn="just"/>
            <a:r>
              <a:rPr sz="2400" dirty="0" smtClean="0">
                <a:solidFill>
                  <a:srgbClr val="0E6EC5"/>
                </a:solidFill>
                <a:latin typeface="Wingdings 3"/>
                <a:cs typeface="Wingdings 3"/>
              </a:rPr>
              <a:t></a:t>
            </a:r>
            <a:r>
              <a:rPr sz="2400" spc="-5" dirty="0" smtClean="0">
                <a:latin typeface="Calibri"/>
                <a:cs typeface="Calibri"/>
              </a:rPr>
              <a:t> </a:t>
            </a:r>
            <a:r>
              <a:rPr lang="pt-BR" sz="3200" dirty="0"/>
              <a:t>A desigualdade histórica entre  mulheres e homens, ainda hoje evidenciadas na análise de diversos indicadores sociais brasileiros, trazem várias implicações para a política educacional</a:t>
            </a:r>
            <a:r>
              <a:rPr lang="pt-BR" sz="2800" dirty="0"/>
              <a:t>.</a:t>
            </a:r>
          </a:p>
          <a:p>
            <a:endParaRPr lang="pt-BR" sz="1100" dirty="0"/>
          </a:p>
          <a:p>
            <a:endParaRPr lang="pt-BR" sz="1100" dirty="0" smtClean="0"/>
          </a:p>
          <a:p>
            <a:endParaRPr lang="pt-BR" sz="1100" dirty="0"/>
          </a:p>
          <a:p>
            <a:endParaRPr lang="pt-BR" sz="1100" dirty="0" smtClean="0"/>
          </a:p>
          <a:p>
            <a:endParaRPr lang="pt-BR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92580" y="714756"/>
            <a:ext cx="10055225" cy="6352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pt-BR" sz="3200" b="1" u="sng" dirty="0">
                <a:solidFill>
                  <a:srgbClr val="FF0000"/>
                </a:solidFill>
              </a:rPr>
              <a:t>É PRECISO GARANTIR</a:t>
            </a:r>
          </a:p>
          <a:p>
            <a:pPr algn="just"/>
            <a:r>
              <a:rPr lang="pt-BR" sz="3200" dirty="0"/>
              <a:t>► que meninos e meninas, homens e mulheres, tenham o mesmo acesso à educação de qualidade e recebam tratamento igualitário das instituições e profissionais envolvidos nos processos educacionais formais</a:t>
            </a:r>
            <a:r>
              <a:rPr lang="pt-BR" sz="3200" dirty="0" smtClean="0"/>
              <a:t>.</a:t>
            </a:r>
          </a:p>
          <a:p>
            <a:pPr algn="just"/>
            <a:endParaRPr lang="pt-BR" sz="3200" dirty="0"/>
          </a:p>
          <a:p>
            <a:pPr algn="just"/>
            <a:r>
              <a:rPr lang="pt-BR" sz="3200" dirty="0"/>
              <a:t>►  que todas as mulheres sejam respeitadas  em seu direito à educação. Há que ser combatida não apenas a discriminação de </a:t>
            </a:r>
            <a:r>
              <a:rPr lang="pt-BR" sz="3200" dirty="0" err="1"/>
              <a:t>gênero,mas</a:t>
            </a:r>
            <a:r>
              <a:rPr lang="pt-BR" sz="3200" dirty="0"/>
              <a:t> todas as outras formas de discriminação, que as afetam e interferem não apenas no acesso, mas também no seu desempenho escolar</a:t>
            </a:r>
          </a:p>
          <a:p>
            <a:pPr algn="just"/>
            <a:r>
              <a:rPr lang="pt-BR" sz="3200" dirty="0"/>
              <a:t> </a:t>
            </a:r>
          </a:p>
          <a:p>
            <a:r>
              <a:rPr lang="pt-BR" sz="2800" i="1" dirty="0" smtClean="0"/>
              <a:t>.</a:t>
            </a:r>
            <a:endParaRPr lang="pt-B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01469" y="1806955"/>
            <a:ext cx="10514330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pt-BR" sz="3200" b="1" u="sng" dirty="0">
                <a:solidFill>
                  <a:srgbClr val="FF0000"/>
                </a:solidFill>
              </a:rPr>
              <a:t>ALGUMAS METAS PRIORITÁRIAS PARA SE ALCANÇAR UMA EDUCAÇÃO INTEGRAL E PLENA, INTERFERINDO NA PREVENÇÃO DAS VIOLENCIAS CONTRA AS </a:t>
            </a:r>
            <a:r>
              <a:rPr lang="pt-BR" sz="3200" b="1" u="sng" dirty="0" smtClean="0">
                <a:solidFill>
                  <a:srgbClr val="FF0000"/>
                </a:solidFill>
              </a:rPr>
              <a:t>MULHERES:</a:t>
            </a:r>
            <a:endParaRPr lang="pt-BR" sz="32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19200" y="961932"/>
            <a:ext cx="10483850" cy="4696157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algn="just"/>
            <a:r>
              <a:rPr lang="pt-BR" sz="4000" dirty="0">
                <a:solidFill>
                  <a:srgbClr val="FF0000"/>
                </a:solidFill>
                <a:sym typeface="Wingdings 2" panose="05020102010507070707" pitchFamily="18" charset="2"/>
              </a:rPr>
              <a:t></a:t>
            </a:r>
            <a:r>
              <a:rPr lang="pt-BR" sz="3200" b="1" i="1" u="sng" dirty="0"/>
              <a:t>Difundir a Lei Maria da Penha</a:t>
            </a:r>
            <a:r>
              <a:rPr lang="pt-BR" sz="3200" dirty="0"/>
              <a:t>, que prevê, entre outras ações: “a promoção e a realização de campanhas educativas de prevenção à violência doméstica e familiar contra a mulher, voltadas para o público escolar e para a sociedade em geral, e a difusão desta Lei e dos instrumentos de proteção aos direitos humanos das mulheres”; e “a promoção de programas educacionais que disseminem valores éticos de irrestrito respeito à dignidade da pessoa humana com a perspectiva de gênero e de raça ou etnia”.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3600" y="457200"/>
            <a:ext cx="8153400" cy="5552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pt-BR" sz="4000" dirty="0">
                <a:solidFill>
                  <a:srgbClr val="FF0000"/>
                </a:solidFill>
                <a:sym typeface="Wingdings 2" panose="05020102010507070707" pitchFamily="18" charset="2"/>
              </a:rPr>
              <a:t></a:t>
            </a:r>
            <a:r>
              <a:rPr lang="pt-BR" sz="3200" dirty="0"/>
              <a:t>O Brasil deve cumprir as disposições da Convenção Interamericana para Prevenir, Punir e Erradicar a Violência Contra a Mulher (Convenção de Belém do Pará), da qual foi </a:t>
            </a:r>
            <a:r>
              <a:rPr lang="pt-BR" sz="3200" dirty="0" smtClean="0"/>
              <a:t>signatário. Se responsabilizou </a:t>
            </a:r>
            <a:r>
              <a:rPr lang="pt-BR" sz="3200" dirty="0"/>
              <a:t>a adotar medidas </a:t>
            </a:r>
            <a:r>
              <a:rPr lang="pt-BR" sz="3200" dirty="0" smtClean="0"/>
              <a:t>específicas, </a:t>
            </a:r>
            <a:r>
              <a:rPr lang="pt-BR" sz="3200" dirty="0"/>
              <a:t>a fim de combater preconceitos que legitimem a violência contra as mulheres; e a promover e apoiar a programas de educação governamentais e privados, destinados a sensibilizar a sociedade para os problemas da violência contra as mulheres.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43000" y="1210246"/>
            <a:ext cx="10624820" cy="49372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0" indent="-457200" algn="just">
              <a:buFont typeface="Wingdings 2" panose="05020102010507070707" pitchFamily="18" charset="2"/>
              <a:buChar char="E"/>
            </a:pPr>
            <a:r>
              <a:rPr lang="pt-BR" sz="3200" dirty="0" smtClean="0"/>
              <a:t>O </a:t>
            </a:r>
            <a:r>
              <a:rPr lang="pt-BR" sz="3200" dirty="0"/>
              <a:t>Brasil também se  comprometeu a assegurar condições de igualdade de gênero na educação por meio da eliminação dos estereótipos de gênero nos materiais didáticos e nos programas escolares;  </a:t>
            </a:r>
            <a:endParaRPr lang="pt-BR" sz="3200" dirty="0" smtClean="0"/>
          </a:p>
          <a:p>
            <a:pPr marL="457200" indent="-457200" algn="just">
              <a:buFont typeface="Wingdings 2" panose="05020102010507070707" pitchFamily="18" charset="2"/>
              <a:buChar char="E"/>
            </a:pPr>
            <a:r>
              <a:rPr lang="pt-BR" sz="3200" dirty="0" smtClean="0"/>
              <a:t>da </a:t>
            </a:r>
            <a:r>
              <a:rPr lang="pt-BR" sz="3200" dirty="0"/>
              <a:t>redução da taxa de abandono feminino dos estudos e do fomento a escolarização de jovens que tenham deixado os estudos prematuramente; e da </a:t>
            </a:r>
            <a:endParaRPr lang="pt-BR" sz="3200" dirty="0" smtClean="0"/>
          </a:p>
          <a:p>
            <a:pPr marL="457200" indent="-457200" algn="just">
              <a:buFont typeface="Wingdings 2" panose="05020102010507070707" pitchFamily="18" charset="2"/>
              <a:buChar char="E"/>
            </a:pPr>
            <a:r>
              <a:rPr lang="pt-BR" sz="3200" dirty="0" smtClean="0"/>
              <a:t>igual </a:t>
            </a:r>
            <a:r>
              <a:rPr lang="pt-BR" sz="3200" dirty="0"/>
              <a:t>condição de escolha das carreiras, de capacitação profissional, de acesso aos estudos e de participação nos esportes.</a:t>
            </a:r>
            <a:r>
              <a:rPr sz="3200" spc="-10" dirty="0" smtClean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14756"/>
            <a:ext cx="1592580" cy="508000"/>
          </a:xfrm>
          <a:custGeom>
            <a:avLst/>
            <a:gdLst/>
            <a:ahLst/>
            <a:cxnLst/>
            <a:rect l="l" t="t" r="r" b="b"/>
            <a:pathLst>
              <a:path w="1592580" h="508000">
                <a:moveTo>
                  <a:pt x="0" y="0"/>
                </a:moveTo>
                <a:lnTo>
                  <a:pt x="0" y="503948"/>
                </a:lnTo>
                <a:lnTo>
                  <a:pt x="1245844" y="507491"/>
                </a:lnTo>
                <a:lnTo>
                  <a:pt x="1346200" y="507491"/>
                </a:lnTo>
                <a:lnTo>
                  <a:pt x="1350899" y="502665"/>
                </a:lnTo>
                <a:lnTo>
                  <a:pt x="1352423" y="501141"/>
                </a:lnTo>
                <a:lnTo>
                  <a:pt x="1354328" y="499617"/>
                </a:lnTo>
                <a:lnTo>
                  <a:pt x="1355852" y="497966"/>
                </a:lnTo>
                <a:lnTo>
                  <a:pt x="1584960" y="268858"/>
                </a:lnTo>
                <a:lnTo>
                  <a:pt x="1590246" y="261714"/>
                </a:lnTo>
                <a:lnTo>
                  <a:pt x="1592008" y="254571"/>
                </a:lnTo>
                <a:lnTo>
                  <a:pt x="1590246" y="247427"/>
                </a:lnTo>
                <a:lnTo>
                  <a:pt x="1584960" y="240283"/>
                </a:lnTo>
                <a:lnTo>
                  <a:pt x="1355852" y="11302"/>
                </a:lnTo>
                <a:lnTo>
                  <a:pt x="1350899" y="11302"/>
                </a:lnTo>
                <a:lnTo>
                  <a:pt x="1350899" y="6476"/>
                </a:lnTo>
                <a:lnTo>
                  <a:pt x="1346200" y="6476"/>
                </a:lnTo>
                <a:lnTo>
                  <a:pt x="1341374" y="1777"/>
                </a:lnTo>
                <a:lnTo>
                  <a:pt x="1245844" y="1777"/>
                </a:lnTo>
                <a:lnTo>
                  <a:pt x="0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47800" y="1222756"/>
            <a:ext cx="9860280" cy="5557291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Promover a formação inicial e continuada de gestores/as e profissionais da educação sobre as relações  de gênero,  e o reconhecimento  e respeito das </a:t>
            </a:r>
            <a:r>
              <a:rPr lang="pt-BR" sz="3200" dirty="0" smtClean="0"/>
              <a:t>diversidades</a:t>
            </a:r>
          </a:p>
          <a:p>
            <a:pPr algn="just"/>
            <a:endParaRPr lang="pt-BR" sz="3200" dirty="0"/>
          </a:p>
          <a:p>
            <a:pPr algn="just"/>
            <a:r>
              <a:rPr lang="pt-BR" sz="3200" dirty="0">
                <a:sym typeface="Wingdings 2" panose="05020102010507070707" pitchFamily="18" charset="2"/>
              </a:rPr>
              <a:t></a:t>
            </a:r>
            <a:r>
              <a:rPr lang="pt-BR" sz="3200" dirty="0"/>
              <a:t>Promover a formação de estudantes da educação básica para a igualdade  de gênero e construção de um contexto pacificador</a:t>
            </a:r>
            <a:r>
              <a:rPr lang="pt-BR" sz="3200" dirty="0" smtClean="0"/>
              <a:t>,</a:t>
            </a:r>
          </a:p>
          <a:p>
            <a:pPr algn="just"/>
            <a:r>
              <a:rPr lang="pt-BR" sz="3200" dirty="0" smtClean="0"/>
              <a:t> </a:t>
            </a:r>
          </a:p>
          <a:p>
            <a:pPr algn="just"/>
            <a:r>
              <a:rPr lang="pt-BR" sz="3200" dirty="0" smtClean="0">
                <a:sym typeface="Wingdings 2" panose="05020102010507070707" pitchFamily="18" charset="2"/>
              </a:rPr>
              <a:t></a:t>
            </a:r>
            <a:r>
              <a:rPr lang="pt-BR" sz="3200" dirty="0" smtClean="0"/>
              <a:t>Instituir Diretriz Curricular para a Educação Básica relativa a gênero, respeito ás diferenças e direitos humanos. </a:t>
            </a:r>
            <a:endParaRPr lang="pt-BR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</TotalTime>
  <Words>1394</Words>
  <Application>Microsoft Office PowerPoint</Application>
  <PresentationFormat>Widescreen</PresentationFormat>
  <Paragraphs>98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Calibri</vt:lpstr>
      <vt:lpstr>Century Gothic</vt:lpstr>
      <vt:lpstr>Wingdings 2</vt:lpstr>
      <vt:lpstr>Wingdings 3</vt:lpstr>
      <vt:lpstr>Office Theme</vt:lpstr>
      <vt:lpstr>Apresentação do PowerPoint</vt:lpstr>
      <vt:lpstr>   A EDUCAÇÃO DEVE SER TRANSFORMADORA, CRÍTICA, INCLUSIVA COMO FORMA DE PREVENIR AS VIOLENCIAS CONTRA AS MULHERES  </vt:lpstr>
      <vt:lpstr>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 QUE DIZ O ESTATUTO DA CRIANÇA E DO ADOLESCENTE</vt:lpstr>
      <vt:lpstr>AINDA DIZ O ESTATUTO DA CRIANÇA E DO ADOLESCENTE</vt:lpstr>
      <vt:lpstr>O QUE DIZ A CONSTITUIÇÃO FEDERAL</vt:lpstr>
      <vt:lpstr>Apresentação do PowerPoint</vt:lpstr>
      <vt:lpstr>Apresentação do PowerPoint</vt:lpstr>
      <vt:lpstr>CONCLUINDO...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feminicídio como violência política</dc:title>
  <dc:creator>Miriam Cassia Mendonça Pondaag</dc:creator>
  <cp:lastModifiedBy>lucia bessa</cp:lastModifiedBy>
  <cp:revision>31</cp:revision>
  <dcterms:created xsi:type="dcterms:W3CDTF">2018-11-19T21:41:17Z</dcterms:created>
  <dcterms:modified xsi:type="dcterms:W3CDTF">2019-04-30T12:46:56Z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2018-11-19T00:00:00Z</vt:filetime>
  </property>
</Properties>
</file>