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44"/>
  </p:notesMasterIdLst>
  <p:handoutMasterIdLst>
    <p:handoutMasterId r:id="rId45"/>
  </p:handoutMasterIdLst>
  <p:sldIdLst>
    <p:sldId id="681" r:id="rId2"/>
    <p:sldId id="682" r:id="rId3"/>
    <p:sldId id="692" r:id="rId4"/>
    <p:sldId id="683" r:id="rId5"/>
    <p:sldId id="684" r:id="rId6"/>
    <p:sldId id="686" r:id="rId7"/>
    <p:sldId id="701" r:id="rId8"/>
    <p:sldId id="687" r:id="rId9"/>
    <p:sldId id="688" r:id="rId10"/>
    <p:sldId id="698" r:id="rId11"/>
    <p:sldId id="697" r:id="rId12"/>
    <p:sldId id="699" r:id="rId13"/>
    <p:sldId id="690" r:id="rId14"/>
    <p:sldId id="617" r:id="rId15"/>
    <p:sldId id="622" r:id="rId16"/>
    <p:sldId id="675" r:id="rId17"/>
    <p:sldId id="623" r:id="rId18"/>
    <p:sldId id="624" r:id="rId19"/>
    <p:sldId id="625" r:id="rId20"/>
    <p:sldId id="627" r:id="rId21"/>
    <p:sldId id="677" r:id="rId22"/>
    <p:sldId id="628" r:id="rId23"/>
    <p:sldId id="629" r:id="rId24"/>
    <p:sldId id="634" r:id="rId25"/>
    <p:sldId id="680" r:id="rId26"/>
    <p:sldId id="679" r:id="rId27"/>
    <p:sldId id="678" r:id="rId28"/>
    <p:sldId id="636" r:id="rId29"/>
    <p:sldId id="637" r:id="rId30"/>
    <p:sldId id="639" r:id="rId31"/>
    <p:sldId id="640" r:id="rId32"/>
    <p:sldId id="641" r:id="rId33"/>
    <p:sldId id="702" r:id="rId34"/>
    <p:sldId id="694" r:id="rId35"/>
    <p:sldId id="642" r:id="rId36"/>
    <p:sldId id="646" r:id="rId37"/>
    <p:sldId id="673" r:id="rId38"/>
    <p:sldId id="655" r:id="rId39"/>
    <p:sldId id="665" r:id="rId40"/>
    <p:sldId id="672" r:id="rId41"/>
    <p:sldId id="693" r:id="rId42"/>
    <p:sldId id="619" r:id="rId43"/>
  </p:sldIdLst>
  <p:sldSz cx="9144000" cy="6858000" type="screen4x3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1F6B31"/>
    <a:srgbClr val="0066FF"/>
    <a:srgbClr val="FF3300"/>
    <a:srgbClr val="66FF33"/>
    <a:srgbClr val="00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29" autoAdjust="0"/>
  </p:normalViewPr>
  <p:slideViewPr>
    <p:cSldViewPr>
      <p:cViewPr>
        <p:scale>
          <a:sx n="110" d="100"/>
          <a:sy n="110" d="100"/>
        </p:scale>
        <p:origin x="-16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1560" y="-7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F2F09-6DA5-42E0-8ECA-9093040BA5F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A54C9B-35BD-40B4-BF68-8708BF24B3AA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aseline="0" dirty="0" smtClean="0">
              <a:solidFill>
                <a:schemeClr val="bg2"/>
              </a:solidFill>
            </a:rPr>
            <a:t>1967</a:t>
          </a:r>
          <a:endParaRPr lang="pt-BR" baseline="0" dirty="0">
            <a:solidFill>
              <a:schemeClr val="bg2"/>
            </a:solidFill>
          </a:endParaRPr>
        </a:p>
      </dgm:t>
    </dgm:pt>
    <dgm:pt modelId="{DA2A2329-4F00-405A-AC5A-53E93943F80F}" type="parTrans" cxnId="{9060D388-3401-4AB8-9AC7-386A30357D05}">
      <dgm:prSet/>
      <dgm:spPr/>
      <dgm:t>
        <a:bodyPr/>
        <a:lstStyle/>
        <a:p>
          <a:endParaRPr lang="pt-BR"/>
        </a:p>
      </dgm:t>
    </dgm:pt>
    <dgm:pt modelId="{9E6E4B19-9C83-4BD1-AF4D-384DE563DD41}" type="sibTrans" cxnId="{9060D388-3401-4AB8-9AC7-386A30357D05}">
      <dgm:prSet/>
      <dgm:spPr/>
      <dgm:t>
        <a:bodyPr/>
        <a:lstStyle/>
        <a:p>
          <a:endParaRPr lang="pt-BR"/>
        </a:p>
      </dgm:t>
    </dgm:pt>
    <dgm:pt modelId="{39F9A01B-CE6A-42D8-A892-2D7B5BFB8621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altLang="pt-BR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Após a publicação do Decreto-Lei n° 200, de 25 de fevereiro, foi criada, por meio da Lei nº 5365/67, a Superintendência do Desenvolvimento do Centro-Oeste – </a:t>
          </a:r>
          <a:r>
            <a:rPr lang="pt-BR" altLang="pt-BR" sz="14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Sudeco</a:t>
          </a:r>
          <a:r>
            <a:rPr lang="pt-BR" altLang="pt-BR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pt-BR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C65E0-BCE8-49E4-BF2C-6B8AD735EB98}" type="parTrans" cxnId="{9CAB4C6E-E5F6-4AA0-969C-253ACB7780C2}">
      <dgm:prSet/>
      <dgm:spPr/>
      <dgm:t>
        <a:bodyPr/>
        <a:lstStyle/>
        <a:p>
          <a:endParaRPr lang="pt-BR"/>
        </a:p>
      </dgm:t>
    </dgm:pt>
    <dgm:pt modelId="{F3D32617-6703-421D-9D49-6BFB784D66FD}" type="sibTrans" cxnId="{9CAB4C6E-E5F6-4AA0-969C-253ACB7780C2}">
      <dgm:prSet/>
      <dgm:spPr/>
      <dgm:t>
        <a:bodyPr/>
        <a:lstStyle/>
        <a:p>
          <a:endParaRPr lang="pt-BR"/>
        </a:p>
      </dgm:t>
    </dgm:pt>
    <dgm:pt modelId="{97A6D73F-CBA9-4E95-95A5-3E918C57F772}">
      <dgm:prSet phldrT="[Texto]"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baseline="0" dirty="0" smtClean="0">
              <a:solidFill>
                <a:schemeClr val="bg2"/>
              </a:solidFill>
            </a:rPr>
            <a:t>1990</a:t>
          </a:r>
          <a:endParaRPr lang="pt-BR" baseline="0" dirty="0">
            <a:solidFill>
              <a:schemeClr val="bg2"/>
            </a:solidFill>
          </a:endParaRPr>
        </a:p>
      </dgm:t>
    </dgm:pt>
    <dgm:pt modelId="{17FFC1BE-67CA-429A-8EAF-0F2C273EB7AE}" type="parTrans" cxnId="{80FA282C-975F-4277-B5A3-7FBFF89A1B0C}">
      <dgm:prSet/>
      <dgm:spPr/>
      <dgm:t>
        <a:bodyPr/>
        <a:lstStyle/>
        <a:p>
          <a:endParaRPr lang="pt-BR"/>
        </a:p>
      </dgm:t>
    </dgm:pt>
    <dgm:pt modelId="{46F21C66-0B67-45D9-9B5D-3AAD5352A707}" type="sibTrans" cxnId="{80FA282C-975F-4277-B5A3-7FBFF89A1B0C}">
      <dgm:prSet/>
      <dgm:spPr/>
      <dgm:t>
        <a:bodyPr/>
        <a:lstStyle/>
        <a:p>
          <a:endParaRPr lang="pt-BR"/>
        </a:p>
      </dgm:t>
    </dgm:pt>
    <dgm:pt modelId="{9C86D269-EFF0-4811-93E6-33348D9DBF45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extinção;</a:t>
          </a:r>
          <a:endParaRPr lang="pt-BR" sz="16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91901-81D0-4234-95E2-112F243F8ABB}" type="parTrans" cxnId="{CFBD70C8-76D7-418F-8DAF-ABE39476B7CB}">
      <dgm:prSet/>
      <dgm:spPr/>
      <dgm:t>
        <a:bodyPr/>
        <a:lstStyle/>
        <a:p>
          <a:endParaRPr lang="pt-BR"/>
        </a:p>
      </dgm:t>
    </dgm:pt>
    <dgm:pt modelId="{119541CC-B97A-46AD-B184-6D3D03CC0FEB}" type="sibTrans" cxnId="{CFBD70C8-76D7-418F-8DAF-ABE39476B7CB}">
      <dgm:prSet/>
      <dgm:spPr/>
      <dgm:t>
        <a:bodyPr/>
        <a:lstStyle/>
        <a:p>
          <a:endParaRPr lang="pt-BR"/>
        </a:p>
      </dgm:t>
    </dgm:pt>
    <dgm:pt modelId="{3DDBA563-EC6F-4481-AF7C-1D373D377C36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baseline="0" dirty="0" smtClean="0">
              <a:solidFill>
                <a:schemeClr val="bg2"/>
              </a:solidFill>
            </a:rPr>
            <a:t>2009</a:t>
          </a:r>
          <a:endParaRPr lang="pt-BR" baseline="0" dirty="0">
            <a:solidFill>
              <a:schemeClr val="bg2"/>
            </a:solidFill>
          </a:endParaRPr>
        </a:p>
      </dgm:t>
    </dgm:pt>
    <dgm:pt modelId="{696CDD5A-34EC-45BC-BC50-1CD49F454068}" type="parTrans" cxnId="{6DDF9728-4F35-4C01-B26F-017F0E1E06A1}">
      <dgm:prSet/>
      <dgm:spPr/>
      <dgm:t>
        <a:bodyPr/>
        <a:lstStyle/>
        <a:p>
          <a:endParaRPr lang="pt-BR"/>
        </a:p>
      </dgm:t>
    </dgm:pt>
    <dgm:pt modelId="{38B9FD91-82BE-4CE1-AE99-8D73A3E18279}" type="sibTrans" cxnId="{6DDF9728-4F35-4C01-B26F-017F0E1E06A1}">
      <dgm:prSet/>
      <dgm:spPr/>
      <dgm:t>
        <a:bodyPr/>
        <a:lstStyle/>
        <a:p>
          <a:endParaRPr lang="pt-BR"/>
        </a:p>
      </dgm:t>
    </dgm:pt>
    <dgm:pt modelId="{81FF8444-7787-43A9-8F3A-B4A6E1CCBE0E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altLang="pt-BR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aprovação da Lei Complementar nº 129/90, que recria a SUDECO como autarquia especial, vinculada ao Ministério da Integração Nacional.</a:t>
          </a:r>
          <a:endParaRPr lang="pt-BR" sz="14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F1431-2770-4041-9D6F-A5B4149BD809}" type="parTrans" cxnId="{7D44BDEC-A684-454A-87CD-6FA35E7853C6}">
      <dgm:prSet/>
      <dgm:spPr/>
      <dgm:t>
        <a:bodyPr/>
        <a:lstStyle/>
        <a:p>
          <a:endParaRPr lang="pt-BR"/>
        </a:p>
      </dgm:t>
    </dgm:pt>
    <dgm:pt modelId="{9DBD1C87-DEAD-4ACD-AF70-38E48834E596}" type="sibTrans" cxnId="{7D44BDEC-A684-454A-87CD-6FA35E7853C6}">
      <dgm:prSet/>
      <dgm:spPr/>
      <dgm:t>
        <a:bodyPr/>
        <a:lstStyle/>
        <a:p>
          <a:endParaRPr lang="pt-BR"/>
        </a:p>
      </dgm:t>
    </dgm:pt>
    <dgm:pt modelId="{2CC0EB3D-18A7-42D3-8FE8-3EE38D10094A}" type="pres">
      <dgm:prSet presAssocID="{BB8F2F09-6DA5-42E0-8ECA-9093040BA5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C8C11B-0784-4D06-9B9D-6C03E0BB8003}" type="pres">
      <dgm:prSet presAssocID="{49A54C9B-35BD-40B4-BF68-8708BF24B3AA}" presName="composite" presStyleCnt="0"/>
      <dgm:spPr/>
    </dgm:pt>
    <dgm:pt modelId="{90574616-14C1-4176-A421-E992C5705250}" type="pres">
      <dgm:prSet presAssocID="{49A54C9B-35BD-40B4-BF68-8708BF24B3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0EDF5-2F3E-4A3C-8EC9-8FF323B9C91F}" type="pres">
      <dgm:prSet presAssocID="{49A54C9B-35BD-40B4-BF68-8708BF24B3AA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DEB46B-1808-4081-85E1-F88B5A8E8493}" type="pres">
      <dgm:prSet presAssocID="{9E6E4B19-9C83-4BD1-AF4D-384DE563DD41}" presName="sp" presStyleCnt="0"/>
      <dgm:spPr/>
    </dgm:pt>
    <dgm:pt modelId="{A8D9F9E8-2FEF-4DE0-A50C-5D15951514EE}" type="pres">
      <dgm:prSet presAssocID="{97A6D73F-CBA9-4E95-95A5-3E918C57F772}" presName="composite" presStyleCnt="0"/>
      <dgm:spPr/>
    </dgm:pt>
    <dgm:pt modelId="{362558E6-CD3A-414F-9297-57C26604FD4B}" type="pres">
      <dgm:prSet presAssocID="{97A6D73F-CBA9-4E95-95A5-3E918C57F7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FB2071-7D15-4B78-A1FB-F04D49A93F3C}" type="pres">
      <dgm:prSet presAssocID="{97A6D73F-CBA9-4E95-95A5-3E918C57F7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73A91C-B6CE-4381-93DC-C7FF7D7B15D2}" type="pres">
      <dgm:prSet presAssocID="{46F21C66-0B67-45D9-9B5D-3AAD5352A707}" presName="sp" presStyleCnt="0"/>
      <dgm:spPr/>
    </dgm:pt>
    <dgm:pt modelId="{5352B1AB-E08E-49D2-9286-8D409926D960}" type="pres">
      <dgm:prSet presAssocID="{3DDBA563-EC6F-4481-AF7C-1D373D377C36}" presName="composite" presStyleCnt="0"/>
      <dgm:spPr/>
    </dgm:pt>
    <dgm:pt modelId="{79892581-458E-4828-BC49-72FA0BE94E80}" type="pres">
      <dgm:prSet presAssocID="{3DDBA563-EC6F-4481-AF7C-1D373D377C3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48639E-CA5B-4697-A038-C6459874443B}" type="pres">
      <dgm:prSet presAssocID="{3DDBA563-EC6F-4481-AF7C-1D373D377C3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148BFE-30A3-43B2-B51C-7FB3AE74D8B2}" type="presOf" srcId="{9C86D269-EFF0-4811-93E6-33348D9DBF45}" destId="{A7FB2071-7D15-4B78-A1FB-F04D49A93F3C}" srcOrd="0" destOrd="0" presId="urn:microsoft.com/office/officeart/2005/8/layout/chevron2"/>
    <dgm:cxn modelId="{330E3F65-F77E-4ADC-B6F0-BADD91262A76}" type="presOf" srcId="{BB8F2F09-6DA5-42E0-8ECA-9093040BA5FF}" destId="{2CC0EB3D-18A7-42D3-8FE8-3EE38D10094A}" srcOrd="0" destOrd="0" presId="urn:microsoft.com/office/officeart/2005/8/layout/chevron2"/>
    <dgm:cxn modelId="{DB2D8C63-E7AB-4736-A900-0CE68ECD6D7B}" type="presOf" srcId="{49A54C9B-35BD-40B4-BF68-8708BF24B3AA}" destId="{90574616-14C1-4176-A421-E992C5705250}" srcOrd="0" destOrd="0" presId="urn:microsoft.com/office/officeart/2005/8/layout/chevron2"/>
    <dgm:cxn modelId="{6DDF9728-4F35-4C01-B26F-017F0E1E06A1}" srcId="{BB8F2F09-6DA5-42E0-8ECA-9093040BA5FF}" destId="{3DDBA563-EC6F-4481-AF7C-1D373D377C36}" srcOrd="2" destOrd="0" parTransId="{696CDD5A-34EC-45BC-BC50-1CD49F454068}" sibTransId="{38B9FD91-82BE-4CE1-AE99-8D73A3E18279}"/>
    <dgm:cxn modelId="{7DA8BC23-B273-4B07-8EDC-46DC300053E5}" type="presOf" srcId="{3DDBA563-EC6F-4481-AF7C-1D373D377C36}" destId="{79892581-458E-4828-BC49-72FA0BE94E80}" srcOrd="0" destOrd="0" presId="urn:microsoft.com/office/officeart/2005/8/layout/chevron2"/>
    <dgm:cxn modelId="{9060D388-3401-4AB8-9AC7-386A30357D05}" srcId="{BB8F2F09-6DA5-42E0-8ECA-9093040BA5FF}" destId="{49A54C9B-35BD-40B4-BF68-8708BF24B3AA}" srcOrd="0" destOrd="0" parTransId="{DA2A2329-4F00-405A-AC5A-53E93943F80F}" sibTransId="{9E6E4B19-9C83-4BD1-AF4D-384DE563DD41}"/>
    <dgm:cxn modelId="{CFBD70C8-76D7-418F-8DAF-ABE39476B7CB}" srcId="{97A6D73F-CBA9-4E95-95A5-3E918C57F772}" destId="{9C86D269-EFF0-4811-93E6-33348D9DBF45}" srcOrd="0" destOrd="0" parTransId="{CC491901-81D0-4234-95E2-112F243F8ABB}" sibTransId="{119541CC-B97A-46AD-B184-6D3D03CC0FEB}"/>
    <dgm:cxn modelId="{9EEA0B72-634E-435E-8F48-1DDC2A2A1E43}" type="presOf" srcId="{97A6D73F-CBA9-4E95-95A5-3E918C57F772}" destId="{362558E6-CD3A-414F-9297-57C26604FD4B}" srcOrd="0" destOrd="0" presId="urn:microsoft.com/office/officeart/2005/8/layout/chevron2"/>
    <dgm:cxn modelId="{80FA282C-975F-4277-B5A3-7FBFF89A1B0C}" srcId="{BB8F2F09-6DA5-42E0-8ECA-9093040BA5FF}" destId="{97A6D73F-CBA9-4E95-95A5-3E918C57F772}" srcOrd="1" destOrd="0" parTransId="{17FFC1BE-67CA-429A-8EAF-0F2C273EB7AE}" sibTransId="{46F21C66-0B67-45D9-9B5D-3AAD5352A707}"/>
    <dgm:cxn modelId="{A48671D5-055B-4EB5-AD35-E89C43850A7B}" type="presOf" srcId="{81FF8444-7787-43A9-8F3A-B4A6E1CCBE0E}" destId="{7D48639E-CA5B-4697-A038-C6459874443B}" srcOrd="0" destOrd="0" presId="urn:microsoft.com/office/officeart/2005/8/layout/chevron2"/>
    <dgm:cxn modelId="{7D44BDEC-A684-454A-87CD-6FA35E7853C6}" srcId="{3DDBA563-EC6F-4481-AF7C-1D373D377C36}" destId="{81FF8444-7787-43A9-8F3A-B4A6E1CCBE0E}" srcOrd="0" destOrd="0" parTransId="{EC2F1431-2770-4041-9D6F-A5B4149BD809}" sibTransId="{9DBD1C87-DEAD-4ACD-AF70-38E48834E596}"/>
    <dgm:cxn modelId="{9CAB4C6E-E5F6-4AA0-969C-253ACB7780C2}" srcId="{49A54C9B-35BD-40B4-BF68-8708BF24B3AA}" destId="{39F9A01B-CE6A-42D8-A892-2D7B5BFB8621}" srcOrd="0" destOrd="0" parTransId="{E46C65E0-BCE8-49E4-BF2C-6B8AD735EB98}" sibTransId="{F3D32617-6703-421D-9D49-6BFB784D66FD}"/>
    <dgm:cxn modelId="{4B7176D3-2903-4814-9E8C-19F933F6F4DB}" type="presOf" srcId="{39F9A01B-CE6A-42D8-A892-2D7B5BFB8621}" destId="{0110EDF5-2F3E-4A3C-8EC9-8FF323B9C91F}" srcOrd="0" destOrd="0" presId="urn:microsoft.com/office/officeart/2005/8/layout/chevron2"/>
    <dgm:cxn modelId="{9D12EC7D-6EF1-4885-A8DE-C091B1108342}" type="presParOf" srcId="{2CC0EB3D-18A7-42D3-8FE8-3EE38D10094A}" destId="{15C8C11B-0784-4D06-9B9D-6C03E0BB8003}" srcOrd="0" destOrd="0" presId="urn:microsoft.com/office/officeart/2005/8/layout/chevron2"/>
    <dgm:cxn modelId="{60C9D453-6354-4CF4-BB64-B53872BA6053}" type="presParOf" srcId="{15C8C11B-0784-4D06-9B9D-6C03E0BB8003}" destId="{90574616-14C1-4176-A421-E992C5705250}" srcOrd="0" destOrd="0" presId="urn:microsoft.com/office/officeart/2005/8/layout/chevron2"/>
    <dgm:cxn modelId="{4ACA38D9-CAED-45BE-92B3-9F226454F5FB}" type="presParOf" srcId="{15C8C11B-0784-4D06-9B9D-6C03E0BB8003}" destId="{0110EDF5-2F3E-4A3C-8EC9-8FF323B9C91F}" srcOrd="1" destOrd="0" presId="urn:microsoft.com/office/officeart/2005/8/layout/chevron2"/>
    <dgm:cxn modelId="{FCC1AE8C-B6D0-4EA6-87C1-5F4286B37656}" type="presParOf" srcId="{2CC0EB3D-18A7-42D3-8FE8-3EE38D10094A}" destId="{DEDEB46B-1808-4081-85E1-F88B5A8E8493}" srcOrd="1" destOrd="0" presId="urn:microsoft.com/office/officeart/2005/8/layout/chevron2"/>
    <dgm:cxn modelId="{7BD2251E-B3D9-4F61-A82F-0256226C0BE3}" type="presParOf" srcId="{2CC0EB3D-18A7-42D3-8FE8-3EE38D10094A}" destId="{A8D9F9E8-2FEF-4DE0-A50C-5D15951514EE}" srcOrd="2" destOrd="0" presId="urn:microsoft.com/office/officeart/2005/8/layout/chevron2"/>
    <dgm:cxn modelId="{19AA81C0-3413-4846-8D0A-1A37585818CB}" type="presParOf" srcId="{A8D9F9E8-2FEF-4DE0-A50C-5D15951514EE}" destId="{362558E6-CD3A-414F-9297-57C26604FD4B}" srcOrd="0" destOrd="0" presId="urn:microsoft.com/office/officeart/2005/8/layout/chevron2"/>
    <dgm:cxn modelId="{E2FB17E1-22EA-4413-A2B7-669B1859980F}" type="presParOf" srcId="{A8D9F9E8-2FEF-4DE0-A50C-5D15951514EE}" destId="{A7FB2071-7D15-4B78-A1FB-F04D49A93F3C}" srcOrd="1" destOrd="0" presId="urn:microsoft.com/office/officeart/2005/8/layout/chevron2"/>
    <dgm:cxn modelId="{08D671AB-08C4-4A05-BB9F-60C27D6DAC47}" type="presParOf" srcId="{2CC0EB3D-18A7-42D3-8FE8-3EE38D10094A}" destId="{EA73A91C-B6CE-4381-93DC-C7FF7D7B15D2}" srcOrd="3" destOrd="0" presId="urn:microsoft.com/office/officeart/2005/8/layout/chevron2"/>
    <dgm:cxn modelId="{7853B4D0-5DBC-47D6-BC28-06860DD91F53}" type="presParOf" srcId="{2CC0EB3D-18A7-42D3-8FE8-3EE38D10094A}" destId="{5352B1AB-E08E-49D2-9286-8D409926D960}" srcOrd="4" destOrd="0" presId="urn:microsoft.com/office/officeart/2005/8/layout/chevron2"/>
    <dgm:cxn modelId="{5899514E-2980-4184-9A53-2D752D13D309}" type="presParOf" srcId="{5352B1AB-E08E-49D2-9286-8D409926D960}" destId="{79892581-458E-4828-BC49-72FA0BE94E80}" srcOrd="0" destOrd="0" presId="urn:microsoft.com/office/officeart/2005/8/layout/chevron2"/>
    <dgm:cxn modelId="{D7AD37C9-8317-4E24-BEE9-AC50AC16B3D5}" type="presParOf" srcId="{5352B1AB-E08E-49D2-9286-8D409926D960}" destId="{7D48639E-CA5B-4697-A038-C6459874443B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6079E-B086-48EE-944F-A11ECCA263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DA7F32-4CD1-4064-896A-3B851764018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Plano Regional de Desenvolvimento do Centro-Oeste</a:t>
          </a:r>
          <a:endParaRPr lang="pt-BR" sz="2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3D104566-4B47-414C-8611-89FC6750E0CE}" type="parTrans" cxnId="{9CE5F5DA-E84C-4C56-A740-02CE9D2D0166}">
      <dgm:prSet/>
      <dgm:spPr/>
      <dgm:t>
        <a:bodyPr/>
        <a:lstStyle/>
        <a:p>
          <a:endParaRPr lang="pt-BR" sz="2200"/>
        </a:p>
      </dgm:t>
    </dgm:pt>
    <dgm:pt modelId="{C092EBA4-ABC3-4A76-AE59-3E00CFB1B9F9}" type="sibTrans" cxnId="{9CE5F5DA-E84C-4C56-A740-02CE9D2D0166}">
      <dgm:prSet/>
      <dgm:spPr/>
      <dgm:t>
        <a:bodyPr/>
        <a:lstStyle/>
        <a:p>
          <a:endParaRPr lang="pt-BR" sz="2200"/>
        </a:p>
      </dgm:t>
    </dgm:pt>
    <dgm:pt modelId="{A8CECB15-9786-4818-8FBA-F9977C173FC3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Fundo Constitucional de Financiamento do Centro-Oeste (FCO)</a:t>
          </a:r>
          <a:endParaRPr lang="pt-BR" sz="2200" b="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7E28AC3-1559-4878-B026-8EBB6A5BD9F6}" type="parTrans" cxnId="{39C93EF0-B739-4B2F-ABBF-6B63E2C2BD40}">
      <dgm:prSet/>
      <dgm:spPr/>
      <dgm:t>
        <a:bodyPr/>
        <a:lstStyle/>
        <a:p>
          <a:endParaRPr lang="pt-BR" sz="2200"/>
        </a:p>
      </dgm:t>
    </dgm:pt>
    <dgm:pt modelId="{9BCC6492-D4C2-40EE-9C5A-44DA3FF6F22D}" type="sibTrans" cxnId="{39C93EF0-B739-4B2F-ABBF-6B63E2C2BD40}">
      <dgm:prSet/>
      <dgm:spPr/>
      <dgm:t>
        <a:bodyPr/>
        <a:lstStyle/>
        <a:p>
          <a:endParaRPr lang="pt-BR" sz="2200"/>
        </a:p>
      </dgm:t>
    </dgm:pt>
    <dgm:pt modelId="{BDF98841-8CFC-4A33-AB02-B4B8AC75BF45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Fundo de Desenvolvimento do Centro-Oeste (FDCO)</a:t>
          </a:r>
          <a:endParaRPr lang="pt-BR" sz="2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2E620BF-0DAF-49E2-8C30-46BA43885FFF}" type="parTrans" cxnId="{BA47657A-8CD2-4E36-9CBF-54D6BEC53AC4}">
      <dgm:prSet/>
      <dgm:spPr/>
      <dgm:t>
        <a:bodyPr/>
        <a:lstStyle/>
        <a:p>
          <a:endParaRPr lang="pt-BR" sz="2200"/>
        </a:p>
      </dgm:t>
    </dgm:pt>
    <dgm:pt modelId="{F0D68CAE-1976-4714-BBCB-A3336B176F66}" type="sibTrans" cxnId="{BA47657A-8CD2-4E36-9CBF-54D6BEC53AC4}">
      <dgm:prSet/>
      <dgm:spPr/>
      <dgm:t>
        <a:bodyPr/>
        <a:lstStyle/>
        <a:p>
          <a:endParaRPr lang="pt-BR" sz="2200"/>
        </a:p>
      </dgm:t>
    </dgm:pt>
    <dgm:pt modelId="{A1C8EE4C-7E82-4C4E-9CC6-08EA251D794E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Programas </a:t>
          </a:r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de transferências voluntárias</a:t>
          </a:r>
          <a:endParaRPr lang="pt-BR" sz="2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9CB44B1-246C-4664-ADAC-2B3AE2F024D8}" type="parTrans" cxnId="{547036AC-E3F1-43C1-BCCE-4854BE0CA409}">
      <dgm:prSet/>
      <dgm:spPr/>
      <dgm:t>
        <a:bodyPr/>
        <a:lstStyle/>
        <a:p>
          <a:endParaRPr lang="pt-BR" sz="2200"/>
        </a:p>
      </dgm:t>
    </dgm:pt>
    <dgm:pt modelId="{0FD46036-4427-45D4-941B-694F003CF3B7}" type="sibTrans" cxnId="{547036AC-E3F1-43C1-BCCE-4854BE0CA409}">
      <dgm:prSet/>
      <dgm:spPr/>
      <dgm:t>
        <a:bodyPr/>
        <a:lstStyle/>
        <a:p>
          <a:endParaRPr lang="pt-BR" sz="2200"/>
        </a:p>
      </dgm:t>
    </dgm:pt>
    <dgm:pt modelId="{EE6DC182-BDAF-4A11-8FBB-BBF466BD3E0A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Outros instrumentos definidos em lei</a:t>
          </a:r>
          <a:endParaRPr lang="pt-BR" sz="2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3D54925A-E599-48F4-B9DF-5C079F445E2B}" type="parTrans" cxnId="{89C46F4C-D52C-46D9-8D96-4011CFB32C14}">
      <dgm:prSet/>
      <dgm:spPr/>
      <dgm:t>
        <a:bodyPr/>
        <a:lstStyle/>
        <a:p>
          <a:endParaRPr lang="pt-BR" sz="2200"/>
        </a:p>
      </dgm:t>
    </dgm:pt>
    <dgm:pt modelId="{8AFC6C72-4032-4056-B2A5-F573988FC06C}" type="sibTrans" cxnId="{89C46F4C-D52C-46D9-8D96-4011CFB32C14}">
      <dgm:prSet/>
      <dgm:spPr/>
      <dgm:t>
        <a:bodyPr/>
        <a:lstStyle/>
        <a:p>
          <a:endParaRPr lang="pt-BR" sz="2200"/>
        </a:p>
      </dgm:t>
    </dgm:pt>
    <dgm:pt modelId="{C2227D18-4460-4138-9AC7-92C6004EC897}" type="pres">
      <dgm:prSet presAssocID="{7CE6079E-B086-48EE-944F-A11ECCA26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7522D3-00CB-4065-BDAA-69FE5679160E}" type="pres">
      <dgm:prSet presAssocID="{E1DA7F32-4CD1-4064-896A-3B8517640182}" presName="linNode" presStyleCnt="0"/>
      <dgm:spPr/>
    </dgm:pt>
    <dgm:pt modelId="{A4E6F7B2-70F4-4CEA-BF21-539D3D95BDD3}" type="pres">
      <dgm:prSet presAssocID="{E1DA7F32-4CD1-4064-896A-3B8517640182}" presName="parentText" presStyleLbl="node1" presStyleIdx="0" presStyleCnt="5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B15AE0-39AE-4067-98D5-F96D2C98B0B1}" type="pres">
      <dgm:prSet presAssocID="{C092EBA4-ABC3-4A76-AE59-3E00CFB1B9F9}" presName="sp" presStyleCnt="0"/>
      <dgm:spPr/>
    </dgm:pt>
    <dgm:pt modelId="{71403C8F-1A4F-43E3-AABE-7572274D7C1B}" type="pres">
      <dgm:prSet presAssocID="{A8CECB15-9786-4818-8FBA-F9977C173FC3}" presName="linNode" presStyleCnt="0"/>
      <dgm:spPr/>
    </dgm:pt>
    <dgm:pt modelId="{560027B1-A5C9-4F36-8B2D-8412ADBE5C1E}" type="pres">
      <dgm:prSet presAssocID="{A8CECB15-9786-4818-8FBA-F9977C173FC3}" presName="parentText" presStyleLbl="node1" presStyleIdx="1" presStyleCnt="5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78F04-DA17-4C25-A6AD-5822EF56C8BE}" type="pres">
      <dgm:prSet presAssocID="{9BCC6492-D4C2-40EE-9C5A-44DA3FF6F22D}" presName="sp" presStyleCnt="0"/>
      <dgm:spPr/>
    </dgm:pt>
    <dgm:pt modelId="{96E92FC1-ABCB-49E1-8ECC-4DD87D5CA12D}" type="pres">
      <dgm:prSet presAssocID="{BDF98841-8CFC-4A33-AB02-B4B8AC75BF45}" presName="linNode" presStyleCnt="0"/>
      <dgm:spPr/>
    </dgm:pt>
    <dgm:pt modelId="{DE30AB8A-EDFA-4409-A61D-9F6D178044BC}" type="pres">
      <dgm:prSet presAssocID="{BDF98841-8CFC-4A33-AB02-B4B8AC75BF45}" presName="parentText" presStyleLbl="node1" presStyleIdx="2" presStyleCnt="5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68F82A-929B-4B7F-A3B5-DF9608AC7A0D}" type="pres">
      <dgm:prSet presAssocID="{F0D68CAE-1976-4714-BBCB-A3336B176F66}" presName="sp" presStyleCnt="0"/>
      <dgm:spPr/>
    </dgm:pt>
    <dgm:pt modelId="{D5B92F46-321F-417B-BDF4-3C737FDB2373}" type="pres">
      <dgm:prSet presAssocID="{A1C8EE4C-7E82-4C4E-9CC6-08EA251D794E}" presName="linNode" presStyleCnt="0"/>
      <dgm:spPr/>
    </dgm:pt>
    <dgm:pt modelId="{75C455DE-33FB-4762-A7BB-450EB054578B}" type="pres">
      <dgm:prSet presAssocID="{A1C8EE4C-7E82-4C4E-9CC6-08EA251D794E}" presName="parentText" presStyleLbl="node1" presStyleIdx="3" presStyleCnt="5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F35F7-57AE-44D9-9881-104BB24108B9}" type="pres">
      <dgm:prSet presAssocID="{0FD46036-4427-45D4-941B-694F003CF3B7}" presName="sp" presStyleCnt="0"/>
      <dgm:spPr/>
    </dgm:pt>
    <dgm:pt modelId="{75BA9853-EE84-4C5C-865E-6792FF87573E}" type="pres">
      <dgm:prSet presAssocID="{EE6DC182-BDAF-4A11-8FBB-BBF466BD3E0A}" presName="linNode" presStyleCnt="0"/>
      <dgm:spPr/>
    </dgm:pt>
    <dgm:pt modelId="{5882FDFA-C8E1-411D-A5AB-417DA4317205}" type="pres">
      <dgm:prSet presAssocID="{EE6DC182-BDAF-4A11-8FBB-BBF466BD3E0A}" presName="parentText" presStyleLbl="node1" presStyleIdx="4" presStyleCnt="5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D8F2CC-19AE-4605-9601-3574CD17CE3D}" type="presOf" srcId="{A8CECB15-9786-4818-8FBA-F9977C173FC3}" destId="{560027B1-A5C9-4F36-8B2D-8412ADBE5C1E}" srcOrd="0" destOrd="0" presId="urn:microsoft.com/office/officeart/2005/8/layout/vList5"/>
    <dgm:cxn modelId="{C87E2A43-45D1-4840-A924-498B045A50DF}" type="presOf" srcId="{7CE6079E-B086-48EE-944F-A11ECCA2631A}" destId="{C2227D18-4460-4138-9AC7-92C6004EC897}" srcOrd="0" destOrd="0" presId="urn:microsoft.com/office/officeart/2005/8/layout/vList5"/>
    <dgm:cxn modelId="{BA47657A-8CD2-4E36-9CBF-54D6BEC53AC4}" srcId="{7CE6079E-B086-48EE-944F-A11ECCA2631A}" destId="{BDF98841-8CFC-4A33-AB02-B4B8AC75BF45}" srcOrd="2" destOrd="0" parTransId="{C2E620BF-0DAF-49E2-8C30-46BA43885FFF}" sibTransId="{F0D68CAE-1976-4714-BBCB-A3336B176F66}"/>
    <dgm:cxn modelId="{C0369373-DD71-4763-81AA-AFD7BD58B573}" type="presOf" srcId="{EE6DC182-BDAF-4A11-8FBB-BBF466BD3E0A}" destId="{5882FDFA-C8E1-411D-A5AB-417DA4317205}" srcOrd="0" destOrd="0" presId="urn:microsoft.com/office/officeart/2005/8/layout/vList5"/>
    <dgm:cxn modelId="{9EE99904-6C1F-4E09-A644-4E099195A5B3}" type="presOf" srcId="{E1DA7F32-4CD1-4064-896A-3B8517640182}" destId="{A4E6F7B2-70F4-4CEA-BF21-539D3D95BDD3}" srcOrd="0" destOrd="0" presId="urn:microsoft.com/office/officeart/2005/8/layout/vList5"/>
    <dgm:cxn modelId="{547036AC-E3F1-43C1-BCCE-4854BE0CA409}" srcId="{7CE6079E-B086-48EE-944F-A11ECCA2631A}" destId="{A1C8EE4C-7E82-4C4E-9CC6-08EA251D794E}" srcOrd="3" destOrd="0" parTransId="{C9CB44B1-246C-4664-ADAC-2B3AE2F024D8}" sibTransId="{0FD46036-4427-45D4-941B-694F003CF3B7}"/>
    <dgm:cxn modelId="{8374CA8D-8C25-44B1-9CAB-883DCD3FCA9B}" type="presOf" srcId="{BDF98841-8CFC-4A33-AB02-B4B8AC75BF45}" destId="{DE30AB8A-EDFA-4409-A61D-9F6D178044BC}" srcOrd="0" destOrd="0" presId="urn:microsoft.com/office/officeart/2005/8/layout/vList5"/>
    <dgm:cxn modelId="{89C46F4C-D52C-46D9-8D96-4011CFB32C14}" srcId="{7CE6079E-B086-48EE-944F-A11ECCA2631A}" destId="{EE6DC182-BDAF-4A11-8FBB-BBF466BD3E0A}" srcOrd="4" destOrd="0" parTransId="{3D54925A-E599-48F4-B9DF-5C079F445E2B}" sibTransId="{8AFC6C72-4032-4056-B2A5-F573988FC06C}"/>
    <dgm:cxn modelId="{39C93EF0-B739-4B2F-ABBF-6B63E2C2BD40}" srcId="{7CE6079E-B086-48EE-944F-A11ECCA2631A}" destId="{A8CECB15-9786-4818-8FBA-F9977C173FC3}" srcOrd="1" destOrd="0" parTransId="{97E28AC3-1559-4878-B026-8EBB6A5BD9F6}" sibTransId="{9BCC6492-D4C2-40EE-9C5A-44DA3FF6F22D}"/>
    <dgm:cxn modelId="{E21D2987-FBB4-4D24-8866-C7616A17EE40}" type="presOf" srcId="{A1C8EE4C-7E82-4C4E-9CC6-08EA251D794E}" destId="{75C455DE-33FB-4762-A7BB-450EB054578B}" srcOrd="0" destOrd="0" presId="urn:microsoft.com/office/officeart/2005/8/layout/vList5"/>
    <dgm:cxn modelId="{9CE5F5DA-E84C-4C56-A740-02CE9D2D0166}" srcId="{7CE6079E-B086-48EE-944F-A11ECCA2631A}" destId="{E1DA7F32-4CD1-4064-896A-3B8517640182}" srcOrd="0" destOrd="0" parTransId="{3D104566-4B47-414C-8611-89FC6750E0CE}" sibTransId="{C092EBA4-ABC3-4A76-AE59-3E00CFB1B9F9}"/>
    <dgm:cxn modelId="{1AC8A763-99B1-4F3D-ACB7-4410118D34A9}" type="presParOf" srcId="{C2227D18-4460-4138-9AC7-92C6004EC897}" destId="{727522D3-00CB-4065-BDAA-69FE5679160E}" srcOrd="0" destOrd="0" presId="urn:microsoft.com/office/officeart/2005/8/layout/vList5"/>
    <dgm:cxn modelId="{312E44AB-CA1B-42E7-8049-E8FA6B6AE16C}" type="presParOf" srcId="{727522D3-00CB-4065-BDAA-69FE5679160E}" destId="{A4E6F7B2-70F4-4CEA-BF21-539D3D95BDD3}" srcOrd="0" destOrd="0" presId="urn:microsoft.com/office/officeart/2005/8/layout/vList5"/>
    <dgm:cxn modelId="{0380DDD1-BFFE-4E8F-B7EC-21590B863767}" type="presParOf" srcId="{C2227D18-4460-4138-9AC7-92C6004EC897}" destId="{6EB15AE0-39AE-4067-98D5-F96D2C98B0B1}" srcOrd="1" destOrd="0" presId="urn:microsoft.com/office/officeart/2005/8/layout/vList5"/>
    <dgm:cxn modelId="{8308FC0B-268E-4D38-8B92-AD1CCB71EAFF}" type="presParOf" srcId="{C2227D18-4460-4138-9AC7-92C6004EC897}" destId="{71403C8F-1A4F-43E3-AABE-7572274D7C1B}" srcOrd="2" destOrd="0" presId="urn:microsoft.com/office/officeart/2005/8/layout/vList5"/>
    <dgm:cxn modelId="{21CCFB4A-CDBA-4A4F-8E6A-0EE854BFEE57}" type="presParOf" srcId="{71403C8F-1A4F-43E3-AABE-7572274D7C1B}" destId="{560027B1-A5C9-4F36-8B2D-8412ADBE5C1E}" srcOrd="0" destOrd="0" presId="urn:microsoft.com/office/officeart/2005/8/layout/vList5"/>
    <dgm:cxn modelId="{31158038-1F3B-4595-85C6-67E27CC4D7CA}" type="presParOf" srcId="{C2227D18-4460-4138-9AC7-92C6004EC897}" destId="{67678F04-DA17-4C25-A6AD-5822EF56C8BE}" srcOrd="3" destOrd="0" presId="urn:microsoft.com/office/officeart/2005/8/layout/vList5"/>
    <dgm:cxn modelId="{EE9D4ACF-96A9-49E2-9F34-D03189A2C1B1}" type="presParOf" srcId="{C2227D18-4460-4138-9AC7-92C6004EC897}" destId="{96E92FC1-ABCB-49E1-8ECC-4DD87D5CA12D}" srcOrd="4" destOrd="0" presId="urn:microsoft.com/office/officeart/2005/8/layout/vList5"/>
    <dgm:cxn modelId="{2D1FD70A-CCC7-4F9E-B5CB-EF0FE74C387E}" type="presParOf" srcId="{96E92FC1-ABCB-49E1-8ECC-4DD87D5CA12D}" destId="{DE30AB8A-EDFA-4409-A61D-9F6D178044BC}" srcOrd="0" destOrd="0" presId="urn:microsoft.com/office/officeart/2005/8/layout/vList5"/>
    <dgm:cxn modelId="{1A2D9926-AEE6-4A21-8370-51915AA11FD0}" type="presParOf" srcId="{C2227D18-4460-4138-9AC7-92C6004EC897}" destId="{6468F82A-929B-4B7F-A3B5-DF9608AC7A0D}" srcOrd="5" destOrd="0" presId="urn:microsoft.com/office/officeart/2005/8/layout/vList5"/>
    <dgm:cxn modelId="{D086E5F2-78E2-4193-957E-6C95A0E7B5DD}" type="presParOf" srcId="{C2227D18-4460-4138-9AC7-92C6004EC897}" destId="{D5B92F46-321F-417B-BDF4-3C737FDB2373}" srcOrd="6" destOrd="0" presId="urn:microsoft.com/office/officeart/2005/8/layout/vList5"/>
    <dgm:cxn modelId="{ECAD3751-92FA-4B41-AD7D-E35D64A53A6C}" type="presParOf" srcId="{D5B92F46-321F-417B-BDF4-3C737FDB2373}" destId="{75C455DE-33FB-4762-A7BB-450EB054578B}" srcOrd="0" destOrd="0" presId="urn:microsoft.com/office/officeart/2005/8/layout/vList5"/>
    <dgm:cxn modelId="{61A328CA-4560-488E-AE83-8A5DA8B1BA33}" type="presParOf" srcId="{C2227D18-4460-4138-9AC7-92C6004EC897}" destId="{BD2F35F7-57AE-44D9-9881-104BB24108B9}" srcOrd="7" destOrd="0" presId="urn:microsoft.com/office/officeart/2005/8/layout/vList5"/>
    <dgm:cxn modelId="{05E64D60-A024-404E-8ED4-CE3FD2BDEFB5}" type="presParOf" srcId="{C2227D18-4460-4138-9AC7-92C6004EC897}" destId="{75BA9853-EE84-4C5C-865E-6792FF87573E}" srcOrd="8" destOrd="0" presId="urn:microsoft.com/office/officeart/2005/8/layout/vList5"/>
    <dgm:cxn modelId="{7868BD8A-A068-4568-9A65-1CC41ABF0BA2}" type="presParOf" srcId="{75BA9853-EE84-4C5C-865E-6792FF87573E}" destId="{5882FDFA-C8E1-411D-A5AB-417DA431720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6079E-B086-48EE-944F-A11ECCA263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DA7F32-4CD1-4064-896A-3B851764018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Competitividade</a:t>
          </a:r>
          <a:endParaRPr lang="pt-BR" sz="2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3D104566-4B47-414C-8611-89FC6750E0CE}" type="parTrans" cxnId="{9CE5F5DA-E84C-4C56-A740-02CE9D2D0166}">
      <dgm:prSet/>
      <dgm:spPr/>
      <dgm:t>
        <a:bodyPr/>
        <a:lstStyle/>
        <a:p>
          <a:endParaRPr lang="pt-BR" sz="2200"/>
        </a:p>
      </dgm:t>
    </dgm:pt>
    <dgm:pt modelId="{C092EBA4-ABC3-4A76-AE59-3E00CFB1B9F9}" type="sibTrans" cxnId="{9CE5F5DA-E84C-4C56-A740-02CE9D2D0166}">
      <dgm:prSet/>
      <dgm:spPr/>
      <dgm:t>
        <a:bodyPr/>
        <a:lstStyle/>
        <a:p>
          <a:endParaRPr lang="pt-BR" sz="2200"/>
        </a:p>
      </dgm:t>
    </dgm:pt>
    <dgm:pt modelId="{A8CECB15-9786-4818-8FBA-F9977C173FC3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Qualidade de vida</a:t>
          </a:r>
          <a:endParaRPr lang="pt-BR" sz="2200" b="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7E28AC3-1559-4878-B026-8EBB6A5BD9F6}" type="parTrans" cxnId="{39C93EF0-B739-4B2F-ABBF-6B63E2C2BD40}">
      <dgm:prSet/>
      <dgm:spPr/>
      <dgm:t>
        <a:bodyPr/>
        <a:lstStyle/>
        <a:p>
          <a:endParaRPr lang="pt-BR" sz="2200"/>
        </a:p>
      </dgm:t>
    </dgm:pt>
    <dgm:pt modelId="{9BCC6492-D4C2-40EE-9C5A-44DA3FF6F22D}" type="sibTrans" cxnId="{39C93EF0-B739-4B2F-ABBF-6B63E2C2BD40}">
      <dgm:prSet/>
      <dgm:spPr/>
      <dgm:t>
        <a:bodyPr/>
        <a:lstStyle/>
        <a:p>
          <a:endParaRPr lang="pt-BR" sz="2200"/>
        </a:p>
      </dgm:t>
    </dgm:pt>
    <dgm:pt modelId="{BDF98841-8CFC-4A33-AB02-B4B8AC75BF45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pt-BR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Conservação ambiental</a:t>
          </a:r>
          <a:endParaRPr lang="pt-BR" sz="2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C2E620BF-0DAF-49E2-8C30-46BA43885FFF}" type="parTrans" cxnId="{BA47657A-8CD2-4E36-9CBF-54D6BEC53AC4}">
      <dgm:prSet/>
      <dgm:spPr/>
      <dgm:t>
        <a:bodyPr/>
        <a:lstStyle/>
        <a:p>
          <a:endParaRPr lang="pt-BR" sz="2200"/>
        </a:p>
      </dgm:t>
    </dgm:pt>
    <dgm:pt modelId="{F0D68CAE-1976-4714-BBCB-A3336B176F66}" type="sibTrans" cxnId="{BA47657A-8CD2-4E36-9CBF-54D6BEC53AC4}">
      <dgm:prSet/>
      <dgm:spPr/>
      <dgm:t>
        <a:bodyPr/>
        <a:lstStyle/>
        <a:p>
          <a:endParaRPr lang="pt-BR" sz="2200"/>
        </a:p>
      </dgm:t>
    </dgm:pt>
    <dgm:pt modelId="{C2227D18-4460-4138-9AC7-92C6004EC897}" type="pres">
      <dgm:prSet presAssocID="{7CE6079E-B086-48EE-944F-A11ECCA26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7522D3-00CB-4065-BDAA-69FE5679160E}" type="pres">
      <dgm:prSet presAssocID="{E1DA7F32-4CD1-4064-896A-3B8517640182}" presName="linNode" presStyleCnt="0"/>
      <dgm:spPr/>
    </dgm:pt>
    <dgm:pt modelId="{A4E6F7B2-70F4-4CEA-BF21-539D3D95BDD3}" type="pres">
      <dgm:prSet presAssocID="{E1DA7F32-4CD1-4064-896A-3B8517640182}" presName="parentText" presStyleLbl="node1" presStyleIdx="0" presStyleCnt="3" custScaleX="277778" custScaleY="13894" custLinFactNeighborX="-136" custLinFactNeighborY="76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B15AE0-39AE-4067-98D5-F96D2C98B0B1}" type="pres">
      <dgm:prSet presAssocID="{C092EBA4-ABC3-4A76-AE59-3E00CFB1B9F9}" presName="sp" presStyleCnt="0"/>
      <dgm:spPr/>
    </dgm:pt>
    <dgm:pt modelId="{71403C8F-1A4F-43E3-AABE-7572274D7C1B}" type="pres">
      <dgm:prSet presAssocID="{A8CECB15-9786-4818-8FBA-F9977C173FC3}" presName="linNode" presStyleCnt="0"/>
      <dgm:spPr/>
    </dgm:pt>
    <dgm:pt modelId="{560027B1-A5C9-4F36-8B2D-8412ADBE5C1E}" type="pres">
      <dgm:prSet presAssocID="{A8CECB15-9786-4818-8FBA-F9977C173FC3}" presName="parentText" presStyleLbl="node1" presStyleIdx="1" presStyleCnt="3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78F04-DA17-4C25-A6AD-5822EF56C8BE}" type="pres">
      <dgm:prSet presAssocID="{9BCC6492-D4C2-40EE-9C5A-44DA3FF6F22D}" presName="sp" presStyleCnt="0"/>
      <dgm:spPr/>
    </dgm:pt>
    <dgm:pt modelId="{96E92FC1-ABCB-49E1-8ECC-4DD87D5CA12D}" type="pres">
      <dgm:prSet presAssocID="{BDF98841-8CFC-4A33-AB02-B4B8AC75BF45}" presName="linNode" presStyleCnt="0"/>
      <dgm:spPr/>
    </dgm:pt>
    <dgm:pt modelId="{DE30AB8A-EDFA-4409-A61D-9F6D178044BC}" type="pres">
      <dgm:prSet presAssocID="{BDF98841-8CFC-4A33-AB02-B4B8AC75BF45}" presName="parentText" presStyleLbl="node1" presStyleIdx="2" presStyleCnt="3" custScaleX="277778" custScaleY="138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2BE0F0-BCA3-4EA5-906D-1F703E1DFFE4}" type="presOf" srcId="{BDF98841-8CFC-4A33-AB02-B4B8AC75BF45}" destId="{DE30AB8A-EDFA-4409-A61D-9F6D178044BC}" srcOrd="0" destOrd="0" presId="urn:microsoft.com/office/officeart/2005/8/layout/vList5"/>
    <dgm:cxn modelId="{39C93EF0-B739-4B2F-ABBF-6B63E2C2BD40}" srcId="{7CE6079E-B086-48EE-944F-A11ECCA2631A}" destId="{A8CECB15-9786-4818-8FBA-F9977C173FC3}" srcOrd="1" destOrd="0" parTransId="{97E28AC3-1559-4878-B026-8EBB6A5BD9F6}" sibTransId="{9BCC6492-D4C2-40EE-9C5A-44DA3FF6F22D}"/>
    <dgm:cxn modelId="{BA47657A-8CD2-4E36-9CBF-54D6BEC53AC4}" srcId="{7CE6079E-B086-48EE-944F-A11ECCA2631A}" destId="{BDF98841-8CFC-4A33-AB02-B4B8AC75BF45}" srcOrd="2" destOrd="0" parTransId="{C2E620BF-0DAF-49E2-8C30-46BA43885FFF}" sibTransId="{F0D68CAE-1976-4714-BBCB-A3336B176F66}"/>
    <dgm:cxn modelId="{9CE5F5DA-E84C-4C56-A740-02CE9D2D0166}" srcId="{7CE6079E-B086-48EE-944F-A11ECCA2631A}" destId="{E1DA7F32-4CD1-4064-896A-3B8517640182}" srcOrd="0" destOrd="0" parTransId="{3D104566-4B47-414C-8611-89FC6750E0CE}" sibTransId="{C092EBA4-ABC3-4A76-AE59-3E00CFB1B9F9}"/>
    <dgm:cxn modelId="{F29DC098-D1CA-4198-B2A2-D4371DB39407}" type="presOf" srcId="{E1DA7F32-4CD1-4064-896A-3B8517640182}" destId="{A4E6F7B2-70F4-4CEA-BF21-539D3D95BDD3}" srcOrd="0" destOrd="0" presId="urn:microsoft.com/office/officeart/2005/8/layout/vList5"/>
    <dgm:cxn modelId="{FD61C47D-7173-4F89-A2F5-CFCF3F283C95}" type="presOf" srcId="{A8CECB15-9786-4818-8FBA-F9977C173FC3}" destId="{560027B1-A5C9-4F36-8B2D-8412ADBE5C1E}" srcOrd="0" destOrd="0" presId="urn:microsoft.com/office/officeart/2005/8/layout/vList5"/>
    <dgm:cxn modelId="{3E498F50-4D90-439D-A533-EBEB97D336E2}" type="presOf" srcId="{7CE6079E-B086-48EE-944F-A11ECCA2631A}" destId="{C2227D18-4460-4138-9AC7-92C6004EC897}" srcOrd="0" destOrd="0" presId="urn:microsoft.com/office/officeart/2005/8/layout/vList5"/>
    <dgm:cxn modelId="{AA529576-126A-4CC6-9664-28E46DDD2235}" type="presParOf" srcId="{C2227D18-4460-4138-9AC7-92C6004EC897}" destId="{727522D3-00CB-4065-BDAA-69FE5679160E}" srcOrd="0" destOrd="0" presId="urn:microsoft.com/office/officeart/2005/8/layout/vList5"/>
    <dgm:cxn modelId="{359DD841-D92D-4EEA-BE39-7D4F5FFA4E68}" type="presParOf" srcId="{727522D3-00CB-4065-BDAA-69FE5679160E}" destId="{A4E6F7B2-70F4-4CEA-BF21-539D3D95BDD3}" srcOrd="0" destOrd="0" presId="urn:microsoft.com/office/officeart/2005/8/layout/vList5"/>
    <dgm:cxn modelId="{55015B8E-06D9-4D15-BDB6-879D8CBCE810}" type="presParOf" srcId="{C2227D18-4460-4138-9AC7-92C6004EC897}" destId="{6EB15AE0-39AE-4067-98D5-F96D2C98B0B1}" srcOrd="1" destOrd="0" presId="urn:microsoft.com/office/officeart/2005/8/layout/vList5"/>
    <dgm:cxn modelId="{0AE2E2BB-45D7-47D9-9C6E-4975E9DD3605}" type="presParOf" srcId="{C2227D18-4460-4138-9AC7-92C6004EC897}" destId="{71403C8F-1A4F-43E3-AABE-7572274D7C1B}" srcOrd="2" destOrd="0" presId="urn:microsoft.com/office/officeart/2005/8/layout/vList5"/>
    <dgm:cxn modelId="{9AB3248F-68FC-4148-BFFA-FC71E2E7035A}" type="presParOf" srcId="{71403C8F-1A4F-43E3-AABE-7572274D7C1B}" destId="{560027B1-A5C9-4F36-8B2D-8412ADBE5C1E}" srcOrd="0" destOrd="0" presId="urn:microsoft.com/office/officeart/2005/8/layout/vList5"/>
    <dgm:cxn modelId="{C204F017-1C18-4B1F-B515-4CFFE5428AF1}" type="presParOf" srcId="{C2227D18-4460-4138-9AC7-92C6004EC897}" destId="{67678F04-DA17-4C25-A6AD-5822EF56C8BE}" srcOrd="3" destOrd="0" presId="urn:microsoft.com/office/officeart/2005/8/layout/vList5"/>
    <dgm:cxn modelId="{018B3704-2937-4379-BDE9-3D3A855F1063}" type="presParOf" srcId="{C2227D18-4460-4138-9AC7-92C6004EC897}" destId="{96E92FC1-ABCB-49E1-8ECC-4DD87D5CA12D}" srcOrd="4" destOrd="0" presId="urn:microsoft.com/office/officeart/2005/8/layout/vList5"/>
    <dgm:cxn modelId="{B3BB0F16-64C0-4DCA-A4DC-F7185B26F389}" type="presParOf" srcId="{96E92FC1-ABCB-49E1-8ECC-4DD87D5CA12D}" destId="{DE30AB8A-EDFA-4409-A61D-9F6D178044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74616-14C1-4176-A421-E992C570525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baseline="0" dirty="0" smtClean="0">
              <a:solidFill>
                <a:schemeClr val="bg2"/>
              </a:solidFill>
            </a:rPr>
            <a:t>1967</a:t>
          </a:r>
          <a:endParaRPr lang="pt-BR" sz="2900" kern="1200" baseline="0" dirty="0">
            <a:solidFill>
              <a:schemeClr val="bg2"/>
            </a:solidFill>
          </a:endParaRPr>
        </a:p>
      </dsp:txBody>
      <dsp:txXfrm rot="-5400000">
        <a:off x="1" y="520688"/>
        <a:ext cx="1039018" cy="445294"/>
      </dsp:txXfrm>
    </dsp:sp>
    <dsp:sp modelId="{0110EDF5-2F3E-4A3C-8EC9-8FF323B9C91F}">
      <dsp:nvSpPr>
        <dsp:cNvPr id="0" name=""/>
        <dsp:cNvSpPr/>
      </dsp:nvSpPr>
      <dsp:spPr>
        <a:xfrm rot="5400000">
          <a:off x="3077876" y="-2030311"/>
          <a:ext cx="964803" cy="5056981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Após a publicação do Decreto-Lei n° 200, de 25 de fevereiro, foi criada, por meio da Lei nº 5365/67, a Superintendência do Desenvolvimento do Centro-Oeste – </a:t>
          </a:r>
          <a:r>
            <a:rPr lang="pt-BR" altLang="pt-BR" sz="1400" kern="1200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Sudeco</a:t>
          </a:r>
          <a:r>
            <a:rPr lang="pt-BR" altLang="pt-BR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pt-BR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1787" y="62876"/>
        <a:ext cx="5009883" cy="870607"/>
      </dsp:txXfrm>
    </dsp:sp>
    <dsp:sp modelId="{362558E6-CD3A-414F-9297-57C26604FD4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baseline="0" dirty="0" smtClean="0">
              <a:solidFill>
                <a:schemeClr val="bg2"/>
              </a:solidFill>
            </a:rPr>
            <a:t>1990</a:t>
          </a:r>
          <a:endParaRPr lang="pt-BR" sz="2900" kern="1200" baseline="0" dirty="0">
            <a:solidFill>
              <a:schemeClr val="bg2"/>
            </a:solidFill>
          </a:endParaRPr>
        </a:p>
      </dsp:txBody>
      <dsp:txXfrm rot="-5400000">
        <a:off x="1" y="1809352"/>
        <a:ext cx="1039018" cy="445294"/>
      </dsp:txXfrm>
    </dsp:sp>
    <dsp:sp modelId="{A7FB2071-7D15-4B78-A1FB-F04D49A93F3C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extinção;</a:t>
          </a:r>
          <a:endParaRPr lang="pt-BR" sz="16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9018" y="1336942"/>
        <a:ext cx="5009883" cy="870607"/>
      </dsp:txXfrm>
    </dsp:sp>
    <dsp:sp modelId="{79892581-458E-4828-BC49-72FA0BE94E8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baseline="0" dirty="0" smtClean="0">
              <a:solidFill>
                <a:schemeClr val="bg2"/>
              </a:solidFill>
            </a:rPr>
            <a:t>2009</a:t>
          </a:r>
          <a:endParaRPr lang="pt-BR" sz="2900" kern="1200" baseline="0" dirty="0">
            <a:solidFill>
              <a:schemeClr val="bg2"/>
            </a:solidFill>
          </a:endParaRPr>
        </a:p>
      </dsp:txBody>
      <dsp:txXfrm rot="-5400000">
        <a:off x="1" y="3098016"/>
        <a:ext cx="1039018" cy="445294"/>
      </dsp:txXfrm>
    </dsp:sp>
    <dsp:sp modelId="{7D48639E-CA5B-4697-A038-C6459874443B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altLang="pt-BR" sz="1400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aprovação da Lei Complementar nº 129/90, que recria a SUDECO como autarquia especial, vinculada ao Ministério da Integração Nacional.</a:t>
          </a:r>
          <a:endParaRPr lang="pt-BR" sz="14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6F7B2-70F4-4CEA-BF21-539D3D95BDD3}">
      <dsp:nvSpPr>
        <dsp:cNvPr id="0" name=""/>
        <dsp:cNvSpPr/>
      </dsp:nvSpPr>
      <dsp:spPr>
        <a:xfrm>
          <a:off x="4110" y="217220"/>
          <a:ext cx="8416642" cy="57323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Plano Regional de Desenvolvimento do Centro-Oeste</a:t>
          </a:r>
          <a:endParaRPr lang="pt-BR" sz="22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2093" y="245203"/>
        <a:ext cx="8360676" cy="517265"/>
      </dsp:txXfrm>
    </dsp:sp>
    <dsp:sp modelId="{560027B1-A5C9-4F36-8B2D-8412ADBE5C1E}">
      <dsp:nvSpPr>
        <dsp:cNvPr id="0" name=""/>
        <dsp:cNvSpPr/>
      </dsp:nvSpPr>
      <dsp:spPr>
        <a:xfrm>
          <a:off x="4110" y="996739"/>
          <a:ext cx="8416642" cy="57323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Fundo Constitucional de Financiamento do Centro-Oeste (FCO)</a:t>
          </a:r>
          <a:endParaRPr lang="pt-BR" sz="2200" b="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2093" y="1024722"/>
        <a:ext cx="8360676" cy="517265"/>
      </dsp:txXfrm>
    </dsp:sp>
    <dsp:sp modelId="{DE30AB8A-EDFA-4409-A61D-9F6D178044BC}">
      <dsp:nvSpPr>
        <dsp:cNvPr id="0" name=""/>
        <dsp:cNvSpPr/>
      </dsp:nvSpPr>
      <dsp:spPr>
        <a:xfrm>
          <a:off x="4110" y="1776258"/>
          <a:ext cx="8416642" cy="57323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Fundo de Desenvolvimento do Centro-Oeste (FDCO)</a:t>
          </a:r>
          <a:endParaRPr lang="pt-BR" sz="22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2093" y="1804241"/>
        <a:ext cx="8360676" cy="517265"/>
      </dsp:txXfrm>
    </dsp:sp>
    <dsp:sp modelId="{75C455DE-33FB-4762-A7BB-450EB054578B}">
      <dsp:nvSpPr>
        <dsp:cNvPr id="0" name=""/>
        <dsp:cNvSpPr/>
      </dsp:nvSpPr>
      <dsp:spPr>
        <a:xfrm>
          <a:off x="4110" y="2555777"/>
          <a:ext cx="8416642" cy="57323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Programas </a:t>
          </a: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de transferências voluntárias</a:t>
          </a:r>
          <a:endParaRPr lang="pt-BR" sz="22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2093" y="2583760"/>
        <a:ext cx="8360676" cy="517265"/>
      </dsp:txXfrm>
    </dsp:sp>
    <dsp:sp modelId="{5882FDFA-C8E1-411D-A5AB-417DA4317205}">
      <dsp:nvSpPr>
        <dsp:cNvPr id="0" name=""/>
        <dsp:cNvSpPr/>
      </dsp:nvSpPr>
      <dsp:spPr>
        <a:xfrm>
          <a:off x="4110" y="3335295"/>
          <a:ext cx="8416642" cy="57323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Outros instrumentos definidos em lei</a:t>
          </a:r>
          <a:endParaRPr lang="pt-BR" sz="22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2093" y="3363278"/>
        <a:ext cx="8360676" cy="517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6F7B2-70F4-4CEA-BF21-539D3D95BDD3}">
      <dsp:nvSpPr>
        <dsp:cNvPr id="0" name=""/>
        <dsp:cNvSpPr/>
      </dsp:nvSpPr>
      <dsp:spPr>
        <a:xfrm>
          <a:off x="0" y="810702"/>
          <a:ext cx="4146838" cy="4519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Competitividade</a:t>
          </a:r>
          <a:endParaRPr lang="pt-BR" sz="22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22060" y="832762"/>
        <a:ext cx="4102718" cy="407791"/>
      </dsp:txXfrm>
    </dsp:sp>
    <dsp:sp modelId="{560027B1-A5C9-4F36-8B2D-8412ADBE5C1E}">
      <dsp:nvSpPr>
        <dsp:cNvPr id="0" name=""/>
        <dsp:cNvSpPr/>
      </dsp:nvSpPr>
      <dsp:spPr>
        <a:xfrm>
          <a:off x="2025" y="1400327"/>
          <a:ext cx="4146838" cy="4519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Qualidade de vida</a:t>
          </a:r>
          <a:endParaRPr lang="pt-BR" sz="2200" b="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24085" y="1422387"/>
        <a:ext cx="4102718" cy="407791"/>
      </dsp:txXfrm>
    </dsp:sp>
    <dsp:sp modelId="{DE30AB8A-EDFA-4409-A61D-9F6D178044BC}">
      <dsp:nvSpPr>
        <dsp:cNvPr id="0" name=""/>
        <dsp:cNvSpPr/>
      </dsp:nvSpPr>
      <dsp:spPr>
        <a:xfrm>
          <a:off x="2025" y="2014867"/>
          <a:ext cx="4146838" cy="4519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Conservação ambiental</a:t>
          </a:r>
          <a:endParaRPr lang="pt-BR" sz="22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24085" y="2036927"/>
        <a:ext cx="4102718" cy="40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257" cy="4394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44" y="0"/>
            <a:ext cx="3039256" cy="4394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0295"/>
            <a:ext cx="3039257" cy="5139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44" y="8800295"/>
            <a:ext cx="3039256" cy="5139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8920B6-3493-4131-A747-8C8D25898D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228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7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4275" y="727075"/>
            <a:ext cx="4649788" cy="34877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792" y="4433668"/>
            <a:ext cx="5143358" cy="414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21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57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9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08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02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130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4275" y="727075"/>
            <a:ext cx="4649788" cy="34877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792" y="4433668"/>
            <a:ext cx="5143358" cy="414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/>
              <a:t>MULTIVISÃO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1144" y="8830091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4B23A076-F98A-453F-A668-01CAF9A2CFCA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51375" cy="3489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84275" y="727075"/>
            <a:ext cx="4649788" cy="34877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792" y="4433668"/>
            <a:ext cx="5143358" cy="414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/>
              <a:t>MULTIVISÃO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1144" y="8830091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6CB12E62-E907-4768-ADAB-385BECE78A85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51375" cy="3489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/>
              <a:t>MULTIVISÃO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1144" y="8830091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F3B4AD44-0CCF-43FB-B5F1-D3424A637535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51375" cy="3489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010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pt-BR" altLang="pt-BR"/>
              <a:t>MULTIVISÃO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1144" y="8830091"/>
            <a:ext cx="3037622" cy="4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>
            <a:lvl1pPr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236D4814-A79C-41CD-A2F2-0701C4CD8223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5325"/>
            <a:ext cx="4651375" cy="3489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68" y="4415790"/>
            <a:ext cx="5607666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78" tIns="44289" rIns="88578" bIns="44289"/>
          <a:lstStyle/>
          <a:p>
            <a:endParaRPr lang="en-US" alt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4649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09675" y="735013"/>
            <a:ext cx="4592638" cy="3444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792" y="4400892"/>
            <a:ext cx="5136818" cy="41818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6" rIns="91413" bIns="45706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29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96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80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12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01368" y="4415790"/>
            <a:ext cx="5607666" cy="41833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51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60C69-1DBD-46D6-8BF7-70E0B36FE8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65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D0DB-2260-45B4-BFC7-8953B090E3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81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1EFD4-5DFE-4832-AA6F-54F8F685A5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62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6474296" cy="94602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43000" y="1618456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43000" y="3752056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8AF13-A570-4E76-8D8D-78406D7B1C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5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B351-DA6C-4A15-A0B7-E4D3913883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5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A25B-1ED7-4622-8BC9-BE34600FF2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0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E311-2DBB-4A82-8B75-5537D916E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14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35AB-801C-4037-8956-C5B79E75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4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1C70-C5AA-4BBE-BA8A-3334D41308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8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E283D-40C1-45E3-ABF8-03F8E79D6C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5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94B7-A4DE-4D10-88F8-0822E49826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86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110E3-15AB-4F8B-9714-EFFD4B51F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18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Conector reto 2"/>
          <p:cNvCxnSpPr>
            <a:cxnSpLocks noChangeShapeType="1"/>
          </p:cNvCxnSpPr>
          <p:nvPr userDrawn="1"/>
        </p:nvCxnSpPr>
        <p:spPr bwMode="auto">
          <a:xfrm>
            <a:off x="0" y="1052513"/>
            <a:ext cx="9144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57338"/>
            <a:ext cx="777240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pic>
        <p:nvPicPr>
          <p:cNvPr id="1028" name="Picture 2" descr="D:\Users\igor.silva\Documents\Telas\grafismo_novo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3" b="7703"/>
          <a:stretch>
            <a:fillRect/>
          </a:stretch>
        </p:blipFill>
        <p:spPr bwMode="auto">
          <a:xfrm>
            <a:off x="6350" y="663257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28600"/>
            <a:ext cx="6192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BF575CE-BB17-4431-B6BB-071EE86B63D4}" type="datetimeFigureOut">
              <a:rPr lang="en-US"/>
              <a:pPr>
                <a:defRPr/>
              </a:pPr>
              <a:t>4/28/2015</a:t>
            </a:fld>
            <a:endParaRPr lang="en-US" dirty="0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8F88307-C551-4BB6-8A3A-56D0668F442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Imagem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42900"/>
            <a:ext cx="1316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Microsoft_Excel_Char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Char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Chart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Chart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png"/><Relationship Id="rId4" Type="http://schemas.openxmlformats.org/officeDocument/2006/relationships/oleObject" Target="../embeddings/Microsoft_Excel_Chart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075" r="-70"/>
          <a:stretch>
            <a:fillRect/>
          </a:stretch>
        </p:blipFill>
        <p:spPr bwMode="auto">
          <a:xfrm>
            <a:off x="17463" y="4160838"/>
            <a:ext cx="91503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tângulo 12"/>
          <p:cNvSpPr>
            <a:spLocks noChangeArrowheads="1"/>
          </p:cNvSpPr>
          <p:nvPr/>
        </p:nvSpPr>
        <p:spPr bwMode="auto">
          <a:xfrm>
            <a:off x="831850" y="981075"/>
            <a:ext cx="7445375" cy="31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3800"/>
              </a:lnSpc>
              <a:spcAft>
                <a:spcPts val="600"/>
              </a:spcAft>
              <a:buSzPct val="75000"/>
              <a:buFont typeface="Arial" pitchFamily="34" charset="0"/>
              <a:buNone/>
            </a:pPr>
            <a:r>
              <a:rPr lang="pt-BR" altLang="pt-BR" sz="2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Superintendência do Desenvolvimento do Centro-Oeste </a:t>
            </a:r>
          </a:p>
          <a:p>
            <a:pPr algn="ctr">
              <a:lnSpc>
                <a:spcPts val="3800"/>
              </a:lnSpc>
              <a:spcAft>
                <a:spcPts val="600"/>
              </a:spcAft>
              <a:buSzPct val="75000"/>
              <a:buFont typeface="Arial" pitchFamily="34" charset="0"/>
              <a:buNone/>
            </a:pPr>
            <a:r>
              <a:rPr lang="pt-BR" altLang="pt-BR" sz="3600" b="1" dirty="0" err="1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Sudeco</a:t>
            </a:r>
            <a:endParaRPr lang="pt-BR" altLang="pt-BR" sz="3600" b="1" dirty="0">
              <a:solidFill>
                <a:schemeClr val="tx2"/>
              </a:solidFill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ts val="3800"/>
              </a:lnSpc>
              <a:spcAft>
                <a:spcPts val="600"/>
              </a:spcAft>
              <a:buSzPct val="75000"/>
              <a:buFont typeface="Arial" pitchFamily="34" charset="0"/>
              <a:buNone/>
            </a:pPr>
            <a:r>
              <a:rPr lang="pt-BR" altLang="pt-BR" sz="36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Audiência Pública </a:t>
            </a:r>
          </a:p>
          <a:p>
            <a:pPr algn="ctr">
              <a:lnSpc>
                <a:spcPts val="3800"/>
              </a:lnSpc>
              <a:spcAft>
                <a:spcPts val="600"/>
              </a:spcAft>
              <a:buSzPct val="75000"/>
              <a:buFont typeface="Arial" pitchFamily="34" charset="0"/>
              <a:buNone/>
            </a:pPr>
            <a:r>
              <a:rPr lang="pt-BR" altLang="pt-BR" sz="2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Comissão de Desenvolvimento </a:t>
            </a:r>
            <a:r>
              <a:rPr lang="pt-BR" altLang="pt-BR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Regional e Turismo</a:t>
            </a:r>
          </a:p>
          <a:p>
            <a:pPr algn="ctr">
              <a:lnSpc>
                <a:spcPts val="3800"/>
              </a:lnSpc>
              <a:spcAft>
                <a:spcPts val="600"/>
              </a:spcAft>
              <a:buSzPct val="75000"/>
              <a:buFont typeface="Arial" pitchFamily="34" charset="0"/>
              <a:buNone/>
            </a:pPr>
            <a:r>
              <a:rPr lang="pt-BR" altLang="pt-BR" sz="2000" b="1" dirty="0" smtClean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 Senado </a:t>
            </a:r>
            <a:r>
              <a:rPr lang="pt-BR" altLang="pt-BR" sz="2000" b="1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Federal - CDR</a:t>
            </a:r>
          </a:p>
        </p:txBody>
      </p:sp>
      <p:sp>
        <p:nvSpPr>
          <p:cNvPr id="14340" name="Retângulo 2"/>
          <p:cNvSpPr>
            <a:spLocks noChangeArrowheads="1"/>
          </p:cNvSpPr>
          <p:nvPr/>
        </p:nvSpPr>
        <p:spPr bwMode="auto">
          <a:xfrm>
            <a:off x="1201738" y="4240213"/>
            <a:ext cx="6767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SzPct val="75000"/>
              <a:buFont typeface="Arial" pitchFamily="34" charset="0"/>
              <a:buNone/>
            </a:pPr>
            <a:r>
              <a:rPr lang="pt-BR" altLang="pt-BR" sz="18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Brasília (DF), </a:t>
            </a:r>
          </a:p>
          <a:p>
            <a:pPr algn="ctr">
              <a:buSzPct val="75000"/>
              <a:buFont typeface="Arial" pitchFamily="34" charset="0"/>
              <a:buNone/>
            </a:pPr>
            <a:r>
              <a:rPr lang="pt-BR" altLang="pt-BR" sz="1800" dirty="0">
                <a:solidFill>
                  <a:schemeClr val="tx2"/>
                </a:solidFill>
                <a:ea typeface="Calibri" pitchFamily="34" charset="0"/>
                <a:cs typeface="Calibri" pitchFamily="34" charset="0"/>
              </a:rPr>
              <a:t>29 de abril  de 2015</a:t>
            </a:r>
          </a:p>
        </p:txBody>
      </p:sp>
      <p:pic>
        <p:nvPicPr>
          <p:cNvPr id="14341" name="Picture 2" descr="D:\Users\igor.silva\Documents\Telas\grafismo_novo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3" b="7703"/>
          <a:stretch>
            <a:fillRect/>
          </a:stretch>
        </p:blipFill>
        <p:spPr bwMode="auto">
          <a:xfrm>
            <a:off x="6350" y="663257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D:\Users\igor.silva\Documents\Telas\0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2038" y="5181600"/>
            <a:ext cx="2065337" cy="104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D:\Users\igor.silva\Documents\Telas\0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8" y="4565650"/>
            <a:ext cx="2063750" cy="104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 descr="D:\Users\igor.silva\Documents\Telas\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8838" y="5451475"/>
            <a:ext cx="2065337" cy="104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D:\Users\igor.silva\Documents\Telas\06.png"/>
          <p:cNvPicPr>
            <a:picLocks noChangeAspect="1" noChangeArrowheads="1"/>
          </p:cNvPicPr>
          <p:nvPr/>
        </p:nvPicPr>
        <p:blipFill rotWithShape="1">
          <a:blip r:embed="rId8"/>
          <a:srcRect b="47957"/>
          <a:stretch/>
        </p:blipFill>
        <p:spPr bwMode="auto">
          <a:xfrm>
            <a:off x="1570038" y="6316663"/>
            <a:ext cx="2065337" cy="54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D:\Users\igor.silva\Documents\Telas\011.png"/>
          <p:cNvPicPr>
            <a:picLocks noChangeAspect="1" noChangeArrowheads="1"/>
          </p:cNvPicPr>
          <p:nvPr/>
        </p:nvPicPr>
        <p:blipFill rotWithShape="1">
          <a:blip r:embed="rId9"/>
          <a:srcRect l="32992"/>
          <a:stretch/>
        </p:blipFill>
        <p:spPr bwMode="auto">
          <a:xfrm>
            <a:off x="0" y="5695950"/>
            <a:ext cx="1454150" cy="110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D:\Users\igor.silva\Documents\Telas\02.png"/>
          <p:cNvPicPr>
            <a:picLocks noChangeAspect="1" noChangeArrowheads="1"/>
          </p:cNvPicPr>
          <p:nvPr/>
        </p:nvPicPr>
        <p:blipFill rotWithShape="1">
          <a:blip r:embed="rId10"/>
          <a:srcRect b="74697"/>
          <a:stretch/>
        </p:blipFill>
        <p:spPr bwMode="auto">
          <a:xfrm>
            <a:off x="98425" y="6597650"/>
            <a:ext cx="2063750" cy="26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D:\Users\igor.silva\Documents\Telas\010.png"/>
          <p:cNvPicPr>
            <a:picLocks noChangeAspect="1" noChangeArrowheads="1"/>
          </p:cNvPicPr>
          <p:nvPr/>
        </p:nvPicPr>
        <p:blipFill rotWithShape="1">
          <a:blip r:embed="rId11"/>
          <a:srcRect b="20221"/>
          <a:stretch/>
        </p:blipFill>
        <p:spPr bwMode="auto">
          <a:xfrm>
            <a:off x="3033713" y="5948363"/>
            <a:ext cx="206375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6" descr="D:\Users\igor.silva\Documents\igor\Marca\Logo Sudeco fundo colorid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3870" r="4456" b="19633"/>
          <a:stretch>
            <a:fillRect/>
          </a:stretch>
        </p:blipFill>
        <p:spPr bwMode="auto">
          <a:xfrm>
            <a:off x="5376863" y="5268913"/>
            <a:ext cx="33083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9750" y="1412875"/>
            <a:ext cx="7772400" cy="1981200"/>
          </a:xfrm>
        </p:spPr>
        <p:txBody>
          <a:bodyPr/>
          <a:lstStyle/>
          <a:p>
            <a:r>
              <a:rPr lang="pt-BR" altLang="pt-BR" sz="2000" b="1" smtClean="0">
                <a:solidFill>
                  <a:schemeClr val="tx2"/>
                </a:solidFill>
              </a:rPr>
              <a:t>Capacitação e Desenvolvimento da Cadeia Produtiva dos Resíduos Sólidos Urbanos 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1600" smtClean="0">
                <a:solidFill>
                  <a:schemeClr val="tx2"/>
                </a:solidFill>
              </a:rPr>
              <a:t>72 Cursos (Empreendedorismo, Gestão de Negócios, Compras Governamentais, Captação de Recursos, entre outros);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1600" smtClean="0">
                <a:solidFill>
                  <a:schemeClr val="tx2"/>
                </a:solidFill>
              </a:rPr>
              <a:t>40 palestras de sensibilização;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1600" smtClean="0">
                <a:solidFill>
                  <a:schemeClr val="tx2"/>
                </a:solidFill>
              </a:rPr>
              <a:t>40 oficinas temáticas;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1600" smtClean="0">
                <a:solidFill>
                  <a:schemeClr val="tx2"/>
                </a:solidFill>
              </a:rPr>
              <a:t>100 empresas atendidas em consultorias (Individuais e Coletivas);</a:t>
            </a:r>
          </a:p>
          <a:p>
            <a:pPr lvl="1">
              <a:buFont typeface="Wingdings" pitchFamily="2" charset="2"/>
              <a:buChar char="§"/>
            </a:pPr>
            <a:r>
              <a:rPr lang="pt-BR" altLang="pt-BR" sz="1600" smtClean="0">
                <a:solidFill>
                  <a:schemeClr val="tx2"/>
                </a:solidFill>
              </a:rPr>
              <a:t>2.000 (duas mil) pessoas capacitadas.</a:t>
            </a:r>
          </a:p>
          <a:p>
            <a:endParaRPr lang="pt-BR" altLang="pt-BR" smtClean="0">
              <a:solidFill>
                <a:schemeClr val="tx2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Projetos e Ações</a:t>
            </a:r>
          </a:p>
        </p:txBody>
      </p:sp>
      <p:pic>
        <p:nvPicPr>
          <p:cNvPr id="23556" name="Picture 4" descr="S:\Banco de imagens 2014\Visitas\Visita Cooperativas\IMG_0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3"/>
          <a:stretch>
            <a:fillRect/>
          </a:stretch>
        </p:blipFill>
        <p:spPr bwMode="auto">
          <a:xfrm>
            <a:off x="0" y="4365625"/>
            <a:ext cx="26273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S:\Banco de imagens 2014\Visitas\Visita Cooperativas\IMG_0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7"/>
          <a:stretch>
            <a:fillRect/>
          </a:stretch>
        </p:blipFill>
        <p:spPr bwMode="auto">
          <a:xfrm>
            <a:off x="2627313" y="4357688"/>
            <a:ext cx="26654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S:\Banco de imagens 2014\Visitas\Visita Cooperativas\IMG_04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r="8774" b="17735"/>
          <a:stretch>
            <a:fillRect/>
          </a:stretch>
        </p:blipFill>
        <p:spPr bwMode="auto">
          <a:xfrm>
            <a:off x="7543800" y="4365625"/>
            <a:ext cx="16129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S:\Banco de imagens 2014\Visitas\Visita Cooperativas\IMG_04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7"/>
          <a:stretch>
            <a:fillRect/>
          </a:stretch>
        </p:blipFill>
        <p:spPr bwMode="auto">
          <a:xfrm>
            <a:off x="5035550" y="4357688"/>
            <a:ext cx="27765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4525962"/>
          </a:xfrm>
        </p:spPr>
        <p:txBody>
          <a:bodyPr/>
          <a:lstStyle/>
          <a:p>
            <a:pPr algn="just"/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Parque Tecnológico Internacional (</a:t>
            </a:r>
            <a:r>
              <a:rPr lang="pt-BR" altLang="pt-B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PTIn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na região de Fronteira </a:t>
            </a:r>
            <a:r>
              <a:rPr lang="pt-BR" altLang="pt-B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Brasil-Paraguai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em Ponta Porã (MS). 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iniciativa tem o objetivo de criar mecanismos para ocupação produtiva da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Faixa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fronteira.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Além do estudo de viabilidade do </a:t>
            </a:r>
            <a:r>
              <a:rPr lang="pt-BR" altLang="pt-B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PTIn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altLang="pt-B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Sudeco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participou na articulação para a cessão da área de instalação do Parque pelo Ministério da Defesa;</a:t>
            </a:r>
          </a:p>
          <a:p>
            <a:pPr algn="just"/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Cerrado de pé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Projeto Rota </a:t>
            </a:r>
            <a:r>
              <a:rPr lang="pt-BR" altLang="pt-B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Sociobiodiversidade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do Cerrado – 15 municípios goianos. </a:t>
            </a:r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Capacitar os produtores com noções básicas para a elaboração d e projetos no âmbito do </a:t>
            </a:r>
            <a:r>
              <a:rPr lang="pt-BR" altLang="pt-B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agroextrativismo</a:t>
            </a:r>
            <a:r>
              <a:rPr lang="pt-BR" altLang="pt-B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pt-BR" sz="4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Projetos e 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Mulheres na construção – </a:t>
            </a:r>
            <a:r>
              <a:rPr lang="pt-BR" alt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Retomada do projeto em 2015 - visa à capacitação técnica de mulheres na construção civil, na Região Integrada de Desenvolvimento do Distrito Federal e Entorno</a:t>
            </a:r>
            <a:r>
              <a:rPr lang="pt-BR" alt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altLang="pt-BR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Mulheres que fazem – </a:t>
            </a:r>
            <a:r>
              <a:rPr lang="pt-BR" alt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Capacitação de mulheres para atividades não habituais.</a:t>
            </a:r>
            <a:endParaRPr lang="pt-BR" altLang="pt-BR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alt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Projetos e Ações</a:t>
            </a:r>
          </a:p>
        </p:txBody>
      </p:sp>
      <p:pic>
        <p:nvPicPr>
          <p:cNvPr id="25604" name="Picture 4" descr="S:\Gestão antiga\fotos luciana\mulheres na construcao\comcort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363"/>
            <a:ext cx="27670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S:\Gestão antiga\!! revista sudeco textosTT\revista_Sudeco\fotos\seleçao mulh constr\IMG_002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535363"/>
            <a:ext cx="31892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S:\Gestão antiga\!! revista sudeco textosTT\revista_Sudeco\fotos\seleçao mulh constr\IMG_007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535363"/>
            <a:ext cx="31908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S:\Gestão antiga\!! revista sudeco textosTT\revista_Sudeco\fotos\seleçao mulh constr\IMG_0047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/>
          <a:stretch>
            <a:fillRect/>
          </a:stretch>
        </p:blipFill>
        <p:spPr bwMode="auto">
          <a:xfrm>
            <a:off x="7596188" y="3535363"/>
            <a:ext cx="1554162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Conselhos e Comitês</a:t>
            </a:r>
          </a:p>
        </p:txBody>
      </p:sp>
      <p:sp>
        <p:nvSpPr>
          <p:cNvPr id="26627" name="Retângulo 5"/>
          <p:cNvSpPr>
            <a:spLocks noChangeArrowheads="1"/>
          </p:cNvSpPr>
          <p:nvPr/>
        </p:nvSpPr>
        <p:spPr bwMode="auto">
          <a:xfrm>
            <a:off x="612775" y="1268413"/>
            <a:ext cx="77755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itchFamily="34" charset="0"/>
              </a:rPr>
              <a:t>CRIFF</a:t>
            </a: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 - Comitê Regional das Instituições Financeiras Federais (</a:t>
            </a:r>
            <a:r>
              <a:rPr lang="pt-BR" altLang="pt-BR" sz="1800" dirty="0" err="1">
                <a:solidFill>
                  <a:schemeClr val="tx2"/>
                </a:solidFill>
                <a:latin typeface="Arial" pitchFamily="34" charset="0"/>
              </a:rPr>
              <a:t>Criff</a:t>
            </a: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) - integração das ações de apoio financeiro aos projetos de infraestrutura e de serviços públicos, e aos empreendimentos produtivos de grande relevância para a região Centro-Oeste.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itchFamily="34" charset="0"/>
              </a:rPr>
              <a:t>COARIDE</a:t>
            </a: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 - Conselho Administrativo da Região Integrada de Desenvolvimento do Distrito Federal e Entorno – coordenação das atividades a serem desenvolvidas na Ride-DF.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itchFamily="34" charset="0"/>
              </a:rPr>
              <a:t>CASE</a:t>
            </a: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 - Comitê de Articulação das Secretarias de Estado - com o objetivo de propiciar a cooperação mútua entre os entes federados, de implementar programas e projetos de interesse estratégico para o desenvolvimento regional, e de discutir as prioridades para aplicação de recursos.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itchFamily="34" charset="0"/>
              </a:rPr>
              <a:t>CONDEL – </a:t>
            </a: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Conselho Deliberativo do Desenvolvimento do Centro-Oeste (CONDEL/SUDECO) - instância de deliberação superior da Superintendência do Desenvolvimento do Centro-Oeste – </a:t>
            </a:r>
            <a:r>
              <a:rPr lang="pt-BR" altLang="pt-BR" sz="1800" dirty="0" err="1" smtClean="0">
                <a:solidFill>
                  <a:schemeClr val="tx2"/>
                </a:solidFill>
                <a:latin typeface="Arial" pitchFamily="34" charset="0"/>
              </a:rPr>
              <a:t>Sudeco</a:t>
            </a:r>
            <a:r>
              <a:rPr lang="pt-BR" altLang="pt-BR" sz="18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</a:rPr>
              <a:t>e de natureza permanente.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129698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6400" b="1" dirty="0">
                <a:latin typeface="Arial" charset="0"/>
                <a:ea typeface="ＭＳ Ｐゴシック" charset="-128"/>
                <a:cs typeface="Calibri" panose="020F0502020204030204" pitchFamily="34" charset="0"/>
              </a:rPr>
              <a:t>FCO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0" y="23733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Calibri" pitchFamily="34" charset="0"/>
              </a:rPr>
              <a:t>Fundo Constitucional de Financiamento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Calibri" pitchFamily="34" charset="0"/>
              </a:rPr>
              <a:t>do Centro-Oeste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075" r="-70"/>
          <a:stretch>
            <a:fillRect/>
          </a:stretch>
        </p:blipFill>
        <p:spPr bwMode="auto">
          <a:xfrm>
            <a:off x="17463" y="4160838"/>
            <a:ext cx="91503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:\Revista\Desenvolvimento do CO\Fotos para capa\RAP_2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139952" cy="2759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12775" y="1282700"/>
            <a:ext cx="835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Histórico (grandes números de 1989 a fev / 2015):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611188" y="2060575"/>
            <a:ext cx="842486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3778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77825" indent="-377825">
              <a:spcBef>
                <a:spcPct val="20000"/>
              </a:spcBef>
              <a:buFont typeface="Arial" pitchFamily="34" charset="0"/>
              <a:buChar char="–"/>
              <a:tabLst>
                <a:tab pos="3778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3778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altLang="pt-BR" sz="2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Aportes do Tesouro Nacional: R$ 22,3 bilhões.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altLang="pt-BR" sz="2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Quantidade de operações contratadas: 878,7 mil.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altLang="pt-BR" sz="2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Valor das operações contratadas: R$ 49,9 bilhões.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altLang="pt-BR" sz="2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Empregos gerados/mantidos: 5,5 milhões.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altLang="pt-BR" sz="2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100% dos municípios atendidos.</a:t>
            </a:r>
          </a:p>
          <a:p>
            <a:pPr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altLang="pt-BR" sz="22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Saldo de financiamentos: 20,7 bilhões.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áfico 4"/>
          <p:cNvGraphicFramePr>
            <a:graphicFrameLocks/>
          </p:cNvGraphicFramePr>
          <p:nvPr/>
        </p:nvGraphicFramePr>
        <p:xfrm>
          <a:off x="757238" y="1608138"/>
          <a:ext cx="7753350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Gráfico" r:id="rId4" imgW="7754784" imgH="5041829" progId="Excel.Chart.8">
                  <p:embed/>
                </p:oleObj>
              </mc:Choice>
              <mc:Fallback>
                <p:oleObj name="Gráfico" r:id="rId4" imgW="7754784" imgH="5041829" progId="Excel.Chart.8">
                  <p:embed/>
                  <p:pic>
                    <p:nvPicPr>
                      <p:cNvPr id="0" name="Gráfico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608138"/>
                        <a:ext cx="7753350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52413" y="1209675"/>
            <a:ext cx="835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Contratações por Setor (2013 x 2014)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835150" y="328612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-7,1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29702" name="Text Box 3"/>
          <p:cNvSpPr txBox="1">
            <a:spLocks noChangeArrowheads="1"/>
          </p:cNvSpPr>
          <p:nvPr/>
        </p:nvSpPr>
        <p:spPr bwMode="auto">
          <a:xfrm>
            <a:off x="3673475" y="3289300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-5,6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5364163" y="1989138"/>
            <a:ext cx="1511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-6,3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graphicFrame>
        <p:nvGraphicFramePr>
          <p:cNvPr id="30723" name="Gráfico 2"/>
          <p:cNvGraphicFramePr>
            <a:graphicFrameLocks/>
          </p:cNvGraphicFramePr>
          <p:nvPr/>
        </p:nvGraphicFramePr>
        <p:xfrm>
          <a:off x="273050" y="1701800"/>
          <a:ext cx="8742363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r:id="rId4" imgW="8742422" imgH="4730906" progId="Excel.Chart.8">
                  <p:embed/>
                </p:oleObj>
              </mc:Choice>
              <mc:Fallback>
                <p:oleObj r:id="rId4" imgW="8742422" imgH="4730906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701800"/>
                        <a:ext cx="8742363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52413" y="1209675"/>
            <a:ext cx="835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Contratações por UF (2013 x 2014)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6372225" y="18700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-6,3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5292725" y="342582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1,2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3921125" y="34194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-8,6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0728" name="Text Box 3"/>
          <p:cNvSpPr txBox="1">
            <a:spLocks noChangeArrowheads="1"/>
          </p:cNvSpPr>
          <p:nvPr/>
        </p:nvSpPr>
        <p:spPr bwMode="auto">
          <a:xfrm>
            <a:off x="2411413" y="34194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-13,4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0729" name="Text Box 3"/>
          <p:cNvSpPr txBox="1">
            <a:spLocks noChangeArrowheads="1"/>
          </p:cNvSpPr>
          <p:nvPr/>
        </p:nvSpPr>
        <p:spPr bwMode="auto">
          <a:xfrm>
            <a:off x="1042988" y="34194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-1,0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Gráfico 2"/>
          <p:cNvGraphicFramePr>
            <a:graphicFrameLocks/>
          </p:cNvGraphicFramePr>
          <p:nvPr/>
        </p:nvGraphicFramePr>
        <p:xfrm>
          <a:off x="252413" y="1622425"/>
          <a:ext cx="8383587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r:id="rId4" imgW="8382727" imgH="4907705" progId="Excel.Chart.8">
                  <p:embed/>
                </p:oleObj>
              </mc:Choice>
              <mc:Fallback>
                <p:oleObj r:id="rId4" imgW="8382727" imgH="4907705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622425"/>
                        <a:ext cx="8383587" cy="490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2413" y="1209675"/>
            <a:ext cx="835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Contratações por Porte (2013 x 2014)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5435600" y="17430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-6,3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3419475" y="2420938"/>
            <a:ext cx="1511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-29,7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1751" name="Text Box 3"/>
          <p:cNvSpPr txBox="1">
            <a:spLocks noChangeArrowheads="1"/>
          </p:cNvSpPr>
          <p:nvPr/>
        </p:nvSpPr>
        <p:spPr bwMode="auto">
          <a:xfrm>
            <a:off x="1403350" y="2420938"/>
            <a:ext cx="1511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4,6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32771" name="Retângulo 4"/>
          <p:cNvSpPr>
            <a:spLocks noChangeArrowheads="1"/>
          </p:cNvSpPr>
          <p:nvPr/>
        </p:nvSpPr>
        <p:spPr bwMode="auto">
          <a:xfrm>
            <a:off x="254000" y="1412875"/>
            <a:ext cx="6696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Contratações por Tipologia (2013 x 2014)</a:t>
            </a:r>
          </a:p>
        </p:txBody>
      </p:sp>
      <p:graphicFrame>
        <p:nvGraphicFramePr>
          <p:cNvPr id="32772" name="Gráfico 3"/>
          <p:cNvGraphicFramePr>
            <a:graphicFrameLocks/>
          </p:cNvGraphicFramePr>
          <p:nvPr/>
        </p:nvGraphicFramePr>
        <p:xfrm>
          <a:off x="273050" y="1943100"/>
          <a:ext cx="8597900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r:id="rId4" imgW="8596105" imgH="4487045" progId="Excel.Chart.8">
                  <p:embed/>
                </p:oleObj>
              </mc:Choice>
              <mc:Fallback>
                <p:oleObj r:id="rId4" imgW="8596105" imgH="4487045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943100"/>
                        <a:ext cx="8597900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5724525" y="1944688"/>
            <a:ext cx="1511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-6,3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587750" y="2924175"/>
            <a:ext cx="1511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-3,6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1547813" y="2941638"/>
            <a:ext cx="1511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  <a:sym typeface="Symbol" pitchFamily="18" charset="2"/>
              </a:rPr>
              <a:t>= -9,2</a:t>
            </a:r>
            <a:r>
              <a:rPr lang="pt-BR" altLang="pt-BR" sz="1800"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762000" y="115888"/>
            <a:ext cx="6473825" cy="946150"/>
          </a:xfrm>
        </p:spPr>
        <p:txBody>
          <a:bodyPr/>
          <a:lstStyle/>
          <a:p>
            <a:r>
              <a:rPr lang="pt-BR" altLang="pt-BR" sz="3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SUDECO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0628483"/>
              </p:ext>
            </p:extLst>
          </p:nvPr>
        </p:nvGraphicFramePr>
        <p:xfrm>
          <a:off x="154766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33795" name="Rectangle 16"/>
          <p:cNvSpPr>
            <a:spLocks noChangeArrowheads="1"/>
          </p:cNvSpPr>
          <p:nvPr/>
        </p:nvSpPr>
        <p:spPr bwMode="auto">
          <a:xfrm>
            <a:off x="250825" y="1246188"/>
            <a:ext cx="835342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Contratações de 2011 a 2014 por Setor, Porte e UF</a:t>
            </a:r>
            <a:r>
              <a:rPr lang="pt-BR" altLang="pt-BR" sz="2600" b="1"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0838" y="1989138"/>
          <a:ext cx="8324850" cy="43926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87475"/>
                <a:gridCol w="1387475"/>
                <a:gridCol w="1387475"/>
                <a:gridCol w="1387475"/>
                <a:gridCol w="1387475"/>
                <a:gridCol w="1387475"/>
              </a:tblGrid>
              <a:tr h="2745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Setor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Empresarial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2.946,4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2.546,8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2.867,2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2.663,0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11.023,3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2.600,2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3.314,2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3.224,9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3.043,4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12.182,7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5.546,6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5.861,0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6.092,1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5.706,4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23.206,1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Porte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4.027,4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4.005,1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4.151,6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4.342,3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16.526,3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Maior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1.519,3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1.855,9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1.940,5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1.364,1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6.679,8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5.546,6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5.861,0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6.092,1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5.706,4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23.206,1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410,5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545,4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832,8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2.610,9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2.061,0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1.869,2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2.037,3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1.766,3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7.733,8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1.178,9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1.623,6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1.457,1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1.331,9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5.591,4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1.896,2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1.822,8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1.764,9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1.786,1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7.270,0 </a:t>
                      </a:r>
                      <a:endParaRPr lang="pt-BR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53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5.546,6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5.861,0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6.092,1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5.706,4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pt-BR" sz="16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23.206,2 </a:t>
                      </a:r>
                      <a:endParaRPr lang="pt-BR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99" marR="14399" marT="14400" marB="1440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1"/>
          <p:cNvSpPr>
            <a:spLocks noChangeArrowheads="1"/>
          </p:cNvSpPr>
          <p:nvPr/>
        </p:nvSpPr>
        <p:spPr bwMode="auto">
          <a:xfrm>
            <a:off x="246063" y="1230313"/>
            <a:ext cx="835342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Saldo de Financiamentos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34820" name="Retângulo 4"/>
          <p:cNvSpPr>
            <a:spLocks noChangeArrowheads="1"/>
          </p:cNvSpPr>
          <p:nvPr/>
        </p:nvSpPr>
        <p:spPr bwMode="auto">
          <a:xfrm>
            <a:off x="458788" y="6021388"/>
            <a:ext cx="23383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3778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tabLst>
                <a:tab pos="3778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3778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pt-BR" altLang="pt-BR"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Posição: fevereiro/2015</a:t>
            </a:r>
          </a:p>
        </p:txBody>
      </p:sp>
      <p:graphicFrame>
        <p:nvGraphicFramePr>
          <p:cNvPr id="34821" name="Gráfico 2"/>
          <p:cNvGraphicFramePr>
            <a:graphicFrameLocks/>
          </p:cNvGraphicFramePr>
          <p:nvPr/>
        </p:nvGraphicFramePr>
        <p:xfrm>
          <a:off x="1597025" y="18827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r:id="rId4" imgW="6194073" imgH="4163929" progId="Excel.Chart.8">
                  <p:embed/>
                </p:oleObj>
              </mc:Choice>
              <mc:Fallback>
                <p:oleObj r:id="rId4" imgW="6194073" imgH="4163929" progId="Excel.Char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18827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2758"/>
            <a:ext cx="4222800" cy="2444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5843" name="Rectangle 71"/>
          <p:cNvSpPr>
            <a:spLocks noChangeArrowheads="1"/>
          </p:cNvSpPr>
          <p:nvPr/>
        </p:nvSpPr>
        <p:spPr bwMode="auto">
          <a:xfrm>
            <a:off x="136525" y="511175"/>
            <a:ext cx="6192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Exemplos de Projetos apoiados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6" y="1185474"/>
            <a:ext cx="4222800" cy="2451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933825"/>
            <a:ext cx="467042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33825"/>
            <a:ext cx="46386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1"/>
          <p:cNvSpPr>
            <a:spLocks noChangeArrowheads="1"/>
          </p:cNvSpPr>
          <p:nvPr/>
        </p:nvSpPr>
        <p:spPr bwMode="auto">
          <a:xfrm>
            <a:off x="323850" y="1196975"/>
            <a:ext cx="85613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Destaques da gestão 2011 - 2014</a:t>
            </a: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36868" name="Retângulo 2"/>
          <p:cNvSpPr>
            <a:spLocks noChangeArrowheads="1"/>
          </p:cNvSpPr>
          <p:nvPr/>
        </p:nvSpPr>
        <p:spPr bwMode="auto">
          <a:xfrm>
            <a:off x="323850" y="1773238"/>
            <a:ext cx="85693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Intensificação das ações de divulgação, por meio da realização de cerca de 170 Seminários “FCO Itinerante”.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Revisão das condições de financiamento e criação de novas linhas junto ao Condel.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Lançamento do Cartão FCO Empresarial pelo BB.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Credenciamento de novos agentes operadores.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Celebração de acordo de cooperação com o MDIC para promoção e Atração de Investimentos (RENAI).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Instalação do Condel/Sudeco (13.11.2012), do CRIFF (27.11.2013), do CASE (16.10.2014).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Instalação Ouvidoria do FCO (25.03.2014).</a:t>
            </a: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endParaRPr lang="pt-BR" altLang="pt-BR" sz="1800">
              <a:solidFill>
                <a:schemeClr val="tx2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</a:pPr>
            <a:endParaRPr lang="pt-BR" altLang="pt-BR" sz="16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23850" y="4830763"/>
          <a:ext cx="8331199" cy="147796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012921"/>
                <a:gridCol w="1317042"/>
                <a:gridCol w="1317636"/>
                <a:gridCol w="1222611"/>
                <a:gridCol w="1222611"/>
                <a:gridCol w="1238378"/>
              </a:tblGrid>
              <a:tr h="4278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UF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DF*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Região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Empresarial</a:t>
                      </a:r>
                      <a:endParaRPr lang="pt-BR" sz="1800" b="0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916,2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3.357,2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Rural</a:t>
                      </a:r>
                      <a:endParaRPr lang="pt-BR" sz="1800" b="0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229,0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2.670,1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u="non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u="non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1.145,2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1.747,9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1.386,3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1.747,9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6.027,3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927" name="Retângulo 5"/>
          <p:cNvSpPr>
            <a:spLocks noChangeArrowheads="1"/>
          </p:cNvSpPr>
          <p:nvPr/>
        </p:nvSpPr>
        <p:spPr bwMode="auto">
          <a:xfrm>
            <a:off x="169863" y="6308725"/>
            <a:ext cx="3060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37782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37782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37782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778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* Inclusive entorno (exceto MG)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850" y="981075"/>
          <a:ext cx="8331200" cy="351789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871844"/>
                <a:gridCol w="2459356"/>
              </a:tblGrid>
              <a:tr h="391288">
                <a:tc grid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milhões</a:t>
                      </a:r>
                      <a:endParaRPr lang="pt-BR" sz="16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88" marR="3928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67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Origem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2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</a:t>
                      </a:r>
                      <a:endParaRPr lang="pt-BR" sz="22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Repasses do Tesouro</a:t>
                      </a:r>
                      <a:r>
                        <a:rPr lang="pt-BR" sz="1800" b="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Nacional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</a:rPr>
                        <a:t>2.301,6 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Retornos de Financiamento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</a:rPr>
                        <a:t>3.868,8 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Resultado Operacional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</a:rPr>
                        <a:t>165,0 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Disponibilidades do Exercício Anterior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</a:rPr>
                        <a:t>255,0 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Recursos Comprometidos</a:t>
                      </a:r>
                      <a:endParaRPr lang="pt-BR" sz="18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</a:rPr>
                        <a:t>(563,1)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32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288" marR="3928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Times New Roman"/>
                        </a:rPr>
                        <a:t>6.027,3 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955" name="Rectangle 71"/>
          <p:cNvSpPr>
            <a:spLocks noChangeArrowheads="1"/>
          </p:cNvSpPr>
          <p:nvPr/>
        </p:nvSpPr>
        <p:spPr bwMode="auto">
          <a:xfrm>
            <a:off x="323850" y="511175"/>
            <a:ext cx="6469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Previsão Orçamentária para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1174750"/>
            <a:ext cx="564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2600" b="1" dirty="0">
                <a:latin typeface="Arial" charset="0"/>
                <a:cs typeface="Arial" charset="0"/>
              </a:rPr>
              <a:t>Perspectivas ou desafios</a:t>
            </a:r>
            <a:r>
              <a:rPr lang="pt-BR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</a:rPr>
              <a:t> </a:t>
            </a:r>
            <a:r>
              <a:rPr lang="pt-BR" sz="2600" b="1" dirty="0">
                <a:latin typeface="Arial" charset="0"/>
                <a:cs typeface="Arial" charset="0"/>
              </a:rPr>
              <a:t>para 2015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50825" y="1844675"/>
            <a:ext cx="871378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7825" indent="-37782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Priorização de projetos que contribuam para a redução das desigualdades regionais.</a:t>
            </a:r>
          </a:p>
          <a:p>
            <a:pPr algn="just"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Incremento de contratações junto ao público de menor porte.</a:t>
            </a:r>
          </a:p>
          <a:p>
            <a:pPr algn="just"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Incremento de financiamentos de ciência, tecnologia e inovação, de agropecuária irrigada e de conservação da natureza.</a:t>
            </a:r>
          </a:p>
          <a:p>
            <a:pPr algn="just"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100% de cobertura dos municípios.</a:t>
            </a:r>
          </a:p>
          <a:p>
            <a:pPr algn="just"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Revisão das condições de financiamento.</a:t>
            </a:r>
          </a:p>
          <a:p>
            <a:pPr algn="just"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Intensificação das ações de divulgação (FCO Itinerante).</a:t>
            </a:r>
          </a:p>
          <a:p>
            <a:pPr algn="just">
              <a:spcBef>
                <a:spcPct val="0"/>
              </a:spcBef>
            </a:pPr>
            <a:endParaRPr lang="pt-BR" altLang="pt-BR" sz="1800" dirty="0">
              <a:solidFill>
                <a:schemeClr val="tx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1800" dirty="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Revisão de indicadores e metas quantitativos e criação de qualitativos (avaliação de impactos).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704850" y="1282700"/>
            <a:ext cx="78438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Estimativa de Investimentos para os próximos 4 anos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27138" y="2636838"/>
          <a:ext cx="6799260" cy="2071687"/>
        </p:xfrm>
        <a:graphic>
          <a:graphicData uri="http://schemas.openxmlformats.org/drawingml/2006/table">
            <a:tbl>
              <a:tblPr/>
              <a:tblGrid>
                <a:gridCol w="1359852"/>
                <a:gridCol w="1359852"/>
                <a:gridCol w="1359852"/>
                <a:gridCol w="1359852"/>
                <a:gridCol w="1359852"/>
              </a:tblGrid>
              <a:tr h="384461">
                <a:tc gridSpan="5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R$ bilhões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938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</a:tr>
              <a:tr h="749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22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pt-BR" sz="22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  <a:endParaRPr lang="pt-BR" sz="22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  <a:endParaRPr lang="pt-BR" sz="22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  <a:endParaRPr lang="pt-BR" sz="2200" b="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23,1</a:t>
                      </a:r>
                      <a:endParaRPr lang="pt-BR" sz="2200" b="1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39966" name="Rectangle 7"/>
          <p:cNvSpPr>
            <a:spLocks noChangeArrowheads="1"/>
          </p:cNvSpPr>
          <p:nvPr/>
        </p:nvSpPr>
        <p:spPr bwMode="auto">
          <a:xfrm>
            <a:off x="323850" y="511175"/>
            <a:ext cx="865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075" r="-70"/>
          <a:stretch>
            <a:fillRect/>
          </a:stretch>
        </p:blipFill>
        <p:spPr bwMode="auto">
          <a:xfrm>
            <a:off x="17463" y="4160838"/>
            <a:ext cx="91503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0811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6400" b="1" dirty="0">
                <a:latin typeface="+mj-lt"/>
                <a:ea typeface="ＭＳ Ｐゴシック" charset="-128"/>
              </a:rPr>
              <a:t>FDCO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24050" y="2493963"/>
            <a:ext cx="52959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-128"/>
              </a:rPr>
              <a:t>Fundo de Desenvolvimento do Centro-Oeste</a:t>
            </a:r>
          </a:p>
        </p:txBody>
      </p:sp>
      <p:pic>
        <p:nvPicPr>
          <p:cNvPr id="40965" name="Picture 6" descr="S:\Revista\FDCO\03-STEMAC-Unidade-fabr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>
            <a:fillRect/>
          </a:stretch>
        </p:blipFill>
        <p:spPr bwMode="auto">
          <a:xfrm>
            <a:off x="-15875" y="4076700"/>
            <a:ext cx="915987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625475" y="1281113"/>
            <a:ext cx="8043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</a:pPr>
            <a:endParaRPr 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de Desenvolvimento do Centro-Oeste </a:t>
            </a: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(FDCO)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criado pela Lei Complementar n.º 129, de 08.01.2009, e regulamentado pelo Decreto n.º 8.067, de 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14.08.2013.</a:t>
            </a:r>
          </a:p>
          <a:p>
            <a:pPr marL="342900" indent="-342900" algn="just" eaLnBrk="1" hangingPunct="1">
              <a:spcBef>
                <a:spcPct val="0"/>
              </a:spcBef>
            </a:pPr>
            <a:endParaRPr lang="pt-BR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finalidade de assegurar recursos para a realização de investimentos na área de atuação da </a:t>
            </a:r>
            <a:r>
              <a:rPr lang="pt-BR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Sudeco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públicos e empreendimentos produtivos de grande capacidade germinativa de novos negócios e atividades produtivas</a:t>
            </a:r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 eaLnBrk="1" hangingPunct="1">
              <a:spcBef>
                <a:spcPct val="0"/>
              </a:spcBef>
            </a:pPr>
            <a:endParaRPr lang="pt-BR" altLang="pt-BR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pt-BR" alt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 favorecidas e diferenciadas: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   Taxas de juros reduzidas: </a:t>
            </a:r>
            <a:r>
              <a:rPr lang="pt-BR" alt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7,5% a 9% ao ano;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   Prazos: </a:t>
            </a:r>
            <a:r>
              <a:rPr lang="pt-BR" alt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20 anos para projetos de infraestrutura e       até 12 anos para os demais projetos, incluindo-se o período de carência de até 1 anos.  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pt-BR" altLang="pt-BR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704850" y="511175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FDCO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625475" y="1090613"/>
            <a:ext cx="8043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Projetos contratados em 2014:</a:t>
            </a: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704850" y="511175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FDCO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973138" y="2595563"/>
          <a:ext cx="6973887" cy="244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036"/>
                <a:gridCol w="3515851"/>
              </a:tblGrid>
              <a:tr h="120398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Industria Automotiva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55" marB="45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Industria de Equipamentos e Aparelhos para Distribuição de Energia Elétrica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55" marB="45755" anchor="ctr"/>
                </a:tc>
              </a:tr>
              <a:tr h="1245531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2"/>
                          </a:solidFill>
                        </a:rPr>
                        <a:t>1.285,51</a:t>
                      </a:r>
                      <a:endParaRPr lang="pt-BR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4" marR="91444" marT="45755" marB="45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2"/>
                          </a:solidFill>
                        </a:rPr>
                        <a:t>150,26</a:t>
                      </a:r>
                      <a:endParaRPr lang="pt-BR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4" marR="91444" marT="45755" marB="45755" anchor="ctr"/>
                </a:tc>
              </a:tr>
            </a:tbl>
          </a:graphicData>
        </a:graphic>
      </p:graphicFrame>
      <p:sp>
        <p:nvSpPr>
          <p:cNvPr id="43023" name="CaixaDeTexto 1"/>
          <p:cNvSpPr txBox="1">
            <a:spLocks noChangeArrowheads="1"/>
          </p:cNvSpPr>
          <p:nvPr/>
        </p:nvSpPr>
        <p:spPr bwMode="auto">
          <a:xfrm>
            <a:off x="2001838" y="1712913"/>
            <a:ext cx="512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INVESTIMENTO TOTAL POR SETOR</a:t>
            </a:r>
          </a:p>
        </p:txBody>
      </p:sp>
      <p:sp>
        <p:nvSpPr>
          <p:cNvPr id="43024" name="CaixaDeTexto 3"/>
          <p:cNvSpPr txBox="1">
            <a:spLocks noChangeArrowheads="1"/>
          </p:cNvSpPr>
          <p:nvPr/>
        </p:nvSpPr>
        <p:spPr bwMode="auto">
          <a:xfrm>
            <a:off x="1119188" y="5581650"/>
            <a:ext cx="7062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R$ 1.285,51 milhões: MMC  Automotores do Brasil Ltda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R$    150,26 milhões: STEMAC S/A Grupos Geradores</a:t>
            </a:r>
          </a:p>
        </p:txBody>
      </p:sp>
      <p:sp>
        <p:nvSpPr>
          <p:cNvPr id="43025" name="CaixaDeTexto 6"/>
          <p:cNvSpPr txBox="1">
            <a:spLocks noChangeArrowheads="1"/>
          </p:cNvSpPr>
          <p:nvPr/>
        </p:nvSpPr>
        <p:spPr bwMode="auto">
          <a:xfrm>
            <a:off x="3830638" y="5213350"/>
            <a:ext cx="217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EMPRESAS</a:t>
            </a:r>
          </a:p>
        </p:txBody>
      </p:sp>
      <p:sp>
        <p:nvSpPr>
          <p:cNvPr id="43026" name="CaixaDeTexto 11"/>
          <p:cNvSpPr txBox="1">
            <a:spLocks noChangeArrowheads="1"/>
          </p:cNvSpPr>
          <p:nvPr/>
        </p:nvSpPr>
        <p:spPr bwMode="auto">
          <a:xfrm>
            <a:off x="6511925" y="2212975"/>
            <a:ext cx="1481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R$ Milhões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50825" y="1341438"/>
            <a:ext cx="8497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</a:rPr>
              <a:t>Instrumentos de ação: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60564578"/>
              </p:ext>
            </p:extLst>
          </p:nvPr>
        </p:nvGraphicFramePr>
        <p:xfrm>
          <a:off x="346361" y="1895540"/>
          <a:ext cx="8424863" cy="412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Título 1"/>
          <p:cNvSpPr txBox="1">
            <a:spLocks/>
          </p:cNvSpPr>
          <p:nvPr/>
        </p:nvSpPr>
        <p:spPr bwMode="auto">
          <a:xfrm>
            <a:off x="762000" y="250825"/>
            <a:ext cx="6473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SUDECO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625475" y="1071563"/>
            <a:ext cx="79803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</a:rPr>
              <a:t>Perspectivas de investimentos em Infraestrutura</a:t>
            </a:r>
          </a:p>
        </p:txBody>
      </p:sp>
      <p:sp>
        <p:nvSpPr>
          <p:cNvPr id="45059" name="Rectangle 7"/>
          <p:cNvSpPr>
            <a:spLocks noChangeArrowheads="1"/>
          </p:cNvSpPr>
          <p:nvPr/>
        </p:nvSpPr>
        <p:spPr bwMode="auto">
          <a:xfrm>
            <a:off x="704850" y="511175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FDCO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846138" y="2190750"/>
          <a:ext cx="7415212" cy="276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59"/>
                <a:gridCol w="2867347"/>
                <a:gridCol w="1853803"/>
                <a:gridCol w="1853803"/>
              </a:tblGrid>
              <a:tr h="59907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UF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SETOR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INVEST. TOTAL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PART.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</a:rPr>
                        <a:t> FDCO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17" marB="45717" anchor="ctr"/>
                </a:tc>
              </a:tr>
              <a:tr h="64636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MT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Transporte (Rodovia)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2.556,43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500,00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</a:tr>
              <a:tr h="66212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GO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Transporte (Rodovia)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1.776,97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500,00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</a:tr>
              <a:tr h="853099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TOTAIS ===== &gt;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4.333,40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2"/>
                          </a:solidFill>
                        </a:rPr>
                        <a:t>1.000,00</a:t>
                      </a:r>
                      <a:endParaRPr lang="pt-BR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17" marB="45717" anchor="ctr"/>
                </a:tc>
              </a:tr>
            </a:tbl>
          </a:graphicData>
        </a:graphic>
      </p:graphicFrame>
      <p:sp>
        <p:nvSpPr>
          <p:cNvPr id="45087" name="CaixaDeTexto 1"/>
          <p:cNvSpPr txBox="1">
            <a:spLocks noChangeArrowheads="1"/>
          </p:cNvSpPr>
          <p:nvPr/>
        </p:nvSpPr>
        <p:spPr bwMode="auto">
          <a:xfrm>
            <a:off x="846138" y="5249863"/>
            <a:ext cx="74152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EMPRESAS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8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MT: CONCESSIONÁRIA ROTA  DO OESTE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GO:  MGO RODOVIAS</a:t>
            </a:r>
          </a:p>
        </p:txBody>
      </p:sp>
      <p:sp>
        <p:nvSpPr>
          <p:cNvPr id="45088" name="CaixaDeTexto 6"/>
          <p:cNvSpPr txBox="1">
            <a:spLocks noChangeArrowheads="1"/>
          </p:cNvSpPr>
          <p:nvPr/>
        </p:nvSpPr>
        <p:spPr bwMode="auto">
          <a:xfrm>
            <a:off x="6764338" y="1758950"/>
            <a:ext cx="1497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R$ Milhões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625475" y="1087438"/>
            <a:ext cx="79803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</a:rPr>
              <a:t>Perspectivas de investimentos em outros setores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704850" y="511175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FDCO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846138" y="2217738"/>
          <a:ext cx="7415212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259"/>
                <a:gridCol w="2867347"/>
                <a:gridCol w="1853803"/>
                <a:gridCol w="1853803"/>
              </a:tblGrid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UF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SETOR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INVEST. TOTAL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</a:rPr>
                        <a:t>PART.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</a:rPr>
                        <a:t> FDCO</a:t>
                      </a:r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MS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Industria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610,79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274,85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GO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Industria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686,60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baseline="0" dirty="0" smtClean="0">
                          <a:solidFill>
                            <a:schemeClr val="tx2"/>
                          </a:solidFill>
                        </a:rPr>
                        <a:t>270,09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</a:tr>
              <a:tr h="64027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GO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 smtClean="0">
                          <a:solidFill>
                            <a:schemeClr val="tx2"/>
                          </a:solidFill>
                        </a:rPr>
                        <a:t>Saúde-Serviços</a:t>
                      </a:r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 Hospitalares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76,72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30,89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</a:tr>
              <a:tr h="370951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TOTAIS:=====</a:t>
                      </a:r>
                      <a:r>
                        <a:rPr lang="pt-BR" sz="1800" b="1" baseline="0" dirty="0" smtClean="0">
                          <a:solidFill>
                            <a:schemeClr val="tx2"/>
                          </a:solidFill>
                          <a:sym typeface="Wingdings" pitchFamily="2" charset="2"/>
                        </a:rPr>
                        <a:t> &gt;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1.374,11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2"/>
                          </a:solidFill>
                        </a:rPr>
                        <a:t>575,83</a:t>
                      </a:r>
                      <a:endParaRPr lang="pt-BR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0" marR="91450" marT="45734" marB="45734" anchor="ctr"/>
                </a:tc>
              </a:tr>
            </a:tbl>
          </a:graphicData>
        </a:graphic>
      </p:graphicFrame>
      <p:sp>
        <p:nvSpPr>
          <p:cNvPr id="46116" name="CaixaDeTexto 1"/>
          <p:cNvSpPr txBox="1">
            <a:spLocks noChangeArrowheads="1"/>
          </p:cNvSpPr>
          <p:nvPr/>
        </p:nvSpPr>
        <p:spPr bwMode="auto">
          <a:xfrm>
            <a:off x="846138" y="4918075"/>
            <a:ext cx="7415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EMPRESAS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8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MS:  ADM  DO BRASIL LTDA – INDUSTRIA ALIMENTOS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GO:  CPX GOIANA MINERAÇÃO – INDUSTRIA DE CIMENTO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GO:  HOSPITAL LUCIO REBELO LTDA</a:t>
            </a:r>
          </a:p>
        </p:txBody>
      </p:sp>
      <p:sp>
        <p:nvSpPr>
          <p:cNvPr id="46117" name="CaixaDeTexto 6"/>
          <p:cNvSpPr txBox="1">
            <a:spLocks noChangeArrowheads="1"/>
          </p:cNvSpPr>
          <p:nvPr/>
        </p:nvSpPr>
        <p:spPr bwMode="auto">
          <a:xfrm>
            <a:off x="6731000" y="1838325"/>
            <a:ext cx="168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R$ Milhões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3"/>
          <p:cNvSpPr txBox="1">
            <a:spLocks noChangeArrowheads="1"/>
          </p:cNvSpPr>
          <p:nvPr/>
        </p:nvSpPr>
        <p:spPr bwMode="auto">
          <a:xfrm>
            <a:off x="977900" y="1292225"/>
            <a:ext cx="734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</a:rPr>
              <a:t>PERSPECTIVAS PARA 2015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188" y="2060575"/>
            <a:ext cx="8072437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ea typeface="ＭＳ Ｐゴシック" pitchFamily="34" charset="-128"/>
              </a:rPr>
              <a:t>Contratação de 100% dos recursos </a:t>
            </a:r>
            <a:r>
              <a:rPr lang="pt-BR" sz="2400" dirty="0">
                <a:ea typeface="ＭＳ Ｐゴシック" pitchFamily="34" charset="-128"/>
              </a:rPr>
              <a:t>empenhados.</a:t>
            </a:r>
            <a:endParaRPr lang="pt-BR" sz="2400" dirty="0">
              <a:ea typeface="ＭＳ Ｐゴシック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ea typeface="ＭＳ Ｐゴシック" pitchFamily="34" charset="-128"/>
              </a:rPr>
              <a:t>Empenho do orçamento total </a:t>
            </a:r>
            <a:r>
              <a:rPr lang="pt-BR" sz="2400" dirty="0">
                <a:ea typeface="ＭＳ Ｐゴシック" pitchFamily="34" charset="-128"/>
              </a:rPr>
              <a:t>previsto.</a:t>
            </a:r>
            <a:endParaRPr lang="pt-BR" sz="2400" dirty="0">
              <a:ea typeface="ＭＳ Ｐゴシック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ea typeface="ＭＳ Ｐゴシック" pitchFamily="34" charset="-128"/>
              </a:rPr>
              <a:t>Potencialização dos recursos do </a:t>
            </a:r>
            <a:r>
              <a:rPr lang="pt-BR" sz="2400" dirty="0">
                <a:ea typeface="ＭＳ Ｐゴシック" pitchFamily="34" charset="-128"/>
              </a:rPr>
              <a:t>FDCO.</a:t>
            </a:r>
            <a:endParaRPr lang="pt-BR" sz="2400" dirty="0">
              <a:ea typeface="ＭＳ Ｐゴシック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ea typeface="ＭＳ Ｐゴシック" pitchFamily="34" charset="-128"/>
              </a:rPr>
              <a:t>“</a:t>
            </a:r>
            <a:r>
              <a:rPr lang="pt-BR" sz="2400" i="1" dirty="0">
                <a:ea typeface="ＭＳ Ｐゴシック" pitchFamily="34" charset="-128"/>
              </a:rPr>
              <a:t>ROAD SHOW”</a:t>
            </a:r>
            <a:r>
              <a:rPr lang="pt-BR" sz="2400" dirty="0">
                <a:ea typeface="ＭＳ Ｐゴシック" pitchFamily="34" charset="-128"/>
              </a:rPr>
              <a:t> para apresentar o FDCO ao Setor </a:t>
            </a:r>
            <a:r>
              <a:rPr lang="pt-BR" sz="2400" dirty="0">
                <a:ea typeface="ＭＳ Ｐゴシック" pitchFamily="34" charset="-128"/>
              </a:rPr>
              <a:t>Produtivo.</a:t>
            </a:r>
            <a:endParaRPr lang="pt-BR" sz="2400" dirty="0">
              <a:ea typeface="ＭＳ Ｐゴシック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ea typeface="ＭＳ Ｐゴシック" pitchFamily="34" charset="-128"/>
              </a:rPr>
              <a:t>Revisão dos normativos e procedimentos operacionais.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pt-BR" sz="1600" dirty="0">
              <a:ea typeface="ＭＳ Ｐゴシック" pitchFamily="34" charset="-128"/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704850" y="527050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FDCO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075" r="-70"/>
          <a:stretch>
            <a:fillRect/>
          </a:stretch>
        </p:blipFill>
        <p:spPr bwMode="auto">
          <a:xfrm>
            <a:off x="17463" y="4160838"/>
            <a:ext cx="91503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0811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6400" b="1" dirty="0">
                <a:latin typeface="+mj-lt"/>
                <a:ea typeface="ＭＳ Ｐゴシック" charset="-128"/>
              </a:rPr>
              <a:t>Convênios</a:t>
            </a:r>
            <a:endParaRPr lang="pt-BR" sz="6400" b="1" dirty="0">
              <a:latin typeface="+mj-lt"/>
              <a:ea typeface="ＭＳ Ｐゴシック" charset="-128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2" y="3068960"/>
            <a:ext cx="3987155" cy="3057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altLang="pt-BR" sz="3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Convênios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alt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 para garantir o desenvolvimento da região.</a:t>
            </a:r>
          </a:p>
          <a:p>
            <a:pPr>
              <a:defRPr/>
            </a:pPr>
            <a:r>
              <a:rPr lang="pt-BR" alt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Emendas parlamentares/ Plano de Ação da </a:t>
            </a:r>
            <a:r>
              <a:rPr lang="pt-BR" altLang="pt-BR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Sudeco</a:t>
            </a:r>
            <a:r>
              <a:rPr lang="pt-BR" alt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t-BR" altLang="pt-B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altLang="pt-BR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pt-BR" altLang="pt-BR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27584" y="2769330"/>
            <a:ext cx="3382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800" b="0" dirty="0" smtClean="0">
                <a:solidFill>
                  <a:schemeClr val="tx2"/>
                </a:solidFill>
              </a:rPr>
              <a:t>Produção de leite em Bonfinópolis de Minas (MG) saltou de 30 mil para 180 mil litros por mês.</a:t>
            </a:r>
            <a:endParaRPr lang="pt-BR" altLang="pt-BR" sz="1800" b="0" dirty="0" smtClean="0">
              <a:solidFill>
                <a:schemeClr val="tx2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840465" y="2803052"/>
            <a:ext cx="3384376" cy="107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800" b="0" dirty="0" smtClean="0">
                <a:solidFill>
                  <a:schemeClr val="tx2"/>
                </a:solidFill>
              </a:rPr>
              <a:t>Máquina pá carregadeira impulsionou a agricultura familiar do município de </a:t>
            </a:r>
            <a:r>
              <a:rPr lang="pt-BR" altLang="pt-BR" sz="1800" b="0" dirty="0" err="1" smtClean="0">
                <a:solidFill>
                  <a:schemeClr val="tx2"/>
                </a:solidFill>
              </a:rPr>
              <a:t>Jesúpolis</a:t>
            </a:r>
            <a:r>
              <a:rPr lang="pt-BR" altLang="pt-BR" sz="1800" b="0" dirty="0" smtClean="0">
                <a:solidFill>
                  <a:schemeClr val="tx2"/>
                </a:solidFill>
              </a:rPr>
              <a:t> (MG).</a:t>
            </a:r>
            <a:endParaRPr lang="pt-BR" altLang="pt-BR" sz="1800" b="0" dirty="0" smtClean="0">
              <a:solidFill>
                <a:schemeClr val="tx2"/>
              </a:solidFill>
            </a:endParaRPr>
          </a:p>
        </p:txBody>
      </p:sp>
      <p:pic>
        <p:nvPicPr>
          <p:cNvPr id="7" name="Picture 2" descr="S:\Revista\Convênios\Bonfinópolis\DSCF5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5230"/>
            <a:ext cx="2396298" cy="179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:\Revista\Convênios\Jesúpolis\DSC00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5230"/>
            <a:ext cx="2395742" cy="179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075" r="-70"/>
          <a:stretch>
            <a:fillRect/>
          </a:stretch>
        </p:blipFill>
        <p:spPr bwMode="auto">
          <a:xfrm>
            <a:off x="12700" y="4203700"/>
            <a:ext cx="91503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tângulo 12"/>
          <p:cNvSpPr>
            <a:spLocks noChangeArrowheads="1"/>
          </p:cNvSpPr>
          <p:nvPr/>
        </p:nvSpPr>
        <p:spPr bwMode="auto">
          <a:xfrm>
            <a:off x="639763" y="169703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Plano Estratégico de Desenvolvimento do Centro-Oeste</a:t>
            </a:r>
          </a:p>
        </p:txBody>
      </p:sp>
      <p:pic>
        <p:nvPicPr>
          <p:cNvPr id="52228" name="Picture 2" descr="D:\Users\igor.silva\Documents\Telas\grafismo_novo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3" b="7703"/>
          <a:stretch>
            <a:fillRect/>
          </a:stretch>
        </p:blipFill>
        <p:spPr bwMode="auto">
          <a:xfrm>
            <a:off x="6350" y="663257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73463"/>
            <a:ext cx="69278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6804025" cy="896938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Estratégia de Desenvolvimento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5344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altLang="pt-BR" sz="2000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pt-BR" altLang="pt-BR" sz="2000" dirty="0">
                <a:solidFill>
                  <a:schemeClr val="tx2"/>
                </a:solidFill>
                <a:latin typeface="Arial" charset="0"/>
                <a:cs typeface="Arial" charset="0"/>
              </a:rPr>
              <a:t>O Plano Estratégico de Desenvolvimento caracteriza os estrangulamentos e tem como objetivo promover a inclusão social, a conservação do meio </a:t>
            </a:r>
            <a:r>
              <a:rPr lang="pt-BR" altLang="pt-BR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ambiente.</a:t>
            </a:r>
            <a:endParaRPr lang="pt-BR" altLang="pt-BR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  <a:defRPr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pt-BR" altLang="pt-BR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Desenvolvimento regional deve se sustentar em três pilares articulados:</a:t>
            </a:r>
          </a:p>
          <a:p>
            <a:pPr algn="ctr" eaLnBrk="1" hangingPunct="1">
              <a:buFontTx/>
              <a:buNone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509343" y="3200770"/>
          <a:ext cx="4150889" cy="325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0075" r="-70"/>
          <a:stretch>
            <a:fillRect/>
          </a:stretch>
        </p:blipFill>
        <p:spPr bwMode="auto">
          <a:xfrm>
            <a:off x="12700" y="4203700"/>
            <a:ext cx="915035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12"/>
          <p:cNvSpPr>
            <a:spLocks noChangeArrowheads="1"/>
          </p:cNvSpPr>
          <p:nvPr/>
        </p:nvSpPr>
        <p:spPr bwMode="auto">
          <a:xfrm>
            <a:off x="639763" y="1697038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Potencialidades e Estrangulamentos</a:t>
            </a:r>
          </a:p>
        </p:txBody>
      </p:sp>
      <p:pic>
        <p:nvPicPr>
          <p:cNvPr id="54276" name="Picture 2" descr="D:\Users\igor.silva\Documents\Telas\grafismo_novo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3" b="7703"/>
          <a:stretch>
            <a:fillRect/>
          </a:stretch>
        </p:blipFill>
        <p:spPr bwMode="auto">
          <a:xfrm>
            <a:off x="6350" y="663257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73463"/>
            <a:ext cx="69278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7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altLang="pt-BR" sz="24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Potencialidades e vantagens </a:t>
            </a: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competitivas </a:t>
            </a:r>
            <a:r>
              <a:rPr lang="pt-BR" altLang="pt-BR" sz="24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do </a:t>
            </a: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pt-BR" altLang="pt-BR" sz="24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</a:b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Centro-Oeste</a:t>
            </a:r>
            <a:endParaRPr lang="pt-BR" sz="2400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9538"/>
            <a:ext cx="8229600" cy="49291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Riqueza dos recursos naturais e da biodiversidade dos seus ecossistemas;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ü"/>
            </a:pPr>
            <a:endParaRPr lang="pt-BR" altLang="pt-BR" sz="18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concentração de grande manancial de recursos hídricos (sistema hidrográfico continental e aqüífero Guarani) para usos alternativos (agropecuário, transporte, geração hidrelétrica);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ü"/>
            </a:pPr>
            <a:endParaRPr lang="pt-BR" altLang="pt-BR" sz="18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base instalada do agronegócio;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pt-BR" altLang="pt-BR" sz="18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disponibilidade de solo de qualidade para a agropecuária;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pt-BR" altLang="pt-BR" sz="18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capacidade empreendedora e inovadora do empresariado regional;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pt-BR" altLang="pt-BR" sz="18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mercado consumidor regional em formação e expansão;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endParaRPr lang="pt-BR" altLang="pt-BR" sz="18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z="1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espaço de integração continental do Brasil (América do Sul) e saída para o Pacífico.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6913562" cy="823912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Áreas Perspectivas de investimento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Investimento em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infraestrutura econômica e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logística;</a:t>
            </a: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Projetos de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recuperação e aproveitamento do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meio-ambiente;</a:t>
            </a: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Diversificação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da estrutura 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produtiva;</a:t>
            </a:r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Adensamento das cadeias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produtivas (especialmente do agronegócio</a:t>
            </a: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pt-BR" altLang="pt-B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pt-BR" alt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Investimento em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serviços de infraestrutura social e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urbana.</a:t>
            </a: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762000" y="115888"/>
            <a:ext cx="6473825" cy="946150"/>
          </a:xfrm>
        </p:spPr>
        <p:txBody>
          <a:bodyPr/>
          <a:lstStyle/>
          <a:p>
            <a:r>
              <a:rPr lang="pt-BR" altLang="pt-BR" sz="3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PNDR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9750" y="1484313"/>
            <a:ext cx="8064500" cy="1981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Nacional de Desenvolvimento Regional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PNDR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tem como objetivo a redução das desigualdades de nível de vida entre as regiões brasileiras e a promoção da equidade no acesso a oportunidades de desenvolvimento.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instrumento que orienta os programas e ações de desenvolvimento regionais e define, no § 4º do art. 3º do Decreto nº 6.047/2007, as áreas prioritárias a serem desenvolvidas pela Sudeco na Região Centro-Oeste. São elas: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00100" lvl="1" indent="-400050" algn="just">
              <a:buFont typeface="+mj-lt"/>
              <a:buAutoNum type="romanLcPeriod"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Integrada de Desenvolvimento do Distrito Federal e Entorno (</a:t>
            </a:r>
            <a:r>
              <a:rPr 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00050" algn="just">
              <a:buFont typeface="+mj-lt"/>
              <a:buAutoNum type="romanLcPeriod"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 de Fronteira;</a:t>
            </a:r>
          </a:p>
          <a:p>
            <a:pPr marL="800100" lvl="1" indent="-400050" algn="just">
              <a:buFont typeface="+mj-lt"/>
              <a:buAutoNum type="romanLcPeriod"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Mesorregião de Águas Emendadas.</a:t>
            </a:r>
          </a:p>
          <a:p>
            <a:pPr marL="800100" lvl="1" indent="-400050" algn="just">
              <a:buFont typeface="+mj-lt"/>
              <a:buAutoNum type="romanLcPeriod"/>
              <a:defRPr/>
            </a:pPr>
            <a:endParaRPr 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 no Congresso </a:t>
            </a:r>
            <a:r>
              <a:rPr lang="pt-BR" sz="1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1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acional projeto de lei </a:t>
            </a:r>
            <a:r>
              <a:rPr lang="pt-BR" sz="1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nova </a:t>
            </a:r>
            <a:r>
              <a:rPr lang="pt-BR" sz="1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PNDR.</a:t>
            </a:r>
            <a:endParaRPr lang="pt-BR" sz="1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1625"/>
            <a:ext cx="6192837" cy="823913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altLang="pt-BR" sz="2800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Prioridades Institucionais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6165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altLang="pt-BR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Proposta para inclusão de programas no PPA;</a:t>
            </a:r>
            <a:endParaRPr lang="pt-BR" altLang="pt-B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Apoio a estados e municípios para a diminuição das desigualdades regionais e geração de emprego e renda;</a:t>
            </a:r>
            <a:endParaRPr lang="pt-BR" altLang="pt-B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pt-BR" altLang="pt-BR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Consolidação da </a:t>
            </a:r>
            <a:r>
              <a:rPr lang="pt-BR" altLang="pt-BR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Sudeco</a:t>
            </a:r>
            <a:r>
              <a:rPr lang="pt-BR" altLang="pt-BR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como principal ente federal da região Centro-Oeste.</a:t>
            </a:r>
            <a:endParaRPr lang="pt-BR" altLang="pt-B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altLang="pt-B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altLang="pt-BR" sz="24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fontAlgn="b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>
          <a:xfrm>
            <a:off x="546100" y="260350"/>
            <a:ext cx="6473825" cy="7207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Nova Sede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55763"/>
            <a:ext cx="2382838" cy="427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8372" name="Picture 3" descr="T:\ASCOM\Banco de imagens\Fotos nova sede\IMG_8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4"/>
          <a:stretch>
            <a:fillRect/>
          </a:stretch>
        </p:blipFill>
        <p:spPr bwMode="auto">
          <a:xfrm>
            <a:off x="1763713" y="1655763"/>
            <a:ext cx="288925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 descr="T:\ASCOM\Banco de imagens\Fotos nova sede\IMG_86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62375"/>
            <a:ext cx="28892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 txBox="1">
            <a:spLocks/>
          </p:cNvSpPr>
          <p:nvPr/>
        </p:nvSpPr>
        <p:spPr bwMode="auto">
          <a:xfrm>
            <a:off x="401638" y="476250"/>
            <a:ext cx="83534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2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Cleber Ávila</a:t>
            </a:r>
          </a:p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19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Superintendente</a:t>
            </a:r>
          </a:p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19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Superintendência do Desenvolvimento do Centro-Oeste</a:t>
            </a:r>
          </a:p>
          <a:p>
            <a:pPr algn="ctr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19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Ministério da Integração Nacional</a:t>
            </a:r>
          </a:p>
          <a:p>
            <a:pPr algn="ctr"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19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Telefone: (61) 3251-8020</a:t>
            </a:r>
          </a:p>
          <a:p>
            <a:pPr algn="ctr"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BR" altLang="pt-BR" sz="19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altLang="pt-BR" sz="1900" u="sng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cleber.avila@integracao.gov.b</a:t>
            </a:r>
            <a:r>
              <a:rPr lang="pt-BR" altLang="pt-BR" sz="1800" u="sng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pic>
        <p:nvPicPr>
          <p:cNvPr id="59395" name="Picture 2" descr="D:\Users\igor.silva\Documents\Telas\grafismo_nov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3" b="7703"/>
          <a:stretch>
            <a:fillRect/>
          </a:stretch>
        </p:blipFill>
        <p:spPr bwMode="auto">
          <a:xfrm>
            <a:off x="6350" y="663257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tângulo 1"/>
          <p:cNvSpPr>
            <a:spLocks noChangeArrowheads="1"/>
          </p:cNvSpPr>
          <p:nvPr/>
        </p:nvSpPr>
        <p:spPr bwMode="auto">
          <a:xfrm>
            <a:off x="650875" y="2463800"/>
            <a:ext cx="7848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832" r="-70"/>
          <a:stretch>
            <a:fillRect/>
          </a:stretch>
        </p:blipFill>
        <p:spPr bwMode="auto">
          <a:xfrm>
            <a:off x="0" y="3716338"/>
            <a:ext cx="91503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2" descr="D:\Users\igor.silva\Documents\Telas\grafismo_novo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3" b="7703"/>
          <a:stretch>
            <a:fillRect/>
          </a:stretch>
        </p:blipFill>
        <p:spPr bwMode="auto">
          <a:xfrm>
            <a:off x="6350" y="663257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D:\Users\igor.silva\Documents\Telas\Imagem1.png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5" r="31483"/>
          <a:stretch>
            <a:fillRect/>
          </a:stretch>
        </p:blipFill>
        <p:spPr bwMode="auto">
          <a:xfrm>
            <a:off x="5878513" y="3933825"/>
            <a:ext cx="23431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2" descr="D:\Users\igor.silva\Documents\CaravanaFCO2015\capa_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80437" r="4581" b="3564"/>
          <a:stretch>
            <a:fillRect/>
          </a:stretch>
        </p:blipFill>
        <p:spPr bwMode="auto">
          <a:xfrm>
            <a:off x="539750" y="5324475"/>
            <a:ext cx="80978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12775" y="115888"/>
            <a:ext cx="6696075" cy="946150"/>
          </a:xfrm>
        </p:spPr>
        <p:txBody>
          <a:bodyPr/>
          <a:lstStyle/>
          <a:p>
            <a:pPr eaLnBrk="1" hangingPunct="1"/>
            <a:r>
              <a:rPr lang="pt-BR" altLang="pt-BR" sz="32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Reestruturação da SUDECO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0" y="2204864"/>
            <a:ext cx="7705624" cy="428893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33625"/>
            <a:ext cx="1771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37" name="CaixaDeTexto 9"/>
          <p:cNvSpPr txBox="1">
            <a:spLocks noChangeArrowheads="1"/>
          </p:cNvSpPr>
          <p:nvPr/>
        </p:nvSpPr>
        <p:spPr bwMode="auto">
          <a:xfrm>
            <a:off x="612775" y="1268413"/>
            <a:ext cx="80629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2"/>
                </a:solidFill>
                <a:latin typeface="Arial" pitchFamily="34" charset="0"/>
              </a:rPr>
              <a:t>Publicado o decreto nº 8.277, de 27 de junho de 2014, com a estrutura regimental e o quadro demonstrativo dos cargos em comissão e das funções de confiança da Sudeco.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188" y="312738"/>
            <a:ext cx="7278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 de Organização Interna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06425" y="1341438"/>
            <a:ext cx="7781925" cy="410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cs typeface="Arial" panose="020B0604020202020204" pitchFamily="34" charset="0"/>
              </a:rPr>
              <a:t>Concurso Público</a:t>
            </a:r>
          </a:p>
          <a:p>
            <a:pPr>
              <a:defRPr/>
            </a:pPr>
            <a:endParaRPr lang="pt-BR" sz="1800" b="1" dirty="0">
              <a:cs typeface="Arial" panose="020B0604020202020204" pitchFamily="34" charset="0"/>
            </a:endParaRPr>
          </a:p>
          <a:p>
            <a:pPr marL="377825" indent="-377825" algn="just" eaLnBrk="1" hangingPunct="1">
              <a:lnSpc>
                <a:spcPct val="125000"/>
              </a:lnSpc>
              <a:buFont typeface="Arial" pitchFamily="34" charset="0"/>
              <a:buChar char="»"/>
              <a:tabLst>
                <a:tab pos="377825" algn="l"/>
              </a:tabLst>
              <a:defRPr/>
            </a:pPr>
            <a:r>
              <a:rPr lang="pt-BR" dirty="0">
                <a:cs typeface="Arial" panose="020B0604020202020204" pitchFamily="34" charset="0"/>
              </a:rPr>
              <a:t>Em </a:t>
            </a:r>
            <a:r>
              <a:rPr lang="pt-BR" b="1" dirty="0">
                <a:cs typeface="Arial" panose="020B0604020202020204" pitchFamily="34" charset="0"/>
              </a:rPr>
              <a:t>2013</a:t>
            </a:r>
            <a:r>
              <a:rPr lang="pt-BR" dirty="0">
                <a:cs typeface="Arial" panose="020B0604020202020204" pitchFamily="34" charset="0"/>
              </a:rPr>
              <a:t>, foram nomeados e tomaram posse os primeiros candidatos para o preenchimento de 100 cargos de nível médio e superior;</a:t>
            </a:r>
          </a:p>
          <a:p>
            <a:pPr marL="377825" indent="-377825" algn="just" eaLnBrk="1" hangingPunct="1">
              <a:lnSpc>
                <a:spcPct val="125000"/>
              </a:lnSpc>
              <a:buFont typeface="Arial" pitchFamily="34" charset="0"/>
              <a:buChar char="»"/>
              <a:tabLst>
                <a:tab pos="377825" algn="l"/>
              </a:tabLst>
              <a:defRPr/>
            </a:pPr>
            <a:endParaRPr lang="pt-BR" dirty="0">
              <a:cs typeface="Arial" panose="020B0604020202020204" pitchFamily="34" charset="0"/>
            </a:endParaRPr>
          </a:p>
          <a:p>
            <a:pPr marL="377825" indent="-377825" algn="just" eaLnBrk="1" hangingPunct="1">
              <a:lnSpc>
                <a:spcPct val="125000"/>
              </a:lnSpc>
              <a:buFont typeface="Arial" pitchFamily="34" charset="0"/>
              <a:buChar char="»"/>
              <a:tabLst>
                <a:tab pos="377825" algn="l"/>
              </a:tabLst>
              <a:defRPr/>
            </a:pPr>
            <a:r>
              <a:rPr lang="pt-BR" b="1" dirty="0">
                <a:cs typeface="Arial" panose="020B0604020202020204" pitchFamily="34" charset="0"/>
              </a:rPr>
              <a:t>Plano de Reestruturação </a:t>
            </a:r>
            <a:r>
              <a:rPr lang="pt-BR" dirty="0">
                <a:cs typeface="Arial" panose="020B0604020202020204" pitchFamily="34" charset="0"/>
              </a:rPr>
              <a:t>- criado em 27 de junho de 2014, com a publicação do Decreto n° 8.277;</a:t>
            </a:r>
          </a:p>
          <a:p>
            <a:pPr marL="377825" indent="-377825" algn="just" eaLnBrk="1" hangingPunct="1">
              <a:lnSpc>
                <a:spcPct val="125000"/>
              </a:lnSpc>
              <a:buFont typeface="Arial" pitchFamily="34" charset="0"/>
              <a:buChar char="»"/>
              <a:tabLst>
                <a:tab pos="377825" algn="l"/>
              </a:tabLst>
              <a:defRPr/>
            </a:pPr>
            <a:endParaRPr lang="pt-BR" dirty="0">
              <a:cs typeface="Arial" panose="020B0604020202020204" pitchFamily="34" charset="0"/>
            </a:endParaRPr>
          </a:p>
          <a:p>
            <a:pPr marL="377825" indent="-377825" algn="just" eaLnBrk="1" hangingPunct="1">
              <a:lnSpc>
                <a:spcPct val="125000"/>
              </a:lnSpc>
              <a:buFont typeface="Arial" pitchFamily="34" charset="0"/>
              <a:buChar char="»"/>
              <a:tabLst>
                <a:tab pos="377825" algn="l"/>
              </a:tabLst>
              <a:defRPr/>
            </a:pPr>
            <a:r>
              <a:rPr lang="pt-BR" b="1" dirty="0">
                <a:cs typeface="Arial" panose="020B0604020202020204" pitchFamily="34" charset="0"/>
              </a:rPr>
              <a:t>Comissão de Ética </a:t>
            </a:r>
            <a:r>
              <a:rPr lang="pt-BR" dirty="0">
                <a:cs typeface="Arial" panose="020B0604020202020204" pitchFamily="34" charset="0"/>
              </a:rPr>
              <a:t>- instituição da Comissão de Ética da </a:t>
            </a:r>
            <a:r>
              <a:rPr lang="pt-BR" dirty="0" err="1" smtClean="0">
                <a:cs typeface="Arial" panose="020B0604020202020204" pitchFamily="34" charset="0"/>
              </a:rPr>
              <a:t>Sudeco</a:t>
            </a:r>
            <a:r>
              <a:rPr lang="pt-BR" dirty="0" smtClean="0">
                <a:cs typeface="Arial" panose="020B0604020202020204" pitchFamily="34" charset="0"/>
              </a:rPr>
              <a:t>, </a:t>
            </a:r>
            <a:r>
              <a:rPr lang="pt-BR" dirty="0">
                <a:cs typeface="Arial" panose="020B0604020202020204" pitchFamily="34" charset="0"/>
              </a:rPr>
              <a:t>pela portaria n° 142, de 22 de julho de 2014;</a:t>
            </a:r>
            <a:endParaRPr lang="pt-BR" sz="1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Projetos e Ações</a:t>
            </a:r>
          </a:p>
        </p:txBody>
      </p:sp>
      <p:sp>
        <p:nvSpPr>
          <p:cNvPr id="20483" name="Retângulo 5"/>
          <p:cNvSpPr>
            <a:spLocks noChangeArrowheads="1"/>
          </p:cNvSpPr>
          <p:nvPr/>
        </p:nvSpPr>
        <p:spPr bwMode="auto">
          <a:xfrm>
            <a:off x="539750" y="1370013"/>
            <a:ext cx="7632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SzPct val="75000"/>
            </a:pPr>
            <a:r>
              <a:rPr lang="pt-BR" altLang="pt-BR" sz="1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Orçamento Impositivo </a:t>
            </a:r>
            <a:r>
              <a:rPr lang="pt-BR" altLang="pt-BR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A superintendência conveniou cerca de 100% das ações do orçamento impositivo (46 convênios);</a:t>
            </a:r>
          </a:p>
        </p:txBody>
      </p:sp>
      <p:sp>
        <p:nvSpPr>
          <p:cNvPr id="20484" name="Retângulo 2"/>
          <p:cNvSpPr>
            <a:spLocks noChangeArrowheads="1"/>
          </p:cNvSpPr>
          <p:nvPr/>
        </p:nvSpPr>
        <p:spPr bwMode="auto">
          <a:xfrm>
            <a:off x="547688" y="1916113"/>
            <a:ext cx="363855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Arial" pitchFamily="34" charset="0"/>
              <a:buChar char="•"/>
            </a:pPr>
            <a:endParaRPr lang="pt-BR" altLang="pt-BR" sz="1700" dirty="0">
              <a:cs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pt-BR" altLang="pt-BR" sz="1700" b="1" dirty="0">
                <a:cs typeface="Arial" pitchFamily="34" charset="0"/>
              </a:rPr>
              <a:t>Cartilha ( Por que investir no Centro – Oeste?) – </a:t>
            </a:r>
            <a:r>
              <a:rPr lang="pt-BR" altLang="pt-BR" sz="1700" dirty="0">
                <a:cs typeface="Arial" pitchFamily="34" charset="0"/>
              </a:rPr>
              <a:t>descreve oportunidades de investimento na região Centro – Oeste;</a:t>
            </a:r>
          </a:p>
          <a:p>
            <a:pPr eaLnBrk="1" hangingPunct="1">
              <a:spcBef>
                <a:spcPct val="20000"/>
              </a:spcBef>
              <a:buSzPct val="75000"/>
              <a:buFont typeface="Arial" pitchFamily="34" charset="0"/>
              <a:buChar char="•"/>
            </a:pPr>
            <a:endParaRPr lang="pt-BR" altLang="pt-BR" sz="1700" dirty="0">
              <a:cs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pt-BR" altLang="pt-BR" sz="1700" b="1" dirty="0">
                <a:cs typeface="Arial" pitchFamily="34" charset="0"/>
              </a:rPr>
              <a:t>Cartilha (Alocação de Emendas)</a:t>
            </a:r>
            <a:r>
              <a:rPr lang="pt-BR" altLang="pt-BR" sz="1700" dirty="0">
                <a:cs typeface="Arial" pitchFamily="34" charset="0"/>
              </a:rPr>
              <a:t> – possui os critérios e as prioridades da </a:t>
            </a:r>
            <a:r>
              <a:rPr lang="pt-BR" altLang="pt-BR" sz="1700" dirty="0" err="1">
                <a:cs typeface="Arial" pitchFamily="34" charset="0"/>
              </a:rPr>
              <a:t>Sudeco</a:t>
            </a:r>
            <a:r>
              <a:rPr lang="pt-BR" altLang="pt-BR" sz="1700" dirty="0">
                <a:cs typeface="Arial" pitchFamily="34" charset="0"/>
              </a:rPr>
              <a:t> para alocação de recursos orçamentários oriundos de Emendas Parlamentares, Emendas de Bancadas ou Emendas de Comissão e do Relator Geral, propostos ao Orçamento Geral da União (OGU);</a:t>
            </a:r>
          </a:p>
          <a:p>
            <a:pPr eaLnBrk="1" hangingPunct="1">
              <a:spcBef>
                <a:spcPct val="20000"/>
              </a:spcBef>
              <a:buSzPct val="75000"/>
              <a:buFont typeface="Arial" pitchFamily="34" charset="0"/>
              <a:buChar char="•"/>
            </a:pPr>
            <a:endParaRPr lang="pt-BR" altLang="pt-BR" sz="1700" dirty="0">
              <a:cs typeface="Arial" pitchFamily="34" charset="0"/>
            </a:endParaRPr>
          </a:p>
        </p:txBody>
      </p:sp>
      <p:pic>
        <p:nvPicPr>
          <p:cNvPr id="103426" name="Picture 2" descr="D:\Users\paloma.figueiroa.SUDECO\Downloads\cartilha_investimentos_modelo01_azul_22_04_201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27" y="2348880"/>
            <a:ext cx="3168352" cy="3215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9750" y="1124744"/>
            <a:ext cx="8231188" cy="1305719"/>
          </a:xfrm>
        </p:spPr>
        <p:txBody>
          <a:bodyPr/>
          <a:lstStyle/>
          <a:p>
            <a:pPr algn="just" eaLnBrk="1" hangingPunct="1"/>
            <a:r>
              <a:rPr lang="pt-BR" altLang="pt-BR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Vistoria </a:t>
            </a:r>
            <a:r>
              <a:rPr lang="pt-BR" altLang="pt-BR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 contratação </a:t>
            </a:r>
            <a:r>
              <a:rPr lang="pt-BR" altLang="pt-BR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designado grupo de trabalho para elaboração de termo de referência para contratação de apoio técnico especializado</a:t>
            </a:r>
            <a:r>
              <a:rPr lang="pt-BR" altLang="pt-BR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1" hangingPunct="1"/>
            <a:endParaRPr lang="pt-BR" altLang="pt-BR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pt-BR" altLang="pt-BR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Compra de equipamentos de engenharia -  </a:t>
            </a:r>
            <a:r>
              <a:rPr lang="pt-BR" altLang="pt-BR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Materiais de apoio para vistorias;</a:t>
            </a:r>
            <a:endParaRPr lang="pt-BR" altLang="pt-BR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 bwMode="auto">
          <a:xfrm>
            <a:off x="539750" y="2492375"/>
            <a:ext cx="36385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buFont typeface="Arial" pitchFamily="34" charset="0"/>
              <a:buChar char="•"/>
              <a:defRPr/>
            </a:pPr>
            <a:r>
              <a:rPr lang="pt-BR" altLang="pt-BR" sz="17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 Brasília-Luziânia –</a:t>
            </a:r>
            <a:r>
              <a:rPr lang="pt-BR" altLang="pt-BR" sz="17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análise pela área técnica os produtos 1 e 2 referentes ao estudo de viabilidade – EVTEA Brasília-Luziânia;</a:t>
            </a:r>
          </a:p>
          <a:p>
            <a:pPr>
              <a:buFont typeface="Arial" pitchFamily="34" charset="0"/>
              <a:buChar char="•"/>
              <a:defRPr/>
            </a:pPr>
            <a:endParaRPr lang="pt-BR" altLang="pt-BR" sz="17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altLang="pt-BR" sz="1700" b="1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 Brasília-Anápolis-Goiânia –</a:t>
            </a:r>
            <a:r>
              <a:rPr lang="pt-BR" altLang="pt-BR" sz="17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Apresentados e aprovados os 5 produtos referentes ao EVTEA BSB-Anápolis-Goiânia. Fase de definição dos traçados das premissas vocacionais da ferrovia.</a:t>
            </a:r>
          </a:p>
          <a:p>
            <a:pPr>
              <a:buFont typeface="Arial" pitchFamily="34" charset="0"/>
              <a:buChar char="•"/>
              <a:defRPr/>
            </a:pPr>
            <a:endParaRPr lang="pt-BR" sz="17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 descr="D:\Users\igor.silva\Documents\Cartilha_SUDECO\sots200711-01_300dp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150" y="2492375"/>
            <a:ext cx="4147761" cy="2699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Projetos e 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23850" y="1484313"/>
            <a:ext cx="8420100" cy="1981200"/>
          </a:xfrm>
        </p:spPr>
        <p:txBody>
          <a:bodyPr/>
          <a:lstStyle/>
          <a:p>
            <a:pPr algn="just">
              <a:defRPr/>
            </a:pP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 </a:t>
            </a:r>
            <a:r>
              <a:rPr lang="pt-BR" altLang="pt-BR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Sudeco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1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Senir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transferência à </a:t>
            </a:r>
            <a:r>
              <a:rPr lang="pt-BR" altLang="pt-BR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Sudeco</a:t>
            </a:r>
            <a:r>
              <a:rPr lang="pt-BR" altLang="pt-BR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gestão e da fiscalização de projetos da SENIR 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(R$ 430 milhões).</a:t>
            </a:r>
          </a:p>
          <a:p>
            <a:pPr algn="just">
              <a:defRPr/>
            </a:pPr>
            <a:endParaRPr lang="pt-BR" altLang="pt-BR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da agricultura irrigada para a promoção do desenvolvimento e o combate às desigualdades regionais, como a implantação de sistemas e projetos de irrigação, a elaboração de estudos e a implantação de </a:t>
            </a: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obras.</a:t>
            </a:r>
          </a:p>
          <a:p>
            <a:pPr marL="457200" lvl="1" indent="0" algn="just">
              <a:buNone/>
              <a:defRPr/>
            </a:pPr>
            <a:endParaRPr lang="pt-BR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  <a:defRPr/>
            </a:pPr>
            <a:endParaRPr lang="pt-BR" altLang="pt-B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  <a:defRPr/>
            </a:pPr>
            <a:endParaRPr lang="pt-BR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  <a:defRPr/>
            </a:pPr>
            <a:endParaRPr lang="pt-BR" altLang="pt-B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Erva-Mate</a:t>
            </a:r>
            <a:endParaRPr lang="pt-BR" altLang="pt-BR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pt-BR" altLang="pt-B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resgatar e estimular a produção da erva </a:t>
            </a: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mate; </a:t>
            </a:r>
            <a:endParaRPr lang="pt-BR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 entre a </a:t>
            </a:r>
            <a:r>
              <a:rPr lang="pt-BR" altLang="pt-BR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Sudeco</a:t>
            </a: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Governo do Mato Grosso do Sul e instituições </a:t>
            </a: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privadas;</a:t>
            </a:r>
            <a:endParaRPr lang="pt-BR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pt-BR" altLang="pt-BR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 milhões investidos em ações para fortalecer a cadeia produtiva em 15 municípios.</a:t>
            </a:r>
          </a:p>
          <a:p>
            <a:pPr marL="457200" lvl="1" indent="0" algn="just">
              <a:buFont typeface="Arial" pitchFamily="34" charset="0"/>
              <a:buNone/>
              <a:defRPr/>
            </a:pPr>
            <a:endParaRPr lang="pt-BR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endParaRPr lang="pt-BR" altLang="pt-BR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endParaRPr lang="pt-BR" altLang="pt-BR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278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Projetos e Ações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3356992"/>
            <a:ext cx="84249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pt-BR" altLang="pt-BR" sz="1600" b="1" dirty="0">
                <a:cs typeface="Arial" pitchFamily="34" charset="0"/>
              </a:rPr>
              <a:t>Parceria </a:t>
            </a:r>
            <a:r>
              <a:rPr lang="pt-BR" altLang="pt-BR" sz="1600" b="1" dirty="0" err="1">
                <a:cs typeface="Arial" pitchFamily="34" charset="0"/>
              </a:rPr>
              <a:t>Sudeco</a:t>
            </a:r>
            <a:r>
              <a:rPr lang="pt-BR" altLang="pt-BR" sz="1600" b="1" dirty="0">
                <a:cs typeface="Arial" pitchFamily="34" charset="0"/>
              </a:rPr>
              <a:t> e BNDES– </a:t>
            </a:r>
            <a:r>
              <a:rPr lang="pt-BR" altLang="pt-BR" sz="1600" dirty="0">
                <a:cs typeface="Arial" panose="020B0604020202020204" pitchFamily="34" charset="0"/>
              </a:rPr>
              <a:t>C</a:t>
            </a:r>
            <a:r>
              <a:rPr lang="pt-BR" sz="1600" dirty="0">
                <a:cs typeface="Arial" panose="020B0604020202020204" pitchFamily="34" charset="0"/>
              </a:rPr>
              <a:t>elebração de projetos para o desenvolvimento regional. Acordo para a execução de cinco projetos em áreas estratégicas de atuação da </a:t>
            </a:r>
            <a:r>
              <a:rPr lang="pt-BR" sz="1600" dirty="0" err="1">
                <a:cs typeface="Arial" panose="020B0604020202020204" pitchFamily="34" charset="0"/>
              </a:rPr>
              <a:t>Sudeco</a:t>
            </a:r>
            <a:r>
              <a:rPr lang="pt-BR" sz="1600" dirty="0">
                <a:cs typeface="Arial" panose="020B0604020202020204" pitchFamily="34" charset="0"/>
              </a:rPr>
              <a:t>: Cadeia do leite em Mato Grosso e Mato Grosso do Sul; Frutos do Cerrado e Cadeia dos Resíduos Sólidos de Luziânia e Cidade Ocidental (GO).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12719</TotalTime>
  <Words>2123</Words>
  <Application>Microsoft Office PowerPoint</Application>
  <PresentationFormat>Apresentação na tela (4:3)</PresentationFormat>
  <Paragraphs>457</Paragraphs>
  <Slides>42</Slides>
  <Notes>42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42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MS PGothic</vt:lpstr>
      <vt:lpstr>Symbol</vt:lpstr>
      <vt:lpstr>Tema do Office</vt:lpstr>
      <vt:lpstr>Microsoft Excel Chart</vt:lpstr>
      <vt:lpstr>Gráfico do Microsoft Excel</vt:lpstr>
      <vt:lpstr>Apresentação do PowerPoint</vt:lpstr>
      <vt:lpstr>SUDECO</vt:lpstr>
      <vt:lpstr>Apresentação do PowerPoint</vt:lpstr>
      <vt:lpstr>PNDR</vt:lpstr>
      <vt:lpstr>Reestruturação da SUDECO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Convênios</vt:lpstr>
      <vt:lpstr>Apresentação do PowerPoint</vt:lpstr>
      <vt:lpstr>Estratégia de Desenvolvimento</vt:lpstr>
      <vt:lpstr>Apresentação do PowerPoint</vt:lpstr>
      <vt:lpstr>Potencialidades e vantagens competitivas do  Centro-Oeste</vt:lpstr>
      <vt:lpstr>Áreas Perspectivas de investimento</vt:lpstr>
      <vt:lpstr>Prioridades Institucionais</vt:lpstr>
      <vt:lpstr>Nova Sede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de Processamento de Chocolate</dc:title>
  <dc:creator>Renato Abeilar Romeiro Gomes</dc:creator>
  <cp:lastModifiedBy>Valéria Maria do Prado Chaves Pinheiro Lopes</cp:lastModifiedBy>
  <cp:revision>702</cp:revision>
  <cp:lastPrinted>2015-04-28T21:04:02Z</cp:lastPrinted>
  <dcterms:created xsi:type="dcterms:W3CDTF">1997-06-28T17:38:22Z</dcterms:created>
  <dcterms:modified xsi:type="dcterms:W3CDTF">2015-04-28T22:07:25Z</dcterms:modified>
</cp:coreProperties>
</file>