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1.jpg" ContentType="image/jpg"/>
  <Override PartName="/ppt/media/image12.jpg" ContentType="image/jpg"/>
  <Override PartName="/ppt/notesSlides/notesSlide2.xml" ContentType="application/vnd.openxmlformats-officedocument.presentationml.notesSlide+xml"/>
  <Override PartName="/ppt/media/image13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442" r:id="rId3"/>
    <p:sldId id="4334" r:id="rId4"/>
    <p:sldId id="4335" r:id="rId5"/>
    <p:sldId id="4336" r:id="rId6"/>
    <p:sldId id="553" r:id="rId7"/>
    <p:sldId id="554" r:id="rId8"/>
    <p:sldId id="4337" r:id="rId9"/>
    <p:sldId id="4338" r:id="rId10"/>
    <p:sldId id="4339" r:id="rId11"/>
    <p:sldId id="4340" r:id="rId12"/>
    <p:sldId id="4342" r:id="rId13"/>
    <p:sldId id="4341" r:id="rId14"/>
    <p:sldId id="4343" r:id="rId15"/>
    <p:sldId id="4330" r:id="rId16"/>
    <p:sldId id="434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C0"/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3" autoAdjust="0"/>
    <p:restoredTop sz="94776" autoAdjust="0"/>
  </p:normalViewPr>
  <p:slideViewPr>
    <p:cSldViewPr snapToGrid="0" snapToObjects="1">
      <p:cViewPr varScale="1">
        <p:scale>
          <a:sx n="105" d="100"/>
          <a:sy n="105" d="100"/>
        </p:scale>
        <p:origin x="102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d.finep.gov.br\Compart\DRIN\DRIN\Adriana\Apresenta&#231;&#245;es\CD%20FNDCT%20out2024\Cr&#233;dito%20para%20CD%20FNDCT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d.finep.gov.br\Compart\DRIN\DRIN\Adriana\Apresenta&#231;&#245;es\CD%20FNDCT%20out2024\Cr&#233;dito%20para%20CD%20FNDC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905514444881358E-2"/>
          <c:y val="5.0458715596330278E-2"/>
          <c:w val="0.87998747404511846"/>
          <c:h val="0.719659715344328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'Histórico 2022-2024 (2)'!$B$20</c:f>
              <c:strCache>
                <c:ptCount val="1"/>
                <c:pt idx="0">
                  <c:v> LOA não reembolsável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'Histórico 2022-2024 (2)'!$I$14:$Y$14</c:f>
              <c:numCache>
                <c:formatCode>_(* #,##0_);_(* \(#,##0\);_(* "-"??_);_(@_)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'Histórico 2022-2024 (2)'!$I$20:$Y$20</c:f>
              <c:numCache>
                <c:formatCode>_-* #,##0_-;\-* #,##0_-;_-* "-"??_-;_-@_-</c:formatCode>
                <c:ptCount val="17"/>
                <c:pt idx="0">
                  <c:v>4249.427183892366</c:v>
                </c:pt>
                <c:pt idx="1">
                  <c:v>4175.068695646487</c:v>
                </c:pt>
                <c:pt idx="2">
                  <c:v>5814.854174880249</c:v>
                </c:pt>
                <c:pt idx="3">
                  <c:v>4325.3981484645929</c:v>
                </c:pt>
                <c:pt idx="4">
                  <c:v>5292.2213247681811</c:v>
                </c:pt>
                <c:pt idx="5">
                  <c:v>6645.4979712744125</c:v>
                </c:pt>
                <c:pt idx="6">
                  <c:v>6044.8558437932807</c:v>
                </c:pt>
                <c:pt idx="7">
                  <c:v>4537.771814625049</c:v>
                </c:pt>
                <c:pt idx="8">
                  <c:v>1489.5824541513705</c:v>
                </c:pt>
                <c:pt idx="9">
                  <c:v>1677.1825799279786</c:v>
                </c:pt>
                <c:pt idx="10">
                  <c:v>1263.7006701116456</c:v>
                </c:pt>
                <c:pt idx="11">
                  <c:v>1083.6331146496498</c:v>
                </c:pt>
                <c:pt idx="12">
                  <c:v>1138.378617413573</c:v>
                </c:pt>
                <c:pt idx="13">
                  <c:v>1208.7735801247754</c:v>
                </c:pt>
                <c:pt idx="14">
                  <c:v>2905.8535523911473</c:v>
                </c:pt>
                <c:pt idx="15">
                  <c:v>4979.08</c:v>
                </c:pt>
                <c:pt idx="16">
                  <c:v>6362.3306990000001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8-48F6-B408-FA694276329D}"/>
            </c:ext>
          </c:extLst>
        </c:ser>
        <c:ser>
          <c:idx val="1"/>
          <c:order val="1"/>
          <c:tx>
            <c:strRef>
              <c:f>'Histórico 2022-2024 (2)'!$B$21</c:f>
              <c:strCache>
                <c:ptCount val="1"/>
                <c:pt idx="0">
                  <c:v> LOA reserva de contingência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'Histórico 2022-2024 (2)'!$I$14:$Y$14</c:f>
              <c:numCache>
                <c:formatCode>_(* #,##0_);_(* \(#,##0\);_(* "-"??_);_(@_)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'Histórico 2022-2024 (2)'!$I$21:$Y$21</c:f>
              <c:numCache>
                <c:formatCode>_-* #,##0_-;\-* #,##0_-;_-* "-"??_-;_-@_-</c:formatCode>
                <c:ptCount val="17"/>
                <c:pt idx="0">
                  <c:v>2251.4885889005964</c:v>
                </c:pt>
                <c:pt idx="1">
                  <c:v>1018.9219803421241</c:v>
                </c:pt>
                <c:pt idx="2">
                  <c:v>0</c:v>
                </c:pt>
                <c:pt idx="3">
                  <c:v>628.50226667930474</c:v>
                </c:pt>
                <c:pt idx="4">
                  <c:v>0</c:v>
                </c:pt>
                <c:pt idx="5">
                  <c:v>27.511158408257085</c:v>
                </c:pt>
                <c:pt idx="6">
                  <c:v>42.256879063002174</c:v>
                </c:pt>
                <c:pt idx="7">
                  <c:v>0</c:v>
                </c:pt>
                <c:pt idx="8">
                  <c:v>2288.4910022702556</c:v>
                </c:pt>
                <c:pt idx="9">
                  <c:v>1951.2745726579712</c:v>
                </c:pt>
                <c:pt idx="10">
                  <c:v>3052.7506629863801</c:v>
                </c:pt>
                <c:pt idx="11">
                  <c:v>4311.9552607098185</c:v>
                </c:pt>
                <c:pt idx="12">
                  <c:v>5215.6964881681079</c:v>
                </c:pt>
                <c:pt idx="13">
                  <c:v>2853.5079715041129</c:v>
                </c:pt>
                <c:pt idx="14">
                  <c:v>3662.4333259740729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8-48F6-B408-FA694276329D}"/>
            </c:ext>
          </c:extLst>
        </c:ser>
        <c:ser>
          <c:idx val="2"/>
          <c:order val="2"/>
          <c:tx>
            <c:strRef>
              <c:f>'Histórico 2022-2024 (2)'!$B$22</c:f>
              <c:strCache>
                <c:ptCount val="1"/>
                <c:pt idx="0">
                  <c:v> LOA reembolsável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'Histórico 2022-2024 (2)'!$I$14:$Y$14</c:f>
              <c:numCache>
                <c:formatCode>_(* #,##0_);_(* \(#,##0\);_(* "-"??_);_(@_)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'Histórico 2022-2024 (2)'!$I$22:$Y$22</c:f>
              <c:numCache>
                <c:formatCode>_-* #,##0_-;\-* #,##0_-;_-* "-"??_-;_-@_-</c:formatCode>
                <c:ptCount val="17"/>
                <c:pt idx="0">
                  <c:v>526.80936858333962</c:v>
                </c:pt>
                <c:pt idx="1">
                  <c:v>1389.8552919592191</c:v>
                </c:pt>
                <c:pt idx="2">
                  <c:v>861.52347389928946</c:v>
                </c:pt>
                <c:pt idx="3">
                  <c:v>1581.4173477332224</c:v>
                </c:pt>
                <c:pt idx="4">
                  <c:v>1754.3259180664463</c:v>
                </c:pt>
                <c:pt idx="5">
                  <c:v>3655.1305976565855</c:v>
                </c:pt>
                <c:pt idx="6">
                  <c:v>0</c:v>
                </c:pt>
                <c:pt idx="7">
                  <c:v>1507.4590990325316</c:v>
                </c:pt>
                <c:pt idx="8">
                  <c:v>1290.4003358083633</c:v>
                </c:pt>
                <c:pt idx="9">
                  <c:v>1239.3352793190568</c:v>
                </c:pt>
                <c:pt idx="10">
                  <c:v>1515.6631855007306</c:v>
                </c:pt>
                <c:pt idx="11">
                  <c:v>1798.5294588775264</c:v>
                </c:pt>
                <c:pt idx="12">
                  <c:v>1982.1824495601006</c:v>
                </c:pt>
                <c:pt idx="13">
                  <c:v>4062.945592260442</c:v>
                </c:pt>
                <c:pt idx="14">
                  <c:v>2905.8535523911473</c:v>
                </c:pt>
                <c:pt idx="15">
                  <c:v>4979.08</c:v>
                </c:pt>
                <c:pt idx="16">
                  <c:v>6362.3306990000001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8-48F6-B408-FA6942763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242863"/>
        <c:axId val="105241903"/>
      </c:barChart>
      <c:lineChart>
        <c:grouping val="standard"/>
        <c:varyColors val="0"/>
        <c:ser>
          <c:idx val="3"/>
          <c:order val="3"/>
          <c:tx>
            <c:strRef>
              <c:f>'Histórico 2022-2024 (2)'!$B$23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'Histórico 2022-2024 (2)'!$I$14:$Y$14</c:f>
              <c:numCache>
                <c:formatCode>_(* #,##0_);_(* \(#,##0\);_(* "-"??_);_(@_)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'Histórico 2022-2024 (2)'!$I$23:$Y$23</c:f>
              <c:numCache>
                <c:formatCode>_-* #,##0_-;\-* #,##0_-;_-* "-"??_-;_-@_-</c:formatCode>
                <c:ptCount val="17"/>
                <c:pt idx="0">
                  <c:v>7027.7251413763024</c:v>
                </c:pt>
                <c:pt idx="1">
                  <c:v>6583.8459679478301</c:v>
                </c:pt>
                <c:pt idx="2">
                  <c:v>6676.3776487795385</c:v>
                </c:pt>
                <c:pt idx="3">
                  <c:v>6535.31776287712</c:v>
                </c:pt>
                <c:pt idx="4">
                  <c:v>7046.5472428346275</c:v>
                </c:pt>
                <c:pt idx="5">
                  <c:v>10328.139727339254</c:v>
                </c:pt>
                <c:pt idx="6">
                  <c:v>6087.1127228562827</c:v>
                </c:pt>
                <c:pt idx="7">
                  <c:v>6045.2309136575805</c:v>
                </c:pt>
                <c:pt idx="8">
                  <c:v>5068.4737922299901</c:v>
                </c:pt>
                <c:pt idx="9">
                  <c:v>4867.7924319050071</c:v>
                </c:pt>
                <c:pt idx="10">
                  <c:v>5832.1145185987571</c:v>
                </c:pt>
                <c:pt idx="11">
                  <c:v>7194.1178342369949</c:v>
                </c:pt>
                <c:pt idx="12">
                  <c:v>8336.2575551417813</c:v>
                </c:pt>
                <c:pt idx="13">
                  <c:v>8125.2271438893304</c:v>
                </c:pt>
                <c:pt idx="14">
                  <c:v>9474.140430756368</c:v>
                </c:pt>
                <c:pt idx="15">
                  <c:v>9958.16</c:v>
                </c:pt>
                <c:pt idx="16">
                  <c:v>12724.661398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A8-48F6-B408-FA6942763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42863"/>
        <c:axId val="105241903"/>
      </c:lineChart>
      <c:catAx>
        <c:axId val="105242863"/>
        <c:scaling>
          <c:orientation val="minMax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105241903"/>
        <c:crosses val="autoZero"/>
        <c:auto val="1"/>
        <c:lblAlgn val="ctr"/>
        <c:lblOffset val="100"/>
        <c:noMultiLvlLbl val="0"/>
      </c:catAx>
      <c:valAx>
        <c:axId val="10524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10524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r>
              <a:rPr lang="en-US" dirty="0" err="1">
                <a:solidFill>
                  <a:schemeClr val="accent1"/>
                </a:solidFill>
              </a:rPr>
              <a:t>Quantidade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Projetos</a:t>
            </a:r>
            <a:endParaRPr lang="en-US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Gráficos!$B$36</c:f>
              <c:strCache>
                <c:ptCount val="1"/>
                <c:pt idx="0">
                  <c:v>Quantidade de Projetos</c:v>
                </c:pt>
              </c:strCache>
            </c:strRef>
          </c:tx>
          <c:spPr>
            <a:solidFill>
              <a:srgbClr val="005051">
                <a:lumMod val="90000"/>
                <a:lumOff val="1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4496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Gráficos!$A$37:$A$39</c:f>
              <c:strCache>
                <c:ptCount val="3"/>
                <c:pt idx="0">
                  <c:v>2023</c:v>
                </c:pt>
                <c:pt idx="1">
                  <c:v>2023 até 3o tri</c:v>
                </c:pt>
                <c:pt idx="2">
                  <c:v>2024 até 3o tri</c:v>
                </c:pt>
              </c:strCache>
            </c:strRef>
          </c:cat>
          <c:val>
            <c:numRef>
              <c:f>Gráficos!$B$37:$B$39</c:f>
              <c:numCache>
                <c:formatCode>General</c:formatCode>
                <c:ptCount val="3"/>
                <c:pt idx="0">
                  <c:v>609</c:v>
                </c:pt>
                <c:pt idx="1">
                  <c:v>398</c:v>
                </c:pt>
                <c:pt idx="2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5-4ED6-AC90-622525B0C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4365599"/>
        <c:axId val="1504367999"/>
      </c:barChart>
      <c:catAx>
        <c:axId val="150436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endParaRPr lang="pt-BR"/>
          </a:p>
        </c:txPr>
        <c:crossAx val="1504367999"/>
        <c:crosses val="autoZero"/>
        <c:auto val="1"/>
        <c:lblAlgn val="ctr"/>
        <c:lblOffset val="100"/>
        <c:noMultiLvlLbl val="0"/>
      </c:catAx>
      <c:valAx>
        <c:axId val="15043679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436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C4496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r>
              <a:rPr lang="en-US" b="1" dirty="0">
                <a:solidFill>
                  <a:schemeClr val="accent1"/>
                </a:solidFill>
              </a:rPr>
              <a:t>Valor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Total </a:t>
            </a:r>
            <a:r>
              <a:rPr lang="en-US" b="1" dirty="0" err="1">
                <a:solidFill>
                  <a:schemeClr val="accent1"/>
                </a:solidFill>
              </a:rPr>
              <a:t>Financiado</a:t>
            </a:r>
            <a:endParaRPr lang="en-US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Gráficos!$B$42</c:f>
              <c:strCache>
                <c:ptCount val="1"/>
                <c:pt idx="0">
                  <c:v>Valor Financiado</c:v>
                </c:pt>
              </c:strCache>
            </c:strRef>
          </c:tx>
          <c:spPr>
            <a:solidFill>
              <a:srgbClr val="005051">
                <a:lumMod val="90000"/>
                <a:lumOff val="10000"/>
              </a:srgbClr>
            </a:solidFill>
            <a:ln>
              <a:noFill/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4496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Gráficos!$A$43:$A$45</c:f>
              <c:strCache>
                <c:ptCount val="3"/>
                <c:pt idx="0">
                  <c:v>2023</c:v>
                </c:pt>
                <c:pt idx="1">
                  <c:v>2023 até 3o tri</c:v>
                </c:pt>
                <c:pt idx="2">
                  <c:v>2024 até 3o tri</c:v>
                </c:pt>
              </c:strCache>
            </c:strRef>
          </c:cat>
          <c:val>
            <c:numRef>
              <c:f>Gráficos!$B$43:$B$45</c:f>
              <c:numCache>
                <c:formatCode>_(* #,##0.00_);_(* \(#,##0.00\);_(* "-"??_);_(@_)</c:formatCode>
                <c:ptCount val="3"/>
                <c:pt idx="0">
                  <c:v>6837195297.9199991</c:v>
                </c:pt>
                <c:pt idx="1">
                  <c:v>4877709176.9800005</c:v>
                </c:pt>
                <c:pt idx="2">
                  <c:v>9159455962.2199993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E-4F50-8103-EBA24FBCD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512719"/>
        <c:axId val="1862511759"/>
      </c:barChart>
      <c:catAx>
        <c:axId val="186251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endParaRPr lang="pt-BR"/>
          </a:p>
        </c:txPr>
        <c:crossAx val="1862511759"/>
        <c:crosses val="autoZero"/>
        <c:auto val="1"/>
        <c:lblAlgn val="ctr"/>
        <c:lblOffset val="100"/>
        <c:noMultiLvlLbl val="0"/>
      </c:catAx>
      <c:valAx>
        <c:axId val="186251175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86251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C4496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8159237243893283E-2"/>
          <c:w val="0.95569871638854165"/>
          <c:h val="0.857206765247337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C449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051">
                  <a:lumMod val="90000"/>
                  <a:lumOff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F2-447C-9FD4-6C7A282704F0}"/>
              </c:ext>
            </c:extLst>
          </c:dPt>
          <c:dPt>
            <c:idx val="1"/>
            <c:invertIfNegative val="0"/>
            <c:bubble3D val="0"/>
            <c:spPr>
              <a:solidFill>
                <a:srgbClr val="005051">
                  <a:lumMod val="90000"/>
                  <a:lumOff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2-447C-9FD4-6C7A282704F0}"/>
              </c:ext>
            </c:extLst>
          </c:dPt>
          <c:dPt>
            <c:idx val="2"/>
            <c:invertIfNegative val="0"/>
            <c:bubble3D val="0"/>
            <c:spPr>
              <a:solidFill>
                <a:srgbClr val="005051">
                  <a:lumMod val="90000"/>
                  <a:lumOff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F2-447C-9FD4-6C7A282704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2C4496"/>
                    </a:solidFill>
                    <a:latin typeface="Open Sans" panose="020B0604020202020204" charset="0"/>
                    <a:ea typeface="Open Sans" panose="020B0604020202020204" charset="0"/>
                    <a:cs typeface="Open Sans" panose="020B060402020202020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Gráfico!$F$10:$F$12</c:f>
              <c:strCache>
                <c:ptCount val="3"/>
                <c:pt idx="0">
                  <c:v>2023</c:v>
                </c:pt>
                <c:pt idx="1">
                  <c:v>2023 até 3o tri</c:v>
                </c:pt>
                <c:pt idx="2">
                  <c:v>2024 até 3o tri</c:v>
                </c:pt>
              </c:strCache>
            </c:strRef>
          </c:cat>
          <c:val>
            <c:numRef>
              <c:f>Gráfico!$G$10:$G$12</c:f>
              <c:numCache>
                <c:formatCode>_(* #,##0.00_);_(* \(#,##0.00\);_(* "-"??_);_(@_)</c:formatCode>
                <c:ptCount val="3"/>
                <c:pt idx="0">
                  <c:v>5107010273.3199997</c:v>
                </c:pt>
                <c:pt idx="1">
                  <c:v>3068424158.6299996</c:v>
                </c:pt>
                <c:pt idx="2">
                  <c:v>5817563438.2300005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2-4385-A800-5C948AA9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437359"/>
        <c:axId val="229434959"/>
      </c:barChart>
      <c:catAx>
        <c:axId val="22943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pPr>
            <a:endParaRPr lang="pt-BR"/>
          </a:p>
        </c:txPr>
        <c:crossAx val="229434959"/>
        <c:crosses val="autoZero"/>
        <c:auto val="1"/>
        <c:lblAlgn val="ctr"/>
        <c:lblOffset val="100"/>
        <c:noMultiLvlLbl val="0"/>
      </c:catAx>
      <c:valAx>
        <c:axId val="22943495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22943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2C4496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5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78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7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45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17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15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14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2dfc2369f_0_1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* Apresentação qualitativa, com distribuição regional</a:t>
            </a:r>
            <a:endParaRPr dirty="0"/>
          </a:p>
        </p:txBody>
      </p:sp>
      <p:sp>
        <p:nvSpPr>
          <p:cNvPr id="216" name="Google Shape;216;g1e2dfc2369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68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2dfc2369f_0_1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* Apresentação qualitativa, com distribuição regional</a:t>
            </a:r>
            <a:endParaRPr dirty="0"/>
          </a:p>
        </p:txBody>
      </p:sp>
      <p:sp>
        <p:nvSpPr>
          <p:cNvPr id="216" name="Google Shape;216;g1e2dfc2369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98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7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36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57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84" y="1222047"/>
            <a:ext cx="1697823" cy="2427129"/>
          </a:xfrm>
          <a:prstGeom prst="rect">
            <a:avLst/>
          </a:prstGeom>
        </p:spPr>
      </p:pic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9B55147-78A5-B05B-D05C-DEF99CBBA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5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36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1">
            <a:extLst>
              <a:ext uri="{FF2B5EF4-FFF2-40B4-BE49-F238E27FC236}">
                <a16:creationId xmlns:a16="http://schemas.microsoft.com/office/drawing/2014/main" id="{CE3E35CE-A25B-F987-6C08-8B3A555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B5308D0C-F482-418E-A533-CAA659B5BB12}" type="datetime1">
              <a:rPr lang="pt-BR" smtClean="0"/>
              <a:t>13/11/2024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0BBA84DF-5AC4-944B-2534-73F1CCC7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254A37-0FA0-36DD-C21D-D7C70315EB30}"/>
              </a:ext>
            </a:extLst>
          </p:cNvPr>
          <p:cNvSpPr txBox="1"/>
          <p:nvPr userDrawn="1"/>
        </p:nvSpPr>
        <p:spPr>
          <a:xfrm rot="16200000">
            <a:off x="10604423" y="4936224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Nova Indústria Brasil - NIB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4E7A28-F2E4-8CE2-EAB6-88E10ADBC415}"/>
              </a:ext>
            </a:extLst>
          </p:cNvPr>
          <p:cNvSpPr/>
          <p:nvPr userDrawn="1"/>
        </p:nvSpPr>
        <p:spPr>
          <a:xfrm>
            <a:off x="11805798" y="6227763"/>
            <a:ext cx="276999" cy="622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1" name="Espaço Reservado para Número de Slide 3">
            <a:extLst>
              <a:ext uri="{FF2B5EF4-FFF2-40B4-BE49-F238E27FC236}">
                <a16:creationId xmlns:a16="http://schemas.microsoft.com/office/drawing/2014/main" id="{721FEEA1-6EBE-6D51-DC1E-6454492B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595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8754D-CEBB-4B30-B93A-9018F1D29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5D64F9-6319-1881-D332-36C407F2A3ED}"/>
              </a:ext>
            </a:extLst>
          </p:cNvPr>
          <p:cNvSpPr/>
          <p:nvPr userDrawn="1"/>
        </p:nvSpPr>
        <p:spPr>
          <a:xfrm flipH="1">
            <a:off x="1" y="2"/>
            <a:ext cx="12191999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982692-63F3-7441-E97E-BB4D440690E2}"/>
              </a:ext>
            </a:extLst>
          </p:cNvPr>
          <p:cNvSpPr/>
          <p:nvPr userDrawn="1"/>
        </p:nvSpPr>
        <p:spPr>
          <a:xfrm flipH="1">
            <a:off x="1" y="6807202"/>
            <a:ext cx="12191999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4867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62" r:id="rId5"/>
    <p:sldLayoutId id="2147483664" r:id="rId6"/>
    <p:sldLayoutId id="2147483666" r:id="rId7"/>
    <p:sldLayoutId id="214748366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AFBEF6-495C-1E30-D50A-E042CAA8B5C4}"/>
              </a:ext>
            </a:extLst>
          </p:cNvPr>
          <p:cNvSpPr txBox="1"/>
          <p:nvPr/>
        </p:nvSpPr>
        <p:spPr>
          <a:xfrm>
            <a:off x="-14989" y="857151"/>
            <a:ext cx="818463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Raleway" panose="020F0502020204030204" pitchFamily="2" charset="0"/>
              </a:rPr>
              <a:t>O FNDCT</a:t>
            </a:r>
          </a:p>
          <a:p>
            <a:pPr algn="ctr"/>
            <a:r>
              <a:rPr lang="pt-BR" sz="2800" b="1" i="0" dirty="0">
                <a:solidFill>
                  <a:schemeClr val="bg1"/>
                </a:solidFill>
                <a:effectLst/>
                <a:latin typeface="Raleway" panose="020F0502020204030204" pitchFamily="2" charset="0"/>
              </a:rPr>
              <a:t>Audiência no Senado Federal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Raleway" panose="020F0502020204030204" pitchFamily="2" charset="0"/>
              </a:rPr>
              <a:t>13/11/2024</a:t>
            </a:r>
            <a:endParaRPr lang="pt-BR" sz="2800" b="1" i="0" dirty="0">
              <a:solidFill>
                <a:schemeClr val="bg1"/>
              </a:solidFill>
              <a:effectLst/>
              <a:latin typeface="Raleway" panose="020F05020202040302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0A44C-A705-F778-C29C-5B6CA85C39BB}"/>
              </a:ext>
            </a:extLst>
          </p:cNvPr>
          <p:cNvSpPr txBox="1"/>
          <p:nvPr/>
        </p:nvSpPr>
        <p:spPr>
          <a:xfrm>
            <a:off x="1139255" y="3429000"/>
            <a:ext cx="6011056" cy="18025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Carlos Alberto </a:t>
            </a:r>
            <a:r>
              <a:rPr lang="en-US" sz="2800" b="1" dirty="0" err="1">
                <a:solidFill>
                  <a:schemeClr val="bg1"/>
                </a:solidFill>
              </a:rPr>
              <a:t>Aragão</a:t>
            </a:r>
            <a:r>
              <a:rPr lang="en-US" sz="2800" b="1" dirty="0">
                <a:solidFill>
                  <a:schemeClr val="bg1"/>
                </a:solidFill>
              </a:rPr>
              <a:t> de Carvalho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Diretor</a:t>
            </a:r>
            <a:r>
              <a:rPr lang="en-US" sz="2800" b="1" dirty="0">
                <a:solidFill>
                  <a:schemeClr val="bg1"/>
                </a:solidFill>
              </a:rPr>
              <a:t> da DRCT/</a:t>
            </a:r>
            <a:r>
              <a:rPr lang="en-US" sz="2800" b="1" dirty="0" err="1">
                <a:solidFill>
                  <a:schemeClr val="bg1"/>
                </a:solidFill>
              </a:rPr>
              <a:t>Finep</a:t>
            </a:r>
            <a:r>
              <a:rPr lang="en-US" sz="2800" b="1" dirty="0">
                <a:solidFill>
                  <a:schemeClr val="bg1"/>
                </a:solidFill>
              </a:rPr>
              <a:t>/MCTI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643158" y="542883"/>
            <a:ext cx="8323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5.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de Repatriação de Talentos - Conhecimento Brasil</a:t>
            </a:r>
            <a:endParaRPr lang="pt-B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8306D-1A7E-B254-E83F-10B43B0F9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07" y="165052"/>
            <a:ext cx="2440983" cy="162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3B481C-36A8-9CF9-ADDE-41235BEEE58B}"/>
              </a:ext>
            </a:extLst>
          </p:cNvPr>
          <p:cNvSpPr txBox="1"/>
          <p:nvPr/>
        </p:nvSpPr>
        <p:spPr>
          <a:xfrm>
            <a:off x="0" y="3576853"/>
            <a:ext cx="3318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Open Sans" panose="020B0606030504020204"/>
              </a:rPr>
              <a:t>CONHECIMENTO BRASIL 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D69F3A-B8D1-10CA-04BE-A86C84AC5D24}"/>
              </a:ext>
            </a:extLst>
          </p:cNvPr>
          <p:cNvSpPr txBox="1"/>
          <p:nvPr/>
        </p:nvSpPr>
        <p:spPr>
          <a:xfrm>
            <a:off x="3025219" y="2276006"/>
            <a:ext cx="3773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2C4496"/>
                </a:solidFill>
                <a:latin typeface="Open Sans" panose="020B0606030504020204"/>
              </a:rPr>
              <a:t>Programa de Atração e Fixação de Pesquisadores para Inovação e Desenvolvimento Científico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920BC3-2C6A-3EB1-08FD-7C01024AE446}"/>
              </a:ext>
            </a:extLst>
          </p:cNvPr>
          <p:cNvSpPr txBox="1"/>
          <p:nvPr/>
        </p:nvSpPr>
        <p:spPr>
          <a:xfrm>
            <a:off x="2981227" y="3641898"/>
            <a:ext cx="3909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cap="none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Chamada para apoio a projetos em rede com pesquisadores brasileiros no exterior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FF70C4-EC09-683C-1244-ED8BA0642AA7}"/>
              </a:ext>
            </a:extLst>
          </p:cNvPr>
          <p:cNvSpPr txBox="1"/>
          <p:nvPr/>
        </p:nvSpPr>
        <p:spPr>
          <a:xfrm>
            <a:off x="2816258" y="5218765"/>
            <a:ext cx="3452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800" b="0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CONHECIMENTO BRASIL – SUBVENÇÃO ECONÔMICA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3B75B1B-39A9-98A2-33D5-A7B18E76107D}"/>
              </a:ext>
            </a:extLst>
          </p:cNvPr>
          <p:cNvSpPr txBox="1"/>
          <p:nvPr/>
        </p:nvSpPr>
        <p:spPr>
          <a:xfrm>
            <a:off x="3344160" y="1444615"/>
            <a:ext cx="3773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2C4496"/>
                </a:solidFill>
                <a:latin typeface="Open Sans" panose="020B0606030504020204"/>
              </a:rPr>
              <a:t>Chamadas Públicas (CNPq)</a:t>
            </a:r>
            <a:endParaRPr lang="pt-BR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EFC59C0-42AB-5139-7CDB-B686E19A72D2}"/>
              </a:ext>
            </a:extLst>
          </p:cNvPr>
          <p:cNvSpPr/>
          <p:nvPr/>
        </p:nvSpPr>
        <p:spPr>
          <a:xfrm>
            <a:off x="2816258" y="2130905"/>
            <a:ext cx="164969" cy="11171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9471AD6C-EFBE-5181-E42B-AC7BC1C9643F}"/>
              </a:ext>
            </a:extLst>
          </p:cNvPr>
          <p:cNvSpPr/>
          <p:nvPr/>
        </p:nvSpPr>
        <p:spPr>
          <a:xfrm>
            <a:off x="2816258" y="3544975"/>
            <a:ext cx="164969" cy="11171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70181ED-E503-E62D-5052-B171E9449BFA}"/>
              </a:ext>
            </a:extLst>
          </p:cNvPr>
          <p:cNvSpPr/>
          <p:nvPr/>
        </p:nvSpPr>
        <p:spPr>
          <a:xfrm>
            <a:off x="2850823" y="5089036"/>
            <a:ext cx="164969" cy="111717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3924296-5389-F082-8272-ED078EE93321}"/>
              </a:ext>
            </a:extLst>
          </p:cNvPr>
          <p:cNvSpPr txBox="1"/>
          <p:nvPr/>
        </p:nvSpPr>
        <p:spPr>
          <a:xfrm>
            <a:off x="6704008" y="2496158"/>
            <a:ext cx="3581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R$ 800 milhões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E5B7BFB-0BAB-2143-6500-BA9CBCCA71DC}"/>
              </a:ext>
            </a:extLst>
          </p:cNvPr>
          <p:cNvSpPr txBox="1"/>
          <p:nvPr/>
        </p:nvSpPr>
        <p:spPr>
          <a:xfrm>
            <a:off x="6422775" y="3903508"/>
            <a:ext cx="3581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R$ 200 milhões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86E77CA-EB39-8BF0-66E0-28098580677C}"/>
              </a:ext>
            </a:extLst>
          </p:cNvPr>
          <p:cNvSpPr txBox="1"/>
          <p:nvPr/>
        </p:nvSpPr>
        <p:spPr>
          <a:xfrm>
            <a:off x="6422774" y="5341875"/>
            <a:ext cx="3581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R$ 500 milhões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6174A4D-DCC2-C84E-719A-A694921D88B7}"/>
              </a:ext>
            </a:extLst>
          </p:cNvPr>
          <p:cNvSpPr/>
          <p:nvPr/>
        </p:nvSpPr>
        <p:spPr>
          <a:xfrm>
            <a:off x="8970248" y="2080659"/>
            <a:ext cx="300178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Demanda R$ 1,54 bi</a:t>
            </a:r>
            <a:endParaRPr lang="pt-BR" sz="2400" b="1" cap="none" spc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D486225-4873-1B45-39BE-36A76B55B2A9}"/>
              </a:ext>
            </a:extLst>
          </p:cNvPr>
          <p:cNvSpPr/>
          <p:nvPr/>
        </p:nvSpPr>
        <p:spPr>
          <a:xfrm>
            <a:off x="8917757" y="2480770"/>
            <a:ext cx="310677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1527 pedidos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+300 ICT/ Empresas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1575459-EA9D-73D0-B83B-71502DFF6D0D}"/>
              </a:ext>
            </a:extLst>
          </p:cNvPr>
          <p:cNvSpPr/>
          <p:nvPr/>
        </p:nvSpPr>
        <p:spPr>
          <a:xfrm>
            <a:off x="8494924" y="3711878"/>
            <a:ext cx="326504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Demanda R$ 473 mi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F84C331-52AB-2476-8D28-202A167A02CA}"/>
              </a:ext>
            </a:extLst>
          </p:cNvPr>
          <p:cNvSpPr/>
          <p:nvPr/>
        </p:nvSpPr>
        <p:spPr>
          <a:xfrm>
            <a:off x="8625525" y="4172540"/>
            <a:ext cx="313444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980 pedidos +170 </a:t>
            </a:r>
            <a:r>
              <a:rPr lang="pt-BR" sz="2400" b="1" dirty="0" err="1">
                <a:solidFill>
                  <a:schemeClr val="bg1">
                    <a:lumMod val="75000"/>
                  </a:schemeClr>
                </a:solidFill>
              </a:rPr>
              <a:t>ICTs</a:t>
            </a:r>
            <a:endParaRPr lang="pt-BR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9B183BF-E5DC-74C1-34B9-7B9EFAB750E2}"/>
              </a:ext>
            </a:extLst>
          </p:cNvPr>
          <p:cNvSpPr/>
          <p:nvPr/>
        </p:nvSpPr>
        <p:spPr>
          <a:xfrm>
            <a:off x="8706990" y="5311097"/>
            <a:ext cx="326504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Em andamento</a:t>
            </a:r>
          </a:p>
        </p:txBody>
      </p:sp>
    </p:spTree>
    <p:extLst>
      <p:ext uri="{BB962C8B-B14F-4D97-AF65-F5344CB8AC3E}">
        <p14:creationId xmlns:p14="http://schemas.microsoft.com/office/powerpoint/2010/main" val="140389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643158" y="542883"/>
            <a:ext cx="83233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6.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de Apoio a Políticas Públicas Baseadas em Conhecimento Científico –Política com Ciência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A9389E-3E0D-A82E-5DBE-4CF199A6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2"/>
          <a:stretch/>
        </p:blipFill>
        <p:spPr>
          <a:xfrm>
            <a:off x="0" y="51118"/>
            <a:ext cx="2468988" cy="162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6AAE273-4F30-3928-41B2-0336A8E05358}"/>
              </a:ext>
            </a:extLst>
          </p:cNvPr>
          <p:cNvSpPr/>
          <p:nvPr/>
        </p:nvSpPr>
        <p:spPr>
          <a:xfrm>
            <a:off x="84842" y="1999814"/>
            <a:ext cx="5279010" cy="438783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CF7538D-2C80-B694-16C0-01057E68F058}"/>
              </a:ext>
            </a:extLst>
          </p:cNvPr>
          <p:cNvSpPr/>
          <p:nvPr/>
        </p:nvSpPr>
        <p:spPr>
          <a:xfrm>
            <a:off x="0" y="3034959"/>
            <a:ext cx="5279009" cy="3771923"/>
          </a:xfrm>
          <a:prstGeom prst="roundRect">
            <a:avLst/>
          </a:prstGeom>
          <a:noFill/>
          <a:ln w="25400">
            <a:solidFill>
              <a:schemeClr val="accent6">
                <a:lumMod val="90000"/>
                <a:lumOff val="1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9A21AF-34EE-F853-24F1-A2C382F749B1}"/>
              </a:ext>
            </a:extLst>
          </p:cNvPr>
          <p:cNvSpPr txBox="1"/>
          <p:nvPr/>
        </p:nvSpPr>
        <p:spPr>
          <a:xfrm>
            <a:off x="-1016434" y="2074722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dirty="0">
                <a:solidFill>
                  <a:schemeClr val="accent1"/>
                </a:solidFill>
                <a:latin typeface="Open Sans" panose="020B0606030504020204"/>
              </a:rPr>
              <a:t>Pesquisa de Inovação - PINTEC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3E626E-0D1D-FAC5-2E16-6C8A35B4F85D}"/>
              </a:ext>
            </a:extLst>
          </p:cNvPr>
          <p:cNvSpPr txBox="1"/>
          <p:nvPr/>
        </p:nvSpPr>
        <p:spPr>
          <a:xfrm>
            <a:off x="408444" y="2651620"/>
            <a:ext cx="4826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2C4496"/>
                </a:solidFill>
                <a:latin typeface="Open Sans" panose="020B0606030504020204"/>
                <a:sym typeface="Arial"/>
              </a:rPr>
              <a:t>R</a:t>
            </a:r>
            <a:r>
              <a:rPr lang="pt-BR" sz="1400" b="1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edes </a:t>
            </a:r>
            <a:r>
              <a:rPr lang="pt-BR" sz="1400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de pesquisa para o apoio a políticas públicas.</a:t>
            </a:r>
            <a:endParaRPr lang="pt-BR" sz="1400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D1C2283-CDA5-20E8-2746-AB509E051EAE}"/>
              </a:ext>
            </a:extLst>
          </p:cNvPr>
          <p:cNvSpPr/>
          <p:nvPr/>
        </p:nvSpPr>
        <p:spPr>
          <a:xfrm>
            <a:off x="5717325" y="2986253"/>
            <a:ext cx="5279009" cy="3771923"/>
          </a:xfrm>
          <a:prstGeom prst="roundRect">
            <a:avLst/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7A1B2D-45A4-4477-BCDE-5600B46BB524}"/>
              </a:ext>
            </a:extLst>
          </p:cNvPr>
          <p:cNvSpPr txBox="1"/>
          <p:nvPr/>
        </p:nvSpPr>
        <p:spPr>
          <a:xfrm>
            <a:off x="6322243" y="2703643"/>
            <a:ext cx="4826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Infraestrutura</a:t>
            </a:r>
            <a:r>
              <a:rPr lang="pt-BR" sz="1400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 para o apoio de políticas públicas</a:t>
            </a:r>
            <a:endParaRPr lang="pt-BR" sz="1400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1D4B19-021A-8F0E-335C-A5C311F96439}"/>
              </a:ext>
            </a:extLst>
          </p:cNvPr>
          <p:cNvSpPr txBox="1"/>
          <p:nvPr/>
        </p:nvSpPr>
        <p:spPr>
          <a:xfrm>
            <a:off x="3673576" y="2074893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R$ 10,4 milhões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F3422B1-08C3-79B9-ACA0-F35D82A42D03}"/>
              </a:ext>
            </a:extLst>
          </p:cNvPr>
          <p:cNvSpPr txBox="1"/>
          <p:nvPr/>
        </p:nvSpPr>
        <p:spPr>
          <a:xfrm>
            <a:off x="4848585" y="2049017"/>
            <a:ext cx="657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800" b="1" dirty="0">
                <a:solidFill>
                  <a:schemeClr val="bg1">
                    <a:lumMod val="85000"/>
                  </a:schemeClr>
                </a:solidFill>
                <a:latin typeface="Open Sans" panose="020B0606030504020204"/>
              </a:rPr>
              <a:t>31 Ministérios encaminharam 81 projetos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C67A78-6DEB-A0FE-EA04-19B828B59B39}"/>
              </a:ext>
            </a:extLst>
          </p:cNvPr>
          <p:cNvSpPr txBox="1"/>
          <p:nvPr/>
        </p:nvSpPr>
        <p:spPr>
          <a:xfrm>
            <a:off x="413508" y="3485411"/>
            <a:ext cx="4710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Solução de Inteligência Artificial (IA) para o Programa Bolsa Família</a:t>
            </a:r>
            <a:b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Laboratório Integrado de </a:t>
            </a:r>
            <a:r>
              <a:rPr lang="pt-BR" sz="1100" dirty="0" err="1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Geointeligência</a:t>
            </a: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 Modelagem de Redes de Ilícitos da Amazônia (</a:t>
            </a:r>
            <a:r>
              <a:rPr lang="pt-BR" sz="1100" dirty="0" err="1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LIGEM.Redes</a:t>
            </a: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Rede de </a:t>
            </a:r>
            <a:r>
              <a:rPr lang="pt-BR" sz="1100" dirty="0" err="1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Biorrefino</a:t>
            </a:r>
            <a:r>
              <a:rPr lang="pt-BR" sz="1100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da Amazônia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B1415B2-7B52-0EDC-C46B-2FC41EB6EC59}"/>
              </a:ext>
            </a:extLst>
          </p:cNvPr>
          <p:cNvSpPr txBox="1"/>
          <p:nvPr/>
        </p:nvSpPr>
        <p:spPr>
          <a:xfrm>
            <a:off x="6154134" y="3585047"/>
            <a:ext cx="471025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Evolução do parque instrumental do Laboratório Brasileiro de Controle de Dopagem (LBCD)</a:t>
            </a:r>
            <a:b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pt-BR" sz="1100" dirty="0">
              <a:solidFill>
                <a:schemeClr val="accent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Soluções Tecnológicas para Agricultura Familiar: Máquinas Agrícolas e </a:t>
            </a:r>
            <a:r>
              <a:rPr lang="pt-BR" sz="1100" dirty="0" err="1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Bioinsumos</a:t>
            </a:r>
            <a:b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pt-BR" sz="1100" dirty="0">
              <a:solidFill>
                <a:schemeClr val="accent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Implementação de Protótipos de </a:t>
            </a:r>
            <a:r>
              <a:rPr lang="pt-BR" sz="1100" dirty="0" err="1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Microbiorrefinarias</a:t>
            </a:r>
            <a:r>
              <a:rPr lang="pt-BR" sz="1100" dirty="0">
                <a:solidFill>
                  <a:schemeClr val="accent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para Cacau, Cupuaçu e Açaí</a:t>
            </a:r>
          </a:p>
          <a:p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pt-BR" sz="1100" dirty="0">
              <a:solidFill>
                <a:srgbClr val="2C449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B40AD6-721F-8FE9-A8CA-D54C6450CF79}"/>
              </a:ext>
            </a:extLst>
          </p:cNvPr>
          <p:cNvSpPr txBox="1"/>
          <p:nvPr/>
        </p:nvSpPr>
        <p:spPr>
          <a:xfrm>
            <a:off x="-465796" y="3267207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b="0" dirty="0">
                <a:solidFill>
                  <a:srgbClr val="FFC000"/>
                </a:solidFill>
                <a:latin typeface="Open Sans" panose="020B0606030504020204"/>
              </a:rPr>
              <a:t>Exemplos de projetos apoiados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014233D-13C9-329F-6831-7115CD1B362C}"/>
              </a:ext>
            </a:extLst>
          </p:cNvPr>
          <p:cNvSpPr txBox="1"/>
          <p:nvPr/>
        </p:nvSpPr>
        <p:spPr>
          <a:xfrm>
            <a:off x="5123762" y="3248370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b="0" dirty="0">
                <a:solidFill>
                  <a:srgbClr val="FFC000"/>
                </a:solidFill>
                <a:latin typeface="Open Sans" panose="020B0606030504020204"/>
              </a:rPr>
              <a:t>Exemplos de projetos apoiados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7C88802-A7DE-8910-400E-49FFD261CE7E}"/>
              </a:ext>
            </a:extLst>
          </p:cNvPr>
          <p:cNvSpPr txBox="1"/>
          <p:nvPr/>
        </p:nvSpPr>
        <p:spPr>
          <a:xfrm>
            <a:off x="770208" y="4992259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R$ 76,7 milhões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3EB2CDF-F948-B6AE-0D32-10C6FCBEE579}"/>
              </a:ext>
            </a:extLst>
          </p:cNvPr>
          <p:cNvSpPr txBox="1"/>
          <p:nvPr/>
        </p:nvSpPr>
        <p:spPr>
          <a:xfrm>
            <a:off x="678071" y="5539428"/>
            <a:ext cx="3581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pc="-1" dirty="0">
                <a:solidFill>
                  <a:schemeClr val="bg1">
                    <a:lumMod val="8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+ R$ 60 milhões em preparação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1B31D4-5DC0-7BB5-7409-3E9D710363CC}"/>
              </a:ext>
            </a:extLst>
          </p:cNvPr>
          <p:cNvSpPr txBox="1"/>
          <p:nvPr/>
        </p:nvSpPr>
        <p:spPr>
          <a:xfrm>
            <a:off x="6842637" y="5012683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R$ 49,7 milhões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953287E-9B69-1B64-4235-6F4A05CC7A0C}"/>
              </a:ext>
            </a:extLst>
          </p:cNvPr>
          <p:cNvSpPr txBox="1"/>
          <p:nvPr/>
        </p:nvSpPr>
        <p:spPr>
          <a:xfrm>
            <a:off x="6750500" y="5559852"/>
            <a:ext cx="3581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pc="-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+ R$ 45 milhões em preparação</a:t>
            </a:r>
          </a:p>
        </p:txBody>
      </p:sp>
    </p:spTree>
    <p:extLst>
      <p:ext uri="{BB962C8B-B14F-4D97-AF65-F5344CB8AC3E}">
        <p14:creationId xmlns:p14="http://schemas.microsoft.com/office/powerpoint/2010/main" val="408866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636634" y="456248"/>
            <a:ext cx="83233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7.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de Apoio à Recuperação e Preservação de Acervos Científicos, Históricos e Culturais Nacionais - Identidade Brasil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EBFF9B-ADA5-D331-07C2-9124AEB96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775"/>
          <a:stretch/>
        </p:blipFill>
        <p:spPr>
          <a:xfrm>
            <a:off x="10701" y="188655"/>
            <a:ext cx="2429629" cy="1623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490C29E-22E8-C98A-3DA5-2776725306F9}"/>
              </a:ext>
            </a:extLst>
          </p:cNvPr>
          <p:cNvSpPr txBox="1"/>
          <p:nvPr/>
        </p:nvSpPr>
        <p:spPr>
          <a:xfrm>
            <a:off x="10701" y="2071221"/>
            <a:ext cx="7898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Apoio à preservação, divulgação, restauração e acessibilidade de acervos científicos, históricos e culturais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EDDF01-A77E-B473-A121-D1A4E296EEA5}"/>
              </a:ext>
            </a:extLst>
          </p:cNvPr>
          <p:cNvSpPr txBox="1"/>
          <p:nvPr/>
        </p:nvSpPr>
        <p:spPr>
          <a:xfrm>
            <a:off x="6322595" y="1981687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milhões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994C4-75DA-889B-1B5B-BBD014C14712}"/>
              </a:ext>
            </a:extLst>
          </p:cNvPr>
          <p:cNvSpPr txBox="1">
            <a:spLocks/>
          </p:cNvSpPr>
          <p:nvPr/>
        </p:nvSpPr>
        <p:spPr>
          <a:xfrm>
            <a:off x="1508760" y="3222431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Chamada Pública teve R$ 1,54 bilhão em propostas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2EA4D19-82AF-655B-1708-7B2273B76353}"/>
              </a:ext>
            </a:extLst>
          </p:cNvPr>
          <p:cNvSpPr txBox="1">
            <a:spLocks/>
          </p:cNvSpPr>
          <p:nvPr/>
        </p:nvSpPr>
        <p:spPr>
          <a:xfrm>
            <a:off x="2967674" y="4067962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Suplementação de recursos pelo CDFNDCT para atendimento da grande demanda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8896D8-126A-0035-486A-65C5F43EA8A4}"/>
              </a:ext>
            </a:extLst>
          </p:cNvPr>
          <p:cNvSpPr txBox="1"/>
          <p:nvPr/>
        </p:nvSpPr>
        <p:spPr>
          <a:xfrm>
            <a:off x="7493241" y="5425952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accent6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R$ 500 milhões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AC36AE2-9E1D-5A8D-3733-5699BE13C04E}"/>
              </a:ext>
            </a:extLst>
          </p:cNvPr>
          <p:cNvSpPr txBox="1">
            <a:spLocks/>
          </p:cNvSpPr>
          <p:nvPr/>
        </p:nvSpPr>
        <p:spPr>
          <a:xfrm>
            <a:off x="5510784" y="4913928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Novo valor da atual Chamada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4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17762" y="418720"/>
            <a:ext cx="8323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8.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de Apoio a Projetos Nacionais Estratégicos: </a:t>
            </a:r>
          </a:p>
          <a:p>
            <a:pPr lvl="0"/>
            <a:r>
              <a:rPr lang="pt-BR" sz="2000" dirty="0">
                <a:sym typeface="Open Sans"/>
              </a:rPr>
              <a:t>CBERS, RMB, NB4, Sirius</a:t>
            </a:r>
          </a:p>
          <a:p>
            <a:pPr lvl="0"/>
            <a:endParaRPr lang="pt-BR" sz="2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1D7F3C8-DB65-17FA-3112-ECAF9C93F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6" y="88637"/>
            <a:ext cx="2354846" cy="1567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Maquete de arMaquete de arquitetura do Prédio dos Pesquisadoresquitetura do Prédio dos Pesquisadores">
            <a:extLst>
              <a:ext uri="{FF2B5EF4-FFF2-40B4-BE49-F238E27FC236}">
                <a16:creationId xmlns:a16="http://schemas.microsoft.com/office/drawing/2014/main" id="{79CA1E32-A0F2-A85F-EFAD-30AC1177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56" y="1915582"/>
            <a:ext cx="2572768" cy="14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612E539-8D8C-F1FD-EB8A-5032E0EC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3" y="2150518"/>
            <a:ext cx="1879425" cy="18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NPE / CBERS - Satélite Sino-Brasileiro de Recursos Terrestres">
            <a:extLst>
              <a:ext uri="{FF2B5EF4-FFF2-40B4-BE49-F238E27FC236}">
                <a16:creationId xmlns:a16="http://schemas.microsoft.com/office/drawing/2014/main" id="{A6B5D57E-B26C-55A1-2DEE-97112179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" y="1827832"/>
            <a:ext cx="830522" cy="8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8ADC954-14CC-2025-EF5C-91341BB33C25}"/>
              </a:ext>
            </a:extLst>
          </p:cNvPr>
          <p:cNvCxnSpPr>
            <a:cxnSpLocks/>
          </p:cNvCxnSpPr>
          <p:nvPr/>
        </p:nvCxnSpPr>
        <p:spPr>
          <a:xfrm>
            <a:off x="5534477" y="1965960"/>
            <a:ext cx="0" cy="489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F9F1A78-58D7-9F82-8CFA-10CC65B09F22}"/>
              </a:ext>
            </a:extLst>
          </p:cNvPr>
          <p:cNvSpPr txBox="1"/>
          <p:nvPr/>
        </p:nvSpPr>
        <p:spPr>
          <a:xfrm>
            <a:off x="2452276" y="1758574"/>
            <a:ext cx="2927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Plataforma Multimissão para CBERS6</a:t>
            </a:r>
            <a:endParaRPr lang="pt-BR" sz="2800" b="1" dirty="0">
              <a:solidFill>
                <a:schemeClr val="accent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3FB3A6F-8673-EC13-1E2B-AAB8749449C3}"/>
              </a:ext>
            </a:extLst>
          </p:cNvPr>
          <p:cNvSpPr txBox="1"/>
          <p:nvPr/>
        </p:nvSpPr>
        <p:spPr>
          <a:xfrm>
            <a:off x="2517762" y="3098161"/>
            <a:ext cx="1026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2024/25</a:t>
            </a:r>
          </a:p>
          <a:p>
            <a:endParaRPr lang="pt-BR" sz="14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D2D95B8-00B7-1EF1-D9DF-FF94644FF9EC}"/>
              </a:ext>
            </a:extLst>
          </p:cNvPr>
          <p:cNvCxnSpPr>
            <a:cxnSpLocks/>
          </p:cNvCxnSpPr>
          <p:nvPr/>
        </p:nvCxnSpPr>
        <p:spPr>
          <a:xfrm>
            <a:off x="3544470" y="3055540"/>
            <a:ext cx="0" cy="3724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9F6E768-1FE4-4574-5679-B24B299BFC3D}"/>
              </a:ext>
            </a:extLst>
          </p:cNvPr>
          <p:cNvSpPr txBox="1"/>
          <p:nvPr/>
        </p:nvSpPr>
        <p:spPr>
          <a:xfrm>
            <a:off x="3569240" y="3055540"/>
            <a:ext cx="346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milhões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6CB2D24-F674-00CC-6138-80E9D3E9C8FB}"/>
              </a:ext>
            </a:extLst>
          </p:cNvPr>
          <p:cNvSpPr txBox="1"/>
          <p:nvPr/>
        </p:nvSpPr>
        <p:spPr>
          <a:xfrm>
            <a:off x="94276" y="4060853"/>
            <a:ext cx="4949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Atualização e desenvolvimento de Plataforma Multimissão (PMM), que servirá de módulo de serviço para missões espaciais no âmbito do Programa Nacional de Atividades Espaciais – PNAE, em particular CBERS-6.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E1308EA-8F7A-F507-67F0-6C423C0E2466}"/>
              </a:ext>
            </a:extLst>
          </p:cNvPr>
          <p:cNvSpPr txBox="1"/>
          <p:nvPr/>
        </p:nvSpPr>
        <p:spPr>
          <a:xfrm>
            <a:off x="94275" y="5131629"/>
            <a:ext cx="4949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Programa CBERS nasceu de uma parceria inédita entre Brasil e China no setor técnico-científico espacial.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5016399-5AD1-42A3-071E-8FA659DA8A81}"/>
              </a:ext>
            </a:extLst>
          </p:cNvPr>
          <p:cNvSpPr txBox="1"/>
          <p:nvPr/>
        </p:nvSpPr>
        <p:spPr>
          <a:xfrm>
            <a:off x="124911" y="5725088"/>
            <a:ext cx="4949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 missão visa contribuir no fornecimento de dados para o planejamento, monitoramento e controle de desmatamento, queimadas, vigilância de fronteiras, estudos urbanos, hídricos e de vegetação, vigilância costeira e agricultura.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822F812-16B6-7691-386F-DA8A1A0966A7}"/>
              </a:ext>
            </a:extLst>
          </p:cNvPr>
          <p:cNvSpPr txBox="1"/>
          <p:nvPr/>
        </p:nvSpPr>
        <p:spPr>
          <a:xfrm>
            <a:off x="5490143" y="2460415"/>
            <a:ext cx="21733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pt-BR" dirty="0"/>
              <a:t>O Empreendimento RMB tem por objetivo a construção de um reator de pesquisa multipropósito, instalações laboratoriais e infraestrutura associada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BC03680-8132-92A2-0BC9-EFEC1DC1DDFE}"/>
              </a:ext>
            </a:extLst>
          </p:cNvPr>
          <p:cNvSpPr txBox="1"/>
          <p:nvPr/>
        </p:nvSpPr>
        <p:spPr>
          <a:xfrm>
            <a:off x="5406290" y="4060853"/>
            <a:ext cx="27815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O RMB será capaz de produzir os radioisótopos que hoje são importados e que servem de base para os radiofármacos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1054C61B-C749-1BDF-E87F-B19D9CC3488F}"/>
              </a:ext>
            </a:extLst>
          </p:cNvPr>
          <p:cNvSpPr txBox="1">
            <a:spLocks/>
          </p:cNvSpPr>
          <p:nvPr/>
        </p:nvSpPr>
        <p:spPr>
          <a:xfrm>
            <a:off x="8360410" y="3441529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>
                <a:solidFill>
                  <a:schemeClr val="accent2"/>
                </a:solidFill>
              </a:rPr>
              <a:t>Apoio FNDCT</a:t>
            </a:r>
            <a:endParaRPr lang="pt-BR" sz="1100" dirty="0">
              <a:solidFill>
                <a:schemeClr val="accent1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68006CB-F49D-9032-AF2B-016A651B4D7B}"/>
              </a:ext>
            </a:extLst>
          </p:cNvPr>
          <p:cNvSpPr txBox="1"/>
          <p:nvPr/>
        </p:nvSpPr>
        <p:spPr>
          <a:xfrm>
            <a:off x="9275341" y="3448923"/>
            <a:ext cx="4546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spc="-1" dirty="0">
                <a:solidFill>
                  <a:schemeClr val="bg2">
                    <a:lumMod val="9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Entre 2010 e 2022</a:t>
            </a:r>
          </a:p>
          <a:p>
            <a:endParaRPr lang="pt-BR" sz="11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04B5E82-4C33-B71D-D035-618ED2751827}"/>
              </a:ext>
            </a:extLst>
          </p:cNvPr>
          <p:cNvSpPr txBox="1"/>
          <p:nvPr/>
        </p:nvSpPr>
        <p:spPr>
          <a:xfrm>
            <a:off x="9414340" y="3661164"/>
            <a:ext cx="4546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9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R$ 389 milhões</a:t>
            </a:r>
          </a:p>
          <a:p>
            <a:endParaRPr lang="pt-BR" sz="14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F837214-5E33-22B5-D6EA-103DD9B05627}"/>
              </a:ext>
            </a:extLst>
          </p:cNvPr>
          <p:cNvSpPr txBox="1"/>
          <p:nvPr/>
        </p:nvSpPr>
        <p:spPr>
          <a:xfrm>
            <a:off x="9051386" y="4188575"/>
            <a:ext cx="45464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spc="-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Já contratados</a:t>
            </a:r>
          </a:p>
          <a:p>
            <a:endParaRPr lang="pt-BR" sz="105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C6A830E1-AD06-FFA5-8B38-44DF6B338072}"/>
              </a:ext>
            </a:extLst>
          </p:cNvPr>
          <p:cNvSpPr txBox="1"/>
          <p:nvPr/>
        </p:nvSpPr>
        <p:spPr>
          <a:xfrm>
            <a:off x="8255325" y="3927382"/>
            <a:ext cx="1271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pt-BR" sz="16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FFC2BC7-2F6D-ED8A-AA96-5C15D132E751}"/>
              </a:ext>
            </a:extLst>
          </p:cNvPr>
          <p:cNvSpPr txBox="1"/>
          <p:nvPr/>
        </p:nvSpPr>
        <p:spPr>
          <a:xfrm>
            <a:off x="8968620" y="3947541"/>
            <a:ext cx="2660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R$ 306 milhões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28A9A1B-2C75-6EF1-4753-0BE53F851F50}"/>
              </a:ext>
            </a:extLst>
          </p:cNvPr>
          <p:cNvSpPr txBox="1"/>
          <p:nvPr/>
        </p:nvSpPr>
        <p:spPr>
          <a:xfrm>
            <a:off x="8271741" y="4412456"/>
            <a:ext cx="2964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accent6"/>
                </a:solidFill>
              </a:rPr>
              <a:t>Termo de Referência prevê R$ 926 milhões até 2026 </a:t>
            </a:r>
            <a:endParaRPr lang="pt-BR" sz="1200" dirty="0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EC0FDB6-04F2-7C13-66E1-E81336A87494}"/>
              </a:ext>
            </a:extLst>
          </p:cNvPr>
          <p:cNvCxnSpPr>
            <a:cxnSpLocks/>
          </p:cNvCxnSpPr>
          <p:nvPr/>
        </p:nvCxnSpPr>
        <p:spPr>
          <a:xfrm>
            <a:off x="8937333" y="3756676"/>
            <a:ext cx="0" cy="7202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E125674-0B0E-1CBB-CCD5-52D9E544C1BF}"/>
              </a:ext>
            </a:extLst>
          </p:cNvPr>
          <p:cNvSpPr txBox="1"/>
          <p:nvPr/>
        </p:nvSpPr>
        <p:spPr>
          <a:xfrm>
            <a:off x="5620122" y="4947863"/>
            <a:ext cx="53944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pt-BR" dirty="0"/>
              <a:t>Com a instalação do Reator Multipropósito Brasileiro, a saúde só tem a ganhar, em especial os usuários do sistema Único de Saúde – SUS, dada a possibilidade imediata de dobras o número de procedimentos anuais de medicinar nuclear</a:t>
            </a:r>
          </a:p>
          <a:p>
            <a:endParaRPr lang="pt-BR" dirty="0"/>
          </a:p>
          <a:p>
            <a:r>
              <a:rPr lang="pt-BR" dirty="0"/>
              <a:t>Além disso, o RMB  dará garantia de estabelecimentos do fornecimento de radioisótopos e diminuirá e dependência em relação à importação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8AD44B8-B832-F848-50EF-476B50B2DC51}"/>
              </a:ext>
            </a:extLst>
          </p:cNvPr>
          <p:cNvSpPr txBox="1"/>
          <p:nvPr/>
        </p:nvSpPr>
        <p:spPr>
          <a:xfrm>
            <a:off x="5603118" y="1573405"/>
            <a:ext cx="29272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chemeClr val="accent2"/>
                </a:solidFill>
              </a:rPr>
              <a:t>Reator Multipropósito</a:t>
            </a:r>
            <a:endParaRPr lang="pt-B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17762" y="418720"/>
            <a:ext cx="8323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8.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de Apoio a Projetos Nacionais Estratégicos: </a:t>
            </a:r>
          </a:p>
          <a:p>
            <a:pPr lvl="0"/>
            <a:r>
              <a:rPr lang="pt-BR" sz="2000" dirty="0">
                <a:sym typeface="Open Sans"/>
              </a:rPr>
              <a:t>CBERS, RMB, NB4, Sirius</a:t>
            </a:r>
          </a:p>
          <a:p>
            <a:pPr lvl="0"/>
            <a:endParaRPr lang="pt-BR" sz="2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1D7F3C8-DB65-17FA-3112-ECAF9C93F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6" y="88637"/>
            <a:ext cx="2354846" cy="1567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9BCB34-EC6E-9BDF-7BC9-306862205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1133" y="2066225"/>
            <a:ext cx="4791775" cy="4791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136CACE-3B20-D742-F98D-BB3B5708B415}"/>
              </a:ext>
            </a:extLst>
          </p:cNvPr>
          <p:cNvSpPr txBox="1"/>
          <p:nvPr/>
        </p:nvSpPr>
        <p:spPr>
          <a:xfrm>
            <a:off x="4032504" y="2047618"/>
            <a:ext cx="6601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Sirius – Fase II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778493-D091-DD86-1954-2947A3F8F3AC}"/>
              </a:ext>
            </a:extLst>
          </p:cNvPr>
          <p:cNvSpPr txBox="1"/>
          <p:nvPr/>
        </p:nvSpPr>
        <p:spPr>
          <a:xfrm>
            <a:off x="4032504" y="2368441"/>
            <a:ext cx="6569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 maior e mais complexa infraestrutura científica já construída no País e uma das mais avançadas fontes de luz síncrotron do mundo.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7741AE-33A2-CBF6-F330-98A641225486}"/>
              </a:ext>
            </a:extLst>
          </p:cNvPr>
          <p:cNvSpPr txBox="1">
            <a:spLocks/>
          </p:cNvSpPr>
          <p:nvPr/>
        </p:nvSpPr>
        <p:spPr>
          <a:xfrm>
            <a:off x="3622732" y="2994811"/>
            <a:ext cx="2166135" cy="31763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/>
                </a:solidFill>
              </a:rPr>
              <a:t>Apoio FNDCT</a:t>
            </a:r>
          </a:p>
          <a:p>
            <a:endParaRPr lang="pt-BR" sz="1200" dirty="0">
              <a:solidFill>
                <a:schemeClr val="accent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CA4E43-B8F7-1A34-086F-ADFD00BFED43}"/>
              </a:ext>
            </a:extLst>
          </p:cNvPr>
          <p:cNvSpPr txBox="1"/>
          <p:nvPr/>
        </p:nvSpPr>
        <p:spPr>
          <a:xfrm>
            <a:off x="4196353" y="3231351"/>
            <a:ext cx="21661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spc="-1" dirty="0">
                <a:solidFill>
                  <a:schemeClr val="bg2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Desde 2022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68BC63-9272-584C-FF27-680234F4377B}"/>
              </a:ext>
            </a:extLst>
          </p:cNvPr>
          <p:cNvSpPr txBox="1"/>
          <p:nvPr/>
        </p:nvSpPr>
        <p:spPr>
          <a:xfrm>
            <a:off x="5128338" y="3224678"/>
            <a:ext cx="2468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spc="-1" dirty="0">
                <a:solidFill>
                  <a:schemeClr val="bg2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R$ 631 milhões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E86593-0718-7F8B-4253-2447548B434A}"/>
              </a:ext>
            </a:extLst>
          </p:cNvPr>
          <p:cNvSpPr txBox="1"/>
          <p:nvPr/>
        </p:nvSpPr>
        <p:spPr>
          <a:xfrm>
            <a:off x="4144120" y="3150068"/>
            <a:ext cx="1873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        2024/25</a:t>
            </a:r>
            <a:endParaRPr lang="pt-BR" sz="32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26B079-DC5F-E487-AE76-E82F1CB80C8D}"/>
              </a:ext>
            </a:extLst>
          </p:cNvPr>
          <p:cNvSpPr txBox="1"/>
          <p:nvPr/>
        </p:nvSpPr>
        <p:spPr>
          <a:xfrm>
            <a:off x="5655522" y="3429000"/>
            <a:ext cx="3569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R$ 449 milhões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F923A18-EA43-EA7F-5F80-750618A86542}"/>
              </a:ext>
            </a:extLst>
          </p:cNvPr>
          <p:cNvCxnSpPr>
            <a:cxnSpLocks/>
          </p:cNvCxnSpPr>
          <p:nvPr/>
        </p:nvCxnSpPr>
        <p:spPr>
          <a:xfrm>
            <a:off x="5650387" y="3501677"/>
            <a:ext cx="0" cy="569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211A18-5F88-2EFA-8ACD-3D5281F81FFA}"/>
              </a:ext>
            </a:extLst>
          </p:cNvPr>
          <p:cNvSpPr txBox="1"/>
          <p:nvPr/>
        </p:nvSpPr>
        <p:spPr>
          <a:xfrm>
            <a:off x="4048506" y="4190612"/>
            <a:ext cx="6569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</a:rPr>
              <a:t>Orion - Laboratório Nacional de Máxima Contenção Biológica (NB4 – CNPEM)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1009412-DB40-5A73-97F7-2223A6F81141}"/>
              </a:ext>
            </a:extLst>
          </p:cNvPr>
          <p:cNvSpPr txBox="1"/>
          <p:nvPr/>
        </p:nvSpPr>
        <p:spPr>
          <a:xfrm>
            <a:off x="4070968" y="4843106"/>
            <a:ext cx="6569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Complexo laboratorial para pesquisas avançadas com </a:t>
            </a:r>
            <a:r>
              <a:rPr lang="pt-BR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vírus, bactérias e fungos patogênicos 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que fortalecerá o sistema de saúde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Primeira instalação de máxima contenção biológica da América Latina (30 mil m²)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, será conectada ao acelerador de partículas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Sírius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49C39AB2-2A70-416A-DFD5-A7EEE86B1945}"/>
              </a:ext>
            </a:extLst>
          </p:cNvPr>
          <p:cNvSpPr txBox="1">
            <a:spLocks/>
          </p:cNvSpPr>
          <p:nvPr/>
        </p:nvSpPr>
        <p:spPr>
          <a:xfrm>
            <a:off x="3668995" y="6012333"/>
            <a:ext cx="2166135" cy="31763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sz="1400" dirty="0">
                <a:solidFill>
                  <a:schemeClr val="accent2"/>
                </a:solidFill>
              </a:rPr>
              <a:t>Apoio FNDCT</a:t>
            </a:r>
          </a:p>
          <a:p>
            <a:endParaRPr lang="pt-BR" sz="1400" dirty="0">
              <a:solidFill>
                <a:schemeClr val="accent2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2F6BDC-C288-3BED-071E-1069FA74E99B}"/>
              </a:ext>
            </a:extLst>
          </p:cNvPr>
          <p:cNvSpPr txBox="1"/>
          <p:nvPr/>
        </p:nvSpPr>
        <p:spPr>
          <a:xfrm>
            <a:off x="4103734" y="6217740"/>
            <a:ext cx="900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bg2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1A7B678-EBC1-1B13-A291-9B805ACD09E6}"/>
              </a:ext>
            </a:extLst>
          </p:cNvPr>
          <p:cNvSpPr txBox="1"/>
          <p:nvPr/>
        </p:nvSpPr>
        <p:spPr>
          <a:xfrm>
            <a:off x="4828744" y="6211425"/>
            <a:ext cx="2377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bg2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R$ 200 milhões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17A3943-AFFC-1FF5-27D4-77D0DC1FBADB}"/>
              </a:ext>
            </a:extLst>
          </p:cNvPr>
          <p:cNvSpPr txBox="1"/>
          <p:nvPr/>
        </p:nvSpPr>
        <p:spPr>
          <a:xfrm>
            <a:off x="6659875" y="6156338"/>
            <a:ext cx="1873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2024-2026</a:t>
            </a:r>
            <a:endParaRPr lang="pt-BR" sz="28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AE6484D-2F8D-912A-0AB9-8A85DCD37386}"/>
              </a:ext>
            </a:extLst>
          </p:cNvPr>
          <p:cNvSpPr txBox="1"/>
          <p:nvPr/>
        </p:nvSpPr>
        <p:spPr>
          <a:xfrm>
            <a:off x="8226029" y="6068362"/>
            <a:ext cx="3286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R$ 800 milhões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E9758ED-BF39-782D-8BEE-1A72682C2838}"/>
              </a:ext>
            </a:extLst>
          </p:cNvPr>
          <p:cNvCxnSpPr>
            <a:cxnSpLocks/>
          </p:cNvCxnSpPr>
          <p:nvPr/>
        </p:nvCxnSpPr>
        <p:spPr>
          <a:xfrm>
            <a:off x="8249808" y="6071758"/>
            <a:ext cx="0" cy="569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8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BB69A0E-A854-6FC5-5CC8-3784191371AE}"/>
              </a:ext>
            </a:extLst>
          </p:cNvPr>
          <p:cNvSpPr txBox="1"/>
          <p:nvPr/>
        </p:nvSpPr>
        <p:spPr>
          <a:xfrm>
            <a:off x="2585546" y="1173927"/>
            <a:ext cx="88960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400" b="1" spc="-1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050" b="0" dirty="0"/>
              <a:t>Diferentes projetos em andamento que visam promover a capacidade e a autonomia científica, tecnológica e de inovação em áreas críticas para a defesa nacional e para a segurança, priorizando projetos com tecnologias transversais e arranjos interinstitucionais que possibilitem a superação de entraves e bloqueios, bem como o transbordamento de tecnologias e inovações para aplicações civis.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4C6508-C32F-D388-48F8-75415F7990BB}"/>
              </a:ext>
            </a:extLst>
          </p:cNvPr>
          <p:cNvSpPr txBox="1"/>
          <p:nvPr/>
        </p:nvSpPr>
        <p:spPr>
          <a:xfrm>
            <a:off x="224336" y="2190067"/>
            <a:ext cx="702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200" b="1" spc="-1">
                <a:solidFill>
                  <a:schemeClr val="accent6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600" dirty="0"/>
              <a:t>Desenvolvimento de Tecnologias Críticas e fabricação de componentes e subsistemas visando a Autonomia Tecnológica (AT) Nacional no Veículo Lançador de Microssatélites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B302ED-30F0-BB9B-8F21-B21B411308DC}"/>
              </a:ext>
            </a:extLst>
          </p:cNvPr>
          <p:cNvCxnSpPr>
            <a:cxnSpLocks/>
          </p:cNvCxnSpPr>
          <p:nvPr/>
        </p:nvCxnSpPr>
        <p:spPr>
          <a:xfrm>
            <a:off x="7094153" y="1938121"/>
            <a:ext cx="0" cy="28339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137A7B-1ADE-F0C5-0A81-610C541950F5}"/>
              </a:ext>
            </a:extLst>
          </p:cNvPr>
          <p:cNvSpPr txBox="1"/>
          <p:nvPr/>
        </p:nvSpPr>
        <p:spPr>
          <a:xfrm>
            <a:off x="7251499" y="2163945"/>
            <a:ext cx="3708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R$ 133 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140C871-DC51-9971-8307-848933B22354}"/>
              </a:ext>
            </a:extLst>
          </p:cNvPr>
          <p:cNvSpPr txBox="1"/>
          <p:nvPr/>
        </p:nvSpPr>
        <p:spPr>
          <a:xfrm>
            <a:off x="232359" y="3250855"/>
            <a:ext cx="7027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200" b="1" spc="-1">
                <a:solidFill>
                  <a:schemeClr val="accent6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600" dirty="0"/>
              <a:t>Sistema de Gerenciamento da Amazônia Azul – Fase 2</a:t>
            </a:r>
            <a:endParaRPr lang="pt-BR" sz="11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36B4C0C-8712-83BF-FE1F-AA457B1C25B4}"/>
              </a:ext>
            </a:extLst>
          </p:cNvPr>
          <p:cNvSpPr txBox="1"/>
          <p:nvPr/>
        </p:nvSpPr>
        <p:spPr>
          <a:xfrm>
            <a:off x="7284685" y="3021064"/>
            <a:ext cx="3418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R$ 75 milhões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E0985B1-4C4D-986D-3A08-27E66B9BB611}"/>
              </a:ext>
            </a:extLst>
          </p:cNvPr>
          <p:cNvSpPr txBox="1"/>
          <p:nvPr/>
        </p:nvSpPr>
        <p:spPr>
          <a:xfrm>
            <a:off x="257522" y="4021849"/>
            <a:ext cx="7027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200" b="1" spc="-1">
                <a:solidFill>
                  <a:schemeClr val="accent6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600" dirty="0"/>
              <a:t>P&amp;D do Radar Contrabateria Multifunção – Etapa 2</a:t>
            </a:r>
            <a:endParaRPr lang="pt-BR" sz="6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B6707AC-A6B0-94F2-3C4E-72135588F6CB}"/>
              </a:ext>
            </a:extLst>
          </p:cNvPr>
          <p:cNvSpPr txBox="1"/>
          <p:nvPr/>
        </p:nvSpPr>
        <p:spPr>
          <a:xfrm>
            <a:off x="7251499" y="3910442"/>
            <a:ext cx="3098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R$ 30 milhões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DAF1EF5C-F107-BD14-1867-6A23B1A2B6BD}"/>
              </a:ext>
            </a:extLst>
          </p:cNvPr>
          <p:cNvSpPr txBox="1">
            <a:spLocks/>
          </p:cNvSpPr>
          <p:nvPr/>
        </p:nvSpPr>
        <p:spPr>
          <a:xfrm>
            <a:off x="3360061" y="5058785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>
                <a:solidFill>
                  <a:schemeClr val="accent2"/>
                </a:solidFill>
              </a:rPr>
              <a:t>Apoio FNDCT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2063D34-28D4-08CB-5CC8-976A877FF64A}"/>
              </a:ext>
            </a:extLst>
          </p:cNvPr>
          <p:cNvSpPr txBox="1"/>
          <p:nvPr/>
        </p:nvSpPr>
        <p:spPr>
          <a:xfrm>
            <a:off x="1378391" y="5666316"/>
            <a:ext cx="2119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2024/25</a:t>
            </a:r>
          </a:p>
          <a:p>
            <a:endParaRPr lang="pt-BR" sz="32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F42CA46-BE6D-A228-069B-49062BB37964}"/>
              </a:ext>
            </a:extLst>
          </p:cNvPr>
          <p:cNvCxnSpPr>
            <a:cxnSpLocks/>
          </p:cNvCxnSpPr>
          <p:nvPr/>
        </p:nvCxnSpPr>
        <p:spPr>
          <a:xfrm>
            <a:off x="3536358" y="5518965"/>
            <a:ext cx="0" cy="10472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E1BDF88-CC09-CA93-53DA-6279A1E7407E}"/>
              </a:ext>
            </a:extLst>
          </p:cNvPr>
          <p:cNvSpPr txBox="1"/>
          <p:nvPr/>
        </p:nvSpPr>
        <p:spPr>
          <a:xfrm>
            <a:off x="3536358" y="5643829"/>
            <a:ext cx="4281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R$ 500 milhões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75F7E88-132B-3A06-F2E5-210E4490AF00}"/>
              </a:ext>
            </a:extLst>
          </p:cNvPr>
          <p:cNvSpPr txBox="1"/>
          <p:nvPr/>
        </p:nvSpPr>
        <p:spPr>
          <a:xfrm>
            <a:off x="3674572" y="6228604"/>
            <a:ext cx="4546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Doze projetos</a:t>
            </a:r>
            <a:endParaRPr lang="pt-BR" sz="1400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b="1" spc="-1" dirty="0">
              <a:solidFill>
                <a:schemeClr val="accent6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E8444B8-17CE-D689-F98B-5A003A051055}"/>
              </a:ext>
            </a:extLst>
          </p:cNvPr>
          <p:cNvSpPr txBox="1"/>
          <p:nvPr/>
        </p:nvSpPr>
        <p:spPr>
          <a:xfrm>
            <a:off x="257522" y="1804541"/>
            <a:ext cx="4546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1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Exemplos de projetos em análise</a:t>
            </a:r>
          </a:p>
          <a:p>
            <a:endParaRPr lang="pt-BR" sz="1600" b="1" spc="-1" dirty="0">
              <a:solidFill>
                <a:schemeClr val="accent6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01C4E3-EFC6-DC84-BE52-F49F0291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46" y="4801986"/>
            <a:ext cx="3289620" cy="20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5D68BD-70D8-823A-B91B-D5A7B6572370}"/>
              </a:ext>
            </a:extLst>
          </p:cNvPr>
          <p:cNvSpPr txBox="1"/>
          <p:nvPr/>
        </p:nvSpPr>
        <p:spPr>
          <a:xfrm>
            <a:off x="2636634" y="197173"/>
            <a:ext cx="83233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9</a:t>
            </a:r>
            <a:r>
              <a:rPr lang="pt-BR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 </a:t>
            </a:r>
            <a:r>
              <a:rPr lang="pt-BR" sz="2000" dirty="0">
                <a:sym typeface="Open Sans"/>
              </a:rPr>
              <a:t>Programa de Apoio a Projetos  Nacionais Estratégicos de Defesa – Autonomia Tecnológica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1F7B0A-A4FB-2AF0-8724-343ED03994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8" y="123385"/>
            <a:ext cx="2442762" cy="162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216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636634" y="456248"/>
            <a:ext cx="83233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10</a:t>
            </a:r>
            <a:r>
              <a:rPr lang="pt-BR" dirty="0">
                <a:solidFill>
                  <a:srgbClr val="2C449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  <a:r>
              <a:rPr lang="pt-BR" sz="2000" dirty="0">
                <a:sym typeface="Open Sans"/>
              </a:rPr>
              <a:t>Programa de Ciência, Tecnologia e Inovação para Segurança Alimentar e Erradicação da Fome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90C29E-22E8-C98A-3DA5-2776725306F9}"/>
              </a:ext>
            </a:extLst>
          </p:cNvPr>
          <p:cNvSpPr txBox="1"/>
          <p:nvPr/>
        </p:nvSpPr>
        <p:spPr>
          <a:xfrm>
            <a:off x="89709" y="2619676"/>
            <a:ext cx="4683459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Desenvolvimento de soluções tecnológicas para aumento da produtividade na agricultura familiar e acesso a água no semiárido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45CB49-8C03-16D3-2D03-357903F5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549" b="3166"/>
          <a:stretch/>
        </p:blipFill>
        <p:spPr>
          <a:xfrm>
            <a:off x="137816" y="124199"/>
            <a:ext cx="2458546" cy="1626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2131FD-2F7D-FB91-A115-1C3527E0AE57}"/>
              </a:ext>
            </a:extLst>
          </p:cNvPr>
          <p:cNvSpPr txBox="1"/>
          <p:nvPr/>
        </p:nvSpPr>
        <p:spPr>
          <a:xfrm>
            <a:off x="4926330" y="2489648"/>
            <a:ext cx="4299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dirty="0">
                <a:solidFill>
                  <a:srgbClr val="2C4496"/>
                </a:solidFill>
                <a:latin typeface="Open Sans" panose="020B0606030504020204"/>
              </a:rPr>
              <a:t>MÁQUINAS E EQUIPAMENTOS PARA AGRICULTURA FAMILIAR (subvenção)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095339-E452-B987-D861-CDEC3DF366D0}"/>
              </a:ext>
            </a:extLst>
          </p:cNvPr>
          <p:cNvSpPr txBox="1"/>
          <p:nvPr/>
        </p:nvSpPr>
        <p:spPr>
          <a:xfrm>
            <a:off x="4926330" y="3235229"/>
            <a:ext cx="6140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>
                <a:sym typeface="Arial"/>
              </a:rPr>
              <a:t>ACESSO A ÁGUA NO SEMIÁRIDO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B01EA2-5FEA-3A4A-594A-879618E8C741}"/>
              </a:ext>
            </a:extLst>
          </p:cNvPr>
          <p:cNvSpPr txBox="1"/>
          <p:nvPr/>
        </p:nvSpPr>
        <p:spPr>
          <a:xfrm>
            <a:off x="7786074" y="3158284"/>
            <a:ext cx="356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R$ 42 milhões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DA8D3E-FA37-0DEB-0D8D-42EFAC0AC4BC}"/>
              </a:ext>
            </a:extLst>
          </p:cNvPr>
          <p:cNvSpPr txBox="1"/>
          <p:nvPr/>
        </p:nvSpPr>
        <p:spPr>
          <a:xfrm>
            <a:off x="8146330" y="2443136"/>
            <a:ext cx="356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R$ 120 milhões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6C38B4-8FB0-9634-F7F7-D846C2586BAE}"/>
              </a:ext>
            </a:extLst>
          </p:cNvPr>
          <p:cNvSpPr txBox="1"/>
          <p:nvPr/>
        </p:nvSpPr>
        <p:spPr>
          <a:xfrm>
            <a:off x="137816" y="4122651"/>
            <a:ext cx="4683459" cy="14773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sym typeface="Arial"/>
              </a:rPr>
              <a:t>Desenvolvimento de soluções tecnológicas para cadeias socioprodutivas da Bioeconomia e sistemas agroalimentares (inclui a linha - estruturação e tecnificação de empreendimentos rurais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515BA-F18D-4143-1ECF-3A6CC64DB579}"/>
              </a:ext>
            </a:extLst>
          </p:cNvPr>
          <p:cNvSpPr txBox="1"/>
          <p:nvPr/>
        </p:nvSpPr>
        <p:spPr>
          <a:xfrm>
            <a:off x="4961304" y="4129601"/>
            <a:ext cx="2339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dirty="0">
                <a:solidFill>
                  <a:schemeClr val="accent1"/>
                </a:solidFill>
                <a:latin typeface="Open Sans" panose="020B0606030504020204"/>
              </a:rPr>
              <a:t>Chamadas Públicas:</a:t>
            </a:r>
            <a:br>
              <a:rPr lang="pt-BR" sz="1400" dirty="0">
                <a:solidFill>
                  <a:schemeClr val="accent1"/>
                </a:solidFill>
                <a:latin typeface="Open Sans" panose="020B0606030504020204"/>
              </a:rPr>
            </a:br>
            <a:endParaRPr lang="pt-BR" sz="1400" dirty="0">
              <a:solidFill>
                <a:schemeClr val="accent1"/>
              </a:solidFill>
              <a:latin typeface="Open Sans" panose="020B0606030504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dirty="0">
                <a:solidFill>
                  <a:schemeClr val="accent1"/>
                </a:solidFill>
                <a:latin typeface="Open Sans" panose="020B0606030504020204"/>
              </a:rPr>
              <a:t>Programa Cadeias Socioprodutivas da Bioeconomia e Sistemas Agroalimentares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ECA4C9-1B95-43F8-6302-2E33509B216E}"/>
              </a:ext>
            </a:extLst>
          </p:cNvPr>
          <p:cNvSpPr txBox="1"/>
          <p:nvPr/>
        </p:nvSpPr>
        <p:spPr>
          <a:xfrm>
            <a:off x="7143868" y="3959553"/>
            <a:ext cx="2339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b="1" dirty="0">
                <a:solidFill>
                  <a:schemeClr val="accent1"/>
                </a:solidFill>
                <a:latin typeface="Open Sans" panose="020B0606030504020204"/>
              </a:rPr>
              <a:t>Empresas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19B5F38-DA74-E218-163E-38A06CA19B06}"/>
              </a:ext>
            </a:extLst>
          </p:cNvPr>
          <p:cNvSpPr txBox="1"/>
          <p:nvPr/>
        </p:nvSpPr>
        <p:spPr>
          <a:xfrm>
            <a:off x="7230697" y="5415313"/>
            <a:ext cx="2339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b="1" dirty="0" err="1">
                <a:solidFill>
                  <a:schemeClr val="accent1"/>
                </a:solidFill>
                <a:latin typeface="Open Sans" panose="020B0606030504020204"/>
              </a:rPr>
              <a:t>ICTs</a:t>
            </a:r>
            <a:endParaRPr lang="pt-BR" b="1" dirty="0">
              <a:solidFill>
                <a:schemeClr val="accent1"/>
              </a:solidFill>
              <a:latin typeface="Open Sans" panose="020B0606030504020204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5320E12-F8A3-6F31-8603-1C78CA4045EF}"/>
              </a:ext>
            </a:extLst>
          </p:cNvPr>
          <p:cNvSpPr txBox="1"/>
          <p:nvPr/>
        </p:nvSpPr>
        <p:spPr>
          <a:xfrm>
            <a:off x="7699245" y="4253867"/>
            <a:ext cx="356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 milhões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E708CC0-5EC8-950F-DDB2-736CE1FD90CB}"/>
              </a:ext>
            </a:extLst>
          </p:cNvPr>
          <p:cNvSpPr txBox="1"/>
          <p:nvPr/>
        </p:nvSpPr>
        <p:spPr>
          <a:xfrm>
            <a:off x="7699245" y="5667454"/>
            <a:ext cx="3569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R$ 134,2 milhões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2C119FA-8925-E233-6388-8A6F6CB4E78E}"/>
              </a:ext>
            </a:extLst>
          </p:cNvPr>
          <p:cNvSpPr txBox="1"/>
          <p:nvPr/>
        </p:nvSpPr>
        <p:spPr>
          <a:xfrm>
            <a:off x="7699245" y="4596281"/>
            <a:ext cx="3656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36%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recursos aprovados são destinados a propostas das regiões Norte, Nordeste e Centro-Oeste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B9AD56E-ACCC-D3FA-DCE5-1F0DB3B28A97}"/>
              </a:ext>
            </a:extLst>
          </p:cNvPr>
          <p:cNvSpPr txBox="1"/>
          <p:nvPr/>
        </p:nvSpPr>
        <p:spPr>
          <a:xfrm>
            <a:off x="7742659" y="5990621"/>
            <a:ext cx="36560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45,7% </a:t>
            </a:r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recursos aprovados são destinados a propostas das regiões Norte, Nordeste e Centro-Oeste</a:t>
            </a:r>
          </a:p>
        </p:txBody>
      </p:sp>
    </p:spTree>
    <p:extLst>
      <p:ext uri="{BB962C8B-B14F-4D97-AF65-F5344CB8AC3E}">
        <p14:creationId xmlns:p14="http://schemas.microsoft.com/office/powerpoint/2010/main" val="212092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9668" y="545398"/>
            <a:ext cx="4946954" cy="11629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sz="2800" b="1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Carlos Aragão</a:t>
            </a:r>
          </a:p>
          <a:p>
            <a:r>
              <a:rPr lang="pt-BR" sz="24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 de Desenvolvimento Científico e Tecnológico</a:t>
            </a:r>
          </a:p>
          <a:p>
            <a:r>
              <a:rPr lang="pt-BR" sz="20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aragao@finep.gov.br</a:t>
            </a:r>
          </a:p>
        </p:txBody>
      </p:sp>
    </p:spTree>
    <p:extLst>
      <p:ext uri="{BB962C8B-B14F-4D97-AF65-F5344CB8AC3E}">
        <p14:creationId xmlns:p14="http://schemas.microsoft.com/office/powerpoint/2010/main" val="292656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/>
          <p:nvPr/>
        </p:nvSpPr>
        <p:spPr>
          <a:xfrm>
            <a:off x="444239" y="83767"/>
            <a:ext cx="1124066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Aft>
                <a:spcPts val="1200"/>
              </a:spcAft>
              <a:defRPr/>
            </a:pPr>
            <a:r>
              <a:rPr lang="pt-BR" sz="3467" dirty="0">
                <a:solidFill>
                  <a:srgbClr val="0A504E"/>
                </a:solidFill>
                <a:latin typeface="Bebas Neue Bold" panose="020B0606020202050201" charset="0"/>
                <a:cs typeface="Bebas Neue Regular"/>
              </a:rPr>
              <a:t>RECUPERAÇÃO DO FNDCT</a:t>
            </a:r>
            <a:endParaRPr lang="en-US" sz="3467" dirty="0">
              <a:solidFill>
                <a:srgbClr val="0A504E"/>
              </a:solidFill>
              <a:latin typeface="Bebas Neue Bold" panose="020B0606020202050201" charset="0"/>
              <a:cs typeface="Bebas Neue Regular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E9BB47D-CAF2-47C2-A41D-E44A524759EF}"/>
              </a:ext>
            </a:extLst>
          </p:cNvPr>
          <p:cNvGraphicFramePr/>
          <p:nvPr/>
        </p:nvGraphicFramePr>
        <p:xfrm>
          <a:off x="444239" y="1928657"/>
          <a:ext cx="11477464" cy="468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3089B8C-0383-15AE-0525-D9D41E6AB235}"/>
              </a:ext>
            </a:extLst>
          </p:cNvPr>
          <p:cNvSpPr txBox="1"/>
          <p:nvPr/>
        </p:nvSpPr>
        <p:spPr>
          <a:xfrm>
            <a:off x="569474" y="1452167"/>
            <a:ext cx="1115535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orçamento do FNDCT (em R$ milhões, corrigidos pelo IPCA de dezembro de 2023)</a:t>
            </a:r>
            <a:endParaRPr lang="pt-BR" sz="1867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3CCB61-EA90-230F-5A01-CE438491028B}"/>
              </a:ext>
            </a:extLst>
          </p:cNvPr>
          <p:cNvSpPr txBox="1"/>
          <p:nvPr/>
        </p:nvSpPr>
        <p:spPr>
          <a:xfrm>
            <a:off x="480807" y="726932"/>
            <a:ext cx="11232000" cy="6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609585">
              <a:defRPr/>
            </a:pPr>
            <a:r>
              <a:rPr lang="pt-BR" sz="1733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Lei Complementar nº 177/2021 transformou o fundo em financeiro e passou a proibir o contingenciamento</a:t>
            </a:r>
          </a:p>
          <a:p>
            <a:pPr algn="just" defTabSz="609585">
              <a:defRPr/>
            </a:pPr>
            <a:r>
              <a:rPr lang="pt-BR" sz="1733" dirty="0">
                <a:solidFill>
                  <a:prstClr val="black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Lei nº 14.554/2023 alterou o indexador dos financiamentos reembolsáveis para TR</a:t>
            </a:r>
            <a:endParaRPr lang="pt-BR" sz="173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3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99738" y="312162"/>
            <a:ext cx="4802188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75" dirty="0">
                <a:solidFill>
                  <a:srgbClr val="2C4495"/>
                </a:solidFill>
                <a:latin typeface="Arial Black"/>
                <a:cs typeface="Arial Black"/>
              </a:rPr>
              <a:t>Programas</a:t>
            </a:r>
            <a:r>
              <a:rPr sz="3200" b="0" spc="-220" dirty="0">
                <a:solidFill>
                  <a:srgbClr val="2C4495"/>
                </a:solidFill>
                <a:latin typeface="Arial Black"/>
                <a:cs typeface="Arial Black"/>
              </a:rPr>
              <a:t> </a:t>
            </a:r>
            <a:r>
              <a:rPr sz="3200" b="0" spc="-235" dirty="0">
                <a:solidFill>
                  <a:srgbClr val="2C4495"/>
                </a:solidFill>
                <a:latin typeface="Arial Black"/>
                <a:cs typeface="Arial Black"/>
              </a:rPr>
              <a:t>Estratégicos</a:t>
            </a:r>
            <a:endParaRPr sz="32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9220" y="4977320"/>
            <a:ext cx="6829425" cy="1740535"/>
            <a:chOff x="5189220" y="4977320"/>
            <a:chExt cx="6829425" cy="1740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8268" y="5065776"/>
              <a:ext cx="2270760" cy="1652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20" y="5052060"/>
              <a:ext cx="2267712" cy="1652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0364" y="5053584"/>
              <a:ext cx="2247900" cy="16504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7078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09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078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64262" y="0"/>
                  </a:moveTo>
                  <a:lnTo>
                    <a:pt x="1487424" y="0"/>
                  </a:lnTo>
                  <a:lnTo>
                    <a:pt x="1487424" y="321309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363" y="5050535"/>
            <a:ext cx="2247900" cy="16535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3262" y="1030605"/>
            <a:ext cx="20135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1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de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Recuperação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Expansão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da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Infraestrutura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Pesquisa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Científica</a:t>
            </a:r>
            <a:r>
              <a:rPr sz="14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Tecnológica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Nacional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Pró-Infra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0832" y="1243660"/>
            <a:ext cx="185229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-21590" algn="just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2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Inovação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para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Reindustrialização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Nacional</a:t>
            </a:r>
            <a:r>
              <a:rPr sz="14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–Mais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Inovação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5942" y="1137284"/>
            <a:ext cx="18199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3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Conecta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e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Capacita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Brasil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:Difusão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e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suporte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à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Transformação Digital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0590" y="1243660"/>
            <a:ext cx="2063114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5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Repatriação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Talentos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Conhecimento Brasil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3330" y="1137284"/>
            <a:ext cx="19437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4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Integrado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de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Desenvolvimento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Sustentável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da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Região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Amazônica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Pró-Amazônia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683" y="4008246"/>
            <a:ext cx="20561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6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Apoio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Políticas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Públicas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Baseadas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em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Conhecimento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Científico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–Política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com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Ciência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126" y="3901566"/>
            <a:ext cx="2044064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7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Apoio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à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Recuperação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Preservação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Acervos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Científicos,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Históricos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Culturais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Nacionais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Identidade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Brasil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9626" y="4008246"/>
            <a:ext cx="189928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8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Apoio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Projetos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Nacionais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Estratégicos:</a:t>
            </a:r>
            <a:r>
              <a:rPr sz="14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CBERS,</a:t>
            </a:r>
            <a:r>
              <a:rPr sz="1400" b="0" spc="-6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RMB,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NB4,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Sirius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91141" y="3998214"/>
            <a:ext cx="19678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10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Ciência,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Tecnologia</a:t>
            </a:r>
            <a:r>
              <a:rPr sz="14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Inovação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para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Segurança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Alimentar</a:t>
            </a:r>
            <a:r>
              <a:rPr sz="14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e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Erradicação</a:t>
            </a:r>
            <a:r>
              <a:rPr sz="1400" b="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da</a:t>
            </a:r>
            <a:r>
              <a:rPr sz="14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Fome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4902" y="4008246"/>
            <a:ext cx="176657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9</a:t>
            </a:r>
            <a:r>
              <a:rPr sz="14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14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Programa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Apoio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Projetos</a:t>
            </a:r>
            <a:r>
              <a:rPr sz="1400" b="0" spc="2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Nacionais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Estratégicos</a:t>
            </a:r>
            <a:r>
              <a:rPr sz="1400" b="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</a:t>
            </a:r>
            <a:r>
              <a:rPr sz="1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Defesa</a:t>
            </a:r>
            <a:r>
              <a:rPr sz="1400" b="0" spc="-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50" dirty="0">
                <a:solidFill>
                  <a:srgbClr val="404040"/>
                </a:solidFill>
                <a:latin typeface="Calibri Light"/>
                <a:cs typeface="Calibri Light"/>
              </a:rPr>
              <a:t>– </a:t>
            </a:r>
            <a:r>
              <a:rPr sz="1400" b="0" dirty="0">
                <a:solidFill>
                  <a:srgbClr val="404040"/>
                </a:solidFill>
                <a:latin typeface="Calibri Light"/>
                <a:cs typeface="Calibri Light"/>
              </a:rPr>
              <a:t>Autonomia</a:t>
            </a:r>
            <a:r>
              <a:rPr sz="1400" b="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Tecnológica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2103056"/>
            <a:ext cx="9121139" cy="1715262"/>
            <a:chOff x="597408" y="2116074"/>
            <a:chExt cx="9121139" cy="1715262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3311" y="2170176"/>
              <a:ext cx="4555236" cy="1659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8" y="2170176"/>
              <a:ext cx="4538471" cy="16611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63646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10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3646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64262" y="0"/>
                  </a:moveTo>
                  <a:lnTo>
                    <a:pt x="1487424" y="0"/>
                  </a:lnTo>
                  <a:lnTo>
                    <a:pt x="1487424" y="321310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774935" y="2103120"/>
            <a:ext cx="2268220" cy="1728470"/>
            <a:chOff x="9774935" y="2103120"/>
            <a:chExt cx="2268220" cy="172847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4935" y="2179320"/>
              <a:ext cx="2267712" cy="16520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231373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1487424" y="0"/>
                  </a:moveTo>
                  <a:lnTo>
                    <a:pt x="64261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1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10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31373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64261" y="0"/>
                  </a:moveTo>
                  <a:lnTo>
                    <a:pt x="1487424" y="0"/>
                  </a:lnTo>
                  <a:lnTo>
                    <a:pt x="1487424" y="321310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1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1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900620" y="4977320"/>
            <a:ext cx="4226560" cy="1740535"/>
            <a:chOff x="900620" y="4977320"/>
            <a:chExt cx="4226560" cy="174053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600" y="5061204"/>
              <a:ext cx="2231136" cy="16565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13638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5" h="386079">
                  <a:moveTo>
                    <a:pt x="1487424" y="0"/>
                  </a:moveTo>
                  <a:lnTo>
                    <a:pt x="64262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09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3638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5" h="386079">
                  <a:moveTo>
                    <a:pt x="64262" y="0"/>
                  </a:moveTo>
                  <a:lnTo>
                    <a:pt x="1487424" y="0"/>
                  </a:lnTo>
                  <a:lnTo>
                    <a:pt x="1487424" y="321309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49" y="39272"/>
                  </a:lnTo>
                  <a:lnTo>
                    <a:pt x="18819" y="18843"/>
                  </a:lnTo>
                  <a:lnTo>
                    <a:pt x="39245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315413" y="2202942"/>
            <a:ext cx="1413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64060" y="2103056"/>
            <a:ext cx="1513840" cy="412115"/>
            <a:chOff x="5564060" y="2103056"/>
            <a:chExt cx="1513840" cy="412115"/>
          </a:xfrm>
        </p:grpSpPr>
        <p:sp>
          <p:nvSpPr>
            <p:cNvPr id="35" name="object 35"/>
            <p:cNvSpPr/>
            <p:nvPr/>
          </p:nvSpPr>
          <p:spPr>
            <a:xfrm>
              <a:off x="5577077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10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77077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64262" y="0"/>
                  </a:moveTo>
                  <a:lnTo>
                    <a:pt x="1487424" y="0"/>
                  </a:lnTo>
                  <a:lnTo>
                    <a:pt x="1487424" y="321310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628845" y="2202942"/>
            <a:ext cx="1413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914068" y="2103056"/>
            <a:ext cx="1513840" cy="412115"/>
            <a:chOff x="7914068" y="2103056"/>
            <a:chExt cx="1513840" cy="412115"/>
          </a:xfrm>
        </p:grpSpPr>
        <p:sp>
          <p:nvSpPr>
            <p:cNvPr id="39" name="object 39"/>
            <p:cNvSpPr/>
            <p:nvPr/>
          </p:nvSpPr>
          <p:spPr>
            <a:xfrm>
              <a:off x="7927086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10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27086" y="2116074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80">
                  <a:moveTo>
                    <a:pt x="64262" y="0"/>
                  </a:moveTo>
                  <a:lnTo>
                    <a:pt x="1487424" y="0"/>
                  </a:lnTo>
                  <a:lnTo>
                    <a:pt x="1487424" y="321310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978853" y="2202942"/>
            <a:ext cx="1413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atuação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83141" y="2202942"/>
            <a:ext cx="1413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65391" y="5077205"/>
            <a:ext cx="14204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50692" y="4977384"/>
            <a:ext cx="1513840" cy="411480"/>
            <a:chOff x="3250692" y="4977384"/>
            <a:chExt cx="1513840" cy="411480"/>
          </a:xfrm>
        </p:grpSpPr>
        <p:sp>
          <p:nvSpPr>
            <p:cNvPr id="45" name="object 45"/>
            <p:cNvSpPr/>
            <p:nvPr/>
          </p:nvSpPr>
          <p:spPr>
            <a:xfrm>
              <a:off x="3263646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09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63646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64262" y="0"/>
                  </a:moveTo>
                  <a:lnTo>
                    <a:pt x="1487424" y="0"/>
                  </a:lnTo>
                  <a:lnTo>
                    <a:pt x="1487424" y="321309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15413" y="5077205"/>
            <a:ext cx="1413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 Linha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atuação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28845" y="5077205"/>
            <a:ext cx="1413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914068" y="4977320"/>
            <a:ext cx="1513840" cy="412115"/>
            <a:chOff x="7914068" y="4977320"/>
            <a:chExt cx="1513840" cy="412115"/>
          </a:xfrm>
        </p:grpSpPr>
        <p:sp>
          <p:nvSpPr>
            <p:cNvPr id="50" name="object 50"/>
            <p:cNvSpPr/>
            <p:nvPr/>
          </p:nvSpPr>
          <p:spPr>
            <a:xfrm>
              <a:off x="7927086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1487424" y="0"/>
                  </a:moveTo>
                  <a:lnTo>
                    <a:pt x="64262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2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09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27086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64262" y="0"/>
                  </a:moveTo>
                  <a:lnTo>
                    <a:pt x="1487424" y="0"/>
                  </a:lnTo>
                  <a:lnTo>
                    <a:pt x="1487424" y="321309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2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2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978853" y="5077205"/>
            <a:ext cx="1413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1 Linha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218419" y="4977384"/>
            <a:ext cx="1513840" cy="411480"/>
            <a:chOff x="10218419" y="4977384"/>
            <a:chExt cx="1513840" cy="411480"/>
          </a:xfrm>
        </p:grpSpPr>
        <p:sp>
          <p:nvSpPr>
            <p:cNvPr id="54" name="object 54"/>
            <p:cNvSpPr/>
            <p:nvPr/>
          </p:nvSpPr>
          <p:spPr>
            <a:xfrm>
              <a:off x="10231373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1487424" y="0"/>
                  </a:moveTo>
                  <a:lnTo>
                    <a:pt x="64261" y="0"/>
                  </a:lnTo>
                  <a:lnTo>
                    <a:pt x="39272" y="5058"/>
                  </a:lnTo>
                  <a:lnTo>
                    <a:pt x="18843" y="18843"/>
                  </a:lnTo>
                  <a:lnTo>
                    <a:pt x="5058" y="39272"/>
                  </a:lnTo>
                  <a:lnTo>
                    <a:pt x="0" y="64262"/>
                  </a:lnTo>
                  <a:lnTo>
                    <a:pt x="0" y="385572"/>
                  </a:lnTo>
                  <a:lnTo>
                    <a:pt x="1423161" y="385572"/>
                  </a:lnTo>
                  <a:lnTo>
                    <a:pt x="1448151" y="380513"/>
                  </a:lnTo>
                  <a:lnTo>
                    <a:pt x="1468580" y="366728"/>
                  </a:lnTo>
                  <a:lnTo>
                    <a:pt x="1482365" y="346299"/>
                  </a:lnTo>
                  <a:lnTo>
                    <a:pt x="1487424" y="321309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231373" y="4990338"/>
              <a:ext cx="1487805" cy="386080"/>
            </a:xfrm>
            <a:custGeom>
              <a:avLst/>
              <a:gdLst/>
              <a:ahLst/>
              <a:cxnLst/>
              <a:rect l="l" t="t" r="r" b="b"/>
              <a:pathLst>
                <a:path w="1487804" h="386079">
                  <a:moveTo>
                    <a:pt x="64261" y="0"/>
                  </a:moveTo>
                  <a:lnTo>
                    <a:pt x="1487424" y="0"/>
                  </a:lnTo>
                  <a:lnTo>
                    <a:pt x="1487424" y="321309"/>
                  </a:lnTo>
                  <a:lnTo>
                    <a:pt x="1482365" y="346299"/>
                  </a:lnTo>
                  <a:lnTo>
                    <a:pt x="1468580" y="366728"/>
                  </a:lnTo>
                  <a:lnTo>
                    <a:pt x="1448151" y="380513"/>
                  </a:lnTo>
                  <a:lnTo>
                    <a:pt x="1423161" y="385572"/>
                  </a:lnTo>
                  <a:lnTo>
                    <a:pt x="0" y="385572"/>
                  </a:lnTo>
                  <a:lnTo>
                    <a:pt x="0" y="64262"/>
                  </a:lnTo>
                  <a:lnTo>
                    <a:pt x="5058" y="39272"/>
                  </a:lnTo>
                  <a:lnTo>
                    <a:pt x="18843" y="18843"/>
                  </a:lnTo>
                  <a:lnTo>
                    <a:pt x="39272" y="5058"/>
                  </a:lnTo>
                  <a:lnTo>
                    <a:pt x="64261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283141" y="5077205"/>
            <a:ext cx="1413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018032" y="2103120"/>
            <a:ext cx="1460500" cy="401320"/>
            <a:chOff x="1018032" y="2103120"/>
            <a:chExt cx="1460500" cy="401320"/>
          </a:xfrm>
        </p:grpSpPr>
        <p:sp>
          <p:nvSpPr>
            <p:cNvPr id="58" name="object 58"/>
            <p:cNvSpPr/>
            <p:nvPr/>
          </p:nvSpPr>
          <p:spPr>
            <a:xfrm>
              <a:off x="1030986" y="2116074"/>
              <a:ext cx="1434465" cy="375285"/>
            </a:xfrm>
            <a:custGeom>
              <a:avLst/>
              <a:gdLst/>
              <a:ahLst/>
              <a:cxnLst/>
              <a:rect l="l" t="t" r="r" b="b"/>
              <a:pathLst>
                <a:path w="1434464" h="375285">
                  <a:moveTo>
                    <a:pt x="1434083" y="0"/>
                  </a:moveTo>
                  <a:lnTo>
                    <a:pt x="62483" y="0"/>
                  </a:lnTo>
                  <a:lnTo>
                    <a:pt x="38163" y="4905"/>
                  </a:lnTo>
                  <a:lnTo>
                    <a:pt x="18302" y="18287"/>
                  </a:lnTo>
                  <a:lnTo>
                    <a:pt x="4910" y="38147"/>
                  </a:lnTo>
                  <a:lnTo>
                    <a:pt x="0" y="62484"/>
                  </a:lnTo>
                  <a:lnTo>
                    <a:pt x="0" y="374903"/>
                  </a:lnTo>
                  <a:lnTo>
                    <a:pt x="1371600" y="374903"/>
                  </a:lnTo>
                  <a:lnTo>
                    <a:pt x="1395936" y="369998"/>
                  </a:lnTo>
                  <a:lnTo>
                    <a:pt x="1415795" y="356615"/>
                  </a:lnTo>
                  <a:lnTo>
                    <a:pt x="1429178" y="336756"/>
                  </a:lnTo>
                  <a:lnTo>
                    <a:pt x="1434083" y="312420"/>
                  </a:lnTo>
                  <a:lnTo>
                    <a:pt x="1434083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30986" y="2116074"/>
              <a:ext cx="1434465" cy="375285"/>
            </a:xfrm>
            <a:custGeom>
              <a:avLst/>
              <a:gdLst/>
              <a:ahLst/>
              <a:cxnLst/>
              <a:rect l="l" t="t" r="r" b="b"/>
              <a:pathLst>
                <a:path w="1434464" h="375285">
                  <a:moveTo>
                    <a:pt x="62483" y="0"/>
                  </a:moveTo>
                  <a:lnTo>
                    <a:pt x="1434083" y="0"/>
                  </a:lnTo>
                  <a:lnTo>
                    <a:pt x="1434083" y="312420"/>
                  </a:lnTo>
                  <a:lnTo>
                    <a:pt x="1429178" y="336756"/>
                  </a:lnTo>
                  <a:lnTo>
                    <a:pt x="1415795" y="356615"/>
                  </a:lnTo>
                  <a:lnTo>
                    <a:pt x="1395936" y="369998"/>
                  </a:lnTo>
                  <a:lnTo>
                    <a:pt x="1371600" y="374903"/>
                  </a:lnTo>
                  <a:lnTo>
                    <a:pt x="0" y="374903"/>
                  </a:lnTo>
                  <a:lnTo>
                    <a:pt x="0" y="62484"/>
                  </a:lnTo>
                  <a:lnTo>
                    <a:pt x="4910" y="38147"/>
                  </a:lnTo>
                  <a:lnTo>
                    <a:pt x="18302" y="18287"/>
                  </a:lnTo>
                  <a:lnTo>
                    <a:pt x="38163" y="4905"/>
                  </a:lnTo>
                  <a:lnTo>
                    <a:pt x="62483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81309" y="2199258"/>
            <a:ext cx="1362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 atuação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394703" y="272795"/>
            <a:ext cx="2712720" cy="600710"/>
            <a:chOff x="6394703" y="272795"/>
            <a:chExt cx="2712720" cy="600710"/>
          </a:xfrm>
        </p:grpSpPr>
        <p:sp>
          <p:nvSpPr>
            <p:cNvPr id="62" name="object 62"/>
            <p:cNvSpPr/>
            <p:nvPr/>
          </p:nvSpPr>
          <p:spPr>
            <a:xfrm>
              <a:off x="6407657" y="285749"/>
              <a:ext cx="2687320" cy="574675"/>
            </a:xfrm>
            <a:custGeom>
              <a:avLst/>
              <a:gdLst/>
              <a:ahLst/>
              <a:cxnLst/>
              <a:rect l="l" t="t" r="r" b="b"/>
              <a:pathLst>
                <a:path w="2687320" h="574675">
                  <a:moveTo>
                    <a:pt x="2686812" y="0"/>
                  </a:moveTo>
                  <a:lnTo>
                    <a:pt x="95758" y="0"/>
                  </a:lnTo>
                  <a:lnTo>
                    <a:pt x="58507" y="7532"/>
                  </a:lnTo>
                  <a:lnTo>
                    <a:pt x="28066" y="28066"/>
                  </a:lnTo>
                  <a:lnTo>
                    <a:pt x="7532" y="58507"/>
                  </a:lnTo>
                  <a:lnTo>
                    <a:pt x="0" y="95758"/>
                  </a:lnTo>
                  <a:lnTo>
                    <a:pt x="0" y="574548"/>
                  </a:lnTo>
                  <a:lnTo>
                    <a:pt x="2591053" y="574548"/>
                  </a:lnTo>
                  <a:lnTo>
                    <a:pt x="2628304" y="567015"/>
                  </a:lnTo>
                  <a:lnTo>
                    <a:pt x="2658744" y="546481"/>
                  </a:lnTo>
                  <a:lnTo>
                    <a:pt x="2679279" y="516040"/>
                  </a:lnTo>
                  <a:lnTo>
                    <a:pt x="2686812" y="478789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2C4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07657" y="285749"/>
              <a:ext cx="2687320" cy="574675"/>
            </a:xfrm>
            <a:custGeom>
              <a:avLst/>
              <a:gdLst/>
              <a:ahLst/>
              <a:cxnLst/>
              <a:rect l="l" t="t" r="r" b="b"/>
              <a:pathLst>
                <a:path w="2687320" h="574675">
                  <a:moveTo>
                    <a:pt x="95758" y="0"/>
                  </a:moveTo>
                  <a:lnTo>
                    <a:pt x="2686812" y="0"/>
                  </a:lnTo>
                  <a:lnTo>
                    <a:pt x="2686812" y="478789"/>
                  </a:lnTo>
                  <a:lnTo>
                    <a:pt x="2679279" y="516040"/>
                  </a:lnTo>
                  <a:lnTo>
                    <a:pt x="2658744" y="546481"/>
                  </a:lnTo>
                  <a:lnTo>
                    <a:pt x="2628304" y="567015"/>
                  </a:lnTo>
                  <a:lnTo>
                    <a:pt x="2591053" y="574548"/>
                  </a:lnTo>
                  <a:lnTo>
                    <a:pt x="0" y="574548"/>
                  </a:lnTo>
                  <a:lnTo>
                    <a:pt x="0" y="95758"/>
                  </a:lnTo>
                  <a:lnTo>
                    <a:pt x="7532" y="58507"/>
                  </a:lnTo>
                  <a:lnTo>
                    <a:pt x="28066" y="28066"/>
                  </a:lnTo>
                  <a:lnTo>
                    <a:pt x="58507" y="7532"/>
                  </a:lnTo>
                  <a:lnTo>
                    <a:pt x="95758" y="0"/>
                  </a:lnTo>
                  <a:close/>
                </a:path>
              </a:pathLst>
            </a:custGeom>
            <a:ln w="25908">
              <a:solidFill>
                <a:srgbClr val="FCC3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424378" y="424942"/>
            <a:ext cx="2653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Linhas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atuação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1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0">
            <a:extLst>
              <a:ext uri="{FF2B5EF4-FFF2-40B4-BE49-F238E27FC236}">
                <a16:creationId xmlns:a16="http://schemas.microsoft.com/office/drawing/2014/main" id="{D5691F2C-CE39-EB24-37BD-491A399081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" y="189797"/>
            <a:ext cx="2338296" cy="1435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48889" y="322633"/>
            <a:ext cx="85062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sz="3200" b="1" i="0" u="none" strike="noStrike" baseline="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pt-BR" sz="32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t-BR" sz="3200" b="1" i="0" u="none" strike="noStrike" baseline="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20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Recuperação e Expansão da Infraestrutura de Pesquisa Científica e Tecnológica Nacional - Pró-Infra</a:t>
            </a:r>
            <a:endParaRPr lang="pt-BR" sz="32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50C3C0-143D-3825-1011-F95560C085EC}"/>
              </a:ext>
            </a:extLst>
          </p:cNvPr>
          <p:cNvSpPr txBox="1"/>
          <p:nvPr/>
        </p:nvSpPr>
        <p:spPr>
          <a:xfrm>
            <a:off x="109728" y="2061824"/>
            <a:ext cx="3059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sz="1600" b="1" i="0" u="none" strike="noStrike" baseline="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Linhas de Atuação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6EBC70-3C2A-1BB9-9208-AACCBCB478CD}"/>
              </a:ext>
            </a:extLst>
          </p:cNvPr>
          <p:cNvSpPr txBox="1"/>
          <p:nvPr/>
        </p:nvSpPr>
        <p:spPr>
          <a:xfrm>
            <a:off x="-304038" y="2425983"/>
            <a:ext cx="5278374" cy="43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260350" indent="86360">
              <a:lnSpc>
                <a:spcPct val="100000"/>
              </a:lnSpc>
              <a:spcBef>
                <a:spcPts val="5"/>
              </a:spcBef>
            </a:pP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1.</a:t>
            </a:r>
            <a:r>
              <a:rPr lang="pt-BR" sz="1100" spc="3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Recuperação,</a:t>
            </a:r>
            <a:r>
              <a:rPr lang="pt-BR" sz="1100" spc="2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atualização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50" dirty="0">
                <a:solidFill>
                  <a:srgbClr val="2C4495"/>
                </a:solidFill>
                <a:latin typeface="Arial"/>
                <a:cs typeface="Arial"/>
              </a:rPr>
              <a:t>e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expansão</a:t>
            </a:r>
            <a:r>
              <a:rPr lang="pt-BR" sz="1100" spc="5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da</a:t>
            </a:r>
            <a:r>
              <a:rPr lang="pt-BR" sz="1100" spc="9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40" dirty="0">
                <a:solidFill>
                  <a:srgbClr val="2C4495"/>
                </a:solidFill>
                <a:latin typeface="Arial Black"/>
                <a:cs typeface="Arial Black"/>
              </a:rPr>
              <a:t>infraestrutura</a:t>
            </a:r>
            <a:r>
              <a:rPr lang="pt-BR" sz="1100" spc="-10" dirty="0">
                <a:solidFill>
                  <a:srgbClr val="2C4495"/>
                </a:solidFill>
                <a:latin typeface="Arial Black"/>
                <a:cs typeface="Arial Black"/>
              </a:rPr>
              <a:t> </a:t>
            </a:r>
            <a:r>
              <a:rPr lang="pt-BR" sz="1100" spc="-25" dirty="0">
                <a:solidFill>
                  <a:srgbClr val="2C4495"/>
                </a:solidFill>
                <a:latin typeface="Arial"/>
                <a:cs typeface="Arial"/>
              </a:rPr>
              <a:t>de  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pesquisa</a:t>
            </a:r>
            <a:r>
              <a:rPr lang="pt-BR" sz="1100" spc="6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científica</a:t>
            </a:r>
            <a:r>
              <a:rPr lang="pt-BR" sz="1100" spc="6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</a:t>
            </a:r>
            <a:r>
              <a:rPr lang="pt-BR" sz="1100" spc="7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tecnológica</a:t>
            </a:r>
            <a:r>
              <a:rPr lang="pt-BR" sz="1100" dirty="0"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nacional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DA9202-8ADC-C97F-1BCD-14F299A086CE}"/>
              </a:ext>
            </a:extLst>
          </p:cNvPr>
          <p:cNvSpPr txBox="1"/>
          <p:nvPr/>
        </p:nvSpPr>
        <p:spPr>
          <a:xfrm>
            <a:off x="-64008" y="2912706"/>
            <a:ext cx="42428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045" marR="99060" indent="-128270">
              <a:lnSpc>
                <a:spcPct val="100000"/>
              </a:lnSpc>
              <a:spcBef>
                <a:spcPts val="865"/>
              </a:spcBef>
            </a:pP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2.</a:t>
            </a:r>
            <a:r>
              <a:rPr lang="pt-BR" sz="1100" spc="-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Apoio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à</a:t>
            </a:r>
            <a:r>
              <a:rPr lang="pt-BR" sz="1100" spc="2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infraestrutura</a:t>
            </a:r>
            <a:r>
              <a:rPr lang="pt-BR" sz="1100" spc="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de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pesquisa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científica</a:t>
            </a:r>
            <a:r>
              <a:rPr lang="pt-BR" sz="1100" spc="6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</a:t>
            </a:r>
            <a:r>
              <a:rPr lang="pt-BR" sz="1100" spc="7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tecnológica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55" dirty="0">
                <a:solidFill>
                  <a:srgbClr val="2C4495"/>
                </a:solidFill>
                <a:latin typeface="Arial"/>
                <a:cs typeface="Arial"/>
              </a:rPr>
              <a:t>em</a:t>
            </a:r>
            <a:r>
              <a:rPr lang="pt-BR" sz="1100" spc="8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20" dirty="0">
                <a:solidFill>
                  <a:srgbClr val="2C4495"/>
                </a:solidFill>
                <a:latin typeface="Arial Black"/>
                <a:cs typeface="Arial Black"/>
              </a:rPr>
              <a:t>áreas </a:t>
            </a:r>
            <a:r>
              <a:rPr lang="pt-BR" sz="1100" spc="-45" dirty="0">
                <a:solidFill>
                  <a:srgbClr val="2C4495"/>
                </a:solidFill>
                <a:latin typeface="Arial Black"/>
                <a:cs typeface="Arial Black"/>
              </a:rPr>
              <a:t>prioritárias</a:t>
            </a:r>
            <a:r>
              <a:rPr lang="pt-BR" sz="1100" spc="-55" dirty="0">
                <a:solidFill>
                  <a:srgbClr val="2C4495"/>
                </a:solidFill>
                <a:latin typeface="Arial Black"/>
                <a:cs typeface="Arial Black"/>
              </a:rPr>
              <a:t> </a:t>
            </a:r>
            <a:r>
              <a:rPr lang="pt-BR" sz="1100" spc="-90" dirty="0">
                <a:solidFill>
                  <a:srgbClr val="2C4495"/>
                </a:solidFill>
                <a:latin typeface="Arial Black"/>
                <a:cs typeface="Arial Black"/>
              </a:rPr>
              <a:t>e</a:t>
            </a:r>
            <a:r>
              <a:rPr lang="pt-BR" sz="1100" spc="-15" dirty="0">
                <a:solidFill>
                  <a:srgbClr val="2C4495"/>
                </a:solidFill>
                <a:latin typeface="Arial Black"/>
                <a:cs typeface="Arial Black"/>
              </a:rPr>
              <a:t> </a:t>
            </a:r>
            <a:r>
              <a:rPr lang="pt-BR" sz="1100" spc="-80" dirty="0">
                <a:solidFill>
                  <a:srgbClr val="2C4495"/>
                </a:solidFill>
                <a:latin typeface="Arial Black"/>
                <a:cs typeface="Arial Black"/>
              </a:rPr>
              <a:t>estratégicas</a:t>
            </a:r>
            <a:r>
              <a:rPr lang="pt-BR" sz="1100" spc="-80" dirty="0">
                <a:solidFill>
                  <a:srgbClr val="2C4495"/>
                </a:solidFill>
                <a:latin typeface="Arial"/>
                <a:cs typeface="Arial"/>
              </a:rPr>
              <a:t>,</a:t>
            </a:r>
            <a:r>
              <a:rPr lang="pt-BR" sz="1100" spc="1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25" dirty="0">
                <a:solidFill>
                  <a:srgbClr val="2C4495"/>
                </a:solidFill>
                <a:latin typeface="Arial"/>
                <a:cs typeface="Arial"/>
              </a:rPr>
              <a:t>com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foco</a:t>
            </a:r>
            <a:r>
              <a:rPr lang="pt-BR" sz="1100" spc="6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50" dirty="0">
                <a:solidFill>
                  <a:srgbClr val="2C4495"/>
                </a:solidFill>
                <a:latin typeface="Arial"/>
                <a:cs typeface="Arial"/>
              </a:rPr>
              <a:t>no</a:t>
            </a:r>
            <a:r>
              <a:rPr lang="pt-BR" sz="1100" spc="10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complexo</a:t>
            </a:r>
            <a:r>
              <a:rPr lang="pt-BR" sz="1100" spc="3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tecnológico-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industrial</a:t>
            </a:r>
            <a:r>
              <a:rPr lang="pt-BR" sz="1100" spc="8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da</a:t>
            </a:r>
            <a:r>
              <a:rPr lang="pt-BR" sz="1100" spc="8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saúde;</a:t>
            </a:r>
            <a:r>
              <a:rPr lang="pt-BR" sz="1100" spc="7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complexo </a:t>
            </a:r>
            <a:r>
              <a:rPr lang="pt-BR" sz="1100" spc="20" dirty="0">
                <a:solidFill>
                  <a:srgbClr val="2C4495"/>
                </a:solidFill>
                <a:latin typeface="Arial"/>
                <a:cs typeface="Arial"/>
              </a:rPr>
              <a:t>tecnológico-industrial</a:t>
            </a:r>
            <a:r>
              <a:rPr lang="pt-BR" sz="1100" spc="3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20" dirty="0">
                <a:solidFill>
                  <a:srgbClr val="2C4495"/>
                </a:solidFill>
                <a:latin typeface="Arial"/>
                <a:cs typeface="Arial"/>
              </a:rPr>
              <a:t>da</a:t>
            </a:r>
            <a:r>
              <a:rPr lang="pt-BR" sz="1100" spc="9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defesa;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transição</a:t>
            </a:r>
            <a:r>
              <a:rPr lang="pt-BR" sz="1100" spc="17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digital;</a:t>
            </a:r>
            <a:r>
              <a:rPr lang="pt-BR" sz="1100" spc="18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transição</a:t>
            </a:r>
            <a:r>
              <a:rPr lang="pt-BR" sz="1100" spc="-10" dirty="0"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energética;</a:t>
            </a:r>
            <a:r>
              <a:rPr lang="pt-BR" sz="1100" spc="7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</a:t>
            </a:r>
            <a:r>
              <a:rPr lang="pt-BR" sz="1100" spc="13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transição</a:t>
            </a:r>
            <a:r>
              <a:rPr lang="pt-BR" sz="1100" spc="10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ecológica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36ABFE-93AB-D04E-4BAD-5EAF2C93288C}"/>
              </a:ext>
            </a:extLst>
          </p:cNvPr>
          <p:cNvSpPr txBox="1"/>
          <p:nvPr/>
        </p:nvSpPr>
        <p:spPr>
          <a:xfrm>
            <a:off x="-304038" y="3883112"/>
            <a:ext cx="44828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270" marR="354330" indent="-21590">
              <a:lnSpc>
                <a:spcPct val="100000"/>
              </a:lnSpc>
              <a:spcBef>
                <a:spcPts val="994"/>
              </a:spcBef>
            </a:pP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3.</a:t>
            </a:r>
            <a:r>
              <a:rPr lang="pt-BR" sz="1100" spc="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Redução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 de</a:t>
            </a:r>
            <a:r>
              <a:rPr lang="pt-BR" sz="1100" spc="2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assimetrias</a:t>
            </a:r>
            <a:r>
              <a:rPr lang="pt-BR" sz="1100" spc="-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25" dirty="0">
                <a:solidFill>
                  <a:srgbClr val="2C4495"/>
                </a:solidFill>
                <a:latin typeface="Arial"/>
                <a:cs typeface="Arial"/>
              </a:rPr>
              <a:t>no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Sistema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Nacional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de</a:t>
            </a:r>
            <a:r>
              <a:rPr lang="pt-BR" sz="1100" spc="6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Ciência,</a:t>
            </a:r>
            <a:r>
              <a:rPr lang="pt-BR" sz="1100" spc="-10" dirty="0"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Tecnologia</a:t>
            </a:r>
            <a:r>
              <a:rPr lang="pt-BR" sz="1100" spc="1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e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Inovação</a:t>
            </a:r>
            <a:r>
              <a:rPr lang="pt-BR" sz="1100" spc="5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via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expansão</a:t>
            </a:r>
            <a:r>
              <a:rPr lang="pt-BR" sz="1100" spc="-10" dirty="0"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da</a:t>
            </a:r>
            <a:r>
              <a:rPr lang="pt-BR" sz="1100" spc="5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infraestrutura</a:t>
            </a:r>
            <a:r>
              <a:rPr lang="pt-BR" sz="1100" spc="3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científica</a:t>
            </a:r>
            <a:r>
              <a:rPr lang="pt-BR" sz="1100" spc="3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50" dirty="0">
                <a:solidFill>
                  <a:srgbClr val="2C4495"/>
                </a:solidFill>
                <a:latin typeface="Arial"/>
                <a:cs typeface="Arial"/>
              </a:rPr>
              <a:t>e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tecnológica</a:t>
            </a:r>
            <a:r>
              <a:rPr lang="pt-BR" sz="1100" spc="6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nas</a:t>
            </a:r>
            <a:r>
              <a:rPr lang="pt-BR" sz="1100" spc="12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regiões</a:t>
            </a:r>
            <a:r>
              <a:rPr lang="pt-BR" sz="1100" spc="7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Norte,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Nordeste</a:t>
            </a:r>
            <a:r>
              <a:rPr lang="pt-BR" sz="1100" spc="8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e</a:t>
            </a:r>
            <a:r>
              <a:rPr lang="pt-BR" sz="1100" spc="12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Centro-</a:t>
            </a:r>
            <a:r>
              <a:rPr lang="pt-BR" sz="1100" spc="-20" dirty="0">
                <a:solidFill>
                  <a:srgbClr val="2C4495"/>
                </a:solidFill>
                <a:latin typeface="Arial"/>
                <a:cs typeface="Arial"/>
              </a:rPr>
              <a:t>Oeste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45AE46-03BF-7085-267A-12401430A301}"/>
              </a:ext>
            </a:extLst>
          </p:cNvPr>
          <p:cNvSpPr txBox="1"/>
          <p:nvPr/>
        </p:nvSpPr>
        <p:spPr>
          <a:xfrm>
            <a:off x="109728" y="5241753"/>
            <a:ext cx="62636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5. Apoio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a</a:t>
            </a:r>
            <a:r>
              <a:rPr lang="pt-BR" sz="1100" spc="6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projetos</a:t>
            </a:r>
            <a:r>
              <a:rPr lang="pt-BR" sz="1100" spc="2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 Black"/>
                <a:cs typeface="Arial Black"/>
              </a:rPr>
              <a:t>emergenciais</a:t>
            </a:r>
            <a:r>
              <a:rPr lang="pt-BR" sz="1100" spc="-10" dirty="0">
                <a:latin typeface="Arial Black"/>
                <a:cs typeface="Arial Black"/>
              </a:rPr>
              <a:t> </a:t>
            </a:r>
            <a:r>
              <a:rPr lang="pt-BR" sz="1100" dirty="0">
                <a:solidFill>
                  <a:srgbClr val="2C4495"/>
                </a:solidFill>
                <a:latin typeface="Arial"/>
                <a:cs typeface="Arial"/>
              </a:rPr>
              <a:t>de</a:t>
            </a:r>
            <a:r>
              <a:rPr lang="pt-BR" sz="1100" spc="3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pesquisa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C4A5D4-8A28-CC16-D95B-59676216EC17}"/>
              </a:ext>
            </a:extLst>
          </p:cNvPr>
          <p:cNvSpPr txBox="1"/>
          <p:nvPr/>
        </p:nvSpPr>
        <p:spPr>
          <a:xfrm>
            <a:off x="109728" y="5561069"/>
            <a:ext cx="6890004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10"/>
              </a:lnSpc>
            </a:pP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6.</a:t>
            </a:r>
            <a:r>
              <a:rPr lang="pt-BR" sz="1100" spc="2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Apoio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a</a:t>
            </a:r>
            <a:r>
              <a:rPr lang="pt-BR" sz="1100" spc="5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projetos de</a:t>
            </a:r>
            <a:r>
              <a:rPr lang="pt-BR" sz="1100" spc="40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cooperação</a:t>
            </a:r>
            <a:r>
              <a:rPr lang="pt-BR" sz="1100" dirty="0">
                <a:latin typeface="Arial"/>
                <a:cs typeface="Arial"/>
              </a:rPr>
              <a:t> </a:t>
            </a:r>
            <a:r>
              <a:rPr lang="pt-BR" sz="1100" spc="-10" dirty="0">
                <a:solidFill>
                  <a:srgbClr val="2C4495"/>
                </a:solidFill>
                <a:latin typeface="Arial"/>
                <a:cs typeface="Arial"/>
              </a:rPr>
              <a:t>internacional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BA6D72-5837-F962-91D4-8B09F4C57BE9}"/>
              </a:ext>
            </a:extLst>
          </p:cNvPr>
          <p:cNvSpPr txBox="1"/>
          <p:nvPr/>
        </p:nvSpPr>
        <p:spPr>
          <a:xfrm>
            <a:off x="109728" y="4753160"/>
            <a:ext cx="6263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4. Apoio</a:t>
            </a:r>
            <a:r>
              <a:rPr lang="pt-BR" sz="1100" spc="45" dirty="0">
                <a:solidFill>
                  <a:srgbClr val="2C4495"/>
                </a:solidFill>
                <a:latin typeface="Arial"/>
                <a:cs typeface="Arial"/>
              </a:rPr>
              <a:t> </a:t>
            </a: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à constituição de Institutos Nacionais de</a:t>
            </a:r>
            <a:b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</a:br>
            <a:r>
              <a:rPr lang="pt-BR" sz="1100" spc="10" dirty="0">
                <a:solidFill>
                  <a:srgbClr val="2C4495"/>
                </a:solidFill>
                <a:latin typeface="Arial"/>
                <a:cs typeface="Arial"/>
              </a:rPr>
              <a:t>Ciência e Tecnologia </a:t>
            </a:r>
            <a:r>
              <a:rPr lang="pt-BR" sz="1100" b="1" spc="10" dirty="0">
                <a:solidFill>
                  <a:srgbClr val="2C4495"/>
                </a:solidFill>
                <a:latin typeface="Arial"/>
                <a:cs typeface="Arial"/>
              </a:rPr>
              <a:t>(</a:t>
            </a:r>
            <a:r>
              <a:rPr lang="pt-BR" sz="1100" b="1" spc="10" dirty="0" err="1">
                <a:solidFill>
                  <a:srgbClr val="2C4495"/>
                </a:solidFill>
                <a:latin typeface="Arial"/>
                <a:cs typeface="Arial"/>
              </a:rPr>
              <a:t>INCTs</a:t>
            </a:r>
            <a:r>
              <a:rPr lang="pt-BR" sz="1100" b="1" spc="10" dirty="0">
                <a:solidFill>
                  <a:srgbClr val="2C4495"/>
                </a:solidFill>
                <a:latin typeface="Arial"/>
                <a:cs typeface="Arial"/>
              </a:rPr>
              <a:t>)</a:t>
            </a:r>
            <a:endParaRPr lang="pt-BR" sz="1100" b="1" dirty="0">
              <a:latin typeface="Arial"/>
              <a:cs typeface="Arial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8AEE4A3-EB6E-D93C-FF7E-7CB803E46243}"/>
              </a:ext>
            </a:extLst>
          </p:cNvPr>
          <p:cNvCxnSpPr>
            <a:cxnSpLocks/>
          </p:cNvCxnSpPr>
          <p:nvPr/>
        </p:nvCxnSpPr>
        <p:spPr>
          <a:xfrm>
            <a:off x="4297680" y="1737360"/>
            <a:ext cx="0" cy="489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478FF3ED-084A-813A-BAAB-044F6B253913}"/>
              </a:ext>
            </a:extLst>
          </p:cNvPr>
          <p:cNvSpPr txBox="1">
            <a:spLocks/>
          </p:cNvSpPr>
          <p:nvPr/>
        </p:nvSpPr>
        <p:spPr>
          <a:xfrm>
            <a:off x="4416553" y="1866768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Pro-infra Recuperação:</a:t>
            </a:r>
          </a:p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R$ 198 milhões em 29 propostas 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131D59D5-9F5F-07F4-00C7-D6F9E72B37B4}"/>
              </a:ext>
            </a:extLst>
          </p:cNvPr>
          <p:cNvSpPr txBox="1">
            <a:spLocks/>
          </p:cNvSpPr>
          <p:nvPr/>
        </p:nvSpPr>
        <p:spPr>
          <a:xfrm>
            <a:off x="4416553" y="2425983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</a:rPr>
              <a:t>Pro-infra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 Expansão:</a:t>
            </a:r>
          </a:p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R$ 498 milhões em 105 subprojetos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B7206081-8B65-786F-E505-9345EC745BF9}"/>
              </a:ext>
            </a:extLst>
          </p:cNvPr>
          <p:cNvSpPr txBox="1">
            <a:spLocks/>
          </p:cNvSpPr>
          <p:nvPr/>
        </p:nvSpPr>
        <p:spPr>
          <a:xfrm>
            <a:off x="4447796" y="3014286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</a:rPr>
              <a:t>Pro-infra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 Centros Temáticos: </a:t>
            </a:r>
          </a:p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R$ 490 milhões em 36 propostas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2B99A7-29E2-8433-26B9-EC47B4E7A0BD}"/>
              </a:ext>
            </a:extLst>
          </p:cNvPr>
          <p:cNvSpPr txBox="1"/>
          <p:nvPr/>
        </p:nvSpPr>
        <p:spPr>
          <a:xfrm>
            <a:off x="4782313" y="1433394"/>
            <a:ext cx="3059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sz="1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Chamadas Públicas</a:t>
            </a:r>
            <a:endParaRPr lang="pt-BR" sz="1600" b="1" i="0" u="none" strike="noStrike" baseline="0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DB5CF3EC-5C56-1514-6EC7-B08FAB25D0DB}"/>
              </a:ext>
            </a:extLst>
          </p:cNvPr>
          <p:cNvSpPr txBox="1">
            <a:spLocks/>
          </p:cNvSpPr>
          <p:nvPr/>
        </p:nvSpPr>
        <p:spPr>
          <a:xfrm>
            <a:off x="4447796" y="4030261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400" i="1" dirty="0">
                <a:solidFill>
                  <a:schemeClr val="accent6">
                    <a:lumMod val="50000"/>
                  </a:schemeClr>
                </a:solidFill>
              </a:rPr>
              <a:t>Emergencial RS: R$ 50 milhões (em habilitação) 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387221D8-5F42-59BF-2E2A-79C6F10016FC}"/>
              </a:ext>
            </a:extLst>
          </p:cNvPr>
          <p:cNvSpPr txBox="1">
            <a:spLocks/>
          </p:cNvSpPr>
          <p:nvPr/>
        </p:nvSpPr>
        <p:spPr>
          <a:xfrm>
            <a:off x="4416553" y="4304972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400" i="1" dirty="0">
                <a:solidFill>
                  <a:schemeClr val="accent6">
                    <a:lumMod val="50000"/>
                  </a:schemeClr>
                </a:solidFill>
              </a:rPr>
              <a:t>Desenvolvimento Regional (N/NE/CO): R$ 300 milhões (em andamento) </a:t>
            </a:r>
          </a:p>
        </p:txBody>
      </p:sp>
      <p:sp>
        <p:nvSpPr>
          <p:cNvPr id="29" name="Retângulo: Cantos Diagonais Recortados 28">
            <a:extLst>
              <a:ext uri="{FF2B5EF4-FFF2-40B4-BE49-F238E27FC236}">
                <a16:creationId xmlns:a16="http://schemas.microsoft.com/office/drawing/2014/main" id="{D4CEE1C7-3915-80FD-8CA0-94EB0C61BAEF}"/>
              </a:ext>
            </a:extLst>
          </p:cNvPr>
          <p:cNvSpPr/>
          <p:nvPr/>
        </p:nvSpPr>
        <p:spPr>
          <a:xfrm>
            <a:off x="7955040" y="1908913"/>
            <a:ext cx="3242028" cy="1578385"/>
          </a:xfrm>
          <a:prstGeom prst="snip2Diag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R$ 451 milhões para projetos das regiões Norte, Nordeste e Centro-Oeste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06D9B16-C220-6385-D733-5BF31E31BB4E}"/>
              </a:ext>
            </a:extLst>
          </p:cNvPr>
          <p:cNvCxnSpPr>
            <a:cxnSpLocks/>
          </p:cNvCxnSpPr>
          <p:nvPr/>
        </p:nvCxnSpPr>
        <p:spPr>
          <a:xfrm flipV="1">
            <a:off x="4626864" y="3834054"/>
            <a:ext cx="3099816" cy="124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B8BE3E63-0C1D-BD6B-3B6E-7591F3F2059A}"/>
              </a:ext>
            </a:extLst>
          </p:cNvPr>
          <p:cNvSpPr/>
          <p:nvPr/>
        </p:nvSpPr>
        <p:spPr>
          <a:xfrm>
            <a:off x="4357120" y="4839044"/>
            <a:ext cx="2792727" cy="1794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58C3F15E-FEC0-5CC3-E09C-6FC52219070E}"/>
              </a:ext>
            </a:extLst>
          </p:cNvPr>
          <p:cNvSpPr txBox="1">
            <a:spLocks/>
          </p:cNvSpPr>
          <p:nvPr/>
        </p:nvSpPr>
        <p:spPr>
          <a:xfrm>
            <a:off x="4492753" y="4941682"/>
            <a:ext cx="2716527" cy="15506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Exemplos de outras ações:</a:t>
            </a:r>
            <a:endParaRPr lang="pt-BR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Ampliação</a:t>
            </a:r>
            <a:r>
              <a:rPr lang="pt-BR" sz="1050" b="1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-25" dirty="0">
                <a:solidFill>
                  <a:schemeClr val="bg1"/>
                </a:solidFill>
                <a:latin typeface="Arial"/>
                <a:cs typeface="Arial"/>
              </a:rPr>
              <a:t>da </a:t>
            </a: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capacidade</a:t>
            </a:r>
            <a:r>
              <a:rPr lang="pt-BR" sz="105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-25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pt-BR" sz="1050" b="1" spc="55" dirty="0">
                <a:solidFill>
                  <a:schemeClr val="bg1"/>
                </a:solidFill>
                <a:latin typeface="Arial"/>
                <a:cs typeface="Arial"/>
              </a:rPr>
              <a:t>monitoramento</a:t>
            </a:r>
            <a:r>
              <a:rPr lang="pt-BR" sz="105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25" dirty="0">
                <a:solidFill>
                  <a:schemeClr val="bg1"/>
                </a:solidFill>
                <a:latin typeface="Arial"/>
                <a:cs typeface="Arial"/>
              </a:rPr>
              <a:t>do </a:t>
            </a:r>
            <a: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  <a:t>CEMADEN</a:t>
            </a:r>
            <a:b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</a:br>
            <a:endParaRPr lang="pt-BR" sz="1050" b="1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Apoio</a:t>
            </a:r>
            <a:r>
              <a:rPr lang="pt-BR" sz="105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ao</a:t>
            </a:r>
            <a:r>
              <a:rPr lang="pt-BR" sz="1050" b="1" spc="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  <a:t>Instituto</a:t>
            </a: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20" dirty="0">
                <a:solidFill>
                  <a:schemeClr val="bg1"/>
                </a:solidFill>
                <a:latin typeface="Arial"/>
                <a:cs typeface="Arial"/>
              </a:rPr>
              <a:t>Internacional</a:t>
            </a:r>
            <a:r>
              <a:rPr lang="pt-BR" sz="1050" b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20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pt-BR" sz="1050" b="1" spc="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  <a:t>Física </a:t>
            </a: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lang="pt-BR" sz="1050" b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  <a:t>UFRN/FAPERN</a:t>
            </a:r>
            <a:b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</a:br>
            <a:endParaRPr lang="pt-BR" sz="1050" b="1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Apoio</a:t>
            </a:r>
            <a:r>
              <a:rPr lang="pt-BR" sz="1050" b="1" spc="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dirty="0">
                <a:solidFill>
                  <a:schemeClr val="bg1"/>
                </a:solidFill>
                <a:latin typeface="Arial"/>
                <a:cs typeface="Arial"/>
              </a:rPr>
              <a:t>ao</a:t>
            </a:r>
            <a:r>
              <a:rPr lang="pt-BR" sz="1050" b="1" spc="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050" b="1" spc="40" dirty="0">
                <a:solidFill>
                  <a:schemeClr val="bg1"/>
                </a:solidFill>
                <a:latin typeface="Arial"/>
                <a:cs typeface="Arial"/>
              </a:rPr>
              <a:t>projeto </a:t>
            </a:r>
            <a:r>
              <a:rPr lang="pt-BR" sz="1050" b="1" spc="-10" dirty="0">
                <a:solidFill>
                  <a:schemeClr val="bg1"/>
                </a:solidFill>
                <a:latin typeface="Arial"/>
                <a:cs typeface="Arial"/>
              </a:rPr>
              <a:t>BINGO/China</a:t>
            </a:r>
            <a:endParaRPr lang="pt-BR" sz="105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pt-BR" sz="1600" b="1" dirty="0">
              <a:latin typeface="Arial"/>
              <a:cs typeface="Arial"/>
            </a:endParaRPr>
          </a:p>
          <a:p>
            <a:pPr algn="l"/>
            <a:endParaRPr lang="pt-BR" sz="1600" spc="-1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algn="l"/>
            <a:endParaRPr lang="pt-BR" sz="1600" dirty="0">
              <a:latin typeface="Arial"/>
              <a:cs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F0A3599-8BE5-0DA1-2A35-C4AA6B8773AA}"/>
              </a:ext>
            </a:extLst>
          </p:cNvPr>
          <p:cNvSpPr txBox="1"/>
          <p:nvPr/>
        </p:nvSpPr>
        <p:spPr>
          <a:xfrm>
            <a:off x="7392163" y="4824884"/>
            <a:ext cx="4546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Investimento previsto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189219A-8688-80AA-C673-2DCF40AE5F71}"/>
              </a:ext>
            </a:extLst>
          </p:cNvPr>
          <p:cNvSpPr txBox="1"/>
          <p:nvPr/>
        </p:nvSpPr>
        <p:spPr>
          <a:xfrm>
            <a:off x="7393253" y="5132218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R$ 1,9 bilhão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0D17A3D-1D25-B17E-E80C-2928EE449A5C}"/>
              </a:ext>
            </a:extLst>
          </p:cNvPr>
          <p:cNvSpPr txBox="1"/>
          <p:nvPr/>
        </p:nvSpPr>
        <p:spPr>
          <a:xfrm>
            <a:off x="7393253" y="5665535"/>
            <a:ext cx="4546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rgbClr val="92D05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Suplementação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C3F266D-1854-89DF-201B-9E1F63EAAE24}"/>
              </a:ext>
            </a:extLst>
          </p:cNvPr>
          <p:cNvSpPr txBox="1"/>
          <p:nvPr/>
        </p:nvSpPr>
        <p:spPr>
          <a:xfrm>
            <a:off x="7392163" y="5898336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R$ 1,4 bilhão</a:t>
            </a:r>
          </a:p>
        </p:txBody>
      </p:sp>
    </p:spTree>
    <p:extLst>
      <p:ext uri="{BB962C8B-B14F-4D97-AF65-F5344CB8AC3E}">
        <p14:creationId xmlns:p14="http://schemas.microsoft.com/office/powerpoint/2010/main" val="409375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48890" y="398532"/>
            <a:ext cx="8323326" cy="890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2.</a:t>
            </a:r>
            <a:r>
              <a:rPr lang="pt-BR" sz="2000" dirty="0"/>
              <a:t>Programa de Inovação para a Reindustrialização Nacional –Mais Inovação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8AEE4A3-EB6E-D93C-FF7E-7CB803E46243}"/>
              </a:ext>
            </a:extLst>
          </p:cNvPr>
          <p:cNvCxnSpPr>
            <a:cxnSpLocks/>
          </p:cNvCxnSpPr>
          <p:nvPr/>
        </p:nvCxnSpPr>
        <p:spPr>
          <a:xfrm>
            <a:off x="5760720" y="1965960"/>
            <a:ext cx="0" cy="489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0E30BB1-19F9-FCD2-A5E0-44D85EB73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1" y="201986"/>
            <a:ext cx="2142741" cy="156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16D54D7-8354-CAB4-6E37-1573744C6E1F}"/>
              </a:ext>
            </a:extLst>
          </p:cNvPr>
          <p:cNvSpPr txBox="1"/>
          <p:nvPr/>
        </p:nvSpPr>
        <p:spPr>
          <a:xfrm>
            <a:off x="89154" y="2076654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C4496"/>
                </a:solidFill>
                <a:latin typeface="Open Sans" panose="020B0606030504020204"/>
              </a:rPr>
              <a:t>Complexo econômico e industrial da saúde</a:t>
            </a:r>
            <a:endParaRPr lang="pt-BR" sz="16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94E207-2CF9-D4C0-C6DF-EEE538E2E139}"/>
              </a:ext>
            </a:extLst>
          </p:cNvPr>
          <p:cNvSpPr txBox="1"/>
          <p:nvPr/>
        </p:nvSpPr>
        <p:spPr>
          <a:xfrm>
            <a:off x="407265" y="2366917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6"/>
                </a:solidFill>
                <a:latin typeface="Open Sans" panose="020B0606030504020204"/>
              </a:rPr>
              <a:t>Saúde Empresas</a:t>
            </a:r>
            <a:endParaRPr lang="pt-BR" sz="1600" dirty="0">
              <a:solidFill>
                <a:schemeClr val="accent6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5F3B38-6B6E-123D-4498-92F91DFA4402}"/>
              </a:ext>
            </a:extLst>
          </p:cNvPr>
          <p:cNvSpPr txBox="1"/>
          <p:nvPr/>
        </p:nvSpPr>
        <p:spPr>
          <a:xfrm>
            <a:off x="35390" y="2995735"/>
            <a:ext cx="5336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C4496"/>
                </a:solidFill>
                <a:latin typeface="Open Sans" panose="020B0606030504020204"/>
              </a:rPr>
              <a:t>Cadeias agroindustriais sustentáveis e digitais</a:t>
            </a:r>
            <a:endParaRPr lang="pt-BR" sz="16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8DCC64-9E5F-E288-06E7-A77C4B190ABE}"/>
              </a:ext>
            </a:extLst>
          </p:cNvPr>
          <p:cNvSpPr txBox="1"/>
          <p:nvPr/>
        </p:nvSpPr>
        <p:spPr>
          <a:xfrm>
            <a:off x="47346" y="3644808"/>
            <a:ext cx="6140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C4496"/>
                </a:solidFill>
                <a:latin typeface="Open Sans" panose="020B0606030504020204"/>
              </a:rPr>
              <a:t>Infraestrutura, saneamento, moradia e mobilidade sustentáveis nas cidades</a:t>
            </a:r>
            <a:endParaRPr lang="pt-BR" sz="16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3DF637-1550-1235-15A1-2922553729F8}"/>
              </a:ext>
            </a:extLst>
          </p:cNvPr>
          <p:cNvSpPr txBox="1"/>
          <p:nvPr/>
        </p:nvSpPr>
        <p:spPr>
          <a:xfrm>
            <a:off x="329126" y="4242703"/>
            <a:ext cx="221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>
                <a:sym typeface="Arial"/>
              </a:rPr>
              <a:t>Mobilidade urbana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0068EC1-6925-CEE8-D024-C8D8CDF1A38F}"/>
              </a:ext>
            </a:extLst>
          </p:cNvPr>
          <p:cNvSpPr txBox="1"/>
          <p:nvPr/>
        </p:nvSpPr>
        <p:spPr>
          <a:xfrm>
            <a:off x="338331" y="4554050"/>
            <a:ext cx="2219764" cy="3368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Aviação sustentável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66AD3D4-A1D6-E1DA-3C61-99FE2C200FA9}"/>
              </a:ext>
            </a:extLst>
          </p:cNvPr>
          <p:cNvSpPr txBox="1"/>
          <p:nvPr/>
        </p:nvSpPr>
        <p:spPr>
          <a:xfrm>
            <a:off x="319789" y="4844745"/>
            <a:ext cx="4278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Resíduos, Saneamento e Moradia Popular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80BD80B-894B-67DB-FB9E-A41197D59F8A}"/>
              </a:ext>
            </a:extLst>
          </p:cNvPr>
          <p:cNvSpPr txBox="1"/>
          <p:nvPr/>
        </p:nvSpPr>
        <p:spPr>
          <a:xfrm>
            <a:off x="121692" y="5310020"/>
            <a:ext cx="7063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Transformação digital da indústria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4224EE8-7BDA-3738-DD7C-C1CF2134907F}"/>
              </a:ext>
            </a:extLst>
          </p:cNvPr>
          <p:cNvSpPr txBox="1"/>
          <p:nvPr/>
        </p:nvSpPr>
        <p:spPr>
          <a:xfrm>
            <a:off x="421428" y="5629184"/>
            <a:ext cx="2349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Transformação digital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86EED89-BFE3-FF86-6453-0385966AF6FD}"/>
              </a:ext>
            </a:extLst>
          </p:cNvPr>
          <p:cNvSpPr txBox="1"/>
          <p:nvPr/>
        </p:nvSpPr>
        <p:spPr>
          <a:xfrm>
            <a:off x="421428" y="5926333"/>
            <a:ext cx="221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Semicondutores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FAD3777-4578-C097-7257-1E60484009C3}"/>
              </a:ext>
            </a:extLst>
          </p:cNvPr>
          <p:cNvSpPr txBox="1"/>
          <p:nvPr/>
        </p:nvSpPr>
        <p:spPr>
          <a:xfrm>
            <a:off x="462576" y="6574229"/>
            <a:ext cx="7287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B+P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C3497FB-FF40-50FB-023D-9F2B2DE0B9AD}"/>
              </a:ext>
            </a:extLst>
          </p:cNvPr>
          <p:cNvSpPr txBox="1"/>
          <p:nvPr/>
        </p:nvSpPr>
        <p:spPr>
          <a:xfrm>
            <a:off x="438469" y="6254786"/>
            <a:ext cx="1007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CEITEC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C9858ED1-72A5-4DE7-C4C3-A851CEA3D9D3}"/>
              </a:ext>
            </a:extLst>
          </p:cNvPr>
          <p:cNvSpPr txBox="1"/>
          <p:nvPr/>
        </p:nvSpPr>
        <p:spPr>
          <a:xfrm>
            <a:off x="6096000" y="1954588"/>
            <a:ext cx="7287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Bioeconomia e Transição Energética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8687E36-8B3B-A374-9C9E-B17DB44A1502}"/>
              </a:ext>
            </a:extLst>
          </p:cNvPr>
          <p:cNvSpPr txBox="1"/>
          <p:nvPr/>
        </p:nvSpPr>
        <p:spPr>
          <a:xfrm>
            <a:off x="6313938" y="2299491"/>
            <a:ext cx="19206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Bioeconomia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38DF70E4-6AFC-B675-D1ED-8202E3986019}"/>
              </a:ext>
            </a:extLst>
          </p:cNvPr>
          <p:cNvSpPr txBox="1"/>
          <p:nvPr/>
        </p:nvSpPr>
        <p:spPr>
          <a:xfrm>
            <a:off x="6324133" y="2543889"/>
            <a:ext cx="2228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Energias Renováveis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26D89CD-174E-FE9E-382C-6BF9063DC333}"/>
              </a:ext>
            </a:extLst>
          </p:cNvPr>
          <p:cNvSpPr txBox="1"/>
          <p:nvPr/>
        </p:nvSpPr>
        <p:spPr>
          <a:xfrm>
            <a:off x="6149484" y="2998588"/>
            <a:ext cx="7876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Base industrial da Defesa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304C0FD-F128-1635-77CE-AEBE1AAEC9AC}"/>
              </a:ext>
            </a:extLst>
          </p:cNvPr>
          <p:cNvSpPr txBox="1"/>
          <p:nvPr/>
        </p:nvSpPr>
        <p:spPr>
          <a:xfrm>
            <a:off x="2030170" y="2395446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07FB5FD-07DD-6E8B-9094-A7921E33A729}"/>
              </a:ext>
            </a:extLst>
          </p:cNvPr>
          <p:cNvSpPr txBox="1"/>
          <p:nvPr/>
        </p:nvSpPr>
        <p:spPr>
          <a:xfrm>
            <a:off x="421428" y="2640919"/>
            <a:ext cx="614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6"/>
                </a:solidFill>
                <a:latin typeface="Open Sans" panose="020B0606030504020204"/>
              </a:rPr>
              <a:t>Saúde </a:t>
            </a:r>
            <a:r>
              <a:rPr lang="pt-BR" sz="1600" dirty="0" err="1">
                <a:solidFill>
                  <a:schemeClr val="accent6"/>
                </a:solidFill>
                <a:latin typeface="Open Sans" panose="020B0606030504020204"/>
              </a:rPr>
              <a:t>ICTs</a:t>
            </a:r>
            <a:endParaRPr lang="pt-BR" sz="1600" dirty="0">
              <a:solidFill>
                <a:schemeClr val="accent6"/>
              </a:solidFill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C723F4C-6AFA-5C63-0FD5-1B35F7757F90}"/>
              </a:ext>
            </a:extLst>
          </p:cNvPr>
          <p:cNvSpPr txBox="1"/>
          <p:nvPr/>
        </p:nvSpPr>
        <p:spPr>
          <a:xfrm>
            <a:off x="1625670" y="2660527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6" descr="Medicação - ícones de médico grátis">
            <a:extLst>
              <a:ext uri="{FF2B5EF4-FFF2-40B4-BE49-F238E27FC236}">
                <a16:creationId xmlns:a16="http://schemas.microsoft.com/office/drawing/2014/main" id="{96A052E2-C08C-DF23-F7B0-69430853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1" y="2524774"/>
            <a:ext cx="316139" cy="3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78A8E25B-D321-9DF8-D617-F0A2FD994E26}"/>
              </a:ext>
            </a:extLst>
          </p:cNvPr>
          <p:cNvSpPr txBox="1"/>
          <p:nvPr/>
        </p:nvSpPr>
        <p:spPr>
          <a:xfrm>
            <a:off x="461772" y="3293313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R$ 280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2" descr="Fertilizante - ícones de grátis">
            <a:extLst>
              <a:ext uri="{FF2B5EF4-FFF2-40B4-BE49-F238E27FC236}">
                <a16:creationId xmlns:a16="http://schemas.microsoft.com/office/drawing/2014/main" id="{A5F5C4CD-B854-20F7-F680-C4D9F2A9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35" y="3319702"/>
            <a:ext cx="325106" cy="3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Biogás - ícones de indústria grátis">
            <a:extLst>
              <a:ext uri="{FF2B5EF4-FFF2-40B4-BE49-F238E27FC236}">
                <a16:creationId xmlns:a16="http://schemas.microsoft.com/office/drawing/2014/main" id="{6ADE0814-82D0-F126-5E58-A58C850A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6" y="4435279"/>
            <a:ext cx="336807" cy="3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A1956C7E-E392-C9BD-FCD4-C50D7737706D}"/>
              </a:ext>
            </a:extLst>
          </p:cNvPr>
          <p:cNvSpPr txBox="1"/>
          <p:nvPr/>
        </p:nvSpPr>
        <p:spPr>
          <a:xfrm>
            <a:off x="2236563" y="4265813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R$ 150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F58EBAD-DA72-26DE-3BD3-337189C0CEFD}"/>
              </a:ext>
            </a:extLst>
          </p:cNvPr>
          <p:cNvSpPr txBox="1"/>
          <p:nvPr/>
        </p:nvSpPr>
        <p:spPr>
          <a:xfrm>
            <a:off x="2359286" y="4547921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R$ 120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B6F97D8-AB20-ED86-11AC-4378A4ED1959}"/>
              </a:ext>
            </a:extLst>
          </p:cNvPr>
          <p:cNvSpPr txBox="1"/>
          <p:nvPr/>
        </p:nvSpPr>
        <p:spPr>
          <a:xfrm>
            <a:off x="4358568" y="4860133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R$ 80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C0F6D6E-A791-7946-77CA-84110975B39B}"/>
              </a:ext>
            </a:extLst>
          </p:cNvPr>
          <p:cNvSpPr txBox="1"/>
          <p:nvPr/>
        </p:nvSpPr>
        <p:spPr>
          <a:xfrm>
            <a:off x="2567651" y="5651916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R$ 170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8BEDB49-226F-D3B0-8EB2-C271BE2ABAD6}"/>
              </a:ext>
            </a:extLst>
          </p:cNvPr>
          <p:cNvSpPr txBox="1"/>
          <p:nvPr/>
        </p:nvSpPr>
        <p:spPr>
          <a:xfrm>
            <a:off x="2049209" y="5941630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R$ 100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0BDD24F-A41F-493A-6E5C-EB48657FBB0E}"/>
              </a:ext>
            </a:extLst>
          </p:cNvPr>
          <p:cNvSpPr txBox="1"/>
          <p:nvPr/>
        </p:nvSpPr>
        <p:spPr>
          <a:xfrm>
            <a:off x="1201016" y="6285563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R$ 220,3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A217A6C-0CCE-D869-7255-37EC01F50031}"/>
              </a:ext>
            </a:extLst>
          </p:cNvPr>
          <p:cNvSpPr txBox="1"/>
          <p:nvPr/>
        </p:nvSpPr>
        <p:spPr>
          <a:xfrm>
            <a:off x="979953" y="6593340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R$ 80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Picture 2" descr="Inteligência artificial - ícones de tecnologia grátis">
            <a:extLst>
              <a:ext uri="{FF2B5EF4-FFF2-40B4-BE49-F238E27FC236}">
                <a16:creationId xmlns:a16="http://schemas.microsoft.com/office/drawing/2014/main" id="{B472A314-A970-6859-8356-23C0404F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37" y="6067958"/>
            <a:ext cx="450899" cy="4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ixaDeTexto 74">
            <a:extLst>
              <a:ext uri="{FF2B5EF4-FFF2-40B4-BE49-F238E27FC236}">
                <a16:creationId xmlns:a16="http://schemas.microsoft.com/office/drawing/2014/main" id="{EA56C7B6-0A4A-1889-CCE0-3813DC24A9A5}"/>
              </a:ext>
            </a:extLst>
          </p:cNvPr>
          <p:cNvSpPr txBox="1"/>
          <p:nvPr/>
        </p:nvSpPr>
        <p:spPr>
          <a:xfrm>
            <a:off x="7650263" y="2301515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1509264-3320-4E82-A231-29867CCCC4E5}"/>
              </a:ext>
            </a:extLst>
          </p:cNvPr>
          <p:cNvSpPr txBox="1"/>
          <p:nvPr/>
        </p:nvSpPr>
        <p:spPr>
          <a:xfrm>
            <a:off x="8333246" y="2556769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R$ 250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2" descr="Chemical, green, medical, potion, science icon - Download on Iconfinder">
            <a:extLst>
              <a:ext uri="{FF2B5EF4-FFF2-40B4-BE49-F238E27FC236}">
                <a16:creationId xmlns:a16="http://schemas.microsoft.com/office/drawing/2014/main" id="{FF0D1A78-EC9A-E9B1-B29F-26DAEF90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50" y="2310744"/>
            <a:ext cx="450899" cy="4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Rocket - Free weapons icons">
            <a:extLst>
              <a:ext uri="{FF2B5EF4-FFF2-40B4-BE49-F238E27FC236}">
                <a16:creationId xmlns:a16="http://schemas.microsoft.com/office/drawing/2014/main" id="{E12054F4-77C9-0140-7008-FA2BD7AC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14" y="3396136"/>
            <a:ext cx="409908" cy="4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D66CB973-7924-F81B-5AF4-03096C014925}"/>
              </a:ext>
            </a:extLst>
          </p:cNvPr>
          <p:cNvSpPr txBox="1"/>
          <p:nvPr/>
        </p:nvSpPr>
        <p:spPr>
          <a:xfrm>
            <a:off x="6534064" y="3336161"/>
            <a:ext cx="3581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R$ 280 </a:t>
            </a:r>
            <a:r>
              <a:rPr lang="pt-BR" sz="1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milhões</a:t>
            </a:r>
            <a:endParaRPr lang="pt-BR" sz="1400" b="1" spc="-1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2517FA39-0825-05EC-187A-D759040138B3}"/>
              </a:ext>
            </a:extLst>
          </p:cNvPr>
          <p:cNvSpPr txBox="1"/>
          <p:nvPr/>
        </p:nvSpPr>
        <p:spPr>
          <a:xfrm>
            <a:off x="6230875" y="4111652"/>
            <a:ext cx="4546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Investimento previsto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12EE7F66-F59E-904F-792E-B4CAE55F1567}"/>
              </a:ext>
            </a:extLst>
          </p:cNvPr>
          <p:cNvSpPr txBox="1"/>
          <p:nvPr/>
        </p:nvSpPr>
        <p:spPr>
          <a:xfrm>
            <a:off x="6231965" y="4418986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R$ 2,4 bilhões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3D1C8840-2080-EE57-6CB7-7ABE5BED90F2}"/>
              </a:ext>
            </a:extLst>
          </p:cNvPr>
          <p:cNvSpPr txBox="1"/>
          <p:nvPr/>
        </p:nvSpPr>
        <p:spPr>
          <a:xfrm>
            <a:off x="6235776" y="4961578"/>
            <a:ext cx="4546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rgbClr val="92D05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Suplementação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4A259973-5228-D463-E9A2-6ABBE88BA730}"/>
              </a:ext>
            </a:extLst>
          </p:cNvPr>
          <p:cNvSpPr txBox="1"/>
          <p:nvPr/>
        </p:nvSpPr>
        <p:spPr>
          <a:xfrm>
            <a:off x="6230875" y="5233281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R$ 444 milhões</a:t>
            </a:r>
          </a:p>
        </p:txBody>
      </p:sp>
    </p:spTree>
    <p:extLst>
      <p:ext uri="{BB962C8B-B14F-4D97-AF65-F5344CB8AC3E}">
        <p14:creationId xmlns:p14="http://schemas.microsoft.com/office/powerpoint/2010/main" val="17156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data:image/png;base64,iVBORw0KGgoAAAANSUhEUgAAA20AAAH8CAYAAABCV0cFAAAAAXNSR0IArs4c6QAAIABJREFUeF7svQ3UHVV5v70DgSQCDcRUa0RAgdCQGilGUUqKH9gGRVu1thU0SqSlVmuaJb6luuzblvWnq3+taaj9QDRUVLRarLVgY4ullNQqRhtigVKhJYIINTwQISSBQN73mnbHk5Pz9ZyZ2bPnea5Zi0Ug58zsc809e9+/+773PTOChwQkIAEJSEACEpCABCQgAQlkS2AGI9uyZcuenTt3ZjtIByYBCUhAAhKQgAQkIAEJSGA6EnjiiSeuL0TbbbfdtmfhwoXTkYG/WQISkIAEJCABCUhAAhKQQLYE/uM//iMo2rK9PQ5MAhKQgAQkIAEJSEACEpjuBBRt090C/P0SkIAEJCABCUhAAhKQQNYEFG1Z3x4HJwEJSEACEpCABCQgAQlMdwKKtuluAf5+CUhAAhKQgAQkIAEJSCBrAoq2rG+Pg5OABCQgAQlIQAISkIAEpjsBRdt0twB/vwQkIAEJSEACEpCABCSQNQFFW9a3x8FJQAISkIAEJCABCUhAAtOdwKRF265du8LatWvD/Pnzw8qVK/fht2XLlnDxxReHV7/61WH58uXTna2/XwISkIAEJCABCUhAAhKQQGkCkxJtiLJLLrkkLFu2LExMTOwj2hBzl112WTGg4447TtFW+tZ4AglIQAISkIAEJCABCUhAAiFMSrRFYJs3bw4bN27cR7StX79+H55m2jQvCUhAAhKQgAQkIAEJSEAC5QlUItq2bdsWrrrqqnDOOeeE6667rhiVoq38zfEMEpCABCQgAQlIQAISkIAEKhFt69atC0uXLg1LliwJMeOmaNO4JCABCUhAAhKQgAQkIAEJlCdQWrTFxiSbNm3aZzQrVqww21b+/ngGCUhAAhKQgAQkIAEJSGCaEygt2rr5jZtp27p1a9HcxEMCEpCABCQgAQlIQAISkMBUIzBv3ryiA/84x6REW2zp/9BDD+291oUXXliURcZjXNE2zuD9jgQkIAEJSEACEpCABCQggalOYFKibarD8PdJQAISkIAEJCABCUhAAhLIjYCiLbc74ngkIAEJSEACEpCABCQgAQl0EFC0aQ4SkIAEJCABCUhAAhKQgAQyJqBoy/jmODQJSEACEpCABCQgAQlIQAKKNm1AAhKQgAQkIAEJSEACEpBAxgQUbRnfHIcmAQlIQAISkIAEJCABCUhA0aYNSEACEpCABCQgAQlIQAISyJiAoi3jm+PQJCABCUhAAhKQgAQkIAEJKNq0AQlIQAISkIAEJCABCUhAAhkTULRlfHMcmgQkIAEJSEACEpCABCQgAUWbNiABCUhAAhKQgAQkIAEJSCBjAoq2jG+OQ5OABCQgAQlIQAISkIAEJKBo0wYkIAEJSEACEpCABCQgAQlkTEDRlvHNcWgSkIAEJCABCUhAAhKQgAQUbdqABCQgAQlIQAISkIAEJCCBjAko2jK+OQ5NAhKQgAQkIAEJSEACEpCAok0bkIAEJCABCUhAAhKQgAQkkDEBRVvGN8ehSUACEpCABCQgAQlIQAISULRpAxKQgAQkIAEJSEACEpCABDImoGjL+OY4NAlIQAISkIAEJCABCUhAAu0XbdfPGP8unr5n/O/6TQlIQAISkIAEJCABCUhAAgkIKNoSQPYSEpCABCQgAQlIQAISkIAExiWgaBuXnN+TgAQkIAEJSEACEpCABCSQgICiLQFkLyEBCUhAAhKQgAQkIAEJSGBcAoq2ccn5PQlIQAISkIAEJCABCUhAAgkITFnRtvOxA8Nvf/rE8NS5u8Lqs/6jN0obkSQwMS8hAQlIQAISkIAEJCABCZQhMCVF2x33HRp+59Mnhp96zn3he9+fpWgrYyF+VwISkIAEJCABCUhAAhJolMCUFG2R6NfumBc23Dpf0daoiXlxCUhAAhKQgAQkIAEJSKAMAUVbGXp+VwISkIAEJCABCUhAAhKQQM0EFG01A/b0EpCABCQgAQlIQAISkIAEyhBQtJWh53clIAEJSEACEpCABCQgAQnUTEDRVjNgTy8BCUhAAhKQgAQkIAEJSKAMgSkp2uge+c6PPidse+SgvWz+7xs3h+cdO7EvK1v+l7EdvysBCUhAAhKQgAQkIAEJJCAwJUXbyNwUbSOj8oMSkIAEJCABCUhAAhKQQDMEFG3NcPeqEpCABCQgAQlIQAISkIAERiIwadG2a9eusHbt2jB//vywcuXK4iLx/23atKn47wsvvDAsWbJkpAGU/tD1M8Y/hZm28dn5TQlIQAISkIAEJCABCUggCYFJibYtW7aESy65JCxbtixMTEzsFW2bN28O99xzT1i+fHngz+vXrw+rVq0Ks2bNqv9HKNrqZ+wVJCABCUhAAhKQgAQkIIHGCExKtMVRIsw2bty4V7R1jh5hd/nll4fVq1eHuXPn1v/DFG31M/YKEpCABCQgAQlIQAISkEBjBCoXbYMEXS2/UtFWC1ZPKgEJSEACEpCABCQgAQnkQaBS0bZt27Zw6aWXhvPPPz9Nli0Pho5CAhKQgAQkIAEJSEACEpBAbQQqE22xGQn72sZpQrJ169Zin9yox8KFC0f96NDPAcFDAhKQgAQkIAEJSEACEpBAXQTmzZtXNHMc56hEtJFhu+iii8KKFSvGEmzjDDx+58orrxz762efffbY3/WLEpCABCQgAQlIQAISkIAEUhCYlGijycjFF18cHnroob1jo70/nSOvuOKKfcabqu2/oi2FmXgNCUhAAhKQgAQkIAEJSKApApMSbU0NctB1FW053hXHJAEJSEACEpCABCQgAQlURUDRVhVJzyMBCUhAAhKQgAQkIAEJSKAGAoq2GqB6SglIQAISkIAEJCABCUhAAlURULRVRdLzSEACEpCABCQgAQlIQAISqIGAoq0GqJ5SAhKQgAQkIAEJSEACEpBAVQQUbVWR9DwSkIAEJCABCUhAAhKQgARqIKBoqwGqp5SABCQgAQlIQAISkIAEJFAVAUVbVSQ9jwQkIAEJSEACEpCABCQggRoIKNpqgOopJSABCUhAAhKQgAQkIAEJVEVA0VYVSc8jAQlIQAISkIAEJCABCUigBgKKthqgekoJSEACEpCABCQgAQlIQAJVEVC0VUXS80hAAhKQgAQkIAEJSEACEqiBgKKtBqieUgISkIAEJCABCUhAAhKQQFUEFG1VkfQ8EpCABCQgAQlIQAISkIAEaiCgaKsBqqeUgAQkIAEJSEACEpCABCRQFQFFW1UkPY8EJCABCUhAAhKQgAQkIIEaCCjaaoDqKSUgAQlIQAISkIAEJCABCVRFQNFWFUnPIwEJSEACEpCABCQgAQlIoAYCirYaoHpKCUhAAhKQgAQkIAEJSEACVRFQtFVF0vNIQAISkIAEJCABCUhAAhKogYCirQaonlICEpCABCQgAQlIQAISkEBVBBRtVZH0PBKQgAQkIAEJSEACEpCABGogoGirAaqnlIAEJCABCUhAAhKQgAQkUBUBRVtVJD2PBCQgAQlIQAISkIAEJCCBGggo2mqA6iklIAEJSEACEpCABCQgAQlURUDRVhVJzyMBCUhAAhKQgAQkIAEJSKAGAoq2GqB6SglIQAISkIAEJCABCUhAAlURULRVRdLzSEACEpCABCQgAQlIQAISqIGAoq0GqJ5SAhKQgAQkIAEJSEACEpBAVQQUbVWR9DwSkIAEJCABCUhAAhKQgARqIKBoqwGqp5SABCQgAQlIQAISkIAEJFAVAUVbVSQ9jwQkIAEJSEACEpCABCQggRoIKNpqgOopJSABCUhAAhKQgAQkIAEJVEVA0VYVSc8jAQlIQAISkIAEJCABCUigBgKTFm27du0Ka9euDfPnzw8rV67cO6R169aFa6+9tvjvFStWhOXLl9cw3P1PeeWVV459nbPPPnvs7/pFCUhAAhKQgAQkIAEJSEACKQhMSrRt2bIlXHLJJWHZsmVhYmJir2jbvHlzWL9+fVi1alXYuXNnWLNmTTj33HPD0UcfXftvGCTaGOM111wTTj755LB48eL9xqJoq/32eAEJSEACEpCABCQgAQlIoCSBSYm2eC1E2saNG/eKNrJsS5cuDUuWLCk+0v3fJcc48Ov9RNvu3bvDDTfcUHz3KU95iqKtzpvguSUgAQlIQAISkIAEJCCB2gjUJtoWLFiQpESyn2i7+eab94Fmpq02G/LEEpCABCQgAQlIQAISkECNBGoRbZRKcqTY19ZLtO3YsSN8/etfDy94wQvCbbfdVoxF0VajFXlqCUhAAhKQgAQkIAEJSKA2ArWItqbLIzds2BCOOeaYcOSRR4aYcVO01WZDnlgCEpCABCQgAQlIQAISqJFAJaKtsxHJvffeGy6//PKwevXqMHfu3JGHvnXr1qK5yajHwoULi492Z9rYy0YXy7vuumufU5166qn7ZdtiIxIgeEhAAhKQgAQkIAEJSEACEqiLwLx584oO/OMckxJtdI+8+OKLw0MPPbT3WhdeeGHRgKSz5X/8f+MMaLLfGdby30zbZIn6eQlIQAISkIAEJCABCUggJwKTEm05DTyORdGW411xTBKQgAQkIAEJSEACEpBAVQSmvGgbBMr3tFVlRp5HAhKQgAQkIAEJSEACEqiLgKKtLrKeVwISkIAEJCABCUhAAhKQQAUEFG0VQPQUEpCABCQgAQlIQAISkIAE6iKgaKuLrOeVgAQkIAEJSEACEpCABCRQAQFFWwUQPYUEJCABCUhAAhKQgAQkIIG6CCja6iLreSUgAQlIQAISkIAEJCABCVRAQNFWAURPIQEJSEACEpCABCQgAQlIoC4Cira6yHpeCUhAAhKQgAQkIAEJSEACFRBQtFUA0VNIQAISkIAEJCABCUhAAhKoi4CirS6ynlcCEpCABCQgAQlIQAISkEAFBBRtFUD0FBKQgAQkIAEJSEACEpCABOoioGiri6znlYAEJCABCUhAAhKQgAQkUAEBRVsFED2FBCQgAQlIQAISkIAEJCCBuggo2uoi63klIAEJSEACEpCABCQgAQlUQEDRVgFETyEBCUhAAhKQgAQkIAEJSKAuAoq2ush6XglIQAISkIAEJCABCUhAAhUQULRVANFTSEACEpCABCQgAQlIQAISqIuAoq0usp5XAhKQgAQkIAEJSEACEpBABQQUbRVA9BQSkIAEJCABCUhAAhKQgATqIqBoq4us55WABCQgAQlIQAISkIAEJFABAUVbBRA9hQQkIAEJSEACEpCABCQggboIKNrqIut5JSABCUhAAhKQgAQkIAEJVEBA0VYBRE8hAQlIQAISkIAEJCABCUigLgKKtrrIel4JSEACEpCABCQgAQlIQAIVEFC0VQDRU0hAAhKQgAQkIAEJSEACEqiLgKKtLrKeVwISkIAEJCABCUhAAhKQQAUEFG0VQPQUEpCABCQgAQlIQAISkIAE6iKgaKuLrOeVgAQkIAEJSEACEpCABCRQAQFFWwUQPYUEJCABCUhAAhKQgAQkIIG6CCja6iLreSUgAQlIQAISkIAEJCABCVRAQNFWAURPIQEJSEACEpCABCQgAQlIoC4Cira6yHpeCUhAAhKQgAQkIAEJSEACFRBQtFUA0VNIQAISkIAEJCABCUhAAhKoi4CirS6ynlcCEpCABCQgAQlIQAISkEAFBCoRbbt27Qpr164NmzZtKoZ0xhlnhJUrV1YwvOGnuPLKK4d/qM8nzj777LG/6xclIAEJSEACEpCABCQgAQmkIFCJaNu8eXPYuHFjIdQQcJdddll45StfGY4++ujaf4OirXbEXkACEpCABCQgAQlIQAISaJBALaLtE5/4RHjta18b5s6dW/tPU7TVjtgLSEACEpCABCQgAQlIQAINEqhEtDH+devWhWuvvTYcdthh4d3vfneSLBvXVbQ1aD1eWgISkIAEJCABCUhAAhKonUAloi3uaVu4cGHghByrVq0Ks2bNqv0HeAEJSEACEpCABCQgAQlIQAJTmUAloo0s24IFC8Ly5csLVvz30qVLw5IlS0Zmt3Xr1jAxMTHy5xGIVR1RaFZ1vl7nadt462ThuSUgAQlIQAISkIAEJDDdCMybNy/Mnz9/rJ9duWiLWTcE3GRE21ijDyFM/NbJ4341zPvdb4z93bG/eP2Msb8aTt8z/nf9pgQkIAEJSEACEpCABCTQSgKViLZt27aFiy66KNxzzz0FhJQt/xVtrbQ7By0BCUhAAhKQgAQkIAEJjEigEtE24rVq+ZiirRasnlQCEpCABCQgAQlIQAISyISAoi31jbA8MjVxrycBCUhAAhKQgAQkIIFWE1C0pb59irbUxL2eBCQgAQlIQAISkIAEWk1A0Zb69inaUhP3ehKQgAQkIAEJSEACEmg1AUVb6tvXR7R97Y554f9ctSj8wZtuCsc+9eHeo7J7ZOq75fUkIAEJSEACEpCABCTQOAFFW+pb0EO0rbl6Ydi+a2Yxktef9m1FW+p74vUkIAEJSEACEpCABCSQMQFFW+qb0yfTtvOxA8P7P3+Coi31/fB6EpCABCQgAQlIQAISyJyAoi31DVK0pSbu9SQgAQlIQAISkIAEJNBqAoq21LdP0ZaauNeTgAQkIAEJSEACEpBAqwko2lLfPkVbauJeTwISkIAEJCABCUhAAq0moGhLffsUbamJez0JSEACEpCABCQgAQm0moCiLfXt69M98vMbF+wdySnH3x9+++dvCbMPenzf0dnyP/Xd8noSkIAEJCABCUhAAhJonICiLfUt8OXaqYl7PQlIQAISkIAEJCABCbSagKIt9e1TtKUm7vUkIAEJSEACEpCABCTQagKKttS3T9GWmrjXk4AEJCABCUhAAhKQQKsJKNpS3z5FW2riXk8CEpCABCQgAQlIQAKtJqBoS337FG2piXs9CUhAAhKQgAQkIAEJtJqAoi317VO0pSbu9SQgAQlIQAISkIAEJNBqAoq2Vt8+By8BCUhAAhKQgAQkIAEJTHUCirapfof9fRKQgAQkIAEJSEACEpBAqwko2hLfviuvvHLsK5599tljf9cvSkACEpCABCQgAQlIQALtJKBoS3zfFG2JgXs5CUhAAhKQgAQkIAEJtJyAoi3xDVS0JQbu5SQgAQlIQAISkIAEJNByAoq2xDdQ0ZYYuJeTgAQkIAEJSEACEpBAywko2hLfQEVbYuBeTgISkIAEJCABCUhAAi0noGhLfAMVbYmBezkJSEACEpCABCQgAQm0nICiLfENVLQlBu7lJCABCUhAAhKQgAQk0HICirbEN1DRlhi4l5OABCQgAQlIQAISkEDLCSjaEt9ARVti4F5OAhKQgAQkIAEJSEACLSegaEt8AxVtiYF7OQlIQAISkIAEJCABCbScgKIt8Q1UtCUG7uUkIAEJSEACEpCABCTQcgKKtsQ3UNGWGLiXk4AEJCABCUhAAhKQQMsJKNoS30BFW2LgXk4CEpCABCQgAQlIQAItJ6BoS3wDFW2JgXs5CUhAAhKQgAQkIAEJtJyAoi3xDVS0JQbu5SQgAQlIQAISkIAEJNByApWJti1btoSLL744PPTQQ2HBggXhve99b5g7d27teCZ+6+SxrzHvd78x9nfH/aKibVxyfk8CEpCABCQgAQlIQALTk0Alom3btm1hzZo14dxzzw1HH310UpKDRNud2w8Mv/PNQ8LrjtoVXr5g137jUrQlvVVeTAISkIAEJCABCUhAAhIYg0Alom3z5s1h48aNYeXKlWMModxX+om2XU/MCH/6rTnFyRce9riirRxmvy0BCUhAAhKQgAQkIAEJNESgEtG2fv36cMUVV+z9CSeddFJYtWpVmDVrVu0/q59o+8I9+17bTFvtt8ILSEACEpCABCQgAQlIQAI1EKhMtDG25cuXh127doW1a9cWf16yZEkNQ973lL1E27bHDgh/sWVWeNOzdoYv3Xtw8QVFW+23wgtIQAISkIAEJCABCUhAAjUQqFy0MUYyb1HEjTrmrVu3homJiVE/HhYuXFh8tpdo+9Dtc8Lzn/xYOOmI3SFm3AaJNiDUfcTxVtGIpO7xxrFWxaTu8VY1Ts8jAQlIQAISkIAEJCCBugjMmzcvzJ8/f6zTVyLa2NOGUKMkcufOnUmbknSLNvayvf+WOeEbDxy0D5C3HLtzv2ybjUiG2Mz1M8Yyqr1fOn1Pue/7bQlIQAISkIAEJCABCUggVCLa4Lhu3bpw7bXXFkhXrFhRlEemOIa1/B8l05ZinPEaVWTako1X0ZYMtReSgAQkIAEJSEACEpBAPwKVibamECvaaiSvaKsRrqeWgAQkIAEJSEACEpDAaASmvGgbhMHyyCFGomgb7SnyUxKQgAQkIAEJSEACEqiRgKKtRri9Tm15ZGLgXk4CEpCABCQgAQlIQAItJ6BoS3wDFW2JgXs5CUhAAhKQgAQkIAEJtJyAoi3xDVS0JQbu5SQgAQlIQAISkIAEJNByAoq2xDdQ0ZYYuJeTgAQkIAEJSEACEpBAywko2hLfQEVbYuBeTgISkIAEJCABCUhAAi0noGhLfAMVbYmBezkJSEACEpCABCQgAQm0nICiLfENVLQlBu7lJCABCUhAAhKQgAQk0HICirbEN1DRlhi4l5OABCQgAQlIQAISkEDLCSjaEt9ARVti4F5OAhKQgAQkIAEJSEACLSegaEt8AxVtiYF7OQlIQAISkIAEJCABCbScgKIt8Q1UtCUG7uUkIAEJSEACEpCABCTQcgKKtsQ3UNGWGLiXk4AEJCABCUhAAhKQQMsJKNoS38CpINrWXL0wfH7jgoLcr515e3jNKXf3pnj6nsR0vZwEJCABCUhAAhKQgASmHgFFW+J72nbRdsd9h4ZrNz8lnP+y/wz8ec3Vx4eLfvHmcMQhj+5PUtGW2Lq8nAQkIAEJSEACEpDAVCSgaEt8V9su2jpxPbD94PDeTy0Oq8/6Vjj2qQ8r2hLbkpeTgAQkIAEJSEACEpgeBBRtie/zVBJtZNo+ueGocMGrbguzD3pc0ZbYlrycBCQgAQlIQAISkMD0IKBoS3yfp4po2/nYgeH9nz8hvP60b/fOssHV8sjE1uXlJCABCUhAAhKQgASmIgFFW+K7OlVEG81Ijv7hR/o3IWlCtF0/Y/y7mVhglrEDfuTZZ589/m8d45tlxpt6rGP8PL8iAQlIQAISkIAEsiagaEt8e1rl/PYQQWTYfvvTJ4bnH/fAYMGmaBtoWWXsQNGW+KH1chKQgAQkIAEJSKBhAoq2xDegjLOePGPRQ7R97Y554f/52JJ9qPVt+584exXMtNVmza2y29ooeGIJSEACEpCABCTQDAFFW2LurXJ+y4ggM21m2v6XQPJgQ+Jn2stJQAISkIAEJCCBugko2uom3HV+RVuNwMuIzMRZwTJ2AMHUQqjMeFOPtUYL89QSkIAEJCABCUigEQKKtsTYW+X8lhFBZtrMtJlpSzy7eDkJSEACEpCABKYqAUVb4jvbS7Rt2LAh3HrrrcVIZs+eHV7xileEefPm7Tey5BmLKSLaeJ/cOz/6nPCe194annfsRO87bqZtLJG5e/fucO2114ZDDz00nHbaaT3PkdxuEz/TXk4CEpCABCQgAQnUTUDRVjfhrvP3E23HHHNMOPLIIweOJrnzOwVE22e/emS48fYjwqGzHw8/fdK9irYx7b2X3U5MTBSC7fjjjw/bt29XtI3J1q9JQAISkIAEJCCBYQQUbcMIVfz3iraKgXaeboDI5L1ypy3aqmgbE/+gst6777473HnnnYq2Mdn6NQlIQAISkIAEJDCMgKJtGKGK/35YeeQznvGMcMYZZ4SZM2fud2UzbUNuhqKtYmv9wekUbbWh9cQSkIAEJCABCUhgKAFF21BE1X5gWCMS9rdx9NofpGhTtEUCqW1B0VbtPODZJCABCUhAAhKQwGQIKNomQ6uCzw4TbYNKzVI76qVeVg2rxM09Bo3X8shyxqtoK8fPb0tAAhKQgAQkIIEyBBRtZeiN8d1hoo1M2xFHHBEWL16839kVbWbazLSN8dD5FQlIQAISkIAEJNByAoq2xDewW7TRge+aa64JO3fuLEayaNGifBo6TJHukX/0t8ftvctHzX8k/OG5m8IRhzy6751PnBUcJt6HmWVqAd+ve2Sn7TLmM888c78uqKnHOoydfy8BCUhAAhKQgATaRkDRlviOlXHWkzu/U0C0jXx7FW0DUbXKbke+6X5QAhKQgAQkIAEJtINApaJty5Yt4eKLLw6vfvWrw/Lly5MQmPitk8e+zrzf/cbY3x33i61yfhVt497mod8rYwecPLWALzPe1GMdCt8PSEACEpCABCQggZYRqEy07dq1K1x22WXFzz/uuOMUbX0MoVXOr6Kttse5jB0o2mq7LZ5YAhKQgAQkIAEJZEmgMtG2fv36fX6gmbbe97uMs548Y6Foq+2hLWMHirbabosnloAEJCABCUhAAlkSqES0bdu2LVx11VXhnHPOCdddd13xQxVtiracWv4Pffrc0zYQURmRmTzYMPRm+wEJSEACEpCABCTQLgKViLZ169aFpUuXhiVLloSYcUsl2tqFOwSd37bdsXrGW8YOmsi01UPBs0pAAhKQgAQkIAEJjEKgtGhjL9vatWvDpk2b9rneihUrJpVt27p1a6D9/ajHwoULR/3o0M8Boe4jjreMsx4zFnWPt0q2cG3TeFONtYwddIq2VOOt4vmoe6yMsUrbTTHeKrh6DglIQAISkIAE2kFg3rx5Yf78+WMNtrRo675q6kzbGz58y1g/nC99/LwTx/7uuF8s46ynLjMr05kTPqm7c7aJbZmxdoq2ce1wst8rYwup7YDf1rbxTvZ++HkJSEACEpCABKYXAUVb4vtdxllXtA2+WW1iW2asirbhD62ibTgjPyEBCUhAAhKQQHsIVC7aUv90M231ES/j+Jppq09gKtqG23wZ220iMzj8F/kJCUhAAhKQgASmMwFFW+K7XybDYqatPiGUmm0ZO1C0DX9oFW3DGfkJCUhAAhKQgAQ+ddtZAAAgAElEQVTaQ0DRlvhelXHWUwuLMo6vmbb6BKaibfhDW8Z2zbQN5+snJCABCUhAAhJIS0DRlpZ3q1r+l3F8FW2KtkigCRFUxnabGG/iacjLSUACEpCABCTQMgKKtsQ3bKpk2j50+5zwvZ0zwgUn7gizDtjTk2Jq57dNbMuM1Uzb8IdW0TackZ+QgAQkIAEJSKA9BBRtie9VGWc9h/LIbY8dEN67+ZBw+lMeDXc9cmB46/GKtnFMqIwdKNqGE1e0DWfkJyQgAQlIQAISaA8BRVvie1XGWc9BtEVcd24/MHzu7lmKtjHtp4wdKNqGQ1e0DWfkJyQgAQlIQAISaA8BRVvie1XGWVe0Db5ZbWJbZqyKtuEPraJtOCM/IQEJSEACEpBAewgo2hLfqzLOuqJN0RYJ5GQLwx6h1HsbGY+ibdhd8e8lIAEJSEACEmgTAUVb4rulaKsPeJvYlhmrmbbhNqRoG87IT0hAAhKQgAQk0B4CirbE96qMs55TdsU9beUMp4wdKNqGs1e0DWfkJyQgAQlIQAISaA8BRVvie1XGWc9BtMXukd955IC95N5y7M7w8gW79iOZuiyuTWzLjFXRNvyhVbQNZ+QnJCABCUhAAhJoDwFFW+J7VcZZz0G0TQaXoq0/rTJ2oGgbboWKtuGM/IQEJCABCUhAAu0hoGhLfK/KOOuKtsE3q01sy4xV0Tb8oVW0DWfkJyQgAQlIQAISaA8BRVvie1XGWVe0TQ/RtmPHjnD11VeHpz3taeG0007r+aNzsIVdT8wI779lTvjGAwcVY3zvj20PJx2xe7/xps64MgBFW+KJzctJQAISkIAEJFArAUVbrXj3P7mirT7gbWI7aKwbNmzYCyln0bbpgZnhnh0HFvsZ+fM13zk4XHDijjDrgD373GRFW30275klIAEJSEACEpgeBBRtie9zm4RFmWwFWFM7621i22+sd999d7jzzjvDMcccU/w7Z9HW+ejQTfRD35odfmPxjjD3oCcUbYnnFS8nAQlIQAISkMDUJqBoS3x/2yQsFG31GUcvO9i9e3f4yle+Ep773OeG+++/v1WijUzbjfcfFH75uB37QUst3hlAGdttYrz1WZpnloAEJCABCUhgKhBQtCW+i20SbYnRlL5cm9j2GuvNN99cMFi8eHGIGbc2ZNp4DcQHb5sd3n7Czv2ybE1kXBVtpR8lTyABCUhAAhKQQGYEFG2Jb0ibhEViNKUv1ya2vcbKXrZbb711Hw6LFi3qWSKZQyMSBhqbkbzi6Y/2bEKiaCtt1p5AAhKQgAQkIAEJBEVbYiNok7B4w4dvKUXn4+edWOr7k/1ym9gOG2sbMm3xResrn7Wjr2BTtE3Wiv28BCQgAQlIQAIS2J+Aoi2xVQxz1gcNJ3V2RdFWn3EMs4M2iLYv3DMrfOSO2ftA6tX2v4k9Yu5pq892PbMEJCABCUhAAukJKNoSMx/mrCvaxr8hbWJbZqwQSi3g2yaC2jbe8a3eb0pAAhKQgAQkMB0IKNoS3+UyznpqR91MW33GUcYOFG3D74uibTgjPyEBCUhAAhKQQHsIKNoS36syzrqibfDNahPbMmNVtA1/aBVtwxn5CQlIQAISkIAE2kNA0Zb4XpVx1hVtkxdtExMT4Zprrgk7d+4Mhx9+eDjrrLPCnDlz9jtRarZl7EDRNvyhVbQNZ+QnJCABCUhAAhJoDwFFW+J7VcZZTy0spkJ55KZNm8IJJ5xQCLXO96B13/bUbMvYgaJt+EOraBvOyE9IQAISkIAEJNAeAoq2xPeqjLOeWlhMBdHWeXt5D9oxxxwTjjzySDNtk7T7tomgto13krfDj0tAAhKQgAQkMM0IKNoS33BFW33Ae7HtLI/s96LqJjJXZeygifG2TQS1bbz1PRWeWQISkIAEJCCBqUBA0Zb4LpZx1s20Db5Zw9hSHvnAAw+E0047zUzbJO2+bSKobeOd5O3w4xKQgAQkIAEJTDMCirbEN3yYsBg0HEVbOdFG1u2mm24Ky5YtCzNnztznZKnZlrEDM23DH1pF23BGfkICEpCABCQggfYQULQlvldlnPXUwqLte9p2794dvvnNb4ZnP/vZhUgz0za+sbdNBLVtvOPfGb8pAQlIQAISkMB0IKBoS3yXFW31Ae/FFqH25S9/ubioLf/HZ982EdS28Y5/Z/ymBCQgAQlIQALTgYCiLfFdVrTVB7xNbMuMFYKps65tE0FtG299T4VnloAEJCABCUhgKhBQtCW+i2Wc9dSOetvLIydza1OzLWMHirbhd1bRNpyRn5CABCQgAQlIoD0EKhFtu3btCmvXrg28yJjjwgsvDEuWLElCoYyw+Ph5JyYZY+dFyjjrqYVFGbb85tR828S2zFgVbcMfW0XbcEZ+QgISkIAEJCCB9hCoRLRt3rw53HPPPWH58uWBP69fvz6sWrUqzJo1q3YSg4TFYw98J2z90iXhh559ZjjkhBftN5bUooIBlHHWFW2DzalNbMuMVdE2fFoZJNo+dPuc8G/bZoaLlmwPcw96Yr+Tzfvdbwy/gJ+QgAQkIAEJSEACCQlUIto6x7tly5Zw+eWXh9WrV4e5c+fW/lP6ibY9ux8ND371E8X1D57/TEXbGHfCTNsY0Eb8iqJtRFBjfqyfaNv0wMxwzXcOLs769hN2KtrG5OvXJCABCUhAAhJIS6By0UambePGjWHlypVJfkk/YbH9tn/c5/pm2iZ/OxRtk2c26jcUbaOSGu9zvUTbtscOCB+8bXZ4wzN3hY//1yxF23ho/ZYEJCABCUhAAg0QqFS0bdu2LVx66aXh/PPPT5Jlg1cvYfHEzofC9zdfE+ae/JrwyB3/0+49F9HWwD0e+5KKtrHRDf1i20Tb0B+U2Qd6ibYv3DMrLJjzeHjmoU8U4s1MW2Y3zeFIQAISkIAEJNCXQGWiLTYjYV/bOE1Itm7dGiYmJka+VQsXLiw+20tYPHjjp8KcZzwnzHraohAzboNEGxDqPuJ4q7hO3eMdxHYy4497BlONt4wQivsF2zBW7kHq8U7mvvf7bN1suW603W7Rduf2A8Pn7p4V3nr8jrDz8Rkjiba6x1vlnMBvb9N46x5rFfbqOSQgAQlIQAJVE5g3b16YP3/+WKetRLSRYbvooovCihUrxhJsY438f7/ULdrYy3b/DR8Ou+65eZ/THr70dftl25poRNKmrnZm2spY5uDvlhGYnaKtvhHue+YytpDDc8Zetov+7ZB9ftTTn/REz2YkqRuRtM0WwvUzxje70/eM/12/KQEJSEACEpjGBCoRbXSLvOKKK/bBmKrt/zBncpRMW8r7r2irj3YZ5zd1Z84yY1W0DbehQc9Z3NuWS3lk22xB0Tbc/vyEBCQgAQlIoGoClYi2qgc1mfMp2iZDa3KfHcZ22NlSZ1jKOL+KtsF3s4wtpLYDfomibdjTWeLvzbSVgOdXJSABCUhAAuMRmPKibRCW3JzJYbcwddlWGUed35Kar6JtmAWN//dlbCG1HQwTbcMopH7OytgtvyV1wMFM2zAL8u8lIAEJSEAC1RNQtFXPdOAZLY+sD3gZ5ze141tmrE046oq2PO22CVtQtNVnC55ZAhKQgAQk0I+Aoi2xbQx66e/a254U/t9nbw/HHPJ4z1GlzgD0c9Tpzrn9WzcUY+zV4CUOPnWGpYwQUrQNfhAUbfVNFIPsdsOGDeHhhx8OZ5xxRpg5c2bPQaS23X6i7Y77Dg3v/Ohzwntee2t43rF9OgHbiKQ+Q/LMEpCABCQwpQko2hLf3l6i7UO3zwmPPP4/Hdl+9shdWYu2xx74TnjsgbvCk571gsD78Cb+5WNh3gvfGA6Yfdh+JBVt/Y2rjMBsIruiaKtvouhlCzt27AhXX311OO6448KDDz4Yli1blrVo++xXjww33n5EOHT24+GnT7pX0VafuXhmCUhAAhKYpgQUbYlvfL9M264nZoQ//dac7EVbJy4E3MO3/F04/JRzwoyZByvaJmFLirZJwBrjo20qQx5kC7y78qabbspetMVbtObqheG0RVsVbWPYrF+RgAQkIAEJDCKgaEtsH1NBtMXyyANmHRrmv/Qd4aAjnt6Topk2M20QSG0HXFPRVuPENqB7pKKtRu6eWgISkIAEpjUBRVvi2z8VRFtERnnk/ddfGg5//ut7CrfUznqZ7FXqfUFlxgr/1OO1PLK+icJMW31sPbMEJCABCUhgqhBQtCW+k1NJtIGOrNucZzwnzHraov1IKtrMtJlpGz7BKNqGM/ITEpCABCQggelOQNGW2ALaLtp2fffWghgizUzb+MZjpm18dqN80/LIUSiN+RnLI8cE59ckIAEJSEAC4xNQtI3Pbqxv9use+cXv/qCRx8lHPBYuOHFHmHXAnn2ukUPLf4Ta9/5+Tdj9/fuKsdnyfywzCIq28biN+q22i7bYPZLOkfE49dRTw+LFi/dDkLpUtlfLf7pH/tHfHrd3bEfNfyT84bmbwhGHPLrveG35P6oJ+zkJSEACEpDAPgQUbYkNok3OZJl9TGC1PLK/cSna6n3w2vSctc0WfLl2vbbr2SUgAQlIQAK9CCjaEttFm5xJRVt9xtE2R72MLaQW79y1Nj1nbbMFRVt984JnloAEJCABCfQjoGhLbBttcibLOOpm2gYbVtsc9TK2oGibWragaEu8aHg5CUhAAhKQwP/fOVzRltgMFG31AS8jhFLvCyozVgimHm8v0bZn96Ph/hs+HHbdc3NxU+e/5O1ZdBE101bfM1aceUAjkqFXdk/bUER+QAISkIAEJNCLgKItsV0o2uoDXkYIpRZBZcaai2ijkygNaQ454UWBPz/079eFJy87L8yY+YOmOk1kXBVt9T1jiraa2Xp6CUhAAhKQQB8CirbEpqFoqw94GSGkaBt8X4aVRz72wHfCgzd+Mjz59PPDAbMP2+dklkcOZlvGbpsQ8Gba6pvDPLMEJCABCUigHwFFm7bRl8AwR30Yuiac9WFj8u/HIzDMFsi07bjrpnD4839xvws0YQdtCo6Md0f8lgQkIAEJSEAC04mAom063e1J/tZhjvqw0zXhrA8bk38/HoFBtsC7+yb+5WNh3gvfuF+Wjas1YQeKtvHus9+SgAQkIAEJSCBPAoq2xPeljBBK7fyWGWsTznqZ8cp28IPQj21sRnLYj764ZxOSJuyAa7ZJtJUZK7913u9+I+ksVma8qcdaZk5ownbLlMqmLvEujK5NTWnKjJXfmriJTptsoW3PWZnxpvYVML02jbeM3fJbU89jbWILH0VbUnenXQ9fGWNuwuEpM97UE3GZsebClgzb9/5+TTh86ev6CrYmxqpoq3dSU7TVx7eMw5Pa2VG01WcHnLlNtjAV1rNR72ZqX0HRNuqdGe9zZWy3CVtQtI13n8f+VpsMpMxYm3DWy4w39cNXZqy5sN1+2z+GBzd+Zp9noVfb/9RsFW1jT08jfVHRNhKmsT7UJkdd0TbWLR75S22yhamwno16Y5pYz8rwTT3eMnZrpm24FSrahjOq9BNtevjKjDUXYTHqzUs9scl21Dsz3ufaJCzKjBU6qUsOy4w39Vjb9pyVcXjMtA2ZKyyPHG8yHeFbbXvOyow3ta9gpm0EAyzxkbbZgqKtxM0e56ttMpAyY1W0DbYO2Y7z9Iz+nTYJizJjVbRNredM0Tb6Mz7pTyraJo1s1C+4no1KarzPleGbWmSWmcPMtA23D0XbcEaVfqJND1+ZsSrappYzWcYWUi8akC8jhFJng8qMVdE2tZ6zMg6PmTYzbZFAalsosz7oKwx3McvwTb3+lpnDFG3DbUHRNpxRpZ/o9/DxnquJf/7zMP+l7wgHHfH0ntdM/fCVmShymoh58fPWL10S5v3Em7PpcDiI7YM3firs3j4RnrzsvDBj5sGtt4XUdjuVRNuHbp8TvrdzRrjgxB1h1gF7etpCLiLzzu0Hht/55iFh1QmPhJOO2J3FWNv2nPVzeHbv3h2uvfbacOihh4bTTjutJ9vUjnoxiD7Zq6/dMS/8n6sWhT94003h2Kc+3HsNTdyNcVCnyzVXLwz3bZsVfvvnbwmzD3o8i/H2s4WJiYlwzTXXhBe/+MXhyCOPzMIW2vac9Rtv7IY885B5Pd852oRfwzXb5DcOEm0bNmwIDz/8cDjjjDPCzJkzs7bdHP1GgCnaKpVkw0/W6+HDSd/z2I7iy4ee+FOKtuEYe36iF1uaZey455Zw4MFzwpOe9YKsRVvsxvikZz4/7N723XD4Keco2sa0hTLZqxxE0LbHDgjv3XxIOP0pj4a7HjkwvPX4vEXbF+6ZFf514sBwyEEhvOgpj2Yt2nJ+zno5PDjpCLbjjz8+bN++PXvRhgDavut/HLLXn/btrEXbA9sPDr9++UnhZUvuC3d+75Bwwatuy1q03XzzzeGuu+4Ks2bNKuwhZ9GW83PWy1fASZ/Y8JHA+vv4Iw9mL9py9Rt7zWE7duwIV199dTjuuOPCgw8+GJYtW5a1aMvVb1S0nXfimC7h+F8bFOF58KufULSNj3bgu0yY4OY84zlZi7b401k8Hr7l7xRtJWyh7aIt/nSyV5+7e1b2oi2Ol8zg85/8WNaiLefnbFCU+u677w533nln9qINvjsfOzC8//MnZC/aoi3ccd+h4ZMbjspetMXxkrE45phjshZtOT9ngzKDVD3tuOum7EUbfMkM5uY3DprDCEDddNNN2Yu2aLu5+Y2KNkXbQLd4qpRH8iNze/gGsVW0lVBr//tVRVt5hv3OMIitoq0cd0VbOX4Dvz2gEYmirRz3qbSeKdrK2YKirRy/Yd+2PHIYoYr/3kxbxUA7Tjesrt5M2/jsywh497QN5j5IBJlpG99m+WbbnElFW7n7rWj7HwKp9ze27Tkz01bfc6Zoq4+tmTYzbWba/pdAamExlRa5YVNUaraMx0zbsLsy/t+baRuf3bBvKtqGESrx92baSsAb/NWptJ6ZaStnJoq2cvyGfdtM2zBCFf+9mbaKgZppqw/oiGyHDUDRNpiQmbZhFjT+37fNmVS0jX+vh35T0TYU0bgfaNtzZqZt3Ds9/HuKtuGMynxC0VaG3hjf7dc9cvu3bth7tlkLFvds957a+S1TEsePyWG8dAF6cONn9rKd+UNPDT/8stXhgNmH7XP3chhr7La1+/v37R3b4UtfFw454UX7WVoO4x3V/FOPlXG1PdMWu0d+55ED9mJ+y7E7w8sX7NoPew7dLuke+ZE7Zu8d29Of9ES4aMn2MPegJ/YZb+qx9prDcn7O+nWPpMX7zp0797I888wz92tCkbokrhhMDyFE98jPb1ywd6ynHH9/71b6GbT8j90jv731SXvH+2tn3h5ec8rd+09vicfbyxboHvnlL3/5B+vD4YeHs846K8yZM2ef8aa2hbY9Z/26R/JqoCd2/eAVFfNf8vb9mpc1sZ61yW8c1D2SzpHxOPXUU8PixYv3e85ysN1c/UZgKdpG9Twr+lwZIZR6sigz1lxE26i3TbaDSZWxhdRsp4JoG9Vu+VxqIdQmQVzGbpuYw8q8mDa1s9NPtI1su4lF0KD3tI005sTjbZMttO05KzPeJtazNo23jN3yHKaex9rEtlLRtm7duuJdMhwrVqwIy5cvH2keLPuhtgFv03jLjLUJh6fMeFNPxGXGKtvhs0abhEWZsSra6gs2NPGclXF4Ujs7irbh81CZT7TJFlzPytzp4d8twze1b1PGbhVtw22hkkzb5s2bw/r168OqVauKEo41a9aEc889Nxx99NHDR1DyE20yZn5qm8ZbZqxNODxlxpt6YiszVtkOnzTKCKE2Za4UbYq2SEDRNmReGLCnbfiMEkIw09YXk+vZSBY09ofK8E3t2yjaxr7NI32xEtFGlm3p0qVhyZIlxUW7/3ukkYz5oTYZs6JtzJs84tfaZAtlxqpoG24QirbhjMb9RJvYtu05K+PwKNoUbU0J+LY9Z2XGm1oEtc1vLDOHmWkbvirXJtoWLFiQpETSh2/4TR73E2XYKiymVgagjC00sci1SViUGauZtqn1nJVxeBRtijZF22jeTtvWszaNt8wcpmgbbr+1iDZKJTlS7GtrkzG3LWJShq2ibWo5k2VsQdE22BYUbcMXqnE/UcZum5jDyjg8ijZFm6JttJmizLzQxHrWpvGWmcMUbcPttxbRlrI8cvhP9BMSkIAEJCABCUhAAhKQgATaS6AS0dbZiOTee+8Nl19+eVi9enWYO3fuyGS+/e1v7/MempG/2NAH9+zZE2bMmNHQ1Sd32TaNlV/WpvG2aaxtY9u28WoLk5uXJvNp2U6G1uQ/2ya+bRqrc9jkbXEy39AWJkNrcp+V7eR4TebTs2fPDkcdddRkvrL3s5WINs7W2fL/wgsv3NuUZNRRMZCFCxeO+vHGP9em8bZprNzYNo23TWNtG9u2jVdbqG9alm19bH3OZBsJ+JxpC9pCvTZQdr6tTLSV/ZlOFmUJ9v++bGXrRFyfDchWtt0EnHPrswnZytY5tz4bkG3ebLMRbVu3bg3z58+vn1ZFV2jTeNs0Vm5Pm8bbprG2jW3bxqstVDS59jiNbOtj63Mm20jA50xb0BbqtYGy8202oq1+TF5BAhKQgAQkIAEJSEACEpBA+wgo2tp3zxyxBCQgAQlIQAISkIAEJDCNCCjaptHN9qdKQAISkIAEJCABCUhAAu0joGhr3z1zxBKQgAQkIAEJSEACEpDANCKgaJtGN9ufKgEJSEACEpCABCQgAQm0j4CirX33zBFLQAISkIAEJCABCUhAAtOIgKJtGt1sf6oEyhJ4/PHHwwEHHBBmzJhR9lTJvr9ly5Zw9913h5/4iZ9Idk0vJIGyBLZt2xb+9V//NZx88snhh37oh8qertbvP/jgg2HmzJnh0EMPrfU6nlwCVRPYs2dPuO2228LRRx8d5syZU/XpKz/fd77znWINftrTnlb5uT1h/gSmlGi77777wte+9rVw2mmnhcMPPzx/+o5QAi0j8NnPfjY8/PDD4ZxzzgkHHnhg9qNHsH3iE58IK1euDD/yIz+S/XgdoAQg8M1vfjN85jOfCa985SvDkiVLwqxZs7IG85WvfCV84QtfCL/+678e5s2bl/VY2zY4/Zr67hiC7frrrw+33357sablLtruuOOO8OlPfzqcf/75Pmf1mUXWZ54Soo0Hj0XjH/7hH8Iv/uIvhmOOOaYVDmXWltE1OBh/9atfDevWrSv4/uqv/mr2wvixxx4LTzzxRPYOD6jh+5//+Z/hqU99atbRajJtiCCO3IUbgu0P//APwy/8wi+EF7zgBa153NpiC60B2jXQXbt2Ff8nVyG0ffv2cOmll4bXv/712UfTyQZ+/OMfL8ZKBuDLX/5yePOb35wt205T2LlzZ5GBf+Yzn5mlv9BWv4ZxE3S4/PLLA+vFm970piJbnFt1RhRsN954Y3j7298envSkJ2U9pbVVsPGcff3rXw/Mu6eeemqYPXt21py///3vh3vvvbfIvOa4RkwJ0fbd7343/OVf/mURTT/kkEP2OsBPfvKTsxYWOJUbN24sDDn3VPett95alOq89rWvLSJTZDTf9ra3ZcmXhWL9+vXhi1/8YmDC+Kmf+qnwMz/zM+Gggw7KcrJgvETPEGyU8OU4UXSCa4Nwixm2F73oReFv/uZvCsfhR3/0R7O8/91s22ILOD046jg7bciuRCftr//6r4t54Zd/+ZfDj//4j2dnE9guNvtLv/RL2c8FMSsIUwJ5hx12WLbzbOeNnpiYCB/72MfCK17xinDsscdmJygYa1v9GrJWf/u3fxve8pa3BAIQf/Znf1YEzV72spdl86zFuQBxSeBh6dKl4ad/+qeztIMIDb+LfxCYzLf4Y5s2bQpvfOMbi9LkHA/KpglAIdq3bt0aNm/eXMwTz3jGM7IbbrSJf/qnfwpHHHFEuPPOO4s14oQTTshqrFNCtF177bXh4IMPDj/5kz9ZCLZvfOMb4YorrijAv+Md78jSoeCB+5d/+ZfwrGc9q8gQku5m8cj1+Ku/+qtwyimnFFGSv/iLvwjz588PRH5+5Vd+JTvhBltEJhmW3bt3F4szzsTP//zPZzkpU/7yuc99rohQs8gx9qOOOirLiS3aZ87CjbGxmB155JGFEGbyZeFog3Briy0wz/793/99eOihh8Ly5cuLYFluB5l2RCURU6L8ZLKpyGBewCbWrl0bzj333OyEG47OH/3RHxVO74IFC/bByoL9lKc8Jbs596677gqPPvpotmsYdkBpdwzs/vM//3Nhuzjq2MI999wTnvOc52RV5dAWv4ZnirmWfzjwFfBlKOvl+N73vldU6ODj5LJthTHhd73qVa8qfMY/+ZM/CT/2Yz+WtXDrFBWIYPwEREVOJZ1kqQg6x8AzNsza8MIXvrCwBXyz6667rgj45xacjmvvihUrCqb4tx/96EfDr/3ar4Uf/uEfzmZ5mxKijawKB84DDyNRnp/7uZ8LTMz8k4Nww5j/+7//u5jMiPJ+6lOfKrJWHBgGCwcRiJyEG5PELbfcUjg+L37xi4toDhFVJjecCcQQojOnCBo82Qty3HHH7XXGYH/ZZZcVTjtiM7eDsgFEBZuhybg+73nPK8oJcNoQHbkcOGaURlJO9LM/+7OFPeRUKtlZlkMAh/1AMQLZFuGWqy3AltI3nh8ijwQXcMRY4GD8b//2b0WQ7Pjjj88mMLJjx469zhjZdoJ5sfoCuz399NOLDPerX/3qxoUbDsPVV19dlBniMHz+858P3/rWtwrnJjplBCNYK1760pcWQtRjdAIIeCL9ZIUJPOInrFmzpijZio1eyL4h4nOpyMjdr2FOgBmOOc89HDnIVPzXf/1XeMMb3lCUncKYUknWjKb3FfMMIdb+7u/+rvC3WMs4HnnkkeyEW0xAXHnlleHMM88MZ5xxRiEwybaRiX/Xu97VOM/uJ/CGG24o5isyl1HAsy5Q8cKB74svxpwbRf7oT3G9n0QMYeqpWYoAACAASURBVLvMAXG/PgEI1gz8iVyOKSHaEBaICcRZZ8SXhgkf+tCHin1u3RHL1DcA1U5qmMgOBwsIDtAnP/nJonEKUcoPf/jDharPJXWMAWMgr3vd64ruZYyRB+4lL3lJ0Yzi/vvvLyaTXA4WB7oqkWUh+kcUimgOE8Wf//mfF0I+F9EWO1bBlwxmpzjDwcA5O+uss7KZlBFsOJKUmbLgcbCnLQo3bBZh3+RBWQ7zAGVlvbrt5Src2mILUZhhq2SuyLgTFCN6zqJGqTdzxcKFC5s0g32uHZ2xZz/72UWZNOOmYQb7cnE0sRcCJUSum2qsQxkcNsD6AGOcScbJHIC4IAOP40BmE7FMprCpsXbCjQ4kQTJsgKBYTve+lxHCMJZodWYoyLQhkig1y0W05e7X8Owz51LSjz0SFGGrB7ZA5orAKZlMShBhjh03abfYK7bKgWjovs+5CTcE0M0331wExjr323Vm3GKpZNMTLv4B1W08U9xnKt/wxdkzis943nnnFdVD+IysG8wVTVdnwBZfC57Mq2TaqXAg2Mt6wf+nAorEBH+Xy9E60QZIJlic75hejaVaCAkMBgPnZqCSiapxE3LYBEupHpu2n/vc5xZGgUETpWKhYDMsBs//b3Jii4aJAPrIRz5S1Px3RnV5OImaEW0ncpZDirtzEkNEEvEjkv7AAw8UIpmsFQ1JcChzsIO4hw0RjNjBWXj5y19eRP6xbSYK+BJRz2G8MWLGxIWDy/5RbBfnHeGWgw0wRgIg7FsbtE+J/UI33XRTYdc5PGdtswVEBA4Z82znvMAzSNYKG8lp7yAZLPa2/uM//mMhdhBu2C/c2RdCidxrXvOaxp4z5lPslgwbkWfGGoUbTiWlRAhL5mNslkBOLqKCxlRUBxAUpRojBkhzcnC6HS3slKBTZIxziaBgDj777LMbzWBiqwQXaYJAlcWiRYuKdSxXvwZu2CWBu+6tHpSTYdesvc9//vMLtk03+iBQTtaKEtl+r6ZAuCEyeNYQnU0dVAchguDGPBV9HPwD/BiYk3FD2BHob7rslOzl3Llzi0qxP/3TPy38A4JilMT++7//ezE38N+sH/wm/NymD7LEf/AHf1BsnUH8YhMEdhFuMVPIZxCcufg4MGudaCPt/r73va9YZHF0cWwRZkwe1Kx/6UtfKoyH7AoZIYRFDs5ZNFAmZErhcBSYFDBwDPnpT396MVHnUp/MJEGklyhDTA0z6RFNw/Fp8uBek7lE2HBvGRflpjiScTJGtBMJRAyTySKbmYsddIp1xsTEgCOMeCeizu/j3zkcMXuJPeAs8nxR7nDiiScWG8yxYYIiORw4CYjKWIoRx8TYsQcctKYPHDOe8ZgJbJMtRHY8e5RGkslGuLEHi3IdbDmXLBBjJYNFCTfPFVFdHAecBYIjiDj+Hxm2pkQQgo0xEXWODiK22incmnZ0+z0viF7Ykl2P4p2syzXXXFPsc87NyWEtw06xBUQEGbco3HCQ8Rma7GoXGydRUsicy1xG5RBzRc5+DSXIbdjqgR0z15Lleetb39q4gBy2DmEPVDphDxwINMqlCfwzJyB8EG74k+xxbdq3YX3lH2yVzCvBaIL7ZLAQbnE+Zn3OxcdlfcB22bZEFVbscEpjGoINCGHWi6bWh3420jrRFjNA1PcS6cGJXLZsWREZYeLl7xFsTMC5LBxEI4mgIX7IBHUKN5xfJj4ciByyKggIok2ISDJVtEynxAHnhoWOCaPp+l4cX+47ewK5x/BkkaMsLoo2HkSc9KYjUL0ePJwbHDOc3jghULLFeLHrXA42DW/YsGFv/Xl89giE8GeeP8olmzw6X+rLxmzsoPtdUdgHvGM5Z5PjhSkVAHGMbbAFFmMyEdzvWP7YKdzYp8JcEcsmm+TbeW3GS9CGYBhzK/MaUdSTTjppb6lkU2ONGTYCIDgJlERGgdYW4cazxvjZS87B72Cdg3cuL9kmoIcjifNLVpUsCusEji4ZN/6eeaHJg0waEX+yqFThMLeSEaKEL65fOfo1MEO8t2GrB2PFz7rkkkuKNRbOnQfBBoLATWbXOseDwCQowp5WMkH8NzbLQQCCSjMC/zkdCDQyf/Q4oEKASiJEJomW3BqmYLeMDf8Rnxc/F1+GtQHBTCCqaSE8ZUQbP4R28zg7lGVgKHQB479j84Fc9i0xVqJ4PGRERjqzJ1G44QQh3HI4cCgpxWFyY4MuEWDGT5kkfJnUEMSUF+Sw747oPhMaWTQiJjyATGTsa2P/FePNpVSrsz06Ap0sFVEcItWUbuIAEQHOZU8IDi6RMhwagiEszPDFWSc7jH0QsWxaFLN3kawJ0X1sgXIiImgsEjiUTM6wpTSDjGvTR9xcznOGcMvdFuBHOSERUnjynJGt4LnCFnAssIOcGubEe4zNfvCDHywy8Oxh47fgDCMoEBpNRXxxFiiBxh67SyK7hRtzMc57UwfMmE9jQLFXUA8njbmLQBq/LZftCDBjXxhBUwKPlJtx31m7cCibuv+d95L5gANHMXa45Z6TgSVYgvOIM7l48eKsnMjuQHSuWz2wX3xEgqPcb0rjWdcoKYxN37Bp1g3WuqZeXRLXBbbLEGBAoOEj4A/EvbjYCTaBP0a1AOWzORzsU2NdYI1lrMy7iGB8XtYI9jSSWGm6CU1kxbNG8I6AL3MrcwIBJwQ9B8KdcnVF25jWhTGzwR2xgHPO4sGkRsSMiD8pZOqnKYmirhrBRnfDXA4mMyLrRPdi+QWRNSYRJhOOpiaKTkYYMF03yQTi/OLoMk6EW1zcYgQY8UmHw6YOJi6ippQHYAdEzXAaWOiYQLAHmOby4MGtuz16jO5Eh4hFmQmk6YmCRY69KmRayf4h3qij578p483tHSuwRbhRPhKFGw4xtkxpL/ZAlhgx3zTbuOhSYkynQBxcOoBxEOnLzRYYF8Eloqa8LgMHGMccO4jCjXkZMZ9DlQDjZfHFHnB2EGo0JWKvHeOPzRJwznIqeck5s0aWinUAZmQuewX1yK7hnLF25LLnjnUX54zAHesCawU2gE2QkWefTZNiGFtlzSWgS2kW8yv7aT7wgQ8Uf0ZUsO5SCkXzDAJ8TVc1xPW+VyAanyy3rR4IS+59nBfY64wgIgAd3x1GgzqSAKwPTb2zkTWX54q5CxuNDTrinitsGGFBcPeqq64qxE8u235igIHnPopgKqEQlgRzqHSAbS7vIYY1DAmWw5ltKfBlqxXrMRVa2EQOvkI//zr78kgWDCYyJgoMgwgDDgKOJYZBiVxnJKIpIdHvupQ1EDFhYyOdlRg7ZRkYRi7iMmYjeI/RBRdcUJTpxP/XKdz4LSyGOMNNOWkINurSyfBQEhtLXhBuZFopO+KgU1FTY+y2hX7t0eFIVii+nLjp8eI8Mh6CDLS9xRln7DgPOLksLEzMTdstixn3nSwFk2u3cMM2mC++/e1vF4sFAr5ptthE7F5Gpoe9uDjBZIvJuJHNRBznYgvRhuN+QOYBstfsWcMZYuFjz01O76/BCUZAYKOU9VIGxT/Mazi+BKMQH01nh3utFbkKt9jki38zB7AG9wvq5bT2EliIpZqIN4Q7gQZ+BwEdmgs0GSzFVsn4IHQ7q0Fy7XDbeW/7BaIJOiEsctjqQdUQgTyqgtg/HBvT4R8QeCTTiqBAdPAOsSbnMeYnMmzxdRPYKGNnHqOCgaxVbFRHFjvuvcrheePZYg0jKdHZGJCSSIKTZNhyEWyIMjq08+ytWrWq8Gvia2EI8iHcchZr8X5nL9oYKFFpImVETYmaI9xwIhBDLMJNt/PvfnjY4EwGiHGxOOAwUrOOoseAgc5kkkN5Rhx7r5cl8/+ISLKo5GDMiEYaIFAyQnSMaAlCLb6HDWGMbeR0UONN9Iax594eHUeHAAn3mwxrPFjwyHYzCTdttzz3v/d7v1eINrKAlBaz8ZlSEVr4xoxbjo45NkDkl46m2HCsIkAMrV69ulEnsvOZiaU6bMbG0WWeiu3oiQQj6nMqd2HszAG8R45qBqouWJj/+I//uMjAI9xyEO3D5qUo3JouieweZ1wbEBSDgnrDfl/Kv4clzxXBEOwB55IsMUINe2hyz110FBkXwUbGyjqLb8C8lbtwyz0QTeCR8jdK5Mmsdvo4lMjCOe7DTGmT/a7FfmFKzymXjkEFssGxsqXzN+Qw3s4xENSlrJBsGv4tBz4Pv6fp4G4vVvgMZIR58XtcF3gemRsIpObkk/e7160QbUSgKdXC2cFpj8INB41ULI5ELosyzgN7QCh5oH6asjhKHYhO4lRwkHFrslNVjPqTrYQnkwLRp7gniL9HDDct1HjAiN7EcbCw8Q+lASzC7GXCqSTChzOPI59LVAeGTLo4uJThdEbycm2Pzpi7OwPy/3CAya4Q4cuhrCw6NTEyiRimNBpHDFshW8Uzh8OW20FUkqYd8fmKjUgIQOSyt5VFgchuZ3kxCxslRTx/7CWOFQ+58CX7ysuS4cg/rAdRuCHquzuKNjHuzn2tTWZ5xvntOQb1CCaR8SVbxbOOs05QBGcMsc79Z68SjVFY23I5Ove1Mk8xBxBwYk6ITmNuryYZFojGUceHyGXfEpk2/DD4do4J1mS1sIkc1jJsEtEWAzWUSLIHjOwf5ejsGc7p3b2MF18L34sy3ti4gzJD/BxYU1JN0DeH3hI8a9xztkywlzW+J7lbuOUyN4wyjixFG5Nx5wPFgsH7zYjustiRYUO4YTA4QPGt9qP84Do/g5NOdJfoGWns7sm5yRR89+8mksPERnkp4pfMVexUxELX9MuSieYxDsYXnW8WZUpeEOksckQlmThwMFmkY011nfd41HNjs5RxItzf/e537/0NubVHjzbKwoHdEm2irLCzpfuov7nOzxGcIeOOkECUReFGJpv7zu8gYIJzwQKI49500AEe3Z0Xea5Y4JgLcC4plSaIk0MDGhhy7ykhwmlk3yqlZJS60MyD+Ta3g+csNpVAuNF4hLLpWEJE4Iej6db5vfa15sayczyMl/3iNBiIe4EIoDEn5xLUYxyUveLgUirNQRMEAiNUBbAHjIAvGYAcmhAx9zPPMi6CtoyRQAjPFQEoBBvcc2njHu1hlEA0VUWU8bFnrKmmRAQcGQNrAs97L+GGA0+wmiYZTQX6mbN4rxlzP0KXe04GEHHW2ayO+Yx1mLk3BwGEPTAmfDBsFqHOc0WTH2w2vricrSm8noCSyaYrXvBzud+INfxEbIRxUSqJcGPuYP1t05GdaGMTOYaKc0NGhRQrDxdRByIQOOxEI6hNpfNi5wteU4LnwWODPv/mZaJEGOLeGlKtvKwPg41OMXXLZN+amii62ZAB4oFj8UBcMClg0DRzaPpBi2NljPGBouEBCzPOOtEnyhtgj03gXOJgMPam09vcb5xcMn608O92chCjObVHhxvOBE1+yGYjdBBGuXUG7LXnp1u4pXz+R7lWv86LBJlwLnAqsOO413WUc9b5GRwaHF6y15TDUvoSnz9KzXAecnmNChwQ6Dg7zA1kKVesWFH8uVu41cls1HP329dKx7Vc1oTO38K+JTLYCGDWM5wwHMwo3JoO6sWxItJ4sTeOJPMt6y5jw0fgGaPShYAejhpbLJo8mMM6X+wdhRt7hXHYWYPxf3IoQ4+cRg1EE+jhtyHampoj4EsWjVLu+C62TuFG8JdMLD0Qmuq8GPc1w5fMFMmJaBfRh8HPiXse8W1IVuRy4CNQmUUghPtNUI+9YAi3zg6z+JTYQtMZbjLxNPHh2cIXo0okCmCEG0cuGddR73F2oo3yGxbi+B42Ir5x8yVRP4RPDlEHFgtSxEwAlOcR0UO4YaSd3exyEUC9DILJggUDYUykDDFEcwy6/uRwIHB46OgAiAPMJmfq1CnVQ7SzGDMxMMGxQOfQFY5xEk3FAWasvYRbDmwZA1kgJjIcM5xKxo3jG4Uv/HPqDNg24Tas82IudsA4EOnxXZKdz3/cd8c8TNY7F4FBiQ7rAYswiy9NHQji4fAQDWZe6+zE1jTrmHnPfV9rtAWcW/apENjLtUkKY6X6gkADmROEJSVxBO/iK2mYw1ifc3HMBgk3HHQy3U3vG+58VkYNRPM5jqbnh37CjUY0+I1UkzRZ2o3fyGtHuMed+yrjPIsPFt97R4lhTk1HuL+IeHxaAgsERgjq8cot5on4jlkCZ9hBU+K9034Rwogcqm9YK6hwIZBDhVYu2xEmuzZlJ9r4AQg3jBenFxFE9ISsFlkARFsO+xMwTMoKeacD7fERPSwaZAcREwi3GDnJYW9Nr3IXeNIw5SUveUlRp4w4Yn9ALgeOInuV6FhHVJ3GCPwZUcHfwZ/xMiEjPHLZsIuDRkSK7GqncMslOo0tIHzJUpNBYbyUwCDYmGip/6b8mIktt6OXA5nL/o/YuIc5gWgvr3Egut+GzovRZjudRsQQDgY2wbyWwyIc7RFBTLks48JRZx5AsJF14Tlr2nlknNgqFSIIYqLlbM6PB3/HvEWVRi7vkoxj62UL8bnDBig9zuVgjcUZJ3tNAIrSPEr9yazl8C5RnFyC0KxN7K2MpYO9Mm74DLkINsQu82rugehYmcUzhBjDESeD2Z1xYz5GZMTXRjVlv2SwyULFTGBT4yhzXWwD/zy+goJnkMQKAeocDp451gHmBMbEliX+zBgpl6S3BM9ZTuvZZLhlKdq6hRvOJYZC90gcdjq/5HCwkPEAUhfLyxD5M5Ec0rH8XXyLfQ7G0a/cBaFGlJp0d9OOGZm06OzAj/I3WndTP829R7DhSCKGmKRxKNnrRIat6QUa54ySMsbI/e4Wbk2XbXY+L7GpAPec8iwaOLCXDccSIcykR3Akhz1hvZ7z3CL/cQ9u5EpJDjwREjDMufMiWSn+YY4lI0GwgQWv8/2MOcy13WOIL5lFZMYucWS3eQbJuDVtu3EPG5kgWo5jE5TAEenNbV9rZNsmW8ABp8wcu0Wg4zgy79JBGDGMLZMZbrokknWBVxPhE2CrrMOU5tH1mD9js5Sd5rQ+INZwynMPREc/EbGOICZDRZAXRx2+VI8Q3IFv03ta4zNGxodui2Sl8BU7D6qFWJMJ+uV8xGwxgQe4soewqW1K3ZziO+JIlOAnMufim9McBYEf39maiz2Mc5+zFW29hNs4P7CO72C0lEOS3qZ8j8wazkIUbDTJIEuRS2kkkd42lLsw4ZJ2Z9JFTCCGiZLgoMWXjVJDzWbdHDaWdwshMq40RUBE4kCw+CGIKTdjUcnpYGxMZJQS0awBAYydIDbYZ5VLOVE/ZlG4Nd0eHXa8GBuBRsMGFl6ivPw5dojMsfMi/NirxPNGNQOLHc4NzxbCDbGBcMsh4BRtgH0zPE84uGSFsVEcIEq62UNKJh4Bl0NnRhxIbIGyPQJjOO4EHpnHEHE57Wttmy0QzKMkksASmSBEG9ks7AAHLQbPmhTuzK/YAD4B+65p0kD2j/FSkUMwEiGPsCBYSilqDkcbAtEEx6gGoQEVAd3OyiyaYBB8YF7Dn0Ao88yR0c7loDkZ8xjjis3TGDPikzUjh/kLVsxRPGfMXzxrnYFx7ATbZX3IyVcgQIp9sP7iz7CN5vzzz8+mCqsKG8xatEXhRgYLhyKX7otMxizCODU4O3ShoYUsNemxzTsPX3yzfRU3apxz8GAxacENB62z9CnHchdKTnHCyKbxwmGiIUSleecKEwPRUxZmNvA2uSDHewFDOhNRnkXzDhYQhBvlcNRPs3+Fkq0cFgzGSlkAAhgxTASaPUGUkzDB5XhQwkmn2M4GAzmOkwUX4YZdUgWA/cIWZ5J5AOa51PhHfjxXNPpBVPAewbgviEATix5ZgPjy8hyYMyaYEiklYMa+BNYESg4peeEgg5GLyESg8QoSBCZzAk459owgfuc735lNQA9uudsCDjpraXyvEgKIjATlxzBlvqX8kOwQAQjmXoRxUwfOIgExfILogHcKt+j8MicT0Ol8rU1TY+a6zGMEounUnWsgmnmAeYuj0w/oFG65ZH0GBRxj51D2rJHRpKSXOSKXtZi5i0AITUZYv7AJSjpzeqVSJ1+CJLwLGd8cMYyPwzEVhVv2og3wLIA4bjnsU0CUsQ+MiA5NMJh4KSljIsEBJh1PvWzT5Xpwi93gWDxY9HIvfWLxJaXNBMwCEku0YMzDyOLW5GLcPQnjPHLfO/chsKhQNsBeMZrU0Go2B4EZnUjGRgSSbBqODmVFlDfkFC2D87AGA006N72u3SncWHhZ6MheEqWELfuAcnjZKM8SY6UUmTIyssBkBhFvzBFEgRl/DjYbOVMKx0LFvEBzEeYBshQ8ezm9G6o7iEOWhb24CAscsi9+8YtFBQGBpxzWssiXuZXAaK620P1CXAQQazBBPBohIHwQG2QDmj66BRs2wbPG89RLuDU93nj9WG5MWSF/zjUQzT5W1gZekUDgsbMbM89Z7IWQu3CDO/MabeixX0RGk0kJtp8QAIvc4jtx2QfGOsEraRCYHDnNXYwHeyWQw/xFpROv1GEuiAKYNZg1o7PxSy7P3TjjaIVoG+eH1fWdXt2UuBYPHs0c2BSdg8PTqxtc3GeVW+kTEy9ZKZxbIuksxkQqediIpiGKET9Nv5C826ZwyMi0IdriRMZEHF/yXJcNTva8OLiU48CS7AllDZSZ4qzjUFxwwQVZvCes83fl3mAgjhXbpWyPMhfKSWLGjQWD543FELsloJPDYse9xyFj7yXv2UGkvetd7yrKIikro3KApj45jBXGZIGoaoAhAR1KzGLjDuyauYES36bmBu5xnO97BXGimCf7imiHew7rQ1yzmGtxfuM7JXO1hW7h1mmf7BtjSwJ7GZs+sEf+4dUD7KuJTcpo9sURhRslW7k1eiJjTUUOJcZUZeQYiCZoTuUNTTDItGK3CI3YERKxkVNlVrdvk1twND4v3a/PIflA0JHMNWKNf6jUYo1gr2guB/MqJZD43u94xzuKdSDaCP5OLpnLKnkp2kakSfoVgyWyR1167m39e3UA46fmVvqE2OW9fDi9RMoozyLqjzNBZBpxQaYwxxf74lAS1WFPAk557AjH/rX4stcRzau2j+HsUD9PmR5ORGfGknJUyuDorJSLI9kNItcGA3GcZIcp4aQElvKtbuFW240tcWKY0mwEx4cSGP5MlJcFj3e05dIUgYUYB5g5gSY5zMHszWWMOXRc5H2MRPZXr15dODf9gjhEeXEuyGTmIIZjIwH23DEH8I4l/qEEKldbwNy7hRtMqRpgLaZaIIe9QLHyhtcBYbeU7FJx0XnfKUdmLs6hlJdnioPKofjqDAQmzTByC0THKS865bBmD3Z3C/9cKrP6+TZtEG5UA1CVQ9lm5wvAu/e2lViGKvtqr4AONkIAAuGWw3NW2Y8Noag6mcEJb7vttj2kQD32J0BEl8UBQ+ZN9kTJ+HNubf0ZeZs6gDFeJgWi/0y88CTDRkQa4Zbb5Ibg5f7TfAbhToQfp4fIH62EOfhvSrhyEUGUDhCJYmIjE0B0lwmNiTiHEt74tLEAIyYo4SWqFzuZ5tZgoNf8iLi49NJLi8BCFG78N80ycoimw5bmBziKtBxnvwLZK4Q8lQEEHzhwMnMQFZExcxmdTSkt5R/GFoUbpdNNrVc8S8wFZNQpx+G5omybZz73IA62QGCBPYE4YDi4jJk9YmRYqRTIyRZiCRm2G8uOyRSzdxSHncwwNpzTWhGFG04je7PJYmMvZN3IDuUS/WecbKGgAQYH+7JZLyjZ4/nKZQ3rNed2Ztxye5dZHG+bfBvWMPaOkglmTli1alXh41Khw1YPSicJluXgM2C3jIvnK77DGYEc54W493WqahlF25A7izGwAT6mhD/60Y8WrehxejHqXNr6t60DWCwbIKLHoovjQ/c3nHUybyzSOZUSRYHJYkGnQMpHmODIAuLEUWpG5zIW5BwcCIQwEV0iqBz8NxkUxsaLh8ls5rDHKj5+sdsebNm3wIGo4PlDYOTQYKBTYFI6xKZsynkRE93CLSfxw9zAxnfmMYINNGpg4idLyKKX2xEbNGCvCIwPfvCDhaCIzhkik5K+pvYo0KEs7qcjQ0lQD8eGNYHnLOcgDvPX+9///iIzTGCMgzJ0ggyUeWMfuRysrbzwnYAY9opAo8kA+9tx0NgHROVLkwfzE4E8HMXOiH4UbgSiaOBA1QjrHBnNJuYGxoNwjK9AYP1lCwWCEhsmGIKoxBYomYcz/k3OR67CrW2+DXaBX8ucwD7c7lLJ3GyAbR34XARAqHTgmWIdjsIth3mhTmaKtiF0Mej4hnomNRYQoqtkL5jYcog88BNy7wDWiZkFhPp5yk2J7iEkqJ/mHTt0UqJsh65FOOo5HdTKxyYNRKqJRrIAE5HMQahFVky6ZKiImuLgYKdkUfhvmOPA5/ISV2yBkixKy+KLe2NUuvP1CTnZAWMhC4SYYPNzFG44ZgQe2CSfQ5etKNYYE1FSyh8RHHQ7JSOMA0cnQ5zJXA5KpJlbWYCZC6hq4BnrFm5Nj7dTqHULN5653II4nbxw1gmMsXeJ/UDYAo094p7XptnG67Pe4kSSUY0lnfG9nPGdnk3Ou7H8jWBCnAMYOwGc+D42yntZ22hE05RgY0xR4DDvMzfxjHGwVuCsEyBlPiB4SjCSypdcyqQH2SO/C2H/5je/udFGHp0Bvbb5NohMys4JmMZ3xCEMCOQQiIqvJchhXiDQyPqFveKXU5nFv/EXeQYp8eVocl6om5OirQ9hnDImMPb7sBeBSRiFj/ND+QATGi/MbLqEoI3d4CjJWLt2bdFcBKeXAycIoQFXNpQ3XUKCc8BiwIZcsmlkpSh3YI8dGTUEG04wkwZ20FSpVrf5EoFCUFKqR5YNm8Ve3/a2txUfxSnGychlUqMRBrXzCDX2MVJySqlZFG4ICjpd5nDE8ljmBjLvOGeICaL9BBwom+X/5/J+RiZ37j2Bkc55ijmDv2N+o1tc03NYvLed7yqiHIdyaWyZPWME6LXE/gAAIABJREFUHMgQU3rc9KtU4ngHCbcmO8F1Pyvcb54zmnXQyh3HjKYuOO50s6RclvHmVNnAs0aGnSAp+4U5CEwiLhHyTXcRju9exBZjJ8Mo2Ij+M2fh7MbOx8xjTWTYOm0hZlDimsveNX4H70JlfWtSVI4yvzMHYKs57F3sN942+Da9xk5GOO5fwwejoQvi/UUvelEWYpgxIy55hnimOAjqUClCCTX79vHJcn8x+Sh2PuwzirYehOJLXCkdwHiJTrHxnZIMIjvsU8GRzyES1YZucFFYMtkignAQcCLIqNFlK07CLCA47k1vHKVUhDp/XunARMHkQGciMn/8fyYJIqdkrPhzt1M87KGr8+9xctkX9p73vKfIoMC+U7jlIihgwHNGduqss84q9loxTrot5uCU9bpHdDjFaeh0bhBuLBg4RFHc13l/J3NuOpviRPD+SIINNM4gIp1jUx9+F4sRZccxg43t8uzh/J5yyimT+em1frZznuoWbtgvAT5sOpeD+Yz7zxrG88ZeNgI3CDfWNNa3KIyaHjOOOXMuYoisMO8PZI1g3sJ+r7vuuiJw2mTQKWbY2AfI/ebfRPoJfpBZo/om19JC5qn3ve99RVaVkk4OfBoEMlmVpsVwP/uLbd3hSkYltyMKCcaFX5Crb9OPWwySMicQyKM6gwBZDpVknaXGZANZz5jT1q9fX6xnPHMEqHNoTpXCLhVtXZSZkHEe2ehM6QiTHAsbGQAMg7/PpQtYHHru3eBYhGFISQuLAnuVyFL1mtxSGP2ga5B+5yWNOF2U5jB2yltY5OKLhxk3DjGOJM5PLpkKflcsI6LckEWYwAL/jwwb9pxDoCHyx+GlYx2b9VkcosBE0PO8NbVnqZ99sI+JZx+ByaKMYIdxTu8EiuWmvJieseLkEtiJe3/Ye8VC13RgpJMxDgOlsIyTphiIiNh9lQAEwbOmRBuZa7I77LVl/icr3Nl1kf+PuIh72nLKsMGY9QphgS2wpsVXENA5NAq3zlLJ1PNv54uzccTYD8icS2kse8Eo56aagUoG9jfyyocmHUmeL4JNZP2osKC0FJtlfFG4pWY4yvUoQadlO4IHzpS+ERzjXZ2INvY05Tjnxt/GPED2vbMMdZTfneozBPfZi03JMcHdHH2bYSywbfwGyjuZb3NZ1yh/ZD8261b0CaLIpEsrQo55OCc/bBjrMn+vaOuiR6aCheQ3f/M39zoOdI4EFBHgHI42doMjS0FGgtLH2AI57rmBOfuucil7imUk3G+cHuq9ifQxicX3w+Q0QSDIaDvPXhqi0ji8OJedwi0Hu41jwCnjiC9J7nR4sQmysZSg5sIYG4AtooKOVUT5EUGU0BKRJCObwxEXMjI9OGmUasZ22HDFAcZh4/83XaoVeeEAIxoQFDi9vHOLl7kS5SXIQ5MHnMkm97fGPWCUD+KcwQ8bpqwMZ50ybwINuWXYYsk52WGCTvDlvkfhBmPK4oiu8+5OXlWS+uhs1804ebUDFQJxfygBHewaYYFobjLDRpMOSkqpBiGr3lkhkrtwgzNjRGiy/jIP8E5J5ljmYZrS5NSYKrUdlr1eDDjGSpEo3HLzbbBh5lt8BspkY5fmsr+/zu/jD1BxQcAmijaarLEm51Q5VCeDznMr2v6XBlFzInksDDxonQ4vog1HnjK4HI62dYPD6WXRwAljn1hsjQ5LfgtRdhaOXBxJxsX9/sAHPlCUwiIoyVDxsHzmM58pFj7EWw4HzhYlRCy6tHVnky5ObhRuRKnIbOZwxDIH9iYRoSYqyd7F7hKzHMbKGLBbymGJPLLBmQwQ4iLW1VNyxiJCOUnTB45tfPkp5W+x6yJjwxln0eMZy2mRZszs/0EAxz2h2AglnbDFeSfj3UTJFvee+xxf2o1wYx8ukf7cuy5iiwgzshPww7nBYe/ct4Q9xyZKTdtuFBSswb/xG79RPFPYBnucKY3N4fkiYENgjKh+r1JS7CVH4cZ9Rphxr3sJN7KYrBdk5nM4KDcnaEOVS9P72ofx6K5g6SXcCO7k4ttgwwQdmBPwD0hOENxjv3tOlReRO0FRAmOsu7T4Z4xsSyFoQqCXsuTpUhKpaOt6GnHQcXxxdmLLYzIVGDWTGaUaRNZyUPUsDkSnEROMLeducExiZCaI6hHpJTIZW6PjpLGgUJ7BBJ3j0Zlxy3VyoDQW55aGOQgMSvfYUNx0GVGv+0lEn+YSZCxgixPMJn4W5xz3AsGWyD6OOnXzLCLMEQQZKJnDJnhXVA4ZQcq12KtCQxSetei40ygFp7f7BbQ5PG9kr9lLQ0OEKNqY32JWpckxInjYP8M9RkBwj9vSdbFzf8oFF1xQrBNRVNAmO8eGE71ekMs9QHDGvVdN2gMZVoK3lGj1Cy7CmIAUTUia8hW492QseWVOfEcnIjM+/3CmBJXAafdLv5vky7UZL0Ec3snIepbjEbuW4tvwZ/wbGvx0bkVgTiNoxv/LpXoIlgTDWH9jZQi2gohjfaODaE4HfiJrLusvz1Ns/EOmkBJ09rcS9GV+zinYn4KhmbYQiuwJqp0FjbQx+5qIqGM0OZWY0c2HsSIsGSfvW4qbcnPoBsdExqSAEKOtMFkeMj8sdDx8/DdRcz6HIObPRC5zcHr7PWw5CTei5yzG8KJhA6xZGMgGIDCIROG0E6kkGkUZV3wvT4rJpN81uN9kgcgKYrs4NAhMHAnGisjIIarKQoHDQ5CGhYBnDYeH/8/4EWxkA2DaRPZn2D2MZW+dPBFzOBA5OUGME+eRwBNinVI4ov3YBfMY81x8L+aw31zX3xMM4zkj0ERZd3yHGcIt566LkQcOWXxpMpl2fguOD+tZLvtwYckcxjOGiIjvWWKtwNlFvOOY5dAtENFGBQ522l2iSTYFcdm080jJGIKBShCEOePk+SdDiJ/AfIvQYI822Uyc4Zz2ODMnsBWBcRHopbcAWxJyafrGs4VwZ78a95vOqzBl/op+Is8Z6waBBgKoTdtE5/xImSFzGXsZ4zNFMw+COk1ns5mvCOriK7BWsQ6vWbOm2FvHOzpjdQvrMAf7G7FjukeyjkynQ9EWQpGtInKOo0upDosHkxqOQy57g0hts1mYLAUb81nQaO5BqU4ObU552Ji8cMhi62jGTDYFMUF7cZxh/h+dGJuKRPZ6uBk7Cx4le5QNdItIFhD2rDB5NCUwcRrIBpNBY0Jj0zN7VOJmYUqJyAywF4y9Szm17ybCx9hZfBE7RNAR9ix6RKbjS6qbYhubt7B/CqcGpwdHl8kRJ4I26ez/4YhiM4dN2oybshGivSxeOOMINPaq5CKEu583SmG558yxLM4rVqwI7Hel3IXyPSKpOMY5OOpx7Iw5vkyboANigwY65513XjYOQ3wdBa+dYIwwJCLdLdxycW4QE2RVsFmcc5wzhEYUbvw3Zb25OL3RieQ56wwwkR2CMcFHnPSmjl6lxnEssKbMbNGiRcUazFrC/Nbk/sBOTsxj3HcEZKzGwKch+8O6QUCdIHoOBz7CJZdcUlQJsd8SwRPXjyiAEHLsF8vBdhkvgRF8RpISBB7wZQhCRZth736TDZQQkwQWGCPzPz4kJZuMqd/7OZmD2f+cc/Ofuux12oo2IuYYM2U5OJCdDxjGQMqbphlNdd6jFIsyN95Tg8Dhv3m5M45CrD+ngyGTXNN77XoJtvjeLSa32HEzOr2UQ8XucHUZ9qjnZZxwZbLgzzjtRHdz6lzIIovTGCNkOJHsDUT8xhdfsjATZWUDNBnYXDJBTK6MlUhefD8QkUhY45jjDFGn3tQC12272CocYYgAxqGkAyOlRGSAKMcgitrUeDvtmrERnWYxxgHG6SWijnCjOxyCKKcoJDbKXjUcXOyUfXZUNcSGPwROEHI57K+g/IZobgwudQs3nKFc9qpgE6wVBPJgSxYeWyVIQiASUUHHRcrOcjjITDEvcL95D1R36WauL8jFBgicsj4ggJgD+H9kXqgmaSroxD2FKYFn5lh8GvwC3tFIFQaMsVUCI7ClcU4u60N02HHUya4SbIgBMeY2eLMPl8BeDgfzFWxZkxkzc1fs0Mx/4z/k8E6+aBM0HUGoI9QI6hJ8pIKMwBnzG/5kkwHIuM+OHgH44azHJFGYs+IrKPoJtxzsoYkxTEvRhvOAI4nDS6QaJ4x/mNBIfyPmMOYmor2xxJCoP44jhsxiQESPaARZgFifzlgRn02/fJgFg8kVMYmAZExkKHifTnQaWZiZLHAomTiaWuAQv0yycdEiiwZHMlOUONANkD/nUjbC4kC7W8QNtegxyptr8444iWHHLGI452RgKWsgugdX7AUhxCKNyGgy4tttu9gpcwNlpjg/LGw4lzQjwVFDyOUg2HAeKD3GVik7pqEA/ybymEtbbGyX4BdZP+wBkYbDE/dZxb1XUbg1+cwxL9E+moP5FdGGY0M0Pa4DZIiZwxh/k5HpXo4CgSfmBuZVounxXXf8d5PPV/dY4yt0WCPIYMd3rkXhxm8gqJfrwRpBhQtl6pTIwZasQA6VI6wJZNQIKNBQDZ+G9Q5b5gX1TT5fve4ncy8BMuYs/BzmC4JPdEDmN+C44yvE/a5N2wTzAcFmssOIM+Zcgr3Mb8wLiOHYuKjpsfI8UXHD2kXFGP+Nj0YwOqf3yvI8kXzAN+hcV7Hl2Hkz7hXFFnLaI9jUPZ52oo39KUQiYwQqlg6wgNBUgEmOSElTCx37fnDGMGIMFGcHR4fUMRMF7xAjYsIYmeTIvuSwYMRJgYk4Cgwm4njQpQinMnbfa8rgY8Q8OmOU7iHc2VPB/hqcYMQ7zJvenEvknDIsHDCaX7CBnH1VuQu32N30hhtuKIIfOAs4vNhAjEw2df97XTfaLk4YQoKoNM9ebPJCCXLMaDY1boI2cU6CK7YRW7gjhijbwhFmzwKMmy6ZZm4iq0ajmTg/9dpnxf/js2Qwmwrk0NgJhi984QuLOYosFfMD3Vhx1Ogey3zLvIzDFgNpTdlC53Xj6yjI9sCboAL3n/UNp5IgXy5OL5kT3nHHWkv0nz0pHDxf2Da2wNyRwz7cQfeWZxEhxDzRq5y+SbuAIetXzFZjH2RbWDeaLN/sxQRfCxtljohih8AJAZTYTKlJlt3X7n7HIf4YAUmeO7La+BC5HLFxB/MWpbAIorjOMR/j5+QQfES04X+x7aNz/sePJEnBlpSm17Jc7mkcx7QTbTx4bHCkVIR/MNwo3Kihp5SgyYOSJ5xHysmi88t+JSL+lMORzSIbxEHXxVwiO4wnTgosGJRm8RDCm+gZEdUmMpfd9zIyjVF0nHOikyzEsbU/k3CTL/TtZ3+UknQLtxy7LmLDCDRYI+ApeaFMC+FGUAKnMocSuG7nl0gkdsBLfXEccYDIsGEjTTbyoJQMe4Uj5SSUyuLUkO0hU8xeCsqziPYSYW+60ymLCqVYCHYcBJhiBzz/vYRbk/Mt4hfngPkJMcb4KDOjLJ2yU8RQnH9xHnKJUnd35iXzQ2YC4U65MePmz7mMl3tM5Jw54D3veU8hgqMt8FuicGvSFqbitQlAUEmCMGoqEN1rDcZX4IilbzxrHARVycbmItqwUZ6j6Lt0C7cchE8/u4UxFU/sCYwdYxFD/JNLeSxJFF6tRHlk515RuFPxQtWDom3fOzxtRBtGgLES9Y/vMELFEzmN7zABTdPvK8EB46DkEYcCAUGUjM36/INwy0H8DJooYhqeiYJOa6S1m85UxPHiQOLQ0MiDiOS73vWuQlAghljU+DOZTBaNpiL/g5yHXsItJ2eDUjfKOaOziC1gv4hgnkFeQJxbdDryy7GEBMFGh00y6jjmlMGxP+Hd73538d+xxJAINfuZ2P/RtN122ijNRRgzUf64FzA66znss4p7GmP3N+YAbJYsJtkgju6uojk8b7068xJcIMhAuRGNPHLpEhl5xYYNnR2ZsQXmY+wkt/K9HO7zuGNAXDBvIDhyqcbhtxAgR0iQEWaNxRfj/XZUChCEIiBFACqXPWz4YAR1O0UF/+/3f//3izUu+o/j3qcqv8c8hb9F5QJBEAQPZabdwq3Ka1ZxrrhXlKBkDDjy/6gowXZzC/BW8ZvLnGNaiDbKX4imMpGRTYv7rnLc4EgTFKLqiLPO+l2cYR4+9rlFZ6LMja/zu9H55besWrUqG8GG00ATDOq6KYVlwyvdqSiFIpOJI8QEkUsUqt89wilmIcmhDK57jPHdW7TxJstCXT21/kzARNfpztq0qBhk+9F2sYGmO3Ai2AgmwDEGa3LLVA2yUcbOQfVCp2DLrQQuCjfmA5xFBGYu3d/68W1LZ14cDEQwzjrZTEojybjl9CqdOtfCps6NTWMj+BA5ZYNYb1kHKEWOB9UX/H8OxFEOZZwE+Ak+Pu95zyuC5AjL2JGX9ZfgOnNEU42euL/4K7HpSXzHHUKNYB7jje/nRLgh4EkE5MC21zPBfEDzLAJ5VI9RmZHLXtGmnuF+153yog0njLIRHjgiebTDpoQoCjcEUk4bHKNThkgj4kTmjweSCBTGTEQql0mYyA4TGN2HuqMhTHqwz2G/XTR+xoTwRUQwZiY+RAWlXGzUzjmD2f0As8eNrECOtgBnsiuU+bKIxPfWkA1iUSaT2fRBAId/sINe710iQk00uKmDQBP7GelUR4kT++vYoJ9jieEw4Rb3YTKPsXeMTGtuzSaicGM+IIiTU/fYTr6ddsv/z7kzb2yQQwMlnDDKTtm7wnPFq3T4e/bbeEwfAjz/lCFH0cacwFxH+Xkuaxk+GI4xGWsCDQQZY/UApYZkBwlENbnnnTUWkcN+VSqaeKVSDJDyChgapLDvMr6fLxe2gyw9dpVlPcZHyDm42+QTO+VFG5tdeRE1GTY2kiPYKCHBocyp3r/TCDBeNujy8BE1IVKCk5ND6RPjxMFh/wyOJBkqatBxLpnQcj+I6DHpxhfO0oiEzcTsbyQ71PQBWzotUgJHE4Hu11E0Pb7u6/ezBUpdaJrDEZu+EDyhdT7vkWrqiHuBKMmisyXzA62FmxRovVh0NmXoZNwt3HIoMRx0L6OzQ6CEeZhILzaQoxPRXSrZdKl8J9dBdptLZ95uO6DSgnuOU8m+QCL92CsBJ0shm5oB018X/4WAHY06+DOZVxqtYQuUGtKcJqf3xpEVjg3f2AsYDwLpCCMCfTmsy732rJG1pDMzVSJUDuCjUSqZW7fb9FY4da44pUQb3ak4WGxxxighYzM8Qo1ugNTJskmbd9rQKAEhhCjK9UC8McmRYcuprhe2n/vc54pmIyy+lHExEdPII/fJIbaWZpyUbBHxpWQvlw5rCHWcHaJ4NPRAuGGzuUadBtkCJYY0oWGvFSIJG05ddoZtcs/Z6B6bDpG1ZiGjHTIinj/nlBHuNR/1Em65zlvd40K40fyJ+TYHwQZL5n/Wie7sehRu2EwuzRDgiSPZz25z6czbfd/JpFHZQFMfqllwdAmYsucmJ7ZteY7aOM74ShWeffa1x3fb0dGS/UtkhPAjOjtNN/E743sZWRMoKY1VWbEksokx9VsHWNPwdfFZmK8696zxihW2IvCOYSqICJZRQukxdQhMGdFGqR4TAZMDEwCZINKs8R1m/NCrrrqqcBpJezNREGn3mDwBWBLBIQoVxQQOBc0mqKPO/WAhIbqHiMc+EG1NRP67O1Nhw7TBppyI8qzYtpcSw87OSjnxHWYLLCAIY5x1OvKl5tzd7QsngdJN5gFEMYKNRZrMZnzPVU58u7MtzGswJUCSu9DsHDtNf5grUt//7nuJk8OeKsr1ePbb8t4fBFAb7JYqBgIhPGeUxTJu9tNQZsZ8R2Otpt6BmutzPZXGFUUa5YOICoJ6VDjhbyGMeAcugUj+oaKErFUOzyC+AK9LoSyPLCABx7h25CLcYIt/wNzFQZbyne98ZxEMjcKNQDTPHyX19D/IJRg9lWy86d8yJUQbzi718gg2HK/Y1p8OWnSIxFFgscYxY+JgQqGsz2M0AkRvqD2Pm5vJAtFkgP11TL78fzJvTHhN1nl3O7i5lxlSbkEZLFExIns4OGQs2fcRm6GwmFDmQNORnA7edcgCzGLMgpGzLXQKN+wTJ5K5gM6hBBooecG5iHNFTpx7iQ4yV5Rz5pp9zZkfzRkI7mG3ZIDYAM9acPzxxzcuKCM3BA9d4HC8yAYifgiGMVfkbLc4k5RB0nmT9YI9mbw+g3JIKgjIauJU5rpfMGe7bcvY8AWYS2NpMYKMjA9rxdKlS4vGHvQR4IXP7G3N5aASiz1iCKBYzs/YWDv4/8wXTTUdYRw8Twi2znL4uD+YuaFXqWQubB1HtQRaL9piho2JYtGiRXv3KvGw5dgdstrbl+ZssKTGm8wke2pYdNnHhnBjIo6TGxHUXMo4cy4zJOLMKwdYyIj2E1wgsIATyURMhhhHjdcPsN8O7uzJzOVg4zjjxzkjUpqzLcSsKiXROMO0EGaewLmkrIwyWcqPyQQ0vc8mvkOQ9zDmMJ5c7K3KcfDskbHi9SlkKnF4EO0ETnKISscXfTMeKkawWd5XhEinTBohlJvdxvtD2SP/EMAhMAJPWqJzNJ1hrdKGPNdwAtgxHQyZbztLHwmaMPdi3zmU7SGGWIfZa0vQmaBIfIcrW2cQQzkEGZi3eMchDjt7sFmrGCedxBHCHIw19y6Rwy3HTwwj0GrRRskNEwDZNZpIsH+GBiOxyYTCbdjtH+3v2dxK+1vqvRET8d0kdNjDwcT5IePW1Ms721ZmSKCBkhEa4VCqy+TL3kWauVDnT2QP5mQAiE437cBzn8lQs8gSbeSF3jiStKGP79/LxRa6LZpSEeySZgiUbtE9Nr5zhzFzYL85OJVMxjfeeGO2DZJGmy3y+xRimH2i7AVZtmzZPlUW/B2ODhnYpl9K3v2i70gy7sOlvJiW+exvy8lu4cqzxdxA0IkgE2sE/1DtgCgms+IxdQkwd+F/cbCOkREimMdaFoUbFTuse9gC7+Vr+sBvYDyINYLPsSKL/df8f4J7iCN8nhzWh07hRuM01goqcJoONjZ9H6fb9Vst2v6/9s48WKrqfNfrZ1mGaDkFY0AFZRJERQtiVERxQIKIBqMoIo6giAOR0gyVVO4fN1WJVYlFQFCQQQVEBI1GSEQUBSc0oqWJgpbGiAErKeM8Rg259Xz3rr77tH2mPt29v733u6osD+d0917rWav3Xu/6pvLJ4lS9knDzltY/K4usPGA/6WZGJqjNmzebpSVtN60suhnSZ6zDiDYyPfGAmz59usUJwpa/0TgBTPOBwck5m1pcWUgiQGwa8WC4beL2wqmf5+QzuJuyGceaSfNaGJW+sRbIZsrJKbE/CGXKfrAe1KojEGPYOATB5Zh1GxMmIX4Q9dy/0q7Jx+hayl6J6HzsscfChAkTUr/fJmeCZy4Hp4QmsPklfhWrNvcFxsPf2PSyiVfLJwG+U8TacljOc4yYW2ps4XWTFG6sgTRrNHJtrGocgrBesfrhhky/OcBjDFiueL5t2bLFDhw4JPHiPcTqicKNnAI/+tGPXD9787na0x9VrkQbOCsJt/QxZ68H3Bw4NeXmhTsOp2MkxOBEdcaMGTag3r17p2oVyLqbIVZKYqqw9JAOH74IJC+Bz9wcEGa4vdJHasHgnsWGDJeRLAg3hCbrOMYpeCiMWn43wEVn27Zt9mvSNbOZIDkODf4IN08bhyzdzYgTJekQCWdwNZw/f749IxBuiDjuZ2kfjCR5NifcOCBjbcS6UR7mAE8X4gNxhbvmmmssEzP9R1yybvEUoL8SbB5mqz594DCEMAmsa7hBIn5I+IYQivcshBvxWHzn0kr+FgUb1j76hnWK3yF+cDvkYI9cByQp4t7rwRLY3IxVcpWsz+zqUz0SyJ1oSwo3XMuIA1BrHwFuCtGthVNSNjbEBxL/gbAgsBxXSU6l0rSyZc3NMJ6ms6nBtYHNOKKNhwYPPJIhYBXu2rWrFcVMky19jTW2YnHkmMGO7FrRJQNXSYT9qFGj2rfIGvRqHsxkieQ/TlC54REf6CFhTkzjT3wg3ync3xDsuHPyN9zK2KxzYJKmtbVBU1WXyyDQSJDBekW88zygdhjfOTKveczAWS7c2PzSd+pgxviVusCq4kNJPX7jjTeGAQMGWJIRrdMqIGb8LRze4U5IvDtJs0iYwx4C4UN8IxbYtNcFFjaeVdGdkHAE7g3Jkk/0GU8t9jn02XOLwo0DdQ5ViYdXKwaBXIo2pi5ZnLYYU1m7UeI29Otf/9r8vGM9nRgfGIVb2jfhONqsuBnG/uI6hPWHeLYYA7h8+XJbrxwysMFkY+mFbxRuiDJuFmzOvJYfaO4bwCaY017YU6+N+FcPfGGLOxknv5xYs/FByGPF5GSazfro0aNlZWvnrY35xtU0xo0OGjTIskQi1vhukdyHAxIPm8mW1iz9ZBPco0cPyx7nwYWzUn8l3Nq5QHP4coQbdXE5EKNkDUm0+B2lgKgVFt3T0xo6bv64yhNfR1IfLO4cksVnGeKHv2Nl42Daw/OhNVbc57gvkMdBrTgEcivaijOF9RlppRoliDmsbmwiPDXvboZJVrgTIYYRPzRuvGx6iAMgPTIWtrQSujQ3p7E4Mg85xJvHBxoMEToxtTTucLFsgpe1ipCgTwS409hIkK0spnNHyLMG+O5hbVWrjgBuvGwWkxbheD/DpQ8LgCcBFN1jy11go8WNvnvqb0vC7cgjjyy59lY3e3pXVglEixtukF26dHE3DO63PH9jduYo2Lgn0HBRlwByN23qUBkBiTYtCSOAqwC11vDpJhMkCTG4mZFtz0uMVXKqYuyEZzdDmPIQSIocUo1Tf4mEAjw8sBSSDAELgOe4pXJXSU9fG6yUZLMkYQduj2vXrrW4GuLYPLi/sSlnzolJwoUsumZiVY3xodSzwtKKsCMuhIQvam0jAFseZFglcSnGqgZHRFv87sGU7xf3NISxh4MH1u2qVavM8oe7FnNOZlNvhzZtm4X/W0uKltX+t3XZToHVAAAgAElEQVScel3zBLIg3KLFjZAEDvuoM8p92XMcm9acCEQCEm1aC0aAGA+yAOJKRBA5D2BqqXgpLlk+Td7dDHG3+NWvfmVp8rGgULOIjSIbNZKOsIlEqBG3xEbTa0xYkjvCDRcY4gJIQpNWQwyTZpwYH9gRa0ccBf1iY46gZw3zM3Xw0m4Eu7Mpx/WG+cYdFjEZ+wtTLBQ0rERJC1Hafc/C9Tn4YE3w/SJGBTFMjShEHK6wMa0/rlueCvqywcVVGisaYpJ4GhI1nHnmmS5EZXNzT/Y9YuxOOukkWYSz8AWpcR95huFuzj2Mg6byAxBix3i+4WbosUVXSdw4OaSmn1lz+ffIVX1qDAGJtsZwdn0VkiCQFfDkk0+2pBIsCjYO/B5LUdoJMSrB8+5myMYRv3k2ijwY+DcJJXg44IaBJYgUw1iHeADiLkkaYu+NNcFJepqWCsohUDwdnggzNu1kMMMlkhIUNGKByBSGYE67IXb5D2FBXNXYsWMtIysnvPyMAMY6xIY9CtG0+5y16yOA4Ml3iMMQMhqyJnDppSGauad5upch3pn7uGEksdLcuXNNzHsoPFxpDSDYsGrjxq2Nbta+JR3vL4e4pMlnfVKShIMoLMSevldtGSXCbfbs2fZd0zpuCzG9xgsBiTYvM5FyP3DR49SX9MxsbhAWnKZSlJiU2N5aFtwMcdNDrGFFw4KCRQWBwck69V9ilkBEXadOnSy2Sa3tBFizCB1OSjndJfHEpZdeatYWXGCwBKRpEUyOJGYmoyhqFJbUZCMdPX327Brb9hlpzCvZOLJJ5IAJj4DoKo1Ax4pNVluEG981YkVJPMDGzJvbHt4CxGCSLp35R1giiMjW6lW0wZt7GhYWtXwTiAmcunfvXhJlJE5iP4ArYSzrkJXEHeWzxVr2dk/I94rS6GpBQKKtFhQz+Bmc+hNjw8kp9UkQDbgUEUBManQ2k3vvvbf9nKZVJaLlBkv8BxYU3DZ79erl3s2Qk3OsbdQqwhKAhYgHHCnecZc84YQTbMPJJgjx4YFzFpYyzChJQWwS4gyXXgQvjLEY04jJJDbTE1MOQahdFV02cSFik058Ixkj1dpGgPsAbo6Is+uuu86+O6QbhyH3MyxuUbh5tgBEV2mSO5Fhj4RKHJZxf/OwbsloSqIcDhp0qNC2tZmnV8X1yZjIcMt3iZI0HILgOcC9jOcZniJ45LBfUBMBEagvAYm2+vJ1++nUrSIbJDdiNrux2Cwn06+99pq59XlJjc7DAysKGfV4UCxdutSEEMLNu5shG0yYkjEQC5tO9jr+lcBChZUNsUPDpQzh5u3Etzz1PFlXSezDQQiWVlw8iWWilpGHTXrHZ6Yxn7Bx40a7ULwXUDMS69TAgQONYxRuMI6xgo3pWfuvwmEUXgMkVCItOu6cHoQm7qUc3LFZT6sgcvtp6h21JsD6JCsv3yvWAh4jlAPCA2fkyJH2XeOgjGRlxMSriYAI1JeARFt9+br7dDaSuA3dd999duPFlSzWU0G4ebzxcqqHVRC3TTZsbHbfeustE279+vUzxozLo5shSTIoPosLnEe27hZoWYcQ7NT8iaKGBCRYp7CsIX5oMRaIUgqegt8rpZ7H2kr/GQfum7jOSsi3vgo5YOIegJWSQtkId2JCiWNk44gYJvMiMaIUJI8uXR7EcHTf5L6FQI/isvVRp/cKhCQWQLww1q9fb/FLxDzLmpLenKRxZbwBWLc8WzkAQbjxDCauDW8R7mdYhvFqUBMBEag/AYm2+jN2cwU2wLhocarLCf/VV19t1ioawg0fddKkI+S8NDZkbGpxG0Js0kcsViR0uOuuu8KUKVNMDHl2M8QqxBg8ZDL0Mq9t6QdzzhzjnhVjfFjDZDrFPTKZZZG1gZupp/pmzaWex43PgzWlLXPg5TVx3kngQvIA3LFYB/Hf3Cdi+QTiGIlv88IYrwZSi1PYnQyRHJaRyMODoGxufhHJuHbznaK/uM8j3rBuy1XSy7eivv1g7knWwWEIhyB4uHCAhnDj3oyFG1dJHTrVdx706SKQJCDRVpD1wKYHt0cSNuBKxM+clk2cOLEk3CrVFUsLD/2lQC79xPWiT58+Fs/GRhiLG387+uijXRbxLGeGpZBxcFLpeaOW1ly3dF2sKz179jRXODiSxGP77bdvsmHH8pJ2Y5PLRiaZoIHfZSH1fNrs2nr91oQbG0o2ksSzeRFsHCbg2s1BUyxNwf9xLfMk3Dj0ot7dzTffbGVJEMZJiyCWTaxvpEn3wrat60avq44AFmti2EiUg2jHVZJDB+6/Mcatuk/Wu0RABKolINFWLbmMvY8NJL7ouJAhgmgEEM+ZM6eJcEtrWGwaaFHUIHIeeughSygRNwmcptNf0vWSKt1bDFNa7PJ8XSzC1DkjdhHhxpplE4E1BUsLyRJivbO0OJD1D/c8NrZkKeRQJGZcpb/J1PPccC+//HIlHqlyspoTbh7WQfmQcIEl02VMiIOXA+6RuJwhjtKud5jsL2sXl3ksaR9//LFZWBCVWLn5nr3yyiv2Nw/F6qtcOnpbOwnwvOXehRt6TItPnCN7CVy7lUG0nUD1chGoAQGJthpAzMpHsIFgc4loizdh3It4SOOfnmYjcxoJOy677DJzfUKYkTL/4osvLok2Tv5wx/BgWUmTVZGuTczEPffcE8477zybdzbCZIwk/pJNA2nfySSY9uk/CWc4gWZTe8cdd5jAxEVvv/32s5g71jZuvLwGAYqFm+yXam0jAMPmLK3cL7ysgzgavBYWLlxodeNwQefexRq54IILLBYPd7MYj9s2AvV9FZ4L9JN6kTRihqmFOWnSpLDjjjumXpuxvqPXpzdHgEMnvAU4bMCCHdew7l1aMyKQDgGJtnS4N+SqlQLgCS4vF24N6UwzFyHWg9Nz4nwo3MymnI0uFjdSdx9yyCFmUcP1jBpMFPKkLIFaMQhwg8LSlrS4ssHs3Lmzq7p2uLzhOoQ1gmx7uBXRTzJGIt44FGFN4+JLPCZ1xNIWmllYQdzDEDmsAa+W1nKOWIcRPGRgvOaaayxGOMYTcxCFlWL06NGu5h++JBuJ7o+ITqyB9FP32yx8U+rXRw7OOIjiWU3yLyWjqR9rfbIItEZAoq01Qhn+e3MB8Ag33AyxXqR9A2YTy+YWCxvJJugzv5s8ebIVm0VgctJLvAqZ4bzUjcvwsnDd9RdffLFUMBkLMKIdFx1OenEzYxOP5Y04N/7mqcVi32zS2QRjJWbjzmaYdYtIK3cD9tR/j33JiqW1nB0bXLLGYrkaNmyYy1hW2JJcgkQTuPNiUcHtmMQjxLdxH8YyqMMFj9+M2vaJ+xKHSWwIKT0R3btrexV9mgiIQEcJSLR1lKCj95O0gUYcQlYC4OlvzFxZSbiRqYz4tl122cVcI5XIw9GCq0NXcOEtL5gc48KIx6TxGtwLvWWxw6WMuFEsExw6yI23/QuEeC9ELgc4HCgRS5UFS2slrwZigrwKNw5EcDMmQQpWaxouqMTd4apOjTvKKXBgppZvAliBly1bZp4u3bp1MxdIEuUoZjzf867RZZOARFs2561ir9k0YpHC1ZA4D27CNM8B8HEgLQk3bRxytEhbGQoJJTj9Ly+YzGaezSQxY1jcPKaZZuPO5odTaupbqbWPAHGs8CNGcdOmTeYKTTKMLFham/NqiMKNzLGDBw9uH5A6vJo1Sv1AXDgpp4GV7dlnn7XMkFhYyMwry1odwDv6SFxf+Y+DUBrxoKxfXB+Zew7FsLryb7L1qomACPghINHmZy5q0pO33347zJw5M5x66qmWbMR7ADybGoQmVpNy4Ub2SAKe2bip5ZsAmwg2jogx5psaQeUFk9lAeN9QsiEm9pJi6sS2qbWNAA8iajBiQUWYw3Hx4sXmNk28IMLNq6W1Na8GBBLNw0EDLKm/hms87pG4I3MIQswl6xZXTm3U27Zms/oqEvrwbCXWFs8VMofef//9lpU3rlEyhnLwy3pQEwER8ENAos3PXNSsJ8TRkLKZ1OPEVGBp8xYAz4nv6tWrAymEiV0jjoKgd+Io2LyxWSPbnlr+CSDcSdxA9jriKti045qFcPNaMDnOCumvcYOMrpq4GjGGvn37uheYnlYWG0mEGfcsDpsQFyQ/iAXUPVtauZdlwasBT4y5c+da5koSjiQbf8PKiZjTYYOnb0bt+sJ9Fi8Gwg1wi+V+SzZbknyxX0C8E1rBv9kz4CKbdlbp2o1enyQC+SAg0ZaDeWTTgIsLvuiDBg0KJ5xwgqXHjsItpvf3MlT6SzKUBx54wDZpWFlwx2CjO2rUqPD888+bywY/q+WPAKf7uOAMGTLETnqffvppKztBDMWTTz4Zfve734WDDjrIhBsbCG8Fk+OMkOmUE2o2urgkq3WMQBRufO95MHHg5O3eFUfIPWzjxo1mqTrssMMs4+0bb7zhOq0/feb7tWbNmnDFFVeUaq5t2LDBLC/UjVMCio6tYc/v5plKuREy13IwSqwoXi5Tp041oY5nA//mnnzggQdaaSDvng2eeatvIlAPAhJt9aDa4M/k5suJP5tg3Bq40eL6kLS4edr8cKr7m9/8xrL/sTGn4dZJRktO1pViusELqMGXI+EBJ/4cMCDUsKLgioNLHHFrWFyxvJGFkRNhjxsH1jBp/YkBirEhDcaYy8sh3KZNm2b3MsSb18RDxNyR+Kl///4m3FnHuJJhyfDm1YAb5MqVK+2ZgFUY4UYZBVx4VSw7l1+jioNCtHM4xtrleYt3y1NPPWUW7auuuspiSbkHE0NODUyv373izJhGKgJfJSDRlvFV8cUXX1gswsknn2w3ZKxtsRAxQ0O43XLLLZZ+vGvXrg0fbQx8JxtcMtsfVgo25vjRE0OBiyQbeU73eHio5ZtAuXBjg7BkyRKLW6KIK26zZDCTq1a+10Gl0ZW7SnojsHXrVhNmCDXuVViNsVKcfvrp7spQwC66opPGH7fzKNw47EO4cTiill8CeCvEdcBaYN4pn8N+gfssbpAkpYnP4vyS0MhEIPsEJNqyP4d2UkYsDRthBBviiFpWJHTAaoUYIptdv379Gj5a0neTBp1NOZtwXDc7depk/UC4zZs3L/Tp08fil4hh82pZaTi4AlywXLg999xzYeHChbapHDNmjAvXuOgGx1o9+uijrcCzWv0JINxmzZplLnvUDvPUSJjEQdiUKVMsLojG7/gPTwEvje8XzwL+qyTccJejjIq30hle+OWlH+vXr7fwCbwZeNayF2C/wL6Bn/EUwCUdIYdLspoIiIBfAhJtfuem2Z7xAH7hhRfMxQFhRiFXXIoQRGwscX3BfYt4MQLkEU4HHHBAKu4OxKuRrQzXIZKMEE9BH7EMcsLLZphaRmx2cDVSyzcB1i4xalhWsVJw2pt0leT3MZto2iToK3GXlCFgY8Om/Morr1SCnAZNDPcustl5dNMqz3SLiyReDxSB99BYu3hd8IDHgsJBCL9jc04iissvv1w12DxMVAP6wD2VhE5kMcUNEvdH1irPZWIxOTAllvGYY45pQG90CREQgY4QkGjrCL2U3ktNFYLeeQjj/siJLz/jXoYIQryNGDHCRYppEJFogrTCY8eOtU369OnT7d88JNjkENOUdJVMCasuW2cC8XSXwwZ+xm2HDSX/R7jhGonLWVqN7xDfH6wPiDQyGOI+RNwlfWaTwyGEhFtaM+Trugg3rIFYqrjnchDlwWrFOiZTIJaV++67z0RaFG7EYeLRQIyzir/7Wk/16g0lKVgD1EHElRfrNXOPJZZDVIQbVjaPhyP1YqLPFYGsEpBoy9DM8TDmxou7A1Y04n2wquGjTjYwgoc9NjYQbMpJMEFf2TTglsE4iHUjUyAPFSwaRx11lMchqE81IEDNQOYcF1gsxSQd4Wc2EGwsOPFNI+4yDo3TZ9yKKYSMFRCBRp/oHymwybpGOn+S/Vx99dVK4lCDNZGFj2Bzi7smsbfloixpcfNQooSEVDfddJMdPBAfTFZT1isHZ9xnOXzAq8GDuMzC3Ge5jxyMkRUUoUa8JaIMSytrgLXB3oF6rjFcIctjVd9FoCgEJNoyNNOINqxsCJ9rrrnG3Av5HTdfChMj3LwGlZOlCksFD4/hw4frVC9D667aruKiS5wacRK432BdJeU0p7r8HsGGyw6CnUyiXhr95DuFhQ3BhsBErCHacIMjLqRnz55aw14mrE79iPdW7rfEMr7++utmsaI0SbIh3FasWGEeD2lnY6QfHIRx8BAb43jllVdMeJJ0Qpv0Oi0YZx/LnoBDJ7JERisaQo57GBbYCRMm2L1YTQREIDsEJNqyM1fW0yjciA+bPHmy+afzO07TPKfp5eFB3bhzzjnHsgOq5ZdArAdFSnSSSFAHCpdCTv9xJ8Oixb8RRGweOnfuHA4//HA3QNjYYJ0gSyCuRFiKyQ6IwMRaoWQ5bqaqph1h3eKqG0tMkCofy2vMxovr7K233lrRPZb7LwdmaZenwCKMu1sUbXzXcKHv0aOHDhlqulr8f9jdd98ddtppJzsww82bMASyh2IxVhMBEcgmAYk25/PGRgIrFTFfPIy56bI5wOKWFG7Oh2HdI002GyFqW8l/PgszVl0fqQOFJS3GTiCAWLO4vuK+df3111u8JQlHsFh5KOIav2d33nmn1bPiBDop3Lbffntzl2QTpLVb3brw/i6yKWKdiPcnHo5Y2S688MKSGGMjzCGDp6QNMYaNQxBckBGWuEB269bNElKxYeewjO+cWv4JxHhG4seJWWPeBw8ebM9eXNLHjx+ffwgaoQjklIBEm7OJ5TSMeIPowkIhTNxvcCvEZYvYBDJ/sQnGX51NJBkkPbToQ0/NF0oNUAMoWSibsXEizamvWn4JEHfJxnHSpEm2caSOIHN/4IEHmkUN6zBJPljnXgpTU1SWDTmb3ZigIVrciLVEgCoOKJ9rlnnGbZeDsOOOOy4cf/zxNlC8AzhgIFnSwQcfbB4NWN44aPDizsshCPHCrF+eGdxzucdyyEeJF+KXsBRy4KeWbwKINe617BnwCuBehms6h0ysXbwaiHH0dOCQ7xnR6ESg9gQk2mrPtEOfyMkYVoro+shGko0uD2TqqhCvgJsOD+e04yfKB4qg5GT3pJNOCk888USgmCt+8zrh7dCSyOSbo3BDtJOgASsbawKXSdYzp72eRBBxa1i02ehESxpCEwGHaCMxSdqub5lcCBnoNNYprMMkd+IelvRqiJZhMpvSEEQTJ050s3Y5IENQUi8OQckzgUyWWFkYF65wHOyp5Z8AVmGetRzicsCLZS2W/UHYI+JZG7qP5X8taIT5JSDR5mxum4tZI1Uz8TTEgy1atMhOe0888URXvUdUkkqahwL1rbBOsAHm3xJurqaqIZ1BuN188812wBCtq7gYko2PwwdPboZszm+44QbLcEq9QL6Hy5YtM7GJYFPLLwEsbbhGInQ4MCv3amCd4laGIEIgebmXEa/Gs4AamByQxdIDbNbxxFBK//yuWeYeDxzuUySXYY0uX77c7l3cXykJhGDj4AnXbi8eDfmdEY1MBBpDQKKtMZxbvQo3V4pgs5lFmGFxizFriB5OynDbITU6Li9Ys7w1TqlxwSDhBIIN6yAphtno7L///t66q/40gEDSVdKTixabHU6mly5dagcNWP4o+o073JAhQ4wMRWmJb9LJdAMWioNLZMWrAVFGQh8sfmS05ECPDIEc4n3yySel8hReS8A4mOpMdwFRxn6AZyp1LaMgwy2Scg+IOO5bNNwleY2Sj2R6ytV5ESgRkGhzsBjY2HKqz4k+N15S4nN6mkw2glDDakG6aawBnlzLIkJOrGP8EunRn332WTvpI7GDNr4OFlpKXWB9U/jdU1HqmHSCgsgckJASnSQ/nGA/+uijdvCAmPNiVUlp6gpxWe5bn3/+uVmmEPOevRrYsOP6xrocMWKEFaknYySukNS+ZO0i4Fi7avkjwPrEooYIixl3EeqId9wfuZfhgs4eAusrv2Mv4cmrIX+zohGJQOMISLQ1jnXFKzEB9957r52a4n5DQPnixYttA0ksQtayRLKJQKwRH8RDZeDAgRJsKa8xD5fHLXKHHXZwsXkgJpQTaQ4WWKNshKhdRFwb3zsSpagVgwDp8IlhI2HDyJEjbdCevRqIqZs2bZqtWw4cYpIJNu08Ow444AAr/aKWTwKIdpI8kdGUpCIINu5lsY4kMWvElXP4y1rg8EmCLZ9rQaMqJgGJtpTnnYKnuGThf87pKFn1iA2LWezYUHrLEkmf8Jl//vnnzfURtzc9GFJeSLp8RQLEqnH6jMsxGf8QZDErJGs4+T1DuGHBJoOgWv4JsA6ICSMdetJ9GyHn2asB4TZz5kwTbRyK6d6b/7UaR4jnCiLt4osvtkNeypJwb+vevXuYMWOGxeDKslac9aCRFo+ARJuDOY/CbdSoUYEJ4dTXs3sLm+CNGzfaJhhLIMINq4VcIB0sJnWhCQHiLNnU4laMC9y7775rrkXUiEvWYVPShuItHFxh58+fb7HCUbSRNh1LBZtgz03CzfPs1K9vrFkSJpEhMrpHxqutX7/e4uIJR5CQr98c6JNFIE0CEm1p0k9cG+GG2wtJEBBvXm66nEZzuhddbnDPID6JxA24Z7DJmTNnjgU7exaaTqZZ3WgwAWJ9sF4j1nDb3XnnnS0VNm6QFElGuKkOW4MnJeXL4apLw6pKBj4srLGECg9EYoHIIOmh0VfWMKUzyjMAItyIvyPphNL6e5itxvQBV1iEGwXTYx021gjPZcIsKLGiJgIikE8CEm2O5rXcVdJD18hWSQbIMWPGWKA+G2B86nHPiJsINj5kuiRjpJoIeCOAiySZAceNG2cZIlesWGE/414U072rDpu3Wat9f3DrJokHQofMoJdcckk49NBDzVuAuGJKqhDXSCIP/ks7CQ0bcdw3cX8jUQ4JqMqtK7WnpE/MAgE2bliJKVPBOuXZTG3Xbt26ZaH76qMIiECVBCTaqgRXr7ch3EjnjADq3bt3vS7T6ueymV25cqUVnSVLGZsFrH/UfCFbGQ8K4vBwM+OkGgsG/vRqIuCFQIy9ZK0i2kiJzgYdwYZlgpjMWFfQS5/Vj/oReO211+x+dtZZZ1m2venTp1tCB9YAVisEPW6RlIJodGwjbm9bt241192YXITY5iOPPNKSSfDzoEGDzBVdTQQgwP2NQ1UaXi9evHM0OyIgAvUjINFWP7ZVfzKxN2w007wJ4wZ55513mn88mSCTp9OkEcYlErey3Xff3Vwnzz33XBVzrXrG9cZ6EHj11VfNqnbBBRdY/UBE2g9/+ENzi9ywYYO5ScYMfPW4vj7TBwE2t4iyWAcTC2usX0WpldNOO63k2k02vnvuuccySfK6RjXczHF5w9pHuvZt27aZRwM1t1irUbC9+OKLYe+9925o3xrFQNcRAREQARFomYBEm1ZIswQ4xWNji2grP53GrYi/0b71rW+lKjA1hSJQToC0/rfccks45phjzMLGpphNMNYMYj4o/K6DhmKsG1zIbrzxRrOw4mpIHCMZb/v06WOHUV27drXEDmknUkIwItywpiHccDmn3xMmTAiHHXaYJUjBYkwsk2LYirF2NUoREAERSBKQaNN6aEKAU2lcI9nAYPEjxgPLREun00IoAt4INJfWn/g2Gus5TUu2N1557w8ujwj2sWPHmgcB6wMPgQ8//NAy33pYCxyC4Wq+du1aOyTjsIF+I9T69+8fcJ2nRIXilvK+WjU+ERABEahMQKJNK6MJAU5zKS4bNwnEfBDf4fV0WtMnApEABw6UosDKdvTRR1uiHKX1L+b6YC2QvGPXXXc1TwDEGYkbsFKxLh5++GGzVmFhSzvhCDOEqzlJR7D+0i9qcUWLG0lTcFffY489UrcGFnM1adQiIAIi4IOARJuPeXDTCzY7nPaSMfLHP/5x6NWrl/Vt+fLlLk+n3YBTR1IlwLp94IEHbPPLppyMpldeeaVZU5TWP9WpSeXirAdKPCxdutTS5WNh42GHy/cpp5ySSp9auiiukH/605/MFRKrH66S119/vWW3xFXSgyXQHTR1SAREQAQKRkCirWAT3tpwcRvatGmTpRL+wx/+YKn9ccehXpC30+nWxqK/F4cApShYr8Qtvf3222ZVYc1G4bZly5agtP75Xw8xYyhJZ7BUkY2Rumu4RGKxIvvt1VdfbVYrT431O3PmTEuaQ7wd92HqbpEVkOy9Kv7uabbUFxEQARFIh4BEWzrc3V01nkw/88wzpQQNbHawsOEi+fLLL4cDDjjANkFqIuCNAAINFzg2t5SkIE6JNYuVjU16IzMBemNTpP6sWbPGXGQPOeQQK++AcGMtUJqEh92bb75pyWnSTjpSaU6wDpPNkmLZ9A9LIe6cHtw3i7SGNFYREAER8EpAos3rzDS4XywE3HNI8Z/c0LDxJcZt4MCBFhzvcbPTYFS6nBMCHDRQWwvLGm68xF6SOIc1y0YdN18yBPbs2VPuZU7mrJ7dIO4L69T48ePNQkXGUEqTDB06tJTSv57Xr8VnE4/JQRl1LxFsOmyoBVV9hgiIgAjkg4BEWz7mscOjIK0/da1ILU1NK2oa4apDTIWaCHgkgAscKdvZ2FI4eerUqbbZ/e1vfxu+/PJLq3mlgwaPM1efPuFiSFkHXLqJa6RhvSJe7Pzzz6/PRav41Pfff98OyEiSQmFvWdKqgKi3iIAIiEABCUi0FXDSk0P+4osvrJArjZg1YtkGDx5s/7733ntNuGHBUBMBTwTY+OL6eNJJJ5loY3NO8pyrrrrKNuy4S5KFTwkcPM1affrCXBOrRsM1FhF0xhlnmEsk1laE/FFHHVWfi7fzU4mtpH7gkCFDzF2TNP/EXcqi1k6QerkIiIAIFJCARFsBJ50h41q2bt26sHLlSqvHxibitNNOsw0Pf9uwYUPYvHlzOP3007XxLega8TpskjSwOSfm8mc/+5mJNFNsLugAABbXSURBVNYsog3rxbBhw7x2Xf2qIQHmnLg15p371uWXXx66d+9uLpFkEd19990te2iaRdTfeecdW5PRrZx1O2jQoLD//vvbml29erUJN1wh5Xpew8WhjxIBERCBHBKQaMvhpLZlSBRqZcPAZoENDtnVsKoRC0JcCNa10aNHy8rWFph6TUMIsMmlQPKOO+5oG+HbbrvNrssaxqrC5v2b3/ymJZpQyzcB1sK7775rljQSd7z++uth3rx55gbZt29fE0I0arSlZW2lj3grkAyFuEoOG8hqygEZdTBpFHsnZnjSpEkll858z5xGJwIiIAIiUC0BibZqyWXsfWxinn76adsw4Irz0ksvBWKC2OCy2SUBCe5knAx37do1Y6NTd/NOINZhI0MkKdBZq2yCEW7EB3HIcOCBB9o6Vnr0fK6Gv//97ybWsay+9dZb4dprrw3HHXdcGDVqlA0Y4YaVDeHWr1+/VCGQEOeOO+4IPXr0MFHJoQLrkvi6FStWhCuuuMLuw8QO45aONVCxbalOmS4uAiIgAu4JSLS5n6KOdZDN7pNPPhkeeughKzBLDSDccNj8zpgxwz588uTJ5kZEMhJihSjmqiYCnggQa7lgwYJw3nnnWfwSm2Lc37BgYBmmycXM04zVvi+4c/Mfgof7FZkWWROXXHJJqRQJLt1vvPGGHU6lZWFj5Ai2I444wsTa7Nmz7TCMuDruwYg0DspwkcRaGGth1p6YPlEEREAERCBPBCTa8jSbFcYSXR8vuugis04g4si017lzZxNos2bNCkceeaS9kxpGvE6WipwvigwOD6saG+HHH3/cLBRYiIm7HDNmjKX7T7pKKjYogxPcTJdxH6Ro+imnnGIJRRBtjzzySIvCzcPoKeRNrDB114gV5p5KVlNi7rAGcwiBtZB/y8LmYcbUBxEQARHwT0Cizf8cdaiHBOrvsMMOtsmNBbQXLlxoVoopU6aUaluxISIWRBveDuHWm2tIgPWKyxs3KawWuMbFxt/YEFNEGVc4RB0uv/ysNVzDSUjxoz755BO7Z+HWjSs3FrVOnTpVFG6LFi0yjwFi2Lw0XNKpGYiFjZhhBNqmTZvsflxeD9NLn9UPERABERABvwQk2vzOTU16tmrVKvsc4oA42aUGG+mwsVjwH8INVyM1EfBGgI06axSxxs9kB9x3330teQNxQYgz1WHzNmu1689jjz1mLtsTJ0602C8EG6I8Zr5NWtywbBHXmKZLZBw5sXdLly61LKbUYcOzgZIUFHxHgJJM5/jjj29yCFE7avokERABERCBvBKQaMvrzP6/cW3cuNEKECPOcI+M7aOPPgo33XSTxVjstddeOaeg4WWNABvfNWvW2MZ3n332sfT+xK5deumloUuXLhYLlGZmwKzxzGJ/o2cAMbkIt2S9yCjcHn30UVd1zmKBb2IvyWRK4yF71113hRNPPNFEKH/Ds0FNBERABERABNpDQKKtPbQy+NqYYQ+RRkp/0qVTUPvuu++2k2tiRTycTmcQrbpcRwJYJhYvXmzFsrt162ZXQrhR5wqL2957713Hq+ujPRGgeDYuheX3KYQbpUv23HNPNy6xZIck1pLY4Ni435I4B1ffY4891lzT1URABERABESgvQQk2tpLLIOvZ9NDtjIsF7ia4UqEew512BT/k8EJzXGXP/30U8sOSXIGhBt1ri677LKS1aK8WHGOUWhoGSRAHBseDGSExCJMYw0PHDjQLMZqIiACIiACIlAtAYm2asll8H2INwQbFrakq1EGh6Iu54wAFmGsv8QpkSZ96tSpFr9WSbjlbOgaTsYJ4MpL9lJqsnEQhks6SXKovfbll1+GtWvXmohTVt6MT7S6LwIiIAIpE5BoS3kCdHkREIFgCRrefvvt8N3vftfifkjvj2skwu25554LW7ZsKRVRFq98E+BwiZaFgyUEG5a0733ve2H16tXW73HjxgV+TxwbcZe4dlIX88ILL8zEmPK9ujQ6ERABEcguAYm27M6dei4CuSFA8fdDDz3U6ldRl+s73/mObXqThZNzM1gNpCKBmFyExEl4BDD3ZF/03LAOU3aia9eultafwwWEGoXeo+gklo31jeVNNdk8z6b6JgIiIAK+CUi0+Z4f9U4EckcgGZf2xBNPBLIDErfGhhYLG8kadtllF4vDRMgNGDAgdww0oK8SIDU+a4EyDgid6dOnm3XKo3AjbT9uvJ07d7Z1S7wwCUb69+8fZs+eHXr37m1JnmjUm+M1Emxa9SIgAiIgAh0hINHWEXp6rwiIQLsIUACbGmvE+OAytnLlyjBy5EhzgyTL3vz588N+++1nf8NiQVF4tWIQeOaZZ0wE7bbbbhYjNnToUIsNO+2001wJt7/+9a9h5syZ1ifS9+POybolno2fySCJu6SaCIiACIiACNSSgERbLWnqs0RABJolgGDDnWzSpElW0J0kI7fccovVEOzVq5e974MPPjCrBcINK5vKUeR/QSF0yBgaM9n+8Y9/tPnv06eP1ZjE9fCII45ILdPt5s2brVQKdddi4WwKZa9atcosgfyNtXzjjTdaMpLJkyeb8FQTAREQAREQgVoSkGirJU19lgiIQEUCCLalS5eaBW38+PEly4myQxZrweAqOHfuXLNKde/ePTz44IPmBovrIPX3+vbtG5YvXx7IJoqwZ70gkNIS78TZ3X///VYX8OCDDzZLGr+jP7feems49dRTzSL8+eefK8lIsZayRisCIiACDScg0dZw5LqgCBSLwFtvvWWFss8//3zb3F5//fXhjDPOkHAr1jIojRb3wgULFoQxY8aETZs2hTPPPNNi2ObNm2drBGvVww8/HHbaaSezsHmIBWMNE2/JgUO0ovFvYtgo8P2vf/3LxqG6lwVd1Bq2CIiACDSAgERbAyDrEiIgAv+fAJvccuGmtP7FWiEINxKNDB8+vFTKAeE2Z84cE279+vVzAQSr2ptvvmmJcV544YWwbt26cOmll5pwozQFsXdkOiV5igdx6QKaOiECIiACIlAXAhJtdcGqDxUBEWiJQCXhJmLFIhAtbsmyDsSPvfHGG2HIkCGpuUQmZwELGklGEJK4QZLdMgo3XCQ3bNhgyXIk2Iq1djVaERABEUiDgERbGtR1TREQAXMrmzVrlm2ISZGulm8CWK2wpvHQwe1x1113DZWEmxcKuEQSf0fsHW6RNMaAcHvkkUfM4sYY1ERABERABESgEQQk2hpBWdcQARGoSIAYN6wUaSWa0LQ0jsDzzz8fHn/8cRM6/EziEUo9INwWLVpkWRexZnlpUaCRzfSKK64oxbLxe4po77nnnko+4mWy1A8REAERKAABibYCTLKGKAIiIAKNJkAGyJiYg1T5iJ9hw4aFffbZJ/zlL38JS5YsMWsVwu2zzz4zAeRBvH/66aeW2p+MkaTzT7pEKpV/o1eRricCIiACIhAJSLRpLYiACIiACNSUwN/+9jeznk2dOjXsvPPOVseMDKJXXXVV6Natm10L4Xb77bebxQ2B5KHRJ0oOdOnSJbz88sth7Nix4fDDD7ekI3KJ9DBD6oMIiIAIFJeARFtx514jFwEREIG6EMCFENfXmHmxc+fOJtzuvffecNlll1mhato777xj7pIeUuV//PHHVnuNTJD0l5g2CmaPGzfOir/LJbIuS0UfKgIiIAIi0EYCEm1tBKWXiYAIiIAItI9AuVDzVEydQtmItGOPPTbsv//+4Z///KfVYps4caK5RdKwsL322mvh7LPPbt/A9WoREAEREAERqDEBibYaA9XHiYAIiEARCWzcuDFs27YtHHTQQU2GXy7UvNTkwxqIUIsC7etf/3qYPXt2OPjgg8PQoUMtvm79+vXh/fffDyNGjCjilGrMIiACIiACjghItDmaDHVFBERABLJKoKXae54sbOV8STpyww03hEmTJlkR7euuuy707Nkz7LHHHuGll16y3ysBSVZXpfotAiIgAvkhINGWn7nUSERABEQgVQItCTcvFrYICCsbdQJxh8RCOGfOHBNoJCF55pln7GWDBg0KnTp1SpWpLi4CIiACIiACEJBo0zoQAREQARGoGYFy4UbsGOn9ycLYv3//ml2nIx/0wQcfhHXr1lmNwOj6SOHvKNz222+/jny83isCIiACIiACNScg0VZzpPpAERABESg2gSjcRo0aFTZt2mQp/YcPH55aHbYvvvgivPrqqzYpvXv3Dh9++GGYNm2aCcmTTz651C+EGwLzyiuvtFIFaiIgAiIgAiLghYBEm5eZUD9EQAREIEcEEG4Io+OPPz5VwYZVbcGCBebm+N5774UddtjBasOR4n/mzJkm2gYOHJiaoMzRlGsoIiACIiACdSQg0VZHuPpoERABESgygS+//NJqsJGJMY320Ucfhfnz54fjjjsuDBgwIGBxI0PkiSeeGPr162d14iTc0pgZXVMEREAERKC9BCTa2ktMrxcBERABEcgEAeLpFi1aZNa1c845x/oca7ORIZKGcPv9738fzjzzzLDTTjtlYlzqpAiIgAiIQPEISLQVb841YhEQAREoDIEo3Eg60qNHj7B161YTaFgA1URABERABEQgKwQk2rIyU+qnCIiACIhAVQSicCPN/9SpU0sFtav6ML1JBERABERABFIgINGWAnRdUgREQAREoLEEyl0lZWlrLH9dTQREQAREoGMEJNo6xk/vFgEREAERyAiBKNy+8Y1vhO9///sZ6bW6KQIiIAIiIAIqrq01IAIiIAIiUCAC//nPf8J///vfsP322xdo1BqqCIiACIhA1gnI0pb1GVT/RUAEREAEREAEREAEREAEck1Aoi3X06vBiYAIiIAIiIAIiIAIiIAIZJ2ARFvWZ1D9FwEREAEREAEREAEREAERyDUBibZcT68GJwIiIAIiIAIiIAIiIAIikHUCEm1Zn0H1XwREQAREQAREQAREQAREINcEJNpyPb0anAiIgAiIgAiIgAiIgAiIQNYJSLRlfQbVfxEQAREQAREQAREQAREQgVwTkGjL9fRqcCIgAiIgAiIgAiIgAiIgAlknINGW9RlU/0VABERABERABERABERABHJNQKIt19OrwYmACIiACIiACIiACIiACGSdgERb1mdQ/RcBERABERABERABERABEcg1AYm2XE+vBicCIiACIiACIiACIiACIpB1AhJtWZ9B9V8EREAEREAEREAEREAERCDXBCTacj29GpwIiIAIiIAIiIAIiIAIiEDWCUi0ZX0G1X8REAEREAEREAEREAEREIFcE5Boy/X0anAiIAIiIAIiIAIiIAIiIAJZJyDRlvUZVP9FQAREQAREQAREQAREQARyTUCiLdfTq8GJgAh4JbBq1aqwcOFC696hhx4afvCDH4Svfe1rYfPmzeGXv/xl+PDDD+1vw4YNCxdddFF4//33w5w5c8KkSZPCrrvuan/jtStWrAgXX3yxvbce7c9//nO49tpr7aP32muv8POf/9x+/sUvfhH23HPPUr/jteO4fvKTn4QBAwbYr+k7r2csI0aMaPK7N9988ysMajmOf//732H69Onhueeea/KxkWtz4/PCmrkuH0OcB/62YMGC8O1vf7vEmtfOnTs3nHLKKWHfffdtMmbGumHDBltPtEpjf++992z9HX744aXXxQ/hWk899VT46U9/WvpsPmPWrFlNfhfnu3xu+Zzm+lbLOddniYAIiEAeCUi05XFWNSYREAHXBBA2bHajUONnGpvwGTNmhClTppQ2xbfffnsYPHhw2G233Rou2ugXwhKhRt8Qifx3yCGHhGnTpoVt27aFCRMmlPoahSVjQZxF0cbnMGZaFJ3lIhRBgBiJoq4eExj7EK/R0vgaLdqa6wviCdEJy2S/EUT8uz2iLa4lxFxz1+Nv8+fPD9ttt12YOnVqkwOCO+64w6blrLPOKs05148tisGW5pbrxr7XY471mSIgAiKQVwISbXmdWY1LBETAJYGWLCHlG/DkANKwtDXXn9iXI444Irz66qtNLDdYcmhJ60/8HP4Wf18+nnIrUD0mr1y0tTa+Rlo1m+tLa1zaKtoqCankHEXe0Xq7zz77hE6dOpWEIuw+++yzsGXLlpIVL37m2LFjw9KlS5sV5MkxNMI6XI+1o88UAREQgbQJSLSlPQO6vgiIQK4IjJ+3scl4Fk/s3+TflcQXL2hJzPH3Wou2d/7XwK9w/8b/frb0u5b609xmPVpy1qxZU1GcsWGP7nm1tLQtWbKkyVjGjRtXcU0lRVtbxlcz0bbuf77an6H/bRPrcqFZ/kFtFW1JscRnNOemGF83fPjwsHr1anO9pd12221h1KhRYdmyZSXRlhRjyX60NLetrfNc3Qw0GBEQARGoIQGJthrC1EeJgAiIQGuijU3xzTff3MT1LIoyXA4vvPDC0KVLlyZxWMSH4bZWS5e91kQbG+/Yn/LYqOSm/K677jKBhvtkjK9jgx+tOMmNffJ9jJk4txj3FGPMqllB1Yi2to6vJvGDrYi2lvqSdBtNxkFGXm0VbeXz0NzcRtF27rnnhkWLFplAo3+I7XPOOaeJ2Eteu/zzm5tbibZqVrjeIwIiIAIhSLRpFYiACIhADQm0Jtpa26CXu6zFjXEl0daa61xLw2pNtMXkF8nYtPh5SfEVrWfEo9HK46zo/4MPPtikK82J0GqnoRrR1tbxRdHWEdahDZY24tYqsa503eYsXFH8l4t7fp98T0tjT1rkHn74YZsShDXrsm/fviXRRoxlUpjxumSimkp94DUSbdWucr1PBESg6AQk2oq+AjR+ERCBmhJoTbRxsUqJSNgYs+ktz8SXtGYkrS5x451MUNGegbQm2uJGvzwRyRNPPBFGjhxZsvrxOjbvtJiwpCWhydgZ6+mnn/4Vy2F7+p98bTWiraXxnX322ZbgIyZG6Sjr1kRba6zLM28mBVhM8hKT2pSvrcipPJasUiIS5pakN9Fi+o9//MMySfbq1cuS5tCiW2W0vsXkI0khWOmAIfZDoq3aVa73iYAIFJ2ARFvRV4DGLwIiUFMCbRFtXDBpgWop5X8yvXt5KvWOuBS2RbRFgRlLEzRnSYlCLG7go2jj/ckU8/w7uoeSdZIYuGTcWLUTUa1oa258WNdqybotoq2lvlQqW5AsqZBcS8n1kuRZKSYy6W4Z30fK/2QZiXLxGkVbMm4xXqctglyJSKpd5XqfCIhA0QlItBV9BWj8IiACIiAChSDQUnbSRgFQyv9GkdZ1REAE8kZAoi1vM6rxiIAIiIAIiEAFAh2Ky6sBUblG1gCiPkIERKCwBCTaCjv1GrgIiIAIiIAIiIAIiIAIiEAWCEi0ZWGW1EcREAEREAEREAEREAEREIHCEpBoK+zUa+AiIAIiIAIiIAIiIAIiIAJZICDRloVZUh9FQAREQAREQAREQAREQAQKS0CirbBTr4GLgAiIgAiIgAiIgAiIgAhkgYBEWxZmSX0UAREQAREQAREQAREQAREoLAGJtsJOvQYuAiIgAiIgAiIgAiIgAiKQBQISbVmYJfVRBERABERABERABERABESgsAQk2go79Rq4CIiACIiACIiACIiACIhAFghItGVhltRHERABERABERABERABERCBwhKQaCvs1GvgIiACIiACIiACIiACIiACWSAg0ZaFWVIfRUAEREAEREAEREAEREAECktAoq2wU6+Bi4AIiIAIiIAIiIAIiIAIZIGARFsWZkl9FAEREAEREAEREAEREAERKCwBibbCTr0GLgIiIAIiIAIiIAIiIAIikAUCJdG2adOmtdttt93QLHRafRQBERABERABERABERABERCBohDYtm3buv8Da91LnMyIkKI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Google Shape;118;p4">
            <a:extLst>
              <a:ext uri="{FF2B5EF4-FFF2-40B4-BE49-F238E27FC236}">
                <a16:creationId xmlns:a16="http://schemas.microsoft.com/office/drawing/2014/main" id="{95A6F5B2-C46A-758A-DC1D-51292AC0B43F}"/>
              </a:ext>
            </a:extLst>
          </p:cNvPr>
          <p:cNvSpPr/>
          <p:nvPr/>
        </p:nvSpPr>
        <p:spPr>
          <a:xfrm>
            <a:off x="1742588" y="1190853"/>
            <a:ext cx="86282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Contratação 2023 - 2024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2D84A6B-921E-D7B4-12B4-7392FA23D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149066"/>
              </p:ext>
            </p:extLst>
          </p:nvPr>
        </p:nvGraphicFramePr>
        <p:xfrm>
          <a:off x="716547" y="2030413"/>
          <a:ext cx="5340162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2431BBD-2B85-D14D-879B-958E3A9AB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581728"/>
              </p:ext>
            </p:extLst>
          </p:nvPr>
        </p:nvGraphicFramePr>
        <p:xfrm>
          <a:off x="6135289" y="2035174"/>
          <a:ext cx="5832122" cy="27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áfico 6" descr="Seta: curva no sentido horário com preenchimento sólido">
            <a:extLst>
              <a:ext uri="{FF2B5EF4-FFF2-40B4-BE49-F238E27FC236}">
                <a16:creationId xmlns:a16="http://schemas.microsoft.com/office/drawing/2014/main" id="{66A2B1A1-2619-1AC7-DADC-52E3A654DE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068974">
            <a:off x="9623769" y="2473605"/>
            <a:ext cx="593721" cy="1152000"/>
          </a:xfrm>
          <a:prstGeom prst="rect">
            <a:avLst/>
          </a:prstGeom>
          <a:ln>
            <a:noFill/>
          </a:ln>
        </p:spPr>
      </p:pic>
      <p:sp>
        <p:nvSpPr>
          <p:cNvPr id="8" name="CaixaDeTexto 8">
            <a:extLst>
              <a:ext uri="{FF2B5EF4-FFF2-40B4-BE49-F238E27FC236}">
                <a16:creationId xmlns:a16="http://schemas.microsoft.com/office/drawing/2014/main" id="{4C9B7308-DCAF-FC0F-4C33-BA5ADF80431C}"/>
              </a:ext>
            </a:extLst>
          </p:cNvPr>
          <p:cNvSpPr txBox="1"/>
          <p:nvPr/>
        </p:nvSpPr>
        <p:spPr>
          <a:xfrm>
            <a:off x="9040557" y="2588306"/>
            <a:ext cx="1158306" cy="39057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accent1"/>
                </a:solidFill>
              </a:rPr>
              <a:t>+88%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79540C-2D55-02D7-5C60-0A1D9AC116E3}"/>
              </a:ext>
            </a:extLst>
          </p:cNvPr>
          <p:cNvSpPr/>
          <p:nvPr/>
        </p:nvSpPr>
        <p:spPr>
          <a:xfrm>
            <a:off x="1395298" y="5100517"/>
            <a:ext cx="4149558" cy="406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Total: 1.301 projetos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79E8-F705-ABDE-5C8A-64FB3790F3EE}"/>
              </a:ext>
            </a:extLst>
          </p:cNvPr>
          <p:cNvSpPr/>
          <p:nvPr/>
        </p:nvSpPr>
        <p:spPr>
          <a:xfrm>
            <a:off x="6976571" y="5100517"/>
            <a:ext cx="4149558" cy="406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Total: R$ 15.996.651.260,14</a:t>
            </a:r>
          </a:p>
        </p:txBody>
      </p:sp>
      <p:pic>
        <p:nvPicPr>
          <p:cNvPr id="3" name="Gráfico 2" descr="Seta: curva no sentido horário com preenchimento sólido">
            <a:extLst>
              <a:ext uri="{FF2B5EF4-FFF2-40B4-BE49-F238E27FC236}">
                <a16:creationId xmlns:a16="http://schemas.microsoft.com/office/drawing/2014/main" id="{C3266468-FC3F-85C9-E3C9-4E13764615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068974">
            <a:off x="3702735" y="2257580"/>
            <a:ext cx="593721" cy="1152000"/>
          </a:xfrm>
          <a:prstGeom prst="rect">
            <a:avLst/>
          </a:prstGeom>
        </p:spPr>
      </p:pic>
      <p:sp>
        <p:nvSpPr>
          <p:cNvPr id="4" name="CaixaDeTexto 8">
            <a:extLst>
              <a:ext uri="{FF2B5EF4-FFF2-40B4-BE49-F238E27FC236}">
                <a16:creationId xmlns:a16="http://schemas.microsoft.com/office/drawing/2014/main" id="{6CD867CA-E343-58A6-69CE-ABEDAEDF95D9}"/>
              </a:ext>
            </a:extLst>
          </p:cNvPr>
          <p:cNvSpPr txBox="1"/>
          <p:nvPr/>
        </p:nvSpPr>
        <p:spPr>
          <a:xfrm>
            <a:off x="2890924" y="2514464"/>
            <a:ext cx="1158306" cy="39057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accent1"/>
                </a:solidFill>
              </a:rPr>
              <a:t>+74%</a:t>
            </a:r>
          </a:p>
        </p:txBody>
      </p:sp>
      <p:sp>
        <p:nvSpPr>
          <p:cNvPr id="15" name="Google Shape;118;p4">
            <a:extLst>
              <a:ext uri="{FF2B5EF4-FFF2-40B4-BE49-F238E27FC236}">
                <a16:creationId xmlns:a16="http://schemas.microsoft.com/office/drawing/2014/main" id="{95A6F5B2-C46A-758A-DC1D-51292AC0B43F}"/>
              </a:ext>
            </a:extLst>
          </p:cNvPr>
          <p:cNvSpPr/>
          <p:nvPr/>
        </p:nvSpPr>
        <p:spPr>
          <a:xfrm>
            <a:off x="197036" y="385380"/>
            <a:ext cx="109290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Recursos Reembolsáveis</a:t>
            </a:r>
            <a:endParaRPr lang="pt-BR" sz="36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187E028F-075E-5D99-00D1-4CCA24161410}"/>
              </a:ext>
            </a:extLst>
          </p:cNvPr>
          <p:cNvSpPr/>
          <p:nvPr/>
        </p:nvSpPr>
        <p:spPr>
          <a:xfrm>
            <a:off x="7278378" y="-124028"/>
            <a:ext cx="8128187" cy="7239785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1" descr="data:image/png;base64,iVBORw0KGgoAAAANSUhEUgAAA20AAAH8CAYAAABCV0cFAAAAAXNSR0IArs4c6QAAIABJREFUeF7svQ3UHVV5v70DgSQCDcRUa0RAgdCQGilGUUqKH9gGRVu1thU0SqSlVmuaJb6luuzblvWnq3+taaj9QDRUVLRarLVgY4ullNQqRhtigVKhJYIINTwQISSBQN73mnbHk5Pz9ZyZ2bPnea5Zi0Ug58zsc809e9+/+773PTOChwQkIAEJSEACEpCABCQgAQlkS2AGI9uyZcuenTt3ZjtIByYBCUhAAhKQgAQkIAEJSGA6EnjiiSeuL0TbbbfdtmfhwoXTkYG/WQISkIAEJCABCUhAAhKQQLYE/uM//iMo2rK9PQ5MAhKQgAQkIAEJSEACEpjuBBRt090C/P0SkIAEJCABCUhAAhKQQNYEFG1Z3x4HJwEJSEACEpCABCQgAQlMdwKKtuluAf5+CUhAAhKQgAQkIAEJSCBrAoq2rG+Pg5OABCQgAQlIQAISkIAEpjsBRdt0twB/vwQkIAEJSEACEpCABCSQNQFFW9a3x8FJQAISkIAEJCABCUhAAtOdwKRF265du8LatWvD/Pnzw8qVK/fht2XLlnDxxReHV7/61WH58uXTna2/XwISkIAEJCABCUhAAhKQQGkCkxJtiLJLLrkkLFu2LExMTOwj2hBzl112WTGg4447TtFW+tZ4AglIQAISkIAEJCABCUhAAiFMSrRFYJs3bw4bN27cR7StX79+H55m2jQvCUhAAhKQgAQkIAEJSEAC5QlUItq2bdsWrrrqqnDOOeeE6667rhiVoq38zfEMEpCABCQgAQlIQAISkIAEKhFt69atC0uXLg1LliwJMeOmaNO4JCABCUhAAhKQgAQkIAEJlCdQWrTFxiSbNm3aZzQrVqww21b+/ngGCUhAAhKQgAQkIAEJSGCaEygt2rr5jZtp27p1a9HcxEMCEpCABCQgAQlIQAISkMBUIzBv3ryiA/84x6REW2zp/9BDD+291oUXXliURcZjXNE2zuD9jgQkIAEJSEACEpCABCQggalOYFKibarD8PdJQAISkIAEJCABCUhAAhLIjYCiLbc74ngkIAEJSEACEpCABCQgAQl0EFC0aQ4SkIAEJCABCUhAAhKQgAQyJqBoy/jmODQJSEACEpCABCQgAQlIQAKKNm1AAhKQgAQkIAEJSEACEpBAxgQUbRnfHIcmAQlIQAISkIAEJCABCUhA0aYNSEACEpCABCQgAQlIQAISyJiAoi3jm+PQJCABCUhAAhKQgAQkIAEJKNq0AQlIQAISkIAEJCABCUhAAhkTULRlfHMcmgQkIAEJSEACEpCABCQgAUWbNiABCUhAAhKQgAQkIAEJSCBjAoq2jG+OQ5OABCQgAQlIQAISkIAEJKBo0wYkIAEJSEACEpCABCQgAQlkTEDRlvHNcWgSkIAEJCABCUhAAhKQgAQUbdqABCQgAQlIQAISkIAEJCCBjAko2jK+OQ5NAhKQgAQkIAEJSEACEpCAok0bkIAEJCABCUhAAhKQgAQkkDEBRVvGN8ehSUACEpCABCQgAQlIQAISULRpAxKQgAQkIAEJSEACEpCABDImoGjL+OY4NAlIQAISkIAEJCABCUhAAu0XbdfPGP8unr5n/O/6TQlIQAISkIAEJCABCUhAAgkIKNoSQPYSEpCABCQgAQlIQAISkIAExiWgaBuXnN+TgAQkIAEJSEACEpCABCSQgICiLQFkLyEBCUhAAhKQgAQkIAEJSGBcAoq2ccn5PQlIQAISkIAEJCABCUhAAgkITFnRtvOxA8Nvf/rE8NS5u8Lqs/6jN0obkSQwMS8hAQlIQAISkIAEJCABCZQhMCVF2x33HRp+59Mnhp96zn3he9+fpWgrYyF+VwISkIAEJCABCUhAAhJolMCUFG2R6NfumBc23Dpf0daoiXlxCUhAAhKQgAQkIAEJSKAMAUVbGXp+VwISkIAEJCABCUhAAhKQQM0EFG01A/b0EpCABCQgAQlIQAISkIAEyhBQtJWh53clIAEJSEACEpCABCQgAQnUTEDRVjNgTy8BCUhAAhKQgAQkIAEJSKAMgSkp2uge+c6PPidse+SgvWz+7xs3h+cdO7EvK1v+l7EdvysBCUhAAhKQgAQkIAEJJCAwJUXbyNwUbSOj8oMSkIAEJCABCUhAAhKQQDMEFG3NcPeqEpCABCQgAQlIQAISkIAERiIwadG2a9eusHbt2jB//vywcuXK4iLx/23atKn47wsvvDAsWbJkpAGU/tD1M8Y/hZm28dn5TQlIQAISkIAEJCABCUggCYFJibYtW7aESy65JCxbtixMTEzsFW2bN28O99xzT1i+fHngz+vXrw+rVq0Ks2bNqv9HKNrqZ+wVJCABCUhAAhKQgAQkIIHGCExKtMVRIsw2bty4V7R1jh5hd/nll4fVq1eHuXPn1v/DFG31M/YKEpCABCQgAQlIQAISkEBjBCoXbYMEXS2/UtFWC1ZPKgEJSEACEpCABCQgAQnkQaBS0bZt27Zw6aWXhvPPPz9Nli0Pho5CAhKQgAQkIAEJSEACEpBAbQQqE22xGQn72sZpQrJ169Zin9yox8KFC0f96NDPAcFDAhKQgAQkIAEJSEACEpBAXQTmzZtXNHMc56hEtJFhu+iii8KKFSvGEmzjDDx+58orrxz762efffbY3/WLEpCABCQgAQlIQAISkIAEUhCYlGijycjFF18cHnroob1jo70/nSOvuOKKfcabqu2/oi2FmXgNCUhAAhKQgAQkIAEJSKApApMSbU0NctB1FW053hXHJAEJSEACEpCABCQgAQlURUDRVhVJzyMBCUhAAhKQgAQkIAEJSKAGAoq2GqB6SglIQAISkIAEJCABCUhAAlURULRVRdLzSEACEpCABCQgAQlIQAISqIGAoq0GqJ5SAhKQgAQkIAEJSEACEpBAVQQUbVWR9DwSkIAEJCABCUhAAhKQgARqIKBoqwGqp5SABCQgAQlIQAISkIAEJFAVAUVbVSQ9jwQkIAEJSEACEpCABCQggRoIKNpqgOopJSABCUhAAhKQgAQkIAEJVEVA0VYVSc8jAQlIQAISkIAEJCABCUigBgKKthqgekoJSEACEpCABCQgAQlIQAJVEVC0VUXS80hAAhKQgAQkIAEJSEACEqiBgKKtBqieUgISkIAEJCABCUhAAhKQQFUEFG1VkfQ8EpCABCQgAQlIQAISkIAEaiCgaKsBqqeUgAQkIAEJSEACEpCABCRQFQFFW1UkPY8EJCABCUhAAhKQgAQkIIEaCCjaaoDqKSUgAQlIQAISkIAEJCABCVRFQNFWFUnPIwEJSEACEpCABCQgAQlIoAYCirYaoHpKCUhAAhKQgAQkIAEJSEACVRFQtFVF0vNIQAISkIAEJCABCUhAAhKogYCirQaonlICEpCABCQgAQlIQAISkEBVBBRtVZH0PBKQgAQkIAEJSEACEpCABGogoGirAaqnlIAEJCABCUhAAhKQgAQkUBUBRVtVJD2PBCQgAQlIQAISkIAEJCCBGggo2mqA6iklIAEJSEACEpCABCQgAQlURUDRVhVJzyMBCUhAAhKQgAQkIAEJSKAGAoq2GqB6SglIQAISkIAEJCABCUhAAlURULRVRdLzSEACEpCABCQgAQlIQAISqIGAoq0GqJ5SAhKQgAQkIAEJSEACEpBAVQQUbVWR9DwSkIAEJCABCUhAAhKQgARqIKBoqwGqp5SABCQgAQlIQAISkIAEJFAVAUVbVSQ9jwQkIAEJSEACEpCABCQggRoIKNpqgOopJSABCUhAAhKQgAQkIAEJVEVA0VYVSc8jAQlIQAISkIAEJCABCUigBgKTFm27du0Ka9euDfPnzw8rV67cO6R169aFa6+9tvjvFStWhOXLl9cw3P1PeeWVV459nbPPPnvs7/pFCUhAAhKQgAQkIAEJSEACKQhMSrRt2bIlXHLJJWHZsmVhYmJir2jbvHlzWL9+fVi1alXYuXNnWLNmTTj33HPD0UcfXftvGCTaGOM111wTTj755LB48eL9xqJoq/32eAEJSEACEpCABCQgAQlIoCSBSYm2eC1E2saNG/eKNrJsS5cuDUuWLCk+0v3fJcc48Ov9RNvu3bvDDTfcUHz3KU95iqKtzpvguSUgAQlIQAISkIAEJCCB2gjUJtoWLFiQpESyn2i7+eab94Fmpq02G/LEEpCABCQgAQlIQAISkECNBGoRbZRKcqTY19ZLtO3YsSN8/etfDy94wQvCbbfdVoxF0VajFXlqCUhAAhKQgAQkIAEJSKA2ArWItqbLIzds2BCOOeaYcOSRR4aYcVO01WZDnlgCEpCABCQgAQlIQAISqJFAJaKtsxHJvffeGy6//PKwevXqMHfu3JGHvnXr1qK5yajHwoULi492Z9rYy0YXy7vuumufU5166qn7ZdtiIxIgeEhAAhKQgAQkIAEJSEACEqiLwLx584oO/OMckxJtdI+8+OKLw0MPPbT3WhdeeGHRgKSz5X/8f+MMaLLfGdby30zbZIn6eQlIQAISkIAEJCABCUggJwKTEm05DTyORdGW411xTBKQgAQkIAEJSEACEpBAVQSmvGgbBMr3tFVlRp5HAhKQgAQkIAEJSEACEqiLgKKtLrKeVwISkIAEJCABCUhAAhKQQAUEFG0VQPQUEpCABCQgAQlIQAISkIAE6iKgaKuLrOeVgAQkIAEJSEACEpCABCRQAQFFWwUQPYUEJCABCUhAAhKQgAQkIIG6CCja6iLreSUgAQlIQAISkIAEJCABCVRAQNFWAURPIQEJSEACEpCABCQgAQlIoC4Cira6yHpeCUhAAhKQgAQkIAEJSEACFRBQtFUA0VNIQAISkIAEJCABCUhAAhKoi4CirS6ynlcCEpCABCQgAQlIQAISkEAFBBRtFUD0FBKQgAQkIAEJSEACEpCABOoioGiri6znlYAEJCABCUhAAhKQgAQkUAEBRVsFED2FBCQgAQlIQAISkIAEJCCBuggo2uoi63klIAEJSEACEpCABCQgAQlUQEDRVgFETyEBCUhAAhKQgAQkIAEJSKAuAoq2ush6XglIQAISkIAEJCABCUhAAhUQULRVANFTSEACEpCABCQgAQlIQAISqIuAoq0usp5XAhKQgAQkIAEJSEACEpBABQQUbRVA9BQSkIAEJCABCUhAAhKQgATqIqBoq4us55WABCQgAQlIQAISkIAEJFABAUVbBRA9hQQkIAEJSEACEpCABCQggboIKNrqIut5JSABCUhAAhKQgAQkIAEJVEBA0VYBRE8hAQlIQAISkIAEJCABCUigLgKKtrrIel4JSEACEpCABCQgAQlIQAIVEFC0VQDRU0hAAhKQgAQkIAEJSEACEqiLgKKtLrKeVwISkIAEJCABCUhAAhKQQAUEFG0VQPQUEpCABCQgAQlIQAISkIAE6iKgaKuLrOeVgAQkIAEJSEACEpCABCRQAQFFWwUQPYUEJCABCUhAAhKQgAQkIIG6CCja6iLreSUgAQlIQAISkIAEJCABCVRAQNFWAURPIQEJSEACEpCABCQgAQlIoC4Cira6yHpeCUhAAhKQgAQkIAEJSEACFRBQtFUA0VNIQAISkIAEJCABCUhAAhKoi4CirS6ynlcCEpCABCQgAQlIQAISkEAFBCoRbbt27Qpr164NmzZtKoZ0xhlnhJUrV1YwvOGnuPLKK4d/qM8nzj777LG/6xclIAEJSEACEpCABCQgAQmkIFCJaNu8eXPYuHFjIdQQcJdddll45StfGY4++ujaf4OirXbEXkACEpCABCQgAQlIQAISaJBALaLtE5/4RHjta18b5s6dW/tPU7TVjtgLSEACEpCABCQgAQlIQAINEqhEtDH+devWhWuvvTYcdthh4d3vfneSLBvXVbQ1aD1eWgISkIAEJCABCUhAAhKonUAloi3uaVu4cGHghByrVq0Ks2bNqv0HeAEJSEACEpCABCQgAQlIQAJTmUAloo0s24IFC8Ly5csLVvz30qVLw5IlS0Zmt3Xr1jAxMTHy5xGIVR1RaFZ1vl7nadt462ThuSUgAQlIQAISkIAEJDDdCMybNy/Mnz9/rJ9duWiLWTcE3GRE21ijDyFM/NbJ4341zPvdb4z93bG/eP2Msb8aTt8z/nf9pgQkIAEJSEACEpCABCTQSgKViLZt27aFiy66KNxzzz0FhJQt/xVtrbQ7By0BCUhAAhKQgAQkIAEJjEigEtE24rVq+ZiirRasnlQCEpCABCQgAQlIQAISyISAoi31jbA8MjVxrycBCUhAAhKQgAQkIIFWE1C0pb59irbUxL2eBCQgAQlIQAISkIAEWk1A0Zb69inaUhP3ehKQgAQkIAEJSEACEmg1AUVb6tvXR7R97Y554f9ctSj8wZtuCsc+9eHeo7J7ZOq75fUkIAEJSEACEpCABCTQOAFFW+pb0EO0rbl6Ydi+a2Yxktef9m1FW+p74vUkIAEJSEACEpCABCSQMQFFW+qb0yfTtvOxA8P7P3+Coi31/fB6EpCABCQgAQlIQAISyJyAoi31DVK0pSbu9SQgAQlIQAISkIAEJNBqAoq21LdP0ZaauNeTgAQkIAEJSEACEpBAqwko2lLfPkVbauJeTwISkIAEJCABCUhAAq0moGhLffsUbamJez0JSEACEpCABCQgAQm0moCiLfXt69M98vMbF+wdySnH3x9+++dvCbMPenzf0dnyP/Xd8noSkIAEJCABCUhAAhJonICiLfUt8OXaqYl7PQlIQAISkIAEJCABCbSagKIt9e1TtKUm7vUkIAEJSEACEpCABCTQagKKttS3T9GWmrjXk4AEJCABCUhAAhKQQKsJKNpS3z5FW2riXk8CEpCABCQgAQlIQAKtJqBoS337FG2piXs9CUhAAhKQgAQkIAEJtJqAoi317VO0pSbu9SQgAQlIQAISkIAEJNBqAoq2Vt8+By8BCUhAAhKQgAQkIAEJTHUCirapfof9fRKQgAQkIAEJSEACEpBAqwko2hLfviuvvHLsK5599tljf9cvSkACEpCABCQgAQlIQALtJKBoS3zfFG2JgXs5CUhAAhKQgAQkIAEJtJyAoi3xDVS0JQbu5SQgAQlIQAISkIAEJNByAoq2xDdQ0ZYYuJeTgAQkIAEJSEACEpBAywko2hLfQEVbYuBeTgISkIAEJCABCUhAAi0noGhLfAMVbYmBezkJSEACEpCABCQgAQm0nICiLfENVLQlBu7lJCABCUhAAhKQgAQk0HICirbEN1DRlhi4l5OABCQgAQlIQAISkEDLCSjaEt9ARVti4F5OAhKQgAQkIAEJSEACLSegaEt8AxVtiYF7OQlIQAISkIAEJCABCbScgKIt8Q1UtCUG7uUkIAEJSEACEpCABCTQcgKKtsQ3UNGWGLiXk4AEJCABCUhAAhKQQMsJKNoS30BFW2LgXk4CEpCABCQgAQlIQAItJ6BoS3wDFW2JgXs5CUhAAhKQgAQkIAEJtJyAoi3xDVS0JQbu5SQgAQlIQAISkIAEJNByApWJti1btoSLL744PPTQQ2HBggXhve99b5g7d27teCZ+6+SxrzHvd78x9nfH/aKibVxyfk8CEpCABCQgAQlIQALTk0Alom3btm1hzZo14dxzzw1HH310UpKDRNud2w8Mv/PNQ8LrjtoVXr5g137jUrQlvVVeTAISkIAEJCABCUhAAhIYg0Alom3z5s1h48aNYeXKlWMModxX+om2XU/MCH/6rTnFyRce9riirRxmvy0BCUhAAhKQgAQkIAEJNESgEtG2fv36cMUVV+z9CSeddFJYtWpVmDVrVu0/q59o+8I9+17bTFvtt8ILSEACEpCABCQgAQlIQAI1EKhMtDG25cuXh127doW1a9cWf16yZEkNQ973lL1E27bHDgh/sWVWeNOzdoYv3Xtw8QVFW+23wgtIQAISkIAEJCABCUhAAjUQqFy0MUYyb1HEjTrmrVu3homJiVE/HhYuXFh8tpdo+9Dtc8Lzn/xYOOmI3SFm3AaJNiDUfcTxVtGIpO7xxrFWxaTu8VY1Ts8jAQlIQAISkIAEJCCBugjMmzcvzJ8/f6zTVyLa2NOGUKMkcufOnUmbknSLNvayvf+WOeEbDxy0D5C3HLtzv2ybjUiG2Mz1M8Yyqr1fOn1Pue/7bQlIQAISkIAEJCABCUggVCLa4Lhu3bpw7bXXFkhXrFhRlEemOIa1/B8l05ZinPEaVWTako1X0ZYMtReSgAQkIAEJSEACEpBAPwKVibamECvaaiSvaKsRrqeWgAQkIAEJSEACEpDAaASmvGgbhMHyyCFGomgb7SnyUxKQgAQkIAEJSEACEqiRgKKtRri9Tm15ZGLgXk4CEpCABCQgAQlIQAItJ6BoS3wDFW2JgXs5CUhAAhKQgAQkIAEJtJyAoi3xDVS0JQbu5SQgAQlIQAISkIAEJNByAoq2xDdQ0ZYYuJeTgAQkIAEJSEACEpBAywko2hLfQEVbYuBeTgISkIAEJCABCUhAAi0noGhLfAMVbYmBezkJSEACEpCABCQgAQm0nICiLfENVLQlBu7lJCABCUhAAhKQgAQk0HICirbEN1DRlhi4l5OABCQgAQlIQAISkEDLCSjaEt9ARVti4F5OAhKQgAQkIAEJSEACLSegaEt8AxVtiYF7OQlIQAISkIAEJCABCbScgKIt8Q1UtCUG7uUkIAEJSEACEpCABCTQcgKKtsQ3UNGWGLiXk4AEJCABCUhAAhKQQMsJKNoS38CpINrWXL0wfH7jgoLcr515e3jNKXf3pnj6nsR0vZwEJCABCUhAAhKQgASmHgFFW+J72nbRdsd9h4ZrNz8lnP+y/wz8ec3Vx4eLfvHmcMQhj+5PUtGW2Lq8nAQkIAEJSEACEpDAVCSgaEt8V9su2jpxPbD94PDeTy0Oq8/6Vjj2qQ8r2hLbkpeTgAQkIAEJSEACEpgeBBRtie/zVBJtZNo+ueGocMGrbguzD3pc0ZbYlrycBCQgAQlIQAISkMD0IKBoS3yfp4po2/nYgeH9nz8hvP60b/fOssHV8sjE1uXlJCABCUhAAhKQgASmIgFFW+K7OlVEG81Ijv7hR/o3IWlCtF0/Y/y7mVhglrEDfuTZZ589/m8d45tlxpt6rGP8PL8iAQlIQAISkIAEsiagaEt8e1rl/PYQQWTYfvvTJ4bnH/fAYMGmaBtoWWXsQNGW+KH1chKQgAQkIAEJSKBhAoq2xDegjLOePGPRQ7R97Y554f/52JJ9qPVt+584exXMtNVmza2y29ooeGIJSEACEpCABCTQDAFFW2LurXJ+y4ggM21m2v6XQPJgQ+Jn2stJQAISkIAEJCCBugko2uom3HV+RVuNwMuIzMRZwTJ2AMHUQqjMeFOPtUYL89QSkIAEJCABCUigEQKKtsTYW+X8lhFBZtrMtJlpSzy7eDkJSEACEpCABKYqAUVb4jvbS7Rt2LAh3HrrrcVIZs+eHV7xileEefPm7Tey5BmLKSLaeJ/cOz/6nPCe194annfsRO87bqZtLJG5e/fucO2114ZDDz00nHbaaT3PkdxuEz/TXk4CEpCABCQgAQnUTUDRVjfhrvP3E23HHHNMOPLIIweOJrnzOwVE22e/emS48fYjwqGzHw8/fdK9irYx7b2X3U5MTBSC7fjjjw/bt29XtI3J1q9JQAISkIAEJCCBYQQUbcMIVfz3iraKgXaeboDI5L1ypy3aqmgbE/+gst6777473HnnnYq2Mdn6NQlIQAISkIAEJDCMgKJtGKGK/35YeeQznvGMcMYZZ4SZM2fud2UzbUNuhqKtYmv9wekUbbWh9cQSkIAEJCABCUhgKAFF21BE1X5gWCMS9rdx9NofpGhTtEUCqW1B0VbtPODZJCABCUhAAhKQwGQIKNomQ6uCzw4TbYNKzVI76qVeVg2rxM09Bo3X8shyxqtoK8fPb0tAAhKQgAQkIIEyBBRtZeiN8d1hoo1M2xFHHBEWL16839kVbWbazLSN8dD5FQlIQAISkIAEJNByAoq2xDewW7TRge+aa64JO3fuLEayaNGifBo6TJHukX/0t8ftvctHzX8k/OG5m8IRhzy6751PnBUcJt6HmWVqAd+ve2Sn7TLmM888c78uqKnHOoydfy8BCUhAAhKQgATaRkDRlviOlXHWkzu/U0C0jXx7FW0DUbXKbke+6X5QAhKQgAQkIAEJtINApaJty5Yt4eKLLw6vfvWrw/Lly5MQmPitk8e+zrzf/cbY3x33i61yfhVt497mod8rYwecPLWALzPe1GMdCt8PSEACEpCABCQggZYRqEy07dq1K1x22WXFzz/uuOMUbX0MoVXOr6Kttse5jB0o2mq7LZ5YAhKQgAQkIAEJZEmgMtG2fv36fX6gmbbe97uMs548Y6Foq+2hLWMHirbabosnloAEJCABCUhAAlkSqES0bdu2LVx11VXhnHPOCdddd13xQxVtiracWv4Pffrc0zYQURmRmTzYMPRm+wEJSEACEpCABCTQLgKViLZ169aFpUuXhiVLloSYcUsl2tqFOwSd37bdsXrGW8YOmsi01UPBs0pAAhKQgAQkIAEJjEKgtGhjL9vatWvDpk2b9rneihUrJpVt27p1a6D9/ajHwoULR/3o0M8Boe4jjreMsx4zFnWPt0q2cG3TeFONtYwddIq2VOOt4vmoe6yMsUrbTTHeKrh6DglIQAISkIAE2kFg3rx5Yf78+WMNtrRo675q6kzbGz58y1g/nC99/LwTx/7uuF8s46ynLjMr05kTPqm7c7aJbZmxdoq2ce1wst8rYwup7YDf1rbxTvZ++HkJSEACEpCABKYXAUVb4vtdxllXtA2+WW1iW2asirbhD62ibTgjPyEBCUhAAhKQQHsIVC7aUv90M231ES/j+Jppq09gKtqG23wZ220iMzj8F/kJCUhAAhKQgASmMwFFW+K7XybDYqatPiGUmm0ZO1C0DX9oFW3DGfkJCUhAAhKQgAQ+ddtZAAAgAElEQVTaQ0DRlvhelXHWUwuLMo6vmbb6BKaibfhDW8Z2zbQN5+snJCABCUhAAhJIS0DRlpZ3q1r+l3F8FW2KtkigCRFUxnabGG/iacjLSUACEpCABCTQMgKKtsQ3bKpk2j50+5zwvZ0zwgUn7gizDtjTk2Jq57dNbMuM1Uzb8IdW0TackZ+QgAQkIAEJSKA9BBRtie9VGWc9h/LIbY8dEN67+ZBw+lMeDXc9cmB46/GKtnFMqIwdKNqGE1e0DWfkJyQgAQlIQAISaA8BRVvie1XGWc9BtEVcd24/MHzu7lmKtjHtp4wdKNqGQ1e0DWfkJyQgAQlIQAISaA8BRVvie1XGWVe0Db5ZbWJbZqyKtuEPraJtOCM/IQEJSEACEpBAewgo2hLfqzLOuqJN0RYJ5GQLwx6h1HsbGY+ibdhd8e8lIAEJSEACEmgTAUVb4rulaKsPeJvYlhmrmbbhNqRoG87IT0hAAhKQgAQk0B4CirbE96qMs55TdsU9beUMp4wdKNqGs1e0DWfkJyQgAQlIQAISaA8BRVvie1XGWc9BtMXukd955IC95N5y7M7w8gW79iOZuiyuTWzLjFXRNvyhVbQNZ+QnJCABCUhAAhJoDwFFW+J7VcZZz0G0TQaXoq0/rTJ2oGgbboWKtuGM/IQEJCABCUhAAu0hoGhLfK/KOOuKtsE3q01sy4xV0Tb8oVW0DWfkJyQgAQlIQAISaA8BRVvie1XGWVe0TQ/RtmPHjnD11VeHpz3taeG0007r+aNzsIVdT8wI779lTvjGAwcVY3zvj20PJx2xe7/xps64MgBFW+KJzctJQAISkIAEJFArAUVbrXj3P7mirT7gbWI7aKwbNmzYCyln0bbpgZnhnh0HFvsZ+fM13zk4XHDijjDrgD373GRFW30275klIAEJSEACEpgeBBRtie9zm4RFmWwFWFM7621i22+sd999d7jzzjvDMcccU/w7Z9HW+ejQTfRD35odfmPxjjD3oCcUbYnnFS8nAQlIQAISkMDUJqBoS3x/2yQsFG31GUcvO9i9e3f4yle+Ep773OeG+++/v1WijUzbjfcfFH75uB37QUst3hlAGdttYrz1WZpnloAEJCABCUhgKhBQtCW+i20SbYnRlL5cm9j2GuvNN99cMFi8eHGIGbc2ZNp4DcQHb5sd3n7Czv2ybE1kXBVtpR8lTyABCUhAAhKQQGYEFG2Jb0ibhEViNKUv1ya2vcbKXrZbb711Hw6LFi3qWSKZQyMSBhqbkbzi6Y/2bEKiaCtt1p5AAhKQgAQkIAEJBEVbYiNok7B4w4dvKUXn4+edWOr7k/1ym9gOG2sbMm3xResrn7Wjr2BTtE3Wiv28BCQgAQlIQAIS2J+Aoi2xVQxz1gcNJ3V2RdFWn3EMs4M2iLYv3DMrfOSO2ftA6tX2v4k9Yu5pq892PbMEJCABCUhAAukJKNoSMx/mrCvaxr8hbWJbZqwQSi3g2yaC2jbe8a3eb0pAAhKQgAQkMB0IKNoS3+UyznpqR91MW33GUcYOFG3D74uibTgjPyEBCUhAAhKQQHsIKNoS36syzrqibfDNahPbMmNVtA1/aBVtwxn5CQlIQAISkIAE2kNA0Zb4XpVx1hVtkxdtExMT4Zprrgk7d+4Mhx9+eDjrrLPCnDlz9jtRarZl7EDRNvyhVbQNZ+QnJCABCUhAAhJoDwFFW+J7VcZZTy0spkJ55KZNm8IJJ5xQCLXO96B13/bUbMvYgaJt+EOraBvOyE9IQAISkIAEJNAeAoq2xPeqjLOeWlhMBdHWeXt5D9oxxxwTjjzySDNtk7T7tomgto13krfDj0tAAhKQgAQkMM0IKNoS33BFW33Ae7HtLI/s96LqJjJXZeygifG2TQS1bbz1PRWeWQISkIAEJCCBqUBA0Zb4LpZx1s20Db5Zw9hSHvnAAw+E0047zUzbJO2+bSKobeOd5O3w4xKQgAQkIAEJTDMCirbEN3yYsBg0HEVbOdFG1u2mm24Ky5YtCzNnztznZKnZlrEDM23DH1pF23BGfkICEpCABCQggfYQULQlvldlnPXUwqLte9p2794dvvnNb4ZnP/vZhUgz0za+sbdNBLVtvOPfGb8pAQlIQAISkMB0IKBoS3yXFW31Ae/FFqH25S9/ubioLf/HZ982EdS28Y5/Z/ymBCQgAQlIQALTgYCiLfFdVrTVB7xNbMuMFYKps65tE0FtG299T4VnloAEJCABCUhgKhBQtCW+i2Wc9dSOetvLIydza1OzLWMHirbhd1bRNpyRn5CABCQgAQlIoD0EKhFtu3btCmvXrg28yJjjwgsvDEuWLElCoYyw+Ph5JyYZY+dFyjjrqYVFGbb85tR828S2zFgVbcMfW0XbcEZ+QgISkIAEJCCB9hCoRLRt3rw53HPPPWH58uWBP69fvz6sWrUqzJo1q3YSg4TFYw98J2z90iXhh559ZjjkhBftN5bUooIBlHHWFW2DzalNbMuMVdE2fFoZJNo+dPuc8G/bZoaLlmwPcw96Yr+Tzfvdbwy/gJ+QgAQkIAEJSEACCQlUIto6x7tly5Zw+eWXh9WrV4e5c+fW/lP6ibY9ux8ND371E8X1D57/TEXbGHfCTNsY0Eb8iqJtRFBjfqyfaNv0wMxwzXcOLs769hN2KtrG5OvXJCABCUhAAhJIS6By0UambePGjWHlypVJfkk/YbH9tn/c5/pm2iZ/OxRtk2c26jcUbaOSGu9zvUTbtscOCB+8bXZ4wzN3hY//1yxF23ho/ZYEJCABCUhAAg0QqFS0bdu2LVx66aXh/PPPT5Jlg1cvYfHEzofC9zdfE+ae/JrwyB3/0+49F9HWwD0e+5KKtrHRDf1i20Tb0B+U2Qd6ibYv3DMrLJjzeHjmoU8U4s1MW2Y3zeFIQAISkIAEJNCXQGWiLTYjYV/bOE1Itm7dGiYmJka+VQsXLiw+20tYPHjjp8KcZzwnzHraohAzboNEGxDqPuJ4q7hO3eMdxHYy4497BlONt4wQivsF2zBW7kHq8U7mvvf7bN1suW603W7Rduf2A8Pn7p4V3nr8jrDz8Rkjiba6x1vlnMBvb9N46x5rFfbqOSQgAQlIQAJVE5g3b16YP3/+WKetRLSRYbvooovCihUrxhJsY438f7/ULdrYy3b/DR8Ou+65eZ/THr70dftl25poRNKmrnZm2spY5uDvlhGYnaKtvhHue+YytpDDc8Zetov+7ZB9ftTTn/REz2YkqRuRtM0WwvUzxje70/eM/12/KQEJSEACEpjGBCoRbXSLvOKKK/bBmKrt/zBncpRMW8r7r2irj3YZ5zd1Z84yY1W0DbehQc9Z3NuWS3lk22xB0Tbc/vyEBCQgAQlIoGoClYi2qgc1mfMp2iZDa3KfHcZ22NlSZ1jKOL+KtsF3s4wtpLYDfomibdjTWeLvzbSVgOdXJSABCUhAAuMRmPKibRCW3JzJYbcwddlWGUed35Kar6JtmAWN//dlbCG1HQwTbcMopH7OytgtvyV1wMFM2zAL8u8lIAEJSEAC1RNQtFXPdOAZLY+sD3gZ5ze141tmrE046oq2PO22CVtQtNVnC55ZAhKQgAQk0I+Aoi2xbQx66e/a254U/t9nbw/HHPJ4z1GlzgD0c9Tpzrn9WzcUY+zV4CUOPnWGpYwQUrQNfhAUbfVNFIPsdsOGDeHhhx8OZ5xxRpg5c2bPQaS23X6i7Y77Dg3v/Ohzwntee2t43rF9OgHbiKQ+Q/LMEpCABCQwpQko2hLf3l6i7UO3zwmPPP4/Hdl+9shdWYu2xx74TnjsgbvCk571gsD78Cb+5WNh3gvfGA6Yfdh+JBVt/Y2rjMBsIruiaKtvouhlCzt27AhXX311OO6448KDDz4Yli1blrVo++xXjww33n5EOHT24+GnT7pX0VafuXhmCUhAAhKYpgQUbYlvfL9M264nZoQ//dac7EVbJy4E3MO3/F04/JRzwoyZByvaJmFLirZJwBrjo20qQx5kC7y78qabbspetMVbtObqheG0RVsVbWPYrF+RgAQkIAEJDCKgaEtsH1NBtMXyyANmHRrmv/Qd4aAjnt6Topk2M20QSG0HXFPRVuPENqB7pKKtRu6eWgISkIAEpjUBRVvi2z8VRFtERnnk/ddfGg5//ut7CrfUznqZ7FXqfUFlxgr/1OO1PLK+icJMW31sPbMEJCABCUhgqhBQtCW+k1NJtIGOrNucZzwnzHraov1IKtrMtJlpGz7BKNqGM/ITEpCABCQggelOQNGW2ALaLtp2fffWghgizUzb+MZjpm18dqN80/LIUSiN+RnLI8cE59ckIAEJSEAC4xNQtI3Pbqxv9use+cXv/qCRx8lHPBYuOHFHmHXAnn2ukUPLf4Ta9/5+Tdj9/fuKsdnyfywzCIq28biN+q22i7bYPZLOkfE49dRTw+LFi/dDkLpUtlfLf7pH/tHfHrd3bEfNfyT84bmbwhGHPLrveG35P6oJ+zkJSEACEpDAPgQUbYkNok3OZJl9TGC1PLK/cSna6n3w2vSctc0WfLl2vbbr2SUgAQlIQAK9CCjaEttFm5xJRVt9xtE2R72MLaQW79y1Nj1nbbMFRVt984JnloAEJCABCfQjoGhLbBttcibLOOpm2gYbVtsc9TK2oGibWragaEu8aHg5CUhAAhKQwP/fOVzRltgMFG31AS8jhFLvCyozVgimHm8v0bZn96Ph/hs+HHbdc3NxU+e/5O1ZdBE101bfM1aceUAjkqFXdk/bUER+QAISkIAEJNCLgKItsV0o2uoDXkYIpRZBZcaai2ijkygNaQ454UWBPz/079eFJy87L8yY+YOmOk1kXBVt9T1jiraa2Xp6CUhAAhKQQB8CirbEpqFoqw94GSGkaBt8X4aVRz72wHfCgzd+Mjz59PPDAbMP2+dklkcOZlvGbpsQ8Gba6pvDPLMEJCABCUigHwFFm7bRl8AwR30Yuiac9WFj8u/HIzDMFsi07bjrpnD4839xvws0YQdtCo6Md0f8lgQkIAEJSEAC04mAom063e1J/tZhjvqw0zXhrA8bk38/HoFBtsC7+yb+5WNh3gvfuF+Wjas1YQeKtvHus9+SgAQkIAEJSCBPAoq2xPeljBBK7fyWGWsTznqZ8cp28IPQj21sRnLYj764ZxOSJuyAa7ZJtJUZK7913u9+I+ksVma8qcdaZk5ownbLlMqmLvEujK5NTWnKjJXfmriJTptsoW3PWZnxpvYVML02jbeM3fJbU89jbWILH0VbUnenXQ9fGWNuwuEpM97UE3GZsebClgzb9/5+TTh86ev6CrYmxqpoq3dSU7TVx7eMw5Pa2VG01WcHnLlNtjAV1rNR72ZqX0HRNuqdGe9zZWy3CVtQtI13n8f+VpsMpMxYm3DWy4w39cNXZqy5sN1+2z+GBzd+Zp9noVfb/9RsFW1jT08jfVHRNhKmsT7UJkdd0TbWLR75S22yhamwno16Y5pYz8rwTT3eMnZrpm24FSrahjOq9BNtevjKjDUXYTHqzUs9scl21Dsz3ufaJCzKjBU6qUsOy4w39Vjb9pyVcXjMtA2ZKyyPHG8yHeFbbXvOyow3ta9gpm0EAyzxkbbZgqKtxM0e56ttMpAyY1W0DbYO2Y7z9Iz+nTYJizJjVbRNredM0Tb6Mz7pTyraJo1s1C+4no1KarzPleGbWmSWmcPMtA23D0XbcEaVfqJND1+ZsSrappYzWcYWUi8akC8jhFJng8qMVdE2tZ6zMg6PmTYzbZFAalsosz7oKwx3McvwTb3+lpnDFG3DbUHRNpxRpZ/o9/DxnquJf/7zMP+l7wgHHfH0ntdM/fCVmShymoh58fPWL10S5v3Em7PpcDiI7YM3firs3j4RnrzsvDBj5sGtt4XUdjuVRNuHbp8TvrdzRrjgxB1h1gF7etpCLiLzzu0Hht/55iFh1QmPhJOO2J3FWNv2nPVzeHbv3h2uvfbacOihh4bTTjutJ9vUjnoxiD7Zq6/dMS/8n6sWhT94003h2Kc+3HsNTdyNcVCnyzVXLwz3bZsVfvvnbwmzD3o8i/H2s4WJiYlwzTXXhBe/+MXhyCOPzMIW2vac9Rtv7IY885B5Pd852oRfwzXb5DcOEm0bNmwIDz/8cDjjjDPCzJkzs7bdHP1GgCnaKpVkw0/W6+HDSd/z2I7iy4ee+FOKtuEYe36iF1uaZey455Zw4MFzwpOe9YKsRVvsxvikZz4/7N723XD4Keco2sa0hTLZqxxE0LbHDgjv3XxIOP0pj4a7HjkwvPX4vEXbF+6ZFf514sBwyEEhvOgpj2Yt2nJ+zno5PDjpCLbjjz8+bN++PXvRhgDavut/HLLXn/btrEXbA9sPDr9++UnhZUvuC3d+75Bwwatuy1q03XzzzeGuu+4Ks2bNKuwhZ9GW83PWy1fASZ/Y8JHA+vv4Iw9mL9py9Rt7zWE7duwIV199dTjuuOPCgw8+GJYtW5a1aMvVb1S0nXfimC7h+F8bFOF58KufULSNj3bgu0yY4OY84zlZi7b401k8Hr7l7xRtJWyh7aIt/nSyV5+7e1b2oi2Ol8zg85/8WNaiLefnbFCU+u677w533nln9qINvjsfOzC8//MnZC/aoi3ccd+h4ZMbjspetMXxkrE45phjshZtOT9ngzKDVD3tuOum7EUbfMkM5uY3DprDCEDddNNN2Yu2aLu5+Y2KNkXbQLd4qpRH8iNze/gGsVW0lVBr//tVRVt5hv3OMIitoq0cd0VbOX4Dvz2gEYmirRz3qbSeKdrK2YKirRy/Yd+2PHIYoYr/3kxbxUA7Tjesrt5M2/jsywh497QN5j5IBJlpG99m+WbbnElFW7n7rWj7HwKp9ze27Tkz01bfc6Zoq4+tmTYzbWba/pdAamExlRa5YVNUaraMx0zbsLsy/t+baRuf3bBvKtqGESrx92baSsAb/NWptJ6ZaStnJoq2cvyGfdtM2zBCFf+9mbaKgZppqw/oiGyHDUDRNpiQmbZhFjT+37fNmVS0jX+vh35T0TYU0bgfaNtzZqZt3Ds9/HuKtuGMynxC0VaG3hjf7dc9cvu3bth7tlkLFvds957a+S1TEsePyWG8dAF6cONn9rKd+UNPDT/8stXhgNmH7XP3chhr7La1+/v37R3b4UtfFw454UX7WVoO4x3V/FOPlXG1PdMWu0d+55ED9mJ+y7E7w8sX7NoPew7dLuke+ZE7Zu8d29Of9ES4aMn2MPegJ/YZb+qx9prDcn7O+nWPpMX7zp0797I888wz92tCkbokrhhMDyFE98jPb1ywd6ynHH9/71b6GbT8j90jv731SXvH+2tn3h5ec8rd+09vicfbyxboHvnlL3/5B+vD4YeHs846K8yZM2ef8aa2hbY9Z/26R/JqoCd2/eAVFfNf8vb9mpc1sZ61yW8c1D2SzpHxOPXUU8PixYv3e85ysN1c/UZgKdpG9Twr+lwZIZR6sigz1lxE26i3TbaDSZWxhdRsp4JoG9Vu+VxqIdQmQVzGbpuYw8q8mDa1s9NPtI1su4lF0KD3tI005sTjbZMttO05KzPeJtazNo23jN3yHKaex9rEtlLRtm7duuJdMhwrVqwIy5cvH2keLPuhtgFv03jLjLUJh6fMeFNPxGXGKtvhs0abhEWZsSra6gs2NPGclXF4Ujs7irbh81CZT7TJFlzPytzp4d8twze1b1PGbhVtw22hkkzb5s2bw/r168OqVauKEo41a9aEc889Nxx99NHDR1DyE20yZn5qm8ZbZqxNODxlxpt6YiszVtkOnzTKCKE2Za4UbYq2SEDRNmReGLCnbfiMEkIw09YXk+vZSBY09ofK8E3t2yjaxr7NI32xEtFGlm3p0qVhyZIlxUW7/3ukkYz5oTYZs6JtzJs84tfaZAtlxqpoG24QirbhjMb9RJvYtu05K+PwKNoUbU0J+LY9Z2XGm1oEtc1vLDOHmWkbvirXJtoWLFiQpETSh2/4TR73E2XYKiymVgagjC00sci1SViUGauZtqn1nJVxeBRtijZF22jeTtvWszaNt8wcpmgbbr+1iDZKJTlS7GtrkzG3LWJShq2ibWo5k2VsQdE22BYUbcMXqnE/UcZum5jDyjg8ijZFm6JttJmizLzQxHrWpvGWmcMUbcPttxbRlrI8cvhP9BMSkIAEJCABCUhAAhKQgATaS6AS0dbZiOTee+8Nl19+eVi9enWYO3fuyGS+/e1v7/MempG/2NAH9+zZE2bMmNHQ1Sd32TaNlV/WpvG2aaxtY9u28WoLk5uXJvNp2U6G1uQ/2ya+bRqrc9jkbXEy39AWJkNrcp+V7eR4TebTs2fPDkcdddRkvrL3s5WINs7W2fL/wgsv3NuUZNRRMZCFCxeO+vHGP9em8bZprNzYNo23TWNtG9u2jVdbqG9alm19bH3OZBsJ+JxpC9pCvTZQdr6tTLSV/ZlOFmUJ9v++bGXrRFyfDchWtt0EnHPrswnZytY5tz4bkG3ebLMRbVu3bg3z58+vn1ZFV2jTeNs0Vm5Pm8bbprG2jW3bxqstVDS59jiNbOtj63Mm20jA50xb0BbqtYGy8202oq1+TF5BAhKQgAQkIAEJSEACEpBA+wgo2tp3zxyxBCQgAQlIQAISkIAEJDCNCCjaptHN9qdKQAISkIAEJCABCUhAAu0joGhr3z1zxBKQgAQkIAEJSEACEpDANCKgaJtGN9ufKgEJSEACEpCABCQgAQm0j4CirX33zBFLQAISkIAEJCABCUhAAtOIgKJtGt1sf6oEyhJ4/PHHwwEHHBBmzJhR9lTJvr9ly5Zw9913h5/4iZ9Idk0vJIGyBLZt2xb+9V//NZx88snhh37oh8qertbvP/jgg2HmzJnh0EMPrfU6nlwCVRPYs2dPuO2228LRRx8d5syZU/XpKz/fd77znWINftrTnlb5uT1h/gSmlGi77777wte+9rVw2mmnhcMPPzx/+o5QAi0j8NnPfjY8/PDD4ZxzzgkHHnhg9qNHsH3iE58IK1euDD/yIz+S/XgdoAQg8M1vfjN85jOfCa985SvDkiVLwqxZs7IG85WvfCV84QtfCL/+678e5s2bl/VY2zY4/Zr67hiC7frrrw+33357sablLtruuOOO8OlPfzqcf/75Pmf1mUXWZ54Soo0Hj0XjH/7hH8Iv/uIvhmOOOaYVDmXWltE1OBh/9atfDevWrSv4/uqv/mr2wvixxx4LTzzxRPYOD6jh+5//+Z/hqU99atbRajJtiCCO3IUbgu0P//APwy/8wi+EF7zgBa153NpiC60B2jXQXbt2Ff8nVyG0ffv2cOmll4bXv/712UfTyQZ+/OMfL8ZKBuDLX/5yePOb35wt205T2LlzZ5GBf+Yzn5mlv9BWv4ZxE3S4/PLLA+vFm970piJbnFt1RhRsN954Y3j7298envSkJ2U9pbVVsPGcff3rXw/Mu6eeemqYPXt21py///3vh3vvvbfIvOa4RkwJ0fbd7343/OVf/mURTT/kkEP2OsBPfvKTsxYWOJUbN24sDDn3VPett95alOq89rWvLSJTZDTf9ra3ZcmXhWL9+vXhi1/8YmDC+Kmf+qnwMz/zM+Gggw7KcrJgvETPEGyU8OU4UXSCa4Nwixm2F73oReFv/uZvCsfhR3/0R7O8/91s22ILOD046jg7bciuRCftr//6r4t54Zd/+ZfDj//4j2dnE9guNvtLv/RL2c8FMSsIUwJ5hx12WLbzbOeNnpiYCB/72MfCK17xinDsscdmJygYa1v9GrJWf/u3fxve8pa3BAIQf/Znf1YEzV72spdl86zFuQBxSeBh6dKl4ad/+qeztIMIDb+LfxCYzLf4Y5s2bQpvfOMbi9LkHA/KpglAIdq3bt0aNm/eXMwTz3jGM7IbbrSJf/qnfwpHHHFEuPPOO4s14oQTTshqrFNCtF177bXh4IMPDj/5kz9ZCLZvfOMb4YorrijAv+Md78jSoeCB+5d/+ZfwrGc9q8gQku5m8cj1+Ku/+qtwyimnFFGSv/iLvwjz588PRH5+5Vd+JTvhBltEJhmW3bt3F4szzsTP//zPZzkpU/7yuc99rohQs8gx9qOOOirLiS3aZ87CjbGxmB155JGFEGbyZeFog3Briy0wz/793/99eOihh8Ly5cuLYFluB5l2RCURU6L8ZLKpyGBewCbWrl0bzj333OyEG47OH/3RHxVO74IFC/bByoL9lKc8Jbs596677gqPPvpotmsYdkBpdwzs/vM//3Nhuzjq2MI999wTnvOc52RV5dAWv4ZnirmWfzjwFfBlKOvl+N73vldU6ODj5LJthTHhd73qVa8qfMY/+ZM/CT/2Yz+WtXDrFBWIYPwEREVOJZ1kqQg6x8AzNsza8MIXvrCwBXyz6667rgj45xacjmvvihUrCqb4tx/96EfDr/3ar4Uf/uEfzmZ5mxKijawKB84DDyNRnp/7uZ8LTMz8k4Nww5j/+7//u5jMiPJ+6lOfKrJWHBgGCwcRiJyEG5PELbfcUjg+L37xi4toDhFVJjecCcQQojOnCBo82Qty3HHH7XXGYH/ZZZcVTjtiM7eDsgFEBZuhybg+73nPK8oJcNoQHbkcOGaURlJO9LM/+7OFPeRUKtlZlkMAh/1AMQLZFuGWqy3AltI3nh8ijwQXcMRY4GD8b//2b0WQ7Pjjj88mMLJjx469zhjZdoJ5sfoCuz399NOLDPerX/3qxoUbDsPVV19dlBniMHz+858P3/rWtwrnJjplBCNYK1760pcWQtRjdAIIeCL9ZIUJPOInrFmzpijZio1eyL4h4nOpyMjdr2FOgBmOOc89HDnIVPzXf/1XeMMb3lCUncKYUknWjKb3FfMMIdb+7u/+rvC3WMs4HnnkkeyEW0xAXHnlleHMM88MZ5xxRiEwybaRiX/Xu97VOM/uJ/CGG24o5isyl1HAsy5Q8cKB74svxpwbRf7oT3G9n0QMYeqpWYoAACAASURBVLvMAXG/PgEI1gz8iVyOKSHaEBaICcRZZ8SXhgkf+tCHin1u3RHL1DcA1U5qmMgOBwsIDtAnP/nJonEKUcoPf/jDharPJXWMAWMgr3vd64ruZYyRB+4lL3lJ0Yzi/vvvLyaTXA4WB7oqkWUh+kcUimgOE8Wf//mfF0I+F9EWO1bBlwxmpzjDwcA5O+uss7KZlBFsOJKUmbLgcbCnLQo3bBZh3+RBWQ7zAGVlvbrt5Src2mILUZhhq2SuyLgTFCN6zqJGqTdzxcKFC5s0g32uHZ2xZz/72UWZNOOmYQb7cnE0sRcCJUSum2qsQxkcNsD6AGOcScbJHIC4IAOP40BmE7FMprCpsXbCjQ4kQTJsgKBYTve+lxHCMJZodWYoyLQhkig1y0W05e7X8Owz51LSjz0SFGGrB7ZA5orAKZlMShBhjh03abfYK7bKgWjovs+5CTcE0M0331wExjr323Vm3GKpZNMTLv4B1W08U9xnKt/wxdkzis943nnnFdVD+IysG8wVTVdnwBZfC57Mq2TaqXAg2Mt6wf+nAorEBH+Xy9E60QZIJlic75hejaVaCAkMBgPnZqCSiapxE3LYBEupHpu2n/vc5xZGgUETpWKhYDMsBs//b3Jii4aJAPrIRz5S1Px3RnV5OImaEW0ncpZDirtzEkNEEvEjkv7AAw8UIpmsFQ1JcChzsIO4hw0RjNjBWXj5y19eRP6xbSYK+BJRz2G8MWLGxIWDy/5RbBfnHeGWgw0wRgIg7FsbtE+J/UI33XRTYdc5PGdtswVEBA4Z82znvMAzSNYKG8lp7yAZLPa2/uM//mMhdhBu2C/c2RdCidxrXvOaxp4z5lPslgwbkWfGGoUbTiWlRAhL5mNslkBOLqKCxlRUBxAUpRojBkhzcnC6HS3slKBTZIxziaBgDj777LMbzWBiqwQXaYJAlcWiRYuKdSxXvwZu2CWBu+6tHpSTYdesvc9//vMLtk03+iBQTtaKEtl+r6ZAuCEyeNYQnU0dVAchguDGPBV9HPwD/BiYk3FD2BHob7rslOzl3Llzi0qxP/3TPy38A4JilMT++7//ezE38N+sH/wm/NymD7LEf/AHf1BsnUH8YhMEdhFuMVPIZxCcufg4MGudaCPt/r73va9YZHF0cWwRZkwe1Kx/6UtfKoyH7AoZIYRFDs5ZNFAmZErhcBSYFDBwDPnpT396MVHnUp/MJEGklyhDTA0z6RFNw/Fp8uBek7lE2HBvGRflpjiScTJGtBMJRAyTySKbmYsddIp1xsTEgCOMeCeizu/j3zkcMXuJPeAs8nxR7nDiiScWG8yxYYIiORw4CYjKWIoRx8TYsQcctKYPHDOe8ZgJbJMtRHY8e5RGkslGuLEHi3IdbDmXLBBjJYNFCTfPFVFdHAecBYIjiDj+Hxm2pkQQgo0xEXWODiK22incmnZ0+z0viF7Ykl2P4p2syzXXXFPsc87NyWEtw06xBUQEGbco3HCQ8Rma7GoXGydRUsicy1xG5RBzRc5+DSXIbdjqgR0z15Lleetb39q4gBy2DmEPVDphDxwINMqlCfwzJyB8EG74k+xxbdq3YX3lH2yVzCvBaIL7ZLAQbnE+Zn3OxcdlfcB22bZEFVbscEpjGoINCGHWi6bWh3420jrRFjNA1PcS6cGJXLZsWREZYeLl7xFsTMC5LBxEI4mgIX7IBHUKN5xfJj4ciByyKggIok2ISDJVtEynxAHnhoWOCaPp+l4cX+47ewK5x/BkkaMsLoo2HkSc9KYjUL0ePJwbHDOc3jghULLFeLHrXA42DW/YsGFv/Xl89giE8GeeP8olmzw6X+rLxmzsoPtdUdgHvGM5Z5PjhSkVAHGMbbAFFmMyEdzvWP7YKdzYp8JcEcsmm+TbeW3GS9CGYBhzK/MaUdSTTjppb6lkU2ONGTYCIDgJlERGgdYW4cazxvjZS87B72Cdg3cuL9kmoIcjifNLVpUsCusEji4ZN/6eeaHJg0waEX+yqFThMLeSEaKEL65fOfo1MEO8t2GrB2PFz7rkkkuKNRbOnQfBBoLATWbXOseDwCQowp5WMkH8NzbLQQCCSjMC/zkdCDQyf/Q4oEKASiJEJomW3BqmYLeMDf8Rnxc/F1+GtQHBTCCqaSE8ZUQbP4R28zg7lGVgKHQB479j84Fc9i0xVqJ4PGRERjqzJ1G44QQh3HI4cCgpxWFyY4MuEWDGT5kkfJnUEMSUF+Sw747oPhMaWTQiJjyATGTsa2P/FePNpVSrsz06Ap0sFVEcItWUbuIAEQHOZU8IDi6RMhwagiEszPDFWSc7jH0QsWxaFLN3kawJ0X1sgXIiImgsEjiUTM6wpTSDjGvTR9xcznOGcMvdFuBHOSERUnjynJGt4LnCFnAssIOcGubEe4zNfvCDHywy8Oxh47fgDCMoEBpNRXxxFiiBxh67SyK7hRtzMc57UwfMmE9jQLFXUA8njbmLQBq/LZftCDBjXxhBUwKPlJtx31m7cCibuv+d95L5gANHMXa45Z6TgSVYgvOIM7l48eKsnMjuQHSuWz2wX3xEgqPcb0rjWdcoKYxN37Bp1g3WuqZeXRLXBbbLEGBAoOEj4A/EvbjYCTaBP0a1AOWzORzsU2NdYI1lrMy7iGB8XtYI9jSSWGm6CU1kxbNG8I6AL3MrcwIBJwQ9B8KdcnVF25jWhTGzwR2xgHPO4sGkRsSMiD8pZOqnKYmirhrBRnfDXA4mMyLrRPdi+QWRNSYRJhOOpiaKTkYYMF03yQTi/OLoMk6EW1zcYgQY8UmHw6YOJi6ippQHYAdEzXAaWOiYQLAHmOby4MGtuz16jO5Eh4hFmQmk6YmCRY69KmRayf4h3qij578p483tHSuwRbhRPhKFGw4xtkxpL/ZAlhgx3zTbuOhSYkynQBxcOoBxEOnLzRYYF8Eloqa8LgMHGMccO4jCjXkZMZ9DlQDjZfHFHnB2EGo0JWKvHeOPzRJwznIqeck5s0aWinUAZmQuewX1yK7hnLF25LLnjnUX54zAHesCawU2gE2QkWefTZNiGFtlzSWgS2kW8yv7aT7wgQ8Uf0ZUsO5SCkXzDAJ8TVc1xPW+VyAanyy3rR4IS+59nBfY64wgIgAd3x1GgzqSAKwPTb2zkTWX54q5CxuNDTrinitsGGFBcPeqq64qxE8u235igIHnPopgKqEQlgRzqHSAbS7vIYY1DAmWw5ltKfBlqxXrMRVa2EQOvkI//zr78kgWDCYyJgoMgwgDDgKOJYZBiVxnJKIpIdHvupQ1EDFhYyOdlRg7ZRkYRi7iMmYjeI/RBRdcUJTpxP/XKdz4LSyGOMNNOWkINurSyfBQEhtLXhBuZFopO+KgU1FTY+y2hX7t0eFIVii+nLjp8eI8Mh6CDLS9xRln7DgPOLksLEzMTdstixn3nSwFk2u3cMM2mC++/e1vF4sFAr5ptthE7F5Gpoe9uDjBZIvJuJHNRBznYgvRhuN+QOYBstfsWcMZYuFjz01O76/BCUZAYKOU9VIGxT/Mazi+BKMQH01nh3utFbkKt9jki38zB7AG9wvq5bT2EliIpZqIN4Q7gQZ+BwEdmgs0GSzFVsn4IHQ7q0Fy7XDbeW/7BaIJOiEsctjqQdUQgTyqgtg/HBvT4R8QeCTTiqBAdPAOsSbnMeYnMmzxdRPYKGNnHqOCgaxVbFRHFjvuvcrheePZYg0jKdHZGJCSSIKTZNhyEWyIMjq08+ytWrWq8Gvia2EI8iHcchZr8X5nL9oYKFFpImVETYmaI9xwIhBDLMJNt/PvfnjY4EwGiHGxOOAwUrOOoseAgc5kkkN5Rhx7r5cl8/+ISLKo5GDMiEYaIFAyQnSMaAlCLb6HDWGMbeR0UONN9Iax594eHUeHAAn3mwxrPFjwyHYzCTdttzz3v/d7v1eINrKAlBaz8ZlSEVr4xoxbjo45NkDkl46m2HCsIkAMrV69ulEnsvOZiaU6bMbG0WWeiu3oiQQj6nMqd2HszAG8R45qBqouWJj/+I//uMjAI9xyEO3D5qUo3JouieweZ1wbEBSDgnrDfl/Kv4clzxXBEOwB55IsMUINe2hyz110FBkXwUbGyjqLb8C8lbtwyz0QTeCR8jdK5Mmsdvo4lMjCOe7DTGmT/a7FfmFKzymXjkEFssGxsqXzN+Qw3s4xENSlrJBsGv4tBz4Pv6fp4G4vVvgMZIR58XtcF3gemRsIpObkk/e7160QbUSgKdXC2cFpj8INB41ULI5ELosyzgN7QCh5oH6asjhKHYhO4lRwkHFrslNVjPqTrYQnkwLRp7gniL9HDDct1HjAiN7EcbCw8Q+lASzC7GXCqSTChzOPI59LVAeGTLo4uJThdEbycm2Pzpi7OwPy/3CAya4Q4cuhrCw6NTEyiRimNBpHDFshW8Uzh8OW20FUkqYd8fmKjUgIQOSyt5VFgchuZ3kxCxslRTx/7CWOFQ+58CX7ysuS4cg/rAdRuCHquzuKNjHuzn2tTWZ5xvntOQb1CCaR8SVbxbOOs05QBGcMsc79Z68SjVFY23I5Ove1Mk8xBxBwYk6ITmNuryYZFojGUceHyGXfEpk2/DD4do4J1mS1sIkc1jJsEtEWAzWUSLIHjOwf5ejsGc7p3b2MF18L34sy3ti4gzJD/BxYU1JN0DeH3hI8a9xztkywlzW+J7lbuOUyN4wyjixFG5Nx5wPFgsH7zYjustiRYUO4YTA4QPGt9qP84Do/g5NOdJfoGWns7sm5yRR89+8mksPERnkp4pfMVexUxELX9MuSieYxDsYXnW8WZUpeEOksckQlmThwMFmkY011nfd41HNjs5RxItzf/e537/0NubVHjzbKwoHdEm2irLCzpfuov7nOzxGcIeOOkECUReFGJpv7zu8gYIJzwQKI49500AEe3Z0Xea5Y4JgLcC4plSaIk0MDGhhy7ykhwmlk3yqlZJS60MyD+Ta3g+csNpVAuNF4hLLpWEJE4Iej6db5vfa15sayczyMl/3iNBiIe4EIoDEn5xLUYxyUveLgUirNQRMEAiNUBbAHjIAvGYAcmhAx9zPPMi6CtoyRQAjPFQEoBBvcc2njHu1hlEA0VUWU8bFnrKmmRAQcGQNrAs97L+GGA0+wmiYZTQX6mbN4rxlzP0KXe04GEHHW2ayO+Yx1mLk3BwGEPTAmfDBsFqHOc0WTH2w2vricrSm8noCSyaYrXvBzud+INfxEbIRxUSqJcGPuYP1t05GdaGMTOYaKc0NGhRQrDxdRByIQOOxEI6hNpfNi5wteU4LnwWODPv/mZaJEGOLeGlKtvKwPg41OMXXLZN+amii62ZAB4oFj8UBcMClg0DRzaPpBi2NljPGBouEBCzPOOtEnyhtgj03gXOJgMPam09vcb5xcMn608O92chCjObVHhxvOBE1+yGYjdBBGuXUG7LXnp1u4pXz+R7lWv86LBJlwLnAqsOO413WUc9b5GRwaHF6y15TDUvoSnz9KzXAecnmNChwQ6Dg7zA1kKVesWFH8uVu41cls1HP329dKx7Vc1oTO38K+JTLYCGDWM5wwHMwo3JoO6sWxItJ4sTeOJPMt6y5jw0fgGaPShYAejhpbLJo8mMM6X+wdhRt7hXHYWYPxf3IoQ4+cRg1EE+jhtyHampoj4EsWjVLu+C62TuFG8JdMLD0Qmuq8GPc1w5fMFMmJaBfRh8HPiXse8W1IVuRy4CNQmUUghPtNUI+9YAi3zg6z+JTYQtMZbjLxNPHh2cIXo0okCmCEG0cuGddR73F2oo3yGxbi+B42Ir5x8yVRP4RPDlEHFgtSxEwAlOcR0UO4YaSd3exyEUC9DILJggUDYUykDDFEcwy6/uRwIHB46OgAiAPMJmfq1CnVQ7SzGDMxMMGxQOfQFY5xEk3FAWasvYRbDmwZA1kgJjIcM5xKxo3jG4Uv/HPqDNg24Tas82IudsA4EOnxXZKdz3/cd8c8TNY7F4FBiQ7rAYswiy9NHQji4fAQDWZe6+zE1jTrmHnPfV9rtAWcW/apENjLtUkKY6X6gkADmROEJSVxBO/iK2mYw1ifc3HMBgk3HHQy3U3vG+58VkYNRPM5jqbnh37CjUY0+I1UkzRZ2o3fyGtHuMed+yrjPIsPFt97R4lhTk1HuL+IeHxaAgsERgjq8cot5on4jlkCZ9hBU+K9034Rwogcqm9YK6hwIZBDhVYu2xEmuzZlJ9r4AQg3jBenFxFE9ISsFlkARFsO+xMwTMoKeacD7fERPSwaZAcREwi3GDnJYW9Nr3IXeNIw5SUveUlRp4w4Yn9ALgeOInuV6FhHVJ3GCPwZUcHfwZ/xMiEjPHLZsIuDRkSK7GqncMslOo0tIHzJUpNBYbyUwCDYmGip/6b8mIktt6OXA5nL/o/YuIc5gWgvr3Egut+GzovRZjudRsQQDgY2wbyWwyIc7RFBTLks48JRZx5AsJF14Tlr2nlknNgqFSIIYqLlbM6PB3/HvEWVRi7vkoxj62UL8bnDBig9zuVgjcUZJ3tNAIrSPEr9yazl8C5RnFyC0KxN7K2MpYO9Mm74DLkINsQu82rugehYmcUzhBjDESeD2Z1xYz5GZMTXRjVlv2SwyULFTGBT4yhzXWwD/zy+goJnkMQKAeocDp451gHmBMbEliX+zBgpl6S3BM9ZTuvZZLhlKdq6hRvOJYZC90gcdjq/5HCwkPEAUhfLyxD5M5Ec0rH8XXyLfQ7G0a/cBaFGlJp0d9OOGZm06OzAj/I3WndTP829R7DhSCKGmKRxKNnrRIat6QUa54ySMsbI/e4Wbk2XbXY+L7GpAPec8iwaOLCXDccSIcykR3Akhz1hvZ7z3CL/cQ9u5EpJDjwREjDMufMiWSn+YY4lI0GwgQWv8/2MOcy13WOIL5lFZMYucWS3eQbJuDVtu3EPG5kgWo5jE5TAEenNbV9rZNsmW8ABp8wcu0Wg4zgy79JBGDGMLZMZbrokknWBVxPhE2CrrMOU5tH1mD9js5Sd5rQ+INZwynMPREc/EbGOICZDRZAXRx2+VI8Q3IFv03ta4zNGxodui2Sl8BU7D6qFWJMJ+uV8xGwxgQe4soewqW1K3ZziO+JIlOAnMufim9McBYEf39maiz2Mc5+zFW29hNs4P7CO72C0lEOS3qZ8j8wazkIUbDTJIEuRS2kkkd42lLsw4ZJ2Z9JFTCCGiZLgoMWXjVJDzWbdHDaWdwshMq40RUBE4kCw+CGIKTdjUcnpYGxMZJQS0awBAYydIDbYZ5VLOVE/ZlG4Nd0eHXa8GBuBRsMGFl6ivPw5dojMsfMi/NirxPNGNQOLHc4NzxbCDbGBcMsh4BRtgH0zPE84uGSFsVEcIEq62UNKJh4Bl0NnRhxIbIGyPQJjOO4EHpnHEHE57Wttmy0QzKMkksASmSBEG9ks7AAHLQbPmhTuzK/YAD4B+65p0kD2j/FSkUMwEiGPsCBYSilqDkcbAtEEx6gGoQEVAd3OyiyaYBB8YF7Dn0Ao88yR0c7loDkZ8xjjis3TGDPikzUjh/kLVsxRPGfMXzxrnYFx7ATbZX3IyVcgQIp9sP7iz7CN5vzzz8+mCqsKG8xatEXhRgYLhyKX7otMxizCODU4O3ShoYUsNemxzTsPX3yzfRU3apxz8GAxacENB62z9CnHchdKTnHCyKbxwmGiIUSleecKEwPRUxZmNvA2uSDHewFDOhNRnkXzDhYQhBvlcNRPs3+Fkq0cFgzGSlkAAhgxTASaPUGUkzDB5XhQwkmn2M4GAzmOkwUX4YZdUgWA/cIWZ5J5AOa51PhHfjxXNPpBVPAewbgviEATix5ZgPjy8hyYMyaYEiklYMa+BNYESg4peeEgg5GLyESg8QoSBCZzAk459owgfuc735lNQA9uudsCDjpraXyvEgKIjATlxzBlvqX8kOwQAQjmXoRxUwfOIgExfILogHcKt+j8MicT0Ol8rU1TY+a6zGMEounUnWsgmnmAeYuj0w/oFG65ZH0GBRxj51D2rJHRpKSXOSKXtZi5i0AITUZYv7AJSjpzeqVSJ1+CJLwLGd8cMYyPwzEVhVv2og3wLIA4bjnsU0CUsQ+MiA5NMJh4KSljIsEBJh1PvWzT5Xpwi93gWDxY9HIvfWLxJaXNBMwCEku0YMzDyOLW5GLcPQnjPHLfO/chsKhQNsBeMZrU0Go2B4EZnUjGRgSSbBqODmVFlDfkFC2D87AGA006N72u3SncWHhZ6MheEqWELfuAcnjZKM8SY6UUmTIyssBkBhFvzBFEgRl/DjYbOVMKx0LFvEBzEeYBshQ8ezm9G6o7iEOWhb24CAscsi9+8YtFBQGBpxzWssiXuZXAaK620P1CXAQQazBBPBohIHwQG2QDmj66BRs2wbPG89RLuDU93nj9WG5MWSF/zjUQzT5W1gZekUDgsbMbM89Z7IWQu3CDO/MabeixX0RGk0kJtp8QAIvc4jtx2QfGOsEraRCYHDnNXYwHeyWQw/xFpROv1GEuiAKYNZg1o7PxSy7P3TjjaIVoG+eH1fWdXt2UuBYPHs0c2BSdg8PTqxtc3GeVW+kTEy9ZKZxbIuksxkQqediIpiGKET9Nv5C826ZwyMi0IdriRMZEHF/yXJcNTva8OLiU48CS7AllDZSZ4qzjUFxwwQVZvCes83fl3mAgjhXbpWyPMhfKSWLGjQWD543FELsloJPDYse9xyFj7yXv2UGkvetd7yrKIikro3KApj45jBXGZIGoaoAhAR1KzGLjDuyauYES36bmBu5xnO97BXGimCf7imiHew7rQ1yzmGtxfuM7JXO1hW7h1mmf7BtjSwJ7GZs+sEf+4dUD7KuJTcpo9sURhRslW7k1eiJjTUUOJcZUZeQYiCZoTuUNTTDItGK3CI3YERKxkVNlVrdvk1twND4v3a/PIflA0JHMNWKNf6jUYo1gr2guB/MqJZD43u94xzuKdSDaCP5OLpnLKnkp2kakSfoVgyWyR1167m39e3UA46fmVvqE2OW9fDi9RMoozyLqjzNBZBpxQaYwxxf74lAS1WFPAk557AjH/rX4stcRzau2j+HsUD9PmR5ORGfGknJUyuDorJSLI9kNItcGA3GcZIcp4aQElvKtbuFW240tcWKY0mwEx4cSGP5MlJcFj3e05dIUgYUYB5g5gSY5zMHszWWMOXRc5H2MRPZXr15dODf9gjhEeXEuyGTmIIZjIwH23DEH8I4l/qEEKldbwNy7hRtMqRpgLaZaIIe9QLHyhtcBYbeU7FJx0XnfKUdmLs6hlJdnioPKofjqDAQmzTByC0THKS865bBmD3Z3C/9cKrP6+TZtEG5UA1CVQ9lm5wvAu/e2lViGKvtqr4AONkIAAuGWw3NW2Y8Noag6mcEJb7vttj2kQD32J0BEl8UBQ+ZN9kTJ+HNubf0ZeZs6gDFeJgWi/0y88CTDRkQa4Zbb5Ibg5f7TfAbhToQfp4fIH62EOfhvSrhyEUGUDhCJYmIjE0B0lwmNiTiHEt74tLEAIyYo4SWqFzuZ5tZgoNf8iLi49NJLi8BCFG78N80ycoimw5bmBziKtBxnvwLZK4Q8lQEEHzhwMnMQFZExcxmdTSkt5R/GFoUbpdNNrVc8S8wFZNQpx+G5omybZz73IA62QGCBPYE4YDi4jJk9YmRYqRTIyRZiCRm2G8uOyRSzdxSHncwwNpzTWhGFG04je7PJYmMvZN3IDuUS/WecbKGgAQYH+7JZLyjZ4/nKZQ3rNed2Ztxye5dZHG+bfBvWMPaOkglmTli1alXh41Khw1YPSicJluXgM2C3jIvnK77DGYEc54W493WqahlF25A7izGwAT6mhD/60Y8WrehxejHqXNr6t60DWCwbIKLHoovjQ/c3nHUybyzSOZUSRYHJYkGnQMpHmODIAuLEUWpG5zIW5BwcCIQwEV0iqBz8NxkUxsaLh8ls5rDHKj5+sdsebNm3wIGo4PlDYOTQYKBTYFI6xKZsynkRE93CLSfxw9zAxnfmMYINNGpg4idLyKKX2xEbNGCvCIwPfvCDhaCIzhkik5K+pvYo0KEs7qcjQ0lQD8eGNYHnLOcgDvPX+9///iIzTGCMgzJ0ggyUeWMfuRysrbzwnYAY9opAo8kA+9tx0NgHROVLkwfzE4E8HMXOiH4UbgSiaOBA1QjrHBnNJuYGxoNwjK9AYP1lCwWCEhsmGIKoxBYomYcz/k3OR67CrW2+DXaBX8ucwD7c7lLJ3GyAbR34XARAqHTgmWIdjsIth3mhTmaKtiF0Mej4hnomNRYQoqtkL5jYcog88BNy7wDWiZkFhPp5yk2J7iEkqJ/mHTt0UqJsh65FOOo5HdTKxyYNRKqJRrIAE5HMQahFVky6ZKiImuLgYKdkUfhvmOPA5/ISV2yBkixKy+KLe2NUuvP1CTnZAWMhC4SYYPNzFG44ZgQe2CSfQ5etKNYYE1FSyh8RHHQ7JSOMA0cnQ5zJXA5KpJlbWYCZC6hq4BnrFm5Nj7dTqHULN5653II4nbxw1gmMsXeJ/UDYAo094p7XptnG67Pe4kSSUY0lnfG9nPGdnk3Ou7H8jWBCnAMYOwGc+D42yntZ22hE05RgY0xR4DDvMzfxjHGwVuCsEyBlPiB4SjCSypdcyqQH2SO/C2H/5je/udFGHp0Bvbb5NohMys4JmMZ3xCEMCOQQiIqvJchhXiDQyPqFveKXU5nFv/EXeQYp8eVocl6om5OirQ9hnDImMPb7sBeBSRiFj/ND+QATGi/MbLqEoI3d4CjJWLt2bdFcBKeXAycIoQFXNpQ3XUKCc8BiwIZcsmlkpSh3YI8dGTUEG04wkwZ20FSpVrf5EoFCUFKqR5YNm8Ve3/a2txUfxSnGychlUqMRBrXzCDX2MVJySqlZFG4ICjpd5nDE8ljmBjLvOGeICaL9BBwom+X/5/J+RiZ37j2Bkc55ijmDv2N+o1tc03NYvLed7yqiHIdyaWyZPWME6LXE/gAAIABJREFUHMgQU3rc9KtU4ngHCbcmO8F1Pyvcb54zmnXQyh3HjKYuOO50s6RclvHmVNnAs0aGnSAp+4U5CEwiLhHyTXcRju9exBZjJ8Mo2Ij+M2fh7MbOx8xjTWTYOm0hZlDimsveNX4H70JlfWtSVI4yvzMHYKs57F3sN942+Da9xk5GOO5fwwejoQvi/UUvelEWYpgxIy55hnimOAjqUClCCTX79vHJcn8x+Sh2PuwzirYehOJLXCkdwHiJTrHxnZIMIjvsU8GRzyES1YZucFFYMtkignAQcCLIqNFlK07CLCA47k1vHKVUhDp/XunARMHkQGciMn/8fyYJIqdkrPhzt1M87KGr8+9xctkX9p73vKfIoMC+U7jlIihgwHNGduqss84q9loxTrot5uCU9bpHdDjFaeh0bhBuLBg4RFHc13l/J3NuOpviRPD+SIINNM4gIp1jUx9+F4sRZccxg43t8uzh/J5yyimT+em1frZznuoWbtgvAT5sOpeD+Yz7zxrG88ZeNgI3CDfWNNa3KIyaHjOOOXMuYoisMO8PZI1g3sJ+r7vuuiJw2mTQKWbY2AfI/ebfRPoJfpBZo/om19JC5qn3ve99RVaVkk4OfBoEMlmVpsVwP/uLbd3hSkYltyMKCcaFX5Crb9OPWwySMicQyKM6gwBZDpVknaXGZANZz5jT1q9fX6xnPHMEqHNoTpXCLhVtXZSZkHEe2ehM6QiTHAsbGQAMg7/PpQtYHHru3eBYhGFISQuLAnuVyFL1mtxSGP2ga5B+5yWNOF2U5jB2yltY5OKLhxk3DjGOJM5PLpkKflcsI6LckEWYwAL/jwwb9pxDoCHyx+GlYx2b9VkcosBE0PO8NbVnqZ99sI+JZx+ByaKMYIdxTu8EiuWmvJieseLkEtiJe3/Ye8VC13RgpJMxDgOlsIyTphiIiNh9lQAEwbOmRBuZa7I77LVl/icr3Nl1kf+PuIh72nLKsMGY9QphgS2wpsVXENA5NAq3zlLJ1PNv54uzccTYD8icS2kse8Eo56aagUoG9jfyyocmHUmeL4JNZP2osKC0FJtlfFG4pWY4yvUoQadlO4IHzpS+ERzjXZ2INvY05Tjnxt/GPED2vbMMdZTfneozBPfZi03JMcHdHH2bYSywbfwGyjuZb3NZ1yh/ZD8261b0CaLIpEsrQo55OCc/bBjrMn+vaOuiR6aCheQ3f/M39zoOdI4EFBHgHI42doMjS0FGgtLH2AI57rmBOfuucil7imUk3G+cHuq9ifQxicX3w+Q0QSDIaDvPXhqi0ji8OJedwi0Hu41jwCnjiC9J7nR4sQmysZSg5sIYG4AtooKOVUT5EUGU0BKRJCObwxEXMjI9OGmUasZ22HDFAcZh4/83XaoVeeEAIxoQFDi9vHOLl7kS5SXIQ5MHnMkm97fGPWCUD+KcwQ8bpqwMZ50ybwINuWXYYsk52WGCTvDlvkfhBmPK4oiu8+5OXlWS+uhs1804ebUDFQJxfygBHewaYYFobjLDRpMOSkqpBiGr3lkhkrtwgzNjRGiy/jIP8E5J5ljmYZrS5NSYKrUdlr1eDDjGSpEo3HLzbbBh5lt8BspkY5fmsr+/zu/jD1BxQcAmijaarLEm51Q5VCeDznMr2v6XBlFzInksDDxonQ4vog1HnjK4HI62dYPD6WXRwAljn1hsjQ5LfgtRdhaOXBxJxsX9/sAHPlCUwiIoyVDxsHzmM58pFj7EWw4HzhYlRCy6tHVnky5ObhRuRKnIbOZwxDIH9iYRoSYqyd7F7hKzHMbKGLBbymGJPLLBmQwQ4iLW1VNyxiJCOUnTB45tfPkp5W+x6yJjwxln0eMZy2mRZszs/0EAxz2h2AglnbDFeSfj3UTJFvee+xxf2o1wYx8ukf7cuy5iiwgzshPww7nBYe/ct4Q9xyZKTdtuFBSswb/xG79RPFPYBnucKY3N4fkiYENgjKh+r1JS7CVH4cZ9Rphxr3sJN7KYrBdk5nM4KDcnaEOVS9P72ofx6K5g6SXcCO7k4ttgwwQdmBPwD0hOENxjv3tOlReRO0FRAmOsu7T4Z4xsSyFoQqCXsuTpUhKpaOt6GnHQcXxxdmLLYzIVGDWTGaUaRNZyUPUsDkSnEROMLeducExiZCaI6hHpJTIZW6PjpLGgUJ7BBJ3j0Zlxy3VyoDQW55aGOQgMSvfYUNx0GVGv+0lEn+YSZCxgixPMJn4W5xz3AsGWyD6OOnXzLCLMEQQZKJnDJnhXVA4ZQcq12KtCQxSetei40ygFp7f7BbQ5PG9kr9lLQ0OEKNqY32JWpckxInjYP8M9RkBwj9vSdbFzf8oFF1xQrBNRVNAmO8eGE71ekMs9QHDGvVdN2gMZVoK3lGj1Cy7CmIAUTUia8hW492QseWVOfEcnIjM+/3CmBJXAafdLv5vky7UZL0Ec3snIepbjEbuW4tvwZ/wbGvx0bkVgTiNoxv/LpXoIlgTDWH9jZQi2gohjfaODaE4HfiJrLusvz1Ns/EOmkBJ09rcS9GV+zinYn4KhmbYQiuwJqp0FjbQx+5qIqGM0OZWY0c2HsSIsGSfvW4qbcnPoBsdExqSAEKOtMFkeMj8sdDx8/DdRcz6HIObPRC5zcHr7PWw5CTei5yzG8KJhA6xZGMgGIDCIROG0E6kkGkUZV3wvT4rJpN81uN9kgcgKYrs4NAhMHAnGisjIIarKQoHDQ5CGhYBnDYeH/8/4EWxkA2DaRPZn2D2MZW+dPBFzOBA5OUGME+eRwBNinVI4ov3YBfMY81x8L+aw31zX3xMM4zkj0ERZd3yHGcIt566LkQcOWXxpMpl2fguOD+tZLvtwYckcxjOGiIjvWWKtwNlFvOOY5dAtENFGBQ522l2iSTYFcdm080jJGIKBShCEOePk+SdDiJ/AfIvQYI822Uyc4Zz2ODMnsBWBcRHopbcAWxJyafrGs4VwZ78a95vOqzBl/op+Is8Z6waBBgKoTdtE5/xImSFzGXsZ4zNFMw+COk1ns5mvCOriK7BWsQ6vWbOm2FvHOzpjdQvrMAf7G7FjukeyjkynQ9EWQpGtInKOo0upDosHkxqOQy57g0hts1mYLAUb81nQaO5BqU4ObU552Ji8cMhi62jGTDYFMUF7cZxh/h+dGJuKRPZ6uBk7Cx4le5QNdItIFhD2rDB5NCUwcRrIBpNBY0Jj0zN7VOJmYUqJyAywF4y9Szm17ybCx9hZfBE7RNAR9ix6RKbjS6qbYhubt7B/CqcGpwdHl8kRJ4I26ez/4YhiM4dN2oybshGivSxeOOMINPaq5CKEu583SmG558yxLM4rVqwI7Hel3IXyPSKpOMY5OOpx7Iw5vkyboANigwY65513XjYOQ3wdBa+dYIwwJCLdLdxycW4QE2RVsFmcc5wzhEYUbvw3Zb25OL3RieQ56wwwkR2CMcFHnPSmjl6lxnEssKbMbNGiRcUazFrC/Nbk/sBOTsxj3HcEZKzGwKch+8O6QUCdIHoOBz7CJZdcUlQJsd8SwRPXjyiAEHLsF8vBdhkvgRF8RpISBB7wZQhCRZth736TDZQQkwQWGCPzPz4kJZuMqd/7OZmD2f+cc/Ofuux12oo2IuYYM2U5OJCdDxjGQMqbphlNdd6jFIsyN95Tg8Dhv3m5M45CrD+ngyGTXNN77XoJtvjeLSa32HEzOr2UQ8XucHUZ9qjnZZxwZbLgzzjtRHdz6lzIIovTGCNkOJHsDUT8xhdfsjATZWUDNBnYXDJBTK6MlUhefD8QkUhY45jjDFGn3tQC12272CocYYgAxqGkAyOlRGSAKMcgitrUeDvtmrERnWYxxgHG6SWijnCjOxyCKKcoJDbKXjUcXOyUfXZUNcSGPwROEHI57K+g/IZobgwudQs3nKFc9qpgE6wVBPJgSxYeWyVIQiASUUHHRcrOcjjITDEvcL95D1R36WauL8jFBgicsj4ggJgD+H9kXqgmaSroxD2FKYFn5lh8GvwC3tFIFQaMsVUCI7ClcU4u60N02HHUya4SbIgBMeY2eLMPl8BeDgfzFWxZkxkzc1fs0Mx/4z/k8E6+aBM0HUGoI9QI6hJ8pIKMwBnzG/5kkwHIuM+OHgH44azHJFGYs+IrKPoJtxzsoYkxTEvRhvOAI4nDS6QaJ4x/mNBIfyPmMOYmor2xxJCoP44jhsxiQESPaARZgFifzlgRn02/fJgFg8kVMYmAZExkKHifTnQaWZiZLHAomTiaWuAQv0yycdEiiwZHMlOUONANkD/nUjbC4kC7W8QNtegxyptr8444iWHHLGI452RgKWsgugdX7AUhxCKNyGgy4tttu9gpcwNlpjg/LGw4lzQjwVFDyOUg2HAeKD3GVik7pqEA/ybymEtbbGyX4BdZP+wBkYbDE/dZxb1XUbg1+cwxL9E+moP5FdGGY0M0Pa4DZIiZwxh/k5HpXo4CgSfmBuZVounxXXf8d5PPV/dY4yt0WCPIYMd3rkXhxm8gqJfrwRpBhQtl6pTIwZasQA6VI6wJZNQIKNBQDZ+G9Q5b5gX1TT5fve4ncy8BMuYs/BzmC4JPdEDmN+C44yvE/a5N2wTzAcFmssOIM+Zcgr3Mb8wLiOHYuKjpsfI8UXHD2kXFGP+Nj0YwOqf3yvI8kXzAN+hcV7Hl2Hkz7hXFFnLaI9jUPZ52oo39KUQiYwQqlg6wgNBUgEmOSElTCx37fnDGMGIMFGcHR4fUMRMF7xAjYsIYmeTIvuSwYMRJgYk4Cgwm4njQpQinMnbfa8rgY8Q8OmOU7iHc2VPB/hqcYMQ7zJvenEvknDIsHDCaX7CBnH1VuQu32N30hhtuKIIfOAs4vNhAjEw2df97XTfaLk4YQoKoNM9ebPJCCXLMaDY1boI2cU6CK7YRW7gjhijbwhFmzwKMmy6ZZm4iq0ajmTg/9dpnxf/js2Qwmwrk0NgJhi984QuLOYosFfMD3Vhx1Ogey3zLvIzDFgNpTdlC53Xj6yjI9sCboAL3n/UNp5IgXy5OL5kT3nHHWkv0nz0pHDxf2Da2wNyRwz7cQfeWZxEhxDzRq5y+SbuAIetXzFZjH2RbWDeaLN/sxQRfCxtljohih8AJAZTYTKlJlt3X7n7HIf4YAUmeO7La+BC5HLFxB/MWpbAIorjOMR/j5+QQfES04X+x7aNz/sePJEnBlpSm17Jc7mkcx7QTbTx4bHCkVIR/MNwo3Kihp5SgyYOSJ5xHysmi88t+JSL+lMORzSIbxEHXxVwiO4wnTgosGJRm8RDCm+gZEdUmMpfd9zIyjVF0nHOikyzEsbU/k3CTL/TtZ3+UknQLtxy7LmLDCDRYI+ApeaFMC+FGUAKnMocSuG7nl0gkdsBLfXEccYDIsGEjTTbyoJQMe4Uj5SSUyuLUkO0hU8xeCsqziPYSYW+60ymLCqVYCHYcBJhiBzz/vYRbk/Mt4hfngPkJMcb4KDOjLJ2yU8RQnH9xHnKJUnd35iXzQ2YC4U65MePmz7mMl3tM5Jw54D3veU8hgqMt8FuicGvSFqbitQlAUEmCMGoqEN1rDcZX4IilbzxrHARVycbmItqwUZ6j6Lt0C7cchE8/u4UxFU/sCYwdYxFD/JNLeSxJFF6tRHlk515RuFPxQtWDom3fOzxtRBtGgLES9Y/vMELFEzmN7zABTdPvK8EB46DkEYcCAUGUjM36/INwy0H8DJooYhqeiYJOa6S1m85UxPHiQOLQ0MiDiOS73vWuQlAghljU+DOZTBaNpiL/g5yHXsItJ2eDUjfKOaOziC1gv4hgnkFeQJxbdDryy7GEBMFGh00y6jjmlMGxP+Hd73538d+xxJAINfuZ2P/RtN122ijNRRgzUf64FzA66znss4p7GmP3N+YAbJYsJtkgju6uojk8b7068xJcIMhAuRGNPHLpEhl5xYYNnR2ZsQXmY+wkt/K9HO7zuGNAXDBvIDhyqcbhtxAgR0iQEWaNxRfj/XZUChCEIiBFACqXPWz4YAR1O0UF/+/3f//3izUu+o/j3qcqv8c8hb9F5QJBEAQPZabdwq3Ka1ZxrrhXlKBkDDjy/6gowXZzC/BW8ZvLnGNaiDbKX4imMpGRTYv7rnLc4EgTFKLqiLPO+l2cYR4+9rlFZ6LMja/zu9H55besWrUqG8GG00ATDOq6KYVlwyvdqSiFIpOJI8QEkUsUqt89wilmIcmhDK57jPHdW7TxJstCXT21/kzARNfpztq0qBhk+9F2sYGmO3Ai2AgmwDEGa3LLVA2yUcbOQfVCp2DLrQQuCjfmA5xFBGYu3d/68W1LZ14cDEQwzjrZTEojybjl9CqdOtfCps6NTWMj+BA5ZYNYb1kHKEWOB9UX/H8OxFEOZZwE+Ak+Pu95zyuC5AjL2JGX9ZfgOnNEU42euL/4K7HpSXzHHUKNYB7jje/nRLgh4EkE5MC21zPBfEDzLAJ5VI9RmZHLXtGmnuF+153yog0njLIRHjgiebTDpoQoCjcEUk4bHKNThkgj4kTmjweSCBTGTEQql0mYyA4TGN2HuqMhTHqwz2G/XTR+xoTwRUQwZiY+RAWlXGzUzjmD2f0As8eNrECOtgBnsiuU+bKIxPfWkA1iUSaT2fRBAId/sINe710iQk00uKmDQBP7GelUR4kT++vYoJ9jieEw4Rb3YTKPsXeMTGtuzSaicGM+IIiTU/fYTr6ddsv/z7kzb2yQQwMlnDDKTtm7wnPFq3T4e/bbeEwfAjz/lCFH0cacwFxH+Xkuaxk+GI4xGWsCDQQZY/UApYZkBwlENbnnnTUWkcN+VSqaeKVSDJDyChgapLDvMr6fLxe2gyw9dpVlPcZHyDm42+QTO+VFG5tdeRE1GTY2kiPYKCHBocyp3r/TCDBeNujy8BE1IVKCk5ND6RPjxMFh/wyOJBkqatBxLpnQcj+I6DHpxhfO0oiEzcTsbyQ71PQBWzotUgJHE4Hu11E0Pb7u6/ezBUpdaJrDEZu+EDyhdT7vkWrqiHuBKMmisyXzA62FmxRovVh0NmXoZNwt3HIoMRx0L6OzQ6CEeZhILzaQoxPRXSrZdKl8J9dBdptLZ95uO6DSgnuOU8m+QCL92CsBJ0shm5oB018X/4WAHY06+DOZVxqtYQuUGtKcJqf3xpEVjg3f2AsYDwLpCCMCfTmsy732rJG1pDMzVSJUDuCjUSqZW7fb9FY4da44pUQb3ak4WGxxxighYzM8Qo1ugNTJskmbd9rQKAEhhCjK9UC8McmRYcuprhe2n/vc54pmIyy+lHExEdPII/fJIbaWZpyUbBHxpWQvlw5rCHWcHaJ4NPRAuGGzuUadBtkCJYY0oWGvFSIJG05ddoZtcs/Z6B6bDpG1ZiGjHTIinj/nlBHuNR/1Em65zlvd40K40fyJ+TYHwQZL5n/Wie7sehRu2EwuzRDgiSPZz25z6czbfd/JpFHZQFMfqllwdAmYsucmJ7ZteY7aOM74ShWeffa1x3fb0dGS/UtkhPAjOjtNN/E743sZWRMoKY1VWbEksokx9VsHWNPwdfFZmK8696zxihW2IvCOYSqICJZRQukxdQhMGdFGqR4TAZMDEwCZINKs8R1m/NCrrrqqcBpJezNREGn3mDwBWBLBIQoVxQQOBc0mqKPO/WAhIbqHiMc+EG1NRP67O1Nhw7TBppyI8qzYtpcSw87OSjnxHWYLLCAIY5x1OvKl5tzd7QsngdJN5gFEMYKNRZrMZnzPVU58u7MtzGswJUCSu9DsHDtNf5grUt//7nuJk8OeKsr1ePbb8t4fBFAb7JYqBgIhPGeUxTJu9tNQZsZ8R2Otpt6BmutzPZXGFUUa5YOICoJ6VDjhbyGMeAcugUj+oaKErFUOzyC+AK9LoSyPLCABx7h25CLcYIt/wNzFQZbyne98ZxEMjcKNQDTPHyX19D/IJRg9lWy86d8yJUQbzi718gg2HK/Y1p8OWnSIxFFgscYxY+JgQqGsz2M0AkRvqD2Pm5vJAtFkgP11TL78fzJvTHhN1nl3O7i5lxlSbkEZLFExIns4OGQs2fcRm6GwmFDmQNORnA7edcgCzGLMgpGzLXQKN+wTJ5K5gM6hBBooecG5iHNFTpx7iQ4yV5Rz5pp9zZkfzRkI7mG3ZIDYAM9acPzxxzcuKCM3BA9d4HC8yAYifgiGMVfkbLc4k5RB0nmT9YI9mbw+g3JIKgjIauJU5rpfMGe7bcvY8AWYS2NpMYKMjA9rxdKlS4vGHvQR4IXP7G3N5aASiz1iCKBYzs/YWDv4/8wXTTUdYRw8Twi2znL4uD+YuaFXqWQubB1HtQRaL9piho2JYtGiRXv3KvGw5dgdstrbl+ZssKTGm8wke2pYdNnHhnBjIo6TGxHUXMo4cy4zJOLMKwdYyIj2E1wgsIATyURMhhhHjdcPsN8O7uzJzOVg4zjjxzkjUpqzLcSsKiXROMO0EGaewLmkrIwyWcqPyQQ0vc8mvkOQ9zDmMJ5c7K3KcfDskbHi9SlkKnF4EO0ETnKISscXfTMeKkawWd5XhEinTBohlJvdxvtD2SP/EMAhMAJPWqJzNJ1hrdKGPNdwAtgxHQyZbztLHwmaMPdi3zmU7SGGWIfZa0vQmaBIfIcrW2cQQzkEGZi3eMchDjt7sFmrGCedxBHCHIw19y6Rwy3HTwwj0GrRRskNEwDZNZpIsH+GBiOxyYTCbdjtH+3v2dxK+1vqvRET8d0kdNjDwcT5IePW1Ms721ZmSKCBkhEa4VCqy+TL3kWauVDnT2QP5mQAiE437cBzn8lQs8gSbeSF3jiStKGP79/LxRa6LZpSEeySZgiUbtE9Nr5zhzFzYL85OJVMxjfeeGO2DZJGmy3y+xRimH2i7AVZtmzZPlUW/B2ODhnYpl9K3v2i70gy7sOlvJiW+exvy8lu4cqzxdxA0IkgE2sE/1DtgCgms+IxdQkwd+F/cbCOkREimMdaFoUbFTuse9gC7+Vr+sBvYDyINYLPsSKL/df8f4J7iCN8nhzWh07hRuM01goqcJoONjZ9H6fb9Vst2v6/9s48WKrqfNfrZ1mGaDkFY0AFZRJERQtiVERxQIKIBqMoIo6giAOR0gyVVO4fN1WJVYlFQFCQQQVEBI1GSEQUBSc0oqWJgpbGiAErKeM8Rg259Xz3rr77tH2mPt29v733u6osD+d0917rWav3Xu/6pvLJ4lS9knDzltY/K4usPGA/6WZGJqjNmzebpSVtN60suhnSZ6zDiDYyPfGAmz59usUJwpa/0TgBTPOBwck5m1pcWUgiQGwa8WC4beL2wqmf5+QzuJuyGceaSfNaGJW+sRbIZsrJKbE/CGXKfrAe1KojEGPYOATB5Zh1GxMmIX4Q9dy/0q7Jx+hayl6J6HzsscfChAkTUr/fJmeCZy4Hp4QmsPklfhWrNvcFxsPf2PSyiVfLJwG+U8TacljOc4yYW2ps4XWTFG6sgTRrNHJtrGocgrBesfrhhky/OcBjDFiueL5t2bLFDhw4JPHiPcTqicKNnAI/+tGPXD9787na0x9VrkQbOCsJt/QxZ68H3Bw4NeXmhTsOp2MkxOBEdcaMGTag3r17p2oVyLqbIVZKYqqw9JAOH74IJC+Bz9wcEGa4vdJHasHgnsWGDJeRLAg3hCbrOMYpeCiMWn43wEVn27Zt9mvSNbOZIDkODf4IN08bhyzdzYgTJekQCWdwNZw/f749IxBuiDjuZ2kfjCR5NifcOCBjbcS6UR7mAE8X4gNxhbvmmmssEzP9R1yybvEUoL8SbB5mqz594DCEMAmsa7hBIn5I+IYQivcshBvxWHzn0kr+FgUb1j76hnWK3yF+cDvkYI9cByQp4t7rwRLY3IxVcpWsz+zqUz0SyJ1oSwo3XMuIA1BrHwFuCtGthVNSNjbEBxL/gbAgsBxXSU6l0rSyZc3NMJ6ms6nBtYHNOKKNhwYPPJIhYBXu2rWrFcVMky19jTW2YnHkmMGO7FrRJQNXSYT9qFGj2rfIGvRqHsxkieQ/TlC54REf6CFhTkzjT3wg3ync3xDsuHPyN9zK2KxzYJKmtbVBU1WXyyDQSJDBekW88zygdhjfOTKveczAWS7c2PzSd+pgxviVusCq4kNJPX7jjTeGAQMGWJIRrdMqIGb8LRze4U5IvDtJs0iYwx4C4UN8IxbYtNcFFjaeVdGdkHAE7g3Jkk/0GU8t9jn02XOLwo0DdQ5ViYdXKwaBXIo2pi5ZnLYYU1m7UeI29Otf/9r8vGM9nRgfGIVb2jfhONqsuBnG/uI6hPWHeLYYA7h8+XJbrxwysMFkY+mFbxRuiDJuFmzOvJYfaO4bwCaY017YU6+N+FcPfGGLOxknv5xYs/FByGPF5GSazfro0aNlZWvnrY35xtU0xo0OGjTIskQi1vhukdyHAxIPm8mW1iz9ZBPco0cPyx7nwYWzUn8l3Nq5QHP4coQbdXE5EKNkDUm0+B2lgKgVFt3T0xo6bv64yhNfR1IfLO4cksVnGeKHv2Nl42Daw/OhNVbc57gvkMdBrTgEcivaijOF9RlppRoliDmsbmwiPDXvboZJVrgTIYYRPzRuvGx6iAMgPTIWtrQSujQ3p7E4Mg85xJvHBxoMEToxtTTucLFsgpe1ipCgTwS409hIkK0spnNHyLMG+O5hbVWrjgBuvGwWkxbheD/DpQ8LgCcBFN1jy11go8WNvnvqb0vC7cgjjyy59lY3e3pXVglEixtukF26dHE3DO63PH9jduYo2Lgn0HBRlwByN23qUBkBiTYtCSOAqwC11vDpJhMkCTG4mZFtz0uMVXKqYuyEZzdDmPIQSIocUo1Tf4mEAjw8sBSSDAELgOe4pXJXSU9fG6yUZLMkYQduj2vXrrW4GuLYPLi/sSlnzolJwoUsumZiVY3xodSzwtKKsCMuhIQvam0jAFseZFglcSnGqgZHRFv87sGU7xf3NISxh4MH1u2qVavM8oe7FnNOZlNvhzZtm4X/W0uKltX+t3XZToHVAAAgAElEQVScel3zBLIg3KLFjZAEDvuoM8p92XMcm9acCEQCEm1aC0aAGA+yAOJKRBA5D2BqqXgpLlk+Td7dDHG3+NWvfmVp8rGgULOIjSIbNZKOsIlEqBG3xEbTa0xYkjvCDRcY4gJIQpNWQwyTZpwYH9gRa0ccBf1iY46gZw3zM3Xw0m4Eu7Mpx/WG+cYdFjEZ+wtTLBQ0rERJC1Hafc/C9Tn4YE3w/SJGBTFMjShEHK6wMa0/rlueCvqywcVVGisaYpJ4GhI1nHnmmS5EZXNzT/Y9YuxOOukkWYSz8AWpcR95huFuzj2Mg6byAxBix3i+4WbosUVXSdw4OaSmn1lz+ffIVX1qDAGJtsZwdn0VkiCQFfDkk0+2pBIsCjYO/B5LUdoJMSrB8+5myMYRv3k2ijwY+DcJJXg44IaBJYgUw1iHeADiLkkaYu+NNcFJepqWCsohUDwdnggzNu1kMMMlkhIUNGKByBSGYE67IXb5D2FBXNXYsWMtIysnvPyMAMY6xIY9CtG0+5y16yOA4Ml3iMMQMhqyJnDppSGauad5upch3pn7uGEksdLcuXNNzHsoPFxpDSDYsGrjxq2Nbta+JR3vL4e4pMlnfVKShIMoLMSevldtGSXCbfbs2fZd0zpuCzG9xgsBiTYvM5FyP3DR49SX9MxsbhAWnKZSlJiU2N5aFtwMcdNDrGFFw4KCRQWBwck69V9ilkBEXadOnSy2Sa3tBFizCB1OSjndJfHEpZdeatYWXGCwBKRpEUyOJGYmoyhqFJbUZCMdPX327Brb9hlpzCvZOLJJ5IAJj4DoKo1Ax4pNVluEG981YkVJPMDGzJvbHt4CxGCSLp35R1giiMjW6lW0wZt7GhYWtXwTiAmcunfvXhJlJE5iP4ArYSzrkJXEHeWzxVr2dk/I94rS6GpBQKKtFhQz+Bmc+hNjw8kp9UkQDbgUEUBManQ2k3vvvbf9nKZVJaLlBkv8BxYU3DZ79erl3s2Qk3OsbdQqwhKAhYgHHCnecZc84YQTbMPJJgjx4YFzFpYyzChJQWwS4gyXXgQvjLEY04jJJDbTE1MOQahdFV02cSFik058Ixkj1dpGgPsAbo6Is+uuu86+O6QbhyH3MyxuUbh5tgBEV2mSO5Fhj4RKHJZxf/OwbsloSqIcDhp0qNC2tZmnV8X1yZjIcMt3iZI0HILgOcC9jOcZniJ45LBfUBMBEagvAYm2+vJ1++nUrSIbJDdiNrux2Cwn06+99pq59XlJjc7DAysKGfV4UCxdutSEEMLNu5shG0yYkjEQC5tO9jr+lcBChZUNsUPDpQzh5u3Etzz1PFlXSezDQQiWVlw8iWWilpGHTXrHZ6Yxn7Bx40a7ULwXUDMS69TAgQONYxRuMI6xgo3pWfuvwmEUXgMkVCItOu6cHoQm7qUc3LFZT6sgcvtp6h21JsD6JCsv3yvWAh4jlAPCA2fkyJH2XeOgjGRlxMSriYAI1JeARFt9+br7dDaSuA3dd999duPFlSzWU0G4ebzxcqqHVRC3TTZsbHbfeustE279+vUzxozLo5shSTIoPosLnEe27hZoWYcQ7NT8iaKGBCRYp7CsIX5oMRaIUgqegt8rpZ7H2kr/GQfum7jOSsi3vgo5YOIegJWSQtkId2JCiWNk44gYJvMiMaIUJI8uXR7EcHTf5L6FQI/isvVRp/cKhCQWQLww1q9fb/FLxDzLmpLenKRxZbwBWLc8WzkAQbjxDCauDW8R7mdYhvFqUBMBEag/AYm2+jN2cwU2wLhocarLCf/VV19t1ioawg0fddKkI+S8NDZkbGpxG0Js0kcsViR0uOuuu8KUKVNMDHl2M8QqxBg8ZDL0Mq9t6QdzzhzjnhVjfFjDZDrFPTKZZZG1gZupp/pmzaWex43PgzWlLXPg5TVx3kngQvIA3LFYB/Hf3Cdi+QTiGIlv88IYrwZSi1PYnQyRHJaRyMODoGxufhHJuHbznaK/uM8j3rBuy1XSy7eivv1g7knWwWEIhyB4uHCAhnDj3oyFG1dJHTrVdx706SKQJCDRVpD1wKYHt0cSNuBKxM+clk2cOLEk3CrVFUsLD/2lQC79xPWiT58+Fs/GRhiLG387+uijXRbxLGeGpZBxcFLpeaOW1ly3dF2sKz179jRXODiSxGP77bdvsmHH8pJ2Y5PLRiaZoIHfZSH1fNrs2nr91oQbG0o2ksSzeRFsHCbg2s1BUyxNwf9xLfMk3Dj0ot7dzTffbGVJEMZJiyCWTaxvpEn3wrat60avq44AFmti2EiUg2jHVZJDB+6/Mcatuk/Wu0RABKolINFWLbmMvY8NJL7ouJAhgmgEEM+ZM6eJcEtrWGwaaFHUIHIeeughSygRNwmcptNf0vWSKt1bDFNa7PJ8XSzC1DkjdhHhxpplE4E1BUsLyRJivbO0OJD1D/c8NrZkKeRQJGZcpb/J1PPccC+//HIlHqlyspoTbh7WQfmQcIEl02VMiIOXA+6RuJwhjtKud5jsL2sXl3ksaR9//LFZWBCVWLn5nr3yyiv2Nw/F6qtcOnpbOwnwvOXehRt6TItPnCN7CVy7lUG0nUD1chGoAQGJthpAzMpHsIFgc4loizdh3It4SOOfnmYjcxoJOy677DJzfUKYkTL/4osvLok2Tv5wx/BgWUmTVZGuTczEPffcE8477zybdzbCZIwk/pJNA2nfySSY9uk/CWc4gWZTe8cdd5jAxEVvv/32s5g71jZuvLwGAYqFm+yXam0jAMPmLK3cL7ysgzgavBYWLlxodeNwQefexRq54IILLBYPd7MYj9s2AvV9FZ4L9JN6kTRihqmFOWnSpLDjjjumXpuxvqPXpzdHgEMnvAU4bMCCHdew7l1aMyKQDgGJtnS4N+SqlQLgCS4vF24N6UwzFyHWg9Nz4nwo3MymnI0uFjdSdx9yyCFmUcP1jBpMFPKkLIFaMQhwg8LSlrS4ssHs3Lmzq7p2uLzhOoQ1gmx7uBXRTzJGIt44FGFN4+JLPCZ1xNIWmllYQdzDEDmsAa+W1nKOWIcRPGRgvOaaayxGOMYTcxCFlWL06NGu5h++JBuJ7o+ITqyB9FP32yx8U+rXRw7OOIjiWU3yLyWjqR9rfbIItEZAoq01Qhn+e3MB8Ag33AyxXqR9A2YTy+YWCxvJJugzv5s8ebIVm0VgctJLvAqZ4bzUjcvwsnDd9RdffLFUMBkLMKIdFx1OenEzYxOP5Y04N/7mqcVi32zS2QRjJWbjzmaYdYtIK3cD9tR/j33JiqW1nB0bXLLGYrkaNmyYy1hW2JJcgkQTuPNiUcHtmMQjxLdxH8YyqMMFj9+M2vaJ+xKHSWwIKT0R3btrexV9mgiIQEcJSLR1lKCj95O0gUYcQlYC4OlvzFxZSbiRqYz4tl122cVcI5XIw9GCq0NXcOEtL5gc48KIx6TxGtwLvWWxw6WMuFEsExw6yI23/QuEeC9ELgc4HCgRS5UFS2slrwZigrwKNw5EcDMmQQpWaxouqMTd4apOjTvKKXBgppZvAliBly1bZp4u3bp1MxdIEuUoZjzf867RZZOARFs2561ir9k0YpHC1ZA4D27CNM8B8HEgLQk3bRxytEhbGQoJJTj9Ly+YzGaezSQxY1jcPKaZZuPO5odTaupbqbWPAHGs8CNGcdOmTeYKTTKMLFham/NqiMKNzLGDBw9uH5A6vJo1Sv1AXDgpp4GV7dlnn7XMkFhYyMwry1odwDv6SFxf+Y+DUBrxoKxfXB+Zew7FsLryb7L1qomACPghINHmZy5q0pO33347zJw5M5x66qmWbMR7ADybGoQmVpNy4Ub2SAKe2bip5ZsAmwg2jogx5psaQeUFk9lAeN9QsiEm9pJi6sS2qbWNAA8iajBiQUWYw3Hx4sXmNk28IMLNq6W1Na8GBBLNw0EDLKm/hms87pG4I3MIQswl6xZXTm3U27Zms/oqEvrwbCXWFs8VMofef//9lpU3rlEyhnLwy3pQEwER8ENAos3PXNSsJ8TRkLKZ1OPEVGBp8xYAz4nv6tWrAymEiV0jjoKgd+Io2LyxWSPbnlr+CSDcSdxA9jriKti045qFcPNaMDnOCumvcYOMrpq4GjGGvn37uheYnlYWG0mEGfcsDpsQFyQ/iAXUPVtauZdlwasBT4y5c+da5koSjiQbf8PKiZjTYYOnb0bt+sJ9Fi8Gwg1wi+V+SzZbknyxX0C8E1rBv9kz4CKbdlbp2o1enyQC+SAg0ZaDeWTTgIsLvuiDBg0KJ5xwgqXHjsItpvf3MlT6SzKUBx54wDZpWFlwx2CjO2rUqPD888+bywY/q+WPAKf7uOAMGTLETnqffvppKztBDMWTTz4Zfve734WDDjrIhBsbCG8Fk+OMkOmUE2o2urgkq3WMQBRufO95MHHg5O3eFUfIPWzjxo1mqTrssMMs4+0bb7zhOq0/feb7tWbNmnDFFVeUaq5t2LDBLC/UjVMCio6tYc/v5plKuREy13IwSqwoXi5Tp041oY5nA//mnnzggQdaaSDvng2eeatvIlAPAhJt9aDa4M/k5suJP5tg3Bq40eL6kLS4edr8cKr7m9/8xrL/sTGn4dZJRktO1pViusELqMGXI+EBJ/4cMCDUsKLgioNLHHFrWFyxvJGFkRNhjxsH1jBp/YkBirEhDcaYy8sh3KZNm2b3MsSb18RDxNyR+Kl///4m3FnHuJJhyfDm1YAb5MqVK+2ZgFUY4UYZBVx4VSw7l1+jioNCtHM4xtrleYt3y1NPPWUW7auuuspiSbkHE0NODUyv373izJhGKgJfJSDRlvFV8cUXX1gswsknn2w3ZKxtsRAxQ0O43XLLLZZ+vGvXrg0fbQx8JxtcMtsfVgo25vjRE0OBiyQbeU73eHio5ZtAuXBjg7BkyRKLW6KIK26zZDCTq1a+10Gl0ZW7SnojsHXrVhNmCDXuVViNsVKcfvrp7spQwC66opPGH7fzKNw47EO4cTiill8CeCvEdcBaYN4pn8N+gfssbpAkpYnP4vyS0MhEIPsEJNqyP4d2UkYsDRthBBviiFpWJHTAaoUYIptdv379Gj5a0neTBp1NOZtwXDc7depk/UC4zZs3L/Tp08fil4hh82pZaTi4AlywXLg999xzYeHChbapHDNmjAvXuOgGx1o9+uijrcCzWv0JINxmzZplLnvUDvPUSJjEQdiUKVMsLojG7/gPTwEvje8XzwL+qyTccJejjIq30hle+OWlH+vXr7fwCbwZeNayF2C/wL6Bn/EUwCUdIYdLspoIiIBfAhJtfuem2Z7xAH7hhRfMxQFhRiFXXIoQRGwscX3BfYt4MQLkEU4HHHBAKu4OxKuRrQzXIZKMEE9BH7EMcsLLZphaRmx2cDVSyzcB1i4xalhWsVJw2pt0leT3MZto2iToK3GXlCFgY8Om/Morr1SCnAZNDPcustl5dNMqz3SLiyReDxSB99BYu3hd8IDHgsJBCL9jc04iissvv1w12DxMVAP6wD2VhE5kMcUNEvdH1irPZWIxOTAllvGYY45pQG90CREQgY4QkGjrCL2U3ktNFYLeeQjj/siJLz/jXoYIQryNGDHCRYppEJFogrTCY8eOtU369OnT7d88JNjkENOUdJVMCasuW2cC8XSXwwZ+xm2HDSX/R7jhGonLWVqN7xDfH6wPiDQyGOI+RNwlfWaTwyGEhFtaM+Trugg3rIFYqrjnchDlwWrFOiZTIJaV++67z0RaFG7EYeLRQIyzir/7Wk/16g0lKVgD1EHElRfrNXOPJZZDVIQbVjaPhyP1YqLPFYGsEpBoy9DM8TDmxou7A1Y04n2wquGjTjYwgoc9NjYQbMpJMEFf2TTglsE4iHUjUyAPFSwaRx11lMchqE81IEDNQOYcF1gsxSQd4Wc2EGwsOPFNI+4yDo3TZ9yKKYSMFRCBRp/oHymwybpGOn+S/Vx99dVK4lCDNZGFj2Bzi7smsbfloixpcfNQooSEVDfddJMdPBAfTFZT1isHZ9xnOXzAq8GDuMzC3Ge5jxyMkRUUoUa8JaIMSytrgLXB3oF6rjFcIctjVd9FoCgEJNoyNNOINqxsCJ9rrrnG3Av5HTdfChMj3LwGlZOlCksFD4/hw4frVC9D667aruKiS5wacRK432BdJeU0p7r8HsGGyw6CnUyiXhr95DuFhQ3BhsBErCHacIMjLqRnz55aw14mrE79iPdW7rfEMr7++utmsaI0SbIh3FasWGEeD2lnY6QfHIRx8BAb43jllVdMeJJ0Qpv0Oi0YZx/LnoBDJ7JERisaQo57GBbYCRMm2L1YTQREIDsEJNqyM1fW0yjciA+bPHmy+afzO07TPKfp5eFB3bhzzjnHsgOq5ZdArAdFSnSSSFAHCpdCTv9xJ8Oixb8RRGweOnfuHA4//HA3QNjYYJ0gSyCuRFiKyQ6IwMRaoWQ5bqaqph1h3eKqG0tMkCofy2vMxovr7K233lrRPZb7LwdmaZenwCKMu1sUbXzXcKHv0aOHDhlqulr8f9jdd98ddtppJzsww82bMASyh2IxVhMBEcgmAYk25/PGRgIrFTFfPIy56bI5wOKWFG7Oh2HdI002GyFqW8l/PgszVl0fqQOFJS3GTiCAWLO4vuK+df3111u8JQlHsFh5KOIav2d33nmn1bPiBDop3Lbffntzl2QTpLVb3brw/i6yKWKdiPcnHo5Y2S688MKSGGMjzCGDp6QNMYaNQxBckBGWuEB269bNElKxYeewjO+cWv4JxHhG4seJWWPeBw8ebM9eXNLHjx+ffwgaoQjklIBEm7OJ5TSMeIPowkIhTNxvcCvEZYvYBDJ/sQnGX51NJBkkPbToQ0/NF0oNUAMoWSibsXEizamvWn4JEHfJxnHSpEm2caSOIHN/4IEHmkUN6zBJPljnXgpTU1SWDTmb3ZigIVrciLVEgCoOKJ9rlnnGbZeDsOOOOy4cf/zxNlC8AzhgIFnSwQcfbB4NWN44aPDizsshCPHCrF+eGdxzucdyyEeJF+KXsBRy4KeWbwKINe617BnwCuBehms6h0ysXbwaiHH0dOCQ7xnR6ESg9gQk2mrPtEOfyMkYVoro+shGko0uD2TqqhCvgJsOD+e04yfKB4qg5GT3pJNOCk888USgmCt+8zrh7dCSyOSbo3BDtJOgASsbawKXSdYzp72eRBBxa1i02ehESxpCEwGHaCMxSdqub5lcCBnoNNYprMMkd+IelvRqiJZhMpvSEEQTJ050s3Y5IENQUi8OQckzgUyWWFkYF65wHOyp5Z8AVmGetRzicsCLZS2W/UHYI+JZG7qP5X8taIT5JSDR5mxum4tZI1Uz8TTEgy1atMhOe0888URXvUdUkkqahwL1rbBOsAHm3xJurqaqIZ1BuN188812wBCtq7gYko2PwwdPboZszm+44QbLcEq9QL6Hy5YtM7GJYFPLLwEsbbhGInQ4MCv3amCd4laGIEIgebmXEa/Gs4AamByQxdIDbNbxxFBK//yuWeYeDxzuUySXYY0uX77c7l3cXykJhGDj4AnXbi8eDfmdEY1MBBpDQKKtMZxbvQo3V4pgs5lFmGFxizFriB5OynDbITU6Li9Ys7w1TqlxwSDhBIIN6yAphtno7L///t66q/40gEDSVdKTixabHU6mly5dagcNWP4o+o073JAhQ4wMRWmJb9LJdAMWioNLZMWrAVFGQh8sfmS05ECPDIEc4n3yySel8hReS8A4mOpMdwFRxn6AZyp1LaMgwy2Scg+IOO5bNNwleY2Sj2R6ytV5ESgRkGhzsBjY2HKqz4k+N15S4nN6mkw2glDDakG6aawBnlzLIkJOrGP8EunRn332WTvpI7GDNr4OFlpKXWB9U/jdU1HqmHSCgsgckJASnSQ/nGA/+uijdvCAmPNiVUlp6gpxWe5bn3/+uVmmEPOevRrYsOP6xrocMWKEFaknYySukNS+ZO0i4Fi7avkjwPrEooYIixl3EeqId9wfuZfhgs4eAusrv2Mv4cmrIX+zohGJQOMISLQ1jnXFKzEB9957r52a4n5DQPnixYttA0ksQtayRLKJQKwRH8RDZeDAgRJsKa8xD5fHLXKHHXZwsXkgJpQTaQ4WWKNshKhdRFwb3zsSpagVgwDp8IlhI2HDyJEjbdCevRqIqZs2bZqtWw4cYpIJNu08Ow444AAr/aKWTwKIdpI8kdGUpCIINu5lsY4kMWvElXP4y1rg8EmCLZ9rQaMqJgGJtpTnnYKnuGThf87pKFn1iA2LWezYUHrLEkmf8Jl//vnnzfURtzc9GFJeSLp8RQLEqnH6jMsxGf8QZDErJGs4+T1DuGHBJoOgWv4JsA6ICSMdetJ9GyHn2asB4TZz5kwTbRyK6d6b/7UaR4jnCiLt4osvtkNeypJwb+vevXuYMWOGxeDKslac9aCRFo+ARJuDOY/CbdSoUYEJ4dTXs3sLm+CNGzfaJhhLIMINq4VcIB0sJnWhCQHiLNnU4laMC9y7775rrkXUiEvWYVPShuItHFxh58+fb7HCUbSRNh1LBZtgz03CzfPs1K9vrFkSJpEhMrpHxqutX7/e4uIJR5CQr98c6JNFIE0CEm1p0k9cG+GG2wtJEBBvXm66nEZzuhddbnDPID6JxA24Z7DJmTNnjgU7exaaTqZZ3WgwAWJ9sF4j1nDb3XnnnS0VNm6QFElGuKkOW4MnJeXL4apLw6pKBj4srLGECg9EYoHIIOmh0VfWMKUzyjMAItyIvyPphNL6e5itxvQBV1iEGwXTYx021gjPZcIsKLGiJgIikE8CEm2O5rXcVdJD18hWSQbIMWPGWKA+G2B86nHPiJsINj5kuiRjpJoIeCOAiySZAceNG2cZIlesWGE/414U072rDpu3Wat9f3DrJokHQofMoJdcckk49NBDzVuAuGJKqhDXSCIP/ks7CQ0bcdw3cX8jUQ4JqMqtK7WnpE/MAgE2bliJKVPBOuXZTG3Xbt26ZaH76qMIiECVBCTaqgRXr7ch3EjnjADq3bt3vS7T6ueymV25cqUVnSVLGZsFrH/UfCFbGQ8K4vBwM+OkGgsG/vRqIuCFQIy9ZK0i2kiJzgYdwYZlgpjMWFfQS5/Vj/oReO211+x+dtZZZ1m2venTp1tCB9YAVisEPW6RlIJodGwjbm9bt241192YXITY5iOPPNKSSfDzoEGDzBVdTQQgwP2NQ1UaXi9evHM0OyIgAvUjINFWP7ZVfzKxN2w007wJ4wZ55513mn88mSCTp9OkEcYlErey3Xff3Vwnzz33XBVzrXrG9cZ6EHj11VfNqnbBBRdY/UBE2g9/+ENzi9ywYYO5ScYMfPW4vj7TBwE2t4iyWAcTC2usX0WpldNOO63k2k02vnvuuccySfK6RjXczHF5w9pHuvZt27aZRwM1t1irUbC9+OKLYe+9925o3xrFQNcRAREQARFomYBEm1ZIswQ4xWNji2grP53GrYi/0b71rW+lKjA1hSJQToC0/rfccks45phjzMLGpphNMNYMYj4o/K6DhmKsG1zIbrzxRrOw4mpIHCMZb/v06WOHUV27drXEDmknUkIwItywpiHccDmn3xMmTAiHHXaYJUjBYkwsk2LYirF2NUoREAERSBKQaNN6aEKAU2lcI9nAYPEjxgPLREun00IoAt4INJfWn/g2Gus5TUu2N1557w8ujwj2sWPHmgcB6wMPgQ8//NAy33pYCxyC4Wq+du1aOyTjsIF+I9T69+8fcJ2nRIXilvK+WjU+ERABEahMQKJNK6MJAU5zKS4bNwnEfBDf4fV0WtMnApEABw6UosDKdvTRR1uiHKX1L+b6YC2QvGPXXXc1TwDEGYkbsFKxLh5++GGzVmFhSzvhCDOEqzlJR7D+0i9qcUWLG0lTcFffY489UrcGFnM1adQiIAIi4IOARJuPeXDTCzY7nPaSMfLHP/5x6NWrl/Vt+fLlLk+n3YBTR1IlwLp94IEHbPPLppyMpldeeaVZU5TWP9WpSeXirAdKPCxdutTS5WNh42GHy/cpp5ySSp9auiiukH/605/MFRKrH66S119/vWW3xFXSgyXQHTR1SAREQAQKRkCirWAT3tpwcRvatGmTpRL+wx/+YKn9ccehXpC30+nWxqK/F4cApShYr8Qtvf3222ZVYc1G4bZly5agtP75Xw8xYyhJZ7BUkY2Rumu4RGKxIvvt1VdfbVYrT431O3PmTEuaQ7wd92HqbpEVkOy9Kv7uabbUFxEQARFIh4BEWzrc3V01nkw/88wzpQQNbHawsOEi+fLLL4cDDjjANkFqIuCNAAINFzg2t5SkIE6JNYuVjU16IzMBemNTpP6sWbPGXGQPOeQQK++AcGMtUJqEh92bb75pyWnSTjpSaU6wDpPNkmLZ9A9LIe6cHtw3i7SGNFYREAER8EpAos3rzDS4XywE3HNI8Z/c0LDxJcZt4MCBFhzvcbPTYFS6nBMCHDRQWwvLGm68xF6SOIc1y0YdN18yBPbs2VPuZU7mrJ7dIO4L69T48ePNQkXGUEqTDB06tJTSv57Xr8VnE4/JQRl1LxFsOmyoBVV9hgiIgAjkg4BEWz7mscOjIK0/da1ILU1NK2oa4apDTIWaCHgkgAscKdvZ2FI4eerUqbbZ/e1vfxu+/PJLq3mlgwaPM1efPuFiSFkHXLqJa6RhvSJe7Pzzz6/PRav41Pfff98OyEiSQmFvWdKqgKi3iIAIiEABCUi0FXDSk0P+4osvrJArjZg1YtkGDx5s/7733ntNuGHBUBMBTwTY+OL6eNJJJ5loY3NO8pyrrrrKNuy4S5KFTwkcPM1affrCXBOrRsM1FhF0xhlnmEsk1laE/FFHHVWfi7fzU4mtpH7gkCFDzF2TNP/EXcqi1k6QerkIiIAIFJCARFsBJ50h41q2bt26sHLlSqvHxibitNNOsw0Pf9uwYUPYvHlzOP3007XxLega8TpskjSwOSfm8mc/+5mJNFNsLugAABbXSURBVNYsog3rxbBhw7x2Xf2qIQHmnLg15p371uWXXx66d+9uLpFkEd19990te2iaRdTfeecdW5PRrZx1O2jQoLD//vvbml29erUJN1wh5Xpew8WhjxIBERCBHBKQaMvhpLZlSBRqZcPAZoENDtnVsKoRC0JcCNa10aNHy8rWFph6TUMIsMmlQPKOO+5oG+HbbrvNrssaxqrC5v2b3/ymJZpQyzcB1sK7775rljQSd7z++uth3rx55gbZt29fE0I0arSlZW2lj3grkAyFuEoOG8hqygEZdTBpFHsnZnjSpEkll858z5xGJwIiIAIiUC0BibZqyWXsfWxinn76adsw4Irz0ksvBWKC2OCy2SUBCe5knAx37do1Y6NTd/NOINZhI0MkKdBZq2yCEW7EB3HIcOCBB9o6Vnr0fK6Gv//97ybWsay+9dZb4dprrw3HHXdcGDVqlA0Y4YaVDeHWr1+/VCGQEOeOO+4IPXr0MFHJoQLrkvi6FStWhCuuuMLuw8QO45aONVCxbalOmS4uAiIgAu4JSLS5n6KOdZDN7pNPPhkeeughKzBLDSDccNj8zpgxwz588uTJ5kZEMhJihSjmqiYCnggQa7lgwYJw3nnnWfwSm2Lc37BgYBmmycXM04zVvi+4c/Mfgof7FZkWWROXXHJJqRQJLt1vvPGGHU6lZWFj5Ai2I444wsTa7Nmz7TCMuDruwYg0DspwkcRaGGth1p6YPlEEREAERCBPBCTa8jSbFcYSXR8vuugis04g4si017lzZxNos2bNCkceeaS9kxpGvE6WipwvigwOD6saG+HHH3/cLBRYiIm7HDNmjKX7T7pKKjYogxPcTJdxH6Ro+imnnGIJRRBtjzzySIvCzcPoKeRNrDB114gV5p5KVlNi7rAGcwiBtZB/y8LmYcbUBxEQARHwT0Cizf8cdaiHBOrvsMMOtsmNBbQXLlxoVoopU6aUaluxISIWRBveDuHWm2tIgPWKyxs3KawWuMbFxt/YEFNEGVc4RB0uv/ysNVzDSUjxoz755BO7Z+HWjSs3FrVOnTpVFG6LFi0yjwFi2Lw0XNKpGYiFjZhhBNqmTZvsflxeD9NLn9UPERABERABvwQk2vzOTU16tmrVKvsc4oA42aUGG+mwsVjwH8INVyM1EfBGgI06axSxxs9kB9x3330teQNxQYgz1WHzNmu1689jjz1mLtsTJ0602C8EG6I8Zr5NWtywbBHXmKZLZBw5sXdLly61LKbUYcOzgZIUFHxHgJJM5/jjj29yCFE7avokERABERCBvBKQaMvrzP6/cW3cuNEKECPOcI+M7aOPPgo33XSTxVjstddeOaeg4WWNABvfNWvW2MZ3n332sfT+xK5deumloUuXLhYLlGZmwKzxzGJ/o2cAMbkIt2S9yCjcHn30UVd1zmKBb2IvyWRK4yF71113hRNPPNFEKH/Ds0FNBERABERABNpDQKKtPbQy+NqYYQ+RRkp/0qVTUPvuu++2k2tiRTycTmcQrbpcRwJYJhYvXmzFsrt162ZXQrhR5wqL2957713Hq+ujPRGgeDYuheX3KYQbpUv23HNPNy6xZIck1pLY4Ni435I4B1ffY4891lzT1URABERABESgvQQk2tpLLIOvZ9NDtjIsF7ia4UqEew512BT/k8EJzXGXP/30U8sOSXIGhBt1ri677LKS1aK8WHGOUWhoGSRAHBseDGSExCJMYw0PHDjQLMZqIiACIiACIlAtAYm2asll8H2INwQbFrakq1EGh6Iu54wAFmGsv8QpkSZ96tSpFr9WSbjlbOgaTsYJ4MpL9lJqsnEQhks6SXKovfbll1+GtWvXmohTVt6MT7S6LwIiIAIpE5BoS3kCdHkREIFgCRrefvvt8N3vftfifkjvj2skwu25554LW7ZsKRVRFq98E+BwiZaFgyUEG5a0733ve2H16tXW73HjxgV+TxwbcZe4dlIX88ILL8zEmPK9ujQ6ERABEcguAYm27M6dei4CuSFA8fdDDz3U6ldRl+s73/mObXqThZNzM1gNpCKBmFyExEl4BDD3ZF/03LAOU3aia9eultafwwWEGoXeo+gklo31jeVNNdk8z6b6JgIiIAK+CUi0+Z4f9U4EckcgGZf2xBNPBLIDErfGhhYLG8kadtllF4vDRMgNGDAgdww0oK8SIDU+a4EyDgid6dOnm3XKo3AjbT9uvJ07d7Z1S7wwCUb69+8fZs+eHXr37m1JnmjUm+M1Emxa9SIgAiIgAh0hINHWEXp6rwiIQLsIUACbGmvE+OAytnLlyjBy5EhzgyTL3vz588N+++1nf8NiQVF4tWIQeOaZZ0wE7bbbbhYjNnToUIsNO+2001wJt7/+9a9h5syZ1ifS9+POybolno2fySCJu6SaCIiACIiACNSSgERbLWnqs0RABJolgGDDnWzSpElW0J0kI7fccovVEOzVq5e974MPPjCrBcINK5vKUeR/QSF0yBgaM9n+8Y9/tPnv06eP1ZjE9fCII45ILdPt5s2brVQKdddi4WwKZa9atcosgfyNtXzjjTdaMpLJkyeb8FQTAREQAREQgVoSkGirJU19lgiIQEUCCLalS5eaBW38+PEly4myQxZrweAqOHfuXLNKde/ePTz44IPmBovrIPX3+vbtG5YvXx7IJoqwZ70gkNIS78TZ3X///VYX8OCDDzZLGr+jP7feems49dRTzSL8+eefK8lIsZayRisCIiACDScg0dZw5LqgCBSLwFtvvWWFss8//3zb3F5//fXhjDPOkHAr1jIojRb3wgULFoQxY8aETZs2hTPPPNNi2ObNm2drBGvVww8/HHbaaSezsHmIBWMNE2/JgUO0ovFvYtgo8P2vf/3LxqG6lwVd1Bq2CIiACDSAgERbAyDrEiIgAv+fAJvccuGmtP7FWiEINxKNDB8+vFTKAeE2Z84cE279+vVzAQSr2ptvvmmJcV544YWwbt26cOmll5pwozQFsXdkOiV5igdx6QKaOiECIiACIlAXAhJtdcGqDxUBEWiJQCXhJmLFIhAtbsmyDsSPvfHGG2HIkCGpuUQmZwELGklGEJK4QZLdMgo3XCQ3bNhgyXIk2Iq1djVaERABEUiDgERbGtR1TREQAXMrmzVrlm2ISZGulm8CWK2wpvHQwe1x1113DZWEmxcKuEQSf0fsHW6RNMaAcHvkkUfM4sYY1ERABERABESgEQQk2hpBWdcQARGoSIAYN6wUaSWa0LQ0jsDzzz8fHn/8cRM6/EziEUo9INwWLVpkWRexZnlpUaCRzfSKK64oxbLxe4po77nnnko+4mWy1A8REAERKAABibYCTLKGKAIiIAKNJkAGyJiYg1T5iJ9hw4aFffbZJ/zlL38JS5YsMWsVwu2zzz4zAeRBvH/66aeW2p+MkaTzT7pEKpV/o1eRricCIiACIhAJSLRpLYiACIiACNSUwN/+9jeznk2dOjXsvPPOVseMDKJXXXVV6Natm10L4Xb77bebxQ2B5KHRJ0oOdOnSJbz88sth7Nix4fDDD7ekI3KJ9DBD6oMIiIAIFJeARFtx514jFwEREIG6EMCFENfXmHmxc+fOJtzuvffecNlll1mhato777xj7pIeUuV//PHHVnuNTJD0l5g2CmaPGzfOir/LJbIuS0UfKgIiIAIi0EYCEm1tBKWXiYAIiIAItI9AuVDzVEydQtmItGOPPTbsv//+4Z///KfVYps4caK5RdKwsL322mvh7LPPbt/A9WoREAEREAERqDEBibYaA9XHiYAIiEARCWzcuDFs27YtHHTQQU2GXy7UvNTkwxqIUIsC7etf/3qYPXt2OPjgg8PQoUMtvm79+vXh/fffDyNGjCjilGrMIiACIiACjghItDmaDHVFBERABLJKoKXae54sbOV8STpyww03hEmTJlkR7euuuy707Nkz7LHHHuGll16y3ysBSVZXpfotAiIgAvkhINGWn7nUSERABEQgVQItCTcvFrYICCsbdQJxh8RCOGfOHBNoJCF55pln7GWDBg0KnTp1SpWpLi4CIiACIiACEJBo0zoQAREQARGoGYFy4UbsGOn9ycLYv3//ml2nIx/0wQcfhHXr1lmNwOj6SOHvKNz222+/jny83isCIiACIiACNScg0VZzpPpAERABESg2gSjcRo0aFTZt2mQp/YcPH55aHbYvvvgivPrqqzYpvXv3Dh9++GGYNm2aCcmTTz651C+EGwLzyiuvtFIFaiIgAiIgAiLghYBEm5eZUD9EQAREIEcEEG4Io+OPPz5VwYZVbcGCBebm+N5774UddtjBasOR4n/mzJkm2gYOHJiaoMzRlGsoIiACIiACdSQg0VZHuPpoERABESgygS+//NJqsJGJMY320Ucfhfnz54fjjjsuDBgwIGBxI0PkiSeeGPr162d14iTc0pgZXVMEREAERKC9BCTa2ktMrxcBERABEcgEAeLpFi1aZNa1c845x/oca7ORIZKGcPv9738fzjzzzLDTTjtlYlzqpAiIgAiIQPEISLQVb841YhEQAREoDIEo3Eg60qNHj7B161YTaFgA1URABERABEQgKwQk2rIyU+qnCIiACIhAVQSicCPN/9SpU0sFtav6ML1JBERABERABFIgINGWAnRdUgREQAREoLEEyl0lZWlrLH9dTQREQAREoGMEJNo6xk/vFgEREAERyAiBKNy+8Y1vhO9///sZ6bW6KQIiIAIiIAIqrq01IAIiIAIiUCAC//nPf8J///vfsP322xdo1BqqCIiACIhA1gnI0pb1GVT/RUAEREAEREAEREAEREAEck1Aoi3X06vBiYAIiIAIiIAIiIAIiIAIZJ2ARFvWZ1D9FwEREAEREAEREAEREAERyDUBibZcT68GJwIiIAIiIAIiIAIiIAIikHUCEm1Zn0H1XwREQAREQAREQAREQAREINcEJNpyPb0anAiIgAiIgAiIgAiIgAiIQNYJSLRlfQbVfxEQAREQAREQAREQAREQgVwTkGjL9fRqcCIgAiIgAiIgAiIgAiIgAlknINGW9RlU/0VABERABERABERABERABHJNQKIt19OrwYmACIiACIiACIiACIiACGSdgERb1mdQ/RcBERABERABERABERABEcg1AYm2XE+vBicCIiACIiACIiACIiACIpB1AhJtWZ9B9V8EREAEREAEREAEREAERCDXBCTacj29GpwIiIAIiIAIiIAIiIAIiEDWCUi0ZX0G1X8REAEREAEREAEREAEREIFcE5Boy/X0anAiIAIiIAIiIAIiIAIiIAJZJyDRlvUZVP9FQAREQAREQAREQAREQARyTUCiLdfTq8GJgAh4JbBq1aqwcOFC696hhx4afvCDH4Svfe1rYfPmzeGXv/xl+PDDD+1vw4YNCxdddFF4//33w5w5c8KkSZPCrrvuan/jtStWrAgXX3yxvbce7c9//nO49tpr7aP32muv8POf/9x+/sUvfhH23HPPUr/jteO4fvKTn4QBAwbYr+k7r2csI0aMaPK7N9988ysMajmOf//732H69Onhueeea/KxkWtz4/PCmrkuH0OcB/62YMGC8O1vf7vEmtfOnTs3nHLKKWHfffdtMmbGumHDBltPtEpjf++992z9HX744aXXxQ/hWk899VT46U9/WvpsPmPWrFlNfhfnu3xu+Zzm+lbLOddniYAIiEAeCUi05XFWNSYREAHXBBA2bHajUONnGpvwGTNmhClTppQ2xbfffnsYPHhw2G233Rou2ugXwhKhRt8Qifx3yCGHhGnTpoVt27aFCRMmlPoahSVjQZxF0cbnMGZaFJ3lIhRBgBiJoq4eExj7EK/R0vgaLdqa6wviCdEJy2S/EUT8uz2iLa4lxFxz1+Nv8+fPD9ttt12YOnVqkwOCO+64w6blrLPOKs05148tisGW5pbrxr7XY471mSIgAiKQVwISbXmdWY1LBETAJYGWLCHlG/DkANKwtDXXn9iXI444Irz66qtNLDdYcmhJ60/8HP4Wf18+nnIrUD0mr1y0tTa+Rlo1m+tLa1zaKtoqCankHEXe0Xq7zz77hE6dOpWEIuw+++yzsGXLlpIVL37m2LFjw9KlS5sV5MkxNMI6XI+1o88UAREQgbQJSLSlPQO6vgiIQK4IjJ+3scl4Fk/s3+TflcQXL2hJzPH3Wou2d/7XwK9w/8b/frb0u5b609xmPVpy1qxZU1GcsWGP7nm1tLQtWbKkyVjGjRtXcU0lRVtbxlcz0bbuf77an6H/bRPrcqFZ/kFtFW1JscRnNOemGF83fPjwsHr1anO9pd12221h1KhRYdmyZSXRlhRjyX60NLetrfNc3Qw0GBEQARGoIQGJthrC1EeJgAiIQGuijU3xzTff3MT1LIoyXA4vvPDC0KVLlyZxWMSH4bZWS5e91kQbG+/Yn/LYqOSm/K677jKBhvtkjK9jgx+tOMmNffJ9jJk4txj3FGPMqllB1Yi2to6vJvGDrYi2lvqSdBtNxkFGXm0VbeXz0NzcRtF27rnnhkWLFplAo3+I7XPOOaeJ2Eteu/zzm5tbibZqVrjeIwIiIAIhSLRpFYiACIhADQm0Jtpa26CXu6zFjXEl0daa61xLw2pNtMXkF8nYtPh5SfEVrWfEo9HK46zo/4MPPtikK82J0GqnoRrR1tbxRdHWEdahDZY24tYqsa503eYsXFH8l4t7fp98T0tjT1rkHn74YZsShDXrsm/fviXRRoxlUpjxumSimkp94DUSbdWucr1PBESg6AQk2oq+AjR+ERCBmhJoTbRxsUqJSNgYs+ktz8SXtGYkrS5x451MUNGegbQm2uJGvzwRyRNPPBFGjhxZsvrxOjbvtJiwpCWhydgZ6+mnn/4Vy2F7+p98bTWiraXxnX322ZbgIyZG6Sjr1kRba6zLM28mBVhM8hKT2pSvrcipPJasUiIS5pakN9Fi+o9//MMySfbq1cuS5tCiW2W0vsXkI0khWOmAIfZDoq3aVa73iYAIFJ2ARFvRV4DGLwIiUFMCbRFtXDBpgWop5X8yvXt5KvWOuBS2RbRFgRlLEzRnSYlCLG7go2jj/ckU8/w7uoeSdZIYuGTcWLUTUa1oa258WNdqybotoq2lvlQqW5AsqZBcS8n1kuRZKSYy6W4Z30fK/2QZiXLxGkVbMm4xXqctglyJSKpd5XqfCIhA0QlItBV9BWj8IiACIiAChSDQUnbSRgFQyv9GkdZ1REAE8kZAoi1vM6rxiIAIiIAIiEAFAh2Ky6sBUblG1gCiPkIERKCwBCTaCjv1GrgIiIAIiIAIiIAIiIAIiEAWCEi0ZWGW1EcREAEREAEREAEREAEREIHCEpBoK+zUa+AiIAIiIAIiIAIiIAIiIAJZICDRloVZUh9FQAREQAREQAREQAREQAQKS0CirbBTr4GLgAiIgAiIgAiIgAiIgAhkgYBEWxZmSX0UAREQAREQAREQAREQAREoLAGJtsJOvQYuAiIgAiIgAiIgAiIgAiKQBQISbVmYJfVRBERABERABERABERABESgsAQk2go79Rq4CIiACIiACIiACIiACIhAFghItGVhltRHERABERABERABERABERCBwhKQaCvs1GvgIiACIiACIiACIiACIiACWSAg0ZaFWVIfRUAEREAEREAEREAEREAECktAoq2wU6+Bi4AIiIAIiIAIiIAIiIAIZIGARFsWZkl9FAEREAEREAEREAEREAERKCwBibbCTr0GLgIiIAIiIAIiIAIiIAIikAUCJdG2adOmtdttt93QLHRafRQBERABERABERABERABERCBohDYtm3buv8Da91LnMyIkKI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Google Shape;118;p4">
            <a:extLst>
              <a:ext uri="{FF2B5EF4-FFF2-40B4-BE49-F238E27FC236}">
                <a16:creationId xmlns:a16="http://schemas.microsoft.com/office/drawing/2014/main" id="{95A6F5B2-C46A-758A-DC1D-51292AC0B43F}"/>
              </a:ext>
            </a:extLst>
          </p:cNvPr>
          <p:cNvSpPr/>
          <p:nvPr/>
        </p:nvSpPr>
        <p:spPr>
          <a:xfrm>
            <a:off x="-1071048" y="1714194"/>
            <a:ext cx="86282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4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Liberação 2023 - 2024</a:t>
            </a:r>
          </a:p>
        </p:txBody>
      </p:sp>
      <p:pic>
        <p:nvPicPr>
          <p:cNvPr id="7" name="Gráfico 6" descr="Seta: curva no sentido horário com preenchimento sólido">
            <a:extLst>
              <a:ext uri="{FF2B5EF4-FFF2-40B4-BE49-F238E27FC236}">
                <a16:creationId xmlns:a16="http://schemas.microsoft.com/office/drawing/2014/main" id="{66A2B1A1-2619-1AC7-DADC-52E3A654DE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8974">
            <a:off x="4116593" y="2713740"/>
            <a:ext cx="593721" cy="1152000"/>
          </a:xfrm>
          <a:prstGeom prst="rect">
            <a:avLst/>
          </a:prstGeom>
        </p:spPr>
      </p:pic>
      <p:sp>
        <p:nvSpPr>
          <p:cNvPr id="8" name="CaixaDeTexto 8">
            <a:extLst>
              <a:ext uri="{FF2B5EF4-FFF2-40B4-BE49-F238E27FC236}">
                <a16:creationId xmlns:a16="http://schemas.microsoft.com/office/drawing/2014/main" id="{4C9B7308-DCAF-FC0F-4C33-BA5ADF80431C}"/>
              </a:ext>
            </a:extLst>
          </p:cNvPr>
          <p:cNvSpPr txBox="1"/>
          <p:nvPr/>
        </p:nvSpPr>
        <p:spPr>
          <a:xfrm>
            <a:off x="3507023" y="2797368"/>
            <a:ext cx="1158306" cy="39057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accent1"/>
                </a:solidFill>
              </a:rPr>
              <a:t>+90%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7379E8-F705-ABDE-5C8A-64FB3790F3EE}"/>
              </a:ext>
            </a:extLst>
          </p:cNvPr>
          <p:cNvSpPr/>
          <p:nvPr/>
        </p:nvSpPr>
        <p:spPr>
          <a:xfrm>
            <a:off x="1693223" y="5811137"/>
            <a:ext cx="4149558" cy="406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Total: R$ 10.924.573.711,55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AD03A58-BFCB-11A6-CA88-E533EC26F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63468"/>
              </p:ext>
            </p:extLst>
          </p:nvPr>
        </p:nvGraphicFramePr>
        <p:xfrm>
          <a:off x="472487" y="2035184"/>
          <a:ext cx="6306815" cy="349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Google Shape;118;p4">
            <a:extLst>
              <a:ext uri="{FF2B5EF4-FFF2-40B4-BE49-F238E27FC236}">
                <a16:creationId xmlns:a16="http://schemas.microsoft.com/office/drawing/2014/main" id="{95A6F5B2-C46A-758A-DC1D-51292AC0B43F}"/>
              </a:ext>
            </a:extLst>
          </p:cNvPr>
          <p:cNvSpPr/>
          <p:nvPr/>
        </p:nvSpPr>
        <p:spPr>
          <a:xfrm>
            <a:off x="152400" y="426734"/>
            <a:ext cx="109290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Recursos Reembolsáveis</a:t>
            </a:r>
            <a:endParaRPr lang="pt-BR" sz="36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18;p4">
            <a:extLst>
              <a:ext uri="{FF2B5EF4-FFF2-40B4-BE49-F238E27FC236}">
                <a16:creationId xmlns:a16="http://schemas.microsoft.com/office/drawing/2014/main" id="{9408D44C-CBA9-6A9B-6BEF-AA32F5565F67}"/>
              </a:ext>
            </a:extLst>
          </p:cNvPr>
          <p:cNvSpPr/>
          <p:nvPr/>
        </p:nvSpPr>
        <p:spPr>
          <a:xfrm>
            <a:off x="7477883" y="2790363"/>
            <a:ext cx="109290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R$ 25,9 </a:t>
            </a:r>
            <a:r>
              <a:rPr lang="pt-BR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bilhões</a:t>
            </a:r>
            <a:endParaRPr lang="pt-BR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Google Shape;118;p4">
            <a:extLst>
              <a:ext uri="{FF2B5EF4-FFF2-40B4-BE49-F238E27FC236}">
                <a16:creationId xmlns:a16="http://schemas.microsoft.com/office/drawing/2014/main" id="{2E13EFEB-611D-BBD7-4C07-42F847C73E48}"/>
              </a:ext>
            </a:extLst>
          </p:cNvPr>
          <p:cNvSpPr/>
          <p:nvPr/>
        </p:nvSpPr>
        <p:spPr>
          <a:xfrm>
            <a:off x="7903815" y="3660438"/>
            <a:ext cx="253165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Total da carteira de crédito da Finep, incluindo operações descentralizadas</a:t>
            </a:r>
          </a:p>
        </p:txBody>
      </p:sp>
    </p:spTree>
    <p:extLst>
      <p:ext uri="{BB962C8B-B14F-4D97-AF65-F5344CB8AC3E}">
        <p14:creationId xmlns:p14="http://schemas.microsoft.com/office/powerpoint/2010/main" val="14857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48890" y="398532"/>
            <a:ext cx="8323326" cy="890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3.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/>
              <a:t>Programa Conecta e Capacita Brasil :Difusão e suporte à Transformação Digital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F04E3-2EB1-13FF-2C6F-146B157A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5" y="191875"/>
            <a:ext cx="2440984" cy="163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D4A876-4EBC-60A6-F3F9-DD0498047206}"/>
              </a:ext>
            </a:extLst>
          </p:cNvPr>
          <p:cNvSpPr txBox="1"/>
          <p:nvPr/>
        </p:nvSpPr>
        <p:spPr>
          <a:xfrm>
            <a:off x="1114603" y="2325997"/>
            <a:ext cx="6140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sz="2800" dirty="0"/>
              <a:t>Conecta (RNP)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3C5EC0-97AC-3E30-B4FE-859ED4BB6799}"/>
              </a:ext>
            </a:extLst>
          </p:cNvPr>
          <p:cNvSpPr txBox="1"/>
          <p:nvPr/>
        </p:nvSpPr>
        <p:spPr>
          <a:xfrm>
            <a:off x="182213" y="2858442"/>
            <a:ext cx="4433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2C4496"/>
                </a:solidFill>
                <a:latin typeface="Open Sans" panose="020B0606030504020204"/>
              </a:rPr>
              <a:t>Programa de promoção da conectividade digital em todo o território nacional via infovias estaduais e redes metropolitanas.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7F6D24-8E39-F53C-7F8B-3319CC963A9B}"/>
              </a:ext>
            </a:extLst>
          </p:cNvPr>
          <p:cNvSpPr txBox="1"/>
          <p:nvPr/>
        </p:nvSpPr>
        <p:spPr>
          <a:xfrm>
            <a:off x="736202" y="4047561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R$ 400 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78A38D-9B1D-EF49-82A4-EAAFAFA08A86}"/>
              </a:ext>
            </a:extLst>
          </p:cNvPr>
          <p:cNvSpPr txBox="1"/>
          <p:nvPr/>
        </p:nvSpPr>
        <p:spPr>
          <a:xfrm>
            <a:off x="7509642" y="2234377"/>
            <a:ext cx="6140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sz="2800" dirty="0">
                <a:solidFill>
                  <a:schemeClr val="accent1"/>
                </a:solidFill>
              </a:rPr>
              <a:t>Capacita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3AEEE7-EE92-3CA9-C45F-C6369B726BF9}"/>
              </a:ext>
            </a:extLst>
          </p:cNvPr>
          <p:cNvSpPr txBox="1"/>
          <p:nvPr/>
        </p:nvSpPr>
        <p:spPr>
          <a:xfrm>
            <a:off x="6201815" y="2801289"/>
            <a:ext cx="4348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0" i="0" u="none" strike="noStrike" cap="none" dirty="0">
                <a:solidFill>
                  <a:srgbClr val="2C4496"/>
                </a:solidFill>
                <a:latin typeface="Open Sans" panose="020B0606030504020204"/>
                <a:ea typeface="+mn-ea"/>
                <a:cs typeface="+mn-cs"/>
                <a:sym typeface="Arial"/>
              </a:rPr>
              <a:t>Programa massivo de capacitação digital em escolas e de populações com maior vulnerabilidade socioeconômica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0515803-B79A-5E3C-ECAC-D9EEE09937D1}"/>
              </a:ext>
            </a:extLst>
          </p:cNvPr>
          <p:cNvSpPr txBox="1"/>
          <p:nvPr/>
        </p:nvSpPr>
        <p:spPr>
          <a:xfrm>
            <a:off x="6689809" y="4041747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R$ 100 milhões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0E0B68A-5BCF-4D60-49AC-2E213001C283}"/>
              </a:ext>
            </a:extLst>
          </p:cNvPr>
          <p:cNvSpPr txBox="1"/>
          <p:nvPr/>
        </p:nvSpPr>
        <p:spPr>
          <a:xfrm>
            <a:off x="5113448" y="4874934"/>
            <a:ext cx="673455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 w="0">
                  <a:noFill/>
                </a:ln>
                <a:solidFill>
                  <a:schemeClr val="accent6"/>
                </a:solidFill>
              </a:rPr>
              <a:t>Mais ciência na escola</a:t>
            </a:r>
            <a:br>
              <a:rPr lang="pt-BR" sz="1800" b="1" dirty="0">
                <a:ln w="0">
                  <a:noFill/>
                </a:ln>
                <a:solidFill>
                  <a:schemeClr val="accent6"/>
                </a:solidFill>
              </a:rPr>
            </a:br>
            <a:r>
              <a:rPr lang="pt-BR" b="1" dirty="0">
                <a:ln w="0">
                  <a:noFill/>
                </a:ln>
                <a:solidFill>
                  <a:schemeClr val="accent6"/>
                </a:solidFill>
              </a:rPr>
              <a:t>65</a:t>
            </a:r>
            <a:r>
              <a:rPr lang="pt-BR" sz="1800" dirty="0">
                <a:ln w="0">
                  <a:noFill/>
                </a:ln>
                <a:solidFill>
                  <a:schemeClr val="accent6"/>
                </a:solidFill>
              </a:rPr>
              <a:t>% das propostas recomendadas oriundas de N/NE/CO</a:t>
            </a:r>
            <a:endParaRPr lang="pt-BR" dirty="0">
              <a:ln w="0">
                <a:noFill/>
              </a:ln>
              <a:solidFill>
                <a:schemeClr val="accent1"/>
              </a:solidFill>
            </a:endParaRPr>
          </a:p>
          <a:p>
            <a:pPr algn="ctr"/>
            <a:r>
              <a:rPr lang="pt-BR" sz="1800" b="1" dirty="0">
                <a:ln w="0">
                  <a:noFill/>
                </a:ln>
                <a:solidFill>
                  <a:schemeClr val="accent1"/>
                </a:solidFill>
              </a:rPr>
              <a:t>27 projetos </a:t>
            </a:r>
          </a:p>
          <a:p>
            <a:pPr algn="ctr"/>
            <a:r>
              <a:rPr lang="pt-BR" sz="1800" b="1" dirty="0">
                <a:ln w="0">
                  <a:noFill/>
                </a:ln>
                <a:solidFill>
                  <a:schemeClr val="accent1"/>
                </a:solidFill>
              </a:rPr>
              <a:t>(1 por estado)</a:t>
            </a:r>
          </a:p>
          <a:p>
            <a:pPr algn="ctr"/>
            <a:r>
              <a:rPr lang="pt-BR" sz="1800" b="1" dirty="0">
                <a:ln w="0">
                  <a:noFill/>
                </a:ln>
                <a:solidFill>
                  <a:srgbClr val="2C4496"/>
                </a:solidFill>
              </a:rPr>
              <a:t>1.000 Laboratórios </a:t>
            </a:r>
            <a:r>
              <a:rPr lang="pt-BR" sz="1800" b="1" dirty="0" err="1">
                <a:ln w="0">
                  <a:noFill/>
                </a:ln>
                <a:solidFill>
                  <a:srgbClr val="2C4496"/>
                </a:solidFill>
              </a:rPr>
              <a:t>Maker</a:t>
            </a:r>
            <a:r>
              <a:rPr lang="pt-BR" sz="1800" b="1" dirty="0">
                <a:ln w="0">
                  <a:noFill/>
                </a:ln>
                <a:solidFill>
                  <a:srgbClr val="2C4496"/>
                </a:solidFill>
              </a:rPr>
              <a:t>/ 10.000 bolsas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09FDD90-0E46-0D60-4AFA-E1E16C2370C9}"/>
              </a:ext>
            </a:extLst>
          </p:cNvPr>
          <p:cNvCxnSpPr>
            <a:cxnSpLocks/>
          </p:cNvCxnSpPr>
          <p:nvPr/>
        </p:nvCxnSpPr>
        <p:spPr>
          <a:xfrm>
            <a:off x="5760720" y="1965960"/>
            <a:ext cx="0" cy="489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6363913-AD02-E873-3405-08259C18124B}"/>
              </a:ext>
            </a:extLst>
          </p:cNvPr>
          <p:cNvSpPr txBox="1"/>
          <p:nvPr/>
        </p:nvSpPr>
        <p:spPr>
          <a:xfrm>
            <a:off x="736202" y="5111646"/>
            <a:ext cx="344815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pt-BR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E1757-90DA-DA16-A572-53969A59ED52}"/>
              </a:ext>
            </a:extLst>
          </p:cNvPr>
          <p:cNvSpPr txBox="1"/>
          <p:nvPr/>
        </p:nvSpPr>
        <p:spPr>
          <a:xfrm>
            <a:off x="929390" y="5111646"/>
            <a:ext cx="325497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87% para N, NE, CO</a:t>
            </a:r>
          </a:p>
        </p:txBody>
      </p:sp>
    </p:spTree>
    <p:extLst>
      <p:ext uri="{BB962C8B-B14F-4D97-AF65-F5344CB8AC3E}">
        <p14:creationId xmlns:p14="http://schemas.microsoft.com/office/powerpoint/2010/main" val="130520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FE4DA-6C54-5448-7EDF-63E337605B88}"/>
              </a:ext>
            </a:extLst>
          </p:cNvPr>
          <p:cNvSpPr txBox="1"/>
          <p:nvPr/>
        </p:nvSpPr>
        <p:spPr>
          <a:xfrm>
            <a:off x="2548890" y="398532"/>
            <a:ext cx="8323326" cy="890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0" u="none" strike="noStrike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dirty="0"/>
              <a:t>4.</a:t>
            </a:r>
            <a:r>
              <a:rPr lang="pt-BR" sz="2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pt-BR" sz="2000" dirty="0">
                <a:sym typeface="Open Sans"/>
              </a:rPr>
              <a:t>Programa Integrado de Desenvolvimento Sustentável da Região Amazônica - Pró-Amazônia</a:t>
            </a:r>
            <a:endParaRPr lang="pt-BR" sz="2000" dirty="0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09FDD90-0E46-0D60-4AFA-E1E16C2370C9}"/>
              </a:ext>
            </a:extLst>
          </p:cNvPr>
          <p:cNvCxnSpPr>
            <a:cxnSpLocks/>
          </p:cNvCxnSpPr>
          <p:nvPr/>
        </p:nvCxnSpPr>
        <p:spPr>
          <a:xfrm>
            <a:off x="5760720" y="1965960"/>
            <a:ext cx="0" cy="489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38FE20B-6329-1B57-020C-9E361400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8" y="155377"/>
            <a:ext cx="2438611" cy="1627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58494BD-7924-6A22-54D2-4E749F0E96EC}"/>
              </a:ext>
            </a:extLst>
          </p:cNvPr>
          <p:cNvSpPr txBox="1"/>
          <p:nvPr/>
        </p:nvSpPr>
        <p:spPr>
          <a:xfrm>
            <a:off x="-44196" y="2352279"/>
            <a:ext cx="5918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solidFill>
                  <a:srgbClr val="2C4496"/>
                </a:solidFill>
                <a:latin typeface="Open Sans" panose="020B0606030504020204"/>
              </a:rPr>
              <a:t>1. Apoio à </a:t>
            </a:r>
            <a:r>
              <a:rPr lang="pt-BR" sz="1200" b="1" dirty="0">
                <a:solidFill>
                  <a:srgbClr val="2C4496"/>
                </a:solidFill>
                <a:latin typeface="Open Sans" panose="020B0606030504020204"/>
              </a:rPr>
              <a:t>infraestrutura</a:t>
            </a:r>
            <a:r>
              <a:rPr lang="pt-BR" sz="1200" dirty="0">
                <a:solidFill>
                  <a:srgbClr val="2C4496"/>
                </a:solidFill>
                <a:latin typeface="Open Sans" panose="020B0606030504020204"/>
              </a:rPr>
              <a:t> de pesquisa científica e tecnológica na região amazônica voltada para recuperação, atualização, interiorização e criação de laboratórios, acervos científicos, históricos e culturais e coleções biológicas.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E6C7DD-5474-516C-0422-CB5455485236}"/>
              </a:ext>
            </a:extLst>
          </p:cNvPr>
          <p:cNvSpPr txBox="1"/>
          <p:nvPr/>
        </p:nvSpPr>
        <p:spPr>
          <a:xfrm>
            <a:off x="-44196" y="3344464"/>
            <a:ext cx="6140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>
                <a:sym typeface="Arial"/>
              </a:rPr>
              <a:t>2. Apoio a projetos de inovação de empresas nas áreas de bioeconomia, cidades sustentáveis, descarbonização de processos produtivos, transformação digital, economia digital, restauração florestal, transporte e monitoramento ambiental.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B9E4AF-A7B5-FECE-6589-3F93CD702301}"/>
              </a:ext>
            </a:extLst>
          </p:cNvPr>
          <p:cNvSpPr txBox="1"/>
          <p:nvPr/>
        </p:nvSpPr>
        <p:spPr>
          <a:xfrm>
            <a:off x="-44196" y="4252340"/>
            <a:ext cx="5802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3. Fomento a projetos de pesquisa e desenvolvimento tecnológico em rede, incluindo projetos de inovação social, visando apoiar ou criar centros avançados em áreas estratégicas para o desenvolvimento sustentável da região amazônica.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E2E278-25DA-EE6B-8C08-40CBCCAF3621}"/>
              </a:ext>
            </a:extLst>
          </p:cNvPr>
          <p:cNvSpPr txBox="1"/>
          <p:nvPr/>
        </p:nvSpPr>
        <p:spPr>
          <a:xfrm>
            <a:off x="-44196" y="5377323"/>
            <a:ext cx="6140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>
                <a:solidFill>
                  <a:srgbClr val="2C4496"/>
                </a:solidFill>
                <a:latin typeface="Open Sans" panose="020B0606030504020204"/>
              </a:defRPr>
            </a:lvl1pPr>
          </a:lstStyle>
          <a:p>
            <a:r>
              <a:rPr lang="pt-BR" dirty="0"/>
              <a:t>4. Apoio a projetos de cooperação internacional, visando o desenvolvimento sustentável da região amazônica.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EDC1808-778D-EF1F-16FA-B4DF82343BC0}"/>
              </a:ext>
            </a:extLst>
          </p:cNvPr>
          <p:cNvSpPr txBox="1"/>
          <p:nvPr/>
        </p:nvSpPr>
        <p:spPr>
          <a:xfrm>
            <a:off x="5998465" y="1812904"/>
            <a:ext cx="3059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sz="1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Chamadas Públicas</a:t>
            </a:r>
            <a:endParaRPr lang="pt-BR" sz="1600" b="1" i="0" u="none" strike="noStrike" baseline="0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5D84129-E9D7-63F1-DB2C-FCA2B914ED0E}"/>
              </a:ext>
            </a:extLst>
          </p:cNvPr>
          <p:cNvSpPr txBox="1">
            <a:spLocks/>
          </p:cNvSpPr>
          <p:nvPr/>
        </p:nvSpPr>
        <p:spPr>
          <a:xfrm>
            <a:off x="5874258" y="2278507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</a:rPr>
              <a:t>Pro-infra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 Recuperação:</a:t>
            </a:r>
          </a:p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R$ 103 milhões em 61 subprojetos de 26 propostas 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014C87F-3710-A7A6-56E2-131CC967471C}"/>
              </a:ext>
            </a:extLst>
          </p:cNvPr>
          <p:cNvSpPr txBox="1">
            <a:spLocks/>
          </p:cNvSpPr>
          <p:nvPr/>
        </p:nvSpPr>
        <p:spPr>
          <a:xfrm>
            <a:off x="5874258" y="2896454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Centros avançados em áreas estratégicas para </a:t>
            </a:r>
            <a:b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o desenvolvimento sustentável:</a:t>
            </a:r>
          </a:p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R$ 150 milhões em 19 propostas (CNPq)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3E43B14-3510-D6C4-698C-569392DD509D}"/>
              </a:ext>
            </a:extLst>
          </p:cNvPr>
          <p:cNvSpPr txBox="1">
            <a:spLocks/>
          </p:cNvSpPr>
          <p:nvPr/>
        </p:nvSpPr>
        <p:spPr>
          <a:xfrm>
            <a:off x="5874258" y="3808166"/>
            <a:ext cx="9311640" cy="8044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400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APOIO A PROJETOS DE INOVAÇÃO DE EMPRESAS- PRÓ-AMAZÔNIA</a:t>
            </a:r>
          </a:p>
          <a:p>
            <a:pPr algn="l"/>
            <a:r>
              <a:rPr lang="pt-BR" sz="1400" i="1" dirty="0">
                <a:solidFill>
                  <a:schemeClr val="accent6">
                    <a:lumMod val="50000"/>
                  </a:schemeClr>
                </a:solidFill>
              </a:rPr>
              <a:t>R$ 50 milhões (em andamento)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2BDE6DF-FCEB-F2A2-CADE-56E2E0FAEC72}"/>
              </a:ext>
            </a:extLst>
          </p:cNvPr>
          <p:cNvSpPr/>
          <p:nvPr/>
        </p:nvSpPr>
        <p:spPr>
          <a:xfrm>
            <a:off x="5940822" y="4839044"/>
            <a:ext cx="2792727" cy="179472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A218EF89-C616-C523-0ED2-D1730823265B}"/>
              </a:ext>
            </a:extLst>
          </p:cNvPr>
          <p:cNvSpPr txBox="1">
            <a:spLocks/>
          </p:cNvSpPr>
          <p:nvPr/>
        </p:nvSpPr>
        <p:spPr>
          <a:xfrm>
            <a:off x="6017022" y="4851165"/>
            <a:ext cx="2716527" cy="15506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Exemplos de outras ações:</a:t>
            </a:r>
            <a:endParaRPr lang="pt-BR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  <a:latin typeface="Arial"/>
                <a:cs typeface="Arial"/>
              </a:rPr>
              <a:t>INPA</a:t>
            </a:r>
            <a:b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</a:br>
            <a:endParaRPr lang="pt-BR" sz="1100" b="1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  <a:latin typeface="Arial"/>
                <a:cs typeface="Arial"/>
              </a:rPr>
              <a:t>Museu Goeldi</a:t>
            </a:r>
            <a:b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</a:br>
            <a:endParaRPr lang="pt-BR" sz="1100" b="1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  <a:latin typeface="Arial"/>
                <a:cs typeface="Arial"/>
              </a:rPr>
              <a:t>Museu das </a:t>
            </a:r>
            <a:r>
              <a:rPr lang="pt-BR" sz="1100" b="1" dirty="0" err="1">
                <a:solidFill>
                  <a:schemeClr val="bg1"/>
                </a:solidFill>
                <a:latin typeface="Arial"/>
                <a:cs typeface="Arial"/>
              </a:rPr>
              <a:t>Amazônias</a:t>
            </a:r>
            <a:br>
              <a:rPr lang="pt-BR" sz="11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pt-BR" sz="11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Infovias transfronteiriças em Educação e Pesquisa/RNP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BR" sz="11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pt-BR" sz="1600" b="1" dirty="0">
              <a:latin typeface="Arial"/>
              <a:cs typeface="Arial"/>
            </a:endParaRPr>
          </a:p>
          <a:p>
            <a:pPr algn="l"/>
            <a:endParaRPr lang="pt-BR" sz="1600" spc="-1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algn="l"/>
            <a:endParaRPr lang="pt-BR" sz="1600" dirty="0">
              <a:latin typeface="Arial"/>
              <a:cs typeface="Arial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1D2DA17-035A-BAB5-C88E-BF5BBC92664A}"/>
              </a:ext>
            </a:extLst>
          </p:cNvPr>
          <p:cNvSpPr txBox="1"/>
          <p:nvPr/>
        </p:nvSpPr>
        <p:spPr>
          <a:xfrm>
            <a:off x="8774094" y="4810425"/>
            <a:ext cx="4546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Investimento previsto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572447-E057-8E19-8C6F-DE685A1159C4}"/>
              </a:ext>
            </a:extLst>
          </p:cNvPr>
          <p:cNvSpPr txBox="1"/>
          <p:nvPr/>
        </p:nvSpPr>
        <p:spPr>
          <a:xfrm>
            <a:off x="8777905" y="5120228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R$ 500 milhões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4B0B7D8-8EEF-8BC1-5B8E-0A8A6B390894}"/>
              </a:ext>
            </a:extLst>
          </p:cNvPr>
          <p:cNvSpPr txBox="1"/>
          <p:nvPr/>
        </p:nvSpPr>
        <p:spPr>
          <a:xfrm>
            <a:off x="8792982" y="5704407"/>
            <a:ext cx="4546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rgbClr val="92D050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Suplementação</a:t>
            </a: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1600" b="1" spc="-1" dirty="0">
              <a:solidFill>
                <a:schemeClr val="accent6">
                  <a:lumMod val="75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7CEDC76-CD28-A4AB-9B7D-81C14894921F}"/>
              </a:ext>
            </a:extLst>
          </p:cNvPr>
          <p:cNvSpPr txBox="1"/>
          <p:nvPr/>
        </p:nvSpPr>
        <p:spPr>
          <a:xfrm>
            <a:off x="8792982" y="5967605"/>
            <a:ext cx="3581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R$ 150 milhões</a:t>
            </a:r>
          </a:p>
        </p:txBody>
      </p:sp>
    </p:spTree>
    <p:extLst>
      <p:ext uri="{BB962C8B-B14F-4D97-AF65-F5344CB8AC3E}">
        <p14:creationId xmlns:p14="http://schemas.microsoft.com/office/powerpoint/2010/main" val="199001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</TotalTime>
  <Words>1999</Words>
  <Application>Microsoft Office PowerPoint</Application>
  <PresentationFormat>Widescreen</PresentationFormat>
  <Paragraphs>266</Paragraphs>
  <Slides>17</Slides>
  <Notes>13</Notes>
  <HiddenSlides>1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Bahnschrift</vt:lpstr>
      <vt:lpstr>Bebas Neue Bold</vt:lpstr>
      <vt:lpstr>Calibri</vt:lpstr>
      <vt:lpstr>Calibri Light</vt:lpstr>
      <vt:lpstr>Montserrat Light</vt:lpstr>
      <vt:lpstr>Open Sans</vt:lpstr>
      <vt:lpstr>Raleway</vt:lpstr>
      <vt:lpstr>Roboto</vt:lpstr>
      <vt:lpstr>Tahoma</vt:lpstr>
      <vt:lpstr>Wingdings</vt:lpstr>
      <vt:lpstr>Office Theme</vt:lpstr>
      <vt:lpstr>Apresentação do PowerPoint</vt:lpstr>
      <vt:lpstr>Apresentação do PowerPoint</vt:lpstr>
      <vt:lpstr>Programas Estratégicos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Felipe Luiz da Silva</cp:lastModifiedBy>
  <cp:revision>164</cp:revision>
  <dcterms:created xsi:type="dcterms:W3CDTF">2013-11-12T13:20:39Z</dcterms:created>
  <dcterms:modified xsi:type="dcterms:W3CDTF">2024-11-13T14:06:31Z</dcterms:modified>
</cp:coreProperties>
</file>