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71" r:id="rId3"/>
    <p:sldId id="265" r:id="rId4"/>
    <p:sldId id="276" r:id="rId5"/>
    <p:sldId id="268" r:id="rId6"/>
    <p:sldId id="269" r:id="rId7"/>
    <p:sldId id="273" r:id="rId8"/>
    <p:sldId id="274" r:id="rId9"/>
    <p:sldId id="272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3"/>
    <p:restoredTop sz="94646"/>
  </p:normalViewPr>
  <p:slideViewPr>
    <p:cSldViewPr snapToGrid="0" snapToObjects="1">
      <p:cViewPr varScale="1">
        <p:scale>
          <a:sx n="103" d="100"/>
          <a:sy n="103" d="100"/>
        </p:scale>
        <p:origin x="5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73883603576211"/>
          <c:y val="0.0532794899118707"/>
          <c:w val="0.884305343996866"/>
          <c:h val="0.843173265004597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Brazil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rgbClr val="0070C0"/>
                </a:solidFill>
              </a:ln>
            </c:spPr>
          </c:marker>
          <c:trendline>
            <c:spPr>
              <a:ln>
                <a:solidFill>
                  <a:srgbClr val="00B050"/>
                </a:solidFill>
              </a:ln>
            </c:spPr>
            <c:trendlineType val="poly"/>
            <c:order val="3"/>
            <c:forward val="7.0"/>
            <c:dispRSqr val="0"/>
            <c:dispEq val="0"/>
          </c:trendline>
          <c:xVal>
            <c:numRef>
              <c:f>Plan1!$A$2:$A$14</c:f>
              <c:numCache>
                <c:formatCode>General</c:formatCode>
                <c:ptCount val="13"/>
                <c:pt idx="0">
                  <c:v>1961.0</c:v>
                </c:pt>
                <c:pt idx="1">
                  <c:v>1973.0</c:v>
                </c:pt>
                <c:pt idx="2">
                  <c:v>1975.0</c:v>
                </c:pt>
                <c:pt idx="3">
                  <c:v>1978.0</c:v>
                </c:pt>
                <c:pt idx="4">
                  <c:v>1989.0</c:v>
                </c:pt>
                <c:pt idx="5">
                  <c:v>1991.0</c:v>
                </c:pt>
                <c:pt idx="6">
                  <c:v>2000.0</c:v>
                </c:pt>
                <c:pt idx="7">
                  <c:v>2003.0</c:v>
                </c:pt>
                <c:pt idx="8">
                  <c:v>2005.0</c:v>
                </c:pt>
                <c:pt idx="9">
                  <c:v>2006.0</c:v>
                </c:pt>
                <c:pt idx="10">
                  <c:v>2009.0</c:v>
                </c:pt>
                <c:pt idx="11">
                  <c:v>2012.0</c:v>
                </c:pt>
                <c:pt idx="12">
                  <c:v>2013.0</c:v>
                </c:pt>
              </c:numCache>
            </c:numRef>
          </c:xVal>
          <c:yVal>
            <c:numRef>
              <c:f>Plan1!$B$2:$B$14</c:f>
              <c:numCache>
                <c:formatCode>General</c:formatCode>
                <c:ptCount val="13"/>
                <c:pt idx="2">
                  <c:v>5.4</c:v>
                </c:pt>
                <c:pt idx="4">
                  <c:v>9.3</c:v>
                </c:pt>
                <c:pt idx="7">
                  <c:v>11.3</c:v>
                </c:pt>
                <c:pt idx="10">
                  <c:v>14.7</c:v>
                </c:pt>
                <c:pt idx="12">
                  <c:v>21.0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64-4999-A0A9-07D95277F11B}"/>
            </c:ext>
          </c:extLst>
        </c:ser>
        <c:ser>
          <c:idx val="2"/>
          <c:order val="1"/>
          <c:tx>
            <c:strRef>
              <c:f>Plan1!$D$1</c:f>
              <c:strCache>
                <c:ptCount val="1"/>
                <c:pt idx="0">
                  <c:v>US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70C0"/>
              </a:solidFill>
            </c:spPr>
          </c:marker>
          <c:trendline>
            <c:spPr>
              <a:ln>
                <a:solidFill>
                  <a:srgbClr val="0070C0"/>
                </a:solidFill>
              </a:ln>
            </c:spPr>
            <c:trendlineType val="poly"/>
            <c:order val="3"/>
            <c:forward val="7.0"/>
            <c:dispRSqr val="0"/>
            <c:dispEq val="0"/>
          </c:trendline>
          <c:xVal>
            <c:numRef>
              <c:f>Plan1!$A$2:$A$14</c:f>
              <c:numCache>
                <c:formatCode>General</c:formatCode>
                <c:ptCount val="13"/>
                <c:pt idx="0">
                  <c:v>1961.0</c:v>
                </c:pt>
                <c:pt idx="1">
                  <c:v>1973.0</c:v>
                </c:pt>
                <c:pt idx="2">
                  <c:v>1975.0</c:v>
                </c:pt>
                <c:pt idx="3">
                  <c:v>1978.0</c:v>
                </c:pt>
                <c:pt idx="4">
                  <c:v>1989.0</c:v>
                </c:pt>
                <c:pt idx="5">
                  <c:v>1991.0</c:v>
                </c:pt>
                <c:pt idx="6">
                  <c:v>2000.0</c:v>
                </c:pt>
                <c:pt idx="7">
                  <c:v>2003.0</c:v>
                </c:pt>
                <c:pt idx="8">
                  <c:v>2005.0</c:v>
                </c:pt>
                <c:pt idx="9">
                  <c:v>2006.0</c:v>
                </c:pt>
                <c:pt idx="10">
                  <c:v>2009.0</c:v>
                </c:pt>
                <c:pt idx="11">
                  <c:v>2012.0</c:v>
                </c:pt>
                <c:pt idx="12">
                  <c:v>2013.0</c:v>
                </c:pt>
              </c:numCache>
            </c:numRef>
          </c:xVal>
          <c:yVal>
            <c:numRef>
              <c:f>Plan1!$D$2:$D$14</c:f>
              <c:numCache>
                <c:formatCode>General</c:formatCode>
                <c:ptCount val="13"/>
                <c:pt idx="0">
                  <c:v>13.4</c:v>
                </c:pt>
                <c:pt idx="1">
                  <c:v>14.5</c:v>
                </c:pt>
                <c:pt idx="3">
                  <c:v>15.0</c:v>
                </c:pt>
                <c:pt idx="5">
                  <c:v>22.9</c:v>
                </c:pt>
                <c:pt idx="8">
                  <c:v>33.4</c:v>
                </c:pt>
                <c:pt idx="10">
                  <c:v>34.7</c:v>
                </c:pt>
                <c:pt idx="12">
                  <c:v>36.4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364-4999-A0A9-07D95277F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9494112"/>
        <c:axId val="2008951056"/>
      </c:scatterChart>
      <c:valAx>
        <c:axId val="-213949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08951056"/>
        <c:crosses val="autoZero"/>
        <c:crossBetween val="midCat"/>
      </c:valAx>
      <c:valAx>
        <c:axId val="2008951056"/>
        <c:scaling>
          <c:orientation val="minMax"/>
          <c:max val="45.0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crossAx val="-2139494112"/>
        <c:crosses val="autoZero"/>
        <c:crossBetween val="midCat"/>
        <c:majorUnit val="1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0BD13-06DF-1C4E-843F-6D1EAB757DEC}" type="datetimeFigureOut">
              <a:rPr lang="pt-BR" smtClean="0"/>
              <a:t>17/08/17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786C2-535B-1E4D-9868-20ABE68D06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48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13AF48AC-44C9-E340-87F2-10553BE1BAD4}" type="slidenum">
              <a:rPr lang="pt-BR" altLang="x-none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pt-BR" altLang="x-none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7741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BB362DC4-3FF2-3349-AD10-E6351B3C940C}" type="slidenum">
              <a:rPr lang="pt-BR" altLang="pt-BR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pt-BR" alt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6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8/17/17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‹n.º›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‹n.º›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8/17/17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‹n.º›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8/17/17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8/17/17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8/17/17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‹n.º›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01242" y="303241"/>
            <a:ext cx="1320166" cy="85725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67359" y="263179"/>
            <a:ext cx="1199516" cy="8973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3.png"/><Relationship Id="rId21" Type="http://schemas.openxmlformats.org/officeDocument/2006/relationships/image" Target="../media/image24.jpeg"/><Relationship Id="rId22" Type="http://schemas.openxmlformats.org/officeDocument/2006/relationships/image" Target="../media/image25.jpeg"/><Relationship Id="rId23" Type="http://schemas.openxmlformats.org/officeDocument/2006/relationships/image" Target="../media/image26.jpeg"/><Relationship Id="rId24" Type="http://schemas.openxmlformats.org/officeDocument/2006/relationships/image" Target="../media/image27.jpeg"/><Relationship Id="rId25" Type="http://schemas.openxmlformats.org/officeDocument/2006/relationships/image" Target="../media/image28.jpeg"/><Relationship Id="rId26" Type="http://schemas.openxmlformats.org/officeDocument/2006/relationships/image" Target="../media/image29.jpeg"/><Relationship Id="rId27" Type="http://schemas.openxmlformats.org/officeDocument/2006/relationships/image" Target="../media/image30.jpeg"/><Relationship Id="rId28" Type="http://schemas.openxmlformats.org/officeDocument/2006/relationships/image" Target="../media/image31.jpe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30" Type="http://schemas.openxmlformats.org/officeDocument/2006/relationships/image" Target="../media/image33.jpeg"/><Relationship Id="rId31" Type="http://schemas.openxmlformats.org/officeDocument/2006/relationships/image" Target="../media/image34.jpeg"/><Relationship Id="rId32" Type="http://schemas.openxmlformats.org/officeDocument/2006/relationships/image" Target="../media/image35.jpeg"/><Relationship Id="rId9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33" Type="http://schemas.openxmlformats.org/officeDocument/2006/relationships/image" Target="../media/image36.png"/><Relationship Id="rId10" Type="http://schemas.openxmlformats.org/officeDocument/2006/relationships/image" Target="../media/image13.png"/><Relationship Id="rId11" Type="http://schemas.openxmlformats.org/officeDocument/2006/relationships/image" Target="../media/image14.jpeg"/><Relationship Id="rId12" Type="http://schemas.openxmlformats.org/officeDocument/2006/relationships/image" Target="../media/image15.png"/><Relationship Id="rId13" Type="http://schemas.openxmlformats.org/officeDocument/2006/relationships/image" Target="../media/image16.jpeg"/><Relationship Id="rId14" Type="http://schemas.openxmlformats.org/officeDocument/2006/relationships/image" Target="../media/image17.png"/><Relationship Id="rId15" Type="http://schemas.openxmlformats.org/officeDocument/2006/relationships/image" Target="../media/image18.jpeg"/><Relationship Id="rId16" Type="http://schemas.openxmlformats.org/officeDocument/2006/relationships/image" Target="../media/image19.jpe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7.emf"/><Relationship Id="rId5" Type="http://schemas.openxmlformats.org/officeDocument/2006/relationships/hyperlink" Target="http://portal.saude.gov.br/" TargetMode="External"/><Relationship Id="rId6" Type="http://schemas.openxmlformats.org/officeDocument/2006/relationships/oleObject" Target="../embeddings/oleObject2.bin"/><Relationship Id="rId7" Type="http://schemas.openxmlformats.org/officeDocument/2006/relationships/image" Target="../media/image3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075" y="0"/>
            <a:ext cx="6571054" cy="6858000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25" y="2824101"/>
            <a:ext cx="2254250" cy="14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15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625" y="1896458"/>
            <a:ext cx="7794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solidFill>
                  <a:srgbClr val="043168"/>
                </a:solidFill>
                <a:latin typeface="+mj-lt"/>
                <a:cs typeface="Gotham"/>
              </a:rPr>
              <a:t>Obrigada</a:t>
            </a:r>
            <a:r>
              <a:rPr lang="en-US" sz="4200" b="1" dirty="0" smtClean="0">
                <a:solidFill>
                  <a:srgbClr val="043168"/>
                </a:solidFill>
                <a:latin typeface="+mj-lt"/>
                <a:cs typeface="Gotham"/>
              </a:rPr>
              <a:t>!</a:t>
            </a:r>
            <a:endParaRPr lang="en-US" sz="4200" b="1" dirty="0">
              <a:solidFill>
                <a:srgbClr val="043168"/>
              </a:solidFill>
              <a:latin typeface="+mj-lt"/>
              <a:cs typeface="Gotha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8500" y="2980165"/>
            <a:ext cx="3399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Gotham Medium"/>
                <a:cs typeface="Gotham Medium"/>
              </a:rPr>
              <a:t>Ana Paula  Bortoletto</a:t>
            </a:r>
          </a:p>
          <a:p>
            <a:pPr algn="r"/>
            <a:r>
              <a:rPr lang="en-US" sz="2800" dirty="0" smtClean="0">
                <a:latin typeface="Gotham Medium"/>
                <a:cs typeface="Gotham Medium"/>
              </a:rPr>
              <a:t>17/08/2017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otham 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6783" y="5388093"/>
            <a:ext cx="3776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facebook.com</a:t>
            </a:r>
            <a:r>
              <a:rPr lang="en-US" dirty="0"/>
              <a:t>/</a:t>
            </a:r>
            <a:r>
              <a:rPr lang="en-US" dirty="0" err="1" smtClean="0"/>
              <a:t>idecbr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86783" y="5877560"/>
            <a:ext cx="912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idec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20" y="5452624"/>
            <a:ext cx="348679" cy="348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23" y="5912495"/>
            <a:ext cx="382536" cy="38253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759476" y="5341926"/>
            <a:ext cx="5238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43168"/>
                </a:solidFill>
                <a:latin typeface="+mj-lt"/>
                <a:cs typeface="Gotham"/>
              </a:rPr>
              <a:t>JUNTE-SE A NÓS NESSA LUTA!</a:t>
            </a:r>
            <a:br>
              <a:rPr lang="en-US" sz="2400" b="1" dirty="0">
                <a:solidFill>
                  <a:srgbClr val="043168"/>
                </a:solidFill>
                <a:latin typeface="+mj-lt"/>
                <a:cs typeface="Gotham"/>
              </a:rPr>
            </a:br>
            <a:r>
              <a:rPr lang="en-US" sz="2400" b="1" dirty="0" err="1">
                <a:solidFill>
                  <a:srgbClr val="043168"/>
                </a:solidFill>
                <a:latin typeface="+mj-lt"/>
                <a:cs typeface="Gotham"/>
              </a:rPr>
              <a:t>Associe</a:t>
            </a:r>
            <a:r>
              <a:rPr lang="en-US" sz="2400" b="1" dirty="0">
                <a:solidFill>
                  <a:srgbClr val="043168"/>
                </a:solidFill>
                <a:latin typeface="+mj-lt"/>
                <a:cs typeface="Gotham"/>
              </a:rPr>
              <a:t>-se </a:t>
            </a:r>
            <a:r>
              <a:rPr lang="en-US" sz="2400" b="1" dirty="0" err="1">
                <a:solidFill>
                  <a:srgbClr val="043168"/>
                </a:solidFill>
                <a:latin typeface="+mj-lt"/>
                <a:cs typeface="Gotham"/>
              </a:rPr>
              <a:t>em</a:t>
            </a:r>
            <a:r>
              <a:rPr lang="en-US" sz="2400" b="1" dirty="0">
                <a:solidFill>
                  <a:srgbClr val="043168"/>
                </a:solidFill>
                <a:latin typeface="+mj-lt"/>
                <a:cs typeface="Gotham"/>
              </a:rPr>
              <a:t>: www.idec.org.br</a:t>
            </a:r>
            <a:endParaRPr lang="en-US" sz="3200" b="1" dirty="0">
              <a:solidFill>
                <a:srgbClr val="043168"/>
              </a:solidFill>
              <a:latin typeface="+mj-lt"/>
              <a:cs typeface="Gotham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3759476" y="5388093"/>
            <a:ext cx="0" cy="78483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98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Seminário</a:t>
            </a:r>
            <a:r>
              <a:rPr lang="en-US" sz="4000" dirty="0"/>
              <a:t> </a:t>
            </a:r>
            <a:r>
              <a:rPr lang="en-US" sz="4000" dirty="0" err="1"/>
              <a:t>Fatores</a:t>
            </a:r>
            <a:r>
              <a:rPr lang="en-US" sz="4000" dirty="0"/>
              <a:t> de </a:t>
            </a:r>
            <a:r>
              <a:rPr lang="en-US" sz="4000" dirty="0" err="1"/>
              <a:t>Risco</a:t>
            </a:r>
            <a:r>
              <a:rPr lang="en-US" sz="4000" dirty="0"/>
              <a:t> de </a:t>
            </a:r>
            <a:r>
              <a:rPr lang="en-US" sz="4000" dirty="0" err="1"/>
              <a:t>Doenças</a:t>
            </a:r>
            <a:r>
              <a:rPr lang="en-US" sz="4000" dirty="0"/>
              <a:t> </a:t>
            </a:r>
            <a:r>
              <a:rPr lang="en-US" sz="4000" dirty="0" err="1"/>
              <a:t>Crônicas</a:t>
            </a:r>
            <a:r>
              <a:rPr lang="en-US" sz="4000" dirty="0"/>
              <a:t> </a:t>
            </a:r>
            <a:r>
              <a:rPr lang="en-US" sz="4000" dirty="0" err="1"/>
              <a:t>não</a:t>
            </a:r>
            <a:r>
              <a:rPr lang="en-US" sz="4000" dirty="0"/>
              <a:t> </a:t>
            </a:r>
            <a:r>
              <a:rPr lang="en-US" sz="4000" dirty="0" err="1"/>
              <a:t>transmissíveis</a:t>
            </a:r>
            <a:r>
              <a:rPr lang="en-US" sz="4000" dirty="0"/>
              <a:t> e </a:t>
            </a:r>
            <a:r>
              <a:rPr lang="en-US" sz="4000" dirty="0" err="1"/>
              <a:t>educação</a:t>
            </a:r>
            <a:endParaRPr lang="pt-BR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</a:rPr>
              <a:t>Ana Paula Bortoletto</a:t>
            </a:r>
          </a:p>
          <a:p>
            <a:r>
              <a:rPr lang="pt-BR" sz="2800" dirty="0" err="1" smtClean="0">
                <a:solidFill>
                  <a:schemeClr val="tx1"/>
                </a:solidFill>
              </a:rPr>
              <a:t>Lider</a:t>
            </a:r>
            <a:r>
              <a:rPr lang="pt-BR" sz="2800" dirty="0" smtClean="0">
                <a:solidFill>
                  <a:schemeClr val="tx1"/>
                </a:solidFill>
              </a:rPr>
              <a:t> do Programa de Alimentação Saudável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682625" y="1174053"/>
            <a:ext cx="7794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043168"/>
                </a:solidFill>
                <a:latin typeface="+mj-lt"/>
                <a:cs typeface="Gotham"/>
              </a:rPr>
              <a:t>QUEM SOMOS</a:t>
            </a:r>
            <a:endParaRPr lang="en-US" sz="4200" b="1" dirty="0">
              <a:solidFill>
                <a:srgbClr val="043168"/>
              </a:solidFill>
              <a:latin typeface="+mj-lt"/>
              <a:cs typeface="Gotham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904875" y="2261014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000" dirty="0" smtClean="0"/>
              <a:t>O </a:t>
            </a:r>
            <a:r>
              <a:rPr lang="en-US" sz="2000" dirty="0"/>
              <a:t>Idec - </a:t>
            </a:r>
            <a:r>
              <a:rPr lang="en-US" sz="2000" dirty="0" err="1"/>
              <a:t>Instituto</a:t>
            </a:r>
            <a:r>
              <a:rPr lang="en-US" sz="2000" dirty="0"/>
              <a:t> </a:t>
            </a:r>
            <a:r>
              <a:rPr lang="en-US" sz="2000" dirty="0" err="1"/>
              <a:t>Brasileiro</a:t>
            </a:r>
            <a:r>
              <a:rPr lang="en-US" sz="2000" dirty="0"/>
              <a:t> de </a:t>
            </a:r>
            <a:r>
              <a:rPr lang="en-US" sz="2000" dirty="0" err="1"/>
              <a:t>Defesa</a:t>
            </a:r>
            <a:r>
              <a:rPr lang="en-US" sz="2000" dirty="0"/>
              <a:t> do </a:t>
            </a:r>
            <a:r>
              <a:rPr lang="en-US" sz="2000" dirty="0" err="1"/>
              <a:t>Consumidor</a:t>
            </a:r>
            <a:r>
              <a:rPr lang="en-US" sz="2000" dirty="0"/>
              <a:t> - </a:t>
            </a:r>
            <a:r>
              <a:rPr lang="en-US" sz="2000" dirty="0" err="1"/>
              <a:t>é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associação</a:t>
            </a:r>
            <a:r>
              <a:rPr lang="en-US" sz="2000" dirty="0"/>
              <a:t> de </a:t>
            </a:r>
            <a:r>
              <a:rPr lang="en-US" sz="2000" dirty="0" err="1"/>
              <a:t>consumidores</a:t>
            </a:r>
            <a:r>
              <a:rPr lang="en-US" sz="2000" dirty="0"/>
              <a:t> </a:t>
            </a:r>
            <a:r>
              <a:rPr lang="en-US" sz="2000" dirty="0" err="1"/>
              <a:t>fundada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1987.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dirty="0" err="1" smtClean="0"/>
              <a:t>É</a:t>
            </a:r>
            <a:r>
              <a:rPr lang="en-US" sz="2000" dirty="0" smtClean="0"/>
              <a:t> </a:t>
            </a:r>
            <a:r>
              <a:rPr lang="en-US" sz="2000" dirty="0" err="1"/>
              <a:t>uma</a:t>
            </a:r>
            <a:r>
              <a:rPr lang="en-US" sz="2000" dirty="0"/>
              <a:t> ONG </a:t>
            </a:r>
            <a:r>
              <a:rPr lang="en-US" sz="2000" dirty="0" err="1"/>
              <a:t>sem</a:t>
            </a:r>
            <a:r>
              <a:rPr lang="en-US" sz="2000" dirty="0"/>
              <a:t> fins </a:t>
            </a:r>
            <a:r>
              <a:rPr lang="en-US" sz="2000" dirty="0" err="1"/>
              <a:t>lucrativos</a:t>
            </a:r>
            <a:r>
              <a:rPr lang="en-US" sz="2000" dirty="0"/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dirty="0" err="1" smtClean="0"/>
              <a:t>Independente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empresas</a:t>
            </a:r>
            <a:r>
              <a:rPr lang="en-US" sz="2000" dirty="0"/>
              <a:t>, </a:t>
            </a:r>
            <a:r>
              <a:rPr lang="en-US" sz="2000" dirty="0" err="1"/>
              <a:t>governos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partidos</a:t>
            </a:r>
            <a:r>
              <a:rPr lang="en-US" sz="2000" dirty="0"/>
              <a:t> </a:t>
            </a:r>
            <a:r>
              <a:rPr lang="en-US" sz="2000" dirty="0" err="1"/>
              <a:t>políticos</a:t>
            </a:r>
            <a:r>
              <a:rPr lang="en-US" sz="2000" dirty="0"/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dirty="0" err="1" smtClean="0"/>
              <a:t>Seus</a:t>
            </a:r>
            <a:r>
              <a:rPr lang="en-US" sz="2000" dirty="0" smtClean="0"/>
              <a:t> </a:t>
            </a:r>
            <a:r>
              <a:rPr lang="en-US" sz="2000" dirty="0" err="1"/>
              <a:t>recursos</a:t>
            </a:r>
            <a:r>
              <a:rPr lang="en-US" sz="2000" dirty="0"/>
              <a:t> </a:t>
            </a:r>
            <a:r>
              <a:rPr lang="en-US" sz="2000" dirty="0" err="1"/>
              <a:t>financeiros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o </a:t>
            </a:r>
            <a:r>
              <a:rPr lang="en-US" sz="2000" dirty="0" err="1"/>
              <a:t>desenvolvimento</a:t>
            </a:r>
            <a:r>
              <a:rPr lang="en-US" sz="2000" dirty="0"/>
              <a:t> de </a:t>
            </a:r>
            <a:r>
              <a:rPr lang="en-US" sz="2000" dirty="0" err="1"/>
              <a:t>suas</a:t>
            </a:r>
            <a:r>
              <a:rPr lang="en-US" sz="2000" dirty="0"/>
              <a:t> </a:t>
            </a:r>
            <a:r>
              <a:rPr lang="en-US" sz="2000" dirty="0" err="1"/>
              <a:t>atividades</a:t>
            </a:r>
            <a:r>
              <a:rPr lang="en-US" sz="2000" dirty="0"/>
              <a:t> </a:t>
            </a:r>
            <a:r>
              <a:rPr lang="en-US" sz="2000" dirty="0" err="1"/>
              <a:t>têm</a:t>
            </a:r>
            <a:r>
              <a:rPr lang="en-US" sz="2000" dirty="0"/>
              <a:t> </a:t>
            </a:r>
            <a:r>
              <a:rPr lang="en-US" sz="2000" dirty="0" err="1"/>
              <a:t>sua</a:t>
            </a:r>
            <a:r>
              <a:rPr lang="en-US" sz="2000" dirty="0"/>
              <a:t> principal </a:t>
            </a:r>
            <a:r>
              <a:rPr lang="en-US" sz="2000" dirty="0" err="1"/>
              <a:t>origem</a:t>
            </a:r>
            <a:r>
              <a:rPr lang="en-US" sz="2000" dirty="0"/>
              <a:t> </a:t>
            </a:r>
            <a:r>
              <a:rPr lang="en-US" sz="2000" dirty="0" err="1"/>
              <a:t>nas</a:t>
            </a:r>
            <a:r>
              <a:rPr lang="en-US" sz="2000" dirty="0"/>
              <a:t> </a:t>
            </a:r>
            <a:r>
              <a:rPr lang="en-US" sz="2000" dirty="0" err="1"/>
              <a:t>contribuições</a:t>
            </a:r>
            <a:r>
              <a:rPr lang="en-US" sz="2000" dirty="0"/>
              <a:t> de </a:t>
            </a:r>
            <a:r>
              <a:rPr lang="en-US" sz="2000" dirty="0" err="1"/>
              <a:t>seus</a:t>
            </a:r>
            <a:r>
              <a:rPr lang="en-US" sz="2000" dirty="0"/>
              <a:t> </a:t>
            </a:r>
            <a:r>
              <a:rPr lang="en-US" sz="2000" dirty="0" err="1"/>
              <a:t>associados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</p:txBody>
      </p:sp>
      <p:sp>
        <p:nvSpPr>
          <p:cNvPr id="4" name="TextBox 6"/>
          <p:cNvSpPr txBox="1"/>
          <p:nvPr/>
        </p:nvSpPr>
        <p:spPr>
          <a:xfrm>
            <a:off x="1077154" y="4836955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“</a:t>
            </a:r>
            <a:r>
              <a:rPr lang="en-US" sz="2000" b="1" dirty="0" err="1" smtClean="0"/>
              <a:t>Promover</a:t>
            </a:r>
            <a:r>
              <a:rPr lang="en-US" sz="2000" b="1" dirty="0" smtClean="0"/>
              <a:t> </a:t>
            </a:r>
            <a:r>
              <a:rPr lang="en-US" sz="2000" b="1" dirty="0"/>
              <a:t>a </a:t>
            </a:r>
            <a:r>
              <a:rPr lang="en-US" sz="2000" b="1" dirty="0" err="1"/>
              <a:t>educação</a:t>
            </a:r>
            <a:r>
              <a:rPr lang="en-US" sz="2000" b="1" dirty="0"/>
              <a:t>, a </a:t>
            </a:r>
            <a:r>
              <a:rPr lang="en-US" sz="2000" b="1" dirty="0" err="1"/>
              <a:t>conscientização</a:t>
            </a:r>
            <a:r>
              <a:rPr lang="en-US" sz="2000" b="1" dirty="0"/>
              <a:t>, a </a:t>
            </a:r>
            <a:r>
              <a:rPr lang="en-US" sz="2000" b="1" dirty="0" err="1"/>
              <a:t>defesa</a:t>
            </a:r>
            <a:r>
              <a:rPr lang="en-US" sz="2000" b="1" dirty="0"/>
              <a:t> dos </a:t>
            </a:r>
            <a:r>
              <a:rPr lang="en-US" sz="2000" b="1" dirty="0" err="1"/>
              <a:t>direitos</a:t>
            </a:r>
            <a:r>
              <a:rPr lang="en-US" sz="2000" b="1" dirty="0"/>
              <a:t> do </a:t>
            </a:r>
            <a:r>
              <a:rPr lang="en-US" sz="2000" b="1" dirty="0" err="1"/>
              <a:t>consumidor</a:t>
            </a:r>
            <a:r>
              <a:rPr lang="en-US" sz="2000" b="1" dirty="0"/>
              <a:t> e a </a:t>
            </a:r>
            <a:r>
              <a:rPr lang="en-US" sz="2000" b="1" dirty="0" err="1"/>
              <a:t>ética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relações</a:t>
            </a:r>
            <a:r>
              <a:rPr lang="en-US" sz="2000" b="1" dirty="0"/>
              <a:t> de </a:t>
            </a:r>
            <a:r>
              <a:rPr lang="en-US" sz="2000" b="1" dirty="0" err="1"/>
              <a:t>consumo</a:t>
            </a:r>
            <a:r>
              <a:rPr lang="en-US" sz="2000" b="1" dirty="0"/>
              <a:t>, com total </a:t>
            </a:r>
            <a:r>
              <a:rPr lang="en-US" sz="2000" b="1" dirty="0" err="1"/>
              <a:t>independência</a:t>
            </a:r>
            <a:r>
              <a:rPr lang="en-US" sz="2000" b="1" dirty="0"/>
              <a:t> </a:t>
            </a:r>
            <a:r>
              <a:rPr lang="en-US" sz="2000" b="1" dirty="0" err="1"/>
              <a:t>política</a:t>
            </a:r>
            <a:r>
              <a:rPr lang="en-US" sz="2000" b="1" dirty="0"/>
              <a:t> e </a:t>
            </a:r>
            <a:r>
              <a:rPr lang="en-US" sz="2000" b="1" dirty="0" err="1"/>
              <a:t>econômica</a:t>
            </a:r>
            <a:r>
              <a:rPr lang="en-US" sz="2000" b="1" dirty="0" smtClean="0"/>
              <a:t>.”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6580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8"/>
          <p:cNvGrpSpPr>
            <a:grpSpLocks/>
          </p:cNvGrpSpPr>
          <p:nvPr/>
        </p:nvGrpSpPr>
        <p:grpSpPr bwMode="auto">
          <a:xfrm>
            <a:off x="331702" y="2668764"/>
            <a:ext cx="8374252" cy="4032250"/>
            <a:chOff x="6" y="6946"/>
            <a:chExt cx="11880" cy="4902"/>
          </a:xfrm>
        </p:grpSpPr>
        <p:pic>
          <p:nvPicPr>
            <p:cNvPr id="35847" name="Picture 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7340"/>
              <a:ext cx="11880" cy="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" y="9086"/>
              <a:ext cx="957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" y="6946"/>
              <a:ext cx="1742" cy="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0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" y="7153"/>
              <a:ext cx="1686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" y="7151"/>
              <a:ext cx="1160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Picture 3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7" y="7220"/>
              <a:ext cx="1601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Picture 3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9" y="7086"/>
              <a:ext cx="348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4" name="Rectangle 36"/>
            <p:cNvSpPr>
              <a:spLocks noChangeArrowheads="1"/>
            </p:cNvSpPr>
            <p:nvPr/>
          </p:nvSpPr>
          <p:spPr bwMode="auto">
            <a:xfrm>
              <a:off x="9606" y="7313"/>
              <a:ext cx="1440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x-none"/>
            </a:p>
          </p:txBody>
        </p:sp>
        <p:pic>
          <p:nvPicPr>
            <p:cNvPr id="35855" name="Picture 35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99"/>
            <a:stretch/>
          </p:blipFill>
          <p:spPr bwMode="auto">
            <a:xfrm>
              <a:off x="10203" y="7033"/>
              <a:ext cx="843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7" name="Picture 3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" y="8100"/>
              <a:ext cx="567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8" name="Picture 3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0" y="8194"/>
              <a:ext cx="1616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9" name="Picture 3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" y="8260"/>
              <a:ext cx="1656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0" name="Picture 3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" y="8206"/>
              <a:ext cx="1316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1" name="Picture 2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4" y="8142"/>
              <a:ext cx="855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2" name="Picture 2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6" y="8065"/>
              <a:ext cx="710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4" name="Picture 2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" y="9133"/>
              <a:ext cx="917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5" name="Picture 2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" y="9075"/>
              <a:ext cx="920" cy="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6" name="Picture 2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9073"/>
              <a:ext cx="3584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7" name="Picture 2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" y="9095"/>
              <a:ext cx="158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8" name="Picture 2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2" y="9078"/>
              <a:ext cx="1374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9" name="Picture 21"/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04"/>
            <a:stretch/>
          </p:blipFill>
          <p:spPr bwMode="auto">
            <a:xfrm>
              <a:off x="699" y="10075"/>
              <a:ext cx="647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1" name="Picture 19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" y="10079"/>
              <a:ext cx="715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2" name="Picture 1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0046"/>
              <a:ext cx="938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3" name="Picture 17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" y="10006"/>
              <a:ext cx="1846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4" name="Picture 16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8" y="10139"/>
              <a:ext cx="122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5" name="Picture 15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" y="10137"/>
              <a:ext cx="1312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6" name="Picture 14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" y="11032"/>
              <a:ext cx="1016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7" name="Picture 13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" y="11060"/>
              <a:ext cx="1258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8" name="Picture 12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" y="11046"/>
              <a:ext cx="763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9" name="Picture 11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" y="10926"/>
              <a:ext cx="732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80" name="Picture 10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" y="11033"/>
              <a:ext cx="876" cy="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81" name="Picture 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" y="11126"/>
              <a:ext cx="143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43" y="76056"/>
            <a:ext cx="2804395" cy="248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48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485900" y="667265"/>
            <a:ext cx="6326460" cy="15351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err="1" smtClean="0">
                <a:latin typeface="Calibri Light" panose="020F0302020204030204" pitchFamily="34" charset="0"/>
              </a:rPr>
              <a:t>Prevalência</a:t>
            </a:r>
            <a:r>
              <a:rPr lang="en-US" sz="3200" b="1" dirty="0" smtClean="0">
                <a:latin typeface="Calibri Light" panose="020F0302020204030204" pitchFamily="34" charset="0"/>
              </a:rPr>
              <a:t> de </a:t>
            </a:r>
            <a:r>
              <a:rPr lang="en-US" sz="3200" b="1" dirty="0" err="1" smtClean="0">
                <a:latin typeface="Calibri Light" panose="020F0302020204030204" pitchFamily="34" charset="0"/>
              </a:rPr>
              <a:t>Obesidade</a:t>
            </a:r>
            <a:r>
              <a:rPr lang="en-US" sz="3200" b="1" dirty="0" smtClean="0">
                <a:latin typeface="Calibri Light" panose="020F0302020204030204" pitchFamily="34" charset="0"/>
              </a:rPr>
              <a:t> </a:t>
            </a:r>
            <a:r>
              <a:rPr lang="en-US" sz="3200" b="1" dirty="0" err="1" smtClean="0">
                <a:latin typeface="Calibri Light" panose="020F0302020204030204" pitchFamily="34" charset="0"/>
              </a:rPr>
              <a:t>em</a:t>
            </a:r>
            <a:r>
              <a:rPr lang="en-US" sz="3200" b="1" dirty="0" smtClean="0">
                <a:latin typeface="Calibri Light" panose="020F0302020204030204" pitchFamily="34" charset="0"/>
              </a:rPr>
              <a:t> </a:t>
            </a:r>
            <a:r>
              <a:rPr lang="en-US" sz="3200" b="1" dirty="0" err="1" smtClean="0">
                <a:latin typeface="Calibri Light" panose="020F0302020204030204" pitchFamily="34" charset="0"/>
              </a:rPr>
              <a:t>adultos</a:t>
            </a:r>
            <a:r>
              <a:rPr lang="is-IS" sz="3200" b="1" dirty="0" smtClean="0">
                <a:latin typeface="Calibri Light" panose="020F0302020204030204" pitchFamily="34" charset="0"/>
              </a:rPr>
              <a:t>… com a tendência até 2020!</a:t>
            </a:r>
            <a:endParaRPr lang="pt-BR" sz="3200" b="1" dirty="0">
              <a:latin typeface="Calibri Light" panose="020F0302020204030204" pitchFamily="34" charset="0"/>
            </a:endParaRP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828432"/>
              </p:ext>
            </p:extLst>
          </p:nvPr>
        </p:nvGraphicFramePr>
        <p:xfrm>
          <a:off x="521550" y="2156257"/>
          <a:ext cx="8208912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834376" y="1906548"/>
            <a:ext cx="3770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%</a:t>
            </a:r>
            <a:endParaRPr lang="pt-BR" sz="2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340433" y="2340406"/>
            <a:ext cx="625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Calibri"/>
              </a:rPr>
              <a:t>EUA</a:t>
            </a:r>
            <a:endParaRPr lang="pt-BR" sz="20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354995" y="269713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b="1" dirty="0" smtClean="0">
                <a:solidFill>
                  <a:srgbClr val="00B050"/>
                </a:solidFill>
                <a:latin typeface="Calibri"/>
              </a:rPr>
              <a:t>BRASIL</a:t>
            </a:r>
            <a:endParaRPr lang="pt-BR" b="1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95613" y="2439374"/>
            <a:ext cx="736099" cy="52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lnSpc>
                <a:spcPts val="1125"/>
              </a:lnSpc>
              <a:defRPr/>
            </a:pPr>
            <a:r>
              <a:rPr lang="pt-BR" sz="1400" b="1" dirty="0">
                <a:solidFill>
                  <a:prstClr val="black"/>
                </a:solidFill>
                <a:latin typeface="Calibri"/>
              </a:rPr>
              <a:t>36-37%</a:t>
            </a:r>
          </a:p>
          <a:p>
            <a:pPr algn="ctr" defTabSz="685800">
              <a:lnSpc>
                <a:spcPts val="1125"/>
              </a:lnSpc>
              <a:defRPr/>
            </a:pPr>
            <a:r>
              <a:rPr lang="pt-BR" sz="1400" b="1" dirty="0" smtClean="0">
                <a:solidFill>
                  <a:prstClr val="black"/>
                </a:solidFill>
                <a:latin typeface="Calibri"/>
              </a:rPr>
              <a:t>em</a:t>
            </a:r>
            <a:endParaRPr lang="pt-BR" sz="1400" b="1" dirty="0">
              <a:solidFill>
                <a:prstClr val="black"/>
              </a:solidFill>
              <a:latin typeface="Calibri"/>
            </a:endParaRPr>
          </a:p>
          <a:p>
            <a:pPr algn="ctr" defTabSz="685800">
              <a:lnSpc>
                <a:spcPts val="1125"/>
              </a:lnSpc>
              <a:defRPr/>
            </a:pPr>
            <a:r>
              <a:rPr lang="pt-BR" sz="1400" b="1" dirty="0">
                <a:solidFill>
                  <a:prstClr val="black"/>
                </a:solidFill>
                <a:latin typeface="Calibri"/>
              </a:rPr>
              <a:t>2020</a:t>
            </a:r>
          </a:p>
        </p:txBody>
      </p:sp>
      <p:sp>
        <p:nvSpPr>
          <p:cNvPr id="5" name="Chave direita 4"/>
          <p:cNvSpPr/>
          <p:nvPr/>
        </p:nvSpPr>
        <p:spPr>
          <a:xfrm>
            <a:off x="8188982" y="2520309"/>
            <a:ext cx="94551" cy="4312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pt-B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815032" y="4771532"/>
            <a:ext cx="685800" cy="324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pt-BR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758" y="5723154"/>
            <a:ext cx="32596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dirty="0" smtClean="0">
                <a:solidFill>
                  <a:prstClr val="black"/>
                </a:solidFill>
                <a:latin typeface="Calibri"/>
              </a:rPr>
              <a:t>Fonte: </a:t>
            </a:r>
            <a:r>
              <a:rPr lang="en-US" sz="1350" dirty="0" err="1" smtClean="0">
                <a:solidFill>
                  <a:prstClr val="black"/>
                </a:solidFill>
                <a:latin typeface="Calibri"/>
              </a:rPr>
              <a:t>Pesquisas</a:t>
            </a:r>
            <a:r>
              <a:rPr lang="en-US" sz="135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50" dirty="0" err="1" smtClean="0">
                <a:solidFill>
                  <a:prstClr val="black"/>
                </a:solidFill>
                <a:latin typeface="Calibri"/>
              </a:rPr>
              <a:t>antropométricas</a:t>
            </a:r>
            <a:r>
              <a:rPr lang="en-US" sz="135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50" dirty="0" err="1" smtClean="0">
                <a:solidFill>
                  <a:prstClr val="black"/>
                </a:solidFill>
                <a:latin typeface="Calibri"/>
              </a:rPr>
              <a:t>nacionais</a:t>
            </a:r>
            <a:endParaRPr lang="pt-BR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72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6" name="Espaço Reservado para Conteúdo 9">
            <a:extLst>
              <a:ext uri="{FF2B5EF4-FFF2-40B4-BE49-F238E27FC236}">
                <a16:creationId xmlns="" xmlns:a16="http://schemas.microsoft.com/office/drawing/2014/main" id="{7FFEE47B-F5BB-4AEB-A02C-D3BB91D53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972615"/>
              </p:ext>
            </p:extLst>
          </p:nvPr>
        </p:nvGraphicFramePr>
        <p:xfrm>
          <a:off x="1277831" y="2511030"/>
          <a:ext cx="3336131" cy="307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Gráfico" r:id="rId3" imgW="4483070" imgH="3606782" progId="Excel.Chart.8">
                  <p:embed/>
                </p:oleObj>
              </mc:Choice>
              <mc:Fallback>
                <p:oleObj name="Gráfico" r:id="rId3" imgW="4483070" imgH="360678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831" y="2511030"/>
                        <a:ext cx="3336131" cy="3077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2B71F9B0-95E5-43CB-997E-4A067EC6F9D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212665" y="648578"/>
            <a:ext cx="4742481" cy="642938"/>
          </a:xfrm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pt-BR" altLang="pt-BR" sz="24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obesidade e diabetes em adultos nas capitais brasileiras</a:t>
            </a:r>
            <a:endParaRPr lang="en-US" altLang="pt-BR" sz="2400" b="1" dirty="0">
              <a:solidFill>
                <a:prstClr val="black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13">
            <a:extLst>
              <a:ext uri="{FF2B5EF4-FFF2-40B4-BE49-F238E27FC236}">
                <a16:creationId xmlns="" xmlns:a16="http://schemas.microsoft.com/office/drawing/2014/main" id="{9B1A3CCC-533D-4E8C-A612-BEFC7EF0D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00" y="5742386"/>
            <a:ext cx="751680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350">
              <a:defRPr/>
            </a:pPr>
            <a:r>
              <a:rPr lang="pt-BR" altLang="pt-BR" sz="1013" dirty="0" smtClean="0">
                <a:solidFill>
                  <a:prstClr val="black"/>
                </a:solidFill>
                <a:cs typeface="Arial" charset="0"/>
              </a:rPr>
              <a:t>Fonte: </a:t>
            </a:r>
            <a:r>
              <a:rPr lang="pt-BR" altLang="pt-BR" sz="1013" dirty="0">
                <a:solidFill>
                  <a:prstClr val="black"/>
                </a:solidFill>
                <a:cs typeface="Arial" charset="0"/>
              </a:rPr>
              <a:t>VIGITEL – </a:t>
            </a:r>
            <a:r>
              <a:rPr lang="pt-BR" altLang="pt-BR" sz="1013" dirty="0" err="1">
                <a:solidFill>
                  <a:prstClr val="black"/>
                </a:solidFill>
                <a:cs typeface="Arial" charset="0"/>
              </a:rPr>
              <a:t>Brazil</a:t>
            </a:r>
            <a:r>
              <a:rPr lang="pt-BR" altLang="pt-BR" sz="1013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altLang="pt-BR" sz="1013" dirty="0">
                <a:solidFill>
                  <a:prstClr val="black"/>
                </a:solidFill>
                <a:cs typeface="Arial" charset="0"/>
                <a:hlinkClick r:id="rId5"/>
              </a:rPr>
              <a:t>http://portal.saude.gov.br/</a:t>
            </a:r>
            <a:r>
              <a:rPr lang="pt-BR" altLang="pt-BR" sz="1013" dirty="0">
                <a:solidFill>
                  <a:prstClr val="black"/>
                </a:solidFill>
                <a:cs typeface="Arial" charset="0"/>
              </a:rPr>
              <a:t> (</a:t>
            </a:r>
            <a:r>
              <a:rPr lang="en-US" sz="1050" dirty="0">
                <a:solidFill>
                  <a:prstClr val="black"/>
                </a:solidFill>
              </a:rPr>
              <a:t>fact sheets on prevalence of obesity and diabetes and </a:t>
            </a:r>
            <a:r>
              <a:rPr lang="pt-BR" altLang="pt-BR" sz="1013" dirty="0" err="1">
                <a:solidFill>
                  <a:prstClr val="black"/>
                </a:solidFill>
                <a:cs typeface="Arial" charset="0"/>
              </a:rPr>
              <a:t>forthcoming</a:t>
            </a:r>
            <a:r>
              <a:rPr lang="pt-BR" altLang="pt-BR" sz="1013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altLang="pt-BR" sz="1013" dirty="0" err="1">
                <a:solidFill>
                  <a:prstClr val="black"/>
                </a:solidFill>
                <a:cs typeface="Arial" charset="0"/>
              </a:rPr>
              <a:t>paper</a:t>
            </a:r>
            <a:r>
              <a:rPr lang="pt-BR" altLang="pt-BR" sz="1013" dirty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  <p:graphicFrame>
        <p:nvGraphicFramePr>
          <p:cNvPr id="144389" name="Espaço Reservado para Conteúdo 9">
            <a:extLst>
              <a:ext uri="{FF2B5EF4-FFF2-40B4-BE49-F238E27FC236}">
                <a16:creationId xmlns="" xmlns:a16="http://schemas.microsoft.com/office/drawing/2014/main" id="{6F858845-8367-4814-9E1D-2B4714B789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804621"/>
              </p:ext>
            </p:extLst>
          </p:nvPr>
        </p:nvGraphicFramePr>
        <p:xfrm>
          <a:off x="4633334" y="2511030"/>
          <a:ext cx="3358754" cy="307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Gráfico" r:id="rId6" imgW="4476855" imgH="3606782" progId="Excel.Chart.8">
                  <p:embed/>
                </p:oleObj>
              </mc:Choice>
              <mc:Fallback>
                <p:oleObj name="Gráfico" r:id="rId6" imgW="4476855" imgH="360678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334" y="2511030"/>
                        <a:ext cx="3358754" cy="3077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0" name="CaixaDeTexto 1">
            <a:extLst>
              <a:ext uri="{FF2B5EF4-FFF2-40B4-BE49-F238E27FC236}">
                <a16:creationId xmlns="" xmlns:a16="http://schemas.microsoft.com/office/drawing/2014/main" id="{C7FA5A82-9BC8-4C73-96E6-F8E5D4CB1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909" y="1689780"/>
            <a:ext cx="36306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Obesidade</a:t>
            </a:r>
            <a:endParaRPr lang="pt-BR" altLang="pt-BR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+ 0.73 </a:t>
            </a:r>
            <a:r>
              <a:rPr lang="pt-BR" altLang="pt-BR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por ano</a:t>
            </a:r>
            <a:endParaRPr lang="pt-BR" altLang="pt-BR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+ 200,000 </a:t>
            </a:r>
            <a:r>
              <a:rPr lang="pt-BR" altLang="pt-BR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novos casos por ano</a:t>
            </a:r>
            <a:endParaRPr lang="pt-BR" altLang="pt-BR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ED4BD8EC-20B7-4093-9792-F84ED6059BCC}"/>
              </a:ext>
            </a:extLst>
          </p:cNvPr>
          <p:cNvSpPr txBox="1"/>
          <p:nvPr/>
        </p:nvSpPr>
        <p:spPr>
          <a:xfrm>
            <a:off x="4638676" y="1701813"/>
            <a:ext cx="3408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+ 0.28 </a:t>
            </a:r>
            <a:r>
              <a:rPr lang="pt-BR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por ano</a:t>
            </a:r>
            <a:endParaRPr lang="pt-BR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+ 60,000 </a:t>
            </a:r>
            <a:r>
              <a:rPr lang="pt-BR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novos casos</a:t>
            </a:r>
            <a:endParaRPr lang="pt-BR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8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979" y="981805"/>
            <a:ext cx="6251790" cy="1600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tx1"/>
                </a:solidFill>
              </a:rPr>
              <a:t>Mudar o foco </a:t>
            </a:r>
            <a:r>
              <a:rPr lang="pt-BR" sz="3600" b="1" smtClean="0">
                <a:solidFill>
                  <a:schemeClr val="tx1"/>
                </a:solidFill>
              </a:rPr>
              <a:t>da intervenção: </a:t>
            </a:r>
            <a:r>
              <a:rPr lang="pt-BR" sz="3600" b="1" dirty="0" smtClean="0">
                <a:solidFill>
                  <a:schemeClr val="tx1"/>
                </a:solidFill>
              </a:rPr>
              <a:t/>
            </a:r>
            <a:br>
              <a:rPr lang="pt-BR" sz="3600" b="1" dirty="0" smtClean="0">
                <a:solidFill>
                  <a:schemeClr val="tx1"/>
                </a:solidFill>
              </a:rPr>
            </a:br>
            <a:r>
              <a:rPr lang="pt-BR" sz="3600" b="1" dirty="0" smtClean="0">
                <a:solidFill>
                  <a:schemeClr val="tx1"/>
                </a:solidFill>
              </a:rPr>
              <a:t>indivíduo x ambiente</a:t>
            </a: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85" y="2408796"/>
            <a:ext cx="557077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13754" y="2977422"/>
            <a:ext cx="2233613" cy="170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dirty="0">
                <a:latin typeface="+mj-lt"/>
                <a:ea typeface="+mn-ea"/>
                <a:cs typeface="+mn-cs"/>
              </a:rPr>
              <a:t>Influência de fatores sociais e ambientais no desenvolvimento da obesidade</a:t>
            </a: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5148263" y="6188075"/>
            <a:ext cx="3887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x-none" sz="1400"/>
              <a:t>Fonte: Obesity. </a:t>
            </a:r>
            <a:r>
              <a:rPr lang="en-US" altLang="x-none" sz="1400"/>
              <a:t>House of commons health committee; 2004. </a:t>
            </a:r>
            <a:endParaRPr lang="pt-BR" altLang="x-none" sz="1400"/>
          </a:p>
        </p:txBody>
      </p:sp>
    </p:spTree>
    <p:extLst>
      <p:ext uri="{BB962C8B-B14F-4D97-AF65-F5344CB8AC3E}">
        <p14:creationId xmlns:p14="http://schemas.microsoft.com/office/powerpoint/2010/main" val="18474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4" y="1283943"/>
            <a:ext cx="8806046" cy="550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" name="CaixaDeTexto 4"/>
          <p:cNvSpPr txBox="1">
            <a:spLocks noChangeArrowheads="1"/>
          </p:cNvSpPr>
          <p:nvPr/>
        </p:nvSpPr>
        <p:spPr bwMode="auto">
          <a:xfrm>
            <a:off x="333633" y="6426327"/>
            <a:ext cx="315097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 err="1"/>
              <a:t>Swinburn</a:t>
            </a:r>
            <a:r>
              <a:rPr lang="en-US" altLang="x-none" sz="1800" dirty="0"/>
              <a:t> et al.,2013</a:t>
            </a:r>
            <a:endParaRPr lang="pt-BR" altLang="x-none" sz="1800" dirty="0"/>
          </a:p>
        </p:txBody>
      </p:sp>
    </p:spTree>
    <p:extLst>
      <p:ext uri="{BB962C8B-B14F-4D97-AF65-F5344CB8AC3E}">
        <p14:creationId xmlns:p14="http://schemas.microsoft.com/office/powerpoint/2010/main" val="9182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45" y="1235677"/>
            <a:ext cx="5532333" cy="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73" y="2272923"/>
            <a:ext cx="3464697" cy="45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ítulo 1"/>
          <p:cNvSpPr>
            <a:spLocks noGrp="1"/>
          </p:cNvSpPr>
          <p:nvPr>
            <p:ph type="title"/>
          </p:nvPr>
        </p:nvSpPr>
        <p:spPr>
          <a:xfrm>
            <a:off x="375914" y="3212756"/>
            <a:ext cx="3936593" cy="2354006"/>
          </a:xfrm>
        </p:spPr>
        <p:txBody>
          <a:bodyPr/>
          <a:lstStyle/>
          <a:p>
            <a:pPr algn="ctr"/>
            <a:r>
              <a:rPr lang="pt-BR" altLang="x-none" sz="3200" b="1" dirty="0">
                <a:ea typeface="Lucida Sans Unicode" charset="0"/>
              </a:rPr>
              <a:t>Recomendação da OPAS – plano de obesidade infantil</a:t>
            </a:r>
          </a:p>
        </p:txBody>
      </p:sp>
    </p:spTree>
    <p:extLst>
      <p:ext uri="{BB962C8B-B14F-4D97-AF65-F5344CB8AC3E}">
        <p14:creationId xmlns:p14="http://schemas.microsoft.com/office/powerpoint/2010/main" val="20060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Personalizada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137</TotalTime>
  <Words>241</Words>
  <Application>Microsoft Macintosh PowerPoint</Application>
  <PresentationFormat>Apresentação na tela (4:3)</PresentationFormat>
  <Paragraphs>38</Paragraphs>
  <Slides>10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1" baseType="lpstr">
      <vt:lpstr>Calibri Light</vt:lpstr>
      <vt:lpstr>Courier New</vt:lpstr>
      <vt:lpstr>Gill Sans MT</vt:lpstr>
      <vt:lpstr>Gotham</vt:lpstr>
      <vt:lpstr>Gotham Medium</vt:lpstr>
      <vt:lpstr>Arial</vt:lpstr>
      <vt:lpstr>Calibri</vt:lpstr>
      <vt:lpstr>Century Gothic</vt:lpstr>
      <vt:lpstr>Lucida Sans Unicode</vt:lpstr>
      <vt:lpstr>Executive</vt:lpstr>
      <vt:lpstr>Gráfico</vt:lpstr>
      <vt:lpstr>Apresentação do PowerPoint</vt:lpstr>
      <vt:lpstr>Seminário Fatores de Risco de Doenças Crônicas não transmissíveis e educação</vt:lpstr>
      <vt:lpstr>Apresentação do PowerPoint</vt:lpstr>
      <vt:lpstr>Apresentação do PowerPoint</vt:lpstr>
      <vt:lpstr>Prevalência de Obesidade em adultos… com a tendência até 2020!</vt:lpstr>
      <vt:lpstr>obesidade e diabetes em adultos nas capitais brasileiras</vt:lpstr>
      <vt:lpstr>Mudar o foco da intervenção:  indivíduo x ambiente</vt:lpstr>
      <vt:lpstr>Apresentação do PowerPoint</vt:lpstr>
      <vt:lpstr>Recomendação da OPAS – plano de obesidade infantil</vt:lpstr>
      <vt:lpstr>Apresentação do PowerPoint</vt:lpstr>
    </vt:vector>
  </TitlesOfParts>
  <Company>IDEC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Ana Paula Martins</cp:lastModifiedBy>
  <cp:revision>20</cp:revision>
  <dcterms:created xsi:type="dcterms:W3CDTF">2017-06-26T19:26:02Z</dcterms:created>
  <dcterms:modified xsi:type="dcterms:W3CDTF">2017-08-17T12:29:40Z</dcterms:modified>
</cp:coreProperties>
</file>