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34" r:id="rId2"/>
    <p:sldMasterId id="2147483779" r:id="rId3"/>
    <p:sldMasterId id="2147483786" r:id="rId4"/>
    <p:sldMasterId id="2147483806" r:id="rId5"/>
    <p:sldMasterId id="2147483811" r:id="rId6"/>
    <p:sldMasterId id="2147483824" r:id="rId7"/>
    <p:sldMasterId id="2147483830" r:id="rId8"/>
    <p:sldMasterId id="2147483835" r:id="rId9"/>
    <p:sldMasterId id="2147483841" r:id="rId10"/>
  </p:sldMasterIdLst>
  <p:notesMasterIdLst>
    <p:notesMasterId r:id="rId53"/>
  </p:notesMasterIdLst>
  <p:handoutMasterIdLst>
    <p:handoutMasterId r:id="rId54"/>
  </p:handoutMasterIdLst>
  <p:sldIdLst>
    <p:sldId id="1519" r:id="rId11"/>
    <p:sldId id="1504" r:id="rId12"/>
    <p:sldId id="1570" r:id="rId13"/>
    <p:sldId id="1502" r:id="rId14"/>
    <p:sldId id="1523" r:id="rId15"/>
    <p:sldId id="1522" r:id="rId16"/>
    <p:sldId id="1520" r:id="rId17"/>
    <p:sldId id="1577" r:id="rId18"/>
    <p:sldId id="1576" r:id="rId19"/>
    <p:sldId id="1521" r:id="rId20"/>
    <p:sldId id="1498" r:id="rId21"/>
    <p:sldId id="1495" r:id="rId22"/>
    <p:sldId id="1571" r:id="rId23"/>
    <p:sldId id="1525" r:id="rId24"/>
    <p:sldId id="1526" r:id="rId25"/>
    <p:sldId id="1524" r:id="rId26"/>
    <p:sldId id="1572" r:id="rId27"/>
    <p:sldId id="1542" r:id="rId28"/>
    <p:sldId id="1527" r:id="rId29"/>
    <p:sldId id="1529" r:id="rId30"/>
    <p:sldId id="1530" r:id="rId31"/>
    <p:sldId id="1531" r:id="rId32"/>
    <p:sldId id="1532" r:id="rId33"/>
    <p:sldId id="1533" r:id="rId34"/>
    <p:sldId id="1546" r:id="rId35"/>
    <p:sldId id="1543" r:id="rId36"/>
    <p:sldId id="1544" r:id="rId37"/>
    <p:sldId id="1545" r:id="rId38"/>
    <p:sldId id="1573" r:id="rId39"/>
    <p:sldId id="1553" r:id="rId40"/>
    <p:sldId id="1548" r:id="rId41"/>
    <p:sldId id="1549" r:id="rId42"/>
    <p:sldId id="1550" r:id="rId43"/>
    <p:sldId id="1551" r:id="rId44"/>
    <p:sldId id="1552" r:id="rId45"/>
    <p:sldId id="1574" r:id="rId46"/>
    <p:sldId id="1547" r:id="rId47"/>
    <p:sldId id="1559" r:id="rId48"/>
    <p:sldId id="1563" r:id="rId49"/>
    <p:sldId id="1564" r:id="rId50"/>
    <p:sldId id="1565" r:id="rId51"/>
    <p:sldId id="1499" r:id="rId52"/>
  </p:sldIdLst>
  <p:sldSz cx="9144000" cy="5143500" type="screen16x9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3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5943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132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320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509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09">
          <p15:clr>
            <a:srgbClr val="A4A3A4"/>
          </p15:clr>
        </p15:guide>
        <p15:guide id="2" orient="horz" pos="2573">
          <p15:clr>
            <a:srgbClr val="A4A3A4"/>
          </p15:clr>
        </p15:guide>
        <p15:guide id="3" orient="horz" pos="894" userDrawn="1">
          <p15:clr>
            <a:srgbClr val="A4A3A4"/>
          </p15:clr>
        </p15:guide>
        <p15:guide id="4" pos="1429" userDrawn="1">
          <p15:clr>
            <a:srgbClr val="A4A3A4"/>
          </p15:clr>
        </p15:guide>
        <p15:guide id="5" pos="2880">
          <p15:clr>
            <a:srgbClr val="A4A3A4"/>
          </p15:clr>
        </p15:guide>
        <p15:guide id="6" pos="4377">
          <p15:clr>
            <a:srgbClr val="A4A3A4"/>
          </p15:clr>
        </p15:guide>
        <p15:guide id="7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D9D9"/>
    <a:srgbClr val="008000"/>
    <a:srgbClr val="191D34"/>
    <a:srgbClr val="FFFF00"/>
    <a:srgbClr val="FFFF99"/>
    <a:srgbClr val="2C388E"/>
    <a:srgbClr val="F1F1F1"/>
    <a:srgbClr val="FF6600"/>
    <a:srgbClr val="036497"/>
    <a:srgbClr val="02A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4" autoAdjust="0"/>
    <p:restoredTop sz="94280" autoAdjust="0"/>
  </p:normalViewPr>
  <p:slideViewPr>
    <p:cSldViewPr showGuides="1">
      <p:cViewPr varScale="1">
        <p:scale>
          <a:sx n="85" d="100"/>
          <a:sy n="85" d="100"/>
        </p:scale>
        <p:origin x="600" y="84"/>
      </p:cViewPr>
      <p:guideLst>
        <p:guide orient="horz" pos="2709"/>
        <p:guide orient="horz" pos="2573"/>
        <p:guide orient="horz" pos="894"/>
        <p:guide pos="1429"/>
        <p:guide pos="2880"/>
        <p:guide pos="4377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5522"/>
    </p:cViewPr>
  </p:sorterViewPr>
  <p:notesViewPr>
    <p:cSldViewPr showGuides="1">
      <p:cViewPr varScale="1">
        <p:scale>
          <a:sx n="49" d="100"/>
          <a:sy n="49" d="100"/>
        </p:scale>
        <p:origin x="-2964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506978393444E-2"/>
          <c:y val="0.15139803404721788"/>
          <c:w val="0.91377498604321317"/>
          <c:h val="0.7515552300732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6B0B-409A-B21B-3E630D0A526B}"/>
              </c:ext>
            </c:extLst>
          </c:dPt>
          <c:dPt>
            <c:idx val="8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3-6B0B-409A-B21B-3E630D0A526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Plan1!$B$2:$B$8</c:f>
              <c:numCache>
                <c:formatCode>General</c:formatCode>
                <c:ptCount val="7"/>
                <c:pt idx="0">
                  <c:v>19</c:v>
                </c:pt>
                <c:pt idx="1">
                  <c:v>18.8</c:v>
                </c:pt>
                <c:pt idx="2">
                  <c:v>22.7</c:v>
                </c:pt>
                <c:pt idx="3">
                  <c:v>25.8</c:v>
                </c:pt>
                <c:pt idx="4">
                  <c:v>31.5</c:v>
                </c:pt>
                <c:pt idx="5">
                  <c:v>31.6</c:v>
                </c:pt>
                <c:pt idx="6" formatCode="#,##0">
                  <c:v>28.6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0B-409A-B21B-3E630D0A5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304478720"/>
        <c:axId val="76165632"/>
      </c:barChart>
      <c:catAx>
        <c:axId val="30447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Calibri" pitchFamily="34" charset="0"/>
              </a:defRPr>
            </a:pPr>
            <a:endParaRPr lang="pt-BR"/>
          </a:p>
        </c:txPr>
        <c:crossAx val="76165632"/>
        <c:crosses val="autoZero"/>
        <c:auto val="1"/>
        <c:lblAlgn val="ctr"/>
        <c:lblOffset val="0"/>
        <c:noMultiLvlLbl val="0"/>
      </c:catAx>
      <c:valAx>
        <c:axId val="76165632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30447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553-4D35-AE95-7109C1CE495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Plan1!$A$2:$A$8</c:f>
              <c:strCache>
                <c:ptCount val="7"/>
                <c:pt idx="0">
                  <c:v>telecomunicações</c:v>
                </c:pt>
                <c:pt idx="1">
                  <c:v>bancos</c:v>
                </c:pt>
                <c:pt idx="2">
                  <c:v>saúde suplementar</c:v>
                </c:pt>
                <c:pt idx="3">
                  <c:v>varejo</c:v>
                </c:pt>
                <c:pt idx="4">
                  <c:v>energia</c:v>
                </c:pt>
                <c:pt idx="5">
                  <c:v>indústria</c:v>
                </c:pt>
                <c:pt idx="6">
                  <c:v>transporte aéreo</c:v>
                </c:pt>
              </c:strCache>
            </c:strRef>
          </c:cat>
          <c:val>
            <c:numRef>
              <c:f>Plan1!$B$2:$B$8</c:f>
              <c:numCache>
                <c:formatCode>0%</c:formatCode>
                <c:ptCount val="7"/>
                <c:pt idx="0">
                  <c:v>0.81699999999999995</c:v>
                </c:pt>
                <c:pt idx="1">
                  <c:v>0.80500000000000005</c:v>
                </c:pt>
                <c:pt idx="2">
                  <c:v>0.78400000000000003</c:v>
                </c:pt>
                <c:pt idx="3">
                  <c:v>0.77300000000000002</c:v>
                </c:pt>
                <c:pt idx="4">
                  <c:v>0.77100000000000002</c:v>
                </c:pt>
                <c:pt idx="5">
                  <c:v>0.76900000000000002</c:v>
                </c:pt>
                <c:pt idx="6">
                  <c:v>0.73599999999999999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53-4D35-AE95-7109C1CE4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11201792"/>
        <c:axId val="837980096"/>
      </c:barChart>
      <c:catAx>
        <c:axId val="7112017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837980096"/>
        <c:crosses val="autoZero"/>
        <c:auto val="1"/>
        <c:lblAlgn val="ctr"/>
        <c:lblOffset val="0"/>
        <c:noMultiLvlLbl val="0"/>
      </c:catAx>
      <c:valAx>
        <c:axId val="837980096"/>
        <c:scaling>
          <c:orientation val="minMax"/>
          <c:min val="0.60000000000000009"/>
        </c:scaling>
        <c:delete val="0"/>
        <c:axPos val="b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711201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Calibri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87734801318301E-2"/>
          <c:y val="0.19957013578951446"/>
          <c:w val="0.96502453039736336"/>
          <c:h val="0.71837987847517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Plan1!$A$2:$A$15</c:f>
              <c:strCach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strCache>
            </c:strRef>
          </c:cat>
          <c:val>
            <c:numRef>
              <c:f>Plan1!$B$2:$B$15</c:f>
              <c:numCache>
                <c:formatCode>General</c:formatCode>
                <c:ptCount val="14"/>
                <c:pt idx="0">
                  <c:v>19.732564105140742</c:v>
                </c:pt>
                <c:pt idx="1">
                  <c:v>24.517969133876772</c:v>
                </c:pt>
                <c:pt idx="2">
                  <c:v>31.493817715852227</c:v>
                </c:pt>
                <c:pt idx="3">
                  <c:v>36.33825573946298</c:v>
                </c:pt>
                <c:pt idx="4">
                  <c:v>38.177284417756056</c:v>
                </c:pt>
                <c:pt idx="5">
                  <c:v>42.782731919270702</c:v>
                </c:pt>
                <c:pt idx="6">
                  <c:v>45.813077419337866</c:v>
                </c:pt>
                <c:pt idx="7">
                  <c:v>42.751384990507333</c:v>
                </c:pt>
                <c:pt idx="8">
                  <c:v>45.939360658271205</c:v>
                </c:pt>
                <c:pt idx="9">
                  <c:v>51.85577589020226</c:v>
                </c:pt>
                <c:pt idx="10">
                  <c:v>60.7</c:v>
                </c:pt>
                <c:pt idx="11">
                  <c:v>59.2</c:v>
                </c:pt>
                <c:pt idx="12">
                  <c:v>57.8</c:v>
                </c:pt>
                <c:pt idx="13">
                  <c:v>59.8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16-42F6-98A1-26FFDB1BE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290658816"/>
        <c:axId val="302648128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Série 2</c:v>
                </c:pt>
              </c:strCache>
            </c:strRef>
          </c:tx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Calibri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Plan1!$A$2:$A$15</c:f>
              <c:strCach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strCache>
            </c:strRef>
          </c:cat>
          <c:val>
            <c:numRef>
              <c:f>Plan1!$C$2:$C$15</c:f>
              <c:numCache>
                <c:formatCode>General</c:formatCode>
                <c:ptCount val="14"/>
                <c:pt idx="0">
                  <c:v>0.3512652773136003</c:v>
                </c:pt>
                <c:pt idx="1">
                  <c:v>0.38412960978267613</c:v>
                </c:pt>
                <c:pt idx="2">
                  <c:v>0.43037716591112224</c:v>
                </c:pt>
                <c:pt idx="3">
                  <c:v>0.44792605558910925</c:v>
                </c:pt>
                <c:pt idx="4">
                  <c:v>0.44207094796693519</c:v>
                </c:pt>
                <c:pt idx="5">
                  <c:v>0.44834984932427979</c:v>
                </c:pt>
                <c:pt idx="6">
                  <c:v>0.43729527296993592</c:v>
                </c:pt>
                <c:pt idx="7">
                  <c:v>0.38518578409128229</c:v>
                </c:pt>
                <c:pt idx="8">
                  <c:v>0.4016450773599049</c:v>
                </c:pt>
                <c:pt idx="9">
                  <c:v>0.41575983066346683</c:v>
                </c:pt>
                <c:pt idx="10">
                  <c:v>0.46393251224255777</c:v>
                </c:pt>
                <c:pt idx="11">
                  <c:v>0.42896996485634581</c:v>
                </c:pt>
                <c:pt idx="12">
                  <c:v>0.41414988213208376</c:v>
                </c:pt>
                <c:pt idx="13">
                  <c:v>0.43268430687302378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16-42F6-98A1-26FFDB1BE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698752"/>
        <c:axId val="302648704"/>
      </c:lineChart>
      <c:catAx>
        <c:axId val="29065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>
                <a:latin typeface="Calibri" pitchFamily="34" charset="0"/>
              </a:defRPr>
            </a:pPr>
            <a:endParaRPr lang="pt-BR"/>
          </a:p>
        </c:txPr>
        <c:crossAx val="302648128"/>
        <c:crosses val="autoZero"/>
        <c:auto val="1"/>
        <c:lblAlgn val="ctr"/>
        <c:lblOffset val="2"/>
        <c:tickLblSkip val="2"/>
        <c:noMultiLvlLbl val="0"/>
      </c:catAx>
      <c:valAx>
        <c:axId val="302648128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290658816"/>
        <c:crosses val="autoZero"/>
        <c:crossBetween val="between"/>
      </c:valAx>
      <c:valAx>
        <c:axId val="302648704"/>
        <c:scaling>
          <c:orientation val="minMax"/>
          <c:max val="0.5"/>
        </c:scaling>
        <c:delete val="0"/>
        <c:axPos val="r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290698752"/>
        <c:crosses val="max"/>
        <c:crossBetween val="between"/>
      </c:valAx>
      <c:catAx>
        <c:axId val="290698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6487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sz="1800" dirty="0"/>
              <a:t>Arrecadação </a:t>
            </a:r>
            <a:r>
              <a:rPr lang="pt-BR" sz="1800" i="1" dirty="0"/>
              <a:t>versus</a:t>
            </a:r>
            <a:r>
              <a:rPr lang="pt-BR" sz="1800" baseline="0" dirty="0"/>
              <a:t> Aplicação</a:t>
            </a:r>
          </a:p>
          <a:p>
            <a:pPr>
              <a:defRPr/>
            </a:pPr>
            <a:r>
              <a:rPr lang="pt-BR" sz="1200" b="0" i="1" baseline="0" dirty="0"/>
              <a:t>R$ bilhões, valores acumulados desde 2001</a:t>
            </a:r>
            <a:endParaRPr lang="pt-BR" sz="1200" b="0" i="1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656301626421061"/>
          <c:y val="0.25249212598425197"/>
          <c:w val="0.8135283579602266"/>
          <c:h val="0.51380663107503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arrecadado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Plan1!$A$2:$A$4</c:f>
              <c:strCache>
                <c:ptCount val="3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63.5</c:v>
                </c:pt>
                <c:pt idx="1">
                  <c:v>20.8</c:v>
                </c:pt>
                <c:pt idx="2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2-42BD-AD1B-9C6564B87C11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aplicado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Plan1!$A$2:$A$4</c:f>
              <c:strCache>
                <c:ptCount val="3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</c:strCache>
            </c:strRef>
          </c:cat>
          <c:val>
            <c:numRef>
              <c:f>Plan1!$C$2:$C$4</c:f>
              <c:numCache>
                <c:formatCode>General</c:formatCode>
                <c:ptCount val="3"/>
                <c:pt idx="0">
                  <c:v>4.7</c:v>
                </c:pt>
                <c:pt idx="1">
                  <c:v>0</c:v>
                </c:pt>
                <c:pt idx="2">
                  <c:v>1.6160000000000001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2-42BD-AD1B-9C6564B87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037952"/>
        <c:axId val="40893184"/>
      </c:barChart>
      <c:catAx>
        <c:axId val="551037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40893184"/>
        <c:crosses val="autoZero"/>
        <c:auto val="1"/>
        <c:lblAlgn val="ctr"/>
        <c:lblOffset val="0"/>
        <c:noMultiLvlLbl val="0"/>
      </c:catAx>
      <c:valAx>
        <c:axId val="40893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551037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56046632264677"/>
          <c:y val="0.9175664876017241"/>
          <c:w val="0.67422531755730841"/>
          <c:h val="7.555244739765558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200" dirty="0" err="1"/>
              <a:t>Tributos</a:t>
            </a:r>
            <a:r>
              <a:rPr lang="en-US" sz="1200" dirty="0"/>
              <a:t> / </a:t>
            </a:r>
            <a:r>
              <a:rPr lang="en-US" sz="1200" dirty="0" err="1"/>
              <a:t>Receita</a:t>
            </a:r>
            <a:r>
              <a:rPr lang="en-US" sz="1200" dirty="0"/>
              <a:t> </a:t>
            </a:r>
            <a:r>
              <a:rPr lang="en-US" sz="1200" dirty="0" err="1"/>
              <a:t>Líquida</a:t>
            </a:r>
            <a:r>
              <a:rPr lang="en-US" sz="1200" dirty="0"/>
              <a:t> </a:t>
            </a:r>
          </a:p>
        </c:rich>
      </c:tx>
      <c:layout>
        <c:manualLayout>
          <c:xMode val="edge"/>
          <c:yMode val="edge"/>
          <c:x val="0.78107481168006976"/>
          <c:y val="3.26531655418884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6251782810104257E-2"/>
          <c:y val="0.23063467024096709"/>
          <c:w val="0.96749643437979149"/>
          <c:h val="0.51258989588051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8-48DB-A880-6B601429A5DC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8-48DB-A880-6B601429A5DC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D8-48DB-A880-6B601429A5DC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D8-48DB-A880-6B601429A5DC}"/>
              </c:ext>
            </c:extLst>
          </c:dPt>
          <c:dLbls>
            <c:dLbl>
              <c:idx val="0"/>
              <c:numFmt formatCode="0%" sourceLinked="0"/>
              <c:spPr>
                <a:solidFill>
                  <a:srgbClr val="00B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3D8-48DB-A880-6B601429A5DC}"/>
                </c:ext>
              </c:extLst>
            </c:dLbl>
            <c:numFmt formatCode="0%" sourceLinked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Planilha1!$A$2:$A$19</c:f>
              <c:strCache>
                <c:ptCount val="18"/>
                <c:pt idx="0">
                  <c:v>Brasil</c:v>
                </c:pt>
                <c:pt idx="1">
                  <c:v>Argentina</c:v>
                </c:pt>
                <c:pt idx="2">
                  <c:v>Colômbia</c:v>
                </c:pt>
                <c:pt idx="3">
                  <c:v>Portugal</c:v>
                </c:pt>
                <c:pt idx="4">
                  <c:v>Itália</c:v>
                </c:pt>
                <c:pt idx="5">
                  <c:v>Peru</c:v>
                </c:pt>
                <c:pt idx="6">
                  <c:v>França</c:v>
                </c:pt>
                <c:pt idx="7">
                  <c:v>México</c:v>
                </c:pt>
                <c:pt idx="8">
                  <c:v>Chile</c:v>
                </c:pt>
                <c:pt idx="9">
                  <c:v>Rússia</c:v>
                </c:pt>
                <c:pt idx="10">
                  <c:v>Reino Unido</c:v>
                </c:pt>
                <c:pt idx="11">
                  <c:v>Espanha</c:v>
                </c:pt>
                <c:pt idx="12">
                  <c:v>EUA</c:v>
                </c:pt>
                <c:pt idx="13">
                  <c:v>Índia</c:v>
                </c:pt>
                <c:pt idx="14">
                  <c:v>Coreia do Sul</c:v>
                </c:pt>
                <c:pt idx="15">
                  <c:v>Autrália</c:v>
                </c:pt>
                <c:pt idx="16">
                  <c:v>Japão</c:v>
                </c:pt>
                <c:pt idx="17">
                  <c:v>China</c:v>
                </c:pt>
              </c:strCache>
            </c:strRef>
          </c:cat>
          <c:val>
            <c:numRef>
              <c:f>Planilha1!$B$2:$B$19</c:f>
              <c:numCache>
                <c:formatCode>0.0%</c:formatCode>
                <c:ptCount val="18"/>
                <c:pt idx="0">
                  <c:v>0.432</c:v>
                </c:pt>
                <c:pt idx="1">
                  <c:v>0.26</c:v>
                </c:pt>
                <c:pt idx="2">
                  <c:v>0.25</c:v>
                </c:pt>
                <c:pt idx="3">
                  <c:v>0.23</c:v>
                </c:pt>
                <c:pt idx="4">
                  <c:v>0.22</c:v>
                </c:pt>
                <c:pt idx="5">
                  <c:v>0.2</c:v>
                </c:pt>
                <c:pt idx="6">
                  <c:v>0.19600000000000001</c:v>
                </c:pt>
                <c:pt idx="7">
                  <c:v>0.19</c:v>
                </c:pt>
                <c:pt idx="8">
                  <c:v>0.19</c:v>
                </c:pt>
                <c:pt idx="9">
                  <c:v>0.18</c:v>
                </c:pt>
                <c:pt idx="10">
                  <c:v>0.17499999999999999</c:v>
                </c:pt>
                <c:pt idx="11">
                  <c:v>0.16</c:v>
                </c:pt>
                <c:pt idx="12">
                  <c:v>0.13400000000000001</c:v>
                </c:pt>
                <c:pt idx="13">
                  <c:v>0.122</c:v>
                </c:pt>
                <c:pt idx="14">
                  <c:v>0.1</c:v>
                </c:pt>
                <c:pt idx="15">
                  <c:v>0.1</c:v>
                </c:pt>
                <c:pt idx="16">
                  <c:v>0.08</c:v>
                </c:pt>
                <c:pt idx="1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D8-48DB-A880-6B601429A5D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4263560"/>
        <c:axId val="524273400"/>
      </c:barChart>
      <c:catAx>
        <c:axId val="524263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524273400"/>
        <c:crosses val="autoZero"/>
        <c:auto val="1"/>
        <c:lblAlgn val="ctr"/>
        <c:lblOffset val="100"/>
        <c:noMultiLvlLbl val="0"/>
      </c:catAx>
      <c:valAx>
        <c:axId val="52427340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24263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0"/>
            </a:pPr>
            <a:r>
              <a:rPr lang="pt-BR" sz="1200" b="0" dirty="0"/>
              <a:t>Valor adicionado distribuído 2002 a 2015 - TELECOM</a:t>
            </a:r>
          </a:p>
        </c:rich>
      </c:tx>
      <c:layout>
        <c:manualLayout>
          <c:xMode val="edge"/>
          <c:yMode val="edge"/>
          <c:x val="1.1242238798330192E-2"/>
          <c:y val="2.9475095881138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451825277802288"/>
          <c:y val="0.13071893630879369"/>
          <c:w val="0.42445213379469438"/>
          <c:h val="0.851851851851851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14124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0B08-4264-A270-AD45656D5A09}"/>
              </c:ext>
            </c:extLst>
          </c:dPt>
          <c:dPt>
            <c:idx val="1"/>
            <c:bubble3D val="0"/>
            <c:spPr>
              <a:solidFill>
                <a:srgbClr val="5ECCF3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0B08-4264-A270-AD45656D5A09}"/>
              </c:ext>
            </c:extLst>
          </c:dPt>
          <c:dLbls>
            <c:dLbl>
              <c:idx val="0"/>
              <c:layout>
                <c:manualLayout>
                  <c:x val="-8.8724846894138235E-4"/>
                  <c:y val="9.1597404491105278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pt-BR" sz="1400" dirty="0">
                        <a:solidFill>
                          <a:schemeClr val="tx1"/>
                        </a:solidFill>
                      </a:rPr>
                      <a:t>GOVERNO: impostos, taxas e contribuições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08-4264-A270-AD45656D5A09}"/>
                </c:ext>
              </c:extLst>
            </c:dLbl>
            <c:dLbl>
              <c:idx val="1"/>
              <c:layout>
                <c:manualLayout>
                  <c:x val="2.7641095678558554E-2"/>
                  <c:y val="7.5463733146177672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RENTISTAS: </a:t>
                    </a:r>
                  </a:p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juros e aluguéis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08-4264-A270-AD45656D5A09}"/>
                </c:ext>
              </c:extLst>
            </c:dLbl>
            <c:dLbl>
              <c:idx val="2"/>
              <c:layout>
                <c:manualLayout>
                  <c:x val="4.8785911724057761E-3"/>
                  <c:y val="2.5709428087194123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TRABALHADORES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08-4264-A270-AD45656D5A09}"/>
                </c:ext>
              </c:extLst>
            </c:dLbl>
            <c:dLbl>
              <c:idx val="3"/>
              <c:layout>
                <c:manualLayout>
                  <c:x val="-6.3152847616340423E-3"/>
                  <c:y val="-2.2966733849109314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ACIONISTAS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08-4264-A270-AD45656D5A09}"/>
                </c:ext>
              </c:extLst>
            </c:dLbl>
            <c:dLbl>
              <c:idx val="4"/>
              <c:layout>
                <c:manualLayout>
                  <c:x val="-7.1029085515073691E-3"/>
                  <c:y val="-6.97167660313579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pt-BR" sz="1400" dirty="0">
                        <a:solidFill>
                          <a:schemeClr val="tx1"/>
                        </a:solidFill>
                      </a:rPr>
                      <a:t>EMPRESA: resultado retido do período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76421956699543"/>
                      <c:h val="0.18788668445450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B08-4264-A270-AD45656D5A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'GRAF. TELECOM'!$A$2:$A$6</c:f>
              <c:strCache>
                <c:ptCount val="5"/>
                <c:pt idx="0">
                  <c:v>GOVERNO (impostos, taxas e contribuições)</c:v>
                </c:pt>
                <c:pt idx="1">
                  <c:v>TERCEIROS (juros e aluguéis)</c:v>
                </c:pt>
                <c:pt idx="2">
                  <c:v>PESSOAL (salários, encargos e benefícios)</c:v>
                </c:pt>
                <c:pt idx="3">
                  <c:v>ACIONISTAS (Distribuição aos acionistas)</c:v>
                </c:pt>
                <c:pt idx="4">
                  <c:v>EMPRESA (resultado retido do exercício)</c:v>
                </c:pt>
              </c:strCache>
            </c:strRef>
          </c:cat>
          <c:val>
            <c:numRef>
              <c:f>'GRAF. TELECOM'!$B$2:$B$6</c:f>
              <c:numCache>
                <c:formatCode>0.0%</c:formatCode>
                <c:ptCount val="5"/>
                <c:pt idx="0">
                  <c:v>0.58099999999999996</c:v>
                </c:pt>
                <c:pt idx="1">
                  <c:v>0.222</c:v>
                </c:pt>
                <c:pt idx="2">
                  <c:v>9.2999999999999999E-2</c:v>
                </c:pt>
                <c:pt idx="3">
                  <c:v>6.4000000000000001E-2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08-4264-A270-AD45656D5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4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Calibri" pitchFamily="34" charset="0"/>
        </a:defRPr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96636836558265E-2"/>
          <c:y val="0.27527068627906054"/>
          <c:w val="0.69997764565401055"/>
          <c:h val="0.55780140004314094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Custo de Capital (WACC)</c:v>
                </c:pt>
              </c:strCache>
            </c:strRef>
          </c:tx>
          <c:dLbls>
            <c:dLbl>
              <c:idx val="0"/>
              <c:layout>
                <c:manualLayout>
                  <c:x val="-0.12182017294512001"/>
                  <c:y val="-4.53128967669291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2E-4E03-9D73-6E50F8CB3D2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Plan1!$B$2:$B$5</c:f>
              <c:numCache>
                <c:formatCode>0.0%</c:formatCode>
                <c:ptCount val="4"/>
                <c:pt idx="0">
                  <c:v>0.105</c:v>
                </c:pt>
                <c:pt idx="1">
                  <c:v>0.13700000000000001</c:v>
                </c:pt>
                <c:pt idx="2">
                  <c:v>0.153</c:v>
                </c:pt>
                <c:pt idx="3">
                  <c:v>0.16200000000000001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2E-4E03-9D73-6E50F8CB3D2C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Selic a.a.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</a:ln>
          </c:spPr>
          <c:marker>
            <c:symbol val="square"/>
            <c:size val="12"/>
            <c:spPr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0.11353290343766363"/>
                  <c:y val="-8.035472184281954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2E-4E03-9D73-6E50F8CB3D2C}"/>
                </c:ext>
              </c:extLst>
            </c:dLbl>
            <c:dLbl>
              <c:idx val="1"/>
              <c:layout>
                <c:manualLayout>
                  <c:x val="-6.369601293148143E-2"/>
                  <c:y val="-4.8046906423021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2E-4E03-9D73-6E50F8CB3D2C}"/>
                </c:ext>
              </c:extLst>
            </c:dLbl>
            <c:dLbl>
              <c:idx val="2"/>
              <c:layout>
                <c:manualLayout>
                  <c:x val="-6.5512392931907637E-2"/>
                  <c:y val="-5.33817643215205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2E-4E03-9D73-6E50F8CB3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Plan1!$C$2:$C$5</c:f>
              <c:numCache>
                <c:formatCode>0.0%</c:formatCode>
                <c:ptCount val="4"/>
                <c:pt idx="0">
                  <c:v>7.2999999999999995E-2</c:v>
                </c:pt>
                <c:pt idx="1">
                  <c:v>0.1</c:v>
                </c:pt>
                <c:pt idx="2">
                  <c:v>0.11799999999999999</c:v>
                </c:pt>
                <c:pt idx="3">
                  <c:v>0.14299999999999999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C2E-4E03-9D73-6E50F8CB3D2C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Retorno s/ Capital Investido (ROIC)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99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0.11353290343766363"/>
                  <c:y val="2.634243612715360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2E-4E03-9D73-6E50F8CB3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Plan1!$D$2:$D$5</c:f>
              <c:numCache>
                <c:formatCode>0.0%</c:formatCode>
                <c:ptCount val="4"/>
                <c:pt idx="0">
                  <c:v>9.5000000000000001E-2</c:v>
                </c:pt>
                <c:pt idx="1">
                  <c:v>8.5999999999999993E-2</c:v>
                </c:pt>
                <c:pt idx="2">
                  <c:v>8.1000000000000003E-2</c:v>
                </c:pt>
                <c:pt idx="3">
                  <c:v>4.4999999999999998E-2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C2E-4E03-9D73-6E50F8CB3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3376128"/>
        <c:axId val="782467648"/>
      </c:lineChart>
      <c:catAx>
        <c:axId val="68337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/>
          <a:lstStyle/>
          <a:p>
            <a:pPr>
              <a:defRPr sz="1400" b="1"/>
            </a:pPr>
            <a:endParaRPr lang="pt-BR"/>
          </a:p>
        </c:txPr>
        <c:crossAx val="782467648"/>
        <c:crosses val="autoZero"/>
        <c:auto val="1"/>
        <c:lblAlgn val="ctr"/>
        <c:lblOffset val="0"/>
        <c:tickLblSkip val="1"/>
        <c:noMultiLvlLbl val="0"/>
      </c:catAx>
      <c:valAx>
        <c:axId val="782467648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one"/>
        <c:spPr>
          <a:ln>
            <a:noFill/>
          </a:ln>
        </c:spPr>
        <c:crossAx val="683376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47213208257711"/>
          <c:y val="0.20053940874231985"/>
          <c:w val="0.25462958791486584"/>
          <c:h val="0.63093011987257674"/>
        </c:manualLayout>
      </c:layout>
      <c:overlay val="0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56283866320334"/>
          <c:y val="0.11836670655693945"/>
          <c:w val="0.54106561680375975"/>
          <c:h val="0.76559945708513899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0BD6-431F-9711-9DF9CC6CCD37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BD6-431F-9711-9DF9CC6CCD37}"/>
              </c:ext>
            </c:extLst>
          </c:dPt>
          <c:dLbls>
            <c:dLbl>
              <c:idx val="0"/>
              <c:layout>
                <c:manualLayout>
                  <c:x val="-0.20951793296473772"/>
                  <c:y val="-4.964390901976808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D6-431F-9711-9DF9CC6CCD3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D6-431F-9711-9DF9CC6CCD3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1º Tri</c:v>
                </c:pt>
                <c:pt idx="1">
                  <c:v>2º Tri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0.53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D6-431F-9711-9DF9CC6CC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19289815722312"/>
          <c:y val="2.4102996740391545E-2"/>
          <c:w val="0.52782016968247236"/>
          <c:h val="0.92452304136076002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9806-4889-822D-47F2490C053D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806-4889-822D-47F2490C053D}"/>
              </c:ext>
            </c:extLst>
          </c:dPt>
          <c:dLbls>
            <c:dLbl>
              <c:idx val="0"/>
              <c:layout>
                <c:manualLayout>
                  <c:x val="-0.18535639692520672"/>
                  <c:y val="-0.16955406845677604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06-4889-822D-47F2490C053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06-4889-822D-47F2490C053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1º Tri</c:v>
                </c:pt>
                <c:pt idx="1">
                  <c:v>2º Tri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06-4889-822D-47F2490C0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diamond"/>
            <c:size val="17"/>
          </c:marker>
          <c:cat>
            <c:numRef>
              <c:f>Plan1!$A$2:$A$23</c:f>
              <c:numCache>
                <c:formatCode>General</c:formatCode>
                <c:ptCount val="22"/>
                <c:pt idx="0">
                  <c:v>1998</c:v>
                </c:pt>
                <c:pt idx="2">
                  <c:v>2000</c:v>
                </c:pt>
                <c:pt idx="5">
                  <c:v>2003</c:v>
                </c:pt>
                <c:pt idx="10">
                  <c:v>2008</c:v>
                </c:pt>
                <c:pt idx="16">
                  <c:v>2014</c:v>
                </c:pt>
                <c:pt idx="21">
                  <c:v>2019</c:v>
                </c:pt>
              </c:numCache>
            </c:numRef>
          </c:cat>
          <c:val>
            <c:numRef>
              <c:f>Plan1!$B$2:$B$23</c:f>
              <c:numCache>
                <c:formatCode>General</c:formatCode>
                <c:ptCount val="22"/>
                <c:pt idx="0">
                  <c:v>1</c:v>
                </c:pt>
                <c:pt idx="2">
                  <c:v>10</c:v>
                </c:pt>
                <c:pt idx="5">
                  <c:v>100</c:v>
                </c:pt>
                <c:pt idx="10">
                  <c:v>1000</c:v>
                </c:pt>
                <c:pt idx="16">
                  <c:v>15500</c:v>
                </c:pt>
                <c:pt idx="21">
                  <c:v>37100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65-4323-98E2-1E48960BC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190592"/>
        <c:axId val="289924224"/>
      </c:lineChart>
      <c:catAx>
        <c:axId val="17419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89924224"/>
        <c:crosses val="autoZero"/>
        <c:auto val="1"/>
        <c:lblAlgn val="ctr"/>
        <c:lblOffset val="0"/>
        <c:noMultiLvlLbl val="0"/>
      </c:catAx>
      <c:valAx>
        <c:axId val="28992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74190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5" y="10"/>
            <a:ext cx="2945448" cy="496253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646" y="10"/>
            <a:ext cx="2945448" cy="496253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1D98B4-DAF9-4CEB-9957-CFC668D1C559}" type="datetimeFigureOut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5" y="9428806"/>
            <a:ext cx="2945448" cy="4962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646" y="9428806"/>
            <a:ext cx="2945448" cy="4962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DA01AC-B8BC-47D1-8101-E4A4DB88CA1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1962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0"/>
            <a:ext cx="2945448" cy="496253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646" y="10"/>
            <a:ext cx="2945448" cy="496253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1BC1B5-CF0A-4071-9E99-8F023434ABCC}" type="datetimeFigureOut">
              <a:rPr lang="pt-BR"/>
              <a:pPr>
                <a:defRPr/>
              </a:pPr>
              <a:t>06/12/2016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9" tIns="45299" rIns="90599" bIns="45299" rtlCol="0" anchor="ctr"/>
          <a:lstStyle/>
          <a:p>
            <a:pPr lvl="0"/>
            <a:endParaRPr lang="pt-B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86" y="4715197"/>
            <a:ext cx="5437506" cy="4466274"/>
          </a:xfrm>
          <a:prstGeom prst="rect">
            <a:avLst/>
          </a:prstGeom>
        </p:spPr>
        <p:txBody>
          <a:bodyPr vert="horz" lIns="90599" tIns="45299" rIns="90599" bIns="45299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428806"/>
            <a:ext cx="2945448" cy="4962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646" y="9428806"/>
            <a:ext cx="2945448" cy="4962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656DEEE-CE1A-48FD-8D24-AF8FB7BE0D2D}" type="slidenum">
              <a:rPr/>
              <a:pPr>
                <a:defRPr/>
              </a:pPr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5366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6DEEE-CE1A-48FD-8D24-AF8FB7BE0D2D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34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31" tIns="45715" rIns="91431" bIns="45715"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31" tIns="45715" rIns="91431" bIns="45715"/>
          <a:lstStyle/>
          <a:p>
            <a:pPr>
              <a:defRPr/>
            </a:pPr>
            <a:fld id="{D656DEEE-CE1A-48FD-8D24-AF8FB7BE0D2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01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08" tIns="45205" rIns="90408" bIns="45205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08" tIns="45205" rIns="90408" bIns="45205"/>
          <a:lstStyle/>
          <a:p>
            <a:pPr>
              <a:defRPr/>
            </a:pPr>
            <a:fld id="{691B9D78-CA37-41ED-AF05-D5DDD1C715C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23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157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19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89715" tIns="44858" rIns="89715" bIns="448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FF0000"/>
                </a:solidFill>
              </a:rPr>
              <a:t>Mais de 85% das reclamações não dizem respeito a qualidade técnica dos serviços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89715" tIns="44858" rIns="89715" bIns="44858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8173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28" tIns="45565" rIns="91128" bIns="45565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28" tIns="45565" rIns="91128" bIns="45565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82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89706" tIns="44853" rIns="89706" bIns="44853"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89706" tIns="44853" rIns="89706" bIns="44853"/>
          <a:lstStyle/>
          <a:p>
            <a:pPr>
              <a:defRPr/>
            </a:pPr>
            <a:fld id="{691B9D78-CA37-41ED-AF05-D5DDD1C715C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58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dirty="0"/>
              <a:t>Não gostei</a:t>
            </a:r>
            <a:r>
              <a:rPr lang="pt-BR" sz="1100" baseline="0" dirty="0"/>
              <a:t> dessa mensagem final</a:t>
            </a:r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513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89715" tIns="44858" rIns="89715" bIns="44858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89715" tIns="44858" rIns="89715" bIns="44858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4827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22" tIns="45710" rIns="91422" bIns="4571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22" tIns="45710" rIns="91422" bIns="45710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464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95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07" tIns="45205" rIns="90407" bIns="45205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07" tIns="45205" rIns="90407" bIns="45205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609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22" tIns="45710" rIns="91422" bIns="4571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22" tIns="45710" rIns="91422" bIns="45710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5611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732" tIns="45866" rIns="91732" bIns="45866"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732" tIns="45866" rIns="91732" bIns="45866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60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280" tIns="45141" rIns="90280" bIns="45141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3521" indent="-28212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8493" indent="-22569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9890" indent="-22569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1285" indent="-22569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2683" indent="-2256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4080" indent="-2256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85478" indent="-2256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36873" indent="-2256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11D29A-9FED-48D7-A107-15AE3406467D}" type="slidenum">
              <a: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doc id"/>
          <p:cNvSpPr txBox="1">
            <a:spLocks noGrp="1" noChangeArrowheads="1"/>
          </p:cNvSpPr>
          <p:nvPr/>
        </p:nvSpPr>
        <p:spPr bwMode="auto">
          <a:xfrm>
            <a:off x="6830148" y="53442"/>
            <a:ext cx="23227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44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MAD-AAA123-20061019-</a:t>
            </a:r>
          </a:p>
        </p:txBody>
      </p:sp>
      <p:sp>
        <p:nvSpPr>
          <p:cNvPr id="47108" name="pg num"/>
          <p:cNvSpPr txBox="1">
            <a:spLocks noGrp="1" noChangeArrowheads="1"/>
          </p:cNvSpPr>
          <p:nvPr/>
        </p:nvSpPr>
        <p:spPr bwMode="auto">
          <a:xfrm>
            <a:off x="8622536" y="9623913"/>
            <a:ext cx="53035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C37AE-26F3-4DF7-9E5B-D4BD870DF2F1}" type="slidenum"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" y="74612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8079" y="4713617"/>
            <a:ext cx="4892945" cy="184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5013" indent="-105013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22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BB886-6DF3-459A-8176-2791F62940F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955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C6DB1-9D5B-4B66-804E-4BBA30BD970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003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0469" y="9426863"/>
            <a:ext cx="2945659" cy="4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4" tIns="45352" rIns="90704" bIns="45352" anchor="b"/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98B201-F93C-4FBD-8ABB-FD328872368E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2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7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19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2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1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780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1" y="654845"/>
            <a:ext cx="4211638" cy="4257651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4716467" y="654845"/>
            <a:ext cx="4211637" cy="4257165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3412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1" y="1087029"/>
            <a:ext cx="4211638" cy="3824982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00" indent="-176209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4716467" y="1087043"/>
            <a:ext cx="4211637" cy="3824484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</a:defRPr>
            </a:lvl1pPr>
            <a:lvl2pPr marL="450839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00" indent="-176209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1" y="654846"/>
            <a:ext cx="4211638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7"/>
          </p:nvPr>
        </p:nvSpPr>
        <p:spPr>
          <a:xfrm>
            <a:off x="4716467" y="654846"/>
            <a:ext cx="4211637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6435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1" y="1087029"/>
            <a:ext cx="4211638" cy="3825466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00" indent="-176209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4716467" y="1087044"/>
            <a:ext cx="4211637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</a:defRPr>
            </a:lvl1pPr>
            <a:lvl2pPr marL="450839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00" indent="-176209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1" y="654846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10943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654845"/>
            <a:ext cx="2772000" cy="4257397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3186000" y="655099"/>
            <a:ext cx="2772000" cy="4256912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Conteúdo 12"/>
          <p:cNvSpPr>
            <a:spLocks noGrp="1"/>
          </p:cNvSpPr>
          <p:nvPr>
            <p:ph sz="quarter" idx="16"/>
          </p:nvPr>
        </p:nvSpPr>
        <p:spPr>
          <a:xfrm>
            <a:off x="6156100" y="655099"/>
            <a:ext cx="2772000" cy="4256912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1177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1086837"/>
            <a:ext cx="2808000" cy="3825404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0839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3398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68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marL="904853" lvl="4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3168000" y="1087043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450839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3398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00091" indent="-23177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marL="904853" lvl="4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Quinto nível</a:t>
            </a:r>
          </a:p>
        </p:txBody>
      </p:sp>
      <p:sp>
        <p:nvSpPr>
          <p:cNvPr id="7" name="Espaço Reservado para Conteúdo 12"/>
          <p:cNvSpPr>
            <a:spLocks noGrp="1"/>
          </p:cNvSpPr>
          <p:nvPr>
            <p:ph sz="quarter" idx="16"/>
          </p:nvPr>
        </p:nvSpPr>
        <p:spPr>
          <a:xfrm>
            <a:off x="6120100" y="1087043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450839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3398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43" indent="-231770" defTabSz="1077886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marL="904853" lvl="4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Quinto nível</a:t>
            </a:r>
          </a:p>
        </p:txBody>
      </p:sp>
      <p:sp>
        <p:nvSpPr>
          <p:cNvPr id="8" name="Espaço Reservado para Texto 19"/>
          <p:cNvSpPr>
            <a:spLocks noGrp="1"/>
          </p:cNvSpPr>
          <p:nvPr>
            <p:ph type="body" sz="quarter" idx="17"/>
          </p:nvPr>
        </p:nvSpPr>
        <p:spPr>
          <a:xfrm>
            <a:off x="215900" y="654846"/>
            <a:ext cx="28080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9" name="Espaço Reservado para Texto 19"/>
          <p:cNvSpPr>
            <a:spLocks noGrp="1"/>
          </p:cNvSpPr>
          <p:nvPr>
            <p:ph type="body" sz="quarter" idx="18"/>
          </p:nvPr>
        </p:nvSpPr>
        <p:spPr>
          <a:xfrm>
            <a:off x="3168000" y="654846"/>
            <a:ext cx="28080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2" name="Espaço Reservado para Texto 19"/>
          <p:cNvSpPr>
            <a:spLocks noGrp="1"/>
          </p:cNvSpPr>
          <p:nvPr>
            <p:ph type="body" sz="quarter" idx="19"/>
          </p:nvPr>
        </p:nvSpPr>
        <p:spPr>
          <a:xfrm>
            <a:off x="6120100" y="654846"/>
            <a:ext cx="28080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04300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Espaço Reservado para Texto 19"/>
          <p:cNvSpPr>
            <a:spLocks noGrp="1"/>
          </p:cNvSpPr>
          <p:nvPr>
            <p:ph type="body" sz="quarter" idx="17"/>
          </p:nvPr>
        </p:nvSpPr>
        <p:spPr>
          <a:xfrm>
            <a:off x="215901" y="654846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1086837"/>
            <a:ext cx="2808000" cy="3825404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3168000" y="1087043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Conteúdo 12"/>
          <p:cNvSpPr>
            <a:spLocks noGrp="1"/>
          </p:cNvSpPr>
          <p:nvPr>
            <p:ph sz="quarter" idx="16"/>
          </p:nvPr>
        </p:nvSpPr>
        <p:spPr>
          <a:xfrm>
            <a:off x="6120100" y="1087043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66547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1" y="561976"/>
            <a:ext cx="3563888" cy="4581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220509" y="652119"/>
            <a:ext cx="3127357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43" indent="-231770" defTabSz="1160434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743908" y="654844"/>
            <a:ext cx="5184192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68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5235D7-71BD-40A9-936C-8BC002B944E4}" type="slidenum">
              <a:rPr lang="pt-BR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943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1" y="561976"/>
            <a:ext cx="3563888" cy="45815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220509" y="652119"/>
            <a:ext cx="3127357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43" indent="-231770" defTabSz="1160434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743908" y="654844"/>
            <a:ext cx="5184192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68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5235D7-71BD-40A9-936C-8BC002B944E4}" type="slidenum">
              <a:rPr lang="pt-BR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14221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561976"/>
            <a:ext cx="6012160" cy="45815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220508" y="652119"/>
            <a:ext cx="5179584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43" indent="-231770" defTabSz="1160434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6048165" y="654844"/>
            <a:ext cx="2879936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76209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68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5235D7-71BD-40A9-936C-8BC002B944E4}" type="slidenum">
              <a:rPr lang="pt-BR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31671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5581743" y="561976"/>
            <a:ext cx="3563888" cy="4581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654844"/>
            <a:ext cx="4752144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5796136" y="652119"/>
            <a:ext cx="3127358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1892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32" indent="-320032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1" y="654846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99170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259945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33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(11) Em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1952460"/>
            <a:ext cx="9144000" cy="3191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215901" y="4275504"/>
            <a:ext cx="8712200" cy="6075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38" tIns="45719" rIns="91438" bIns="45719" anchor="ctr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www.lcaconsultores.com.br</a:t>
            </a: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Rua Desembargador Paulo Passaláqua, 308 | São Paulo – SP | 01248-010 | Tel. 11 3879-3700</a:t>
            </a:r>
          </a:p>
        </p:txBody>
      </p:sp>
      <p:pic>
        <p:nvPicPr>
          <p:cNvPr id="8" name="Picture 9" descr="logo-lca-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976" y="3621311"/>
            <a:ext cx="564048" cy="52371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4444"/>
          <a:stretch/>
        </p:blipFill>
        <p:spPr>
          <a:xfrm>
            <a:off x="0" y="1"/>
            <a:ext cx="9144000" cy="32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41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904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884" tIns="45442" rIns="90884" bIns="45442" anchor="ctr"/>
          <a:lstStyle/>
          <a:p>
            <a:pPr algn="ctr" defTabSz="681409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5285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7970" indent="-31797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5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0884" tIns="45442" rIns="90884" bIns="45442"/>
          <a:lstStyle>
            <a:lvl1pPr>
              <a:defRPr/>
            </a:lvl1pPr>
          </a:lstStyle>
          <a:p>
            <a:pPr defTabSz="681409">
              <a:defRPr/>
            </a:pPr>
            <a:fld id="{F22C1BCD-EAAF-4986-B8E8-6493E61C0E9B}" type="datetime1">
              <a:rPr lang="pt-BR" sz="1400" smtClean="0">
                <a:solidFill>
                  <a:prstClr val="black"/>
                </a:solidFill>
              </a:rPr>
              <a:pPr defTabSz="681409">
                <a:defRPr/>
              </a:pPr>
              <a:t>06/12/2016</a:t>
            </a:fld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0884" tIns="45442" rIns="90884" bIns="45442"/>
          <a:lstStyle>
            <a:lvl1pPr>
              <a:defRPr/>
            </a:lvl1pPr>
          </a:lstStyle>
          <a:p>
            <a:pPr defTabSz="681409">
              <a:defRPr/>
            </a:pPr>
            <a:endParaRPr lang="pt-B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971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0884" tIns="45442" rIns="90884" bIns="45442"/>
          <a:lstStyle>
            <a:lvl1pPr>
              <a:defRPr smtClean="0"/>
            </a:lvl1pPr>
          </a:lstStyle>
          <a:p>
            <a:pPr defTabSz="681409">
              <a:defRPr/>
            </a:pPr>
            <a:fld id="{25FE5DED-00A3-466F-BFEB-FC97277E12BF}" type="datetimeFigureOut">
              <a:rPr lang="pt-BR" sz="1400" smtClean="0">
                <a:solidFill>
                  <a:prstClr val="black"/>
                </a:solidFill>
              </a:rPr>
              <a:pPr defTabSz="681409">
                <a:defRPr/>
              </a:pPr>
              <a:t>06/12/2016</a:t>
            </a:fld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0884" tIns="45442" rIns="90884" bIns="45442"/>
          <a:lstStyle>
            <a:lvl1pPr>
              <a:defRPr/>
            </a:lvl1pPr>
          </a:lstStyle>
          <a:p>
            <a:pPr defTabSz="681409">
              <a:defRPr/>
            </a:pPr>
            <a:endParaRPr lang="pt-BR" sz="1400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415"/>
            <a:ext cx="2133600" cy="274637"/>
          </a:xfrm>
          <a:prstGeom prst="rect">
            <a:avLst/>
          </a:prstGeom>
        </p:spPr>
        <p:txBody>
          <a:bodyPr lIns="90884" tIns="45442" rIns="90884" bIns="45442"/>
          <a:lstStyle>
            <a:lvl1pPr>
              <a:defRPr/>
            </a:lvl1pPr>
          </a:lstStyle>
          <a:p>
            <a:pPr defTabSz="681409">
              <a:defRPr/>
            </a:pPr>
            <a:fld id="{A2BC7DDC-709E-4225-97A3-2E18C22B55D5}" type="slidenum">
              <a:rPr lang="pt-BR" sz="1400" smtClean="0">
                <a:solidFill>
                  <a:prstClr val="black"/>
                </a:solidFill>
              </a:rPr>
              <a:pPr defTabSz="681409">
                <a:defRPr/>
              </a:pPr>
              <a:t>‹nº›</a:t>
            </a:fld>
            <a:endParaRPr lang="pt-B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7970" indent="-31797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4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8341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0884" tIns="45442" rIns="90884" bIns="45442"/>
          <a:lstStyle/>
          <a:p>
            <a:pPr defTabSz="681409"/>
            <a:fld id="{670184A7-BFA7-4AE8-B0DD-9F3DBD58D928}" type="datetimeFigureOut">
              <a:rPr lang="pt-BR" sz="1400" smtClean="0">
                <a:solidFill>
                  <a:prstClr val="black"/>
                </a:solidFill>
              </a:rPr>
              <a:pPr defTabSz="681409"/>
              <a:t>06/12/2016</a:t>
            </a:fld>
            <a:endParaRPr lang="pt-BR" sz="1400"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0884" tIns="45442" rIns="90884" bIns="45442"/>
          <a:lstStyle/>
          <a:p>
            <a:pPr defTabSz="681409"/>
            <a:endParaRPr lang="pt-BR" sz="1400"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0884" tIns="45442" rIns="90884" bIns="45442"/>
          <a:lstStyle/>
          <a:p>
            <a:pPr defTabSz="681409"/>
            <a:fld id="{B8FA5C3E-078B-463A-9C89-7B39DE210A00}" type="slidenum">
              <a:rPr lang="pt-BR" sz="1400" smtClean="0">
                <a:solidFill>
                  <a:prstClr val="black"/>
                </a:solidFill>
              </a:rPr>
              <a:pPr defTabSz="681409"/>
              <a:t>‹nº›</a:t>
            </a:fld>
            <a:endParaRPr lang="pt-BR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9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4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4"/>
            <a:ext cx="5421312" cy="27305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0" indent="0" algn="ctr">
              <a:buNone/>
              <a:defRPr sz="1500"/>
            </a:lvl2pPr>
            <a:lvl3pPr marL="685324" indent="0" algn="ctr">
              <a:buNone/>
              <a:defRPr sz="1425"/>
            </a:lvl3pPr>
            <a:lvl4pPr marL="1027986" indent="0" algn="ctr">
              <a:buNone/>
              <a:defRPr sz="1200"/>
            </a:lvl4pPr>
            <a:lvl5pPr marL="1370648" indent="0" algn="ctr">
              <a:buNone/>
              <a:defRPr sz="1200"/>
            </a:lvl5pPr>
            <a:lvl6pPr marL="1713323" indent="0" algn="ctr">
              <a:buNone/>
              <a:defRPr sz="1200"/>
            </a:lvl6pPr>
            <a:lvl7pPr marL="2055971" indent="0" algn="ctr">
              <a:buNone/>
              <a:defRPr sz="1200"/>
            </a:lvl7pPr>
            <a:lvl8pPr marL="2398620" indent="0" algn="ctr">
              <a:buNone/>
              <a:defRPr sz="1200"/>
            </a:lvl8pPr>
            <a:lvl9pPr marL="274127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E37F-DA3F-4FEE-9185-5815DA47017B}" type="datetime1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264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39DA-6FCF-4058-A040-E77EDACFE45E}" type="datetime1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705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CC95-076B-4C2E-B9FE-6536676AF19C}" type="datetime1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773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7ED2-E755-4353-BA91-7B6BFE064B69}" type="datetime1">
              <a:rPr lang="pt-BR" smtClean="0"/>
              <a:t>06/12/2016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930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25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25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5531-D14E-4075-A6EE-87146B0BC723}" type="datetime1">
              <a:rPr lang="pt-BR" smtClean="0"/>
              <a:t>06/12/2016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03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E2CF-9CD8-417F-B465-5739DF46116C}" type="datetime1">
              <a:rPr lang="pt-BR" smtClean="0"/>
              <a:t>06/12/2016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069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87C7-D273-4911-8C21-55D5E06F9E29}" type="datetime1">
              <a:rPr lang="pt-BR" smtClean="0"/>
              <a:t>06/12/2016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189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24" indent="0">
              <a:buNone/>
              <a:defRPr sz="900"/>
            </a:lvl3pPr>
            <a:lvl4pPr marL="1027986" indent="0">
              <a:buNone/>
              <a:defRPr sz="825"/>
            </a:lvl4pPr>
            <a:lvl5pPr marL="1370648" indent="0">
              <a:buNone/>
              <a:defRPr sz="825"/>
            </a:lvl5pPr>
            <a:lvl6pPr marL="1713323" indent="0">
              <a:buNone/>
              <a:defRPr sz="825"/>
            </a:lvl6pPr>
            <a:lvl7pPr marL="2055971" indent="0">
              <a:buNone/>
              <a:defRPr sz="825"/>
            </a:lvl7pPr>
            <a:lvl8pPr marL="2398620" indent="0">
              <a:buNone/>
              <a:defRPr sz="825"/>
            </a:lvl8pPr>
            <a:lvl9pPr marL="2741270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62C3-F587-4E2C-9A9A-70E512096CBB}" type="datetime1">
              <a:rPr lang="pt-BR" smtClean="0"/>
              <a:t>06/12/2016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647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0" indent="0">
              <a:buNone/>
              <a:defRPr sz="2100"/>
            </a:lvl2pPr>
            <a:lvl3pPr marL="685324" indent="0">
              <a:buNone/>
              <a:defRPr sz="1800"/>
            </a:lvl3pPr>
            <a:lvl4pPr marL="1027986" indent="0">
              <a:buNone/>
              <a:defRPr sz="1500"/>
            </a:lvl4pPr>
            <a:lvl5pPr marL="1370648" indent="0">
              <a:buNone/>
              <a:defRPr sz="1500"/>
            </a:lvl5pPr>
            <a:lvl6pPr marL="1713323" indent="0">
              <a:buNone/>
              <a:defRPr sz="1500"/>
            </a:lvl6pPr>
            <a:lvl7pPr marL="2055971" indent="0">
              <a:buNone/>
              <a:defRPr sz="1500"/>
            </a:lvl7pPr>
            <a:lvl8pPr marL="2398620" indent="0">
              <a:buNone/>
              <a:defRPr sz="1500"/>
            </a:lvl8pPr>
            <a:lvl9pPr marL="274127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24" indent="0">
              <a:buNone/>
              <a:defRPr sz="900"/>
            </a:lvl3pPr>
            <a:lvl4pPr marL="1027986" indent="0">
              <a:buNone/>
              <a:defRPr sz="825"/>
            </a:lvl4pPr>
            <a:lvl5pPr marL="1370648" indent="0">
              <a:buNone/>
              <a:defRPr sz="825"/>
            </a:lvl5pPr>
            <a:lvl6pPr marL="1713323" indent="0">
              <a:buNone/>
              <a:defRPr sz="825"/>
            </a:lvl6pPr>
            <a:lvl7pPr marL="2055971" indent="0">
              <a:buNone/>
              <a:defRPr sz="825"/>
            </a:lvl7pPr>
            <a:lvl8pPr marL="2398620" indent="0">
              <a:buNone/>
              <a:defRPr sz="825"/>
            </a:lvl8pPr>
            <a:lvl9pPr marL="2741270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6CC8-1ED9-457A-8695-184EF114902F}" type="datetime1">
              <a:rPr lang="pt-BR" smtClean="0"/>
              <a:t>06/12/2016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566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689A-18B2-45F4-86D5-B396CD7C7A25}" type="datetime1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28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mtClean="0"/>
            </a:lvl1pPr>
          </a:lstStyle>
          <a:p>
            <a:pPr>
              <a:defRPr/>
            </a:pPr>
            <a:fld id="{25FE5DED-00A3-466F-BFEB-FC97277E12BF}" type="datetimeFigureOut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4"/>
            <a:ext cx="5421312" cy="27305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fld id="{A2BC7DDC-709E-4225-97A3-2E18C22B55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09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72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72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85E-95E4-463F-9706-CD204F7FA0E1}" type="datetime1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22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808" indent="-319808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720" indent="-31972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4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0" y="0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6328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0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3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6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FE5DED-00A3-466F-BFEB-FC97277E12BF}" type="datetimeFigureOut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C7DDC-709E-4225-97A3-2E18C22B55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54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0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9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0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0" y="3048248"/>
            <a:ext cx="914400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rgbClr val="4D4D4D"/>
                </a:solidFill>
                <a:latin typeface="Arial"/>
                <a:cs typeface="Arial" pitchFamily="34" charset="0"/>
              </a:rPr>
              <a:t>Soluções estratégicas em economia</a:t>
            </a:r>
          </a:p>
        </p:txBody>
      </p:sp>
      <p:pic>
        <p:nvPicPr>
          <p:cNvPr id="6" name="Picture 9" descr="logo-lca-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020" y="1676400"/>
            <a:ext cx="107544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8212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7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3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90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3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0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2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960" indent="-31996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9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3736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3441463" y="1491850"/>
            <a:ext cx="5702538" cy="2133605"/>
            <a:chOff x="3414488" y="1491849"/>
            <a:chExt cx="5729525" cy="2133605"/>
          </a:xfrm>
        </p:grpSpPr>
        <p:cxnSp>
          <p:nvCxnSpPr>
            <p:cNvPr id="4" name="Conector reto 3"/>
            <p:cNvCxnSpPr/>
            <p:nvPr userDrawn="1"/>
          </p:nvCxnSpPr>
          <p:spPr>
            <a:xfrm>
              <a:off x="3415629" y="3625454"/>
              <a:ext cx="572634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</p:cxnSp>
        <p:sp>
          <p:nvSpPr>
            <p:cNvPr id="6" name="Round Same Side Corner Rectangle 6"/>
            <p:cNvSpPr/>
            <p:nvPr userDrawn="1"/>
          </p:nvSpPr>
          <p:spPr>
            <a:xfrm flipV="1">
              <a:off x="3415685" y="1491849"/>
              <a:ext cx="5728328" cy="2025253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tx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Line 22"/>
            <p:cNvSpPr>
              <a:spLocks noChangeShapeType="1"/>
            </p:cNvSpPr>
            <p:nvPr userDrawn="1"/>
          </p:nvSpPr>
          <p:spPr bwMode="auto">
            <a:xfrm>
              <a:off x="3414488" y="1629966"/>
              <a:ext cx="572747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" name="Espaço Reservado para Texto 18"/>
          <p:cNvSpPr>
            <a:spLocks noGrp="1"/>
          </p:cNvSpPr>
          <p:nvPr>
            <p:ph type="body" sz="quarter" idx="11"/>
          </p:nvPr>
        </p:nvSpPr>
        <p:spPr>
          <a:xfrm>
            <a:off x="3539343" y="1626645"/>
            <a:ext cx="5425270" cy="1836204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>
                <a:solidFill>
                  <a:schemeClr val="bg1"/>
                </a:solidFill>
              </a:defRPr>
            </a:lvl1pPr>
            <a:lvl2pPr marL="182558" indent="-182558" algn="l" defTabSz="914378" rtl="0" eaLnBrk="0" fontAlgn="base" latinLnBrk="0" hangingPunct="0">
              <a:spcBef>
                <a:spcPts val="1200"/>
              </a:spcBef>
              <a:spcAft>
                <a:spcPct val="0"/>
              </a:spcAft>
              <a:buFontTx/>
              <a:buNone/>
              <a:def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4763" indent="-4763">
              <a:spcBef>
                <a:spcPts val="1200"/>
              </a:spcBef>
              <a:spcAft>
                <a:spcPts val="0"/>
              </a:spcAft>
              <a:buFontTx/>
              <a:buNone/>
              <a:def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10" name="Imagem 9" descr="Logo_LCA_abertura_secao_wmf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6277" y="4515967"/>
            <a:ext cx="468336" cy="43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\\lcasrv01\MKT\0_Fotos_banco_de_imagens\2_Montagens_paineis\capa_telecom_nov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4156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retha.francesco\Desktop\sinditelebrasi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7" y="4542602"/>
            <a:ext cx="1426097" cy="3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9" name="Picture 1" descr="C:\Users\henrique.vicente\AppData\Local\Microsoft\Windows\Temporary Internet Files\Content.Outlook\6S7R2JSE\logo_painel_2015_horizontal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1" y="4335946"/>
            <a:ext cx="1620179" cy="618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036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968" indent="-319968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5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77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 smtClean="0"/>
            </a:lvl1pPr>
          </a:lstStyle>
          <a:p>
            <a:pPr>
              <a:defRPr/>
            </a:pPr>
            <a:fld id="{25FE5DED-00A3-466F-BFEB-FC97277E12BF}" type="datetimeFigureOut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/>
            </a:lvl1pPr>
          </a:lstStyle>
          <a:p>
            <a:pPr>
              <a:defRPr/>
            </a:pPr>
            <a:fld id="{A2BC7DDC-709E-4225-97A3-2E18C22B55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7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fld id="{301F87C7-D273-4911-8C21-55D5E06F9E29}" type="datetime1">
              <a:rPr lang="pt-BR" smtClean="0"/>
              <a:t>06/12/2016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99134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34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2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685800">
              <a:defRPr/>
            </a:pPr>
            <a:endParaRPr lang="pt-BR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25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975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25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988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24" indent="-320024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5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pPr defTabSz="685800">
              <a:defRPr/>
            </a:pPr>
            <a:endParaRPr lang="pt-BR" sz="1350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pPr defTabSz="685800">
              <a:defRPr/>
            </a:pPr>
            <a:endParaRPr lang="pt-BR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mtClean="0"/>
            </a:lvl1pPr>
          </a:lstStyle>
          <a:p>
            <a:pPr defTabSz="685800">
              <a:defRPr/>
            </a:pPr>
            <a:endParaRPr lang="pt-BR" sz="1350" dirty="0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pPr defTabSz="685800">
              <a:defRPr/>
            </a:pPr>
            <a:endParaRPr lang="pt-BR" sz="1350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pPr defTabSz="685800">
              <a:defRPr/>
            </a:pPr>
            <a:fld id="{A2BC7DDC-709E-4225-97A3-2E18C22B55D5}" type="slidenum">
              <a:rPr lang="pt-BR" sz="1350" smtClean="0">
                <a:solidFill>
                  <a:prstClr val="black"/>
                </a:solidFill>
              </a:rPr>
              <a:pPr defTabSz="685800">
                <a:defRPr/>
              </a:pPr>
              <a:t>‹nº›</a:t>
            </a:fld>
            <a:endParaRPr lang="pt-BR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67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054" tIns="45529" rIns="91054" bIns="4552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1889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8641" indent="-318641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lcasrv01\MKT\0_Fotos_banco_de_imagens\2_Montagens_paineis\sumario_telecom_nov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69" y="1491854"/>
            <a:ext cx="397192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ame Side Corner Rectangle 6"/>
          <p:cNvSpPr/>
          <p:nvPr userDrawn="1"/>
        </p:nvSpPr>
        <p:spPr>
          <a:xfrm flipV="1">
            <a:off x="-2" y="1491855"/>
            <a:ext cx="5166000" cy="365164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Line 22"/>
          <p:cNvSpPr>
            <a:spLocks noChangeShapeType="1"/>
          </p:cNvSpPr>
          <p:nvPr userDrawn="1"/>
        </p:nvSpPr>
        <p:spPr bwMode="auto">
          <a:xfrm>
            <a:off x="0" y="4997054"/>
            <a:ext cx="5166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1587" y="1629966"/>
            <a:ext cx="5166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8" tIns="45719" rIns="91438" bIns="45719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107951" y="1714269"/>
            <a:ext cx="4968106" cy="3206742"/>
          </a:xfrm>
          <a:prstGeom prst="rect">
            <a:avLst/>
          </a:prstGeom>
        </p:spPr>
        <p:txBody>
          <a:bodyPr/>
          <a:lstStyle>
            <a:lvl1pPr marL="177796" indent="-177796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 3" pitchFamily="18" charset="2"/>
              <a:buChar char="}"/>
              <a:defRPr sz="1800">
                <a:solidFill>
                  <a:schemeClr val="bg1"/>
                </a:solidFill>
              </a:defRPr>
            </a:lvl1pPr>
            <a:lvl2pPr marL="355591" indent="-177796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31800" indent="-176209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2"/>
            <a:r>
              <a:rPr lang="pt-BR" dirty="0"/>
              <a:t>Quarto nível</a:t>
            </a:r>
          </a:p>
          <a:p>
            <a:pPr lvl="2"/>
            <a:r>
              <a:rPr lang="pt-BR" dirty="0"/>
              <a:t>Quinto nível</a:t>
            </a:r>
          </a:p>
        </p:txBody>
      </p:sp>
      <p:pic>
        <p:nvPicPr>
          <p:cNvPr id="10" name="Imagem 9" descr="Logo_LCA_abertura_secao_wmf.wm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6277" y="4515967"/>
            <a:ext cx="468336" cy="43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3152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5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054" tIns="45529" rIns="91054" bIns="45529"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06/12/2016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1054" tIns="45529" rIns="91054" bIns="45529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61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3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24" indent="-320024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4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88712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28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4" tIns="45692" rIns="91384" bIns="45692" anchor="ctr"/>
          <a:lstStyle/>
          <a:p>
            <a:pPr algn="ctr" defTabSz="913793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4506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816" indent="-319816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5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384" tIns="45692" rIns="91384" bIns="45692"/>
          <a:lstStyle>
            <a:lvl1pPr>
              <a:defRPr/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fld id="{F22C1BCD-EAAF-4986-B8E8-6493E61C0E9B}" type="datetime1">
              <a:rPr lang="pt-BR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defTabSz="913793" fontAlgn="base">
                <a:spcBef>
                  <a:spcPct val="0"/>
                </a:spcBef>
                <a:spcAft>
                  <a:spcPct val="0"/>
                </a:spcAft>
                <a:defRPr/>
              </a:pPr>
              <a:t>06/12/2016</a:t>
            </a:fld>
            <a:endParaRPr lang="pt-BR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1384" tIns="45692" rIns="91384" bIns="45692"/>
          <a:lstStyle>
            <a:lvl1pPr>
              <a:defRPr/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384" tIns="45692" rIns="91384" bIns="45692"/>
          <a:lstStyle>
            <a:lvl1pPr>
              <a:defRPr smtClean="0"/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fld id="{25FE5DED-00A3-466F-BFEB-FC97277E12BF}" type="datetimeFigureOut">
              <a:rPr lang="pt-BR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defTabSz="913793" fontAlgn="base">
                <a:spcBef>
                  <a:spcPct val="0"/>
                </a:spcBef>
                <a:spcAft>
                  <a:spcPct val="0"/>
                </a:spcAft>
                <a:defRPr/>
              </a:pPr>
              <a:t>06/12/2016</a:t>
            </a:fld>
            <a:endParaRPr lang="pt-BR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1384" tIns="45692" rIns="91384" bIns="45692"/>
          <a:lstStyle>
            <a:lvl1pPr>
              <a:defRPr/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91"/>
            <a:ext cx="2133600" cy="274637"/>
          </a:xfrm>
          <a:prstGeom prst="rect">
            <a:avLst/>
          </a:prstGeom>
        </p:spPr>
        <p:txBody>
          <a:bodyPr lIns="91384" tIns="45692" rIns="91384" bIns="45692"/>
          <a:lstStyle>
            <a:lvl1pPr>
              <a:defRPr/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fld id="{A2BC7DDC-709E-4225-97A3-2E18C22B55D5}" type="slidenum">
              <a:rPr lang="pt-BR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defTabSz="91379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816" indent="-319816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4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786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1" y="654845"/>
            <a:ext cx="8712200" cy="4257166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9665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1" y="1087029"/>
            <a:ext cx="8712200" cy="3824982"/>
          </a:xfrm>
          <a:prstGeom prst="rect">
            <a:avLst/>
          </a:prstGeom>
        </p:spPr>
        <p:txBody>
          <a:bodyPr>
            <a:noAutofit/>
          </a:bodyPr>
          <a:lstStyle>
            <a:lvl1pPr marL="177796" indent="-177796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lang="pt-BR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5591" indent="-184145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50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07" indent="-168271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53" indent="-182558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77796" lvl="0" indent="-177796" algn="l" defTabSz="914378" rtl="0" eaLnBrk="1" latinLnBrk="0" hangingPunct="1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</a:pPr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1" y="654846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0199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4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5" r:id="rId3"/>
    <p:sldLayoutId id="2147483732" r:id="rId4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378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0" indent="-319080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47" indent="-273044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378" indent="-228594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566" indent="-228594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754" indent="-228594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068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5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2" rIns="91384" bIns="4569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7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6866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377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0648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7539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8864" indent="-318864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315" indent="-272882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3770" indent="-228432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0648" indent="-228432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7539" indent="-228432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1651" indent="-228432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5762" indent="-22843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49912" indent="-22843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4036" indent="-22843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8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9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440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9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2"/>
          <a:stretch/>
        </p:blipFill>
        <p:spPr>
          <a:xfrm>
            <a:off x="0" y="1"/>
            <a:ext cx="9144000" cy="560109"/>
          </a:xfrm>
          <a:prstGeom prst="rect">
            <a:avLst/>
          </a:prstGeom>
        </p:spPr>
      </p:pic>
      <p:pic>
        <p:nvPicPr>
          <p:cNvPr id="14" name="Imagem 13" descr="RGB_logotipo_lca_curvas_com_contorno.jp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8568445" y="103861"/>
            <a:ext cx="355562" cy="352388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8000" y="91054"/>
            <a:ext cx="8280000" cy="378000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6752" y="4948014"/>
            <a:ext cx="2133600" cy="14148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215901" y="654845"/>
            <a:ext cx="8712200" cy="425716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marL="177796" lvl="0" indent="-177796" algn="l" defTabSz="914378" rtl="0" eaLnBrk="1" latinLnBrk="0" hangingPunct="1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</a:pPr>
            <a:r>
              <a:rPr lang="pt-BR" dirty="0"/>
              <a:t>Clique para editar os estilos do texto mestre</a:t>
            </a:r>
          </a:p>
          <a:p>
            <a:pPr marL="355591" lvl="1" indent="-184145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/>
              <a:t>Segundo nível</a:t>
            </a:r>
          </a:p>
          <a:p>
            <a:pPr marL="538150" lvl="2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Terceiro nível</a:t>
            </a:r>
          </a:p>
          <a:p>
            <a:pPr marL="720707" lvl="3" indent="-168271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/>
              <a:t>Quarto nível</a:t>
            </a:r>
          </a:p>
          <a:p>
            <a:pPr marL="904853" lvl="4" indent="-182558" algn="l" defTabSz="914378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407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</p:sldLayoutIdLst>
  <p:hf hdr="0" ftr="0" dt="0"/>
  <p:txStyles>
    <p:titleStyle>
      <a:lvl1pPr algn="l" defTabSz="914378" rtl="0" eaLnBrk="1" latinLnBrk="0" hangingPunct="1">
        <a:lnSpc>
          <a:spcPts val="1800"/>
        </a:lnSpc>
        <a:spcBef>
          <a:spcPct val="0"/>
        </a:spcBef>
        <a:buNone/>
        <a:defRPr sz="18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lang="pt-BR" sz="16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5591" indent="-184145" algn="l" defTabSz="914378" rtl="0" eaLnBrk="1" latinLnBrk="0" hangingPunct="1">
        <a:spcBef>
          <a:spcPct val="20000"/>
        </a:spcBef>
        <a:buFont typeface="Arial" pitchFamily="34" charset="0"/>
        <a:buChar char="–"/>
        <a:defRPr lang="pt-BR" sz="1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lang="pt-BR" sz="1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lang="pt-BR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04853" indent="-182558" algn="l" defTabSz="914378" rtl="0" eaLnBrk="1" latinLnBrk="0" hangingPunct="1">
        <a:spcBef>
          <a:spcPct val="20000"/>
        </a:spcBef>
        <a:buFont typeface="Arial" pitchFamily="34" charset="0"/>
        <a:buChar char="»"/>
        <a:defRPr lang="pt-BR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84" tIns="45442" rIns="90884" bIns="45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5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84" tIns="45442" rIns="90884" bIns="4544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0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4202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08516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6274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17027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7025" indent="-317025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5638" indent="-271382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08516" indent="-227094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62745" indent="-227094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17027" indent="-227094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089494" indent="-227094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62034" indent="-2270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34599" indent="-2270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07149" indent="-2270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4202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0851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62745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7119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25385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179683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3392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84" tIns="45718" rIns="91384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4" tIns="45718" rIns="91384" bIns="45718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7DD9F-2B83-45B4-B12E-E63E308236E1}" type="datetime1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134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1D3BDA66-DF00-413E-BE3E-8E00224998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4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hdr="0" ftr="0" dt="0"/>
  <p:txStyles>
    <p:titleStyle>
      <a:lvl1pPr algn="l" defTabSz="68532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8" indent="-171338" algn="l" defTabSz="685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1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61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1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634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3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6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9C74C-DA41-4C2A-924E-0EA60D977CB7}" type="datetimeFigureOut">
              <a:rPr lang="pt-BR" smtClean="0"/>
              <a:t>06/12/2016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0A8D0-8C8B-49DE-98D4-E3528040B3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69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5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9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094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198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294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394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16" indent="-319016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619" indent="-272996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198" indent="-228546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294" indent="-228546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394" indent="-228546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2648" indent="-228546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6902" indent="-228546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166" indent="-228546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423" indent="-228546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5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8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178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35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72" indent="-319072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31" indent="-2730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25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355" indent="-228588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532" indent="-228588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575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709" indent="-228588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575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016" indent="-228588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22" indent="-228588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28" indent="-228588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934" indent="-228588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4" tIns="45529" rIns="91054" bIns="45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5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4" tIns="45529" rIns="91054" bIns="4552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2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521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042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65623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0827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7703" indent="-317703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6983" indent="-271892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0425" indent="-227604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65623" indent="-227604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0827" indent="-227604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093936" indent="-227604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67063" indent="-22760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40203" indent="-22760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3319" indent="-22760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521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0425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65623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082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7602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3123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18644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4163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W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4" Type="http://schemas.openxmlformats.org/officeDocument/2006/relationships/chart" Target="../charts/char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335" b="25998"/>
          <a:stretch/>
        </p:blipFill>
        <p:spPr>
          <a:xfrm>
            <a:off x="1" y="0"/>
            <a:ext cx="9144000" cy="514231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3621"/>
            <a:ext cx="8335108" cy="5139880"/>
          </a:xfrm>
          <a:prstGeom prst="rect">
            <a:avLst/>
          </a:prstGeom>
          <a:gradFill flip="none" rotWithShape="1">
            <a:gsLst>
              <a:gs pos="75000">
                <a:srgbClr val="677179">
                  <a:alpha val="14000"/>
                </a:srgbClr>
              </a:gs>
              <a:gs pos="50000">
                <a:schemeClr val="tx1">
                  <a:alpha val="29000"/>
                </a:schemeClr>
              </a:gs>
              <a:gs pos="25000">
                <a:srgbClr val="000000">
                  <a:alpha val="66000"/>
                </a:srgbClr>
              </a:gs>
              <a:gs pos="1000">
                <a:schemeClr val="tx1">
                  <a:alpha val="7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96" tIns="25699" rIns="51396" bIns="25699" rtlCol="0" anchor="ctr"/>
          <a:lstStyle/>
          <a:p>
            <a:pPr algn="ctr" defTabSz="513861" fontAlgn="auto">
              <a:spcBef>
                <a:spcPts val="0"/>
              </a:spcBef>
              <a:spcAft>
                <a:spcPts val="0"/>
              </a:spcAft>
            </a:pPr>
            <a:endParaRPr lang="pt-BR" sz="1050">
              <a:solidFill>
                <a:prstClr val="white"/>
              </a:solidFill>
            </a:endParaRPr>
          </a:p>
        </p:txBody>
      </p:sp>
      <p:sp>
        <p:nvSpPr>
          <p:cNvPr id="8" name="Título 3"/>
          <p:cNvSpPr>
            <a:spLocks/>
          </p:cNvSpPr>
          <p:nvPr/>
        </p:nvSpPr>
        <p:spPr bwMode="auto">
          <a:xfrm>
            <a:off x="120037" y="513931"/>
            <a:ext cx="5085808" cy="140705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lIns="0" tIns="0" rIns="0" bIns="0" anchor="t" anchorCtr="0"/>
          <a:lstStyle/>
          <a:p>
            <a:pPr algn="ctr">
              <a:lnSpc>
                <a:spcPct val="80000"/>
              </a:lnSpc>
            </a:pPr>
            <a:r>
              <a:rPr lang="pt-BR" sz="5400" b="1" cap="small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Telecomunicações do Brasil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3669" y="3171511"/>
            <a:ext cx="3929587" cy="72027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t" anchorCtr="0"/>
          <a:lstStyle>
            <a:defPPr>
              <a:defRPr lang="pt-BR"/>
            </a:defPPr>
            <a:lvl1pPr algn="ctr">
              <a:spcBef>
                <a:spcPts val="0"/>
              </a:spcBef>
              <a:defRPr sz="4800" b="1" cap="small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  <a:cs typeface="Tahoma" pitchFamily="34" charset="0"/>
              </a:defRPr>
            </a:lvl1pPr>
          </a:lstStyle>
          <a:p>
            <a:pPr marL="179388" indent="-179388" algn="l"/>
            <a:r>
              <a:rPr lang="pt-BR" sz="2000" dirty="0">
                <a:solidFill>
                  <a:schemeClr val="bg1"/>
                </a:solidFill>
              </a:rPr>
              <a:t>| Carlos Duprat</a:t>
            </a:r>
          </a:p>
          <a:p>
            <a:pPr marL="179388" indent="-179388" algn="l"/>
            <a:r>
              <a:rPr lang="pt-BR" sz="2000" dirty="0">
                <a:solidFill>
                  <a:schemeClr val="bg1"/>
                </a:solidFill>
              </a:rPr>
              <a:t>| </a:t>
            </a:r>
            <a:r>
              <a:rPr lang="pt-BR" sz="1600" b="0" dirty="0">
                <a:solidFill>
                  <a:schemeClr val="bg1"/>
                </a:solidFill>
              </a:rPr>
              <a:t>Brasília, 06 </a:t>
            </a:r>
            <a:r>
              <a:rPr lang="pt-BR" sz="1600" b="0">
                <a:solidFill>
                  <a:schemeClr val="bg1"/>
                </a:solidFill>
              </a:rPr>
              <a:t>de Dezembro </a:t>
            </a:r>
            <a:r>
              <a:rPr lang="pt-BR" sz="1600" b="0" dirty="0">
                <a:solidFill>
                  <a:schemeClr val="bg1"/>
                </a:solidFill>
              </a:rPr>
              <a:t>de 2016</a:t>
            </a:r>
            <a:endParaRPr lang="pt-BR" sz="1200" b="0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72" y="4217664"/>
            <a:ext cx="2249132" cy="59876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8808" y="2309713"/>
            <a:ext cx="5276368" cy="72027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t" anchorCtr="0"/>
          <a:lstStyle>
            <a:defPPr>
              <a:defRPr lang="pt-BR"/>
            </a:defPPr>
            <a:lvl1pPr algn="ctr">
              <a:spcBef>
                <a:spcPts val="0"/>
              </a:spcBef>
              <a:defRPr sz="4800" b="1" cap="small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  <a:cs typeface="Tahoma" pitchFamily="34" charset="0"/>
              </a:defRPr>
            </a:lvl1pPr>
          </a:lstStyle>
          <a:p>
            <a:pPr marL="179388" indent="-179388" algn="l"/>
            <a:r>
              <a:rPr lang="pt-BR" sz="2000" dirty="0">
                <a:solidFill>
                  <a:schemeClr val="bg1"/>
                </a:solidFill>
              </a:rPr>
              <a:t>|</a:t>
            </a:r>
            <a:r>
              <a:rPr lang="pt-BR" sz="2400" dirty="0">
                <a:solidFill>
                  <a:schemeClr val="bg1"/>
                </a:solidFill>
              </a:rPr>
              <a:t>Senado Federal</a:t>
            </a:r>
          </a:p>
          <a:p>
            <a:pPr marL="179388" indent="-179388" algn="l"/>
            <a:r>
              <a:rPr lang="pt-BR" sz="2000" dirty="0">
                <a:solidFill>
                  <a:schemeClr val="bg1"/>
                </a:solidFill>
              </a:rPr>
              <a:t>|Comissão de Transparência e Governança Pública</a:t>
            </a:r>
            <a:endParaRPr lang="pt-BR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7338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15" y="5645"/>
            <a:ext cx="5104388" cy="510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338729"/>
              </p:ext>
            </p:extLst>
          </p:nvPr>
        </p:nvGraphicFramePr>
        <p:xfrm>
          <a:off x="1043608" y="1160689"/>
          <a:ext cx="7345512" cy="364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479533" y="1707656"/>
            <a:ext cx="1932251" cy="1942761"/>
          </a:xfrm>
          <a:prstGeom prst="rect">
            <a:avLst/>
          </a:prstGeom>
          <a:noFill/>
        </p:spPr>
        <p:txBody>
          <a:bodyPr wrap="square" lIns="91362" tIns="45681" rIns="91362" bIns="45681" rtlCol="0">
            <a:spAutoFit/>
          </a:bodyPr>
          <a:lstStyle/>
          <a:p>
            <a:pPr algn="ctr" defTabSz="913523">
              <a:spcBef>
                <a:spcPts val="600"/>
              </a:spcBef>
            </a:pPr>
            <a:r>
              <a:rPr lang="pt-BR" sz="1575" b="1" dirty="0">
                <a:solidFill>
                  <a:srgbClr val="FF0000"/>
                </a:solidFill>
              </a:rPr>
              <a:t>Governo: </a:t>
            </a:r>
          </a:p>
          <a:p>
            <a:pPr algn="ctr" defTabSz="913523">
              <a:spcBef>
                <a:spcPts val="600"/>
              </a:spcBef>
            </a:pPr>
            <a:r>
              <a:rPr lang="pt-BR" sz="1575" b="1" u="sng" dirty="0">
                <a:solidFill>
                  <a:srgbClr val="FF0000"/>
                </a:solidFill>
              </a:rPr>
              <a:t>6 vezes</a:t>
            </a:r>
            <a:r>
              <a:rPr lang="pt-BR" sz="1575" b="1" dirty="0">
                <a:solidFill>
                  <a:srgbClr val="FF0000"/>
                </a:solidFill>
              </a:rPr>
              <a:t> mais recursos que o valor dos trabalhadores e </a:t>
            </a:r>
          </a:p>
          <a:p>
            <a:pPr algn="ctr" defTabSz="913523"/>
            <a:r>
              <a:rPr lang="pt-BR" sz="1575" b="1" u="sng" dirty="0">
                <a:solidFill>
                  <a:srgbClr val="FF0000"/>
                </a:solidFill>
              </a:rPr>
              <a:t>9 vezes </a:t>
            </a:r>
            <a:r>
              <a:rPr lang="pt-BR" sz="1575" b="1" dirty="0">
                <a:solidFill>
                  <a:srgbClr val="FF0000"/>
                </a:solidFill>
              </a:rPr>
              <a:t>dos acionistas</a:t>
            </a:r>
          </a:p>
          <a:p>
            <a:pPr algn="ctr" defTabSz="913523">
              <a:spcBef>
                <a:spcPts val="600"/>
              </a:spcBef>
            </a:pPr>
            <a:r>
              <a:rPr lang="pt-BR" sz="1575" b="1" dirty="0">
                <a:solidFill>
                  <a:srgbClr val="FF0000"/>
                </a:solidFill>
              </a:rPr>
              <a:t>Sem risco!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241" y="4883623"/>
            <a:ext cx="6586902" cy="265379"/>
          </a:xfrm>
          <a:prstGeom prst="rect">
            <a:avLst/>
          </a:prstGeom>
          <a:noFill/>
        </p:spPr>
        <p:txBody>
          <a:bodyPr wrap="none" lIns="91362" tIns="45681" rIns="91362" bIns="45681" rtlCol="0">
            <a:spAutoFit/>
          </a:bodyPr>
          <a:lstStyle/>
          <a:p>
            <a:pPr defTabSz="913523"/>
            <a:r>
              <a:rPr lang="pt-BR" sz="1125" dirty="0">
                <a:solidFill>
                  <a:prstClr val="black"/>
                </a:solidFill>
              </a:rPr>
              <a:t>Fonte: “O Desempenho das Telecomunicações no Brasil – Séries Temporais – 2015” publicado pela Telebrasil.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0824" y="206297"/>
            <a:ext cx="8785671" cy="946334"/>
          </a:xfrm>
          <a:prstGeom prst="rect">
            <a:avLst/>
          </a:prstGeom>
          <a:noFill/>
        </p:spPr>
        <p:txBody>
          <a:bodyPr wrap="square" lIns="91362" tIns="45681" rIns="91362" bIns="45681" rtlCol="0">
            <a:spAutoFit/>
          </a:bodyPr>
          <a:lstStyle/>
          <a:p>
            <a:pPr algn="ctr" defTabSz="913523"/>
            <a:r>
              <a:rPr lang="pt-BR" sz="2775" b="1" dirty="0">
                <a:solidFill>
                  <a:prstClr val="black"/>
                </a:solidFill>
              </a:rPr>
              <a:t>Com essa elevada carga tributária o Estado se apropria da maior parte da riqueza gerada pelos Serviços de Telecom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32562" y="2871764"/>
            <a:ext cx="1391570" cy="923251"/>
          </a:xfrm>
          <a:prstGeom prst="rect">
            <a:avLst/>
          </a:prstGeom>
          <a:noFill/>
        </p:spPr>
        <p:txBody>
          <a:bodyPr wrap="none" lIns="91362" tIns="45681" rIns="91362" bIns="45681" rtlCol="0">
            <a:spAutoFit/>
          </a:bodyPr>
          <a:lstStyle/>
          <a:p>
            <a:pPr defTabSz="913523"/>
            <a:r>
              <a:rPr lang="pt-BR" sz="5400" b="1" dirty="0">
                <a:solidFill>
                  <a:prstClr val="white"/>
                </a:solidFill>
              </a:rPr>
              <a:t>58%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72699" y="2066935"/>
            <a:ext cx="989216" cy="646252"/>
          </a:xfrm>
          <a:prstGeom prst="rect">
            <a:avLst/>
          </a:prstGeom>
          <a:noFill/>
        </p:spPr>
        <p:txBody>
          <a:bodyPr wrap="none" lIns="91362" tIns="45681" rIns="91362" bIns="45681" rtlCol="0">
            <a:spAutoFit/>
          </a:bodyPr>
          <a:lstStyle/>
          <a:p>
            <a:pPr defTabSz="913523"/>
            <a:r>
              <a:rPr lang="pt-BR" sz="3600" b="1" dirty="0">
                <a:solidFill>
                  <a:prstClr val="white"/>
                </a:solidFill>
              </a:rPr>
              <a:t>22%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344731" y="2839825"/>
            <a:ext cx="625335" cy="519294"/>
          </a:xfrm>
          <a:prstGeom prst="rect">
            <a:avLst/>
          </a:prstGeom>
          <a:noFill/>
        </p:spPr>
        <p:txBody>
          <a:bodyPr wrap="none" lIns="91362" tIns="45681" rIns="91362" bIns="45681" rtlCol="0">
            <a:spAutoFit/>
          </a:bodyPr>
          <a:lstStyle/>
          <a:p>
            <a:pPr defTabSz="913523"/>
            <a:r>
              <a:rPr lang="pt-BR" sz="2775" b="1" dirty="0">
                <a:solidFill>
                  <a:prstClr val="white"/>
                </a:solidFill>
              </a:rPr>
              <a:t>9%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64785" y="3415889"/>
            <a:ext cx="625335" cy="519294"/>
          </a:xfrm>
          <a:prstGeom prst="rect">
            <a:avLst/>
          </a:prstGeom>
          <a:noFill/>
        </p:spPr>
        <p:txBody>
          <a:bodyPr wrap="none" lIns="91362" tIns="45681" rIns="91362" bIns="45681" rtlCol="0">
            <a:spAutoFit/>
          </a:bodyPr>
          <a:lstStyle/>
          <a:p>
            <a:pPr defTabSz="913523"/>
            <a:r>
              <a:rPr lang="pt-BR" sz="2775" b="1" dirty="0">
                <a:solidFill>
                  <a:prstClr val="white"/>
                </a:solidFill>
              </a:rPr>
              <a:t>6%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76752" y="3847937"/>
            <a:ext cx="625335" cy="519294"/>
          </a:xfrm>
          <a:prstGeom prst="rect">
            <a:avLst/>
          </a:prstGeom>
          <a:noFill/>
        </p:spPr>
        <p:txBody>
          <a:bodyPr wrap="none" lIns="91362" tIns="45681" rIns="91362" bIns="45681" rtlCol="0">
            <a:spAutoFit/>
          </a:bodyPr>
          <a:lstStyle/>
          <a:p>
            <a:pPr defTabSz="913523"/>
            <a:r>
              <a:rPr lang="pt-BR" sz="2775" b="1" dirty="0">
                <a:solidFill>
                  <a:prstClr val="white"/>
                </a:solidFill>
              </a:rPr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29748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992"/>
            <a:ext cx="9144000" cy="5180492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0" y="1226527"/>
            <a:ext cx="9144000" cy="2123342"/>
          </a:xfrm>
          <a:prstGeom prst="rect">
            <a:avLst/>
          </a:prstGeom>
          <a:gradFill>
            <a:gsLst>
              <a:gs pos="75000">
                <a:srgbClr val="FFC000">
                  <a:alpha val="10000"/>
                </a:srgbClr>
              </a:gs>
              <a:gs pos="50000">
                <a:srgbClr val="FFC000">
                  <a:alpha val="20000"/>
                </a:srgbClr>
              </a:gs>
              <a:gs pos="25000">
                <a:srgbClr val="FFC000"/>
              </a:gs>
              <a:gs pos="1000">
                <a:srgbClr val="FFC00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Seta: para a Direita 14"/>
          <p:cNvSpPr/>
          <p:nvPr/>
        </p:nvSpPr>
        <p:spPr>
          <a:xfrm>
            <a:off x="-131885" y="1635369"/>
            <a:ext cx="7042638" cy="113420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100894" y="2015277"/>
            <a:ext cx="1890698" cy="3128222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127205" y="2015278"/>
            <a:ext cx="1890698" cy="3128222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53512" y="2015278"/>
            <a:ext cx="1890698" cy="3128222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9456" y="200818"/>
            <a:ext cx="7667975" cy="584495"/>
          </a:xfrm>
          <a:prstGeom prst="rect">
            <a:avLst/>
          </a:prstGeom>
          <a:noFill/>
        </p:spPr>
        <p:txBody>
          <a:bodyPr wrap="square" lIns="91162" tIns="45581" rIns="91162" bIns="45581" rtlCol="0">
            <a:spAutoFit/>
          </a:bodyPr>
          <a:lstStyle/>
          <a:p>
            <a:pPr defTabSz="911295">
              <a:spcBef>
                <a:spcPts val="3000"/>
              </a:spcBef>
              <a:tabLst>
                <a:tab pos="450909" algn="l"/>
              </a:tabLst>
            </a:pPr>
            <a:r>
              <a:rPr lang="pt-BR" sz="3200" b="1" dirty="0">
                <a:solidFill>
                  <a:prstClr val="black"/>
                </a:solidFill>
              </a:rPr>
              <a:t>Como está o Setor de Telecomunicações?</a:t>
            </a:r>
          </a:p>
        </p:txBody>
      </p:sp>
      <p:sp>
        <p:nvSpPr>
          <p:cNvPr id="5" name="Elipse 4"/>
          <p:cNvSpPr/>
          <p:nvPr/>
        </p:nvSpPr>
        <p:spPr>
          <a:xfrm>
            <a:off x="149116" y="1318847"/>
            <a:ext cx="1897115" cy="1603434"/>
          </a:xfrm>
          <a:prstGeom prst="ellipse">
            <a:avLst/>
          </a:prstGeom>
          <a:solidFill>
            <a:schemeClr val="bg2">
              <a:lumMod val="5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2100" b="1" dirty="0">
                <a:solidFill>
                  <a:prstClr val="white"/>
                </a:solidFill>
                <a:latin typeface="Calibri"/>
              </a:rPr>
              <a:t>Aumento da Carga Tributária</a:t>
            </a:r>
            <a:endParaRPr lang="pt-BR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2122987" y="1318847"/>
            <a:ext cx="1897115" cy="1603434"/>
          </a:xfrm>
          <a:prstGeom prst="ellipse">
            <a:avLst/>
          </a:prstGeom>
          <a:solidFill>
            <a:schemeClr val="bg2">
              <a:lumMod val="5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2100" b="1" dirty="0">
                <a:solidFill>
                  <a:prstClr val="white"/>
                </a:solidFill>
                <a:latin typeface="Calibri"/>
              </a:rPr>
              <a:t>Queda na base de clientes</a:t>
            </a:r>
            <a:endParaRPr lang="pt-BR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4096855" y="1318847"/>
            <a:ext cx="1897115" cy="1603434"/>
          </a:xfrm>
          <a:prstGeom prst="ellipse">
            <a:avLst/>
          </a:prstGeom>
          <a:solidFill>
            <a:schemeClr val="bg2">
              <a:lumMod val="5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2100" b="1" dirty="0">
                <a:solidFill>
                  <a:prstClr val="white"/>
                </a:solidFill>
                <a:latin typeface="Calibri"/>
              </a:rPr>
              <a:t>Expansão da </a:t>
            </a:r>
            <a:r>
              <a:rPr lang="pt-BR" sz="2100" b="1" dirty="0" err="1">
                <a:solidFill>
                  <a:prstClr val="white"/>
                </a:solidFill>
                <a:latin typeface="Calibri"/>
              </a:rPr>
              <a:t>infra-estrutura</a:t>
            </a:r>
            <a:endParaRPr lang="pt-BR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138549" y="2962896"/>
            <a:ext cx="1879354" cy="1858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160" indent="-132160" defTabSz="685324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  <a:latin typeface="Calibri"/>
                <a:cs typeface="+mn-cs"/>
              </a:rPr>
              <a:t>30 milhões de celulares foram desconectados</a:t>
            </a:r>
          </a:p>
          <a:p>
            <a:pPr marL="132160" indent="-132160" defTabSz="685324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  <a:latin typeface="Calibri"/>
                <a:cs typeface="+mn-cs"/>
              </a:rPr>
              <a:t>6% de queda na telefonia fixa</a:t>
            </a:r>
          </a:p>
          <a:p>
            <a:pPr marL="132160" indent="-132160" defTabSz="685324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  <a:latin typeface="Calibri"/>
                <a:cs typeface="+mn-cs"/>
              </a:rPr>
              <a:t>4% de queda na TV por assinatura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86656" y="2962896"/>
            <a:ext cx="1857554" cy="218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160" indent="-132160" defTabSz="685324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  <a:latin typeface="Calibri"/>
                <a:cs typeface="+mn-cs"/>
              </a:rPr>
              <a:t>Em 2016, 12UFs aumentaram o ICMS sobre os serviços de </a:t>
            </a:r>
            <a:r>
              <a:rPr lang="pt-BR" sz="1400" b="1" dirty="0" err="1">
                <a:solidFill>
                  <a:prstClr val="black"/>
                </a:solidFill>
                <a:latin typeface="Calibri"/>
                <a:cs typeface="+mn-cs"/>
              </a:rPr>
              <a:t>telecom</a:t>
            </a:r>
            <a:endParaRPr lang="pt-BR" sz="1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32160" indent="-132160" defTabSz="685324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  <a:latin typeface="Calibri"/>
                <a:cs typeface="+mn-cs"/>
              </a:rPr>
              <a:t>Maior carga tributária entre os 10 países com maiores redes de </a:t>
            </a:r>
            <a:r>
              <a:rPr lang="pt-BR" sz="1400" b="1" dirty="0" err="1">
                <a:solidFill>
                  <a:prstClr val="black"/>
                </a:solidFill>
                <a:latin typeface="Calibri"/>
                <a:cs typeface="+mn-cs"/>
              </a:rPr>
              <a:t>telecom</a:t>
            </a:r>
            <a:endParaRPr lang="pt-BR" sz="1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096854" y="2962896"/>
            <a:ext cx="1894738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160" indent="-132160" defTabSz="685324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  <a:latin typeface="Calibri"/>
                <a:cs typeface="+mn-cs"/>
              </a:rPr>
              <a:t>Aumento do tráfego por usuário: em 2015 o tráfego de dados móvel cresceu 58% e o tráfego de dados fixo cresceu 38%</a:t>
            </a:r>
          </a:p>
          <a:p>
            <a:pPr marL="132160" indent="-132160" defTabSz="685324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  <a:latin typeface="Calibri"/>
                <a:cs typeface="+mn-cs"/>
              </a:rPr>
              <a:t>Em 2019, 82% do tráfego da internet fixa será vídeo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87431" y="4880020"/>
            <a:ext cx="12618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prstClr val="black"/>
                </a:solidFill>
                <a:latin typeface="Calibri"/>
                <a:cs typeface="+mn-cs"/>
              </a:rPr>
              <a:t>Fonte: </a:t>
            </a:r>
            <a:r>
              <a:rPr lang="pt-BR" sz="900" dirty="0" err="1">
                <a:solidFill>
                  <a:prstClr val="black"/>
                </a:solidFill>
                <a:latin typeface="Calibri"/>
                <a:cs typeface="+mn-cs"/>
              </a:rPr>
              <a:t>Telebrasil</a:t>
            </a:r>
            <a:r>
              <a:rPr lang="pt-BR" sz="900" dirty="0">
                <a:solidFill>
                  <a:prstClr val="black"/>
                </a:solidFill>
                <a:latin typeface="Calibri"/>
                <a:cs typeface="+mn-cs"/>
              </a:rPr>
              <a:t>, Cisco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840471" y="1747471"/>
            <a:ext cx="2247626" cy="910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prstClr val="black"/>
                </a:solidFill>
                <a:latin typeface="Calibri"/>
              </a:rPr>
              <a:t>Ameaça à  sustentabilidade do negócio</a:t>
            </a:r>
            <a:endParaRPr lang="pt-BR" sz="11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5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15" y="5645"/>
            <a:ext cx="5104388" cy="510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ubtítulo 2"/>
          <p:cNvSpPr txBox="1">
            <a:spLocks/>
          </p:cNvSpPr>
          <p:nvPr/>
        </p:nvSpPr>
        <p:spPr>
          <a:xfrm>
            <a:off x="5548843" y="1403621"/>
            <a:ext cx="3415648" cy="3544395"/>
          </a:xfrm>
          <a:prstGeom prst="rect">
            <a:avLst/>
          </a:prstGeom>
        </p:spPr>
        <p:txBody>
          <a:bodyPr lIns="68183" tIns="34181" rIns="68183" bIns="3418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 retorno sobre o capital investido (ROIC) é o principal parâmetro analisado para se defender e determinar um investimento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Idealmente, deve apontar para um percentual de retorno superior ao custo de capital (</a:t>
            </a: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WACC em 16,2%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), caso contrário, seria mais vantajoso aplicar o capital com baixo risco na SELIC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 ROIC médio do setor (empresas de capital aberto) caiu de 9,5% em 2012 para 4,5% em 2015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Desde o ano de 2012, o ROIC tem estado abaixo do Custo de Capital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Isto significa que já é muito arriscado investir em Telecom no Brasil e para se estimular mais investimentos uma das principais alternativas é reduzir a carga fiscal (uma das maiores do mundo)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Bloomberg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3822" y="123563"/>
            <a:ext cx="8100900" cy="1077079"/>
          </a:xfrm>
          <a:prstGeom prst="rect">
            <a:avLst/>
          </a:prstGeom>
          <a:noFill/>
        </p:spPr>
        <p:txBody>
          <a:bodyPr wrap="square" lIns="90876" tIns="45439" rIns="90876" bIns="45439" rtlCol="0">
            <a:spAutoFit/>
          </a:bodyPr>
          <a:lstStyle/>
          <a:p>
            <a:pPr marL="0" marR="0" lvl="0" indent="0" algn="ctr" defTabSz="908471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 Setor de Telecomunicações no Brasil está perdendo a atratividade</a:t>
            </a: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790413354"/>
              </p:ext>
            </p:extLst>
          </p:nvPr>
        </p:nvGraphicFramePr>
        <p:xfrm>
          <a:off x="183421" y="1285756"/>
          <a:ext cx="5243947" cy="357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89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Arco 7"/>
          <p:cNvSpPr/>
          <p:nvPr/>
        </p:nvSpPr>
        <p:spPr>
          <a:xfrm>
            <a:off x="-1710141" y="123011"/>
            <a:ext cx="3551510" cy="4818647"/>
          </a:xfrm>
          <a:prstGeom prst="arc">
            <a:avLst>
              <a:gd name="adj1" fmla="val 17816711"/>
              <a:gd name="adj2" fmla="val 3974961"/>
            </a:avLst>
          </a:prstGeom>
          <a:ln w="285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060705" y="54768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91627" y="623759"/>
            <a:ext cx="5817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Situação do Setor de Telecomunicações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123728" y="1488799"/>
            <a:ext cx="387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Crescimento da Demanda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123728" y="3218879"/>
            <a:ext cx="4474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Monitoramento da Qualidade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0728" y="2353839"/>
            <a:ext cx="65597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Necessidades da Sociedade X Regras do jogo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4083918"/>
            <a:ext cx="2584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Como melhorar?</a:t>
            </a:r>
          </a:p>
        </p:txBody>
      </p:sp>
      <p:sp>
        <p:nvSpPr>
          <p:cNvPr id="18" name="Elipse 17"/>
          <p:cNvSpPr/>
          <p:nvPr/>
        </p:nvSpPr>
        <p:spPr>
          <a:xfrm>
            <a:off x="1403720" y="1414221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ipse 21"/>
          <p:cNvSpPr/>
          <p:nvPr/>
        </p:nvSpPr>
        <p:spPr>
          <a:xfrm>
            <a:off x="1537441" y="228075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Elipse 22"/>
          <p:cNvSpPr/>
          <p:nvPr/>
        </p:nvSpPr>
        <p:spPr>
          <a:xfrm>
            <a:off x="1403720" y="3147295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Elipse 23"/>
          <p:cNvSpPr/>
          <p:nvPr/>
        </p:nvSpPr>
        <p:spPr>
          <a:xfrm>
            <a:off x="967391" y="394374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52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4427985" y="1098174"/>
            <a:ext cx="4716016" cy="404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ítulo 3"/>
          <p:cNvSpPr txBox="1">
            <a:spLocks/>
          </p:cNvSpPr>
          <p:nvPr/>
        </p:nvSpPr>
        <p:spPr bwMode="auto">
          <a:xfrm>
            <a:off x="211410" y="195487"/>
            <a:ext cx="76009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defTabSz="685715" eaLnBrk="1" hangingPunct="1">
              <a:lnSpc>
                <a:spcPct val="90000"/>
              </a:lnSpc>
            </a:pPr>
            <a:endParaRPr lang="pt-BR" sz="2700" dirty="0">
              <a:solidFill>
                <a:srgbClr val="4E5B6F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05246" y="66880"/>
            <a:ext cx="7638757" cy="923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4" tIns="45717" rIns="91434" bIns="45717" rtlCol="0">
            <a:spAutoFit/>
          </a:bodyPr>
          <a:lstStyle/>
          <a:p>
            <a:pPr algn="ctr" defTabSz="685715" fontAlgn="auto">
              <a:spcBef>
                <a:spcPts val="7800"/>
              </a:spcBef>
              <a:spcAft>
                <a:spcPts val="0"/>
              </a:spcAft>
            </a:pPr>
            <a:r>
              <a:rPr lang="pt-BR" sz="2700" b="1" dirty="0">
                <a:solidFill>
                  <a:prstClr val="black"/>
                </a:solidFill>
                <a:cs typeface="Calibri" panose="020F0502020204030204" pitchFamily="34" charset="0"/>
              </a:rPr>
              <a:t>A demanda por conectividade e mobilidade da sociedade cresce exponencialmente</a:t>
            </a:r>
          </a:p>
        </p:txBody>
      </p:sp>
      <p:sp>
        <p:nvSpPr>
          <p:cNvPr id="11" name="Título 3"/>
          <p:cNvSpPr txBox="1">
            <a:spLocks/>
          </p:cNvSpPr>
          <p:nvPr/>
        </p:nvSpPr>
        <p:spPr bwMode="auto">
          <a:xfrm>
            <a:off x="405245" y="1206531"/>
            <a:ext cx="429955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prstClr val="black"/>
                </a:solidFill>
                <a:cs typeface="Calibri" pitchFamily="34" charset="0"/>
              </a:rPr>
              <a:t>O tráfego móvel de dados no Brasil vai crescer </a:t>
            </a:r>
          </a:p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500" b="1" dirty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7X</a:t>
            </a:r>
            <a:r>
              <a:rPr lang="pt-BR" sz="2700" b="1" dirty="0">
                <a:solidFill>
                  <a:srgbClr val="FF0000"/>
                </a:solidFill>
                <a:cs typeface="Calibri" pitchFamily="34" charset="0"/>
              </a:rPr>
              <a:t> </a:t>
            </a:r>
          </a:p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prstClr val="black"/>
                </a:solidFill>
                <a:cs typeface="Calibri" pitchFamily="34" charset="0"/>
              </a:rPr>
              <a:t>entre 2015 e 2020</a:t>
            </a:r>
          </a:p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prstClr val="black"/>
                </a:solidFill>
                <a:cs typeface="Calibri" pitchFamily="34" charset="0"/>
              </a:rPr>
              <a:t>taxa média anual de crescimento de </a:t>
            </a:r>
          </a:p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500" b="1" dirty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45%</a:t>
            </a:r>
          </a:p>
        </p:txBody>
      </p:sp>
      <p:sp>
        <p:nvSpPr>
          <p:cNvPr id="12" name="CaixaDeTexto 4"/>
          <p:cNvSpPr txBox="1">
            <a:spLocks noChangeArrowheads="1"/>
          </p:cNvSpPr>
          <p:nvPr/>
        </p:nvSpPr>
        <p:spPr bwMode="auto">
          <a:xfrm>
            <a:off x="1" y="4881566"/>
            <a:ext cx="3462795" cy="2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1125" dirty="0">
                <a:solidFill>
                  <a:prstClr val="black"/>
                </a:solidFill>
              </a:rPr>
              <a:t>Fonte: Cisco, </a:t>
            </a:r>
            <a:r>
              <a:rPr lang="en-US" sz="1125" dirty="0">
                <a:solidFill>
                  <a:prstClr val="black"/>
                </a:solidFill>
              </a:rPr>
              <a:t>VNI Mobile Forecast Highlights, 2015-2020</a:t>
            </a:r>
            <a:endParaRPr lang="pt-BR" sz="112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" r="19137"/>
          <a:stretch/>
        </p:blipFill>
        <p:spPr bwMode="auto">
          <a:xfrm>
            <a:off x="2934586" y="1166"/>
            <a:ext cx="62094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3"/>
          <p:cNvSpPr txBox="1">
            <a:spLocks/>
          </p:cNvSpPr>
          <p:nvPr/>
        </p:nvSpPr>
        <p:spPr bwMode="auto">
          <a:xfrm>
            <a:off x="167892" y="2757864"/>
            <a:ext cx="370460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6" rIns="91414" bIns="45706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71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</a:rPr>
              <a:t>1 foto </a:t>
            </a: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  <a:sym typeface="Symbol"/>
              </a:rPr>
              <a:t></a:t>
            </a: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</a:rPr>
              <a:t> 20 ligações</a:t>
            </a:r>
          </a:p>
          <a:p>
            <a:pPr algn="ctr" defTabSz="68571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</a:rPr>
              <a:t>1 vídeo </a:t>
            </a: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  <a:sym typeface="Symbol"/>
              </a:rPr>
              <a:t> </a:t>
            </a: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</a:rPr>
              <a:t> 16 fotos</a:t>
            </a:r>
          </a:p>
          <a:p>
            <a:pPr algn="ctr" defTabSz="68571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</a:rPr>
              <a:t>1 vídeo </a:t>
            </a: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  <a:sym typeface="Symbol"/>
              </a:rPr>
              <a:t></a:t>
            </a:r>
            <a:r>
              <a:rPr lang="pt-BR" sz="2400" b="1" dirty="0">
                <a:solidFill>
                  <a:srgbClr val="D6ECFF">
                    <a:lumMod val="25000"/>
                  </a:srgbClr>
                </a:solidFill>
                <a:cs typeface="Calibri" pitchFamily="34" charset="0"/>
              </a:rPr>
              <a:t> 320 ligações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70805" y="4334941"/>
            <a:ext cx="3018323" cy="43857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1125" dirty="0">
                <a:solidFill>
                  <a:prstClr val="black"/>
                </a:solidFill>
                <a:cs typeface="Calibri" panose="020F0502020204030204" pitchFamily="34" charset="0"/>
              </a:rPr>
              <a:t>Foto com tamanho médio de 0,55 Mb e vídeo de 15 segundos com tamanho médio de 9 Mb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7971" y="294605"/>
            <a:ext cx="3725214" cy="258531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685715" fontAlgn="auto">
              <a:spcBef>
                <a:spcPts val="7800"/>
              </a:spcBef>
              <a:spcAft>
                <a:spcPts val="0"/>
              </a:spcAft>
            </a:pPr>
            <a:r>
              <a:rPr lang="pt-BR" sz="2700" b="1" dirty="0">
                <a:cs typeface="Calibri" panose="020F0502020204030204" pitchFamily="34" charset="0"/>
              </a:rPr>
              <a:t>Novos aplicativos estão revolucionando a forma de comunicação e </a:t>
            </a:r>
            <a:r>
              <a:rPr lang="pt-BR" sz="2700" b="1" dirty="0">
                <a:solidFill>
                  <a:prstClr val="black"/>
                </a:solidFill>
                <a:cs typeface="Calibri" panose="020F0502020204030204" pitchFamily="34" charset="0"/>
              </a:rPr>
              <a:t>exigindo uma capacidade de rede muito maior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35890" y="1101109"/>
            <a:ext cx="3888432" cy="92332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srgbClr val="002060"/>
                </a:solidFill>
                <a:cs typeface="Calibri" panose="020F0502020204030204" pitchFamily="34" charset="0"/>
              </a:rPr>
              <a:t>% de vídeo no total do tráfego móvel</a:t>
            </a: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250278118"/>
              </p:ext>
            </p:extLst>
          </p:nvPr>
        </p:nvGraphicFramePr>
        <p:xfrm>
          <a:off x="4355978" y="2564448"/>
          <a:ext cx="2687589" cy="195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657640492"/>
              </p:ext>
            </p:extLst>
          </p:nvPr>
        </p:nvGraphicFramePr>
        <p:xfrm>
          <a:off x="6372203" y="2568103"/>
          <a:ext cx="2795125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aixaDeTexto 4"/>
          <p:cNvSpPr txBox="1">
            <a:spLocks noChangeArrowheads="1"/>
          </p:cNvSpPr>
          <p:nvPr/>
        </p:nvSpPr>
        <p:spPr bwMode="auto">
          <a:xfrm>
            <a:off x="1" y="4881566"/>
            <a:ext cx="4325211" cy="2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1125" dirty="0">
                <a:solidFill>
                  <a:prstClr val="black"/>
                </a:solidFill>
              </a:rPr>
              <a:t>Fonte: Cisco, </a:t>
            </a:r>
            <a:r>
              <a:rPr lang="en-US" sz="1125" dirty="0">
                <a:solidFill>
                  <a:prstClr val="black"/>
                </a:solidFill>
              </a:rPr>
              <a:t>VNI Mobile Forecast Highlights, 2014 – 2019 e 2015-2020</a:t>
            </a:r>
            <a:endParaRPr lang="pt-BR" sz="1125" dirty="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994498" y="2114932"/>
            <a:ext cx="883563" cy="507825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srgbClr val="002060"/>
                </a:solidFill>
                <a:cs typeface="Calibri" panose="020F0502020204030204" pitchFamily="34" charset="0"/>
              </a:rPr>
              <a:t>2014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041545" y="2114932"/>
            <a:ext cx="883563" cy="507825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srgbClr val="002060"/>
                </a:solidFill>
                <a:cs typeface="Calibri" panose="020F050202020403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63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67" y="0"/>
            <a:ext cx="470773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 txBox="1">
            <a:spLocks/>
          </p:cNvSpPr>
          <p:nvPr/>
        </p:nvSpPr>
        <p:spPr bwMode="auto">
          <a:xfrm>
            <a:off x="1214259" y="8030"/>
            <a:ext cx="6804236" cy="104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2" tIns="45686" rIns="91372" bIns="45686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3793" eaLnBrk="1" hangingPunct="1"/>
            <a:r>
              <a:rPr lang="pt-BR" sz="3000" b="1" dirty="0">
                <a:solidFill>
                  <a:prstClr val="black"/>
                </a:solidFill>
                <a:cs typeface="Calibri" pitchFamily="34" charset="0"/>
              </a:rPr>
              <a:t>Na banda larga fixa, o crescimento do tráfego também é exponencial</a:t>
            </a:r>
            <a:endParaRPr lang="pt-BR" sz="1425" b="1" i="1" dirty="0">
              <a:solidFill>
                <a:srgbClr val="A7EA52">
                  <a:lumMod val="75000"/>
                </a:srgbClr>
              </a:solidFill>
            </a:endParaRP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356151589"/>
              </p:ext>
            </p:extLst>
          </p:nvPr>
        </p:nvGraphicFramePr>
        <p:xfrm>
          <a:off x="558968" y="1537140"/>
          <a:ext cx="4915619" cy="346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 explicativo retangular 4"/>
          <p:cNvSpPr/>
          <p:nvPr/>
        </p:nvSpPr>
        <p:spPr>
          <a:xfrm>
            <a:off x="393421" y="3947178"/>
            <a:ext cx="552512" cy="390197"/>
          </a:xfrm>
          <a:prstGeom prst="wedgeRectCallout">
            <a:avLst>
              <a:gd name="adj1" fmla="val 19828"/>
              <a:gd name="adj2" fmla="val 107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1500" b="1" dirty="0">
                <a:solidFill>
                  <a:prstClr val="white"/>
                </a:solidFill>
                <a:latin typeface="Calibri"/>
              </a:rPr>
              <a:t>1 MB</a:t>
            </a:r>
          </a:p>
        </p:txBody>
      </p:sp>
      <p:sp>
        <p:nvSpPr>
          <p:cNvPr id="6" name="Texto explicativo retangular 5"/>
          <p:cNvSpPr/>
          <p:nvPr/>
        </p:nvSpPr>
        <p:spPr>
          <a:xfrm>
            <a:off x="1052347" y="3787554"/>
            <a:ext cx="721272" cy="390197"/>
          </a:xfrm>
          <a:prstGeom prst="wedgeRectCallout">
            <a:avLst>
              <a:gd name="adj1" fmla="val -28303"/>
              <a:gd name="adj2" fmla="val 1352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1500" b="1" dirty="0">
                <a:solidFill>
                  <a:prstClr val="white"/>
                </a:solidFill>
                <a:latin typeface="Calibri"/>
              </a:rPr>
              <a:t>10 MB</a:t>
            </a:r>
          </a:p>
        </p:txBody>
      </p:sp>
      <p:sp>
        <p:nvSpPr>
          <p:cNvPr id="7" name="Texto explicativo retangular 6"/>
          <p:cNvSpPr/>
          <p:nvPr/>
        </p:nvSpPr>
        <p:spPr>
          <a:xfrm>
            <a:off x="1846694" y="3281642"/>
            <a:ext cx="721272" cy="390197"/>
          </a:xfrm>
          <a:prstGeom prst="wedgeRectCallout">
            <a:avLst>
              <a:gd name="adj1" fmla="val -46336"/>
              <a:gd name="adj2" fmla="val 265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1500" b="1" dirty="0">
                <a:solidFill>
                  <a:prstClr val="white"/>
                </a:solidFill>
                <a:latin typeface="Calibri"/>
              </a:rPr>
              <a:t>100 MB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8091">
            <a:off x="785297" y="3103168"/>
            <a:ext cx="857925" cy="108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393431" y="2640478"/>
            <a:ext cx="1237763" cy="807911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pPr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FF8021"/>
                </a:solidFill>
                <a:latin typeface="Calibri"/>
                <a:cs typeface="+mn-cs"/>
              </a:rPr>
              <a:t>100x em 5 anos</a:t>
            </a:r>
            <a:endParaRPr lang="en-US" sz="2400" b="1" dirty="0">
              <a:solidFill>
                <a:srgbClr val="FF8021"/>
              </a:solidFill>
              <a:latin typeface="Calibri"/>
              <a:cs typeface="+mn-cs"/>
            </a:endParaRPr>
          </a:p>
        </p:txBody>
      </p:sp>
      <p:sp>
        <p:nvSpPr>
          <p:cNvPr id="10" name="Texto explicativo retangular 9"/>
          <p:cNvSpPr/>
          <p:nvPr/>
        </p:nvSpPr>
        <p:spPr>
          <a:xfrm>
            <a:off x="2832517" y="2899306"/>
            <a:ext cx="840488" cy="390197"/>
          </a:xfrm>
          <a:prstGeom prst="wedgeRectCallout">
            <a:avLst>
              <a:gd name="adj1" fmla="val -38139"/>
              <a:gd name="adj2" fmla="val 356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1500" b="1" dirty="0">
                <a:solidFill>
                  <a:prstClr val="white"/>
                </a:solidFill>
                <a:latin typeface="Calibri"/>
              </a:rPr>
              <a:t>1.000 MB</a:t>
            </a:r>
          </a:p>
        </p:txBody>
      </p:sp>
      <p:sp>
        <p:nvSpPr>
          <p:cNvPr id="11" name="Texto explicativo retangular 10"/>
          <p:cNvSpPr/>
          <p:nvPr/>
        </p:nvSpPr>
        <p:spPr>
          <a:xfrm>
            <a:off x="3940046" y="2314425"/>
            <a:ext cx="990621" cy="390197"/>
          </a:xfrm>
          <a:prstGeom prst="wedgeRectCallout">
            <a:avLst>
              <a:gd name="adj1" fmla="val -29655"/>
              <a:gd name="adj2" fmla="val 247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1500" b="1" dirty="0">
                <a:solidFill>
                  <a:prstClr val="white"/>
                </a:solidFill>
                <a:latin typeface="Calibri"/>
              </a:rPr>
              <a:t>15.500 MB</a:t>
            </a:r>
          </a:p>
        </p:txBody>
      </p:sp>
      <p:sp>
        <p:nvSpPr>
          <p:cNvPr id="12" name="Texto explicativo retangular 11"/>
          <p:cNvSpPr/>
          <p:nvPr/>
        </p:nvSpPr>
        <p:spPr>
          <a:xfrm>
            <a:off x="5604642" y="1091517"/>
            <a:ext cx="1371600" cy="569411"/>
          </a:xfrm>
          <a:prstGeom prst="wedgeRectCallout">
            <a:avLst>
              <a:gd name="adj1" fmla="val -78441"/>
              <a:gd name="adj2" fmla="val 6902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2100" b="1" dirty="0">
                <a:solidFill>
                  <a:prstClr val="white"/>
                </a:solidFill>
                <a:latin typeface="Calibri"/>
              </a:rPr>
              <a:t>37.000 MB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30172" y="1280053"/>
            <a:ext cx="3175182" cy="761745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defTabSz="685324" fontAlgn="auto">
              <a:spcBef>
                <a:spcPts val="0"/>
              </a:spcBef>
              <a:spcAft>
                <a:spcPts val="0"/>
              </a:spcAft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 err="1">
                <a:solidFill>
                  <a:prstClr val="black"/>
                </a:solidFill>
                <a:latin typeface="Calibri"/>
                <a:cs typeface="+mn-cs"/>
              </a:rPr>
              <a:t>Evolução</a:t>
            </a:r>
            <a:r>
              <a:rPr lang="en-US" sz="1500" b="1" dirty="0">
                <a:solidFill>
                  <a:prstClr val="black"/>
                </a:solidFill>
                <a:latin typeface="Calibri"/>
                <a:cs typeface="+mn-cs"/>
              </a:rPr>
              <a:t> do </a:t>
            </a:r>
            <a:r>
              <a:rPr lang="en-US" sz="1500" b="1" dirty="0" err="1">
                <a:solidFill>
                  <a:prstClr val="black"/>
                </a:solidFill>
                <a:latin typeface="Calibri"/>
                <a:cs typeface="+mn-cs"/>
              </a:rPr>
              <a:t>consumo</a:t>
            </a:r>
            <a:r>
              <a:rPr lang="en-US" sz="1500" b="1" dirty="0">
                <a:solidFill>
                  <a:prstClr val="black"/>
                </a:solidFill>
                <a:latin typeface="Calibri"/>
                <a:cs typeface="+mn-cs"/>
              </a:rPr>
              <a:t> per capita de </a:t>
            </a:r>
            <a:r>
              <a:rPr lang="en-US" sz="1500" b="1" dirty="0" err="1">
                <a:solidFill>
                  <a:prstClr val="black"/>
                </a:solidFill>
                <a:latin typeface="Calibri"/>
                <a:cs typeface="+mn-cs"/>
              </a:rPr>
              <a:t>tráfego</a:t>
            </a:r>
            <a:r>
              <a:rPr lang="en-US" sz="1500" b="1" dirty="0">
                <a:solidFill>
                  <a:prstClr val="black"/>
                </a:solidFill>
                <a:latin typeface="Calibri"/>
                <a:cs typeface="+mn-cs"/>
              </a:rPr>
              <a:t> internet  no </a:t>
            </a:r>
            <a:r>
              <a:rPr lang="en-US" sz="1500" b="1" dirty="0" err="1">
                <a:solidFill>
                  <a:prstClr val="black"/>
                </a:solidFill>
                <a:latin typeface="Calibri"/>
                <a:cs typeface="+mn-cs"/>
              </a:rPr>
              <a:t>mundo</a:t>
            </a:r>
            <a:r>
              <a:rPr lang="en-US" sz="1500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  <a:p>
            <a:pPr defTabSz="685324" fontAlgn="auto">
              <a:spcBef>
                <a:spcPts val="0"/>
              </a:spcBef>
              <a:spcAft>
                <a:spcPts val="0"/>
              </a:spcAft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>
                <a:solidFill>
                  <a:prstClr val="black"/>
                </a:solidFill>
                <a:latin typeface="Calibri"/>
                <a:cs typeface="+mn-cs"/>
              </a:rPr>
              <a:t>(MB per capita </a:t>
            </a:r>
            <a:r>
              <a:rPr lang="en-US" sz="1500" b="1" dirty="0" err="1">
                <a:solidFill>
                  <a:prstClr val="black"/>
                </a:solidFill>
                <a:latin typeface="Calibri"/>
                <a:cs typeface="+mn-cs"/>
              </a:rPr>
              <a:t>por</a:t>
            </a:r>
            <a:r>
              <a:rPr lang="en-US" sz="1500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Calibri"/>
                <a:cs typeface="+mn-cs"/>
              </a:rPr>
              <a:t>mês</a:t>
            </a:r>
            <a:r>
              <a:rPr lang="en-US" sz="1500" b="1" dirty="0">
                <a:solidFill>
                  <a:prstClr val="black"/>
                </a:solidFill>
                <a:latin typeface="Calibri"/>
                <a:cs typeface="+mn-cs"/>
              </a:rPr>
              <a:t> 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797917" y="1547041"/>
            <a:ext cx="1237763" cy="734045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pPr algn="ctr" defTabSz="68532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FF8021"/>
                </a:solidFill>
                <a:latin typeface="Calibri"/>
                <a:cs typeface="+mn-cs"/>
              </a:rPr>
              <a:t>155x em 9 anos</a:t>
            </a:r>
            <a:endParaRPr lang="en-US" sz="2400" b="1" dirty="0">
              <a:solidFill>
                <a:srgbClr val="FF8021"/>
              </a:solidFill>
              <a:latin typeface="Calibri"/>
              <a:cs typeface="+mn-cs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29">
            <a:off x="2286021" y="1866224"/>
            <a:ext cx="1356779" cy="171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20" name="CaixaDeTexto 4"/>
          <p:cNvSpPr txBox="1">
            <a:spLocks noChangeArrowheads="1"/>
          </p:cNvSpPr>
          <p:nvPr/>
        </p:nvSpPr>
        <p:spPr bwMode="auto">
          <a:xfrm>
            <a:off x="21" y="4881586"/>
            <a:ext cx="1173622" cy="26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1125" dirty="0">
                <a:solidFill>
                  <a:prstClr val="black"/>
                </a:solidFill>
              </a:rPr>
              <a:t>Fonte: Cisco, </a:t>
            </a:r>
            <a:r>
              <a:rPr lang="en-US" sz="1125" dirty="0">
                <a:solidFill>
                  <a:prstClr val="black"/>
                </a:solidFill>
              </a:rPr>
              <a:t>VNI</a:t>
            </a:r>
            <a:endParaRPr lang="pt-BR" sz="112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Arco 7"/>
          <p:cNvSpPr/>
          <p:nvPr/>
        </p:nvSpPr>
        <p:spPr>
          <a:xfrm>
            <a:off x="-1710141" y="123011"/>
            <a:ext cx="3551510" cy="4818647"/>
          </a:xfrm>
          <a:prstGeom prst="arc">
            <a:avLst>
              <a:gd name="adj1" fmla="val 17816711"/>
              <a:gd name="adj2" fmla="val 3974961"/>
            </a:avLst>
          </a:prstGeom>
          <a:ln w="285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060705" y="54768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91627" y="623759"/>
            <a:ext cx="5817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Situação do Setor de Telecomunicações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123728" y="1488799"/>
            <a:ext cx="387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Crescimento da Demanda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123728" y="3218879"/>
            <a:ext cx="4474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Monitoramento da Qualidade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0728" y="2353839"/>
            <a:ext cx="65597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Necessidades da Sociedade X Regras do jogo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4083918"/>
            <a:ext cx="2584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Como melhorar?</a:t>
            </a:r>
          </a:p>
        </p:txBody>
      </p:sp>
      <p:sp>
        <p:nvSpPr>
          <p:cNvPr id="18" name="Elipse 17"/>
          <p:cNvSpPr/>
          <p:nvPr/>
        </p:nvSpPr>
        <p:spPr>
          <a:xfrm>
            <a:off x="1403720" y="1414221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ipse 21"/>
          <p:cNvSpPr/>
          <p:nvPr/>
        </p:nvSpPr>
        <p:spPr>
          <a:xfrm>
            <a:off x="1537441" y="228075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Elipse 22"/>
          <p:cNvSpPr/>
          <p:nvPr/>
        </p:nvSpPr>
        <p:spPr>
          <a:xfrm>
            <a:off x="1403720" y="3147295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Elipse 23"/>
          <p:cNvSpPr/>
          <p:nvPr/>
        </p:nvSpPr>
        <p:spPr>
          <a:xfrm>
            <a:off x="967391" y="394374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7100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75"/>
          <a:stretch/>
        </p:blipFill>
        <p:spPr bwMode="auto">
          <a:xfrm>
            <a:off x="2771800" y="-1"/>
            <a:ext cx="6372200" cy="515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3"/>
          <p:cNvSpPr txBox="1">
            <a:spLocks/>
          </p:cNvSpPr>
          <p:nvPr/>
        </p:nvSpPr>
        <p:spPr bwMode="auto">
          <a:xfrm>
            <a:off x="395536" y="812736"/>
            <a:ext cx="36004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>
                <a:cs typeface="Calibri" pitchFamily="34" charset="0"/>
              </a:rPr>
              <a:t>A sociedade demanda cobertura de banda larga móvel em todos os lugares: </a:t>
            </a:r>
            <a:r>
              <a:rPr lang="pt-BR" sz="3600" b="1" dirty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estradas, distritos, lugares remotos</a:t>
            </a:r>
          </a:p>
        </p:txBody>
      </p:sp>
    </p:spTree>
    <p:extLst>
      <p:ext uri="{BB962C8B-B14F-4D97-AF65-F5344CB8AC3E}">
        <p14:creationId xmlns:p14="http://schemas.microsoft.com/office/powerpoint/2010/main" val="1739406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3326" y="0"/>
            <a:ext cx="3430674" cy="5143500"/>
          </a:xfrm>
          <a:prstGeom prst="rect">
            <a:avLst/>
          </a:prstGeom>
        </p:spPr>
      </p:pic>
      <p:sp>
        <p:nvSpPr>
          <p:cNvPr id="10" name="Título 3"/>
          <p:cNvSpPr txBox="1">
            <a:spLocks/>
          </p:cNvSpPr>
          <p:nvPr/>
        </p:nvSpPr>
        <p:spPr bwMode="auto">
          <a:xfrm>
            <a:off x="179512" y="627534"/>
            <a:ext cx="4785662" cy="28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378" eaLnBrk="1" hangingPunct="1">
              <a:lnSpc>
                <a:spcPct val="90000"/>
              </a:lnSpc>
            </a:pPr>
            <a:r>
              <a:rPr lang="pt-BR" sz="3600" b="1" dirty="0">
                <a:solidFill>
                  <a:prstClr val="black"/>
                </a:solidFill>
                <a:cs typeface="Calibri" pitchFamily="34" charset="0"/>
              </a:rPr>
              <a:t>As metas de cobertura dos serviços móveis são previstas nos leilões de uso de radiofrequência</a:t>
            </a:r>
            <a:endParaRPr lang="pt-BR" sz="3600" b="1" dirty="0">
              <a:solidFill>
                <a:srgbClr val="FEB80A">
                  <a:lumMod val="75000"/>
                </a:srgbClr>
              </a:solidFill>
              <a:cs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4411" y="3723880"/>
            <a:ext cx="4961813" cy="978320"/>
          </a:xfrm>
          <a:prstGeom prst="rect">
            <a:avLst/>
          </a:prstGeom>
          <a:solidFill>
            <a:srgbClr val="C00000"/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lvl="1" algn="ctr" defTabSz="914378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25" b="1" dirty="0">
                <a:solidFill>
                  <a:prstClr val="white"/>
                </a:solidFill>
                <a:latin typeface="Calibri" pitchFamily="34" charset="0"/>
              </a:rPr>
              <a:t>A cobertura em estradas e nas áreas mais afastadas do perímetro urbano foram constantemente desconsideradas nos editais</a:t>
            </a:r>
          </a:p>
        </p:txBody>
      </p:sp>
    </p:spTree>
    <p:extLst>
      <p:ext uri="{BB962C8B-B14F-4D97-AF65-F5344CB8AC3E}">
        <p14:creationId xmlns:p14="http://schemas.microsoft.com/office/powerpoint/2010/main" val="39963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Arco 7"/>
          <p:cNvSpPr/>
          <p:nvPr/>
        </p:nvSpPr>
        <p:spPr>
          <a:xfrm>
            <a:off x="-1710141" y="123011"/>
            <a:ext cx="3551510" cy="4818647"/>
          </a:xfrm>
          <a:prstGeom prst="arc">
            <a:avLst>
              <a:gd name="adj1" fmla="val 17816711"/>
              <a:gd name="adj2" fmla="val 3974961"/>
            </a:avLst>
          </a:prstGeom>
          <a:ln w="285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060705" y="54768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91627" y="623759"/>
            <a:ext cx="5817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Situação do Setor de Telecomunicações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123728" y="1488799"/>
            <a:ext cx="387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Crescimento da Demanda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123728" y="3218879"/>
            <a:ext cx="4474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Monitoramento da Qualidade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0728" y="2353839"/>
            <a:ext cx="65597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Necessidades da Sociedade X Regras do jogo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4083918"/>
            <a:ext cx="2584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Como melhorar?</a:t>
            </a:r>
          </a:p>
        </p:txBody>
      </p:sp>
      <p:sp>
        <p:nvSpPr>
          <p:cNvPr id="18" name="Elipse 17"/>
          <p:cNvSpPr/>
          <p:nvPr/>
        </p:nvSpPr>
        <p:spPr>
          <a:xfrm>
            <a:off x="1403720" y="1414221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ipse 21"/>
          <p:cNvSpPr/>
          <p:nvPr/>
        </p:nvSpPr>
        <p:spPr>
          <a:xfrm>
            <a:off x="1537441" y="228075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Elipse 22"/>
          <p:cNvSpPr/>
          <p:nvPr/>
        </p:nvSpPr>
        <p:spPr>
          <a:xfrm>
            <a:off x="1403720" y="3147295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Elipse 23"/>
          <p:cNvSpPr/>
          <p:nvPr/>
        </p:nvSpPr>
        <p:spPr>
          <a:xfrm>
            <a:off x="967391" y="394374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151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7" y="1314131"/>
            <a:ext cx="3838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53754" y="156270"/>
            <a:ext cx="9036496" cy="11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378" eaLnBrk="1" hangingPunct="1">
              <a:lnSpc>
                <a:spcPct val="90000"/>
              </a:lnSpc>
            </a:pPr>
            <a:r>
              <a:rPr lang="pt-BR" sz="3200" b="1" dirty="0">
                <a:solidFill>
                  <a:prstClr val="black"/>
                </a:solidFill>
                <a:cs typeface="Calibri" pitchFamily="34" charset="0"/>
              </a:rPr>
              <a:t>O cronograma de implantação da cobertura da banda larga móvel prioriza os centros urbanos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395536" y="1879513"/>
            <a:ext cx="468052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66687" indent="-266687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775" dirty="0">
                <a:solidFill>
                  <a:prstClr val="black"/>
                </a:solidFill>
                <a:cs typeface="Calibri" pitchFamily="34" charset="0"/>
              </a:rPr>
              <a:t>3G só chegará em 100% das cidades com menos de 30 mil habitantes em 2019</a:t>
            </a:r>
          </a:p>
          <a:p>
            <a:pPr marL="266687" indent="-266687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775" dirty="0">
                <a:solidFill>
                  <a:prstClr val="black"/>
                </a:solidFill>
                <a:cs typeface="Calibri" pitchFamily="34" charset="0"/>
              </a:rPr>
              <a:t>4G, em 2019, estará nos municípios até 30 mil habitantes</a:t>
            </a:r>
          </a:p>
        </p:txBody>
      </p:sp>
    </p:spTree>
    <p:extLst>
      <p:ext uri="{BB962C8B-B14F-4D97-AF65-F5344CB8AC3E}">
        <p14:creationId xmlns:p14="http://schemas.microsoft.com/office/powerpoint/2010/main" val="4252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210" y="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172213" y="555526"/>
            <a:ext cx="423075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378" eaLnBrk="1" hangingPunct="1">
              <a:lnSpc>
                <a:spcPct val="90000"/>
              </a:lnSpc>
            </a:pPr>
            <a:r>
              <a:rPr lang="pt-BR" sz="3225" b="1" dirty="0">
                <a:solidFill>
                  <a:prstClr val="black"/>
                </a:solidFill>
                <a:cs typeface="Calibri" pitchFamily="34" charset="0"/>
              </a:rPr>
              <a:t>Obrigação de cobertura do 3G</a:t>
            </a:r>
            <a:endParaRPr lang="pt-BR" sz="3225" b="1" i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565308" y="1604824"/>
            <a:ext cx="3440902" cy="19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2014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1.501 municípios</a:t>
            </a:r>
          </a:p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2016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3.761 municípios</a:t>
            </a:r>
          </a:p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2017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4.417 municípios</a:t>
            </a:r>
          </a:p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2019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5.570 municípios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0825" y="3785424"/>
            <a:ext cx="4166723" cy="112136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lvl="1" algn="ctr" defTabSz="914378">
              <a:lnSpc>
                <a:spcPct val="80000"/>
              </a:lnSpc>
              <a:spcBef>
                <a:spcPts val="600"/>
              </a:spcBef>
            </a:pPr>
            <a:r>
              <a:rPr lang="pt-BR" sz="2025" dirty="0">
                <a:solidFill>
                  <a:prstClr val="white"/>
                </a:solidFill>
                <a:latin typeface="Calibri" pitchFamily="34" charset="0"/>
              </a:rPr>
              <a:t>Hoje já existe cobertura 3G em </a:t>
            </a:r>
            <a:r>
              <a:rPr lang="pt-BR" sz="2775" b="1" dirty="0">
                <a:solidFill>
                  <a:prstClr val="white"/>
                </a:solidFill>
                <a:latin typeface="Calibri" pitchFamily="34" charset="0"/>
              </a:rPr>
              <a:t>4.882</a:t>
            </a:r>
            <a:r>
              <a:rPr lang="pt-BR" sz="2775" dirty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pt-BR" sz="2025" dirty="0">
                <a:solidFill>
                  <a:prstClr val="white"/>
                </a:solidFill>
                <a:latin typeface="Calibri" pitchFamily="34" charset="0"/>
              </a:rPr>
              <a:t>municípios brasileiros, </a:t>
            </a:r>
          </a:p>
          <a:p>
            <a:pPr marL="0" lvl="1" algn="ctr" defTabSz="914378">
              <a:lnSpc>
                <a:spcPct val="80000"/>
              </a:lnSpc>
              <a:spcBef>
                <a:spcPts val="600"/>
              </a:spcBef>
            </a:pPr>
            <a:r>
              <a:rPr lang="pt-BR" sz="2775" b="1" dirty="0">
                <a:solidFill>
                  <a:prstClr val="white"/>
                </a:solidFill>
                <a:latin typeface="Calibri" pitchFamily="34" charset="0"/>
              </a:rPr>
              <a:t>97% da população</a:t>
            </a:r>
            <a:endParaRPr lang="pt-BR" sz="2025" b="1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4572000" y="-1587"/>
            <a:ext cx="4572000" cy="5143500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172213" y="555526"/>
            <a:ext cx="423075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378" eaLnBrk="1" hangingPunct="1">
              <a:lnSpc>
                <a:spcPct val="90000"/>
              </a:lnSpc>
            </a:pPr>
            <a:r>
              <a:rPr lang="pt-BR" sz="3225" b="1" dirty="0">
                <a:solidFill>
                  <a:prstClr val="black"/>
                </a:solidFill>
                <a:cs typeface="Calibri" pitchFamily="34" charset="0"/>
              </a:rPr>
              <a:t>Obrigação de cobertura do 4G – 2,5 GHz</a:t>
            </a:r>
            <a:endParaRPr lang="pt-BR" sz="3225" b="1" i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565308" y="1604824"/>
            <a:ext cx="3440902" cy="19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2014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45 municípios</a:t>
            </a:r>
          </a:p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2016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136 municípios</a:t>
            </a:r>
          </a:p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2017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288 municípios</a:t>
            </a:r>
          </a:p>
          <a:p>
            <a:pPr marL="457178" indent="-457178" defTabSz="914378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25" dirty="0">
                <a:solidFill>
                  <a:prstClr val="black"/>
                </a:solidFill>
                <a:cs typeface="Calibri" pitchFamily="34" charset="0"/>
              </a:rPr>
              <a:t>2019 – </a:t>
            </a:r>
            <a:r>
              <a:rPr lang="pt-BR" sz="2025" b="1" dirty="0">
                <a:solidFill>
                  <a:prstClr val="black"/>
                </a:solidFill>
                <a:cs typeface="Calibri" pitchFamily="34" charset="0"/>
              </a:rPr>
              <a:t>1.079 municípios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552547" y="3548717"/>
            <a:ext cx="4166723" cy="1229757"/>
          </a:xfrm>
          <a:prstGeom prst="rect">
            <a:avLst/>
          </a:prstGeom>
          <a:solidFill>
            <a:schemeClr val="bg2">
              <a:lumMod val="2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lvl="1" algn="ctr" defTabSz="914378">
              <a:lnSpc>
                <a:spcPct val="80000"/>
              </a:lnSpc>
              <a:spcBef>
                <a:spcPts val="600"/>
              </a:spcBef>
            </a:pPr>
            <a:r>
              <a:rPr lang="pt-BR" sz="2025" dirty="0">
                <a:solidFill>
                  <a:prstClr val="white"/>
                </a:solidFill>
                <a:latin typeface="Calibri" pitchFamily="34" charset="0"/>
              </a:rPr>
              <a:t>Hoje já existe cobertura 4G em </a:t>
            </a:r>
          </a:p>
          <a:p>
            <a:pPr marL="0" lvl="1" algn="ctr" defTabSz="914378">
              <a:lnSpc>
                <a:spcPct val="80000"/>
              </a:lnSpc>
              <a:spcBef>
                <a:spcPts val="600"/>
              </a:spcBef>
            </a:pPr>
            <a:r>
              <a:rPr lang="pt-BR" sz="2775" b="1" dirty="0">
                <a:solidFill>
                  <a:prstClr val="white"/>
                </a:solidFill>
                <a:latin typeface="Calibri" pitchFamily="34" charset="0"/>
              </a:rPr>
              <a:t>726 </a:t>
            </a:r>
            <a:r>
              <a:rPr lang="pt-BR" sz="2025" dirty="0">
                <a:solidFill>
                  <a:prstClr val="white"/>
                </a:solidFill>
                <a:latin typeface="Calibri" pitchFamily="34" charset="0"/>
              </a:rPr>
              <a:t>municípios brasileiros, </a:t>
            </a:r>
          </a:p>
          <a:p>
            <a:pPr marL="0" lvl="1" algn="ctr" defTabSz="914378">
              <a:lnSpc>
                <a:spcPct val="80000"/>
              </a:lnSpc>
              <a:spcBef>
                <a:spcPts val="600"/>
              </a:spcBef>
            </a:pPr>
            <a:r>
              <a:rPr lang="pt-BR" sz="2775" b="1" dirty="0">
                <a:solidFill>
                  <a:prstClr val="white"/>
                </a:solidFill>
                <a:latin typeface="Calibri" pitchFamily="34" charset="0"/>
              </a:rPr>
              <a:t>61% da população</a:t>
            </a:r>
          </a:p>
        </p:txBody>
      </p:sp>
    </p:spTree>
    <p:extLst>
      <p:ext uri="{BB962C8B-B14F-4D97-AF65-F5344CB8AC3E}">
        <p14:creationId xmlns:p14="http://schemas.microsoft.com/office/powerpoint/2010/main" val="31020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iana\AppData\Local\Microsoft\Windows\Temporary Internet Files\Content.IE5\T3Q9WE2T\MC900155569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74" y="535554"/>
            <a:ext cx="1242925" cy="8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ítulo 3"/>
          <p:cNvSpPr txBox="1">
            <a:spLocks/>
          </p:cNvSpPr>
          <p:nvPr/>
        </p:nvSpPr>
        <p:spPr bwMode="auto">
          <a:xfrm>
            <a:off x="253015" y="627039"/>
            <a:ext cx="4134659" cy="15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defTabSz="914378">
              <a:lnSpc>
                <a:spcPct val="90000"/>
              </a:lnSpc>
            </a:pPr>
            <a:r>
              <a:rPr sz="3225" dirty="0">
                <a:solidFill>
                  <a:prstClr val="black"/>
                </a:solidFill>
              </a:rPr>
              <a:t>Não há, em nenhum edital, a obrigação de cobertura em estradas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4914082" y="3576817"/>
            <a:ext cx="4068811" cy="12070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lvl="1" algn="ctr" defTabSz="914378">
              <a:lnSpc>
                <a:spcPct val="80000"/>
              </a:lnSpc>
              <a:spcBef>
                <a:spcPts val="600"/>
              </a:spcBef>
            </a:pPr>
            <a:r>
              <a:rPr lang="pt-BR" sz="2025" dirty="0">
                <a:solidFill>
                  <a:prstClr val="white"/>
                </a:solidFill>
                <a:latin typeface="Calibri" pitchFamily="34" charset="0"/>
              </a:rPr>
              <a:t>estradas que estão dentro das áreas urbanas dos municípios ou locais que são economicamente viáveis já possuem cobertura do SMP</a:t>
            </a:r>
          </a:p>
        </p:txBody>
      </p:sp>
      <p:sp>
        <p:nvSpPr>
          <p:cNvPr id="61" name="CaixaDeTexto 7"/>
          <p:cNvSpPr txBox="1">
            <a:spLocks noChangeArrowheads="1"/>
          </p:cNvSpPr>
          <p:nvPr/>
        </p:nvSpPr>
        <p:spPr bwMode="auto">
          <a:xfrm>
            <a:off x="-11439" y="4888008"/>
            <a:ext cx="8893175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378" eaLnBrk="1" hangingPunct="1"/>
            <a:r>
              <a:rPr lang="pt-BR" sz="1200" dirty="0">
                <a:solidFill>
                  <a:prstClr val="black"/>
                </a:solidFill>
              </a:rPr>
              <a:t>SMP: Serviço Móvel Pessoal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96059" y="195265"/>
            <a:ext cx="8748016" cy="4094227"/>
            <a:chOff x="196057" y="195263"/>
            <a:chExt cx="8748016" cy="4094226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03" r="36805" b="26666"/>
            <a:stretch/>
          </p:blipFill>
          <p:spPr>
            <a:xfrm>
              <a:off x="6948264" y="416083"/>
              <a:ext cx="1995809" cy="14667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79" b="19817"/>
            <a:stretch/>
          </p:blipFill>
          <p:spPr>
            <a:xfrm>
              <a:off x="196057" y="2513492"/>
              <a:ext cx="1853822" cy="14753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CaixaDeTexto 3"/>
            <p:cNvSpPr txBox="1"/>
            <p:nvPr/>
          </p:nvSpPr>
          <p:spPr>
            <a:xfrm>
              <a:off x="470728" y="3920157"/>
              <a:ext cx="1470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spcBef>
                  <a:spcPts val="2400"/>
                </a:spcBef>
              </a:pPr>
              <a:r>
                <a:rPr lang="pt-BR" b="1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Município A</a:t>
              </a:r>
              <a:endParaRPr lang="pt-BR" b="1" dirty="0">
                <a:solidFill>
                  <a:srgbClr val="808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210677" y="1920670"/>
              <a:ext cx="1470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spcBef>
                  <a:spcPts val="2400"/>
                </a:spcBef>
              </a:pPr>
              <a:r>
                <a:rPr lang="pt-BR" b="1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Município B</a:t>
              </a:r>
              <a:endParaRPr lang="pt-BR" b="1" dirty="0">
                <a:solidFill>
                  <a:srgbClr val="808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60" name="Grupo 59"/>
            <p:cNvGrpSpPr/>
            <p:nvPr/>
          </p:nvGrpSpPr>
          <p:grpSpPr>
            <a:xfrm>
              <a:off x="7020272" y="195263"/>
              <a:ext cx="1338663" cy="1479391"/>
              <a:chOff x="7020272" y="195263"/>
              <a:chExt cx="1338663" cy="1479391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7020272" y="475779"/>
                <a:ext cx="1338663" cy="1198875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solidFill>
                    <a:prstClr val="white"/>
                  </a:solidFill>
                </a:endParaRPr>
              </a:p>
            </p:txBody>
          </p:sp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0388" y="195263"/>
                <a:ext cx="595780" cy="1002797"/>
              </a:xfrm>
              <a:prstGeom prst="rect">
                <a:avLst/>
              </a:prstGeom>
            </p:spPr>
          </p:pic>
        </p:grpSp>
        <p:grpSp>
          <p:nvGrpSpPr>
            <p:cNvPr id="59" name="Grupo 58"/>
            <p:cNvGrpSpPr/>
            <p:nvPr/>
          </p:nvGrpSpPr>
          <p:grpSpPr>
            <a:xfrm>
              <a:off x="470728" y="2322962"/>
              <a:ext cx="1338663" cy="1478150"/>
              <a:chOff x="470728" y="2322962"/>
              <a:chExt cx="1338663" cy="147815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470728" y="2602237"/>
                <a:ext cx="1338663" cy="1198875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solidFill>
                    <a:prstClr val="white"/>
                  </a:solidFill>
                </a:endParaRPr>
              </a:p>
            </p:txBody>
          </p:sp>
          <p:pic>
            <p:nvPicPr>
              <p:cNvPr id="13" name="Imagem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078" y="2322962"/>
                <a:ext cx="595780" cy="1002797"/>
              </a:xfrm>
              <a:prstGeom prst="rect">
                <a:avLst/>
              </a:prstGeom>
            </p:spPr>
          </p:pic>
        </p:grpSp>
        <p:sp>
          <p:nvSpPr>
            <p:cNvPr id="3" name="Forma livre 2"/>
            <p:cNvSpPr/>
            <p:nvPr/>
          </p:nvSpPr>
          <p:spPr>
            <a:xfrm>
              <a:off x="1808252" y="1202076"/>
              <a:ext cx="5301722" cy="2270589"/>
            </a:xfrm>
            <a:custGeom>
              <a:avLst/>
              <a:gdLst>
                <a:gd name="connsiteX0" fmla="*/ 0 w 5301722"/>
                <a:gd name="connsiteY0" fmla="*/ 1993187 h 2270589"/>
                <a:gd name="connsiteX1" fmla="*/ 92467 w 5301722"/>
                <a:gd name="connsiteY1" fmla="*/ 1972639 h 2270589"/>
                <a:gd name="connsiteX2" fmla="*/ 154112 w 5301722"/>
                <a:gd name="connsiteY2" fmla="*/ 1941816 h 2270589"/>
                <a:gd name="connsiteX3" fmla="*/ 205483 w 5301722"/>
                <a:gd name="connsiteY3" fmla="*/ 1880171 h 2270589"/>
                <a:gd name="connsiteX4" fmla="*/ 226031 w 5301722"/>
                <a:gd name="connsiteY4" fmla="*/ 1849349 h 2270589"/>
                <a:gd name="connsiteX5" fmla="*/ 246579 w 5301722"/>
                <a:gd name="connsiteY5" fmla="*/ 1828800 h 2270589"/>
                <a:gd name="connsiteX6" fmla="*/ 277402 w 5301722"/>
                <a:gd name="connsiteY6" fmla="*/ 1756881 h 2270589"/>
                <a:gd name="connsiteX7" fmla="*/ 318499 w 5301722"/>
                <a:gd name="connsiteY7" fmla="*/ 1705511 h 2270589"/>
                <a:gd name="connsiteX8" fmla="*/ 328773 w 5301722"/>
                <a:gd name="connsiteY8" fmla="*/ 1674688 h 2270589"/>
                <a:gd name="connsiteX9" fmla="*/ 390418 w 5301722"/>
                <a:gd name="connsiteY9" fmla="*/ 1654140 h 2270589"/>
                <a:gd name="connsiteX10" fmla="*/ 523982 w 5301722"/>
                <a:gd name="connsiteY10" fmla="*/ 1664414 h 2270589"/>
                <a:gd name="connsiteX11" fmla="*/ 554804 w 5301722"/>
                <a:gd name="connsiteY11" fmla="*/ 1684962 h 2270589"/>
                <a:gd name="connsiteX12" fmla="*/ 595901 w 5301722"/>
                <a:gd name="connsiteY12" fmla="*/ 1736333 h 2270589"/>
                <a:gd name="connsiteX13" fmla="*/ 626723 w 5301722"/>
                <a:gd name="connsiteY13" fmla="*/ 1828800 h 2270589"/>
                <a:gd name="connsiteX14" fmla="*/ 647272 w 5301722"/>
                <a:gd name="connsiteY14" fmla="*/ 1890445 h 2270589"/>
                <a:gd name="connsiteX15" fmla="*/ 667820 w 5301722"/>
                <a:gd name="connsiteY15" fmla="*/ 1910994 h 2270589"/>
                <a:gd name="connsiteX16" fmla="*/ 678094 w 5301722"/>
                <a:gd name="connsiteY16" fmla="*/ 1941816 h 2270589"/>
                <a:gd name="connsiteX17" fmla="*/ 739739 w 5301722"/>
                <a:gd name="connsiteY17" fmla="*/ 1993187 h 2270589"/>
                <a:gd name="connsiteX18" fmla="*/ 770561 w 5301722"/>
                <a:gd name="connsiteY18" fmla="*/ 2024009 h 2270589"/>
                <a:gd name="connsiteX19" fmla="*/ 832206 w 5301722"/>
                <a:gd name="connsiteY19" fmla="*/ 2044558 h 2270589"/>
                <a:gd name="connsiteX20" fmla="*/ 863029 w 5301722"/>
                <a:gd name="connsiteY20" fmla="*/ 2054832 h 2270589"/>
                <a:gd name="connsiteX21" fmla="*/ 893851 w 5301722"/>
                <a:gd name="connsiteY21" fmla="*/ 2075380 h 2270589"/>
                <a:gd name="connsiteX22" fmla="*/ 996593 w 5301722"/>
                <a:gd name="connsiteY22" fmla="*/ 2106203 h 2270589"/>
                <a:gd name="connsiteX23" fmla="*/ 1068512 w 5301722"/>
                <a:gd name="connsiteY23" fmla="*/ 2137025 h 2270589"/>
                <a:gd name="connsiteX24" fmla="*/ 1130157 w 5301722"/>
                <a:gd name="connsiteY24" fmla="*/ 2157573 h 2270589"/>
                <a:gd name="connsiteX25" fmla="*/ 1479478 w 5301722"/>
                <a:gd name="connsiteY25" fmla="*/ 2178122 h 2270589"/>
                <a:gd name="connsiteX26" fmla="*/ 1592494 w 5301722"/>
                <a:gd name="connsiteY26" fmla="*/ 2198670 h 2270589"/>
                <a:gd name="connsiteX27" fmla="*/ 1623317 w 5301722"/>
                <a:gd name="connsiteY27" fmla="*/ 2219218 h 2270589"/>
                <a:gd name="connsiteX28" fmla="*/ 1726058 w 5301722"/>
                <a:gd name="connsiteY28" fmla="*/ 2250041 h 2270589"/>
                <a:gd name="connsiteX29" fmla="*/ 1797977 w 5301722"/>
                <a:gd name="connsiteY29" fmla="*/ 2270589 h 2270589"/>
                <a:gd name="connsiteX30" fmla="*/ 1962364 w 5301722"/>
                <a:gd name="connsiteY30" fmla="*/ 2260315 h 2270589"/>
                <a:gd name="connsiteX31" fmla="*/ 1993186 w 5301722"/>
                <a:gd name="connsiteY31" fmla="*/ 2239767 h 2270589"/>
                <a:gd name="connsiteX32" fmla="*/ 2024009 w 5301722"/>
                <a:gd name="connsiteY32" fmla="*/ 2229493 h 2270589"/>
                <a:gd name="connsiteX33" fmla="*/ 2075379 w 5301722"/>
                <a:gd name="connsiteY33" fmla="*/ 2198670 h 2270589"/>
                <a:gd name="connsiteX34" fmla="*/ 2116476 w 5301722"/>
                <a:gd name="connsiteY34" fmla="*/ 2147299 h 2270589"/>
                <a:gd name="connsiteX35" fmla="*/ 2147299 w 5301722"/>
                <a:gd name="connsiteY35" fmla="*/ 2116477 h 2270589"/>
                <a:gd name="connsiteX36" fmla="*/ 2167847 w 5301722"/>
                <a:gd name="connsiteY36" fmla="*/ 2085654 h 2270589"/>
                <a:gd name="connsiteX37" fmla="*/ 2198669 w 5301722"/>
                <a:gd name="connsiteY37" fmla="*/ 2065106 h 2270589"/>
                <a:gd name="connsiteX38" fmla="*/ 2270588 w 5301722"/>
                <a:gd name="connsiteY38" fmla="*/ 1962364 h 2270589"/>
                <a:gd name="connsiteX39" fmla="*/ 2301411 w 5301722"/>
                <a:gd name="connsiteY39" fmla="*/ 1900720 h 2270589"/>
                <a:gd name="connsiteX40" fmla="*/ 2311685 w 5301722"/>
                <a:gd name="connsiteY40" fmla="*/ 1643866 h 2270589"/>
                <a:gd name="connsiteX41" fmla="*/ 2332233 w 5301722"/>
                <a:gd name="connsiteY41" fmla="*/ 1613043 h 2270589"/>
                <a:gd name="connsiteX42" fmla="*/ 2363056 w 5301722"/>
                <a:gd name="connsiteY42" fmla="*/ 1602769 h 2270589"/>
                <a:gd name="connsiteX43" fmla="*/ 2486346 w 5301722"/>
                <a:gd name="connsiteY43" fmla="*/ 1613043 h 2270589"/>
                <a:gd name="connsiteX44" fmla="*/ 2537717 w 5301722"/>
                <a:gd name="connsiteY44" fmla="*/ 1643866 h 2270589"/>
                <a:gd name="connsiteX45" fmla="*/ 2650732 w 5301722"/>
                <a:gd name="connsiteY45" fmla="*/ 1674688 h 2270589"/>
                <a:gd name="connsiteX46" fmla="*/ 2835667 w 5301722"/>
                <a:gd name="connsiteY46" fmla="*/ 1643866 h 2270589"/>
                <a:gd name="connsiteX47" fmla="*/ 2876764 w 5301722"/>
                <a:gd name="connsiteY47" fmla="*/ 1582221 h 2270589"/>
                <a:gd name="connsiteX48" fmla="*/ 2928135 w 5301722"/>
                <a:gd name="connsiteY48" fmla="*/ 1530850 h 2270589"/>
                <a:gd name="connsiteX49" fmla="*/ 2948683 w 5301722"/>
                <a:gd name="connsiteY49" fmla="*/ 1489753 h 2270589"/>
                <a:gd name="connsiteX50" fmla="*/ 2969231 w 5301722"/>
                <a:gd name="connsiteY50" fmla="*/ 1458931 h 2270589"/>
                <a:gd name="connsiteX51" fmla="*/ 3000054 w 5301722"/>
                <a:gd name="connsiteY51" fmla="*/ 1407560 h 2270589"/>
                <a:gd name="connsiteX52" fmla="*/ 3030876 w 5301722"/>
                <a:gd name="connsiteY52" fmla="*/ 1335641 h 2270589"/>
                <a:gd name="connsiteX53" fmla="*/ 3020602 w 5301722"/>
                <a:gd name="connsiteY53" fmla="*/ 1222625 h 2270589"/>
                <a:gd name="connsiteX54" fmla="*/ 2989779 w 5301722"/>
                <a:gd name="connsiteY54" fmla="*/ 1130158 h 2270589"/>
                <a:gd name="connsiteX55" fmla="*/ 2969231 w 5301722"/>
                <a:gd name="connsiteY55" fmla="*/ 1047964 h 2270589"/>
                <a:gd name="connsiteX56" fmla="*/ 2958957 w 5301722"/>
                <a:gd name="connsiteY56" fmla="*/ 1017142 h 2270589"/>
                <a:gd name="connsiteX57" fmla="*/ 2928135 w 5301722"/>
                <a:gd name="connsiteY57" fmla="*/ 914400 h 2270589"/>
                <a:gd name="connsiteX58" fmla="*/ 2907586 w 5301722"/>
                <a:gd name="connsiteY58" fmla="*/ 883578 h 2270589"/>
                <a:gd name="connsiteX59" fmla="*/ 2887038 w 5301722"/>
                <a:gd name="connsiteY59" fmla="*/ 821933 h 2270589"/>
                <a:gd name="connsiteX60" fmla="*/ 2876764 w 5301722"/>
                <a:gd name="connsiteY60" fmla="*/ 791111 h 2270589"/>
                <a:gd name="connsiteX61" fmla="*/ 2887038 w 5301722"/>
                <a:gd name="connsiteY61" fmla="*/ 585627 h 2270589"/>
                <a:gd name="connsiteX62" fmla="*/ 2917860 w 5301722"/>
                <a:gd name="connsiteY62" fmla="*/ 493160 h 2270589"/>
                <a:gd name="connsiteX63" fmla="*/ 2928135 w 5301722"/>
                <a:gd name="connsiteY63" fmla="*/ 462337 h 2270589"/>
                <a:gd name="connsiteX64" fmla="*/ 2938409 w 5301722"/>
                <a:gd name="connsiteY64" fmla="*/ 431515 h 2270589"/>
                <a:gd name="connsiteX65" fmla="*/ 3030876 w 5301722"/>
                <a:gd name="connsiteY65" fmla="*/ 359596 h 2270589"/>
                <a:gd name="connsiteX66" fmla="*/ 3061699 w 5301722"/>
                <a:gd name="connsiteY66" fmla="*/ 339048 h 2270589"/>
                <a:gd name="connsiteX67" fmla="*/ 3123344 w 5301722"/>
                <a:gd name="connsiteY67" fmla="*/ 318499 h 2270589"/>
                <a:gd name="connsiteX68" fmla="*/ 3308278 w 5301722"/>
                <a:gd name="connsiteY68" fmla="*/ 328773 h 2270589"/>
                <a:gd name="connsiteX69" fmla="*/ 3359649 w 5301722"/>
                <a:gd name="connsiteY69" fmla="*/ 339048 h 2270589"/>
                <a:gd name="connsiteX70" fmla="*/ 3431568 w 5301722"/>
                <a:gd name="connsiteY70" fmla="*/ 359596 h 2270589"/>
                <a:gd name="connsiteX71" fmla="*/ 3513761 w 5301722"/>
                <a:gd name="connsiteY71" fmla="*/ 390418 h 2270589"/>
                <a:gd name="connsiteX72" fmla="*/ 3565132 w 5301722"/>
                <a:gd name="connsiteY72" fmla="*/ 462337 h 2270589"/>
                <a:gd name="connsiteX73" fmla="*/ 3585681 w 5301722"/>
                <a:gd name="connsiteY73" fmla="*/ 482886 h 2270589"/>
                <a:gd name="connsiteX74" fmla="*/ 3606229 w 5301722"/>
                <a:gd name="connsiteY74" fmla="*/ 513708 h 2270589"/>
                <a:gd name="connsiteX75" fmla="*/ 3678148 w 5301722"/>
                <a:gd name="connsiteY75" fmla="*/ 534257 h 2270589"/>
                <a:gd name="connsiteX76" fmla="*/ 3708970 w 5301722"/>
                <a:gd name="connsiteY76" fmla="*/ 554805 h 2270589"/>
                <a:gd name="connsiteX77" fmla="*/ 3770615 w 5301722"/>
                <a:gd name="connsiteY77" fmla="*/ 565079 h 2270589"/>
                <a:gd name="connsiteX78" fmla="*/ 4058292 w 5301722"/>
                <a:gd name="connsiteY78" fmla="*/ 554805 h 2270589"/>
                <a:gd name="connsiteX79" fmla="*/ 4089114 w 5301722"/>
                <a:gd name="connsiteY79" fmla="*/ 544531 h 2270589"/>
                <a:gd name="connsiteX80" fmla="*/ 4202130 w 5301722"/>
                <a:gd name="connsiteY80" fmla="*/ 452063 h 2270589"/>
                <a:gd name="connsiteX81" fmla="*/ 4222678 w 5301722"/>
                <a:gd name="connsiteY81" fmla="*/ 421241 h 2270589"/>
                <a:gd name="connsiteX82" fmla="*/ 4263775 w 5301722"/>
                <a:gd name="connsiteY82" fmla="*/ 369870 h 2270589"/>
                <a:gd name="connsiteX83" fmla="*/ 4304872 w 5301722"/>
                <a:gd name="connsiteY83" fmla="*/ 287677 h 2270589"/>
                <a:gd name="connsiteX84" fmla="*/ 4345968 w 5301722"/>
                <a:gd name="connsiteY84" fmla="*/ 226032 h 2270589"/>
                <a:gd name="connsiteX85" fmla="*/ 4356242 w 5301722"/>
                <a:gd name="connsiteY85" fmla="*/ 195209 h 2270589"/>
                <a:gd name="connsiteX86" fmla="*/ 4387065 w 5301722"/>
                <a:gd name="connsiteY86" fmla="*/ 174661 h 2270589"/>
                <a:gd name="connsiteX87" fmla="*/ 4469258 w 5301722"/>
                <a:gd name="connsiteY87" fmla="*/ 102742 h 2270589"/>
                <a:gd name="connsiteX88" fmla="*/ 4510355 w 5301722"/>
                <a:gd name="connsiteY88" fmla="*/ 71920 h 2270589"/>
                <a:gd name="connsiteX89" fmla="*/ 4572000 w 5301722"/>
                <a:gd name="connsiteY89" fmla="*/ 51371 h 2270589"/>
                <a:gd name="connsiteX90" fmla="*/ 4602822 w 5301722"/>
                <a:gd name="connsiteY90" fmla="*/ 30823 h 2270589"/>
                <a:gd name="connsiteX91" fmla="*/ 4705564 w 5301722"/>
                <a:gd name="connsiteY91" fmla="*/ 0 h 2270589"/>
                <a:gd name="connsiteX92" fmla="*/ 4921321 w 5301722"/>
                <a:gd name="connsiteY92" fmla="*/ 30823 h 2270589"/>
                <a:gd name="connsiteX93" fmla="*/ 4972692 w 5301722"/>
                <a:gd name="connsiteY93" fmla="*/ 41097 h 2270589"/>
                <a:gd name="connsiteX94" fmla="*/ 5054885 w 5301722"/>
                <a:gd name="connsiteY94" fmla="*/ 61645 h 2270589"/>
                <a:gd name="connsiteX95" fmla="*/ 5095982 w 5301722"/>
                <a:gd name="connsiteY95" fmla="*/ 71920 h 2270589"/>
                <a:gd name="connsiteX96" fmla="*/ 5229546 w 5301722"/>
                <a:gd name="connsiteY96" fmla="*/ 61645 h 2270589"/>
                <a:gd name="connsiteX97" fmla="*/ 5301465 w 5301722"/>
                <a:gd name="connsiteY97" fmla="*/ 41097 h 227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301722" h="2270589">
                  <a:moveTo>
                    <a:pt x="0" y="1993187"/>
                  </a:moveTo>
                  <a:cubicBezTo>
                    <a:pt x="23675" y="1989241"/>
                    <a:pt x="67175" y="1985285"/>
                    <a:pt x="92467" y="1972639"/>
                  </a:cubicBezTo>
                  <a:cubicBezTo>
                    <a:pt x="172133" y="1932805"/>
                    <a:pt x="76641" y="1967640"/>
                    <a:pt x="154112" y="1941816"/>
                  </a:cubicBezTo>
                  <a:cubicBezTo>
                    <a:pt x="205128" y="1865292"/>
                    <a:pt x="139560" y="1959278"/>
                    <a:pt x="205483" y="1880171"/>
                  </a:cubicBezTo>
                  <a:cubicBezTo>
                    <a:pt x="213388" y="1870685"/>
                    <a:pt x="218317" y="1858991"/>
                    <a:pt x="226031" y="1849349"/>
                  </a:cubicBezTo>
                  <a:cubicBezTo>
                    <a:pt x="232082" y="1841785"/>
                    <a:pt x="241206" y="1836860"/>
                    <a:pt x="246579" y="1828800"/>
                  </a:cubicBezTo>
                  <a:cubicBezTo>
                    <a:pt x="289341" y="1764657"/>
                    <a:pt x="250002" y="1811681"/>
                    <a:pt x="277402" y="1756881"/>
                  </a:cubicBezTo>
                  <a:cubicBezTo>
                    <a:pt x="290363" y="1730959"/>
                    <a:pt x="299386" y="1724623"/>
                    <a:pt x="318499" y="1705511"/>
                  </a:cubicBezTo>
                  <a:cubicBezTo>
                    <a:pt x="321924" y="1695237"/>
                    <a:pt x="319960" y="1680983"/>
                    <a:pt x="328773" y="1674688"/>
                  </a:cubicBezTo>
                  <a:cubicBezTo>
                    <a:pt x="346398" y="1662098"/>
                    <a:pt x="390418" y="1654140"/>
                    <a:pt x="390418" y="1654140"/>
                  </a:cubicBezTo>
                  <a:cubicBezTo>
                    <a:pt x="434939" y="1657565"/>
                    <a:pt x="480094" y="1656185"/>
                    <a:pt x="523982" y="1664414"/>
                  </a:cubicBezTo>
                  <a:cubicBezTo>
                    <a:pt x="536118" y="1666690"/>
                    <a:pt x="545162" y="1677248"/>
                    <a:pt x="554804" y="1684962"/>
                  </a:cubicBezTo>
                  <a:cubicBezTo>
                    <a:pt x="575715" y="1701691"/>
                    <a:pt x="580645" y="1713451"/>
                    <a:pt x="595901" y="1736333"/>
                  </a:cubicBezTo>
                  <a:lnTo>
                    <a:pt x="626723" y="1828800"/>
                  </a:lnTo>
                  <a:lnTo>
                    <a:pt x="647272" y="1890445"/>
                  </a:lnTo>
                  <a:lnTo>
                    <a:pt x="667820" y="1910994"/>
                  </a:lnTo>
                  <a:cubicBezTo>
                    <a:pt x="671245" y="1921268"/>
                    <a:pt x="672087" y="1932805"/>
                    <a:pt x="678094" y="1941816"/>
                  </a:cubicBezTo>
                  <a:cubicBezTo>
                    <a:pt x="700607" y="1975585"/>
                    <a:pt x="711309" y="1969495"/>
                    <a:pt x="739739" y="1993187"/>
                  </a:cubicBezTo>
                  <a:cubicBezTo>
                    <a:pt x="750901" y="2002489"/>
                    <a:pt x="757860" y="2016953"/>
                    <a:pt x="770561" y="2024009"/>
                  </a:cubicBezTo>
                  <a:cubicBezTo>
                    <a:pt x="789495" y="2034528"/>
                    <a:pt x="811658" y="2037708"/>
                    <a:pt x="832206" y="2044558"/>
                  </a:cubicBezTo>
                  <a:lnTo>
                    <a:pt x="863029" y="2054832"/>
                  </a:lnTo>
                  <a:cubicBezTo>
                    <a:pt x="873303" y="2061681"/>
                    <a:pt x="882502" y="2070516"/>
                    <a:pt x="893851" y="2075380"/>
                  </a:cubicBezTo>
                  <a:cubicBezTo>
                    <a:pt x="934058" y="2092611"/>
                    <a:pt x="955151" y="2078575"/>
                    <a:pt x="996593" y="2106203"/>
                  </a:cubicBezTo>
                  <a:cubicBezTo>
                    <a:pt x="1045493" y="2138803"/>
                    <a:pt x="1008198" y="2118931"/>
                    <a:pt x="1068512" y="2137025"/>
                  </a:cubicBezTo>
                  <a:cubicBezTo>
                    <a:pt x="1089258" y="2143249"/>
                    <a:pt x="1109609" y="2150723"/>
                    <a:pt x="1130157" y="2157573"/>
                  </a:cubicBezTo>
                  <a:cubicBezTo>
                    <a:pt x="1261760" y="2201442"/>
                    <a:pt x="1150047" y="2167495"/>
                    <a:pt x="1479478" y="2178122"/>
                  </a:cubicBezTo>
                  <a:cubicBezTo>
                    <a:pt x="1496144" y="2180503"/>
                    <a:pt x="1568273" y="2188290"/>
                    <a:pt x="1592494" y="2198670"/>
                  </a:cubicBezTo>
                  <a:cubicBezTo>
                    <a:pt x="1603844" y="2203534"/>
                    <a:pt x="1612033" y="2214203"/>
                    <a:pt x="1623317" y="2219218"/>
                  </a:cubicBezTo>
                  <a:cubicBezTo>
                    <a:pt x="1667271" y="2238754"/>
                    <a:pt x="1684214" y="2238086"/>
                    <a:pt x="1726058" y="2250041"/>
                  </a:cubicBezTo>
                  <a:cubicBezTo>
                    <a:pt x="1829245" y="2279522"/>
                    <a:pt x="1669492" y="2238468"/>
                    <a:pt x="1797977" y="2270589"/>
                  </a:cubicBezTo>
                  <a:cubicBezTo>
                    <a:pt x="1852773" y="2267164"/>
                    <a:pt x="1908133" y="2268878"/>
                    <a:pt x="1962364" y="2260315"/>
                  </a:cubicBezTo>
                  <a:cubicBezTo>
                    <a:pt x="1974561" y="2258389"/>
                    <a:pt x="1982142" y="2245289"/>
                    <a:pt x="1993186" y="2239767"/>
                  </a:cubicBezTo>
                  <a:cubicBezTo>
                    <a:pt x="2002873" y="2234924"/>
                    <a:pt x="2013735" y="2232918"/>
                    <a:pt x="2024009" y="2229493"/>
                  </a:cubicBezTo>
                  <a:cubicBezTo>
                    <a:pt x="2076069" y="2177431"/>
                    <a:pt x="2008698" y="2238678"/>
                    <a:pt x="2075379" y="2198670"/>
                  </a:cubicBezTo>
                  <a:cubicBezTo>
                    <a:pt x="2095310" y="2186712"/>
                    <a:pt x="2102473" y="2164102"/>
                    <a:pt x="2116476" y="2147299"/>
                  </a:cubicBezTo>
                  <a:cubicBezTo>
                    <a:pt x="2125778" y="2136137"/>
                    <a:pt x="2137997" y="2127639"/>
                    <a:pt x="2147299" y="2116477"/>
                  </a:cubicBezTo>
                  <a:cubicBezTo>
                    <a:pt x="2155204" y="2106991"/>
                    <a:pt x="2159116" y="2094386"/>
                    <a:pt x="2167847" y="2085654"/>
                  </a:cubicBezTo>
                  <a:cubicBezTo>
                    <a:pt x="2176578" y="2076923"/>
                    <a:pt x="2189938" y="2073837"/>
                    <a:pt x="2198669" y="2065106"/>
                  </a:cubicBezTo>
                  <a:cubicBezTo>
                    <a:pt x="2210393" y="2053382"/>
                    <a:pt x="2268909" y="1967402"/>
                    <a:pt x="2270588" y="1962364"/>
                  </a:cubicBezTo>
                  <a:cubicBezTo>
                    <a:pt x="2284768" y="1919828"/>
                    <a:pt x="2274856" y="1940553"/>
                    <a:pt x="2301411" y="1900720"/>
                  </a:cubicBezTo>
                  <a:cubicBezTo>
                    <a:pt x="2304836" y="1815102"/>
                    <a:pt x="2302557" y="1729065"/>
                    <a:pt x="2311685" y="1643866"/>
                  </a:cubicBezTo>
                  <a:cubicBezTo>
                    <a:pt x="2313000" y="1631588"/>
                    <a:pt x="2322591" y="1620757"/>
                    <a:pt x="2332233" y="1613043"/>
                  </a:cubicBezTo>
                  <a:cubicBezTo>
                    <a:pt x="2340690" y="1606277"/>
                    <a:pt x="2352782" y="1606194"/>
                    <a:pt x="2363056" y="1602769"/>
                  </a:cubicBezTo>
                  <a:cubicBezTo>
                    <a:pt x="2404153" y="1606194"/>
                    <a:pt x="2445469" y="1607593"/>
                    <a:pt x="2486346" y="1613043"/>
                  </a:cubicBezTo>
                  <a:cubicBezTo>
                    <a:pt x="2547534" y="1621201"/>
                    <a:pt x="2490569" y="1620292"/>
                    <a:pt x="2537717" y="1643866"/>
                  </a:cubicBezTo>
                  <a:cubicBezTo>
                    <a:pt x="2572477" y="1661246"/>
                    <a:pt x="2613154" y="1667172"/>
                    <a:pt x="2650732" y="1674688"/>
                  </a:cubicBezTo>
                  <a:cubicBezTo>
                    <a:pt x="2681267" y="1672652"/>
                    <a:pt x="2794600" y="1690800"/>
                    <a:pt x="2835667" y="1643866"/>
                  </a:cubicBezTo>
                  <a:cubicBezTo>
                    <a:pt x="2851930" y="1625280"/>
                    <a:pt x="2859301" y="1599684"/>
                    <a:pt x="2876764" y="1582221"/>
                  </a:cubicBezTo>
                  <a:lnTo>
                    <a:pt x="2928135" y="1530850"/>
                  </a:lnTo>
                  <a:cubicBezTo>
                    <a:pt x="2934984" y="1517151"/>
                    <a:pt x="2941084" y="1503051"/>
                    <a:pt x="2948683" y="1489753"/>
                  </a:cubicBezTo>
                  <a:cubicBezTo>
                    <a:pt x="2954809" y="1479032"/>
                    <a:pt x="2963709" y="1469975"/>
                    <a:pt x="2969231" y="1458931"/>
                  </a:cubicBezTo>
                  <a:cubicBezTo>
                    <a:pt x="2995905" y="1405582"/>
                    <a:pt x="2959918" y="1447694"/>
                    <a:pt x="3000054" y="1407560"/>
                  </a:cubicBezTo>
                  <a:cubicBezTo>
                    <a:pt x="3004066" y="1399537"/>
                    <a:pt x="3030876" y="1350758"/>
                    <a:pt x="3030876" y="1335641"/>
                  </a:cubicBezTo>
                  <a:cubicBezTo>
                    <a:pt x="3030876" y="1297814"/>
                    <a:pt x="3027176" y="1259877"/>
                    <a:pt x="3020602" y="1222625"/>
                  </a:cubicBezTo>
                  <a:cubicBezTo>
                    <a:pt x="3014428" y="1187639"/>
                    <a:pt x="2998005" y="1163062"/>
                    <a:pt x="2989779" y="1130158"/>
                  </a:cubicBezTo>
                  <a:cubicBezTo>
                    <a:pt x="2982930" y="1102760"/>
                    <a:pt x="2978162" y="1074756"/>
                    <a:pt x="2969231" y="1047964"/>
                  </a:cubicBezTo>
                  <a:cubicBezTo>
                    <a:pt x="2965806" y="1037690"/>
                    <a:pt x="2961932" y="1027555"/>
                    <a:pt x="2958957" y="1017142"/>
                  </a:cubicBezTo>
                  <a:cubicBezTo>
                    <a:pt x="2951778" y="992016"/>
                    <a:pt x="2940342" y="932710"/>
                    <a:pt x="2928135" y="914400"/>
                  </a:cubicBezTo>
                  <a:lnTo>
                    <a:pt x="2907586" y="883578"/>
                  </a:lnTo>
                  <a:lnTo>
                    <a:pt x="2887038" y="821933"/>
                  </a:lnTo>
                  <a:lnTo>
                    <a:pt x="2876764" y="791111"/>
                  </a:lnTo>
                  <a:cubicBezTo>
                    <a:pt x="2880189" y="722616"/>
                    <a:pt x="2879177" y="653755"/>
                    <a:pt x="2887038" y="585627"/>
                  </a:cubicBezTo>
                  <a:lnTo>
                    <a:pt x="2917860" y="493160"/>
                  </a:lnTo>
                  <a:lnTo>
                    <a:pt x="2928135" y="462337"/>
                  </a:lnTo>
                  <a:cubicBezTo>
                    <a:pt x="2931560" y="452063"/>
                    <a:pt x="2930751" y="439173"/>
                    <a:pt x="2938409" y="431515"/>
                  </a:cubicBezTo>
                  <a:cubicBezTo>
                    <a:pt x="2986693" y="383231"/>
                    <a:pt x="2957144" y="408751"/>
                    <a:pt x="3030876" y="359596"/>
                  </a:cubicBezTo>
                  <a:cubicBezTo>
                    <a:pt x="3041150" y="352747"/>
                    <a:pt x="3049985" y="342953"/>
                    <a:pt x="3061699" y="339048"/>
                  </a:cubicBezTo>
                  <a:lnTo>
                    <a:pt x="3123344" y="318499"/>
                  </a:lnTo>
                  <a:cubicBezTo>
                    <a:pt x="3184989" y="321924"/>
                    <a:pt x="3246770" y="323424"/>
                    <a:pt x="3308278" y="328773"/>
                  </a:cubicBezTo>
                  <a:cubicBezTo>
                    <a:pt x="3325675" y="330286"/>
                    <a:pt x="3342602" y="335260"/>
                    <a:pt x="3359649" y="339048"/>
                  </a:cubicBezTo>
                  <a:cubicBezTo>
                    <a:pt x="3386150" y="344937"/>
                    <a:pt x="3406602" y="350234"/>
                    <a:pt x="3431568" y="359596"/>
                  </a:cubicBezTo>
                  <a:cubicBezTo>
                    <a:pt x="3529849" y="396451"/>
                    <a:pt x="3443801" y="367098"/>
                    <a:pt x="3513761" y="390418"/>
                  </a:cubicBezTo>
                  <a:cubicBezTo>
                    <a:pt x="3531554" y="417107"/>
                    <a:pt x="3543894" y="436852"/>
                    <a:pt x="3565132" y="462337"/>
                  </a:cubicBezTo>
                  <a:cubicBezTo>
                    <a:pt x="3571333" y="469779"/>
                    <a:pt x="3579630" y="475322"/>
                    <a:pt x="3585681" y="482886"/>
                  </a:cubicBezTo>
                  <a:cubicBezTo>
                    <a:pt x="3593395" y="492528"/>
                    <a:pt x="3596587" y="505994"/>
                    <a:pt x="3606229" y="513708"/>
                  </a:cubicBezTo>
                  <a:cubicBezTo>
                    <a:pt x="3612927" y="519067"/>
                    <a:pt x="3675466" y="533586"/>
                    <a:pt x="3678148" y="534257"/>
                  </a:cubicBezTo>
                  <a:cubicBezTo>
                    <a:pt x="3688422" y="541106"/>
                    <a:pt x="3697256" y="550900"/>
                    <a:pt x="3708970" y="554805"/>
                  </a:cubicBezTo>
                  <a:cubicBezTo>
                    <a:pt x="3728733" y="561393"/>
                    <a:pt x="3749783" y="565079"/>
                    <a:pt x="3770615" y="565079"/>
                  </a:cubicBezTo>
                  <a:cubicBezTo>
                    <a:pt x="3866568" y="565079"/>
                    <a:pt x="3962400" y="558230"/>
                    <a:pt x="4058292" y="554805"/>
                  </a:cubicBezTo>
                  <a:cubicBezTo>
                    <a:pt x="4068566" y="551380"/>
                    <a:pt x="4079647" y="549790"/>
                    <a:pt x="4089114" y="544531"/>
                  </a:cubicBezTo>
                  <a:cubicBezTo>
                    <a:pt x="4124122" y="525082"/>
                    <a:pt x="4179174" y="486497"/>
                    <a:pt x="4202130" y="452063"/>
                  </a:cubicBezTo>
                  <a:cubicBezTo>
                    <a:pt x="4208979" y="441789"/>
                    <a:pt x="4214964" y="430883"/>
                    <a:pt x="4222678" y="421241"/>
                  </a:cubicBezTo>
                  <a:cubicBezTo>
                    <a:pt x="4244029" y="394553"/>
                    <a:pt x="4247962" y="405450"/>
                    <a:pt x="4263775" y="369870"/>
                  </a:cubicBezTo>
                  <a:cubicBezTo>
                    <a:pt x="4301552" y="284871"/>
                    <a:pt x="4262672" y="329875"/>
                    <a:pt x="4304872" y="287677"/>
                  </a:cubicBezTo>
                  <a:cubicBezTo>
                    <a:pt x="4329301" y="214387"/>
                    <a:pt x="4294661" y="302993"/>
                    <a:pt x="4345968" y="226032"/>
                  </a:cubicBezTo>
                  <a:cubicBezTo>
                    <a:pt x="4351975" y="217021"/>
                    <a:pt x="4349476" y="203666"/>
                    <a:pt x="4356242" y="195209"/>
                  </a:cubicBezTo>
                  <a:cubicBezTo>
                    <a:pt x="4363956" y="185567"/>
                    <a:pt x="4377772" y="182792"/>
                    <a:pt x="4387065" y="174661"/>
                  </a:cubicBezTo>
                  <a:cubicBezTo>
                    <a:pt x="4523530" y="55256"/>
                    <a:pt x="4379350" y="166961"/>
                    <a:pt x="4469258" y="102742"/>
                  </a:cubicBezTo>
                  <a:cubicBezTo>
                    <a:pt x="4483192" y="92789"/>
                    <a:pt x="4495039" y="79578"/>
                    <a:pt x="4510355" y="71920"/>
                  </a:cubicBezTo>
                  <a:cubicBezTo>
                    <a:pt x="4529728" y="62233"/>
                    <a:pt x="4572000" y="51371"/>
                    <a:pt x="4572000" y="51371"/>
                  </a:cubicBezTo>
                  <a:cubicBezTo>
                    <a:pt x="4582274" y="44522"/>
                    <a:pt x="4591538" y="35838"/>
                    <a:pt x="4602822" y="30823"/>
                  </a:cubicBezTo>
                  <a:cubicBezTo>
                    <a:pt x="4634977" y="16532"/>
                    <a:pt x="4671413" y="8538"/>
                    <a:pt x="4705564" y="0"/>
                  </a:cubicBezTo>
                  <a:cubicBezTo>
                    <a:pt x="4792646" y="11611"/>
                    <a:pt x="4843800" y="16728"/>
                    <a:pt x="4921321" y="30823"/>
                  </a:cubicBezTo>
                  <a:cubicBezTo>
                    <a:pt x="4938502" y="33947"/>
                    <a:pt x="4955676" y="37170"/>
                    <a:pt x="4972692" y="41097"/>
                  </a:cubicBezTo>
                  <a:cubicBezTo>
                    <a:pt x="5000210" y="47447"/>
                    <a:pt x="5027487" y="54795"/>
                    <a:pt x="5054885" y="61645"/>
                  </a:cubicBezTo>
                  <a:lnTo>
                    <a:pt x="5095982" y="71920"/>
                  </a:lnTo>
                  <a:cubicBezTo>
                    <a:pt x="5140503" y="68495"/>
                    <a:pt x="5185440" y="68609"/>
                    <a:pt x="5229546" y="61645"/>
                  </a:cubicBezTo>
                  <a:cubicBezTo>
                    <a:pt x="5366540" y="40014"/>
                    <a:pt x="5258131" y="41097"/>
                    <a:pt x="5301465" y="41097"/>
                  </a:cubicBezTo>
                </a:path>
              </a:pathLst>
            </a:custGeom>
            <a:noFill/>
            <a:ln w="136525" cmpd="dbl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009136" y="562029"/>
            <a:ext cx="1470982" cy="2778872"/>
            <a:chOff x="5009135" y="562029"/>
            <a:chExt cx="1470982" cy="2778872"/>
          </a:xfrm>
        </p:grpSpPr>
        <p:sp>
          <p:nvSpPr>
            <p:cNvPr id="39" name="Elipse 38"/>
            <p:cNvSpPr/>
            <p:nvPr/>
          </p:nvSpPr>
          <p:spPr>
            <a:xfrm>
              <a:off x="5112068" y="699542"/>
              <a:ext cx="1188124" cy="1145976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438" y="562029"/>
              <a:ext cx="500317" cy="842118"/>
            </a:xfrm>
            <a:prstGeom prst="rect">
              <a:avLst/>
            </a:prstGeom>
          </p:spPr>
        </p:pic>
        <p:sp>
          <p:nvSpPr>
            <p:cNvPr id="50" name="CaixaDeTexto 49"/>
            <p:cNvSpPr txBox="1"/>
            <p:nvPr/>
          </p:nvSpPr>
          <p:spPr>
            <a:xfrm>
              <a:off x="5009135" y="1863573"/>
              <a:ext cx="14709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spcBef>
                  <a:spcPts val="2400"/>
                </a:spcBef>
              </a:pPr>
              <a:r>
                <a:rPr lang="pt-BR" b="1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Área de cobertura viável economicamente</a:t>
              </a:r>
              <a:endParaRPr lang="pt-BR" b="1" dirty="0">
                <a:solidFill>
                  <a:srgbClr val="808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792100" y="2798316"/>
            <a:ext cx="1815112" cy="2040731"/>
            <a:chOff x="2792100" y="2798315"/>
            <a:chExt cx="1815112" cy="2040731"/>
          </a:xfrm>
        </p:grpSpPr>
        <p:pic>
          <p:nvPicPr>
            <p:cNvPr id="32" name="Imagem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2" t="55675" r="45642" b="7304"/>
            <a:stretch/>
          </p:blipFill>
          <p:spPr bwMode="auto">
            <a:xfrm>
              <a:off x="2792100" y="3142089"/>
              <a:ext cx="1815112" cy="13180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aixaDeTexto 32"/>
            <p:cNvSpPr txBox="1"/>
            <p:nvPr/>
          </p:nvSpPr>
          <p:spPr>
            <a:xfrm>
              <a:off x="2964165" y="4469714"/>
              <a:ext cx="1470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spcBef>
                  <a:spcPts val="2400"/>
                </a:spcBef>
              </a:pPr>
              <a:r>
                <a:rPr lang="pt-BR" b="1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Município C</a:t>
              </a:r>
              <a:endParaRPr lang="pt-BR" b="1" dirty="0">
                <a:solidFill>
                  <a:srgbClr val="808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64165" y="3059555"/>
              <a:ext cx="1338663" cy="1198875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607" y="2798315"/>
              <a:ext cx="595780" cy="100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0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72" y="0"/>
            <a:ext cx="50196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78544" y="232338"/>
            <a:ext cx="4032447" cy="40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378" eaLnBrk="1" hangingPunct="1">
              <a:lnSpc>
                <a:spcPct val="90000"/>
              </a:lnSpc>
            </a:pPr>
            <a:r>
              <a:rPr lang="pt-BR" sz="3600" b="1" dirty="0">
                <a:solidFill>
                  <a:prstClr val="black"/>
                </a:solidFill>
                <a:cs typeface="Calibri" pitchFamily="34" charset="0"/>
              </a:rPr>
              <a:t>Todos os editais até o momento priorizaram o valor pago pelo uso das radiofrequências e não a expansão da cobertura</a:t>
            </a:r>
            <a:endParaRPr lang="pt-BR" sz="3600" b="1" dirty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0825" y="4084638"/>
            <a:ext cx="4824536" cy="79959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378"/>
            <a:r>
              <a:rPr lang="pt-BR" sz="2025" b="1" dirty="0">
                <a:solidFill>
                  <a:prstClr val="white"/>
                </a:solidFill>
                <a:latin typeface="Calibri" pitchFamily="34" charset="0"/>
              </a:rPr>
              <a:t>Para a faixa de 700 MHz leiloada em 2015 não existem compromissos de cobertura</a:t>
            </a:r>
          </a:p>
        </p:txBody>
      </p:sp>
    </p:spTree>
    <p:extLst>
      <p:ext uri="{BB962C8B-B14F-4D97-AF65-F5344CB8AC3E}">
        <p14:creationId xmlns:p14="http://schemas.microsoft.com/office/powerpoint/2010/main" val="29301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5"/>
          <a:stretch/>
        </p:blipFill>
        <p:spPr>
          <a:xfrm>
            <a:off x="2733951" y="0"/>
            <a:ext cx="6405375" cy="5143500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51520" y="663790"/>
            <a:ext cx="417646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>
                <a:cs typeface="Calibri" pitchFamily="34" charset="0"/>
              </a:rPr>
              <a:t>Nas áreas onde há obrigação de cobertura o desafio são as legislações que dificultam e até impedem a instalação de infraestrutura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50825" y="4084638"/>
            <a:ext cx="4824536" cy="79959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378"/>
            <a:r>
              <a:rPr lang="pt-BR" sz="2025" b="1" dirty="0">
                <a:solidFill>
                  <a:prstClr val="white"/>
                </a:solidFill>
                <a:latin typeface="Calibri" pitchFamily="34" charset="0"/>
              </a:rPr>
              <a:t>Há 300 leis estaduais e municipais que dificultam a instalação de infraestrutura</a:t>
            </a:r>
          </a:p>
        </p:txBody>
      </p:sp>
    </p:spTree>
    <p:extLst>
      <p:ext uri="{BB962C8B-B14F-4D97-AF65-F5344CB8AC3E}">
        <p14:creationId xmlns:p14="http://schemas.microsoft.com/office/powerpoint/2010/main" val="12076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2"/>
          <a:stretch/>
        </p:blipFill>
        <p:spPr>
          <a:xfrm>
            <a:off x="2843808" y="-20538"/>
            <a:ext cx="6300192" cy="5143500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42697" y="201246"/>
            <a:ext cx="4594110" cy="453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3200" b="1" dirty="0">
                <a:cs typeface="Calibri" pitchFamily="34" charset="0"/>
              </a:rPr>
              <a:t>Assim, os questionamentos sobre cobertura e qualidade precisam ser ponderados:</a:t>
            </a: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2400" b="1" i="1" dirty="0">
                <a:cs typeface="Calibri" pitchFamily="34" charset="0"/>
              </a:rPr>
              <a:t>As empresas têm obrigação de cobertura nessas áreas?</a:t>
            </a: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2400" b="1" i="1" dirty="0">
                <a:cs typeface="Calibri" pitchFamily="34" charset="0"/>
              </a:rPr>
              <a:t>Há impedimento para a instalação de antenas nessas áreas?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11960" y="4017960"/>
            <a:ext cx="4765171" cy="10020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Como se punir uma empresas por não cumprir um indicador de qualidade em um município que não deixa instalar antenas?</a:t>
            </a:r>
          </a:p>
        </p:txBody>
      </p:sp>
    </p:spTree>
    <p:extLst>
      <p:ext uri="{BB962C8B-B14F-4D97-AF65-F5344CB8AC3E}">
        <p14:creationId xmlns:p14="http://schemas.microsoft.com/office/powerpoint/2010/main" val="22790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87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3"/>
          <p:cNvSpPr txBox="1">
            <a:spLocks/>
          </p:cNvSpPr>
          <p:nvPr/>
        </p:nvSpPr>
        <p:spPr bwMode="auto">
          <a:xfrm>
            <a:off x="205567" y="324327"/>
            <a:ext cx="3979892" cy="35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chemeClr val="tx1"/>
                </a:solidFill>
              </a:rPr>
              <a:t>as análises de quantidade de reclamações do setor devem considerar a </a:t>
            </a:r>
            <a:r>
              <a:rPr lang="pt-BR" sz="6600" dirty="0">
                <a:solidFill>
                  <a:schemeClr val="accent1">
                    <a:lumMod val="75000"/>
                  </a:schemeClr>
                </a:solidFill>
              </a:rPr>
              <a:t>enorme </a:t>
            </a:r>
            <a:r>
              <a:rPr lang="pt-BR" sz="3200" dirty="0">
                <a:solidFill>
                  <a:schemeClr val="tx1"/>
                </a:solidFill>
              </a:rPr>
              <a:t>quantidade de clientes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69552" y="3939902"/>
            <a:ext cx="3851921" cy="9355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b="1" dirty="0">
                <a:solidFill>
                  <a:srgbClr val="FFFFFF"/>
                </a:solidFill>
                <a:latin typeface="Calibri" pitchFamily="34" charset="0"/>
              </a:rPr>
              <a:t>comparar uma empresa que tem 20.000 clientes com outra que tem 70.000.000 gera distorções</a:t>
            </a:r>
          </a:p>
        </p:txBody>
      </p:sp>
    </p:spTree>
    <p:extLst>
      <p:ext uri="{BB962C8B-B14F-4D97-AF65-F5344CB8AC3E}">
        <p14:creationId xmlns:p14="http://schemas.microsoft.com/office/powerpoint/2010/main" val="24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7279247" y="1054618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4</a:t>
            </a: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152131" y="328870"/>
            <a:ext cx="8812359" cy="4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>
              <a:lnSpc>
                <a:spcPct val="80000"/>
              </a:lnSpc>
            </a:pPr>
            <a:r>
              <a:rPr lang="pt-BR" sz="3200" dirty="0">
                <a:solidFill>
                  <a:schemeClr val="tx1"/>
                </a:solidFill>
                <a:ea typeface="+mn-ea"/>
              </a:rPr>
              <a:t>... e a complexidade e detalhamento dos serviços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82890" y="862717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1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48780" y="1054618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2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046300" y="850367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3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1" y="1139706"/>
            <a:ext cx="2571820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20" y="1331607"/>
            <a:ext cx="2680000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77" y="1139706"/>
            <a:ext cx="2690677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22" y="1331607"/>
            <a:ext cx="2675753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4572000" y="3939901"/>
            <a:ext cx="4584418" cy="7708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400" dirty="0">
                <a:solidFill>
                  <a:srgbClr val="FFFFFF"/>
                </a:solidFill>
                <a:latin typeface="Calibri" pitchFamily="34" charset="0"/>
              </a:rPr>
              <a:t>uma conta de celular possui em média 6 páginas com 420 registros</a:t>
            </a:r>
          </a:p>
        </p:txBody>
      </p:sp>
    </p:spTree>
    <p:extLst>
      <p:ext uri="{BB962C8B-B14F-4D97-AF65-F5344CB8AC3E}">
        <p14:creationId xmlns:p14="http://schemas.microsoft.com/office/powerpoint/2010/main" val="1233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Arco 7"/>
          <p:cNvSpPr/>
          <p:nvPr/>
        </p:nvSpPr>
        <p:spPr>
          <a:xfrm>
            <a:off x="-1710141" y="123011"/>
            <a:ext cx="3551510" cy="4818647"/>
          </a:xfrm>
          <a:prstGeom prst="arc">
            <a:avLst>
              <a:gd name="adj1" fmla="val 17816711"/>
              <a:gd name="adj2" fmla="val 3974961"/>
            </a:avLst>
          </a:prstGeom>
          <a:ln w="285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060705" y="54768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91627" y="623759"/>
            <a:ext cx="5817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Situação do Setor de Telecomunicações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123728" y="1488799"/>
            <a:ext cx="387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Crescimento da Demanda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123728" y="3218879"/>
            <a:ext cx="4474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Monitoramento da Qualidade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0728" y="2353839"/>
            <a:ext cx="65597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Necessidades da Sociedade X Regras do jogo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4083918"/>
            <a:ext cx="2584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Como melhorar?</a:t>
            </a:r>
          </a:p>
        </p:txBody>
      </p:sp>
      <p:sp>
        <p:nvSpPr>
          <p:cNvPr id="18" name="Elipse 17"/>
          <p:cNvSpPr/>
          <p:nvPr/>
        </p:nvSpPr>
        <p:spPr>
          <a:xfrm>
            <a:off x="1403720" y="1414221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ipse 21"/>
          <p:cNvSpPr/>
          <p:nvPr/>
        </p:nvSpPr>
        <p:spPr>
          <a:xfrm>
            <a:off x="1537441" y="228075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Elipse 22"/>
          <p:cNvSpPr/>
          <p:nvPr/>
        </p:nvSpPr>
        <p:spPr>
          <a:xfrm>
            <a:off x="1403720" y="3147295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Elipse 23"/>
          <p:cNvSpPr/>
          <p:nvPr/>
        </p:nvSpPr>
        <p:spPr>
          <a:xfrm>
            <a:off x="967391" y="394374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981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Arco 7"/>
          <p:cNvSpPr/>
          <p:nvPr/>
        </p:nvSpPr>
        <p:spPr>
          <a:xfrm>
            <a:off x="-1710141" y="123011"/>
            <a:ext cx="3551510" cy="4818647"/>
          </a:xfrm>
          <a:prstGeom prst="arc">
            <a:avLst>
              <a:gd name="adj1" fmla="val 17816711"/>
              <a:gd name="adj2" fmla="val 3974961"/>
            </a:avLst>
          </a:prstGeom>
          <a:ln w="285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060705" y="54768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91627" y="623759"/>
            <a:ext cx="5817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Situação do Setor de Telecomunicações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123728" y="1488799"/>
            <a:ext cx="387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Crescimento da Demanda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123728" y="3218879"/>
            <a:ext cx="4474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Monitoramento da Qualidade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0728" y="2353839"/>
            <a:ext cx="65597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Necessidades da Sociedade X Regras do jogo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4083918"/>
            <a:ext cx="2584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Como melhorar?</a:t>
            </a:r>
          </a:p>
        </p:txBody>
      </p:sp>
      <p:sp>
        <p:nvSpPr>
          <p:cNvPr id="18" name="Elipse 17"/>
          <p:cNvSpPr/>
          <p:nvPr/>
        </p:nvSpPr>
        <p:spPr>
          <a:xfrm>
            <a:off x="1403720" y="1414221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ipse 21"/>
          <p:cNvSpPr/>
          <p:nvPr/>
        </p:nvSpPr>
        <p:spPr>
          <a:xfrm>
            <a:off x="1537441" y="228075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Elipse 22"/>
          <p:cNvSpPr/>
          <p:nvPr/>
        </p:nvSpPr>
        <p:spPr>
          <a:xfrm>
            <a:off x="1403720" y="3147295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Elipse 23"/>
          <p:cNvSpPr/>
          <p:nvPr/>
        </p:nvSpPr>
        <p:spPr>
          <a:xfrm>
            <a:off x="967391" y="394374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010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21" y="0"/>
            <a:ext cx="37361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17747" y="1847619"/>
            <a:ext cx="5675376" cy="1832212"/>
          </a:xfrm>
          <a:prstGeom prst="rect">
            <a:avLst/>
          </a:prstGeom>
          <a:noFill/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marL="428604" indent="-428604" defTabSz="914333">
              <a:spcBef>
                <a:spcPts val="900"/>
              </a:spcBef>
              <a:buFont typeface="Arial" pitchFamily="34" charset="0"/>
              <a:buChar char="•"/>
            </a:pPr>
            <a:r>
              <a:rPr lang="pt-BR" sz="2100" b="1" dirty="0">
                <a:solidFill>
                  <a:prstClr val="black"/>
                </a:solidFill>
                <a:latin typeface="Calibri" pitchFamily="34" charset="0"/>
              </a:rPr>
              <a:t>Banda Larga Fixa: 14 indicadores </a:t>
            </a:r>
          </a:p>
          <a:p>
            <a:pPr marL="428604" indent="-428604" defTabSz="914333">
              <a:spcBef>
                <a:spcPts val="900"/>
              </a:spcBef>
              <a:buFont typeface="Arial" pitchFamily="34" charset="0"/>
              <a:buChar char="•"/>
            </a:pPr>
            <a:r>
              <a:rPr lang="pt-BR" sz="2100" b="1" dirty="0">
                <a:solidFill>
                  <a:prstClr val="black"/>
                </a:solidFill>
                <a:latin typeface="Calibri" pitchFamily="34" charset="0"/>
              </a:rPr>
              <a:t>Telefonia móvel: 14 indicadores</a:t>
            </a:r>
          </a:p>
          <a:p>
            <a:pPr marL="428604" indent="-428604" defTabSz="914333">
              <a:spcBef>
                <a:spcPts val="900"/>
              </a:spcBef>
              <a:buFont typeface="Arial" pitchFamily="34" charset="0"/>
              <a:buChar char="•"/>
            </a:pPr>
            <a:r>
              <a:rPr lang="pt-BR" sz="2100" b="1" dirty="0">
                <a:solidFill>
                  <a:prstClr val="black"/>
                </a:solidFill>
                <a:latin typeface="Calibri" pitchFamily="34" charset="0"/>
              </a:rPr>
              <a:t>Telefonia fixa: 16 indicadores</a:t>
            </a:r>
          </a:p>
          <a:p>
            <a:pPr marL="428604" indent="-428604" defTabSz="914333">
              <a:spcBef>
                <a:spcPts val="900"/>
              </a:spcBef>
              <a:buFont typeface="Arial" pitchFamily="34" charset="0"/>
              <a:buChar char="•"/>
            </a:pPr>
            <a:r>
              <a:rPr lang="pt-BR" sz="2100" b="1" dirty="0">
                <a:solidFill>
                  <a:prstClr val="black"/>
                </a:solidFill>
                <a:latin typeface="Calibri" pitchFamily="34" charset="0"/>
              </a:rPr>
              <a:t>TV por assinatura: 10 indicadores</a:t>
            </a:r>
            <a:endParaRPr lang="pt-BR" sz="15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0960" y="3813744"/>
            <a:ext cx="4728950" cy="117724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 defTabSz="914378"/>
            <a:r>
              <a:rPr lang="pt-BR" sz="2400" b="1" dirty="0">
                <a:solidFill>
                  <a:prstClr val="white"/>
                </a:solidFill>
              </a:rPr>
              <a:t>17.920 indicadores monitorados mensalmente por empresa e por DDD: indicadores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7747" y="191973"/>
            <a:ext cx="5247061" cy="146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17" tIns="38959" rIns="77917" bIns="38959" anchor="ctr" anchorCtr="1">
            <a:spAutoFit/>
          </a:bodyPr>
          <a:lstStyle/>
          <a:p>
            <a:pPr algn="ctr" defTabSz="914333">
              <a:spcBef>
                <a:spcPts val="900"/>
              </a:spcBef>
            </a:pPr>
            <a:r>
              <a:rPr lang="pt-BR" sz="3000" b="1" dirty="0">
                <a:solidFill>
                  <a:prstClr val="black"/>
                </a:solidFill>
              </a:rPr>
              <a:t>A Anatel monitora a qualidade dos serviços por meio de indicadores operacionais</a:t>
            </a:r>
          </a:p>
        </p:txBody>
      </p:sp>
    </p:spTree>
    <p:extLst>
      <p:ext uri="{BB962C8B-B14F-4D97-AF65-F5344CB8AC3E}">
        <p14:creationId xmlns:p14="http://schemas.microsoft.com/office/powerpoint/2010/main" val="4181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ítulo 3"/>
          <p:cNvSpPr txBox="1">
            <a:spLocks/>
          </p:cNvSpPr>
          <p:nvPr/>
        </p:nvSpPr>
        <p:spPr bwMode="auto">
          <a:xfrm>
            <a:off x="211410" y="195487"/>
            <a:ext cx="76009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1" name="Título 3"/>
          <p:cNvSpPr txBox="1">
            <a:spLocks/>
          </p:cNvSpPr>
          <p:nvPr/>
        </p:nvSpPr>
        <p:spPr bwMode="auto">
          <a:xfrm>
            <a:off x="329714" y="623966"/>
            <a:ext cx="4104456" cy="245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Em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jul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/14 entrou em vigor o Regulamento Geral de Direitos do Consumidor de Serviços Telecomunicações (RGC)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4872545"/>
            <a:ext cx="4919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RGC: Regulamento Geral de Direitos do Consumidor de Serviços Telecomunicações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5786" y="3374011"/>
            <a:ext cx="4590223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Definido pela Anatel e com o objetivo regular e uniformizar os direitos e obrigações entre consumidores e as prestadoras está sendo revisto agora pela Agência</a:t>
            </a:r>
          </a:p>
        </p:txBody>
      </p:sp>
    </p:spTree>
    <p:extLst>
      <p:ext uri="{BB962C8B-B14F-4D97-AF65-F5344CB8AC3E}">
        <p14:creationId xmlns:p14="http://schemas.microsoft.com/office/powerpoint/2010/main" val="15922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21114" y="1146973"/>
            <a:ext cx="494297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114 artigos com 86 obrigações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Implantações extremamente complexas, extensas e distribuídas em diversas fases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Alterações significativas nos processos das empresas: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alterações em softwares, ferramentas de gestão e na forma de trabalhar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Treinamento de milhares de pessoas: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só nos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call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centers são mais de 220 mil atendentes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Altos investimentos: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estima-se que já foram gastos meio bilhão de reais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Prazos curtos diante do elevado nível de detalhamento das obrigações</a:t>
            </a: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288032" y="195486"/>
            <a:ext cx="4427984" cy="648072"/>
          </a:xfrm>
        </p:spPr>
        <p:txBody>
          <a:bodyPr>
            <a:noAutofit/>
          </a:bodyPr>
          <a:lstStyle/>
          <a:p>
            <a:pPr algn="ctr"/>
            <a:r>
              <a:rPr lang="pt-BR" sz="3200" b="0" dirty="0">
                <a:solidFill>
                  <a:schemeClr val="tx1"/>
                </a:solidFill>
              </a:rPr>
              <a:t>Implantação do RGC</a:t>
            </a:r>
          </a:p>
        </p:txBody>
      </p:sp>
    </p:spTree>
    <p:extLst>
      <p:ext uri="{BB962C8B-B14F-4D97-AF65-F5344CB8AC3E}">
        <p14:creationId xmlns:p14="http://schemas.microsoft.com/office/powerpoint/2010/main" val="272085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87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3"/>
          <p:cNvSpPr txBox="1">
            <a:spLocks/>
          </p:cNvSpPr>
          <p:nvPr/>
        </p:nvSpPr>
        <p:spPr bwMode="auto">
          <a:xfrm>
            <a:off x="205567" y="324328"/>
            <a:ext cx="4366433" cy="35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>
              <a:lnSpc>
                <a:spcPct val="90000"/>
              </a:lnSpc>
            </a:pPr>
            <a:r>
              <a:rPr lang="pt-BR" sz="3225" dirty="0">
                <a:solidFill>
                  <a:schemeClr val="tx1"/>
                </a:solidFill>
              </a:rPr>
              <a:t>Em 2015, </a:t>
            </a:r>
          </a:p>
          <a:p>
            <a:pPr algn="ctr">
              <a:lnSpc>
                <a:spcPct val="90000"/>
              </a:lnSpc>
            </a:pPr>
            <a:r>
              <a:rPr lang="pt-BR" sz="3225" dirty="0">
                <a:solidFill>
                  <a:schemeClr val="tx1"/>
                </a:solidFill>
              </a:rPr>
              <a:t>o Procon registrou </a:t>
            </a:r>
          </a:p>
          <a:p>
            <a:pPr algn="ctr">
              <a:lnSpc>
                <a:spcPct val="90000"/>
              </a:lnSpc>
            </a:pPr>
            <a:r>
              <a:rPr lang="pt-BR" sz="2700" dirty="0">
                <a:solidFill>
                  <a:schemeClr val="tx1"/>
                </a:solidFill>
              </a:rPr>
              <a:t>811 mil</a:t>
            </a:r>
            <a:r>
              <a:rPr lang="pt-BR" sz="3225" dirty="0">
                <a:solidFill>
                  <a:schemeClr val="tx1"/>
                </a:solidFill>
              </a:rPr>
              <a:t> demandas sobre telecomunicações para um universo de </a:t>
            </a:r>
          </a:p>
          <a:p>
            <a:pPr algn="ctr">
              <a:lnSpc>
                <a:spcPct val="90000"/>
              </a:lnSpc>
            </a:pPr>
            <a:r>
              <a:rPr lang="pt-BR" sz="4425" dirty="0">
                <a:solidFill>
                  <a:schemeClr val="tx1"/>
                </a:solidFill>
              </a:rPr>
              <a:t>346 milhões de clientes</a:t>
            </a:r>
            <a:endParaRPr lang="pt-BR" sz="3225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95537" y="3867894"/>
            <a:ext cx="3851921" cy="791502"/>
          </a:xfrm>
          <a:prstGeom prst="rect">
            <a:avLst/>
          </a:prstGeom>
          <a:solidFill>
            <a:schemeClr val="bg2">
              <a:lumMod val="25000"/>
            </a:schemeClr>
          </a:solidFill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sz="2400" b="1" dirty="0">
                <a:solidFill>
                  <a:srgbClr val="FFFFFF"/>
                </a:solidFill>
                <a:latin typeface="Calibri" pitchFamily="34" charset="0"/>
              </a:rPr>
              <a:t>Para cada grupo de 10 mil clientes, 23 reclamam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715" y="4917818"/>
            <a:ext cx="5004763" cy="2423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975" dirty="0">
                <a:cs typeface="Calibri" pitchFamily="34" charset="0"/>
              </a:rPr>
              <a:t>Fonte: SINDEC http://www.idec.org.br/pdf/sumario-boletim-sindec-2015.pdf</a:t>
            </a:r>
          </a:p>
        </p:txBody>
      </p:sp>
    </p:spTree>
    <p:extLst>
      <p:ext uri="{BB962C8B-B14F-4D97-AF65-F5344CB8AC3E}">
        <p14:creationId xmlns:p14="http://schemas.microsoft.com/office/powerpoint/2010/main" val="34820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ítulo 3"/>
          <p:cNvSpPr txBox="1">
            <a:spLocks/>
          </p:cNvSpPr>
          <p:nvPr/>
        </p:nvSpPr>
        <p:spPr bwMode="auto">
          <a:xfrm>
            <a:off x="107504" y="103022"/>
            <a:ext cx="4248473" cy="102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pt-BR" sz="2775" dirty="0">
                <a:solidFill>
                  <a:schemeClr val="tx1"/>
                </a:solidFill>
              </a:rPr>
              <a:t>Índice de Solução Preliminar do Procon 2015</a:t>
            </a:r>
          </a:p>
        </p:txBody>
      </p:sp>
      <p:graphicFrame>
        <p:nvGraphicFramePr>
          <p:cNvPr id="3" name="Gráfico 2"/>
          <p:cNvGraphicFramePr/>
          <p:nvPr>
            <p:extLst/>
          </p:nvPr>
        </p:nvGraphicFramePr>
        <p:xfrm>
          <a:off x="251521" y="1333170"/>
          <a:ext cx="4319480" cy="31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tângulo 9"/>
          <p:cNvSpPr/>
          <p:nvPr/>
        </p:nvSpPr>
        <p:spPr>
          <a:xfrm>
            <a:off x="4788025" y="4084638"/>
            <a:ext cx="4139951" cy="7965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sz="2025" b="1" dirty="0">
                <a:solidFill>
                  <a:srgbClr val="FFFFFF"/>
                </a:solidFill>
                <a:latin typeface="Calibri" pitchFamily="34" charset="0"/>
              </a:rPr>
              <a:t>Telecom é o setor que mais resolve as questões apresentadas no Procon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715" y="4917818"/>
            <a:ext cx="5004763" cy="2423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975" dirty="0">
                <a:cs typeface="Calibri" pitchFamily="34" charset="0"/>
              </a:rPr>
              <a:t>Fonte: SINDEC http://www.idec.org.br/pdf/sumario-boletim-sindec-2015.pdf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3478562" y="1239442"/>
            <a:ext cx="10236" cy="3181889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3502791" y="123944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m</a:t>
            </a:r>
            <a:r>
              <a:rPr lang="pt-BR" sz="1200" b="1" i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édia </a:t>
            </a:r>
            <a:r>
              <a:rPr lang="pt-BR" sz="1200" b="1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79%</a:t>
            </a:r>
          </a:p>
        </p:txBody>
      </p:sp>
    </p:spTree>
    <p:extLst>
      <p:ext uri="{BB962C8B-B14F-4D97-AF65-F5344CB8AC3E}">
        <p14:creationId xmlns:p14="http://schemas.microsoft.com/office/powerpoint/2010/main" val="22529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13" y="257870"/>
            <a:ext cx="3615585" cy="3615585"/>
          </a:xfrm>
          <a:prstGeom prst="rect">
            <a:avLst/>
          </a:prstGeom>
        </p:spPr>
      </p:pic>
      <p:sp>
        <p:nvSpPr>
          <p:cNvPr id="11" name="Título 3"/>
          <p:cNvSpPr txBox="1">
            <a:spLocks/>
          </p:cNvSpPr>
          <p:nvPr/>
        </p:nvSpPr>
        <p:spPr bwMode="auto">
          <a:xfrm>
            <a:off x="179512" y="483518"/>
            <a:ext cx="6115875" cy="219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pt-BR" sz="3000" dirty="0">
                <a:solidFill>
                  <a:schemeClr val="tx1"/>
                </a:solidFill>
              </a:rPr>
              <a:t>Os múltiplos canais de recebimento de demandas dos clientes gera ineficiência nos processos de apuração das demandas</a:t>
            </a:r>
          </a:p>
          <a:p>
            <a:pPr marL="1114017" lvl="2" indent="-428625" eaLnBrk="1" hangingPunct="1">
              <a:spcBef>
                <a:spcPts val="900"/>
              </a:spcBef>
              <a:buFont typeface="Wingdings" pitchFamily="2" charset="2"/>
              <a:buChar char="§"/>
              <a:defRPr/>
            </a:pPr>
            <a:r>
              <a:rPr lang="pt-BR" sz="1800" dirty="0" err="1">
                <a:solidFill>
                  <a:schemeClr val="tx1"/>
                </a:solidFill>
              </a:rPr>
              <a:t>Call</a:t>
            </a:r>
            <a:r>
              <a:rPr lang="pt-BR" sz="1800" dirty="0">
                <a:solidFill>
                  <a:schemeClr val="tx1"/>
                </a:solidFill>
              </a:rPr>
              <a:t> center das prestadoras</a:t>
            </a:r>
          </a:p>
          <a:p>
            <a:pPr marL="1114017" lvl="2" indent="-428625" eaLnBrk="1" hangingPunct="1">
              <a:buFont typeface="Wingdings" pitchFamily="2" charset="2"/>
              <a:buChar char="§"/>
              <a:defRPr/>
            </a:pPr>
            <a:r>
              <a:rPr lang="pt-BR" sz="1800" dirty="0">
                <a:solidFill>
                  <a:schemeClr val="tx1"/>
                </a:solidFill>
              </a:rPr>
              <a:t>Anatel</a:t>
            </a:r>
          </a:p>
          <a:p>
            <a:pPr marL="1114017" lvl="2" indent="-428625" eaLnBrk="1" hangingPunct="1">
              <a:buFont typeface="Wingdings" pitchFamily="2" charset="2"/>
              <a:buChar char="§"/>
              <a:defRPr/>
            </a:pPr>
            <a:r>
              <a:rPr lang="pt-BR" sz="1800" dirty="0" err="1">
                <a:solidFill>
                  <a:schemeClr val="tx1"/>
                </a:solidFill>
              </a:rPr>
              <a:t>Procons</a:t>
            </a:r>
            <a:endParaRPr lang="pt-BR" sz="1800" dirty="0">
              <a:solidFill>
                <a:schemeClr val="tx1"/>
              </a:solidFill>
            </a:endParaRPr>
          </a:p>
          <a:p>
            <a:pPr marL="1114017" lvl="2" indent="-428625" eaLnBrk="1" hangingPunct="1">
              <a:buFont typeface="Wingdings" pitchFamily="2" charset="2"/>
              <a:buChar char="§"/>
              <a:defRPr/>
            </a:pPr>
            <a:r>
              <a:rPr lang="pt-BR" sz="1800" dirty="0" err="1">
                <a:solidFill>
                  <a:schemeClr val="tx1"/>
                </a:solidFill>
              </a:rPr>
              <a:t>Senacon</a:t>
            </a:r>
            <a:r>
              <a:rPr lang="pt-BR" sz="1800" dirty="0">
                <a:solidFill>
                  <a:schemeClr val="tx1"/>
                </a:solidFill>
              </a:rPr>
              <a:t> (Consumidor.gov)</a:t>
            </a:r>
          </a:p>
          <a:p>
            <a:pPr marL="1114017" lvl="2" indent="-428625" eaLnBrk="1" hangingPunct="1">
              <a:buFont typeface="Wingdings" pitchFamily="2" charset="2"/>
              <a:buChar char="§"/>
              <a:defRPr/>
            </a:pPr>
            <a:r>
              <a:rPr lang="pt-BR" sz="1800" dirty="0">
                <a:solidFill>
                  <a:schemeClr val="tx1"/>
                </a:solidFill>
              </a:rPr>
              <a:t>Poder Judiciário</a:t>
            </a:r>
          </a:p>
          <a:p>
            <a:pPr marL="1114017" lvl="2" indent="-428625" eaLnBrk="1" hangingPunct="1">
              <a:buFont typeface="Wingdings" pitchFamily="2" charset="2"/>
              <a:buChar char="§"/>
              <a:defRPr/>
            </a:pPr>
            <a:r>
              <a:rPr lang="pt-BR" sz="1800" dirty="0">
                <a:solidFill>
                  <a:schemeClr val="tx1"/>
                </a:solidFill>
              </a:rPr>
              <a:t>Ministério Público</a:t>
            </a:r>
          </a:p>
          <a:p>
            <a:pPr marL="1114017" lvl="2" indent="-428625" eaLnBrk="1" hangingPunct="1">
              <a:buFont typeface="Wingdings" pitchFamily="2" charset="2"/>
              <a:buChar char="§"/>
              <a:defRPr/>
            </a:pPr>
            <a:r>
              <a:rPr lang="pt-BR" sz="1800" dirty="0">
                <a:solidFill>
                  <a:schemeClr val="tx1"/>
                </a:solidFill>
              </a:rPr>
              <a:t>CNJ</a:t>
            </a:r>
          </a:p>
          <a:p>
            <a:pPr marL="1114017" lvl="2" indent="-428625" eaLnBrk="1" hangingPunct="1">
              <a:buFont typeface="Wingdings" pitchFamily="2" charset="2"/>
              <a:buChar char="§"/>
              <a:defRPr/>
            </a:pPr>
            <a:r>
              <a:rPr lang="pt-BR" sz="1800" dirty="0">
                <a:solidFill>
                  <a:schemeClr val="tx1"/>
                </a:solidFill>
              </a:rPr>
              <a:t>Outros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88024" y="3840692"/>
            <a:ext cx="4137613" cy="91969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b="1" dirty="0">
                <a:solidFill>
                  <a:srgbClr val="FFFFFF"/>
                </a:solidFill>
                <a:latin typeface="Calibri" pitchFamily="34" charset="0"/>
              </a:rPr>
              <a:t>A otimização dos canais permitirá a melhoria no tratamento das reclamações e evitará demandas repetitivas</a:t>
            </a:r>
          </a:p>
        </p:txBody>
      </p:sp>
    </p:spTree>
    <p:extLst>
      <p:ext uri="{BB962C8B-B14F-4D97-AF65-F5344CB8AC3E}">
        <p14:creationId xmlns:p14="http://schemas.microsoft.com/office/powerpoint/2010/main" val="42676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Arco 7"/>
          <p:cNvSpPr/>
          <p:nvPr/>
        </p:nvSpPr>
        <p:spPr>
          <a:xfrm>
            <a:off x="-1710141" y="123011"/>
            <a:ext cx="3551510" cy="4818647"/>
          </a:xfrm>
          <a:prstGeom prst="arc">
            <a:avLst>
              <a:gd name="adj1" fmla="val 17816711"/>
              <a:gd name="adj2" fmla="val 3974961"/>
            </a:avLst>
          </a:prstGeom>
          <a:ln w="285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060705" y="547683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91627" y="623759"/>
            <a:ext cx="5817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Situação do Setor de Telecomunicações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123728" y="1488799"/>
            <a:ext cx="387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Crescimento da Demanda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123728" y="3218879"/>
            <a:ext cx="4474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Monitoramento da Qualidade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0728" y="2353839"/>
            <a:ext cx="65597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>
                <a:solidFill>
                  <a:schemeClr val="bg1">
                    <a:lumMod val="75000"/>
                  </a:schemeClr>
                </a:solidFill>
              </a:rPr>
              <a:t>Necessidades da Sociedade X Regras do jogo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4083918"/>
            <a:ext cx="2584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pt-BR" sz="2700" b="1" dirty="0"/>
              <a:t>Como melhorar?</a:t>
            </a:r>
          </a:p>
        </p:txBody>
      </p:sp>
      <p:sp>
        <p:nvSpPr>
          <p:cNvPr id="18" name="Elipse 17"/>
          <p:cNvSpPr/>
          <p:nvPr/>
        </p:nvSpPr>
        <p:spPr>
          <a:xfrm>
            <a:off x="1403720" y="1414221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ipse 21"/>
          <p:cNvSpPr/>
          <p:nvPr/>
        </p:nvSpPr>
        <p:spPr>
          <a:xfrm>
            <a:off x="1537441" y="228075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Elipse 22"/>
          <p:cNvSpPr/>
          <p:nvPr/>
        </p:nvSpPr>
        <p:spPr>
          <a:xfrm>
            <a:off x="1403720" y="3147295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Elipse 23"/>
          <p:cNvSpPr/>
          <p:nvPr/>
        </p:nvSpPr>
        <p:spPr>
          <a:xfrm>
            <a:off x="967391" y="3943749"/>
            <a:ext cx="648000" cy="6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813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Seta: para a Direita 10"/>
          <p:cNvSpPr/>
          <p:nvPr/>
        </p:nvSpPr>
        <p:spPr>
          <a:xfrm rot="16200000">
            <a:off x="3454832" y="2551079"/>
            <a:ext cx="2234340" cy="1912605"/>
          </a:xfrm>
          <a:prstGeom prst="rightArrow">
            <a:avLst>
              <a:gd name="adj1" fmla="val 41208"/>
              <a:gd name="adj2" fmla="val 58792"/>
            </a:avLst>
          </a:prstGeom>
          <a:gradFill flip="none" rotWithShape="1">
            <a:gsLst>
              <a:gs pos="0">
                <a:schemeClr val="bg1"/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841690" y="468806"/>
            <a:ext cx="3548324" cy="1571231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1" indent="0" algn="ct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Como melhorar? </a:t>
            </a:r>
          </a:p>
          <a:p>
            <a:pPr marL="0" marR="0" lvl="1" indent="0" algn="ct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reduzir o tempo entre o investimento disponível e sua efetiva aplicação na expansão das  redes </a:t>
            </a:r>
          </a:p>
        </p:txBody>
      </p:sp>
      <p:sp>
        <p:nvSpPr>
          <p:cNvPr id="13" name="Seta: para a Direita 12"/>
          <p:cNvSpPr/>
          <p:nvPr/>
        </p:nvSpPr>
        <p:spPr>
          <a:xfrm rot="13204273">
            <a:off x="6620230" y="1393089"/>
            <a:ext cx="2234340" cy="1912605"/>
          </a:xfrm>
          <a:prstGeom prst="rightArrow">
            <a:avLst>
              <a:gd name="adj1" fmla="val 41208"/>
              <a:gd name="adj2" fmla="val 58792"/>
            </a:avLst>
          </a:prstGeom>
          <a:gradFill flip="none" rotWithShape="1">
            <a:gsLst>
              <a:gs pos="0">
                <a:schemeClr val="bg1"/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Seta: para a Direita 13"/>
          <p:cNvSpPr/>
          <p:nvPr/>
        </p:nvSpPr>
        <p:spPr>
          <a:xfrm rot="8349665" flipH="1">
            <a:off x="440971" y="1396165"/>
            <a:ext cx="2234340" cy="1912605"/>
          </a:xfrm>
          <a:prstGeom prst="rightArrow">
            <a:avLst>
              <a:gd name="adj1" fmla="val 41208"/>
              <a:gd name="adj2" fmla="val 58792"/>
            </a:avLst>
          </a:prstGeom>
          <a:gradFill flip="none" rotWithShape="1">
            <a:gsLst>
              <a:gs pos="0">
                <a:schemeClr val="bg1"/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294976" y="3111617"/>
            <a:ext cx="2683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D6EC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Legislações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que possibilitem e incentivem os investimentos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6469" y="3147819"/>
            <a:ext cx="227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Processos de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D6EC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licenciamento ágeis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6EC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436026" y="4271063"/>
            <a:ext cx="227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$$$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D6EC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Investimentos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6EC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7199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195486"/>
            <a:ext cx="1731127" cy="84676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67012" y="320044"/>
            <a:ext cx="507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Processos de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D6EC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licenciamento ágeis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6EC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0824" y="1438781"/>
            <a:ext cx="64814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Desafio de lidar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 com 5.570 Prefeituras, cada qual com sua regra específica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400" b="1" dirty="0">
                <a:latin typeface="Calibri"/>
              </a:rPr>
              <a:t>Excesso de burocracias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Processos onerosos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400" b="1" dirty="0">
                <a:latin typeface="Calibri"/>
              </a:rPr>
              <a:t>Pouco conhecimento sobre o funcionamento dos serviços de telecomunicações</a:t>
            </a:r>
            <a:endParaRPr kumimoji="0" lang="pt-BR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5268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353" y="194917"/>
            <a:ext cx="1707028" cy="83498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67012" y="320044"/>
            <a:ext cx="507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D6EC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Investimentos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6EC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0824" y="1436876"/>
            <a:ext cx="648141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Desafio enorme de manter o nível de investimento frente à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 necessidade crescente de infraestrutura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400" b="1" dirty="0">
                <a:latin typeface="Calibri"/>
              </a:rPr>
              <a:t>Utilização dos fundos setoriais em áreas não rentáveis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Editais focado em ampliação da cobertura: ganha o leilão quem oferecer a maior cobertura em menor tempo</a:t>
            </a:r>
          </a:p>
        </p:txBody>
      </p:sp>
    </p:spTree>
    <p:extLst>
      <p:ext uri="{BB962C8B-B14F-4D97-AF65-F5344CB8AC3E}">
        <p14:creationId xmlns:p14="http://schemas.microsoft.com/office/powerpoint/2010/main" val="1801903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e 2"/>
          <p:cNvSpPr/>
          <p:nvPr/>
        </p:nvSpPr>
        <p:spPr>
          <a:xfrm>
            <a:off x="215780" y="1768633"/>
            <a:ext cx="2232000" cy="2232248"/>
          </a:xfrm>
          <a:prstGeom prst="ellipse">
            <a:avLst/>
          </a:prstGeom>
          <a:solidFill>
            <a:srgbClr val="0070C0"/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98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2556236" y="1026453"/>
            <a:ext cx="2052000" cy="2052000"/>
          </a:xfrm>
          <a:prstGeom prst="ellipse">
            <a:avLst/>
          </a:prstGeom>
          <a:solidFill>
            <a:srgbClr val="CC0066"/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98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2310929" y="3251960"/>
            <a:ext cx="1764000" cy="1764000"/>
          </a:xfrm>
          <a:prstGeom prst="ellipse">
            <a:avLst/>
          </a:prstGeom>
          <a:solidFill>
            <a:srgbClr val="1FB3C3"/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98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4225975" y="2826453"/>
            <a:ext cx="1440000" cy="1440000"/>
          </a:xfrm>
          <a:prstGeom prst="ellipse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98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43402" y="2736686"/>
            <a:ext cx="1776753" cy="111028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 defTabSz="914198">
              <a:lnSpc>
                <a:spcPct val="90000"/>
              </a:lnSpc>
            </a:pPr>
            <a:r>
              <a:rPr lang="pt-BR" sz="37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251</a:t>
            </a:r>
          </a:p>
          <a:p>
            <a:pPr algn="ctr" defTabSz="914198">
              <a:lnSpc>
                <a:spcPct val="90000"/>
              </a:lnSpc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 de celulares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51350" y="1826440"/>
            <a:ext cx="1861773" cy="116337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 defTabSz="914198">
              <a:lnSpc>
                <a:spcPct val="80000"/>
              </a:lnSpc>
            </a:pPr>
            <a:r>
              <a:rPr lang="pt-BR" sz="37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224 </a:t>
            </a:r>
          </a:p>
          <a:p>
            <a:pPr algn="ctr" defTabSz="914198">
              <a:lnSpc>
                <a:spcPct val="80000"/>
              </a:lnSpc>
            </a:pPr>
            <a:r>
              <a:rPr lang="pt-BR" sz="16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 de acessos em banda</a:t>
            </a:r>
          </a:p>
          <a:p>
            <a:pPr algn="ctr" defTabSz="914198">
              <a:lnSpc>
                <a:spcPct val="80000"/>
              </a:lnSpc>
            </a:pPr>
            <a:r>
              <a:rPr lang="pt-BR" sz="16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larga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455743" y="3792814"/>
            <a:ext cx="1474375" cy="102718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 defTabSz="914198">
              <a:lnSpc>
                <a:spcPct val="90000"/>
              </a:lnSpc>
            </a:pPr>
            <a:r>
              <a:rPr lang="pt-BR" sz="37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br>
              <a:rPr lang="pt-BR" sz="397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 de telefones fixos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285360" y="3366270"/>
            <a:ext cx="1321230" cy="795193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 defTabSz="914198">
              <a:lnSpc>
                <a:spcPct val="70000"/>
              </a:lnSpc>
            </a:pPr>
            <a:r>
              <a:rPr lang="pt-BR" sz="37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pt-BR" sz="397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198">
              <a:lnSpc>
                <a:spcPct val="70000"/>
              </a:lnSpc>
            </a:pPr>
            <a:r>
              <a:rPr lang="pt-BR" sz="127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 TV por assinatura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60872" y="176876"/>
            <a:ext cx="6962883" cy="584751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defTabSz="914198"/>
            <a:r>
              <a:rPr lang="pt-BR" sz="3200" b="1" dirty="0">
                <a:solidFill>
                  <a:prstClr val="black"/>
                </a:solidFill>
              </a:rPr>
              <a:t>Números do Setor de Telecomunicações</a:t>
            </a:r>
          </a:p>
        </p:txBody>
      </p:sp>
      <p:pic>
        <p:nvPicPr>
          <p:cNvPr id="1028" name="Picture 4" descr="http://www.iconsdb.com/icons/preview/white/phone-46-x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53" y="3293229"/>
            <a:ext cx="628354" cy="6283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8" y="1931695"/>
            <a:ext cx="796001" cy="796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http://amxstudio.com.br/images/52fe50a4f6490e433f000a2c_Icon-Tablet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24377" y="1082461"/>
            <a:ext cx="715721" cy="828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iconsdb.com/icons/preview/white/tv-xx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33" y="2870031"/>
            <a:ext cx="466685" cy="4666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3" y="194917"/>
            <a:ext cx="1707028" cy="83498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67012" y="320044"/>
            <a:ext cx="596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2400" b="1" dirty="0">
                <a:solidFill>
                  <a:srgbClr val="D6ECFF">
                    <a:lumMod val="50000"/>
                  </a:srgbClr>
                </a:solidFill>
                <a:latin typeface="Calibri"/>
              </a:rPr>
              <a:t>Legislações</a:t>
            </a:r>
            <a:r>
              <a:rPr lang="pt-BR" sz="2400" b="1" dirty="0">
                <a:solidFill>
                  <a:srgbClr val="212745"/>
                </a:solidFill>
                <a:latin typeface="Calibri"/>
              </a:rPr>
              <a:t> </a:t>
            </a:r>
            <a:r>
              <a:rPr lang="pt-BR" sz="2400" b="1" dirty="0">
                <a:latin typeface="Calibri"/>
              </a:rPr>
              <a:t>que possibilitem e incentivem os investimentos</a:t>
            </a:r>
            <a:endParaRPr lang="en-US" sz="2400" b="1" dirty="0">
              <a:latin typeface="Calibri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0824" y="1429845"/>
            <a:ext cx="64814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Adequação das legislações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 municipais e estaduais à Lei Geral de Antenas</a:t>
            </a: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400" b="1" dirty="0">
                <a:latin typeface="Calibri"/>
              </a:rPr>
              <a:t>Atendimento do disposto na LGA sobre a cobrança de preços públicos por uso de faixa de domínio de bens de uso comum do povo </a:t>
            </a:r>
            <a:endParaRPr kumimoji="0" lang="pt-BR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65986" y="3838873"/>
            <a:ext cx="6412027" cy="92333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 aprovação do PLC 79/16, que permite a adaptação da outorga de serviço de telecomunicações de concessão para autorização, é fundamental estimular os investimentos no Setor</a:t>
            </a:r>
          </a:p>
        </p:txBody>
      </p:sp>
    </p:spTree>
    <p:extLst>
      <p:ext uri="{BB962C8B-B14F-4D97-AF65-F5344CB8AC3E}">
        <p14:creationId xmlns:p14="http://schemas.microsoft.com/office/powerpoint/2010/main" val="310712726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3"/>
          <a:stretch/>
        </p:blipFill>
        <p:spPr>
          <a:xfrm>
            <a:off x="-8043" y="0"/>
            <a:ext cx="9150213" cy="5143500"/>
          </a:xfrm>
          <a:prstGeom prst="rect">
            <a:avLst/>
          </a:prstGeom>
        </p:spPr>
      </p:pic>
      <p:sp>
        <p:nvSpPr>
          <p:cNvPr id="3" name="Título 3"/>
          <p:cNvSpPr txBox="1">
            <a:spLocks/>
          </p:cNvSpPr>
          <p:nvPr/>
        </p:nvSpPr>
        <p:spPr bwMode="auto">
          <a:xfrm>
            <a:off x="179512" y="267494"/>
            <a:ext cx="6409060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a prestação dos serviços de telecomunicações com </a:t>
            </a:r>
            <a:r>
              <a:rPr lang="pt-BR" dirty="0">
                <a:solidFill>
                  <a:schemeClr val="bg1"/>
                </a:solidFill>
              </a:rPr>
              <a:t>qualidade </a:t>
            </a:r>
            <a:r>
              <a:rPr lang="pt-BR" dirty="0">
                <a:solidFill>
                  <a:schemeClr val="tx1"/>
                </a:solidFill>
              </a:rPr>
              <a:t>e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cobertura adequada </a:t>
            </a:r>
            <a:r>
              <a:rPr lang="pt-BR" dirty="0">
                <a:solidFill>
                  <a:schemeClr val="tx1"/>
                </a:solidFill>
              </a:rPr>
              <a:t>depende da </a:t>
            </a:r>
            <a:r>
              <a:rPr lang="pt-BR" dirty="0">
                <a:solidFill>
                  <a:schemeClr val="bg1"/>
                </a:solidFill>
              </a:rPr>
              <a:t>instalação</a:t>
            </a:r>
            <a:r>
              <a:rPr lang="pt-BR" dirty="0"/>
              <a:t> </a:t>
            </a:r>
            <a:r>
              <a:rPr lang="pt-BR" dirty="0">
                <a:solidFill>
                  <a:schemeClr val="tx1"/>
                </a:solidFill>
              </a:rPr>
              <a:t>e da </a:t>
            </a:r>
            <a:r>
              <a:rPr lang="pt-BR" dirty="0">
                <a:solidFill>
                  <a:schemeClr val="bg1"/>
                </a:solidFill>
              </a:rPr>
              <a:t>ampliação</a:t>
            </a:r>
            <a:r>
              <a:rPr lang="pt-BR" dirty="0"/>
              <a:t> </a:t>
            </a:r>
            <a:r>
              <a:rPr lang="pt-BR" dirty="0">
                <a:solidFill>
                  <a:schemeClr val="tx1"/>
                </a:solidFill>
              </a:rPr>
              <a:t>da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infraestrutura</a:t>
            </a:r>
            <a:r>
              <a:rPr lang="pt-BR" dirty="0"/>
              <a:t> </a:t>
            </a:r>
            <a:r>
              <a:rPr lang="pt-BR" dirty="0">
                <a:solidFill>
                  <a:schemeClr val="tx1"/>
                </a:solidFill>
              </a:rPr>
              <a:t>em</a:t>
            </a:r>
            <a:r>
              <a:rPr lang="pt-BR" dirty="0"/>
              <a:t> </a:t>
            </a:r>
          </a:p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todo País</a:t>
            </a:r>
          </a:p>
        </p:txBody>
      </p:sp>
      <p:sp>
        <p:nvSpPr>
          <p:cNvPr id="5" name="Retângulo 4"/>
          <p:cNvSpPr/>
          <p:nvPr/>
        </p:nvSpPr>
        <p:spPr>
          <a:xfrm>
            <a:off x="1280671" y="3874261"/>
            <a:ext cx="441588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é fundamental a definição de regras que incentivem a 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</a:rPr>
              <a:t>expansão dos serviços 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e a implantação de 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</a:rPr>
              <a:t>novas tecnologias</a:t>
            </a:r>
          </a:p>
        </p:txBody>
      </p:sp>
    </p:spTree>
    <p:extLst>
      <p:ext uri="{BB962C8B-B14F-4D97-AF65-F5344CB8AC3E}">
        <p14:creationId xmlns:p14="http://schemas.microsoft.com/office/powerpoint/2010/main" val="907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03100" cy="5143500"/>
          </a:xfrm>
          <a:prstGeom prst="rect">
            <a:avLst/>
          </a:prstGeom>
        </p:spPr>
      </p:pic>
      <p:sp>
        <p:nvSpPr>
          <p:cNvPr id="28" name="Título 5"/>
          <p:cNvSpPr>
            <a:spLocks noGrp="1"/>
          </p:cNvSpPr>
          <p:nvPr>
            <p:ph type="title"/>
          </p:nvPr>
        </p:nvSpPr>
        <p:spPr>
          <a:xfrm>
            <a:off x="4544616" y="1401101"/>
            <a:ext cx="4599384" cy="1007815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6000" b="1" cap="smal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Carlos Duprat</a:t>
            </a:r>
            <a:endParaRPr sz="2775" b="1" cap="small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572000" y="2340950"/>
            <a:ext cx="4194387" cy="40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6" tIns="45688" rIns="91376" bIns="456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25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b="1" kern="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carlosduprat@sinditelebrasil.org.br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978" y="3316520"/>
            <a:ext cx="2737019" cy="7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181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53" y="0"/>
            <a:ext cx="4600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440357" y="4206834"/>
            <a:ext cx="3816424" cy="64866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marL="0" lvl="1" algn="ctr" defTabSz="913995">
              <a:lnSpc>
                <a:spcPct val="90000"/>
              </a:lnSpc>
            </a:pPr>
            <a:r>
              <a:rPr lang="pt-BR" sz="2000" b="1" dirty="0">
                <a:solidFill>
                  <a:srgbClr val="FFFFFF"/>
                </a:solidFill>
                <a:latin typeface="Calibri" pitchFamily="34" charset="0"/>
              </a:rPr>
              <a:t>Em 2015 os investimentos alcançaram 21% da receita líquida</a:t>
            </a:r>
            <a:endParaRPr lang="pt-BR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02981" y="1132193"/>
            <a:ext cx="389157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2" tIns="45690" rIns="91382" bIns="45690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3995" eaLnBrk="1" hangingPunct="1">
              <a:lnSpc>
                <a:spcPct val="90000"/>
              </a:lnSpc>
            </a:pPr>
            <a:r>
              <a:rPr lang="pt-BR" sz="8800" b="1" dirty="0">
                <a:solidFill>
                  <a:srgbClr val="738AC8">
                    <a:lumMod val="75000"/>
                  </a:srgbClr>
                </a:solidFill>
                <a:cs typeface="Calibri" pitchFamily="34" charset="0"/>
              </a:rPr>
              <a:t>R$ 29 </a:t>
            </a:r>
            <a:endParaRPr lang="pt-BR" sz="8000" b="1" dirty="0">
              <a:solidFill>
                <a:srgbClr val="738AC8">
                  <a:lumMod val="75000"/>
                </a:srgbClr>
              </a:solidFill>
              <a:cs typeface="Calibri" pitchFamily="34" charset="0"/>
            </a:endParaRPr>
          </a:p>
          <a:p>
            <a:pPr algn="ctr" defTabSz="913995" eaLnBrk="1" hangingPunct="1">
              <a:lnSpc>
                <a:spcPct val="90000"/>
              </a:lnSpc>
            </a:pPr>
            <a:r>
              <a:rPr lang="pt-BR" sz="4000" b="1" dirty="0">
                <a:solidFill>
                  <a:prstClr val="black"/>
                </a:solidFill>
                <a:cs typeface="Calibri" pitchFamily="34" charset="0"/>
              </a:rPr>
              <a:t>bilhões de </a:t>
            </a:r>
            <a:r>
              <a:rPr lang="pt-BR" sz="4800" b="1" dirty="0">
                <a:solidFill>
                  <a:srgbClr val="738AC8">
                    <a:lumMod val="75000"/>
                  </a:srgbClr>
                </a:solidFill>
                <a:cs typeface="Calibri" pitchFamily="34" charset="0"/>
              </a:rPr>
              <a:t>investimentos</a:t>
            </a:r>
            <a:r>
              <a:rPr lang="pt-BR" sz="48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pt-BR" sz="4000" b="1" dirty="0">
                <a:solidFill>
                  <a:prstClr val="black"/>
                </a:solidFill>
                <a:cs typeface="Calibri" pitchFamily="34" charset="0"/>
              </a:rPr>
              <a:t>em 2015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448" y="4706987"/>
            <a:ext cx="5647446" cy="461655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995"/>
            <a:r>
              <a:rPr lang="pt-BR" sz="1200" dirty="0">
                <a:solidFill>
                  <a:prstClr val="black"/>
                </a:solidFill>
              </a:rPr>
              <a:t>Fonte: Telebrasil. </a:t>
            </a:r>
          </a:p>
          <a:p>
            <a:pPr defTabSz="913995"/>
            <a:r>
              <a:rPr lang="pt-BR" sz="1200" dirty="0">
                <a:solidFill>
                  <a:prstClr val="black"/>
                </a:solidFill>
              </a:rPr>
              <a:t>*não inclui o pagamento de licenças.</a:t>
            </a:r>
          </a:p>
        </p:txBody>
      </p:sp>
      <p:graphicFrame>
        <p:nvGraphicFramePr>
          <p:cNvPr id="11" name="Gráfico 10"/>
          <p:cNvGraphicFramePr/>
          <p:nvPr>
            <p:extLst/>
          </p:nvPr>
        </p:nvGraphicFramePr>
        <p:xfrm>
          <a:off x="4044917" y="572697"/>
          <a:ext cx="4522467" cy="342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440361" y="773083"/>
            <a:ext cx="1645438" cy="538571"/>
          </a:xfrm>
          <a:prstGeom prst="rect">
            <a:avLst/>
          </a:prstGeom>
          <a:noFill/>
        </p:spPr>
        <p:txBody>
          <a:bodyPr wrap="none" lIns="91402" tIns="45701" rIns="91402" bIns="45701" rtlCol="0">
            <a:spAutoFit/>
          </a:bodyPr>
          <a:lstStyle/>
          <a:p>
            <a:pPr defTabSz="913995"/>
            <a:r>
              <a:rPr lang="pt-BR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Investimentos*</a:t>
            </a:r>
          </a:p>
          <a:p>
            <a:pPr defTabSz="913995"/>
            <a:r>
              <a:rPr lang="pt-BR" sz="1100" b="1" i="1" dirty="0">
                <a:solidFill>
                  <a:prstClr val="black"/>
                </a:solidFill>
              </a:rPr>
              <a:t>R$ bilhões</a:t>
            </a:r>
            <a:endParaRPr lang="en-US" sz="11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 bwMode="auto">
          <a:xfrm>
            <a:off x="56753" y="1492269"/>
            <a:ext cx="427752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2" tIns="45690" rIns="91382" bIns="45690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3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738AC8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R$ 60 </a:t>
            </a:r>
            <a:endParaRPr kumimoji="0" lang="pt-BR" sz="8800" b="1" i="0" u="none" strike="noStrike" kern="1200" cap="none" spc="0" normalizeH="0" baseline="0" noProof="0" dirty="0">
              <a:ln>
                <a:noFill/>
              </a:ln>
              <a:solidFill>
                <a:srgbClr val="738AC8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3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bilhões de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474B78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tributos recolhidos</a:t>
            </a:r>
          </a:p>
          <a:p>
            <a:pPr marL="0" marR="0" lvl="0" indent="0" algn="ctr" defTabSz="913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em 2015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448" y="4887068"/>
            <a:ext cx="5647446" cy="276989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marL="0" marR="0" lvl="0" indent="0" algn="l" defTabSz="9139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Fonte: Telebrasil.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47721232"/>
              </p:ext>
            </p:extLst>
          </p:nvPr>
        </p:nvGraphicFramePr>
        <p:xfrm>
          <a:off x="4720448" y="681044"/>
          <a:ext cx="4244040" cy="369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932047" y="555541"/>
            <a:ext cx="3565451" cy="538571"/>
          </a:xfrm>
          <a:prstGeom prst="rect">
            <a:avLst/>
          </a:prstGeom>
          <a:noFill/>
        </p:spPr>
        <p:txBody>
          <a:bodyPr wrap="none" lIns="91402" tIns="45701" rIns="91402" bIns="45701" rtlCol="0">
            <a:spAutoFit/>
          </a:bodyPr>
          <a:lstStyle/>
          <a:p>
            <a:pPr marL="0" marR="0" lvl="0" indent="0" algn="l" defTabSz="9139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Tributos e % sobre a Receita líquida</a:t>
            </a:r>
          </a:p>
          <a:p>
            <a:pPr marL="0" marR="0" lvl="0" indent="0" algn="l" defTabSz="9139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R$ bilhões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915818" y="4440770"/>
            <a:ext cx="4446308" cy="584775"/>
          </a:xfrm>
          <a:prstGeom prst="rect">
            <a:avLst/>
          </a:prstGeom>
          <a:solidFill>
            <a:schemeClr val="accent5"/>
          </a:solidFill>
        </p:spPr>
        <p:txBody>
          <a:bodyPr wrap="square" lIns="91402" tIns="45701" rIns="91402" bIns="45701" rtlCol="0">
            <a:spAutoFit/>
          </a:bodyPr>
          <a:lstStyle/>
          <a:p>
            <a:pPr marL="0" marR="0" lvl="0" indent="0" algn="ctr" defTabSz="9139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 2002 a 2015 os tributos recolhidos cresceram  204% enquanto a receita líquida cresceu 146%</a:t>
            </a:r>
          </a:p>
        </p:txBody>
      </p:sp>
    </p:spTree>
    <p:extLst>
      <p:ext uri="{BB962C8B-B14F-4D97-AF65-F5344CB8AC3E}">
        <p14:creationId xmlns:p14="http://schemas.microsoft.com/office/powerpoint/2010/main" val="25201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3" b="4119"/>
          <a:stretch/>
        </p:blipFill>
        <p:spPr>
          <a:xfrm>
            <a:off x="4572007" y="8692"/>
            <a:ext cx="4583369" cy="5141945"/>
          </a:xfrm>
          <a:prstGeom prst="rect">
            <a:avLst/>
          </a:prstGeom>
        </p:spPr>
      </p:pic>
      <p:sp>
        <p:nvSpPr>
          <p:cNvPr id="4" name="Título 3"/>
          <p:cNvSpPr txBox="1">
            <a:spLocks/>
          </p:cNvSpPr>
          <p:nvPr/>
        </p:nvSpPr>
        <p:spPr bwMode="auto">
          <a:xfrm>
            <a:off x="220253" y="460679"/>
            <a:ext cx="4856715" cy="316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8" tIns="45614" rIns="91228" bIns="45614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2173" eaLnBrk="1" hangingPunct="1"/>
            <a:r>
              <a:rPr lang="pt-BR" sz="3600" b="1" dirty="0">
                <a:solidFill>
                  <a:prstClr val="black"/>
                </a:solidFill>
                <a:cs typeface="Calibri" pitchFamily="34" charset="0"/>
              </a:rPr>
              <a:t>Desde 2001 já foram arrecadados mais de </a:t>
            </a:r>
          </a:p>
          <a:p>
            <a:pPr algn="ctr" defTabSz="912173" eaLnBrk="1" hangingPunct="1"/>
            <a:r>
              <a:rPr lang="pt-BR" sz="3975" b="1" dirty="0">
                <a:solidFill>
                  <a:srgbClr val="C00000"/>
                </a:solidFill>
                <a:cs typeface="Calibri" pitchFamily="34" charset="0"/>
              </a:rPr>
              <a:t>R$ 90 bilhões </a:t>
            </a:r>
          </a:p>
          <a:p>
            <a:pPr algn="ctr" defTabSz="912173" eaLnBrk="1" hangingPunct="1"/>
            <a:r>
              <a:rPr lang="pt-BR" sz="3600" b="1" dirty="0">
                <a:solidFill>
                  <a:prstClr val="black"/>
                </a:solidFill>
                <a:cs typeface="Calibri" pitchFamily="34" charset="0"/>
              </a:rPr>
              <a:t>para os fundos setoriais e apenas </a:t>
            </a:r>
          </a:p>
          <a:p>
            <a:pPr algn="ctr" defTabSz="912173" eaLnBrk="1" hangingPunct="1"/>
            <a:r>
              <a:rPr lang="pt-BR" sz="3975" b="1" dirty="0">
                <a:solidFill>
                  <a:srgbClr val="C00000"/>
                </a:solidFill>
                <a:cs typeface="Calibri" pitchFamily="34" charset="0"/>
              </a:rPr>
              <a:t>7% foram aplicados</a:t>
            </a:r>
            <a:endParaRPr lang="pt-BR" b="1" i="1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9473" y="4624463"/>
            <a:ext cx="8926636" cy="493971"/>
          </a:xfrm>
          <a:prstGeom prst="rect">
            <a:avLst/>
          </a:prstGeom>
          <a:noFill/>
        </p:spPr>
        <p:txBody>
          <a:bodyPr wrap="square" lIns="77715" tIns="38857" rIns="77715" bIns="38857" rtlCol="0">
            <a:spAutoFit/>
          </a:bodyPr>
          <a:lstStyle/>
          <a:p>
            <a:pPr defTabSz="912173"/>
            <a:r>
              <a:rPr lang="pt-BR" sz="900" dirty="0">
                <a:solidFill>
                  <a:prstClr val="black"/>
                </a:solidFill>
              </a:rPr>
              <a:t>Fonte: Telebrasil. Fundos Setoriais: FUST, FISTEL e </a:t>
            </a:r>
            <a:r>
              <a:rPr lang="pt-BR" sz="900" dirty="0" err="1">
                <a:solidFill>
                  <a:prstClr val="black"/>
                </a:solidFill>
              </a:rPr>
              <a:t>Funttel</a:t>
            </a:r>
            <a:r>
              <a:rPr lang="pt-BR" sz="900" dirty="0">
                <a:solidFill>
                  <a:prstClr val="black"/>
                </a:solidFill>
              </a:rPr>
              <a:t>, dados atualizados para 2015. </a:t>
            </a:r>
          </a:p>
          <a:p>
            <a:pPr defTabSz="912173"/>
            <a:r>
              <a:rPr lang="pt-BR" sz="900" dirty="0">
                <a:solidFill>
                  <a:prstClr val="black"/>
                </a:solidFill>
              </a:rPr>
              <a:t>CFRP (Contribuição para Fomento da Radiodifusão Pública): grande parte do valor é depositado em juízo</a:t>
            </a:r>
          </a:p>
          <a:p>
            <a:pPr defTabSz="912173"/>
            <a:r>
              <a:rPr lang="pt-BR" sz="900" dirty="0" err="1">
                <a:solidFill>
                  <a:prstClr val="black"/>
                </a:solidFill>
              </a:rPr>
              <a:t>Condecine</a:t>
            </a:r>
            <a:r>
              <a:rPr lang="pt-BR" sz="900" dirty="0">
                <a:solidFill>
                  <a:prstClr val="black"/>
                </a:solidFill>
              </a:rPr>
              <a:t> (Contribuição para o Desenvolvimento da Indústria Cinematográfica Nacional): da arrecadação total entre 2012 e 2015 apenas 47% foram aplicados</a:t>
            </a:r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4644008" y="543139"/>
          <a:ext cx="4320480" cy="433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75181" y="3814016"/>
            <a:ext cx="4146859" cy="623246"/>
          </a:xfrm>
          <a:prstGeom prst="rect">
            <a:avLst/>
          </a:prstGeom>
          <a:solidFill>
            <a:srgbClr val="C00000"/>
          </a:solidFill>
        </p:spPr>
        <p:txBody>
          <a:bodyPr wrap="square" lIns="68456" tIns="34289" rIns="68456" bIns="34289" rtlCol="0">
            <a:spAutoFit/>
          </a:bodyPr>
          <a:lstStyle/>
          <a:p>
            <a:pPr algn="ctr" defTabSz="684100"/>
            <a:r>
              <a:rPr lang="pt-BR" b="1" dirty="0">
                <a:solidFill>
                  <a:prstClr val="white"/>
                </a:solidFill>
              </a:rPr>
              <a:t>E mais R$ 5 bilhões para a </a:t>
            </a:r>
            <a:r>
              <a:rPr lang="pt-BR" b="1" dirty="0" err="1">
                <a:solidFill>
                  <a:prstClr val="white"/>
                </a:solidFill>
              </a:rPr>
              <a:t>Condecine</a:t>
            </a:r>
            <a:r>
              <a:rPr lang="pt-BR" b="1" dirty="0">
                <a:solidFill>
                  <a:prstClr val="white"/>
                </a:solidFill>
              </a:rPr>
              <a:t> e CFRP que não são destinados a </a:t>
            </a:r>
            <a:r>
              <a:rPr lang="pt-BR" b="1" dirty="0" err="1">
                <a:solidFill>
                  <a:prstClr val="white"/>
                </a:solidFill>
              </a:rPr>
              <a:t>telecom</a:t>
            </a:r>
            <a:endParaRPr lang="pt-BR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8"/>
          <a:stretch/>
        </p:blipFill>
        <p:spPr>
          <a:xfrm>
            <a:off x="4355977" y="4992"/>
            <a:ext cx="4788024" cy="5139522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 bwMode="auto">
          <a:xfrm>
            <a:off x="71501" y="194020"/>
            <a:ext cx="9000999" cy="54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2" tIns="45681" rIns="91362" bIns="45681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336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11 Estados e o DF aumentaram o ICMS sobre </a:t>
            </a:r>
            <a:r>
              <a:rPr kumimoji="0" lang="pt-B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Serviços de Comunicação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/>
          </p:nvPr>
        </p:nvGraphicFramePr>
        <p:xfrm>
          <a:off x="532280" y="770309"/>
          <a:ext cx="8229601" cy="370485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33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4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983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UF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Alteração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Legislação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Produção</a:t>
                      </a:r>
                      <a:r>
                        <a:rPr lang="pt-BR" sz="1100" baseline="0" dirty="0">
                          <a:latin typeface="Calibri" pitchFamily="34" charset="0"/>
                        </a:rPr>
                        <a:t> de efeito</a:t>
                      </a:r>
                      <a:endParaRPr lang="pt-BR" sz="1100" dirty="0">
                        <a:latin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30%, 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sendo 2 </a:t>
                      </a:r>
                      <a:r>
                        <a:rPr lang="pt-BR" sz="11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p.p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para o FECOP</a:t>
                      </a:r>
                      <a:endParaRPr lang="pt-BR" sz="11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7.740/2015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11/01/2016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AP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29%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1.949/2015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01/02/2016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CE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</a:t>
                      </a:r>
                      <a:r>
                        <a:rPr lang="pt-BR" sz="14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30%</a:t>
                      </a:r>
                      <a:r>
                        <a:rPr lang="pt-BR" sz="11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, 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sendo 2 </a:t>
                      </a:r>
                      <a:r>
                        <a:rPr lang="pt-BR" sz="11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p.p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para o FECOP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15.892/2015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25/02/2016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DF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28%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5.452/2015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01/01/2016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MG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 a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25%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27%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21.781/2015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01/01/2016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28%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30%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15.599/2015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01/01/2016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RJ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29%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30%, 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sendo 4 </a:t>
                      </a:r>
                      <a:r>
                        <a:rPr lang="pt-BR" sz="11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p.p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para o FECOP</a:t>
                      </a:r>
                      <a:endParaRPr lang="pt-BR" sz="11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7.175/2015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28/03/2016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RN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30%, 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sendo 2 </a:t>
                      </a:r>
                      <a:r>
                        <a:rPr lang="pt-BR" sz="11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p.p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para o FECOP</a:t>
                      </a:r>
                      <a:endParaRPr lang="pt-BR" sz="11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9.991/2015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28/01/2016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25%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30%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14.473/2015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01/01/2016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37%, 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criando 2 </a:t>
                      </a:r>
                      <a:r>
                        <a:rPr lang="pt-BR" sz="11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p.p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para o FECOP</a:t>
                      </a:r>
                      <a:endParaRPr lang="pt-BR" sz="11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3.699/2015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21/03/2016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SE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 alíquota de ICMS de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27%</a:t>
                      </a:r>
                      <a:r>
                        <a:rPr lang="pt-BR" sz="15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para</a:t>
                      </a:r>
                      <a:r>
                        <a:rPr lang="pt-BR" sz="14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30%</a:t>
                      </a:r>
                      <a:r>
                        <a:rPr lang="pt-BR" sz="11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, 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sendo 2 </a:t>
                      </a:r>
                      <a:r>
                        <a:rPr lang="pt-BR" sz="11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p.p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para o FECOP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8.040/2015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01/01/2016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Calibri" pitchFamily="34" charset="0"/>
                        </a:rPr>
                        <a:t>TO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Eleva a alíquota de ICMS de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25%</a:t>
                      </a:r>
                      <a:r>
                        <a:rPr lang="pt-BR" sz="11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para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29%, 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sendo 2 </a:t>
                      </a:r>
                      <a:r>
                        <a:rPr lang="pt-BR" sz="11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p.p</a:t>
                      </a:r>
                      <a:r>
                        <a:rPr lang="pt-BR" sz="11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para o FECOEP-TO</a:t>
                      </a:r>
                      <a:endParaRPr lang="pt-BR" sz="11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Lei nº 3.019/15 e 3.015/15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01/01/2016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478057" y="4591168"/>
            <a:ext cx="6192673" cy="338600"/>
          </a:xfrm>
          <a:prstGeom prst="rect">
            <a:avLst/>
          </a:prstGeom>
          <a:solidFill>
            <a:schemeClr val="accent6"/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anchor="ctr"/>
          <a:lstStyle/>
          <a:p>
            <a:pPr marL="0" marR="0" lvl="1" indent="0" algn="ctr" defTabSz="91368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 17 estados aumentaram as alíquotas de ICMS de TV por assinatura</a:t>
            </a:r>
          </a:p>
        </p:txBody>
      </p:sp>
    </p:spTree>
    <p:extLst>
      <p:ext uri="{BB962C8B-B14F-4D97-AF65-F5344CB8AC3E}">
        <p14:creationId xmlns:p14="http://schemas.microsoft.com/office/powerpoint/2010/main" val="42017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" b="9527"/>
          <a:stretch/>
        </p:blipFill>
        <p:spPr>
          <a:xfrm>
            <a:off x="1762" y="0"/>
            <a:ext cx="9142238" cy="5143500"/>
          </a:xfrm>
          <a:prstGeom prst="rect">
            <a:avLst/>
          </a:prstGeom>
        </p:spPr>
      </p:pic>
      <p:graphicFrame>
        <p:nvGraphicFramePr>
          <p:cNvPr id="9" name="Gráfico 8"/>
          <p:cNvGraphicFramePr/>
          <p:nvPr>
            <p:extLst/>
          </p:nvPr>
        </p:nvGraphicFramePr>
        <p:xfrm>
          <a:off x="294290" y="1416069"/>
          <a:ext cx="8526182" cy="352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77961" y="213103"/>
            <a:ext cx="5602351" cy="106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 anchor="ctr" anchorCtr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Mincho" pitchFamily="49" charset="-128"/>
                <a:cs typeface="Calibri" panose="020F0502020204030204" pitchFamily="34" charset="0"/>
              </a:rPr>
              <a:t>Assim, o Brasil continua sendo o campeão da </a:t>
            </a:r>
            <a:r>
              <a:rPr kumimoji="0" lang="pt-BR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7FD13B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MS Mincho" pitchFamily="49" charset="-128"/>
                <a:cs typeface="Calibri" panose="020F0502020204030204" pitchFamily="34" charset="0"/>
              </a:rPr>
              <a:t>carga tributária</a:t>
            </a:r>
            <a:endParaRPr kumimoji="0" lang="pt-BR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itchFamily="34" charset="0"/>
              <a:ea typeface="MS Mincho" pitchFamily="49" charset="-128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50000" r="34706"/>
          <a:stretch/>
        </p:blipFill>
        <p:spPr>
          <a:xfrm>
            <a:off x="381844" y="1479129"/>
            <a:ext cx="648072" cy="64285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 rot="19164638">
            <a:off x="236503" y="4222820"/>
            <a:ext cx="666849" cy="276999"/>
          </a:xfrm>
          <a:prstGeom prst="rect">
            <a:avLst/>
          </a:prstGeom>
          <a:solidFill>
            <a:srgbClr val="F2F4F6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7FD13B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BRASIL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23446" y="4874563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Fonte: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Teleco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">
  <a:themeElements>
    <a:clrScheme name="Personalizada 6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212745"/>
      </a:hlink>
      <a:folHlink>
        <a:srgbClr val="212745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WidescreenPres">
  <a:themeElements>
    <a:clrScheme name="Personalizada 6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212745"/>
      </a:hlink>
      <a:folHlink>
        <a:srgbClr val="212745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INSTITUCIONAL">
      <a:dk1>
        <a:srgbClr val="000000"/>
      </a:dk1>
      <a:lt1>
        <a:srgbClr val="FFFFFF"/>
      </a:lt1>
      <a:dk2>
        <a:srgbClr val="848C65"/>
      </a:dk2>
      <a:lt2>
        <a:srgbClr val="DCDCC8"/>
      </a:lt2>
      <a:accent1>
        <a:srgbClr val="9CBAE2"/>
      </a:accent1>
      <a:accent2>
        <a:srgbClr val="325A87"/>
      </a:accent2>
      <a:accent3>
        <a:srgbClr val="B2B2B2"/>
      </a:accent3>
      <a:accent4>
        <a:srgbClr val="467828"/>
      </a:accent4>
      <a:accent5>
        <a:srgbClr val="BCD258"/>
      </a:accent5>
      <a:accent6>
        <a:srgbClr val="EC922E"/>
      </a:accent6>
      <a:hlink>
        <a:srgbClr val="848C65"/>
      </a:hlink>
      <a:folHlink>
        <a:srgbClr val="BEBEBE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WidescreenPres">
  <a:themeElements>
    <a:clrScheme name="Personalizada 6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212745"/>
      </a:hlink>
      <a:folHlink>
        <a:srgbClr val="212745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o Office">
  <a:themeElements>
    <a:clrScheme name="Personalizada 7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3E741E"/>
      </a:hlink>
      <a:folHlink>
        <a:srgbClr val="3E741E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2172</Words>
  <Application>Microsoft Office PowerPoint</Application>
  <PresentationFormat>Apresentação na tela (16:9)</PresentationFormat>
  <Paragraphs>351</Paragraphs>
  <Slides>42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10</vt:i4>
      </vt:variant>
      <vt:variant>
        <vt:lpstr>Títulos de slides</vt:lpstr>
      </vt:variant>
      <vt:variant>
        <vt:i4>42</vt:i4>
      </vt:variant>
    </vt:vector>
  </HeadingPairs>
  <TitlesOfParts>
    <vt:vector size="63" baseType="lpstr">
      <vt:lpstr>MS Mincho</vt:lpstr>
      <vt:lpstr>Arial</vt:lpstr>
      <vt:lpstr>Calibri</vt:lpstr>
      <vt:lpstr>Calibri Light</vt:lpstr>
      <vt:lpstr>Symbol</vt:lpstr>
      <vt:lpstr>Tahoma</vt:lpstr>
      <vt:lpstr>Times New Roman</vt:lpstr>
      <vt:lpstr>Tw Cen MT</vt:lpstr>
      <vt:lpstr>Wingdings</vt:lpstr>
      <vt:lpstr>Wingdings 2</vt:lpstr>
      <vt:lpstr>Wingdings 3</vt:lpstr>
      <vt:lpstr>WidescreenPres</vt:lpstr>
      <vt:lpstr>Personalizar design</vt:lpstr>
      <vt:lpstr>5_WidescreenPres</vt:lpstr>
      <vt:lpstr>1_Tema do Office</vt:lpstr>
      <vt:lpstr>1_WidescreenPres</vt:lpstr>
      <vt:lpstr>2_Tema do Office</vt:lpstr>
      <vt:lpstr>2_WidescreenPres</vt:lpstr>
      <vt:lpstr>3_WidescreenPres</vt:lpstr>
      <vt:lpstr>4_WidescreenPres</vt:lpstr>
      <vt:lpstr>6_WidescreenPres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Implantação do RGC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Carlos Duprat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Desafios da Regulamentação</dc:title>
  <dc:creator/>
  <cp:lastModifiedBy/>
  <cp:revision>18</cp:revision>
  <dcterms:created xsi:type="dcterms:W3CDTF">2011-03-03T18:56:17Z</dcterms:created>
  <dcterms:modified xsi:type="dcterms:W3CDTF">2016-12-06T11:59:30Z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TC010176930</vt:lpwstr>
  </property>
</Properties>
</file>