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0" r:id="rId5"/>
  </p:sldMasterIdLst>
  <p:notesMasterIdLst>
    <p:notesMasterId r:id="rId13"/>
  </p:notesMasterIdLst>
  <p:sldIdLst>
    <p:sldId id="259" r:id="rId6"/>
    <p:sldId id="256" r:id="rId7"/>
    <p:sldId id="761" r:id="rId8"/>
    <p:sldId id="750" r:id="rId9"/>
    <p:sldId id="759" r:id="rId10"/>
    <p:sldId id="760" r:id="rId11"/>
    <p:sldId id="260" r:id="rId12"/>
  </p:sldIdLst>
  <p:sldSz cx="12192000" cy="6858000"/>
  <p:notesSz cx="6858000" cy="9144000"/>
  <p:embeddedFontLst>
    <p:embeddedFont>
      <p:font typeface="Grandview" panose="020B0502040204020203" pitchFamily="34" charset="0"/>
      <p:regular r:id="rId14"/>
      <p:bold r:id="rId15"/>
      <p:italic r:id="rId16"/>
      <p:boldItalic r:id="rId17"/>
    </p:embeddedFont>
    <p:embeddedFont>
      <p:font typeface="Grandview Display" panose="020B0502040204020203" pitchFamily="34" charset="0"/>
      <p:regular r:id="rId18"/>
      <p:italic r:id="rId19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334F57CE-0F82-4F84-A2BE-0E7E50404FF9}">
          <p14:sldIdLst>
            <p14:sldId id="259"/>
            <p14:sldId id="256"/>
            <p14:sldId id="761"/>
            <p14:sldId id="750"/>
            <p14:sldId id="759"/>
            <p14:sldId id="760"/>
          </p14:sldIdLst>
        </p14:section>
        <p14:section name="Seção sem Título" id="{A6B7C217-04A1-4328-B6E1-A576304881B2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B132C2-2997-C5F9-FA51-9E1A52B8CB69}" name="Andressa Girotto Vargas" initials="AV" userId="S::andressa.girotto@anpd.gov.br::84318aa8-c101-42cf-ba6a-cd726b0712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B9BD5"/>
    <a:srgbClr val="ED7D31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E6A65-FFF1-E240-9DDC-782027AD5D54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9690C-F268-1846-98F4-BB3E5F761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3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9690C-F268-1846-98F4-BB3E5F76125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3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BB212-5D2B-BD5C-A11E-73730AE49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CD6DCB-775A-06CE-905F-061A21349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EC98C0-DFC0-0668-E020-7D395B1E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AD3C7C-74B7-E8A1-3C4E-C8FC035F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836322-67EC-F83D-7F24-AFA43527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44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C7E4D-F2BC-AD83-51A4-5439168F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86261B-5332-B926-A318-A87F11D49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56FAE9-D360-C886-8C54-FD7AA477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7B91A9-6ADC-2278-0CCF-1C05873D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C9B829-07E3-81F9-C501-3E2594FC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30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CB2638-2B50-CA1B-02A1-76A2D7901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9013AC-3212-A72D-1DF2-30E7F3889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3A9002-8ECE-2B76-15A5-4E71D9B3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993F92-5009-0F1C-DE50-3435786C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C2D84D-90E5-3423-DEA2-6B7BD74E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32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CDC00-B1D1-BF35-69B3-6C013CE5E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C9528E-9A0C-DBAB-8624-FC65DE18E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287199-FEB5-FD2B-87F2-4347EC0E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C4C5D-FFCA-B138-4974-BE75835B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7ADF0C-BF92-BC69-56CA-E99A33D2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80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0B7BB-332B-60E5-F3F4-C42E4A35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632983-0D1A-F992-7F7E-8F747B7A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4A0C32-36D6-4634-19AB-73704DDA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271C00-6A88-47D1-3171-3630D28B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FDB9E9-597C-419E-6D3D-F939ADD5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22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AF9D9-591A-E0E0-58D6-6A390C02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C4999-0DDF-32A5-4C38-7576B9E65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8F915B-08E0-48F5-210B-730946DC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E92A6-2EB4-7657-916D-762C1A30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8030AE-F4A2-68A6-3FFD-59C34DFF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69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C92A6-1F7B-FED4-7FE0-FA0D32FE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F3B3D8-BD82-79C2-B89C-D42D6122F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53AFE3-8BF5-8B90-E6B7-C6045C9F1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868430-0AFB-5B1D-3CBC-EC6348E1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E5BB4B-D282-F3B5-7E84-E2E79CF2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DFDB1A-9930-7119-069F-53BDB9BB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79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3D955-1E28-40B3-0EB3-442F40F2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379B28-861D-540C-1C02-46C52FCC6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5B02DC-F2A4-9734-8F04-136420FA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55AA63-A51C-256C-13FA-9D684E030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AE2C61-2183-A688-A738-584EAADBA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56C83A-65BD-BFDE-5EC1-6C9C4717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8B25330-6A5F-98C7-8BE3-EC450D83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6A8A3C-65DE-D6FF-B494-1F7734C6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30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A5997-4557-D380-2DA9-D8C63722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4971CC-9041-7C59-C572-D8FA4DB9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3B4973-5253-3791-FD60-B21C2D50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CC421E-81A9-3FCF-50D4-C1A25409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86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74DC37-FDE7-BB8F-6B2A-68824D55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FBA7D5-6300-CB85-2407-49CD9CFA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49F856-4EF0-AA23-4A04-29915607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65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705C3-7145-91E2-63A3-FE53839A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3CBB5-583F-053F-B87F-42A9A32D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E9D351-924E-1C1B-8010-114884904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9FBC43-7B7E-8FC6-9314-AD8FDD35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12726D-1CB6-5DD1-F9A1-9109D9F2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1E69A8-F438-48F9-08B1-F621504A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8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C327E-47DB-F0FB-EAA2-7718EEE1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49DD5-AD10-F444-1D10-2C78293D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6A56B2-12B8-057C-3420-76D6B038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0F87D-9AFD-AB65-3F38-50CF5635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18FBB-B634-D3A7-539B-C6EC62EC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342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5C769-9BC3-5828-D34A-92DC7569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DDA159-A003-B3F5-AE30-75D5C92B9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007A8E-05CD-C0D6-414E-FF3EF73F0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D89F80-6659-AB12-D87E-DE5B2BD1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1CDBD0-9F69-99EE-B6CE-929E47A2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00D1C-1C12-AFFD-0190-7B1C920A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099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8F48D-95DF-0C48-E907-FC85F299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691697-C99A-C188-7F11-0ED1ACDD9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E5D55-3FC8-E4AA-23FA-B2363378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638C35-DEAD-7044-F57E-0CFD472D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8E4032-9B48-6A08-912C-4AAE5865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19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4F80EC-BDE5-3F3F-7E59-E841CDCE3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FD2A0B-FA3B-6279-BF38-95B66EF17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B6DED-F093-9942-4364-AC4217DF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5F738-B225-994C-9521-8DB025793AAA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EAE238-1267-057D-B759-88F7B3C0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3B71AF-810E-8474-639F-A0B34960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328D7-03AE-8747-86F9-9F5C20F84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50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E8283-E359-DF77-BFDF-51D6EA79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960A8F-B422-B00F-FAEA-6CD04E83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29F419-6EB8-3BBC-CFAD-72F95C91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F2E46A-2FC9-2BC3-BFC6-4E3D8FA0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06E2FE-AAD3-D44E-86C8-2059E858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91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F7321-A7DB-6809-2752-73DD5976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9897E-C59E-E779-8CA5-AAC23B56C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BFF45A-F0BB-4779-9736-AD17DE7E7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6440D1-6E9B-4D87-44F8-2A99EFD5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F33FCA-CF70-1367-9785-E1F5C41B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5DA6C4-62A2-4118-0113-7E5565E8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55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2B5F4-E3EC-0B60-B168-7411A92D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320A6A-1C88-3D18-C54C-0695F6B19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A1FF5E-5D95-02D8-215D-DE535CA87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BC3244-9DD5-5DA8-F16D-701D8837B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DBAD43-808A-E3A2-C610-E1B71D7F8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C4A5D0-B28B-AAE8-E702-09A32810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4C72980-F32E-88C7-DC99-C3C37F88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D3E767-4407-161B-19C4-E91437AD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10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0A4C1-2D2C-6CEA-8CAD-124D9A5B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FC3054-DBCA-9F15-3849-BA98AF4F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58BADE-230D-DC5A-3ED8-2437566F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FACB3E-3DA1-627A-C02F-F2189F2D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26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B0840B-4C75-9565-9F8F-07376A45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B9DDDD-DB75-C4CA-63D0-F5990437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C73B49-5A12-98DC-7BC0-3C677B0A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6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1D096-8443-0D2D-4101-A236C62A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D886DD-9377-67AD-A157-3A94F048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5F587F-0BAD-D2E4-4A0B-6135C00A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1C019A-E9CF-FAA7-EF26-915BDAA7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DDE8AF-0F9C-D460-6A92-9B1F58F0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6FA6F2-64AB-7A1A-2174-C1643121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FBBF0-5C9F-4335-14E6-193CDC9E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D3BBCA-3AF3-B871-41EA-1AFA638FC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0A911C-31A6-0E80-C26A-492215A4B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96A55B-101A-F2FD-7C6F-CC7F8A7C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4E542-5DF5-FA4F-8A72-C67DF8AEDE97}" type="datetimeFigureOut">
              <a:rPr lang="pt-BR" smtClean="0"/>
              <a:t>14/05/2024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BCE6B8-39C5-1B61-34B3-59F9A5FE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548B58-2153-CAD0-FAE8-CD482CB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FF8DB-8EB8-DD4B-959F-324701A32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1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7EA12B90-8484-61EB-3DCE-A2D66AF7F9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44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v.br/anpd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_Fundo_Apresentação_ANPD_compacto.mp4" descr="Video_Fundo_Apresentação_ANPD_compacto.mp4">
            <a:hlinkClick r:id="" action="ppaction://media"/>
            <a:extLst>
              <a:ext uri="{FF2B5EF4-FFF2-40B4-BE49-F238E27FC236}">
                <a16:creationId xmlns:a16="http://schemas.microsoft.com/office/drawing/2014/main" id="{180440D0-C9C8-2A96-9B91-9D30A4E957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m 12" descr="Texto branco sobre fundo azul&#10;&#10;Descrição gerada automaticamente com confiança média">
            <a:extLst>
              <a:ext uri="{FF2B5EF4-FFF2-40B4-BE49-F238E27FC236}">
                <a16:creationId xmlns:a16="http://schemas.microsoft.com/office/drawing/2014/main" id="{F72306FE-A71A-C195-57BC-7C0D7C540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8928100" cy="6857999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B61DFE90-9934-31E9-86E4-E2843FD8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09" y="212143"/>
            <a:ext cx="7396484" cy="305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4000"/>
              </a:lnSpc>
            </a:pPr>
            <a:endParaRPr lang="pt-BR" altLang="pt-BR" sz="36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ndview Display" panose="020B0502040204020203" pitchFamily="34" charset="0"/>
            </a:endParaRPr>
          </a:p>
          <a:p>
            <a:pPr algn="ctr" hangingPunct="1">
              <a:lnSpc>
                <a:spcPct val="104000"/>
              </a:lnSpc>
            </a:pPr>
            <a:r>
              <a:rPr lang="pt-BR" altLang="pt-BR"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ndview Display" panose="020B0502040204020203" pitchFamily="34" charset="0"/>
              </a:rPr>
              <a:t>PL 2628/22</a:t>
            </a:r>
          </a:p>
          <a:p>
            <a:pPr algn="ctr">
              <a:lnSpc>
                <a:spcPct val="104000"/>
              </a:lnSpc>
            </a:pPr>
            <a:br>
              <a:rPr lang="en-GB" altLang="pt-BR" sz="2100">
                <a:solidFill>
                  <a:schemeClr val="bg1"/>
                </a:solidFill>
                <a:latin typeface="Grandview" panose="020B0502040204020203" pitchFamily="34" charset="0"/>
              </a:rPr>
            </a:br>
            <a:r>
              <a:rPr lang="pt-BR" altLang="pt-BR" sz="2100">
                <a:solidFill>
                  <a:schemeClr val="accent1">
                    <a:lumMod val="50000"/>
                  </a:schemeClr>
                </a:solidFill>
                <a:latin typeface="Grandview" panose="020B0502040204020203" pitchFamily="34" charset="0"/>
              </a:rPr>
              <a:t>Contribuições da ANPD</a:t>
            </a:r>
            <a:endParaRPr lang="en-US" sz="2100">
              <a:solidFill>
                <a:schemeClr val="accent1">
                  <a:lumMod val="50000"/>
                </a:schemeClr>
              </a:solidFill>
              <a:effectLst/>
              <a:latin typeface="Grandview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3F473719-F945-EA85-1439-7D9B0D8E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9121" y="5162165"/>
            <a:ext cx="8928100" cy="101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4000"/>
              </a:lnSpc>
              <a:spcBef>
                <a:spcPts val="638"/>
              </a:spcBef>
            </a:pPr>
            <a:r>
              <a:rPr lang="pt-BR" altLang="pt-BR" sz="2100" b="1">
                <a:solidFill>
                  <a:schemeClr val="accent1">
                    <a:lumMod val="50000"/>
                  </a:schemeClr>
                </a:solidFill>
                <a:latin typeface="Grandview"/>
                <a:cs typeface="Calibri"/>
              </a:rPr>
              <a:t>Lucas Borges  </a:t>
            </a:r>
            <a:endParaRPr lang="pt-BR" altLang="pt-BR" sz="2100" b="1">
              <a:solidFill>
                <a:schemeClr val="accent1">
                  <a:lumMod val="50000"/>
                </a:schemeClr>
              </a:solidFill>
              <a:latin typeface="Grandview" panose="020B0502040204020203" pitchFamily="34" charset="0"/>
              <a:cs typeface="Calibri" panose="020F0502020204030204" pitchFamily="34" charset="0"/>
            </a:endParaRPr>
          </a:p>
          <a:p>
            <a:pPr algn="ctr" hangingPunct="1">
              <a:lnSpc>
                <a:spcPct val="104000"/>
              </a:lnSpc>
              <a:spcBef>
                <a:spcPts val="638"/>
              </a:spcBef>
            </a:pPr>
            <a:r>
              <a:rPr lang="pt-BR" altLang="pt-BR" sz="2100">
                <a:solidFill>
                  <a:schemeClr val="accent1">
                    <a:lumMod val="50000"/>
                  </a:schemeClr>
                </a:solidFill>
                <a:latin typeface="Grandview"/>
                <a:cs typeface="Calibri"/>
              </a:rPr>
              <a:t>Assessor – Conselho Diretor</a:t>
            </a:r>
            <a:endParaRPr lang="pt-BR" altLang="pt-BR" i="1">
              <a:solidFill>
                <a:schemeClr val="accent1">
                  <a:lumMod val="50000"/>
                </a:schemeClr>
              </a:solidFill>
              <a:latin typeface="Grandview"/>
              <a:cs typeface="Calibri"/>
            </a:endParaRPr>
          </a:p>
          <a:p>
            <a:pPr algn="ctr">
              <a:lnSpc>
                <a:spcPct val="104000"/>
              </a:lnSpc>
              <a:spcBef>
                <a:spcPts val="638"/>
              </a:spcBef>
            </a:pPr>
            <a:r>
              <a:rPr lang="pt-BR" altLang="pt-BR">
                <a:solidFill>
                  <a:schemeClr val="accent1">
                    <a:lumMod val="50000"/>
                  </a:schemeClr>
                </a:solidFill>
                <a:latin typeface="Grandview"/>
                <a:cs typeface="Calibri Light"/>
              </a:rPr>
              <a:t>Maio 2024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0B4F2827-D8CE-590F-6EA0-0F3AAB7ABB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217" y="4146421"/>
            <a:ext cx="2445309" cy="10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9" y="119743"/>
            <a:ext cx="1320800" cy="880533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F32887B-88E0-AF2A-3305-A725961D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30" y="847253"/>
            <a:ext cx="9057567" cy="44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4000"/>
              </a:lnSpc>
            </a:pPr>
            <a:r>
              <a:rPr lang="pt-BR" altLang="pt-BR" sz="3600" b="1">
                <a:solidFill>
                  <a:srgbClr val="00B0F0"/>
                </a:solidFill>
                <a:latin typeface="Grandview Display" panose="020B0502040204020203" pitchFamily="34" charset="0"/>
              </a:rPr>
              <a:t>Premissa</a:t>
            </a:r>
            <a:endParaRPr lang="en-GB" altLang="pt-BR" sz="3600" b="1">
              <a:solidFill>
                <a:srgbClr val="00B0F0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4F1099-667E-5C3A-4AD1-3EE316F85658}"/>
              </a:ext>
            </a:extLst>
          </p:cNvPr>
          <p:cNvSpPr txBox="1"/>
          <p:nvPr/>
        </p:nvSpPr>
        <p:spPr>
          <a:xfrm>
            <a:off x="1211345" y="1712633"/>
            <a:ext cx="9856382" cy="49398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/>
              <a:t>A garantia de direitos de crianças e adolescentes no ambiente digital é um tema prioritário na atuação da ANPD:</a:t>
            </a:r>
          </a:p>
          <a:p>
            <a:pPr marL="742950" lvl="1" indent="-285750">
              <a:spcBef>
                <a:spcPts val="1800"/>
              </a:spcBef>
              <a:spcAft>
                <a:spcPts val="1200"/>
              </a:spcAft>
              <a:buFont typeface="Wingdings,Sans-Serif" panose="05000000000000000000" pitchFamily="2" charset="2"/>
              <a:buChar char="ü"/>
            </a:pPr>
            <a:r>
              <a:rPr lang="pt-BR" sz="2200" dirty="0"/>
              <a:t>Enunciado nº 1, de 22 de maio de 2023;</a:t>
            </a:r>
            <a:endParaRPr lang="pt-BR" sz="2400" dirty="0">
              <a:cs typeface="Calibri"/>
            </a:endParaRPr>
          </a:p>
          <a:p>
            <a:pPr marL="742950" lvl="1" indent="-285750">
              <a:spcBef>
                <a:spcPts val="1800"/>
              </a:spcBef>
              <a:spcAft>
                <a:spcPts val="1200"/>
              </a:spcAft>
              <a:buFont typeface="Wingdings,Sans-Serif" panose="05000000000000000000" pitchFamily="2" charset="2"/>
              <a:buChar char="ü"/>
            </a:pPr>
            <a:r>
              <a:rPr lang="pt-BR" sz="2200" dirty="0"/>
              <a:t>Agenda Regulatória;</a:t>
            </a:r>
            <a:endParaRPr lang="en-US" sz="2200" dirty="0"/>
          </a:p>
          <a:p>
            <a:pPr marL="742950" lvl="1" indent="-285750">
              <a:spcBef>
                <a:spcPts val="1800"/>
              </a:spcBef>
              <a:spcAft>
                <a:spcPts val="1200"/>
              </a:spcAft>
              <a:buFont typeface="Wingdings,Sans-Serif" panose="05000000000000000000" pitchFamily="2" charset="2"/>
              <a:buChar char="ü"/>
            </a:pPr>
            <a:r>
              <a:rPr lang="pt-BR" sz="2200" dirty="0"/>
              <a:t>Guia – Legítimo Interesse</a:t>
            </a:r>
          </a:p>
          <a:p>
            <a:pPr marL="742950" lvl="1" indent="-285750">
              <a:spcBef>
                <a:spcPts val="1800"/>
              </a:spcBef>
              <a:spcAft>
                <a:spcPts val="1200"/>
              </a:spcAft>
              <a:buFont typeface="Wingdings,Sans-Serif" panose="05000000000000000000" pitchFamily="2" charset="2"/>
              <a:buChar char="ü"/>
            </a:pPr>
            <a:r>
              <a:rPr lang="pt-BR" sz="2200" dirty="0"/>
              <a:t>Mapa de Temas Prioritários da Fiscalização;</a:t>
            </a:r>
            <a:endParaRPr lang="en-US" sz="2200" dirty="0"/>
          </a:p>
          <a:p>
            <a:pPr marL="742950" lvl="1" indent="-28575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Processos de fiscalização em curso.</a:t>
            </a:r>
            <a:endParaRPr lang="pt-BR" sz="2200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521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9" y="119743"/>
            <a:ext cx="1320800" cy="880533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F32887B-88E0-AF2A-3305-A725961D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30" y="847253"/>
            <a:ext cx="9057567" cy="44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4000"/>
              </a:lnSpc>
            </a:pPr>
            <a:r>
              <a:rPr lang="pt-BR" altLang="pt-BR" sz="3600" b="1" dirty="0">
                <a:solidFill>
                  <a:srgbClr val="00B0F0"/>
                </a:solidFill>
                <a:latin typeface="Grandview Display" panose="020B0502040204020203" pitchFamily="34" charset="0"/>
              </a:rPr>
              <a:t>Pontos relevantes do PL</a:t>
            </a:r>
            <a:endParaRPr lang="en-GB" altLang="pt-BR" sz="3600" b="1" dirty="0">
              <a:solidFill>
                <a:srgbClr val="00B0F0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4F1099-667E-5C3A-4AD1-3EE316F85658}"/>
              </a:ext>
            </a:extLst>
          </p:cNvPr>
          <p:cNvSpPr txBox="1"/>
          <p:nvPr/>
        </p:nvSpPr>
        <p:spPr>
          <a:xfrm>
            <a:off x="1211345" y="1712633"/>
            <a:ext cx="9856382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/>
              <a:t>Diretrizes e fundamentos: melhor interesse e privacidade por padrão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/>
              <a:t>Perfilamento e publicidade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/>
              <a:t>Verificação de idade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/>
              <a:t>Consentimento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/>
              <a:t>Empoderamento dos pais: controle sobre privacidade e proteção de dados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/>
              <a:t>Obrigações dos controladores: transparência, avaliação de riscos, salvaguardas específicas para tratamento de dados pessoais de crianças e adolescentes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83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9" y="119743"/>
            <a:ext cx="1320800" cy="880533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F32887B-88E0-AF2A-3305-A725961D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30" y="847253"/>
            <a:ext cx="9057567" cy="44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4000"/>
              </a:lnSpc>
            </a:pPr>
            <a:r>
              <a:rPr lang="pt-BR" altLang="pt-BR" sz="3000" b="1">
                <a:solidFill>
                  <a:srgbClr val="00B0F0"/>
                </a:solidFill>
                <a:latin typeface="Grandview Display" panose="020B0502040204020203" pitchFamily="34" charset="0"/>
              </a:rPr>
              <a:t>Contribuição I </a:t>
            </a:r>
          </a:p>
          <a:p>
            <a:pPr hangingPunct="1">
              <a:lnSpc>
                <a:spcPct val="104000"/>
              </a:lnSpc>
            </a:pPr>
            <a:r>
              <a:rPr lang="pt-BR" altLang="pt-BR" sz="1900" b="1">
                <a:solidFill>
                  <a:srgbClr val="00B0F0"/>
                </a:solidFill>
                <a:latin typeface="Grandview Display" panose="020B0502040204020203" pitchFamily="34" charset="0"/>
              </a:rPr>
              <a:t>(art. 9º, II; art. 16, </a:t>
            </a:r>
            <a:r>
              <a:rPr lang="pt-BR" altLang="pt-BR" sz="1900">
                <a:solidFill>
                  <a:srgbClr val="00B0F0"/>
                </a:solidFill>
                <a:latin typeface="Grandview Display" panose="020B0502040204020203" pitchFamily="34" charset="0"/>
              </a:rPr>
              <a:t>§</a:t>
            </a:r>
            <a:r>
              <a:rPr lang="pt-BR" altLang="pt-BR" sz="1900" b="1">
                <a:solidFill>
                  <a:srgbClr val="00B0F0"/>
                </a:solidFill>
                <a:latin typeface="Grandview Display" panose="020B0502040204020203" pitchFamily="34" charset="0"/>
              </a:rPr>
              <a:t> 4º; 22, par. único; 23 e 26)</a:t>
            </a:r>
            <a:endParaRPr lang="en-GB" altLang="pt-BR" sz="1900" b="1">
              <a:solidFill>
                <a:srgbClr val="00B0F0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4F1099-667E-5C3A-4AD1-3EE316F85658}"/>
              </a:ext>
            </a:extLst>
          </p:cNvPr>
          <p:cNvSpPr txBox="1"/>
          <p:nvPr/>
        </p:nvSpPr>
        <p:spPr>
          <a:xfrm>
            <a:off x="1548142" y="1883119"/>
            <a:ext cx="948726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/>
              <a:t>Substitutivo aprovado na CCJ atribuiu competência ao Poder Executivo para regulamentar matérias relacionadas à proteção de dados pessoais, tais como</a:t>
            </a:r>
            <a:r>
              <a:rPr lang="pt-BR" b="1"/>
              <a:t> relatório de impacto</a:t>
            </a:r>
            <a:r>
              <a:rPr lang="pt-BR"/>
              <a:t>,</a:t>
            </a:r>
            <a:r>
              <a:rPr lang="pt-BR" b="1"/>
              <a:t> verificação de idade</a:t>
            </a:r>
            <a:r>
              <a:rPr lang="pt-BR"/>
              <a:t> e </a:t>
            </a:r>
            <a:r>
              <a:rPr lang="pt-BR" b="1"/>
              <a:t>consentimento</a:t>
            </a:r>
            <a:r>
              <a:rPr lang="pt-BR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/>
              <a:t>Riscos</a:t>
            </a:r>
            <a:endParaRPr lang="pt-BR">
              <a:cs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/>
              <a:t>Sobreposição de competências;</a:t>
            </a:r>
            <a:endParaRPr lang="pt-BR">
              <a:cs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/>
              <a:t>Questionamentos às ações de fiscalização da ANPD já em curso;</a:t>
            </a:r>
            <a:endParaRPr lang="pt-BR">
              <a:cs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/>
              <a:t>Fragilização da autonomia da ANPD;</a:t>
            </a:r>
            <a:endParaRPr lang="pt-BR">
              <a:cs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/>
              <a:t>Insegurança jurídica.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/>
              <a:t>Ausência de vício de iniciativa</a:t>
            </a:r>
            <a:endParaRPr lang="pt-BR">
              <a:cs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/>
              <a:t>Proposta não inova e não estabelece novas competências para a ANPD;</a:t>
            </a:r>
            <a:endParaRPr lang="pt-BR">
              <a:cs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/>
              <a:t>Reforça e detalha competências existentes na LGPD;</a:t>
            </a:r>
            <a:endParaRPr lang="pt-BR">
              <a:cs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pt-BR"/>
              <a:t>Precedentes no STF: ADI 4923 (Anatel e Ancine) e ADI 6696 (Banco Central).</a:t>
            </a:r>
            <a:endParaRPr lang="pt-BR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4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9" y="119743"/>
            <a:ext cx="1320800" cy="880533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F32887B-88E0-AF2A-3305-A725961D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30" y="847253"/>
            <a:ext cx="9057567" cy="44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4000"/>
              </a:lnSpc>
            </a:pPr>
            <a:r>
              <a:rPr lang="pt-BR" altLang="pt-BR" sz="3000" b="1">
                <a:solidFill>
                  <a:srgbClr val="00B0F0"/>
                </a:solidFill>
                <a:latin typeface="Grandview Display" panose="020B0502040204020203" pitchFamily="34" charset="0"/>
              </a:rPr>
              <a:t>Contribuição II </a:t>
            </a:r>
          </a:p>
          <a:p>
            <a:pPr hangingPunct="1">
              <a:lnSpc>
                <a:spcPct val="104000"/>
              </a:lnSpc>
            </a:pPr>
            <a:r>
              <a:rPr lang="pt-BR" altLang="pt-BR" sz="1900" b="1">
                <a:solidFill>
                  <a:srgbClr val="00B0F0"/>
                </a:solidFill>
                <a:latin typeface="Grandview Display" panose="020B0502040204020203" pitchFamily="34" charset="0"/>
              </a:rPr>
              <a:t>(inclusão do art. 29)</a:t>
            </a:r>
            <a:endParaRPr lang="en-GB" altLang="pt-BR" sz="1900" b="1">
              <a:solidFill>
                <a:srgbClr val="00B0F0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4F1099-667E-5C3A-4AD1-3EE316F85658}"/>
              </a:ext>
            </a:extLst>
          </p:cNvPr>
          <p:cNvSpPr txBox="1"/>
          <p:nvPr/>
        </p:nvSpPr>
        <p:spPr>
          <a:xfrm>
            <a:off x="1419885" y="2227151"/>
            <a:ext cx="9352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29.  A Autoridade Nacional de Proteção de Dados (ANPD) poderá editar normas complementares para regulamentar os dispositivos desta Lei que se referem à proteção de dados pessoais de crianças e adolescentes, observados os procedimentos previstos no art. 55-J, § 2º, da Lei nº 13.709, de 2018.</a:t>
            </a:r>
            <a:endParaRPr lang="pt-BR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1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vermelhas&#10;&#10;Descrição gerada automaticamente com confiança média">
            <a:extLst>
              <a:ext uri="{FF2B5EF4-FFF2-40B4-BE49-F238E27FC236}">
                <a16:creationId xmlns:a16="http://schemas.microsoft.com/office/drawing/2014/main" id="{41AEF8E3-0C8C-856A-15B8-B7085B8A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29" y="119743"/>
            <a:ext cx="1320800" cy="880533"/>
          </a:xfrm>
          <a:prstGeom prst="rect">
            <a:avLst/>
          </a:prstGeom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CF32887B-88E0-AF2A-3305-A725961D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30" y="847253"/>
            <a:ext cx="9057567" cy="44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4000"/>
              </a:lnSpc>
            </a:pPr>
            <a:r>
              <a:rPr lang="pt-BR" altLang="pt-BR" sz="3000" b="1">
                <a:solidFill>
                  <a:srgbClr val="00B0F0"/>
                </a:solidFill>
                <a:latin typeface="Grandview Display" panose="020B0502040204020203" pitchFamily="34" charset="0"/>
              </a:rPr>
              <a:t>Novo art. 14 da LGPD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4F1099-667E-5C3A-4AD1-3EE316F85658}"/>
              </a:ext>
            </a:extLst>
          </p:cNvPr>
          <p:cNvSpPr txBox="1"/>
          <p:nvPr/>
        </p:nvSpPr>
        <p:spPr>
          <a:xfrm>
            <a:off x="1548142" y="1883119"/>
            <a:ext cx="9352229" cy="304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ANPD está de acordo com a redação aprovada na CCJ</a:t>
            </a:r>
            <a:endParaRPr lang="pt-BR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/>
              <a:t>Compatibilidade com o Enunciado nº 1/2022 da ANPD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/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BR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tratamento de dados pessoais de crianças e adolescentes </a:t>
            </a:r>
            <a:r>
              <a:rPr lang="pt-BR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poderá ser realizado com base nas hipóteses legais previstas no art. 7º ou no art. 11</a:t>
            </a:r>
            <a:r>
              <a:rPr lang="pt-BR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Lei Geral de Proteção de Dados Pessoais (LGPD), desde que </a:t>
            </a:r>
            <a:r>
              <a:rPr lang="pt-BR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observado e prevalecente o seu melhor interesse</a:t>
            </a:r>
            <a:r>
              <a:rPr lang="pt-BR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ser avaliado no caso concreto, nos termos do art. 14 da Lei.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979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AEE3FF5-9E14-23D0-976E-827046BA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3DF01CAE-5674-5317-C98A-E0C07FA3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592" y="1590453"/>
            <a:ext cx="3260035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t-BR" altLang="pt-BR" sz="4800">
                <a:solidFill>
                  <a:schemeClr val="bg1"/>
                </a:solidFill>
                <a:latin typeface="Grandview" panose="020F0502020204030204" pitchFamily="34" charset="0"/>
                <a:cs typeface="Grandview" panose="020F0502020204030204" pitchFamily="34" charset="0"/>
              </a:rPr>
              <a:t>Obrigado!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pt-BR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0BDBC6C2-BA7E-222F-248D-3FFC579B9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3937275"/>
            <a:ext cx="2034116" cy="2411580"/>
          </a:xfrm>
          <a:prstGeom prst="rect">
            <a:avLst/>
          </a:prstGeom>
        </p:spPr>
      </p:pic>
      <p:pic>
        <p:nvPicPr>
          <p:cNvPr id="2" name="Gráfico 1" descr="Conexões">
            <a:extLst>
              <a:ext uri="{FF2B5EF4-FFF2-40B4-BE49-F238E27FC236}">
                <a16:creationId xmlns:a16="http://schemas.microsoft.com/office/drawing/2014/main" id="{BC9FAC38-61EF-7091-8116-BBC023128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7303" y="2883115"/>
            <a:ext cx="688316" cy="6883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DCDDD72-0D81-6615-21CF-EA8F65826782}"/>
              </a:ext>
            </a:extLst>
          </p:cNvPr>
          <p:cNvSpPr txBox="1"/>
          <p:nvPr/>
        </p:nvSpPr>
        <p:spPr>
          <a:xfrm>
            <a:off x="6095619" y="2951946"/>
            <a:ext cx="1736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/>
                <a:ea typeface="+mn-ea"/>
                <a:cs typeface="+mn-cs"/>
              </a:rPr>
              <a:t>@anpdgov</a:t>
            </a:r>
            <a:r>
              <a:rPr kumimoji="0" lang="pt-BR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/>
                <a:ea typeface="+mn-ea"/>
                <a:cs typeface="+mn-cs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7446F10-71C4-5999-C0E9-8C13525127B9}"/>
              </a:ext>
            </a:extLst>
          </p:cNvPr>
          <p:cNvSpPr txBox="1"/>
          <p:nvPr/>
        </p:nvSpPr>
        <p:spPr>
          <a:xfrm>
            <a:off x="5681607" y="4175777"/>
            <a:ext cx="2154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www.gov.br/anpd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F1ED4E-FA21-9976-CB14-51E3B8E3DC5D}"/>
              </a:ext>
            </a:extLst>
          </p:cNvPr>
          <p:cNvSpPr txBox="1"/>
          <p:nvPr/>
        </p:nvSpPr>
        <p:spPr>
          <a:xfrm>
            <a:off x="6095619" y="3590876"/>
            <a:ext cx="39099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/>
                <a:ea typeface="+mn-ea"/>
                <a:cs typeface="+mn-cs"/>
              </a:rPr>
              <a:t>lucas.borges@anpd.gov.br</a:t>
            </a:r>
          </a:p>
        </p:txBody>
      </p:sp>
    </p:spTree>
    <p:extLst>
      <p:ext uri="{BB962C8B-B14F-4D97-AF65-F5344CB8AC3E}">
        <p14:creationId xmlns:p14="http://schemas.microsoft.com/office/powerpoint/2010/main" val="1865717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96DA449F5C5E40A204D8ACCEEEDF22" ma:contentTypeVersion="4" ma:contentTypeDescription="Crie um novo documento." ma:contentTypeScope="" ma:versionID="fe086cc5ca0cff91011f7b3214afefb3">
  <xsd:schema xmlns:xsd="http://www.w3.org/2001/XMLSchema" xmlns:xs="http://www.w3.org/2001/XMLSchema" xmlns:p="http://schemas.microsoft.com/office/2006/metadata/properties" xmlns:ns2="a951bc50-3846-4d9e-a522-8a4512c62011" targetNamespace="http://schemas.microsoft.com/office/2006/metadata/properties" ma:root="true" ma:fieldsID="1a1b8892e03cd0b84dbc49170a0b65b5" ns2:_="">
    <xsd:import namespace="a951bc50-3846-4d9e-a522-8a4512c62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1bc50-3846-4d9e-a522-8a4512c62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448824-F551-4FF8-88EA-6064BBFD5F08}">
  <ds:schemaRefs>
    <ds:schemaRef ds:uri="a951bc50-3846-4d9e-a522-8a4512c620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926A933-F3D3-4E1B-9C98-C32B59C158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54DF5D-B192-46F1-B6AD-137C2A469B5C}">
  <ds:schemaRefs>
    <ds:schemaRef ds:uri="http://www.w3.org/XML/1998/namespace"/>
    <ds:schemaRef ds:uri="http://schemas.microsoft.com/office/2006/documentManagement/types"/>
    <ds:schemaRef ds:uri="a951bc50-3846-4d9e-a522-8a4512c62011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420</Words>
  <Application>Microsoft Office PowerPoint</Application>
  <PresentationFormat>Widescreen</PresentationFormat>
  <Paragraphs>58</Paragraphs>
  <Slides>7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Grandview</vt:lpstr>
      <vt:lpstr>Grandview Display</vt:lpstr>
      <vt:lpstr>Calibri</vt:lpstr>
      <vt:lpstr>Arial</vt:lpstr>
      <vt:lpstr>Myriad Pro</vt:lpstr>
      <vt:lpstr>Wingdings</vt:lpstr>
      <vt:lpstr>Wingdings,Sans-Serif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Scofano Maia Porto</dc:creator>
  <cp:lastModifiedBy>Lucas Borges de Carvalho</cp:lastModifiedBy>
  <cp:revision>4</cp:revision>
  <dcterms:created xsi:type="dcterms:W3CDTF">2022-08-31T19:11:30Z</dcterms:created>
  <dcterms:modified xsi:type="dcterms:W3CDTF">2024-05-14T16:33:47Z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0x0101005896DA449F5C5E40A204D8ACCEEEDF22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2024-05-13T19:51:26Z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5aba04a1-f863-4b56-817d-44291c90d1b8</vt:lpwstr>
  </property>
  <property fmtid="{D5CDD505-2E9C-101B-9397-08002B2CF9AE}" pid="8" name="MSIP_Label_defa4170-0d19-0005-0004-bc88714345d2_ActionId">
    <vt:lpwstr>f9d06ca9-b9a2-4185-9a80-b8b54fecf8cd</vt:lpwstr>
  </property>
  <property fmtid="{D5CDD505-2E9C-101B-9397-08002B2CF9AE}" pid="9" name="MSIP_Label_defa4170-0d19-0005-0004-bc88714345d2_ContentBits">
    <vt:lpwstr>0</vt:lpwstr>
  </property>
</Properties>
</file>