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76" r:id="rId2"/>
    <p:sldId id="377" r:id="rId3"/>
    <p:sldId id="378" r:id="rId4"/>
    <p:sldId id="383" r:id="rId5"/>
    <p:sldId id="379" r:id="rId6"/>
    <p:sldId id="380" r:id="rId7"/>
    <p:sldId id="381" r:id="rId8"/>
    <p:sldId id="382" r:id="rId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/>
  <p:clrMru>
    <a:srgbClr val="990000"/>
    <a:srgbClr val="CDFFE6"/>
    <a:srgbClr val="99FFCC"/>
    <a:srgbClr val="008000"/>
    <a:srgbClr val="0000FF"/>
    <a:srgbClr val="FFFFFF"/>
    <a:srgbClr val="5F5F5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9" autoAdjust="0"/>
    <p:restoredTop sz="94693" autoAdjust="0"/>
  </p:normalViewPr>
  <p:slideViewPr>
    <p:cSldViewPr>
      <p:cViewPr varScale="1">
        <p:scale>
          <a:sx n="71" d="100"/>
          <a:sy n="71" d="100"/>
        </p:scale>
        <p:origin x="796" y="-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131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9" name="Slide Number Placeholder 482308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2467DF-A6E7-4B8B-A016-A336700DEB9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9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Header Placeholder 512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3" name="Date Placeholder 512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748" name="Rectangle 512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65" name="Notes Placeholder 399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5126" name="Footer Placeholder 512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99367" name="Slide Number Placeholder 399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31BA389-F004-4DC0-83AB-A2229E074E7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2765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SG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9C9D5F-9740-4C9F-9531-D50E05203990}" type="slidenum">
              <a:rPr lang="en-AU" smtClean="0"/>
              <a:pPr eaLnBrk="1" hangingPunct="1"/>
              <a:t>1</a:t>
            </a:fld>
            <a:endParaRPr lang="en-AU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087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3568" y="0"/>
            <a:ext cx="7688037" cy="4242704"/>
          </a:xfrm>
          <a:ln>
            <a:noFill/>
          </a:ln>
        </p:spPr>
        <p:txBody>
          <a:bodyPr anchor="b">
            <a:normAutofit/>
          </a:bodyPr>
          <a:lstStyle>
            <a:lvl1pPr marL="342900" marR="0" indent="-342900" algn="r" defTabSz="-13873163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000" spc="-38" baseline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M Ramesh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3568" y="4455620"/>
            <a:ext cx="7688039" cy="1665780"/>
          </a:xfrm>
        </p:spPr>
        <p:txBody>
          <a:bodyPr lIns="91440" rIns="91440">
            <a:normAutofit/>
          </a:bodyPr>
          <a:lstStyle>
            <a:lvl1pPr marL="0" marR="0" indent="0" algn="r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Tx/>
              <a:buFont typeface="Monotype Sorts"/>
              <a:buNone/>
              <a:tabLst/>
              <a:defRPr sz="1800" cap="sm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33451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83299" y="1209675"/>
            <a:ext cx="2905125" cy="4762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11862" y="304800"/>
            <a:ext cx="2922444" cy="86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036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489950" cy="2160591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 sz="2200"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Slide Number Placeholder 3942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Ramesh #</a:t>
            </a:r>
            <a:fld id="{64C0FD7D-2CE4-43B3-937E-583448BFA90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1054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heme" Target="../theme/them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5" name="Slide Number Placeholder 3942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705600"/>
            <a:ext cx="1219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9900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AU" dirty="0"/>
              <a:t>Ramesh #</a:t>
            </a:r>
            <a:fld id="{126DE594-874E-4853-8AEE-3D6AB2BA08B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  <p:sp>
        <p:nvSpPr>
          <p:cNvPr id="394247" name="Title Placeholder 394246"/>
          <p:cNvSpPr>
            <a:spLocks noGrp="1" noChangeArrowheads="1"/>
          </p:cNvSpPr>
          <p:nvPr>
            <p:ph type="title"/>
          </p:nvPr>
        </p:nvSpPr>
        <p:spPr bwMode="auto">
          <a:xfrm>
            <a:off x="474663" y="90488"/>
            <a:ext cx="838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sp>
        <p:nvSpPr>
          <p:cNvPr id="1028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914400"/>
            <a:ext cx="8424863" cy="171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AU" dirty="0" smtClean="0"/>
          </a:p>
          <a:p>
            <a:pPr lvl="1"/>
            <a:endParaRPr lang="en-AU" dirty="0" smtClean="0"/>
          </a:p>
          <a:p>
            <a:pPr lvl="2"/>
            <a:endParaRPr lang="en-AU" dirty="0" smtClean="0"/>
          </a:p>
          <a:p>
            <a:pPr lvl="3"/>
            <a:endParaRPr lang="en-AU" dirty="0" smtClean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96" y="785031"/>
            <a:ext cx="144016" cy="60197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9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7" grpId="0"/>
    </p:bldLst>
  </p:timing>
  <p:hf hdr="0" ftr="0" dt="0"/>
  <p:txStyles>
    <p:titleStyle>
      <a:lvl1pPr marL="342900" indent="-342900" algn="l" defTabSz="-13873163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990000"/>
          </a:solidFill>
          <a:latin typeface="+mj-lt"/>
          <a:ea typeface="+mj-ea"/>
          <a:cs typeface="+mj-cs"/>
        </a:defRPr>
      </a:lvl1pPr>
      <a:lvl2pPr marL="342900" indent="-342900" algn="l" defTabSz="-13873163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990000"/>
          </a:solidFill>
          <a:latin typeface="Arial"/>
        </a:defRPr>
      </a:lvl2pPr>
      <a:lvl3pPr marL="342900" indent="-342900" algn="l" defTabSz="-13873163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990000"/>
          </a:solidFill>
          <a:latin typeface="Arial"/>
        </a:defRPr>
      </a:lvl3pPr>
      <a:lvl4pPr marL="342900" indent="-342900" algn="l" defTabSz="-13873163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990000"/>
          </a:solidFill>
          <a:latin typeface="Arial"/>
        </a:defRPr>
      </a:lvl4pPr>
      <a:lvl5pPr marL="342900" indent="-342900" algn="l" defTabSz="-13873163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990000"/>
          </a:solidFill>
          <a:latin typeface="Arial"/>
        </a:defRPr>
      </a:lvl5pPr>
      <a:lvl6pPr marL="457200" algn="l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FF0000">
              <a:alpha val="100000"/>
            </a:srgbClr>
          </a:solidFill>
          <a:latin typeface="Arial"/>
        </a:defRPr>
      </a:lvl6pPr>
      <a:lvl7pPr marL="914400" algn="l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FF0000">
              <a:alpha val="100000"/>
            </a:srgbClr>
          </a:solidFill>
          <a:latin typeface="Arial"/>
        </a:defRPr>
      </a:lvl7pPr>
      <a:lvl8pPr marL="1371600" algn="l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FF0000">
              <a:alpha val="100000"/>
            </a:srgbClr>
          </a:solidFill>
          <a:latin typeface="Arial"/>
        </a:defRPr>
      </a:lvl8pPr>
      <a:lvl9pPr marL="1828800" algn="l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FF0000">
              <a:alpha val="100000"/>
            </a:srgbClr>
          </a:solidFill>
          <a:latin typeface="Arial"/>
        </a:defRPr>
      </a:lvl9pPr>
    </p:titleStyle>
    <p:bodyStyle>
      <a:lvl1pPr marL="342900" indent="-342900" algn="l" defTabSz="-13873163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Monotype Sorts"/>
        <a:buBlip>
          <a:blip r:embed="rId5"/>
        </a:buBlip>
        <a:defRPr sz="2400">
          <a:solidFill>
            <a:srgbClr val="5F5F5F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defTabSz="-13873163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Monotype Sorts"/>
        <a:buBlip>
          <a:blip r:embed="rId5"/>
        </a:buBlip>
        <a:defRPr kumimoji="1" sz="2400">
          <a:solidFill>
            <a:srgbClr val="5F5F5F"/>
          </a:solidFill>
          <a:latin typeface="Calibri" pitchFamily="34" charset="0"/>
          <a:cs typeface="Calibri" pitchFamily="34" charset="0"/>
        </a:defRPr>
      </a:lvl2pPr>
      <a:lvl3pPr marL="1143000" indent="-228600" algn="l" defTabSz="-13873163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Monotype Sorts"/>
        <a:buBlip>
          <a:blip r:embed="rId6"/>
        </a:buBlip>
        <a:defRPr kumimoji="1" sz="2400">
          <a:solidFill>
            <a:srgbClr val="5F5F5F"/>
          </a:solidFill>
          <a:latin typeface="Calibri" pitchFamily="34" charset="0"/>
          <a:cs typeface="Calibri" pitchFamily="34" charset="0"/>
        </a:defRPr>
      </a:lvl3pPr>
      <a:lvl4pPr marL="1600200" indent="-228600" algn="l" defTabSz="-13873163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Blip>
          <a:blip r:embed="rId6"/>
        </a:buBlip>
        <a:defRPr kumimoji="1" sz="2000">
          <a:solidFill>
            <a:srgbClr val="5F5F5F"/>
          </a:solidFill>
          <a:latin typeface="Calibri" pitchFamily="34" charset="0"/>
          <a:cs typeface="Calibri" pitchFamily="34" charset="0"/>
        </a:defRPr>
      </a:lvl4pPr>
      <a:lvl5pPr marL="2057400" indent="-228600" algn="l" defTabSz="-13873163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Blip>
          <a:blip r:embed="rId7"/>
        </a:buBlip>
        <a:defRPr kumimoji="1" sz="2200">
          <a:solidFill>
            <a:srgbClr val="000099"/>
          </a:solidFill>
          <a:latin typeface="+mn-lt"/>
        </a:defRPr>
      </a:lvl5pPr>
      <a:lvl6pPr marL="3036888" indent="-419100" algn="l" eaLnBrk="1" fontAlgn="base" hangingPunct="1">
        <a:spcBef>
          <a:spcPct val="20000"/>
        </a:spcBef>
        <a:spcAft>
          <a:spcPct val="0"/>
        </a:spcAft>
        <a:buClr>
          <a:srgbClr val="000099">
            <a:alpha val="100000"/>
          </a:srgbClr>
        </a:buClr>
        <a:buBlip>
          <a:blip r:embed="rId8"/>
        </a:buBlip>
        <a:defRPr kumimoji="1" sz="2200">
          <a:solidFill>
            <a:srgbClr val="000099">
              <a:alpha val="100000"/>
            </a:srgbClr>
          </a:solidFill>
          <a:latin typeface="+mn-lt"/>
        </a:defRPr>
      </a:lvl6pPr>
      <a:lvl7pPr marL="3494088" indent="-419100" algn="l" eaLnBrk="1" fontAlgn="base" hangingPunct="1">
        <a:spcBef>
          <a:spcPct val="20000"/>
        </a:spcBef>
        <a:spcAft>
          <a:spcPct val="0"/>
        </a:spcAft>
        <a:buClr>
          <a:srgbClr val="000099">
            <a:alpha val="100000"/>
          </a:srgbClr>
        </a:buClr>
        <a:buBlip>
          <a:blip r:embed="rId8"/>
        </a:buBlip>
        <a:defRPr kumimoji="1" sz="2200">
          <a:solidFill>
            <a:srgbClr val="000099">
              <a:alpha val="100000"/>
            </a:srgbClr>
          </a:solidFill>
          <a:latin typeface="+mn-lt"/>
        </a:defRPr>
      </a:lvl7pPr>
      <a:lvl8pPr marL="3951288" indent="-419100" algn="l" eaLnBrk="1" fontAlgn="base" hangingPunct="1">
        <a:spcBef>
          <a:spcPct val="20000"/>
        </a:spcBef>
        <a:spcAft>
          <a:spcPct val="0"/>
        </a:spcAft>
        <a:buClr>
          <a:srgbClr val="000099">
            <a:alpha val="100000"/>
          </a:srgbClr>
        </a:buClr>
        <a:buBlip>
          <a:blip r:embed="rId8"/>
        </a:buBlip>
        <a:defRPr kumimoji="1" sz="2200">
          <a:solidFill>
            <a:srgbClr val="000099">
              <a:alpha val="100000"/>
            </a:srgbClr>
          </a:solidFill>
          <a:latin typeface="+mn-lt"/>
        </a:defRPr>
      </a:lvl8pPr>
      <a:lvl9pPr marL="4408488" indent="-419100" algn="l" eaLnBrk="1" fontAlgn="base" hangingPunct="1">
        <a:spcBef>
          <a:spcPct val="20000"/>
        </a:spcBef>
        <a:spcAft>
          <a:spcPct val="0"/>
        </a:spcAft>
        <a:buClr>
          <a:srgbClr val="000099">
            <a:alpha val="100000"/>
          </a:srgbClr>
        </a:buClr>
        <a:buBlip>
          <a:blip r:embed="rId8"/>
        </a:buBlip>
        <a:defRPr kumimoji="1" sz="2200">
          <a:solidFill>
            <a:srgbClr val="000099">
              <a:alpha val="100000"/>
            </a:srgbClr>
          </a:solidFill>
          <a:latin typeface="+mn-lt"/>
        </a:defRPr>
      </a:lvl9pPr>
    </p:bodyStyle>
    <p:otherStyle>
      <a:lvl1pPr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1pPr>
      <a:lvl2pPr marL="4572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2pPr>
      <a:lvl3pPr marL="9144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3pPr>
      <a:lvl4pPr marL="13716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4pPr>
      <a:lvl5pPr marL="18288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5pPr>
      <a:lvl6pPr marL="22860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6pPr>
      <a:lvl7pPr marL="27432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7pPr>
      <a:lvl8pPr marL="32004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8pPr>
      <a:lvl9pPr marL="3657600" algn="l" eaLnBrk="1" fontAlgn="base" hangingPunct="1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667269" y="0"/>
            <a:ext cx="8369225" cy="424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marL="342900" marR="0" indent="-342900" algn="r" defTabSz="-13873163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sz="3000" spc="-38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342900" indent="-342900" algn="l" defTabSz="-13873163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990000"/>
                </a:solidFill>
                <a:latin typeface="Arial"/>
              </a:defRPr>
            </a:lvl2pPr>
            <a:lvl3pPr marL="342900" indent="-342900" algn="l" defTabSz="-13873163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990000"/>
                </a:solidFill>
                <a:latin typeface="Arial"/>
              </a:defRPr>
            </a:lvl3pPr>
            <a:lvl4pPr marL="342900" indent="-342900" algn="l" defTabSz="-13873163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990000"/>
                </a:solidFill>
                <a:latin typeface="Arial"/>
              </a:defRPr>
            </a:lvl4pPr>
            <a:lvl5pPr marL="342900" indent="-342900" algn="l" defTabSz="-13873163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990000"/>
                </a:solidFill>
                <a:latin typeface="Arial"/>
              </a:defRPr>
            </a:lvl5pPr>
            <a:lvl6pPr marL="457200" algn="l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FF0000">
                    <a:alpha val="100000"/>
                  </a:srgbClr>
                </a:solidFill>
                <a:latin typeface="Arial"/>
              </a:defRPr>
            </a:lvl6pPr>
            <a:lvl7pPr marL="914400" algn="l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FF0000">
                    <a:alpha val="100000"/>
                  </a:srgbClr>
                </a:solidFill>
                <a:latin typeface="Arial"/>
              </a:defRPr>
            </a:lvl7pPr>
            <a:lvl8pPr marL="1371600" algn="l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FF0000">
                    <a:alpha val="100000"/>
                  </a:srgbClr>
                </a:solidFill>
                <a:latin typeface="Arial"/>
              </a:defRPr>
            </a:lvl8pPr>
            <a:lvl9pPr marL="1828800" algn="l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FF0000">
                    <a:alpha val="100000"/>
                  </a:srgbClr>
                </a:solidFill>
                <a:latin typeface="Arial"/>
              </a:defRPr>
            </a:lvl9pPr>
          </a:lstStyle>
          <a:p>
            <a:pPr algn="l"/>
            <a:r>
              <a:rPr lang="en-US" kern="0" dirty="0" smtClean="0"/>
              <a:t>M Ramesh and A. S. Bali</a:t>
            </a:r>
            <a:endParaRPr lang="en-US" kern="0" dirty="0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667269" y="4455620"/>
            <a:ext cx="8454644" cy="1665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marR="0" indent="0" algn="r" defTabSz="-138731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Tx/>
              <a:buFont typeface="Monotype Sorts"/>
              <a:buNone/>
              <a:tabLst/>
              <a:defRPr sz="1800" cap="small" spc="150" baseline="0">
                <a:solidFill>
                  <a:schemeClr val="tx2"/>
                </a:solidFill>
                <a:latin typeface="+mj-lt"/>
                <a:ea typeface="+mn-ea"/>
                <a:cs typeface="Calibri" pitchFamily="34" charset="0"/>
              </a:defRPr>
            </a:lvl1pPr>
            <a:lvl2pPr marL="342900" indent="0" algn="ctr" defTabSz="-13873163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Monotype Sorts"/>
              <a:buNone/>
              <a:defRPr kumimoji="1" sz="1800">
                <a:solidFill>
                  <a:srgbClr val="5F5F5F"/>
                </a:solidFill>
                <a:latin typeface="Calibri" pitchFamily="34" charset="0"/>
                <a:cs typeface="Calibri" pitchFamily="34" charset="0"/>
              </a:defRPr>
            </a:lvl2pPr>
            <a:lvl3pPr marL="685800" indent="0" algn="ctr" defTabSz="-13873163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Monotype Sorts"/>
              <a:buNone/>
              <a:defRPr kumimoji="1" sz="1800">
                <a:solidFill>
                  <a:srgbClr val="5F5F5F"/>
                </a:solidFill>
                <a:latin typeface="Calibri" pitchFamily="34" charset="0"/>
                <a:cs typeface="Calibri" pitchFamily="34" charset="0"/>
              </a:defRPr>
            </a:lvl3pPr>
            <a:lvl4pPr marL="1028700" indent="0" algn="ctr" defTabSz="-13873163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None/>
              <a:defRPr kumimoji="1" sz="1500">
                <a:solidFill>
                  <a:srgbClr val="5F5F5F"/>
                </a:solidFill>
                <a:latin typeface="Calibri" pitchFamily="34" charset="0"/>
                <a:cs typeface="Calibri" pitchFamily="34" charset="0"/>
              </a:defRPr>
            </a:lvl4pPr>
            <a:lvl5pPr marL="1371600" indent="0" algn="ctr" defTabSz="-13873163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None/>
              <a:defRPr kumimoji="1" sz="1500">
                <a:solidFill>
                  <a:srgbClr val="000099"/>
                </a:solidFill>
                <a:latin typeface="Calibri" pitchFamily="34" charset="0"/>
                <a:cs typeface="Calibri" pitchFamily="34" charset="0"/>
              </a:defRPr>
            </a:lvl5pPr>
            <a:lvl6pPr marL="1714500" indent="0"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>
                  <a:alpha val="100000"/>
                </a:srgbClr>
              </a:buClr>
              <a:buNone/>
              <a:defRPr kumimoji="1" sz="1500">
                <a:solidFill>
                  <a:srgbClr val="000099">
                    <a:alpha val="100000"/>
                  </a:srgbClr>
                </a:solidFill>
                <a:latin typeface="+mn-lt"/>
              </a:defRPr>
            </a:lvl6pPr>
            <a:lvl7pPr marL="2057400" indent="0"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>
                  <a:alpha val="100000"/>
                </a:srgbClr>
              </a:buClr>
              <a:buNone/>
              <a:defRPr kumimoji="1" sz="1500">
                <a:solidFill>
                  <a:srgbClr val="000099">
                    <a:alpha val="100000"/>
                  </a:srgbClr>
                </a:solidFill>
                <a:latin typeface="+mn-lt"/>
              </a:defRPr>
            </a:lvl7pPr>
            <a:lvl8pPr marL="2400300" indent="0"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>
                  <a:alpha val="100000"/>
                </a:srgbClr>
              </a:buClr>
              <a:buNone/>
              <a:defRPr kumimoji="1" sz="1500">
                <a:solidFill>
                  <a:srgbClr val="000099">
                    <a:alpha val="100000"/>
                  </a:srgbClr>
                </a:solidFill>
                <a:latin typeface="+mn-lt"/>
              </a:defRPr>
            </a:lvl8pPr>
            <a:lvl9pPr marL="2743200" indent="0"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99">
                  <a:alpha val="100000"/>
                </a:srgbClr>
              </a:buClr>
              <a:buNone/>
              <a:defRPr kumimoji="1" sz="1500">
                <a:solidFill>
                  <a:srgbClr val="000099">
                    <a:alpha val="100000"/>
                  </a:srgbClr>
                </a:solidFill>
                <a:latin typeface="+mn-lt"/>
              </a:defRPr>
            </a:lvl9pPr>
          </a:lstStyle>
          <a:p>
            <a:pPr algn="l">
              <a:spcBef>
                <a:spcPts val="1200"/>
              </a:spcBef>
            </a:pP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Health Care Reforms:</a:t>
            </a:r>
          </a:p>
          <a:p>
            <a:pPr algn="l">
              <a:spcBef>
                <a:spcPts val="1200"/>
              </a:spcBef>
            </a:pPr>
            <a:r>
              <a:rPr lang="en-US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Tools Approach</a:t>
            </a:r>
            <a:endParaRPr lang="en-US" sz="28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55576" y="4336416"/>
            <a:ext cx="7887654" cy="100696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2997" y="1036390"/>
            <a:ext cx="2905125" cy="4762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60" y="188640"/>
            <a:ext cx="2922444" cy="86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1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489950" cy="5706177"/>
          </a:xfrm>
        </p:spPr>
        <p:txBody>
          <a:bodyPr/>
          <a:lstStyle/>
          <a:p>
            <a:r>
              <a:rPr lang="en-SG" dirty="0" smtClean="0"/>
              <a:t>Containing </a:t>
            </a:r>
            <a:r>
              <a:rPr lang="en-SG" dirty="0" smtClean="0"/>
              <a:t>rising health care expenditures while </a:t>
            </a:r>
            <a:r>
              <a:rPr lang="en-SG" dirty="0" smtClean="0"/>
              <a:t>providing </a:t>
            </a:r>
            <a:r>
              <a:rPr lang="en-SG" dirty="0"/>
              <a:t>universal coverage is </a:t>
            </a:r>
            <a:r>
              <a:rPr lang="en-SG" dirty="0" smtClean="0"/>
              <a:t>the </a:t>
            </a:r>
            <a:r>
              <a:rPr lang="en-SG" dirty="0"/>
              <a:t>focus of reforms around the world. </a:t>
            </a:r>
            <a:endParaRPr lang="en-SG" dirty="0" smtClean="0"/>
          </a:p>
          <a:p>
            <a:r>
              <a:rPr lang="en-SG" dirty="0" smtClean="0"/>
              <a:t>Few have succeeded as well as Singapore. Its health system ranks second in the </a:t>
            </a:r>
            <a:r>
              <a:rPr lang="en-SG" dirty="0" err="1" smtClean="0"/>
              <a:t>the</a:t>
            </a:r>
            <a:r>
              <a:rPr lang="en-SG" dirty="0" smtClean="0"/>
              <a:t> world, after Japan </a:t>
            </a:r>
            <a:r>
              <a:rPr lang="en-SG" dirty="0"/>
              <a:t>(EIU, 2014)</a:t>
            </a:r>
            <a:endParaRPr lang="en-SG" dirty="0" smtClean="0"/>
          </a:p>
          <a:p>
            <a:pPr lvl="1"/>
            <a:r>
              <a:rPr lang="en-SG" dirty="0" smtClean="0"/>
              <a:t>Nearly all its health status indicators are excellent while </a:t>
            </a:r>
            <a:r>
              <a:rPr lang="en-SG" dirty="0" smtClean="0"/>
              <a:t>total </a:t>
            </a:r>
            <a:r>
              <a:rPr lang="en-SG" dirty="0" smtClean="0"/>
              <a:t>expenditures are low. </a:t>
            </a:r>
            <a:endParaRPr lang="en-SG" dirty="0"/>
          </a:p>
          <a:p>
            <a:r>
              <a:rPr lang="en-SG" dirty="0"/>
              <a:t>The </a:t>
            </a:r>
            <a:r>
              <a:rPr lang="en-SG" dirty="0" smtClean="0"/>
              <a:t>main lesson from </a:t>
            </a:r>
            <a:r>
              <a:rPr lang="en-SG" dirty="0"/>
              <a:t>Singapore is that there is no “financing” solution. </a:t>
            </a:r>
            <a:endParaRPr lang="en-SG" dirty="0" smtClean="0"/>
          </a:p>
          <a:p>
            <a:pPr lvl="1"/>
            <a:r>
              <a:rPr lang="en-SG" dirty="0" smtClean="0"/>
              <a:t>Rather</a:t>
            </a:r>
            <a:r>
              <a:rPr lang="en-SG" dirty="0" smtClean="0"/>
              <a:t>, the solution lies in a range of measures  targeting different “failures” that afflict the sector</a:t>
            </a:r>
          </a:p>
          <a:p>
            <a:pPr lvl="1"/>
            <a:r>
              <a:rPr lang="en-US" dirty="0" smtClean="0"/>
              <a:t>Success depends on containing the key stakeholders’ – providers, 3</a:t>
            </a:r>
            <a:r>
              <a:rPr lang="en-US" baseline="30000" dirty="0" smtClean="0"/>
              <a:t>rd</a:t>
            </a:r>
            <a:r>
              <a:rPr lang="en-US" dirty="0" smtClean="0"/>
              <a:t> party payers, users – undesired behavior and promoting desired behavior</a:t>
            </a:r>
          </a:p>
          <a:p>
            <a:pPr lvl="1"/>
            <a:r>
              <a:rPr lang="en-US" dirty="0" smtClean="0"/>
              <a:t>Requires knowledge, capacity, and political determination</a:t>
            </a:r>
            <a:endParaRPr lang="en-S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10199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Approach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566150" cy="5336846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olicy ‘tools’ or ‘instruments’ describe </a:t>
            </a:r>
            <a:r>
              <a:rPr lang="en-GB" dirty="0"/>
              <a:t>the resources and mechanisms that governments employ </a:t>
            </a:r>
            <a:r>
              <a:rPr lang="en-GB" dirty="0" smtClean="0"/>
              <a:t>to pursue </a:t>
            </a:r>
            <a:r>
              <a:rPr lang="en-GB" dirty="0"/>
              <a:t>their objectives</a:t>
            </a:r>
            <a:r>
              <a:rPr lang="en-GB" dirty="0" smtClean="0"/>
              <a:t>. </a:t>
            </a:r>
            <a:r>
              <a:rPr lang="en-GB" dirty="0" smtClean="0"/>
              <a:t>“</a:t>
            </a:r>
            <a:r>
              <a:rPr lang="en-GB" dirty="0" smtClean="0"/>
              <a:t>carrots and sticks”! </a:t>
            </a:r>
          </a:p>
          <a:p>
            <a:r>
              <a:rPr lang="en-GB" dirty="0" smtClean="0"/>
              <a:t>The </a:t>
            </a:r>
            <a:r>
              <a:rPr lang="en-GB" dirty="0"/>
              <a:t>approach </a:t>
            </a:r>
            <a:r>
              <a:rPr lang="en-GB" dirty="0" smtClean="0"/>
              <a:t>focuses </a:t>
            </a:r>
            <a:r>
              <a:rPr lang="en-GB" dirty="0"/>
              <a:t>on the efficacy of a specific tool in overcoming specific </a:t>
            </a:r>
            <a:r>
              <a:rPr lang="en-GB" dirty="0" smtClean="0"/>
              <a:t>problems</a:t>
            </a:r>
            <a:endParaRPr lang="en-GB" dirty="0" smtClean="0"/>
          </a:p>
          <a:p>
            <a:r>
              <a:rPr lang="en-US" dirty="0" smtClean="0"/>
              <a:t>Four broad categories of policy tools</a:t>
            </a:r>
            <a:endParaRPr lang="en-US" dirty="0"/>
          </a:p>
          <a:p>
            <a:pPr marL="857250" lvl="1" indent="-457200">
              <a:buClr>
                <a:srgbClr val="990000"/>
              </a:buClr>
              <a:buFont typeface="+mj-lt"/>
              <a:buAutoNum type="arabicPeriod"/>
            </a:pPr>
            <a:r>
              <a:rPr lang="en-US" dirty="0" smtClean="0"/>
              <a:t>Organizational. Ownership and governance structures.</a:t>
            </a:r>
          </a:p>
          <a:p>
            <a:pPr marL="857250" lvl="1" indent="-457200">
              <a:buClr>
                <a:srgbClr val="990000"/>
              </a:buClr>
              <a:buFont typeface="+mj-lt"/>
              <a:buAutoNum type="arabicPeriod"/>
            </a:pPr>
            <a:r>
              <a:rPr lang="en-US" dirty="0" smtClean="0"/>
              <a:t>Fiscal: Direct or indirect transfers to encourage desired behavior. May be accompanied by conditions that have regulatory effects.</a:t>
            </a:r>
          </a:p>
          <a:p>
            <a:pPr marL="857250" lvl="1" indent="-457200">
              <a:buClr>
                <a:srgbClr val="990000"/>
              </a:buClr>
              <a:buFont typeface="+mj-lt"/>
              <a:buAutoNum type="arabicPeriod"/>
            </a:pPr>
            <a:r>
              <a:rPr lang="en-US" dirty="0" smtClean="0"/>
              <a:t>Regulatory: </a:t>
            </a:r>
            <a:r>
              <a:rPr lang="en-GB" dirty="0"/>
              <a:t>prohibit undesired behaviour </a:t>
            </a:r>
            <a:r>
              <a:rPr lang="en-GB" dirty="0" smtClean="0"/>
              <a:t>and require </a:t>
            </a:r>
            <a:r>
              <a:rPr lang="en-GB" dirty="0"/>
              <a:t>desired behaviour.</a:t>
            </a:r>
            <a:endParaRPr lang="en-US" dirty="0" smtClean="0"/>
          </a:p>
          <a:p>
            <a:pPr marL="857250" lvl="1" indent="-457200">
              <a:buClr>
                <a:srgbClr val="990000"/>
              </a:buClr>
              <a:buFont typeface="+mj-lt"/>
              <a:buAutoNum type="arabicPeriod"/>
            </a:pPr>
            <a:r>
              <a:rPr lang="en-US" dirty="0" smtClean="0"/>
              <a:t>Information” to change </a:t>
            </a:r>
            <a:r>
              <a:rPr lang="en-US" dirty="0" err="1" smtClean="0"/>
              <a:t>behaviour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373145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Approach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566150" cy="3785652"/>
          </a:xfrm>
        </p:spPr>
        <p:txBody>
          <a:bodyPr/>
          <a:lstStyle/>
          <a:p>
            <a:r>
              <a:rPr lang="en-US" dirty="0" smtClean="0"/>
              <a:t>Different tools involve different levels of difficulty</a:t>
            </a:r>
          </a:p>
          <a:p>
            <a:pPr lvl="1"/>
            <a:r>
              <a:rPr lang="en-US" dirty="0" smtClean="0"/>
              <a:t>Organizational and regulatory tools are difficult because they require enormous amount of analytical, management and political capacity</a:t>
            </a:r>
          </a:p>
          <a:p>
            <a:pPr lvl="1"/>
            <a:r>
              <a:rPr lang="en-US" dirty="0" smtClean="0"/>
              <a:t>Fiscal tools are comparatively easy. </a:t>
            </a:r>
          </a:p>
          <a:p>
            <a:pPr lvl="1"/>
            <a:r>
              <a:rPr lang="en-US" dirty="0" smtClean="0"/>
              <a:t>Information tools offer more potential than often realized</a:t>
            </a:r>
          </a:p>
          <a:p>
            <a:r>
              <a:rPr lang="en-GB" dirty="0"/>
              <a:t>The tools are substitutable to some extent.</a:t>
            </a:r>
          </a:p>
          <a:p>
            <a:pPr lvl="1"/>
            <a:r>
              <a:rPr lang="en-US" dirty="0" smtClean="0"/>
              <a:t>But they work best when their use is orchestrated, targeting different purposes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517089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Endemic failures in Health Care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489950" cy="5336846"/>
          </a:xfrm>
        </p:spPr>
        <p:txBody>
          <a:bodyPr/>
          <a:lstStyle/>
          <a:p>
            <a:r>
              <a:rPr lang="en-GB" dirty="0" smtClean="0"/>
              <a:t>Health care characterized by deep and widespread failures</a:t>
            </a:r>
          </a:p>
          <a:p>
            <a:r>
              <a:rPr lang="en-GB" dirty="0" smtClean="0"/>
              <a:t>Market failures: various </a:t>
            </a:r>
            <a:r>
              <a:rPr lang="en-GB" dirty="0"/>
              <a:t>forms of moral </a:t>
            </a:r>
            <a:r>
              <a:rPr lang="en-GB" dirty="0" smtClean="0"/>
              <a:t>hazard, information asymmetries, and adverse selection </a:t>
            </a:r>
          </a:p>
          <a:p>
            <a:r>
              <a:rPr lang="en-GB" dirty="0" smtClean="0"/>
              <a:t>Political failures: conflicting interests of stakeholders: users</a:t>
            </a:r>
            <a:r>
              <a:rPr lang="en-GB" dirty="0"/>
              <a:t>, providers, and third-party </a:t>
            </a:r>
            <a:r>
              <a:rPr lang="en-GB" dirty="0" smtClean="0"/>
              <a:t>payers</a:t>
            </a:r>
          </a:p>
          <a:p>
            <a:r>
              <a:rPr lang="en-GB" dirty="0" smtClean="0"/>
              <a:t>The key policy challenge is to build a </a:t>
            </a:r>
            <a:r>
              <a:rPr lang="en-GB" dirty="0"/>
              <a:t>system of incentives and disincentives that </a:t>
            </a:r>
            <a:endParaRPr lang="en-GB" dirty="0" smtClean="0"/>
          </a:p>
          <a:p>
            <a:pPr lvl="1"/>
            <a:r>
              <a:rPr lang="en-GB" dirty="0" smtClean="0"/>
              <a:t>prods </a:t>
            </a:r>
            <a:r>
              <a:rPr lang="en-GB" dirty="0"/>
              <a:t>users to be cost-conscious and practice preventive </a:t>
            </a:r>
            <a:r>
              <a:rPr lang="en-GB" dirty="0" smtClean="0"/>
              <a:t>health care; </a:t>
            </a:r>
          </a:p>
          <a:p>
            <a:pPr lvl="1"/>
            <a:r>
              <a:rPr lang="en-GB" dirty="0" smtClean="0"/>
              <a:t>encourages </a:t>
            </a:r>
            <a:r>
              <a:rPr lang="en-GB" dirty="0"/>
              <a:t>providers to be cost-effective and neutralises their information advantage while providing quality </a:t>
            </a:r>
            <a:r>
              <a:rPr lang="en-GB" dirty="0" smtClean="0"/>
              <a:t>care;</a:t>
            </a:r>
          </a:p>
          <a:p>
            <a:pPr lvl="1"/>
            <a:r>
              <a:rPr lang="en-GB" dirty="0" smtClean="0"/>
              <a:t>inhibits </a:t>
            </a:r>
            <a:r>
              <a:rPr lang="en-GB" dirty="0"/>
              <a:t>third-party payers and users from engaging in selective risk-pooling.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4589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62" y="88434"/>
            <a:ext cx="8593137" cy="523220"/>
          </a:xfrm>
        </p:spPr>
        <p:txBody>
          <a:bodyPr/>
          <a:lstStyle/>
          <a:p>
            <a:r>
              <a:rPr lang="en-GB" dirty="0" smtClean="0"/>
              <a:t>Singapore: Health </a:t>
            </a:r>
            <a:r>
              <a:rPr lang="en-GB" dirty="0"/>
              <a:t>Expenditures and </a:t>
            </a:r>
            <a:r>
              <a:rPr lang="en-GB" dirty="0" smtClean="0"/>
              <a:t>Outcomes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660328"/>
              </p:ext>
            </p:extLst>
          </p:nvPr>
        </p:nvGraphicFramePr>
        <p:xfrm>
          <a:off x="609600" y="1038465"/>
          <a:ext cx="8278905" cy="5310457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800600">
                  <a:extLst>
                    <a:ext uri="{9D8B030D-6E8A-4147-A177-3AD203B41FA5}">
                      <a16:colId xmlns:a16="http://schemas.microsoft.com/office/drawing/2014/main" val="2178075796"/>
                    </a:ext>
                  </a:extLst>
                </a:gridCol>
                <a:gridCol w="1930846">
                  <a:extLst>
                    <a:ext uri="{9D8B030D-6E8A-4147-A177-3AD203B41FA5}">
                      <a16:colId xmlns:a16="http://schemas.microsoft.com/office/drawing/2014/main" val="3868939700"/>
                    </a:ext>
                  </a:extLst>
                </a:gridCol>
                <a:gridCol w="1547459">
                  <a:extLst>
                    <a:ext uri="{9D8B030D-6E8A-4147-A177-3AD203B41FA5}">
                      <a16:colId xmlns:a16="http://schemas.microsoft.com/office/drawing/2014/main" val="3803313312"/>
                    </a:ext>
                  </a:extLst>
                </a:gridCol>
              </a:tblGrid>
              <a:tr h="12282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High income OECD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Singapore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183063"/>
                  </a:ext>
                </a:extLst>
              </a:tr>
              <a:tr h="4797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Total Health expenditure </a:t>
                      </a:r>
                      <a:r>
                        <a:rPr lang="en-SG" sz="2400" b="0" dirty="0" smtClean="0">
                          <a:effectLst/>
                        </a:rPr>
                        <a:t/>
                      </a:r>
                      <a:br>
                        <a:rPr lang="en-SG" sz="2400" b="0" dirty="0" smtClean="0">
                          <a:effectLst/>
                        </a:rPr>
                      </a:br>
                      <a:r>
                        <a:rPr lang="en-SG" sz="2000" b="0" dirty="0" smtClean="0">
                          <a:effectLst/>
                        </a:rPr>
                        <a:t>(% </a:t>
                      </a:r>
                      <a:r>
                        <a:rPr lang="en-SG" sz="2000" b="0" dirty="0">
                          <a:effectLst/>
                        </a:rPr>
                        <a:t>of GDP)</a:t>
                      </a:r>
                      <a:endParaRPr lang="en-SG" sz="20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12.6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4.6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extLst>
                  <a:ext uri="{0D108BD9-81ED-4DB2-BD59-A6C34878D82A}">
                    <a16:rowId xmlns:a16="http://schemas.microsoft.com/office/drawing/2014/main" val="2473385379"/>
                  </a:ext>
                </a:extLst>
              </a:tr>
              <a:tr h="98617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Public Health expenditure</a:t>
                      </a:r>
                      <a:r>
                        <a:rPr lang="en-SG" sz="2000" b="0" dirty="0">
                          <a:effectLst/>
                        </a:rPr>
                        <a:t> </a:t>
                      </a:r>
                      <a:endParaRPr lang="en-SG" sz="2000" b="0" dirty="0" smtClean="0">
                        <a:effectLst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000" b="0" dirty="0" smtClean="0">
                          <a:effectLst/>
                        </a:rPr>
                        <a:t>(% </a:t>
                      </a:r>
                      <a:r>
                        <a:rPr lang="en-SG" sz="2000" b="0" dirty="0">
                          <a:effectLst/>
                        </a:rPr>
                        <a:t>of total health expenditure)</a:t>
                      </a:r>
                      <a:endParaRPr lang="en-SG" sz="20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61.4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39.8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extLst>
                  <a:ext uri="{0D108BD9-81ED-4DB2-BD59-A6C34878D82A}">
                    <a16:rowId xmlns:a16="http://schemas.microsoft.com/office/drawing/2014/main" val="576294282"/>
                  </a:ext>
                </a:extLst>
              </a:tr>
              <a:tr h="96243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Out-of-pocket health expenditure</a:t>
                      </a:r>
                      <a:r>
                        <a:rPr lang="en-SG" sz="2000" b="0" dirty="0">
                          <a:effectLst/>
                        </a:rPr>
                        <a:t> </a:t>
                      </a:r>
                      <a:endParaRPr lang="en-SG" sz="2000" b="0" dirty="0" smtClean="0">
                        <a:effectLst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000" b="0" dirty="0" smtClean="0">
                          <a:effectLst/>
                        </a:rPr>
                        <a:t>(% </a:t>
                      </a:r>
                      <a:r>
                        <a:rPr lang="en-SG" sz="2000" b="0" dirty="0">
                          <a:effectLst/>
                        </a:rPr>
                        <a:t>of total expenditure)</a:t>
                      </a:r>
                      <a:endParaRPr lang="en-SG" sz="20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13.6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56.8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extLst>
                  <a:ext uri="{0D108BD9-81ED-4DB2-BD59-A6C34878D82A}">
                    <a16:rowId xmlns:a16="http://schemas.microsoft.com/office/drawing/2014/main" val="892617724"/>
                  </a:ext>
                </a:extLst>
              </a:tr>
              <a:tr h="63099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Life expectancy at birth, total (years)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80.7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82.3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extLst>
                  <a:ext uri="{0D108BD9-81ED-4DB2-BD59-A6C34878D82A}">
                    <a16:rowId xmlns:a16="http://schemas.microsoft.com/office/drawing/2014/main" val="3916494909"/>
                  </a:ext>
                </a:extLst>
              </a:tr>
              <a:tr h="63099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Mortality rate, under-5 </a:t>
                      </a:r>
                      <a:r>
                        <a:rPr lang="en-SG" sz="2400" b="0" dirty="0" smtClean="0">
                          <a:effectLst/>
                        </a:rPr>
                        <a:t>years </a:t>
                      </a:r>
                      <a:br>
                        <a:rPr lang="en-SG" sz="2400" b="0" dirty="0" smtClean="0">
                          <a:effectLst/>
                        </a:rPr>
                      </a:br>
                      <a:r>
                        <a:rPr lang="en-SG" sz="2400" b="0" dirty="0" smtClean="0">
                          <a:effectLst/>
                        </a:rPr>
                        <a:t>(per </a:t>
                      </a:r>
                      <a:r>
                        <a:rPr lang="en-SG" sz="2400" b="0" dirty="0">
                          <a:effectLst/>
                        </a:rPr>
                        <a:t>1,000)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>
                          <a:effectLst/>
                        </a:rPr>
                        <a:t>5.1</a:t>
                      </a:r>
                      <a:endParaRPr lang="en-SG" sz="2400" b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2400" b="0" dirty="0">
                          <a:effectLst/>
                        </a:rPr>
                        <a:t>2.8</a:t>
                      </a:r>
                      <a:endParaRPr lang="en-SG" sz="2400" b="0" dirty="0"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61960" marR="61960" marT="0" marB="0" anchor="ctr"/>
                </a:tc>
                <a:extLst>
                  <a:ext uri="{0D108BD9-81ED-4DB2-BD59-A6C34878D82A}">
                    <a16:rowId xmlns:a16="http://schemas.microsoft.com/office/drawing/2014/main" val="2662558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73669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63" y="88434"/>
            <a:ext cx="8382000" cy="523220"/>
          </a:xfrm>
        </p:spPr>
        <p:txBody>
          <a:bodyPr/>
          <a:lstStyle/>
          <a:p>
            <a:r>
              <a:rPr lang="en-GB" dirty="0"/>
              <a:t>Policy Tools in Singapore’s Health Care System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972191"/>
              </p:ext>
            </p:extLst>
          </p:nvPr>
        </p:nvGraphicFramePr>
        <p:xfrm>
          <a:off x="551885" y="1104449"/>
          <a:ext cx="8304778" cy="4976311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4287527">
                  <a:extLst>
                    <a:ext uri="{9D8B030D-6E8A-4147-A177-3AD203B41FA5}">
                      <a16:colId xmlns:a16="http://schemas.microsoft.com/office/drawing/2014/main" val="4254044535"/>
                    </a:ext>
                  </a:extLst>
                </a:gridCol>
                <a:gridCol w="4017251">
                  <a:extLst>
                    <a:ext uri="{9D8B030D-6E8A-4147-A177-3AD203B41FA5}">
                      <a16:colId xmlns:a16="http://schemas.microsoft.com/office/drawing/2014/main" val="2987951350"/>
                    </a:ext>
                  </a:extLst>
                </a:gridCol>
              </a:tblGrid>
              <a:tr h="278175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Organization</a:t>
                      </a:r>
                      <a:endParaRPr lang="en-SG" sz="2400" b="0" u="sng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ownership of Hospitals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 Management of </a:t>
                      </a:r>
                      <a:r>
                        <a:rPr lang="en-SG" sz="2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Hospitals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Competition </a:t>
                      </a: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among hospitals </a:t>
                      </a:r>
                    </a:p>
                  </a:txBody>
                  <a:tcPr marL="51703" marR="517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Fiscal</a:t>
                      </a:r>
                      <a:endParaRPr lang="en-SG" sz="2400" b="0" u="sng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Subsidy to Public Hospitals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Medisave, Medifund, and Medishield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Out-of-pocket payments</a:t>
                      </a:r>
                      <a:endParaRPr lang="en-SG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51703" marR="517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606466"/>
                  </a:ext>
                </a:extLst>
              </a:tr>
              <a:tr h="2083327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GB" sz="2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GB" sz="2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Regulation</a:t>
                      </a:r>
                      <a:endParaRPr lang="en-SG" sz="2400" b="0" u="sng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Close monitoring of all significant aspects of providers’ operations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 regulation of providers </a:t>
                      </a:r>
                      <a:endParaRPr lang="en-SG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51703" marR="517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SG" sz="2400" b="0" u="sng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</a:t>
                      </a:r>
                      <a:endParaRPr lang="en-SG" sz="2400" b="0" u="sng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Publishing prices, bill sizes, and clinical outcomes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SG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Campaigns</a:t>
                      </a:r>
                      <a:endParaRPr lang="en-SG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Mincho"/>
                        <a:cs typeface="Calibri" panose="020F0502020204030204" pitchFamily="34" charset="0"/>
                      </a:endParaRPr>
                    </a:p>
                  </a:txBody>
                  <a:tcPr marL="51703" marR="517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243129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997133" y="3429000"/>
            <a:ext cx="1794067" cy="1048222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schemeClr val="bg1"/>
                </a:solidFill>
                <a:effectLst/>
                <a:ea typeface="MS Mincho"/>
                <a:cs typeface="Times New Roman" panose="02020603050405020304" pitchFamily="18" charset="0"/>
              </a:rPr>
              <a:t>Government</a:t>
            </a:r>
            <a:endParaRPr lang="en-SG" sz="2000" dirty="0">
              <a:solidFill>
                <a:schemeClr val="bg1"/>
              </a:solidFill>
              <a:effectLst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8070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914400"/>
            <a:ext cx="8489950" cy="3564053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First,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concerted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of different tools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 more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effective than single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tool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because they promote complementarities that are unavailable when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used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isolation. </a:t>
            </a: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Second, governments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need to simultaneously focus on both demand and supply sides of health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care. Simply focusing on demand through expansion of insurance </a:t>
            </a:r>
            <a:r>
              <a:rPr lang="en-GB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 </a:t>
            </a:r>
            <a:r>
              <a:rPr lang="en-GB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problematic.</a:t>
            </a: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Third, managing the health sector is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difficuilt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Governments need to build their policy capacity – analytical, management, political – if they are to manage the sector. </a:t>
            </a:r>
            <a:endParaRPr lang="en-S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Ramesh #</a:t>
            </a:r>
            <a:fld id="{64C0FD7D-2CE4-43B3-937E-583448BFA903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72131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1427163" marR="0" indent="-233363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99">
              <a:alpha val="100000"/>
            </a:srgbClr>
          </a:buClr>
          <a:buBlip>
            <a:blip xmlns:r="http://schemas.openxmlformats.org/officeDocument/2006/relationships" r:embed="rId1"/>
          </a:buBlip>
          <a:tabLst/>
          <a:defRPr kumimoji="1" lang="en-AU" sz="2500" b="0" i="0" u="none" strike="noStrike" baseline="0">
            <a:solidFill>
              <a:srgbClr val="0033CC">
                <a:alpha val="100000"/>
              </a:srgbClr>
            </a:solidFill>
            <a:effectLst/>
            <a:latin typeface="Arial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1427163" marR="0" indent="-233363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000099">
              <a:alpha val="100000"/>
            </a:srgbClr>
          </a:buClr>
          <a:buBlip>
            <a:blip xmlns:r="http://schemas.openxmlformats.org/officeDocument/2006/relationships" r:embed="rId1"/>
          </a:buBlip>
          <a:tabLst/>
          <a:defRPr kumimoji="1" lang="en-AU" sz="2500" b="0" i="0" u="none" strike="noStrike" baseline="0">
            <a:solidFill>
              <a:srgbClr val="0033CC">
                <a:alpha val="100000"/>
              </a:srgbClr>
            </a:solidFill>
            <a:effectLst/>
            <a:latin typeface="Arial"/>
          </a:defRPr>
        </a:defPPr>
      </a:lstStyle>
    </a:lnDef>
  </a:objectDefaults>
  <a:extraClrSchemeLst>
    <a:extraClrScheme>
      <a:clrScheme name="blank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AA2DA4F2-B256-4831-BE8A-3F3DCD74C52E}" vid="{A2D2E91F-4312-431D-AB2D-9C3C3D90D0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2158</TotalTime>
  <Words>555</Words>
  <Application>Microsoft Office PowerPoint</Application>
  <PresentationFormat>On-screen Show (4:3)</PresentationFormat>
  <Paragraphs>82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Monotype Sorts</vt:lpstr>
      <vt:lpstr>MS Mincho</vt:lpstr>
      <vt:lpstr>Times New Roman</vt:lpstr>
      <vt:lpstr>blank</vt:lpstr>
      <vt:lpstr>PowerPoint Presentation</vt:lpstr>
      <vt:lpstr>Introduction</vt:lpstr>
      <vt:lpstr>Tools Approach</vt:lpstr>
      <vt:lpstr>Tools Approach</vt:lpstr>
      <vt:lpstr>Endemic failures in Health Care</vt:lpstr>
      <vt:lpstr>Singapore: Health Expenditures and Outcomes</vt:lpstr>
      <vt:lpstr>Policy Tools in Singapore’s Health Care System</vt:lpstr>
      <vt:lpstr>Conclusions</vt:lpstr>
    </vt:vector>
  </TitlesOfParts>
  <Company>National University of Singapore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Ramesh</dc:creator>
  <cp:lastModifiedBy>Ramesh M</cp:lastModifiedBy>
  <cp:revision>160</cp:revision>
  <dcterms:created xsi:type="dcterms:W3CDTF">2016-07-01T06:21:10Z</dcterms:created>
  <dcterms:modified xsi:type="dcterms:W3CDTF">2016-12-08T09:30:42Z</dcterms:modified>
</cp:coreProperties>
</file>