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307" r:id="rId3"/>
    <p:sldId id="288" r:id="rId4"/>
    <p:sldId id="308" r:id="rId5"/>
    <p:sldId id="290" r:id="rId6"/>
    <p:sldId id="291" r:id="rId7"/>
    <p:sldId id="313" r:id="rId8"/>
    <p:sldId id="292" r:id="rId9"/>
    <p:sldId id="299" r:id="rId10"/>
    <p:sldId id="303" r:id="rId11"/>
    <p:sldId id="297" r:id="rId12"/>
    <p:sldId id="293" r:id="rId13"/>
    <p:sldId id="294" r:id="rId14"/>
    <p:sldId id="309" r:id="rId15"/>
    <p:sldId id="300" r:id="rId16"/>
    <p:sldId id="310" r:id="rId17"/>
    <p:sldId id="302" r:id="rId18"/>
    <p:sldId id="269" r:id="rId19"/>
  </p:sldIdLst>
  <p:sldSz cx="9144000" cy="6858000" type="screen4x3"/>
  <p:notesSz cx="6858000" cy="9144000"/>
  <p:defaultTextStyle>
    <a:defPPr>
      <a:defRPr lang="pt-BR"/>
    </a:defPPr>
    <a:lvl1pPr marL="0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8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6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3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90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9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6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8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82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777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88" autoAdjust="0"/>
    <p:restoredTop sz="94714" autoAdjust="0"/>
  </p:normalViewPr>
  <p:slideViewPr>
    <p:cSldViewPr snapToGrid="0">
      <p:cViewPr>
        <p:scale>
          <a:sx n="86" d="100"/>
          <a:sy n="86" d="100"/>
        </p:scale>
        <p:origin x="810" y="-96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2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orge\Demandas%20Presidente\Presidente%20Valmir\Audi&#234;ncia%20P&#250;blica\Graficos%20-%20FNO-audienc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raficos%20-%20FNO-audienc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Plan1!$B$43</c:f>
              <c:strCache>
                <c:ptCount val="1"/>
                <c:pt idx="0">
                  <c:v>Crédito Total (R$ milhões)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</c:spPr>
          </c:marker>
          <c:dLbls>
            <c:dLbl>
              <c:idx val="0"/>
              <c:layout>
                <c:manualLayout>
                  <c:x val="-7.0558261122301416E-2"/>
                  <c:y val="-9.9203897772406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240827734443681E-2"/>
                  <c:y val="-7.3993199860884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193127898016914E-2"/>
                  <c:y val="-6.8951060278580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0558261122301416E-2"/>
                  <c:y val="-9.4161758190102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2437265961904923E-2"/>
                  <c:y val="-7.9035339443189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Plan1!$A$44:$A$48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1º sem/2015</c:v>
                </c:pt>
              </c:strCache>
            </c:strRef>
          </c:cat>
          <c:val>
            <c:numRef>
              <c:f>Plan1!$B$44:$B$48</c:f>
              <c:numCache>
                <c:formatCode>#,##0</c:formatCode>
                <c:ptCount val="5"/>
                <c:pt idx="0">
                  <c:v>13512</c:v>
                </c:pt>
                <c:pt idx="1">
                  <c:v>15834</c:v>
                </c:pt>
                <c:pt idx="2">
                  <c:v>18599</c:v>
                </c:pt>
                <c:pt idx="3">
                  <c:v>20026</c:v>
                </c:pt>
                <c:pt idx="4">
                  <c:v>25754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367096"/>
        <c:axId val="224367480"/>
      </c:lineChart>
      <c:catAx>
        <c:axId val="224367096"/>
        <c:scaling>
          <c:orientation val="minMax"/>
        </c:scaling>
        <c:delete val="0"/>
        <c:axPos val="b"/>
        <c:numFmt formatCode="General" sourceLinked="1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pt-BR"/>
          </a:p>
        </c:txPr>
        <c:crossAx val="224367480"/>
        <c:crosses val="autoZero"/>
        <c:auto val="1"/>
        <c:lblAlgn val="ctr"/>
        <c:lblOffset val="100"/>
        <c:noMultiLvlLbl val="0"/>
      </c:catAx>
      <c:valAx>
        <c:axId val="224367480"/>
        <c:scaling>
          <c:orientation val="minMax"/>
          <c:max val="35000"/>
        </c:scaling>
        <c:delete val="1"/>
        <c:axPos val="l"/>
        <c:numFmt formatCode="#,##0" sourceLinked="1"/>
        <c:majorTickMark val="out"/>
        <c:minorTickMark val="none"/>
        <c:tickLblPos val="none"/>
        <c:crossAx val="224367096"/>
        <c:crosses val="autoZero"/>
        <c:crossBetween val="between"/>
      </c:valAx>
      <c:spPr>
        <a:solidFill>
          <a:srgbClr val="9BBB59">
            <a:lumMod val="60000"/>
            <a:lumOff val="40000"/>
          </a:srgbClr>
        </a:solidFill>
        <a:ln>
          <a:noFill/>
        </a:ln>
      </c:spPr>
    </c:plotArea>
    <c:plotVisOnly val="1"/>
    <c:dispBlanksAs val="gap"/>
    <c:showDLblsOverMax val="0"/>
  </c:chart>
  <c:spPr>
    <a:solidFill>
      <a:schemeClr val="accent3">
        <a:lumMod val="60000"/>
        <a:lumOff val="40000"/>
      </a:schemeClr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0"/>
              <c:layout>
                <c:manualLayout>
                  <c:x val="-1.944444444444442E-2"/>
                  <c:y val="-4.16666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44444444444445E-2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77777777777885E-3"/>
                  <c:y val="-3.2407407407407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111111111111018E-2"/>
                  <c:y val="-5.5555555555555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Plan1!$A$210:$A$214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1º SEM/2015</c:v>
                </c:pt>
              </c:strCache>
            </c:strRef>
          </c:cat>
          <c:val>
            <c:numRef>
              <c:f>Plan1!$B$210:$B$214</c:f>
              <c:numCache>
                <c:formatCode>0.0%</c:formatCode>
                <c:ptCount val="5"/>
                <c:pt idx="0">
                  <c:v>5.800000000000001E-2</c:v>
                </c:pt>
                <c:pt idx="1">
                  <c:v>4.8000000000000008E-2</c:v>
                </c:pt>
                <c:pt idx="2">
                  <c:v>4.3000000000000003E-2</c:v>
                </c:pt>
                <c:pt idx="3">
                  <c:v>3.9000000000000014E-2</c:v>
                </c:pt>
                <c:pt idx="4">
                  <c:v>3.0000000000000006E-2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608728"/>
        <c:axId val="224609112"/>
      </c:lineChart>
      <c:catAx>
        <c:axId val="224608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4609112"/>
        <c:crosses val="autoZero"/>
        <c:auto val="1"/>
        <c:lblAlgn val="ctr"/>
        <c:lblOffset val="100"/>
        <c:noMultiLvlLbl val="0"/>
      </c:catAx>
      <c:valAx>
        <c:axId val="22460911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24608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8C176-93B5-49B4-BF29-F98C08536130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48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098" algn="l" defTabSz="9141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196" algn="l" defTabSz="9141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293" algn="l" defTabSz="9141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390" algn="l" defTabSz="9141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489" algn="l" defTabSz="9141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586" algn="l" defTabSz="9141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688" algn="l" defTabSz="9141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782" algn="l" defTabSz="9141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89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</p:spTree>
    <p:extLst>
      <p:ext uri="{BB962C8B-B14F-4D97-AF65-F5344CB8AC3E}">
        <p14:creationId xmlns:p14="http://schemas.microsoft.com/office/powerpoint/2010/main" val="318759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658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Espaço Reservado para Anotações 3"/>
          <p:cNvSpPr>
            <a:spLocks noGrp="1"/>
          </p:cNvSpPr>
          <p:nvPr>
            <p:ph type="body" idx="1"/>
          </p:nvPr>
        </p:nvSpPr>
        <p:spPr>
          <a:xfrm>
            <a:off x="809625" y="4497388"/>
            <a:ext cx="536257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lvl="1" indent="-482600" eaLnBrk="0" hangingPunct="0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pt-BR" sz="1800" dirty="0" smtClean="0"/>
              <a:t>Programa Nacional de Fortalecimento da Agricultura Familiar – FNO-PRONAF</a:t>
            </a:r>
          </a:p>
          <a:p>
            <a:pPr marL="466725" lvl="1" indent="-482600" eaLnBrk="0" hangingPunct="0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pt-BR" sz="1800" dirty="0" smtClean="0"/>
              <a:t>Programa de Financiamento do Desenvolvimento Sustentável da Amazônia – FNO - Amazônia Sustentável</a:t>
            </a:r>
          </a:p>
          <a:p>
            <a:pPr marL="466725" lvl="1" indent="-482600" eaLnBrk="0" hangingPunct="0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pt-BR" sz="1800" dirty="0" smtClean="0"/>
              <a:t>Programa de Financiamento para Manutenção e Recuperação da Biodiversidade Amazônica – FNO - Biodiversidade</a:t>
            </a:r>
          </a:p>
          <a:p>
            <a:pPr marL="466725" lvl="1" indent="-482600" eaLnBrk="0" hangingPunct="0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pt-BR" sz="1800" dirty="0" smtClean="0"/>
              <a:t>Programa de Financiamento às Micro e Pequenas Empresas e </a:t>
            </a:r>
            <a:r>
              <a:rPr lang="pt-BR" sz="1800" dirty="0" err="1" smtClean="0"/>
              <a:t>Microempreendedores</a:t>
            </a:r>
            <a:r>
              <a:rPr lang="pt-BR" sz="1800" dirty="0" smtClean="0"/>
              <a:t> Individuais – FNO - MEI</a:t>
            </a:r>
          </a:p>
          <a:p>
            <a:pPr marL="466725" lvl="1" indent="-482600" eaLnBrk="0" hangingPunct="0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pt-BR" sz="1800" dirty="0" smtClean="0"/>
              <a:t>Programa de Financiamento em Apoio à Agricultura de Baixo Carbono – FNO - ABC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806768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6121" y="4343400"/>
            <a:ext cx="548576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815" y="8685335"/>
            <a:ext cx="2971587" cy="457200"/>
          </a:xfrm>
          <a:prstGeom prst="rect">
            <a:avLst/>
          </a:prstGeom>
        </p:spPr>
        <p:txBody>
          <a:bodyPr/>
          <a:lstStyle/>
          <a:p>
            <a:fld id="{AAEA92E0-C08B-4DA0-831C-3AE2D891489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120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194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08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84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6121" y="4343400"/>
            <a:ext cx="548576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815" y="8685335"/>
            <a:ext cx="2971587" cy="457200"/>
          </a:xfrm>
          <a:prstGeom prst="rect">
            <a:avLst/>
          </a:prstGeom>
        </p:spPr>
        <p:txBody>
          <a:bodyPr/>
          <a:lstStyle/>
          <a:p>
            <a:fld id="{AAEA92E0-C08B-4DA0-831C-3AE2D891489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805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96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47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30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594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720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9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pres Banco Amazonia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" y="24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3929066"/>
            <a:ext cx="7772400" cy="870826"/>
          </a:xfrm>
        </p:spPr>
        <p:txBody>
          <a:bodyPr/>
          <a:lstStyle>
            <a:lvl1pPr>
              <a:defRPr sz="31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8715" y="5000636"/>
            <a:ext cx="6400801" cy="8239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580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4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23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0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8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6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4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amina1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" y="12127"/>
            <a:ext cx="9144000" cy="684587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906842"/>
            <a:ext cx="7772400" cy="593733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06648"/>
            <a:ext cx="7772400" cy="1500186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58092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18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427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237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046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855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664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47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0" tIns="45709" rIns="91420" bIns="45709"/>
          <a:lstStyle/>
          <a:p>
            <a:fld id="{1B60381F-1129-43A1-9145-99303138E3AE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20" tIns="45709" rIns="91420" bIns="45709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0" tIns="45709" rIns="91420" bIns="45709"/>
          <a:lstStyle/>
          <a:p>
            <a:fld id="{6069F05C-D65E-4FB6-A59A-AE5C1C462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3" y="1600200"/>
            <a:ext cx="8501123" cy="4525963"/>
          </a:xfrm>
        </p:spPr>
        <p:txBody>
          <a:bodyPr/>
          <a:lstStyle>
            <a:lvl2pPr>
              <a:defRPr lang="pt-BR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pt-BR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pt-BR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1800"/>
            </a:lvl5pPr>
            <a:lvl6pPr>
              <a:defRPr sz="1400"/>
            </a:lvl6pPr>
          </a:lstStyle>
          <a:p>
            <a:pPr marL="359920" lvl="1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Clique para editar os estilos do texto mestre</a:t>
            </a:r>
          </a:p>
          <a:p>
            <a:pPr marL="759880" lvl="2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Segundo nível</a:t>
            </a:r>
          </a:p>
          <a:p>
            <a:pPr marL="1216978" lvl="3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Terceiro nível</a:t>
            </a:r>
          </a:p>
          <a:p>
            <a:pPr marL="1674074" lvl="4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Quarto nível</a:t>
            </a:r>
          </a:p>
          <a:p>
            <a:pPr marL="2131173" lvl="5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23528" y="642924"/>
            <a:ext cx="6177298" cy="64294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arca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80315" y="6381328"/>
            <a:ext cx="1469139" cy="271274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23528" y="642924"/>
            <a:ext cx="6177298" cy="64294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1147" y="1679224"/>
            <a:ext cx="3960000" cy="2160000"/>
          </a:xfrm>
        </p:spPr>
        <p:txBody>
          <a:bodyPr/>
          <a:lstStyle>
            <a:lvl1pPr>
              <a:defRPr sz="2400"/>
            </a:lvl1pPr>
            <a:lvl2pPr marL="359920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2000"/>
            </a:lvl2pPr>
            <a:lvl3pPr marL="759880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800"/>
            </a:lvl3pPr>
            <a:lvl4pPr marL="1216978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4pPr>
            <a:lvl5pPr marL="1674074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5pPr>
            <a:lvl6pPr marL="2131173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marL="359920" lvl="1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Clique para editar os estilos do texto mestre</a:t>
            </a:r>
          </a:p>
          <a:p>
            <a:pPr marL="759880" lvl="2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Segundo nível</a:t>
            </a:r>
          </a:p>
          <a:p>
            <a:pPr marL="1216978" lvl="3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Terceiro nível</a:t>
            </a:r>
          </a:p>
          <a:p>
            <a:pPr marL="1674074" lvl="4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Quarto nível</a:t>
            </a:r>
          </a:p>
          <a:p>
            <a:pPr marL="2131173" lvl="5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Espaço Reservado para Conteúdo 3"/>
          <p:cNvSpPr>
            <a:spLocks noGrp="1"/>
          </p:cNvSpPr>
          <p:nvPr>
            <p:ph sz="half" idx="10"/>
          </p:nvPr>
        </p:nvSpPr>
        <p:spPr>
          <a:xfrm>
            <a:off x="401147" y="4052531"/>
            <a:ext cx="3960000" cy="2160000"/>
          </a:xfrm>
        </p:spPr>
        <p:txBody>
          <a:bodyPr/>
          <a:lstStyle>
            <a:lvl1pPr>
              <a:defRPr sz="2400"/>
            </a:lvl1pPr>
            <a:lvl2pPr marL="359920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2000"/>
            </a:lvl2pPr>
            <a:lvl3pPr marL="759880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800"/>
            </a:lvl3pPr>
            <a:lvl4pPr marL="1216978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4pPr>
            <a:lvl5pPr marL="1674074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5pPr>
            <a:lvl6pPr marL="2131173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marL="359920" lvl="1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Clique para editar os estilos do texto mestre</a:t>
            </a:r>
          </a:p>
          <a:p>
            <a:pPr marL="759880" lvl="2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Segundo nível</a:t>
            </a:r>
          </a:p>
          <a:p>
            <a:pPr marL="1216978" lvl="3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Terceiro nível</a:t>
            </a:r>
          </a:p>
          <a:p>
            <a:pPr marL="1674074" lvl="4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Quarto nível</a:t>
            </a:r>
          </a:p>
          <a:p>
            <a:pPr marL="2131173" lvl="5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9" name="Espaço Reservado para Conteúdo 3"/>
          <p:cNvSpPr>
            <a:spLocks noGrp="1"/>
          </p:cNvSpPr>
          <p:nvPr>
            <p:ph sz="half" idx="11"/>
          </p:nvPr>
        </p:nvSpPr>
        <p:spPr>
          <a:xfrm>
            <a:off x="4599686" y="1679224"/>
            <a:ext cx="3960000" cy="2160000"/>
          </a:xfrm>
        </p:spPr>
        <p:txBody>
          <a:bodyPr/>
          <a:lstStyle>
            <a:lvl1pPr>
              <a:defRPr sz="2400"/>
            </a:lvl1pPr>
            <a:lvl2pPr marL="359920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2000"/>
            </a:lvl2pPr>
            <a:lvl3pPr marL="759880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800"/>
            </a:lvl3pPr>
            <a:lvl4pPr marL="1216978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4pPr>
            <a:lvl5pPr marL="1674074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5pPr>
            <a:lvl6pPr marL="2131173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marL="359920" lvl="1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Clique para editar os estilos do texto mestre</a:t>
            </a:r>
          </a:p>
          <a:p>
            <a:pPr marL="759880" lvl="2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Segundo nível</a:t>
            </a:r>
          </a:p>
          <a:p>
            <a:pPr marL="1216978" lvl="3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Terceiro nível</a:t>
            </a:r>
          </a:p>
          <a:p>
            <a:pPr marL="1674074" lvl="4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Quarto nível</a:t>
            </a:r>
          </a:p>
          <a:p>
            <a:pPr marL="2131173" lvl="5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Conteúdo 3"/>
          <p:cNvSpPr>
            <a:spLocks noGrp="1"/>
          </p:cNvSpPr>
          <p:nvPr>
            <p:ph sz="half" idx="12"/>
          </p:nvPr>
        </p:nvSpPr>
        <p:spPr>
          <a:xfrm>
            <a:off x="4599686" y="4052531"/>
            <a:ext cx="3960000" cy="2160000"/>
          </a:xfrm>
        </p:spPr>
        <p:txBody>
          <a:bodyPr/>
          <a:lstStyle>
            <a:lvl1pPr>
              <a:defRPr sz="2400"/>
            </a:lvl1pPr>
            <a:lvl2pPr marL="359920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2000"/>
            </a:lvl2pPr>
            <a:lvl3pPr marL="759880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800"/>
            </a:lvl3pPr>
            <a:lvl4pPr marL="1216978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4pPr>
            <a:lvl5pPr marL="1674074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5pPr>
            <a:lvl6pPr marL="2131173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marL="359920" lvl="1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Clique para editar os estilos do texto mestre</a:t>
            </a:r>
          </a:p>
          <a:p>
            <a:pPr marL="759880" lvl="2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Segundo nível</a:t>
            </a:r>
          </a:p>
          <a:p>
            <a:pPr marL="1216978" lvl="3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Terceiro nível</a:t>
            </a:r>
          </a:p>
          <a:p>
            <a:pPr marL="1674074" lvl="4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Quarto nível</a:t>
            </a:r>
          </a:p>
          <a:p>
            <a:pPr marL="2131173" lvl="5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9" y="1428741"/>
            <a:ext cx="5486400" cy="3298839"/>
          </a:xfrm>
        </p:spPr>
        <p:txBody>
          <a:bodyPr/>
          <a:lstStyle>
            <a:lvl1pPr marL="0" indent="0">
              <a:buNone/>
              <a:defRPr sz="3200"/>
            </a:lvl1pPr>
            <a:lvl2pPr marL="457098" indent="0">
              <a:buNone/>
              <a:defRPr sz="2800"/>
            </a:lvl2pPr>
            <a:lvl3pPr marL="914196" indent="0">
              <a:buNone/>
              <a:defRPr sz="2400"/>
            </a:lvl3pPr>
            <a:lvl4pPr marL="1371293" indent="0">
              <a:buNone/>
              <a:defRPr sz="2000"/>
            </a:lvl4pPr>
            <a:lvl5pPr marL="1828390" indent="0">
              <a:buNone/>
              <a:defRPr sz="2000"/>
            </a:lvl5pPr>
            <a:lvl6pPr marL="2285489" indent="0">
              <a:buNone/>
              <a:defRPr sz="2000"/>
            </a:lvl6pPr>
            <a:lvl7pPr marL="2742586" indent="0">
              <a:buNone/>
              <a:defRPr sz="2000"/>
            </a:lvl7pPr>
            <a:lvl8pPr marL="3199688" indent="0">
              <a:buNone/>
              <a:defRPr sz="2000"/>
            </a:lvl8pPr>
            <a:lvl9pPr marL="3656782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8" indent="0">
              <a:buNone/>
              <a:defRPr sz="1100"/>
            </a:lvl2pPr>
            <a:lvl3pPr marL="914196" indent="0">
              <a:buNone/>
              <a:defRPr sz="1000"/>
            </a:lvl3pPr>
            <a:lvl4pPr marL="1371293" indent="0">
              <a:buNone/>
              <a:defRPr sz="900"/>
            </a:lvl4pPr>
            <a:lvl5pPr marL="1828390" indent="0">
              <a:buNone/>
              <a:defRPr sz="900"/>
            </a:lvl5pPr>
            <a:lvl6pPr marL="2285489" indent="0">
              <a:buNone/>
              <a:defRPr sz="900"/>
            </a:lvl6pPr>
            <a:lvl7pPr marL="2742586" indent="0">
              <a:buNone/>
              <a:defRPr sz="900"/>
            </a:lvl7pPr>
            <a:lvl8pPr marL="3199688" indent="0">
              <a:buNone/>
              <a:defRPr sz="900"/>
            </a:lvl8pPr>
            <a:lvl9pPr marL="3656782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098" indent="0">
              <a:buNone/>
              <a:defRPr sz="2000" b="1"/>
            </a:lvl2pPr>
            <a:lvl3pPr marL="914196" indent="0">
              <a:buNone/>
              <a:defRPr sz="1800" b="1"/>
            </a:lvl3pPr>
            <a:lvl4pPr marL="1371293" indent="0">
              <a:buNone/>
              <a:defRPr sz="1700" b="1"/>
            </a:lvl4pPr>
            <a:lvl5pPr marL="1828390" indent="0">
              <a:buNone/>
              <a:defRPr sz="1700" b="1"/>
            </a:lvl5pPr>
            <a:lvl6pPr marL="2285489" indent="0">
              <a:buNone/>
              <a:defRPr sz="1700" b="1"/>
            </a:lvl6pPr>
            <a:lvl7pPr marL="2742586" indent="0">
              <a:buNone/>
              <a:defRPr sz="1700" b="1"/>
            </a:lvl7pPr>
            <a:lvl8pPr marL="3199688" indent="0">
              <a:buNone/>
              <a:defRPr sz="1700" b="1"/>
            </a:lvl8pPr>
            <a:lvl9pPr marL="3656782" indent="0">
              <a:buNone/>
              <a:defRPr sz="17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2400"/>
            </a:lvl1pPr>
            <a:lvl2pPr marL="359920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2000"/>
            </a:lvl2pPr>
            <a:lvl3pPr marL="759880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800"/>
            </a:lvl3pPr>
            <a:lvl4pPr marL="1216978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4pPr>
            <a:lvl5pPr marL="1674074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5pPr>
            <a:lvl6pPr marL="2131173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marL="359920" lvl="1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Clique para editar os estilos do texto mestre</a:t>
            </a:r>
          </a:p>
          <a:p>
            <a:pPr marL="759880" lvl="2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Segundo nível</a:t>
            </a:r>
          </a:p>
          <a:p>
            <a:pPr marL="1216978" lvl="3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Terceiro nível</a:t>
            </a:r>
          </a:p>
          <a:p>
            <a:pPr marL="1674074" lvl="4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Quarto nível</a:t>
            </a:r>
          </a:p>
          <a:p>
            <a:pPr marL="2131173" lvl="5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098" indent="0">
              <a:buNone/>
              <a:defRPr sz="2000" b="1"/>
            </a:lvl2pPr>
            <a:lvl3pPr marL="914196" indent="0">
              <a:buNone/>
              <a:defRPr sz="1800" b="1"/>
            </a:lvl3pPr>
            <a:lvl4pPr marL="1371293" indent="0">
              <a:buNone/>
              <a:defRPr sz="1700" b="1"/>
            </a:lvl4pPr>
            <a:lvl5pPr marL="1828390" indent="0">
              <a:buNone/>
              <a:defRPr sz="1700" b="1"/>
            </a:lvl5pPr>
            <a:lvl6pPr marL="2285489" indent="0">
              <a:buNone/>
              <a:defRPr sz="1700" b="1"/>
            </a:lvl6pPr>
            <a:lvl7pPr marL="2742586" indent="0">
              <a:buNone/>
              <a:defRPr sz="1700" b="1"/>
            </a:lvl7pPr>
            <a:lvl8pPr marL="3199688" indent="0">
              <a:buNone/>
              <a:defRPr sz="1700" b="1"/>
            </a:lvl8pPr>
            <a:lvl9pPr marL="3656782" indent="0">
              <a:buNone/>
              <a:defRPr sz="17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 marL="359920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2000"/>
            </a:lvl2pPr>
            <a:lvl3pPr marL="759880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800"/>
            </a:lvl3pPr>
            <a:lvl4pPr marL="1216978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4pPr>
            <a:lvl5pPr marL="1674074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5pPr>
            <a:lvl6pPr marL="2131173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marL="359920" lvl="1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Clique para editar os estilos do texto mestre</a:t>
            </a:r>
          </a:p>
          <a:p>
            <a:pPr marL="759880" lvl="2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Segundo nível</a:t>
            </a:r>
          </a:p>
          <a:p>
            <a:pPr marL="1216978" lvl="3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Terceiro nível</a:t>
            </a:r>
          </a:p>
          <a:p>
            <a:pPr marL="1674074" lvl="4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Quarto nível</a:t>
            </a:r>
          </a:p>
          <a:p>
            <a:pPr marL="2131173" lvl="5" indent="-359920" algn="l" defTabSz="914196" rtl="0" eaLnBrk="0" latinLnBrk="0" hangingPunc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Arial" pitchFamily="34" charset="0"/>
              <a:buBlip>
                <a:blip r:embed="rId2"/>
              </a:buBlip>
            </a:pPr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1" y="1500176"/>
            <a:ext cx="8640960" cy="459312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8" name="Imagem 7" descr="marca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380315" y="6381328"/>
            <a:ext cx="1469139" cy="27127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642924"/>
            <a:ext cx="6177298" cy="64294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6"/>
          </a:xfrm>
          <a:prstGeom prst="rect">
            <a:avLst/>
          </a:prstGeom>
        </p:spPr>
        <p:txBody>
          <a:bodyPr lIns="116167" tIns="58081" rIns="116167" bIns="58081"/>
          <a:lstStyle/>
          <a:p>
            <a:fld id="{1B60381F-1129-43A1-9145-99303138E3AE}" type="datetimeFigureOut">
              <a:rPr lang="pt-BR" smtClean="0"/>
              <a:pPr/>
              <a:t>19/08/2015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6"/>
          </a:xfrm>
          <a:prstGeom prst="rect">
            <a:avLst/>
          </a:prstGeom>
        </p:spPr>
        <p:txBody>
          <a:bodyPr lIns="116167" tIns="58081" rIns="116167" bIns="58081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6"/>
          </a:xfrm>
          <a:prstGeom prst="rect">
            <a:avLst/>
          </a:prstGeom>
        </p:spPr>
        <p:txBody>
          <a:bodyPr lIns="116167" tIns="58081" rIns="116167" bIns="58081"/>
          <a:lstStyle/>
          <a:p>
            <a:fld id="{6069F05C-D65E-4FB6-A59A-AE5C1C46204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3" descr="Apresentacao_Institucional_2015_Imagem.png"/>
          <p:cNvPicPr>
            <a:picLocks noChangeAspect="1"/>
          </p:cNvPicPr>
          <p:nvPr userDrawn="1"/>
        </p:nvPicPr>
        <p:blipFill>
          <a:blip r:embed="rId11" cstate="screen"/>
          <a:srcRect b="-14794"/>
          <a:stretch>
            <a:fillRect/>
          </a:stretch>
        </p:blipFill>
        <p:spPr>
          <a:xfrm>
            <a:off x="251521" y="548684"/>
            <a:ext cx="8606760" cy="522867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23528" y="616688"/>
            <a:ext cx="6105860" cy="361507"/>
          </a:xfrm>
          <a:prstGeom prst="rect">
            <a:avLst/>
          </a:prstGeom>
        </p:spPr>
        <p:txBody>
          <a:bodyPr vert="horz" lIns="91420" tIns="45709" rIns="91420" bIns="45709" rtlCol="0" anchor="ctr">
            <a:no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33378"/>
            <a:ext cx="8229601" cy="4892785"/>
          </a:xfrm>
          <a:prstGeom prst="rect">
            <a:avLst/>
          </a:prstGeom>
        </p:spPr>
        <p:txBody>
          <a:bodyPr vert="horz" lIns="91420" tIns="45709" rIns="91420" bIns="45709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8" name="Imagem 7" descr="marca.png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>
          <a:xfrm>
            <a:off x="7380315" y="6381328"/>
            <a:ext cx="1469139" cy="27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2" r:id="rId3"/>
    <p:sldLayoutId id="2147483650" r:id="rId4"/>
    <p:sldLayoutId id="2147483657" r:id="rId5"/>
    <p:sldLayoutId id="2147483656" r:id="rId6"/>
    <p:sldLayoutId id="2147483655" r:id="rId7"/>
    <p:sldLayoutId id="2147483649" r:id="rId8"/>
    <p:sldLayoutId id="2147483658" r:id="rId9"/>
  </p:sldLayoutIdLst>
  <p:txStyles>
    <p:titleStyle>
      <a:lvl1pPr algn="l" defTabSz="914196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824" indent="-342824" algn="l" defTabSz="9141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4" indent="-285687" algn="l" defTabSz="9141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5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2" indent="-228548" algn="l" defTabSz="9141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0" indent="-228548" algn="l" defTabSz="9141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6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5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2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31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6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3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0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9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6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8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82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bancoamazonia.com.br/obanco-planosaplicacao" TargetMode="External"/><Relationship Id="rId4" Type="http://schemas.openxmlformats.org/officeDocument/2006/relationships/hyperlink" Target="http://www.bancoamazonia.com.b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77901" y="4442275"/>
            <a:ext cx="8588199" cy="954059"/>
          </a:xfrm>
          <a:prstGeom prst="rect">
            <a:avLst/>
          </a:prstGeom>
          <a:noFill/>
        </p:spPr>
        <p:txBody>
          <a:bodyPr wrap="square" lIns="91394" tIns="45696" rIns="91394" bIns="45696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Fundo Constitucional de Financiamento do Norte - FNO</a:t>
            </a:r>
          </a:p>
          <a:p>
            <a:pPr algn="ctr"/>
            <a:r>
              <a:rPr lang="pt-B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e Aplicação dos Recursos Financeiros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95676" y="5559177"/>
            <a:ext cx="2214578" cy="584745"/>
          </a:xfrm>
          <a:prstGeom prst="rect">
            <a:avLst/>
          </a:prstGeom>
          <a:noFill/>
        </p:spPr>
        <p:txBody>
          <a:bodyPr wrap="square" lIns="91409" tIns="45705" rIns="91409" bIns="45705" rtlCol="0">
            <a:spAutoFit/>
          </a:bodyPr>
          <a:lstStyle/>
          <a:p>
            <a:pPr algn="ctr"/>
            <a:r>
              <a:rPr lang="pt-BR" dirty="0" smtClean="0"/>
              <a:t>Valmir Pedro Rossi</a:t>
            </a:r>
          </a:p>
          <a:p>
            <a:pPr algn="ctr"/>
            <a:r>
              <a:rPr lang="pt-BR" sz="1400" dirty="0" smtClean="0"/>
              <a:t>Presidente</a:t>
            </a: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4684895" y="263954"/>
            <a:ext cx="4233333" cy="1092585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/>
          <a:p>
            <a:pPr algn="ctr"/>
            <a:r>
              <a:rPr lang="pt-BR" dirty="0" smtClean="0"/>
              <a:t>Audiência Pública da Comissão de Desenvolvimento Regional e </a:t>
            </a:r>
            <a:r>
              <a:rPr lang="pt-BR" dirty="0" err="1" smtClean="0"/>
              <a:t>Turismo–CDR</a:t>
            </a:r>
            <a:r>
              <a:rPr lang="pt-BR" dirty="0" smtClean="0"/>
              <a:t> (Senado Federal)</a:t>
            </a:r>
          </a:p>
          <a:p>
            <a:pPr algn="ctr"/>
            <a:r>
              <a:rPr lang="pt-BR" sz="1100" dirty="0" smtClean="0"/>
              <a:t>Brasília (DF), 19/08/2015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152327" y="1474192"/>
            <a:ext cx="6177298" cy="342734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FNO – Índice de Inadimplência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615044" y="2030681"/>
          <a:ext cx="6377052" cy="3847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90650" y="6008914"/>
            <a:ext cx="7350826" cy="30775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r>
              <a:rPr lang="pt-BR" sz="1400" dirty="0" smtClean="0"/>
              <a:t>Fonte: Relatórios de Atividades do FNO</a:t>
            </a:r>
            <a:endParaRPr lang="pt-BR" sz="1400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323528" y="616688"/>
            <a:ext cx="6105860" cy="361507"/>
          </a:xfrm>
          <a:prstGeom prst="rect">
            <a:avLst/>
          </a:prstGeom>
        </p:spPr>
        <p:txBody>
          <a:bodyPr vert="horz" lIns="91420" tIns="45709" rIns="91420" bIns="45709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FNO – Desempenho do Banco da Amazônia</a:t>
            </a:r>
            <a:endParaRPr lang="pt-BR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32" y="616688"/>
            <a:ext cx="6314339" cy="361507"/>
          </a:xfrm>
        </p:spPr>
        <p:txBody>
          <a:bodyPr/>
          <a:lstStyle/>
          <a:p>
            <a:r>
              <a:rPr lang="pt-BR" sz="2500" b="1" dirty="0" smtClean="0"/>
              <a:t>FNO – Desempenho do Banco da Amazônia</a:t>
            </a:r>
            <a:endParaRPr lang="pt-BR" sz="25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320622"/>
            <a:ext cx="4040188" cy="451734"/>
          </a:xfrm>
        </p:spPr>
        <p:txBody>
          <a:bodyPr anchor="t">
            <a:normAutofit lnSpcReduction="10000"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Renegociação de dívidas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400755" y="1952628"/>
            <a:ext cx="3911600" cy="383857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02" rIns="91404" bIns="45702" rtlCol="0" anchor="ctr">
            <a:noAutofit/>
          </a:bodyPr>
          <a:lstStyle/>
          <a:p>
            <a:pPr marL="176143" indent="-176143">
              <a:lnSpc>
                <a:spcPct val="90000"/>
              </a:lnSpc>
              <a:spcBef>
                <a:spcPts val="600"/>
              </a:spcBef>
            </a:pPr>
            <a:r>
              <a:rPr lang="pt-BR" sz="1800" dirty="0" smtClean="0">
                <a:solidFill>
                  <a:schemeClr val="tx1"/>
                </a:solidFill>
              </a:rPr>
              <a:t>Divulgação através de jornais,   credenciados dos serviços Assistência Técnica, Sindicatos, etc.;</a:t>
            </a:r>
          </a:p>
          <a:p>
            <a:pPr marL="176143" indent="-176143">
              <a:lnSpc>
                <a:spcPct val="90000"/>
              </a:lnSpc>
              <a:spcBef>
                <a:spcPts val="600"/>
              </a:spcBef>
            </a:pPr>
            <a:r>
              <a:rPr lang="pt-BR" sz="1800" dirty="0" smtClean="0">
                <a:solidFill>
                  <a:schemeClr val="tx1"/>
                </a:solidFill>
              </a:rPr>
              <a:t>Reunião de alinhamento com as   Superintendências e Agências;</a:t>
            </a:r>
          </a:p>
          <a:p>
            <a:pPr marL="176143" indent="-176143">
              <a:lnSpc>
                <a:spcPct val="90000"/>
              </a:lnSpc>
              <a:spcBef>
                <a:spcPts val="600"/>
              </a:spcBef>
            </a:pPr>
            <a:r>
              <a:rPr lang="pt-BR" sz="1800" dirty="0" smtClean="0">
                <a:solidFill>
                  <a:schemeClr val="tx1"/>
                </a:solidFill>
              </a:rPr>
              <a:t>Reuniões na zona rural na busca dos clientes que se enquadram como público alvo para efetuar as renegociações.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31721" y="1986399"/>
            <a:ext cx="2901612" cy="40007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just"/>
            <a:r>
              <a:rPr lang="pt-BR" sz="2000" b="1" dirty="0" smtClean="0"/>
              <a:t>Iniciativas desenvolvidas:</a:t>
            </a:r>
          </a:p>
        </p:txBody>
      </p:sp>
      <p:pic>
        <p:nvPicPr>
          <p:cNvPr id="13" name="Espaço Reservado para Conteúdo 12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6683" t="4420" r="7522"/>
          <a:stretch>
            <a:fillRect/>
          </a:stretch>
        </p:blipFill>
        <p:spPr>
          <a:xfrm>
            <a:off x="4172587" y="1828801"/>
            <a:ext cx="4570659" cy="416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5828" y="6213127"/>
            <a:ext cx="3243004" cy="24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45" tIns="45669" rIns="91345" bIns="45669" numCol="1" anchor="ctr" anchorCtr="0" compatLnSpc="1">
            <a:prstTxWarp prst="textNoShape">
              <a:avLst/>
            </a:prstTxWarp>
            <a:spAutoFit/>
          </a:bodyPr>
          <a:lstStyle/>
          <a:p>
            <a:pPr defTabSz="913431" fontAlgn="base">
              <a:spcBef>
                <a:spcPct val="0"/>
              </a:spcBef>
              <a:spcAft>
                <a:spcPct val="0"/>
              </a:spcAft>
              <a:tabLst>
                <a:tab pos="4976289" algn="l"/>
              </a:tabLst>
            </a:pPr>
            <a:r>
              <a:rPr lang="pt-BR" sz="1000" dirty="0" smtClean="0">
                <a:ea typeface="Times New Roman" pitchFamily="18" charset="0"/>
                <a:cs typeface="Arial" pitchFamily="34" charset="0"/>
              </a:rPr>
              <a:t>Fonte: Banco da Amazônia/Relatório de Atividades do FNO</a:t>
            </a:r>
            <a:endParaRPr lang="pt-BR" sz="1000" dirty="0" smtClean="0">
              <a:cs typeface="Arial" pitchFamily="34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323528" y="616688"/>
            <a:ext cx="6105860" cy="361507"/>
          </a:xfrm>
          <a:prstGeom prst="rect">
            <a:avLst/>
          </a:prstGeom>
        </p:spPr>
        <p:txBody>
          <a:bodyPr vert="horz" lIns="91420" tIns="45709" rIns="91420" bIns="45709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FNO – Desempenho do Banco da Amazônia</a:t>
            </a:r>
            <a:endParaRPr lang="pt-BR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83774" y="1188820"/>
            <a:ext cx="8223956" cy="639762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Desempenho operacional do FNO no 1º Semestre/2015</a:t>
            </a: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sz="half" idx="2"/>
          </p:nvPr>
        </p:nvGraphicFramePr>
        <p:xfrm>
          <a:off x="575735" y="1987552"/>
          <a:ext cx="7958666" cy="4145605"/>
        </p:xfrm>
        <a:graphic>
          <a:graphicData uri="http://schemas.openxmlformats.org/drawingml/2006/table">
            <a:tbl>
              <a:tblPr/>
              <a:tblGrid>
                <a:gridCol w="2226938"/>
                <a:gridCol w="2226938"/>
                <a:gridCol w="2226938"/>
                <a:gridCol w="1277852"/>
              </a:tblGrid>
              <a:tr h="51783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Repasses x Contratação</a:t>
                      </a:r>
                    </a:p>
                  </a:txBody>
                  <a:tcPr marL="5805" marR="5805" marT="580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502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Meses</a:t>
                      </a:r>
                    </a:p>
                  </a:txBody>
                  <a:tcPr marL="5805" marR="5805" marT="580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Repasses </a:t>
                      </a:r>
                      <a:endParaRPr lang="pt-BR" sz="2000" b="1" i="0" u="none" strike="noStrike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(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R$ milhões)</a:t>
                      </a:r>
                    </a:p>
                  </a:txBody>
                  <a:tcPr marL="5805" marR="5805" marT="58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Contratação </a:t>
                      </a:r>
                      <a:endParaRPr lang="pt-BR" sz="2000" b="1" i="0" u="none" strike="noStrike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(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R$ milhões)</a:t>
                      </a:r>
                    </a:p>
                  </a:txBody>
                  <a:tcPr marL="5805" marR="5805" marT="58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Relação </a:t>
                      </a:r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/>
                      </a:r>
                      <a:b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(%)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5805" marR="5805" marT="58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</a:tr>
              <a:tr h="42563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Janeiro</a:t>
                      </a:r>
                    </a:p>
                  </a:txBody>
                  <a:tcPr marL="180001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216,9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139,6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63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Fevereiro</a:t>
                      </a:r>
                    </a:p>
                  </a:txBody>
                  <a:tcPr marL="180001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221,4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267,1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63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Março</a:t>
                      </a:r>
                    </a:p>
                  </a:txBody>
                  <a:tcPr marL="180001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161,2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368,5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63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Abril</a:t>
                      </a:r>
                    </a:p>
                  </a:txBody>
                  <a:tcPr marL="180001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174,0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273,7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63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Maio</a:t>
                      </a:r>
                    </a:p>
                  </a:txBody>
                  <a:tcPr marL="180001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214,0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297,9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01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Junho</a:t>
                      </a:r>
                    </a:p>
                  </a:txBody>
                  <a:tcPr marL="180001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186,2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639,4 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180001" marR="90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1.173,6 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1.986,2 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169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0000" marR="180001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500" b="1" dirty="0" smtClean="0"/>
              <a:t>FNO – Desempenho do Banco da Amazônia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1354490"/>
            <a:ext cx="8223956" cy="485599"/>
          </a:xfrm>
        </p:spPr>
        <p:txBody>
          <a:bodyPr anchor="t">
            <a:norm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Disponibilidade de recursos do FNO nos últimos semestres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4092" y="1831461"/>
            <a:ext cx="7495822" cy="4459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ctrTitle"/>
          </p:nvPr>
        </p:nvSpPr>
        <p:spPr>
          <a:xfrm>
            <a:off x="323543" y="620708"/>
            <a:ext cx="6207887" cy="312803"/>
          </a:xfrm>
        </p:spPr>
        <p:txBody>
          <a:bodyPr lIns="0" tIns="0" rIns="0" bIns="0"/>
          <a:lstStyle/>
          <a:p>
            <a:r>
              <a:rPr lang="pt-BR" sz="2500" b="1" dirty="0" smtClean="0">
                <a:solidFill>
                  <a:schemeClr val="bg1">
                    <a:lumMod val="95000"/>
                  </a:schemeClr>
                </a:solidFill>
              </a:rPr>
              <a:t>FNO – Desempenho do Banco da Amazônia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4499" y="1131597"/>
            <a:ext cx="7927762" cy="486650"/>
          </a:xfrm>
          <a:prstGeom prst="rect">
            <a:avLst/>
          </a:prstGeom>
          <a:noFill/>
        </p:spPr>
        <p:txBody>
          <a:bodyPr wrap="square" lIns="116186" tIns="58092" rIns="116186" bIns="58092" rtlCol="0">
            <a:spAutoFit/>
          </a:bodyPr>
          <a:lstStyle/>
          <a:p>
            <a:pPr defTabSz="1161009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Oferta x Demanda por recursos do FNO – Base 30/06/2015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21080" y="5720670"/>
            <a:ext cx="6518516" cy="394318"/>
          </a:xfrm>
          <a:prstGeom prst="rect">
            <a:avLst/>
          </a:prstGeom>
          <a:noFill/>
        </p:spPr>
        <p:txBody>
          <a:bodyPr wrap="square" lIns="116186" tIns="58092" rIns="116186" bIns="58092" rtlCol="0">
            <a:spAutoFit/>
          </a:bodyPr>
          <a:lstStyle/>
          <a:p>
            <a:r>
              <a:rPr lang="pt-BR" dirty="0" smtClean="0"/>
              <a:t>O final do semestre já registra um </a:t>
            </a:r>
            <a:r>
              <a:rPr lang="pt-BR" b="1" dirty="0" smtClean="0"/>
              <a:t>déficit</a:t>
            </a:r>
            <a:r>
              <a:rPr lang="pt-BR" dirty="0" smtClean="0"/>
              <a:t> de R$ 2.131,8 milhões. 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501233" y="1787832"/>
          <a:ext cx="6404745" cy="3752748"/>
        </p:xfrm>
        <a:graphic>
          <a:graphicData uri="http://schemas.openxmlformats.org/drawingml/2006/table">
            <a:tbl>
              <a:tblPr/>
              <a:tblGrid>
                <a:gridCol w="4812010"/>
                <a:gridCol w="1592735"/>
              </a:tblGrid>
              <a:tr h="3742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Disponibilidade do FNO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7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Descrição das Entradas e Saídas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R$ milhões)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3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(+) Disponível em 30/06/2015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            1.987,9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(+) Previsão de Ingressos via STN </a:t>
                      </a:r>
                      <a:r>
                        <a:rPr lang="pt-BR" sz="1600" dirty="0" smtClean="0">
                          <a:latin typeface="Arial"/>
                          <a:ea typeface="Calibri"/>
                          <a:cs typeface="Times New Roman"/>
                        </a:rPr>
                        <a:t>(2º sem/2015)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            1.120,1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(+) Estimativa de </a:t>
                      </a:r>
                      <a:r>
                        <a:rPr lang="pt-BR" sz="1600" dirty="0" smtClean="0">
                          <a:latin typeface="Arial"/>
                          <a:ea typeface="Calibri"/>
                          <a:cs typeface="Times New Roman"/>
                        </a:rPr>
                        <a:t>reembolsos (2º sem/2015)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            </a:t>
                      </a:r>
                      <a:r>
                        <a:rPr lang="pt-BR" sz="1600" dirty="0" smtClean="0">
                          <a:latin typeface="Arial"/>
                          <a:ea typeface="Calibri"/>
                          <a:cs typeface="Times New Roman"/>
                        </a:rPr>
                        <a:t>1.460,0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/>
                          <a:ea typeface="Calibri"/>
                          <a:cs typeface="Times New Roman"/>
                        </a:rPr>
                        <a:t>(=) Total das entradas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/>
                          <a:ea typeface="Calibri"/>
                          <a:cs typeface="Times New Roman"/>
                        </a:rPr>
                        <a:t>            </a:t>
                      </a:r>
                      <a:r>
                        <a:rPr lang="pt-BR" sz="1600" b="1" dirty="0" smtClean="0">
                          <a:latin typeface="Arial"/>
                          <a:ea typeface="Calibri"/>
                          <a:cs typeface="Times New Roman"/>
                        </a:rPr>
                        <a:t>4.568,0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96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(-) Parcelas a </a:t>
                      </a:r>
                      <a:r>
                        <a:rPr lang="pt-BR" sz="1600" dirty="0" smtClean="0">
                          <a:latin typeface="Arial"/>
                          <a:ea typeface="Calibri"/>
                          <a:cs typeface="Times New Roman"/>
                        </a:rPr>
                        <a:t>liberar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            </a:t>
                      </a:r>
                      <a:r>
                        <a:rPr lang="pt-BR" sz="1600" dirty="0" smtClean="0">
                          <a:latin typeface="Arial"/>
                          <a:ea typeface="Calibri"/>
                          <a:cs typeface="Times New Roman"/>
                        </a:rPr>
                        <a:t>3.309,8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96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(-) Comprometido (</a:t>
                      </a:r>
                      <a:r>
                        <a:rPr lang="pt-BR" sz="1600" dirty="0" err="1">
                          <a:latin typeface="Arial"/>
                          <a:ea typeface="Calibri"/>
                          <a:cs typeface="Times New Roman"/>
                        </a:rPr>
                        <a:t>Oper</a:t>
                      </a: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. Aprovadas à contratar)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               296,4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96">
                <a:tc>
                  <a:txBody>
                    <a:bodyPr/>
                    <a:lstStyle/>
                    <a:p>
                      <a:pPr indent="355600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(-) Propostas em análise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/>
                          <a:ea typeface="Calibri"/>
                          <a:cs typeface="Times New Roman"/>
                        </a:rPr>
                        <a:t>            3.093,6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/>
                          <a:ea typeface="Calibri"/>
                          <a:cs typeface="Times New Roman"/>
                        </a:rPr>
                        <a:t>      (=) Total comprometido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/>
                          <a:ea typeface="Calibri"/>
                          <a:cs typeface="Times New Roman"/>
                        </a:rPr>
                        <a:t>            </a:t>
                      </a:r>
                      <a:r>
                        <a:rPr lang="pt-BR" sz="1600" b="1" dirty="0" smtClean="0">
                          <a:latin typeface="Arial"/>
                          <a:ea typeface="Calibri"/>
                          <a:cs typeface="Times New Roman"/>
                        </a:rPr>
                        <a:t>6.699,8</a:t>
                      </a:r>
                      <a:endParaRPr lang="pt-B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2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(=) Déficit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7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      (2.131,8)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70" marR="44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59644" y="642919"/>
            <a:ext cx="6479824" cy="316638"/>
          </a:xfrm>
        </p:spPr>
        <p:txBody>
          <a:bodyPr/>
          <a:lstStyle/>
          <a:p>
            <a:r>
              <a:rPr lang="pt-BR" sz="2200" b="1" dirty="0" smtClean="0"/>
              <a:t>FNO - Programas para Investimentos </a:t>
            </a:r>
            <a:endParaRPr lang="pt-BR" sz="2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2224" y="1264360"/>
            <a:ext cx="691174" cy="430865"/>
          </a:xfrm>
          <a:prstGeom prst="rect">
            <a:avLst/>
          </a:prstGeom>
          <a:noFill/>
        </p:spPr>
        <p:txBody>
          <a:bodyPr wrap="none" lIns="91420" tIns="45709" rIns="91420" bIns="45709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</a:rPr>
              <a:t>FNO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1607" y="1925608"/>
            <a:ext cx="4542275" cy="707850"/>
          </a:xfrm>
          <a:prstGeom prst="rect">
            <a:avLst/>
          </a:prstGeom>
          <a:solidFill>
            <a:srgbClr val="228A5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pt-BR" sz="2000" b="1" dirty="0" smtClean="0"/>
              <a:t>Plano de Aplicação dos Recursos 2015</a:t>
            </a:r>
          </a:p>
          <a:p>
            <a:pPr algn="ctr"/>
            <a:r>
              <a:rPr lang="pt-BR" sz="2000" b="1" dirty="0" smtClean="0"/>
              <a:t>Programas de Financiamento</a:t>
            </a:r>
            <a:endParaRPr lang="pt-BR" sz="2000" b="1" dirty="0"/>
          </a:p>
        </p:txBody>
      </p:sp>
      <p:sp>
        <p:nvSpPr>
          <p:cNvPr id="9" name="Elipse 8"/>
          <p:cNvSpPr/>
          <p:nvPr/>
        </p:nvSpPr>
        <p:spPr>
          <a:xfrm>
            <a:off x="320633" y="4049486"/>
            <a:ext cx="1472541" cy="14606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51261" y="4429498"/>
            <a:ext cx="1163782" cy="692475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pt-BR" sz="3900" dirty="0" smtClean="0">
                <a:solidFill>
                  <a:schemeClr val="bg1"/>
                </a:solidFill>
              </a:rPr>
              <a:t>FNO</a:t>
            </a:r>
            <a:endParaRPr lang="pt-BR" sz="3900" dirty="0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27564" y="3170712"/>
            <a:ext cx="2398816" cy="4750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337458" y="3869379"/>
            <a:ext cx="2377045" cy="475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323606" y="4532417"/>
            <a:ext cx="2390899" cy="475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2321626" y="5242956"/>
            <a:ext cx="2369129" cy="475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2295897" y="5905994"/>
            <a:ext cx="2406736" cy="475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2339440" y="3230088"/>
            <a:ext cx="2398816" cy="384001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Amazônia Sustentável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2386941" y="3942608"/>
            <a:ext cx="2196936" cy="384001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Biodiversidade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363191" y="4595752"/>
            <a:ext cx="2101932" cy="384001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Pronaf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339439" y="5308269"/>
            <a:ext cx="1781299" cy="384001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r>
              <a:rPr lang="pt-BR" b="1" dirty="0" smtClean="0"/>
              <a:t>ABC</a:t>
            </a:r>
            <a:endParaRPr lang="pt-BR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339441" y="5961414"/>
            <a:ext cx="1235034" cy="384001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r>
              <a:rPr lang="pt-BR" b="1" dirty="0" smtClean="0"/>
              <a:t>MEI</a:t>
            </a:r>
            <a:endParaRPr lang="pt-BR" b="1" dirty="0"/>
          </a:p>
        </p:txBody>
      </p:sp>
      <p:sp>
        <p:nvSpPr>
          <p:cNvPr id="41" name="Retângulo 40"/>
          <p:cNvSpPr/>
          <p:nvPr/>
        </p:nvSpPr>
        <p:spPr>
          <a:xfrm>
            <a:off x="5153891" y="1938463"/>
            <a:ext cx="3823854" cy="4470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0" tIns="45709" rIns="91420" bIns="45709">
            <a:spAutoFit/>
          </a:bodyPr>
          <a:lstStyle/>
          <a:p>
            <a:pPr marL="288860" lvl="1" indent="-304733" eaLnBrk="0" hangingPunct="0">
              <a:spcBef>
                <a:spcPts val="600"/>
              </a:spcBef>
              <a:buSzPct val="60000"/>
            </a:pPr>
            <a:r>
              <a:rPr lang="pt-BR" b="1" dirty="0" smtClean="0"/>
              <a:t>Roteiro de Atuação...</a:t>
            </a:r>
          </a:p>
          <a:p>
            <a:pPr marL="288860" lvl="1" indent="-304733" eaLnBrk="0" hangingPunct="0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pt-BR" dirty="0" smtClean="0"/>
              <a:t>Planejamento participativo</a:t>
            </a:r>
          </a:p>
          <a:p>
            <a:pPr marL="288860" lvl="1" indent="-304733" eaLnBrk="0" hangingPunct="0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pt-BR" dirty="0" smtClean="0"/>
              <a:t>Alinhamento aos políticas, planos e programas do GF e aos </a:t>
            </a:r>
            <a:r>
              <a:rPr lang="pt-BR" dirty="0" err="1" smtClean="0"/>
              <a:t>PPAs</a:t>
            </a:r>
            <a:r>
              <a:rPr lang="pt-BR" dirty="0" smtClean="0"/>
              <a:t> dos estados </a:t>
            </a:r>
          </a:p>
          <a:p>
            <a:pPr marL="288860" lvl="1" indent="-304733" eaLnBrk="0" hangingPunct="0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pt-BR" dirty="0" smtClean="0"/>
              <a:t>Observância a legislação e as orientações do MI </a:t>
            </a:r>
          </a:p>
          <a:p>
            <a:pPr marL="288860" lvl="1" indent="-304733" eaLnBrk="0" hangingPunct="0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pt-BR" dirty="0" smtClean="0"/>
              <a:t>Elaboração de Planos de Aplicação de Recursos</a:t>
            </a:r>
          </a:p>
          <a:p>
            <a:pPr marL="288860" lvl="1" indent="-304733" eaLnBrk="0" hangingPunct="0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pt-BR" dirty="0" smtClean="0"/>
              <a:t>Aprovação pelo </a:t>
            </a:r>
            <a:r>
              <a:rPr lang="pt-BR" dirty="0" err="1" smtClean="0"/>
              <a:t>Condel</a:t>
            </a:r>
            <a:r>
              <a:rPr lang="pt-BR" dirty="0" smtClean="0"/>
              <a:t>/Sudam</a:t>
            </a:r>
          </a:p>
          <a:p>
            <a:pPr marL="288860" lvl="1" indent="-304733" eaLnBrk="0" hangingPunct="0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pt-BR" dirty="0" smtClean="0"/>
              <a:t>Acordos de cooperação com estados e entidades </a:t>
            </a:r>
          </a:p>
          <a:p>
            <a:pPr marL="288860" lvl="1" indent="-304733" eaLnBrk="0" hangingPunct="0">
              <a:spcBef>
                <a:spcPts val="600"/>
              </a:spcBef>
              <a:buSzPct val="60000"/>
              <a:buBlip>
                <a:blip r:embed="rId3"/>
              </a:buBlip>
            </a:pPr>
            <a:r>
              <a:rPr lang="pt-BR" dirty="0" smtClean="0"/>
              <a:t>Gestão dos planos de aplicação dos recursos </a:t>
            </a:r>
            <a:endParaRPr lang="pt-BR" dirty="0"/>
          </a:p>
        </p:txBody>
      </p:sp>
      <p:cxnSp>
        <p:nvCxnSpPr>
          <p:cNvPr id="46" name="Conector de seta reta 45"/>
          <p:cNvCxnSpPr>
            <a:endCxn id="22" idx="1"/>
          </p:cNvCxnSpPr>
          <p:nvPr/>
        </p:nvCxnSpPr>
        <p:spPr>
          <a:xfrm flipV="1">
            <a:off x="1448790" y="3422089"/>
            <a:ext cx="890650" cy="758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>
            <a:endCxn id="18" idx="1"/>
          </p:cNvCxnSpPr>
          <p:nvPr/>
        </p:nvCxnSpPr>
        <p:spPr>
          <a:xfrm flipV="1">
            <a:off x="1648690" y="4106884"/>
            <a:ext cx="688768" cy="296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>
            <a:stCxn id="9" idx="6"/>
            <a:endCxn id="19" idx="1"/>
          </p:cNvCxnSpPr>
          <p:nvPr/>
        </p:nvCxnSpPr>
        <p:spPr>
          <a:xfrm flipV="1">
            <a:off x="1793174" y="4769922"/>
            <a:ext cx="530431" cy="9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>
            <a:endCxn id="20" idx="1"/>
          </p:cNvCxnSpPr>
          <p:nvPr/>
        </p:nvCxnSpPr>
        <p:spPr>
          <a:xfrm>
            <a:off x="1692233" y="5159828"/>
            <a:ext cx="629392" cy="320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>
            <a:endCxn id="21" idx="1"/>
          </p:cNvCxnSpPr>
          <p:nvPr/>
        </p:nvCxnSpPr>
        <p:spPr>
          <a:xfrm>
            <a:off x="1436918" y="5391399"/>
            <a:ext cx="858981" cy="752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23545" y="620693"/>
            <a:ext cx="6207884" cy="408784"/>
          </a:xfrm>
        </p:spPr>
        <p:txBody>
          <a:bodyPr/>
          <a:lstStyle/>
          <a:p>
            <a:pPr algn="l"/>
            <a:r>
              <a:rPr lang="pt-BR" sz="2300" b="1" dirty="0" smtClean="0"/>
              <a:t>FNO - Recursos Financeiros Disponíveis em 2015</a:t>
            </a:r>
            <a:endParaRPr lang="pt-BR" sz="23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2924" y="953252"/>
            <a:ext cx="8578318" cy="671095"/>
          </a:xfrm>
          <a:prstGeom prst="rect">
            <a:avLst/>
          </a:prstGeom>
          <a:noFill/>
        </p:spPr>
        <p:txBody>
          <a:bodyPr wrap="square" lIns="91348" tIns="45674" rIns="91348" bIns="45674" rtlCol="0">
            <a:spAutoFit/>
          </a:bodyPr>
          <a:lstStyle/>
          <a:p>
            <a:pPr algn="just" defTabSz="913480"/>
            <a:r>
              <a:rPr lang="pt-BR" sz="3600" b="1" dirty="0" smtClean="0">
                <a:solidFill>
                  <a:srgbClr val="228A58"/>
                </a:solidFill>
              </a:rPr>
              <a:t> </a:t>
            </a:r>
            <a:r>
              <a:rPr lang="pt-BR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São R$ 5,16 bilhões para a Região Norte em 2015.</a:t>
            </a:r>
            <a:endParaRPr lang="pt-BR"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7058" y="1605383"/>
          <a:ext cx="8578320" cy="4666397"/>
        </p:xfrm>
        <a:graphic>
          <a:graphicData uri="http://schemas.openxmlformats.org/drawingml/2006/table">
            <a:tbl>
              <a:tblPr/>
              <a:tblGrid>
                <a:gridCol w="2412652"/>
                <a:gridCol w="804218"/>
                <a:gridCol w="714860"/>
                <a:gridCol w="804218"/>
                <a:gridCol w="714860"/>
                <a:gridCol w="714860"/>
                <a:gridCol w="804218"/>
                <a:gridCol w="796080"/>
                <a:gridCol w="812354"/>
              </a:tblGrid>
              <a:tr h="260226">
                <a:tc gridSpan="7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R$ Milhões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945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Atividades Econômicas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      AC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      AM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      AP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     PA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     RO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     RR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     TO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29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Empreendimentos Rurais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163,5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334,4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76,1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892,6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583,7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87,4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557,4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2.695,0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29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 Agricultura Familiar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</a:t>
                      </a:r>
                      <a:r>
                        <a:rPr lang="pt-BR" sz="13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65,0 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58,5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20,4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309,7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170,0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125,0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750,0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 Agricultura de Baixo Carbono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19,5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21,9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82,1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58,5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0,7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65,0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260,0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 Agropecuária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60,0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253,8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21,0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449,0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316,8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84,4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330,0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1.515,0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007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  Pesca e Aquicultura</a:t>
                      </a:r>
                    </a:p>
                  </a:txBody>
                  <a:tcPr marL="6307" marR="6307" marT="684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 8,5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 3,1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 1,1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  7,6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 6,9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 0,4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 2,4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 30,0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29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 Floresta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10,5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6,7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11,8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44,2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31,5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0,4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35,0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140,0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Empreendimentos Não Rurais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197,7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646,0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181,9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655,4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293,5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170,6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319,8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2.465,0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29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 Agroindústria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9,4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38,5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13,3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12,3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15,8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10,8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15,0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115,0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 Indústria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18,4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154,2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46,0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69,0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48,0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30,8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35,5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402,0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 Turismo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3,6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34,7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3,2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49,6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12,0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4,3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12,6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120,0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 Cultura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2,3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10,0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3,0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13,2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8,6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1,2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6,8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45,0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 Infraestrutura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4,7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65,9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3,8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61,5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10,9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3,0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50,2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200,0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 Exportação*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6,0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2,7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0,6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3,6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2,7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20,0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124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 Comércio e Serviço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152,1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337,5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111,7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440,4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192,5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119,2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194,7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1.548,0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982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  Microempreendedor Individual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1,3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0,5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5,8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2,1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0,4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2,4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15,0 </a:t>
                      </a:r>
                    </a:p>
                  </a:txBody>
                  <a:tcPr marL="6307" marR="6307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640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6307" marR="6307" marT="6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    361,2 </a:t>
                      </a:r>
                    </a:p>
                  </a:txBody>
                  <a:tcPr marL="6307" marR="6307" marT="6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   </a:t>
                      </a:r>
                      <a:r>
                        <a:rPr lang="pt-BR" sz="15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980,4 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07" marR="6307" marT="6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    258,0 </a:t>
                      </a:r>
                    </a:p>
                  </a:txBody>
                  <a:tcPr marL="6307" marR="6307" marT="6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lang="pt-BR" sz="15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1.548,0 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07" marR="6307" marT="6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   </a:t>
                      </a:r>
                      <a:r>
                        <a:rPr lang="pt-BR" sz="15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877,2 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07" marR="6307" marT="6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    258,0 </a:t>
                      </a:r>
                    </a:p>
                  </a:txBody>
                  <a:tcPr marL="6307" marR="6307" marT="6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    877,2 </a:t>
                      </a:r>
                    </a:p>
                  </a:txBody>
                  <a:tcPr marL="6307" marR="6307" marT="6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   </a:t>
                      </a:r>
                      <a:r>
                        <a:rPr lang="pt-BR" sz="15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5.160,0 </a:t>
                      </a:r>
                      <a:endParaRPr lang="pt-BR" sz="15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307" marR="6307" marT="6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23528" y="642919"/>
            <a:ext cx="6177298" cy="316638"/>
          </a:xfrm>
        </p:spPr>
        <p:txBody>
          <a:bodyPr/>
          <a:lstStyle/>
          <a:p>
            <a:r>
              <a:rPr lang="pt-BR" sz="2500" b="1" dirty="0" smtClean="0"/>
              <a:t>Endereço para Planos e Relatórios do FNO</a:t>
            </a:r>
            <a:endParaRPr lang="pt-BR" sz="25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06" y="1324121"/>
            <a:ext cx="8086550" cy="392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485049" y="5427589"/>
            <a:ext cx="8083218" cy="642941"/>
          </a:xfrm>
          <a:prstGeom prst="rect">
            <a:avLst/>
          </a:prstGeom>
        </p:spPr>
        <p:txBody>
          <a:bodyPr vert="horz" lIns="91420" tIns="45709" rIns="91420" bIns="45709" rtlCol="0" anchor="ctr"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pt-BR" b="1" dirty="0" smtClean="0">
                <a:latin typeface="+mj-lt"/>
                <a:ea typeface="+mj-ea"/>
                <a:cs typeface="+mj-cs"/>
                <a:hlinkClick r:id="rId4"/>
              </a:rPr>
              <a:t>http://www.bancoamazonia.com.br/obanco/relatoriosatividades</a:t>
            </a:r>
          </a:p>
          <a:p>
            <a:pPr>
              <a:spcAft>
                <a:spcPts val="1200"/>
              </a:spcAft>
              <a:defRPr/>
            </a:pPr>
            <a:r>
              <a:rPr lang="pt-BR" b="1" dirty="0" smtClean="0">
                <a:latin typeface="+mj-lt"/>
                <a:ea typeface="+mj-ea"/>
                <a:cs typeface="+mj-cs"/>
                <a:hlinkClick r:id="rId5"/>
              </a:rPr>
              <a:t>http://www.bancoamazonia.com.br/obanco/planosaplicacao</a:t>
            </a:r>
            <a:endParaRPr lang="pt-BR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6561119" y="5918315"/>
            <a:ext cx="858034" cy="425881"/>
            <a:chOff x="6561119" y="5918311"/>
            <a:chExt cx="858034" cy="425880"/>
          </a:xfrm>
        </p:grpSpPr>
        <p:sp>
          <p:nvSpPr>
            <p:cNvPr id="6" name="Seta para baixo 5"/>
            <p:cNvSpPr/>
            <p:nvPr/>
          </p:nvSpPr>
          <p:spPr>
            <a:xfrm rot="17100000" flipV="1">
              <a:off x="6758453" y="5720977"/>
              <a:ext cx="425880" cy="8205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ACC777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 rot="900000" flipH="1">
              <a:off x="6704773" y="5989054"/>
              <a:ext cx="71438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>
                  <a:solidFill>
                    <a:schemeClr val="bg1"/>
                  </a:solidFill>
                </a:rPr>
                <a:t>Planos</a:t>
              </a:r>
              <a:endParaRPr lang="pt-B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 rot="900000">
            <a:off x="6905022" y="5484338"/>
            <a:ext cx="894570" cy="391979"/>
            <a:chOff x="6927596" y="5382730"/>
            <a:chExt cx="894570" cy="391979"/>
          </a:xfrm>
        </p:grpSpPr>
        <p:sp>
          <p:nvSpPr>
            <p:cNvPr id="7" name="Seta para baixo 6"/>
            <p:cNvSpPr/>
            <p:nvPr/>
          </p:nvSpPr>
          <p:spPr>
            <a:xfrm rot="5400000" flipH="1">
              <a:off x="7152065" y="5158261"/>
              <a:ext cx="391979" cy="8409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7015123" y="5448996"/>
              <a:ext cx="8070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smtClean="0">
                  <a:solidFill>
                    <a:schemeClr val="bg1"/>
                  </a:solidFill>
                </a:rPr>
                <a:t>Relatórios</a:t>
              </a:r>
              <a:endParaRPr lang="pt-BR" sz="11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1" cy="1143000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3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rcRect l="7399" r="3174"/>
          <a:stretch>
            <a:fillRect/>
          </a:stretch>
        </p:blipFill>
        <p:spPr>
          <a:xfrm>
            <a:off x="3" y="0"/>
            <a:ext cx="9144000" cy="6902474"/>
          </a:xfrm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7502" y="5661248"/>
          <a:ext cx="5246162" cy="6480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0587"/>
                <a:gridCol w="3005575"/>
              </a:tblGrid>
              <a:tr h="324036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chemeClr val="bg1"/>
                          </a:solidFill>
                        </a:rPr>
                        <a:t>OUVIDORIA 0800 722 21 71</a:t>
                      </a:r>
                      <a:endParaRPr lang="pt-B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bg1"/>
                          </a:solidFill>
                        </a:rPr>
                        <a:t>www.bancoamazonia.com.br</a:t>
                      </a:r>
                      <a:endParaRPr lang="pt-B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</a:rPr>
                        <a:t>SAC 0800 727 72 28</a:t>
                      </a:r>
                      <a:endParaRPr lang="pt-B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1521" y="3140972"/>
            <a:ext cx="8640960" cy="769419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ctr"/>
            <a:r>
              <a:rPr lang="pt-BR" sz="4400" b="1" cap="small" dirty="0" smtClean="0">
                <a:solidFill>
                  <a:schemeClr val="bg1">
                    <a:lumMod val="50000"/>
                  </a:schemeClr>
                </a:solidFill>
              </a:rPr>
              <a:t>Muito Obrigado</a:t>
            </a:r>
            <a:r>
              <a:rPr lang="pt-BR" sz="4400" b="1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pt-BR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6.png"/>
          <p:cNvPicPr>
            <a:picLocks noChangeAspect="1"/>
          </p:cNvPicPr>
          <p:nvPr/>
        </p:nvPicPr>
        <p:blipFill>
          <a:blip r:embed="rId2" cstate="print"/>
          <a:srcRect l="17889" t="22250" r="24306" b="5473"/>
          <a:stretch>
            <a:fillRect/>
          </a:stretch>
        </p:blipFill>
        <p:spPr>
          <a:xfrm>
            <a:off x="1175657" y="1306287"/>
            <a:ext cx="6151418" cy="539733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22642" y="2881648"/>
            <a:ext cx="5545583" cy="348109"/>
          </a:xfrm>
          <a:prstGeom prst="rect">
            <a:avLst/>
          </a:prstGeom>
          <a:noFill/>
        </p:spPr>
        <p:txBody>
          <a:bodyPr wrap="square" lIns="116148" tIns="58071" rIns="116148" bIns="58071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73 anos de experiência em Amazônia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98892" y="3455634"/>
            <a:ext cx="5527382" cy="348109"/>
          </a:xfrm>
          <a:prstGeom prst="rect">
            <a:avLst/>
          </a:prstGeom>
          <a:noFill/>
        </p:spPr>
        <p:txBody>
          <a:bodyPr wrap="square" lIns="116148" tIns="58071" rIns="116148" bIns="58071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96,92% do capital acionário do governo brasileiro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10766" y="3909887"/>
            <a:ext cx="4952431" cy="348109"/>
          </a:xfrm>
          <a:prstGeom prst="rect">
            <a:avLst/>
          </a:prstGeom>
          <a:noFill/>
        </p:spPr>
        <p:txBody>
          <a:bodyPr wrap="square" lIns="116148" tIns="58071" rIns="116148" bIns="58071" rtlCol="0">
            <a:spAutoFit/>
          </a:bodyPr>
          <a:lstStyle/>
          <a:p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Patrimônio Líquido: R$ 1.795 milhões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22642" y="4293812"/>
            <a:ext cx="5609432" cy="578941"/>
          </a:xfrm>
          <a:prstGeom prst="rect">
            <a:avLst/>
          </a:prstGeom>
          <a:noFill/>
        </p:spPr>
        <p:txBody>
          <a:bodyPr wrap="square" lIns="116148" tIns="58071" rIns="116148" bIns="58071" rtlCol="0">
            <a:spAutoFit/>
          </a:bodyPr>
          <a:lstStyle/>
          <a:p>
            <a:pPr marL="108911" lvl="1" indent="-108911"/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Ativos Totais: R$ 32,2 bilhões (Banco: R$ 12,3 bilhões; FNO: 19,9 bilhões)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96741" y="4980436"/>
            <a:ext cx="5391112" cy="348109"/>
          </a:xfrm>
          <a:prstGeom prst="rect">
            <a:avLst/>
          </a:prstGeom>
          <a:noFill/>
        </p:spPr>
        <p:txBody>
          <a:bodyPr wrap="square" lIns="116148" tIns="58071" rIns="116148" bIns="58071" rtlCol="0">
            <a:spAutoFit/>
          </a:bodyPr>
          <a:lstStyle/>
          <a:p>
            <a:pPr marL="108911" lvl="1" indent="-108911"/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3.168 empregados (Base: jul/2015)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23036" y="6202730"/>
            <a:ext cx="1728563" cy="2403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lIns="116148" tIns="58071" rIns="116148" bIns="58071" rtlCol="0">
            <a:spAutoFit/>
          </a:bodyPr>
          <a:lstStyle/>
          <a:p>
            <a:r>
              <a:rPr lang="pt-B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Fonte: BCB (Base: Junho /2015)</a:t>
            </a:r>
            <a:endParaRPr lang="pt-BR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47743" y="5470311"/>
            <a:ext cx="5429951" cy="348109"/>
          </a:xfrm>
          <a:prstGeom prst="rect">
            <a:avLst/>
          </a:prstGeom>
          <a:noFill/>
        </p:spPr>
        <p:txBody>
          <a:bodyPr wrap="square" lIns="116148" tIns="58071" rIns="116148" bIns="58071" rtlCol="0">
            <a:spAutoFit/>
          </a:bodyPr>
          <a:lstStyle/>
          <a:p>
            <a:pPr marL="108911" lvl="1" indent="-108911"/>
            <a:r>
              <a:rPr lang="pt-BR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124 agências; 9 Superintendências Regionais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23528" y="616688"/>
            <a:ext cx="6105860" cy="361507"/>
          </a:xfrm>
        </p:spPr>
        <p:txBody>
          <a:bodyPr/>
          <a:lstStyle/>
          <a:p>
            <a:r>
              <a:rPr lang="pt-BR" b="1" dirty="0" smtClean="0"/>
              <a:t>Performance Institucional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Performance Institucional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343200"/>
            <a:ext cx="4040188" cy="6397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Na  Região Norte participa com 59,87% do Crédito de Fomento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3432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Captação de Mercado na Região Norte  </a:t>
            </a:r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1442" r="6799"/>
          <a:stretch>
            <a:fillRect/>
          </a:stretch>
        </p:blipFill>
        <p:spPr>
          <a:xfrm>
            <a:off x="605629" y="2524350"/>
            <a:ext cx="3743329" cy="2755631"/>
          </a:xfrm>
          <a:prstGeom prst="rect">
            <a:avLst/>
          </a:prstGeom>
        </p:spPr>
      </p:pic>
      <p:pic>
        <p:nvPicPr>
          <p:cNvPr id="14" name="Espaço Reservado para Conteúdo 13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7289" t="12881" r="15686" b="5781"/>
          <a:stretch>
            <a:fillRect/>
          </a:stretch>
        </p:blipFill>
        <p:spPr>
          <a:xfrm>
            <a:off x="5156200" y="2278155"/>
            <a:ext cx="3019433" cy="3248011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3698533" y="6145569"/>
            <a:ext cx="1816410" cy="246163"/>
          </a:xfrm>
          <a:prstGeom prst="rect">
            <a:avLst/>
          </a:prstGeom>
        </p:spPr>
        <p:txBody>
          <a:bodyPr wrap="none" lIns="91384" tIns="45691" rIns="91384" bIns="45691">
            <a:spAutoFit/>
          </a:bodyPr>
          <a:lstStyle/>
          <a:p>
            <a:r>
              <a:rPr lang="pt-BR" sz="1000" dirty="0" smtClean="0">
                <a:cs typeface="Arial" pitchFamily="34" charset="0"/>
              </a:rPr>
              <a:t>Fonte: BACEN (base: Abr/2015)</a:t>
            </a:r>
            <a:endParaRPr lang="pt-BR" sz="1000" dirty="0"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09700" y="5132926"/>
            <a:ext cx="4186052" cy="671155"/>
          </a:xfrm>
          <a:prstGeom prst="rect">
            <a:avLst/>
          </a:prstGeom>
        </p:spPr>
        <p:txBody>
          <a:bodyPr wrap="square" lIns="91420" tIns="45709" rIns="91420" bIns="45709">
            <a:spAutoFit/>
          </a:bodyPr>
          <a:lstStyle/>
          <a:p>
            <a:pPr marL="466621" lvl="1" indent="-482491" eaLnBrk="0" hangingPunct="0">
              <a:spcBef>
                <a:spcPts val="600"/>
              </a:spcBef>
              <a:buSzPct val="60000"/>
              <a:buBlip>
                <a:blip r:embed="rId5"/>
              </a:buBlip>
            </a:pPr>
            <a:r>
              <a:rPr lang="pt-BR" b="1" dirty="0" smtClean="0"/>
              <a:t>Atendidos 100% dos 450 municípios da Região Norte.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35935" y="5644920"/>
            <a:ext cx="3312368" cy="21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9" tIns="45694" rIns="91389" bIns="45694" numCol="1" anchor="ctr" anchorCtr="0" compatLnSpc="1">
            <a:prstTxWarp prst="textNoShape">
              <a:avLst/>
            </a:prstTxWarp>
            <a:spAutoFit/>
          </a:bodyPr>
          <a:lstStyle/>
          <a:p>
            <a:pPr defTabSz="913888" fontAlgn="base">
              <a:spcBef>
                <a:spcPct val="0"/>
              </a:spcBef>
              <a:spcAft>
                <a:spcPct val="0"/>
              </a:spcAft>
            </a:pPr>
            <a:r>
              <a:rPr lang="pt-BR" sz="8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Fonte: Banco da Amazônia (base: Jun/2015)</a:t>
            </a:r>
            <a:endParaRPr lang="pt-BR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91713" y="1509379"/>
            <a:ext cx="3802759" cy="425109"/>
          </a:xfrm>
          <a:prstGeom prst="rect">
            <a:avLst/>
          </a:prstGeom>
          <a:noFill/>
        </p:spPr>
        <p:txBody>
          <a:bodyPr wrap="square" lIns="116198" tIns="58099" rIns="116198" bIns="58099" rtlCol="0">
            <a:spAutoFit/>
          </a:bodyPr>
          <a:lstStyle/>
          <a:p>
            <a:r>
              <a:rPr lang="pt-BR" sz="2000" b="1" dirty="0" smtClean="0">
                <a:latin typeface="Arial Narrow" pitchFamily="34" charset="0"/>
              </a:rPr>
              <a:t>CRÉDITO TOTAL  </a:t>
            </a:r>
            <a:r>
              <a:rPr lang="pt-BR" sz="2000" dirty="0" smtClean="0">
                <a:latin typeface="Arial Narrow" pitchFamily="34" charset="0"/>
              </a:rPr>
              <a:t>(R$ MILHÕES)</a:t>
            </a:r>
            <a:endParaRPr lang="pt-BR" sz="2000" dirty="0">
              <a:latin typeface="Arial Narrow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742039" y="2181247"/>
          <a:ext cx="5814372" cy="335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323528" y="616688"/>
            <a:ext cx="6105860" cy="361507"/>
          </a:xfrm>
          <a:prstGeom prst="rect">
            <a:avLst/>
          </a:prstGeom>
        </p:spPr>
        <p:txBody>
          <a:bodyPr vert="horz" lIns="91420" tIns="45709" rIns="91420" bIns="45709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Performance Institucional</a:t>
            </a:r>
            <a:endParaRPr lang="pt-BR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500" b="1" dirty="0" smtClean="0"/>
              <a:t>FNO – Desempenho do Banco da Amazônia</a:t>
            </a:r>
            <a:endParaRPr lang="pt-BR" sz="25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7202" y="1343200"/>
            <a:ext cx="8235244" cy="639762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13 anos foram contratados R$ 30,8 bilhões na Região Norte, registrando um crescimento de quase  400%.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38321" y="6343755"/>
            <a:ext cx="3243004" cy="24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45" tIns="45669" rIns="91345" bIns="45669" numCol="1" anchor="ctr" anchorCtr="0" compatLnSpc="1">
            <a:prstTxWarp prst="textNoShape">
              <a:avLst/>
            </a:prstTxWarp>
            <a:spAutoFit/>
          </a:bodyPr>
          <a:lstStyle/>
          <a:p>
            <a:pPr defTabSz="913431" fontAlgn="base">
              <a:spcBef>
                <a:spcPct val="0"/>
              </a:spcBef>
              <a:spcAft>
                <a:spcPct val="0"/>
              </a:spcAft>
              <a:tabLst>
                <a:tab pos="4976289" algn="l"/>
              </a:tabLst>
            </a:pPr>
            <a:r>
              <a:rPr lang="pt-BR" sz="1000" dirty="0" smtClean="0">
                <a:ea typeface="Times New Roman" pitchFamily="18" charset="0"/>
                <a:cs typeface="Arial" pitchFamily="34" charset="0"/>
              </a:rPr>
              <a:t>Fonte: Banco da Amazônia/Relatório de Atividades do FNO</a:t>
            </a:r>
            <a:endParaRPr lang="pt-BR" sz="1000" dirty="0" smtClean="0">
              <a:cs typeface="Arial" pitchFamily="34" charset="0"/>
            </a:endParaRPr>
          </a:p>
        </p:txBody>
      </p:sp>
      <p:pic>
        <p:nvPicPr>
          <p:cNvPr id="17" name="Espaço Reservado para Conteúdo 1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66468" y="2280359"/>
            <a:ext cx="8692006" cy="3740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500" b="1" dirty="0" smtClean="0"/>
              <a:t>FNO – Desempenho do Banco da Amazônia</a:t>
            </a:r>
            <a:endParaRPr lang="pt-BR" sz="25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54381" y="1343200"/>
            <a:ext cx="8235244" cy="639762"/>
          </a:xfrm>
        </p:spPr>
        <p:txBody>
          <a:bodyPr>
            <a:noAutofit/>
          </a:bodyPr>
          <a:lstStyle/>
          <a:p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À agricultura familiar foram destinados R$ 5,4 bilhões, contemplando 399 mil famílias.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8643" y="2263843"/>
            <a:ext cx="8866716" cy="3773352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38321" y="6343755"/>
            <a:ext cx="3243004" cy="24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45" tIns="45669" rIns="91345" bIns="45669" numCol="1" anchor="ctr" anchorCtr="0" compatLnSpc="1">
            <a:prstTxWarp prst="textNoShape">
              <a:avLst/>
            </a:prstTxWarp>
            <a:spAutoFit/>
          </a:bodyPr>
          <a:lstStyle/>
          <a:p>
            <a:pPr defTabSz="913431" fontAlgn="base">
              <a:spcBef>
                <a:spcPct val="0"/>
              </a:spcBef>
              <a:spcAft>
                <a:spcPct val="0"/>
              </a:spcAft>
              <a:tabLst>
                <a:tab pos="4976289" algn="l"/>
              </a:tabLst>
            </a:pPr>
            <a:r>
              <a:rPr lang="pt-BR" sz="1000" dirty="0" smtClean="0">
                <a:ea typeface="Times New Roman" pitchFamily="18" charset="0"/>
                <a:cs typeface="Arial" pitchFamily="34" charset="0"/>
              </a:rPr>
              <a:t>Fonte: Banco da Amazônia/Relatório de Atividades do FNO</a:t>
            </a:r>
            <a:endParaRPr lang="pt-BR" sz="10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23528" y="642924"/>
            <a:ext cx="6177298" cy="339209"/>
          </a:xfrm>
        </p:spPr>
        <p:txBody>
          <a:bodyPr/>
          <a:lstStyle/>
          <a:p>
            <a:r>
              <a:rPr lang="pt-BR" dirty="0" smtClean="0"/>
              <a:t>Contratações por Porte de Beneficiário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021" y="1260189"/>
            <a:ext cx="7449958" cy="506011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248936" y="6611779"/>
            <a:ext cx="33788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Fonte: Banco da Amazônia - Sist. Controle de Operações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1743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8321" y="6343755"/>
            <a:ext cx="3243004" cy="24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45" tIns="45669" rIns="91345" bIns="45669" numCol="1" anchor="ctr" anchorCtr="0" compatLnSpc="1">
            <a:prstTxWarp prst="textNoShape">
              <a:avLst/>
            </a:prstTxWarp>
            <a:spAutoFit/>
          </a:bodyPr>
          <a:lstStyle/>
          <a:p>
            <a:pPr defTabSz="913431" fontAlgn="base">
              <a:spcBef>
                <a:spcPct val="0"/>
              </a:spcBef>
              <a:spcAft>
                <a:spcPct val="0"/>
              </a:spcAft>
              <a:tabLst>
                <a:tab pos="4976289" algn="l"/>
              </a:tabLst>
            </a:pPr>
            <a:r>
              <a:rPr lang="pt-BR" sz="1000" dirty="0" smtClean="0">
                <a:ea typeface="Times New Roman" pitchFamily="18" charset="0"/>
                <a:cs typeface="Arial" pitchFamily="34" charset="0"/>
              </a:rPr>
              <a:t>Fonte: Banco da Amazônia/Relatório de Atividades do FNO</a:t>
            </a:r>
            <a:endParaRPr lang="pt-BR" sz="1000" dirty="0" smtClean="0">
              <a:cs typeface="Arial" pitchFamily="34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323528" y="616688"/>
            <a:ext cx="6105860" cy="361507"/>
          </a:xfrm>
          <a:prstGeom prst="rect">
            <a:avLst/>
          </a:prstGeom>
        </p:spPr>
        <p:txBody>
          <a:bodyPr vert="horz" lIns="91420" tIns="45709" rIns="91420" bIns="45709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FNO – Desempenho do Banco da Amazônia</a:t>
            </a:r>
            <a:endParaRPr lang="pt-BR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51" y="1402057"/>
            <a:ext cx="8501062" cy="4676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199" y="1320622"/>
            <a:ext cx="8235245" cy="639762"/>
          </a:xfrm>
        </p:spPr>
        <p:txBody>
          <a:bodyPr anchor="ctr">
            <a:normAutofit fontScale="92500" lnSpcReduction="20000"/>
          </a:bodyPr>
          <a:lstStyle/>
          <a:p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Impactos das Contratações do FNO sobre a Economia Regional no</a:t>
            </a:r>
            <a:b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1º Sem/2015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541869" y="1963742"/>
          <a:ext cx="7857064" cy="3587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264"/>
                <a:gridCol w="1016001"/>
                <a:gridCol w="2180921"/>
                <a:gridCol w="1347939"/>
                <a:gridCol w="1347939"/>
              </a:tblGrid>
              <a:tr h="583347">
                <a:tc rowSpan="6"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Valor contratado total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</a:rPr>
                        <a:t>R$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</a:rPr>
                        <a:t> 2,0 Bilhões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Efeito esperado sobre toda</a:t>
                      </a:r>
                      <a:r>
                        <a:rPr lang="pt-BR" sz="2000" baseline="0" dirty="0" smtClean="0"/>
                        <a:t> a economia</a:t>
                      </a:r>
                      <a:endParaRPr lang="pt-BR" sz="2000" dirty="0"/>
                    </a:p>
                  </a:txBody>
                  <a:tcPr marT="45721" marB="45721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5833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900" dirty="0" smtClean="0">
                          <a:sym typeface="Symbol"/>
                        </a:rPr>
                        <a:t> </a:t>
                      </a:r>
                      <a:r>
                        <a:rPr lang="pt-BR" sz="1900" dirty="0" smtClean="0"/>
                        <a:t>PIB</a:t>
                      </a:r>
                      <a:endParaRPr lang="pt-BR" sz="1900" dirty="0"/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CC7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900" dirty="0" smtClean="0"/>
                        <a:t>R$ 8,74</a:t>
                      </a:r>
                      <a:endParaRPr lang="pt-BR" sz="1900" dirty="0"/>
                    </a:p>
                  </a:txBody>
                  <a:tcPr marT="45721" marB="45721" anchor="ctr">
                    <a:solidFill>
                      <a:srgbClr val="ACC7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Bilhões</a:t>
                      </a:r>
                      <a:endParaRPr lang="pt-BR" sz="1900" dirty="0"/>
                    </a:p>
                  </a:txBody>
                  <a:tcPr marT="45721" marB="45721" anchor="ctr">
                    <a:solidFill>
                      <a:srgbClr val="ACC777"/>
                    </a:solidFill>
                  </a:tcPr>
                </a:tc>
              </a:tr>
              <a:tr h="5833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900" dirty="0" smtClean="0">
                          <a:sym typeface="Symbol"/>
                        </a:rPr>
                        <a:t>VBP</a:t>
                      </a:r>
                      <a:endParaRPr lang="pt-BR" sz="1900" dirty="0"/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900" dirty="0" smtClean="0"/>
                        <a:t>R$ 17,05</a:t>
                      </a:r>
                      <a:endParaRPr lang="pt-BR" sz="1900" dirty="0"/>
                    </a:p>
                  </a:txBody>
                  <a:tcPr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Bilhões</a:t>
                      </a:r>
                      <a:endParaRPr lang="pt-BR" sz="1900" dirty="0"/>
                    </a:p>
                  </a:txBody>
                  <a:tcPr marT="45721" marB="45721" anchor="ctr">
                    <a:solidFill>
                      <a:schemeClr val="bg1"/>
                    </a:solidFill>
                  </a:tcPr>
                </a:tc>
              </a:tr>
              <a:tr h="5833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900" dirty="0" smtClean="0">
                          <a:sym typeface="Symbol"/>
                        </a:rPr>
                        <a:t> Tributos</a:t>
                      </a:r>
                      <a:endParaRPr lang="pt-BR" sz="1900" dirty="0"/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CC7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900" dirty="0" smtClean="0"/>
                        <a:t>R$</a:t>
                      </a:r>
                      <a:r>
                        <a:rPr lang="pt-BR" sz="1900" baseline="0" dirty="0" smtClean="0"/>
                        <a:t> 2,52</a:t>
                      </a:r>
                      <a:endParaRPr lang="pt-BR" sz="1900" dirty="0"/>
                    </a:p>
                  </a:txBody>
                  <a:tcPr marT="45721" marB="45721" anchor="ctr">
                    <a:solidFill>
                      <a:srgbClr val="ACC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Bilhões</a:t>
                      </a:r>
                    </a:p>
                  </a:txBody>
                  <a:tcPr marT="45721" marB="45721" anchor="ctr">
                    <a:solidFill>
                      <a:srgbClr val="ACC777"/>
                    </a:solidFill>
                  </a:tcPr>
                </a:tc>
              </a:tr>
              <a:tr h="5833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Symbol"/>
                        <a:buChar char="­"/>
                      </a:pPr>
                      <a:r>
                        <a:rPr lang="pt-BR" sz="1900" dirty="0" smtClean="0">
                          <a:sym typeface="Symbol"/>
                        </a:rPr>
                        <a:t>Salários</a:t>
                      </a:r>
                      <a:endParaRPr lang="pt-BR" sz="1900" dirty="0"/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900" dirty="0" smtClean="0"/>
                        <a:t>R$ 1,75</a:t>
                      </a:r>
                      <a:endParaRPr lang="pt-BR" sz="1900" dirty="0"/>
                    </a:p>
                  </a:txBody>
                  <a:tcPr marT="45721" marB="4572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900" dirty="0" smtClean="0"/>
                        <a:t>Bilhões</a:t>
                      </a:r>
                    </a:p>
                  </a:txBody>
                  <a:tcPr marT="45721" marB="45721" anchor="ctr">
                    <a:solidFill>
                      <a:schemeClr val="bg1"/>
                    </a:solidFill>
                  </a:tcPr>
                </a:tc>
              </a:tr>
              <a:tr h="67056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900" dirty="0"/>
                    </a:p>
                  </a:txBody>
                  <a:tcPr marT="45721" marB="4572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CC77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900" dirty="0" smtClean="0">
                          <a:sym typeface="Symbol"/>
                        </a:rPr>
                        <a:t> Postos de Trabalho</a:t>
                      </a:r>
                      <a:endParaRPr lang="pt-BR" sz="1900" dirty="0"/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CC7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900" dirty="0" smtClean="0"/>
                        <a:t>301.080</a:t>
                      </a:r>
                      <a:endParaRPr lang="pt-BR" sz="1900" dirty="0"/>
                    </a:p>
                  </a:txBody>
                  <a:tcPr marT="45721" marB="45721" anchor="ctr">
                    <a:solidFill>
                      <a:srgbClr val="ACC7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900" dirty="0" smtClean="0"/>
                        <a:t>Ocupações</a:t>
                      </a:r>
                      <a:endParaRPr lang="pt-BR" sz="1900" dirty="0"/>
                    </a:p>
                  </a:txBody>
                  <a:tcPr marT="45721" marB="45721" anchor="ctr">
                    <a:solidFill>
                      <a:srgbClr val="ACC777"/>
                    </a:solidFill>
                  </a:tcPr>
                </a:tc>
              </a:tr>
            </a:tbl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2533472" y="2557638"/>
            <a:ext cx="990000" cy="2906183"/>
            <a:chOff x="2533472" y="2557638"/>
            <a:chExt cx="990000" cy="2906183"/>
          </a:xfrm>
        </p:grpSpPr>
        <p:pic>
          <p:nvPicPr>
            <p:cNvPr id="8" name="Imagem 7"/>
            <p:cNvPicPr/>
            <p:nvPr/>
          </p:nvPicPr>
          <p:blipFill>
            <a:blip r:embed="rId3" cstate="print"/>
            <a:srcRect l="28219" t="14000" r="60670" b="68000"/>
            <a:stretch>
              <a:fillRect/>
            </a:stretch>
          </p:blipFill>
          <p:spPr bwMode="auto">
            <a:xfrm>
              <a:off x="2533472" y="2557638"/>
              <a:ext cx="988660" cy="56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m 8"/>
            <p:cNvPicPr/>
            <p:nvPr/>
          </p:nvPicPr>
          <p:blipFill>
            <a:blip r:embed="rId3" cstate="print"/>
            <a:srcRect l="28219" t="32873" r="60670" b="52000"/>
            <a:stretch>
              <a:fillRect/>
            </a:stretch>
          </p:blipFill>
          <p:spPr bwMode="auto">
            <a:xfrm>
              <a:off x="2533472" y="3194756"/>
              <a:ext cx="988660" cy="53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9"/>
            <p:cNvPicPr/>
            <p:nvPr/>
          </p:nvPicPr>
          <p:blipFill>
            <a:blip r:embed="rId3" cstate="print"/>
            <a:srcRect l="28219" t="49200" r="60670" b="34000"/>
            <a:stretch>
              <a:fillRect/>
            </a:stretch>
          </p:blipFill>
          <p:spPr bwMode="auto">
            <a:xfrm>
              <a:off x="2533472" y="3725333"/>
              <a:ext cx="990000" cy="562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m 10"/>
            <p:cNvPicPr/>
            <p:nvPr/>
          </p:nvPicPr>
          <p:blipFill>
            <a:blip r:embed="rId3" cstate="print"/>
            <a:srcRect l="28219" t="67500" r="60670" b="16500"/>
            <a:stretch>
              <a:fillRect/>
            </a:stretch>
          </p:blipFill>
          <p:spPr bwMode="auto">
            <a:xfrm>
              <a:off x="2533472" y="4326466"/>
              <a:ext cx="990000" cy="5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agem 11"/>
            <p:cNvPicPr/>
            <p:nvPr/>
          </p:nvPicPr>
          <p:blipFill>
            <a:blip r:embed="rId3" cstate="print"/>
            <a:srcRect l="28219" t="82866" r="60670"/>
            <a:stretch>
              <a:fillRect/>
            </a:stretch>
          </p:blipFill>
          <p:spPr bwMode="auto">
            <a:xfrm>
              <a:off x="2533472" y="4876800"/>
              <a:ext cx="990000" cy="587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500" b="1" dirty="0" smtClean="0"/>
              <a:t>FNO – Desempenho do Banco da Amazônia</a:t>
            </a:r>
            <a:endParaRPr lang="pt-BR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1040</Words>
  <Application>Microsoft Office PowerPoint</Application>
  <PresentationFormat>Apresentação na tela (4:3)</PresentationFormat>
  <Paragraphs>325</Paragraphs>
  <Slides>18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Symbol</vt:lpstr>
      <vt:lpstr>Times New Roman</vt:lpstr>
      <vt:lpstr>Tema do Office</vt:lpstr>
      <vt:lpstr>Apresentação do PowerPoint</vt:lpstr>
      <vt:lpstr>Performance Institucional</vt:lpstr>
      <vt:lpstr>Performance Institucional</vt:lpstr>
      <vt:lpstr>Apresentação do PowerPoint</vt:lpstr>
      <vt:lpstr>FNO – Desempenho do Banco da Amazônia</vt:lpstr>
      <vt:lpstr>FNO – Desempenho do Banco da Amazônia</vt:lpstr>
      <vt:lpstr>Contratações por Porte de Beneficiário</vt:lpstr>
      <vt:lpstr>Apresentação do PowerPoint</vt:lpstr>
      <vt:lpstr>FNO – Desempenho do Banco da Amazônia</vt:lpstr>
      <vt:lpstr>FNO – Índice de Inadimplência</vt:lpstr>
      <vt:lpstr>FNO – Desempenho do Banco da Amazônia</vt:lpstr>
      <vt:lpstr>Apresentação do PowerPoint</vt:lpstr>
      <vt:lpstr>FNO – Desempenho do Banco da Amazônia</vt:lpstr>
      <vt:lpstr>FNO – Desempenho do Banco da Amazônia</vt:lpstr>
      <vt:lpstr>FNO - Programas para Investimentos </vt:lpstr>
      <vt:lpstr>FNO - Recursos Financeiros Disponíveis em 2015</vt:lpstr>
      <vt:lpstr>Endereço para Planos e Relatórios do FNO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5931</dc:creator>
  <cp:lastModifiedBy>Lobato</cp:lastModifiedBy>
  <cp:revision>227</cp:revision>
  <dcterms:created xsi:type="dcterms:W3CDTF">2015-02-10T18:22:08Z</dcterms:created>
  <dcterms:modified xsi:type="dcterms:W3CDTF">2015-08-19T11:56:22Z</dcterms:modified>
</cp:coreProperties>
</file>