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9"/>
  </p:notesMasterIdLst>
  <p:sldIdLst>
    <p:sldId id="776" r:id="rId2"/>
    <p:sldId id="762" r:id="rId3"/>
    <p:sldId id="763" r:id="rId4"/>
    <p:sldId id="764" r:id="rId5"/>
    <p:sldId id="777" r:id="rId6"/>
    <p:sldId id="708" r:id="rId7"/>
    <p:sldId id="765" r:id="rId8"/>
    <p:sldId id="774" r:id="rId9"/>
    <p:sldId id="683" r:id="rId10"/>
    <p:sldId id="721" r:id="rId11"/>
    <p:sldId id="722" r:id="rId12"/>
    <p:sldId id="680" r:id="rId13"/>
    <p:sldId id="682" r:id="rId14"/>
    <p:sldId id="719" r:id="rId15"/>
    <p:sldId id="771" r:id="rId16"/>
    <p:sldId id="772" r:id="rId17"/>
    <p:sldId id="773" r:id="rId18"/>
    <p:sldId id="770" r:id="rId19"/>
    <p:sldId id="766" r:id="rId20"/>
    <p:sldId id="718" r:id="rId21"/>
    <p:sldId id="767" r:id="rId22"/>
    <p:sldId id="768" r:id="rId23"/>
    <p:sldId id="769" r:id="rId24"/>
    <p:sldId id="775" r:id="rId25"/>
    <p:sldId id="761" r:id="rId26"/>
    <p:sldId id="700" r:id="rId27"/>
    <p:sldId id="677" r:id="rId28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7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200"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676F6BB-FBBB-4693-899D-373A1C466A9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0515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altLang="es-MX" b="1" smtClean="0"/>
          </a:p>
        </p:txBody>
      </p:sp>
      <p:sp>
        <p:nvSpPr>
          <p:cNvPr id="143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84225" indent="-30162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06500" indent="-2413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90688" indent="-2413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173288" indent="-2413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304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876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448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020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BB1B7C6-95C7-4032-B363-1BDB2CA9946B}" type="slidenum">
              <a:rPr lang="pt-BR" altLang="pt-BR" smtClean="0">
                <a:latin typeface="Times New Roman" panose="02020603050405020304" pitchFamily="18" charset="0"/>
              </a:rPr>
              <a:pPr/>
              <a:t>26</a:t>
            </a:fld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961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5 w 717"/>
                <a:gd name="T1" fmla="*/ 845 h 845"/>
                <a:gd name="T2" fmla="*/ 735 w 717"/>
                <a:gd name="T3" fmla="*/ 821 h 845"/>
                <a:gd name="T4" fmla="*/ 592 w 717"/>
                <a:gd name="T5" fmla="*/ 605 h 845"/>
                <a:gd name="T6" fmla="*/ 415 w 717"/>
                <a:gd name="T7" fmla="*/ 396 h 845"/>
                <a:gd name="T8" fmla="*/ 230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8 w 717"/>
                <a:gd name="T15" fmla="*/ 198 h 845"/>
                <a:gd name="T16" fmla="*/ 409 w 717"/>
                <a:gd name="T17" fmla="*/ 408 h 845"/>
                <a:gd name="T18" fmla="*/ 586 w 717"/>
                <a:gd name="T19" fmla="*/ 623 h 845"/>
                <a:gd name="T20" fmla="*/ 735 w 717"/>
                <a:gd name="T21" fmla="*/ 845 h 845"/>
                <a:gd name="T22" fmla="*/ 73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6 w 407"/>
                <a:gd name="T1" fmla="*/ 414 h 414"/>
                <a:gd name="T2" fmla="*/ 416 w 407"/>
                <a:gd name="T3" fmla="*/ 396 h 414"/>
                <a:gd name="T4" fmla="*/ 231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5 w 407"/>
                <a:gd name="T13" fmla="*/ 204 h 414"/>
                <a:gd name="T14" fmla="*/ 416 w 407"/>
                <a:gd name="T15" fmla="*/ 414 h 414"/>
                <a:gd name="T16" fmla="*/ 416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4 w 586"/>
                <a:gd name="T1" fmla="*/ 0 h 599"/>
                <a:gd name="T2" fmla="*/ 586 w 586"/>
                <a:gd name="T3" fmla="*/ 0 h 599"/>
                <a:gd name="T4" fmla="*/ 416 w 586"/>
                <a:gd name="T5" fmla="*/ 132 h 599"/>
                <a:gd name="T6" fmla="*/ 266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6 w 586"/>
                <a:gd name="T17" fmla="*/ 282 h 599"/>
                <a:gd name="T18" fmla="*/ 422 w 586"/>
                <a:gd name="T19" fmla="*/ 138 h 599"/>
                <a:gd name="T20" fmla="*/ 604 w 586"/>
                <a:gd name="T21" fmla="*/ 0 h 599"/>
                <a:gd name="T22" fmla="*/ 60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8 w 269"/>
                <a:gd name="T1" fmla="*/ 0 h 252"/>
                <a:gd name="T2" fmla="*/ 260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8 w 269"/>
                <a:gd name="T15" fmla="*/ 0 h 252"/>
                <a:gd name="T16" fmla="*/ 278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3965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3965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C27D3-4A77-44A5-95FF-D3E04AC6E08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4625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57A0-604A-427D-84AC-620409F8FAB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8614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9AFA4-E02B-4BC0-882A-4B4407D18E0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39573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6C8B7-EDAD-4284-B525-C873FB9638D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63252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954CA-E11F-4D2E-8033-4C908A3F751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7870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D816F-2132-4174-AF36-E0CC65AA3F2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558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CC52E-DA92-495E-AA5A-7DFA01CA36D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0495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B2E84-2C77-4D5F-AB58-4984B929BC6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9174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145C5-20A3-48ED-8574-8B6CD4CBEB7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2881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204AC-8D4F-48B2-BEB3-E9AD133870D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8467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24862-0CDC-4AEB-AE91-41A00E59B5E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0965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385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2385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2385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385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23860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2386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2386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2386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2386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2386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2386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2386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23860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2386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23861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2386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</p:grpSp>
        <p:sp>
          <p:nvSpPr>
            <p:cNvPr id="2386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2386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2386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5 w 717"/>
                <a:gd name="T1" fmla="*/ 845 h 845"/>
                <a:gd name="T2" fmla="*/ 735 w 717"/>
                <a:gd name="T3" fmla="*/ 821 h 845"/>
                <a:gd name="T4" fmla="*/ 592 w 717"/>
                <a:gd name="T5" fmla="*/ 605 h 845"/>
                <a:gd name="T6" fmla="*/ 415 w 717"/>
                <a:gd name="T7" fmla="*/ 396 h 845"/>
                <a:gd name="T8" fmla="*/ 230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8 w 717"/>
                <a:gd name="T15" fmla="*/ 198 h 845"/>
                <a:gd name="T16" fmla="*/ 409 w 717"/>
                <a:gd name="T17" fmla="*/ 408 h 845"/>
                <a:gd name="T18" fmla="*/ 586 w 717"/>
                <a:gd name="T19" fmla="*/ 623 h 845"/>
                <a:gd name="T20" fmla="*/ 735 w 717"/>
                <a:gd name="T21" fmla="*/ 845 h 845"/>
                <a:gd name="T22" fmla="*/ 73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6 w 407"/>
                <a:gd name="T1" fmla="*/ 414 h 414"/>
                <a:gd name="T2" fmla="*/ 416 w 407"/>
                <a:gd name="T3" fmla="*/ 396 h 414"/>
                <a:gd name="T4" fmla="*/ 231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5 w 407"/>
                <a:gd name="T13" fmla="*/ 204 h 414"/>
                <a:gd name="T14" fmla="*/ 416 w 407"/>
                <a:gd name="T15" fmla="*/ 414 h 414"/>
                <a:gd name="T16" fmla="*/ 416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86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4 w 586"/>
                <a:gd name="T1" fmla="*/ 0 h 599"/>
                <a:gd name="T2" fmla="*/ 586 w 586"/>
                <a:gd name="T3" fmla="*/ 0 h 599"/>
                <a:gd name="T4" fmla="*/ 416 w 586"/>
                <a:gd name="T5" fmla="*/ 132 h 599"/>
                <a:gd name="T6" fmla="*/ 266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6 w 586"/>
                <a:gd name="T17" fmla="*/ 282 h 599"/>
                <a:gd name="T18" fmla="*/ 422 w 586"/>
                <a:gd name="T19" fmla="*/ 138 h 599"/>
                <a:gd name="T20" fmla="*/ 604 w 586"/>
                <a:gd name="T21" fmla="*/ 0 h 599"/>
                <a:gd name="T22" fmla="*/ 60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8 w 269"/>
                <a:gd name="T1" fmla="*/ 0 h 252"/>
                <a:gd name="T2" fmla="*/ 260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8 w 269"/>
                <a:gd name="T15" fmla="*/ 0 h 252"/>
                <a:gd name="T16" fmla="*/ 278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386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386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86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86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C4ECD25-D2CE-4C41-A85D-4BFAF09C503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2386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39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dirty="0" smtClean="0"/>
              <a:t>CPI DAS ONGS</a:t>
            </a:r>
          </a:p>
          <a:p>
            <a:pPr marL="0" indent="0" algn="ctr">
              <a:buNone/>
            </a:pPr>
            <a:r>
              <a:rPr lang="es-MX" dirty="0" smtClean="0"/>
              <a:t>Brasilia, 8 de agosto de 2023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72406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404813"/>
            <a:ext cx="7772400" cy="974725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b="1" smtClean="0">
                <a:solidFill>
                  <a:schemeClr val="tx1"/>
                </a:solidFill>
              </a:rPr>
              <a:t>Ambientalismo em síntese</a:t>
            </a:r>
            <a:endParaRPr lang="pt-BR" altLang="pt-BR" sz="4000" b="1" smtClean="0">
              <a:solidFill>
                <a:schemeClr val="tx1"/>
              </a:solidFill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027238"/>
            <a:ext cx="7769225" cy="4497387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pt-BR" altLang="pt-BR" b="1" smtClean="0">
                <a:latin typeface="Bookman Old Style" panose="02050604050505020204" pitchFamily="18" charset="0"/>
              </a:rPr>
              <a:t>I</a:t>
            </a:r>
            <a:r>
              <a:rPr lang="pt-BR" altLang="pt-BR" sz="2000" smtClean="0">
                <a:latin typeface="Bookman Old Style" panose="02050604050505020204" pitchFamily="18" charset="0"/>
              </a:rPr>
              <a:t>deologia em que o meio ambiente é colocado no centro da organização da sociedade e da economia (desenvolvimento socioeconômico fica condicionado a diretrizes ambientais).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pt-BR" altLang="pt-BR" b="1" smtClean="0">
                <a:latin typeface="Bookman Old Style" panose="02050604050505020204" pitchFamily="18" charset="0"/>
              </a:rPr>
              <a:t>N</a:t>
            </a:r>
            <a:r>
              <a:rPr lang="pt-BR" altLang="pt-BR" sz="2000" smtClean="0">
                <a:latin typeface="Bookman Old Style" panose="02050604050505020204" pitchFamily="18" charset="0"/>
              </a:rPr>
              <a:t>ÃO é um fenômeno sociológico espontâneo, mas um produto de “engenharia social” (técnicas de moldagem de crenças e comportamento da sociedade) promovidas por grupos oligárquicos internacionais, especialmente anglo-americanos.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pt-BR" altLang="pt-BR" b="1" smtClean="0">
                <a:latin typeface="Bookman Old Style" panose="02050604050505020204" pitchFamily="18" charset="0"/>
              </a:rPr>
              <a:t>R</a:t>
            </a:r>
            <a:r>
              <a:rPr lang="pt-BR" altLang="pt-BR" sz="2000" smtClean="0">
                <a:latin typeface="Bookman Old Style" panose="02050604050505020204" pitchFamily="18" charset="0"/>
              </a:rPr>
              <a:t>aízes ideológicas: deriva diretamente da eugenia (melhoramento racial) e do malthusianismo (recursos naturais incompatíveis com crescimento</a:t>
            </a:r>
            <a:br>
              <a:rPr lang="pt-BR" altLang="pt-BR" sz="2000" smtClean="0">
                <a:latin typeface="Bookman Old Style" panose="02050604050505020204" pitchFamily="18" charset="0"/>
              </a:rPr>
            </a:br>
            <a:r>
              <a:rPr lang="pt-BR" altLang="pt-BR" sz="2000" smtClean="0">
                <a:latin typeface="Bookman Old Style" panose="02050604050505020204" pitchFamily="18" charset="0"/>
              </a:rPr>
              <a:t>populacional).</a:t>
            </a:r>
          </a:p>
        </p:txBody>
      </p:sp>
    </p:spTree>
    <p:extLst>
      <p:ext uri="{BB962C8B-B14F-4D97-AF65-F5344CB8AC3E}">
        <p14:creationId xmlns:p14="http://schemas.microsoft.com/office/powerpoint/2010/main" val="3467025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066800" y="304800"/>
            <a:ext cx="7848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 sz="2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pt-BR" altLang="pt-BR" sz="2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pt-BR" altLang="pt-BR" sz="2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619250" y="1989138"/>
            <a:ext cx="7056438" cy="43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3200" b="1">
                <a:latin typeface="Bookman Old Style" panose="02050604050505020204" pitchFamily="18" charset="0"/>
              </a:rPr>
              <a:t>C</a:t>
            </a:r>
            <a:r>
              <a:rPr lang="pt-BR" altLang="pt-BR" sz="2800">
                <a:latin typeface="Bookman Old Style" panose="02050604050505020204" pitchFamily="18" charset="0"/>
              </a:rPr>
              <a:t>ontrole direto ou indireto de recursos naturais estratégicos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3200" b="1">
                <a:latin typeface="Bookman Old Style" panose="02050604050505020204" pitchFamily="18" charset="0"/>
              </a:rPr>
              <a:t>C</a:t>
            </a:r>
            <a:r>
              <a:rPr lang="pt-BR" altLang="pt-BR" sz="2800">
                <a:latin typeface="Bookman Old Style" panose="02050604050505020204" pitchFamily="18" charset="0"/>
              </a:rPr>
              <a:t>onsolidação de um paradigma cultural contrário ao progresso e à reprodução humana;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3200" b="1">
                <a:latin typeface="Bookman Old Style" panose="02050604050505020204" pitchFamily="18" charset="0"/>
              </a:rPr>
              <a:t>C</a:t>
            </a:r>
            <a:r>
              <a:rPr lang="pt-BR" altLang="pt-BR" sz="2800">
                <a:latin typeface="Bookman Old Style" panose="02050604050505020204" pitchFamily="18" charset="0"/>
              </a:rPr>
              <a:t>riação de estruturas supranacionais de “governo mundial” (emb. Araújo Castro: “congelamento do poder mundial”).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900113" y="404813"/>
            <a:ext cx="8243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3600" b="1">
                <a:latin typeface="Times New Roman" panose="02020603050405020304" pitchFamily="18" charset="0"/>
              </a:rPr>
              <a:t>Principais objetivos do ambientalismo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843213" y="5949950"/>
            <a:ext cx="60499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endParaRPr lang="pt-BR" altLang="pt-BR" sz="12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956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z="3600" smtClean="0">
                <a:effectLst/>
              </a:rPr>
              <a:t>O Indigenismo-Ambientalismo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530725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r>
              <a:rPr lang="pt-BR" sz="2000" dirty="0">
                <a:effectLst/>
              </a:rPr>
              <a:t>O indigenismo/</a:t>
            </a:r>
            <a:r>
              <a:rPr lang="pt-BR" sz="2000" dirty="0" err="1">
                <a:effectLst/>
              </a:rPr>
              <a:t>ambientalismo</a:t>
            </a:r>
            <a:r>
              <a:rPr lang="pt-BR" sz="2000" dirty="0">
                <a:effectLst/>
              </a:rPr>
              <a:t> é uma geopolítica travestida de direitos humanos contra o Estado Nacional Soberano, na busca do controle dos enormes recursos naturais do país (fronteira mineral e agrícola). </a:t>
            </a:r>
            <a:endParaRPr lang="pt-BR" sz="2000" dirty="0" smtClean="0">
              <a:effectLst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endParaRPr lang="pt-BR" sz="2000" kern="1200" dirty="0" smtClean="0">
              <a:effectLst/>
              <a:latin typeface="+mj-lt"/>
            </a:endParaRPr>
          </a:p>
          <a:p>
            <a:pPr marL="257175" indent="-257175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pt-BR" sz="2000" kern="1200" dirty="0" smtClean="0">
                <a:effectLst/>
                <a:latin typeface="+mj-lt"/>
              </a:rPr>
              <a:t>É um ataque a identidade cultural do Brasil.</a:t>
            </a:r>
          </a:p>
          <a:p>
            <a:pPr marL="257175" indent="-257175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endParaRPr lang="pt-BR" sz="2000" kern="1200" dirty="0" smtClean="0">
              <a:effectLst/>
              <a:latin typeface="+mj-lt"/>
            </a:endParaRPr>
          </a:p>
          <a:p>
            <a:pPr marL="257175" indent="-257175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pt-BR" sz="2000" kern="1200" dirty="0" smtClean="0">
                <a:effectLst/>
                <a:latin typeface="+mj-lt"/>
              </a:rPr>
              <a:t>É uma ameaça à integridade territorial </a:t>
            </a:r>
          </a:p>
          <a:p>
            <a:pPr marL="257175" indent="-257175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endParaRPr lang="pt-BR" sz="2000" kern="1200" dirty="0" smtClean="0">
              <a:effectLst/>
              <a:latin typeface="+mj-lt"/>
            </a:endParaRPr>
          </a:p>
          <a:p>
            <a:pPr marL="257175" indent="-257175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pt-BR" sz="2000" kern="1200" dirty="0" smtClean="0">
                <a:effectLst/>
                <a:latin typeface="+mj-lt"/>
              </a:rPr>
              <a:t>É uma violação aos direitos inalienáveis das populações indígenas</a:t>
            </a:r>
          </a:p>
          <a:p>
            <a:pPr marL="257175" indent="-257175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endParaRPr lang="pt-BR" sz="2000" kern="1200" dirty="0" smtClean="0">
              <a:effectLst/>
              <a:latin typeface="+mj-lt"/>
            </a:endParaRPr>
          </a:p>
          <a:p>
            <a:pPr marL="257175" indent="-257175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pt-BR" sz="2000" kern="1200" dirty="0" smtClean="0">
                <a:effectLst/>
                <a:latin typeface="+mj-lt"/>
              </a:rPr>
              <a:t>É baseada em uma ideologia racial (Eugenia)</a:t>
            </a:r>
            <a:endParaRPr lang="pt-BR" sz="2000" kern="12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3639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329613" cy="293687"/>
          </a:xfrm>
        </p:spPr>
        <p:txBody>
          <a:bodyPr/>
          <a:lstStyle/>
          <a:p>
            <a:pPr>
              <a:defRPr/>
            </a:pPr>
            <a:r>
              <a:rPr lang="pt-BR" sz="2400" b="1" dirty="0" smtClean="0">
                <a:solidFill>
                  <a:srgbClr val="FFFF00"/>
                </a:solidFill>
                <a:latin typeface="+mn-lt"/>
              </a:rPr>
              <a:t>Não existe um direito ambiental substantivo</a:t>
            </a:r>
            <a:endParaRPr lang="es-AR" sz="24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655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pt-BR" sz="1800" b="1" dirty="0" smtClean="0"/>
              <a:t>Mangabeira </a:t>
            </a:r>
            <a:r>
              <a:rPr lang="pt-BR" sz="1800" b="1" dirty="0" err="1" smtClean="0"/>
              <a:t>Unger</a:t>
            </a:r>
            <a:endParaRPr lang="pt-BR" sz="1800" b="1" dirty="0" smtClean="0"/>
          </a:p>
          <a:p>
            <a:pPr algn="ctr">
              <a:defRPr/>
            </a:pPr>
            <a:r>
              <a:rPr lang="pt-BR" sz="1400" b="1" dirty="0" smtClean="0"/>
              <a:t>Ministro da Secretaria de Assuntos Estratégicos da Presidência da República (SAE),Valor Econômico, 11 de abril de 2015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t-BR" sz="1900" b="1" dirty="0" smtClean="0">
                <a:solidFill>
                  <a:srgbClr val="FFFF00"/>
                </a:solidFill>
              </a:rPr>
              <a:t> 	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pt-BR" sz="1900" b="1" dirty="0">
                <a:solidFill>
                  <a:srgbClr val="FFFF00"/>
                </a:solidFill>
              </a:rPr>
              <a:t>	</a:t>
            </a:r>
            <a:r>
              <a:rPr lang="pt-BR" sz="1900" b="1" dirty="0" smtClean="0">
                <a:solidFill>
                  <a:srgbClr val="FFFF00"/>
                </a:solidFill>
              </a:rPr>
              <a:t>O nosso direito ambiental não existe</a:t>
            </a:r>
            <a:r>
              <a:rPr lang="pt-BR" sz="1900" b="1" dirty="0" smtClean="0"/>
              <a:t>. Não existe um direito ambiental substantivo. Existe um </a:t>
            </a:r>
            <a:r>
              <a:rPr lang="pt-BR" sz="1900" b="1" dirty="0" smtClean="0">
                <a:solidFill>
                  <a:srgbClr val="FFFF00"/>
                </a:solidFill>
              </a:rPr>
              <a:t>direito </a:t>
            </a:r>
            <a:r>
              <a:rPr lang="pt-BR" sz="1900" b="1" dirty="0" smtClean="0"/>
              <a:t>quase exclusivamente </a:t>
            </a:r>
            <a:r>
              <a:rPr lang="pt-BR" sz="1900" b="1" dirty="0" smtClean="0">
                <a:solidFill>
                  <a:srgbClr val="FFFF00"/>
                </a:solidFill>
              </a:rPr>
              <a:t>processual</a:t>
            </a:r>
            <a:r>
              <a:rPr lang="pt-BR" sz="1900" b="1" dirty="0" smtClean="0"/>
              <a:t>, </a:t>
            </a:r>
            <a:r>
              <a:rPr lang="pt-BR" sz="1900" b="1" dirty="0" smtClean="0">
                <a:solidFill>
                  <a:srgbClr val="FFFF00"/>
                </a:solidFill>
              </a:rPr>
              <a:t>que delega poderes discricionários praticamente ilimitados a um elenco de pequenos déspotas administrativos.</a:t>
            </a:r>
            <a:r>
              <a:rPr lang="pt-BR" sz="1900" b="1" dirty="0" smtClean="0"/>
              <a:t> </a:t>
            </a:r>
            <a:r>
              <a:rPr lang="pt-BR" sz="1900" b="1" dirty="0" smtClean="0">
                <a:solidFill>
                  <a:srgbClr val="FFFF00"/>
                </a:solidFill>
              </a:rPr>
              <a:t>Não estou tratando nem de um outro aspecto, que são os órgãos de controle com os tribunais de contas, o Ministério Público. É uma perseguição permanente à atividade criativa do país. Empoderamos esta elite política e judiciária, ao mesmo tempo em que criamos um vácuo de regras, e portanto nos colocamos sob a ditadura desses juízes sem lei. Isto é um impedimento intransponível à democratização da economia de mercado e ao produtivismo includente.</a:t>
            </a:r>
            <a:r>
              <a:rPr lang="pt-BR" sz="1400" dirty="0" smtClean="0"/>
              <a:t/>
            </a:r>
            <a:br>
              <a:rPr lang="pt-BR" sz="1400" dirty="0" smtClean="0"/>
            </a:b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val="3324598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smtClean="0"/>
              <a:t> 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 altLang="pt-BR" smtClean="0"/>
              <a:t> 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20713"/>
            <a:ext cx="3549650" cy="54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620713"/>
            <a:ext cx="3573463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15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AR" sz="3200" dirty="0" smtClean="0">
                <a:solidFill>
                  <a:srgbClr val="FFFF00"/>
                </a:solidFill>
              </a:rPr>
              <a:t>Mapa corredor Triple A </a:t>
            </a:r>
            <a:br>
              <a:rPr lang="es-AR" sz="3200" dirty="0" smtClean="0">
                <a:solidFill>
                  <a:srgbClr val="FFFF00"/>
                </a:solidFill>
              </a:rPr>
            </a:br>
            <a:r>
              <a:rPr lang="es-AR" sz="3200" dirty="0" smtClean="0">
                <a:solidFill>
                  <a:srgbClr val="FFFF00"/>
                </a:solidFill>
              </a:rPr>
              <a:t>(Andes-Amazonas-Atlántico </a:t>
            </a:r>
            <a:endParaRPr lang="es-AR" sz="3200" dirty="0">
              <a:solidFill>
                <a:srgbClr val="FFFF00"/>
              </a:solidFill>
            </a:endParaRPr>
          </a:p>
        </p:txBody>
      </p:sp>
      <p:pic>
        <p:nvPicPr>
          <p:cNvPr id="32771" name="Espaço Reservado para Conteúdo 4" descr="https://ci6.googleusercontent.com/proxy/PVfAcel_Y-m6MedrAx_rWQKw8pCEgyRNdMZQ-Li3xxy3d1z5iK0cUAafpG5lObXfqB5OH7sFMbQdZr7hbYVTLeAntr1NHg9VFv3JeD7OfDY-iAgAY7nfuofpyPJG=s0-d-e1-ft#http://msiainforma.org/wp-content/uploads/2015/05/Corredor-Triple-A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916113"/>
            <a:ext cx="6335712" cy="3889375"/>
          </a:xfrm>
        </p:spPr>
      </p:pic>
    </p:spTree>
    <p:extLst>
      <p:ext uri="{BB962C8B-B14F-4D97-AF65-F5344CB8AC3E}">
        <p14:creationId xmlns:p14="http://schemas.microsoft.com/office/powerpoint/2010/main" val="2529466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59338" y="277813"/>
            <a:ext cx="4033837" cy="11398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33795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00" y="438150"/>
            <a:ext cx="4967288" cy="3838575"/>
          </a:xfrm>
        </p:spPr>
      </p:pic>
      <p:pic>
        <p:nvPicPr>
          <p:cNvPr id="3379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3179763"/>
            <a:ext cx="3436938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tângulo 6"/>
          <p:cNvSpPr>
            <a:spLocks noChangeArrowheads="1"/>
          </p:cNvSpPr>
          <p:nvPr/>
        </p:nvSpPr>
        <p:spPr bwMode="auto">
          <a:xfrm>
            <a:off x="4979988" y="438150"/>
            <a:ext cx="4164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El corredor AAA ampliado</a:t>
            </a:r>
          </a:p>
        </p:txBody>
      </p:sp>
    </p:spTree>
    <p:extLst>
      <p:ext uri="{BB962C8B-B14F-4D97-AF65-F5344CB8AC3E}">
        <p14:creationId xmlns:p14="http://schemas.microsoft.com/office/powerpoint/2010/main" val="161621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pt-BR" sz="32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Antecedentes ao Corredor AAA </a:t>
            </a:r>
            <a:br>
              <a:rPr lang="es-MX" altLang="pt-BR" sz="32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altLang="pt-BR" sz="32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Ilha de Guiana </a:t>
            </a:r>
            <a:br>
              <a:rPr lang="es-MX" altLang="pt-BR" sz="320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altLang="pt-BR" sz="200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19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844675"/>
            <a:ext cx="5880100" cy="4530725"/>
          </a:xfrm>
        </p:spPr>
      </p:pic>
    </p:spTree>
    <p:extLst>
      <p:ext uri="{BB962C8B-B14F-4D97-AF65-F5344CB8AC3E}">
        <p14:creationId xmlns:p14="http://schemas.microsoft.com/office/powerpoint/2010/main" val="911677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 algn="ctr">
              <a:buNone/>
            </a:pPr>
            <a:r>
              <a:rPr lang="es-MX" dirty="0" smtClean="0"/>
              <a:t>Apenas um modo de pensar?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50486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 smtClean="0"/>
              <a:t>Amazônia Para Qué?</a:t>
            </a:r>
            <a:endParaRPr lang="es-MX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200" dirty="0">
                <a:effectLst/>
              </a:rPr>
              <a:t>“(...) Estou dizendo que se o Sul se separasse do Norte teria boas chances de alcançar os países mais avançados. Sei que as pessoas logo vão pensar em coisas do tipo: mas como assim, abrir mão dos infindáveis recursos da Amazônia? Pois eu lhe digo que se vivesse em São Paulo não me preocuparia muito com o destino da Amazônia. Minerais? Madeira? Tudo isso pode ser comprado. Não é preciso ser dono desses recursos. É mais fácil comprar e vender do que ser proprietário. (...)”</a:t>
            </a:r>
            <a:endParaRPr lang="es-MX" sz="2200" b="1" dirty="0">
              <a:effectLst/>
            </a:endParaRPr>
          </a:p>
          <a:p>
            <a:r>
              <a:rPr lang="pt-BR" sz="2200" dirty="0">
                <a:effectLst/>
              </a:rPr>
              <a:t>(David Landes, autor de </a:t>
            </a:r>
            <a:r>
              <a:rPr lang="pt-BR" sz="2200" i="1" dirty="0">
                <a:effectLst/>
              </a:rPr>
              <a:t>Riqueza e pobreza das nações</a:t>
            </a:r>
            <a:r>
              <a:rPr lang="pt-BR" sz="2200" dirty="0">
                <a:effectLst/>
              </a:rPr>
              <a:t>, entrevista à </a:t>
            </a:r>
            <a:r>
              <a:rPr lang="pt-BR" sz="2200" i="1" dirty="0">
                <a:effectLst/>
              </a:rPr>
              <a:t>Veja</a:t>
            </a:r>
            <a:r>
              <a:rPr lang="pt-BR" sz="2200" dirty="0">
                <a:effectLst/>
              </a:rPr>
              <a:t>, 22/03/2000.)</a:t>
            </a:r>
            <a:endParaRPr lang="es-MX" sz="2200" b="1" dirty="0">
              <a:effectLst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22361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	</a:t>
            </a:r>
            <a:endParaRPr lang="es-MX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5184576" cy="6912770"/>
          </a:xfrm>
        </p:spPr>
      </p:pic>
    </p:spTree>
    <p:extLst>
      <p:ext uri="{BB962C8B-B14F-4D97-AF65-F5344CB8AC3E}">
        <p14:creationId xmlns:p14="http://schemas.microsoft.com/office/powerpoint/2010/main" val="2840214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b="1" smtClean="0"/>
              <a:t>Soberania Relativa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132013"/>
            <a:ext cx="7542212" cy="3973512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pt-BR" altLang="pt-BR" smtClean="0"/>
              <a:t>	</a:t>
            </a:r>
            <a:r>
              <a:rPr lang="pt-BR" altLang="pt-BR" sz="2800" smtClean="0">
                <a:latin typeface="Bookman Old Style" panose="02050604050505020204" pitchFamily="18" charset="0"/>
              </a:rPr>
              <a:t>“</a:t>
            </a:r>
            <a:r>
              <a:rPr lang="pt-BR" altLang="pt-BR" sz="3600" b="1" smtClean="0">
                <a:latin typeface="Bookman Old Style" panose="02050604050505020204" pitchFamily="18" charset="0"/>
              </a:rPr>
              <a:t>A</a:t>
            </a:r>
            <a:r>
              <a:rPr lang="pt-BR" altLang="pt-BR" sz="2800" smtClean="0">
                <a:latin typeface="Bookman Old Style" panose="02050604050505020204" pitchFamily="18" charset="0"/>
              </a:rPr>
              <a:t> Amazônia é do Brasil, em termos. Até a lei brasileira condena uma mãe ou um pai que trate mal o seu filho a perder a guarda sobre ele”.</a:t>
            </a:r>
          </a:p>
          <a:p>
            <a:pPr algn="ctr" eaLnBrk="1" hangingPunct="1">
              <a:lnSpc>
                <a:spcPct val="65000"/>
              </a:lnSpc>
              <a:buFont typeface="Wingdings" panose="05000000000000000000" pitchFamily="2" charset="2"/>
              <a:buNone/>
              <a:defRPr/>
            </a:pPr>
            <a:r>
              <a:rPr lang="pt-BR" altLang="pt-BR" smtClean="0"/>
              <a:t>	</a:t>
            </a:r>
          </a:p>
          <a:p>
            <a:pPr algn="ctr" eaLnBrk="1" hangingPunct="1">
              <a:lnSpc>
                <a:spcPct val="65000"/>
              </a:lnSpc>
              <a:buFont typeface="Wingdings" panose="05000000000000000000" pitchFamily="2" charset="2"/>
              <a:buNone/>
              <a:defRPr/>
            </a:pPr>
            <a:r>
              <a:rPr lang="pt-BR" altLang="pt-BR" sz="2000" i="1" smtClean="0">
                <a:latin typeface="Bookman Old Style" panose="02050604050505020204" pitchFamily="18" charset="0"/>
              </a:rPr>
              <a:t>João Paulo Capobianco</a:t>
            </a:r>
          </a:p>
          <a:p>
            <a:pPr algn="ctr" eaLnBrk="1" hangingPunct="1">
              <a:lnSpc>
                <a:spcPct val="65000"/>
              </a:lnSpc>
              <a:buFont typeface="Wingdings" panose="05000000000000000000" pitchFamily="2" charset="2"/>
              <a:buNone/>
              <a:defRPr/>
            </a:pPr>
            <a:r>
              <a:rPr lang="pt-BR" altLang="pt-BR" sz="2000" i="1" smtClean="0">
                <a:latin typeface="Bookman Old Style" panose="02050604050505020204" pitchFamily="18" charset="0"/>
              </a:rPr>
              <a:t>	Ex-Secretário-executivo do Ministério do Meio Ambiente</a:t>
            </a:r>
          </a:p>
          <a:p>
            <a:pPr algn="ctr" eaLnBrk="1" hangingPunct="1">
              <a:lnSpc>
                <a:spcPct val="65000"/>
              </a:lnSpc>
              <a:spcBef>
                <a:spcPts val="500"/>
              </a:spcBef>
              <a:buFont typeface="Wingdings" panose="05000000000000000000" pitchFamily="2" charset="2"/>
              <a:buNone/>
              <a:defRPr/>
            </a:pPr>
            <a:r>
              <a:rPr lang="pt-BR" altLang="pt-BR" sz="2000" i="1" smtClean="0">
                <a:latin typeface="Bookman Old Style" panose="02050604050505020204" pitchFamily="18" charset="0"/>
              </a:rPr>
              <a:t>4 de Junho de 2008</a:t>
            </a:r>
            <a:r>
              <a:rPr lang="pt-BR" altLang="pt-BR" sz="2000" smtClean="0">
                <a:latin typeface="Bookman Old Style" panose="02050604050505020204" pitchFamily="18" charset="0"/>
              </a:rPr>
              <a:t> </a:t>
            </a:r>
          </a:p>
          <a:p>
            <a:pPr algn="ctr" eaLnBrk="1" hangingPunct="1">
              <a:lnSpc>
                <a:spcPct val="65000"/>
              </a:lnSpc>
              <a:buFont typeface="Wingdings" panose="05000000000000000000" pitchFamily="2" charset="2"/>
              <a:buNone/>
              <a:defRPr/>
            </a:pPr>
            <a:r>
              <a:rPr lang="pt-BR" altLang="pt-BR" sz="2000" i="1" smtClean="0">
                <a:latin typeface="Bookman Old Style" panose="02050604050505020204" pitchFamily="18" charset="0"/>
              </a:rPr>
              <a:t>Na posse do ministro Carlos Minc. </a:t>
            </a:r>
          </a:p>
        </p:txBody>
      </p:sp>
    </p:spTree>
    <p:extLst>
      <p:ext uri="{BB962C8B-B14F-4D97-AF65-F5344CB8AC3E}">
        <p14:creationId xmlns:p14="http://schemas.microsoft.com/office/powerpoint/2010/main" val="1100592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b="1" dirty="0" smtClean="0"/>
              <a:t>ONGs </a:t>
            </a:r>
            <a:r>
              <a:rPr lang="es-MX" sz="2800" b="1" dirty="0"/>
              <a:t>Organizações </a:t>
            </a:r>
            <a:r>
              <a:rPr lang="es-MX" sz="2800" b="1" dirty="0" smtClean="0"/>
              <a:t>neo-governamentais</a:t>
            </a:r>
            <a:endParaRPr lang="es-MX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dirty="0">
                <a:effectLst/>
              </a:rPr>
              <a:t>“As ONGs já provaram sua valia na defesa da causa ecológica. Bem ao contrário de </a:t>
            </a:r>
            <a:r>
              <a:rPr lang="pt-BR" sz="2400" dirty="0" smtClean="0">
                <a:effectLst/>
              </a:rPr>
              <a:t>ameaças </a:t>
            </a:r>
            <a:r>
              <a:rPr lang="pt-BR" sz="2400" dirty="0">
                <a:effectLst/>
              </a:rPr>
              <a:t>à soberania do Estado, devemos aprender a vê-las como ‘organizações </a:t>
            </a:r>
            <a:r>
              <a:rPr lang="pt-BR" sz="2400" dirty="0" smtClean="0">
                <a:effectLst/>
              </a:rPr>
              <a:t>neo-governamentais</a:t>
            </a:r>
            <a:r>
              <a:rPr lang="pt-BR" sz="2400" dirty="0">
                <a:effectLst/>
              </a:rPr>
              <a:t>’. Formas inovadoras de articulação da sociedade civil com o Estado... o agente novo de um modelo de desenvolvimento que seja sustentável...”</a:t>
            </a:r>
            <a:endParaRPr lang="es-MX" sz="2400" b="1" dirty="0">
              <a:effectLst/>
            </a:endParaRPr>
          </a:p>
          <a:p>
            <a:pPr marL="0" indent="0">
              <a:buNone/>
            </a:pPr>
            <a:endParaRPr lang="pt-BR" sz="2400" dirty="0" smtClean="0">
              <a:effectLst/>
            </a:endParaRPr>
          </a:p>
          <a:p>
            <a:pPr marL="0" indent="0" algn="ctr">
              <a:buNone/>
            </a:pPr>
            <a:r>
              <a:rPr lang="pt-BR" sz="2000" dirty="0" smtClean="0">
                <a:effectLst/>
              </a:rPr>
              <a:t>Fernando </a:t>
            </a:r>
            <a:r>
              <a:rPr lang="pt-BR" sz="2000" dirty="0">
                <a:effectLst/>
              </a:rPr>
              <a:t>Henrique Cardoso,</a:t>
            </a:r>
            <a:r>
              <a:rPr lang="pt-BR" sz="2400" dirty="0">
                <a:effectLst/>
              </a:rPr>
              <a:t> </a:t>
            </a:r>
            <a:endParaRPr lang="pt-BR" sz="2400" dirty="0" smtClean="0">
              <a:effectLst/>
            </a:endParaRPr>
          </a:p>
          <a:p>
            <a:pPr marL="0" indent="0" algn="ctr">
              <a:buNone/>
            </a:pPr>
            <a:r>
              <a:rPr lang="pt-BR" sz="2400" dirty="0" smtClean="0">
                <a:effectLst/>
              </a:rPr>
              <a:t>(</a:t>
            </a:r>
            <a:r>
              <a:rPr lang="pt-BR" sz="1600" dirty="0" smtClean="0">
                <a:effectLst/>
              </a:rPr>
              <a:t>Discurso </a:t>
            </a:r>
            <a:r>
              <a:rPr lang="pt-BR" sz="1600" dirty="0">
                <a:effectLst/>
              </a:rPr>
              <a:t>de despedida do Senado, </a:t>
            </a:r>
            <a:r>
              <a:rPr lang="pt-BR" sz="1600" dirty="0" smtClean="0">
                <a:effectLst/>
              </a:rPr>
              <a:t>14/12/1994).</a:t>
            </a:r>
            <a:endParaRPr lang="es-MX" sz="1600" b="1" dirty="0">
              <a:effectLst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29917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	</a:t>
            </a:r>
            <a:endParaRPr lang="es-MX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54253"/>
          </a:xfrm>
        </p:spPr>
        <p:txBody>
          <a:bodyPr/>
          <a:lstStyle/>
          <a:p>
            <a:pPr marL="0" indent="0">
              <a:buNone/>
            </a:pPr>
            <a:endParaRPr lang="pt-BR" sz="2000" dirty="0" smtClean="0">
              <a:effectLst/>
            </a:endParaRPr>
          </a:p>
          <a:p>
            <a:pPr marL="0" indent="0">
              <a:buNone/>
            </a:pPr>
            <a:endParaRPr lang="pt-BR" sz="2000" dirty="0" smtClean="0">
              <a:effectLst/>
            </a:endParaRPr>
          </a:p>
          <a:p>
            <a:pPr marL="0" indent="0">
              <a:buNone/>
            </a:pPr>
            <a:endParaRPr lang="pt-BR" sz="2000" dirty="0" smtClean="0">
              <a:effectLst/>
            </a:endParaRPr>
          </a:p>
          <a:p>
            <a:pPr marL="0" indent="0">
              <a:buNone/>
            </a:pPr>
            <a:r>
              <a:rPr lang="pt-BR" sz="2000" dirty="0" smtClean="0">
                <a:effectLst/>
              </a:rPr>
              <a:t>Em </a:t>
            </a:r>
            <a:r>
              <a:rPr lang="pt-BR" sz="2000" dirty="0">
                <a:effectLst/>
              </a:rPr>
              <a:t>1999 </a:t>
            </a:r>
            <a:r>
              <a:rPr lang="pt-BR" sz="2000" dirty="0" smtClean="0">
                <a:effectLst/>
              </a:rPr>
              <a:t>FHC recebeu </a:t>
            </a:r>
            <a:r>
              <a:rPr lang="pt-BR" sz="2000" dirty="0">
                <a:effectLst/>
              </a:rPr>
              <a:t>ao diretor-executivo do Greenpeace Internacional, </a:t>
            </a:r>
            <a:r>
              <a:rPr lang="pt-BR" sz="2000" dirty="0" err="1">
                <a:effectLst/>
              </a:rPr>
              <a:t>Thilo</a:t>
            </a:r>
            <a:r>
              <a:rPr lang="pt-BR" sz="2000" dirty="0">
                <a:effectLst/>
              </a:rPr>
              <a:t> Bode, que lhe foi comunicar oficialmente a nova campanha da organização na Amazônia. Segundo </a:t>
            </a:r>
            <a:r>
              <a:rPr lang="pt-BR" sz="2000" dirty="0" smtClean="0">
                <a:effectLst/>
              </a:rPr>
              <a:t>relatou </a:t>
            </a:r>
            <a:r>
              <a:rPr lang="pt-BR" sz="2000" dirty="0">
                <a:effectLst/>
              </a:rPr>
              <a:t>a Folha de São Paulo de 1 de junho o diretor-executivo do GP Brasil, </a:t>
            </a:r>
            <a:r>
              <a:rPr lang="pt-BR" sz="2000" dirty="0" smtClean="0">
                <a:effectLst/>
              </a:rPr>
              <a:t>Roberto </a:t>
            </a:r>
            <a:r>
              <a:rPr lang="pt-BR" sz="2000" dirty="0">
                <a:effectLst/>
              </a:rPr>
              <a:t>Kishinami “a preocupação do presidente é que, embora a Amazônia seja um tema de interesse global, ela é ante de tudo um tema brasileiro e que sempre levanta alguma sensibilidade nacionalista.”  </a:t>
            </a:r>
            <a:endParaRPr lang="es-MX" sz="2000" dirty="0">
              <a:effectLst/>
            </a:endParaRPr>
          </a:p>
          <a:p>
            <a:pPr marL="0" indent="0">
              <a:buNone/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985898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dirty="0" smtClean="0"/>
              <a:t>Soberania Relativa</a:t>
            </a:r>
            <a:endParaRPr lang="es-MX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000" dirty="0">
                <a:effectLst/>
              </a:rPr>
              <a:t>“O presidente Lula disse na minha frente e da bancada [de Roraima] que toda vez que ia ao exterior recebia pressões e reclamações favoráveis à homologação da reserva. Disse que ele tinha pressa em atender a essas demandas.”</a:t>
            </a:r>
            <a:endParaRPr lang="es-MX" sz="2000" b="1" dirty="0">
              <a:effectLst/>
            </a:endParaRPr>
          </a:p>
          <a:p>
            <a:pPr marL="0" indent="0" algn="ctr">
              <a:buNone/>
            </a:pPr>
            <a:r>
              <a:rPr lang="pt-BR" sz="1800" dirty="0" smtClean="0">
                <a:effectLst/>
              </a:rPr>
              <a:t>Otomar </a:t>
            </a:r>
            <a:r>
              <a:rPr lang="pt-BR" sz="1800" dirty="0">
                <a:effectLst/>
              </a:rPr>
              <a:t>Pinto, governador de Roraima, </a:t>
            </a:r>
            <a:endParaRPr lang="pt-BR" sz="1800" dirty="0" smtClean="0">
              <a:effectLst/>
            </a:endParaRPr>
          </a:p>
          <a:p>
            <a:pPr marL="0" indent="0" algn="ctr">
              <a:buNone/>
            </a:pPr>
            <a:r>
              <a:rPr lang="pt-BR" sz="1600" dirty="0" smtClean="0">
                <a:effectLst/>
              </a:rPr>
              <a:t>(</a:t>
            </a:r>
            <a:r>
              <a:rPr lang="pt-BR" sz="1600" i="1" dirty="0" smtClean="0">
                <a:effectLst/>
              </a:rPr>
              <a:t>Folha </a:t>
            </a:r>
            <a:r>
              <a:rPr lang="pt-BR" sz="1600" i="1" dirty="0">
                <a:effectLst/>
              </a:rPr>
              <a:t>de S. Paulo</a:t>
            </a:r>
            <a:r>
              <a:rPr lang="pt-BR" sz="1600" dirty="0">
                <a:effectLst/>
              </a:rPr>
              <a:t>, 24/04/2005.)</a:t>
            </a:r>
            <a:endParaRPr lang="es-MX" sz="1600" b="1" dirty="0">
              <a:effectLst/>
            </a:endParaRPr>
          </a:p>
          <a:p>
            <a:pPr marL="0" indent="0">
              <a:buNone/>
            </a:pPr>
            <a:r>
              <a:rPr lang="pt-BR" sz="2000" dirty="0">
                <a:effectLst/>
              </a:rPr>
              <a:t> </a:t>
            </a:r>
            <a:endParaRPr lang="es-MX" sz="2000" b="1" dirty="0">
              <a:effectLst/>
            </a:endParaRPr>
          </a:p>
          <a:p>
            <a:pPr marL="0" indent="0">
              <a:buNone/>
            </a:pPr>
            <a:r>
              <a:rPr lang="pt-BR" sz="2000" dirty="0" smtClean="0">
                <a:effectLst/>
              </a:rPr>
              <a:t>“</a:t>
            </a:r>
            <a:r>
              <a:rPr lang="pt-BR" sz="2000" dirty="0">
                <a:effectLst/>
              </a:rPr>
              <a:t>A população de Roraima está pagando o preço em função da necessidade nacional de respeitar o conceito de desenvolvimento sustentável. Tem que ser considerado que o bioma da Amazônia é um dos mais importantes do planeta e esse seria um preço a se pagar.”</a:t>
            </a:r>
            <a:endParaRPr lang="es-MX" sz="2000" b="1" dirty="0">
              <a:effectLst/>
            </a:endParaRPr>
          </a:p>
          <a:p>
            <a:pPr marL="0" indent="0" algn="ctr">
              <a:buNone/>
            </a:pPr>
            <a:r>
              <a:rPr lang="pt-BR" sz="1800" dirty="0" smtClean="0">
                <a:effectLst/>
              </a:rPr>
              <a:t>Fernando </a:t>
            </a:r>
            <a:r>
              <a:rPr lang="pt-BR" sz="1800" dirty="0">
                <a:effectLst/>
              </a:rPr>
              <a:t>Bezerra, ministro da Integração </a:t>
            </a:r>
            <a:r>
              <a:rPr lang="pt-BR" sz="1800" dirty="0" smtClean="0">
                <a:effectLst/>
              </a:rPr>
              <a:t>Nacional</a:t>
            </a:r>
          </a:p>
          <a:p>
            <a:pPr marL="0" indent="0" algn="ctr">
              <a:buNone/>
            </a:pPr>
            <a:r>
              <a:rPr lang="pt-BR" sz="1600" dirty="0" smtClean="0">
                <a:effectLst/>
              </a:rPr>
              <a:t>(</a:t>
            </a:r>
            <a:r>
              <a:rPr lang="pt-BR" sz="1600" i="1" dirty="0" smtClean="0">
                <a:effectLst/>
              </a:rPr>
              <a:t>Folha </a:t>
            </a:r>
            <a:r>
              <a:rPr lang="pt-BR" sz="1600" i="1" dirty="0">
                <a:effectLst/>
              </a:rPr>
              <a:t>de Boa Vista</a:t>
            </a:r>
            <a:r>
              <a:rPr lang="pt-BR" sz="1600" dirty="0">
                <a:effectLst/>
              </a:rPr>
              <a:t>, 10/06/2010.)</a:t>
            </a:r>
            <a:endParaRPr lang="es-MX" sz="1600" b="1" dirty="0">
              <a:effectLst/>
            </a:endParaRPr>
          </a:p>
          <a:p>
            <a:pPr marL="0" indent="0">
              <a:buNone/>
            </a:pPr>
            <a:r>
              <a:rPr lang="pt-BR" sz="2000" dirty="0">
                <a:effectLst/>
              </a:rPr>
              <a:t> </a:t>
            </a:r>
            <a:endParaRPr lang="es-MX" sz="2000" b="1" dirty="0">
              <a:effectLst/>
            </a:endParaRPr>
          </a:p>
          <a:p>
            <a:pPr marL="0" indent="0">
              <a:buNone/>
            </a:pP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240123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MX" dirty="0" smtClean="0"/>
          </a:p>
          <a:p>
            <a:pPr marL="0" indent="0" algn="ctr">
              <a:buNone/>
            </a:pPr>
            <a:r>
              <a:rPr lang="es-MX" dirty="0" smtClean="0"/>
              <a:t>Estado Maior da ONGs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49462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‘</a:t>
            </a:r>
            <a:endParaRPr lang="es-MX" dirty="0"/>
          </a:p>
        </p:txBody>
      </p:sp>
      <p:pic>
        <p:nvPicPr>
          <p:cNvPr id="11" name="Espaço Reservado para Conteúdo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162027"/>
            <a:ext cx="5169396" cy="669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https://mail.google.com/mail/u/0?ui=2&amp;ik=d32d90bcbe&amp;attid=0.1&amp;permmsgid=msg-a:r3947473710916227343&amp;th=189c83e79c6c9d6b&amp;view=fimg&amp;fur=ip&amp;sz=s0-l75-ft&amp;attbid=ANGjdJ82S7b-GlPF-VYkQ1sJ49wpxiSNHfe15YtM4Gn4MJ9U8fr453Ml_G6j8ZunHCfsI0mVMMm96ovf3jQvLlvtiLKkEpxdu2CVhT3vFH09oZFK6ap3zcE1ZzN4sUw&amp;disp=emb&amp;realattid=189c83e66356eccd22a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344488"/>
            <a:ext cx="1682750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908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gura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49325"/>
            <a:ext cx="7777162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tângulo 1"/>
          <p:cNvSpPr>
            <a:spLocks noChangeArrowheads="1"/>
          </p:cNvSpPr>
          <p:nvPr/>
        </p:nvSpPr>
        <p:spPr bwMode="auto">
          <a:xfrm>
            <a:off x="2862263" y="3244850"/>
            <a:ext cx="3419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s-MX" sz="1800"/>
              <a:t>Consejo Mundial de Iglesias</a:t>
            </a:r>
          </a:p>
        </p:txBody>
      </p:sp>
      <p:pic>
        <p:nvPicPr>
          <p:cNvPr id="1331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8" y="2312988"/>
            <a:ext cx="2252662" cy="750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317" name="Conector reto 7"/>
          <p:cNvCxnSpPr>
            <a:cxnSpLocks noChangeShapeType="1"/>
          </p:cNvCxnSpPr>
          <p:nvPr/>
        </p:nvCxnSpPr>
        <p:spPr bwMode="auto">
          <a:xfrm flipH="1">
            <a:off x="3708400" y="2133600"/>
            <a:ext cx="547688" cy="358775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8" name="Conector de seta reta 10"/>
          <p:cNvCxnSpPr>
            <a:cxnSpLocks noChangeShapeType="1"/>
          </p:cNvCxnSpPr>
          <p:nvPr/>
        </p:nvCxnSpPr>
        <p:spPr bwMode="auto">
          <a:xfrm>
            <a:off x="3779838" y="2492375"/>
            <a:ext cx="1201737" cy="6270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9" name="Conector reto 13"/>
          <p:cNvCxnSpPr>
            <a:cxnSpLocks noChangeShapeType="1"/>
          </p:cNvCxnSpPr>
          <p:nvPr/>
        </p:nvCxnSpPr>
        <p:spPr bwMode="auto">
          <a:xfrm>
            <a:off x="3419475" y="2312988"/>
            <a:ext cx="914400" cy="9144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320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344488"/>
            <a:ext cx="1682750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49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643" y="755595"/>
            <a:ext cx="6444858" cy="483364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255" y="3408226"/>
            <a:ext cx="1844291" cy="26611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3255" y="548680"/>
            <a:ext cx="1780833" cy="256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92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282" y="1124744"/>
            <a:ext cx="7080934" cy="500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06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dirty="0" smtClean="0"/>
              <a:t> Comparação com Europa</a:t>
            </a:r>
            <a:endParaRPr lang="es-MX" sz="36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0820" y="1600200"/>
            <a:ext cx="6402359" cy="45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18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Efeitos do colonialismo </a:t>
            </a:r>
            <a:endParaRPr lang="es-MX" dirty="0"/>
          </a:p>
        </p:txBody>
      </p:sp>
      <p:pic>
        <p:nvPicPr>
          <p:cNvPr id="1026" name="Picture 2" descr="Poluição Luminosa: cientistas publicam o Atlas Global da influência das  luzes artificiais na observação dos céus à noite – O Universo – Eternos  Aprendiz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31" y="1988840"/>
            <a:ext cx="825067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094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87208" cy="1350987"/>
          </a:xfrm>
        </p:spPr>
        <p:txBody>
          <a:bodyPr/>
          <a:lstStyle/>
          <a:p>
            <a:r>
              <a:rPr lang="pt-BR" sz="2800" b="1" dirty="0">
                <a:effectLst/>
                <a:latin typeface="Century" panose="02040604050505020304" pitchFamily="18" charset="0"/>
              </a:rPr>
              <a:t>Áreas de “Exclusão Econômica” no </a:t>
            </a:r>
            <a:r>
              <a:rPr lang="pt-BR" sz="2800" b="1" dirty="0" smtClean="0">
                <a:effectLst/>
                <a:latin typeface="Century" panose="02040604050505020304" pitchFamily="18" charset="0"/>
              </a:rPr>
              <a:t>Bras</a:t>
            </a:r>
            <a:r>
              <a:rPr lang="pt-BR" sz="3200" b="1" dirty="0" smtClean="0">
                <a:effectLst/>
              </a:rPr>
              <a:t>il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2997" y="1412776"/>
            <a:ext cx="6987469" cy="512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02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	</a:t>
            </a:r>
            <a:endParaRPr lang="es-MX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2250" y="548680"/>
            <a:ext cx="6599500" cy="598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02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6061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 smtClean="0"/>
              <a:t>Guerra econômica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20620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9219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0413" y="896938"/>
            <a:ext cx="4965700" cy="4881562"/>
          </a:xfrm>
        </p:spPr>
      </p:pic>
      <p:pic>
        <p:nvPicPr>
          <p:cNvPr id="9220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125663"/>
            <a:ext cx="1685925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2114550"/>
            <a:ext cx="1628775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185750"/>
      </p:ext>
    </p:extLst>
  </p:cSld>
  <p:clrMapOvr>
    <a:masterClrMapping/>
  </p:clrMapOvr>
</p:sld>
</file>

<file path=ppt/theme/theme1.xml><?xml version="1.0" encoding="utf-8"?>
<a:theme xmlns:a="http://schemas.openxmlformats.org/drawingml/2006/main" name="Globo">
  <a:themeElements>
    <a:clrScheme name="Globo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o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o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9903</TotalTime>
  <Words>587</Words>
  <Application>Microsoft Office PowerPoint</Application>
  <PresentationFormat>Apresentação na tela (4:3)</PresentationFormat>
  <Paragraphs>82</Paragraphs>
  <Slides>27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4" baseType="lpstr">
      <vt:lpstr>Arial</vt:lpstr>
      <vt:lpstr>Bookman Old Style</vt:lpstr>
      <vt:lpstr>Century</vt:lpstr>
      <vt:lpstr>Times New Roman</vt:lpstr>
      <vt:lpstr>Verdana</vt:lpstr>
      <vt:lpstr>Wingdings</vt:lpstr>
      <vt:lpstr>Globo</vt:lpstr>
      <vt:lpstr> </vt:lpstr>
      <vt:lpstr> </vt:lpstr>
      <vt:lpstr> </vt:lpstr>
      <vt:lpstr> Comparação com Europa</vt:lpstr>
      <vt:lpstr>Efeitos do colonialismo </vt:lpstr>
      <vt:lpstr>Áreas de “Exclusão Econômica” no Brasil</vt:lpstr>
      <vt:lpstr> </vt:lpstr>
      <vt:lpstr> </vt:lpstr>
      <vt:lpstr> </vt:lpstr>
      <vt:lpstr>Ambientalismo em síntese</vt:lpstr>
      <vt:lpstr>Apresentação do PowerPoint</vt:lpstr>
      <vt:lpstr>O Indigenismo-Ambientalismo</vt:lpstr>
      <vt:lpstr>Não existe um direito ambiental substantivo</vt:lpstr>
      <vt:lpstr> </vt:lpstr>
      <vt:lpstr>Mapa corredor Triple A  (Andes-Amazonas-Atlántico </vt:lpstr>
      <vt:lpstr> </vt:lpstr>
      <vt:lpstr>Antecedentes ao Corredor AAA  A Ilha de Guiana  </vt:lpstr>
      <vt:lpstr> </vt:lpstr>
      <vt:lpstr>Amazônia Para Qué?</vt:lpstr>
      <vt:lpstr>Soberania Relativa</vt:lpstr>
      <vt:lpstr>ONGs Organizações neo-governamentais</vt:lpstr>
      <vt:lpstr> </vt:lpstr>
      <vt:lpstr>Soberania Relativa</vt:lpstr>
      <vt:lpstr> </vt:lpstr>
      <vt:lpstr>‘</vt:lpstr>
      <vt:lpstr>Apresentação do PowerPoint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Brasil e a “geopolítica verde</dc:title>
  <dc:creator>soho</dc:creator>
  <cp:lastModifiedBy>Renata Felix Perez</cp:lastModifiedBy>
  <cp:revision>452</cp:revision>
  <cp:lastPrinted>2023-08-06T20:12:43Z</cp:lastPrinted>
  <dcterms:created xsi:type="dcterms:W3CDTF">2006-08-24T13:36:03Z</dcterms:created>
  <dcterms:modified xsi:type="dcterms:W3CDTF">2023-08-08T13:36:40Z</dcterms:modified>
</cp:coreProperties>
</file>