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61" r:id="rId2"/>
    <p:sldId id="614" r:id="rId3"/>
    <p:sldId id="613" r:id="rId4"/>
    <p:sldId id="637" r:id="rId5"/>
    <p:sldId id="700" r:id="rId6"/>
    <p:sldId id="701" r:id="rId7"/>
    <p:sldId id="702" r:id="rId8"/>
    <p:sldId id="703" r:id="rId9"/>
    <p:sldId id="704" r:id="rId10"/>
    <p:sldId id="705" r:id="rId11"/>
    <p:sldId id="551" r:id="rId12"/>
    <p:sldId id="699" r:id="rId13"/>
    <p:sldId id="638" r:id="rId14"/>
    <p:sldId id="639" r:id="rId15"/>
    <p:sldId id="640" r:id="rId16"/>
    <p:sldId id="641" r:id="rId17"/>
    <p:sldId id="642" r:id="rId18"/>
    <p:sldId id="643" r:id="rId19"/>
    <p:sldId id="644" r:id="rId20"/>
    <p:sldId id="645" r:id="rId21"/>
    <p:sldId id="646" r:id="rId22"/>
    <p:sldId id="651" r:id="rId23"/>
    <p:sldId id="647" r:id="rId24"/>
    <p:sldId id="648" r:id="rId25"/>
    <p:sldId id="649" r:id="rId26"/>
    <p:sldId id="650" r:id="rId27"/>
    <p:sldId id="676" r:id="rId28"/>
    <p:sldId id="677" r:id="rId29"/>
    <p:sldId id="698" r:id="rId30"/>
    <p:sldId id="716" r:id="rId31"/>
    <p:sldId id="540" r:id="rId32"/>
    <p:sldId id="590" r:id="rId33"/>
    <p:sldId id="591" r:id="rId34"/>
    <p:sldId id="595" r:id="rId35"/>
    <p:sldId id="601" r:id="rId36"/>
    <p:sldId id="605" r:id="rId37"/>
    <p:sldId id="604" r:id="rId38"/>
    <p:sldId id="685" r:id="rId39"/>
    <p:sldId id="686" r:id="rId40"/>
    <p:sldId id="687" r:id="rId41"/>
    <p:sldId id="688" r:id="rId42"/>
    <p:sldId id="689" r:id="rId43"/>
    <p:sldId id="690" r:id="rId44"/>
    <p:sldId id="718" r:id="rId45"/>
    <p:sldId id="697" r:id="rId46"/>
    <p:sldId id="717" r:id="rId47"/>
    <p:sldId id="706" r:id="rId48"/>
    <p:sldId id="707" r:id="rId49"/>
    <p:sldId id="712" r:id="rId50"/>
    <p:sldId id="713" r:id="rId51"/>
    <p:sldId id="714" r:id="rId52"/>
    <p:sldId id="715" r:id="rId53"/>
    <p:sldId id="684" r:id="rId5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4296"/>
    </p:cViewPr>
  </p:sorterViewPr>
  <p:notesViewPr>
    <p:cSldViewPr snapToGrid="0">
      <p:cViewPr varScale="1">
        <p:scale>
          <a:sx n="89" d="100"/>
          <a:sy n="89" d="100"/>
        </p:scale>
        <p:origin x="29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11841-F907-4903-8700-4C5295092471}" type="datetimeFigureOut">
              <a:rPr lang="pt-BR" smtClean="0"/>
              <a:pPr/>
              <a:t>28/08/2017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9D0C8-D3D2-4D6E-85A5-86C829D06E5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78201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5CF53-FEA7-4CCF-B6BE-EC469E96F68C}" type="datetimeFigureOut">
              <a:rPr lang="pt-BR" smtClean="0"/>
              <a:pPr/>
              <a:t>28/08/2017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D3CB2A-80AE-4D68-8FB1-2A8B7F714CD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2391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Retirar incrementos</a:t>
            </a:r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95090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Retirar incrementos</a:t>
            </a:r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2676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Retirar incrementos</a:t>
            </a:r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952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Retirar incrementos</a:t>
            </a:r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9174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Retirar incrementos</a:t>
            </a:r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9438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Retirar incrementos</a:t>
            </a:r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7515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Retirar incrementos</a:t>
            </a:r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54808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Retirar incrementos</a:t>
            </a:r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95743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Retirar incrementos</a:t>
            </a:r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7673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47F4C7-4F35-463A-86CC-4E22B9095716}" type="datetimeFigureOut">
              <a:rPr lang="pt-BR" smtClean="0"/>
              <a:pPr/>
              <a:t>28/08/2017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DA29C-4893-4A1D-985F-A65F5119481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" name="Espaço Reservado para Texto 3"/>
          <p:cNvSpPr>
            <a:spLocks noGrp="1"/>
          </p:cNvSpPr>
          <p:nvPr>
            <p:ph type="body" sz="quarter" idx="13" hasCustomPrompt="1"/>
          </p:nvPr>
        </p:nvSpPr>
        <p:spPr>
          <a:xfrm>
            <a:off x="4645025" y="3069092"/>
            <a:ext cx="6229350" cy="16906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>
                <a:solidFill>
                  <a:srgbClr val="00713D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pt-BR" dirty="0" smtClean="0"/>
              <a:t>Clique para inserir título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5341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788563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852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781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al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6"/>
          <p:cNvSpPr>
            <a:spLocks noGrp="1"/>
          </p:cNvSpPr>
          <p:nvPr>
            <p:ph type="body" sz="quarter" idx="11" hasCustomPrompt="1"/>
          </p:nvPr>
        </p:nvSpPr>
        <p:spPr>
          <a:xfrm>
            <a:off x="2972481" y="1616756"/>
            <a:ext cx="5665787" cy="19351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FR" sz="3600" kern="1200" dirty="0">
                <a:solidFill>
                  <a:srgbClr val="007A49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dirty="0" smtClean="0"/>
              <a:t>Contatos e agradecimentos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9128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3250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fr-FR"/>
          </a:p>
        </p:txBody>
      </p:sp>
      <p:sp>
        <p:nvSpPr>
          <p:cNvPr id="7" name="Espaço Reservado para Conteúdo 6"/>
          <p:cNvSpPr>
            <a:spLocks noGrp="1"/>
          </p:cNvSpPr>
          <p:nvPr>
            <p:ph sz="quarter" idx="10"/>
          </p:nvPr>
        </p:nvSpPr>
        <p:spPr>
          <a:xfrm>
            <a:off x="838200" y="1857375"/>
            <a:ext cx="10515600" cy="4076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213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051498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9135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244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3246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536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144360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55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4680642" y="1863630"/>
            <a:ext cx="7511357" cy="409355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pt-BR" sz="2400" dirty="0" smtClean="0"/>
              <a:t>Serviço Florestal Brasileiro</a:t>
            </a:r>
            <a:endParaRPr lang="pt-BR" dirty="0" smtClean="0"/>
          </a:p>
          <a:p>
            <a:r>
              <a:rPr lang="pt-BR" sz="3200" dirty="0" smtClean="0"/>
              <a:t>Implantação, impactos e perspectivas de utilização das</a:t>
            </a:r>
          </a:p>
          <a:p>
            <a:pPr>
              <a:spcAft>
                <a:spcPts val="1200"/>
              </a:spcAft>
            </a:pPr>
            <a:r>
              <a:rPr lang="pt-BR" sz="3200" dirty="0" smtClean="0"/>
              <a:t>Cotas de Reserva Ambiental - CRA</a:t>
            </a:r>
          </a:p>
          <a:p>
            <a:r>
              <a:rPr lang="pt-BR" sz="2400" dirty="0" smtClean="0"/>
              <a:t>Audiência </a:t>
            </a:r>
            <a:r>
              <a:rPr lang="pt-BR" sz="2400" dirty="0" smtClean="0"/>
              <a:t>pública</a:t>
            </a:r>
          </a:p>
          <a:p>
            <a:r>
              <a:rPr lang="pt-BR" sz="2400" dirty="0"/>
              <a:t>Senado Federal </a:t>
            </a:r>
            <a:endParaRPr lang="pt-BR" sz="2400" dirty="0" smtClean="0"/>
          </a:p>
          <a:p>
            <a:pPr algn="r"/>
            <a:r>
              <a:rPr lang="pt-BR" sz="2000" dirty="0" smtClean="0"/>
              <a:t>Brasília/DF</a:t>
            </a:r>
            <a:r>
              <a:rPr lang="pt-BR" sz="2000" dirty="0" smtClean="0"/>
              <a:t>, 29 de agosto de 2017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27586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orma livre 35"/>
          <p:cNvSpPr/>
          <p:nvPr/>
        </p:nvSpPr>
        <p:spPr>
          <a:xfrm>
            <a:off x="0" y="261001"/>
            <a:ext cx="12191999" cy="53237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641" tIns="40816" rIns="81641" bIns="40816" anchorCtr="1"/>
          <a:lstStyle/>
          <a:p>
            <a:pPr algn="ctr"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903" b="1" kern="0" dirty="0" smtClean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Normas gerais complementares dos PRA</a:t>
            </a:r>
            <a:endParaRPr lang="pt-BR" sz="2903" b="1" kern="0" dirty="0">
              <a:solidFill>
                <a:srgbClr val="008000"/>
              </a:solidFill>
              <a:latin typeface="Verdana" pitchFamily="34"/>
              <a:ea typeface="Arial Unicode MS" pitchFamily="34"/>
              <a:cs typeface="Arial Unicode MS" pitchFamily="34"/>
            </a:endParaRPr>
          </a:p>
        </p:txBody>
      </p:sp>
      <p:sp>
        <p:nvSpPr>
          <p:cNvPr id="18" name="Retângulo de cantos arredondados 17"/>
          <p:cNvSpPr/>
          <p:nvPr/>
        </p:nvSpPr>
        <p:spPr>
          <a:xfrm>
            <a:off x="5395865" y="1013989"/>
            <a:ext cx="6330679" cy="523290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Normas gerais complementares aos 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Programas de Regularização Ambiental 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 Estados e do Distrito Federal. Institui o 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Programa Mais Ambiente Brasil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e dá outras providências.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Art. 3º, § 2º 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Realizada a inscrição no CAR os proprietários ou os possuidores de imóveis rurais com 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passivo ambiental 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relativo às 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Áreas de Preservação Permanente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de 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Reserva Legal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 de 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uso restrito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poderão proceder à regularização ambiental mediante adesão aos Programas de Regularização Ambiental dos Estados e do Distrito Federal – PRA.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Conector reto 19"/>
          <p:cNvCxnSpPr/>
          <p:nvPr/>
        </p:nvCxnSpPr>
        <p:spPr>
          <a:xfrm>
            <a:off x="1406027" y="2461363"/>
            <a:ext cx="0" cy="259200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5" name="Retângulo de cantos arredondados 34"/>
          <p:cNvSpPr/>
          <p:nvPr/>
        </p:nvSpPr>
        <p:spPr>
          <a:xfrm>
            <a:off x="1138361" y="2150324"/>
            <a:ext cx="4007981" cy="5400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Legislações aplicadas ao CAR</a:t>
            </a:r>
          </a:p>
        </p:txBody>
      </p:sp>
      <p:sp>
        <p:nvSpPr>
          <p:cNvPr id="37" name="Elipse 36"/>
          <p:cNvSpPr/>
          <p:nvPr/>
        </p:nvSpPr>
        <p:spPr>
          <a:xfrm>
            <a:off x="694149" y="2067841"/>
            <a:ext cx="648000" cy="6480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tângulo de cantos arredondados 37"/>
          <p:cNvSpPr/>
          <p:nvPr/>
        </p:nvSpPr>
        <p:spPr>
          <a:xfrm>
            <a:off x="1258007" y="2768383"/>
            <a:ext cx="3888335" cy="4968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Lei nº 12.651/2012</a:t>
            </a:r>
          </a:p>
        </p:txBody>
      </p:sp>
      <p:sp>
        <p:nvSpPr>
          <p:cNvPr id="39" name="Elipse 38"/>
          <p:cNvSpPr/>
          <p:nvPr/>
        </p:nvSpPr>
        <p:spPr>
          <a:xfrm>
            <a:off x="1124020" y="2736850"/>
            <a:ext cx="575738" cy="575205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Imagem 39"/>
          <p:cNvPicPr>
            <a:picLocks noChangeAspect="1"/>
          </p:cNvPicPr>
          <p:nvPr/>
        </p:nvPicPr>
        <p:blipFill>
          <a:blip r:embed="rId2" cstate="print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89" y="2899301"/>
            <a:ext cx="648000" cy="485549"/>
          </a:xfrm>
          <a:prstGeom prst="rect">
            <a:avLst/>
          </a:prstGeom>
        </p:spPr>
      </p:pic>
      <p:sp>
        <p:nvSpPr>
          <p:cNvPr id="41" name="Retângulo de cantos arredondados 40"/>
          <p:cNvSpPr/>
          <p:nvPr/>
        </p:nvSpPr>
        <p:spPr>
          <a:xfrm>
            <a:off x="1258007" y="3383061"/>
            <a:ext cx="3888335" cy="4968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Decreto nº 7.830/2012</a:t>
            </a:r>
          </a:p>
        </p:txBody>
      </p:sp>
      <p:sp>
        <p:nvSpPr>
          <p:cNvPr id="42" name="Elipse 41"/>
          <p:cNvSpPr/>
          <p:nvPr/>
        </p:nvSpPr>
        <p:spPr>
          <a:xfrm>
            <a:off x="1124020" y="3351528"/>
            <a:ext cx="575738" cy="575205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Imagem 42"/>
          <p:cNvPicPr>
            <a:picLocks noChangeAspect="1"/>
          </p:cNvPicPr>
          <p:nvPr/>
        </p:nvPicPr>
        <p:blipFill>
          <a:blip r:embed="rId2" cstate="print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89" y="3513979"/>
            <a:ext cx="648000" cy="485549"/>
          </a:xfrm>
          <a:prstGeom prst="rect">
            <a:avLst/>
          </a:prstGeom>
        </p:spPr>
      </p:pic>
      <p:sp>
        <p:nvSpPr>
          <p:cNvPr id="44" name="Retângulo de cantos arredondados 43"/>
          <p:cNvSpPr/>
          <p:nvPr/>
        </p:nvSpPr>
        <p:spPr>
          <a:xfrm>
            <a:off x="1258007" y="4009558"/>
            <a:ext cx="3888335" cy="4968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- MMA nº 02/2014</a:t>
            </a:r>
          </a:p>
        </p:txBody>
      </p:sp>
      <p:sp>
        <p:nvSpPr>
          <p:cNvPr id="45" name="Elipse 44"/>
          <p:cNvSpPr/>
          <p:nvPr/>
        </p:nvSpPr>
        <p:spPr>
          <a:xfrm>
            <a:off x="1124020" y="3978025"/>
            <a:ext cx="575738" cy="575205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6" name="Imagem 45"/>
          <p:cNvPicPr>
            <a:picLocks noChangeAspect="1"/>
          </p:cNvPicPr>
          <p:nvPr/>
        </p:nvPicPr>
        <p:blipFill>
          <a:blip r:embed="rId2" cstate="print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89" y="4140476"/>
            <a:ext cx="648000" cy="485549"/>
          </a:xfrm>
          <a:prstGeom prst="rect">
            <a:avLst/>
          </a:prstGeom>
        </p:spPr>
      </p:pic>
      <p:sp>
        <p:nvSpPr>
          <p:cNvPr id="47" name="Retângulo de cantos arredondados 46"/>
          <p:cNvSpPr/>
          <p:nvPr/>
        </p:nvSpPr>
        <p:spPr>
          <a:xfrm>
            <a:off x="1258007" y="4640465"/>
            <a:ext cx="3888335" cy="4968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Decreto nº 8.235/2014</a:t>
            </a:r>
          </a:p>
        </p:txBody>
      </p:sp>
      <p:sp>
        <p:nvSpPr>
          <p:cNvPr id="48" name="Elipse 47"/>
          <p:cNvSpPr/>
          <p:nvPr/>
        </p:nvSpPr>
        <p:spPr>
          <a:xfrm>
            <a:off x="1124020" y="4608932"/>
            <a:ext cx="575738" cy="57520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solidFill>
                  <a:srgbClr val="70AD47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9" name="Imagem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89" y="4771383"/>
            <a:ext cx="648000" cy="48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6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a livre 4"/>
          <p:cNvSpPr/>
          <p:nvPr/>
        </p:nvSpPr>
        <p:spPr>
          <a:xfrm>
            <a:off x="0" y="261001"/>
            <a:ext cx="12191999" cy="95787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641" tIns="40816" rIns="81641" bIns="40816" anchorCtr="1"/>
          <a:lstStyle/>
          <a:p>
            <a:pPr algn="ctr"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903" b="1" kern="0" dirty="0" smtClean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Números do CAR</a:t>
            </a:r>
            <a:endParaRPr lang="pt-BR" sz="2903" b="1" kern="0" dirty="0">
              <a:solidFill>
                <a:srgbClr val="008000"/>
              </a:solidFill>
              <a:latin typeface="Verdana" pitchFamily="34"/>
              <a:ea typeface="Arial Unicode MS" pitchFamily="34"/>
              <a:cs typeface="Arial Unicode MS" pitchFamily="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25" y="637138"/>
            <a:ext cx="10708074" cy="5599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tângulo 26"/>
          <p:cNvSpPr/>
          <p:nvPr/>
        </p:nvSpPr>
        <p:spPr>
          <a:xfrm>
            <a:off x="47290" y="5778208"/>
            <a:ext cx="51946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/>
              <a:t>Fonte: Boletim Informativo até </a:t>
            </a:r>
            <a:r>
              <a:rPr lang="pt-BR" sz="1600" b="1" dirty="0" smtClean="0"/>
              <a:t>31 </a:t>
            </a:r>
            <a:r>
              <a:rPr lang="pt-BR" sz="1600" b="1" dirty="0"/>
              <a:t>de </a:t>
            </a:r>
            <a:r>
              <a:rPr lang="pt-BR" sz="1600" b="1" dirty="0" smtClean="0"/>
              <a:t>julho </a:t>
            </a:r>
            <a:r>
              <a:rPr lang="pt-BR" sz="1600" b="1" dirty="0"/>
              <a:t>de 2017 - SFB</a:t>
            </a:r>
          </a:p>
        </p:txBody>
      </p:sp>
    </p:spTree>
    <p:extLst>
      <p:ext uri="{BB962C8B-B14F-4D97-AF65-F5344CB8AC3E}">
        <p14:creationId xmlns:p14="http://schemas.microsoft.com/office/powerpoint/2010/main" val="71844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1143001" y="1593002"/>
            <a:ext cx="9905999" cy="305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/>
          <a:p>
            <a:pPr algn="ctr"/>
            <a:endParaRPr lang="pt-BR" altLang="pt-BR" sz="3991" b="1" dirty="0">
              <a:solidFill>
                <a:srgbClr val="0066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altLang="pt-BR" sz="3991" b="1" dirty="0">
                <a:solidFill>
                  <a:srgbClr val="00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MÓDULO DE ANÁLISE</a:t>
            </a:r>
          </a:p>
          <a:p>
            <a:pPr algn="ctr"/>
            <a:endParaRPr lang="pt-BR" altLang="pt-BR" sz="3991" b="1" dirty="0">
              <a:solidFill>
                <a:srgbClr val="0066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altLang="pt-BR" sz="3628" b="1" dirty="0">
                <a:solidFill>
                  <a:srgbClr val="00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Análise </a:t>
            </a:r>
            <a:r>
              <a:rPr lang="pt-BR" altLang="pt-BR" sz="3628" b="1" dirty="0" smtClean="0">
                <a:solidFill>
                  <a:srgbClr val="00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dos remanescentes de vegetação nativa declarados no CAR</a:t>
            </a:r>
            <a:endParaRPr lang="en-US" altLang="pt-BR" sz="3628" dirty="0"/>
          </a:p>
        </p:txBody>
      </p:sp>
    </p:spTree>
    <p:extLst>
      <p:ext uri="{BB962C8B-B14F-4D97-AF65-F5344CB8AC3E}">
        <p14:creationId xmlns:p14="http://schemas.microsoft.com/office/powerpoint/2010/main" val="156113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 3"/>
          <p:cNvSpPr/>
          <p:nvPr/>
        </p:nvSpPr>
        <p:spPr>
          <a:xfrm>
            <a:off x="1524000" y="260352"/>
            <a:ext cx="9144000" cy="52546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641" tIns="40816" rIns="81641" bIns="40816" anchorCtr="1"/>
          <a:lstStyle/>
          <a:p>
            <a:pPr algn="ctr"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800" b="1" kern="0" dirty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Análise da Cobertura do Solo</a:t>
            </a:r>
          </a:p>
        </p:txBody>
      </p:sp>
      <p:pic>
        <p:nvPicPr>
          <p:cNvPr id="7" name="Picture 4" descr="imagem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15"/>
          <a:stretch/>
        </p:blipFill>
        <p:spPr bwMode="auto">
          <a:xfrm>
            <a:off x="1559496" y="1277762"/>
            <a:ext cx="9144000" cy="416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38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 3"/>
          <p:cNvSpPr/>
          <p:nvPr/>
        </p:nvSpPr>
        <p:spPr>
          <a:xfrm>
            <a:off x="1524000" y="260352"/>
            <a:ext cx="9144000" cy="52546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641" tIns="40816" rIns="81641" bIns="40816" anchorCtr="1"/>
          <a:lstStyle/>
          <a:p>
            <a:pPr algn="ctr"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800" b="1" kern="0" dirty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Análise da Cobertura do Solo</a:t>
            </a:r>
          </a:p>
        </p:txBody>
      </p:sp>
      <p:pic>
        <p:nvPicPr>
          <p:cNvPr id="7" name="Picture 1" descr="imagem2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15"/>
          <a:stretch/>
        </p:blipFill>
        <p:spPr bwMode="auto">
          <a:xfrm>
            <a:off x="1560512" y="1277762"/>
            <a:ext cx="9144000" cy="416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47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 3"/>
          <p:cNvSpPr/>
          <p:nvPr/>
        </p:nvSpPr>
        <p:spPr>
          <a:xfrm>
            <a:off x="1524000" y="260352"/>
            <a:ext cx="9144000" cy="52546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641" tIns="40816" rIns="81641" bIns="40816" anchorCtr="1"/>
          <a:lstStyle/>
          <a:p>
            <a:pPr algn="ctr"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800" b="1" kern="0" dirty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Análise da Cobertura do Solo</a:t>
            </a:r>
          </a:p>
        </p:txBody>
      </p:sp>
      <p:pic>
        <p:nvPicPr>
          <p:cNvPr id="5" name="Picture 1" descr="imagem2b1.fw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15"/>
          <a:stretch/>
        </p:blipFill>
        <p:spPr bwMode="auto">
          <a:xfrm>
            <a:off x="1560512" y="1277762"/>
            <a:ext cx="9144000" cy="416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36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 3"/>
          <p:cNvSpPr/>
          <p:nvPr/>
        </p:nvSpPr>
        <p:spPr>
          <a:xfrm>
            <a:off x="1524000" y="260352"/>
            <a:ext cx="9144000" cy="52546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641" tIns="40816" rIns="81641" bIns="40816" anchorCtr="1"/>
          <a:lstStyle/>
          <a:p>
            <a:pPr algn="ctr"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800" b="1" kern="0" dirty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Análise da Cobertura do Solo</a:t>
            </a:r>
          </a:p>
        </p:txBody>
      </p:sp>
      <p:pic>
        <p:nvPicPr>
          <p:cNvPr id="7" name="Picture 1" descr="imagem2c1.fw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15"/>
          <a:stretch/>
        </p:blipFill>
        <p:spPr bwMode="auto">
          <a:xfrm>
            <a:off x="1560512" y="1277762"/>
            <a:ext cx="9144000" cy="416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572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 3"/>
          <p:cNvSpPr/>
          <p:nvPr/>
        </p:nvSpPr>
        <p:spPr>
          <a:xfrm>
            <a:off x="1524000" y="260352"/>
            <a:ext cx="9144000" cy="52546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641" tIns="40816" rIns="81641" bIns="40816" anchorCtr="1"/>
          <a:lstStyle/>
          <a:p>
            <a:pPr algn="ctr"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800" b="1" kern="0" dirty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Análise da Cobertura do Solo</a:t>
            </a:r>
          </a:p>
        </p:txBody>
      </p:sp>
      <p:pic>
        <p:nvPicPr>
          <p:cNvPr id="5" name="Picture 1" descr="imagem3a.fw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15"/>
          <a:stretch/>
        </p:blipFill>
        <p:spPr bwMode="auto">
          <a:xfrm>
            <a:off x="1560512" y="1277762"/>
            <a:ext cx="9144000" cy="416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32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 3"/>
          <p:cNvSpPr/>
          <p:nvPr/>
        </p:nvSpPr>
        <p:spPr>
          <a:xfrm>
            <a:off x="1524000" y="260352"/>
            <a:ext cx="9144000" cy="52546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641" tIns="40816" rIns="81641" bIns="40816" anchorCtr="1"/>
          <a:lstStyle/>
          <a:p>
            <a:pPr algn="ctr"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800" b="1" kern="0" dirty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Análise da Cobertura do Solo</a:t>
            </a:r>
          </a:p>
        </p:txBody>
      </p:sp>
      <p:pic>
        <p:nvPicPr>
          <p:cNvPr id="7" name="Picture 1" descr="imagem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15"/>
          <a:stretch/>
        </p:blipFill>
        <p:spPr bwMode="auto">
          <a:xfrm>
            <a:off x="1560512" y="1277762"/>
            <a:ext cx="9144000" cy="416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84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 3"/>
          <p:cNvSpPr/>
          <p:nvPr/>
        </p:nvSpPr>
        <p:spPr>
          <a:xfrm>
            <a:off x="1524000" y="260352"/>
            <a:ext cx="9144000" cy="52546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641" tIns="40816" rIns="81641" bIns="40816" anchorCtr="1"/>
          <a:lstStyle/>
          <a:p>
            <a:pPr algn="ctr"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800" b="1" kern="0" dirty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Análise da Cobertura do Solo</a:t>
            </a:r>
          </a:p>
        </p:txBody>
      </p:sp>
      <p:pic>
        <p:nvPicPr>
          <p:cNvPr id="5" name="Picture 1" descr="imagem5b.fw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15"/>
          <a:stretch/>
        </p:blipFill>
        <p:spPr bwMode="auto">
          <a:xfrm>
            <a:off x="1560512" y="1277762"/>
            <a:ext cx="9144000" cy="416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06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3"/>
          <p:cNvSpPr txBox="1">
            <a:spLocks noChangeArrowheads="1"/>
          </p:cNvSpPr>
          <p:nvPr/>
        </p:nvSpPr>
        <p:spPr bwMode="auto">
          <a:xfrm>
            <a:off x="282388" y="1052736"/>
            <a:ext cx="11497236" cy="408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/>
          <a:p>
            <a:pPr algn="ctr"/>
            <a:endParaRPr lang="pt-BR" altLang="pt-BR" sz="3991" b="1" dirty="0">
              <a:solidFill>
                <a:srgbClr val="0066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altLang="pt-BR" sz="3991" b="1" dirty="0" smtClean="0">
                <a:solidFill>
                  <a:srgbClr val="00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Serviço Florestal Brasileiro</a:t>
            </a:r>
          </a:p>
          <a:p>
            <a:pPr algn="ctr"/>
            <a:endParaRPr lang="pt-BR" altLang="pt-BR" sz="3991" b="1" dirty="0">
              <a:solidFill>
                <a:srgbClr val="0066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altLang="pt-BR" sz="2800" b="1" dirty="0" smtClean="0">
                <a:solidFill>
                  <a:srgbClr val="00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Missão: O </a:t>
            </a:r>
            <a:r>
              <a:rPr lang="pt-BR" altLang="pt-BR" sz="2800" b="1" dirty="0">
                <a:solidFill>
                  <a:srgbClr val="00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Serviço Florestal Brasileiro (SFB) tem a missão de promover o conhecimento, o uso sustentável e a ampliação da cobertura florestal, tornando a agenda florestal estratégica para a economia do país</a:t>
            </a:r>
            <a:r>
              <a:rPr lang="pt-BR" altLang="pt-BR" sz="2800" b="1" dirty="0" smtClean="0">
                <a:solidFill>
                  <a:srgbClr val="00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pt-BR" altLang="pt-BR" sz="2800" b="1" dirty="0" smtClean="0">
                <a:solidFill>
                  <a:srgbClr val="00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pt-BR" altLang="pt-BR" sz="2800" b="1" dirty="0" smtClean="0">
                <a:solidFill>
                  <a:srgbClr val="00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Visão: Ser </a:t>
            </a:r>
            <a:r>
              <a:rPr lang="pt-BR" altLang="pt-BR" sz="2800" b="1" dirty="0">
                <a:solidFill>
                  <a:srgbClr val="00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 órgão de excelência na gestão de florestas no Brasil.</a:t>
            </a:r>
            <a:endParaRPr lang="pt-BR" altLang="pt-BR" sz="3200" b="1" dirty="0">
              <a:solidFill>
                <a:srgbClr val="0066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12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 3"/>
          <p:cNvSpPr/>
          <p:nvPr/>
        </p:nvSpPr>
        <p:spPr>
          <a:xfrm>
            <a:off x="1524000" y="260352"/>
            <a:ext cx="9144000" cy="52546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641" tIns="40816" rIns="81641" bIns="40816" anchorCtr="1"/>
          <a:lstStyle/>
          <a:p>
            <a:pPr algn="ctr"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800" b="1" kern="0" dirty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Análise da Cobertura do Solo</a:t>
            </a:r>
          </a:p>
        </p:txBody>
      </p:sp>
      <p:sp>
        <p:nvSpPr>
          <p:cNvPr id="6" name="Retângulo 5"/>
          <p:cNvSpPr/>
          <p:nvPr/>
        </p:nvSpPr>
        <p:spPr>
          <a:xfrm>
            <a:off x="9696400" y="6425952"/>
            <a:ext cx="1352600" cy="315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1" descr="imagem5b.fw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15"/>
          <a:stretch/>
        </p:blipFill>
        <p:spPr bwMode="auto">
          <a:xfrm>
            <a:off x="1524000" y="785815"/>
            <a:ext cx="9144000" cy="416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imagem5b.fw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" t="68941" r="4884" b="5432"/>
          <a:stretch/>
        </p:blipFill>
        <p:spPr bwMode="auto">
          <a:xfrm>
            <a:off x="1111896" y="4232376"/>
            <a:ext cx="9937104" cy="198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 Explicativo 2 6"/>
          <p:cNvSpPr/>
          <p:nvPr/>
        </p:nvSpPr>
        <p:spPr>
          <a:xfrm>
            <a:off x="4130100" y="5675280"/>
            <a:ext cx="2213701" cy="544518"/>
          </a:xfrm>
          <a:prstGeom prst="borderCallout2">
            <a:avLst>
              <a:gd name="adj1" fmla="val 55894"/>
              <a:gd name="adj2" fmla="val 100438"/>
              <a:gd name="adj3" fmla="val 35567"/>
              <a:gd name="adj4" fmla="val 133670"/>
              <a:gd name="adj5" fmla="val -22451"/>
              <a:gd name="adj6" fmla="val 15106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Indicativo de divergência</a:t>
            </a:r>
            <a:endParaRPr lang="pt-B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33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981635" y="1593002"/>
            <a:ext cx="10067365" cy="249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/>
          <a:p>
            <a:pPr algn="ctr"/>
            <a:endParaRPr lang="pt-BR" altLang="pt-BR" sz="3991" b="1" dirty="0">
              <a:solidFill>
                <a:srgbClr val="0066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altLang="pt-BR" sz="3991" b="1" dirty="0">
                <a:solidFill>
                  <a:srgbClr val="00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MÓDULO DE ANÁLISE</a:t>
            </a:r>
          </a:p>
          <a:p>
            <a:pPr algn="ctr"/>
            <a:endParaRPr lang="pt-BR" altLang="pt-BR" sz="3991" b="1" dirty="0">
              <a:solidFill>
                <a:srgbClr val="0066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altLang="pt-BR" sz="3628" b="1" dirty="0">
                <a:solidFill>
                  <a:srgbClr val="00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Análise da </a:t>
            </a:r>
            <a:r>
              <a:rPr lang="pt-BR" altLang="pt-BR" sz="3628" b="1" dirty="0" smtClean="0">
                <a:solidFill>
                  <a:srgbClr val="00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área rural consolidada declarada no CAR</a:t>
            </a:r>
            <a:endParaRPr lang="en-US" altLang="pt-BR" sz="3628" dirty="0"/>
          </a:p>
        </p:txBody>
      </p:sp>
    </p:spTree>
    <p:extLst>
      <p:ext uri="{BB962C8B-B14F-4D97-AF65-F5344CB8AC3E}">
        <p14:creationId xmlns:p14="http://schemas.microsoft.com/office/powerpoint/2010/main" val="302735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466" y="833717"/>
            <a:ext cx="8385833" cy="5416726"/>
          </a:xfrm>
          <a:prstGeom prst="rect">
            <a:avLst/>
          </a:prstGeom>
        </p:spPr>
      </p:pic>
      <p:sp>
        <p:nvSpPr>
          <p:cNvPr id="3" name="Forma livre 2"/>
          <p:cNvSpPr/>
          <p:nvPr/>
        </p:nvSpPr>
        <p:spPr>
          <a:xfrm>
            <a:off x="0" y="260352"/>
            <a:ext cx="12192000" cy="52546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641" tIns="40816" rIns="81641" bIns="40816" anchorCtr="1"/>
          <a:lstStyle/>
          <a:p>
            <a:pPr algn="ctr"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800" b="1" kern="0" dirty="0" smtClean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Declaração da área rural consolidada (inscrição do CAR)</a:t>
            </a:r>
            <a:endParaRPr lang="pt-BR" sz="2800" b="1" kern="0" dirty="0">
              <a:solidFill>
                <a:srgbClr val="008000"/>
              </a:solidFill>
              <a:latin typeface="Verdana" pitchFamily="34"/>
              <a:ea typeface="Arial Unicode MS" pitchFamily="34"/>
              <a:cs typeface="Arial Unicode MS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27778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885116"/>
            <a:ext cx="9144000" cy="5087771"/>
          </a:xfrm>
          <a:prstGeom prst="rect">
            <a:avLst/>
          </a:prstGeom>
        </p:spPr>
      </p:pic>
      <p:sp>
        <p:nvSpPr>
          <p:cNvPr id="4" name="Forma livre 3"/>
          <p:cNvSpPr/>
          <p:nvPr/>
        </p:nvSpPr>
        <p:spPr>
          <a:xfrm>
            <a:off x="0" y="260352"/>
            <a:ext cx="12192000" cy="52546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641" tIns="40816" rIns="81641" bIns="40816" anchorCtr="1"/>
          <a:lstStyle/>
          <a:p>
            <a:pPr algn="ctr"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800" b="1" kern="0" dirty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Análise </a:t>
            </a:r>
            <a:r>
              <a:rPr lang="pt-BR" sz="2800" b="1" kern="0" dirty="0" smtClean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da área rural consolidada</a:t>
            </a:r>
            <a:endParaRPr lang="pt-BR" sz="2800" b="1" kern="0" dirty="0">
              <a:solidFill>
                <a:srgbClr val="008000"/>
              </a:solidFill>
              <a:latin typeface="Verdana" pitchFamily="34"/>
              <a:ea typeface="Arial Unicode MS" pitchFamily="34"/>
              <a:cs typeface="Arial Unicode MS" pitchFamily="34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9696" y="5013176"/>
            <a:ext cx="1296144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1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5303" y="885116"/>
            <a:ext cx="9121397" cy="508777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9696" y="5013176"/>
            <a:ext cx="1296144" cy="720080"/>
          </a:xfrm>
          <a:prstGeom prst="rect">
            <a:avLst/>
          </a:prstGeom>
        </p:spPr>
      </p:pic>
      <p:sp>
        <p:nvSpPr>
          <p:cNvPr id="7" name="Forma livre 6"/>
          <p:cNvSpPr/>
          <p:nvPr/>
        </p:nvSpPr>
        <p:spPr>
          <a:xfrm>
            <a:off x="0" y="260352"/>
            <a:ext cx="12192000" cy="52546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641" tIns="40816" rIns="81641" bIns="40816" anchorCtr="1"/>
          <a:lstStyle/>
          <a:p>
            <a:pPr algn="ctr"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800" b="1" kern="0" dirty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Análise </a:t>
            </a:r>
            <a:r>
              <a:rPr lang="pt-BR" sz="2800" b="1" kern="0" dirty="0" smtClean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da área rural consolidada</a:t>
            </a:r>
            <a:endParaRPr lang="pt-BR" sz="2800" b="1" kern="0" dirty="0">
              <a:solidFill>
                <a:srgbClr val="008000"/>
              </a:solidFill>
              <a:latin typeface="Verdana" pitchFamily="34"/>
              <a:ea typeface="Arial Unicode MS" pitchFamily="34"/>
              <a:cs typeface="Arial Unicode MS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83877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5303" y="887543"/>
            <a:ext cx="9121397" cy="508291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9696" y="5013176"/>
            <a:ext cx="1296144" cy="720080"/>
          </a:xfrm>
          <a:prstGeom prst="rect">
            <a:avLst/>
          </a:prstGeom>
        </p:spPr>
      </p:pic>
      <p:sp>
        <p:nvSpPr>
          <p:cNvPr id="7" name="Forma livre 6"/>
          <p:cNvSpPr/>
          <p:nvPr/>
        </p:nvSpPr>
        <p:spPr>
          <a:xfrm>
            <a:off x="0" y="260352"/>
            <a:ext cx="12192000" cy="52546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641" tIns="40816" rIns="81641" bIns="40816" anchorCtr="1"/>
          <a:lstStyle/>
          <a:p>
            <a:pPr algn="ctr"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800" b="1" kern="0" dirty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Análise </a:t>
            </a:r>
            <a:r>
              <a:rPr lang="pt-BR" sz="2800" b="1" kern="0" dirty="0" smtClean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da área rural consolidada</a:t>
            </a:r>
            <a:endParaRPr lang="pt-BR" sz="2800" b="1" kern="0" dirty="0">
              <a:solidFill>
                <a:srgbClr val="008000"/>
              </a:solidFill>
              <a:latin typeface="Verdana" pitchFamily="34"/>
              <a:ea typeface="Arial Unicode MS" pitchFamily="34"/>
              <a:cs typeface="Arial Unicode MS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27740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5303" y="764704"/>
            <a:ext cx="9121397" cy="5087770"/>
          </a:xfrm>
          <a:prstGeom prst="rect">
            <a:avLst/>
          </a:prstGeom>
        </p:spPr>
      </p:pic>
      <p:sp>
        <p:nvSpPr>
          <p:cNvPr id="6" name="Forma livre 5"/>
          <p:cNvSpPr/>
          <p:nvPr/>
        </p:nvSpPr>
        <p:spPr>
          <a:xfrm>
            <a:off x="0" y="260352"/>
            <a:ext cx="12192000" cy="52546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641" tIns="40816" rIns="81641" bIns="40816" anchorCtr="1"/>
          <a:lstStyle/>
          <a:p>
            <a:pPr algn="ctr"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800" b="1" kern="0" dirty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Análise </a:t>
            </a:r>
            <a:r>
              <a:rPr lang="pt-BR" sz="2800" b="1" kern="0" dirty="0" smtClean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da área rural consolidada</a:t>
            </a:r>
            <a:endParaRPr lang="pt-BR" sz="2800" b="1" kern="0" dirty="0">
              <a:solidFill>
                <a:srgbClr val="008000"/>
              </a:solidFill>
              <a:latin typeface="Verdana" pitchFamily="34"/>
              <a:ea typeface="Arial Unicode MS" pitchFamily="34"/>
              <a:cs typeface="Arial Unicode MS" pitchFamily="34"/>
            </a:endParaRPr>
          </a:p>
        </p:txBody>
      </p:sp>
      <p:sp>
        <p:nvSpPr>
          <p:cNvPr id="10" name="Texto Explicativo 2 9"/>
          <p:cNvSpPr/>
          <p:nvPr/>
        </p:nvSpPr>
        <p:spPr>
          <a:xfrm>
            <a:off x="1113953" y="4579708"/>
            <a:ext cx="2213701" cy="1411662"/>
          </a:xfrm>
          <a:prstGeom prst="borderCallout2">
            <a:avLst>
              <a:gd name="adj1" fmla="val 51762"/>
              <a:gd name="adj2" fmla="val 99821"/>
              <a:gd name="adj3" fmla="val 12433"/>
              <a:gd name="adj4" fmla="val 105310"/>
              <a:gd name="adj5" fmla="val -8963"/>
              <a:gd name="adj6" fmla="val 11345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Indicativo de desmatamento após 2008</a:t>
            </a:r>
          </a:p>
          <a:p>
            <a:pPr algn="ctr"/>
            <a:r>
              <a:rPr lang="pt-BR" sz="2400" b="1" dirty="0" smtClean="0">
                <a:solidFill>
                  <a:schemeClr val="tx1"/>
                </a:solidFill>
              </a:rPr>
              <a:t>108</a:t>
            </a:r>
            <a:r>
              <a:rPr lang="pt-BR" b="1" dirty="0" smtClean="0">
                <a:solidFill>
                  <a:schemeClr val="tx1"/>
                </a:solidFill>
              </a:rPr>
              <a:t> hectares</a:t>
            </a:r>
            <a:endParaRPr lang="pt-B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70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874913" y="987280"/>
            <a:ext cx="8253537" cy="5034008"/>
            <a:chOff x="350911" y="987280"/>
            <a:chExt cx="8253537" cy="5034008"/>
          </a:xfrm>
        </p:grpSpPr>
        <p:pic>
          <p:nvPicPr>
            <p:cNvPr id="8" name="Imagem 6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911" y="987280"/>
              <a:ext cx="8253537" cy="5034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CaixaDeTexto 10"/>
            <p:cNvSpPr txBox="1">
              <a:spLocks noChangeArrowheads="1"/>
            </p:cNvSpPr>
            <p:nvPr/>
          </p:nvSpPr>
          <p:spPr bwMode="auto">
            <a:xfrm>
              <a:off x="1830047" y="3383888"/>
              <a:ext cx="592920" cy="280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pt-BR" altLang="pt-BR" sz="1225"/>
                <a:t>RLVN</a:t>
              </a:r>
            </a:p>
          </p:txBody>
        </p:sp>
        <p:sp>
          <p:nvSpPr>
            <p:cNvPr id="10" name="CaixaDeTexto 11"/>
            <p:cNvSpPr txBox="1">
              <a:spLocks noChangeArrowheads="1"/>
            </p:cNvSpPr>
            <p:nvPr/>
          </p:nvSpPr>
          <p:spPr bwMode="auto">
            <a:xfrm>
              <a:off x="1866767" y="4677850"/>
              <a:ext cx="519480" cy="280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pt-BR" altLang="pt-BR" sz="1225" dirty="0"/>
                <a:t>AC</a:t>
              </a:r>
            </a:p>
          </p:txBody>
        </p:sp>
        <p:pic>
          <p:nvPicPr>
            <p:cNvPr id="11" name="Imagem 1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2702159"/>
              <a:ext cx="5142079" cy="1121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Imagem 1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8504" y="3932657"/>
              <a:ext cx="5161928" cy="108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CaixaDeTexto 11"/>
          <p:cNvSpPr txBox="1"/>
          <p:nvPr/>
        </p:nvSpPr>
        <p:spPr>
          <a:xfrm>
            <a:off x="8760296" y="5296634"/>
            <a:ext cx="1008112" cy="338554"/>
          </a:xfrm>
          <a:prstGeom prst="rect">
            <a:avLst/>
          </a:prstGeom>
          <a:solidFill>
            <a:srgbClr val="F8F8F8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accent3">
                    <a:lumMod val="50000"/>
                  </a:schemeClr>
                </a:solidFill>
              </a:rPr>
              <a:t>+ 10,9819</a:t>
            </a:r>
          </a:p>
        </p:txBody>
      </p:sp>
      <p:cxnSp>
        <p:nvCxnSpPr>
          <p:cNvPr id="13" name="Conector reto 12"/>
          <p:cNvCxnSpPr/>
          <p:nvPr/>
        </p:nvCxnSpPr>
        <p:spPr>
          <a:xfrm flipH="1">
            <a:off x="8760297" y="4677850"/>
            <a:ext cx="484526" cy="618784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9649573" y="4677850"/>
            <a:ext cx="118837" cy="618784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9244825" y="4677850"/>
            <a:ext cx="396045" cy="14401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9" name="Grupo 38"/>
          <p:cNvGrpSpPr/>
          <p:nvPr/>
        </p:nvGrpSpPr>
        <p:grpSpPr>
          <a:xfrm>
            <a:off x="3243955" y="4374549"/>
            <a:ext cx="927995" cy="322667"/>
            <a:chOff x="1719953" y="4374547"/>
            <a:chExt cx="927995" cy="322667"/>
          </a:xfrm>
        </p:grpSpPr>
        <p:sp>
          <p:nvSpPr>
            <p:cNvPr id="5" name="Retângulo 4"/>
            <p:cNvSpPr/>
            <p:nvPr/>
          </p:nvSpPr>
          <p:spPr>
            <a:xfrm rot="21148473">
              <a:off x="1719953" y="4436001"/>
              <a:ext cx="917659" cy="218184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7" name="Conector reto 6"/>
            <p:cNvCxnSpPr>
              <a:stCxn id="5" idx="1"/>
              <a:endCxn id="5" idx="3"/>
            </p:cNvCxnSpPr>
            <p:nvPr/>
          </p:nvCxnSpPr>
          <p:spPr>
            <a:xfrm flipV="1">
              <a:off x="1723905" y="4485002"/>
              <a:ext cx="909755" cy="120182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 flipH="1" flipV="1">
              <a:off x="1884839" y="4472973"/>
              <a:ext cx="31486" cy="224241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/>
            <p:cNvCxnSpPr/>
            <p:nvPr/>
          </p:nvCxnSpPr>
          <p:spPr>
            <a:xfrm flipH="1" flipV="1">
              <a:off x="2093819" y="4456339"/>
              <a:ext cx="31486" cy="224241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/>
            <p:cNvCxnSpPr/>
            <p:nvPr/>
          </p:nvCxnSpPr>
          <p:spPr>
            <a:xfrm flipH="1" flipV="1">
              <a:off x="2285594" y="4426701"/>
              <a:ext cx="31486" cy="224241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to 31"/>
            <p:cNvCxnSpPr/>
            <p:nvPr/>
          </p:nvCxnSpPr>
          <p:spPr>
            <a:xfrm flipH="1" flipV="1">
              <a:off x="2462824" y="4410067"/>
              <a:ext cx="31486" cy="224241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to 35"/>
            <p:cNvCxnSpPr/>
            <p:nvPr/>
          </p:nvCxnSpPr>
          <p:spPr>
            <a:xfrm flipH="1" flipV="1">
              <a:off x="2609850" y="4374547"/>
              <a:ext cx="38098" cy="235678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o Explicativo 3 (Borda e Ênfase) 36"/>
          <p:cNvSpPr/>
          <p:nvPr/>
        </p:nvSpPr>
        <p:spPr>
          <a:xfrm>
            <a:off x="4295800" y="2003148"/>
            <a:ext cx="2232248" cy="308858"/>
          </a:xfrm>
          <a:prstGeom prst="accentBorderCallout3">
            <a:avLst>
              <a:gd name="adj1" fmla="val 17354"/>
              <a:gd name="adj2" fmla="val -3905"/>
              <a:gd name="adj3" fmla="val 18750"/>
              <a:gd name="adj4" fmla="val -10763"/>
              <a:gd name="adj5" fmla="val 97333"/>
              <a:gd name="adj6" fmla="val -10025"/>
              <a:gd name="adj7" fmla="val 762223"/>
              <a:gd name="adj8" fmla="val -7135"/>
            </a:avLst>
          </a:prstGeom>
          <a:solidFill>
            <a:srgbClr val="FFFFFF">
              <a:alpha val="3803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dirty="0"/>
          </a:p>
        </p:txBody>
      </p:sp>
      <p:sp>
        <p:nvSpPr>
          <p:cNvPr id="38" name="CaixaDeTexto 37"/>
          <p:cNvSpPr txBox="1"/>
          <p:nvPr/>
        </p:nvSpPr>
        <p:spPr>
          <a:xfrm>
            <a:off x="4374740" y="1988842"/>
            <a:ext cx="21307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COMPENSAÇÃO OU CRA</a:t>
            </a:r>
          </a:p>
        </p:txBody>
      </p:sp>
      <p:sp>
        <p:nvSpPr>
          <p:cNvPr id="23" name="Forma livre 22"/>
          <p:cNvSpPr/>
          <p:nvPr/>
        </p:nvSpPr>
        <p:spPr>
          <a:xfrm>
            <a:off x="1143000" y="260352"/>
            <a:ext cx="9906000" cy="52546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641" tIns="40816" rIns="81641" bIns="40816" anchorCtr="1"/>
          <a:lstStyle/>
          <a:p>
            <a:pPr algn="ctr"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800" b="1" kern="0" dirty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Balanço do excedente/ déficit de Reserva Legal</a:t>
            </a:r>
          </a:p>
        </p:txBody>
      </p:sp>
    </p:spTree>
    <p:extLst>
      <p:ext uri="{BB962C8B-B14F-4D97-AF65-F5344CB8AC3E}">
        <p14:creationId xmlns:p14="http://schemas.microsoft.com/office/powerpoint/2010/main" val="329762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4842" y="930962"/>
            <a:ext cx="7936061" cy="509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2550" y="2872801"/>
            <a:ext cx="5214222" cy="113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0392" y="4077074"/>
            <a:ext cx="5216769" cy="107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ixaDeTexto 8"/>
          <p:cNvSpPr txBox="1">
            <a:spLocks noChangeArrowheads="1"/>
          </p:cNvSpPr>
          <p:nvPr/>
        </p:nvSpPr>
        <p:spPr bwMode="auto">
          <a:xfrm>
            <a:off x="3266441" y="4004501"/>
            <a:ext cx="742495" cy="280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altLang="pt-BR" sz="1225" dirty="0"/>
              <a:t>RLVN</a:t>
            </a:r>
          </a:p>
        </p:txBody>
      </p:sp>
      <p:sp>
        <p:nvSpPr>
          <p:cNvPr id="16" name="CaixaDeTexto 9"/>
          <p:cNvSpPr txBox="1">
            <a:spLocks noChangeArrowheads="1"/>
          </p:cNvSpPr>
          <p:nvPr/>
        </p:nvSpPr>
        <p:spPr bwMode="auto">
          <a:xfrm>
            <a:off x="3637686" y="2591955"/>
            <a:ext cx="586440" cy="280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 sz="1225" dirty="0"/>
              <a:t>AC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467493" y="5271920"/>
            <a:ext cx="964517" cy="338554"/>
          </a:xfrm>
          <a:prstGeom prst="rect">
            <a:avLst/>
          </a:prstGeom>
          <a:solidFill>
            <a:srgbClr val="F8F8F8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FF0000"/>
                </a:solidFill>
              </a:rPr>
              <a:t>- 26,6202</a:t>
            </a:r>
          </a:p>
        </p:txBody>
      </p:sp>
      <p:cxnSp>
        <p:nvCxnSpPr>
          <p:cNvPr id="19" name="Conector reto 18"/>
          <p:cNvCxnSpPr/>
          <p:nvPr/>
        </p:nvCxnSpPr>
        <p:spPr>
          <a:xfrm flipH="1">
            <a:off x="8475732" y="4800321"/>
            <a:ext cx="498733" cy="51279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>
            <a:stCxn id="21" idx="3"/>
          </p:cNvCxnSpPr>
          <p:nvPr/>
        </p:nvCxnSpPr>
        <p:spPr>
          <a:xfrm>
            <a:off x="9381799" y="4872329"/>
            <a:ext cx="50211" cy="41606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 20"/>
          <p:cNvSpPr/>
          <p:nvPr/>
        </p:nvSpPr>
        <p:spPr>
          <a:xfrm>
            <a:off x="8985754" y="4800319"/>
            <a:ext cx="396045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orma livre 3"/>
          <p:cNvSpPr/>
          <p:nvPr/>
        </p:nvSpPr>
        <p:spPr>
          <a:xfrm>
            <a:off x="3164963" y="2797969"/>
            <a:ext cx="959644" cy="883444"/>
          </a:xfrm>
          <a:custGeom>
            <a:avLst/>
            <a:gdLst>
              <a:gd name="connsiteX0" fmla="*/ 0 w 959644"/>
              <a:gd name="connsiteY0" fmla="*/ 557212 h 883444"/>
              <a:gd name="connsiteX1" fmla="*/ 235744 w 959644"/>
              <a:gd name="connsiteY1" fmla="*/ 554831 h 883444"/>
              <a:gd name="connsiteX2" fmla="*/ 433387 w 959644"/>
              <a:gd name="connsiteY2" fmla="*/ 666750 h 883444"/>
              <a:gd name="connsiteX3" fmla="*/ 595312 w 959644"/>
              <a:gd name="connsiteY3" fmla="*/ 812006 h 883444"/>
              <a:gd name="connsiteX4" fmla="*/ 781050 w 959644"/>
              <a:gd name="connsiteY4" fmla="*/ 800100 h 883444"/>
              <a:gd name="connsiteX5" fmla="*/ 850106 w 959644"/>
              <a:gd name="connsiteY5" fmla="*/ 883444 h 883444"/>
              <a:gd name="connsiteX6" fmla="*/ 959644 w 959644"/>
              <a:gd name="connsiteY6" fmla="*/ 228600 h 883444"/>
              <a:gd name="connsiteX7" fmla="*/ 102394 w 959644"/>
              <a:gd name="connsiteY7" fmla="*/ 0 h 883444"/>
              <a:gd name="connsiteX8" fmla="*/ 0 w 959644"/>
              <a:gd name="connsiteY8" fmla="*/ 557212 h 88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9644" h="883444">
                <a:moveTo>
                  <a:pt x="0" y="557212"/>
                </a:moveTo>
                <a:lnTo>
                  <a:pt x="235744" y="554831"/>
                </a:lnTo>
                <a:lnTo>
                  <a:pt x="433387" y="666750"/>
                </a:lnTo>
                <a:lnTo>
                  <a:pt x="595312" y="812006"/>
                </a:lnTo>
                <a:lnTo>
                  <a:pt x="781050" y="800100"/>
                </a:lnTo>
                <a:lnTo>
                  <a:pt x="850106" y="883444"/>
                </a:lnTo>
                <a:lnTo>
                  <a:pt x="959644" y="228600"/>
                </a:lnTo>
                <a:lnTo>
                  <a:pt x="102394" y="0"/>
                </a:lnTo>
                <a:lnTo>
                  <a:pt x="0" y="557212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 rot="907669">
            <a:off x="3230491" y="2913645"/>
            <a:ext cx="890277" cy="2096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7" name="Grupo 16"/>
          <p:cNvGrpSpPr/>
          <p:nvPr/>
        </p:nvGrpSpPr>
        <p:grpSpPr>
          <a:xfrm rot="1329797">
            <a:off x="3241771" y="2859955"/>
            <a:ext cx="882955" cy="313177"/>
            <a:chOff x="1719953" y="4374547"/>
            <a:chExt cx="927995" cy="322667"/>
          </a:xfrm>
        </p:grpSpPr>
        <p:sp>
          <p:nvSpPr>
            <p:cNvPr id="18" name="Retângulo 17"/>
            <p:cNvSpPr/>
            <p:nvPr/>
          </p:nvSpPr>
          <p:spPr>
            <a:xfrm rot="21148473">
              <a:off x="1719953" y="4436001"/>
              <a:ext cx="917659" cy="218184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2" name="Conector reto 21"/>
            <p:cNvCxnSpPr>
              <a:stCxn id="18" idx="1"/>
              <a:endCxn id="18" idx="3"/>
            </p:cNvCxnSpPr>
            <p:nvPr/>
          </p:nvCxnSpPr>
          <p:spPr>
            <a:xfrm flipV="1">
              <a:off x="1723905" y="4485002"/>
              <a:ext cx="909755" cy="12018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/>
          </p:nvCxnSpPr>
          <p:spPr>
            <a:xfrm flipH="1" flipV="1">
              <a:off x="1884839" y="4472973"/>
              <a:ext cx="31486" cy="22424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>
            <a:xfrm flipH="1" flipV="1">
              <a:off x="2093819" y="4456339"/>
              <a:ext cx="31486" cy="22424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/>
            <p:cNvCxnSpPr/>
            <p:nvPr/>
          </p:nvCxnSpPr>
          <p:spPr>
            <a:xfrm flipH="1" flipV="1">
              <a:off x="2285594" y="4426701"/>
              <a:ext cx="31486" cy="22424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/>
            <p:cNvCxnSpPr/>
            <p:nvPr/>
          </p:nvCxnSpPr>
          <p:spPr>
            <a:xfrm flipH="1" flipV="1">
              <a:off x="2462824" y="4410067"/>
              <a:ext cx="31486" cy="22424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to 26"/>
            <p:cNvCxnSpPr/>
            <p:nvPr/>
          </p:nvCxnSpPr>
          <p:spPr>
            <a:xfrm flipH="1" flipV="1">
              <a:off x="2609850" y="4374547"/>
              <a:ext cx="38098" cy="235678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Imagem 5"/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 bwMode="auto">
          <a:xfrm>
            <a:off x="-1025956" y="1060356"/>
            <a:ext cx="216024" cy="14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o Explicativo 3 (Borda e Ênfase) 30"/>
          <p:cNvSpPr/>
          <p:nvPr/>
        </p:nvSpPr>
        <p:spPr>
          <a:xfrm>
            <a:off x="4418567" y="1995993"/>
            <a:ext cx="2232248" cy="308858"/>
          </a:xfrm>
          <a:prstGeom prst="accentBorderCallout3">
            <a:avLst>
              <a:gd name="adj1" fmla="val 17354"/>
              <a:gd name="adj2" fmla="val -3905"/>
              <a:gd name="adj3" fmla="val 18750"/>
              <a:gd name="adj4" fmla="val -10763"/>
              <a:gd name="adj5" fmla="val 97333"/>
              <a:gd name="adj6" fmla="val -10025"/>
              <a:gd name="adj7" fmla="val 332938"/>
              <a:gd name="adj8" fmla="val -24544"/>
            </a:avLst>
          </a:prstGeom>
          <a:solidFill>
            <a:srgbClr val="FFFFFF">
              <a:alpha val="38039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4490577" y="1988842"/>
            <a:ext cx="21307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COMPENSAÇÃO OU CRA</a:t>
            </a:r>
          </a:p>
        </p:txBody>
      </p:sp>
      <p:sp>
        <p:nvSpPr>
          <p:cNvPr id="30" name="Forma livre 29"/>
          <p:cNvSpPr/>
          <p:nvPr/>
        </p:nvSpPr>
        <p:spPr>
          <a:xfrm>
            <a:off x="1143000" y="260352"/>
            <a:ext cx="9906000" cy="52546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641" tIns="40816" rIns="81641" bIns="40816" anchorCtr="1"/>
          <a:lstStyle/>
          <a:p>
            <a:pPr algn="ctr"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800" b="1" kern="0" dirty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Balanço do excedente/ déficit de Reserva Legal</a:t>
            </a:r>
          </a:p>
        </p:txBody>
      </p:sp>
    </p:spTree>
    <p:extLst>
      <p:ext uri="{BB962C8B-B14F-4D97-AF65-F5344CB8AC3E}">
        <p14:creationId xmlns:p14="http://schemas.microsoft.com/office/powerpoint/2010/main" val="348606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633412" y="882626"/>
            <a:ext cx="10925175" cy="5192644"/>
            <a:chOff x="633412" y="210276"/>
            <a:chExt cx="10925175" cy="5192644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9280"/>
            <a:stretch/>
          </p:blipFill>
          <p:spPr>
            <a:xfrm>
              <a:off x="633412" y="210276"/>
              <a:ext cx="10925175" cy="610646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71"/>
            <a:stretch/>
          </p:blipFill>
          <p:spPr>
            <a:xfrm>
              <a:off x="633412" y="860612"/>
              <a:ext cx="10925175" cy="1032624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937" y="1907245"/>
              <a:ext cx="10915650" cy="3495675"/>
            </a:xfrm>
            <a:prstGeom prst="rect">
              <a:avLst/>
            </a:prstGeom>
          </p:spPr>
        </p:pic>
      </p:grpSp>
      <p:sp>
        <p:nvSpPr>
          <p:cNvPr id="10" name="Texto Explicativo 2 9"/>
          <p:cNvSpPr/>
          <p:nvPr/>
        </p:nvSpPr>
        <p:spPr>
          <a:xfrm>
            <a:off x="5129049" y="928837"/>
            <a:ext cx="2213701" cy="1097215"/>
          </a:xfrm>
          <a:prstGeom prst="borderCallout2">
            <a:avLst>
              <a:gd name="adj1" fmla="val 40252"/>
              <a:gd name="adj2" fmla="val 1161"/>
              <a:gd name="adj3" fmla="val 43950"/>
              <a:gd name="adj4" fmla="val -57902"/>
              <a:gd name="adj5" fmla="val 83897"/>
              <a:gd name="adj6" fmla="val -9420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Situação da aprovação da Reserva Legal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11" name="Texto Explicativo 2 10"/>
          <p:cNvSpPr/>
          <p:nvPr/>
        </p:nvSpPr>
        <p:spPr>
          <a:xfrm>
            <a:off x="6657598" y="2919475"/>
            <a:ext cx="2213701" cy="816076"/>
          </a:xfrm>
          <a:prstGeom prst="borderCallout2">
            <a:avLst>
              <a:gd name="adj1" fmla="val 46942"/>
              <a:gd name="adj2" fmla="val 98570"/>
              <a:gd name="adj3" fmla="val 75725"/>
              <a:gd name="adj4" fmla="val 138766"/>
              <a:gd name="adj5" fmla="val 122362"/>
              <a:gd name="adj6" fmla="val 1758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Reserva Legal </a:t>
            </a:r>
          </a:p>
          <a:p>
            <a:pPr algn="ctr"/>
            <a:r>
              <a:rPr lang="pt-BR" b="1" dirty="0" smtClean="0">
                <a:solidFill>
                  <a:schemeClr val="tx1"/>
                </a:solidFill>
              </a:rPr>
              <a:t>Déficit/ Ativo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12" name="Texto Explicativo 2 11"/>
          <p:cNvSpPr/>
          <p:nvPr/>
        </p:nvSpPr>
        <p:spPr>
          <a:xfrm>
            <a:off x="7342750" y="4527443"/>
            <a:ext cx="2213701" cy="1009612"/>
          </a:xfrm>
          <a:prstGeom prst="borderCallout2">
            <a:avLst>
              <a:gd name="adj1" fmla="val 45270"/>
              <a:gd name="adj2" fmla="val 99187"/>
              <a:gd name="adj3" fmla="val 87432"/>
              <a:gd name="adj4" fmla="val 133834"/>
              <a:gd name="adj5" fmla="val 122362"/>
              <a:gd name="adj6" fmla="val 15239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Áreas de Preservação Permanente a recompor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8" b="78364"/>
          <a:stretch/>
        </p:blipFill>
        <p:spPr>
          <a:xfrm>
            <a:off x="944934" y="160405"/>
            <a:ext cx="10301289" cy="63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5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sz="quarter" idx="10"/>
          </p:nvPr>
        </p:nvSpPr>
        <p:spPr>
          <a:xfrm>
            <a:off x="322730" y="1274732"/>
            <a:ext cx="11537576" cy="4574739"/>
          </a:xfrm>
        </p:spPr>
        <p:txBody>
          <a:bodyPr/>
          <a:lstStyle/>
          <a:p>
            <a:pPr algn="just">
              <a:lnSpc>
                <a:spcPct val="100000"/>
              </a:lnSpc>
              <a:spcAft>
                <a:spcPts val="1200"/>
              </a:spcAft>
            </a:pPr>
            <a:r>
              <a:rPr lang="pt-BR" sz="3000" dirty="0" smtClean="0">
                <a:solidFill>
                  <a:schemeClr val="accent2">
                    <a:lumMod val="50000"/>
                  </a:schemeClr>
                </a:solidFill>
              </a:rPr>
              <a:t>Gerir o Sistema de Cadastro Ambiental – SICAR;</a:t>
            </a:r>
          </a:p>
          <a:p>
            <a:pPr algn="just">
              <a:lnSpc>
                <a:spcPct val="100000"/>
              </a:lnSpc>
              <a:spcAft>
                <a:spcPts val="1200"/>
              </a:spcAft>
            </a:pPr>
            <a:r>
              <a:rPr lang="pt-BR" sz="3000" dirty="0" smtClean="0">
                <a:solidFill>
                  <a:schemeClr val="accent2">
                    <a:lumMod val="50000"/>
                  </a:schemeClr>
                </a:solidFill>
              </a:rPr>
              <a:t>Coordenar o CAR e apoiar a sua implantação pelas UF;</a:t>
            </a:r>
          </a:p>
          <a:p>
            <a:pPr algn="just">
              <a:lnSpc>
                <a:spcPct val="100000"/>
              </a:lnSpc>
              <a:spcAft>
                <a:spcPts val="1200"/>
              </a:spcAft>
            </a:pPr>
            <a:r>
              <a:rPr lang="pt-BR" sz="3000" dirty="0" smtClean="0">
                <a:solidFill>
                  <a:schemeClr val="accent2">
                    <a:lumMod val="50000"/>
                  </a:schemeClr>
                </a:solidFill>
              </a:rPr>
              <a:t>Apoiar e acompanhar tecnicamente a implantação dos Programas de Regularização Ambiental – PRA;</a:t>
            </a:r>
          </a:p>
          <a:p>
            <a:pPr algn="just">
              <a:lnSpc>
                <a:spcPct val="100000"/>
              </a:lnSpc>
              <a:spcAft>
                <a:spcPts val="1200"/>
              </a:spcAft>
            </a:pPr>
            <a:r>
              <a:rPr lang="pt-BR" sz="3000" dirty="0">
                <a:solidFill>
                  <a:schemeClr val="accent2">
                    <a:lumMod val="50000"/>
                  </a:schemeClr>
                </a:solidFill>
              </a:rPr>
              <a:t>Apoiar e incentivar a recuperação e a recomposição das florestas e demais formas de vegetação </a:t>
            </a:r>
            <a:r>
              <a:rPr lang="pt-BR" sz="3000" dirty="0" smtClean="0">
                <a:solidFill>
                  <a:schemeClr val="accent2">
                    <a:lumMod val="50000"/>
                  </a:schemeClr>
                </a:solidFill>
              </a:rPr>
              <a:t>nativa;</a:t>
            </a:r>
          </a:p>
          <a:p>
            <a:pPr algn="just">
              <a:lnSpc>
                <a:spcPct val="100000"/>
              </a:lnSpc>
            </a:pPr>
            <a:r>
              <a:rPr lang="pt-BR" sz="3000" dirty="0" smtClean="0">
                <a:solidFill>
                  <a:schemeClr val="accent2">
                    <a:lumMod val="50000"/>
                  </a:schemeClr>
                </a:solidFill>
              </a:rPr>
              <a:t>Gerenciar a emissão da Cota de Reserva Ambiental – CRA.</a:t>
            </a:r>
            <a:endParaRPr lang="pt-BR" sz="3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Forma livre 4"/>
          <p:cNvSpPr/>
          <p:nvPr/>
        </p:nvSpPr>
        <p:spPr>
          <a:xfrm>
            <a:off x="0" y="261001"/>
            <a:ext cx="12191999" cy="53237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641" tIns="40816" rIns="81641" bIns="40816" anchorCtr="1"/>
          <a:lstStyle/>
          <a:p>
            <a:pPr algn="ctr"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903" b="1" kern="0" dirty="0" smtClean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Competências do Serviço Florestal Brasileiro</a:t>
            </a:r>
            <a:endParaRPr lang="pt-BR" sz="2903" b="1" kern="0" dirty="0">
              <a:solidFill>
                <a:srgbClr val="008000"/>
              </a:solidFill>
              <a:latin typeface="Verdana" pitchFamily="34"/>
              <a:ea typeface="Arial Unicode MS" pitchFamily="34"/>
              <a:cs typeface="Arial Unicode MS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03207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981635" y="1593002"/>
            <a:ext cx="10067365" cy="249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/>
          <a:p>
            <a:pPr algn="ctr"/>
            <a:endParaRPr lang="pt-BR" altLang="pt-BR" sz="3991" b="1" dirty="0">
              <a:solidFill>
                <a:srgbClr val="0066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altLang="pt-BR" sz="3991" b="1" dirty="0">
                <a:solidFill>
                  <a:srgbClr val="00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MÓDULO DE </a:t>
            </a:r>
            <a:r>
              <a:rPr lang="pt-BR" altLang="pt-BR" sz="3991" b="1" dirty="0" smtClean="0">
                <a:solidFill>
                  <a:srgbClr val="00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REGULARIZAÇÃO AMBIENTAL</a:t>
            </a:r>
            <a:endParaRPr lang="pt-BR" altLang="pt-BR" sz="3991" b="1" dirty="0">
              <a:solidFill>
                <a:srgbClr val="0066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BR" altLang="pt-BR" sz="3991" b="1" dirty="0">
              <a:solidFill>
                <a:srgbClr val="0066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altLang="pt-BR" sz="3628" b="1" dirty="0" smtClean="0">
                <a:solidFill>
                  <a:srgbClr val="00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Programa de Regularização Ambiental - PRA</a:t>
            </a:r>
            <a:endParaRPr lang="en-US" altLang="pt-BR" sz="3628" dirty="0"/>
          </a:p>
        </p:txBody>
      </p:sp>
    </p:spTree>
    <p:extLst>
      <p:ext uri="{BB962C8B-B14F-4D97-AF65-F5344CB8AC3E}">
        <p14:creationId xmlns:p14="http://schemas.microsoft.com/office/powerpoint/2010/main" val="73607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m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" y="0"/>
            <a:ext cx="12187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6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"/>
            <a:ext cx="12192000" cy="684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9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47"/>
            <a:ext cx="12192000" cy="684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8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65"/>
            <a:ext cx="12192000" cy="681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25"/>
            <a:ext cx="12192000" cy="68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65"/>
            <a:ext cx="12192000" cy="681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3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11"/>
            <a:ext cx="12192000" cy="683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7936" cy="7360712"/>
          </a:xfrm>
          <a:prstGeom prst="rect">
            <a:avLst/>
          </a:prstGeom>
        </p:spPr>
      </p:pic>
      <p:sp>
        <p:nvSpPr>
          <p:cNvPr id="3" name="Forma livre 4"/>
          <p:cNvSpPr/>
          <p:nvPr/>
        </p:nvSpPr>
        <p:spPr>
          <a:xfrm>
            <a:off x="3449053" y="261001"/>
            <a:ext cx="8742946" cy="95787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641" tIns="40816" rIns="81641" bIns="40816" anchorCtr="1"/>
          <a:lstStyle/>
          <a:p>
            <a:pPr algn="r"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903" b="1" kern="0" dirty="0" smtClean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Compensação da Reserva Legal</a:t>
            </a:r>
            <a:endParaRPr lang="pt-BR" sz="2903" b="1" kern="0" dirty="0">
              <a:solidFill>
                <a:srgbClr val="008000"/>
              </a:solidFill>
              <a:latin typeface="Verdana" pitchFamily="34"/>
              <a:ea typeface="Arial Unicode MS" pitchFamily="34"/>
              <a:cs typeface="Arial Unicode MS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4812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911" y="0"/>
            <a:ext cx="12362915" cy="6208620"/>
          </a:xfrm>
          <a:prstGeom prst="rect">
            <a:avLst/>
          </a:prstGeom>
        </p:spPr>
      </p:pic>
      <p:sp>
        <p:nvSpPr>
          <p:cNvPr id="3" name="Forma livre 4"/>
          <p:cNvSpPr/>
          <p:nvPr/>
        </p:nvSpPr>
        <p:spPr>
          <a:xfrm>
            <a:off x="1010654" y="3357123"/>
            <a:ext cx="7555830" cy="95787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641" tIns="40816" rIns="81641" bIns="40816" anchorCtr="1"/>
          <a:lstStyle/>
          <a:p>
            <a:pPr algn="r"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400" b="1" kern="0" dirty="0" smtClean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Alternativas de compensação</a:t>
            </a:r>
            <a:endParaRPr lang="pt-BR" sz="2400" b="1" kern="0" dirty="0">
              <a:solidFill>
                <a:srgbClr val="008000"/>
              </a:solidFill>
              <a:latin typeface="Verdana" pitchFamily="34"/>
              <a:ea typeface="Arial Unicode MS" pitchFamily="34"/>
              <a:cs typeface="Arial Unicode MS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84170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de cantos arredondados 19"/>
          <p:cNvSpPr/>
          <p:nvPr/>
        </p:nvSpPr>
        <p:spPr>
          <a:xfrm>
            <a:off x="5368705" y="1140738"/>
            <a:ext cx="6383792" cy="473605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Art. 1º-A. 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Estabelece normas gerais sobre a proteção da 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vegetação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áreas de 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Preservação Permanente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 as áreas de 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Reserva Legal 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[...].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Art. 29.  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É criado o 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Cadastro Ambiental Rural - CAR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no âmbito do Sistema Nacional de Informação sobre Meio Ambiente – SINIMA [...]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§ 1º. 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inscrição do imóvel rural no CAR deverá ser feita, preferencialmente, no 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órgão ambiental municipal ou estadual 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[...].</a:t>
            </a:r>
          </a:p>
        </p:txBody>
      </p:sp>
      <p:cxnSp>
        <p:nvCxnSpPr>
          <p:cNvPr id="21" name="Conector reto 20"/>
          <p:cNvCxnSpPr/>
          <p:nvPr/>
        </p:nvCxnSpPr>
        <p:spPr>
          <a:xfrm>
            <a:off x="1406027" y="2461363"/>
            <a:ext cx="0" cy="259200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2" name="Retângulo de cantos arredondados 21"/>
          <p:cNvSpPr/>
          <p:nvPr/>
        </p:nvSpPr>
        <p:spPr>
          <a:xfrm>
            <a:off x="1138361" y="2150324"/>
            <a:ext cx="4007981" cy="5400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Legislações aplicadas ao CAR</a:t>
            </a:r>
          </a:p>
        </p:txBody>
      </p:sp>
      <p:sp>
        <p:nvSpPr>
          <p:cNvPr id="23" name="Retângulo de cantos arredondados 22"/>
          <p:cNvSpPr/>
          <p:nvPr/>
        </p:nvSpPr>
        <p:spPr>
          <a:xfrm>
            <a:off x="1258007" y="2768383"/>
            <a:ext cx="3888335" cy="4968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Lei nº 12.651/2012</a:t>
            </a:r>
          </a:p>
        </p:txBody>
      </p:sp>
      <p:grpSp>
        <p:nvGrpSpPr>
          <p:cNvPr id="24" name="Grupo 23"/>
          <p:cNvGrpSpPr/>
          <p:nvPr/>
        </p:nvGrpSpPr>
        <p:grpSpPr>
          <a:xfrm>
            <a:off x="1087889" y="2736850"/>
            <a:ext cx="648000" cy="648000"/>
            <a:chOff x="211500" y="468378"/>
            <a:chExt cx="1012961" cy="1013900"/>
          </a:xfrm>
        </p:grpSpPr>
        <p:sp>
          <p:nvSpPr>
            <p:cNvPr id="25" name="Elipse 24"/>
            <p:cNvSpPr/>
            <p:nvPr/>
          </p:nvSpPr>
          <p:spPr>
            <a:xfrm>
              <a:off x="267981" y="468378"/>
              <a:ext cx="900000" cy="9000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Imagem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00" y="722559"/>
              <a:ext cx="1012961" cy="759719"/>
            </a:xfrm>
            <a:prstGeom prst="rect">
              <a:avLst/>
            </a:prstGeom>
          </p:spPr>
        </p:pic>
      </p:grpSp>
      <p:sp>
        <p:nvSpPr>
          <p:cNvPr id="27" name="Retângulo de cantos arredondados 26"/>
          <p:cNvSpPr/>
          <p:nvPr/>
        </p:nvSpPr>
        <p:spPr>
          <a:xfrm>
            <a:off x="1258007" y="3383061"/>
            <a:ext cx="3888335" cy="4968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Decreto nº 7.830/2012</a:t>
            </a:r>
          </a:p>
        </p:txBody>
      </p:sp>
      <p:sp>
        <p:nvSpPr>
          <p:cNvPr id="28" name="Elipse 27"/>
          <p:cNvSpPr/>
          <p:nvPr/>
        </p:nvSpPr>
        <p:spPr>
          <a:xfrm>
            <a:off x="1124020" y="3351528"/>
            <a:ext cx="575738" cy="575205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2" cstate="print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89" y="3513979"/>
            <a:ext cx="648000" cy="485549"/>
          </a:xfrm>
          <a:prstGeom prst="rect">
            <a:avLst/>
          </a:prstGeom>
        </p:spPr>
      </p:pic>
      <p:sp>
        <p:nvSpPr>
          <p:cNvPr id="30" name="Retângulo de cantos arredondados 29"/>
          <p:cNvSpPr/>
          <p:nvPr/>
        </p:nvSpPr>
        <p:spPr>
          <a:xfrm>
            <a:off x="1258007" y="4009558"/>
            <a:ext cx="3888335" cy="4968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- MMA nº 02/2014</a:t>
            </a:r>
          </a:p>
        </p:txBody>
      </p:sp>
      <p:sp>
        <p:nvSpPr>
          <p:cNvPr id="31" name="Elipse 30"/>
          <p:cNvSpPr/>
          <p:nvPr/>
        </p:nvSpPr>
        <p:spPr>
          <a:xfrm>
            <a:off x="1124020" y="3978025"/>
            <a:ext cx="575738" cy="575205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2" cstate="print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89" y="4140476"/>
            <a:ext cx="648000" cy="485549"/>
          </a:xfrm>
          <a:prstGeom prst="rect">
            <a:avLst/>
          </a:prstGeom>
        </p:spPr>
      </p:pic>
      <p:sp>
        <p:nvSpPr>
          <p:cNvPr id="33" name="Retângulo de cantos arredondados 32"/>
          <p:cNvSpPr/>
          <p:nvPr/>
        </p:nvSpPr>
        <p:spPr>
          <a:xfrm>
            <a:off x="1258007" y="4640465"/>
            <a:ext cx="3888335" cy="4968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Decreto nº 8.235/2014</a:t>
            </a:r>
          </a:p>
        </p:txBody>
      </p:sp>
      <p:sp>
        <p:nvSpPr>
          <p:cNvPr id="34" name="Elipse 33"/>
          <p:cNvSpPr/>
          <p:nvPr/>
        </p:nvSpPr>
        <p:spPr>
          <a:xfrm>
            <a:off x="1124020" y="4608932"/>
            <a:ext cx="575738" cy="575205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Imagem 34"/>
          <p:cNvPicPr>
            <a:picLocks noChangeAspect="1"/>
          </p:cNvPicPr>
          <p:nvPr/>
        </p:nvPicPr>
        <p:blipFill>
          <a:blip r:embed="rId2" cstate="print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89" y="4771383"/>
            <a:ext cx="648000" cy="485549"/>
          </a:xfrm>
          <a:prstGeom prst="rect">
            <a:avLst/>
          </a:prstGeom>
        </p:spPr>
      </p:pic>
      <p:sp>
        <p:nvSpPr>
          <p:cNvPr id="36" name="Forma livre 35"/>
          <p:cNvSpPr/>
          <p:nvPr/>
        </p:nvSpPr>
        <p:spPr>
          <a:xfrm>
            <a:off x="0" y="261001"/>
            <a:ext cx="12191999" cy="53237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641" tIns="40816" rIns="81641" bIns="40816" anchorCtr="1"/>
          <a:lstStyle/>
          <a:p>
            <a:pPr algn="ctr"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903" b="1" kern="0" dirty="0" smtClean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Cadastro Ambiental Rural - CAR</a:t>
            </a:r>
            <a:endParaRPr lang="pt-BR" sz="2903" b="1" kern="0" dirty="0">
              <a:solidFill>
                <a:srgbClr val="008000"/>
              </a:solidFill>
              <a:latin typeface="Verdana" pitchFamily="34"/>
              <a:ea typeface="Arial Unicode MS" pitchFamily="34"/>
              <a:cs typeface="Arial Unicode MS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6785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126"/>
            <a:ext cx="12192000" cy="6260827"/>
          </a:xfrm>
          <a:prstGeom prst="rect">
            <a:avLst/>
          </a:prstGeom>
        </p:spPr>
      </p:pic>
      <p:sp>
        <p:nvSpPr>
          <p:cNvPr id="3" name="Forma livre 4"/>
          <p:cNvSpPr/>
          <p:nvPr/>
        </p:nvSpPr>
        <p:spPr>
          <a:xfrm>
            <a:off x="2459952" y="1924340"/>
            <a:ext cx="7042484" cy="95787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641" tIns="40816" rIns="81641" bIns="40816" anchorCtr="1"/>
          <a:lstStyle/>
          <a:p>
            <a:pPr algn="r"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600" b="1" kern="0" dirty="0" smtClean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Cota de Reserva Ambiental CRA</a:t>
            </a:r>
            <a:endParaRPr lang="pt-BR" sz="2600" b="1" kern="0" dirty="0">
              <a:solidFill>
                <a:srgbClr val="008000"/>
              </a:solidFill>
              <a:latin typeface="Verdana" pitchFamily="34"/>
              <a:ea typeface="Arial Unicode MS" pitchFamily="34"/>
              <a:cs typeface="Arial Unicode MS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79744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9"/>
          <a:stretch/>
        </p:blipFill>
        <p:spPr>
          <a:xfrm>
            <a:off x="0" y="0"/>
            <a:ext cx="12192000" cy="603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2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85"/>
          <a:stretch/>
        </p:blipFill>
        <p:spPr>
          <a:xfrm>
            <a:off x="0" y="0"/>
            <a:ext cx="12192000" cy="6058968"/>
          </a:xfrm>
          <a:prstGeom prst="rect">
            <a:avLst/>
          </a:prstGeom>
        </p:spPr>
      </p:pic>
      <p:sp>
        <p:nvSpPr>
          <p:cNvPr id="3" name="Forma livre 4"/>
          <p:cNvSpPr/>
          <p:nvPr/>
        </p:nvSpPr>
        <p:spPr>
          <a:xfrm>
            <a:off x="3449053" y="261001"/>
            <a:ext cx="8742946" cy="95787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641" tIns="40816" rIns="81641" bIns="40816" anchorCtr="1"/>
          <a:lstStyle/>
          <a:p>
            <a:pPr algn="r"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903" b="1" kern="0" dirty="0" smtClean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Sanções Administrativas</a:t>
            </a:r>
            <a:endParaRPr lang="pt-BR" sz="2903" b="1" kern="0" dirty="0">
              <a:solidFill>
                <a:srgbClr val="008000"/>
              </a:solidFill>
              <a:latin typeface="Verdana" pitchFamily="34"/>
              <a:ea typeface="Arial Unicode MS" pitchFamily="34"/>
              <a:cs typeface="Arial Unicode MS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24144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28"/>
          <a:stretch/>
        </p:blipFill>
        <p:spPr>
          <a:xfrm>
            <a:off x="-1" y="0"/>
            <a:ext cx="12133973" cy="6084606"/>
          </a:xfrm>
          <a:prstGeom prst="rect">
            <a:avLst/>
          </a:prstGeom>
        </p:spPr>
      </p:pic>
      <p:sp>
        <p:nvSpPr>
          <p:cNvPr id="3" name="Forma livre 4"/>
          <p:cNvSpPr/>
          <p:nvPr/>
        </p:nvSpPr>
        <p:spPr>
          <a:xfrm>
            <a:off x="2310064" y="2972115"/>
            <a:ext cx="8742946" cy="95787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641" tIns="40816" rIns="81641" bIns="40816" anchorCtr="1"/>
          <a:lstStyle/>
          <a:p>
            <a:pPr algn="r"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903" b="1" kern="0" dirty="0" smtClean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Detalhamento do Auto de </a:t>
            </a:r>
            <a:r>
              <a:rPr lang="pt-BR" sz="2903" b="1" kern="0" dirty="0" smtClean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Infração e do Termo de Embargo</a:t>
            </a:r>
            <a:endParaRPr lang="pt-BR" sz="2903" b="1" kern="0" dirty="0">
              <a:solidFill>
                <a:srgbClr val="008000"/>
              </a:solidFill>
              <a:latin typeface="Verdana" pitchFamily="34"/>
              <a:ea typeface="Arial Unicode MS" pitchFamily="34"/>
              <a:cs typeface="Arial Unicode MS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423892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5410"/>
            <a:ext cx="5977765" cy="488599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05" y="831477"/>
            <a:ext cx="5834212" cy="528367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83" y="5292667"/>
            <a:ext cx="5731995" cy="1129328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003300" y="1695450"/>
            <a:ext cx="752475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4716462" y="1866900"/>
            <a:ext cx="52070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371475" y="1876425"/>
            <a:ext cx="219075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Forma livre 7"/>
          <p:cNvSpPr/>
          <p:nvPr/>
        </p:nvSpPr>
        <p:spPr>
          <a:xfrm>
            <a:off x="0" y="188577"/>
            <a:ext cx="12191999" cy="57151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641" tIns="40816" rIns="81641" bIns="40816" anchorCtr="1"/>
          <a:lstStyle/>
          <a:p>
            <a:pPr algn="ctr"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903" b="1" kern="0" dirty="0" smtClean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Proposta </a:t>
            </a:r>
            <a:r>
              <a:rPr lang="pt-BR" sz="2903" b="1" kern="0" dirty="0" smtClean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de </a:t>
            </a:r>
            <a:r>
              <a:rPr lang="pt-BR" sz="2903" b="1" kern="0" dirty="0" smtClean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adesão ao PRA</a:t>
            </a:r>
            <a:endParaRPr lang="pt-BR" sz="2903" b="1" kern="0" dirty="0">
              <a:solidFill>
                <a:srgbClr val="008000"/>
              </a:solidFill>
              <a:latin typeface="Verdana" pitchFamily="34"/>
              <a:ea typeface="Arial Unicode MS" pitchFamily="34"/>
              <a:cs typeface="Arial Unicode MS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30222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5" y="734937"/>
            <a:ext cx="12112999" cy="4785646"/>
          </a:xfrm>
          <a:prstGeom prst="rect">
            <a:avLst/>
          </a:prstGeom>
        </p:spPr>
      </p:pic>
      <p:sp>
        <p:nvSpPr>
          <p:cNvPr id="4" name="Forma livre 7"/>
          <p:cNvSpPr/>
          <p:nvPr/>
        </p:nvSpPr>
        <p:spPr>
          <a:xfrm>
            <a:off x="0" y="188577"/>
            <a:ext cx="12191999" cy="57151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641" tIns="40816" rIns="81641" bIns="40816" anchorCtr="1"/>
          <a:lstStyle/>
          <a:p>
            <a:pPr algn="ctr"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903" b="1" kern="0" dirty="0" smtClean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Envio da proposta e Termo de Compromisso</a:t>
            </a:r>
            <a:endParaRPr lang="pt-BR" sz="2903" b="1" kern="0" dirty="0">
              <a:solidFill>
                <a:srgbClr val="008000"/>
              </a:solidFill>
              <a:latin typeface="Verdana" pitchFamily="34"/>
              <a:ea typeface="Arial Unicode MS" pitchFamily="34"/>
              <a:cs typeface="Arial Unicode MS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0214807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981635" y="1593002"/>
            <a:ext cx="10067365" cy="305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/>
          <a:p>
            <a:pPr algn="ctr"/>
            <a:endParaRPr lang="pt-BR" altLang="pt-BR" sz="3991" b="1" dirty="0">
              <a:solidFill>
                <a:srgbClr val="0066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altLang="pt-BR" sz="3991" b="1" dirty="0">
                <a:solidFill>
                  <a:srgbClr val="00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MÓDULO DE </a:t>
            </a:r>
            <a:r>
              <a:rPr lang="pt-BR" altLang="pt-BR" sz="3991" b="1" dirty="0" smtClean="0">
                <a:solidFill>
                  <a:srgbClr val="00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MONITORAMENTO</a:t>
            </a:r>
            <a:endParaRPr lang="pt-BR" altLang="pt-BR" sz="3991" b="1" dirty="0">
              <a:solidFill>
                <a:srgbClr val="0066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BR" altLang="pt-BR" sz="3991" b="1" dirty="0">
              <a:solidFill>
                <a:srgbClr val="0066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altLang="pt-BR" sz="3628" b="1" dirty="0" smtClean="0">
                <a:solidFill>
                  <a:srgbClr val="00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Análise da dinâmica de supressão e de recomposição da vegetação</a:t>
            </a:r>
            <a:endParaRPr lang="en-US" altLang="pt-BR" sz="3628" dirty="0"/>
          </a:p>
        </p:txBody>
      </p:sp>
    </p:spTree>
    <p:extLst>
      <p:ext uri="{BB962C8B-B14F-4D97-AF65-F5344CB8AC3E}">
        <p14:creationId xmlns:p14="http://schemas.microsoft.com/office/powerpoint/2010/main" val="340282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edro.salles\AppData\Local\Skitch\Captura_de_tela_082817_054537_P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268"/>
            <a:ext cx="12192000" cy="572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89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edro.salles\AppData\Local\Skitch\Captura_de_tela_082817_054623_P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187"/>
            <a:ext cx="12192000" cy="571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97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edro.salles\AppData\Local\Skitch\Captura_de_tela_082817_055754_P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276"/>
            <a:ext cx="12192000" cy="57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01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ector reto 20"/>
          <p:cNvCxnSpPr/>
          <p:nvPr/>
        </p:nvCxnSpPr>
        <p:spPr>
          <a:xfrm>
            <a:off x="1406027" y="2461363"/>
            <a:ext cx="0" cy="259200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2" name="Retângulo de cantos arredondados 21"/>
          <p:cNvSpPr/>
          <p:nvPr/>
        </p:nvSpPr>
        <p:spPr>
          <a:xfrm>
            <a:off x="1138361" y="2150324"/>
            <a:ext cx="4007981" cy="5400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Legislações aplicadas ao CAR</a:t>
            </a:r>
          </a:p>
        </p:txBody>
      </p:sp>
      <p:sp>
        <p:nvSpPr>
          <p:cNvPr id="23" name="Retângulo de cantos arredondados 22"/>
          <p:cNvSpPr/>
          <p:nvPr/>
        </p:nvSpPr>
        <p:spPr>
          <a:xfrm>
            <a:off x="1258007" y="2768383"/>
            <a:ext cx="3888335" cy="4968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Lei nº 12.651/2012</a:t>
            </a:r>
          </a:p>
        </p:txBody>
      </p:sp>
      <p:grpSp>
        <p:nvGrpSpPr>
          <p:cNvPr id="24" name="Grupo 23"/>
          <p:cNvGrpSpPr/>
          <p:nvPr/>
        </p:nvGrpSpPr>
        <p:grpSpPr>
          <a:xfrm>
            <a:off x="1087889" y="2736850"/>
            <a:ext cx="648000" cy="648000"/>
            <a:chOff x="211500" y="468378"/>
            <a:chExt cx="1012961" cy="1013900"/>
          </a:xfrm>
        </p:grpSpPr>
        <p:sp>
          <p:nvSpPr>
            <p:cNvPr id="25" name="Elipse 24"/>
            <p:cNvSpPr/>
            <p:nvPr/>
          </p:nvSpPr>
          <p:spPr>
            <a:xfrm>
              <a:off x="267981" y="468378"/>
              <a:ext cx="900000" cy="9000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Imagem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00" y="722559"/>
              <a:ext cx="1012961" cy="759719"/>
            </a:xfrm>
            <a:prstGeom prst="rect">
              <a:avLst/>
            </a:prstGeom>
          </p:spPr>
        </p:pic>
      </p:grpSp>
      <p:sp>
        <p:nvSpPr>
          <p:cNvPr id="27" name="Retângulo de cantos arredondados 26"/>
          <p:cNvSpPr/>
          <p:nvPr/>
        </p:nvSpPr>
        <p:spPr>
          <a:xfrm>
            <a:off x="1258007" y="3383061"/>
            <a:ext cx="3888335" cy="4968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Decreto nº 7.830/2012</a:t>
            </a:r>
          </a:p>
        </p:txBody>
      </p:sp>
      <p:sp>
        <p:nvSpPr>
          <p:cNvPr id="28" name="Elipse 27"/>
          <p:cNvSpPr/>
          <p:nvPr/>
        </p:nvSpPr>
        <p:spPr>
          <a:xfrm>
            <a:off x="1124020" y="3351528"/>
            <a:ext cx="575738" cy="575205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2" cstate="print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89" y="3513979"/>
            <a:ext cx="648000" cy="485549"/>
          </a:xfrm>
          <a:prstGeom prst="rect">
            <a:avLst/>
          </a:prstGeom>
        </p:spPr>
      </p:pic>
      <p:sp>
        <p:nvSpPr>
          <p:cNvPr id="30" name="Retângulo de cantos arredondados 29"/>
          <p:cNvSpPr/>
          <p:nvPr/>
        </p:nvSpPr>
        <p:spPr>
          <a:xfrm>
            <a:off x="1258007" y="4009558"/>
            <a:ext cx="3888335" cy="4968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- MMA nº 02/2014</a:t>
            </a:r>
          </a:p>
        </p:txBody>
      </p:sp>
      <p:sp>
        <p:nvSpPr>
          <p:cNvPr id="31" name="Elipse 30"/>
          <p:cNvSpPr/>
          <p:nvPr/>
        </p:nvSpPr>
        <p:spPr>
          <a:xfrm>
            <a:off x="1124020" y="3978025"/>
            <a:ext cx="575738" cy="575205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2" cstate="print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89" y="4140476"/>
            <a:ext cx="648000" cy="485549"/>
          </a:xfrm>
          <a:prstGeom prst="rect">
            <a:avLst/>
          </a:prstGeom>
        </p:spPr>
      </p:pic>
      <p:sp>
        <p:nvSpPr>
          <p:cNvPr id="33" name="Retângulo de cantos arredondados 32"/>
          <p:cNvSpPr/>
          <p:nvPr/>
        </p:nvSpPr>
        <p:spPr>
          <a:xfrm>
            <a:off x="1258007" y="4640465"/>
            <a:ext cx="3888335" cy="4968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Decreto nº 8.235/2014</a:t>
            </a:r>
          </a:p>
        </p:txBody>
      </p:sp>
      <p:sp>
        <p:nvSpPr>
          <p:cNvPr id="34" name="Elipse 33"/>
          <p:cNvSpPr/>
          <p:nvPr/>
        </p:nvSpPr>
        <p:spPr>
          <a:xfrm>
            <a:off x="1124020" y="4608932"/>
            <a:ext cx="575738" cy="575205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Imagem 34"/>
          <p:cNvPicPr>
            <a:picLocks noChangeAspect="1"/>
          </p:cNvPicPr>
          <p:nvPr/>
        </p:nvPicPr>
        <p:blipFill>
          <a:blip r:embed="rId2" cstate="print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89" y="4771383"/>
            <a:ext cx="648000" cy="485549"/>
          </a:xfrm>
          <a:prstGeom prst="rect">
            <a:avLst/>
          </a:prstGeom>
        </p:spPr>
      </p:pic>
      <p:sp>
        <p:nvSpPr>
          <p:cNvPr id="36" name="Forma livre 35"/>
          <p:cNvSpPr/>
          <p:nvPr/>
        </p:nvSpPr>
        <p:spPr>
          <a:xfrm>
            <a:off x="0" y="261001"/>
            <a:ext cx="12191999" cy="53237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641" tIns="40816" rIns="81641" bIns="40816" anchorCtr="1"/>
          <a:lstStyle/>
          <a:p>
            <a:pPr algn="ctr"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903" b="1" kern="0" dirty="0" smtClean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Cadastro Ambiental Rural - CAR</a:t>
            </a:r>
            <a:endParaRPr lang="pt-BR" sz="2903" b="1" kern="0" dirty="0">
              <a:solidFill>
                <a:srgbClr val="008000"/>
              </a:solidFill>
              <a:latin typeface="Verdana" pitchFamily="34"/>
              <a:ea typeface="Arial Unicode MS" pitchFamily="34"/>
              <a:cs typeface="Arial Unicode MS" pitchFamily="34"/>
            </a:endParaRP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5459240" y="950615"/>
            <a:ext cx="6289062" cy="489785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Art. 12.  Todo imóvel rural deve manter 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área com cobertura de 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vegetação nativa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, a título de 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Reserva Legal 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[...].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Art. 14 § 1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º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  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O órgão estadual integrante do SISNAMA ou instituição por ele habilitada deverá 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aprovar a localização da Reserva Legal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 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após a inclusão do imóvel no CAR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, conforme o art. 29 desta Lei.</a:t>
            </a:r>
            <a:endParaRPr kumimoji="0" lang="pt-BR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0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edro.salles\AppData\Local\Skitch\Captura_de_tela_082817_055902_P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805"/>
            <a:ext cx="12192000" cy="571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27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edro.salles\AppData\Local\Skitch\Captura_de_tela_082817_060059_P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997"/>
            <a:ext cx="12192000" cy="571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35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pedro.salles\AppData\Local\Skitch\Captura_de_tela_082817_060242_P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858"/>
            <a:ext cx="12192000" cy="570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4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3"/>
          <p:cNvSpPr txBox="1">
            <a:spLocks noChangeArrowheads="1"/>
          </p:cNvSpPr>
          <p:nvPr/>
        </p:nvSpPr>
        <p:spPr bwMode="auto">
          <a:xfrm>
            <a:off x="3497657" y="861938"/>
            <a:ext cx="8244688" cy="4147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/>
          <a:p>
            <a:pPr algn="ctr"/>
            <a:endParaRPr lang="pt-BR" altLang="pt-BR" sz="3991" b="1" dirty="0">
              <a:solidFill>
                <a:srgbClr val="0066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altLang="pt-BR" sz="3991" b="1" dirty="0" smtClean="0">
                <a:solidFill>
                  <a:srgbClr val="00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OBRIGADO!</a:t>
            </a:r>
            <a:endParaRPr lang="pt-BR" altLang="pt-BR" sz="3991" b="1" dirty="0">
              <a:solidFill>
                <a:srgbClr val="0066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BR" altLang="pt-BR" sz="3991" b="1" dirty="0" smtClean="0">
              <a:solidFill>
                <a:srgbClr val="0066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altLang="pt-BR" sz="3991" b="1" dirty="0" smtClean="0">
                <a:solidFill>
                  <a:srgbClr val="00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Raimundo </a:t>
            </a:r>
            <a:r>
              <a:rPr lang="pt-BR" altLang="pt-BR" sz="3991" b="1" dirty="0" err="1" smtClean="0">
                <a:solidFill>
                  <a:srgbClr val="00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Deusdará</a:t>
            </a:r>
            <a:r>
              <a:rPr lang="pt-BR" altLang="pt-BR" sz="3991" b="1" dirty="0" smtClean="0">
                <a:solidFill>
                  <a:srgbClr val="00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Filho</a:t>
            </a:r>
          </a:p>
          <a:p>
            <a:pPr algn="ctr"/>
            <a:endParaRPr lang="pt-BR" altLang="pt-BR" sz="3991" b="1" dirty="0" smtClean="0">
              <a:solidFill>
                <a:srgbClr val="0066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altLang="pt-BR" sz="3200" b="1" dirty="0" smtClean="0">
                <a:solidFill>
                  <a:srgbClr val="00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Diretor Geral</a:t>
            </a:r>
          </a:p>
          <a:p>
            <a:pPr algn="ctr"/>
            <a:r>
              <a:rPr lang="pt-BR" altLang="pt-BR" sz="3200" b="1" dirty="0" smtClean="0">
                <a:solidFill>
                  <a:srgbClr val="00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Serviço Florestal Brasileiro</a:t>
            </a:r>
            <a:endParaRPr lang="pt-BR" altLang="pt-BR" sz="3200" b="1" dirty="0">
              <a:solidFill>
                <a:srgbClr val="0066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pedro.salles\AppData\Local\Skitch\Captura_de_tela_082117_043949_P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06" y="2320978"/>
            <a:ext cx="3289051" cy="180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07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ector reto 20"/>
          <p:cNvCxnSpPr/>
          <p:nvPr/>
        </p:nvCxnSpPr>
        <p:spPr>
          <a:xfrm>
            <a:off x="1406027" y="2461363"/>
            <a:ext cx="0" cy="259200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2" name="Retângulo de cantos arredondados 21"/>
          <p:cNvSpPr/>
          <p:nvPr/>
        </p:nvSpPr>
        <p:spPr>
          <a:xfrm>
            <a:off x="1138361" y="2150324"/>
            <a:ext cx="4007981" cy="5400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Legislações aplicadas ao CAR</a:t>
            </a:r>
          </a:p>
        </p:txBody>
      </p:sp>
      <p:sp>
        <p:nvSpPr>
          <p:cNvPr id="23" name="Retângulo de cantos arredondados 22"/>
          <p:cNvSpPr/>
          <p:nvPr/>
        </p:nvSpPr>
        <p:spPr>
          <a:xfrm>
            <a:off x="1258007" y="2768383"/>
            <a:ext cx="3888335" cy="4968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Lei nº 12.651/2012</a:t>
            </a:r>
          </a:p>
        </p:txBody>
      </p:sp>
      <p:grpSp>
        <p:nvGrpSpPr>
          <p:cNvPr id="24" name="Grupo 23"/>
          <p:cNvGrpSpPr/>
          <p:nvPr/>
        </p:nvGrpSpPr>
        <p:grpSpPr>
          <a:xfrm>
            <a:off x="1087889" y="2736850"/>
            <a:ext cx="648000" cy="648000"/>
            <a:chOff x="211500" y="468378"/>
            <a:chExt cx="1012961" cy="1013900"/>
          </a:xfrm>
        </p:grpSpPr>
        <p:sp>
          <p:nvSpPr>
            <p:cNvPr id="25" name="Elipse 24"/>
            <p:cNvSpPr/>
            <p:nvPr/>
          </p:nvSpPr>
          <p:spPr>
            <a:xfrm>
              <a:off x="267981" y="468378"/>
              <a:ext cx="900000" cy="9000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Imagem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00" y="722559"/>
              <a:ext cx="1012961" cy="759719"/>
            </a:xfrm>
            <a:prstGeom prst="rect">
              <a:avLst/>
            </a:prstGeom>
          </p:spPr>
        </p:pic>
      </p:grpSp>
      <p:sp>
        <p:nvSpPr>
          <p:cNvPr id="27" name="Retângulo de cantos arredondados 26"/>
          <p:cNvSpPr/>
          <p:nvPr/>
        </p:nvSpPr>
        <p:spPr>
          <a:xfrm>
            <a:off x="1258007" y="3383061"/>
            <a:ext cx="3888335" cy="4968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Decreto nº 7.830/2012</a:t>
            </a:r>
          </a:p>
        </p:txBody>
      </p:sp>
      <p:sp>
        <p:nvSpPr>
          <p:cNvPr id="28" name="Elipse 27"/>
          <p:cNvSpPr/>
          <p:nvPr/>
        </p:nvSpPr>
        <p:spPr>
          <a:xfrm>
            <a:off x="1124020" y="3351528"/>
            <a:ext cx="575738" cy="575205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2" cstate="print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89" y="3513979"/>
            <a:ext cx="648000" cy="485549"/>
          </a:xfrm>
          <a:prstGeom prst="rect">
            <a:avLst/>
          </a:prstGeom>
        </p:spPr>
      </p:pic>
      <p:sp>
        <p:nvSpPr>
          <p:cNvPr id="30" name="Retângulo de cantos arredondados 29"/>
          <p:cNvSpPr/>
          <p:nvPr/>
        </p:nvSpPr>
        <p:spPr>
          <a:xfrm>
            <a:off x="1258007" y="4009558"/>
            <a:ext cx="3888335" cy="4968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- MMA nº 02/2014</a:t>
            </a:r>
          </a:p>
        </p:txBody>
      </p:sp>
      <p:sp>
        <p:nvSpPr>
          <p:cNvPr id="31" name="Elipse 30"/>
          <p:cNvSpPr/>
          <p:nvPr/>
        </p:nvSpPr>
        <p:spPr>
          <a:xfrm>
            <a:off x="1124020" y="3978025"/>
            <a:ext cx="575738" cy="575205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2" cstate="print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89" y="4140476"/>
            <a:ext cx="648000" cy="485549"/>
          </a:xfrm>
          <a:prstGeom prst="rect">
            <a:avLst/>
          </a:prstGeom>
        </p:spPr>
      </p:pic>
      <p:sp>
        <p:nvSpPr>
          <p:cNvPr id="33" name="Retângulo de cantos arredondados 32"/>
          <p:cNvSpPr/>
          <p:nvPr/>
        </p:nvSpPr>
        <p:spPr>
          <a:xfrm>
            <a:off x="1258007" y="4640465"/>
            <a:ext cx="3888335" cy="4968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Decreto nº 8.235/2014</a:t>
            </a:r>
          </a:p>
        </p:txBody>
      </p:sp>
      <p:sp>
        <p:nvSpPr>
          <p:cNvPr id="34" name="Elipse 33"/>
          <p:cNvSpPr/>
          <p:nvPr/>
        </p:nvSpPr>
        <p:spPr>
          <a:xfrm>
            <a:off x="1124020" y="4608932"/>
            <a:ext cx="575738" cy="575205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Imagem 34"/>
          <p:cNvPicPr>
            <a:picLocks noChangeAspect="1"/>
          </p:cNvPicPr>
          <p:nvPr/>
        </p:nvPicPr>
        <p:blipFill>
          <a:blip r:embed="rId2" cstate="print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89" y="4771383"/>
            <a:ext cx="648000" cy="485549"/>
          </a:xfrm>
          <a:prstGeom prst="rect">
            <a:avLst/>
          </a:prstGeom>
        </p:spPr>
      </p:pic>
      <p:sp>
        <p:nvSpPr>
          <p:cNvPr id="36" name="Forma livre 35"/>
          <p:cNvSpPr/>
          <p:nvPr/>
        </p:nvSpPr>
        <p:spPr>
          <a:xfrm>
            <a:off x="0" y="261001"/>
            <a:ext cx="12191999" cy="53237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641" tIns="40816" rIns="81641" bIns="40816" anchorCtr="1"/>
          <a:lstStyle/>
          <a:p>
            <a:pPr algn="ctr"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903" b="1" kern="0" dirty="0" smtClean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Programa de Regularização Ambiental - PRA</a:t>
            </a:r>
            <a:endParaRPr lang="pt-BR" sz="2903" b="1" kern="0" dirty="0">
              <a:solidFill>
                <a:srgbClr val="008000"/>
              </a:solidFill>
              <a:latin typeface="Verdana" pitchFamily="34"/>
              <a:ea typeface="Arial Unicode MS" pitchFamily="34"/>
              <a:cs typeface="Arial Unicode MS" pitchFamily="34"/>
            </a:endParaRPr>
          </a:p>
        </p:txBody>
      </p:sp>
      <p:sp>
        <p:nvSpPr>
          <p:cNvPr id="20" name="Retângulo de cantos arredondados 19"/>
          <p:cNvSpPr/>
          <p:nvPr/>
        </p:nvSpPr>
        <p:spPr>
          <a:xfrm>
            <a:off x="5350598" y="1068309"/>
            <a:ext cx="6397704" cy="478016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Art. 59. 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União, os Estados e o Distrito Federal deverão [...] 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implantar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Programas de Regularização Ambiental - </a:t>
            </a:r>
            <a:r>
              <a:rPr kumimoji="0" lang="pt-BR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PRAs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posses e propriedades rurais, com o objetivo de adequá-las aos termos deste Capítulo [XIII].  [...]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§ 3º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Com base no requerimento de adesão ao PRA, o órgão competente integrante do SISNAMA convocará o proprietário ou possuidor para assinar o 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termo de compromisso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que constituirá 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título executivo extrajudicial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pt-BR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07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ector reto 20"/>
          <p:cNvCxnSpPr/>
          <p:nvPr/>
        </p:nvCxnSpPr>
        <p:spPr>
          <a:xfrm>
            <a:off x="1406027" y="2461363"/>
            <a:ext cx="0" cy="259200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2" name="Retângulo de cantos arredondados 21"/>
          <p:cNvSpPr/>
          <p:nvPr/>
        </p:nvSpPr>
        <p:spPr>
          <a:xfrm>
            <a:off x="1138361" y="2150324"/>
            <a:ext cx="4007981" cy="5400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Legislações aplicadas ao CAR</a:t>
            </a:r>
          </a:p>
        </p:txBody>
      </p:sp>
      <p:sp>
        <p:nvSpPr>
          <p:cNvPr id="23" name="Retângulo de cantos arredondados 22"/>
          <p:cNvSpPr/>
          <p:nvPr/>
        </p:nvSpPr>
        <p:spPr>
          <a:xfrm>
            <a:off x="1258007" y="2768383"/>
            <a:ext cx="3888335" cy="4968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Lei nº 12.651/2012</a:t>
            </a:r>
          </a:p>
        </p:txBody>
      </p:sp>
      <p:grpSp>
        <p:nvGrpSpPr>
          <p:cNvPr id="24" name="Grupo 23"/>
          <p:cNvGrpSpPr/>
          <p:nvPr/>
        </p:nvGrpSpPr>
        <p:grpSpPr>
          <a:xfrm>
            <a:off x="1087889" y="2736850"/>
            <a:ext cx="648000" cy="648000"/>
            <a:chOff x="211500" y="468378"/>
            <a:chExt cx="1012961" cy="1013900"/>
          </a:xfrm>
        </p:grpSpPr>
        <p:sp>
          <p:nvSpPr>
            <p:cNvPr id="25" name="Elipse 24"/>
            <p:cNvSpPr/>
            <p:nvPr/>
          </p:nvSpPr>
          <p:spPr>
            <a:xfrm>
              <a:off x="267981" y="468378"/>
              <a:ext cx="900000" cy="9000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Imagem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00" y="722559"/>
              <a:ext cx="1012961" cy="759719"/>
            </a:xfrm>
            <a:prstGeom prst="rect">
              <a:avLst/>
            </a:prstGeom>
          </p:spPr>
        </p:pic>
      </p:grpSp>
      <p:sp>
        <p:nvSpPr>
          <p:cNvPr id="27" name="Retângulo de cantos arredondados 26"/>
          <p:cNvSpPr/>
          <p:nvPr/>
        </p:nvSpPr>
        <p:spPr>
          <a:xfrm>
            <a:off x="1258007" y="3383061"/>
            <a:ext cx="3888335" cy="4968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Decreto nº 7.830/2012</a:t>
            </a:r>
          </a:p>
        </p:txBody>
      </p:sp>
      <p:sp>
        <p:nvSpPr>
          <p:cNvPr id="28" name="Elipse 27"/>
          <p:cNvSpPr/>
          <p:nvPr/>
        </p:nvSpPr>
        <p:spPr>
          <a:xfrm>
            <a:off x="1124020" y="3351528"/>
            <a:ext cx="575738" cy="575205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2" cstate="print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89" y="3513979"/>
            <a:ext cx="648000" cy="485549"/>
          </a:xfrm>
          <a:prstGeom prst="rect">
            <a:avLst/>
          </a:prstGeom>
        </p:spPr>
      </p:pic>
      <p:sp>
        <p:nvSpPr>
          <p:cNvPr id="30" name="Retângulo de cantos arredondados 29"/>
          <p:cNvSpPr/>
          <p:nvPr/>
        </p:nvSpPr>
        <p:spPr>
          <a:xfrm>
            <a:off x="1258007" y="4009558"/>
            <a:ext cx="3888335" cy="4968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- MMA nº 02/2014</a:t>
            </a:r>
          </a:p>
        </p:txBody>
      </p:sp>
      <p:sp>
        <p:nvSpPr>
          <p:cNvPr id="31" name="Elipse 30"/>
          <p:cNvSpPr/>
          <p:nvPr/>
        </p:nvSpPr>
        <p:spPr>
          <a:xfrm>
            <a:off x="1124020" y="3978025"/>
            <a:ext cx="575738" cy="575205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2" cstate="print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89" y="4140476"/>
            <a:ext cx="648000" cy="485549"/>
          </a:xfrm>
          <a:prstGeom prst="rect">
            <a:avLst/>
          </a:prstGeom>
        </p:spPr>
      </p:pic>
      <p:sp>
        <p:nvSpPr>
          <p:cNvPr id="33" name="Retângulo de cantos arredondados 32"/>
          <p:cNvSpPr/>
          <p:nvPr/>
        </p:nvSpPr>
        <p:spPr>
          <a:xfrm>
            <a:off x="1258007" y="4640465"/>
            <a:ext cx="3888335" cy="4968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Decreto nº 8.235/2014</a:t>
            </a:r>
          </a:p>
        </p:txBody>
      </p:sp>
      <p:sp>
        <p:nvSpPr>
          <p:cNvPr id="34" name="Elipse 33"/>
          <p:cNvSpPr/>
          <p:nvPr/>
        </p:nvSpPr>
        <p:spPr>
          <a:xfrm>
            <a:off x="1124020" y="4608932"/>
            <a:ext cx="575738" cy="575205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Imagem 34"/>
          <p:cNvPicPr>
            <a:picLocks noChangeAspect="1"/>
          </p:cNvPicPr>
          <p:nvPr/>
        </p:nvPicPr>
        <p:blipFill>
          <a:blip r:embed="rId2" cstate="print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89" y="4771383"/>
            <a:ext cx="648000" cy="485549"/>
          </a:xfrm>
          <a:prstGeom prst="rect">
            <a:avLst/>
          </a:prstGeom>
        </p:spPr>
      </p:pic>
      <p:sp>
        <p:nvSpPr>
          <p:cNvPr id="36" name="Forma livre 35"/>
          <p:cNvSpPr/>
          <p:nvPr/>
        </p:nvSpPr>
        <p:spPr>
          <a:xfrm>
            <a:off x="0" y="261001"/>
            <a:ext cx="12191999" cy="53237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641" tIns="40816" rIns="81641" bIns="40816" anchorCtr="1"/>
          <a:lstStyle/>
          <a:p>
            <a:pPr algn="ctr"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903" b="1" kern="0" dirty="0" smtClean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Cota de Reserva Ambiental - CRA</a:t>
            </a:r>
            <a:endParaRPr lang="pt-BR" sz="2903" b="1" kern="0" dirty="0">
              <a:solidFill>
                <a:srgbClr val="008000"/>
              </a:solidFill>
              <a:latin typeface="Verdana" pitchFamily="34"/>
              <a:ea typeface="Arial Unicode MS" pitchFamily="34"/>
              <a:cs typeface="Arial Unicode MS" pitchFamily="34"/>
            </a:endParaRP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5341545" y="977775"/>
            <a:ext cx="6590922" cy="487069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Art. 44.  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É instituída a 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Cota de Reserva Ambiental - CRA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, título nominativo 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representativo de área com vegetação nativa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, existente ou em processo de recuperação. [...]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§ 1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º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  A emissão de CRA será feita mediante requerimento do proprietário, 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após inclusão do imóvel no CAR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 e 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laudo comprobatório emitido pelo próprio órgão ambiental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 ou por entidade credenciada, 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assegurado o controle do órgão federal competente do SISNAMA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, na forma de ato do Chefe do Poder Executivo.</a:t>
            </a:r>
          </a:p>
        </p:txBody>
      </p:sp>
    </p:spTree>
    <p:extLst>
      <p:ext uri="{BB962C8B-B14F-4D97-AF65-F5344CB8AC3E}">
        <p14:creationId xmlns:p14="http://schemas.microsoft.com/office/powerpoint/2010/main" val="412461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orma livre 35"/>
          <p:cNvSpPr/>
          <p:nvPr/>
        </p:nvSpPr>
        <p:spPr>
          <a:xfrm>
            <a:off x="0" y="261001"/>
            <a:ext cx="12191999" cy="53237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641" tIns="40816" rIns="81641" bIns="40816" anchorCtr="1"/>
          <a:lstStyle/>
          <a:p>
            <a:pPr algn="ctr"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903" b="1" kern="0" dirty="0" smtClean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Sistema de Cadastro Ambiental Rural - SICAR</a:t>
            </a:r>
            <a:endParaRPr lang="pt-BR" sz="2903" b="1" kern="0" dirty="0">
              <a:solidFill>
                <a:srgbClr val="008000"/>
              </a:solidFill>
              <a:latin typeface="Verdana" pitchFamily="34"/>
              <a:ea typeface="Arial Unicode MS" pitchFamily="34"/>
              <a:cs typeface="Arial Unicode MS" pitchFamily="34"/>
            </a:endParaRPr>
          </a:p>
        </p:txBody>
      </p:sp>
      <p:cxnSp>
        <p:nvCxnSpPr>
          <p:cNvPr id="20" name="Conector reto 19"/>
          <p:cNvCxnSpPr/>
          <p:nvPr/>
        </p:nvCxnSpPr>
        <p:spPr>
          <a:xfrm>
            <a:off x="1406027" y="2461363"/>
            <a:ext cx="0" cy="259200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7" name="Retângulo de cantos arredondados 36"/>
          <p:cNvSpPr/>
          <p:nvPr/>
        </p:nvSpPr>
        <p:spPr>
          <a:xfrm>
            <a:off x="1138361" y="2150324"/>
            <a:ext cx="4007981" cy="5400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Legislações aplicadas ao CAR</a:t>
            </a:r>
          </a:p>
        </p:txBody>
      </p:sp>
      <p:sp>
        <p:nvSpPr>
          <p:cNvPr id="38" name="Elipse 37"/>
          <p:cNvSpPr/>
          <p:nvPr/>
        </p:nvSpPr>
        <p:spPr>
          <a:xfrm>
            <a:off x="694149" y="2067841"/>
            <a:ext cx="648000" cy="6480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tângulo de cantos arredondados 38"/>
          <p:cNvSpPr/>
          <p:nvPr/>
        </p:nvSpPr>
        <p:spPr>
          <a:xfrm>
            <a:off x="1258007" y="2768383"/>
            <a:ext cx="3888335" cy="4968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Lei nº 12.651/2012</a:t>
            </a:r>
          </a:p>
        </p:txBody>
      </p:sp>
      <p:sp>
        <p:nvSpPr>
          <p:cNvPr id="40" name="Elipse 39"/>
          <p:cNvSpPr/>
          <p:nvPr/>
        </p:nvSpPr>
        <p:spPr>
          <a:xfrm>
            <a:off x="1124020" y="2736850"/>
            <a:ext cx="575738" cy="575205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Imagem 40"/>
          <p:cNvPicPr>
            <a:picLocks noChangeAspect="1"/>
          </p:cNvPicPr>
          <p:nvPr/>
        </p:nvPicPr>
        <p:blipFill>
          <a:blip r:embed="rId2" cstate="print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89" y="2899301"/>
            <a:ext cx="648000" cy="485549"/>
          </a:xfrm>
          <a:prstGeom prst="rect">
            <a:avLst/>
          </a:prstGeom>
        </p:spPr>
      </p:pic>
      <p:sp>
        <p:nvSpPr>
          <p:cNvPr id="42" name="Retângulo de cantos arredondados 41"/>
          <p:cNvSpPr/>
          <p:nvPr/>
        </p:nvSpPr>
        <p:spPr>
          <a:xfrm>
            <a:off x="1258007" y="3383061"/>
            <a:ext cx="3888335" cy="4968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Decreto nº 7.830/2012</a:t>
            </a:r>
          </a:p>
        </p:txBody>
      </p:sp>
      <p:sp>
        <p:nvSpPr>
          <p:cNvPr id="43" name="Elipse 42"/>
          <p:cNvSpPr/>
          <p:nvPr/>
        </p:nvSpPr>
        <p:spPr>
          <a:xfrm>
            <a:off x="1124020" y="3351528"/>
            <a:ext cx="575738" cy="57520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" name="Imagem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89" y="3513979"/>
            <a:ext cx="648000" cy="485549"/>
          </a:xfrm>
          <a:prstGeom prst="rect">
            <a:avLst/>
          </a:prstGeom>
        </p:spPr>
      </p:pic>
      <p:sp>
        <p:nvSpPr>
          <p:cNvPr id="45" name="Retângulo de cantos arredondados 44"/>
          <p:cNvSpPr/>
          <p:nvPr/>
        </p:nvSpPr>
        <p:spPr>
          <a:xfrm>
            <a:off x="1258007" y="4009558"/>
            <a:ext cx="3888335" cy="4968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- MMA nº 02/2014</a:t>
            </a:r>
          </a:p>
        </p:txBody>
      </p:sp>
      <p:sp>
        <p:nvSpPr>
          <p:cNvPr id="46" name="Elipse 45"/>
          <p:cNvSpPr/>
          <p:nvPr/>
        </p:nvSpPr>
        <p:spPr>
          <a:xfrm>
            <a:off x="1124020" y="3978025"/>
            <a:ext cx="575738" cy="575205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7" name="Imagem 46"/>
          <p:cNvPicPr>
            <a:picLocks noChangeAspect="1"/>
          </p:cNvPicPr>
          <p:nvPr/>
        </p:nvPicPr>
        <p:blipFill>
          <a:blip r:embed="rId2" cstate="print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89" y="4140476"/>
            <a:ext cx="648000" cy="485549"/>
          </a:xfrm>
          <a:prstGeom prst="rect">
            <a:avLst/>
          </a:prstGeom>
        </p:spPr>
      </p:pic>
      <p:sp>
        <p:nvSpPr>
          <p:cNvPr id="48" name="Retângulo de cantos arredondados 47"/>
          <p:cNvSpPr/>
          <p:nvPr/>
        </p:nvSpPr>
        <p:spPr>
          <a:xfrm>
            <a:off x="1258007" y="4640465"/>
            <a:ext cx="3888335" cy="4968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Decreto nº 8.235/2014</a:t>
            </a:r>
          </a:p>
        </p:txBody>
      </p:sp>
      <p:sp>
        <p:nvSpPr>
          <p:cNvPr id="49" name="Elipse 48"/>
          <p:cNvSpPr/>
          <p:nvPr/>
        </p:nvSpPr>
        <p:spPr>
          <a:xfrm>
            <a:off x="1124020" y="4608932"/>
            <a:ext cx="575738" cy="575205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0" name="Imagem 49"/>
          <p:cNvPicPr>
            <a:picLocks noChangeAspect="1"/>
          </p:cNvPicPr>
          <p:nvPr/>
        </p:nvPicPr>
        <p:blipFill>
          <a:blip r:embed="rId2" cstate="print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89" y="4771383"/>
            <a:ext cx="648000" cy="485549"/>
          </a:xfrm>
          <a:prstGeom prst="rect">
            <a:avLst/>
          </a:prstGeom>
        </p:spPr>
      </p:pic>
      <p:sp>
        <p:nvSpPr>
          <p:cNvPr id="51" name="Retângulo de cantos arredondados 50"/>
          <p:cNvSpPr/>
          <p:nvPr/>
        </p:nvSpPr>
        <p:spPr>
          <a:xfrm>
            <a:off x="5377758" y="1233658"/>
            <a:ext cx="6374739" cy="486271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Dispõe sobre o 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Sistema de Cadastro Ambiental Rural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, o 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Cadastro Ambiental Rural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, estabelece normas de caráter geral aos 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Programas de Regularização Ambiental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, de que trata a Lei nº 12.651, de 25 de maio de 2012, e dá outras providências.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Art. 2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º, inciso I</a:t>
            </a:r>
            <a:endParaRPr kumimoji="0" lang="pt-BR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Sistema de Cadastro Ambiental Rural: 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sistema eletrônico de âmbito nacional destinado ao 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gerenciamento de informações ambientais dos imóveis rurais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.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6918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orma livre 35"/>
          <p:cNvSpPr/>
          <p:nvPr/>
        </p:nvSpPr>
        <p:spPr>
          <a:xfrm>
            <a:off x="0" y="261001"/>
            <a:ext cx="12191999" cy="53237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641" tIns="40816" rIns="81641" bIns="40816" anchorCtr="1"/>
          <a:lstStyle/>
          <a:p>
            <a:pPr algn="ctr"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903" b="1" kern="0" dirty="0" smtClean="0">
                <a:solidFill>
                  <a:srgbClr val="008000"/>
                </a:solidFill>
                <a:latin typeface="Verdana" pitchFamily="34"/>
                <a:ea typeface="Arial Unicode MS" pitchFamily="34"/>
                <a:cs typeface="Arial Unicode MS" pitchFamily="34"/>
              </a:rPr>
              <a:t>Análise do CAR</a:t>
            </a:r>
            <a:endParaRPr lang="pt-BR" sz="2903" b="1" kern="0" dirty="0">
              <a:solidFill>
                <a:srgbClr val="008000"/>
              </a:solidFill>
              <a:latin typeface="Verdana" pitchFamily="34"/>
              <a:ea typeface="Arial Unicode MS" pitchFamily="34"/>
              <a:cs typeface="Arial Unicode MS" pitchFamily="34"/>
            </a:endParaRP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5368705" y="1179340"/>
            <a:ext cx="6383792" cy="461487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Art. 42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análise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dos dados declarados no CAR será de responsabilidade do 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órgão estadual, distrital ou municipal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competente.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Art. 44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processo de 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análise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das informações declaradas no CAR, o órgão competente poderá realizar 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vistorias no imóvel rural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bem como solicitar do proprietário ou possuidor rural a 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revisão das informações declaradas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 os respectivos 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documentos comprobatórios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</p:txBody>
      </p:sp>
      <p:cxnSp>
        <p:nvCxnSpPr>
          <p:cNvPr id="21" name="Conector reto 20"/>
          <p:cNvCxnSpPr/>
          <p:nvPr/>
        </p:nvCxnSpPr>
        <p:spPr>
          <a:xfrm>
            <a:off x="1406027" y="2461363"/>
            <a:ext cx="0" cy="259200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2" name="Retângulo de cantos arredondados 21"/>
          <p:cNvSpPr/>
          <p:nvPr/>
        </p:nvSpPr>
        <p:spPr>
          <a:xfrm>
            <a:off x="1138361" y="2150324"/>
            <a:ext cx="4007981" cy="5400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Legislações aplicadas ao CAR</a:t>
            </a:r>
          </a:p>
        </p:txBody>
      </p:sp>
      <p:sp>
        <p:nvSpPr>
          <p:cNvPr id="23" name="Retângulo de cantos arredondados 22"/>
          <p:cNvSpPr/>
          <p:nvPr/>
        </p:nvSpPr>
        <p:spPr>
          <a:xfrm>
            <a:off x="1258007" y="2768383"/>
            <a:ext cx="3888335" cy="4968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Lei nº 12.651/2012</a:t>
            </a:r>
          </a:p>
        </p:txBody>
      </p:sp>
      <p:sp>
        <p:nvSpPr>
          <p:cNvPr id="24" name="Elipse 23"/>
          <p:cNvSpPr/>
          <p:nvPr/>
        </p:nvSpPr>
        <p:spPr>
          <a:xfrm>
            <a:off x="1124020" y="2736850"/>
            <a:ext cx="575738" cy="575205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2" cstate="print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89" y="2899301"/>
            <a:ext cx="648000" cy="485549"/>
          </a:xfrm>
          <a:prstGeom prst="rect">
            <a:avLst/>
          </a:prstGeom>
        </p:spPr>
      </p:pic>
      <p:sp>
        <p:nvSpPr>
          <p:cNvPr id="26" name="Retângulo de cantos arredondados 25"/>
          <p:cNvSpPr/>
          <p:nvPr/>
        </p:nvSpPr>
        <p:spPr>
          <a:xfrm>
            <a:off x="1258007" y="3383061"/>
            <a:ext cx="3888335" cy="4968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Decreto nº 7.830/2012</a:t>
            </a:r>
          </a:p>
        </p:txBody>
      </p:sp>
      <p:sp>
        <p:nvSpPr>
          <p:cNvPr id="27" name="Elipse 26"/>
          <p:cNvSpPr/>
          <p:nvPr/>
        </p:nvSpPr>
        <p:spPr>
          <a:xfrm>
            <a:off x="1124020" y="3351528"/>
            <a:ext cx="575738" cy="575205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>
          <a:blip r:embed="rId2" cstate="print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89" y="3513979"/>
            <a:ext cx="648000" cy="485549"/>
          </a:xfrm>
          <a:prstGeom prst="rect">
            <a:avLst/>
          </a:prstGeom>
        </p:spPr>
      </p:pic>
      <p:sp>
        <p:nvSpPr>
          <p:cNvPr id="29" name="Retângulo de cantos arredondados 28"/>
          <p:cNvSpPr/>
          <p:nvPr/>
        </p:nvSpPr>
        <p:spPr>
          <a:xfrm>
            <a:off x="1258007" y="4009558"/>
            <a:ext cx="3888335" cy="4968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- MMA nº 02/2014</a:t>
            </a:r>
          </a:p>
        </p:txBody>
      </p:sp>
      <p:sp>
        <p:nvSpPr>
          <p:cNvPr id="30" name="Elipse 29"/>
          <p:cNvSpPr/>
          <p:nvPr/>
        </p:nvSpPr>
        <p:spPr>
          <a:xfrm>
            <a:off x="1124020" y="3978025"/>
            <a:ext cx="575738" cy="57520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89" y="4140476"/>
            <a:ext cx="648000" cy="485549"/>
          </a:xfrm>
          <a:prstGeom prst="rect">
            <a:avLst/>
          </a:prstGeom>
        </p:spPr>
      </p:pic>
      <p:sp>
        <p:nvSpPr>
          <p:cNvPr id="32" name="Retângulo de cantos arredondados 31"/>
          <p:cNvSpPr/>
          <p:nvPr/>
        </p:nvSpPr>
        <p:spPr>
          <a:xfrm>
            <a:off x="1258007" y="4640465"/>
            <a:ext cx="3888335" cy="4968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Decreto nº 8.235/2014</a:t>
            </a:r>
          </a:p>
        </p:txBody>
      </p:sp>
      <p:sp>
        <p:nvSpPr>
          <p:cNvPr id="33" name="Elipse 32"/>
          <p:cNvSpPr/>
          <p:nvPr/>
        </p:nvSpPr>
        <p:spPr>
          <a:xfrm>
            <a:off x="1124020" y="4608932"/>
            <a:ext cx="575738" cy="575205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Imagem 33"/>
          <p:cNvPicPr>
            <a:picLocks noChangeAspect="1"/>
          </p:cNvPicPr>
          <p:nvPr/>
        </p:nvPicPr>
        <p:blipFill>
          <a:blip r:embed="rId2" cstate="print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89" y="4771383"/>
            <a:ext cx="648000" cy="48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0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Personalizada 1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6779</TotalTime>
  <Words>1008</Words>
  <Application>Microsoft Office PowerPoint</Application>
  <PresentationFormat>Widescreen</PresentationFormat>
  <Paragraphs>153</Paragraphs>
  <Slides>53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53</vt:i4>
      </vt:variant>
    </vt:vector>
  </HeadingPairs>
  <TitlesOfParts>
    <vt:vector size="60" baseType="lpstr">
      <vt:lpstr>Arial</vt:lpstr>
      <vt:lpstr>Arial Unicode MS</vt:lpstr>
      <vt:lpstr>Calibri</vt:lpstr>
      <vt:lpstr>Calibri Light</vt:lpstr>
      <vt:lpstr>Times New Roman</vt:lpstr>
      <vt:lpstr>Verdana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Rafael Menezes de Oliveira</dc:creator>
  <cp:lastModifiedBy>Pedro de Almeida Salles</cp:lastModifiedBy>
  <cp:revision>704</cp:revision>
  <dcterms:created xsi:type="dcterms:W3CDTF">2015-10-05T19:42:53Z</dcterms:created>
  <dcterms:modified xsi:type="dcterms:W3CDTF">2017-08-29T01:25:49Z</dcterms:modified>
</cp:coreProperties>
</file>