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73" r:id="rId4"/>
    <p:sldId id="272" r:id="rId5"/>
    <p:sldId id="271" r:id="rId6"/>
    <p:sldId id="274" r:id="rId7"/>
    <p:sldId id="275" r:id="rId8"/>
    <p:sldId id="259" r:id="rId9"/>
    <p:sldId id="260" r:id="rId10"/>
    <p:sldId id="261" r:id="rId11"/>
    <p:sldId id="264" r:id="rId12"/>
    <p:sldId id="265" r:id="rId13"/>
    <p:sldId id="295" r:id="rId14"/>
    <p:sldId id="290" r:id="rId15"/>
    <p:sldId id="292" r:id="rId16"/>
    <p:sldId id="293" r:id="rId17"/>
    <p:sldId id="291" r:id="rId18"/>
    <p:sldId id="266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D71E4-736D-4342-AEF9-00F5F73024DC}" type="datetimeFigureOut">
              <a:rPr lang="pt-BR" smtClean="0"/>
              <a:t>04/08/2017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09865-FE4F-4FD1-B683-ECF511B9310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095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09865-FE4F-4FD1-B683-ECF511B93105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0358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09865-FE4F-4FD1-B683-ECF511B93105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8549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22731-7A97-44B6-9871-794A14AAFD27}" type="datetime1">
              <a:rPr lang="pt-BR" smtClean="0"/>
              <a:t>04/08/2017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4435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9E56-1AD1-47D5-844C-E7D4F3E253B1}" type="datetime1">
              <a:rPr lang="pt-BR" smtClean="0"/>
              <a:t>04/08/2017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462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BBB3-E7A3-4E3C-9F0B-1ED681FAA999}" type="datetime1">
              <a:rPr lang="pt-BR" smtClean="0"/>
              <a:t>04/08/2017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384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0BD0-E168-43C8-ADFA-3EF0C9F4794E}" type="datetime1">
              <a:rPr lang="pt-BR" smtClean="0"/>
              <a:t>04/08/2017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498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07A1-DDBC-4825-97D9-498137B32953}" type="datetime1">
              <a:rPr lang="pt-BR" smtClean="0"/>
              <a:t>04/08/2017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416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70D7-CE46-496B-8F9B-BA51CF3B2954}" type="datetime1">
              <a:rPr lang="pt-BR" smtClean="0"/>
              <a:t>04/08/2017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282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7BDF-0A04-49B4-86D1-340A77E8454B}" type="datetime1">
              <a:rPr lang="pt-BR" smtClean="0"/>
              <a:t>04/08/2017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671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6B0B-58A6-4746-903D-94FC8CC715CF}" type="datetime1">
              <a:rPr lang="pt-BR" smtClean="0"/>
              <a:t>04/08/2017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207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7BE9-49A4-4349-92EE-DFBD062F9176}" type="datetime1">
              <a:rPr lang="pt-BR" smtClean="0"/>
              <a:t>04/08/2017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821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1A4E-5822-4912-8B2D-453F8245C331}" type="datetime1">
              <a:rPr lang="pt-BR" smtClean="0"/>
              <a:t>04/08/2017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699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D1F9-1A6B-4BAD-B979-520DD032D038}" type="datetime1">
              <a:rPr lang="pt-BR" smtClean="0"/>
              <a:t>04/08/2017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436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87E6F-610C-4340-9A77-BB81C0B49486}" type="datetime1">
              <a:rPr lang="pt-BR" smtClean="0"/>
              <a:t>04/08/2017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28C4F-7700-42EA-A204-1B23E265448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285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eg"/><Relationship Id="rId18" Type="http://schemas.openxmlformats.org/officeDocument/2006/relationships/image" Target="../media/image40.jpeg"/><Relationship Id="rId3" Type="http://schemas.openxmlformats.org/officeDocument/2006/relationships/image" Target="../media/image2.gif"/><Relationship Id="rId7" Type="http://schemas.openxmlformats.org/officeDocument/2006/relationships/image" Target="../media/image30.gif"/><Relationship Id="rId12" Type="http://schemas.openxmlformats.org/officeDocument/2006/relationships/image" Target="../media/image35.jpeg"/><Relationship Id="rId17" Type="http://schemas.openxmlformats.org/officeDocument/2006/relationships/image" Target="../media/image39.jpeg"/><Relationship Id="rId2" Type="http://schemas.openxmlformats.org/officeDocument/2006/relationships/image" Target="../media/image1.jpg"/><Relationship Id="rId16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7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jpg"/><Relationship Id="rId18" Type="http://schemas.openxmlformats.org/officeDocument/2006/relationships/image" Target="../media/image52.png"/><Relationship Id="rId3" Type="http://schemas.openxmlformats.org/officeDocument/2006/relationships/image" Target="../media/image2.gif"/><Relationship Id="rId7" Type="http://schemas.openxmlformats.org/officeDocument/2006/relationships/image" Target="../media/image42.png"/><Relationship Id="rId12" Type="http://schemas.openxmlformats.org/officeDocument/2006/relationships/image" Target="../media/image46.jpeg"/><Relationship Id="rId17" Type="http://schemas.openxmlformats.org/officeDocument/2006/relationships/image" Target="../media/image51.png"/><Relationship Id="rId2" Type="http://schemas.openxmlformats.org/officeDocument/2006/relationships/image" Target="../media/image1.jp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45.png"/><Relationship Id="rId5" Type="http://schemas.openxmlformats.org/officeDocument/2006/relationships/image" Target="../media/image31.png"/><Relationship Id="rId15" Type="http://schemas.openxmlformats.org/officeDocument/2006/relationships/image" Target="../media/image49.jpeg"/><Relationship Id="rId10" Type="http://schemas.openxmlformats.org/officeDocument/2006/relationships/hyperlink" Target="https://pt.wikipedia.org/wiki/CERN" TargetMode="External"/><Relationship Id="rId19" Type="http://schemas.openxmlformats.org/officeDocument/2006/relationships/image" Target="../media/image53.gif"/><Relationship Id="rId4" Type="http://schemas.openxmlformats.org/officeDocument/2006/relationships/image" Target="../media/image41.jpg"/><Relationship Id="rId9" Type="http://schemas.openxmlformats.org/officeDocument/2006/relationships/image" Target="../media/image44.png"/><Relationship Id="rId1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png"/><Relationship Id="rId3" Type="http://schemas.openxmlformats.org/officeDocument/2006/relationships/image" Target="../media/image2.gif"/><Relationship Id="rId7" Type="http://schemas.microsoft.com/office/2007/relationships/hdphoto" Target="../media/hdphoto2.wdp"/><Relationship Id="rId12" Type="http://schemas.openxmlformats.org/officeDocument/2006/relationships/image" Target="../media/image6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11" Type="http://schemas.openxmlformats.org/officeDocument/2006/relationships/image" Target="../media/image60.jpeg"/><Relationship Id="rId5" Type="http://schemas.openxmlformats.org/officeDocument/2006/relationships/image" Target="../media/image55.jpeg"/><Relationship Id="rId15" Type="http://schemas.openxmlformats.org/officeDocument/2006/relationships/image" Target="../media/image64.png"/><Relationship Id="rId10" Type="http://schemas.openxmlformats.org/officeDocument/2006/relationships/image" Target="../media/image59.jpeg"/><Relationship Id="rId4" Type="http://schemas.openxmlformats.org/officeDocument/2006/relationships/image" Target="../media/image54.jpeg"/><Relationship Id="rId9" Type="http://schemas.openxmlformats.org/officeDocument/2006/relationships/image" Target="../media/image58.png"/><Relationship Id="rId14" Type="http://schemas.openxmlformats.org/officeDocument/2006/relationships/image" Target="../media/image63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3.jpg"/><Relationship Id="rId3" Type="http://schemas.openxmlformats.org/officeDocument/2006/relationships/image" Target="../media/image2.gif"/><Relationship Id="rId7" Type="http://schemas.openxmlformats.org/officeDocument/2006/relationships/image" Target="../media/image68.jpeg"/><Relationship Id="rId12" Type="http://schemas.openxmlformats.org/officeDocument/2006/relationships/image" Target="../media/image72.jpeg"/><Relationship Id="rId17" Type="http://schemas.openxmlformats.org/officeDocument/2006/relationships/image" Target="../media/image77.jpg"/><Relationship Id="rId2" Type="http://schemas.openxmlformats.org/officeDocument/2006/relationships/image" Target="../media/image1.jp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1.jpeg"/><Relationship Id="rId5" Type="http://schemas.openxmlformats.org/officeDocument/2006/relationships/image" Target="../media/image66.png"/><Relationship Id="rId15" Type="http://schemas.openxmlformats.org/officeDocument/2006/relationships/image" Target="../media/image75.png"/><Relationship Id="rId10" Type="http://schemas.openxmlformats.org/officeDocument/2006/relationships/image" Target="../media/image70.jpeg"/><Relationship Id="rId4" Type="http://schemas.openxmlformats.org/officeDocument/2006/relationships/image" Target="../media/image65.jpeg"/><Relationship Id="rId9" Type="http://schemas.openxmlformats.org/officeDocument/2006/relationships/image" Target="../media/image69.jpeg"/><Relationship Id="rId14" Type="http://schemas.openxmlformats.org/officeDocument/2006/relationships/image" Target="../media/image7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2.gif"/><Relationship Id="rId7" Type="http://schemas.openxmlformats.org/officeDocument/2006/relationships/image" Target="../media/image8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2.gif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g"/><Relationship Id="rId3" Type="http://schemas.openxmlformats.org/officeDocument/2006/relationships/image" Target="../media/image2.gif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77574"/>
            <a:ext cx="12192000" cy="70772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1562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 flipV="1">
            <a:off x="1517737" y="4287356"/>
            <a:ext cx="9156526" cy="2505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" y="6530975"/>
            <a:ext cx="1371600" cy="1905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2020699"/>
            <a:ext cx="12192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SENADO FEDERAL</a:t>
            </a:r>
            <a:endParaRPr lang="pt-BR" sz="28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COMISSÃO DE EDUCAÇÃO, CULTURA E ESPORTE – CE</a:t>
            </a:r>
          </a:p>
          <a:p>
            <a:pPr algn="ctr">
              <a:spcAft>
                <a:spcPts val="0"/>
              </a:spcAft>
              <a:tabLst>
                <a:tab pos="2700020" algn="ctr"/>
                <a:tab pos="5400040" algn="r"/>
              </a:tabLst>
            </a:pPr>
            <a:endParaRPr lang="pt-BR" sz="24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700020" algn="ctr"/>
                <a:tab pos="5400040" algn="r"/>
              </a:tabLst>
            </a:pPr>
            <a:r>
              <a:rPr lang="pt-BR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Tecnologia a </a:t>
            </a:r>
            <a:r>
              <a:rPr lang="pt-BR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Serviço </a:t>
            </a:r>
            <a:r>
              <a:rPr lang="pt-BR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</a:t>
            </a:r>
            <a:r>
              <a:rPr lang="pt-BR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</a:t>
            </a:r>
            <a:r>
              <a:rPr lang="pt-BR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pt-BR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algn="ctr">
              <a:tabLst>
                <a:tab pos="2700020" algn="ctr"/>
                <a:tab pos="5400040" algn="r"/>
              </a:tabLst>
            </a:pPr>
            <a:endParaRPr lang="pt-BR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algn="ctr">
              <a:tabLst>
                <a:tab pos="2700020" algn="ctr"/>
                <a:tab pos="5400040" algn="r"/>
              </a:tabLst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Audiência 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Publica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454412" y="5718854"/>
            <a:ext cx="3661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Participação: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Marcos Formiga - UnB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    </a:t>
            </a:r>
            <a:endParaRPr lang="pt-BR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Imagem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224" y="751562"/>
            <a:ext cx="1002081" cy="9870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ixaDeTexto 11"/>
          <p:cNvSpPr txBox="1"/>
          <p:nvPr/>
        </p:nvSpPr>
        <p:spPr>
          <a:xfrm>
            <a:off x="10591412" y="6591703"/>
            <a:ext cx="15247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>
                <a:solidFill>
                  <a:schemeClr val="bg1"/>
                </a:solidFill>
              </a:rPr>
              <a:t>Brasília – DF - 03.08.2017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pPr/>
              <a:t>1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97"/>
          <a:stretch/>
        </p:blipFill>
        <p:spPr>
          <a:xfrm>
            <a:off x="1" y="4287356"/>
            <a:ext cx="2069787" cy="189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514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50279"/>
            <a:ext cx="12192000" cy="70772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10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" y="6530975"/>
            <a:ext cx="1371600" cy="1905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5"/>
          <a:stretch/>
        </p:blipFill>
        <p:spPr>
          <a:xfrm>
            <a:off x="6049108" y="4004087"/>
            <a:ext cx="670867" cy="93610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581" y="3977406"/>
            <a:ext cx="720080" cy="95410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541" y="1781022"/>
            <a:ext cx="927297" cy="99905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473477" y="1315256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1971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161" y="1975540"/>
            <a:ext cx="838192" cy="875701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0737942" y="154163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1979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365" y="3820709"/>
            <a:ext cx="1442378" cy="351717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30777" r="8805" b="29420"/>
          <a:stretch/>
        </p:blipFill>
        <p:spPr>
          <a:xfrm>
            <a:off x="10227366" y="4454461"/>
            <a:ext cx="1482710" cy="361264"/>
          </a:xfrm>
          <a:prstGeom prst="rect">
            <a:avLst/>
          </a:prstGeom>
        </p:spPr>
      </p:pic>
      <p:sp>
        <p:nvSpPr>
          <p:cNvPr id="15" name="Chave direita 14"/>
          <p:cNvSpPr/>
          <p:nvPr/>
        </p:nvSpPr>
        <p:spPr>
          <a:xfrm rot="16200000">
            <a:off x="6634909" y="3156767"/>
            <a:ext cx="483765" cy="1157513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89" y="1821921"/>
            <a:ext cx="915635" cy="111449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4386989" y="134775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1971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265" y="3788089"/>
            <a:ext cx="819330" cy="935218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060" y="3788089"/>
            <a:ext cx="668662" cy="849802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988" y="1845414"/>
            <a:ext cx="1166587" cy="1067504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8422104" y="1378535"/>
            <a:ext cx="1106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1976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8450594" y="4728237"/>
            <a:ext cx="13195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accent1">
                    <a:lumMod val="50000"/>
                  </a:schemeClr>
                </a:solidFill>
              </a:rPr>
              <a:t>Whitfield 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</a:rPr>
              <a:t>Diffie - USA</a:t>
            </a:r>
            <a:endParaRPr lang="pt-BR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208080" y="4807634"/>
            <a:ext cx="1188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accent1">
                    <a:lumMod val="50000"/>
                  </a:schemeClr>
                </a:solidFill>
              </a:rPr>
              <a:t>Michael 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</a:rPr>
              <a:t>Hart - USA</a:t>
            </a:r>
            <a:endParaRPr lang="pt-BR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049108" y="4942377"/>
            <a:ext cx="7393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>
                <a:solidFill>
                  <a:schemeClr val="accent1">
                    <a:lumMod val="50000"/>
                  </a:schemeClr>
                </a:solidFill>
              </a:rPr>
              <a:t>Steve Jobs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6867196" y="4931513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b="1" dirty="0">
                <a:solidFill>
                  <a:schemeClr val="accent1">
                    <a:lumMod val="50000"/>
                  </a:schemeClr>
                </a:solidFill>
              </a:rPr>
              <a:t>Bill </a:t>
            </a:r>
            <a:r>
              <a:rPr lang="pt-BR" sz="1000" b="1" dirty="0">
                <a:solidFill>
                  <a:schemeClr val="accent1">
                    <a:lumMod val="50000"/>
                  </a:schemeClr>
                </a:solidFill>
              </a:rPr>
              <a:t>Gates</a:t>
            </a:r>
            <a:endParaRPr lang="pt-BR" sz="9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4469843" y="2952692"/>
            <a:ext cx="5934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>
                <a:solidFill>
                  <a:schemeClr val="accent1">
                    <a:lumMod val="50000"/>
                  </a:schemeClr>
                </a:solidFill>
              </a:rPr>
              <a:t>E-Book</a:t>
            </a:r>
            <a:endParaRPr lang="pt-BR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667" y="2036983"/>
            <a:ext cx="1503586" cy="856116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30777" r="8805" b="29420"/>
          <a:stretch/>
        </p:blipFill>
        <p:spPr>
          <a:xfrm>
            <a:off x="2388630" y="3982187"/>
            <a:ext cx="1296144" cy="424556"/>
          </a:xfrm>
          <a:prstGeom prst="rect">
            <a:avLst/>
          </a:prstGeom>
        </p:spPr>
      </p:pic>
      <p:sp>
        <p:nvSpPr>
          <p:cNvPr id="30" name="CaixaDeTexto 29"/>
          <p:cNvSpPr txBox="1"/>
          <p:nvPr/>
        </p:nvSpPr>
        <p:spPr>
          <a:xfrm>
            <a:off x="2878143" y="159108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1971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2707124" y="2962193"/>
            <a:ext cx="6591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00" b="1" dirty="0" smtClean="0">
                <a:solidFill>
                  <a:schemeClr val="accent1">
                    <a:lumMod val="50000"/>
                  </a:schemeClr>
                </a:solidFill>
              </a:rPr>
              <a:t>Vídeo K7</a:t>
            </a:r>
            <a:endParaRPr lang="pt-PT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81406" y="4430493"/>
            <a:ext cx="1191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</a:rPr>
              <a:t>Harold Wilson - UK</a:t>
            </a:r>
            <a:endParaRPr lang="pt-BR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08" y="2101341"/>
            <a:ext cx="1024128" cy="926592"/>
          </a:xfrm>
          <a:prstGeom prst="rect">
            <a:avLst/>
          </a:prstGeom>
        </p:spPr>
      </p:pic>
      <p:sp>
        <p:nvSpPr>
          <p:cNvPr id="34" name="CaixaDeTexto 33"/>
          <p:cNvSpPr txBox="1"/>
          <p:nvPr/>
        </p:nvSpPr>
        <p:spPr>
          <a:xfrm>
            <a:off x="773766" y="159524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1969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Imagem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54" y="3629575"/>
            <a:ext cx="689769" cy="747351"/>
          </a:xfrm>
          <a:prstGeom prst="rect">
            <a:avLst/>
          </a:prstGeom>
        </p:spPr>
      </p:pic>
      <p:sp>
        <p:nvSpPr>
          <p:cNvPr id="36" name="CaixaDeTexto 35"/>
          <p:cNvSpPr txBox="1"/>
          <p:nvPr/>
        </p:nvSpPr>
        <p:spPr>
          <a:xfrm>
            <a:off x="6614668" y="2888234"/>
            <a:ext cx="524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accent1">
                    <a:lumMod val="50000"/>
                  </a:schemeClr>
                </a:solidFill>
              </a:rPr>
              <a:t>P.C</a:t>
            </a:r>
            <a:endParaRPr lang="pt-B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8361988" y="2949790"/>
            <a:ext cx="11833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</a:rPr>
              <a:t>Certificação Digital</a:t>
            </a:r>
            <a:endParaRPr lang="pt-BR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11040273" y="2949790"/>
            <a:ext cx="3754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 smtClean="0">
                <a:solidFill>
                  <a:schemeClr val="accent1">
                    <a:lumMod val="50000"/>
                  </a:schemeClr>
                </a:solidFill>
              </a:rPr>
              <a:t>C.D</a:t>
            </a:r>
            <a:endParaRPr lang="pt-BR" sz="10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6598125" y="5193740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</a:rPr>
              <a:t>USA</a:t>
            </a:r>
            <a:endParaRPr lang="pt-BR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" name="Seta para a direita 39"/>
          <p:cNvSpPr/>
          <p:nvPr/>
        </p:nvSpPr>
        <p:spPr>
          <a:xfrm>
            <a:off x="484709" y="3160083"/>
            <a:ext cx="11592496" cy="316223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24732" y="11733"/>
            <a:ext cx="12167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Tecnologia a Serviço da Educação: Galáxia de Gutemberg - III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8718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50279"/>
            <a:ext cx="12192000" cy="70772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11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" y="6530975"/>
            <a:ext cx="1371600" cy="1905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/>
          <a:stretch/>
        </p:blipFill>
        <p:spPr>
          <a:xfrm>
            <a:off x="6186338" y="1718954"/>
            <a:ext cx="1262796" cy="83938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377989" y="129430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1995</a:t>
            </a:r>
            <a:endParaRPr lang="pt-BR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45" y="4077159"/>
            <a:ext cx="782629" cy="19084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30777" r="8805" b="29420"/>
          <a:stretch/>
        </p:blipFill>
        <p:spPr>
          <a:xfrm>
            <a:off x="6077488" y="4254856"/>
            <a:ext cx="863297" cy="32968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458" y="3480253"/>
            <a:ext cx="1536204" cy="27298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599" y="3842896"/>
            <a:ext cx="1370535" cy="182501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578746" y="154311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1980</a:t>
            </a:r>
            <a:endParaRPr lang="pt-BR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27" y="3591050"/>
            <a:ext cx="1156699" cy="329946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1839647" y="3588981"/>
            <a:ext cx="1800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/>
              <a:t>Tim </a:t>
            </a:r>
            <a:r>
              <a:rPr lang="pt-BR" sz="1000" b="1" dirty="0" smtClean="0"/>
              <a:t>Berners-Lee - UK</a:t>
            </a:r>
          </a:p>
          <a:p>
            <a:pPr algn="ctr"/>
            <a:r>
              <a:rPr lang="pt-BR" sz="1000" u="sng" dirty="0">
                <a:hlinkClick r:id="rId10" tooltip="CERN"/>
              </a:rPr>
              <a:t>CERN- Organização Europeia para a Investigação Nuclear</a:t>
            </a:r>
            <a:endParaRPr lang="pt-BR" sz="1000" b="1" dirty="0"/>
          </a:p>
        </p:txBody>
      </p:sp>
      <p:sp>
        <p:nvSpPr>
          <p:cNvPr id="19" name="Seta para a direita 18"/>
          <p:cNvSpPr/>
          <p:nvPr/>
        </p:nvSpPr>
        <p:spPr>
          <a:xfrm>
            <a:off x="261258" y="3033858"/>
            <a:ext cx="11554690" cy="216024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022" y="1710216"/>
            <a:ext cx="886609" cy="955190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8183881" y="13387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1993</a:t>
            </a:r>
            <a:endParaRPr lang="pt-BR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8049151" y="2754545"/>
            <a:ext cx="1130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accent1">
                    <a:lumMod val="50000"/>
                  </a:schemeClr>
                </a:solidFill>
              </a:rPr>
              <a:t>Smartphone</a:t>
            </a:r>
            <a:endParaRPr lang="pt-B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698" y="3778815"/>
            <a:ext cx="609600" cy="819912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631" y="3758305"/>
            <a:ext cx="604912" cy="828548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8667254" y="4648312"/>
            <a:ext cx="1473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>
                <a:solidFill>
                  <a:schemeClr val="accent1">
                    <a:lumMod val="50000"/>
                  </a:schemeClr>
                </a:solidFill>
              </a:rPr>
              <a:t>Ted” 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</a:rPr>
              <a:t>Paraskevakos - Gre</a:t>
            </a:r>
            <a:endParaRPr lang="pt-BR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7480063" y="4681307"/>
            <a:ext cx="1165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</a:rPr>
              <a:t>Nekola Tesla - SRV</a:t>
            </a:r>
            <a:endParaRPr lang="pt-BR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973" y="1523417"/>
            <a:ext cx="1412906" cy="1101636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10087967" y="1156914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1994/95</a:t>
            </a:r>
            <a:endParaRPr lang="pt-BR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472" y="3544121"/>
            <a:ext cx="652419" cy="753750"/>
          </a:xfrm>
          <a:prstGeom prst="rect">
            <a:avLst/>
          </a:prstGeom>
        </p:spPr>
      </p:pic>
      <p:sp>
        <p:nvSpPr>
          <p:cNvPr id="30" name="CaixaDeTexto 29"/>
          <p:cNvSpPr txBox="1"/>
          <p:nvPr/>
        </p:nvSpPr>
        <p:spPr>
          <a:xfrm>
            <a:off x="10304528" y="4419697"/>
            <a:ext cx="1431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>
                <a:solidFill>
                  <a:schemeClr val="accent1">
                    <a:lumMod val="50000"/>
                  </a:schemeClr>
                </a:solidFill>
              </a:rPr>
              <a:t>Manuel </a:t>
            </a:r>
            <a:r>
              <a:rPr lang="pt-BR" sz="1100" b="1" dirty="0" smtClean="0">
                <a:solidFill>
                  <a:schemeClr val="accent1">
                    <a:lumMod val="50000"/>
                  </a:schemeClr>
                </a:solidFill>
              </a:rPr>
              <a:t>Castells - ESP</a:t>
            </a:r>
            <a:endParaRPr lang="pt-BR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0087967" y="2716584"/>
            <a:ext cx="1083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Redes Sociais</a:t>
            </a:r>
            <a:endParaRPr lang="pt-B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Chave direita 31"/>
          <p:cNvSpPr/>
          <p:nvPr/>
        </p:nvSpPr>
        <p:spPr>
          <a:xfrm rot="16200000">
            <a:off x="8425372" y="2952302"/>
            <a:ext cx="483765" cy="1157513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497087" y="2774891"/>
            <a:ext cx="938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accent1">
                    <a:lumMod val="50000"/>
                  </a:schemeClr>
                </a:solidFill>
              </a:rPr>
              <a:t>Internet</a:t>
            </a:r>
            <a:endParaRPr lang="pt-B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704737" y="4021916"/>
            <a:ext cx="5908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chemeClr val="tx2">
                    <a:lumMod val="75000"/>
                  </a:schemeClr>
                </a:solidFill>
              </a:rPr>
              <a:t>USA</a:t>
            </a:r>
            <a:endParaRPr lang="pt-BR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6" name="Imagem 3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87" y="1951074"/>
            <a:ext cx="779504" cy="714332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04" y="1954723"/>
            <a:ext cx="1140087" cy="688123"/>
          </a:xfrm>
          <a:prstGeom prst="rect">
            <a:avLst/>
          </a:prstGeom>
        </p:spPr>
      </p:pic>
      <p:sp>
        <p:nvSpPr>
          <p:cNvPr id="38" name="CaixaDeTexto 37"/>
          <p:cNvSpPr txBox="1"/>
          <p:nvPr/>
        </p:nvSpPr>
        <p:spPr>
          <a:xfrm>
            <a:off x="2348598" y="1490913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1991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2009707" y="2716584"/>
            <a:ext cx="1460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World Wide Web</a:t>
            </a:r>
            <a:endParaRPr lang="pt-B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882" y="1491418"/>
            <a:ext cx="1751550" cy="1186436"/>
          </a:xfrm>
          <a:prstGeom prst="rect">
            <a:avLst/>
          </a:prstGeom>
        </p:spPr>
      </p:pic>
      <p:sp>
        <p:nvSpPr>
          <p:cNvPr id="41" name="CaixaDeTexto 40"/>
          <p:cNvSpPr txBox="1"/>
          <p:nvPr/>
        </p:nvSpPr>
        <p:spPr>
          <a:xfrm>
            <a:off x="4407638" y="90664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1994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4269939" y="2708644"/>
            <a:ext cx="9794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>
                <a:solidFill>
                  <a:schemeClr val="accent1">
                    <a:lumMod val="50000"/>
                  </a:schemeClr>
                </a:solidFill>
              </a:rPr>
              <a:t>Hipertexto</a:t>
            </a:r>
            <a:endParaRPr lang="pt-B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Cyber Space </a:t>
            </a:r>
            <a:r>
              <a:rPr lang="pt-BR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(cibermundo) - </a:t>
            </a:r>
            <a:r>
              <a:rPr lang="pt-BR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pt-BR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10" y="3491985"/>
            <a:ext cx="939867" cy="1066824"/>
          </a:xfrm>
          <a:prstGeom prst="rect">
            <a:avLst/>
          </a:prstGeom>
        </p:spPr>
      </p:pic>
      <p:sp>
        <p:nvSpPr>
          <p:cNvPr id="45" name="Retângulo 44"/>
          <p:cNvSpPr/>
          <p:nvPr/>
        </p:nvSpPr>
        <p:spPr>
          <a:xfrm>
            <a:off x="3941935" y="4678989"/>
            <a:ext cx="14446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100" b="1" dirty="0">
                <a:solidFill>
                  <a:schemeClr val="accent1">
                    <a:lumMod val="50000"/>
                  </a:schemeClr>
                </a:solidFill>
              </a:rPr>
              <a:t>Vannevar </a:t>
            </a:r>
            <a:r>
              <a:rPr lang="pt-BR" sz="1100" b="1" dirty="0" smtClean="0">
                <a:solidFill>
                  <a:schemeClr val="accent1">
                    <a:lumMod val="50000"/>
                  </a:schemeClr>
                </a:solidFill>
              </a:rPr>
              <a:t>Bush - USA</a:t>
            </a:r>
            <a:r>
              <a:rPr lang="pt-BR" sz="11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67188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50279"/>
            <a:ext cx="12192000" cy="70772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12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" y="6530975"/>
            <a:ext cx="1371600" cy="1905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419" y="1743272"/>
            <a:ext cx="1818510" cy="1090190"/>
          </a:xfrm>
          <a:prstGeom prst="rect">
            <a:avLst/>
          </a:prstGeom>
        </p:spPr>
      </p:pic>
      <p:sp>
        <p:nvSpPr>
          <p:cNvPr id="8" name="Seta para a direita 7"/>
          <p:cNvSpPr/>
          <p:nvPr/>
        </p:nvSpPr>
        <p:spPr>
          <a:xfrm>
            <a:off x="581891" y="3093540"/>
            <a:ext cx="11251235" cy="216024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821486" y="1310666"/>
            <a:ext cx="872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1997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356" y="3555266"/>
            <a:ext cx="1152636" cy="67476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423761" y="4470691"/>
            <a:ext cx="1874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cap="all" dirty="0">
                <a:solidFill>
                  <a:schemeClr val="accent1">
                    <a:lumMod val="50000"/>
                  </a:schemeClr>
                </a:solidFill>
              </a:rPr>
              <a:t>RAMNATH </a:t>
            </a:r>
            <a:r>
              <a:rPr lang="pt-BR" sz="900" b="1" cap="all" dirty="0" smtClean="0">
                <a:solidFill>
                  <a:schemeClr val="accent1">
                    <a:lumMod val="50000"/>
                  </a:schemeClr>
                </a:solidFill>
              </a:rPr>
              <a:t>CHELLAPPA - íNDIA</a:t>
            </a:r>
            <a:endParaRPr lang="pt-BR" sz="9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393943" y="2839227"/>
            <a:ext cx="1727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</a:rPr>
              <a:t>Computação em Nuvem</a:t>
            </a:r>
            <a:endParaRPr lang="pt-BR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060688" y="1287501"/>
            <a:ext cx="872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1995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8" y="1923578"/>
            <a:ext cx="1853411" cy="1071748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752141" y="3555266"/>
            <a:ext cx="1489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</a:rPr>
              <a:t>“Streaming”</a:t>
            </a:r>
          </a:p>
          <a:p>
            <a:pPr algn="ctr"/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</a:rPr>
              <a:t>Uso coletivo</a:t>
            </a:r>
            <a:endParaRPr lang="pt-B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232" y="1868529"/>
            <a:ext cx="1373645" cy="839675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4607484" y="1328347"/>
            <a:ext cx="872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1998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609628" y="4223021"/>
            <a:ext cx="17398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accent1">
                    <a:lumMod val="50000"/>
                  </a:schemeClr>
                </a:solidFill>
              </a:rPr>
              <a:t>Ray </a:t>
            </a:r>
            <a:r>
              <a:rPr lang="pt-BR" sz="1050" b="1" dirty="0" smtClean="0">
                <a:solidFill>
                  <a:schemeClr val="accent1">
                    <a:lumMod val="50000"/>
                  </a:schemeClr>
                </a:solidFill>
              </a:rPr>
              <a:t>Kurzweil - USA</a:t>
            </a:r>
            <a:endParaRPr lang="pt-BR" sz="10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440" y="1841499"/>
            <a:ext cx="1243692" cy="741585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6411467" y="1390930"/>
            <a:ext cx="872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1998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82" y="3691892"/>
            <a:ext cx="820925" cy="961504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6203981" y="4723014"/>
            <a:ext cx="11041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accent1">
                    <a:lumMod val="50000"/>
                  </a:schemeClr>
                </a:solidFill>
              </a:rPr>
              <a:t>Dov 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</a:rPr>
              <a:t>Moran - ISR</a:t>
            </a:r>
            <a:endParaRPr lang="pt-BR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333882" y="2839227"/>
            <a:ext cx="10768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</a:rPr>
              <a:t>USB – Pen Drive</a:t>
            </a:r>
            <a:endParaRPr lang="pt-BR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0" y="743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Cyber Space (cibermundo) - II</a:t>
            </a:r>
            <a:endParaRPr lang="pt-BR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06" y="3595015"/>
            <a:ext cx="840463" cy="911120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7837794" y="4670080"/>
            <a:ext cx="12776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chemeClr val="accent1">
                    <a:lumMod val="50000"/>
                  </a:schemeClr>
                </a:solidFill>
              </a:rPr>
              <a:t>Sugata 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</a:rPr>
              <a:t>Mitra - Índia</a:t>
            </a:r>
            <a:endParaRPr lang="pt-BR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907791" y="2923830"/>
            <a:ext cx="1419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</a:rPr>
              <a:t>Buraco na Parede</a:t>
            </a:r>
            <a:endParaRPr lang="pt-BR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94" y="1892429"/>
            <a:ext cx="1559770" cy="856053"/>
          </a:xfrm>
          <a:prstGeom prst="rect">
            <a:avLst/>
          </a:prstGeom>
        </p:spPr>
      </p:pic>
      <p:sp>
        <p:nvSpPr>
          <p:cNvPr id="29" name="CaixaDeTexto 28"/>
          <p:cNvSpPr txBox="1"/>
          <p:nvPr/>
        </p:nvSpPr>
        <p:spPr>
          <a:xfrm>
            <a:off x="8075512" y="1472167"/>
            <a:ext cx="872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1999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232" y="1984135"/>
            <a:ext cx="1631666" cy="874294"/>
          </a:xfrm>
          <a:prstGeom prst="rect">
            <a:avLst/>
          </a:prstGeom>
        </p:spPr>
      </p:pic>
      <p:sp>
        <p:nvSpPr>
          <p:cNvPr id="31" name="CaixaDeTexto 30"/>
          <p:cNvSpPr txBox="1"/>
          <p:nvPr/>
        </p:nvSpPr>
        <p:spPr>
          <a:xfrm>
            <a:off x="10349039" y="1554246"/>
            <a:ext cx="872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911" y="3994352"/>
            <a:ext cx="841588" cy="965170"/>
          </a:xfrm>
          <a:prstGeom prst="rect">
            <a:avLst/>
          </a:prstGeom>
        </p:spPr>
      </p:pic>
      <p:sp>
        <p:nvSpPr>
          <p:cNvPr id="34" name="Retângulo 33"/>
          <p:cNvSpPr/>
          <p:nvPr/>
        </p:nvSpPr>
        <p:spPr>
          <a:xfrm>
            <a:off x="10191424" y="5006055"/>
            <a:ext cx="147656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>
                <a:solidFill>
                  <a:schemeClr val="accent1">
                    <a:lumMod val="50000"/>
                  </a:schemeClr>
                </a:solidFill>
              </a:rPr>
              <a:t>Fredric </a:t>
            </a:r>
            <a:r>
              <a:rPr lang="pt-BR" sz="1050" b="1" dirty="0" smtClean="0">
                <a:solidFill>
                  <a:schemeClr val="accent1">
                    <a:lumMod val="50000"/>
                  </a:schemeClr>
                </a:solidFill>
              </a:rPr>
              <a:t>Litto – USA/BRA</a:t>
            </a:r>
            <a:endParaRPr lang="pt-BR" sz="10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5" name="Imagem 3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0" r="10900" b="49844"/>
          <a:stretch/>
        </p:blipFill>
        <p:spPr>
          <a:xfrm>
            <a:off x="10449057" y="3379431"/>
            <a:ext cx="872053" cy="54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31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50279"/>
            <a:ext cx="12192000" cy="70772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13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" y="6530975"/>
            <a:ext cx="1371600" cy="190500"/>
          </a:xfrm>
          <a:prstGeom prst="rect">
            <a:avLst/>
          </a:prstGeom>
        </p:spPr>
      </p:pic>
      <p:sp>
        <p:nvSpPr>
          <p:cNvPr id="5" name="Seta para a direita 4"/>
          <p:cNvSpPr/>
          <p:nvPr/>
        </p:nvSpPr>
        <p:spPr>
          <a:xfrm>
            <a:off x="300252" y="3208008"/>
            <a:ext cx="11491414" cy="216024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54" y="3741099"/>
            <a:ext cx="947917" cy="116228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469" y="1542620"/>
            <a:ext cx="2183546" cy="127330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65" y="1637554"/>
            <a:ext cx="1941066" cy="151975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302" y="1657533"/>
            <a:ext cx="2121659" cy="1026149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6604041" y="2777121"/>
            <a:ext cx="17942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chemeClr val="accent1">
                    <a:lumMod val="50000"/>
                  </a:schemeClr>
                </a:solidFill>
              </a:rPr>
              <a:t>Cousera, Edx, Udacity</a:t>
            </a:r>
          </a:p>
          <a:p>
            <a:pPr algn="ctr"/>
            <a:r>
              <a:rPr lang="pt-BR" sz="1100" b="1" dirty="0" smtClean="0">
                <a:solidFill>
                  <a:schemeClr val="accent1">
                    <a:lumMod val="50000"/>
                  </a:schemeClr>
                </a:solidFill>
              </a:rPr>
              <a:t>Veduca, Mooc-LP</a:t>
            </a:r>
            <a:endParaRPr lang="pt-BR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883079" y="1175889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015" y="3741099"/>
            <a:ext cx="691194" cy="92871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709" y="3641237"/>
            <a:ext cx="987705" cy="93076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710" y="4733090"/>
            <a:ext cx="987705" cy="869529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015" y="4841524"/>
            <a:ext cx="806324" cy="86315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72" y="1688257"/>
            <a:ext cx="1256746" cy="1157787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687929" y="119586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2002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3" y="3776722"/>
            <a:ext cx="958253" cy="1012161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462872" y="4952520"/>
            <a:ext cx="11416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>
                <a:solidFill>
                  <a:schemeClr val="accent1">
                    <a:lumMod val="50000"/>
                  </a:schemeClr>
                </a:solidFill>
              </a:rPr>
              <a:t>Nick </a:t>
            </a:r>
            <a:r>
              <a:rPr lang="pt-BR" sz="1100" b="1" dirty="0" smtClean="0">
                <a:solidFill>
                  <a:schemeClr val="accent1">
                    <a:lumMod val="50000"/>
                  </a:schemeClr>
                </a:solidFill>
              </a:rPr>
              <a:t>Pelling - UK</a:t>
            </a:r>
            <a:endParaRPr lang="pt-BR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29448" y="2969481"/>
            <a:ext cx="11035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chemeClr val="accent1">
                    <a:lumMod val="50000"/>
                  </a:schemeClr>
                </a:solidFill>
              </a:rPr>
              <a:t>Gamificação</a:t>
            </a:r>
            <a:endParaRPr lang="pt-BR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823887" y="109531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2007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164826" y="5018656"/>
            <a:ext cx="16289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b="1" dirty="0">
                <a:solidFill>
                  <a:schemeClr val="accent1">
                    <a:lumMod val="50000"/>
                  </a:schemeClr>
                </a:solidFill>
              </a:rPr>
              <a:t>Jonathan </a:t>
            </a:r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Bergman</a:t>
            </a:r>
            <a:r>
              <a:rPr lang="pt-BR" sz="1100" b="1" dirty="0" smtClean="0">
                <a:solidFill>
                  <a:schemeClr val="accent1">
                    <a:lumMod val="50000"/>
                  </a:schemeClr>
                </a:solidFill>
              </a:rPr>
              <a:t> - USA</a:t>
            </a:r>
            <a:endParaRPr lang="pt-PT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4505354" y="2823236"/>
            <a:ext cx="1419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chemeClr val="accent1">
                    <a:lumMod val="50000"/>
                  </a:schemeClr>
                </a:solidFill>
              </a:rPr>
              <a:t>Sala de Aula Invertida</a:t>
            </a:r>
            <a:endParaRPr lang="pt-BR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2623044" y="114730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061" y="1729434"/>
            <a:ext cx="1899045" cy="1118232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9827006" y="118765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206" y="3933757"/>
            <a:ext cx="1212224" cy="1234098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378" y="3768299"/>
            <a:ext cx="927379" cy="1053916"/>
          </a:xfrm>
          <a:prstGeom prst="rect">
            <a:avLst/>
          </a:prstGeom>
        </p:spPr>
      </p:pic>
      <p:sp>
        <p:nvSpPr>
          <p:cNvPr id="31" name="CaixaDeTexto 30"/>
          <p:cNvSpPr txBox="1"/>
          <p:nvPr/>
        </p:nvSpPr>
        <p:spPr>
          <a:xfrm>
            <a:off x="2188087" y="4998650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>
                <a:solidFill>
                  <a:schemeClr val="accent1">
                    <a:lumMod val="50000"/>
                  </a:schemeClr>
                </a:solidFill>
              </a:rPr>
              <a:t>John </a:t>
            </a:r>
            <a:r>
              <a:rPr lang="pt-BR" sz="1100" b="1" dirty="0" smtClean="0">
                <a:solidFill>
                  <a:schemeClr val="accent1">
                    <a:lumMod val="50000"/>
                  </a:schemeClr>
                </a:solidFill>
              </a:rPr>
              <a:t>Mashey - USA</a:t>
            </a:r>
            <a:endParaRPr lang="pt-BR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Cyber Space (cibermundo) - II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7442847" y="3378071"/>
            <a:ext cx="14911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b="1" dirty="0">
                <a:solidFill>
                  <a:schemeClr val="accent1">
                    <a:lumMod val="50000"/>
                  </a:schemeClr>
                </a:solidFill>
              </a:rPr>
              <a:t>George </a:t>
            </a:r>
            <a:r>
              <a:rPr lang="pt-BR" sz="1100" b="1" dirty="0" smtClean="0">
                <a:solidFill>
                  <a:schemeClr val="accent1">
                    <a:lumMod val="50000"/>
                  </a:schemeClr>
                </a:solidFill>
              </a:rPr>
              <a:t>Siemens - CAN</a:t>
            </a:r>
            <a:endParaRPr lang="pt-BR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5984658" y="3424032"/>
            <a:ext cx="14510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100" b="1" dirty="0">
                <a:solidFill>
                  <a:schemeClr val="accent1">
                    <a:lumMod val="50000"/>
                  </a:schemeClr>
                </a:solidFill>
              </a:rPr>
              <a:t>Sebastian </a:t>
            </a:r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Thrun - ALE</a:t>
            </a:r>
            <a:endParaRPr lang="pt-PT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6096000" y="5713766"/>
            <a:ext cx="12715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b="1" dirty="0">
                <a:solidFill>
                  <a:schemeClr val="accent1">
                    <a:lumMod val="50000"/>
                  </a:schemeClr>
                </a:solidFill>
              </a:rPr>
              <a:t>Carlos </a:t>
            </a:r>
            <a:r>
              <a:rPr lang="pt-BR" sz="1100" b="1" dirty="0" smtClean="0">
                <a:solidFill>
                  <a:schemeClr val="accent1">
                    <a:lumMod val="50000"/>
                  </a:schemeClr>
                </a:solidFill>
              </a:rPr>
              <a:t>Souza - BRA</a:t>
            </a:r>
            <a:endParaRPr lang="pt-BR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7689710" y="5713766"/>
            <a:ext cx="12442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b="1" dirty="0" smtClean="0">
                <a:solidFill>
                  <a:schemeClr val="accent1">
                    <a:lumMod val="50000"/>
                  </a:schemeClr>
                </a:solidFill>
              </a:rPr>
              <a:t>João Mattar - BRA</a:t>
            </a:r>
            <a:endParaRPr lang="pt-BR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71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50279"/>
            <a:ext cx="12192000" cy="70772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14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" y="6530975"/>
            <a:ext cx="1371600" cy="190500"/>
          </a:xfrm>
          <a:prstGeom prst="rect">
            <a:avLst/>
          </a:prstGeom>
        </p:spPr>
      </p:pic>
      <p:pic>
        <p:nvPicPr>
          <p:cNvPr id="8" name="Picture 4" descr="Frederick Gowland Hpkins 1861 - 1947 (premio Nóbel em Fisiologoa ou Medicina 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815607"/>
            <a:ext cx="937527" cy="9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onald Harry Coase - 1910 -  Premio Nobel Economia 199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" y="1902125"/>
            <a:ext cx="937526" cy="88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Estudantes </a:t>
            </a:r>
            <a:r>
              <a:rPr lang="pt-BR" altLang="pt-BR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Educação a Distancia </a:t>
            </a:r>
            <a:r>
              <a:rPr lang="pt-BR" altLang="pt-BR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Universidade </a:t>
            </a:r>
            <a:r>
              <a:rPr lang="pt-BR" altLang="pt-BR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pt-BR" altLang="pt-BR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Londres</a:t>
            </a:r>
            <a:endParaRPr lang="pt-BR" altLang="pt-BR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045029" y="1046440"/>
            <a:ext cx="11014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000" b="1" dirty="0">
                <a:solidFill>
                  <a:schemeClr val="accent1">
                    <a:lumMod val="50000"/>
                  </a:schemeClr>
                </a:solidFill>
              </a:rPr>
              <a:t>Frederick Gowland Hopkins </a:t>
            </a:r>
            <a:r>
              <a:rPr lang="pt-BR" altLang="pt-BR" sz="20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pt-BR" altLang="pt-BR" sz="2000" b="1" dirty="0">
                <a:solidFill>
                  <a:schemeClr val="accent1">
                    <a:lumMod val="50000"/>
                  </a:schemeClr>
                </a:solidFill>
              </a:rPr>
              <a:t>1861 – 1947) </a:t>
            </a:r>
            <a:r>
              <a:rPr lang="pt-BR" altLang="pt-BR" sz="2000" b="1" dirty="0" smtClean="0">
                <a:solidFill>
                  <a:schemeClr val="accent1">
                    <a:lumMod val="50000"/>
                  </a:schemeClr>
                </a:solidFill>
              </a:rPr>
              <a:t>Inglaterra Premio </a:t>
            </a:r>
            <a:r>
              <a:rPr lang="pt-BR" altLang="pt-BR" sz="2000" b="1" dirty="0">
                <a:solidFill>
                  <a:schemeClr val="accent1">
                    <a:lumMod val="50000"/>
                  </a:schemeClr>
                </a:solidFill>
              </a:rPr>
              <a:t>Nobel em Fisiologia ou </a:t>
            </a:r>
            <a:r>
              <a:rPr lang="pt-BR" altLang="pt-BR" sz="2000" b="1" dirty="0" smtClean="0">
                <a:solidFill>
                  <a:schemeClr val="accent1">
                    <a:lumMod val="50000"/>
                  </a:schemeClr>
                </a:solidFill>
              </a:rPr>
              <a:t>Medicina </a:t>
            </a:r>
            <a:r>
              <a:rPr lang="pt-BR" altLang="pt-BR" sz="2000" b="1" dirty="0">
                <a:solidFill>
                  <a:schemeClr val="accent1">
                    <a:lumMod val="50000"/>
                  </a:schemeClr>
                </a:solidFill>
              </a:rPr>
              <a:t>em 1929</a:t>
            </a:r>
          </a:p>
          <a:p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062794" y="1961691"/>
            <a:ext cx="11014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000" b="1" dirty="0">
                <a:solidFill>
                  <a:schemeClr val="accent1">
                    <a:lumMod val="50000"/>
                  </a:schemeClr>
                </a:solidFill>
              </a:rPr>
              <a:t>Ronald Harry Coase (</a:t>
            </a:r>
            <a:r>
              <a:rPr lang="pt-BR" altLang="pt-BR" sz="2000" b="1" dirty="0" smtClean="0">
                <a:solidFill>
                  <a:schemeClr val="accent1">
                    <a:lumMod val="50000"/>
                  </a:schemeClr>
                </a:solidFill>
              </a:rPr>
              <a:t>1910 - 2013) Inglaterra Premio </a:t>
            </a:r>
            <a:r>
              <a:rPr lang="pt-BR" altLang="pt-BR" sz="2000" b="1" dirty="0">
                <a:solidFill>
                  <a:schemeClr val="accent1">
                    <a:lumMod val="50000"/>
                  </a:schemeClr>
                </a:solidFill>
              </a:rPr>
              <a:t>Nobel em Economia em 1991</a:t>
            </a:r>
          </a:p>
          <a:p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6" descr="Wole Soyinka 1934 - Premio Nobel de Literatura 198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2" y="2890771"/>
            <a:ext cx="969947" cy="9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1062794" y="2910299"/>
            <a:ext cx="11014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000" b="1" dirty="0">
                <a:solidFill>
                  <a:schemeClr val="accent1">
                    <a:lumMod val="50000"/>
                  </a:schemeClr>
                </a:solidFill>
              </a:rPr>
              <a:t>Wole Soyinka (1934) Nigéria </a:t>
            </a:r>
            <a:r>
              <a:rPr lang="pt-BR" altLang="pt-BR" sz="2000" b="1" dirty="0" smtClean="0">
                <a:solidFill>
                  <a:schemeClr val="accent1">
                    <a:lumMod val="50000"/>
                  </a:schemeClr>
                </a:solidFill>
              </a:rPr>
              <a:t>Premio </a:t>
            </a:r>
            <a:r>
              <a:rPr lang="pt-BR" altLang="pt-BR" sz="2000" b="1" dirty="0">
                <a:solidFill>
                  <a:schemeClr val="accent1">
                    <a:lumMod val="50000"/>
                  </a:schemeClr>
                </a:solidFill>
              </a:rPr>
              <a:t>Nobel de Literatura 1986</a:t>
            </a:r>
          </a:p>
          <a:p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463455" y="584775"/>
            <a:ext cx="645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Vencedores do Prêmio Nobel</a:t>
            </a:r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Picture 4" descr="Derek Walcott 1930 - Premio Nobel de Literatur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" y="3951898"/>
            <a:ext cx="953574" cy="100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1062795" y="4127722"/>
            <a:ext cx="11129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b="1" dirty="0">
                <a:solidFill>
                  <a:schemeClr val="accent1">
                    <a:lumMod val="50000"/>
                  </a:schemeClr>
                </a:solidFill>
              </a:rPr>
              <a:t>Derek Walcott (</a:t>
            </a:r>
            <a:r>
              <a:rPr lang="pt-BR" altLang="pt-BR" b="1" dirty="0" smtClean="0">
                <a:solidFill>
                  <a:schemeClr val="accent1">
                    <a:lumMod val="50000"/>
                  </a:schemeClr>
                </a:solidFill>
              </a:rPr>
              <a:t>1930 - 2017) Santa Lucia/Trinidad Premio </a:t>
            </a:r>
            <a:r>
              <a:rPr lang="pt-BR" altLang="pt-BR" b="1" dirty="0">
                <a:solidFill>
                  <a:schemeClr val="accent1">
                    <a:lumMod val="50000"/>
                  </a:schemeClr>
                </a:solidFill>
              </a:rPr>
              <a:t>Nobel de Literatura em 1992</a:t>
            </a:r>
          </a:p>
          <a:p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Picture 5" descr="MandelaPasspo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37" y="5092226"/>
            <a:ext cx="916657" cy="9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1062796" y="5251310"/>
            <a:ext cx="11129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 dirty="0">
                <a:solidFill>
                  <a:schemeClr val="accent1">
                    <a:lumMod val="50000"/>
                  </a:schemeClr>
                </a:solidFill>
              </a:rPr>
              <a:t>Nelson Mandela (</a:t>
            </a:r>
            <a:r>
              <a:rPr lang="pt-BR" altLang="pt-BR" b="1" dirty="0" smtClean="0">
                <a:solidFill>
                  <a:schemeClr val="accent1">
                    <a:lumMod val="50000"/>
                  </a:schemeClr>
                </a:solidFill>
              </a:rPr>
              <a:t>1918 - 2013) </a:t>
            </a:r>
            <a:r>
              <a:rPr lang="pt-BR" altLang="pt-BR" b="1" dirty="0">
                <a:solidFill>
                  <a:schemeClr val="accent1">
                    <a:lumMod val="50000"/>
                  </a:schemeClr>
                </a:solidFill>
              </a:rPr>
              <a:t>África do </a:t>
            </a:r>
            <a:r>
              <a:rPr lang="pt-BR" altLang="pt-BR" b="1" dirty="0" smtClean="0">
                <a:solidFill>
                  <a:schemeClr val="accent1">
                    <a:lumMod val="50000"/>
                  </a:schemeClr>
                </a:solidFill>
              </a:rPr>
              <a:t>Sul Premio </a:t>
            </a:r>
            <a:r>
              <a:rPr lang="pt-BR" altLang="pt-BR" b="1" dirty="0">
                <a:solidFill>
                  <a:schemeClr val="accent1">
                    <a:lumMod val="50000"/>
                  </a:schemeClr>
                </a:solidFill>
              </a:rPr>
              <a:t>Nobel da Paz em 1993</a:t>
            </a:r>
          </a:p>
          <a:p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315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50279"/>
            <a:ext cx="12192000" cy="70772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15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" y="6530975"/>
            <a:ext cx="1371600" cy="1905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1548407"/>
            <a:ext cx="12192000" cy="3952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300"/>
              </a:lnSpc>
              <a:buFont typeface="Wingdings" panose="05000000000000000000" pitchFamily="2" charset="2"/>
              <a:buChar char="Ø"/>
            </a:pPr>
            <a:r>
              <a:rPr lang="en-CA" sz="2800" b="1" dirty="0">
                <a:solidFill>
                  <a:schemeClr val="accent1">
                    <a:lumMod val="50000"/>
                  </a:schemeClr>
                </a:solidFill>
                <a:cs typeface="Calibri Bold"/>
              </a:rPr>
              <a:t>Desaprender</a:t>
            </a:r>
            <a:r>
              <a:rPr lang="en-CA" sz="28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parte sistema educação. Habilidades, atividades </a:t>
            </a:r>
            <a:r>
              <a:rPr lang="en-CA" sz="2800" dirty="0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melhor</a:t>
            </a:r>
            <a:r>
              <a:rPr lang="en-CA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CA" sz="2400" dirty="0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desempenhadas </a:t>
            </a:r>
            <a:r>
              <a:rPr lang="en-CA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por máquinas (IA</a:t>
            </a:r>
            <a:r>
              <a:rPr lang="en-CA" sz="2400" dirty="0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).</a:t>
            </a:r>
          </a:p>
          <a:p>
            <a:pPr marL="457200" indent="-457200">
              <a:lnSpc>
                <a:spcPts val="4300"/>
              </a:lnSpc>
              <a:buFont typeface="Wingdings" panose="05000000000000000000" pitchFamily="2" charset="2"/>
              <a:buChar char="Ø"/>
            </a:pPr>
            <a:r>
              <a:rPr lang="en-CA" sz="2800" b="1" dirty="0">
                <a:solidFill>
                  <a:schemeClr val="accent1">
                    <a:lumMod val="50000"/>
                  </a:schemeClr>
                </a:solidFill>
                <a:cs typeface="Calibri Bold"/>
              </a:rPr>
              <a:t>Preparar-se</a:t>
            </a:r>
            <a:r>
              <a:rPr lang="en-CA" sz="28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para a singularidade que está próxima, fenômeno </a:t>
            </a:r>
            <a:r>
              <a:rPr lang="en-CA" sz="2800" dirty="0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da</a:t>
            </a:r>
            <a:r>
              <a:rPr lang="en-CA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CA" sz="2400" dirty="0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superação </a:t>
            </a:r>
            <a:r>
              <a:rPr lang="en-CA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da inteligência biológica pela artificial (IA</a:t>
            </a:r>
            <a:r>
              <a:rPr lang="en-CA" sz="2400" dirty="0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)</a:t>
            </a:r>
          </a:p>
          <a:p>
            <a:pPr marL="457200" indent="-457200">
              <a:lnSpc>
                <a:spcPts val="4300"/>
              </a:lnSpc>
              <a:buFont typeface="Wingdings" panose="05000000000000000000" pitchFamily="2" charset="2"/>
              <a:buChar char="Ø"/>
            </a:pPr>
            <a:r>
              <a:rPr lang="en-CA" sz="2800" b="1" dirty="0" smtClean="0">
                <a:solidFill>
                  <a:schemeClr val="accent1">
                    <a:lumMod val="50000"/>
                  </a:schemeClr>
                </a:solidFill>
                <a:cs typeface="Calibri Bold"/>
              </a:rPr>
              <a:t>Incorporar</a:t>
            </a:r>
            <a:r>
              <a:rPr lang="en-CA" sz="2400" dirty="0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 </a:t>
            </a:r>
            <a:r>
              <a:rPr lang="en-CA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desenvolvimento de habilidades que máquinas não </a:t>
            </a:r>
            <a:r>
              <a:rPr lang="en-CA" sz="2400" dirty="0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podem</a:t>
            </a:r>
            <a:r>
              <a:rPr lang="en-CA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CA" sz="2400" dirty="0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executar </a:t>
            </a:r>
            <a:r>
              <a:rPr lang="en-CA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- desafio </a:t>
            </a:r>
            <a:r>
              <a:rPr lang="en-CA" sz="2400" dirty="0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contínuo</a:t>
            </a:r>
          </a:p>
          <a:p>
            <a:pPr marL="457200" indent="-457200">
              <a:lnSpc>
                <a:spcPts val="4300"/>
              </a:lnSpc>
              <a:buFont typeface="Wingdings" panose="05000000000000000000" pitchFamily="2" charset="2"/>
              <a:buChar char="Ø"/>
            </a:pPr>
            <a:r>
              <a:rPr lang="en-CA" sz="2800" b="1" dirty="0">
                <a:solidFill>
                  <a:schemeClr val="accent1">
                    <a:lumMod val="50000"/>
                  </a:schemeClr>
                </a:solidFill>
                <a:cs typeface="Calibri Bold"/>
              </a:rPr>
              <a:t>Desenvolver</a:t>
            </a:r>
            <a:r>
              <a:rPr lang="en-CA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capacidade de intuição, criação e colaboração </a:t>
            </a:r>
            <a:r>
              <a:rPr lang="en-CA" sz="2400" dirty="0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social</a:t>
            </a:r>
            <a:endParaRPr lang="en-CA" sz="24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Prontidão para o Futuro</a:t>
            </a:r>
            <a:endParaRPr lang="pt-BR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1735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50279"/>
            <a:ext cx="12192000" cy="70772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16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" y="6530975"/>
            <a:ext cx="1371600" cy="190500"/>
          </a:xfrm>
          <a:prstGeom prst="rect">
            <a:avLst/>
          </a:prstGeom>
        </p:spPr>
      </p:pic>
      <p:pic>
        <p:nvPicPr>
          <p:cNvPr id="5" name="Shape 360" descr="E:\FORMIGA-2013\APRESENTAÇÕES\MOOC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8030" y="0"/>
            <a:ext cx="9975937" cy="58371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361"/>
          <p:cNvSpPr txBox="1"/>
          <p:nvPr/>
        </p:nvSpPr>
        <p:spPr>
          <a:xfrm rot="-5400000">
            <a:off x="-1632269" y="2167381"/>
            <a:ext cx="4546946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5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MOOCs</a:t>
            </a:r>
          </a:p>
        </p:txBody>
      </p:sp>
    </p:spTree>
    <p:extLst>
      <p:ext uri="{BB962C8B-B14F-4D97-AF65-F5344CB8AC3E}">
        <p14:creationId xmlns:p14="http://schemas.microsoft.com/office/powerpoint/2010/main" val="2441735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50279"/>
            <a:ext cx="12192000" cy="70772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17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" y="6530975"/>
            <a:ext cx="1371600" cy="1905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1071883"/>
            <a:ext cx="12192000" cy="5446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tabLst>
                <a:tab pos="7429500" algn="l"/>
              </a:tabLst>
            </a:pPr>
            <a:r>
              <a:rPr lang="en-CA" sz="24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Biotecnologia </a:t>
            </a:r>
            <a:r>
              <a:rPr lang="en-CA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(Craig Venter) – Sequenciamento Genoma Humano (2000); criação vida  sintética (2010); combustíveis baixo custo de nova alga.</a:t>
            </a:r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7429500" algn="l"/>
              </a:tabLst>
            </a:pPr>
            <a:r>
              <a:rPr lang="en-CA" sz="24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Internet das Coisas </a:t>
            </a:r>
            <a:r>
              <a:rPr lang="en-CA" sz="2400" dirty="0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(Vinton Cerf) – reinvenção da indústria e da relação dos bens de consumo com os seres humanos.</a:t>
            </a:r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7429500" algn="l"/>
              </a:tabLst>
            </a:pP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Digitalização da Manufatura </a:t>
            </a:r>
            <a:r>
              <a:rPr lang="en-CA" sz="2400" dirty="0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– impressoras 3D (Carl Bass e Behrokh Khoshnevis) aplicações na medicina inimagináveis.</a:t>
            </a:r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7429500" algn="l"/>
              </a:tabLst>
            </a:pP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Computação em Nuvem </a:t>
            </a:r>
            <a:r>
              <a:rPr lang="en-CA" sz="2400" dirty="0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– aplicativos/dados em servidores remotos.</a:t>
            </a:r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7429500" algn="l"/>
              </a:tabLst>
            </a:pP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Singularidade </a:t>
            </a:r>
            <a:r>
              <a:rPr lang="en-CA" sz="2400" dirty="0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(Ray Kurzweil) – Superação da inteligência biológica pela inteligência artificial.</a:t>
            </a:r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7429500" algn="l"/>
              </a:tabLst>
            </a:pP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Nanotecnologia</a:t>
            </a:r>
            <a:r>
              <a:rPr lang="en-CA" sz="2400" dirty="0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 (Eric Drexler) – imenso potencial de aumentar o desempenho humano e o desenvolvimento sustentável dos materiais, água, energia e alimentos e livrar humanidade de doenças.</a:t>
            </a:r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7429500" algn="l"/>
              </a:tabLst>
            </a:pP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BIG DATA </a:t>
            </a:r>
            <a:r>
              <a:rPr lang="en-CA" sz="2400" dirty="0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– super abundância de dados.</a:t>
            </a:r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7429500" algn="l"/>
              </a:tabLst>
            </a:pP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MOOCs</a:t>
            </a:r>
            <a:r>
              <a:rPr lang="en-CA" sz="2400" dirty="0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 – potencial de aprendizagem massiva, escalável, continua e ubíqua.</a:t>
            </a:r>
          </a:p>
          <a:p>
            <a:pPr>
              <a:lnSpc>
                <a:spcPts val="2070"/>
              </a:lnSpc>
              <a:tabLst>
                <a:tab pos="7429500" algn="l"/>
              </a:tabLst>
            </a:pPr>
            <a:endParaRPr lang="en-CA" sz="2400" dirty="0" smtClean="0">
              <a:solidFill>
                <a:srgbClr val="000000"/>
              </a:solidFill>
              <a:cs typeface="Calibri"/>
            </a:endParaRPr>
          </a:p>
          <a:p>
            <a:pPr>
              <a:lnSpc>
                <a:spcPts val="2070"/>
              </a:lnSpc>
              <a:tabLst>
                <a:tab pos="7429500" algn="l"/>
              </a:tabLst>
            </a:pPr>
            <a:endParaRPr lang="en-CA" sz="24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Breakthroughs</a:t>
            </a:r>
            <a:r>
              <a:rPr lang="pt-BR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Avanços e Grandes Descobertas </a:t>
            </a:r>
            <a:endParaRPr lang="pt-BR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1735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50279"/>
            <a:ext cx="12192000" cy="70772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1562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 flipV="1">
            <a:off x="1465545" y="2634232"/>
            <a:ext cx="9156526" cy="2505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18</a:t>
            </a:fld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" y="6530975"/>
            <a:ext cx="1371600" cy="1905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184206"/>
            <a:ext cx="12192000" cy="52003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t-BR" altLang="en-US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buFontTx/>
              <a:buNone/>
            </a:pPr>
            <a:r>
              <a:rPr lang="pt-BR" altLang="en-US" sz="3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“Se a educação sozinha não transforma a sociedade, sem ela tampouco a sociedade muda.”</a:t>
            </a:r>
            <a:endParaRPr lang="pt-BR" altLang="en-US" sz="36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Tx/>
              <a:buNone/>
            </a:pPr>
            <a:r>
              <a:rPr lang="pt-BR" altLang="en-U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Paulo Freire</a:t>
            </a:r>
            <a:endParaRPr lang="pt-BR" altLang="en-US" sz="3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056320" y="2659284"/>
            <a:ext cx="42610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Obrigado!!!</a:t>
            </a:r>
            <a:endParaRPr lang="pt-BR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55133" y="3657600"/>
            <a:ext cx="46532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Marcos Formiga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UnB/CEAM/n-Futuros</a:t>
            </a:r>
          </a:p>
          <a:p>
            <a:pPr algn="ctr"/>
            <a:r>
              <a:rPr lang="pt-BR" sz="2400" u="sng" dirty="0" smtClean="0">
                <a:solidFill>
                  <a:schemeClr val="accent1">
                    <a:lumMod val="50000"/>
                  </a:schemeClr>
                </a:solidFill>
              </a:rPr>
              <a:t>manuelmarcosformiga@gmail.com</a:t>
            </a:r>
            <a:endParaRPr lang="pt-BR" sz="24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30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50279"/>
            <a:ext cx="12192000" cy="707720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2</a:t>
            </a:fld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" y="6530975"/>
            <a:ext cx="1371600" cy="190500"/>
          </a:xfrm>
          <a:prstGeom prst="rect">
            <a:avLst/>
          </a:prstGeom>
        </p:spPr>
      </p:pic>
      <p:sp>
        <p:nvSpPr>
          <p:cNvPr id="2" name="Triângulo isósceles 1"/>
          <p:cNvSpPr/>
          <p:nvPr/>
        </p:nvSpPr>
        <p:spPr>
          <a:xfrm>
            <a:off x="2523677" y="1566715"/>
            <a:ext cx="6657677" cy="4083458"/>
          </a:xfrm>
          <a:prstGeom prst="triangle">
            <a:avLst>
              <a:gd name="adj" fmla="val 50094"/>
            </a:avLst>
          </a:prstGeom>
          <a:solidFill>
            <a:schemeClr val="accent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pt-B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 flipH="1">
            <a:off x="2227768" y="1689546"/>
            <a:ext cx="2956790" cy="3551199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2661313" y="5927932"/>
            <a:ext cx="6264323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H="1" flipV="1">
            <a:off x="6632811" y="1718777"/>
            <a:ext cx="2934271" cy="352196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-1" y="26453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Triangulo da Educação</a:t>
            </a:r>
            <a:endParaRPr lang="pt-BR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eta para baixo 9"/>
          <p:cNvSpPr/>
          <p:nvPr/>
        </p:nvSpPr>
        <p:spPr>
          <a:xfrm rot="5400000">
            <a:off x="5389506" y="526074"/>
            <a:ext cx="777919" cy="1303363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268061" y="993090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Qualidade</a:t>
            </a:r>
            <a:endParaRPr lang="pt-BR" b="1" dirty="0"/>
          </a:p>
        </p:txBody>
      </p:sp>
      <p:sp>
        <p:nvSpPr>
          <p:cNvPr id="17" name="Seta para baixo 16"/>
          <p:cNvSpPr/>
          <p:nvPr/>
        </p:nvSpPr>
        <p:spPr>
          <a:xfrm rot="16200000">
            <a:off x="1594583" y="5185567"/>
            <a:ext cx="688201" cy="1105623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385871" y="555860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Acesso</a:t>
            </a:r>
            <a:endParaRPr lang="pt-BR" b="1" dirty="0"/>
          </a:p>
        </p:txBody>
      </p:sp>
      <p:sp>
        <p:nvSpPr>
          <p:cNvPr id="23" name="Seta para baixo 22"/>
          <p:cNvSpPr/>
          <p:nvPr/>
        </p:nvSpPr>
        <p:spPr>
          <a:xfrm rot="16200000">
            <a:off x="9506252" y="5185566"/>
            <a:ext cx="688201" cy="1105623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9336270" y="5546678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Custo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83185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50279"/>
            <a:ext cx="12192000" cy="70772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3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" y="6530975"/>
            <a:ext cx="1371600" cy="190500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731067"/>
              </p:ext>
            </p:extLst>
          </p:nvPr>
        </p:nvGraphicFramePr>
        <p:xfrm>
          <a:off x="712519" y="929426"/>
          <a:ext cx="10972800" cy="441745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704545"/>
                <a:gridCol w="5268255"/>
              </a:tblGrid>
              <a:tr h="3584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VELHO PARADIGMA</a:t>
                      </a:r>
                      <a:endParaRPr lang="pt-BR" sz="2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NOVO PARADIGMA</a:t>
                      </a:r>
                      <a:endParaRPr lang="pt-BR" sz="2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4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Instalação física (Prédios escolares)</a:t>
                      </a:r>
                      <a:endParaRPr lang="pt-BR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Ciberespaço (conveniência, Local e Hora)</a:t>
                      </a:r>
                      <a:endParaRPr lang="pt-BR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4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Ensino</a:t>
                      </a:r>
                      <a:endParaRPr lang="pt-BR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Aprendizagem</a:t>
                      </a:r>
                      <a:endParaRPr lang="pt-BR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21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Currículo mínimo, disciplinas </a:t>
                      </a:r>
                      <a:r>
                        <a:rPr lang="pt-BR" sz="18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obrigatórias </a:t>
                      </a:r>
                      <a:r>
                        <a:rPr lang="pt-BR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 pré-requisitos.</a:t>
                      </a:r>
                      <a:endParaRPr lang="pt-BR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Conteúdos </a:t>
                      </a:r>
                      <a:r>
                        <a:rPr lang="pt-BR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significativos e flexíveis</a:t>
                      </a:r>
                      <a:endParaRPr lang="pt-BR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4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Unidisciplinaridade</a:t>
                      </a:r>
                      <a:endParaRPr lang="pt-BR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Inter, multi e transdisciplinaridade</a:t>
                      </a:r>
                      <a:endParaRPr lang="pt-BR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4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Pedagogia</a:t>
                      </a:r>
                      <a:endParaRPr lang="pt-BR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Andragogia </a:t>
                      </a:r>
                      <a:r>
                        <a:rPr lang="pt-BR" sz="18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/ Heutagogia</a:t>
                      </a:r>
                      <a:endParaRPr lang="pt-BR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4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Transmissão do Conhecimento</a:t>
                      </a:r>
                      <a:endParaRPr lang="pt-BR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Aprendizagem Coletiva</a:t>
                      </a:r>
                      <a:endParaRPr lang="pt-BR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4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Educação formal</a:t>
                      </a:r>
                      <a:endParaRPr lang="pt-BR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Educação não formal</a:t>
                      </a:r>
                      <a:endParaRPr lang="pt-BR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4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Formação com duração prefixada</a:t>
                      </a:r>
                      <a:endParaRPr lang="pt-BR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Formação ao longo da vida</a:t>
                      </a:r>
                      <a:endParaRPr lang="pt-BR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4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Educação a Distância</a:t>
                      </a:r>
                      <a:endParaRPr lang="pt-BR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Aprendizagem aberta e flexível</a:t>
                      </a:r>
                      <a:endParaRPr lang="pt-BR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4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Economia </a:t>
                      </a:r>
                      <a:r>
                        <a:rPr lang="pt-BR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de bens e serviços</a:t>
                      </a:r>
                      <a:endParaRPr lang="pt-BR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Economia do conhecimento</a:t>
                      </a:r>
                      <a:endParaRPr lang="pt-BR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4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Professor</a:t>
                      </a:r>
                      <a:endParaRPr lang="pt-BR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Orientador da Aprendizagem</a:t>
                      </a:r>
                      <a:endParaRPr lang="pt-BR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4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Avaliação quantitativa</a:t>
                      </a:r>
                      <a:endParaRPr lang="pt-BR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Avaliação qualitativa</a:t>
                      </a:r>
                      <a:endParaRPr lang="pt-BR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4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Diploma - Certificado</a:t>
                      </a:r>
                      <a:endParaRPr lang="pt-BR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Satisfação de aprender</a:t>
                      </a:r>
                      <a:endParaRPr lang="pt-BR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4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Capitalismo</a:t>
                      </a:r>
                      <a:endParaRPr lang="pt-BR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Era de Adaptação</a:t>
                      </a:r>
                      <a:r>
                        <a:rPr lang="pt-BR" sz="1800" b="1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(Talentismo)</a:t>
                      </a:r>
                      <a:endParaRPr lang="pt-BR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0" y="23462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Educação </a:t>
            </a: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Aprendizagem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1315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50279"/>
            <a:ext cx="12192000" cy="70772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4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" y="6530975"/>
            <a:ext cx="1371600" cy="1905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326302" y="1096269"/>
            <a:ext cx="5364682" cy="49647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4503761" y="1714442"/>
            <a:ext cx="6541003" cy="387550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8540468" y="2151909"/>
            <a:ext cx="3046481" cy="287676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3548614" y="2151909"/>
            <a:ext cx="3398096" cy="287676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728346" y="1252777"/>
            <a:ext cx="49626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kumimoji="0" lang="pt-BR" sz="2400" b="1" dirty="0">
                <a:solidFill>
                  <a:schemeClr val="bg1"/>
                </a:solidFill>
                <a:latin typeface="Arial" charset="0"/>
              </a:rPr>
              <a:t>Educação Aberta e a Distancia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924946" y="4997893"/>
            <a:ext cx="40930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kumimoji="0" lang="pt-BR" sz="2400" b="1" dirty="0">
                <a:solidFill>
                  <a:schemeClr val="bg1"/>
                </a:solidFill>
                <a:latin typeface="Arial" charset="0"/>
              </a:rPr>
              <a:t>Educação “Dual” ou Mista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8949520" y="3165734"/>
            <a:ext cx="2228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kumimoji="0" lang="pt-BR" sz="2800" b="1" dirty="0">
                <a:solidFill>
                  <a:schemeClr val="bg1"/>
                </a:solidFill>
                <a:latin typeface="Arial" charset="0"/>
              </a:rPr>
              <a:t>E-learning  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942405" y="2978462"/>
            <a:ext cx="26494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kumimoji="0" lang="pt-BR" sz="2400" b="1" dirty="0">
                <a:solidFill>
                  <a:schemeClr val="bg1"/>
                </a:solidFill>
                <a:latin typeface="Arial" charset="0"/>
              </a:rPr>
              <a:t>Educação </a:t>
            </a:r>
          </a:p>
          <a:p>
            <a:pPr algn="ctr"/>
            <a:r>
              <a:rPr kumimoji="0" lang="pt-BR" sz="2400" b="1" dirty="0">
                <a:solidFill>
                  <a:schemeClr val="bg1"/>
                </a:solidFill>
                <a:latin typeface="Arial" charset="0"/>
              </a:rPr>
              <a:t>Presencial</a:t>
            </a:r>
          </a:p>
          <a:p>
            <a:pPr algn="ctr"/>
            <a:r>
              <a:rPr kumimoji="0" lang="pt-BR" sz="2400" b="1" dirty="0">
                <a:solidFill>
                  <a:schemeClr val="bg1"/>
                </a:solidFill>
                <a:latin typeface="Arial" charset="0"/>
              </a:rPr>
              <a:t>(face a face)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8181480" y="5589944"/>
            <a:ext cx="28632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b="1" dirty="0">
                <a:solidFill>
                  <a:schemeClr val="bg1"/>
                </a:solidFill>
                <a:latin typeface="Arial" charset="0"/>
              </a:rPr>
              <a:t>ou Educação Flexível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-14987" y="-11728"/>
            <a:ext cx="122069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 Distribuída</a:t>
            </a:r>
            <a:endParaRPr lang="pt-BR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1315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50279"/>
            <a:ext cx="12192000" cy="70772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5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" y="6530975"/>
            <a:ext cx="1371600" cy="1905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16872" y="1477712"/>
            <a:ext cx="1619387" cy="6477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336471" y="1477711"/>
            <a:ext cx="1619388" cy="647700"/>
          </a:xfrm>
          <a:prstGeom prst="rect">
            <a:avLst/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31871" y="1477711"/>
            <a:ext cx="1619388" cy="6477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928859" y="1477711"/>
            <a:ext cx="1619387" cy="6477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7224259" y="1477711"/>
            <a:ext cx="1619387" cy="6477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8521246" y="1477711"/>
            <a:ext cx="1455267" cy="647700"/>
          </a:xfrm>
          <a:prstGeom prst="rect">
            <a:avLst/>
          </a:prstGeom>
          <a:solidFill>
            <a:srgbClr val="E8F3D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8674102" y="2342987"/>
            <a:ext cx="15698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Sala de aula </a:t>
            </a:r>
          </a:p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tradicional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7145640" y="2355075"/>
            <a:ext cx="16669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Baixo uso de </a:t>
            </a:r>
          </a:p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tecnologia </a:t>
            </a:r>
          </a:p>
        </p:txBody>
      </p:sp>
      <p:sp>
        <p:nvSpPr>
          <p:cNvPr id="15" name="AutoShape 11"/>
          <p:cNvSpPr>
            <a:spLocks/>
          </p:cNvSpPr>
          <p:nvPr/>
        </p:nvSpPr>
        <p:spPr bwMode="auto">
          <a:xfrm rot="16200000">
            <a:off x="5797664" y="1719480"/>
            <a:ext cx="360363" cy="2967228"/>
          </a:xfrm>
          <a:prstGeom prst="leftBrace">
            <a:avLst>
              <a:gd name="adj1" fmla="val 549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4706096" y="2358069"/>
            <a:ext cx="26322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Aprendizagem Mista ou </a:t>
            </a:r>
          </a:p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Blended Learning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647097" y="3285458"/>
            <a:ext cx="2493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Uso intermediário de </a:t>
            </a:r>
          </a:p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meios tecnológicos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7170853" y="2406160"/>
            <a:ext cx="33497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>
                <a:latin typeface="Arial" charset="0"/>
              </a:rPr>
              <a:t>-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4647097" y="2436323"/>
            <a:ext cx="39642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1800" dirty="0">
                <a:latin typeface="Arial" charset="0"/>
              </a:rPr>
              <a:t>+</a:t>
            </a: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3510618" y="2323372"/>
            <a:ext cx="159163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Alto uso </a:t>
            </a:r>
          </a:p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meios de </a:t>
            </a:r>
          </a:p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tecnológicos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2039484" y="2248988"/>
            <a:ext cx="18909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Completamente</a:t>
            </a:r>
          </a:p>
          <a:p>
            <a:pPr algn="ctr"/>
            <a:r>
              <a:rPr lang="pt-BR" altLang="pt-BR" sz="1400" b="1" i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online,</a:t>
            </a:r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sem o </a:t>
            </a:r>
          </a:p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componente </a:t>
            </a:r>
          </a:p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face-a-face</a:t>
            </a:r>
            <a:endParaRPr lang="pt-BR" altLang="pt-BR" sz="1400" b="1" i="1" dirty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8058384" y="616697"/>
            <a:ext cx="21466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Aprendizagem </a:t>
            </a:r>
          </a:p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Presencial  </a:t>
            </a:r>
          </a:p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“Offline Learning”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1465320" y="641925"/>
            <a:ext cx="213473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Aprendizagem </a:t>
            </a:r>
          </a:p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Onnline  </a:t>
            </a:r>
          </a:p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“Online Learning”</a:t>
            </a: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-1" y="-92332"/>
            <a:ext cx="121919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pt-BR" altLang="pt-BR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Descrição Esquemática da Aprendizagem Mista</a:t>
            </a: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 flipH="1">
            <a:off x="2226410" y="3822052"/>
            <a:ext cx="6923527" cy="0"/>
          </a:xfrm>
          <a:prstGeom prst="line">
            <a:avLst/>
          </a:prstGeom>
          <a:noFill/>
          <a:ln w="25400">
            <a:solidFill>
              <a:schemeClr val="accent5">
                <a:lumMod val="50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2532690" y="3808678"/>
            <a:ext cx="661724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pt-BR" altLang="pt-BR" sz="18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Aumento gradativo de meios tecnológicos online</a:t>
            </a: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 flipH="1">
            <a:off x="1827376" y="5425434"/>
            <a:ext cx="8721304" cy="0"/>
          </a:xfrm>
          <a:prstGeom prst="line">
            <a:avLst/>
          </a:prstGeom>
          <a:noFill/>
          <a:ln w="25400">
            <a:solidFill>
              <a:schemeClr val="accent5">
                <a:lumMod val="50000"/>
              </a:schemeClr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1692592" y="5610772"/>
            <a:ext cx="8990871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pt-BR" altLang="pt-BR" sz="18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e-learning</a:t>
            </a: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1765365" y="4263754"/>
            <a:ext cx="254107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Curso inteiramente</a:t>
            </a:r>
          </a:p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entregue por meio de </a:t>
            </a:r>
          </a:p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plataforma de </a:t>
            </a:r>
          </a:p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aprendizagem </a:t>
            </a:r>
          </a:p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eletrônica</a:t>
            </a:r>
            <a:endParaRPr lang="pt-BR" altLang="pt-BR" sz="1400" b="1" i="1" dirty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7316085" y="4479197"/>
            <a:ext cx="256287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Curso de uso de</a:t>
            </a:r>
          </a:p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pequena participação </a:t>
            </a:r>
          </a:p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de tecnologia</a:t>
            </a:r>
            <a:endParaRPr lang="pt-BR" altLang="pt-BR" sz="1400" b="1" i="1" dirty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793860" y="5896146"/>
            <a:ext cx="1398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>
                <a:solidFill>
                  <a:schemeClr val="accent1">
                    <a:lumMod val="50000"/>
                  </a:schemeClr>
                </a:solidFill>
              </a:rPr>
              <a:t>Fonte: Robin Maison</a:t>
            </a:r>
            <a:endParaRPr lang="pt-BR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315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50279"/>
            <a:ext cx="12192000" cy="70772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6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" y="6530975"/>
            <a:ext cx="1371600" cy="190500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88900" y="1562100"/>
            <a:ext cx="12103100" cy="551433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ts val="4300"/>
              </a:lnSpc>
              <a:buFont typeface="Wingdings" panose="05000000000000000000" pitchFamily="2" charset="2"/>
              <a:buChar char="Ø"/>
              <a:tabLst>
                <a:tab pos="279400" algn="l"/>
              </a:tabLst>
            </a:pP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  <a:latin typeface="Calibri Bold"/>
                <a:cs typeface="Calibri Bold"/>
              </a:rPr>
              <a:t>Aceleração do desenvolvimento tecnológico, multidisciplinar, com aplicações tecnológicas</a:t>
            </a:r>
            <a:r>
              <a:rPr lang="en-CA" sz="24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  <a:latin typeface="Calibri Bold"/>
                <a:cs typeface="Calibri Bold"/>
              </a:rPr>
              <a:t>cada vez mais integradas;</a:t>
            </a:r>
          </a:p>
          <a:p>
            <a:pPr marL="342900" indent="-342900">
              <a:lnSpc>
                <a:spcPts val="4300"/>
              </a:lnSpc>
              <a:buFont typeface="Wingdings" panose="05000000000000000000" pitchFamily="2" charset="2"/>
              <a:buChar char="Ø"/>
              <a:tabLst>
                <a:tab pos="279400" algn="l"/>
              </a:tabLst>
            </a:pP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  <a:latin typeface="Calibri Bold"/>
                <a:cs typeface="Calibri Bold"/>
              </a:rPr>
              <a:t>TICs </a:t>
            </a:r>
            <a:r>
              <a:rPr lang="en-CA" sz="2400" b="1" dirty="0">
                <a:solidFill>
                  <a:schemeClr val="accent1">
                    <a:lumMod val="50000"/>
                  </a:schemeClr>
                </a:solidFill>
                <a:latin typeface="Calibri Bold"/>
                <a:cs typeface="Calibri Bold"/>
              </a:rPr>
              <a:t>continuarão modificando a natureza de trabalho, a estrutura de produção, </a:t>
            </a: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  <a:latin typeface="Calibri Bold"/>
                <a:cs typeface="Calibri Bold"/>
              </a:rPr>
              <a:t>da</a:t>
            </a:r>
            <a:r>
              <a:rPr lang="en-CA" sz="2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  <a:latin typeface="Calibri Bold"/>
                <a:cs typeface="Calibri Bold"/>
              </a:rPr>
              <a:t>EDUCAÇÃO</a:t>
            </a:r>
            <a:r>
              <a:rPr lang="en-CA" sz="2400" b="1" dirty="0">
                <a:solidFill>
                  <a:schemeClr val="accent1">
                    <a:lumMod val="50000"/>
                  </a:schemeClr>
                </a:solidFill>
                <a:latin typeface="Calibri Bold"/>
                <a:cs typeface="Calibri Bold"/>
              </a:rPr>
              <a:t>,  </a:t>
            </a: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  <a:latin typeface="Calibri Bold"/>
                <a:cs typeface="Calibri Bold"/>
              </a:rPr>
              <a:t>da </a:t>
            </a:r>
            <a:r>
              <a:rPr lang="en-CA" sz="2400" b="1" dirty="0">
                <a:solidFill>
                  <a:schemeClr val="accent1">
                    <a:lumMod val="50000"/>
                  </a:schemeClr>
                </a:solidFill>
                <a:latin typeface="Calibri Bold"/>
                <a:cs typeface="Calibri Bold"/>
              </a:rPr>
              <a:t>relação </a:t>
            </a: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  <a:latin typeface="Calibri Bold"/>
                <a:cs typeface="Calibri Bold"/>
              </a:rPr>
              <a:t>entre </a:t>
            </a:r>
            <a:r>
              <a:rPr lang="en-CA" sz="2400" b="1" dirty="0">
                <a:solidFill>
                  <a:schemeClr val="accent1">
                    <a:lumMod val="50000"/>
                  </a:schemeClr>
                </a:solidFill>
                <a:latin typeface="Calibri Bold"/>
                <a:cs typeface="Calibri Bold"/>
              </a:rPr>
              <a:t>pessoas </a:t>
            </a: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  <a:latin typeface="Calibri Bold"/>
                <a:cs typeface="Calibri Bold"/>
              </a:rPr>
              <a:t>e do </a:t>
            </a:r>
            <a:r>
              <a:rPr lang="en-CA" sz="2400" b="1" dirty="0">
                <a:solidFill>
                  <a:schemeClr val="accent1">
                    <a:lumMod val="50000"/>
                  </a:schemeClr>
                </a:solidFill>
                <a:latin typeface="Calibri Bold"/>
                <a:cs typeface="Calibri Bold"/>
              </a:rPr>
              <a:t>lazer</a:t>
            </a: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  <a:latin typeface="Calibri Bold"/>
                <a:cs typeface="Calibri Bold"/>
              </a:rPr>
              <a:t>;</a:t>
            </a:r>
          </a:p>
          <a:p>
            <a:pPr marL="342900" indent="-342900">
              <a:lnSpc>
                <a:spcPts val="4300"/>
              </a:lnSpc>
              <a:buFont typeface="Wingdings" panose="05000000000000000000" pitchFamily="2" charset="2"/>
              <a:buChar char="Ø"/>
              <a:tabLst>
                <a:tab pos="279400" algn="l"/>
              </a:tabLst>
            </a:pP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  <a:latin typeface="Calibri Bold"/>
                <a:cs typeface="Calibri Bold"/>
              </a:rPr>
              <a:t>Crescimento </a:t>
            </a:r>
            <a:r>
              <a:rPr lang="en-CA" sz="2400" b="1" dirty="0">
                <a:solidFill>
                  <a:schemeClr val="accent1">
                    <a:lumMod val="50000"/>
                  </a:schemeClr>
                </a:solidFill>
                <a:latin typeface="Calibri Bold"/>
                <a:cs typeface="Calibri Bold"/>
              </a:rPr>
              <a:t>dos investimentos em  </a:t>
            </a: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alibri Bold"/>
                <a:cs typeface="Calibri Bold"/>
              </a:rPr>
              <a:t>Automação</a:t>
            </a: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  <a:latin typeface="Calibri Bold"/>
                <a:cs typeface="Calibri Bold"/>
              </a:rPr>
              <a:t> </a:t>
            </a:r>
            <a:r>
              <a:rPr lang="en-CA" sz="2400" b="1" dirty="0">
                <a:solidFill>
                  <a:schemeClr val="accent1">
                    <a:lumMod val="50000"/>
                  </a:schemeClr>
                </a:solidFill>
                <a:latin typeface="Calibri Bold"/>
                <a:cs typeface="Calibri Bold"/>
              </a:rPr>
              <a:t>e </a:t>
            </a: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  <a:latin typeface="Calibri Bold"/>
                <a:cs typeface="Calibri Bold"/>
              </a:rPr>
              <a:t>Robótica;</a:t>
            </a:r>
          </a:p>
          <a:p>
            <a:pPr marL="342900" indent="-342900">
              <a:lnSpc>
                <a:spcPts val="4300"/>
              </a:lnSpc>
              <a:buFont typeface="Wingdings" panose="05000000000000000000" pitchFamily="2" charset="2"/>
              <a:buChar char="Ø"/>
              <a:tabLst>
                <a:tab pos="279400" algn="l"/>
              </a:tabLst>
            </a:pP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  <a:latin typeface="Calibri Bold"/>
                <a:cs typeface="Calibri Bold"/>
              </a:rPr>
              <a:t>Crescimento </a:t>
            </a:r>
            <a:r>
              <a:rPr lang="en-CA" sz="2400" b="1" dirty="0">
                <a:solidFill>
                  <a:schemeClr val="accent1">
                    <a:lumMod val="50000"/>
                  </a:schemeClr>
                </a:solidFill>
                <a:latin typeface="Calibri Bold"/>
                <a:cs typeface="Calibri Bold"/>
              </a:rPr>
              <a:t>dos investimentos e </a:t>
            </a: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  <a:latin typeface="Calibri Bold"/>
                <a:cs typeface="Calibri Bold"/>
              </a:rPr>
              <a:t>aplicações nos campos </a:t>
            </a:r>
            <a:r>
              <a:rPr lang="en-CA" sz="2400" b="1" dirty="0">
                <a:solidFill>
                  <a:schemeClr val="accent1">
                    <a:lumMod val="50000"/>
                  </a:schemeClr>
                </a:solidFill>
                <a:latin typeface="Calibri Bold"/>
                <a:cs typeface="Calibri Bold"/>
              </a:rPr>
              <a:t>da </a:t>
            </a: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  <a:latin typeface="Calibri Bold"/>
                <a:cs typeface="Calibri Bold"/>
              </a:rPr>
              <a:t>Nanotecnologia </a:t>
            </a:r>
            <a:r>
              <a:rPr lang="en-CA" sz="2400" b="1" dirty="0">
                <a:solidFill>
                  <a:schemeClr val="accent1">
                    <a:lumMod val="50000"/>
                  </a:schemeClr>
                </a:solidFill>
                <a:latin typeface="Calibri Bold"/>
                <a:cs typeface="Calibri Bold"/>
              </a:rPr>
              <a:t>e </a:t>
            </a: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  <a:latin typeface="Calibri Bold"/>
                <a:cs typeface="Calibri Bold"/>
              </a:rPr>
              <a:t>Biotecnologia</a:t>
            </a:r>
            <a:r>
              <a:rPr lang="en-CA" sz="2400" b="1" dirty="0">
                <a:solidFill>
                  <a:schemeClr val="accent1">
                    <a:lumMod val="50000"/>
                  </a:schemeClr>
                </a:solidFill>
                <a:latin typeface="Calibri Bold"/>
                <a:cs typeface="Calibri Bold"/>
              </a:rPr>
              <a:t>;</a:t>
            </a:r>
          </a:p>
          <a:p>
            <a:pPr>
              <a:lnSpc>
                <a:spcPts val="4300"/>
              </a:lnSpc>
              <a:tabLst>
                <a:tab pos="279400" algn="l"/>
              </a:tabLst>
            </a:pPr>
            <a:endParaRPr lang="en-CA" sz="1812" b="1" dirty="0">
              <a:solidFill>
                <a:schemeClr val="accent1">
                  <a:lumMod val="50000"/>
                </a:schemeClr>
              </a:solidFill>
              <a:latin typeface="Calibri Bold"/>
              <a:cs typeface="Calibri Bold"/>
            </a:endParaRPr>
          </a:p>
          <a:p>
            <a:pPr>
              <a:lnSpc>
                <a:spcPts val="4300"/>
              </a:lnSpc>
              <a:tabLst>
                <a:tab pos="279400" algn="l"/>
              </a:tabLst>
            </a:pPr>
            <a:endParaRPr lang="en-CA" sz="1810" b="1" dirty="0">
              <a:solidFill>
                <a:schemeClr val="accent1">
                  <a:lumMod val="50000"/>
                </a:schemeClr>
              </a:solidFill>
              <a:latin typeface="Calibri Bold"/>
              <a:cs typeface="Calibri Bold"/>
            </a:endParaRPr>
          </a:p>
          <a:p>
            <a:pPr>
              <a:lnSpc>
                <a:spcPts val="4300"/>
              </a:lnSpc>
              <a:tabLst>
                <a:tab pos="279400" algn="l"/>
              </a:tabLst>
            </a:pPr>
            <a:endParaRPr lang="en-CA" sz="1810" b="1" dirty="0" smtClean="0">
              <a:solidFill>
                <a:schemeClr val="accent1">
                  <a:lumMod val="50000"/>
                </a:schemeClr>
              </a:solidFill>
              <a:latin typeface="Calibri Bold"/>
              <a:cs typeface="Calibri Bold"/>
            </a:endParaRPr>
          </a:p>
          <a:p>
            <a:pPr>
              <a:lnSpc>
                <a:spcPts val="4300"/>
              </a:lnSpc>
            </a:pPr>
            <a:endParaRPr lang="en-CA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" y="4734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Megatendências em Ciência e Tecnologia</a:t>
            </a:r>
            <a:endParaRPr lang="pt-BR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8781576" y="5925675"/>
            <a:ext cx="3410424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66" b="1" dirty="0" smtClean="0">
                <a:solidFill>
                  <a:schemeClr val="accent1">
                    <a:lumMod val="50000"/>
                  </a:schemeClr>
                </a:solidFill>
                <a:latin typeface="Calibri Bold"/>
                <a:cs typeface="Calibri Bold"/>
              </a:rPr>
              <a:t>Bernardo Lins, Estudo Março 2016 - Câmara dos Deputados.</a:t>
            </a:r>
          </a:p>
          <a:p>
            <a:pPr>
              <a:lnSpc>
                <a:spcPts val="1205"/>
              </a:lnSpc>
            </a:pPr>
            <a:endParaRPr lang="en-CA" sz="1056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315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50279"/>
            <a:ext cx="12192000" cy="70772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7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" y="6530975"/>
            <a:ext cx="1371600" cy="1905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-1" y="1313840"/>
            <a:ext cx="4376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>
                <a:solidFill>
                  <a:schemeClr val="accent1">
                    <a:lumMod val="50000"/>
                  </a:schemeClr>
                </a:solidFill>
                <a:latin typeface="Calibri Bold"/>
                <a:cs typeface="Calibri Bold"/>
              </a:rPr>
              <a:t>Recomendações ao setor publico</a:t>
            </a:r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1894920"/>
            <a:ext cx="12192000" cy="4285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CA" sz="28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Revisão de modelos em educação e </a:t>
            </a:r>
            <a:r>
              <a:rPr lang="en-CA" sz="2800" b="1" dirty="0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treinamento;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CA" sz="28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Fomento à educação continuada (formal e principalmente não formal</a:t>
            </a:r>
            <a:r>
              <a:rPr lang="en-CA" sz="2800" b="1" dirty="0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);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CA" sz="28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Relevância de integrar mercados regionais em  tecnologias chave e </a:t>
            </a:r>
            <a:r>
              <a:rPr lang="en-CA" sz="2800" b="1" dirty="0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priorizar</a:t>
            </a:r>
            <a:r>
              <a:rPr lang="en-CA" sz="28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CA" sz="2800" b="1" dirty="0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investimentos </a:t>
            </a:r>
            <a:r>
              <a:rPr lang="en-CA" sz="28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em C&amp;T para evitar que países se tornem </a:t>
            </a:r>
            <a:r>
              <a:rPr lang="en-CA" sz="2800" b="1" dirty="0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apenas </a:t>
            </a:r>
            <a:r>
              <a:rPr lang="en-CA" sz="28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consumidores de tecnologia (sugestão da CEPAL);</a:t>
            </a:r>
          </a:p>
          <a:p>
            <a:pPr>
              <a:lnSpc>
                <a:spcPts val="2530"/>
              </a:lnSpc>
            </a:pPr>
            <a:endParaRPr lang="en-CA" dirty="0">
              <a:solidFill>
                <a:srgbClr val="000000"/>
              </a:solidFill>
              <a:cs typeface="Calibri"/>
            </a:endParaRPr>
          </a:p>
          <a:p>
            <a:pPr>
              <a:lnSpc>
                <a:spcPts val="2530"/>
              </a:lnSpc>
            </a:pPr>
            <a:endParaRPr lang="en-CA" dirty="0" smtClean="0">
              <a:solidFill>
                <a:srgbClr val="000000"/>
              </a:solidFill>
              <a:cs typeface="Calibri"/>
            </a:endParaRPr>
          </a:p>
          <a:p>
            <a:pPr>
              <a:lnSpc>
                <a:spcPts val="2530"/>
              </a:lnSpc>
            </a:pPr>
            <a:endParaRPr lang="en-CA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1" y="20050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Quarta Revolução Industrial ou Super Automação  </a:t>
            </a:r>
          </a:p>
          <a:p>
            <a:pPr algn="ctr"/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(Klaus Schwab, Davos 2016)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1315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50279"/>
            <a:ext cx="12192000" cy="70772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8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" y="6530975"/>
            <a:ext cx="1371600" cy="190500"/>
          </a:xfrm>
          <a:prstGeom prst="rect">
            <a:avLst/>
          </a:prstGeom>
        </p:spPr>
      </p:pic>
      <p:sp>
        <p:nvSpPr>
          <p:cNvPr id="5" name="Seta para a direita 4"/>
          <p:cNvSpPr/>
          <p:nvPr/>
        </p:nvSpPr>
        <p:spPr>
          <a:xfrm>
            <a:off x="559557" y="2835036"/>
            <a:ext cx="10822675" cy="361480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4732" y="11733"/>
            <a:ext cx="12167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Tecnologia a Serviço da Educação: Galáxia de Gutemberg - I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513" y="1870648"/>
            <a:ext cx="720080" cy="792087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74498" y="3655731"/>
            <a:ext cx="9962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smtClean="0"/>
              <a:t>Selo Postal - UK</a:t>
            </a:r>
            <a:endParaRPr lang="pt-BR" sz="900" b="1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145" y="2005705"/>
            <a:ext cx="611007" cy="774358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3384468" y="3628650"/>
            <a:ext cx="1745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 smtClean="0"/>
              <a:t>Universidade de Londres - UK</a:t>
            </a:r>
          </a:p>
          <a:p>
            <a:pPr algn="ctr"/>
            <a:r>
              <a:rPr lang="pt-BR" sz="900" b="1" dirty="0" smtClean="0"/>
              <a:t>External System (Extra-mural)</a:t>
            </a:r>
            <a:endParaRPr lang="pt-BR" sz="900" b="1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65" y="1565299"/>
            <a:ext cx="936104" cy="100811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522" y="3566850"/>
            <a:ext cx="661294" cy="896491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697" y="3566595"/>
            <a:ext cx="626368" cy="857586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419977" y="4650249"/>
            <a:ext cx="6612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smtClean="0"/>
              <a:t>Bell - USA</a:t>
            </a:r>
            <a:endParaRPr lang="pt-BR" sz="9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299068" y="1508956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1840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842208" y="1627099"/>
            <a:ext cx="771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1858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7809125" y="1262238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1870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919999" y="4608505"/>
            <a:ext cx="9354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smtClean="0"/>
              <a:t>Meucci - ITA</a:t>
            </a:r>
            <a:endParaRPr lang="pt-BR" sz="900" b="1" dirty="0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393" y="1922715"/>
            <a:ext cx="936104" cy="554508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10225320" y="1380633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1893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35" y="3728178"/>
            <a:ext cx="648072" cy="892943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461" y="3705181"/>
            <a:ext cx="648072" cy="892944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10607449" y="4641501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smtClean="0"/>
              <a:t>Landell - BRA</a:t>
            </a:r>
            <a:endParaRPr lang="pt-BR" sz="900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9471920" y="4755192"/>
            <a:ext cx="8887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smtClean="0"/>
              <a:t>Marconi - ITA</a:t>
            </a:r>
            <a:endParaRPr lang="pt-BR" sz="900" b="1" dirty="0"/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242" y="1519352"/>
            <a:ext cx="822481" cy="1100006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5629860" y="1194455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1861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321" y="3413770"/>
            <a:ext cx="678465" cy="906751"/>
          </a:xfrm>
          <a:prstGeom prst="rect">
            <a:avLst/>
          </a:prstGeom>
        </p:spPr>
      </p:pic>
      <p:sp>
        <p:nvSpPr>
          <p:cNvPr id="30" name="CaixaDeTexto 29"/>
          <p:cNvSpPr txBox="1"/>
          <p:nvPr/>
        </p:nvSpPr>
        <p:spPr>
          <a:xfrm>
            <a:off x="5439616" y="4331324"/>
            <a:ext cx="10583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b="1" dirty="0" smtClean="0"/>
              <a:t>Pe. Azevedo - BRA</a:t>
            </a:r>
            <a:endParaRPr lang="pt-BR" sz="900" b="1" dirty="0"/>
          </a:p>
        </p:txBody>
      </p:sp>
      <p:sp>
        <p:nvSpPr>
          <p:cNvPr id="31" name="Chave direita 30"/>
          <p:cNvSpPr/>
          <p:nvPr/>
        </p:nvSpPr>
        <p:spPr>
          <a:xfrm rot="16200000">
            <a:off x="7796066" y="2674745"/>
            <a:ext cx="483765" cy="1300442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Chave direita 31"/>
          <p:cNvSpPr/>
          <p:nvPr/>
        </p:nvSpPr>
        <p:spPr>
          <a:xfrm rot="16200000">
            <a:off x="10324610" y="2792504"/>
            <a:ext cx="483765" cy="1300442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5328392" y="2615128"/>
            <a:ext cx="1262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smtClean="0"/>
              <a:t>Maquina de Escrever</a:t>
            </a:r>
            <a:endParaRPr lang="pt-BR" sz="900" b="1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7706225" y="2573411"/>
            <a:ext cx="9114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Telefone</a:t>
            </a:r>
            <a:endParaRPr lang="pt-BR" sz="1000" b="1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10128008" y="2626953"/>
            <a:ext cx="9114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 smtClean="0"/>
              <a:t>Rádio</a:t>
            </a:r>
            <a:endParaRPr lang="pt-BR" sz="1050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1088188" y="139555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1728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92" y="1764889"/>
            <a:ext cx="1181374" cy="848362"/>
          </a:xfrm>
          <a:prstGeom prst="rect">
            <a:avLst/>
          </a:prstGeom>
        </p:spPr>
      </p:pic>
      <p:sp>
        <p:nvSpPr>
          <p:cNvPr id="37" name="CaixaDeTexto 36"/>
          <p:cNvSpPr txBox="1"/>
          <p:nvPr/>
        </p:nvSpPr>
        <p:spPr>
          <a:xfrm>
            <a:off x="379346" y="3499942"/>
            <a:ext cx="17456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/>
              <a:t>Gazeta de Boston, </a:t>
            </a:r>
            <a:r>
              <a:rPr lang="pt-BR" sz="900" b="1" dirty="0" smtClean="0"/>
              <a:t> </a:t>
            </a:r>
            <a:r>
              <a:rPr lang="pt-BR" sz="900" b="1" dirty="0"/>
              <a:t>pelo </a:t>
            </a:r>
            <a:r>
              <a:rPr lang="pt-BR" sz="900" b="1" dirty="0" smtClean="0"/>
              <a:t>Professor </a:t>
            </a:r>
            <a:r>
              <a:rPr lang="pt-BR" sz="900" b="1" dirty="0"/>
              <a:t>de taquigrafia Cauleb Phillips</a:t>
            </a:r>
          </a:p>
        </p:txBody>
      </p:sp>
    </p:spTree>
    <p:extLst>
      <p:ext uri="{BB962C8B-B14F-4D97-AF65-F5344CB8AC3E}">
        <p14:creationId xmlns:p14="http://schemas.microsoft.com/office/powerpoint/2010/main" val="1138026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50279"/>
            <a:ext cx="12192000" cy="70772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9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" y="6530975"/>
            <a:ext cx="1371600" cy="190500"/>
          </a:xfrm>
          <a:prstGeom prst="rect">
            <a:avLst/>
          </a:prstGeom>
        </p:spPr>
      </p:pic>
      <p:sp>
        <p:nvSpPr>
          <p:cNvPr id="5" name="Seta para a direita 4"/>
          <p:cNvSpPr/>
          <p:nvPr/>
        </p:nvSpPr>
        <p:spPr>
          <a:xfrm>
            <a:off x="391886" y="3438145"/>
            <a:ext cx="11400311" cy="314458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425" y="1943148"/>
            <a:ext cx="1152409" cy="127560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276" y="3950031"/>
            <a:ext cx="718706" cy="94714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825506" y="4967398"/>
            <a:ext cx="15119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>
                <a:solidFill>
                  <a:schemeClr val="accent1">
                    <a:lumMod val="50000"/>
                  </a:schemeClr>
                </a:solidFill>
              </a:rPr>
              <a:t>Valdemar </a:t>
            </a:r>
            <a:r>
              <a:rPr lang="pt-BR" sz="1050" b="1" dirty="0" smtClean="0">
                <a:solidFill>
                  <a:schemeClr val="accent1">
                    <a:lumMod val="50000"/>
                  </a:schemeClr>
                </a:solidFill>
              </a:rPr>
              <a:t>Poulsen - DIN</a:t>
            </a:r>
            <a:endParaRPr lang="pt-BR" sz="10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998425" y="137026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1898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463" y="2044111"/>
            <a:ext cx="1338305" cy="101177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440133" y="147560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1922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39" y="4256313"/>
            <a:ext cx="668248" cy="90303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764" y="4229267"/>
            <a:ext cx="720080" cy="90303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4593827" y="5159350"/>
            <a:ext cx="13019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 smtClean="0">
                <a:solidFill>
                  <a:schemeClr val="accent1">
                    <a:lumMod val="50000"/>
                  </a:schemeClr>
                </a:solidFill>
              </a:rPr>
              <a:t>P. </a:t>
            </a:r>
            <a:r>
              <a:rPr lang="pt-BR" sz="1050" b="1" dirty="0">
                <a:solidFill>
                  <a:schemeClr val="accent1">
                    <a:lumMod val="50000"/>
                  </a:schemeClr>
                </a:solidFill>
              </a:rPr>
              <a:t>Farnsworth</a:t>
            </a:r>
            <a:r>
              <a:rPr lang="pt-BR" sz="1050" b="1" dirty="0" smtClean="0">
                <a:solidFill>
                  <a:schemeClr val="accent1">
                    <a:lumMod val="50000"/>
                  </a:schemeClr>
                </a:solidFill>
              </a:rPr>
              <a:t> - USA</a:t>
            </a:r>
            <a:endParaRPr lang="pt-BR" sz="10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967378" y="5159350"/>
            <a:ext cx="12032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>
                <a:solidFill>
                  <a:schemeClr val="accent1">
                    <a:lumMod val="50000"/>
                  </a:schemeClr>
                </a:solidFill>
              </a:rPr>
              <a:t>V. Zworykin - RUS</a:t>
            </a:r>
            <a:endParaRPr lang="pt-BR" sz="10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"/>
          <a:stretch/>
        </p:blipFill>
        <p:spPr>
          <a:xfrm>
            <a:off x="7836574" y="2057060"/>
            <a:ext cx="948237" cy="998821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489" y="4051546"/>
            <a:ext cx="731954" cy="903038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8041301" y="5017526"/>
            <a:ext cx="10903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50" b="1" dirty="0">
                <a:solidFill>
                  <a:schemeClr val="accent1">
                    <a:lumMod val="50000"/>
                  </a:schemeClr>
                </a:solidFill>
              </a:rPr>
              <a:t>Alan </a:t>
            </a:r>
            <a:r>
              <a:rPr lang="pt-PT" sz="1050" b="1" dirty="0" smtClean="0">
                <a:solidFill>
                  <a:schemeClr val="accent1">
                    <a:lumMod val="50000"/>
                  </a:schemeClr>
                </a:solidFill>
              </a:rPr>
              <a:t>Turing - UK</a:t>
            </a:r>
            <a:endParaRPr lang="pt-PT" sz="10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7545622" y="1475604"/>
            <a:ext cx="189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Década de 30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have direita 21"/>
          <p:cNvSpPr/>
          <p:nvPr/>
        </p:nvSpPr>
        <p:spPr>
          <a:xfrm rot="16200000">
            <a:off x="5569811" y="3228912"/>
            <a:ext cx="483765" cy="1514625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80" y="2117219"/>
            <a:ext cx="970987" cy="998820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10047889" y="147560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1963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118294" y="3218754"/>
            <a:ext cx="7072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50" b="1" dirty="0" smtClean="0">
                <a:solidFill>
                  <a:schemeClr val="accent1">
                    <a:lumMod val="50000"/>
                  </a:schemeClr>
                </a:solidFill>
              </a:rPr>
              <a:t>Gravador</a:t>
            </a:r>
            <a:endParaRPr lang="pt-PT" sz="10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5471257" y="3218754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50" b="1" dirty="0" smtClean="0">
                <a:solidFill>
                  <a:schemeClr val="accent1">
                    <a:lumMod val="50000"/>
                  </a:schemeClr>
                </a:solidFill>
              </a:rPr>
              <a:t>Televisão</a:t>
            </a:r>
            <a:endParaRPr lang="pt-PT" sz="10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7884132" y="3162893"/>
            <a:ext cx="8851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50" b="1" dirty="0" smtClean="0">
                <a:solidFill>
                  <a:schemeClr val="accent1">
                    <a:lumMod val="50000"/>
                  </a:schemeClr>
                </a:solidFill>
              </a:rPr>
              <a:t>Computador</a:t>
            </a:r>
            <a:endParaRPr lang="pt-PT" sz="10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10114866" y="3222611"/>
            <a:ext cx="6896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50" b="1" dirty="0" smtClean="0">
                <a:solidFill>
                  <a:schemeClr val="accent1">
                    <a:lumMod val="50000"/>
                  </a:schemeClr>
                </a:solidFill>
              </a:rPr>
              <a:t>Audio K7</a:t>
            </a:r>
            <a:endParaRPr lang="pt-PT" sz="10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25" y="1821959"/>
            <a:ext cx="1386061" cy="1204673"/>
          </a:xfrm>
          <a:prstGeom prst="rect">
            <a:avLst/>
          </a:prstGeom>
        </p:spPr>
      </p:pic>
      <p:sp>
        <p:nvSpPr>
          <p:cNvPr id="31" name="CaixaDeTexto 30"/>
          <p:cNvSpPr txBox="1"/>
          <p:nvPr/>
        </p:nvSpPr>
        <p:spPr>
          <a:xfrm>
            <a:off x="961223" y="130958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1895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23" y="3886278"/>
            <a:ext cx="709482" cy="941700"/>
          </a:xfrm>
          <a:prstGeom prst="rect">
            <a:avLst/>
          </a:prstGeom>
        </p:spPr>
      </p:pic>
      <p:sp>
        <p:nvSpPr>
          <p:cNvPr id="33" name="CaixaDeTexto 32"/>
          <p:cNvSpPr txBox="1"/>
          <p:nvPr/>
        </p:nvSpPr>
        <p:spPr>
          <a:xfrm>
            <a:off x="391886" y="4951242"/>
            <a:ext cx="17972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>
                <a:solidFill>
                  <a:schemeClr val="accent1">
                    <a:lumMod val="50000"/>
                  </a:schemeClr>
                </a:solidFill>
              </a:rPr>
              <a:t>Auguste e Luis </a:t>
            </a:r>
            <a:r>
              <a:rPr lang="pt-BR" sz="1050" b="1" dirty="0" smtClean="0">
                <a:solidFill>
                  <a:schemeClr val="accent1">
                    <a:lumMod val="50000"/>
                  </a:schemeClr>
                </a:solidFill>
              </a:rPr>
              <a:t>Lumière - FRA</a:t>
            </a:r>
            <a:endParaRPr lang="pt-BR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820561" y="3179128"/>
            <a:ext cx="10676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1">
                    <a:lumMod val="50000"/>
                  </a:schemeClr>
                </a:solidFill>
              </a:rPr>
              <a:t>cinematógrafo</a:t>
            </a:r>
          </a:p>
        </p:txBody>
      </p:sp>
      <p:pic>
        <p:nvPicPr>
          <p:cNvPr id="35" name="Imagem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241" y="4455026"/>
            <a:ext cx="925835" cy="225760"/>
          </a:xfrm>
          <a:prstGeom prst="rect">
            <a:avLst/>
          </a:prstGeom>
        </p:spPr>
      </p:pic>
      <p:sp>
        <p:nvSpPr>
          <p:cNvPr id="38" name="CaixaDeTexto 37"/>
          <p:cNvSpPr txBox="1"/>
          <p:nvPr/>
        </p:nvSpPr>
        <p:spPr>
          <a:xfrm>
            <a:off x="0" y="21487"/>
            <a:ext cx="12167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Tecnologia a Serviço da Educação: Galáxia de Gutemberg - II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1530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1023</Words>
  <Application>Microsoft Office PowerPoint</Application>
  <PresentationFormat>Widescreen</PresentationFormat>
  <Paragraphs>257</Paragraphs>
  <Slides>18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Bold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Fabio</dc:creator>
  <cp:lastModifiedBy>Ana Carolina Vaz da Silva</cp:lastModifiedBy>
  <cp:revision>117</cp:revision>
  <dcterms:created xsi:type="dcterms:W3CDTF">2015-11-21T14:49:09Z</dcterms:created>
  <dcterms:modified xsi:type="dcterms:W3CDTF">2017-08-04T18:38:45Z</dcterms:modified>
</cp:coreProperties>
</file>