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73" r:id="rId4"/>
    <p:sldId id="272" r:id="rId5"/>
    <p:sldId id="271" r:id="rId6"/>
    <p:sldId id="274" r:id="rId7"/>
    <p:sldId id="275" r:id="rId8"/>
    <p:sldId id="259" r:id="rId9"/>
    <p:sldId id="260" r:id="rId10"/>
    <p:sldId id="261" r:id="rId11"/>
    <p:sldId id="264" r:id="rId12"/>
    <p:sldId id="265" r:id="rId13"/>
    <p:sldId id="295" r:id="rId14"/>
    <p:sldId id="290" r:id="rId15"/>
    <p:sldId id="292" r:id="rId16"/>
    <p:sldId id="293" r:id="rId17"/>
    <p:sldId id="291" r:id="rId18"/>
    <p:sldId id="266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D71E4-736D-4342-AEF9-00F5F73024DC}" type="datetimeFigureOut">
              <a:rPr lang="pt-BR" smtClean="0"/>
              <a:t>04/08/2017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09865-FE4F-4FD1-B683-ECF511B931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0951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0358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09865-FE4F-4FD1-B683-ECF511B93105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854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22731-7A97-44B6-9871-794A14AAFD27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443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9E56-1AD1-47D5-844C-E7D4F3E253B1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462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BBB3-E7A3-4E3C-9F0B-1ED681FAA999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38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F0BD0-E168-43C8-ADFA-3EF0C9F4794E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98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D07A1-DDBC-4825-97D9-498137B32953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416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70D7-CE46-496B-8F9B-BA51CF3B2954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282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7BDF-0A04-49B4-86D1-340A77E8454B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671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26B0B-58A6-4746-903D-94FC8CC715CF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207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7BE9-49A4-4349-92EE-DFBD062F9176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821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81A4E-5822-4912-8B2D-453F8245C331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699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2D1F9-1A6B-4BAD-B979-520DD032D038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436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87E6F-610C-4340-9A77-BB81C0B49486}" type="datetime1">
              <a:rPr lang="pt-BR" smtClean="0"/>
              <a:t>04/08/2017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8C4F-7700-42EA-A204-1B23E265448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285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eg"/><Relationship Id="rId18" Type="http://schemas.openxmlformats.org/officeDocument/2006/relationships/image" Target="../media/image40.jpeg"/><Relationship Id="rId3" Type="http://schemas.openxmlformats.org/officeDocument/2006/relationships/image" Target="../media/image2.gif"/><Relationship Id="rId7" Type="http://schemas.openxmlformats.org/officeDocument/2006/relationships/image" Target="../media/image30.gif"/><Relationship Id="rId12" Type="http://schemas.openxmlformats.org/officeDocument/2006/relationships/image" Target="../media/image35.jpeg"/><Relationship Id="rId17" Type="http://schemas.openxmlformats.org/officeDocument/2006/relationships/image" Target="../media/image39.jpeg"/><Relationship Id="rId2" Type="http://schemas.openxmlformats.org/officeDocument/2006/relationships/image" Target="../media/image1.jpg"/><Relationship Id="rId16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7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jpg"/><Relationship Id="rId18" Type="http://schemas.openxmlformats.org/officeDocument/2006/relationships/image" Target="../media/image52.png"/><Relationship Id="rId3" Type="http://schemas.openxmlformats.org/officeDocument/2006/relationships/image" Target="../media/image2.gif"/><Relationship Id="rId7" Type="http://schemas.openxmlformats.org/officeDocument/2006/relationships/image" Target="../media/image42.png"/><Relationship Id="rId12" Type="http://schemas.openxmlformats.org/officeDocument/2006/relationships/image" Target="../media/image46.jpeg"/><Relationship Id="rId17" Type="http://schemas.openxmlformats.org/officeDocument/2006/relationships/image" Target="../media/image51.png"/><Relationship Id="rId2" Type="http://schemas.openxmlformats.org/officeDocument/2006/relationships/image" Target="../media/image1.jp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45.png"/><Relationship Id="rId5" Type="http://schemas.openxmlformats.org/officeDocument/2006/relationships/image" Target="../media/image31.png"/><Relationship Id="rId15" Type="http://schemas.openxmlformats.org/officeDocument/2006/relationships/image" Target="../media/image49.jpeg"/><Relationship Id="rId10" Type="http://schemas.openxmlformats.org/officeDocument/2006/relationships/hyperlink" Target="https://pt.wikipedia.org/wiki/CERN" TargetMode="External"/><Relationship Id="rId19" Type="http://schemas.openxmlformats.org/officeDocument/2006/relationships/image" Target="../media/image53.gif"/><Relationship Id="rId4" Type="http://schemas.openxmlformats.org/officeDocument/2006/relationships/image" Target="../media/image41.jpg"/><Relationship Id="rId9" Type="http://schemas.openxmlformats.org/officeDocument/2006/relationships/image" Target="../media/image44.png"/><Relationship Id="rId14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png"/><Relationship Id="rId3" Type="http://schemas.openxmlformats.org/officeDocument/2006/relationships/image" Target="../media/image2.gif"/><Relationship Id="rId7" Type="http://schemas.microsoft.com/office/2007/relationships/hdphoto" Target="../media/hdphoto2.wdp"/><Relationship Id="rId12" Type="http://schemas.openxmlformats.org/officeDocument/2006/relationships/image" Target="../media/image6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0.jpeg"/><Relationship Id="rId5" Type="http://schemas.openxmlformats.org/officeDocument/2006/relationships/image" Target="../media/image55.jpeg"/><Relationship Id="rId15" Type="http://schemas.openxmlformats.org/officeDocument/2006/relationships/image" Target="../media/image64.png"/><Relationship Id="rId10" Type="http://schemas.openxmlformats.org/officeDocument/2006/relationships/image" Target="../media/image59.jpeg"/><Relationship Id="rId4" Type="http://schemas.openxmlformats.org/officeDocument/2006/relationships/image" Target="../media/image54.jpeg"/><Relationship Id="rId9" Type="http://schemas.openxmlformats.org/officeDocument/2006/relationships/image" Target="../media/image58.png"/><Relationship Id="rId14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3.jpg"/><Relationship Id="rId3" Type="http://schemas.openxmlformats.org/officeDocument/2006/relationships/image" Target="../media/image2.gif"/><Relationship Id="rId7" Type="http://schemas.openxmlformats.org/officeDocument/2006/relationships/image" Target="../media/image68.jpeg"/><Relationship Id="rId12" Type="http://schemas.openxmlformats.org/officeDocument/2006/relationships/image" Target="../media/image72.jpeg"/><Relationship Id="rId17" Type="http://schemas.openxmlformats.org/officeDocument/2006/relationships/image" Target="../media/image77.jpg"/><Relationship Id="rId2" Type="http://schemas.openxmlformats.org/officeDocument/2006/relationships/image" Target="../media/image1.jp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1.jpeg"/><Relationship Id="rId5" Type="http://schemas.openxmlformats.org/officeDocument/2006/relationships/image" Target="../media/image66.png"/><Relationship Id="rId15" Type="http://schemas.openxmlformats.org/officeDocument/2006/relationships/image" Target="../media/image75.png"/><Relationship Id="rId10" Type="http://schemas.openxmlformats.org/officeDocument/2006/relationships/image" Target="../media/image70.jpeg"/><Relationship Id="rId4" Type="http://schemas.openxmlformats.org/officeDocument/2006/relationships/image" Target="../media/image65.jpeg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.gif"/><Relationship Id="rId7" Type="http://schemas.openxmlformats.org/officeDocument/2006/relationships/image" Target="../media/image8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2.gif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g"/><Relationship Id="rId3" Type="http://schemas.openxmlformats.org/officeDocument/2006/relationships/image" Target="../media/image2.gif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77574"/>
            <a:ext cx="12192000" cy="7077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 flipV="1">
            <a:off x="1517737" y="4287356"/>
            <a:ext cx="9156526" cy="2505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2020699"/>
            <a:ext cx="121920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SENADO FEDERAL</a:t>
            </a:r>
            <a:endParaRPr lang="pt-BR" sz="2800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COMISSÃO DE EDUCAÇÃO, CULTURA E ESPORTE – CE</a:t>
            </a:r>
          </a:p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endParaRPr lang="pt-BR" sz="2400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a </a:t>
            </a: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 </a:t>
            </a: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Educação</a:t>
            </a: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pt-BR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endParaRPr lang="pt-BR" sz="28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Audiência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Publica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454412" y="5718854"/>
            <a:ext cx="3661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Participação: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Marcos Formiga - UnB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        </a:t>
            </a:r>
            <a:endParaRPr lang="pt-BR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24" y="751562"/>
            <a:ext cx="1002081" cy="98704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DeTexto 11"/>
          <p:cNvSpPr txBox="1"/>
          <p:nvPr/>
        </p:nvSpPr>
        <p:spPr>
          <a:xfrm>
            <a:off x="10591412" y="6591703"/>
            <a:ext cx="1524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Brasília – DF - 03.08.2017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pPr/>
              <a:t>1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7"/>
          <a:stretch/>
        </p:blipFill>
        <p:spPr>
          <a:xfrm>
            <a:off x="1" y="4287356"/>
            <a:ext cx="2069787" cy="189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851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10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5"/>
          <a:stretch/>
        </p:blipFill>
        <p:spPr>
          <a:xfrm>
            <a:off x="6049108" y="4004087"/>
            <a:ext cx="670867" cy="93610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581" y="3977406"/>
            <a:ext cx="720080" cy="95410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541" y="1781022"/>
            <a:ext cx="927297" cy="999054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473477" y="1315256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161" y="1975540"/>
            <a:ext cx="838192" cy="875701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0737942" y="1541633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1979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365" y="3820709"/>
            <a:ext cx="1442378" cy="35171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30777" r="8805" b="29420"/>
          <a:stretch/>
        </p:blipFill>
        <p:spPr>
          <a:xfrm>
            <a:off x="10227366" y="4454461"/>
            <a:ext cx="1482710" cy="361264"/>
          </a:xfrm>
          <a:prstGeom prst="rect">
            <a:avLst/>
          </a:prstGeom>
        </p:spPr>
      </p:pic>
      <p:sp>
        <p:nvSpPr>
          <p:cNvPr id="15" name="Chave direita 14"/>
          <p:cNvSpPr/>
          <p:nvPr/>
        </p:nvSpPr>
        <p:spPr>
          <a:xfrm rot="16200000">
            <a:off x="6634909" y="3156767"/>
            <a:ext cx="483765" cy="1157513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989" y="1821921"/>
            <a:ext cx="915635" cy="111449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4386989" y="13477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65" y="3788089"/>
            <a:ext cx="819330" cy="93521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060" y="3788089"/>
            <a:ext cx="668662" cy="849802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988" y="1845414"/>
            <a:ext cx="1166587" cy="1067504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8422104" y="1378535"/>
            <a:ext cx="110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1976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8450594" y="4728237"/>
            <a:ext cx="13195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Whitfield </a:t>
            </a:r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Diffie - USA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208080" y="4807634"/>
            <a:ext cx="11881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Michael </a:t>
            </a:r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Hart - USA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049108" y="4942377"/>
            <a:ext cx="7393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Steve Jobs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6867196" y="4931513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>
                <a:solidFill>
                  <a:schemeClr val="accent1">
                    <a:lumMod val="50000"/>
                  </a:schemeClr>
                </a:solidFill>
              </a:rPr>
              <a:t>Bill </a:t>
            </a:r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Gates</a:t>
            </a:r>
            <a:endParaRPr lang="pt-BR" sz="9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4469843" y="2952692"/>
            <a:ext cx="5934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E-Book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667" y="2036983"/>
            <a:ext cx="1503586" cy="856116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30777" r="8805" b="29420"/>
          <a:stretch/>
        </p:blipFill>
        <p:spPr>
          <a:xfrm>
            <a:off x="2388630" y="3982187"/>
            <a:ext cx="1296144" cy="424556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2878143" y="159108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1971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2707124" y="2962193"/>
            <a:ext cx="6591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00" b="1" dirty="0" smtClean="0">
                <a:solidFill>
                  <a:schemeClr val="accent1">
                    <a:lumMod val="50000"/>
                  </a:schemeClr>
                </a:solidFill>
              </a:rPr>
              <a:t>Vídeo K7</a:t>
            </a:r>
            <a:endParaRPr lang="pt-PT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581406" y="4430493"/>
            <a:ext cx="1191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Harold Wilson - UK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8" y="2101341"/>
            <a:ext cx="1024128" cy="926592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773766" y="1595243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1969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54" y="3629575"/>
            <a:ext cx="689769" cy="747351"/>
          </a:xfrm>
          <a:prstGeom prst="rect">
            <a:avLst/>
          </a:prstGeom>
        </p:spPr>
      </p:pic>
      <p:sp>
        <p:nvSpPr>
          <p:cNvPr id="36" name="CaixaDeTexto 35"/>
          <p:cNvSpPr txBox="1"/>
          <p:nvPr/>
        </p:nvSpPr>
        <p:spPr>
          <a:xfrm>
            <a:off x="6614668" y="2888234"/>
            <a:ext cx="524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P.C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CaixaDeTexto 36"/>
          <p:cNvSpPr txBox="1"/>
          <p:nvPr/>
        </p:nvSpPr>
        <p:spPr>
          <a:xfrm>
            <a:off x="8361988" y="2949790"/>
            <a:ext cx="11833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Certificação Digital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1040273" y="2949790"/>
            <a:ext cx="3754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C.D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6598125" y="5193740"/>
            <a:ext cx="4058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USA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Seta para a direita 39"/>
          <p:cNvSpPr/>
          <p:nvPr/>
        </p:nvSpPr>
        <p:spPr>
          <a:xfrm>
            <a:off x="484709" y="3160083"/>
            <a:ext cx="11592496" cy="316223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24732" y="11733"/>
            <a:ext cx="1216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a Serviço da Educação: Galáxia de Gutemberg - III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8718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11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0"/>
          <a:stretch/>
        </p:blipFill>
        <p:spPr>
          <a:xfrm>
            <a:off x="6186338" y="1718954"/>
            <a:ext cx="1262796" cy="83938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377989" y="129430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1995</a:t>
            </a: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245" y="4077159"/>
            <a:ext cx="782629" cy="19084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30777" r="8805" b="29420"/>
          <a:stretch/>
        </p:blipFill>
        <p:spPr>
          <a:xfrm>
            <a:off x="6077488" y="4254856"/>
            <a:ext cx="863297" cy="32968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458" y="3480253"/>
            <a:ext cx="1536204" cy="27298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599" y="3842896"/>
            <a:ext cx="1370535" cy="18250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78746" y="154311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</a:t>
            </a: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27" y="3591050"/>
            <a:ext cx="1156699" cy="329946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1839647" y="3588981"/>
            <a:ext cx="1800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00" b="1" dirty="0"/>
              <a:t>Tim </a:t>
            </a:r>
            <a:r>
              <a:rPr lang="pt-BR" sz="1000" b="1" dirty="0" smtClean="0"/>
              <a:t>Berners-Lee - UK</a:t>
            </a:r>
          </a:p>
          <a:p>
            <a:pPr algn="ctr"/>
            <a:r>
              <a:rPr lang="pt-BR" sz="1000" u="sng" dirty="0">
                <a:hlinkClick r:id="rId10" tooltip="CERN"/>
              </a:rPr>
              <a:t>CERN- Organização Europeia para a Investigação Nuclear</a:t>
            </a:r>
            <a:endParaRPr lang="pt-BR" sz="1000" b="1" dirty="0"/>
          </a:p>
        </p:txBody>
      </p:sp>
      <p:sp>
        <p:nvSpPr>
          <p:cNvPr id="19" name="Seta para a direita 18"/>
          <p:cNvSpPr/>
          <p:nvPr/>
        </p:nvSpPr>
        <p:spPr>
          <a:xfrm>
            <a:off x="261258" y="3033858"/>
            <a:ext cx="11554690" cy="216024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22" y="1710216"/>
            <a:ext cx="886609" cy="955190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8183881" y="133875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1993</a:t>
            </a: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8049151" y="2754545"/>
            <a:ext cx="1130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Smartphone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698" y="3778815"/>
            <a:ext cx="609600" cy="819912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631" y="3758305"/>
            <a:ext cx="604912" cy="828548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8667254" y="4648312"/>
            <a:ext cx="14734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Ted” </a:t>
            </a:r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Paraskevakos - Gre</a:t>
            </a:r>
            <a:endParaRPr lang="pt-B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7480063" y="4681307"/>
            <a:ext cx="1165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Nekola Tesla - SRV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973" y="1523417"/>
            <a:ext cx="1412906" cy="1101636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10087967" y="1156914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1994/95</a:t>
            </a: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472" y="3544121"/>
            <a:ext cx="652419" cy="753750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10304528" y="4419697"/>
            <a:ext cx="1431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Manuel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Castells - ESP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0087967" y="2716584"/>
            <a:ext cx="10839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1">
                    <a:lumMod val="50000"/>
                  </a:schemeClr>
                </a:solidFill>
              </a:rPr>
              <a:t>Redes Sociais</a:t>
            </a:r>
            <a:endParaRPr lang="pt-BR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have direita 31"/>
          <p:cNvSpPr/>
          <p:nvPr/>
        </p:nvSpPr>
        <p:spPr>
          <a:xfrm rot="16200000">
            <a:off x="8425372" y="2952302"/>
            <a:ext cx="483765" cy="1157513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497087" y="2774891"/>
            <a:ext cx="938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Internet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704737" y="4021916"/>
            <a:ext cx="5908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tx2">
                    <a:lumMod val="75000"/>
                  </a:schemeClr>
                </a:solidFill>
              </a:rPr>
              <a:t>USA</a:t>
            </a:r>
            <a:endParaRPr lang="pt-BR" sz="1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87" y="1951074"/>
            <a:ext cx="779504" cy="714332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04" y="1954723"/>
            <a:ext cx="1140087" cy="688123"/>
          </a:xfrm>
          <a:prstGeom prst="rect">
            <a:avLst/>
          </a:prstGeom>
        </p:spPr>
      </p:pic>
      <p:sp>
        <p:nvSpPr>
          <p:cNvPr id="38" name="CaixaDeTexto 37"/>
          <p:cNvSpPr txBox="1"/>
          <p:nvPr/>
        </p:nvSpPr>
        <p:spPr>
          <a:xfrm>
            <a:off x="2348598" y="149091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2009707" y="2716584"/>
            <a:ext cx="14600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World Wide Web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882" y="1491418"/>
            <a:ext cx="1751550" cy="1186436"/>
          </a:xfrm>
          <a:prstGeom prst="rect">
            <a:avLst/>
          </a:prstGeom>
        </p:spPr>
      </p:pic>
      <p:sp>
        <p:nvSpPr>
          <p:cNvPr id="41" name="CaixaDeTexto 40"/>
          <p:cNvSpPr txBox="1"/>
          <p:nvPr/>
        </p:nvSpPr>
        <p:spPr>
          <a:xfrm>
            <a:off x="4407638" y="906642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1994</a:t>
            </a:r>
            <a:endParaRPr lang="pt-BR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tângulo 42"/>
          <p:cNvSpPr/>
          <p:nvPr/>
        </p:nvSpPr>
        <p:spPr>
          <a:xfrm>
            <a:off x="4269939" y="2708644"/>
            <a:ext cx="9794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Hipertexto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Cyber Space 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(cibermundo) -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pt-BR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10" y="3491985"/>
            <a:ext cx="939867" cy="1066824"/>
          </a:xfrm>
          <a:prstGeom prst="rect">
            <a:avLst/>
          </a:prstGeom>
        </p:spPr>
      </p:pic>
      <p:sp>
        <p:nvSpPr>
          <p:cNvPr id="45" name="Retângulo 44"/>
          <p:cNvSpPr/>
          <p:nvPr/>
        </p:nvSpPr>
        <p:spPr>
          <a:xfrm>
            <a:off x="3941935" y="4678989"/>
            <a:ext cx="14446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Vannevar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Bush - USA</a:t>
            </a:r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67188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12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419" y="1743272"/>
            <a:ext cx="1818510" cy="1090190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581891" y="3093540"/>
            <a:ext cx="11251235" cy="216024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821486" y="1310666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1997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356" y="3555266"/>
            <a:ext cx="1152636" cy="674762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423761" y="4470691"/>
            <a:ext cx="1874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cap="all" dirty="0">
                <a:solidFill>
                  <a:schemeClr val="accent1">
                    <a:lumMod val="50000"/>
                  </a:schemeClr>
                </a:solidFill>
              </a:rPr>
              <a:t>RAMNATH </a:t>
            </a:r>
            <a:r>
              <a:rPr lang="pt-BR" sz="900" b="1" cap="all" dirty="0" smtClean="0">
                <a:solidFill>
                  <a:schemeClr val="accent1">
                    <a:lumMod val="50000"/>
                  </a:schemeClr>
                </a:solidFill>
              </a:rPr>
              <a:t>CHELLAPPA - íNDIA</a:t>
            </a:r>
            <a:endParaRPr lang="pt-BR" sz="900" b="1" cap="all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393943" y="2839227"/>
            <a:ext cx="17271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Computação em Nuvem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60688" y="1287501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1995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08" y="1923578"/>
            <a:ext cx="1853411" cy="107174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752141" y="3555266"/>
            <a:ext cx="1489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</a:rPr>
              <a:t>“Streaming”</a:t>
            </a:r>
          </a:p>
          <a:p>
            <a:pPr algn="ctr"/>
            <a:r>
              <a:rPr lang="pt-BR" sz="1600" b="1" dirty="0" smtClean="0">
                <a:solidFill>
                  <a:schemeClr val="accent1">
                    <a:lumMod val="50000"/>
                  </a:schemeClr>
                </a:solidFill>
              </a:rPr>
              <a:t>Uso coletivo</a:t>
            </a:r>
            <a:endParaRPr lang="pt-BR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32" y="1868529"/>
            <a:ext cx="1373645" cy="839675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4607484" y="1328347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1998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4609628" y="4223021"/>
            <a:ext cx="17398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Ray </a:t>
            </a:r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Kurzweil - USA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40" y="1841499"/>
            <a:ext cx="1243692" cy="741585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6411467" y="1390930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1998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882" y="3691892"/>
            <a:ext cx="820925" cy="961504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6203981" y="4723014"/>
            <a:ext cx="11041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Dov </a:t>
            </a:r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Moran - ISR</a:t>
            </a:r>
            <a:endParaRPr lang="pt-BR" sz="1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6333882" y="2839227"/>
            <a:ext cx="1076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USB – Pen Drive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0" y="7439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Cyber Space (cibermundo) - II</a:t>
            </a:r>
            <a:endParaRPr lang="pt-BR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306" y="3595015"/>
            <a:ext cx="840463" cy="911120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7837794" y="4670080"/>
            <a:ext cx="12776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accent1">
                    <a:lumMod val="50000"/>
                  </a:schemeClr>
                </a:solidFill>
              </a:rPr>
              <a:t>Sugata </a:t>
            </a:r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Mitra - Índia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7907791" y="2923830"/>
            <a:ext cx="1419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>
                <a:solidFill>
                  <a:schemeClr val="accent1">
                    <a:lumMod val="50000"/>
                  </a:schemeClr>
                </a:solidFill>
              </a:rPr>
              <a:t>Buraco na Parede</a:t>
            </a:r>
            <a:endParaRPr lang="pt-BR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94" y="1892429"/>
            <a:ext cx="1559770" cy="856053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8075512" y="1472167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1999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232" y="1984135"/>
            <a:ext cx="1631666" cy="874294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10349039" y="1554246"/>
            <a:ext cx="87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911" y="3994352"/>
            <a:ext cx="841588" cy="965170"/>
          </a:xfrm>
          <a:prstGeom prst="rect">
            <a:avLst/>
          </a:prstGeom>
        </p:spPr>
      </p:pic>
      <p:sp>
        <p:nvSpPr>
          <p:cNvPr id="34" name="Retângulo 33"/>
          <p:cNvSpPr/>
          <p:nvPr/>
        </p:nvSpPr>
        <p:spPr>
          <a:xfrm>
            <a:off x="10191424" y="5006055"/>
            <a:ext cx="147656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Fredric </a:t>
            </a:r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Litto – USA/BRA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0" r="10900" b="49844"/>
          <a:stretch/>
        </p:blipFill>
        <p:spPr>
          <a:xfrm>
            <a:off x="10449057" y="3379431"/>
            <a:ext cx="872053" cy="54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3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13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300252" y="3208008"/>
            <a:ext cx="11491414" cy="216024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54" y="3741099"/>
            <a:ext cx="947917" cy="116228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469" y="1542620"/>
            <a:ext cx="2183546" cy="127330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65" y="1637554"/>
            <a:ext cx="1941066" cy="151975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302" y="1657533"/>
            <a:ext cx="2121659" cy="102614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604041" y="2777121"/>
            <a:ext cx="17942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Cousera, Edx, Udacity</a:t>
            </a:r>
          </a:p>
          <a:p>
            <a:pPr algn="ctr"/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Veduca, Mooc-LP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883079" y="117588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015" y="3741099"/>
            <a:ext cx="691194" cy="92871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709" y="3641237"/>
            <a:ext cx="987705" cy="93076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710" y="4733090"/>
            <a:ext cx="987705" cy="869529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015" y="4841524"/>
            <a:ext cx="806324" cy="86315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72" y="1688257"/>
            <a:ext cx="1256746" cy="1157787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687929" y="119586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2002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13" y="3776722"/>
            <a:ext cx="958253" cy="1012161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462872" y="4952520"/>
            <a:ext cx="11416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Nick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Pelling - UK</a:t>
            </a:r>
            <a:endParaRPr lang="pt-BR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29448" y="2969481"/>
            <a:ext cx="11035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Gamificação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823887" y="109531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164826" y="5018656"/>
            <a:ext cx="16289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100" b="1" dirty="0">
                <a:solidFill>
                  <a:schemeClr val="accent1">
                    <a:lumMod val="50000"/>
                  </a:schemeClr>
                </a:solidFill>
              </a:rPr>
              <a:t>Jonathan </a:t>
            </a:r>
            <a:r>
              <a:rPr lang="pt-PT" sz="1100" b="1" dirty="0" smtClean="0">
                <a:solidFill>
                  <a:schemeClr val="accent1">
                    <a:lumMod val="50000"/>
                  </a:schemeClr>
                </a:solidFill>
              </a:rPr>
              <a:t>Bergman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 - USA</a:t>
            </a:r>
            <a:endParaRPr lang="pt-PT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4505354" y="2823236"/>
            <a:ext cx="14197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Sala de Aula Invertida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623044" y="1147303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061" y="1729434"/>
            <a:ext cx="1899045" cy="1118232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9827006" y="1187652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206" y="3933757"/>
            <a:ext cx="1212224" cy="1234098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78" y="3768299"/>
            <a:ext cx="927379" cy="1053916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2188087" y="4998650"/>
            <a:ext cx="13019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John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Mashey - USA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Cyber Space (cibermundo) - II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7442847" y="3378071"/>
            <a:ext cx="14911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George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Siemens - CAN</a:t>
            </a:r>
            <a:endParaRPr lang="pt-BR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5984658" y="3424032"/>
            <a:ext cx="145103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100" b="1" dirty="0">
                <a:solidFill>
                  <a:schemeClr val="accent1">
                    <a:lumMod val="50000"/>
                  </a:schemeClr>
                </a:solidFill>
              </a:rPr>
              <a:t>Sebastian </a:t>
            </a:r>
            <a:r>
              <a:rPr lang="pt-PT" sz="1100" b="1" dirty="0" smtClean="0">
                <a:solidFill>
                  <a:schemeClr val="accent1">
                    <a:lumMod val="50000"/>
                  </a:schemeClr>
                </a:solidFill>
              </a:rPr>
              <a:t>Thrun - ALE</a:t>
            </a:r>
            <a:endParaRPr lang="pt-PT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6096000" y="5713766"/>
            <a:ext cx="12715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b="1" dirty="0">
                <a:solidFill>
                  <a:schemeClr val="accent1">
                    <a:lumMod val="50000"/>
                  </a:schemeClr>
                </a:solidFill>
              </a:rPr>
              <a:t>Carlos </a:t>
            </a:r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Souza - BRA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7689710" y="5713766"/>
            <a:ext cx="12442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João Mattar - BRA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7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14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8" name="Picture 4" descr="Frederick Gowland Hpkins 1861 - 1947 (premio Nóbel em Fisiologoa ou Medicina 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815607"/>
            <a:ext cx="937527" cy="92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Ronald Harry Coase - 1910 -  Premio Nobel Economia 199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8" y="1902125"/>
            <a:ext cx="937526" cy="88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Estudantes </a:t>
            </a:r>
            <a:r>
              <a:rPr lang="pt-BR" altLang="pt-B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Educação a Distancia </a:t>
            </a:r>
            <a:r>
              <a:rPr lang="pt-BR" alt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Universidade </a:t>
            </a:r>
            <a:r>
              <a:rPr lang="pt-BR" altLang="pt-BR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pt-BR" alt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Londres</a:t>
            </a:r>
            <a:endParaRPr lang="pt-BR" altLang="pt-BR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045029" y="1046440"/>
            <a:ext cx="110148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Frederick Gowland Hopkins 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1861 – 1947) 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</a:rPr>
              <a:t>Inglaterra Premio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Nobel em Fisiologia ou 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</a:rPr>
              <a:t>Medicina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em 1929</a:t>
            </a:r>
          </a:p>
          <a:p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062794" y="1961691"/>
            <a:ext cx="11014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Ronald Harry Coase (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</a:rPr>
              <a:t>1910 - 2013) Inglaterra Premio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Nobel em Economia em 1991</a:t>
            </a:r>
          </a:p>
          <a:p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6" descr="Wole Soyinka 1934 - Premio Nobel de Literatura 198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2" y="2890771"/>
            <a:ext cx="969947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062794" y="2910299"/>
            <a:ext cx="11014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Wole Soyinka (1934) Nigéria </a:t>
            </a:r>
            <a:r>
              <a:rPr lang="pt-BR" altLang="pt-BR" sz="2000" b="1" dirty="0" smtClean="0">
                <a:solidFill>
                  <a:schemeClr val="accent1">
                    <a:lumMod val="50000"/>
                  </a:schemeClr>
                </a:solidFill>
              </a:rPr>
              <a:t>Premio </a:t>
            </a:r>
            <a:r>
              <a:rPr lang="pt-BR" altLang="pt-BR" sz="2000" b="1" dirty="0">
                <a:solidFill>
                  <a:schemeClr val="accent1">
                    <a:lumMod val="50000"/>
                  </a:schemeClr>
                </a:solidFill>
              </a:rPr>
              <a:t>Nobel de Literatura 1986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463455" y="584775"/>
            <a:ext cx="645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Vencedores do Prêmio Nobel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Picture 4" descr="Derek Walcott 1930 - Premio Nobel de Literatu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" y="3951898"/>
            <a:ext cx="953574" cy="100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1062795" y="4127722"/>
            <a:ext cx="11129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Derek Walcott (</a:t>
            </a:r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1930 - 2017) Santa Lucia/Trinidad Premio </a:t>
            </a:r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Nobel de Literatura em 1992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Picture 5" descr="MandelaPasspo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37" y="5092226"/>
            <a:ext cx="916657" cy="9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062796" y="5251310"/>
            <a:ext cx="11129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Nelson Mandela (</a:t>
            </a:r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1918 - 2013) </a:t>
            </a:r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África do </a:t>
            </a:r>
            <a:r>
              <a:rPr lang="pt-BR" altLang="pt-BR" b="1" dirty="0" smtClean="0">
                <a:solidFill>
                  <a:schemeClr val="accent1">
                    <a:lumMod val="50000"/>
                  </a:schemeClr>
                </a:solidFill>
              </a:rPr>
              <a:t>Sul Premio </a:t>
            </a:r>
            <a:r>
              <a:rPr lang="pt-BR" altLang="pt-BR" b="1" dirty="0">
                <a:solidFill>
                  <a:schemeClr val="accent1">
                    <a:lumMod val="50000"/>
                  </a:schemeClr>
                </a:solidFill>
              </a:rPr>
              <a:t>Nobel da Paz em 1993</a:t>
            </a:r>
          </a:p>
          <a:p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15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1548407"/>
            <a:ext cx="12192000" cy="3952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ts val="43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 Bold"/>
              </a:rPr>
              <a:t>Desaprender</a:t>
            </a:r>
            <a:r>
              <a:rPr lang="en-CA" sz="28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 parte sistema educação. Habilidades, atividades </a:t>
            </a:r>
            <a:r>
              <a:rPr lang="en-CA" sz="28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melhor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desempenhadas 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por máquinas (IA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).</a:t>
            </a:r>
          </a:p>
          <a:p>
            <a:pPr marL="457200" indent="-457200">
              <a:lnSpc>
                <a:spcPts val="43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 Bold"/>
              </a:rPr>
              <a:t>Preparar-se</a:t>
            </a:r>
            <a:r>
              <a:rPr lang="en-CA" sz="28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 para a singularidade que está próxima, fenômeno </a:t>
            </a:r>
            <a:r>
              <a:rPr lang="en-CA" sz="28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da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superação 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da inteligência biológica pela artificial (IA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)</a:t>
            </a:r>
          </a:p>
          <a:p>
            <a:pPr marL="457200" indent="-457200">
              <a:lnSpc>
                <a:spcPts val="4300"/>
              </a:lnSpc>
              <a:buFont typeface="Wingdings" panose="05000000000000000000" pitchFamily="2" charset="2"/>
              <a:buChar char="Ø"/>
            </a:pP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 Bold"/>
              </a:rPr>
              <a:t>Incorporar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 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desenvolvimento de habilidades que máquinas não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podem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executar 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- desafio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contínuo</a:t>
            </a:r>
          </a:p>
          <a:p>
            <a:pPr marL="457200" indent="-457200">
              <a:lnSpc>
                <a:spcPts val="43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 Bold"/>
              </a:rPr>
              <a:t>Desenvolver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 capacidade de intuição, criação e colaboração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social</a:t>
            </a:r>
            <a:endParaRPr lang="en-CA" sz="2400" dirty="0">
              <a:solidFill>
                <a:schemeClr val="accent1">
                  <a:lumMod val="50000"/>
                </a:schemeClr>
              </a:solidFill>
              <a:cs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Prontidão para o Futuro</a:t>
            </a:r>
            <a:endParaRPr lang="pt-BR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16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pic>
        <p:nvPicPr>
          <p:cNvPr id="5" name="Shape 360" descr="E:\FORMIGA-2013\APRESENTAÇÕES\MOOC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8030" y="0"/>
            <a:ext cx="9975937" cy="583712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61"/>
          <p:cNvSpPr txBox="1"/>
          <p:nvPr/>
        </p:nvSpPr>
        <p:spPr>
          <a:xfrm rot="-5400000">
            <a:off x="-1632269" y="2167381"/>
            <a:ext cx="4546946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pt-BR" sz="5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MOOCs</a:t>
            </a: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17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1071883"/>
            <a:ext cx="12192000" cy="544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Biotecnologia 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(Craig Venter) – Sequenciamento Genoma Humano (2000); criação vida  sintética (2010); combustíveis baixo custo de nova alga.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Internet das Coisas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(Vinton Cerf) – reinvenção da indústria e da relação dos bens de consumo com os seres humanos.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Digitalização da Manufatura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– impressoras 3D (Carl Bass e Behrokh Khoshnevis) aplicações na medicina inimagináveis.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Computação em Nuvem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– aplicativos/dados em servidores remotos.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Singularidade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(Ray Kurzweil) – Superação da inteligência biológica pela inteligência artificial.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Nanotecnologia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 (Eric Drexler) – imenso potencial de aumentar o desempenho humano e o desenvolvimento sustentável dos materiais, água, energia e alimentos e livrar humanidade de doenças.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BIG DATA 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– super abundância de dados.</a:t>
            </a: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74295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MOOCs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 – potencial de aprendizagem massiva, escalável, continua e ubíqua.</a:t>
            </a:r>
          </a:p>
          <a:p>
            <a:pPr>
              <a:lnSpc>
                <a:spcPts val="2070"/>
              </a:lnSpc>
              <a:tabLst>
                <a:tab pos="7429500" algn="l"/>
              </a:tabLst>
            </a:pPr>
            <a:endParaRPr lang="en-CA" sz="2400" dirty="0" smtClean="0">
              <a:solidFill>
                <a:srgbClr val="000000"/>
              </a:solidFill>
              <a:cs typeface="Calibri"/>
            </a:endParaRPr>
          </a:p>
          <a:p>
            <a:pPr>
              <a:lnSpc>
                <a:spcPts val="2070"/>
              </a:lnSpc>
              <a:tabLst>
                <a:tab pos="7429500" algn="l"/>
              </a:tabLst>
            </a:pPr>
            <a:endParaRPr lang="en-CA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Breakthroughs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Avanços e Grandes Descobertas </a:t>
            </a:r>
            <a:endParaRPr lang="pt-BR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735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51562"/>
          </a:xfrm>
          <a:prstGeom prst="rect">
            <a:avLst/>
          </a:prstGeom>
        </p:spPr>
      </p:pic>
      <p:cxnSp>
        <p:nvCxnSpPr>
          <p:cNvPr id="5" name="Conector reto 4"/>
          <p:cNvCxnSpPr/>
          <p:nvPr/>
        </p:nvCxnSpPr>
        <p:spPr>
          <a:xfrm flipV="1">
            <a:off x="1465545" y="2634232"/>
            <a:ext cx="9156526" cy="2505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18</a:t>
            </a:fld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0" y="184206"/>
            <a:ext cx="12192000" cy="52003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pt-BR" altLang="en-US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pt-BR" altLang="en-US" sz="36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“Se a educação sozinha não transforma a sociedade, sem ela tampouco a sociedade muda.”</a:t>
            </a:r>
            <a:endParaRPr lang="pt-BR" altLang="en-US" sz="36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FontTx/>
              <a:buNone/>
            </a:pPr>
            <a:r>
              <a:rPr lang="pt-BR" altLang="en-US" sz="2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Paulo Freire</a:t>
            </a:r>
            <a:endParaRPr lang="pt-BR" altLang="en-US" sz="32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056320" y="2659284"/>
            <a:ext cx="42610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Obrigado!!!</a:t>
            </a:r>
            <a:endParaRPr lang="pt-BR" sz="6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455133" y="3657600"/>
            <a:ext cx="46532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Marcos Formiga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UnB/CEAM/n-Futuros</a:t>
            </a:r>
          </a:p>
          <a:p>
            <a:pPr algn="ctr"/>
            <a:r>
              <a:rPr lang="pt-BR" sz="2400" u="sng" dirty="0" smtClean="0">
                <a:solidFill>
                  <a:schemeClr val="accent1">
                    <a:lumMod val="50000"/>
                  </a:schemeClr>
                </a:solidFill>
              </a:rPr>
              <a:t>manuelmarcosformiga@gmail.com</a:t>
            </a:r>
            <a:endParaRPr lang="pt-BR" sz="2400" u="sng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30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2</a:t>
            </a:fld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2" name="Triângulo isósceles 1"/>
          <p:cNvSpPr/>
          <p:nvPr/>
        </p:nvSpPr>
        <p:spPr>
          <a:xfrm>
            <a:off x="2523677" y="1566715"/>
            <a:ext cx="6657677" cy="4083458"/>
          </a:xfrm>
          <a:prstGeom prst="triangle">
            <a:avLst>
              <a:gd name="adj" fmla="val 50094"/>
            </a:avLst>
          </a:prstGeom>
          <a:solidFill>
            <a:schemeClr val="accent1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pt-B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H="1">
            <a:off x="2227768" y="1689546"/>
            <a:ext cx="2956790" cy="3551199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2661313" y="5927932"/>
            <a:ext cx="6264323" cy="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H="1" flipV="1">
            <a:off x="6632811" y="1718777"/>
            <a:ext cx="2934271" cy="3521968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-1" y="26453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Triangulo da Educação</a:t>
            </a:r>
            <a:endParaRPr lang="pt-BR" sz="4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eta para baixo 9"/>
          <p:cNvSpPr/>
          <p:nvPr/>
        </p:nvSpPr>
        <p:spPr>
          <a:xfrm rot="5400000">
            <a:off x="5389506" y="526074"/>
            <a:ext cx="777919" cy="1303363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268061" y="99309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Qualidade</a:t>
            </a:r>
            <a:endParaRPr lang="pt-BR" b="1" dirty="0"/>
          </a:p>
        </p:txBody>
      </p:sp>
      <p:sp>
        <p:nvSpPr>
          <p:cNvPr id="17" name="Seta para baixo 16"/>
          <p:cNvSpPr/>
          <p:nvPr/>
        </p:nvSpPr>
        <p:spPr>
          <a:xfrm rot="16200000">
            <a:off x="1594583" y="5185567"/>
            <a:ext cx="688201" cy="1105623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385871" y="5558600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Acesso</a:t>
            </a:r>
            <a:endParaRPr lang="pt-BR" b="1" dirty="0"/>
          </a:p>
        </p:txBody>
      </p:sp>
      <p:sp>
        <p:nvSpPr>
          <p:cNvPr id="23" name="Seta para baixo 22"/>
          <p:cNvSpPr/>
          <p:nvPr/>
        </p:nvSpPr>
        <p:spPr>
          <a:xfrm rot="16200000">
            <a:off x="9506252" y="5185566"/>
            <a:ext cx="688201" cy="1105623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9336270" y="5546678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Custo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3185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3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731067"/>
              </p:ext>
            </p:extLst>
          </p:nvPr>
        </p:nvGraphicFramePr>
        <p:xfrm>
          <a:off x="712519" y="929426"/>
          <a:ext cx="10972800" cy="4417454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704545"/>
                <a:gridCol w="5268255"/>
              </a:tblGrid>
              <a:tr h="358482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VELHO PARADIGMA</a:t>
                      </a:r>
                      <a:endParaRPr lang="pt-B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NOVO PARADIGMA</a:t>
                      </a:r>
                      <a:endParaRPr lang="pt-BR" sz="2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Instalação física (Prédios escolares)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Ciberespaço (conveniência, Local e Hora)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Ensino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Aprendizagem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21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Currículo mínimo, disciplinas </a:t>
                      </a:r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obrigatórias </a:t>
                      </a:r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 pré-requisitos.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Conteúdos </a:t>
                      </a:r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significativos e flexíveis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Unidisciplinaridade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Inter, multi e transdisciplinaridade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Pedagogia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Andragogia </a:t>
                      </a:r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/ Heutagogia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Transmissão do Conhecimento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Aprendizagem Coletiva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Educação formal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Educação não formal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Formação com duração prefixada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Formação ao longo da vida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Educação a Distância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Aprendizagem aberta e flexível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Economia </a:t>
                      </a:r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de bens e serviços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Economia do conhecimento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Professor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Orientador da Aprendizagem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Avaliação quantitativa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Avaliação qualitativa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Diploma - Certificado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Satisfação de aprender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14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Capitalismo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Era de Adaptação</a:t>
                      </a:r>
                      <a:r>
                        <a:rPr lang="pt-BR" sz="1800" b="1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(Talentismo)</a:t>
                      </a:r>
                      <a:endParaRPr lang="pt-BR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0" y="2346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Educação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Aprendizagem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4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6326302" y="1096269"/>
            <a:ext cx="5364682" cy="49647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4503761" y="1714442"/>
            <a:ext cx="6541003" cy="387550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8540468" y="2151909"/>
            <a:ext cx="3046481" cy="287676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3548614" y="2151909"/>
            <a:ext cx="3398096" cy="287676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728346" y="1252777"/>
            <a:ext cx="49626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0" lang="pt-BR" sz="2400" b="1" dirty="0">
                <a:solidFill>
                  <a:schemeClr val="bg1"/>
                </a:solidFill>
                <a:latin typeface="Arial" charset="0"/>
              </a:rPr>
              <a:t>Educação Aberta e a Distancia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924946" y="4997893"/>
            <a:ext cx="40930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0" lang="pt-BR" sz="2400" b="1" dirty="0">
                <a:solidFill>
                  <a:schemeClr val="bg1"/>
                </a:solidFill>
                <a:latin typeface="Arial" charset="0"/>
              </a:rPr>
              <a:t>Educação “Dual” ou Mista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949520" y="3165734"/>
            <a:ext cx="22283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0" lang="pt-BR" sz="2800" b="1" dirty="0">
                <a:solidFill>
                  <a:schemeClr val="bg1"/>
                </a:solidFill>
                <a:latin typeface="Arial" charset="0"/>
              </a:rPr>
              <a:t>E-learning  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942405" y="2978462"/>
            <a:ext cx="264946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0" lang="pt-BR" sz="2400" b="1" dirty="0">
                <a:solidFill>
                  <a:schemeClr val="bg1"/>
                </a:solidFill>
                <a:latin typeface="Arial" charset="0"/>
              </a:rPr>
              <a:t>Educação </a:t>
            </a:r>
          </a:p>
          <a:p>
            <a:pPr algn="ctr"/>
            <a:r>
              <a:rPr kumimoji="0" lang="pt-BR" sz="2400" b="1" dirty="0">
                <a:solidFill>
                  <a:schemeClr val="bg1"/>
                </a:solidFill>
                <a:latin typeface="Arial" charset="0"/>
              </a:rPr>
              <a:t>Presencial</a:t>
            </a:r>
          </a:p>
          <a:p>
            <a:pPr algn="ctr"/>
            <a:r>
              <a:rPr kumimoji="0" lang="pt-BR" sz="2400" b="1" dirty="0">
                <a:solidFill>
                  <a:schemeClr val="bg1"/>
                </a:solidFill>
                <a:latin typeface="Arial" charset="0"/>
              </a:rPr>
              <a:t>(face a face)</a:t>
            </a: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8181480" y="5589944"/>
            <a:ext cx="28632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000" b="1" dirty="0">
                <a:solidFill>
                  <a:schemeClr val="bg1"/>
                </a:solidFill>
                <a:latin typeface="Arial" charset="0"/>
              </a:rPr>
              <a:t>ou Educação Flexível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-14987" y="-11728"/>
            <a:ext cx="122069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Educação Distribuída</a:t>
            </a:r>
            <a:endParaRPr lang="pt-BR" sz="6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5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16872" y="1477712"/>
            <a:ext cx="1619387" cy="6477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336471" y="1477711"/>
            <a:ext cx="1619388" cy="647700"/>
          </a:xfrm>
          <a:prstGeom prst="rect">
            <a:avLst/>
          </a:prstGeom>
          <a:solidFill>
            <a:srgbClr val="33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631871" y="1477711"/>
            <a:ext cx="1619388" cy="6477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928859" y="1477711"/>
            <a:ext cx="1619387" cy="6477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224259" y="1477711"/>
            <a:ext cx="1619387" cy="6477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8521246" y="1477711"/>
            <a:ext cx="1455267" cy="647700"/>
          </a:xfrm>
          <a:prstGeom prst="rect">
            <a:avLst/>
          </a:prstGeom>
          <a:solidFill>
            <a:srgbClr val="E8F3D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674102" y="2342987"/>
            <a:ext cx="15698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Sala de aula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tradicional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45640" y="2355075"/>
            <a:ext cx="16669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Baixo uso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tecnologia </a:t>
            </a:r>
          </a:p>
        </p:txBody>
      </p:sp>
      <p:sp>
        <p:nvSpPr>
          <p:cNvPr id="15" name="AutoShape 11"/>
          <p:cNvSpPr>
            <a:spLocks/>
          </p:cNvSpPr>
          <p:nvPr/>
        </p:nvSpPr>
        <p:spPr bwMode="auto">
          <a:xfrm rot="16200000">
            <a:off x="5797664" y="1719480"/>
            <a:ext cx="360363" cy="2967228"/>
          </a:xfrm>
          <a:prstGeom prst="leftBrace">
            <a:avLst>
              <a:gd name="adj1" fmla="val 549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706096" y="2358069"/>
            <a:ext cx="26322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Mista ou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Blended Learning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4647097" y="3285458"/>
            <a:ext cx="24935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Uso intermediário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meios tecnológicos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7170853" y="2406160"/>
            <a:ext cx="33497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2000" dirty="0">
                <a:latin typeface="Arial" charset="0"/>
              </a:rPr>
              <a:t>-</a:t>
            </a: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4647097" y="2436323"/>
            <a:ext cx="39642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t-BR" altLang="pt-BR" sz="1800" dirty="0">
                <a:latin typeface="Arial" charset="0"/>
              </a:rPr>
              <a:t>+</a:t>
            </a: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3510618" y="2323372"/>
            <a:ext cx="15916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Alto uso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meios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tecnológicos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2039484" y="2248988"/>
            <a:ext cx="18909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Completamente</a:t>
            </a:r>
          </a:p>
          <a:p>
            <a:pPr algn="ctr"/>
            <a:r>
              <a:rPr lang="pt-BR" altLang="pt-BR" sz="1400" b="1" i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online,</a:t>
            </a:r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sem 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componente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face-a-face</a:t>
            </a:r>
            <a:endParaRPr lang="pt-BR" altLang="pt-BR" sz="1400" b="1" i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8058384" y="616697"/>
            <a:ext cx="21466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Presencial 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“Offline Learning”</a:t>
            </a:r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1465320" y="641925"/>
            <a:ext cx="21347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Onnline 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“Online Learning”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-1" y="-92332"/>
            <a:ext cx="121919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Descrição Esquemática da Aprendizagem Mista</a:t>
            </a:r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 flipH="1">
            <a:off x="2226410" y="3822052"/>
            <a:ext cx="6923527" cy="0"/>
          </a:xfrm>
          <a:prstGeom prst="line">
            <a:avLst/>
          </a:prstGeom>
          <a:noFill/>
          <a:ln w="25400">
            <a:solidFill>
              <a:schemeClr val="accent5">
                <a:lumMod val="50000"/>
              </a:schemeClr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6" name="Rectangle 22"/>
          <p:cNvSpPr>
            <a:spLocks noChangeArrowheads="1"/>
          </p:cNvSpPr>
          <p:nvPr/>
        </p:nvSpPr>
        <p:spPr bwMode="auto">
          <a:xfrm>
            <a:off x="2532690" y="3808678"/>
            <a:ext cx="661724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8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Aumento gradativo de meios tecnológicos online</a:t>
            </a:r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flipH="1">
            <a:off x="1827376" y="5425434"/>
            <a:ext cx="8721304" cy="0"/>
          </a:xfrm>
          <a:prstGeom prst="line">
            <a:avLst/>
          </a:prstGeom>
          <a:noFill/>
          <a:ln w="25400">
            <a:solidFill>
              <a:schemeClr val="accent5">
                <a:lumMod val="50000"/>
              </a:schemeClr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1692592" y="5610772"/>
            <a:ext cx="8990871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8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e-learning</a:t>
            </a: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1765365" y="4263754"/>
            <a:ext cx="254107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Curso inteiramente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entregue por meio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plataforma de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aprendizagem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eletrônica</a:t>
            </a:r>
            <a:endParaRPr lang="pt-BR" altLang="pt-BR" sz="1400" b="1" i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7316085" y="4479197"/>
            <a:ext cx="256287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Curso de uso de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pequena participação </a:t>
            </a:r>
          </a:p>
          <a:p>
            <a:pPr algn="ctr"/>
            <a:r>
              <a:rPr lang="pt-BR" altLang="pt-BR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de tecnologia</a:t>
            </a:r>
            <a:endParaRPr lang="pt-BR" altLang="pt-BR" sz="1400" b="1" i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793860" y="5896146"/>
            <a:ext cx="13981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accent1">
                    <a:lumMod val="50000"/>
                  </a:schemeClr>
                </a:solidFill>
              </a:rPr>
              <a:t>Fonte: Robin Maison</a:t>
            </a:r>
            <a:endParaRPr lang="pt-BR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6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88900" y="1562100"/>
            <a:ext cx="12103100" cy="55143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lnSpc>
                <a:spcPts val="4300"/>
              </a:lnSpc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Aceleração do desenvolvimento tecnológico, multidisciplinar, com aplicações tecnológicas</a:t>
            </a:r>
            <a:r>
              <a:rPr lang="en-CA" sz="2400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cada vez mais integradas;</a:t>
            </a:r>
          </a:p>
          <a:p>
            <a:pPr marL="342900" indent="-342900">
              <a:lnSpc>
                <a:spcPts val="4300"/>
              </a:lnSpc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TICs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continuarão modificando a natureza de trabalho, a estrutura de produção,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da</a:t>
            </a:r>
            <a:r>
              <a:rPr lang="en-CA" sz="24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EDUCAÇÃO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, 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da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relação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entre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pessoas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e do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lazer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;</a:t>
            </a:r>
          </a:p>
          <a:p>
            <a:pPr marL="342900" indent="-342900">
              <a:lnSpc>
                <a:spcPts val="4300"/>
              </a:lnSpc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Crescimento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dos investimentos em  </a:t>
            </a:r>
            <a:r>
              <a:rPr lang="en-CA" sz="20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Automação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e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Robótica;</a:t>
            </a:r>
          </a:p>
          <a:p>
            <a:pPr marL="342900" indent="-342900">
              <a:lnSpc>
                <a:spcPts val="4300"/>
              </a:lnSpc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Crescimento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dos investimentos e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aplicações nos campos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da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Nanotecnologia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e </a:t>
            </a:r>
            <a:r>
              <a:rPr lang="en-CA" sz="2400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Biotecnologia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;</a:t>
            </a:r>
          </a:p>
          <a:p>
            <a:pPr>
              <a:lnSpc>
                <a:spcPts val="4300"/>
              </a:lnSpc>
              <a:tabLst>
                <a:tab pos="279400" algn="l"/>
              </a:tabLst>
            </a:pPr>
            <a:endParaRPr lang="en-CA" sz="1812" b="1" dirty="0">
              <a:solidFill>
                <a:schemeClr val="accent1">
                  <a:lumMod val="50000"/>
                </a:schemeClr>
              </a:solidFill>
              <a:latin typeface="Calibri Bold"/>
              <a:cs typeface="Calibri Bold"/>
            </a:endParaRPr>
          </a:p>
          <a:p>
            <a:pPr>
              <a:lnSpc>
                <a:spcPts val="4300"/>
              </a:lnSpc>
              <a:tabLst>
                <a:tab pos="279400" algn="l"/>
              </a:tabLst>
            </a:pPr>
            <a:endParaRPr lang="en-CA" sz="1810" b="1" dirty="0">
              <a:solidFill>
                <a:schemeClr val="accent1">
                  <a:lumMod val="50000"/>
                </a:schemeClr>
              </a:solidFill>
              <a:latin typeface="Calibri Bold"/>
              <a:cs typeface="Calibri Bold"/>
            </a:endParaRPr>
          </a:p>
          <a:p>
            <a:pPr>
              <a:lnSpc>
                <a:spcPts val="4300"/>
              </a:lnSpc>
              <a:tabLst>
                <a:tab pos="279400" algn="l"/>
              </a:tabLst>
            </a:pPr>
            <a:endParaRPr lang="en-CA" sz="1810" b="1" dirty="0" smtClean="0">
              <a:solidFill>
                <a:schemeClr val="accent1">
                  <a:lumMod val="50000"/>
                </a:schemeClr>
              </a:solidFill>
              <a:latin typeface="Calibri Bold"/>
              <a:cs typeface="Calibri Bold"/>
            </a:endParaRPr>
          </a:p>
          <a:p>
            <a:pPr>
              <a:lnSpc>
                <a:spcPts val="4300"/>
              </a:lnSpc>
            </a:pPr>
            <a:endParaRPr lang="en-CA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" y="4734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Megatendências em Ciência e Tecnologia</a:t>
            </a:r>
            <a:endParaRPr lang="pt-BR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8781576" y="5925675"/>
            <a:ext cx="3410424" cy="3077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lang="en-CA" sz="1066" b="1" dirty="0" smtClean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Bernardo Lins, Estudo Março 2016 - Câmara dos Deputados.</a:t>
            </a:r>
          </a:p>
          <a:p>
            <a:pPr>
              <a:lnSpc>
                <a:spcPts val="1205"/>
              </a:lnSpc>
            </a:pPr>
            <a:endParaRPr lang="en-CA" sz="1056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7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-1" y="1313840"/>
            <a:ext cx="4376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Calibri Bold"/>
                <a:cs typeface="Calibri Bold"/>
              </a:rPr>
              <a:t>Recomendações ao setor publico</a:t>
            </a:r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1894920"/>
            <a:ext cx="12192000" cy="4285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Revisão de modelos em educação e 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treinamento;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Fomento à educação continuada (formal e principalmente não formal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);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Relevância de integrar mercados regionais em  tecnologias chave e 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priorizar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investimentos </a:t>
            </a: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em C&amp;T para evitar que países se tornem </a:t>
            </a:r>
            <a:r>
              <a:rPr lang="en-CA" sz="2800" b="1" dirty="0" smtClean="0">
                <a:solidFill>
                  <a:schemeClr val="accent1">
                    <a:lumMod val="50000"/>
                  </a:schemeClr>
                </a:solidFill>
                <a:cs typeface="Calibri"/>
              </a:rPr>
              <a:t>apenas </a:t>
            </a:r>
            <a:r>
              <a:rPr lang="en-CA" sz="2800" b="1" dirty="0">
                <a:solidFill>
                  <a:schemeClr val="accent1">
                    <a:lumMod val="50000"/>
                  </a:schemeClr>
                </a:solidFill>
                <a:cs typeface="Calibri"/>
              </a:rPr>
              <a:t>consumidores de tecnologia (sugestão da CEPAL);</a:t>
            </a:r>
          </a:p>
          <a:p>
            <a:pPr>
              <a:lnSpc>
                <a:spcPts val="2530"/>
              </a:lnSpc>
            </a:pPr>
            <a:endParaRPr lang="en-CA" dirty="0">
              <a:solidFill>
                <a:srgbClr val="000000"/>
              </a:solidFill>
              <a:cs typeface="Calibri"/>
            </a:endParaRPr>
          </a:p>
          <a:p>
            <a:pPr>
              <a:lnSpc>
                <a:spcPts val="2530"/>
              </a:lnSpc>
            </a:pPr>
            <a:endParaRPr lang="en-CA" dirty="0" smtClean="0">
              <a:solidFill>
                <a:srgbClr val="000000"/>
              </a:solidFill>
              <a:cs typeface="Calibri"/>
            </a:endParaRPr>
          </a:p>
          <a:p>
            <a:pPr>
              <a:lnSpc>
                <a:spcPts val="2530"/>
              </a:lnSpc>
            </a:pPr>
            <a:endParaRPr lang="en-CA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-1" y="20050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Quarta Revolução Industrial ou Super Automação  </a:t>
            </a:r>
          </a:p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(Klaus Schwab, Davos 2016)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31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8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559557" y="2835036"/>
            <a:ext cx="10822675" cy="361480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4732" y="11733"/>
            <a:ext cx="1216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a Serviço da Educação: Galáxia de Gutemberg - I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513" y="1870648"/>
            <a:ext cx="720080" cy="792087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174498" y="3655731"/>
            <a:ext cx="9962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Selo Postal - UK</a:t>
            </a:r>
            <a:endParaRPr lang="pt-BR" sz="900" b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145" y="2005705"/>
            <a:ext cx="611007" cy="774358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384468" y="3628650"/>
            <a:ext cx="174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/>
              <a:t>Universidade de Londres - UK</a:t>
            </a:r>
          </a:p>
          <a:p>
            <a:pPr algn="ctr"/>
            <a:r>
              <a:rPr lang="pt-BR" sz="900" b="1" dirty="0" smtClean="0"/>
              <a:t>External System (Extra-mural)</a:t>
            </a:r>
            <a:endParaRPr lang="pt-BR" sz="900" b="1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65" y="1565299"/>
            <a:ext cx="936104" cy="100811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522" y="3566850"/>
            <a:ext cx="661294" cy="896491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697" y="3566595"/>
            <a:ext cx="626368" cy="857586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8419977" y="4650249"/>
            <a:ext cx="6612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Bell - USA</a:t>
            </a:r>
            <a:endParaRPr lang="pt-BR" sz="9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299068" y="1508956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1840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842208" y="1627099"/>
            <a:ext cx="77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1858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809125" y="1262238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1870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6919999" y="4608505"/>
            <a:ext cx="9354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Meucci - ITA</a:t>
            </a:r>
            <a:endParaRPr lang="pt-BR" sz="900" b="1" dirty="0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393" y="1922715"/>
            <a:ext cx="936104" cy="554508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10225320" y="1380633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1893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35" y="3728178"/>
            <a:ext cx="648072" cy="892943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461" y="3705181"/>
            <a:ext cx="648072" cy="892944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10607449" y="4641501"/>
            <a:ext cx="864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Landell - BRA</a:t>
            </a:r>
            <a:endParaRPr lang="pt-BR" sz="9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9471920" y="4755192"/>
            <a:ext cx="8887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Marconi - ITA</a:t>
            </a:r>
            <a:endParaRPr lang="pt-BR" sz="900" b="1" dirty="0"/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242" y="1519352"/>
            <a:ext cx="822481" cy="1100006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5629860" y="119445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1861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321" y="3413770"/>
            <a:ext cx="678465" cy="906751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5439616" y="4331324"/>
            <a:ext cx="10583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b="1" dirty="0" smtClean="0"/>
              <a:t>Pe. Azevedo - BRA</a:t>
            </a:r>
            <a:endParaRPr lang="pt-BR" sz="900" b="1" dirty="0"/>
          </a:p>
        </p:txBody>
      </p:sp>
      <p:sp>
        <p:nvSpPr>
          <p:cNvPr id="31" name="Chave direita 30"/>
          <p:cNvSpPr/>
          <p:nvPr/>
        </p:nvSpPr>
        <p:spPr>
          <a:xfrm rot="16200000">
            <a:off x="7796066" y="2674745"/>
            <a:ext cx="483765" cy="130044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have direita 31"/>
          <p:cNvSpPr/>
          <p:nvPr/>
        </p:nvSpPr>
        <p:spPr>
          <a:xfrm rot="16200000">
            <a:off x="10324610" y="2792504"/>
            <a:ext cx="483765" cy="130044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5328392" y="2615128"/>
            <a:ext cx="1262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/>
              <a:t>Maquina de Escrever</a:t>
            </a:r>
            <a:endParaRPr lang="pt-BR" sz="900" b="1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7706225" y="2573411"/>
            <a:ext cx="9114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/>
              <a:t>Telefone</a:t>
            </a:r>
            <a:endParaRPr lang="pt-BR" sz="1000" b="1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10128008" y="2626953"/>
            <a:ext cx="9114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 smtClean="0"/>
              <a:t>Rádio</a:t>
            </a:r>
            <a:endParaRPr lang="pt-BR" sz="1050" b="1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1088188" y="139555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1728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92" y="1764889"/>
            <a:ext cx="1181374" cy="848362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379346" y="3499942"/>
            <a:ext cx="17456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/>
              <a:t>Gazeta de Boston, </a:t>
            </a:r>
            <a:r>
              <a:rPr lang="pt-BR" sz="900" b="1" dirty="0" smtClean="0"/>
              <a:t> </a:t>
            </a:r>
            <a:r>
              <a:rPr lang="pt-BR" sz="900" b="1" dirty="0"/>
              <a:t>pelo </a:t>
            </a:r>
            <a:r>
              <a:rPr lang="pt-BR" sz="900" b="1" dirty="0" smtClean="0"/>
              <a:t>Professor </a:t>
            </a:r>
            <a:r>
              <a:rPr lang="pt-BR" sz="900" b="1" dirty="0"/>
              <a:t>de taquigrafia Cauleb Phillips</a:t>
            </a:r>
          </a:p>
        </p:txBody>
      </p:sp>
    </p:spTree>
    <p:extLst>
      <p:ext uri="{BB962C8B-B14F-4D97-AF65-F5344CB8AC3E}">
        <p14:creationId xmlns:p14="http://schemas.microsoft.com/office/powerpoint/2010/main" val="113802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150279"/>
            <a:ext cx="12192000" cy="707720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8C4F-7700-42EA-A204-1B23E265448F}" type="slidenum">
              <a:rPr lang="pt-BR" smtClean="0"/>
              <a:t>9</a:t>
            </a:fld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" y="6530975"/>
            <a:ext cx="1371600" cy="190500"/>
          </a:xfrm>
          <a:prstGeom prst="rect">
            <a:avLst/>
          </a:prstGeom>
        </p:spPr>
      </p:pic>
      <p:sp>
        <p:nvSpPr>
          <p:cNvPr id="5" name="Seta para a direita 4"/>
          <p:cNvSpPr/>
          <p:nvPr/>
        </p:nvSpPr>
        <p:spPr>
          <a:xfrm>
            <a:off x="391886" y="3438145"/>
            <a:ext cx="11400311" cy="314458"/>
          </a:xfrm>
          <a:prstGeom prst="rightArrow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25" y="1943148"/>
            <a:ext cx="1152409" cy="127560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276" y="3950031"/>
            <a:ext cx="718706" cy="94714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825506" y="4967398"/>
            <a:ext cx="15119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Valdemar </a:t>
            </a:r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Poulsen - DIN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998425" y="137026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1898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463" y="2044111"/>
            <a:ext cx="1338305" cy="101177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440133" y="1475605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1922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39" y="4256313"/>
            <a:ext cx="668248" cy="90303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764" y="4229267"/>
            <a:ext cx="720080" cy="90303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4593827" y="5159350"/>
            <a:ext cx="13019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P. </a:t>
            </a:r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Farnsworth</a:t>
            </a:r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 - USA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967378" y="5159350"/>
            <a:ext cx="1203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V. Zworykin - RUS</a:t>
            </a:r>
            <a:endParaRPr lang="pt-BR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0"/>
          <a:stretch/>
        </p:blipFill>
        <p:spPr>
          <a:xfrm>
            <a:off x="7836574" y="2057060"/>
            <a:ext cx="948237" cy="998821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489" y="4051546"/>
            <a:ext cx="731954" cy="903038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8041301" y="5017526"/>
            <a:ext cx="10903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b="1" dirty="0">
                <a:solidFill>
                  <a:schemeClr val="accent1">
                    <a:lumMod val="50000"/>
                  </a:schemeClr>
                </a:solidFill>
              </a:rPr>
              <a:t>Alan </a:t>
            </a:r>
            <a:r>
              <a:rPr lang="pt-PT" sz="1050" b="1" dirty="0" smtClean="0">
                <a:solidFill>
                  <a:schemeClr val="accent1">
                    <a:lumMod val="50000"/>
                  </a:schemeClr>
                </a:solidFill>
              </a:rPr>
              <a:t>Turing - UK</a:t>
            </a:r>
            <a:endParaRPr lang="pt-PT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545622" y="1475604"/>
            <a:ext cx="1899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Década de 30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have direita 21"/>
          <p:cNvSpPr/>
          <p:nvPr/>
        </p:nvSpPr>
        <p:spPr>
          <a:xfrm rot="16200000">
            <a:off x="5569811" y="3228912"/>
            <a:ext cx="483765" cy="1514625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180" y="2117219"/>
            <a:ext cx="970987" cy="998820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10047889" y="1475605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1963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3118294" y="3218754"/>
            <a:ext cx="7072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b="1" dirty="0" smtClean="0">
                <a:solidFill>
                  <a:schemeClr val="accent1">
                    <a:lumMod val="50000"/>
                  </a:schemeClr>
                </a:solidFill>
              </a:rPr>
              <a:t>Gravador</a:t>
            </a:r>
            <a:endParaRPr lang="pt-PT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5471257" y="3218754"/>
            <a:ext cx="7344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b="1" dirty="0" smtClean="0">
                <a:solidFill>
                  <a:schemeClr val="accent1">
                    <a:lumMod val="50000"/>
                  </a:schemeClr>
                </a:solidFill>
              </a:rPr>
              <a:t>Televisão</a:t>
            </a:r>
            <a:endParaRPr lang="pt-PT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7884132" y="3162893"/>
            <a:ext cx="8851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b="1" dirty="0" smtClean="0">
                <a:solidFill>
                  <a:schemeClr val="accent1">
                    <a:lumMod val="50000"/>
                  </a:schemeClr>
                </a:solidFill>
              </a:rPr>
              <a:t>Computador</a:t>
            </a:r>
            <a:endParaRPr lang="pt-PT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0114866" y="3222611"/>
            <a:ext cx="6896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050" b="1" dirty="0" smtClean="0">
                <a:solidFill>
                  <a:schemeClr val="accent1">
                    <a:lumMod val="50000"/>
                  </a:schemeClr>
                </a:solidFill>
              </a:rPr>
              <a:t>Audio K7</a:t>
            </a:r>
            <a:endParaRPr lang="pt-PT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25" y="1821959"/>
            <a:ext cx="1386061" cy="1204673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961223" y="130958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1895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23" y="3886278"/>
            <a:ext cx="709482" cy="941700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391886" y="4951242"/>
            <a:ext cx="17972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Auguste e Luis </a:t>
            </a:r>
            <a:r>
              <a:rPr lang="pt-BR" sz="1050" b="1" dirty="0" smtClean="0">
                <a:solidFill>
                  <a:schemeClr val="accent1">
                    <a:lumMod val="50000"/>
                  </a:schemeClr>
                </a:solidFill>
              </a:rPr>
              <a:t>Lumière - FRA</a:t>
            </a:r>
            <a:endParaRPr lang="pt-BR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820561" y="3179128"/>
            <a:ext cx="10676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>
                <a:solidFill>
                  <a:schemeClr val="accent1">
                    <a:lumMod val="50000"/>
                  </a:schemeClr>
                </a:solidFill>
              </a:rPr>
              <a:t>cinematógrafo</a:t>
            </a:r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241" y="4455026"/>
            <a:ext cx="925835" cy="225760"/>
          </a:xfrm>
          <a:prstGeom prst="rect">
            <a:avLst/>
          </a:prstGeom>
        </p:spPr>
      </p:pic>
      <p:sp>
        <p:nvSpPr>
          <p:cNvPr id="38" name="CaixaDeTexto 37"/>
          <p:cNvSpPr txBox="1"/>
          <p:nvPr/>
        </p:nvSpPr>
        <p:spPr>
          <a:xfrm>
            <a:off x="0" y="21487"/>
            <a:ext cx="1216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a Serviço da Educação: Galáxia de Gutemberg - II</a:t>
            </a:r>
            <a:endParaRPr lang="pt-BR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153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1023</Words>
  <Application>Microsoft Office PowerPoint</Application>
  <PresentationFormat>Widescreen</PresentationFormat>
  <Paragraphs>257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Bold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</dc:creator>
  <cp:lastModifiedBy>Ana Carolina Vaz da Silva</cp:lastModifiedBy>
  <cp:revision>117</cp:revision>
  <dcterms:created xsi:type="dcterms:W3CDTF">2015-11-21T14:49:09Z</dcterms:created>
  <dcterms:modified xsi:type="dcterms:W3CDTF">2017-08-04T18:38:45Z</dcterms:modified>
</cp:coreProperties>
</file>