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5" r:id="rId1"/>
    <p:sldMasterId id="2147483706" r:id="rId2"/>
    <p:sldMasterId id="2147483707" r:id="rId3"/>
    <p:sldMasterId id="2147483708" r:id="rId4"/>
    <p:sldMasterId id="2147483709" r:id="rId5"/>
  </p:sldMasterIdLst>
  <p:notesMasterIdLst>
    <p:notesMasterId r:id="rId26"/>
  </p:notesMasterIdLst>
  <p:sldIdLst>
    <p:sldId id="256" r:id="rId6"/>
    <p:sldId id="257" r:id="rId7"/>
    <p:sldId id="258" r:id="rId8"/>
    <p:sldId id="259" r:id="rId9"/>
    <p:sldId id="260" r:id="rId10"/>
    <p:sldId id="262" r:id="rId11"/>
    <p:sldId id="279" r:id="rId12"/>
    <p:sldId id="280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82" r:id="rId23"/>
    <p:sldId id="274" r:id="rId24"/>
    <p:sldId id="281" r:id="rId25"/>
  </p:sldIdLst>
  <p:sldSz cx="9144000" cy="5143500" type="screen16x9"/>
  <p:notesSz cx="6858000" cy="9144000"/>
  <p:embeddedFontLst>
    <p:embeddedFont>
      <p:font typeface="Poppins SemiBold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Poppins Medium" panose="020B0604020202020204" charset="0"/>
      <p:regular r:id="rId35"/>
      <p:bold r:id="rId36"/>
      <p:italic r:id="rId37"/>
      <p:boldItalic r:id="rId38"/>
    </p:embeddedFont>
    <p:embeddedFont>
      <p:font typeface="Ubuntu" panose="020B0604020202020204" charset="0"/>
      <p:regular r:id="rId39"/>
      <p:bold r:id="rId40"/>
      <p:italic r:id="rId41"/>
      <p:boldItalic r:id="rId42"/>
    </p:embeddedFont>
    <p:embeddedFont>
      <p:font typeface="Poppins" panose="020B0604020202020204" charset="0"/>
      <p:regular r:id="rId43"/>
      <p:bold r:id="rId44"/>
      <p:italic r:id="rId45"/>
      <p:boldItalic r:id="rId46"/>
    </p:embeddedFont>
    <p:embeddedFont>
      <p:font typeface="Poppins Light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92">
          <p15:clr>
            <a:srgbClr val="A4A3A4"/>
          </p15:clr>
        </p15:guide>
        <p15:guide id="2" pos="567">
          <p15:clr>
            <a:srgbClr val="A4A3A4"/>
          </p15:clr>
        </p15:guide>
        <p15:guide id="3" pos="5193">
          <p15:clr>
            <a:srgbClr val="9AA0A6"/>
          </p15:clr>
        </p15:guide>
        <p15:guide id="4" orient="horz" pos="2847">
          <p15:clr>
            <a:srgbClr val="9AA0A6"/>
          </p15:clr>
        </p15:guide>
        <p15:guide id="5" pos="227">
          <p15:clr>
            <a:srgbClr val="9AA0A6"/>
          </p15:clr>
        </p15:guide>
        <p15:guide id="6" pos="5529">
          <p15:clr>
            <a:srgbClr val="9AA0A6"/>
          </p15:clr>
        </p15:guide>
        <p15:guide id="7" orient="horz" pos="567">
          <p15:clr>
            <a:srgbClr val="9AA0A6"/>
          </p15:clr>
        </p15:guide>
        <p15:guide id="8" orient="horz" pos="2673">
          <p15:clr>
            <a:srgbClr val="9AA0A6"/>
          </p15:clr>
        </p15:guide>
        <p15:guide id="9" pos="3048">
          <p15:clr>
            <a:srgbClr val="9AA0A6"/>
          </p15:clr>
        </p15:guide>
        <p15:guide id="10" pos="680">
          <p15:clr>
            <a:srgbClr val="9AA0A6"/>
          </p15:clr>
        </p15:guide>
        <p15:guide id="11" orient="horz" pos="907">
          <p15:clr>
            <a:srgbClr val="9AA0A6"/>
          </p15:clr>
        </p15:guide>
        <p15:guide id="12" orient="horz" pos="1003">
          <p15:clr>
            <a:srgbClr val="9AA0A6"/>
          </p15:clr>
        </p15:guide>
        <p15:guide id="13" orient="horz" pos="496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ylvia Danta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72EACC-3C65-4C82-9C1D-B92D93DC5120}">
  <a:tblStyle styleId="{7072EACC-3C65-4C82-9C1D-B92D93DC51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>
        <p:guide orient="horz" pos="392"/>
        <p:guide pos="567"/>
        <p:guide pos="5193"/>
        <p:guide orient="horz" pos="2847"/>
        <p:guide pos="227"/>
        <p:guide pos="5529"/>
        <p:guide orient="horz" pos="567"/>
        <p:guide orient="horz" pos="2673"/>
        <p:guide pos="3048"/>
        <p:guide pos="680"/>
        <p:guide orient="horz" pos="907"/>
        <p:guide orient="horz" pos="1003"/>
        <p:guide orient="horz" pos="4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3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8-15T20:10:27.493" idx="1">
    <p:pos x="227" y="2927"/>
    <p:text>Temos a fonte?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85639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a3ddbf0ac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a3ddbf0ac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3555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6e120ec72e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6e120ec72e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025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e5ab4944d0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e5ab4944d0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7648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c52b5d690f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1c52b5d690f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011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6e120ec72e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6e120ec72e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403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6e120ec72e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6e120ec72e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030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6e120ec72e_0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6e120ec72e_0_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0969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6e120ec72e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6e120ec72e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347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6e120ec72e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6e120ec72e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101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6e120ec72e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26e120ec72e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304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6e120ec72e_0_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6e120ec72e_0_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662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e5ab4944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e5ab4944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03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d0f96c3be3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gd0f96c3be3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877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af79238046_8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af79238046_8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760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6e120ec72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6e120ec72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581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af6a80f719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af6a80f719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672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e5ab4944d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e5ab4944d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573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bf6fa4921e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bf6fa4921e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309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dfb97959e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1dfb97959e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163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6e120ec72e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6e120ec72e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46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8" name="Google Shape;158;p4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9" name="Google Shape;15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" name="Google Shape;162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0" name="Google Shape;170;p4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1" name="Google Shape;17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7" name="Google Shape;177;p4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8" name="Google Shape;17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1" name="Google Shape;181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7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5" name="Google Shape;185;p4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6" name="Google Shape;186;p4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90" name="Google Shape;190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3" name="Google Shape;193;p4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4" name="Google Shape;194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03" name="Google Shape;203;p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4" name="Google Shape;204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7" name="Google Shape;207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1" name="Google Shape;211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5" name="Google Shape;215;p5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6" name="Google Shape;216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2" name="Google Shape;222;p5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3" name="Google Shape;223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6" name="Google Shape;226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8" name="Google Shape;238;p6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CBCB745E-202F-97FB-AC64-39663682E69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ftr"/>
              </p:ext>
            </p:extLst>
          </p:nvPr>
        </p:nvSpPr>
        <p:spPr>
          <a:xfrm>
            <a:off x="63500" y="4927600"/>
            <a:ext cx="11731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#Classificação:Externo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D5DCE195-97D0-4F9C-9518-0B9279590DF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ftr"/>
              </p:ext>
            </p:extLst>
          </p:nvPr>
        </p:nvSpPr>
        <p:spPr>
          <a:xfrm>
            <a:off x="63500" y="4927600"/>
            <a:ext cx="11731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#Classificação:Externo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F48BA65-FAD7-DE87-6991-64BE33C1417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ftr"/>
              </p:ext>
            </p:extLst>
          </p:nvPr>
        </p:nvSpPr>
        <p:spPr>
          <a:xfrm>
            <a:off x="63500" y="4927600"/>
            <a:ext cx="11731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#Classificação:Externo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F3F3F3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D2D09BB-506C-D0B0-00BA-D8C708A2D81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ftr"/>
              </p:ext>
            </p:extLst>
          </p:nvPr>
        </p:nvSpPr>
        <p:spPr>
          <a:xfrm>
            <a:off x="63500" y="4927600"/>
            <a:ext cx="11731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#Classificação:Externo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BF873F4-D85B-9526-D4E9-FF1E64CA5E0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xmlns="" val="ftr"/>
              </p:ext>
            </p:extLst>
          </p:nvPr>
        </p:nvSpPr>
        <p:spPr>
          <a:xfrm>
            <a:off x="63500" y="4927600"/>
            <a:ext cx="11731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#Classificação:Externo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ge.gov.br/explica/pib.ph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hyperlink" Target="https://www.infomoney.com.br/mercados/apple-aapl34-bate-recorde-e-alcanca-us-3-trilhoes-em-valor-de-mercado/#:~:text=As%20a%C3%A7%C3%B5es%20fecharam%20com%20alta,em%20seu%20valor%20de%20mercado.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cham.ie/facts-figure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Relationship Id="rId4" Type="http://schemas.openxmlformats.org/officeDocument/2006/relationships/hyperlink" Target="https://foreignpolicy.com/2023/04/27/ireland-economy-taxes-jobs-apple-us-tech-companies-eu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minas.com/papers/Do%20Taxes%20Hinder%20Innovation%20JFE%20WP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ate.com.br/institucional/relacoes-governamentai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saudebusiness.com/voc-informa/phlips-inaugura-centro-de-excelncia-em-tecnologia-em-blumenau" TargetMode="External"/><Relationship Id="rId11" Type="http://schemas.openxmlformats.org/officeDocument/2006/relationships/image" Target="../media/image17.jpg"/><Relationship Id="rId5" Type="http://schemas.openxmlformats.org/officeDocument/2006/relationships/hyperlink" Target="https://scinova.com.br/com-centro-de-distribuicao-em-governador-celso-ramos-mercado-livre-amplia-relacionamento-com-mercado-de-sc/" TargetMode="Externa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hyperlink" Target="https://scinova.com.br/jbs-no-sapiens-parque-investimento-de-r-380-milhoes-em-centro-de-pesquisa-em-florianopolis/" TargetMode="External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63"/>
          <p:cNvSpPr/>
          <p:nvPr/>
        </p:nvSpPr>
        <p:spPr>
          <a:xfrm>
            <a:off x="8244000" y="2259600"/>
            <a:ext cx="900000" cy="624300"/>
          </a:xfrm>
          <a:prstGeom prst="rect">
            <a:avLst/>
          </a:prstGeom>
          <a:solidFill>
            <a:srgbClr val="ABC9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63"/>
          <p:cNvSpPr txBox="1"/>
          <p:nvPr/>
        </p:nvSpPr>
        <p:spPr>
          <a:xfrm>
            <a:off x="900000" y="1842750"/>
            <a:ext cx="63348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Inovação e Tecnologia</a:t>
            </a:r>
            <a:endParaRPr sz="42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i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A ACATE e o case de Florianópolis</a:t>
            </a:r>
            <a:endParaRPr sz="3000" i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9" name="Google Shape;24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41600" y="2395525"/>
            <a:ext cx="304800" cy="3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3"/>
          <p:cNvSpPr txBox="1"/>
          <p:nvPr/>
        </p:nvSpPr>
        <p:spPr>
          <a:xfrm>
            <a:off x="515000" y="1440000"/>
            <a:ext cx="39816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PIB brasileiro</a:t>
            </a:r>
            <a:endParaRPr sz="21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R$ 9,9 trilhões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Fonte: </a:t>
            </a:r>
            <a:r>
              <a:rPr lang="pt-BR" sz="1100" u="sng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IBGE</a:t>
            </a:r>
            <a:r>
              <a:rPr lang="pt-BR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2022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9" name="Google Shape;409;p73"/>
          <p:cNvSpPr/>
          <p:nvPr/>
        </p:nvSpPr>
        <p:spPr>
          <a:xfrm>
            <a:off x="8567025" y="4595675"/>
            <a:ext cx="656400" cy="400200"/>
          </a:xfrm>
          <a:prstGeom prst="rect">
            <a:avLst/>
          </a:prstGeom>
          <a:solidFill>
            <a:srgbClr val="ABC9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" name="Google Shape;41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7789" y="4682812"/>
            <a:ext cx="195377" cy="22590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73"/>
          <p:cNvSpPr/>
          <p:nvPr/>
        </p:nvSpPr>
        <p:spPr>
          <a:xfrm rot="10800000">
            <a:off x="364750" y="-307710"/>
            <a:ext cx="290400" cy="1611300"/>
          </a:xfrm>
          <a:prstGeom prst="round2Same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B7D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73"/>
          <p:cNvSpPr/>
          <p:nvPr/>
        </p:nvSpPr>
        <p:spPr>
          <a:xfrm flipH="1">
            <a:off x="9081525" y="0"/>
            <a:ext cx="62400" cy="5143500"/>
          </a:xfrm>
          <a:prstGeom prst="rect">
            <a:avLst/>
          </a:prstGeom>
          <a:solidFill>
            <a:srgbClr val="ABC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73"/>
          <p:cNvSpPr txBox="1"/>
          <p:nvPr/>
        </p:nvSpPr>
        <p:spPr>
          <a:xfrm>
            <a:off x="899975" y="207300"/>
            <a:ext cx="38151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>
                <a:solidFill>
                  <a:srgbClr val="B7D236"/>
                </a:solidFill>
                <a:latin typeface="Poppins"/>
                <a:ea typeface="Poppins"/>
                <a:cs typeface="Poppins"/>
                <a:sym typeface="Poppins"/>
              </a:rPr>
              <a:t>O case da Apple</a:t>
            </a:r>
            <a:endParaRPr b="1">
              <a:solidFill>
                <a:srgbClr val="B7D236"/>
              </a:solidFill>
            </a:endParaRPr>
          </a:p>
        </p:txBody>
      </p:sp>
      <p:sp>
        <p:nvSpPr>
          <p:cNvPr id="414" name="Google Shape;414;p73"/>
          <p:cNvSpPr txBox="1"/>
          <p:nvPr/>
        </p:nvSpPr>
        <p:spPr>
          <a:xfrm>
            <a:off x="4647400" y="2887800"/>
            <a:ext cx="39816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Valor de mercado Apple</a:t>
            </a:r>
            <a:endParaRPr sz="21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0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R$ 15 trilhões</a:t>
            </a:r>
            <a:r>
              <a:rPr lang="pt-BR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/>
            </a:r>
            <a:br>
              <a:rPr lang="pt-BR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(US$ 3 trilhões)</a:t>
            </a:r>
            <a:endParaRPr sz="12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Fonte: </a:t>
            </a:r>
            <a:r>
              <a:rPr lang="pt-BR" sz="1100" u="sng" dirty="0" err="1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Infomoney</a:t>
            </a:r>
            <a:r>
              <a:rPr lang="pt-BR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, Junho/23</a:t>
            </a:r>
            <a:endParaRPr sz="1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15" name="Google Shape;41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8125" y="582825"/>
            <a:ext cx="2400149" cy="205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74"/>
          <p:cNvPicPr preferRelativeResize="0"/>
          <p:nvPr/>
        </p:nvPicPr>
        <p:blipFill rotWithShape="1">
          <a:blip r:embed="rId3">
            <a:alphaModFix/>
          </a:blip>
          <a:srcRect l="13206" r="47372"/>
          <a:stretch/>
        </p:blipFill>
        <p:spPr>
          <a:xfrm flipH="1">
            <a:off x="6101798" y="-1450"/>
            <a:ext cx="30422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74"/>
          <p:cNvSpPr/>
          <p:nvPr/>
        </p:nvSpPr>
        <p:spPr>
          <a:xfrm>
            <a:off x="8567025" y="4595675"/>
            <a:ext cx="656400" cy="400200"/>
          </a:xfrm>
          <a:prstGeom prst="rect">
            <a:avLst/>
          </a:prstGeom>
          <a:solidFill>
            <a:srgbClr val="ABC9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2" name="Google Shape;422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7789" y="4682812"/>
            <a:ext cx="195377" cy="225904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74"/>
          <p:cNvSpPr/>
          <p:nvPr/>
        </p:nvSpPr>
        <p:spPr>
          <a:xfrm rot="10800000">
            <a:off x="364750" y="-307710"/>
            <a:ext cx="290400" cy="1611300"/>
          </a:xfrm>
          <a:prstGeom prst="round2Same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B7D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74"/>
          <p:cNvSpPr/>
          <p:nvPr/>
        </p:nvSpPr>
        <p:spPr>
          <a:xfrm flipH="1">
            <a:off x="9081525" y="0"/>
            <a:ext cx="62400" cy="5143500"/>
          </a:xfrm>
          <a:prstGeom prst="rect">
            <a:avLst/>
          </a:prstGeom>
          <a:solidFill>
            <a:srgbClr val="ABC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74"/>
          <p:cNvSpPr txBox="1"/>
          <p:nvPr/>
        </p:nvSpPr>
        <p:spPr>
          <a:xfrm>
            <a:off x="6147470" y="4783150"/>
            <a:ext cx="318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Ponte Hercílio Luz - Florianópolis</a:t>
            </a:r>
            <a:endParaRPr sz="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6" name="Google Shape;426;p74"/>
          <p:cNvSpPr txBox="1"/>
          <p:nvPr/>
        </p:nvSpPr>
        <p:spPr>
          <a:xfrm>
            <a:off x="-637500" y="1971450"/>
            <a:ext cx="6913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>
                <a:solidFill>
                  <a:srgbClr val="B7D236"/>
                </a:solidFill>
                <a:latin typeface="Poppins"/>
                <a:ea typeface="Poppins"/>
                <a:cs typeface="Poppins"/>
                <a:sym typeface="Poppins"/>
              </a:rPr>
              <a:t>O case de Florianópolis</a:t>
            </a:r>
            <a:endParaRPr b="1">
              <a:solidFill>
                <a:srgbClr val="B7D236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1" name="Google Shape;431;p75"/>
          <p:cNvCxnSpPr/>
          <p:nvPr/>
        </p:nvCxnSpPr>
        <p:spPr>
          <a:xfrm>
            <a:off x="4726450" y="1274300"/>
            <a:ext cx="4348200" cy="0"/>
          </a:xfrm>
          <a:prstGeom prst="straightConnector1">
            <a:avLst/>
          </a:prstGeom>
          <a:noFill/>
          <a:ln w="19050" cap="flat" cmpd="sng">
            <a:solidFill>
              <a:srgbClr val="B7D23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2" name="Google Shape;432;p75"/>
          <p:cNvSpPr/>
          <p:nvPr/>
        </p:nvSpPr>
        <p:spPr>
          <a:xfrm>
            <a:off x="7744356" y="1125563"/>
            <a:ext cx="717600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3" name="Google Shape;433;p75"/>
          <p:cNvPicPr preferRelativeResize="0"/>
          <p:nvPr/>
        </p:nvPicPr>
        <p:blipFill rotWithShape="1">
          <a:blip r:embed="rId3">
            <a:alphaModFix/>
          </a:blip>
          <a:srcRect l="11391" t="10346" r="17236" b="11387"/>
          <a:stretch/>
        </p:blipFill>
        <p:spPr>
          <a:xfrm>
            <a:off x="445500" y="0"/>
            <a:ext cx="42732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75"/>
          <p:cNvSpPr/>
          <p:nvPr/>
        </p:nvSpPr>
        <p:spPr>
          <a:xfrm>
            <a:off x="0" y="0"/>
            <a:ext cx="4455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75"/>
          <p:cNvSpPr txBox="1"/>
          <p:nvPr/>
        </p:nvSpPr>
        <p:spPr>
          <a:xfrm>
            <a:off x="680675" y="831100"/>
            <a:ext cx="380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Conhecida como a “ilha do silício brasileiro”</a:t>
            </a:r>
            <a:endParaRPr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6" name="Google Shape;436;p75"/>
          <p:cNvSpPr txBox="1"/>
          <p:nvPr/>
        </p:nvSpPr>
        <p:spPr>
          <a:xfrm>
            <a:off x="5035460" y="4657550"/>
            <a:ext cx="3675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700">
                <a:latin typeface="Poppins Light"/>
                <a:ea typeface="Poppins Light"/>
                <a:cs typeface="Poppins Light"/>
                <a:sym typeface="Poppins Light"/>
              </a:rPr>
              <a:t>Fonte: ACATE, ABStartups, Accenture, NOTICENTER e Tech Report 2021</a:t>
            </a:r>
            <a:endParaRPr sz="7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437" name="Google Shape;437;p75"/>
          <p:cNvSpPr/>
          <p:nvPr/>
        </p:nvSpPr>
        <p:spPr>
          <a:xfrm>
            <a:off x="4914870" y="4595663"/>
            <a:ext cx="120600" cy="400200"/>
          </a:xfrm>
          <a:prstGeom prst="rect">
            <a:avLst/>
          </a:prstGeom>
          <a:solidFill>
            <a:srgbClr val="ABC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75"/>
          <p:cNvGrpSpPr/>
          <p:nvPr/>
        </p:nvGrpSpPr>
        <p:grpSpPr>
          <a:xfrm>
            <a:off x="8567028" y="4595684"/>
            <a:ext cx="576900" cy="400176"/>
            <a:chOff x="8244275" y="4371750"/>
            <a:chExt cx="900000" cy="624300"/>
          </a:xfrm>
        </p:grpSpPr>
        <p:sp>
          <p:nvSpPr>
            <p:cNvPr id="439" name="Google Shape;439;p75"/>
            <p:cNvSpPr/>
            <p:nvPr/>
          </p:nvSpPr>
          <p:spPr>
            <a:xfrm>
              <a:off x="8244275" y="4371750"/>
              <a:ext cx="900000" cy="624300"/>
            </a:xfrm>
            <a:prstGeom prst="rect">
              <a:avLst/>
            </a:prstGeom>
            <a:solidFill>
              <a:srgbClr val="ABC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0" name="Google Shape;440;p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41875" y="4507675"/>
              <a:ext cx="304800" cy="352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" name="Google Shape;441;p75"/>
          <p:cNvSpPr/>
          <p:nvPr/>
        </p:nvSpPr>
        <p:spPr>
          <a:xfrm flipH="1">
            <a:off x="9081525" y="0"/>
            <a:ext cx="62400" cy="5143500"/>
          </a:xfrm>
          <a:prstGeom prst="rect">
            <a:avLst/>
          </a:prstGeom>
          <a:solidFill>
            <a:srgbClr val="ABC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75"/>
          <p:cNvSpPr txBox="1"/>
          <p:nvPr/>
        </p:nvSpPr>
        <p:spPr>
          <a:xfrm>
            <a:off x="483588" y="4814888"/>
            <a:ext cx="3383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CIA Sapiens Parque ACATE - Florianópolis SC</a:t>
            </a:r>
            <a:endParaRPr sz="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5" name="Google Shape;445;p75"/>
          <p:cNvSpPr txBox="1"/>
          <p:nvPr/>
        </p:nvSpPr>
        <p:spPr>
          <a:xfrm>
            <a:off x="952113" y="1830749"/>
            <a:ext cx="3069900" cy="843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500" b="1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ISS de 2% para o setor de tecnologia desde 2000</a:t>
            </a:r>
            <a:endParaRPr sz="1100" b="1" dirty="0">
              <a:solidFill>
                <a:srgbClr val="ABC9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46" name="Google Shape;446;p75"/>
          <p:cNvCxnSpPr/>
          <p:nvPr/>
        </p:nvCxnSpPr>
        <p:spPr>
          <a:xfrm>
            <a:off x="880925" y="1691449"/>
            <a:ext cx="0" cy="710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47" name="Google Shape;447;p75"/>
          <p:cNvSpPr txBox="1"/>
          <p:nvPr/>
        </p:nvSpPr>
        <p:spPr>
          <a:xfrm>
            <a:off x="4779825" y="671550"/>
            <a:ext cx="436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>
                <a:solidFill>
                  <a:schemeClr val="dk1"/>
                </a:solidFill>
                <a:highlight>
                  <a:srgbClr val="B7D236"/>
                </a:highlight>
                <a:latin typeface="Poppins"/>
                <a:ea typeface="Poppins"/>
                <a:cs typeface="Poppins"/>
                <a:sym typeface="Poppins"/>
              </a:rPr>
              <a:t>Desenvolvimento</a:t>
            </a: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Florianópolis em 10 anos: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48" name="Google Shape;448;p75"/>
          <p:cNvCxnSpPr/>
          <p:nvPr/>
        </p:nvCxnSpPr>
        <p:spPr>
          <a:xfrm>
            <a:off x="6642125" y="1495475"/>
            <a:ext cx="0" cy="29409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449" name="Google Shape;449;p75"/>
          <p:cNvCxnSpPr/>
          <p:nvPr/>
        </p:nvCxnSpPr>
        <p:spPr>
          <a:xfrm>
            <a:off x="7446450" y="1495475"/>
            <a:ext cx="0" cy="29409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50" name="Google Shape;450;p75"/>
          <p:cNvSpPr txBox="1"/>
          <p:nvPr/>
        </p:nvSpPr>
        <p:spPr>
          <a:xfrm>
            <a:off x="7483062" y="1208194"/>
            <a:ext cx="1240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000" b="1" u="sng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2020</a:t>
            </a:r>
            <a:endParaRPr sz="1000" b="1" u="sng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51" name="Google Shape;451;p75"/>
          <p:cNvGrpSpPr/>
          <p:nvPr/>
        </p:nvGrpSpPr>
        <p:grpSpPr>
          <a:xfrm>
            <a:off x="5249506" y="1678554"/>
            <a:ext cx="3496925" cy="471927"/>
            <a:chOff x="5249506" y="1526154"/>
            <a:chExt cx="3496925" cy="471927"/>
          </a:xfrm>
        </p:grpSpPr>
        <p:sp>
          <p:nvSpPr>
            <p:cNvPr id="452" name="Google Shape;452;p75"/>
            <p:cNvSpPr txBox="1"/>
            <p:nvPr/>
          </p:nvSpPr>
          <p:spPr>
            <a:xfrm>
              <a:off x="6694669" y="1526154"/>
              <a:ext cx="721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1">
                  <a:solidFill>
                    <a:srgbClr val="F57B30"/>
                  </a:solidFill>
                  <a:latin typeface="Poppins"/>
                  <a:ea typeface="Poppins"/>
                  <a:cs typeface="Poppins"/>
                  <a:sym typeface="Poppins"/>
                </a:rPr>
                <a:t>17,6%</a:t>
              </a:r>
              <a:endParaRPr sz="1000" b="1">
                <a:solidFill>
                  <a:srgbClr val="F57B3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453" name="Google Shape;453;p75"/>
            <p:cNvCxnSpPr/>
            <p:nvPr/>
          </p:nvCxnSpPr>
          <p:spPr>
            <a:xfrm>
              <a:off x="6971645" y="1828024"/>
              <a:ext cx="210300" cy="0"/>
            </a:xfrm>
            <a:prstGeom prst="straightConnector1">
              <a:avLst/>
            </a:prstGeom>
            <a:noFill/>
            <a:ln w="9525" cap="flat" cmpd="sng">
              <a:solidFill>
                <a:srgbClr val="F57B3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54" name="Google Shape;454;p75"/>
            <p:cNvSpPr txBox="1"/>
            <p:nvPr/>
          </p:nvSpPr>
          <p:spPr>
            <a:xfrm>
              <a:off x="5249506" y="1590944"/>
              <a:ext cx="12402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2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1500" b="1">
                  <a:solidFill>
                    <a:srgbClr val="ABC91A"/>
                  </a:solidFill>
                  <a:latin typeface="Poppins"/>
                  <a:ea typeface="Poppins"/>
                  <a:cs typeface="Poppins"/>
                  <a:sym typeface="Poppins"/>
                </a:rPr>
                <a:t>R$ 433 mil</a:t>
              </a:r>
              <a:endParaRPr sz="1500" b="1">
                <a:solidFill>
                  <a:srgbClr val="ABC91A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55" name="Google Shape;455;p75"/>
            <p:cNvSpPr txBox="1"/>
            <p:nvPr/>
          </p:nvSpPr>
          <p:spPr>
            <a:xfrm>
              <a:off x="5345356" y="1674981"/>
              <a:ext cx="1048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900">
                  <a:solidFill>
                    <a:srgbClr val="333434"/>
                  </a:solidFill>
                  <a:latin typeface="Poppins"/>
                  <a:ea typeface="Poppins"/>
                  <a:cs typeface="Poppins"/>
                  <a:sym typeface="Poppins"/>
                </a:rPr>
                <a:t>habitantes</a:t>
              </a:r>
              <a:endParaRPr sz="900">
                <a:solidFill>
                  <a:srgbClr val="33343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56" name="Google Shape;456;p75"/>
            <p:cNvSpPr txBox="1"/>
            <p:nvPr/>
          </p:nvSpPr>
          <p:spPr>
            <a:xfrm>
              <a:off x="7506231" y="1590944"/>
              <a:ext cx="12402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2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1500" b="1">
                  <a:solidFill>
                    <a:srgbClr val="ABC91A"/>
                  </a:solidFill>
                  <a:latin typeface="Poppins"/>
                  <a:ea typeface="Poppins"/>
                  <a:cs typeface="Poppins"/>
                  <a:sym typeface="Poppins"/>
                </a:rPr>
                <a:t>R$ 509 mil</a:t>
              </a:r>
              <a:endParaRPr sz="1500" b="1">
                <a:solidFill>
                  <a:srgbClr val="ABC91A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57" name="Google Shape;457;p75"/>
            <p:cNvSpPr txBox="1"/>
            <p:nvPr/>
          </p:nvSpPr>
          <p:spPr>
            <a:xfrm>
              <a:off x="7602081" y="1674981"/>
              <a:ext cx="1048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900">
                  <a:solidFill>
                    <a:srgbClr val="333434"/>
                  </a:solidFill>
                  <a:latin typeface="Poppins"/>
                  <a:ea typeface="Poppins"/>
                  <a:cs typeface="Poppins"/>
                  <a:sym typeface="Poppins"/>
                </a:rPr>
                <a:t>habitantes</a:t>
              </a:r>
              <a:endParaRPr sz="900">
                <a:solidFill>
                  <a:srgbClr val="33343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58" name="Google Shape;458;p75"/>
          <p:cNvGrpSpPr/>
          <p:nvPr/>
        </p:nvGrpSpPr>
        <p:grpSpPr>
          <a:xfrm>
            <a:off x="5236456" y="2354604"/>
            <a:ext cx="3520737" cy="495993"/>
            <a:chOff x="5236456" y="2225373"/>
            <a:chExt cx="3520737" cy="495993"/>
          </a:xfrm>
        </p:grpSpPr>
        <p:sp>
          <p:nvSpPr>
            <p:cNvPr id="459" name="Google Shape;459;p75"/>
            <p:cNvSpPr txBox="1"/>
            <p:nvPr/>
          </p:nvSpPr>
          <p:spPr>
            <a:xfrm>
              <a:off x="6694669" y="2225373"/>
              <a:ext cx="721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1">
                  <a:solidFill>
                    <a:srgbClr val="F57B30"/>
                  </a:solidFill>
                  <a:latin typeface="Poppins"/>
                  <a:ea typeface="Poppins"/>
                  <a:cs typeface="Poppins"/>
                  <a:sym typeface="Poppins"/>
                </a:rPr>
                <a:t>63,7%</a:t>
              </a:r>
              <a:endParaRPr sz="1000" b="1">
                <a:solidFill>
                  <a:srgbClr val="F57B3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460" name="Google Shape;460;p75"/>
            <p:cNvCxnSpPr/>
            <p:nvPr/>
          </p:nvCxnSpPr>
          <p:spPr>
            <a:xfrm>
              <a:off x="6924395" y="2529812"/>
              <a:ext cx="210300" cy="0"/>
            </a:xfrm>
            <a:prstGeom prst="straightConnector1">
              <a:avLst/>
            </a:prstGeom>
            <a:noFill/>
            <a:ln w="9525" cap="flat" cmpd="sng">
              <a:solidFill>
                <a:srgbClr val="F57B3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61" name="Google Shape;461;p75"/>
            <p:cNvSpPr txBox="1"/>
            <p:nvPr/>
          </p:nvSpPr>
          <p:spPr>
            <a:xfrm>
              <a:off x="5236456" y="2299813"/>
              <a:ext cx="12402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2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1500" b="1">
                  <a:solidFill>
                    <a:srgbClr val="ABC91A"/>
                  </a:solidFill>
                  <a:latin typeface="Poppins"/>
                  <a:ea typeface="Poppins"/>
                  <a:cs typeface="Poppins"/>
                  <a:sym typeface="Poppins"/>
                </a:rPr>
                <a:t>R$ 26,7 mil</a:t>
              </a:r>
              <a:endParaRPr sz="1500" b="1">
                <a:solidFill>
                  <a:srgbClr val="ABC91A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62" name="Google Shape;462;p75"/>
            <p:cNvSpPr txBox="1"/>
            <p:nvPr/>
          </p:nvSpPr>
          <p:spPr>
            <a:xfrm>
              <a:off x="5332306" y="2398266"/>
              <a:ext cx="1048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900">
                  <a:solidFill>
                    <a:srgbClr val="333434"/>
                  </a:solidFill>
                  <a:latin typeface="Poppins"/>
                  <a:ea typeface="Poppins"/>
                  <a:cs typeface="Poppins"/>
                  <a:sym typeface="Poppins"/>
                </a:rPr>
                <a:t>PIB per capita</a:t>
              </a:r>
              <a:endParaRPr sz="900">
                <a:solidFill>
                  <a:srgbClr val="33343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63" name="Google Shape;463;p75"/>
            <p:cNvSpPr txBox="1"/>
            <p:nvPr/>
          </p:nvSpPr>
          <p:spPr>
            <a:xfrm>
              <a:off x="7516994" y="2299813"/>
              <a:ext cx="12402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2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1500" b="1">
                  <a:solidFill>
                    <a:srgbClr val="ABC91A"/>
                  </a:solidFill>
                  <a:latin typeface="Poppins"/>
                  <a:ea typeface="Poppins"/>
                  <a:cs typeface="Poppins"/>
                  <a:sym typeface="Poppins"/>
                </a:rPr>
                <a:t>R$ 43,7 mil</a:t>
              </a:r>
              <a:endParaRPr sz="1500" b="1">
                <a:solidFill>
                  <a:srgbClr val="ABC91A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64" name="Google Shape;464;p75"/>
            <p:cNvSpPr txBox="1"/>
            <p:nvPr/>
          </p:nvSpPr>
          <p:spPr>
            <a:xfrm>
              <a:off x="7612844" y="2398266"/>
              <a:ext cx="1048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900">
                  <a:solidFill>
                    <a:srgbClr val="333434"/>
                  </a:solidFill>
                  <a:latin typeface="Poppins"/>
                  <a:ea typeface="Poppins"/>
                  <a:cs typeface="Poppins"/>
                  <a:sym typeface="Poppins"/>
                </a:rPr>
                <a:t>PIB per capita</a:t>
              </a:r>
              <a:endParaRPr sz="900">
                <a:solidFill>
                  <a:srgbClr val="33343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65" name="Google Shape;465;p75"/>
          <p:cNvGrpSpPr/>
          <p:nvPr/>
        </p:nvGrpSpPr>
        <p:grpSpPr>
          <a:xfrm>
            <a:off x="5236444" y="2932077"/>
            <a:ext cx="3401075" cy="622354"/>
            <a:chOff x="5236444" y="2932077"/>
            <a:chExt cx="3401075" cy="622354"/>
          </a:xfrm>
        </p:grpSpPr>
        <p:sp>
          <p:nvSpPr>
            <p:cNvPr id="466" name="Google Shape;466;p75"/>
            <p:cNvSpPr txBox="1"/>
            <p:nvPr/>
          </p:nvSpPr>
          <p:spPr>
            <a:xfrm>
              <a:off x="6694669" y="2932077"/>
              <a:ext cx="721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1">
                  <a:solidFill>
                    <a:srgbClr val="F57B30"/>
                  </a:solidFill>
                  <a:latin typeface="Poppins"/>
                  <a:ea typeface="Poppins"/>
                  <a:cs typeface="Poppins"/>
                  <a:sym typeface="Poppins"/>
                </a:rPr>
                <a:t>697,5%</a:t>
              </a:r>
              <a:endParaRPr sz="1000" b="1">
                <a:solidFill>
                  <a:srgbClr val="F57B3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467" name="Google Shape;467;p75"/>
            <p:cNvCxnSpPr/>
            <p:nvPr/>
          </p:nvCxnSpPr>
          <p:spPr>
            <a:xfrm>
              <a:off x="6939133" y="3237692"/>
              <a:ext cx="210300" cy="0"/>
            </a:xfrm>
            <a:prstGeom prst="straightConnector1">
              <a:avLst/>
            </a:prstGeom>
            <a:noFill/>
            <a:ln w="9525" cap="flat" cmpd="sng">
              <a:solidFill>
                <a:srgbClr val="F57B3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68" name="Google Shape;468;p75"/>
            <p:cNvSpPr txBox="1"/>
            <p:nvPr/>
          </p:nvSpPr>
          <p:spPr>
            <a:xfrm>
              <a:off x="5236444" y="2994488"/>
              <a:ext cx="12402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2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1500" b="1">
                  <a:solidFill>
                    <a:srgbClr val="ABC91A"/>
                  </a:solidFill>
                  <a:latin typeface="Poppins"/>
                  <a:ea typeface="Poppins"/>
                  <a:cs typeface="Poppins"/>
                  <a:sym typeface="Poppins"/>
                </a:rPr>
                <a:t>489</a:t>
              </a:r>
              <a:endParaRPr sz="1500" b="1">
                <a:solidFill>
                  <a:srgbClr val="ABC91A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69" name="Google Shape;469;p75"/>
            <p:cNvSpPr txBox="1"/>
            <p:nvPr/>
          </p:nvSpPr>
          <p:spPr>
            <a:xfrm>
              <a:off x="5332294" y="3078525"/>
              <a:ext cx="1048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900">
                  <a:solidFill>
                    <a:srgbClr val="333434"/>
                  </a:solidFill>
                  <a:latin typeface="Poppins"/>
                  <a:ea typeface="Poppins"/>
                  <a:cs typeface="Poppins"/>
                  <a:sym typeface="Poppins"/>
                </a:rPr>
                <a:t>empresas de tecnologia</a:t>
              </a:r>
              <a:endParaRPr sz="900">
                <a:solidFill>
                  <a:srgbClr val="33343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70" name="Google Shape;470;p75"/>
            <p:cNvSpPr txBox="1"/>
            <p:nvPr/>
          </p:nvSpPr>
          <p:spPr>
            <a:xfrm>
              <a:off x="7713775" y="3008700"/>
              <a:ext cx="8034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2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1500" b="1">
                  <a:solidFill>
                    <a:srgbClr val="ABC91A"/>
                  </a:solidFill>
                  <a:latin typeface="Poppins"/>
                  <a:ea typeface="Poppins"/>
                  <a:cs typeface="Poppins"/>
                  <a:sym typeface="Poppins"/>
                </a:rPr>
                <a:t>3.900</a:t>
              </a:r>
              <a:endParaRPr sz="1500" b="1">
                <a:solidFill>
                  <a:srgbClr val="ABC91A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71" name="Google Shape;471;p75"/>
            <p:cNvSpPr txBox="1"/>
            <p:nvPr/>
          </p:nvSpPr>
          <p:spPr>
            <a:xfrm>
              <a:off x="7589019" y="3092731"/>
              <a:ext cx="1048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900">
                  <a:solidFill>
                    <a:srgbClr val="333434"/>
                  </a:solidFill>
                  <a:latin typeface="Poppins"/>
                  <a:ea typeface="Poppins"/>
                  <a:cs typeface="Poppins"/>
                  <a:sym typeface="Poppins"/>
                </a:rPr>
                <a:t>empresas de tecnologia</a:t>
              </a:r>
              <a:endParaRPr sz="900">
                <a:solidFill>
                  <a:srgbClr val="33343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472" name="Google Shape;472;p75"/>
          <p:cNvGrpSpPr/>
          <p:nvPr/>
        </p:nvGrpSpPr>
        <p:grpSpPr>
          <a:xfrm>
            <a:off x="5288519" y="3730440"/>
            <a:ext cx="3366502" cy="591060"/>
            <a:chOff x="5288519" y="3806640"/>
            <a:chExt cx="3366502" cy="591060"/>
          </a:xfrm>
        </p:grpSpPr>
        <p:sp>
          <p:nvSpPr>
            <p:cNvPr id="473" name="Google Shape;473;p75"/>
            <p:cNvSpPr txBox="1"/>
            <p:nvPr/>
          </p:nvSpPr>
          <p:spPr>
            <a:xfrm>
              <a:off x="5288519" y="3859684"/>
              <a:ext cx="12402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2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1500" b="1">
                  <a:solidFill>
                    <a:srgbClr val="ABC91A"/>
                  </a:solidFill>
                  <a:latin typeface="Poppins"/>
                  <a:ea typeface="Poppins"/>
                  <a:cs typeface="Poppins"/>
                  <a:sym typeface="Poppins"/>
                </a:rPr>
                <a:t>R$ 958 mil</a:t>
              </a:r>
              <a:endParaRPr sz="1500" b="1">
                <a:solidFill>
                  <a:srgbClr val="ABC91A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74" name="Google Shape;474;p75"/>
            <p:cNvSpPr txBox="1"/>
            <p:nvPr/>
          </p:nvSpPr>
          <p:spPr>
            <a:xfrm>
              <a:off x="5384369" y="3935998"/>
              <a:ext cx="1048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900">
                  <a:solidFill>
                    <a:srgbClr val="333434"/>
                  </a:solidFill>
                  <a:latin typeface="Poppins"/>
                  <a:ea typeface="Poppins"/>
                  <a:cs typeface="Poppins"/>
                  <a:sym typeface="Poppins"/>
                </a:rPr>
                <a:t>faturamento do setor</a:t>
              </a:r>
              <a:endParaRPr sz="900">
                <a:solidFill>
                  <a:srgbClr val="33343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75" name="Google Shape;475;p75"/>
            <p:cNvSpPr txBox="1"/>
            <p:nvPr/>
          </p:nvSpPr>
          <p:spPr>
            <a:xfrm>
              <a:off x="7606521" y="3845350"/>
              <a:ext cx="1048500" cy="2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20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1500" b="1">
                  <a:solidFill>
                    <a:srgbClr val="ABC91A"/>
                  </a:solidFill>
                  <a:latin typeface="Poppins"/>
                  <a:ea typeface="Poppins"/>
                  <a:cs typeface="Poppins"/>
                  <a:sym typeface="Poppins"/>
                </a:rPr>
                <a:t>R$ 6,4 bi</a:t>
              </a:r>
              <a:endParaRPr sz="1500" b="1">
                <a:solidFill>
                  <a:srgbClr val="ABC91A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76" name="Google Shape;476;p75"/>
            <p:cNvSpPr txBox="1"/>
            <p:nvPr/>
          </p:nvSpPr>
          <p:spPr>
            <a:xfrm>
              <a:off x="7678275" y="3936000"/>
              <a:ext cx="952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pt-BR" sz="900">
                  <a:solidFill>
                    <a:srgbClr val="333434"/>
                  </a:solidFill>
                  <a:latin typeface="Poppins"/>
                  <a:ea typeface="Poppins"/>
                  <a:cs typeface="Poppins"/>
                  <a:sym typeface="Poppins"/>
                </a:rPr>
                <a:t>faturamento do setor</a:t>
              </a:r>
              <a:endParaRPr sz="900">
                <a:solidFill>
                  <a:srgbClr val="33343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77" name="Google Shape;477;p75"/>
            <p:cNvSpPr txBox="1"/>
            <p:nvPr/>
          </p:nvSpPr>
          <p:spPr>
            <a:xfrm>
              <a:off x="6694669" y="3806640"/>
              <a:ext cx="7218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 b="1">
                  <a:solidFill>
                    <a:srgbClr val="F57B30"/>
                  </a:solidFill>
                  <a:latin typeface="Poppins"/>
                  <a:ea typeface="Poppins"/>
                  <a:cs typeface="Poppins"/>
                  <a:sym typeface="Poppins"/>
                </a:rPr>
                <a:t>568%</a:t>
              </a:r>
              <a:endParaRPr sz="1000" b="1">
                <a:solidFill>
                  <a:srgbClr val="F57B3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478" name="Google Shape;478;p75"/>
            <p:cNvCxnSpPr/>
            <p:nvPr/>
          </p:nvCxnSpPr>
          <p:spPr>
            <a:xfrm>
              <a:off x="6939133" y="4094604"/>
              <a:ext cx="210300" cy="0"/>
            </a:xfrm>
            <a:prstGeom prst="straightConnector1">
              <a:avLst/>
            </a:prstGeom>
            <a:noFill/>
            <a:ln w="9525" cap="flat" cmpd="sng">
              <a:solidFill>
                <a:srgbClr val="F57B3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79" name="Google Shape;479;p75"/>
          <p:cNvSpPr/>
          <p:nvPr/>
        </p:nvSpPr>
        <p:spPr>
          <a:xfrm>
            <a:off x="5515995" y="1125563"/>
            <a:ext cx="717600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75"/>
          <p:cNvSpPr txBox="1"/>
          <p:nvPr/>
        </p:nvSpPr>
        <p:spPr>
          <a:xfrm>
            <a:off x="5606170" y="1207638"/>
            <a:ext cx="537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2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000" b="1" u="sng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2010</a:t>
            </a:r>
            <a:endParaRPr sz="1000" b="1" u="sng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1" name="Google Shape;481;p75"/>
          <p:cNvSpPr txBox="1"/>
          <p:nvPr/>
        </p:nvSpPr>
        <p:spPr>
          <a:xfrm rot="-5400000">
            <a:off x="-2347950" y="2390100"/>
            <a:ext cx="514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E C O N O M I A</a:t>
            </a:r>
            <a:endParaRPr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76"/>
          <p:cNvPicPr preferRelativeResize="0"/>
          <p:nvPr/>
        </p:nvPicPr>
        <p:blipFill rotWithShape="1">
          <a:blip r:embed="rId3">
            <a:alphaModFix/>
          </a:blip>
          <a:srcRect t="15023"/>
          <a:stretch/>
        </p:blipFill>
        <p:spPr>
          <a:xfrm>
            <a:off x="0" y="0"/>
            <a:ext cx="908152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7" name="Google Shape;487;p76"/>
          <p:cNvGrpSpPr/>
          <p:nvPr/>
        </p:nvGrpSpPr>
        <p:grpSpPr>
          <a:xfrm>
            <a:off x="8567028" y="4595684"/>
            <a:ext cx="576900" cy="400176"/>
            <a:chOff x="8244275" y="4371750"/>
            <a:chExt cx="900000" cy="624300"/>
          </a:xfrm>
        </p:grpSpPr>
        <p:sp>
          <p:nvSpPr>
            <p:cNvPr id="488" name="Google Shape;488;p76"/>
            <p:cNvSpPr/>
            <p:nvPr/>
          </p:nvSpPr>
          <p:spPr>
            <a:xfrm>
              <a:off x="8244275" y="4371750"/>
              <a:ext cx="900000" cy="624300"/>
            </a:xfrm>
            <a:prstGeom prst="rect">
              <a:avLst/>
            </a:prstGeom>
            <a:solidFill>
              <a:srgbClr val="ABC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9" name="Google Shape;489;p7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41875" y="4507675"/>
              <a:ext cx="304800" cy="352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0" name="Google Shape;490;p76"/>
          <p:cNvSpPr/>
          <p:nvPr/>
        </p:nvSpPr>
        <p:spPr>
          <a:xfrm flipH="1">
            <a:off x="9081525" y="0"/>
            <a:ext cx="62400" cy="5143500"/>
          </a:xfrm>
          <a:prstGeom prst="rect">
            <a:avLst/>
          </a:prstGeom>
          <a:solidFill>
            <a:srgbClr val="ABC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76"/>
          <p:cNvSpPr txBox="1"/>
          <p:nvPr/>
        </p:nvSpPr>
        <p:spPr>
          <a:xfrm>
            <a:off x="2313600" y="1819050"/>
            <a:ext cx="4705800" cy="15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Tratamento tributário, experiência e competição internacionais</a:t>
            </a:r>
            <a:endParaRPr sz="26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2" name="Google Shape;492;p76"/>
          <p:cNvSpPr txBox="1"/>
          <p:nvPr/>
        </p:nvSpPr>
        <p:spPr>
          <a:xfrm>
            <a:off x="6559872" y="4657313"/>
            <a:ext cx="193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Ponte Hercílio Luz - Florianópolis  SC</a:t>
            </a:r>
            <a:endParaRPr sz="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7"/>
          <p:cNvSpPr/>
          <p:nvPr/>
        </p:nvSpPr>
        <p:spPr>
          <a:xfrm>
            <a:off x="0" y="673650"/>
            <a:ext cx="142800" cy="3796200"/>
          </a:xfrm>
          <a:prstGeom prst="rect">
            <a:avLst/>
          </a:prstGeom>
          <a:solidFill>
            <a:srgbClr val="ACC9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77"/>
          <p:cNvSpPr txBox="1"/>
          <p:nvPr/>
        </p:nvSpPr>
        <p:spPr>
          <a:xfrm>
            <a:off x="360825" y="248130"/>
            <a:ext cx="85164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Precedentes internacionais sobre o impacto nocivo do aumento da carga tributária contribuindo para o êxodo de empresas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9" name="Google Shape;499;p77"/>
          <p:cNvSpPr txBox="1"/>
          <p:nvPr/>
        </p:nvSpPr>
        <p:spPr>
          <a:xfrm>
            <a:off x="360825" y="1333350"/>
            <a:ext cx="3000000" cy="2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Segundo estudo do Instituto Hoover da Universidade de Stanford, </a:t>
            </a:r>
            <a:r>
              <a:rPr lang="pt-BR" sz="1500" b="1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entre 2018 e 2021</a:t>
            </a: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t-BR" sz="1500" b="1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352 das maiores empresas da Califórnia deixaram o estado</a:t>
            </a: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, incluindo HP, Oracle, Tesla e muitos outros pequenos negócios.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0" name="Google Shape;500;p77"/>
          <p:cNvSpPr txBox="1"/>
          <p:nvPr/>
        </p:nvSpPr>
        <p:spPr>
          <a:xfrm>
            <a:off x="360825" y="4647025"/>
            <a:ext cx="429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latin typeface="Poppins"/>
                <a:ea typeface="Poppins"/>
                <a:cs typeface="Poppins"/>
                <a:sym typeface="Poppins"/>
              </a:rPr>
              <a:t>Fonte:</a:t>
            </a:r>
            <a:r>
              <a:rPr lang="pt-BR" sz="1000">
                <a:latin typeface="Poppins"/>
                <a:ea typeface="Poppins"/>
                <a:cs typeface="Poppins"/>
                <a:sym typeface="Poppins"/>
              </a:rPr>
              <a:t> Instituto Hoover da Universidade de Stanford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1" name="Google Shape;501;p77"/>
          <p:cNvSpPr txBox="1"/>
          <p:nvPr/>
        </p:nvSpPr>
        <p:spPr>
          <a:xfrm>
            <a:off x="3862575" y="1287600"/>
            <a:ext cx="4914000" cy="8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O êxodo da Califórnia é impulsionado principalmente pelo sistema tributário do Estado, que tem as taxas de impostos mais altas dos EUA</a:t>
            </a:r>
            <a:endParaRPr sz="1600" dirty="0"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502" name="Google Shape;502;p77"/>
          <p:cNvGraphicFramePr/>
          <p:nvPr/>
        </p:nvGraphicFramePr>
        <p:xfrm>
          <a:off x="3862600" y="2274825"/>
          <a:ext cx="4914000" cy="2026890"/>
        </p:xfrm>
        <a:graphic>
          <a:graphicData uri="http://schemas.openxmlformats.org/drawingml/2006/table">
            <a:tbl>
              <a:tblPr>
                <a:noFill/>
                <a:tableStyleId>{7072EACC-3C65-4C82-9C1D-B92D93DC5120}</a:tableStyleId>
              </a:tblPr>
              <a:tblGrid>
                <a:gridCol w="975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9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691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Estado</a:t>
                      </a:r>
                      <a:endParaRPr sz="1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Corporate income tax</a:t>
                      </a:r>
                      <a:r>
                        <a:rPr lang="pt-BR" sz="10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/>
                      </a:r>
                      <a:br>
                        <a:rPr lang="pt-BR" sz="10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lang="pt-BR" sz="9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(imposto sobre lucro)</a:t>
                      </a:r>
                      <a:endParaRPr sz="9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Sales tax</a:t>
                      </a:r>
                      <a:endParaRPr sz="1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900" i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(imposto sobre a venda)</a:t>
                      </a:r>
                      <a:endParaRPr sz="10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Califórnia</a:t>
                      </a:r>
                      <a:endParaRPr sz="10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8,85%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7,25%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Arizona</a:t>
                      </a:r>
                      <a:endParaRPr sz="10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4,90%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5,60%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Nevada</a:t>
                      </a:r>
                      <a:endParaRPr sz="10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0,00%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6,85%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Texas</a:t>
                      </a:r>
                      <a:endParaRPr sz="10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0,00%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6,25%</a:t>
                      </a:r>
                      <a:endParaRPr sz="10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BC91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8"/>
          <p:cNvSpPr/>
          <p:nvPr/>
        </p:nvSpPr>
        <p:spPr>
          <a:xfrm>
            <a:off x="0" y="673650"/>
            <a:ext cx="142800" cy="3796200"/>
          </a:xfrm>
          <a:prstGeom prst="rect">
            <a:avLst/>
          </a:prstGeom>
          <a:solidFill>
            <a:srgbClr val="ACC9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78"/>
          <p:cNvSpPr txBox="1"/>
          <p:nvPr/>
        </p:nvSpPr>
        <p:spPr>
          <a:xfrm>
            <a:off x="360825" y="1180950"/>
            <a:ext cx="41646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A </a:t>
            </a:r>
            <a:r>
              <a:rPr lang="pt-BR" sz="1500" b="1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Irlanda</a:t>
            </a: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 se torna o </a:t>
            </a:r>
            <a:r>
              <a:rPr lang="pt-BR" sz="1500" b="1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destino número um de empresas de tecnologia</a:t>
            </a: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 por promover um ambiente mais favorável aos negócios, com </a:t>
            </a:r>
            <a:r>
              <a:rPr lang="pt-BR" sz="1500" b="1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menor carga tributária</a:t>
            </a: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, fixada em </a:t>
            </a:r>
            <a:r>
              <a:rPr lang="pt-BR" sz="1500" b="1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12,5%</a:t>
            </a:r>
            <a:r>
              <a:rPr lang="pt-BR" sz="1500">
                <a:latin typeface="Poppins"/>
                <a:ea typeface="Poppins"/>
                <a:cs typeface="Poppins"/>
                <a:sym typeface="Poppins"/>
              </a:rPr>
              <a:t> sobre o valor de venda do produto ou serviço + isenções tributárias que beneficiam especialmente as startups + crédito tributário pela inovação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9" name="Google Shape;509;p78"/>
          <p:cNvSpPr txBox="1"/>
          <p:nvPr/>
        </p:nvSpPr>
        <p:spPr>
          <a:xfrm>
            <a:off x="360825" y="4647025"/>
            <a:ext cx="429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latin typeface="Poppins"/>
                <a:ea typeface="Poppins"/>
                <a:cs typeface="Poppins"/>
                <a:sym typeface="Poppins"/>
              </a:rPr>
              <a:t>Fonte:</a:t>
            </a:r>
            <a:r>
              <a:rPr lang="pt-BR" sz="1000">
                <a:latin typeface="Poppins"/>
                <a:ea typeface="Poppins"/>
                <a:cs typeface="Poppins"/>
                <a:sym typeface="Poppins"/>
              </a:rPr>
              <a:t> ?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0" name="Google Shape;510;p78"/>
          <p:cNvSpPr txBox="1"/>
          <p:nvPr/>
        </p:nvSpPr>
        <p:spPr>
          <a:xfrm>
            <a:off x="4700775" y="1287600"/>
            <a:ext cx="4914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22222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Como resultados:</a:t>
            </a:r>
            <a:endParaRPr sz="19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1" name="Google Shape;511;p78"/>
          <p:cNvSpPr txBox="1"/>
          <p:nvPr/>
        </p:nvSpPr>
        <p:spPr>
          <a:xfrm>
            <a:off x="360825" y="248130"/>
            <a:ext cx="8516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Migração para a Irlanda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2" name="Google Shape;512;p78"/>
          <p:cNvSpPr txBox="1"/>
          <p:nvPr/>
        </p:nvSpPr>
        <p:spPr>
          <a:xfrm>
            <a:off x="4876250" y="1835475"/>
            <a:ext cx="3726600" cy="24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BC91C"/>
              </a:buClr>
              <a:buSzPts val="1400"/>
              <a:buFont typeface="Poppins"/>
              <a:buChar char="●"/>
            </a:pPr>
            <a:r>
              <a:rPr lang="pt-BR">
                <a:latin typeface="Poppins"/>
                <a:ea typeface="Poppins"/>
                <a:cs typeface="Poppins"/>
                <a:sym typeface="Poppins"/>
              </a:rPr>
              <a:t>9 das 10 maiores empresas de software do mundo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BC91C"/>
              </a:buClr>
              <a:buSzPts val="1400"/>
              <a:buFont typeface="Poppins"/>
              <a:buChar char="●"/>
            </a:pPr>
            <a:r>
              <a:rPr lang="pt-BR">
                <a:latin typeface="Poppins"/>
                <a:ea typeface="Poppins"/>
                <a:cs typeface="Poppins"/>
                <a:sym typeface="Poppins"/>
              </a:rPr>
              <a:t>9 das 10 maiores empresas americanas de tecnologia</a:t>
            </a:r>
            <a:endParaRPr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BC91C"/>
              </a:buClr>
              <a:buSzPts val="1400"/>
              <a:buFont typeface="Poppins"/>
              <a:buChar char="●"/>
            </a:pPr>
            <a:r>
              <a:rPr lang="pt-BR">
                <a:latin typeface="Poppins"/>
                <a:ea typeface="Poppins"/>
                <a:cs typeface="Poppins"/>
                <a:sym typeface="Poppins"/>
              </a:rPr>
              <a:t>4 das 5 maiores empresas de serviços de TI do mundo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9"/>
          <p:cNvSpPr/>
          <p:nvPr/>
        </p:nvSpPr>
        <p:spPr>
          <a:xfrm>
            <a:off x="0" y="673650"/>
            <a:ext cx="142800" cy="3796200"/>
          </a:xfrm>
          <a:prstGeom prst="rect">
            <a:avLst/>
          </a:prstGeom>
          <a:solidFill>
            <a:srgbClr val="ACC9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79"/>
          <p:cNvSpPr txBox="1"/>
          <p:nvPr/>
        </p:nvSpPr>
        <p:spPr>
          <a:xfrm>
            <a:off x="360825" y="4647025"/>
            <a:ext cx="429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latin typeface="Poppins"/>
                <a:ea typeface="Poppins"/>
                <a:cs typeface="Poppins"/>
                <a:sym typeface="Poppins"/>
              </a:rPr>
              <a:t>Fontes:</a:t>
            </a:r>
            <a:r>
              <a:rPr lang="pt-BR" sz="10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0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Amcham</a:t>
            </a:r>
            <a:r>
              <a:rPr lang="pt-BR" sz="1000"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pt-BR" sz="10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Foreign Policy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9" name="Google Shape;519;p79"/>
          <p:cNvSpPr txBox="1"/>
          <p:nvPr/>
        </p:nvSpPr>
        <p:spPr>
          <a:xfrm>
            <a:off x="360825" y="248130"/>
            <a:ext cx="8516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Migração para a Irlanda</a:t>
            </a:r>
            <a:endParaRPr sz="20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0" name="Google Shape;520;p79"/>
          <p:cNvSpPr txBox="1"/>
          <p:nvPr/>
        </p:nvSpPr>
        <p:spPr>
          <a:xfrm>
            <a:off x="360825" y="87615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latin typeface="Poppins"/>
                <a:ea typeface="Poppins"/>
                <a:cs typeface="Poppins"/>
                <a:sym typeface="Poppins"/>
              </a:rPr>
              <a:t>Grandes impactos</a:t>
            </a:r>
            <a:endParaRPr sz="21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1" name="Google Shape;521;p79"/>
          <p:cNvSpPr txBox="1"/>
          <p:nvPr/>
        </p:nvSpPr>
        <p:spPr>
          <a:xfrm>
            <a:off x="511700" y="1546250"/>
            <a:ext cx="816510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➔"/>
            </a:pPr>
            <a:r>
              <a:rPr lang="pt-BR" sz="1600" b="1" dirty="0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31 bilhões de Euros</a:t>
            </a:r>
            <a:r>
              <a:rPr lang="pt-BR" dirty="0">
                <a:latin typeface="Poppins"/>
                <a:ea typeface="Poppins"/>
                <a:cs typeface="Poppins"/>
                <a:sym typeface="Poppins"/>
              </a:rPr>
              <a:t> investidos na economia irlandesa por ano.</a:t>
            </a:r>
            <a:endParaRPr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➔"/>
            </a:pPr>
            <a:r>
              <a:rPr lang="pt-BR" dirty="0">
                <a:latin typeface="Poppins"/>
                <a:ea typeface="Poppins"/>
                <a:cs typeface="Poppins"/>
                <a:sym typeface="Poppins"/>
              </a:rPr>
              <a:t>PIB do país cresceu </a:t>
            </a:r>
            <a:r>
              <a:rPr lang="pt-BR" sz="1600" b="1" dirty="0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12,2% em 2022</a:t>
            </a:r>
            <a:r>
              <a:rPr lang="pt-BR" dirty="0">
                <a:latin typeface="Poppins"/>
                <a:ea typeface="Poppins"/>
                <a:cs typeface="Poppins"/>
                <a:sym typeface="Poppins"/>
              </a:rPr>
              <a:t>, comparado a 3,5% na Zona do Euro</a:t>
            </a:r>
            <a:endParaRPr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➔"/>
            </a:pPr>
            <a:r>
              <a:rPr lang="pt-BR" dirty="0">
                <a:latin typeface="Poppins"/>
                <a:ea typeface="Poppins"/>
                <a:cs typeface="Poppins"/>
                <a:sym typeface="Poppins"/>
              </a:rPr>
              <a:t>Arrecadação com impostos corporativos </a:t>
            </a:r>
            <a:r>
              <a:rPr lang="pt-BR" sz="1600" b="1" dirty="0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aumentou em quase 50%</a:t>
            </a:r>
            <a:endParaRPr dirty="0"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➔"/>
            </a:pPr>
            <a:r>
              <a:rPr lang="pt-BR" dirty="0">
                <a:latin typeface="Poppins"/>
                <a:ea typeface="Poppins"/>
                <a:cs typeface="Poppins"/>
                <a:sym typeface="Poppins"/>
              </a:rPr>
              <a:t>Direta e indiretamente, as multinacionais americanas empregam </a:t>
            </a:r>
            <a:r>
              <a:rPr lang="pt-BR" sz="1600" b="1" dirty="0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mais de 375.000 pessoas na Irlanda</a:t>
            </a:r>
            <a:r>
              <a:rPr lang="pt-BR" dirty="0">
                <a:latin typeface="Poppins"/>
                <a:ea typeface="Poppins"/>
                <a:cs typeface="Poppins"/>
                <a:sym typeface="Poppins"/>
              </a:rPr>
              <a:t>, o que representa 15% da força de trabalho do país</a:t>
            </a:r>
            <a:endParaRPr dirty="0">
              <a:latin typeface="Poppins"/>
              <a:ea typeface="Poppins"/>
              <a:cs typeface="Poppins"/>
              <a:sym typeface="Poppins"/>
            </a:endParaRPr>
          </a:p>
          <a:p>
            <a:pPr marL="1397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dirty="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0"/>
          <p:cNvSpPr/>
          <p:nvPr/>
        </p:nvSpPr>
        <p:spPr>
          <a:xfrm>
            <a:off x="0" y="673650"/>
            <a:ext cx="142800" cy="3796200"/>
          </a:xfrm>
          <a:prstGeom prst="rect">
            <a:avLst/>
          </a:prstGeom>
          <a:solidFill>
            <a:srgbClr val="ACC9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80"/>
          <p:cNvSpPr txBox="1"/>
          <p:nvPr/>
        </p:nvSpPr>
        <p:spPr>
          <a:xfrm>
            <a:off x="360825" y="248130"/>
            <a:ext cx="85164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Efeitos do aumento da carga tributária na redução da inovação</a:t>
            </a:r>
            <a:endParaRPr sz="2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8" name="Google Shape;528;p80"/>
          <p:cNvSpPr txBox="1"/>
          <p:nvPr/>
        </p:nvSpPr>
        <p:spPr>
          <a:xfrm>
            <a:off x="360825" y="1440000"/>
            <a:ext cx="30054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latin typeface="Poppins"/>
                <a:ea typeface="Poppins"/>
                <a:cs typeface="Poppins"/>
                <a:sym typeface="Poppins"/>
              </a:rPr>
              <a:t>Na tentativa de equilibrar as contas com o aumento dos impostos, empresas e indivíduos tendem a investir menos em inovação, ao mesmo tempo em que o custo – e o risco – de inovar aumentam. Ou seja, as empresas optam por investir menos em inovação, e o país se torna menos competitivo.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9" name="Google Shape;529;p80"/>
          <p:cNvSpPr txBox="1"/>
          <p:nvPr/>
        </p:nvSpPr>
        <p:spPr>
          <a:xfrm>
            <a:off x="4475625" y="4647025"/>
            <a:ext cx="4299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latin typeface="Poppins"/>
                <a:ea typeface="Poppins"/>
                <a:cs typeface="Poppins"/>
                <a:sym typeface="Poppins"/>
              </a:rPr>
              <a:t>Fonte:</a:t>
            </a:r>
            <a:r>
              <a:rPr lang="pt-BR" sz="10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0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Do Taxes Hinder Innovation JFE WP.pdf (alminas.com)</a:t>
            </a:r>
            <a:endParaRPr sz="1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0" name="Google Shape;530;p80"/>
          <p:cNvSpPr txBox="1"/>
          <p:nvPr/>
        </p:nvSpPr>
        <p:spPr>
          <a:xfrm>
            <a:off x="4475625" y="1592400"/>
            <a:ext cx="4299600" cy="25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Poppins"/>
                <a:ea typeface="Poppins"/>
                <a:cs typeface="Poppins"/>
                <a:sym typeface="Poppins"/>
              </a:rPr>
              <a:t>Um estudo de 2016 analisou que um aumento médio de </a:t>
            </a:r>
            <a:r>
              <a:rPr lang="pt-BR" sz="1600" b="1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1,07%</a:t>
            </a:r>
            <a:r>
              <a:rPr lang="pt-BR" sz="1600">
                <a:latin typeface="Poppins"/>
                <a:ea typeface="Poppins"/>
                <a:cs typeface="Poppins"/>
                <a:sym typeface="Poppins"/>
              </a:rPr>
              <a:t> nos tributos, se traduziu em uma redução média de </a:t>
            </a:r>
            <a:r>
              <a:rPr lang="pt-BR" sz="1600" b="1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5% em novas patentes</a:t>
            </a:r>
            <a:r>
              <a:rPr lang="pt-BR" sz="1600"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pt-BR" sz="1600" b="1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5,1% de queda no resultado final do processo de inovação</a:t>
            </a:r>
            <a:r>
              <a:rPr lang="pt-BR" sz="1600">
                <a:latin typeface="Poppins"/>
                <a:ea typeface="Poppins"/>
                <a:cs typeface="Poppins"/>
                <a:sym typeface="Poppins"/>
              </a:rPr>
              <a:t>, que é a criação de novos produtos.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0"/>
          <p:cNvSpPr/>
          <p:nvPr/>
        </p:nvSpPr>
        <p:spPr>
          <a:xfrm>
            <a:off x="0" y="673650"/>
            <a:ext cx="142800" cy="3796200"/>
          </a:xfrm>
          <a:prstGeom prst="rect">
            <a:avLst/>
          </a:prstGeom>
          <a:solidFill>
            <a:srgbClr val="ACC9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80"/>
          <p:cNvSpPr txBox="1"/>
          <p:nvPr/>
        </p:nvSpPr>
        <p:spPr>
          <a:xfrm>
            <a:off x="360825" y="248130"/>
            <a:ext cx="8516400" cy="13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Efeitos do aumento da carga tributária </a:t>
            </a:r>
            <a:r>
              <a:rPr lang="en-US" sz="2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no </a:t>
            </a:r>
            <a:r>
              <a:rPr lang="en-US" sz="26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êxodo</a:t>
            </a:r>
            <a:r>
              <a:rPr lang="en-US" sz="26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2600" b="1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profissionais</a:t>
            </a:r>
            <a:endParaRPr sz="2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9" name="Google Shape;529;p80"/>
          <p:cNvSpPr txBox="1"/>
          <p:nvPr/>
        </p:nvSpPr>
        <p:spPr>
          <a:xfrm>
            <a:off x="4475625" y="4647025"/>
            <a:ext cx="42996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dirty="0">
                <a:latin typeface="Poppins"/>
                <a:ea typeface="Poppins"/>
                <a:cs typeface="Poppins"/>
                <a:sym typeface="Poppins"/>
              </a:rPr>
              <a:t>Fonte:</a:t>
            </a:r>
            <a:r>
              <a:rPr lang="pt-BR" sz="1000" dirty="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100" dirty="0" err="1">
                <a:latin typeface="Poppins"/>
                <a:cs typeface="Poppins"/>
                <a:sym typeface="Poppins"/>
              </a:rPr>
              <a:t>MergedFile</a:t>
            </a:r>
            <a:r>
              <a:rPr lang="pt-BR" sz="1100" dirty="0">
                <a:latin typeface="Poppins"/>
                <a:cs typeface="Poppins"/>
                <a:sym typeface="Poppins"/>
              </a:rPr>
              <a:t> (Berkeley.edu)</a:t>
            </a:r>
            <a:endParaRPr sz="1100" dirty="0">
              <a:latin typeface="Poppins"/>
              <a:cs typeface="Poppins"/>
              <a:sym typeface="Poppins"/>
            </a:endParaRPr>
          </a:p>
        </p:txBody>
      </p:sp>
      <p:sp>
        <p:nvSpPr>
          <p:cNvPr id="530" name="Google Shape;530;p80"/>
          <p:cNvSpPr txBox="1"/>
          <p:nvPr/>
        </p:nvSpPr>
        <p:spPr>
          <a:xfrm>
            <a:off x="2469225" y="1639093"/>
            <a:ext cx="4299600" cy="25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Um estudo de 2017 apontou que </a:t>
            </a:r>
            <a:r>
              <a:rPr lang="pt-BR" sz="1600" b="1" dirty="0">
                <a:highlight>
                  <a:srgbClr val="ABC91C"/>
                </a:highlight>
                <a:latin typeface="Poppins"/>
                <a:ea typeface="Poppins"/>
                <a:cs typeface="Poppins"/>
                <a:sym typeface="Poppins"/>
              </a:rPr>
              <a:t>1,0 %</a:t>
            </a: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 de aumento na carga tributária reflete em </a:t>
            </a:r>
            <a:r>
              <a:rPr lang="pt-BR" sz="1600" b="1" dirty="0">
                <a:highlight>
                  <a:srgbClr val="ABC91C"/>
                </a:highlight>
                <a:latin typeface="Poppins"/>
                <a:cs typeface="Poppins"/>
                <a:sym typeface="Poppins"/>
              </a:rPr>
              <a:t>1,9% </a:t>
            </a:r>
            <a:r>
              <a:rPr lang="pt-BR" sz="1600" dirty="0">
                <a:latin typeface="Poppins"/>
                <a:ea typeface="Poppins"/>
                <a:cs typeface="Poppins"/>
                <a:sym typeface="Poppins"/>
              </a:rPr>
              <a:t> de aumento no êxodo de pesquisadores, profissionais altamente qualificados, e cientistas, em uma relação de </a:t>
            </a:r>
            <a:r>
              <a:rPr lang="pt-BR" sz="1600" b="1" dirty="0">
                <a:highlight>
                  <a:srgbClr val="ABC91C"/>
                </a:highlight>
                <a:latin typeface="Poppins"/>
                <a:cs typeface="Poppins"/>
                <a:sym typeface="Poppins"/>
              </a:rPr>
              <a:t>1 para 1,9. </a:t>
            </a:r>
            <a:endParaRPr sz="1600" b="1" dirty="0">
              <a:highlight>
                <a:srgbClr val="ABC91C"/>
              </a:highlight>
              <a:latin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071598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1"/>
          <p:cNvSpPr/>
          <p:nvPr/>
        </p:nvSpPr>
        <p:spPr>
          <a:xfrm>
            <a:off x="0" y="673650"/>
            <a:ext cx="142800" cy="3796200"/>
          </a:xfrm>
          <a:prstGeom prst="rect">
            <a:avLst/>
          </a:prstGeom>
          <a:solidFill>
            <a:srgbClr val="ACC9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81"/>
          <p:cNvSpPr txBox="1"/>
          <p:nvPr/>
        </p:nvSpPr>
        <p:spPr>
          <a:xfrm>
            <a:off x="396600" y="622600"/>
            <a:ext cx="83508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ABC91C"/>
                </a:solidFill>
                <a:latin typeface="Poppins"/>
                <a:ea typeface="Poppins"/>
                <a:cs typeface="Poppins"/>
                <a:sym typeface="Poppins"/>
              </a:rPr>
              <a:t>"</a:t>
            </a:r>
            <a:r>
              <a:rPr lang="pt-BR" sz="1600" i="1">
                <a:latin typeface="Poppins"/>
                <a:ea typeface="Poppins"/>
                <a:cs typeface="Poppins"/>
                <a:sym typeface="Poppins"/>
              </a:rPr>
              <a:t>Em discussão está não somente o futuro de um dos setores que mais tem capacidade de trazer produtividade e competitividade global à economia brasileira, e que possui um alto grau de formalidade na sua atuação. Trata-se do futuro da própria nação, dos estados e dos municípios que poderiam ter na tecnologia e na inovação a centralidade do desenvolvimento socioeconômico e ambiental. Desenvolver um ambiente baseado na inovação é premissa básica de países desenvolvidos, sendo a principal bandeira de entidades setoriais, como a ACATE</a:t>
            </a:r>
            <a:r>
              <a:rPr lang="pt-BR" sz="1600">
                <a:latin typeface="Poppins"/>
                <a:ea typeface="Poppins"/>
                <a:cs typeface="Poppins"/>
                <a:sym typeface="Poppins"/>
              </a:rPr>
              <a:t> - Associação Catarinense de Tecnologia</a:t>
            </a:r>
            <a:r>
              <a:rPr lang="pt-BR" sz="2000" b="1">
                <a:solidFill>
                  <a:srgbClr val="ABC91C"/>
                </a:solidFill>
                <a:latin typeface="Poppins"/>
                <a:ea typeface="Poppins"/>
                <a:cs typeface="Poppins"/>
                <a:sym typeface="Poppins"/>
              </a:rPr>
              <a:t>"</a:t>
            </a:r>
            <a:r>
              <a:rPr lang="pt-BR" sz="1600">
                <a:latin typeface="Poppins"/>
                <a:ea typeface="Poppins"/>
                <a:cs typeface="Poppins"/>
                <a:sym typeface="Poppins"/>
              </a:rPr>
              <a:t>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7" name="Google Shape;537;p81"/>
          <p:cNvSpPr txBox="1"/>
          <p:nvPr/>
        </p:nvSpPr>
        <p:spPr>
          <a:xfrm>
            <a:off x="1926300" y="4208863"/>
            <a:ext cx="682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Trecho do </a:t>
            </a:r>
            <a:r>
              <a:rPr lang="pt-BR" sz="11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manifesto do setor de TI de Santa Catarina</a:t>
            </a:r>
            <a:r>
              <a:rPr lang="pt-BR" sz="1100">
                <a:latin typeface="Poppins"/>
                <a:ea typeface="Poppins"/>
                <a:cs typeface="Poppins"/>
                <a:sym typeface="Poppins"/>
              </a:rPr>
              <a:t> frente à Reforma Tributária em curso</a:t>
            </a:r>
            <a:endParaRPr sz="11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4"/>
          <p:cNvSpPr/>
          <p:nvPr/>
        </p:nvSpPr>
        <p:spPr>
          <a:xfrm flipH="1">
            <a:off x="100" y="4386125"/>
            <a:ext cx="612900" cy="642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64"/>
          <p:cNvSpPr txBox="1"/>
          <p:nvPr/>
        </p:nvSpPr>
        <p:spPr>
          <a:xfrm>
            <a:off x="4218225" y="442725"/>
            <a:ext cx="461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" name="Google Shape;256;p64"/>
          <p:cNvGrpSpPr/>
          <p:nvPr/>
        </p:nvGrpSpPr>
        <p:grpSpPr>
          <a:xfrm>
            <a:off x="8567028" y="4595684"/>
            <a:ext cx="576900" cy="400176"/>
            <a:chOff x="8244275" y="4371750"/>
            <a:chExt cx="900000" cy="624300"/>
          </a:xfrm>
        </p:grpSpPr>
        <p:sp>
          <p:nvSpPr>
            <p:cNvPr id="257" name="Google Shape;257;p64"/>
            <p:cNvSpPr/>
            <p:nvPr/>
          </p:nvSpPr>
          <p:spPr>
            <a:xfrm>
              <a:off x="8244275" y="4371750"/>
              <a:ext cx="900000" cy="624300"/>
            </a:xfrm>
            <a:prstGeom prst="rect">
              <a:avLst/>
            </a:prstGeom>
            <a:solidFill>
              <a:srgbClr val="ABC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8" name="Google Shape;258;p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541875" y="4507675"/>
              <a:ext cx="304800" cy="352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64"/>
          <p:cNvSpPr/>
          <p:nvPr/>
        </p:nvSpPr>
        <p:spPr>
          <a:xfrm>
            <a:off x="525123" y="4507475"/>
            <a:ext cx="120600" cy="400200"/>
          </a:xfrm>
          <a:prstGeom prst="rect">
            <a:avLst/>
          </a:prstGeom>
          <a:solidFill>
            <a:srgbClr val="ABC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64"/>
          <p:cNvSpPr/>
          <p:nvPr/>
        </p:nvSpPr>
        <p:spPr>
          <a:xfrm flipH="1">
            <a:off x="9081525" y="0"/>
            <a:ext cx="62400" cy="5143500"/>
          </a:xfrm>
          <a:prstGeom prst="rect">
            <a:avLst/>
          </a:prstGeom>
          <a:solidFill>
            <a:srgbClr val="ABC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64"/>
          <p:cNvSpPr/>
          <p:nvPr/>
        </p:nvSpPr>
        <p:spPr>
          <a:xfrm rot="10800000">
            <a:off x="754775" y="-100925"/>
            <a:ext cx="290400" cy="1163100"/>
          </a:xfrm>
          <a:prstGeom prst="round2Same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B7D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64"/>
          <p:cNvSpPr txBox="1"/>
          <p:nvPr/>
        </p:nvSpPr>
        <p:spPr>
          <a:xfrm>
            <a:off x="2604500" y="1739588"/>
            <a:ext cx="3435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ACC91B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Vice-Presidente de Relacionamento</a:t>
            </a:r>
            <a:endParaRPr sz="2400" dirty="0">
              <a:solidFill>
                <a:srgbClr val="ACC91B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63" name="Google Shape;263;p64"/>
          <p:cNvSpPr txBox="1"/>
          <p:nvPr/>
        </p:nvSpPr>
        <p:spPr>
          <a:xfrm>
            <a:off x="2604500" y="2529638"/>
            <a:ext cx="3435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60606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Diego Brites Ramos</a:t>
            </a:r>
            <a:endParaRPr sz="1600">
              <a:solidFill>
                <a:srgbClr val="60606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64" name="Google Shape;264;p64"/>
          <p:cNvSpPr txBox="1"/>
          <p:nvPr/>
        </p:nvSpPr>
        <p:spPr>
          <a:xfrm>
            <a:off x="2604500" y="2824913"/>
            <a:ext cx="343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606060"/>
                </a:solidFill>
                <a:latin typeface="Poppins"/>
                <a:ea typeface="Poppins"/>
                <a:cs typeface="Poppins"/>
                <a:sym typeface="Poppins"/>
              </a:rPr>
              <a:t>CEO Teltec Solutions</a:t>
            </a:r>
            <a:endParaRPr dirty="0">
              <a:solidFill>
                <a:srgbClr val="60606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65" name="Google Shape;265;p64"/>
          <p:cNvPicPr preferRelativeResize="0"/>
          <p:nvPr/>
        </p:nvPicPr>
        <p:blipFill rotWithShape="1">
          <a:blip r:embed="rId4">
            <a:alphaModFix/>
          </a:blip>
          <a:srcRect l="39930" t="5676" r="21108" b="35868"/>
          <a:stretch/>
        </p:blipFill>
        <p:spPr>
          <a:xfrm>
            <a:off x="813075" y="1674225"/>
            <a:ext cx="1568100" cy="1568100"/>
          </a:xfrm>
          <a:prstGeom prst="ellipse">
            <a:avLst/>
          </a:prstGeom>
          <a:noFill/>
          <a:ln w="28575" cap="flat" cmpd="sng">
            <a:solidFill>
              <a:srgbClr val="F57B3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8"/>
          <p:cNvSpPr/>
          <p:nvPr/>
        </p:nvSpPr>
        <p:spPr>
          <a:xfrm>
            <a:off x="-43675" y="-83650"/>
            <a:ext cx="9229500" cy="5227200"/>
          </a:xfrm>
          <a:prstGeom prst="rect">
            <a:avLst/>
          </a:prstGeom>
          <a:solidFill>
            <a:srgbClr val="ABC9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75" y="1542550"/>
            <a:ext cx="5079825" cy="1691575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88"/>
          <p:cNvSpPr/>
          <p:nvPr/>
        </p:nvSpPr>
        <p:spPr>
          <a:xfrm>
            <a:off x="3355770" y="3572738"/>
            <a:ext cx="2430600" cy="2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88"/>
          <p:cNvSpPr txBox="1"/>
          <p:nvPr/>
        </p:nvSpPr>
        <p:spPr>
          <a:xfrm>
            <a:off x="1809113" y="2857213"/>
            <a:ext cx="552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inoveemsc</a:t>
            </a:r>
            <a:r>
              <a:rPr lang="pt-BR" sz="2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@acate.com.br</a:t>
            </a:r>
            <a:endParaRPr sz="2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65"/>
          <p:cNvPicPr preferRelativeResize="0"/>
          <p:nvPr/>
        </p:nvPicPr>
        <p:blipFill rotWithShape="1">
          <a:blip r:embed="rId3">
            <a:alphaModFix/>
          </a:blip>
          <a:srcRect t="9097" b="650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5"/>
          <p:cNvSpPr txBox="1"/>
          <p:nvPr/>
        </p:nvSpPr>
        <p:spPr>
          <a:xfrm>
            <a:off x="1270350" y="1921693"/>
            <a:ext cx="66033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3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 ACATE</a:t>
            </a:r>
            <a:endParaRPr sz="33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72" name="Google Shape;272;p65"/>
          <p:cNvGrpSpPr/>
          <p:nvPr/>
        </p:nvGrpSpPr>
        <p:grpSpPr>
          <a:xfrm>
            <a:off x="8567028" y="4595684"/>
            <a:ext cx="576900" cy="400176"/>
            <a:chOff x="8244275" y="4371750"/>
            <a:chExt cx="900000" cy="624300"/>
          </a:xfrm>
        </p:grpSpPr>
        <p:sp>
          <p:nvSpPr>
            <p:cNvPr id="273" name="Google Shape;273;p65"/>
            <p:cNvSpPr/>
            <p:nvPr/>
          </p:nvSpPr>
          <p:spPr>
            <a:xfrm>
              <a:off x="8244275" y="4371750"/>
              <a:ext cx="900000" cy="624300"/>
            </a:xfrm>
            <a:prstGeom prst="rect">
              <a:avLst/>
            </a:prstGeom>
            <a:solidFill>
              <a:srgbClr val="ABC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4" name="Google Shape;274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41875" y="4507675"/>
              <a:ext cx="304800" cy="352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5" name="Google Shape;275;p65"/>
          <p:cNvSpPr/>
          <p:nvPr/>
        </p:nvSpPr>
        <p:spPr>
          <a:xfrm flipH="1">
            <a:off x="9081525" y="0"/>
            <a:ext cx="62400" cy="5143500"/>
          </a:xfrm>
          <a:prstGeom prst="rect">
            <a:avLst/>
          </a:prstGeom>
          <a:solidFill>
            <a:srgbClr val="ABC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65"/>
          <p:cNvSpPr txBox="1"/>
          <p:nvPr/>
        </p:nvSpPr>
        <p:spPr>
          <a:xfrm>
            <a:off x="142002" y="4806325"/>
            <a:ext cx="244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Bom Jardim da Serra - SC</a:t>
            </a:r>
            <a:endParaRPr sz="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6"/>
          <p:cNvSpPr/>
          <p:nvPr/>
        </p:nvSpPr>
        <p:spPr>
          <a:xfrm>
            <a:off x="6991725" y="564900"/>
            <a:ext cx="1829700" cy="4013700"/>
          </a:xfrm>
          <a:prstGeom prst="roundRect">
            <a:avLst>
              <a:gd name="adj" fmla="val 9217"/>
            </a:avLst>
          </a:prstGeom>
          <a:solidFill>
            <a:srgbClr val="B7D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66"/>
          <p:cNvSpPr txBox="1"/>
          <p:nvPr/>
        </p:nvSpPr>
        <p:spPr>
          <a:xfrm>
            <a:off x="5054575" y="3939089"/>
            <a:ext cx="3531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3" name="Google Shape;283;p66"/>
          <p:cNvPicPr preferRelativeResize="0"/>
          <p:nvPr/>
        </p:nvPicPr>
        <p:blipFill rotWithShape="1">
          <a:blip r:embed="rId3">
            <a:alphaModFix/>
          </a:blip>
          <a:srcRect l="6083" r="29944"/>
          <a:stretch/>
        </p:blipFill>
        <p:spPr>
          <a:xfrm>
            <a:off x="5185025" y="714575"/>
            <a:ext cx="3531000" cy="3678900"/>
          </a:xfrm>
          <a:prstGeom prst="roundRect">
            <a:avLst>
              <a:gd name="adj" fmla="val 6034"/>
            </a:avLst>
          </a:prstGeom>
          <a:noFill/>
          <a:ln>
            <a:noFill/>
          </a:ln>
        </p:spPr>
      </p:pic>
      <p:sp>
        <p:nvSpPr>
          <p:cNvPr id="284" name="Google Shape;284;p66"/>
          <p:cNvSpPr/>
          <p:nvPr/>
        </p:nvSpPr>
        <p:spPr>
          <a:xfrm>
            <a:off x="5887150" y="3726875"/>
            <a:ext cx="2259900" cy="413100"/>
          </a:xfrm>
          <a:prstGeom prst="roundRect">
            <a:avLst>
              <a:gd name="adj" fmla="val 16667"/>
            </a:avLst>
          </a:prstGeom>
          <a:solidFill>
            <a:srgbClr val="B7D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66"/>
          <p:cNvSpPr txBox="1"/>
          <p:nvPr/>
        </p:nvSpPr>
        <p:spPr>
          <a:xfrm>
            <a:off x="5887150" y="3748775"/>
            <a:ext cx="2259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ACATE Experience</a:t>
            </a:r>
            <a:endParaRPr sz="1200" b="1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6" name="Google Shape;286;p66"/>
          <p:cNvSpPr txBox="1"/>
          <p:nvPr/>
        </p:nvSpPr>
        <p:spPr>
          <a:xfrm>
            <a:off x="3887178" y="1066098"/>
            <a:ext cx="62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7" name="Google Shape;287;p66"/>
          <p:cNvSpPr txBox="1"/>
          <p:nvPr/>
        </p:nvSpPr>
        <p:spPr>
          <a:xfrm>
            <a:off x="213707" y="613136"/>
            <a:ext cx="13818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900" b="1">
                <a:solidFill>
                  <a:srgbClr val="B7D236"/>
                </a:solidFill>
                <a:latin typeface="Poppins"/>
                <a:ea typeface="Poppins"/>
                <a:cs typeface="Poppins"/>
                <a:sym typeface="Poppins"/>
              </a:rPr>
              <a:t>+1.600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8" name="Google Shape;288;p66"/>
          <p:cNvSpPr txBox="1"/>
          <p:nvPr/>
        </p:nvSpPr>
        <p:spPr>
          <a:xfrm>
            <a:off x="355907" y="1130898"/>
            <a:ext cx="10974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empresas associadas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9" name="Google Shape;289;p66"/>
          <p:cNvSpPr txBox="1"/>
          <p:nvPr/>
        </p:nvSpPr>
        <p:spPr>
          <a:xfrm>
            <a:off x="2197854" y="605486"/>
            <a:ext cx="79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3000" b="1">
                <a:solidFill>
                  <a:srgbClr val="B7D236"/>
                </a:solidFill>
                <a:latin typeface="Poppins"/>
                <a:ea typeface="Poppins"/>
                <a:cs typeface="Poppins"/>
                <a:sym typeface="Poppins"/>
              </a:rPr>
              <a:t>06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0" name="Google Shape;290;p66"/>
          <p:cNvSpPr txBox="1"/>
          <p:nvPr/>
        </p:nvSpPr>
        <p:spPr>
          <a:xfrm>
            <a:off x="1768164" y="1130898"/>
            <a:ext cx="15729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centros de inovação ACATE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1" name="Google Shape;291;p66"/>
          <p:cNvSpPr txBox="1"/>
          <p:nvPr/>
        </p:nvSpPr>
        <p:spPr>
          <a:xfrm>
            <a:off x="3887178" y="605486"/>
            <a:ext cx="62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3000" b="1">
                <a:solidFill>
                  <a:srgbClr val="B7D236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2" name="Google Shape;292;p66"/>
          <p:cNvSpPr txBox="1"/>
          <p:nvPr/>
        </p:nvSpPr>
        <p:spPr>
          <a:xfrm>
            <a:off x="3641778" y="1122121"/>
            <a:ext cx="1112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polos regionais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93" name="Google Shape;293;p66"/>
          <p:cNvCxnSpPr/>
          <p:nvPr/>
        </p:nvCxnSpPr>
        <p:spPr>
          <a:xfrm>
            <a:off x="1725140" y="811500"/>
            <a:ext cx="0" cy="798900"/>
          </a:xfrm>
          <a:prstGeom prst="straightConnector1">
            <a:avLst/>
          </a:prstGeom>
          <a:noFill/>
          <a:ln w="9525" cap="flat" cmpd="sng">
            <a:solidFill>
              <a:srgbClr val="21212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94" name="Google Shape;294;p66"/>
          <p:cNvCxnSpPr/>
          <p:nvPr/>
        </p:nvCxnSpPr>
        <p:spPr>
          <a:xfrm>
            <a:off x="3437454" y="809400"/>
            <a:ext cx="0" cy="803100"/>
          </a:xfrm>
          <a:prstGeom prst="straightConnector1">
            <a:avLst/>
          </a:prstGeom>
          <a:noFill/>
          <a:ln w="9525" cap="flat" cmpd="sng">
            <a:solidFill>
              <a:srgbClr val="21212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95" name="Google Shape;295;p66"/>
          <p:cNvSpPr txBox="1"/>
          <p:nvPr/>
        </p:nvSpPr>
        <p:spPr>
          <a:xfrm>
            <a:off x="213707" y="1822573"/>
            <a:ext cx="1381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3000" b="1">
                <a:solidFill>
                  <a:srgbClr val="B7D236"/>
                </a:solidFill>
                <a:latin typeface="Poppins"/>
                <a:ea typeface="Poppins"/>
                <a:cs typeface="Poppins"/>
                <a:sym typeface="Poppins"/>
              </a:rPr>
              <a:t>10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6" name="Google Shape;296;p66"/>
          <p:cNvSpPr txBox="1"/>
          <p:nvPr/>
        </p:nvSpPr>
        <p:spPr>
          <a:xfrm>
            <a:off x="272057" y="2319188"/>
            <a:ext cx="1265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incubadoras</a:t>
            </a:r>
            <a:b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vinculadas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7" name="Google Shape;297;p66"/>
          <p:cNvSpPr txBox="1"/>
          <p:nvPr/>
        </p:nvSpPr>
        <p:spPr>
          <a:xfrm>
            <a:off x="2197854" y="1822573"/>
            <a:ext cx="79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3000" b="1">
                <a:solidFill>
                  <a:srgbClr val="B7D236"/>
                </a:solidFill>
                <a:latin typeface="Poppins"/>
                <a:ea typeface="Poppins"/>
                <a:cs typeface="Poppins"/>
                <a:sym typeface="Poppins"/>
              </a:rPr>
              <a:t> 4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8" name="Google Shape;298;p66"/>
          <p:cNvSpPr txBox="1"/>
          <p:nvPr/>
        </p:nvSpPr>
        <p:spPr>
          <a:xfrm>
            <a:off x="1768164" y="2327961"/>
            <a:ext cx="15729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Hubs de inovação</a:t>
            </a:r>
            <a:b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aberta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9" name="Google Shape;299;p66"/>
          <p:cNvSpPr txBox="1"/>
          <p:nvPr/>
        </p:nvSpPr>
        <p:spPr>
          <a:xfrm>
            <a:off x="3604278" y="1822573"/>
            <a:ext cx="1187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3000" b="1">
                <a:solidFill>
                  <a:srgbClr val="B7D236"/>
                </a:solidFill>
                <a:latin typeface="Poppins"/>
                <a:ea typeface="Poppins"/>
                <a:cs typeface="Poppins"/>
                <a:sym typeface="Poppins"/>
              </a:rPr>
              <a:t>+20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0" name="Google Shape;300;p66"/>
          <p:cNvSpPr txBox="1"/>
          <p:nvPr/>
        </p:nvSpPr>
        <p:spPr>
          <a:xfrm>
            <a:off x="3468678" y="2327950"/>
            <a:ext cx="1458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programas</a:t>
            </a:r>
            <a:b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estratégicos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01" name="Google Shape;301;p66"/>
          <p:cNvCxnSpPr/>
          <p:nvPr/>
        </p:nvCxnSpPr>
        <p:spPr>
          <a:xfrm>
            <a:off x="1725140" y="2008563"/>
            <a:ext cx="0" cy="79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02" name="Google Shape;302;p66"/>
          <p:cNvCxnSpPr/>
          <p:nvPr/>
        </p:nvCxnSpPr>
        <p:spPr>
          <a:xfrm>
            <a:off x="3437454" y="2006463"/>
            <a:ext cx="0" cy="803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03" name="Google Shape;303;p66"/>
          <p:cNvSpPr txBox="1"/>
          <p:nvPr/>
        </p:nvSpPr>
        <p:spPr>
          <a:xfrm>
            <a:off x="329201" y="3543875"/>
            <a:ext cx="340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highlight>
                  <a:srgbClr val="B7D236"/>
                </a:highlight>
                <a:latin typeface="Poppins"/>
                <a:ea typeface="Poppins"/>
                <a:cs typeface="Poppins"/>
                <a:sym typeface="Poppins"/>
              </a:rPr>
              <a:t>67%</a:t>
            </a:r>
            <a:r>
              <a:rPr lang="pt-BR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 faturamento do setor em SC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4" name="Google Shape;304;p66"/>
          <p:cNvSpPr txBox="1"/>
          <p:nvPr/>
        </p:nvSpPr>
        <p:spPr>
          <a:xfrm>
            <a:off x="329200" y="3143675"/>
            <a:ext cx="331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Empresas Associadas ACATE: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5" name="Google Shape;30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1375" y="3256659"/>
            <a:ext cx="1572900" cy="156999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66"/>
          <p:cNvSpPr txBox="1"/>
          <p:nvPr/>
        </p:nvSpPr>
        <p:spPr>
          <a:xfrm>
            <a:off x="329201" y="3996400"/>
            <a:ext cx="34020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highlight>
                  <a:srgbClr val="B7D236"/>
                </a:highlight>
                <a:latin typeface="Poppins"/>
                <a:ea typeface="Poppins"/>
                <a:cs typeface="Poppins"/>
                <a:sym typeface="Poppins"/>
              </a:rPr>
              <a:t>3x</a:t>
            </a:r>
            <a:r>
              <a:rPr lang="pt-BR" sz="2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mais produtivas que demais empresas do setor em SC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7" name="Google Shape;307;p66"/>
          <p:cNvSpPr txBox="1"/>
          <p:nvPr/>
        </p:nvSpPr>
        <p:spPr>
          <a:xfrm>
            <a:off x="113150" y="4750425"/>
            <a:ext cx="2478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Dados: Tech Report 2021</a:t>
            </a:r>
            <a:endParaRPr sz="80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67"/>
          <p:cNvPicPr preferRelativeResize="0"/>
          <p:nvPr/>
        </p:nvPicPr>
        <p:blipFill rotWithShape="1">
          <a:blip r:embed="rId3">
            <a:alphaModFix/>
          </a:blip>
          <a:srcRect t="12844" b="2759"/>
          <a:stretch/>
        </p:blipFill>
        <p:spPr>
          <a:xfrm>
            <a:off x="0" y="-2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67"/>
          <p:cNvSpPr txBox="1"/>
          <p:nvPr/>
        </p:nvSpPr>
        <p:spPr>
          <a:xfrm>
            <a:off x="1115100" y="1971450"/>
            <a:ext cx="6913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300" b="1">
                <a:solidFill>
                  <a:srgbClr val="B7D236"/>
                </a:solidFill>
                <a:latin typeface="Poppins"/>
                <a:ea typeface="Poppins"/>
                <a:cs typeface="Poppins"/>
                <a:sym typeface="Poppins"/>
              </a:rPr>
              <a:t>Dados de Santa Catarina</a:t>
            </a:r>
            <a:endParaRPr b="1">
              <a:solidFill>
                <a:srgbClr val="B7D236"/>
              </a:solidFill>
            </a:endParaRPr>
          </a:p>
        </p:txBody>
      </p:sp>
      <p:sp>
        <p:nvSpPr>
          <p:cNvPr id="314" name="Google Shape;314;p67"/>
          <p:cNvSpPr txBox="1"/>
          <p:nvPr/>
        </p:nvSpPr>
        <p:spPr>
          <a:xfrm>
            <a:off x="142002" y="4806325"/>
            <a:ext cx="2440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Bom Jardim da Serra - SC</a:t>
            </a:r>
            <a:endParaRPr sz="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15" name="Google Shape;315;p67"/>
          <p:cNvGrpSpPr/>
          <p:nvPr/>
        </p:nvGrpSpPr>
        <p:grpSpPr>
          <a:xfrm>
            <a:off x="8567028" y="4595684"/>
            <a:ext cx="576900" cy="400176"/>
            <a:chOff x="8244275" y="4371750"/>
            <a:chExt cx="900000" cy="624300"/>
          </a:xfrm>
        </p:grpSpPr>
        <p:sp>
          <p:nvSpPr>
            <p:cNvPr id="316" name="Google Shape;316;p67"/>
            <p:cNvSpPr/>
            <p:nvPr/>
          </p:nvSpPr>
          <p:spPr>
            <a:xfrm>
              <a:off x="8244275" y="4371750"/>
              <a:ext cx="900000" cy="624300"/>
            </a:xfrm>
            <a:prstGeom prst="rect">
              <a:avLst/>
            </a:prstGeom>
            <a:solidFill>
              <a:srgbClr val="ABC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7" name="Google Shape;317;p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41875" y="4507675"/>
              <a:ext cx="304800" cy="352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013" y="1878975"/>
            <a:ext cx="2079986" cy="162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9550" y="1873900"/>
            <a:ext cx="2153050" cy="16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9"/>
          <p:cNvSpPr txBox="1"/>
          <p:nvPr/>
        </p:nvSpPr>
        <p:spPr>
          <a:xfrm>
            <a:off x="5290775" y="3666588"/>
            <a:ext cx="142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pt-BR" sz="900">
                <a:solidFill>
                  <a:srgbClr val="60606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900">
              <a:solidFill>
                <a:srgbClr val="60606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60606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52" name="Google Shape;352;p69"/>
          <p:cNvSpPr/>
          <p:nvPr/>
        </p:nvSpPr>
        <p:spPr>
          <a:xfrm>
            <a:off x="-35375" y="570575"/>
            <a:ext cx="615600" cy="63600"/>
          </a:xfrm>
          <a:prstGeom prst="rect">
            <a:avLst/>
          </a:prstGeom>
          <a:solidFill>
            <a:srgbClr val="ABC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69"/>
          <p:cNvSpPr txBox="1"/>
          <p:nvPr/>
        </p:nvSpPr>
        <p:spPr>
          <a:xfrm>
            <a:off x="580225" y="356075"/>
            <a:ext cx="723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latin typeface="Poppins"/>
                <a:ea typeface="Poppins"/>
                <a:cs typeface="Poppins"/>
                <a:sym typeface="Poppins"/>
              </a:rPr>
              <a:t>Desenvolvimento de Santa Catarina em 6 anos</a:t>
            </a:r>
            <a:br>
              <a:rPr lang="pt-BR" sz="2000" b="1">
                <a:latin typeface="Poppins"/>
                <a:ea typeface="Poppins"/>
                <a:cs typeface="Poppins"/>
                <a:sym typeface="Poppins"/>
              </a:rPr>
            </a:br>
            <a:r>
              <a:rPr lang="pt-BR" sz="2000">
                <a:latin typeface="Poppins SemiBold"/>
                <a:ea typeface="Poppins SemiBold"/>
                <a:cs typeface="Poppins SemiBold"/>
                <a:sym typeface="Poppins SemiBold"/>
              </a:rPr>
              <a:t>Setor de Tecnologia </a:t>
            </a:r>
            <a:r>
              <a:rPr lang="pt-BR" sz="1600">
                <a:latin typeface="Poppins SemiBold"/>
                <a:ea typeface="Poppins SemiBold"/>
                <a:cs typeface="Poppins SemiBold"/>
                <a:sym typeface="Poppins SemiBold"/>
              </a:rPr>
              <a:t>(2015-2021)*</a:t>
            </a:r>
            <a:endParaRPr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4" name="Google Shape;354;p69"/>
          <p:cNvSpPr txBox="1"/>
          <p:nvPr/>
        </p:nvSpPr>
        <p:spPr>
          <a:xfrm>
            <a:off x="6633450" y="642250"/>
            <a:ext cx="2241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" name="Google Shape;35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725" y="304800"/>
            <a:ext cx="300902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69"/>
          <p:cNvSpPr txBox="1"/>
          <p:nvPr/>
        </p:nvSpPr>
        <p:spPr>
          <a:xfrm>
            <a:off x="0" y="4652575"/>
            <a:ext cx="3866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latin typeface="Poppins"/>
                <a:ea typeface="Poppins"/>
                <a:cs typeface="Poppins"/>
                <a:sym typeface="Poppins"/>
              </a:rPr>
              <a:t>*Dados Observatório ACATE </a:t>
            </a:r>
            <a:endParaRPr sz="16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7" name="Google Shape;357;p69"/>
          <p:cNvSpPr txBox="1"/>
          <p:nvPr/>
        </p:nvSpPr>
        <p:spPr>
          <a:xfrm>
            <a:off x="4049575" y="1382075"/>
            <a:ext cx="23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latin typeface="Poppins"/>
                <a:ea typeface="Poppins"/>
                <a:cs typeface="Poppins"/>
                <a:sym typeface="Poppins"/>
              </a:rPr>
              <a:t>Faturamento</a:t>
            </a:r>
            <a:r>
              <a:rPr lang="pt-BR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900">
                <a:latin typeface="Poppins"/>
                <a:ea typeface="Poppins"/>
                <a:cs typeface="Poppins"/>
                <a:sym typeface="Poppins"/>
              </a:rPr>
              <a:t>(bilhões)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8" name="Google Shape;358;p69"/>
          <p:cNvSpPr txBox="1"/>
          <p:nvPr/>
        </p:nvSpPr>
        <p:spPr>
          <a:xfrm>
            <a:off x="4382966" y="3404200"/>
            <a:ext cx="615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latin typeface="Poppins"/>
                <a:ea typeface="Poppins"/>
                <a:cs typeface="Poppins"/>
                <a:sym typeface="Poppins"/>
              </a:rPr>
              <a:t>2015</a:t>
            </a:r>
            <a:endParaRPr sz="10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9" name="Google Shape;359;p69"/>
          <p:cNvSpPr txBox="1"/>
          <p:nvPr/>
        </p:nvSpPr>
        <p:spPr>
          <a:xfrm>
            <a:off x="5503980" y="3404200"/>
            <a:ext cx="615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latin typeface="Poppins"/>
                <a:ea typeface="Poppins"/>
                <a:cs typeface="Poppins"/>
                <a:sym typeface="Poppins"/>
              </a:rPr>
              <a:t>2021</a:t>
            </a:r>
            <a:endParaRPr sz="10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0" name="Google Shape;360;p69"/>
          <p:cNvSpPr txBox="1"/>
          <p:nvPr/>
        </p:nvSpPr>
        <p:spPr>
          <a:xfrm>
            <a:off x="4386421" y="2456926"/>
            <a:ext cx="615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latin typeface="Poppins"/>
                <a:ea typeface="Poppins"/>
                <a:cs typeface="Poppins"/>
                <a:sym typeface="Poppins"/>
              </a:rPr>
              <a:t>R$ 11,4</a:t>
            </a:r>
            <a:endParaRPr sz="9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1" name="Google Shape;361;p69"/>
          <p:cNvSpPr txBox="1"/>
          <p:nvPr/>
        </p:nvSpPr>
        <p:spPr>
          <a:xfrm>
            <a:off x="5447447" y="1654476"/>
            <a:ext cx="615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latin typeface="Poppins"/>
                <a:ea typeface="Poppins"/>
                <a:cs typeface="Poppins"/>
                <a:sym typeface="Poppins"/>
              </a:rPr>
              <a:t>R$ 23,8</a:t>
            </a:r>
            <a:endParaRPr sz="900" b="1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62" name="Google Shape;362;p69"/>
          <p:cNvCxnSpPr>
            <a:stCxn id="358" idx="0"/>
            <a:endCxn id="361" idx="2"/>
          </p:cNvCxnSpPr>
          <p:nvPr/>
        </p:nvCxnSpPr>
        <p:spPr>
          <a:xfrm rot="10800000" flipH="1">
            <a:off x="4690766" y="1977700"/>
            <a:ext cx="1064400" cy="1426500"/>
          </a:xfrm>
          <a:prstGeom prst="straightConnector1">
            <a:avLst/>
          </a:prstGeom>
          <a:noFill/>
          <a:ln w="38100" cap="flat" cmpd="sng">
            <a:solidFill>
              <a:srgbClr val="ABC91A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3" name="Google Shape;363;p69"/>
          <p:cNvSpPr txBox="1"/>
          <p:nvPr/>
        </p:nvSpPr>
        <p:spPr>
          <a:xfrm>
            <a:off x="4085425" y="3591775"/>
            <a:ext cx="2241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highlight>
                  <a:srgbClr val="ABC91A"/>
                </a:highlight>
                <a:latin typeface="Poppins"/>
                <a:ea typeface="Poppins"/>
                <a:cs typeface="Poppins"/>
                <a:sym typeface="Poppins"/>
              </a:rPr>
              <a:t>108,8%</a:t>
            </a:r>
            <a:r>
              <a:rPr lang="pt-BR">
                <a:latin typeface="Poppins"/>
                <a:ea typeface="Poppins"/>
                <a:cs typeface="Poppins"/>
                <a:sym typeface="Poppins"/>
              </a:rPr>
              <a:t/>
            </a:r>
            <a:br>
              <a:rPr lang="pt-BR">
                <a:latin typeface="Poppins"/>
                <a:ea typeface="Poppins"/>
                <a:cs typeface="Poppins"/>
                <a:sym typeface="Poppins"/>
              </a:rPr>
            </a:br>
            <a:r>
              <a:rPr lang="pt-BR" sz="1200">
                <a:latin typeface="Poppins"/>
                <a:ea typeface="Poppins"/>
                <a:cs typeface="Poppins"/>
                <a:sym typeface="Poppins"/>
              </a:rPr>
              <a:t>de crescimento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4" name="Google Shape;364;p69"/>
          <p:cNvSpPr txBox="1"/>
          <p:nvPr/>
        </p:nvSpPr>
        <p:spPr>
          <a:xfrm>
            <a:off x="747500" y="1382075"/>
            <a:ext cx="231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latin typeface="Poppins"/>
                <a:ea typeface="Poppins"/>
                <a:cs typeface="Poppins"/>
                <a:sym typeface="Poppins"/>
              </a:rPr>
              <a:t>Empresas</a:t>
            </a:r>
            <a:r>
              <a:rPr lang="pt-BR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900">
                <a:latin typeface="Poppins"/>
                <a:ea typeface="Poppins"/>
                <a:cs typeface="Poppins"/>
                <a:sym typeface="Poppins"/>
              </a:rPr>
              <a:t>(base tecnológica)</a:t>
            </a:r>
            <a:endParaRPr sz="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5" name="Google Shape;365;p69"/>
          <p:cNvSpPr txBox="1"/>
          <p:nvPr/>
        </p:nvSpPr>
        <p:spPr>
          <a:xfrm>
            <a:off x="1090915" y="3404200"/>
            <a:ext cx="615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latin typeface="Poppins"/>
                <a:ea typeface="Poppins"/>
                <a:cs typeface="Poppins"/>
                <a:sym typeface="Poppins"/>
              </a:rPr>
              <a:t>2015</a:t>
            </a:r>
            <a:endParaRPr sz="10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6" name="Google Shape;366;p69"/>
          <p:cNvSpPr txBox="1"/>
          <p:nvPr/>
        </p:nvSpPr>
        <p:spPr>
          <a:xfrm>
            <a:off x="2095270" y="3404200"/>
            <a:ext cx="615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latin typeface="Poppins"/>
                <a:ea typeface="Poppins"/>
                <a:cs typeface="Poppins"/>
                <a:sym typeface="Poppins"/>
              </a:rPr>
              <a:t>2021</a:t>
            </a:r>
            <a:endParaRPr sz="10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7" name="Google Shape;367;p69"/>
          <p:cNvSpPr txBox="1"/>
          <p:nvPr/>
        </p:nvSpPr>
        <p:spPr>
          <a:xfrm>
            <a:off x="1062287" y="2916360"/>
            <a:ext cx="615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latin typeface="Poppins"/>
                <a:ea typeface="Poppins"/>
                <a:cs typeface="Poppins"/>
                <a:sym typeface="Poppins"/>
              </a:rPr>
              <a:t>2.899</a:t>
            </a:r>
            <a:endParaRPr sz="900"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8" name="Google Shape;368;p69"/>
          <p:cNvSpPr txBox="1"/>
          <p:nvPr/>
        </p:nvSpPr>
        <p:spPr>
          <a:xfrm>
            <a:off x="2151021" y="1682945"/>
            <a:ext cx="615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latin typeface="Poppins"/>
                <a:ea typeface="Poppins"/>
                <a:cs typeface="Poppins"/>
                <a:sym typeface="Poppins"/>
              </a:rPr>
              <a:t>22.125</a:t>
            </a:r>
            <a:endParaRPr sz="900" b="1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369" name="Google Shape;369;p69"/>
          <p:cNvCxnSpPr>
            <a:stCxn id="365" idx="0"/>
            <a:endCxn id="368" idx="2"/>
          </p:cNvCxnSpPr>
          <p:nvPr/>
        </p:nvCxnSpPr>
        <p:spPr>
          <a:xfrm rot="10800000" flipH="1">
            <a:off x="1398715" y="2005900"/>
            <a:ext cx="1060200" cy="1398300"/>
          </a:xfrm>
          <a:prstGeom prst="straightConnector1">
            <a:avLst/>
          </a:prstGeom>
          <a:noFill/>
          <a:ln w="38100" cap="flat" cmpd="sng">
            <a:solidFill>
              <a:srgbClr val="ABC91A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0" name="Google Shape;370;p69"/>
          <p:cNvSpPr txBox="1"/>
          <p:nvPr/>
        </p:nvSpPr>
        <p:spPr>
          <a:xfrm>
            <a:off x="783350" y="3601920"/>
            <a:ext cx="2241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highlight>
                  <a:srgbClr val="ABC91A"/>
                </a:highlight>
                <a:latin typeface="Poppins"/>
                <a:ea typeface="Poppins"/>
                <a:cs typeface="Poppins"/>
                <a:sym typeface="Poppins"/>
              </a:rPr>
              <a:t>663,2%</a:t>
            </a:r>
            <a:r>
              <a:rPr lang="pt-BR">
                <a:latin typeface="Poppins"/>
                <a:ea typeface="Poppins"/>
                <a:cs typeface="Poppins"/>
                <a:sym typeface="Poppins"/>
              </a:rPr>
              <a:t/>
            </a:r>
            <a:br>
              <a:rPr lang="pt-BR">
                <a:latin typeface="Poppins"/>
                <a:ea typeface="Poppins"/>
                <a:cs typeface="Poppins"/>
                <a:sym typeface="Poppins"/>
              </a:rPr>
            </a:br>
            <a:r>
              <a:rPr lang="pt-BR" sz="1200">
                <a:latin typeface="Poppins"/>
                <a:ea typeface="Poppins"/>
                <a:cs typeface="Poppins"/>
                <a:sym typeface="Poppins"/>
              </a:rPr>
              <a:t>de crescimento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6"/>
          <p:cNvSpPr/>
          <p:nvPr/>
        </p:nvSpPr>
        <p:spPr>
          <a:xfrm flipH="1">
            <a:off x="4521825" y="0"/>
            <a:ext cx="45597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86"/>
          <p:cNvSpPr txBox="1"/>
          <p:nvPr/>
        </p:nvSpPr>
        <p:spPr>
          <a:xfrm>
            <a:off x="731520" y="622600"/>
            <a:ext cx="35043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Olhares</a:t>
            </a:r>
            <a:r>
              <a:rPr lang="pt-BR" sz="1700" b="1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700" b="1">
                <a:solidFill>
                  <a:srgbClr val="202124"/>
                </a:solidFill>
                <a:highlight>
                  <a:srgbClr val="B7D236"/>
                </a:highlight>
                <a:latin typeface="Poppins"/>
                <a:ea typeface="Poppins"/>
                <a:cs typeface="Poppins"/>
                <a:sym typeface="Poppins"/>
              </a:rPr>
              <a:t>internacionais</a:t>
            </a:r>
            <a:r>
              <a:rPr lang="pt-BR" sz="1700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 voltados para Santa Catarina</a:t>
            </a:r>
            <a:endParaRPr sz="1700">
              <a:solidFill>
                <a:srgbClr val="20212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3" name="Google Shape;653;p86"/>
          <p:cNvSpPr/>
          <p:nvPr/>
        </p:nvSpPr>
        <p:spPr>
          <a:xfrm>
            <a:off x="0" y="0"/>
            <a:ext cx="4455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4" name="Google Shape;654;p86"/>
          <p:cNvGrpSpPr/>
          <p:nvPr/>
        </p:nvGrpSpPr>
        <p:grpSpPr>
          <a:xfrm>
            <a:off x="8567028" y="4595684"/>
            <a:ext cx="576900" cy="400176"/>
            <a:chOff x="8244275" y="4371750"/>
            <a:chExt cx="900000" cy="624300"/>
          </a:xfrm>
        </p:grpSpPr>
        <p:sp>
          <p:nvSpPr>
            <p:cNvPr id="655" name="Google Shape;655;p86"/>
            <p:cNvSpPr/>
            <p:nvPr/>
          </p:nvSpPr>
          <p:spPr>
            <a:xfrm>
              <a:off x="8244275" y="4371750"/>
              <a:ext cx="900000" cy="624300"/>
            </a:xfrm>
            <a:prstGeom prst="rect">
              <a:avLst/>
            </a:prstGeom>
            <a:solidFill>
              <a:srgbClr val="ABC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56" name="Google Shape;656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541875" y="4507675"/>
              <a:ext cx="304800" cy="352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7" name="Google Shape;657;p86"/>
          <p:cNvSpPr/>
          <p:nvPr/>
        </p:nvSpPr>
        <p:spPr>
          <a:xfrm flipH="1">
            <a:off x="9081525" y="0"/>
            <a:ext cx="62400" cy="5143500"/>
          </a:xfrm>
          <a:prstGeom prst="rect">
            <a:avLst/>
          </a:prstGeom>
          <a:solidFill>
            <a:srgbClr val="ABC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86"/>
          <p:cNvSpPr txBox="1"/>
          <p:nvPr/>
        </p:nvSpPr>
        <p:spPr>
          <a:xfrm>
            <a:off x="4755269" y="1038394"/>
            <a:ext cx="3962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202124"/>
                </a:solidFill>
                <a:latin typeface="Poppins"/>
                <a:ea typeface="Poppins"/>
                <a:cs typeface="Poppins"/>
                <a:sym typeface="Poppins"/>
              </a:rPr>
              <a:t>Inovação fomenta aquisições e parcerias internacionais:</a:t>
            </a:r>
            <a:endParaRPr sz="1000">
              <a:solidFill>
                <a:srgbClr val="33343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59" name="Google Shape;659;p86"/>
          <p:cNvGrpSpPr/>
          <p:nvPr/>
        </p:nvGrpSpPr>
        <p:grpSpPr>
          <a:xfrm>
            <a:off x="856733" y="1895149"/>
            <a:ext cx="3061475" cy="1345193"/>
            <a:chOff x="895625" y="1632627"/>
            <a:chExt cx="3061475" cy="1345193"/>
          </a:xfrm>
        </p:grpSpPr>
        <p:pic>
          <p:nvPicPr>
            <p:cNvPr id="660" name="Google Shape;660;p86"/>
            <p:cNvPicPr preferRelativeResize="0"/>
            <p:nvPr/>
          </p:nvPicPr>
          <p:blipFill rotWithShape="1">
            <a:blip r:embed="rId4">
              <a:alphaModFix/>
            </a:blip>
            <a:srcRect l="24929" r="26662"/>
            <a:stretch/>
          </p:blipFill>
          <p:spPr>
            <a:xfrm>
              <a:off x="1211375" y="1632627"/>
              <a:ext cx="714525" cy="510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1" name="Google Shape;661;p86"/>
            <p:cNvSpPr txBox="1"/>
            <p:nvPr/>
          </p:nvSpPr>
          <p:spPr>
            <a:xfrm>
              <a:off x="1120000" y="2131325"/>
              <a:ext cx="2837100" cy="80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O Mercado Livre adquiriu a startup catarinense Axado e instalou um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 b="1">
                  <a:solidFill>
                    <a:srgbClr val="333333"/>
                  </a:solidFill>
                  <a:highlight>
                    <a:srgbClr val="B7D236"/>
                  </a:highlight>
                  <a:latin typeface="Poppins"/>
                  <a:ea typeface="Poppins"/>
                  <a:cs typeface="Poppins"/>
                  <a:sym typeface="Poppins"/>
                </a:rPr>
                <a:t>hub de tecnologia  e inteligência</a:t>
              </a:r>
              <a:endPara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para logística em Governador Celso Ramos.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662" name="Google Shape;662;p86"/>
            <p:cNvCxnSpPr/>
            <p:nvPr/>
          </p:nvCxnSpPr>
          <p:spPr>
            <a:xfrm>
              <a:off x="971070" y="1808720"/>
              <a:ext cx="0" cy="1169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663" name="Google Shape;663;p86"/>
            <p:cNvSpPr/>
            <p:nvPr/>
          </p:nvSpPr>
          <p:spPr>
            <a:xfrm>
              <a:off x="895625" y="1661325"/>
              <a:ext cx="150900" cy="150900"/>
            </a:xfrm>
            <a:prstGeom prst="ellipse">
              <a:avLst/>
            </a:prstGeom>
            <a:solidFill>
              <a:srgbClr val="B7D2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86"/>
          <p:cNvGrpSpPr/>
          <p:nvPr/>
        </p:nvGrpSpPr>
        <p:grpSpPr>
          <a:xfrm>
            <a:off x="856733" y="3651986"/>
            <a:ext cx="3061475" cy="928612"/>
            <a:chOff x="895625" y="3389463"/>
            <a:chExt cx="3061475" cy="928612"/>
          </a:xfrm>
        </p:grpSpPr>
        <p:pic>
          <p:nvPicPr>
            <p:cNvPr id="665" name="Google Shape;665;p8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08473" y="3389463"/>
              <a:ext cx="849802" cy="367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6" name="Google Shape;666;p86"/>
            <p:cNvSpPr txBox="1"/>
            <p:nvPr/>
          </p:nvSpPr>
          <p:spPr>
            <a:xfrm>
              <a:off x="1120000" y="3641575"/>
              <a:ext cx="2837100" cy="67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A Philips possui um </a:t>
              </a:r>
              <a:r>
                <a:rPr lang="pt-BR" sz="1100" b="1">
                  <a:solidFill>
                    <a:srgbClr val="333434"/>
                  </a:solidFill>
                  <a:highlight>
                    <a:srgbClr val="B7D236"/>
                  </a:highlight>
                  <a:latin typeface="Poppins"/>
                  <a:ea typeface="Poppins"/>
                  <a:cs typeface="Poppins"/>
                  <a:sym typeface="Poppins"/>
                </a:rPr>
                <a:t>hub de inovação</a:t>
              </a:r>
              <a: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pt-BR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em Blumenau que tem como foco a criação de softwares para saúde. 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667" name="Google Shape;667;p86"/>
            <p:cNvCxnSpPr/>
            <p:nvPr/>
          </p:nvCxnSpPr>
          <p:spPr>
            <a:xfrm>
              <a:off x="971070" y="3545370"/>
              <a:ext cx="0" cy="764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668" name="Google Shape;668;p86"/>
            <p:cNvSpPr/>
            <p:nvPr/>
          </p:nvSpPr>
          <p:spPr>
            <a:xfrm>
              <a:off x="895625" y="3474175"/>
              <a:ext cx="150900" cy="150900"/>
            </a:xfrm>
            <a:prstGeom prst="ellipse">
              <a:avLst/>
            </a:prstGeom>
            <a:solidFill>
              <a:srgbClr val="B7D2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86"/>
          <p:cNvSpPr/>
          <p:nvPr/>
        </p:nvSpPr>
        <p:spPr>
          <a:xfrm rot="10800000">
            <a:off x="7550575" y="-915911"/>
            <a:ext cx="290400" cy="1639200"/>
          </a:xfrm>
          <a:prstGeom prst="round2Same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B7D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86"/>
          <p:cNvGrpSpPr/>
          <p:nvPr/>
        </p:nvGrpSpPr>
        <p:grpSpPr>
          <a:xfrm>
            <a:off x="4838250" y="1384121"/>
            <a:ext cx="4082075" cy="3535500"/>
            <a:chOff x="4803425" y="1257975"/>
            <a:chExt cx="4082075" cy="3535500"/>
          </a:xfrm>
        </p:grpSpPr>
        <p:sp>
          <p:nvSpPr>
            <p:cNvPr id="671" name="Google Shape;671;p86"/>
            <p:cNvSpPr txBox="1"/>
            <p:nvPr/>
          </p:nvSpPr>
          <p:spPr>
            <a:xfrm>
              <a:off x="4866100" y="1257975"/>
              <a:ext cx="4019400" cy="353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just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Compufour</a:t>
              </a:r>
              <a:r>
                <a:rPr lang="pt-BR" sz="1200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 + grupo italiano Zuchetti</a:t>
              </a:r>
              <a: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/>
              </a:r>
              <a:b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pt-BR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Gestão para pequenos negócios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Suntech</a:t>
              </a:r>
              <a:r>
                <a:rPr lang="pt-BR" sz="1200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 + israelense Verint</a:t>
              </a:r>
              <a: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/>
              </a:r>
              <a:b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pt-BR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Segurança digital em comunicação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Nanovetores</a:t>
              </a:r>
              <a:r>
                <a:rPr lang="pt-BR" sz="1200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 + multinacional suíça Givaudan</a:t>
              </a:r>
              <a: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/>
              </a:r>
              <a:b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pt-BR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Nanotecnologia sustentável no segmento de cosméticos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Decora</a:t>
              </a:r>
              <a:r>
                <a:rPr lang="pt-BR" sz="1200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 + americana CreativeDrive</a:t>
              </a:r>
              <a: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/>
              </a:r>
              <a:b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pt-BR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Automatização na criação de modelos de produtos e cenários 3D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pt-BR" sz="1200" b="1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Reason</a:t>
              </a:r>
              <a:r>
                <a:rPr lang="pt-BR" sz="1200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 + francesa Alstom Grid (General Electric)</a:t>
              </a:r>
              <a: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/>
              </a:r>
              <a:b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pt-BR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Medição e automação de subestação no setor elétrico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200" b="1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Pollux</a:t>
              </a:r>
              <a:r>
                <a:rPr lang="pt-BR" sz="1200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 + irlandesa Accenture</a:t>
              </a:r>
              <a: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/>
              </a:r>
              <a:b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pt-BR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Soluções de robótica para a indústria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just" rtl="0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200" b="1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Arvus</a:t>
              </a:r>
              <a:r>
                <a:rPr lang="pt-BR" sz="1200">
                  <a:solidFill>
                    <a:srgbClr val="B7D236"/>
                  </a:solidFill>
                  <a:latin typeface="Poppins"/>
                  <a:ea typeface="Poppins"/>
                  <a:cs typeface="Poppins"/>
                  <a:sym typeface="Poppins"/>
                </a:rPr>
                <a:t> + sueca Hexagon</a:t>
              </a:r>
              <a: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/>
              </a:r>
              <a:br>
                <a:rPr lang="pt-BR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lang="pt-BR" sz="9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Soluções de smart agriculture</a:t>
              </a:r>
              <a:endParaRPr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672" name="Google Shape;672;p86"/>
            <p:cNvCxnSpPr>
              <a:stCxn id="673" idx="0"/>
              <a:endCxn id="674" idx="4"/>
            </p:cNvCxnSpPr>
            <p:nvPr/>
          </p:nvCxnSpPr>
          <p:spPr>
            <a:xfrm flipH="1">
              <a:off x="4834775" y="1421348"/>
              <a:ext cx="1500" cy="303000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673" name="Google Shape;673;p86"/>
            <p:cNvSpPr/>
            <p:nvPr/>
          </p:nvSpPr>
          <p:spPr>
            <a:xfrm>
              <a:off x="4805075" y="1421348"/>
              <a:ext cx="62400" cy="62400"/>
            </a:xfrm>
            <a:prstGeom prst="ellipse">
              <a:avLst/>
            </a:prstGeom>
            <a:solidFill>
              <a:srgbClr val="F57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6"/>
            <p:cNvSpPr/>
            <p:nvPr/>
          </p:nvSpPr>
          <p:spPr>
            <a:xfrm>
              <a:off x="4803425" y="1911673"/>
              <a:ext cx="62400" cy="62400"/>
            </a:xfrm>
            <a:prstGeom prst="ellipse">
              <a:avLst/>
            </a:prstGeom>
            <a:solidFill>
              <a:srgbClr val="F57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6"/>
            <p:cNvSpPr/>
            <p:nvPr/>
          </p:nvSpPr>
          <p:spPr>
            <a:xfrm>
              <a:off x="4803425" y="2401998"/>
              <a:ext cx="62400" cy="62400"/>
            </a:xfrm>
            <a:prstGeom prst="ellipse">
              <a:avLst/>
            </a:prstGeom>
            <a:solidFill>
              <a:srgbClr val="F57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6"/>
            <p:cNvSpPr/>
            <p:nvPr/>
          </p:nvSpPr>
          <p:spPr>
            <a:xfrm>
              <a:off x="4803425" y="2901048"/>
              <a:ext cx="62400" cy="62400"/>
            </a:xfrm>
            <a:prstGeom prst="ellipse">
              <a:avLst/>
            </a:prstGeom>
            <a:solidFill>
              <a:srgbClr val="F57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6"/>
            <p:cNvSpPr/>
            <p:nvPr/>
          </p:nvSpPr>
          <p:spPr>
            <a:xfrm>
              <a:off x="4803425" y="3395098"/>
              <a:ext cx="62400" cy="62400"/>
            </a:xfrm>
            <a:prstGeom prst="ellipse">
              <a:avLst/>
            </a:prstGeom>
            <a:solidFill>
              <a:srgbClr val="F57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6"/>
            <p:cNvSpPr/>
            <p:nvPr/>
          </p:nvSpPr>
          <p:spPr>
            <a:xfrm>
              <a:off x="4803425" y="3892873"/>
              <a:ext cx="62400" cy="62400"/>
            </a:xfrm>
            <a:prstGeom prst="ellipse">
              <a:avLst/>
            </a:prstGeom>
            <a:solidFill>
              <a:srgbClr val="F57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6"/>
            <p:cNvSpPr/>
            <p:nvPr/>
          </p:nvSpPr>
          <p:spPr>
            <a:xfrm>
              <a:off x="4803425" y="4388950"/>
              <a:ext cx="62400" cy="62400"/>
            </a:xfrm>
            <a:prstGeom prst="ellipse">
              <a:avLst/>
            </a:prstGeom>
            <a:solidFill>
              <a:srgbClr val="F57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0" name="Google Shape;680;p86"/>
          <p:cNvSpPr txBox="1"/>
          <p:nvPr/>
        </p:nvSpPr>
        <p:spPr>
          <a:xfrm rot="-5400000">
            <a:off x="-1243350" y="2599000"/>
            <a:ext cx="300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T E C N O L O G I A</a:t>
            </a:r>
            <a:endParaRPr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87"/>
          <p:cNvSpPr txBox="1"/>
          <p:nvPr/>
        </p:nvSpPr>
        <p:spPr>
          <a:xfrm>
            <a:off x="9925900" y="0"/>
            <a:ext cx="6123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Laboratórios de inovação</a:t>
            </a:r>
            <a:endParaRPr sz="1700" b="1" i="1">
              <a:solidFill>
                <a:srgbClr val="333333"/>
              </a:solidFill>
              <a:highlight>
                <a:srgbClr val="B7D236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86" name="Google Shape;686;p87"/>
          <p:cNvSpPr/>
          <p:nvPr/>
        </p:nvSpPr>
        <p:spPr>
          <a:xfrm rot="10800000">
            <a:off x="789600" y="-171800"/>
            <a:ext cx="290400" cy="1588800"/>
          </a:xfrm>
          <a:prstGeom prst="round2Same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B7D2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87"/>
          <p:cNvSpPr/>
          <p:nvPr/>
        </p:nvSpPr>
        <p:spPr>
          <a:xfrm>
            <a:off x="0" y="0"/>
            <a:ext cx="4455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8" name="Google Shape;688;p87"/>
          <p:cNvGrpSpPr/>
          <p:nvPr/>
        </p:nvGrpSpPr>
        <p:grpSpPr>
          <a:xfrm>
            <a:off x="8567028" y="4595684"/>
            <a:ext cx="576900" cy="400176"/>
            <a:chOff x="8244275" y="4371750"/>
            <a:chExt cx="900000" cy="624300"/>
          </a:xfrm>
        </p:grpSpPr>
        <p:sp>
          <p:nvSpPr>
            <p:cNvPr id="689" name="Google Shape;689;p87"/>
            <p:cNvSpPr/>
            <p:nvPr/>
          </p:nvSpPr>
          <p:spPr>
            <a:xfrm>
              <a:off x="8244275" y="4371750"/>
              <a:ext cx="900000" cy="624300"/>
            </a:xfrm>
            <a:prstGeom prst="rect">
              <a:avLst/>
            </a:prstGeom>
            <a:solidFill>
              <a:srgbClr val="ABC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90" name="Google Shape;690;p8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541875" y="4507675"/>
              <a:ext cx="304800" cy="352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1" name="Google Shape;691;p87"/>
          <p:cNvSpPr/>
          <p:nvPr/>
        </p:nvSpPr>
        <p:spPr>
          <a:xfrm flipH="1">
            <a:off x="9081525" y="0"/>
            <a:ext cx="62400" cy="5143500"/>
          </a:xfrm>
          <a:prstGeom prst="rect">
            <a:avLst/>
          </a:prstGeom>
          <a:solidFill>
            <a:srgbClr val="ABC9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87"/>
          <p:cNvSpPr txBox="1"/>
          <p:nvPr/>
        </p:nvSpPr>
        <p:spPr>
          <a:xfrm>
            <a:off x="887638" y="1825075"/>
            <a:ext cx="29091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Conheça alguns exemplos de  laboratórios para  inovação de empresas em Santa Catarina:</a:t>
            </a:r>
            <a:endParaRPr sz="1200" b="1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3" name="Google Shape;693;p87"/>
          <p:cNvSpPr txBox="1"/>
          <p:nvPr/>
        </p:nvSpPr>
        <p:spPr>
          <a:xfrm>
            <a:off x="645737" y="4561325"/>
            <a:ext cx="3189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700">
                <a:solidFill>
                  <a:srgbClr val="333333"/>
                </a:solidFill>
                <a:latin typeface="Poppins Light"/>
                <a:ea typeface="Poppins Light"/>
                <a:cs typeface="Poppins Light"/>
                <a:sym typeface="Poppins Light"/>
              </a:rPr>
              <a:t>Fonte: </a:t>
            </a:r>
            <a:r>
              <a:rPr lang="pt-BR" sz="700" u="sng">
                <a:solidFill>
                  <a:srgbClr val="333333"/>
                </a:solidFill>
                <a:latin typeface="Poppins Light"/>
                <a:ea typeface="Poppins Light"/>
                <a:cs typeface="Poppins Light"/>
                <a:sym typeface="Poppins Ligh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SC I</a:t>
            </a:r>
            <a:r>
              <a:rPr lang="pt-BR" sz="700" u="sng">
                <a:solidFill>
                  <a:srgbClr val="333333"/>
                </a:solidFill>
                <a:latin typeface="Poppins Light"/>
                <a:ea typeface="Poppins Light"/>
                <a:cs typeface="Poppins Light"/>
                <a:sym typeface="Poppins Ligh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nova</a:t>
            </a:r>
            <a:r>
              <a:rPr lang="pt-BR" sz="700">
                <a:solidFill>
                  <a:srgbClr val="333333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pt-BR" sz="700" u="sng">
                <a:solidFill>
                  <a:srgbClr val="333333"/>
                </a:solidFill>
                <a:latin typeface="Poppins Light"/>
                <a:ea typeface="Poppins Light"/>
                <a:cs typeface="Poppins Light"/>
                <a:sym typeface="Poppins Ligh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Saúde Business</a:t>
            </a:r>
            <a:r>
              <a:rPr lang="pt-BR" sz="700">
                <a:solidFill>
                  <a:srgbClr val="333333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endParaRPr sz="700">
              <a:solidFill>
                <a:srgbClr val="333333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694" name="Google Shape;694;p87"/>
          <p:cNvSpPr txBox="1"/>
          <p:nvPr/>
        </p:nvSpPr>
        <p:spPr>
          <a:xfrm>
            <a:off x="1230250" y="563800"/>
            <a:ext cx="6045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700">
                <a:solidFill>
                  <a:srgbClr val="333333"/>
                </a:solidFill>
                <a:latin typeface="Poppins Light"/>
                <a:ea typeface="Poppins Light"/>
                <a:cs typeface="Poppins Light"/>
                <a:sym typeface="Poppins Light"/>
              </a:rPr>
              <a:t>O futuro é criado em </a:t>
            </a:r>
            <a:r>
              <a:rPr lang="pt-BR" sz="1700" b="1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laboratórios de inovação</a:t>
            </a:r>
            <a:endParaRPr sz="17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95" name="Google Shape;695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53597" y="4049126"/>
            <a:ext cx="1010488" cy="45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87"/>
          <p:cNvPicPr preferRelativeResize="0"/>
          <p:nvPr/>
        </p:nvPicPr>
        <p:blipFill rotWithShape="1">
          <a:blip r:embed="rId8">
            <a:alphaModFix/>
          </a:blip>
          <a:srcRect l="12047" t="29369" r="11164" b="29789"/>
          <a:stretch/>
        </p:blipFill>
        <p:spPr>
          <a:xfrm>
            <a:off x="4470653" y="1384497"/>
            <a:ext cx="785556" cy="417823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87"/>
          <p:cNvSpPr txBox="1"/>
          <p:nvPr/>
        </p:nvSpPr>
        <p:spPr>
          <a:xfrm>
            <a:off x="4457125" y="1767797"/>
            <a:ext cx="7854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Koerich (Biguaçu)</a:t>
            </a:r>
            <a:endParaRPr sz="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98" name="Google Shape;698;p87"/>
          <p:cNvPicPr preferRelativeResize="0"/>
          <p:nvPr/>
        </p:nvPicPr>
        <p:blipFill rotWithShape="1">
          <a:blip r:embed="rId9">
            <a:alphaModFix/>
          </a:blip>
          <a:srcRect l="9457" t="29138" r="9009" b="27923"/>
          <a:stretch/>
        </p:blipFill>
        <p:spPr>
          <a:xfrm>
            <a:off x="5929940" y="1379989"/>
            <a:ext cx="857750" cy="451745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87"/>
          <p:cNvSpPr txBox="1"/>
          <p:nvPr/>
        </p:nvSpPr>
        <p:spPr>
          <a:xfrm>
            <a:off x="5825300" y="1767802"/>
            <a:ext cx="10815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ArcelorMittal</a:t>
            </a:r>
            <a:endParaRPr sz="5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(S. Francisco do Sul)</a:t>
            </a:r>
            <a:endParaRPr sz="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0" name="Google Shape;700;p8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7099" y="1555701"/>
            <a:ext cx="1436351" cy="2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87"/>
          <p:cNvSpPr txBox="1"/>
          <p:nvPr/>
        </p:nvSpPr>
        <p:spPr>
          <a:xfrm>
            <a:off x="7447619" y="1747360"/>
            <a:ext cx="1095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Ambev (Blumenau)</a:t>
            </a:r>
            <a:endParaRPr sz="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2" name="Google Shape;702;p8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01143" y="2207949"/>
            <a:ext cx="697302" cy="697302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87"/>
          <p:cNvSpPr txBox="1"/>
          <p:nvPr/>
        </p:nvSpPr>
        <p:spPr>
          <a:xfrm>
            <a:off x="4350017" y="2853915"/>
            <a:ext cx="999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Havan (Brusque)</a:t>
            </a:r>
            <a:endParaRPr sz="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4" name="Google Shape;704;p87"/>
          <p:cNvPicPr preferRelativeResize="0"/>
          <p:nvPr/>
        </p:nvPicPr>
        <p:blipFill rotWithShape="1">
          <a:blip r:embed="rId12">
            <a:alphaModFix/>
          </a:blip>
          <a:srcRect l="30044" t="23742" r="28151" b="16945"/>
          <a:stretch/>
        </p:blipFill>
        <p:spPr>
          <a:xfrm>
            <a:off x="6012703" y="2191543"/>
            <a:ext cx="697301" cy="699524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87"/>
          <p:cNvSpPr txBox="1"/>
          <p:nvPr/>
        </p:nvSpPr>
        <p:spPr>
          <a:xfrm>
            <a:off x="5768714" y="2845487"/>
            <a:ext cx="11853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Gov. do Estado de SC (Florianópolis)</a:t>
            </a:r>
            <a:endParaRPr sz="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6" name="Google Shape;706;p87"/>
          <p:cNvPicPr preferRelativeResize="0"/>
          <p:nvPr/>
        </p:nvPicPr>
        <p:blipFill rotWithShape="1">
          <a:blip r:embed="rId13">
            <a:alphaModFix/>
          </a:blip>
          <a:srcRect l="4553" t="35202" r="2509" b="34927"/>
          <a:stretch/>
        </p:blipFill>
        <p:spPr>
          <a:xfrm>
            <a:off x="7351685" y="2436196"/>
            <a:ext cx="1287181" cy="4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87"/>
          <p:cNvSpPr txBox="1"/>
          <p:nvPr/>
        </p:nvSpPr>
        <p:spPr>
          <a:xfrm>
            <a:off x="7165465" y="2782622"/>
            <a:ext cx="16596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Centro de Engenharia e Tecnologia (Florianópolis)</a:t>
            </a:r>
            <a:endParaRPr sz="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08" name="Google Shape;708;p87"/>
          <p:cNvPicPr preferRelativeResize="0"/>
          <p:nvPr/>
        </p:nvPicPr>
        <p:blipFill rotWithShape="1">
          <a:blip r:embed="rId14">
            <a:alphaModFix/>
          </a:blip>
          <a:srcRect t="26752" b="24088"/>
          <a:stretch/>
        </p:blipFill>
        <p:spPr>
          <a:xfrm>
            <a:off x="4376962" y="3294073"/>
            <a:ext cx="976013" cy="4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87"/>
          <p:cNvSpPr txBox="1"/>
          <p:nvPr/>
        </p:nvSpPr>
        <p:spPr>
          <a:xfrm>
            <a:off x="4272327" y="3672509"/>
            <a:ext cx="1185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Whirlpool (Joinville)</a:t>
            </a:r>
            <a:endParaRPr sz="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10" name="Google Shape;710;p8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909293" y="3307129"/>
            <a:ext cx="976014" cy="35258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87"/>
          <p:cNvSpPr txBox="1"/>
          <p:nvPr/>
        </p:nvSpPr>
        <p:spPr>
          <a:xfrm>
            <a:off x="5815015" y="3679193"/>
            <a:ext cx="1185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Engie (Florianópolis)</a:t>
            </a:r>
            <a:endParaRPr sz="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12" name="Google Shape;712;p87"/>
          <p:cNvPicPr preferRelativeResize="0"/>
          <p:nvPr/>
        </p:nvPicPr>
        <p:blipFill rotWithShape="1">
          <a:blip r:embed="rId16">
            <a:alphaModFix/>
          </a:blip>
          <a:srcRect t="31696" b="32091"/>
          <a:stretch/>
        </p:blipFill>
        <p:spPr>
          <a:xfrm>
            <a:off x="7573457" y="3336326"/>
            <a:ext cx="999476" cy="271089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87"/>
          <p:cNvSpPr txBox="1"/>
          <p:nvPr/>
        </p:nvSpPr>
        <p:spPr>
          <a:xfrm>
            <a:off x="7441631" y="3552613"/>
            <a:ext cx="1263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Philips (Blumenau)</a:t>
            </a:r>
            <a:endParaRPr sz="5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14" name="Google Shape;714;p8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847254" y="4201538"/>
            <a:ext cx="976013" cy="375378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87"/>
          <p:cNvSpPr txBox="1"/>
          <p:nvPr/>
        </p:nvSpPr>
        <p:spPr>
          <a:xfrm>
            <a:off x="4762712" y="4500854"/>
            <a:ext cx="114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Schulz (Joinville)</a:t>
            </a:r>
            <a:endParaRPr sz="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6" name="Google Shape;716;p87"/>
          <p:cNvSpPr txBox="1"/>
          <p:nvPr/>
        </p:nvSpPr>
        <p:spPr>
          <a:xfrm>
            <a:off x="6315136" y="4427489"/>
            <a:ext cx="20874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Inovação Aberta</a:t>
            </a:r>
            <a:endParaRPr sz="500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>
                <a:solidFill>
                  <a:srgbClr val="333333"/>
                </a:solidFill>
                <a:latin typeface="Poppins"/>
                <a:ea typeface="Poppins"/>
                <a:cs typeface="Poppins"/>
                <a:sym typeface="Poppins"/>
              </a:rPr>
              <a:t>(Sedes físicas: Florianópolis, São José, Joinville. Virtual em toda SC)</a:t>
            </a:r>
            <a:endParaRPr sz="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7" name="Google Shape;717;p87"/>
          <p:cNvSpPr/>
          <p:nvPr/>
        </p:nvSpPr>
        <p:spPr>
          <a:xfrm>
            <a:off x="525123" y="4507475"/>
            <a:ext cx="120600" cy="400200"/>
          </a:xfrm>
          <a:prstGeom prst="rect">
            <a:avLst/>
          </a:prstGeom>
          <a:solidFill>
            <a:srgbClr val="B7D2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B7D236"/>
              </a:highlight>
            </a:endParaRPr>
          </a:p>
        </p:txBody>
      </p:sp>
      <p:sp>
        <p:nvSpPr>
          <p:cNvPr id="718" name="Google Shape;718;p87"/>
          <p:cNvSpPr txBox="1"/>
          <p:nvPr/>
        </p:nvSpPr>
        <p:spPr>
          <a:xfrm>
            <a:off x="887661" y="2595225"/>
            <a:ext cx="2694900" cy="1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333333"/>
                </a:solidFill>
                <a:latin typeface="Poppins Light"/>
                <a:ea typeface="Poppins Light"/>
                <a:cs typeface="Poppins Light"/>
                <a:sym typeface="Poppins Light"/>
              </a:rPr>
              <a:t>Estas organizações  promovem a inovação internamente com o apoio de colaboradores ou através de fusões com outros negócios, mas também através da inovação aberta com startups do ecossistema catarinense de inovação na plataforma  LinkLab, da ACATE.</a:t>
            </a:r>
            <a:endParaRPr sz="1200" b="1">
              <a:solidFill>
                <a:srgbClr val="33333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9" name="Google Shape;719;p87"/>
          <p:cNvSpPr/>
          <p:nvPr/>
        </p:nvSpPr>
        <p:spPr>
          <a:xfrm>
            <a:off x="-10446400" y="1632850"/>
            <a:ext cx="3693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87"/>
          <p:cNvSpPr txBox="1"/>
          <p:nvPr/>
        </p:nvSpPr>
        <p:spPr>
          <a:xfrm rot="-5400000">
            <a:off x="-1243350" y="2599000"/>
            <a:ext cx="300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T E C N O L O G I A</a:t>
            </a:r>
            <a:endParaRPr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2"/>
          <p:cNvSpPr txBox="1"/>
          <p:nvPr/>
        </p:nvSpPr>
        <p:spPr>
          <a:xfrm>
            <a:off x="0" y="3598475"/>
            <a:ext cx="9144000" cy="1108200"/>
          </a:xfrm>
          <a:prstGeom prst="rect">
            <a:avLst/>
          </a:prstGeom>
          <a:solidFill>
            <a:srgbClr val="324C61"/>
          </a:solidFill>
          <a:ln>
            <a:noFill/>
          </a:ln>
          <a:effectLst>
            <a:outerShdw blurRad="57150" dist="19050" dir="5400000" algn="bl" rotWithShape="0">
              <a:srgbClr val="000000">
                <a:alpha val="76000"/>
              </a:srgbClr>
            </a:outerShdw>
            <a:reflection stA="0"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3000" b="1">
                <a:solidFill>
                  <a:srgbClr val="ABC91C"/>
                </a:solidFill>
                <a:latin typeface="Poppins"/>
                <a:ea typeface="Poppins"/>
                <a:cs typeface="Poppins"/>
                <a:sym typeface="Poppins"/>
              </a:rPr>
              <a:t>A tecnologia é o principal direcionador do crescimento mundial nos dias atuais</a:t>
            </a:r>
            <a:endParaRPr sz="3000" b="1">
              <a:solidFill>
                <a:srgbClr val="ABC91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03" name="Google Shape;403;p72"/>
          <p:cNvSpPr/>
          <p:nvPr/>
        </p:nvSpPr>
        <p:spPr>
          <a:xfrm>
            <a:off x="633475" y="4820425"/>
            <a:ext cx="4323000" cy="101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6B6868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1095</Words>
  <Application>Microsoft Office PowerPoint</Application>
  <PresentationFormat>Apresentação na tela (16:9)</PresentationFormat>
  <Paragraphs>162</Paragraphs>
  <Slides>20</Slides>
  <Notes>20</Notes>
  <HiddenSlides>2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20</vt:i4>
      </vt:variant>
    </vt:vector>
  </HeadingPairs>
  <TitlesOfParts>
    <vt:vector size="32" baseType="lpstr">
      <vt:lpstr>Poppins SemiBold</vt:lpstr>
      <vt:lpstr>Calibri</vt:lpstr>
      <vt:lpstr>Poppins Medium</vt:lpstr>
      <vt:lpstr>Ubuntu</vt:lpstr>
      <vt:lpstr>Poppins</vt:lpstr>
      <vt:lpstr>Arial</vt:lpstr>
      <vt:lpstr>Poppins Light</vt:lpstr>
      <vt:lpstr>Simple Light</vt:lpstr>
      <vt:lpstr>Simple Light</vt:lpstr>
      <vt:lpstr>Simple Light</vt:lpstr>
      <vt:lpstr>Simple Dark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Aguirre Estorilio Silva Pinto Neto</dc:creator>
  <cp:lastModifiedBy>Aguirre Estorilio Silva Pinto Neto</cp:lastModifiedBy>
  <cp:revision>6</cp:revision>
  <dcterms:modified xsi:type="dcterms:W3CDTF">2023-08-16T12:59:51Z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fc16bc-710e-473b-8e3d-8f32b6b4c5e8_Enabled">
    <vt:lpwstr>true</vt:lpwstr>
  </property>
  <property fmtid="{D5CDD505-2E9C-101B-9397-08002B2CF9AE}" pid="3" name="MSIP_Label_54fc16bc-710e-473b-8e3d-8f32b6b4c5e8_SetDate">
    <vt:lpwstr>2023-08-16T07:56:50Z</vt:lpwstr>
  </property>
  <property fmtid="{D5CDD505-2E9C-101B-9397-08002B2CF9AE}" pid="4" name="MSIP_Label_54fc16bc-710e-473b-8e3d-8f32b6b4c5e8_Method">
    <vt:lpwstr>Privileged</vt:lpwstr>
  </property>
  <property fmtid="{D5CDD505-2E9C-101B-9397-08002B2CF9AE}" pid="5" name="MSIP_Label_54fc16bc-710e-473b-8e3d-8f32b6b4c5e8_Name">
    <vt:lpwstr>Externo</vt:lpwstr>
  </property>
  <property fmtid="{D5CDD505-2E9C-101B-9397-08002B2CF9AE}" pid="6" name="MSIP_Label_54fc16bc-710e-473b-8e3d-8f32b6b4c5e8_SiteId">
    <vt:lpwstr>ae4e6f79-dec3-4e70-98c6-b7a76242029f</vt:lpwstr>
  </property>
  <property fmtid="{D5CDD505-2E9C-101B-9397-08002B2CF9AE}" pid="7" name="MSIP_Label_54fc16bc-710e-473b-8e3d-8f32b6b4c5e8_ActionId">
    <vt:lpwstr>f295179c-45ed-46ac-82ab-2382b7593f7e</vt:lpwstr>
  </property>
  <property fmtid="{D5CDD505-2E9C-101B-9397-08002B2CF9AE}" pid="8" name="MSIP_Label_54fc16bc-710e-473b-8e3d-8f32b6b4c5e8_ContentBits">
    <vt:lpwstr>2</vt:lpwstr>
  </property>
  <property fmtid="{D5CDD505-2E9C-101B-9397-08002B2CF9AE}" pid="9" name="ClassificationContentMarkingFooterLocations">
    <vt:lpwstr>Simple Light:3\Simple Light:3\Simple Light:3\Simple Dark:3\Simple Light:3</vt:lpwstr>
  </property>
  <property fmtid="{D5CDD505-2E9C-101B-9397-08002B2CF9AE}" pid="10" name="ClassificationContentMarkingFooterText">
    <vt:lpwstr>#Classificação:Externo</vt:lpwstr>
  </property>
</Properties>
</file>