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0" r:id="rId2"/>
    <p:sldId id="447" r:id="rId3"/>
    <p:sldId id="451" r:id="rId4"/>
    <p:sldId id="383" r:id="rId5"/>
    <p:sldId id="384" r:id="rId6"/>
    <p:sldId id="454" r:id="rId7"/>
    <p:sldId id="461" r:id="rId8"/>
    <p:sldId id="453" r:id="rId9"/>
    <p:sldId id="45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  <a:srgbClr val="D3BDF1"/>
    <a:srgbClr val="BDBDF1"/>
    <a:srgbClr val="6550E6"/>
    <a:srgbClr val="FC7404"/>
    <a:srgbClr val="E2C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78584" autoAdjust="0"/>
  </p:normalViewPr>
  <p:slideViewPr>
    <p:cSldViewPr>
      <p:cViewPr varScale="1">
        <p:scale>
          <a:sx n="72" d="100"/>
          <a:sy n="72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74A6C-06A9-44C5-A1C4-F7227F7E2F31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8A8DE-24F9-468B-9A5D-DBB6E043C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5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mtClean="0"/>
              <a:t>GMO is helping us to reduce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 Global Farm With its plentiful sun, water and land, Brazil is quickly surpassing</a:t>
            </a:r>
          </a:p>
          <a:p>
            <a:r>
              <a:rPr lang="en-US" altLang="en-US" smtClean="0"/>
              <a:t>other countries in food production and exports. But can it continue</a:t>
            </a:r>
          </a:p>
          <a:p>
            <a:r>
              <a:rPr lang="en-US" altLang="en-US" smtClean="0"/>
              <a:t>to make agricultural gains without destroying the Amazon?</a:t>
            </a:r>
          </a:p>
          <a:p>
            <a:endParaRPr lang="pt-BR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955E49-6890-41EE-A2EE-7AB3E56EE6EC}" type="slidenum">
              <a:rPr lang="pt-BR" altLang="en-US" sz="1200" smtClean="0">
                <a:cs typeface="Arial" panose="020B0604020202020204" pitchFamily="34" charset="0"/>
              </a:rPr>
              <a:pPr/>
              <a:t>2</a:t>
            </a:fld>
            <a:endParaRPr lang="pt-BR" altLang="en-US" sz="12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A8DE-24F9-468B-9A5D-DBB6E043CA7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7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41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40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4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5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18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0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00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03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65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42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6E7B-0CB2-4241-83E9-D2A43DA4EC5B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B3FE-E972-4810-8511-CA665913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5472608"/>
          </a:xfrm>
        </p:spPr>
        <p:txBody>
          <a:bodyPr>
            <a:normAutofit/>
          </a:bodyPr>
          <a:lstStyle/>
          <a:p>
            <a:r>
              <a:rPr lang="pt-BR" sz="4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  <a:br>
              <a:rPr lang="pt-BR" sz="4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omissão de Agricultura e Reforma Agrária </a:t>
            </a: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28/11/2017</a:t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Brasileira de Ciências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Elibio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27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 cstate="print"/>
          <a:srcRect l="8333" t="24138" r="4583" b="4138"/>
          <a:stretch>
            <a:fillRect/>
          </a:stretch>
        </p:blipFill>
        <p:spPr bwMode="auto">
          <a:xfrm>
            <a:off x="404514" y="457200"/>
            <a:ext cx="11944350" cy="594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3848" y="758949"/>
            <a:ext cx="1908175" cy="2886075"/>
            <a:chOff x="2209800" y="686506"/>
            <a:chExt cx="1907895" cy="2885420"/>
          </a:xfrm>
        </p:grpSpPr>
        <p:pic>
          <p:nvPicPr>
            <p:cNvPr id="4" name="Picture 3" descr="DSC_4296.JPG"/>
            <p:cNvPicPr>
              <a:picLocks noChangeAspect="1"/>
            </p:cNvPicPr>
            <p:nvPr/>
          </p:nvPicPr>
          <p:blipFill>
            <a:blip r:embed="rId4" cstate="print"/>
            <a:srcRect l="34167" t="3764" r="46666" b="59850"/>
            <a:stretch>
              <a:fillRect/>
            </a:stretch>
          </p:blipFill>
          <p:spPr>
            <a:xfrm>
              <a:off x="2285989" y="1362628"/>
              <a:ext cx="1752343" cy="22092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64" name="TextBox 6"/>
            <p:cNvSpPr txBox="1">
              <a:spLocks noChangeArrowheads="1"/>
            </p:cNvSpPr>
            <p:nvPr/>
          </p:nvSpPr>
          <p:spPr bwMode="auto">
            <a:xfrm>
              <a:off x="2209800" y="686506"/>
              <a:ext cx="19078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dirty="0"/>
                <a:t>1990-1991</a:t>
              </a:r>
              <a:endParaRPr lang="pt-BR" altLang="en-US" b="1" dirty="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77372" y="758949"/>
            <a:ext cx="1881187" cy="2886075"/>
            <a:chOff x="4293874" y="686506"/>
            <a:chExt cx="1881221" cy="2885420"/>
          </a:xfrm>
        </p:grpSpPr>
        <p:pic>
          <p:nvPicPr>
            <p:cNvPr id="5" name="Picture 4" descr="DSC_4297.JPG"/>
            <p:cNvPicPr>
              <a:picLocks noChangeAspect="1"/>
            </p:cNvPicPr>
            <p:nvPr/>
          </p:nvPicPr>
          <p:blipFill>
            <a:blip r:embed="rId5" cstate="print"/>
            <a:srcRect l="40833" t="1067" r="41667" b="61292"/>
            <a:stretch>
              <a:fillRect/>
            </a:stretch>
          </p:blipFill>
          <p:spPr>
            <a:xfrm>
              <a:off x="4476439" y="1362628"/>
              <a:ext cx="1546253" cy="22092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62" name="TextBox 7"/>
            <p:cNvSpPr txBox="1">
              <a:spLocks noChangeArrowheads="1"/>
            </p:cNvSpPr>
            <p:nvPr/>
          </p:nvSpPr>
          <p:spPr bwMode="auto">
            <a:xfrm>
              <a:off x="4293874" y="686506"/>
              <a:ext cx="18812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/>
                <a:t>2011-2012</a:t>
              </a:r>
              <a:endParaRPr lang="pt-BR" altLang="en-US" b="1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368480" y="764704"/>
            <a:ext cx="1524000" cy="2809875"/>
            <a:chOff x="6403695" y="685800"/>
            <a:chExt cx="1524000" cy="2809926"/>
          </a:xfrm>
        </p:grpSpPr>
        <p:pic>
          <p:nvPicPr>
            <p:cNvPr id="6" name="Picture 5" descr="DSC_4298.JPG"/>
            <p:cNvPicPr>
              <a:picLocks noChangeAspect="1"/>
            </p:cNvPicPr>
            <p:nvPr/>
          </p:nvPicPr>
          <p:blipFill>
            <a:blip r:embed="rId6" cstate="print"/>
            <a:srcRect l="44167" r="39167" b="65056"/>
            <a:stretch>
              <a:fillRect/>
            </a:stretch>
          </p:blipFill>
          <p:spPr>
            <a:xfrm>
              <a:off x="6403695" y="1373200"/>
              <a:ext cx="1524000" cy="21225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60" name="TextBox 8"/>
            <p:cNvSpPr txBox="1">
              <a:spLocks noChangeArrowheads="1"/>
            </p:cNvSpPr>
            <p:nvPr/>
          </p:nvSpPr>
          <p:spPr bwMode="auto">
            <a:xfrm>
              <a:off x="6582455" y="685800"/>
              <a:ext cx="13452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/>
                <a:t>2030…</a:t>
              </a:r>
              <a:endParaRPr lang="pt-BR" altLang="en-US" b="1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71923"/>
              </p:ext>
            </p:extLst>
          </p:nvPr>
        </p:nvGraphicFramePr>
        <p:xfrm>
          <a:off x="3265711" y="3503752"/>
          <a:ext cx="1524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140-150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550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2400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39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50832"/>
              </p:ext>
            </p:extLst>
          </p:nvPr>
        </p:nvGraphicFramePr>
        <p:xfrm>
          <a:off x="5399311" y="3503752"/>
          <a:ext cx="1524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120-125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250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4200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26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98925"/>
              </p:ext>
            </p:extLst>
          </p:nvPr>
        </p:nvGraphicFramePr>
        <p:xfrm>
          <a:off x="7380511" y="3503752"/>
          <a:ext cx="1524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110-115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200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8400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19</a:t>
                      </a:r>
                      <a:endParaRPr lang="pt-B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76828"/>
              </p:ext>
            </p:extLst>
          </p:nvPr>
        </p:nvGraphicFramePr>
        <p:xfrm>
          <a:off x="323528" y="3501008"/>
          <a:ext cx="3717032" cy="207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Ciclo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dias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642" marB="456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Plantas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/ha 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642" marB="4564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Produtividade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(kg.ha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642" marB="456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População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rural (M)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642" marB="456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52736" y="5693509"/>
            <a:ext cx="519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/>
              <a:t>Fonte: </a:t>
            </a:r>
            <a:r>
              <a:rPr lang="en-US" altLang="en-US" sz="2400" b="1" dirty="0"/>
              <a:t>ONU; CONAB; </a:t>
            </a:r>
            <a:r>
              <a:rPr lang="en-US" altLang="en-US" sz="2400" b="1" dirty="0" err="1"/>
              <a:t>Agroconsult</a:t>
            </a:r>
            <a:endParaRPr lang="pt-B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0"/>
            <a:ext cx="8382000" cy="57912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-76200"/>
            <a:ext cx="8382000" cy="58674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156" name="Group 69"/>
          <p:cNvGrpSpPr>
            <a:grpSpLocks/>
          </p:cNvGrpSpPr>
          <p:nvPr/>
        </p:nvGrpSpPr>
        <p:grpSpPr bwMode="auto">
          <a:xfrm>
            <a:off x="0" y="0"/>
            <a:ext cx="10287000" cy="7086600"/>
            <a:chOff x="904" y="1296"/>
            <a:chExt cx="3752" cy="3024"/>
          </a:xfrm>
        </p:grpSpPr>
        <p:sp>
          <p:nvSpPr>
            <p:cNvPr id="31761" name="Text Box 70"/>
            <p:cNvSpPr txBox="1">
              <a:spLocks noChangeArrowheads="1"/>
            </p:cNvSpPr>
            <p:nvPr/>
          </p:nvSpPr>
          <p:spPr bwMode="auto">
            <a:xfrm>
              <a:off x="1737" y="1353"/>
              <a:ext cx="7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pt-BR" i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" panose="020B0603020202030204" pitchFamily="34" charset="0"/>
                </a:rPr>
                <a:t> Século 21</a:t>
              </a:r>
              <a:endParaRPr lang="pt-BR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anose="020B0603020202030204" pitchFamily="34" charset="0"/>
              </a:endParaRPr>
            </a:p>
          </p:txBody>
        </p:sp>
        <p:pic>
          <p:nvPicPr>
            <p:cNvPr id="49170" name="Picture 71" descr="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" y="1296"/>
              <a:ext cx="226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1" name="Picture 72" descr="cap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28"/>
            <a:stretch>
              <a:fillRect/>
            </a:stretch>
          </p:blipFill>
          <p:spPr bwMode="auto">
            <a:xfrm>
              <a:off x="2784" y="1296"/>
              <a:ext cx="187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2" name="Picture 73" descr="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85713" r="27914" b="4762"/>
            <a:stretch>
              <a:fillRect/>
            </a:stretch>
          </p:blipFill>
          <p:spPr bwMode="auto">
            <a:xfrm>
              <a:off x="3168" y="168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3" name="Picture 74" descr="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84" b="95238"/>
            <a:stretch>
              <a:fillRect/>
            </a:stretch>
          </p:blipFill>
          <p:spPr bwMode="auto">
            <a:xfrm>
              <a:off x="912" y="1872"/>
              <a:ext cx="6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4" name="Picture 75" descr="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84" b="95238"/>
            <a:stretch>
              <a:fillRect/>
            </a:stretch>
          </p:blipFill>
          <p:spPr bwMode="auto">
            <a:xfrm>
              <a:off x="2784" y="2544"/>
              <a:ext cx="8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5" name="Picture 76" descr="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9" t="26984" b="66667"/>
            <a:stretch>
              <a:fillRect/>
            </a:stretch>
          </p:blipFill>
          <p:spPr bwMode="auto">
            <a:xfrm>
              <a:off x="912" y="3696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6" name="Picture 77" descr="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9" t="26984" b="66667"/>
            <a:stretch>
              <a:fillRect/>
            </a:stretch>
          </p:blipFill>
          <p:spPr bwMode="auto">
            <a:xfrm>
              <a:off x="912" y="2592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44"/>
          <p:cNvSpPr/>
          <p:nvPr/>
        </p:nvSpPr>
        <p:spPr>
          <a:xfrm>
            <a:off x="-152400" y="0"/>
            <a:ext cx="10363200" cy="708660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536" y="1701800"/>
            <a:ext cx="39869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pt-BR" sz="3200" b="1" dirty="0"/>
              <a:t>r</a:t>
            </a:r>
            <a:r>
              <a:rPr lang="pt-BR" sz="3200" b="1" dirty="0" smtClean="0"/>
              <a:t>ecursos aquíferos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5800" y="5638800"/>
            <a:ext cx="3886200" cy="107721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3200" b="1" dirty="0">
                <a:cs typeface="Arial" panose="020B0604020202020204" pitchFamily="34" charset="0"/>
              </a:rPr>
              <a:t>r</a:t>
            </a:r>
            <a:r>
              <a:rPr lang="pt-BR" sz="3200" b="1" dirty="0" smtClean="0">
                <a:cs typeface="Arial" panose="020B0604020202020204" pitchFamily="34" charset="0"/>
              </a:rPr>
              <a:t>eciclagem do solo e nutrientes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83968" y="4653136"/>
            <a:ext cx="34836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pt-BR" sz="3200" b="1" dirty="0"/>
              <a:t>p</a:t>
            </a:r>
            <a:r>
              <a:rPr lang="pt-BR" sz="3200" b="1" dirty="0" smtClean="0"/>
              <a:t>roteção do solo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3420289"/>
            <a:ext cx="44181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pt-BR" sz="3200" b="1" dirty="0"/>
              <a:t>e</a:t>
            </a:r>
            <a:r>
              <a:rPr lang="pt-BR" sz="3200" b="1" dirty="0" smtClean="0"/>
              <a:t>stabilidade climática</a:t>
            </a:r>
            <a:endParaRPr lang="pt-BR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11560" y="4005064"/>
            <a:ext cx="437972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b="1" i="1" u="sng" dirty="0"/>
              <a:t>d</a:t>
            </a:r>
            <a:r>
              <a:rPr lang="pt-BR" b="1" i="1" u="sng" dirty="0" smtClean="0"/>
              <a:t>iversidade molecular e </a:t>
            </a:r>
          </a:p>
          <a:p>
            <a:pPr algn="ctr" eaLnBrk="1" hangingPunct="1">
              <a:defRPr/>
            </a:pPr>
            <a:r>
              <a:rPr lang="pt-BR" b="1" i="1" u="sng" dirty="0" smtClean="0"/>
              <a:t>bioquímica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0072" y="3140968"/>
            <a:ext cx="39613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b="1" i="1" u="sng" dirty="0"/>
              <a:t>m</a:t>
            </a:r>
            <a:r>
              <a:rPr lang="pt-BR" b="1" i="1" u="sng" dirty="0" smtClean="0"/>
              <a:t>oléculas inovadoras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03648" y="2402885"/>
            <a:ext cx="353975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b="1" i="1" u="sng" dirty="0" err="1"/>
              <a:t>g</a:t>
            </a:r>
            <a:r>
              <a:rPr lang="en-US" b="1" i="1" u="sng" dirty="0" err="1" smtClean="0"/>
              <a:t>enomas</a:t>
            </a:r>
            <a:r>
              <a:rPr lang="en-US" b="1" i="1" u="sng" dirty="0" smtClean="0"/>
              <a:t> e </a:t>
            </a:r>
            <a:r>
              <a:rPr lang="en-US" b="1" i="1" u="sng" dirty="0" err="1" smtClean="0"/>
              <a:t>biologia</a:t>
            </a:r>
            <a:endParaRPr lang="en-US" b="1" i="1" u="sng" dirty="0" smtClean="0"/>
          </a:p>
          <a:p>
            <a:pPr algn="ctr" eaLnBrk="1" hangingPunct="1">
              <a:defRPr/>
            </a:pPr>
            <a:r>
              <a:rPr lang="en-US" b="1" i="1" u="sng" dirty="0" err="1" smtClean="0"/>
              <a:t>sintética</a:t>
            </a:r>
            <a:endParaRPr lang="pt-BR" b="1" i="1" u="sng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4961468" y="5571237"/>
            <a:ext cx="400302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b="1" u="sng" dirty="0"/>
              <a:t>p</a:t>
            </a:r>
            <a:r>
              <a:rPr lang="pt-BR" b="1" u="sng" dirty="0" smtClean="0"/>
              <a:t>rocessos inovadores</a:t>
            </a:r>
          </a:p>
          <a:p>
            <a:pPr algn="ctr" eaLnBrk="1" hangingPunct="1">
              <a:defRPr/>
            </a:pPr>
            <a:r>
              <a:rPr lang="pt-BR" b="1" u="sng" dirty="0" err="1" smtClean="0"/>
              <a:t>farma</a:t>
            </a:r>
            <a:r>
              <a:rPr lang="pt-BR" b="1" u="sng" dirty="0" smtClean="0"/>
              <a:t>/industrial/agro</a:t>
            </a:r>
          </a:p>
        </p:txBody>
      </p:sp>
      <p:sp>
        <p:nvSpPr>
          <p:cNvPr id="35857" name="TextBox 57"/>
          <p:cNvSpPr txBox="1">
            <a:spLocks noChangeArrowheads="1"/>
          </p:cNvSpPr>
          <p:nvPr/>
        </p:nvSpPr>
        <p:spPr bwMode="auto">
          <a:xfrm>
            <a:off x="5796136" y="1981200"/>
            <a:ext cx="22489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cs typeface="Arial" charset="0"/>
              </a:rPr>
              <a:t>b</a:t>
            </a:r>
            <a:r>
              <a:rPr lang="pt-BR" sz="3200" b="1" dirty="0" smtClean="0">
                <a:cs typeface="Arial" charset="0"/>
              </a:rPr>
              <a:t>iomas e</a:t>
            </a:r>
          </a:p>
          <a:p>
            <a:pPr algn="ctr" eaLnBrk="1" hangingPunct="1">
              <a:defRPr/>
            </a:pPr>
            <a:r>
              <a:rPr lang="pt-BR" sz="3200" b="1" dirty="0" err="1" smtClean="0">
                <a:cs typeface="Arial" charset="0"/>
              </a:rPr>
              <a:t>ecosistemas</a:t>
            </a:r>
            <a:endParaRPr lang="pt-BR" sz="3200" dirty="0">
              <a:cs typeface="Arial" charset="0"/>
            </a:endParaRPr>
          </a:p>
        </p:txBody>
      </p:sp>
      <p:sp>
        <p:nvSpPr>
          <p:cNvPr id="31760" name="Rectangle 23"/>
          <p:cNvSpPr>
            <a:spLocks noChangeArrowheads="1"/>
          </p:cNvSpPr>
          <p:nvPr/>
        </p:nvSpPr>
        <p:spPr bwMode="auto">
          <a:xfrm>
            <a:off x="-412304" y="304800"/>
            <a:ext cx="944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err="1" smtClean="0">
                <a:cs typeface="Arial" panose="020B0604020202020204" pitchFamily="34" charset="0"/>
              </a:rPr>
              <a:t>Biodiversidade</a:t>
            </a:r>
            <a:endParaRPr lang="en-US" sz="44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358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28600" y="5653697"/>
            <a:ext cx="86105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2000" b="1" i="1" dirty="0" smtClean="0">
                <a:cs typeface="Arial" panose="020B0604020202020204" pitchFamily="34" charset="0"/>
              </a:rPr>
              <a:t>*Valor </a:t>
            </a:r>
            <a:r>
              <a:rPr lang="en-US" altLang="en-US" sz="2000" b="1" i="1" dirty="0" err="1" smtClean="0">
                <a:cs typeface="Arial" panose="020B0604020202020204" pitchFamily="34" charset="0"/>
              </a:rPr>
              <a:t>bruto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 da </a:t>
            </a:r>
            <a:r>
              <a:rPr lang="en-US" altLang="en-US" sz="2000" b="1" i="1" dirty="0" err="1" smtClean="0">
                <a:cs typeface="Arial" panose="020B0604020202020204" pitchFamily="34" charset="0"/>
              </a:rPr>
              <a:t>produção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cs typeface="Arial" panose="020B0604020202020204" pitchFamily="34" charset="0"/>
              </a:rPr>
              <a:t>= 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Valor </a:t>
            </a:r>
            <a:r>
              <a:rPr lang="en-US" altLang="en-US" sz="2000" b="1" i="1" dirty="0" err="1" smtClean="0">
                <a:cs typeface="Arial" panose="020B0604020202020204" pitchFamily="34" charset="0"/>
              </a:rPr>
              <a:t>líquido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 do </a:t>
            </a:r>
            <a:r>
              <a:rPr lang="en-US" altLang="en-US" sz="2000" b="1" i="1" dirty="0" err="1" smtClean="0">
                <a:cs typeface="Arial" panose="020B0604020202020204" pitchFamily="34" charset="0"/>
              </a:rPr>
              <a:t>produto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cs typeface="Arial" panose="020B0604020202020204" pitchFamily="34" charset="0"/>
              </a:rPr>
              <a:t>+ </a:t>
            </a:r>
            <a:r>
              <a:rPr lang="en-US" altLang="en-US" sz="2000" b="1" i="1" dirty="0" err="1" smtClean="0">
                <a:cs typeface="Arial" panose="020B0604020202020204" pitchFamily="34" charset="0"/>
              </a:rPr>
              <a:t>custo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 de </a:t>
            </a:r>
            <a:r>
              <a:rPr lang="en-US" altLang="en-US" sz="2000" b="1" i="1" dirty="0" err="1" smtClean="0">
                <a:cs typeface="Arial" panose="020B0604020202020204" pitchFamily="34" charset="0"/>
              </a:rPr>
              <a:t>produção</a:t>
            </a:r>
            <a:r>
              <a:rPr lang="en-US" altLang="en-US" sz="2000" b="1" i="1" dirty="0" smtClean="0">
                <a:cs typeface="Arial" panose="020B0604020202020204" pitchFamily="34" charset="0"/>
              </a:rPr>
              <a:t>; Fonte: </a:t>
            </a:r>
            <a:r>
              <a:rPr lang="pt-BR" altLang="pt-BR" sz="2000" b="1" i="1" dirty="0"/>
              <a:t>Censo Agropecuário, 1995/96; 2006; Fundação Getúlio Vargas</a:t>
            </a:r>
            <a:r>
              <a:rPr lang="pt-BR" altLang="pt-BR" sz="2000" b="1" i="1" dirty="0" smtClean="0"/>
              <a:t>.</a:t>
            </a:r>
            <a:endParaRPr lang="en-US" altLang="en-US" sz="2000" b="1" i="1" dirty="0">
              <a:cs typeface="Arial" panose="020B0604020202020204" pitchFamily="34" charset="0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1691680" y="70609"/>
            <a:ext cx="5918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b="1" dirty="0" smtClean="0">
                <a:cs typeface="Arial" panose="020B0604020202020204" pitchFamily="34" charset="0"/>
              </a:rPr>
              <a:t>Estrutura da agricultura brasileira</a:t>
            </a:r>
            <a:endParaRPr lang="pt-BR" altLang="en-US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86519"/>
              </p:ext>
            </p:extLst>
          </p:nvPr>
        </p:nvGraphicFramePr>
        <p:xfrm>
          <a:off x="228600" y="673983"/>
          <a:ext cx="8610598" cy="4862514"/>
        </p:xfrm>
        <a:graphic>
          <a:graphicData uri="http://schemas.openxmlformats.org/drawingml/2006/table">
            <a:tbl>
              <a:tblPr/>
              <a:tblGrid>
                <a:gridCol w="1679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1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0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75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Classe</a:t>
                      </a: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Renda </a:t>
                      </a: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anual</a:t>
                      </a:r>
                      <a:endParaRPr lang="en-US" sz="2000" b="1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Reais</a:t>
                      </a: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Numero</a:t>
                      </a: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 </a:t>
                      </a: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Estab</a:t>
                      </a: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Estab</a:t>
                      </a: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Á</a:t>
                      </a: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rea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charset="0"/>
                          <a:ea typeface="Arial" charset="0"/>
                          <a:cs typeface="Arial" charset="0"/>
                        </a:rPr>
                        <a:t>(ha)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Área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Área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média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Valor</a:t>
                      </a:r>
                      <a:r>
                        <a:rPr lang="en-US" sz="20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bruto</a:t>
                      </a:r>
                      <a:r>
                        <a:rPr lang="en-US" sz="20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da </a:t>
                      </a:r>
                      <a:r>
                        <a:rPr lang="en-US" sz="20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produção</a:t>
                      </a:r>
                      <a:r>
                        <a:rPr lang="en-US" sz="20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*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pt-BR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A/B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≥ 80.000,00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300.963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5.8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128.420.746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38.5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426.6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78.8</a:t>
                      </a:r>
                      <a:endParaRPr lang="pt-BR" sz="2000" b="1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19.000,00 a 80.000,00</a:t>
                      </a:r>
                      <a:endParaRPr lang="pt-BR" sz="20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796.173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15.4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60.332.019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75.7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13.6</a:t>
                      </a:r>
                      <a:endParaRPr lang="pt-BR" sz="20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D/E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≤ 19.000,00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3.645.344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70.4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109.940.992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32.9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30.1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7.6</a:t>
                      </a:r>
                      <a:endParaRPr lang="pt-BR" sz="2000" b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433.156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8.4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34.986.270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10.5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5.175.636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333.680.037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pt-BR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6142" name="Rectangle 56"/>
          <p:cNvSpPr>
            <a:spLocks noChangeArrowheads="1"/>
          </p:cNvSpPr>
          <p:nvPr/>
        </p:nvSpPr>
        <p:spPr bwMode="auto">
          <a:xfrm>
            <a:off x="0" y="-171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618505" y="1538958"/>
            <a:ext cx="5917112" cy="3941464"/>
            <a:chOff x="1618505" y="1538958"/>
            <a:chExt cx="5917112" cy="3941464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1038920" y="3242346"/>
              <a:ext cx="3430587" cy="238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rot="16200000" flipH="1">
              <a:off x="4479033" y="3242345"/>
              <a:ext cx="342900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1926333" y="4510758"/>
              <a:ext cx="5487987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47112" name="Rectangle 10"/>
            <p:cNvSpPr>
              <a:spLocks noChangeArrowheads="1"/>
            </p:cNvSpPr>
            <p:nvPr/>
          </p:nvSpPr>
          <p:spPr bwMode="auto">
            <a:xfrm rot="5400000">
              <a:off x="6347631" y="2747987"/>
              <a:ext cx="19143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en-US" sz="2400" b="1" dirty="0" smtClean="0"/>
                <a:t>Área (</a:t>
              </a:r>
              <a:r>
                <a:rPr lang="pt-BR" altLang="en-US" sz="2400" b="1" dirty="0" err="1" smtClean="0"/>
                <a:t>M-Ha</a:t>
              </a:r>
              <a:r>
                <a:rPr lang="pt-BR" altLang="en-US" sz="2400" b="1" dirty="0" smtClean="0"/>
                <a:t>)</a:t>
              </a:r>
              <a:endParaRPr lang="pt-BR" altLang="en-US" dirty="0"/>
            </a:p>
          </p:txBody>
        </p:sp>
        <p:sp>
          <p:nvSpPr>
            <p:cNvPr id="47113" name="TextBox 11"/>
            <p:cNvSpPr txBox="1">
              <a:spLocks noChangeArrowheads="1"/>
            </p:cNvSpPr>
            <p:nvPr/>
          </p:nvSpPr>
          <p:spPr bwMode="auto">
            <a:xfrm>
              <a:off x="6314183" y="321297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92D050"/>
                  </a:solidFill>
                </a:rPr>
                <a:t>190</a:t>
              </a:r>
              <a:endParaRPr lang="pt-BR" alt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47114" name="TextBox 13"/>
            <p:cNvSpPr txBox="1">
              <a:spLocks noChangeArrowheads="1"/>
            </p:cNvSpPr>
            <p:nvPr/>
          </p:nvSpPr>
          <p:spPr bwMode="auto">
            <a:xfrm>
              <a:off x="6322120" y="2199358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00B0F0"/>
                  </a:solidFill>
                </a:rPr>
                <a:t>109</a:t>
              </a:r>
              <a:endParaRPr lang="pt-BR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47115" name="TextBox 15"/>
            <p:cNvSpPr txBox="1">
              <a:spLocks noChangeArrowheads="1"/>
            </p:cNvSpPr>
            <p:nvPr/>
          </p:nvSpPr>
          <p:spPr bwMode="auto">
            <a:xfrm>
              <a:off x="2065071" y="3212976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92D050"/>
                  </a:solidFill>
                </a:rPr>
                <a:t>1,1</a:t>
              </a:r>
              <a:endParaRPr lang="pt-BR" alt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47116" name="TextBox 17"/>
            <p:cNvSpPr txBox="1">
              <a:spLocks noChangeArrowheads="1"/>
            </p:cNvSpPr>
            <p:nvPr/>
          </p:nvSpPr>
          <p:spPr bwMode="auto">
            <a:xfrm>
              <a:off x="2051720" y="2204864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00B0F0"/>
                  </a:solidFill>
                </a:rPr>
                <a:t>3,6</a:t>
              </a:r>
              <a:endParaRPr lang="pt-BR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47117" name="TextBox 19"/>
            <p:cNvSpPr txBox="1">
              <a:spLocks noChangeArrowheads="1"/>
            </p:cNvSpPr>
            <p:nvPr/>
          </p:nvSpPr>
          <p:spPr bwMode="auto">
            <a:xfrm>
              <a:off x="4860032" y="4531395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smtClean="0">
                  <a:solidFill>
                    <a:srgbClr val="00B0F0"/>
                  </a:solidFill>
                </a:rPr>
                <a:t>7,6</a:t>
              </a:r>
              <a:endParaRPr lang="pt-BR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47118" name="TextBox 21"/>
            <p:cNvSpPr txBox="1">
              <a:spLocks noChangeArrowheads="1"/>
            </p:cNvSpPr>
            <p:nvPr/>
          </p:nvSpPr>
          <p:spPr bwMode="auto">
            <a:xfrm>
              <a:off x="3275856" y="4520104"/>
              <a:ext cx="7841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92D050"/>
                  </a:solidFill>
                </a:rPr>
                <a:t>92,4</a:t>
              </a:r>
              <a:endParaRPr lang="pt-BR" alt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47119" name="Rectangle 23"/>
            <p:cNvSpPr>
              <a:spLocks noChangeArrowheads="1"/>
            </p:cNvSpPr>
            <p:nvPr/>
          </p:nvSpPr>
          <p:spPr bwMode="auto">
            <a:xfrm>
              <a:off x="2215258" y="5018757"/>
              <a:ext cx="47418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en-US" sz="2400" b="1" dirty="0" smtClean="0"/>
                <a:t>Valor bruto da produção </a:t>
              </a:r>
              <a:r>
                <a:rPr lang="pt-BR" altLang="en-US" sz="2400" b="1" dirty="0"/>
                <a:t>(%) </a:t>
              </a:r>
              <a:endParaRPr lang="pt-BR" altLang="en-US" sz="24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403228" y="3494758"/>
              <a:ext cx="520700" cy="10033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06888" y="2300958"/>
              <a:ext cx="457200" cy="23367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7122" name="Rectangle 27"/>
            <p:cNvSpPr>
              <a:spLocks noChangeArrowheads="1"/>
            </p:cNvSpPr>
            <p:nvPr/>
          </p:nvSpPr>
          <p:spPr bwMode="auto">
            <a:xfrm rot="16200000">
              <a:off x="569180" y="2774182"/>
              <a:ext cx="25603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en-US" sz="2400" b="1" dirty="0" err="1" smtClean="0"/>
                <a:t>Estab</a:t>
              </a:r>
              <a:r>
                <a:rPr lang="pt-BR" altLang="en-US" sz="2400" b="1" dirty="0" smtClean="0"/>
                <a:t>. </a:t>
              </a:r>
              <a:r>
                <a:rPr lang="pt-BR" altLang="en-US" sz="2400" b="1" dirty="0"/>
                <a:t>(</a:t>
              </a:r>
              <a:r>
                <a:rPr lang="pt-BR" altLang="en-US" sz="2400" b="1" dirty="0" smtClean="0"/>
                <a:t>milhões)</a:t>
              </a:r>
              <a:endParaRPr lang="pt-BR" altLang="en-US" sz="2400" dirty="0"/>
            </a:p>
          </p:txBody>
        </p:sp>
      </p:grpSp>
      <p:sp>
        <p:nvSpPr>
          <p:cNvPr id="47108" name="Rectangle 29"/>
          <p:cNvSpPr>
            <a:spLocks noChangeArrowheads="1"/>
          </p:cNvSpPr>
          <p:nvPr/>
        </p:nvSpPr>
        <p:spPr bwMode="auto">
          <a:xfrm>
            <a:off x="251520" y="18864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b="1" dirty="0" smtClean="0"/>
              <a:t>Estrutura da agropecuária no Brasil</a:t>
            </a:r>
            <a:r>
              <a:rPr lang="pt-BR" altLang="en-US" sz="3600" b="1" baseline="30000" dirty="0" smtClean="0"/>
              <a:t>(*)</a:t>
            </a:r>
            <a:endParaRPr lang="en-US" altLang="en-US" sz="3600" b="1" baseline="30000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16730" y="5765254"/>
            <a:ext cx="8656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i="1" dirty="0"/>
              <a:t>Fonte: Censo Agropecuário, 1995/96; </a:t>
            </a:r>
            <a:r>
              <a:rPr lang="pt-BR" altLang="pt-BR" sz="2000" b="1" i="1" dirty="0" smtClean="0"/>
              <a:t>2006; Fundação Getúlio Vargas.</a:t>
            </a:r>
          </a:p>
          <a:p>
            <a:pPr eaLnBrk="1" hangingPunct="1"/>
            <a:r>
              <a:rPr lang="pt-BR" altLang="pt-BR" sz="2000" b="1" i="1" dirty="0"/>
              <a:t> </a:t>
            </a:r>
            <a:r>
              <a:rPr lang="pt-BR" altLang="pt-BR" sz="2000" b="1" i="1" dirty="0" smtClean="0"/>
              <a:t>          </a:t>
            </a:r>
            <a:r>
              <a:rPr lang="pt-BR" altLang="pt-BR" sz="2000" b="1" i="1" baseline="30000" dirty="0" smtClean="0"/>
              <a:t> </a:t>
            </a:r>
            <a:r>
              <a:rPr lang="pt-BR" altLang="en-US" sz="2000" b="1" baseline="30000" dirty="0" smtClean="0"/>
              <a:t>(*)</a:t>
            </a:r>
            <a:r>
              <a:rPr lang="en-US" altLang="en-US" sz="2000" b="1" i="1" dirty="0" smtClean="0"/>
              <a:t>, ≈ </a:t>
            </a:r>
            <a:endParaRPr lang="en-US" altLang="en-US" sz="20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 rot="5400000">
            <a:off x="5685269" y="2844700"/>
            <a:ext cx="4427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2400" b="1" dirty="0" smtClean="0">
                <a:solidFill>
                  <a:srgbClr val="FF0000"/>
                </a:solidFill>
              </a:rPr>
              <a:t>+ Área degradada (&gt; 40M-Ha)</a:t>
            </a:r>
            <a:endParaRPr lang="pt-B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332656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Observação: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Introdução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setor de produção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agropecuária, constitui um componente “chave” na 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transição </a:t>
            </a:r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e equalização para 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as classes de renda mais </a:t>
            </a:r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elevadas;</a:t>
            </a:r>
          </a:p>
          <a:p>
            <a:endParaRPr lang="pt-BR" altLang="en-U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. Políticas 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públicas direcionadas para a produção são adequadas para as classes A/</a:t>
            </a:r>
            <a:r>
              <a:rPr lang="pt-BR" altLang="en-US" sz="2400" b="1" dirty="0" err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 e C. Entretanto, não adequadas para grande parcela da classe </a:t>
            </a:r>
            <a:r>
              <a:rPr lang="pt-BR" altLang="en-US" sz="2400" b="1" dirty="0" err="1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/E;</a:t>
            </a:r>
          </a:p>
          <a:p>
            <a:endParaRPr lang="pt-BR" altLang="en-US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pt-BR" sz="2400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rogramas atuais não possuem a habilidade de alcançar, no formato apropriado, os segmentos de classes de renda mais vulneráveis ​​em áreas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rurais;</a:t>
            </a:r>
            <a:endParaRPr lang="pt-BR" alt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pt-BR" sz="2400" b="1" dirty="0">
              <a:latin typeface="Arial" charset="0"/>
              <a:ea typeface="Arial" charset="0"/>
              <a:cs typeface="Arial" charset="0"/>
            </a:endParaRP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73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3326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Observação: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tecnologia, isoladamente,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salvará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agricultores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das classes de renda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/E e reduzirá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desigualdade, 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menos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seja equalizada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como: saúde humana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educação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alta qualidade,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segurança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alimentar,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ambiente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valor de mercado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charset="0"/>
              <a:ea typeface="Arial" charset="0"/>
              <a:cs typeface="Arial" charset="0"/>
            </a:endParaRP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86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82361"/>
            <a:ext cx="874951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Comentário sobre o Marco Legal: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Recuperar, intensificar e equalizar os investimentos em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C&amp;T do Brasil, 9ª economia mundial;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Implementar mecanismos para efetiva introdução de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tecnologia nas diferentes classes de renda, na estrutura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da produção agropecuária, no formato adequado;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Intensificar e expandir o escopo do arcabouço de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sustentação regulatória para atividades de inovação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geradas pelo setor público e privado;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Gerar políticas públicas com habilidade de intensificar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articipação do 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setor </a:t>
            </a:r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privado na inclusão da classe </a:t>
            </a:r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de </a:t>
            </a:r>
            <a:endParaRPr lang="pt-BR" alt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pt-BR" alt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en-US" sz="2400" b="1" dirty="0" smtClean="0">
                <a:latin typeface="Arial" charset="0"/>
                <a:ea typeface="Arial" charset="0"/>
                <a:cs typeface="Arial" charset="0"/>
              </a:rPr>
              <a:t> renda D/E no mercado, no formato adequado.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022" y="2695560"/>
            <a:ext cx="91189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intensificar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competividade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da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agropecuária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no FUTURO,</a:t>
            </a:r>
          </a:p>
          <a:p>
            <a:pPr algn="ctr"/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equer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política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pública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operacional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HOJE.</a:t>
            </a:r>
          </a:p>
          <a:p>
            <a:pPr algn="ctr"/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22003</TotalTime>
  <Words>521</Words>
  <Application>Microsoft Office PowerPoint</Application>
  <PresentationFormat>Apresentação na tela (4:3)</PresentationFormat>
  <Paragraphs>148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Times New Roman</vt:lpstr>
      <vt:lpstr>Univers</vt:lpstr>
      <vt:lpstr>Tema do Office</vt:lpstr>
      <vt:lpstr>Senado Federal  Comissão de Agricultura e Reforma Agrária   audiência pública 28/11/2017  Academia Brasileira de Ciências  Elibio Rech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Integrases target elements for DNA invertion resulting gene regulation in plant protoplasts.</dc:title>
  <dc:creator>Marcos Braga</dc:creator>
  <cp:lastModifiedBy>Stephany Gois Lino</cp:lastModifiedBy>
  <cp:revision>467</cp:revision>
  <dcterms:created xsi:type="dcterms:W3CDTF">2017-05-09T13:17:52Z</dcterms:created>
  <dcterms:modified xsi:type="dcterms:W3CDTF">2017-11-27T11:53:07Z</dcterms:modified>
</cp:coreProperties>
</file>