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5" r:id="rId1"/>
  </p:sldMasterIdLst>
  <p:notesMasterIdLst>
    <p:notesMasterId r:id="rId8"/>
  </p:notesMasterIdLst>
  <p:handoutMasterIdLst>
    <p:handoutMasterId r:id="rId9"/>
  </p:handoutMasterIdLst>
  <p:sldIdLst>
    <p:sldId id="4125" r:id="rId2"/>
    <p:sldId id="333" r:id="rId3"/>
    <p:sldId id="4122" r:id="rId4"/>
    <p:sldId id="744" r:id="rId5"/>
    <p:sldId id="4126" r:id="rId6"/>
    <p:sldId id="4002" r:id="rId7"/>
  </p:sldIdLst>
  <p:sldSz cx="12192000" cy="6858000"/>
  <p:notesSz cx="6794500" cy="9906000"/>
  <p:defaultTextStyle>
    <a:defPPr>
      <a:defRPr lang="pt-BR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83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abriel" initials="G" lastIdx="74" clrIdx="0"/>
  <p:cmAuthor id="1" name="Gabriel Ervilha" initials="GE" lastIdx="34" clrIdx="1"/>
  <p:cmAuthor id="2" name="Fernanda de Souza Lima da Costa e Silva" initials="FdSLdCeS" lastIdx="8" clrIdx="2"/>
  <p:cmAuthor id="3" name="Monica Monteiro" initials="MM" lastIdx="2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8AFA6"/>
    <a:srgbClr val="163D8C"/>
    <a:srgbClr val="0E903D"/>
    <a:srgbClr val="1E428B"/>
    <a:srgbClr val="EC7829"/>
    <a:srgbClr val="094686"/>
    <a:srgbClr val="2B5F96"/>
    <a:srgbClr val="0E8D3C"/>
    <a:srgbClr val="65B3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Estilo Claro 1 - Ênfase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8D230F3-CF80-4859-8CE7-A43EE81993B5}" styleName="Estilo Claro 1 - Ênfase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07" autoAdjust="0"/>
    <p:restoredTop sz="95226" autoAdjust="0"/>
  </p:normalViewPr>
  <p:slideViewPr>
    <p:cSldViewPr snapToGrid="0">
      <p:cViewPr varScale="1">
        <p:scale>
          <a:sx n="86" d="100"/>
          <a:sy n="86" d="100"/>
        </p:scale>
        <p:origin x="978" y="90"/>
      </p:cViewPr>
      <p:guideLst>
        <p:guide orient="horz" pos="2183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7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handoutMaster" Target="handoutMasters/handout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35092F14-4EA2-4707-8DAA-2EB89802C32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45B6981-2B9A-410F-AF61-545C1D47684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7FBC25-7EE0-40D7-B8C4-B6D801F68922}" type="datetimeFigureOut">
              <a:rPr lang="pt-BR" smtClean="0"/>
              <a:pPr/>
              <a:t>30/05/2023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C3F72678-A991-47AC-A906-D292E57A068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70AFA0FE-1C16-4E79-AABF-2E1A36EA68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5E1BE4-4DEA-4944-AB28-0B54F7C11FF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11331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67CFB9-5951-4992-96D7-E414957DA221}" type="datetimeFigureOut">
              <a:rPr lang="pt-BR" smtClean="0"/>
              <a:pPr/>
              <a:t>30/05/2023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68B1CB-06F0-4EF3-B58F-D7B00E25312A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21654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jpeg"/><Relationship Id="rId9" Type="http://schemas.openxmlformats.org/officeDocument/2006/relationships/image" Target="../media/image9.svg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3.png"/><Relationship Id="rId7" Type="http://schemas.openxmlformats.org/officeDocument/2006/relationships/image" Target="../media/image11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10.jpeg"/><Relationship Id="rId9" Type="http://schemas.openxmlformats.org/officeDocument/2006/relationships/image" Target="../media/image13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7" Type="http://schemas.openxmlformats.org/officeDocument/2006/relationships/image" Target="../media/image6.sv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3.png"/><Relationship Id="rId4" Type="http://schemas.openxmlformats.org/officeDocument/2006/relationships/image" Target="../media/image6.svg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09664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5" y="6167652"/>
            <a:ext cx="8828095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lvl="0"/>
            <a:r>
              <a:rPr lang="pt-BR" sz="1100" dirty="0"/>
              <a:t>CLASSIFICAÇÃO: Documento controlado	RESTRIÇÃO DE ACESSO: </a:t>
            </a:r>
            <a:r>
              <a:rPr lang="pt-BR" sz="1100" dirty="0" err="1"/>
              <a:t>xxxx</a:t>
            </a:r>
            <a:r>
              <a:rPr lang="pt-BR" sz="1100" dirty="0"/>
              <a:t>	UNIDADE GESTORA: XX/XXXX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ABFD-9681-0B42-9CF1-BD15F5695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54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2350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1"/>
            <a:ext cx="4732109" cy="1677113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58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1"/>
            <a:ext cx="4732109" cy="1677113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932E600-9519-C4C9-D393-AAB01FB5D4A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86330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E0224B5-B074-0AB9-EF5B-86F6C82E7D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3077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6774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7064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F294D870-0CE4-B7FC-84E3-CCA25CAD85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55593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>
            <a:off x="3885" y="4568"/>
            <a:ext cx="1453439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713598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3798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">
            <a:extLst>
              <a:ext uri="{FF2B5EF4-FFF2-40B4-BE49-F238E27FC236}">
                <a16:creationId xmlns:a16="http://schemas.microsoft.com/office/drawing/2014/main" id="{97D6106A-0DC7-064B-1D48-346E36485E96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2" name="Imagem 5">
            <a:extLst>
              <a:ext uri="{FF2B5EF4-FFF2-40B4-BE49-F238E27FC236}">
                <a16:creationId xmlns:a16="http://schemas.microsoft.com/office/drawing/2014/main" id="{1997ECB7-0C2D-0044-2DA2-A46FED06D52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15" name="Imagem 12">
            <a:extLst>
              <a:ext uri="{FF2B5EF4-FFF2-40B4-BE49-F238E27FC236}">
                <a16:creationId xmlns:a16="http://schemas.microsoft.com/office/drawing/2014/main" id="{35B51371-4B08-49AA-D9A7-CCDCFAFDD9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  <p:pic>
        <p:nvPicPr>
          <p:cNvPr id="3" name="Imagem 2" descr="Moinho de vento de metal&#10;&#10;Descrição gerada automaticamente com confiança média">
            <a:extLst>
              <a:ext uri="{FF2B5EF4-FFF2-40B4-BE49-F238E27FC236}">
                <a16:creationId xmlns:a16="http://schemas.microsoft.com/office/drawing/2014/main" id="{409D4B29-0170-E612-1721-F9B7B6630A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832" t="-3251" r="38762" b="3251"/>
          <a:stretch/>
        </p:blipFill>
        <p:spPr>
          <a:xfrm>
            <a:off x="-3387158" y="-2006917"/>
            <a:ext cx="8127970" cy="7617142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Gráfico 4">
            <a:extLst>
              <a:ext uri="{FF2B5EF4-FFF2-40B4-BE49-F238E27FC236}">
                <a16:creationId xmlns:a16="http://schemas.microsoft.com/office/drawing/2014/main" id="{22E6C50B-DB8D-CA10-21B4-EA31F0ED117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5740" y="0"/>
            <a:ext cx="4293326" cy="6481089"/>
          </a:xfrm>
          <a:prstGeom prst="rect">
            <a:avLst/>
          </a:prstGeom>
        </p:spPr>
      </p:pic>
      <p:pic>
        <p:nvPicPr>
          <p:cNvPr id="6" name="Imagem 5" descr="Ponte sobre rio&#10;&#10;Descrição gerada automaticamente com confiança média">
            <a:extLst>
              <a:ext uri="{FF2B5EF4-FFF2-40B4-BE49-F238E27FC236}">
                <a16:creationId xmlns:a16="http://schemas.microsoft.com/office/drawing/2014/main" id="{E778B6E3-C811-DC30-EBD3-C462D831DE4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0" t="21531" r="220" b="-21531"/>
          <a:stretch/>
        </p:blipFill>
        <p:spPr>
          <a:xfrm>
            <a:off x="6010276" y="4304550"/>
            <a:ext cx="8168616" cy="7087725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11" name="Gráfico 16">
            <a:extLst>
              <a:ext uri="{FF2B5EF4-FFF2-40B4-BE49-F238E27FC236}">
                <a16:creationId xmlns:a16="http://schemas.microsoft.com/office/drawing/2014/main" id="{8DB62D89-D3C9-B151-1953-3CB1B1B1879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7264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50302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674238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4389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011371ED-58E2-0B98-9545-90EA87797E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572748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áfico 3">
            <a:extLst>
              <a:ext uri="{FF2B5EF4-FFF2-40B4-BE49-F238E27FC236}">
                <a16:creationId xmlns:a16="http://schemas.microsoft.com/office/drawing/2014/main" id="{46D9F7AA-71BF-68B5-09CE-0FAD5F459A7C}"/>
              </a:ext>
            </a:extLst>
          </p:cNvPr>
          <p:cNvSpPr/>
          <p:nvPr userDrawn="1"/>
        </p:nvSpPr>
        <p:spPr>
          <a:xfrm rot="10800000" flipH="1">
            <a:off x="10688306" y="0"/>
            <a:ext cx="1531830" cy="509781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040996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86274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3">
            <a:extLst>
              <a:ext uri="{FF2B5EF4-FFF2-40B4-BE49-F238E27FC236}">
                <a16:creationId xmlns:a16="http://schemas.microsoft.com/office/drawing/2014/main" id="{A8553C89-634E-0559-C9C4-467A605D6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3874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3">
            <a:extLst>
              <a:ext uri="{FF2B5EF4-FFF2-40B4-BE49-F238E27FC236}">
                <a16:creationId xmlns:a16="http://schemas.microsoft.com/office/drawing/2014/main" id="{A8553C89-634E-0559-C9C4-467A605D6F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 dirty="0"/>
          </a:p>
        </p:txBody>
      </p:sp>
      <p:sp>
        <p:nvSpPr>
          <p:cNvPr id="4" name="Gráfico 3">
            <a:extLst>
              <a:ext uri="{FF2B5EF4-FFF2-40B4-BE49-F238E27FC236}">
                <a16:creationId xmlns:a16="http://schemas.microsoft.com/office/drawing/2014/main" id="{300C15AE-C18D-4467-1CC4-DD7670DF87DE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7360073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 dirty="0"/>
          </a:p>
        </p:txBody>
      </p:sp>
      <p:sp>
        <p:nvSpPr>
          <p:cNvPr id="2" name="Gráfico 3">
            <a:extLst>
              <a:ext uri="{FF2B5EF4-FFF2-40B4-BE49-F238E27FC236}">
                <a16:creationId xmlns:a16="http://schemas.microsoft.com/office/drawing/2014/main" id="{9897D4F6-0678-D2D0-A352-E0191A223987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22372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10002416" y="0"/>
            <a:ext cx="2189584" cy="1026367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ráfico 34">
            <a:extLst>
              <a:ext uri="{FF2B5EF4-FFF2-40B4-BE49-F238E27FC236}">
                <a16:creationId xmlns:a16="http://schemas.microsoft.com/office/drawing/2014/main" id="{5184C808-45FE-557B-8CE6-40796962931D}"/>
              </a:ext>
            </a:extLst>
          </p:cNvPr>
          <p:cNvSpPr/>
          <p:nvPr userDrawn="1"/>
        </p:nvSpPr>
        <p:spPr>
          <a:xfrm rot="10800000">
            <a:off x="0" y="5536656"/>
            <a:ext cx="1365158" cy="1330218"/>
          </a:xfrm>
          <a:custGeom>
            <a:avLst/>
            <a:gdLst>
              <a:gd name="connsiteX0" fmla="*/ 3667125 w 3667125"/>
              <a:gd name="connsiteY0" fmla="*/ 0 h 3686079"/>
              <a:gd name="connsiteX1" fmla="*/ 0 w 3667125"/>
              <a:gd name="connsiteY1" fmla="*/ 0 h 3686079"/>
              <a:gd name="connsiteX2" fmla="*/ 3667125 w 3667125"/>
              <a:gd name="connsiteY2" fmla="*/ 3686080 h 3686079"/>
              <a:gd name="connsiteX3" fmla="*/ 3667125 w 3667125"/>
              <a:gd name="connsiteY3" fmla="*/ 0 h 368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67125" h="3686079">
                <a:moveTo>
                  <a:pt x="3667125" y="0"/>
                </a:moveTo>
                <a:lnTo>
                  <a:pt x="0" y="0"/>
                </a:lnTo>
                <a:cubicBezTo>
                  <a:pt x="0" y="2029492"/>
                  <a:pt x="1640110" y="3675793"/>
                  <a:pt x="3667125" y="3686080"/>
                </a:cubicBezTo>
                <a:lnTo>
                  <a:pt x="3667125" y="0"/>
                </a:lnTo>
                <a:close/>
              </a:path>
            </a:pathLst>
          </a:custGeom>
          <a:gradFill flip="none" rotWithShape="1">
            <a:gsLst>
              <a:gs pos="0">
                <a:srgbClr val="1E428B"/>
              </a:gs>
              <a:gs pos="100000">
                <a:srgbClr val="009933"/>
              </a:gs>
            </a:gsLst>
            <a:lin ang="8100000" scaled="1"/>
            <a:tileRect/>
          </a:gradFill>
          <a:ln w="9525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t-BR" sz="1351" dirty="0"/>
          </a:p>
        </p:txBody>
      </p:sp>
    </p:spTree>
    <p:extLst>
      <p:ext uri="{BB962C8B-B14F-4D97-AF65-F5344CB8AC3E}">
        <p14:creationId xmlns:p14="http://schemas.microsoft.com/office/powerpoint/2010/main" val="36545855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759CB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1881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rgbClr val="009933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1046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007F4760-DCB9-D4FB-C7A7-ECD63B7AD4DF}"/>
              </a:ext>
            </a:extLst>
          </p:cNvPr>
          <p:cNvSpPr/>
          <p:nvPr userDrawn="1"/>
        </p:nvSpPr>
        <p:spPr>
          <a:xfrm>
            <a:off x="-76200" y="-33145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5" name="Imagem 5">
            <a:extLst>
              <a:ext uri="{FF2B5EF4-FFF2-40B4-BE49-F238E27FC236}">
                <a16:creationId xmlns:a16="http://schemas.microsoft.com/office/drawing/2014/main" id="{FD0460BA-F107-69F7-2490-807E4903149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6" name="Imagem 12">
            <a:extLst>
              <a:ext uri="{FF2B5EF4-FFF2-40B4-BE49-F238E27FC236}">
                <a16:creationId xmlns:a16="http://schemas.microsoft.com/office/drawing/2014/main" id="{3588A11F-0055-947A-4ECE-BB45FB8E118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  <p:pic>
        <p:nvPicPr>
          <p:cNvPr id="10" name="Imagem 9" descr="Floresta com árvores e água ao fundo&#10;&#10;Descrição gerada automaticamente">
            <a:extLst>
              <a:ext uri="{FF2B5EF4-FFF2-40B4-BE49-F238E27FC236}">
                <a16:creationId xmlns:a16="http://schemas.microsoft.com/office/drawing/2014/main" id="{E0BC5AB6-C43A-24A0-DA7E-AF26FB4698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4" t="36769" r="34" b="-36769"/>
          <a:stretch/>
        </p:blipFill>
        <p:spPr>
          <a:xfrm>
            <a:off x="6096000" y="4180200"/>
            <a:ext cx="8674096" cy="7809166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4" name="Gráfico 16">
            <a:extLst>
              <a:ext uri="{FF2B5EF4-FFF2-40B4-BE49-F238E27FC236}">
                <a16:creationId xmlns:a16="http://schemas.microsoft.com/office/drawing/2014/main" id="{F072B81E-6979-DDED-BC6B-0177BE101823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  <p:pic>
        <p:nvPicPr>
          <p:cNvPr id="16" name="Imagem 15" descr="Mulher segurando brócolis&#10;&#10;Descrição gerada automaticamente">
            <a:extLst>
              <a:ext uri="{FF2B5EF4-FFF2-40B4-BE49-F238E27FC236}">
                <a16:creationId xmlns:a16="http://schemas.microsoft.com/office/drawing/2014/main" id="{E8F90024-3DFE-5104-BDE4-8E7B7C40786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45" t="4622" r="12289" b="1385"/>
          <a:stretch/>
        </p:blipFill>
        <p:spPr>
          <a:xfrm>
            <a:off x="-3308655" y="-2436882"/>
            <a:ext cx="8029575" cy="7895995"/>
          </a:xfrm>
          <a:prstGeom prst="ellipse">
            <a:avLst/>
          </a:prstGeom>
          <a:ln w="63500" cap="rnd">
            <a:noFill/>
          </a:ln>
          <a:effectLst/>
        </p:spPr>
      </p:pic>
      <p:pic>
        <p:nvPicPr>
          <p:cNvPr id="8" name="Gráfico 4">
            <a:extLst>
              <a:ext uri="{FF2B5EF4-FFF2-40B4-BE49-F238E27FC236}">
                <a16:creationId xmlns:a16="http://schemas.microsoft.com/office/drawing/2014/main" id="{C57955D2-00EF-E1EE-55E1-B2C3BD95BD5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61210" y="-33145"/>
            <a:ext cx="4293326" cy="6481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0467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rma Livre: Forma 1">
            <a:extLst>
              <a:ext uri="{FF2B5EF4-FFF2-40B4-BE49-F238E27FC236}">
                <a16:creationId xmlns:a16="http://schemas.microsoft.com/office/drawing/2014/main" id="{04B9F141-DB4E-355E-BFA2-DD832678852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8" name="Gráfico 3">
            <a:extLst>
              <a:ext uri="{FF2B5EF4-FFF2-40B4-BE49-F238E27FC236}">
                <a16:creationId xmlns:a16="http://schemas.microsoft.com/office/drawing/2014/main" id="{A74BD9A7-D68F-D0C9-43F1-4A39797057AD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09608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564542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1E428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25535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2264455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D44F0145-63BF-A513-DE1F-F141DA13C96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3" name="Gráfico 18">
            <a:extLst>
              <a:ext uri="{FF2B5EF4-FFF2-40B4-BE49-F238E27FC236}">
                <a16:creationId xmlns:a16="http://schemas.microsoft.com/office/drawing/2014/main" id="{7A58874C-DE8A-92C7-5BF7-3E33B67CCDCC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93918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" name="Gráfico 18">
            <a:extLst>
              <a:ext uri="{FF2B5EF4-FFF2-40B4-BE49-F238E27FC236}">
                <a16:creationId xmlns:a16="http://schemas.microsoft.com/office/drawing/2014/main" id="{2FB2DFC2-25B0-EEFF-519F-7976AF338D4E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B62C57CB-E045-AD6E-03A7-0B201A4FAF7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3469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Gráfico 18">
            <a:extLst>
              <a:ext uri="{FF2B5EF4-FFF2-40B4-BE49-F238E27FC236}">
                <a16:creationId xmlns:a16="http://schemas.microsoft.com/office/drawing/2014/main" id="{BCCE26D5-D425-C649-4DEF-2C12B372757F}"/>
              </a:ext>
            </a:extLst>
          </p:cNvPr>
          <p:cNvSpPr/>
          <p:nvPr userDrawn="1"/>
        </p:nvSpPr>
        <p:spPr>
          <a:xfrm flipH="1">
            <a:off x="6002566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1E428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903A062C-081E-C716-2256-43812B9B838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7532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rma Livre: Forma 1">
            <a:extLst>
              <a:ext uri="{FF2B5EF4-FFF2-40B4-BE49-F238E27FC236}">
                <a16:creationId xmlns:a16="http://schemas.microsoft.com/office/drawing/2014/main" id="{7DDB5A5B-950F-8FFE-3D72-226EF9197A1C}"/>
              </a:ext>
            </a:extLst>
          </p:cNvPr>
          <p:cNvSpPr/>
          <p:nvPr userDrawn="1"/>
        </p:nvSpPr>
        <p:spPr>
          <a:xfrm>
            <a:off x="-1" y="1"/>
            <a:ext cx="10000359" cy="6872524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  <a:gd name="connsiteX0" fmla="*/ 0 w 782447"/>
              <a:gd name="connsiteY0" fmla="*/ 0 h 782447"/>
              <a:gd name="connsiteX1" fmla="*/ 396813 w 782447"/>
              <a:gd name="connsiteY1" fmla="*/ 1656 h 782447"/>
              <a:gd name="connsiteX2" fmla="*/ 782447 w 782447"/>
              <a:gd name="connsiteY2" fmla="*/ 782447 h 782447"/>
              <a:gd name="connsiteX3" fmla="*/ 0 w 782447"/>
              <a:gd name="connsiteY3" fmla="*/ 782447 h 782447"/>
              <a:gd name="connsiteX4" fmla="*/ 0 w 782447"/>
              <a:gd name="connsiteY4" fmla="*/ 0 h 782447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  <a:gd name="connsiteX0" fmla="*/ 0 w 641793"/>
              <a:gd name="connsiteY0" fmla="*/ 0 h 784103"/>
              <a:gd name="connsiteX1" fmla="*/ 396813 w 641793"/>
              <a:gd name="connsiteY1" fmla="*/ 1656 h 784103"/>
              <a:gd name="connsiteX2" fmla="*/ 641793 w 641793"/>
              <a:gd name="connsiteY2" fmla="*/ 784103 h 784103"/>
              <a:gd name="connsiteX3" fmla="*/ 0 w 641793"/>
              <a:gd name="connsiteY3" fmla="*/ 782447 h 784103"/>
              <a:gd name="connsiteX4" fmla="*/ 0 w 641793"/>
              <a:gd name="connsiteY4" fmla="*/ 0 h 784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1793" h="784103">
                <a:moveTo>
                  <a:pt x="0" y="0"/>
                </a:moveTo>
                <a:lnTo>
                  <a:pt x="396813" y="1656"/>
                </a:lnTo>
                <a:cubicBezTo>
                  <a:pt x="364833" y="133306"/>
                  <a:pt x="385946" y="650797"/>
                  <a:pt x="641793" y="784103"/>
                </a:cubicBezTo>
                <a:lnTo>
                  <a:pt x="0" y="782447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5" name="Gráfico 18">
            <a:extLst>
              <a:ext uri="{FF2B5EF4-FFF2-40B4-BE49-F238E27FC236}">
                <a16:creationId xmlns:a16="http://schemas.microsoft.com/office/drawing/2014/main" id="{4779DC56-65A9-2BE1-E17F-12971AD6BB94}"/>
              </a:ext>
            </a:extLst>
          </p:cNvPr>
          <p:cNvSpPr/>
          <p:nvPr userDrawn="1"/>
        </p:nvSpPr>
        <p:spPr>
          <a:xfrm flipH="1">
            <a:off x="6017080" y="-154145"/>
            <a:ext cx="4261872" cy="7104861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2135A0B-84CD-7EEC-6BE6-313FFC6DD68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2098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81920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E80BD6F5-3030-2CCC-0DE4-955876B9C1D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506" b="9506"/>
          <a:stretch/>
        </p:blipFill>
        <p:spPr>
          <a:xfrm>
            <a:off x="0" y="-5539"/>
            <a:ext cx="7171505" cy="6892830"/>
          </a:xfrm>
          <a:prstGeom prst="rect">
            <a:avLst/>
          </a:prstGeom>
        </p:spPr>
      </p:pic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>
            <a:off x="3246467" y="-5539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089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604060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3">
            <a:extLst>
              <a:ext uri="{FF2B5EF4-FFF2-40B4-BE49-F238E27FC236}">
                <a16:creationId xmlns:a16="http://schemas.microsoft.com/office/drawing/2014/main" id="{6BA52EB2-3D5A-3EA3-BD6A-476B57A72348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0" name="Gráfico 16">
            <a:extLst>
              <a:ext uri="{FF2B5EF4-FFF2-40B4-BE49-F238E27FC236}">
                <a16:creationId xmlns:a16="http://schemas.microsoft.com/office/drawing/2014/main" id="{493C67B4-F165-4598-1B52-365BFB0942F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419461" y="4570725"/>
            <a:ext cx="5772538" cy="2374359"/>
          </a:xfrm>
          <a:prstGeom prst="rect">
            <a:avLst/>
          </a:prstGeom>
        </p:spPr>
      </p:pic>
      <p:pic>
        <p:nvPicPr>
          <p:cNvPr id="11" name="Imagem 5">
            <a:extLst>
              <a:ext uri="{FF2B5EF4-FFF2-40B4-BE49-F238E27FC236}">
                <a16:creationId xmlns:a16="http://schemas.microsoft.com/office/drawing/2014/main" id="{A49D7E52-491A-9AD7-D345-A99016FAFA5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4834795" cy="6858000"/>
          </a:xfrm>
          <a:prstGeom prst="rect">
            <a:avLst/>
          </a:prstGeom>
        </p:spPr>
      </p:pic>
      <p:pic>
        <p:nvPicPr>
          <p:cNvPr id="12" name="Imagem 12">
            <a:extLst>
              <a:ext uri="{FF2B5EF4-FFF2-40B4-BE49-F238E27FC236}">
                <a16:creationId xmlns:a16="http://schemas.microsoft.com/office/drawing/2014/main" id="{164F0AD1-888B-C437-3F92-9C930ACC8074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681"/>
            <a:ext cx="1628350" cy="336147"/>
          </a:xfrm>
          <a:prstGeom prst="rect">
            <a:avLst/>
          </a:prstGeom>
        </p:spPr>
      </p:pic>
      <p:pic>
        <p:nvPicPr>
          <p:cNvPr id="14" name="Gráfico 4">
            <a:extLst>
              <a:ext uri="{FF2B5EF4-FFF2-40B4-BE49-F238E27FC236}">
                <a16:creationId xmlns:a16="http://schemas.microsoft.com/office/drawing/2014/main" id="{1231B30B-872A-49F6-E932-4C47A9820E4C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-1" y="-33145"/>
            <a:ext cx="4401519" cy="6644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983420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65B32E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53275525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974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13402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759CB8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8546696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FBDA687F-5F96-E87C-BF0C-14CDDE915EF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  <p:sp>
        <p:nvSpPr>
          <p:cNvPr id="5" name="Chord 4">
            <a:extLst>
              <a:ext uri="{FF2B5EF4-FFF2-40B4-BE49-F238E27FC236}">
                <a16:creationId xmlns:a16="http://schemas.microsoft.com/office/drawing/2014/main" id="{BD7C8101-3507-3EC0-6A0A-8FAF588EDAC6}"/>
              </a:ext>
            </a:extLst>
          </p:cNvPr>
          <p:cNvSpPr/>
          <p:nvPr userDrawn="1"/>
        </p:nvSpPr>
        <p:spPr>
          <a:xfrm rot="13400526">
            <a:off x="-1405533" y="-1617675"/>
            <a:ext cx="6034712" cy="8497890"/>
          </a:xfrm>
          <a:custGeom>
            <a:avLst/>
            <a:gdLst>
              <a:gd name="connsiteX0" fmla="*/ 7685954 w 8834375"/>
              <a:gd name="connsiteY0" fmla="*/ 8128700 h 9719866"/>
              <a:gd name="connsiteX1" fmla="*/ 3100279 w 8834375"/>
              <a:gd name="connsiteY1" fmla="*/ 9498858 h 9719866"/>
              <a:gd name="connsiteX2" fmla="*/ 98605 w 8834375"/>
              <a:gd name="connsiteY2" fmla="*/ 5881073 h 9719866"/>
              <a:gd name="connsiteX3" fmla="*/ 1283521 w 8834375"/>
              <a:gd name="connsiteY3" fmla="*/ 1434750 h 9719866"/>
              <a:gd name="connsiteX4" fmla="*/ 7685954 w 8834375"/>
              <a:gd name="connsiteY4" fmla="*/ 8128700 h 9719866"/>
              <a:gd name="connsiteX0" fmla="*/ 7686031 w 7686031"/>
              <a:gd name="connsiteY0" fmla="*/ 6693950 h 8285287"/>
              <a:gd name="connsiteX1" fmla="*/ 3100357 w 7686031"/>
              <a:gd name="connsiteY1" fmla="*/ 8064108 h 8285287"/>
              <a:gd name="connsiteX2" fmla="*/ 98682 w 7686031"/>
              <a:gd name="connsiteY2" fmla="*/ 4446323 h 8285287"/>
              <a:gd name="connsiteX3" fmla="*/ 1283598 w 7686031"/>
              <a:gd name="connsiteY3" fmla="*/ 0 h 8285287"/>
              <a:gd name="connsiteX4" fmla="*/ 7686031 w 7686031"/>
              <a:gd name="connsiteY4" fmla="*/ 6693950 h 8285287"/>
              <a:gd name="connsiteX0" fmla="*/ 7686031 w 7686031"/>
              <a:gd name="connsiteY0" fmla="*/ 6693950 h 8304000"/>
              <a:gd name="connsiteX1" fmla="*/ 3121632 w 7686031"/>
              <a:gd name="connsiteY1" fmla="*/ 8086651 h 8304000"/>
              <a:gd name="connsiteX2" fmla="*/ 98682 w 7686031"/>
              <a:gd name="connsiteY2" fmla="*/ 4446323 h 8304000"/>
              <a:gd name="connsiteX3" fmla="*/ 1283598 w 7686031"/>
              <a:gd name="connsiteY3" fmla="*/ 0 h 8304000"/>
              <a:gd name="connsiteX4" fmla="*/ 7686031 w 7686031"/>
              <a:gd name="connsiteY4" fmla="*/ 6693950 h 8304000"/>
              <a:gd name="connsiteX0" fmla="*/ 6080432 w 6080432"/>
              <a:gd name="connsiteY0" fmla="*/ 4970056 h 8089700"/>
              <a:gd name="connsiteX1" fmla="*/ 3121632 w 6080432"/>
              <a:gd name="connsiteY1" fmla="*/ 8086651 h 8089700"/>
              <a:gd name="connsiteX2" fmla="*/ 98682 w 6080432"/>
              <a:gd name="connsiteY2" fmla="*/ 4446323 h 8089700"/>
              <a:gd name="connsiteX3" fmla="*/ 1283598 w 6080432"/>
              <a:gd name="connsiteY3" fmla="*/ 0 h 8089700"/>
              <a:gd name="connsiteX4" fmla="*/ 6080432 w 6080432"/>
              <a:gd name="connsiteY4" fmla="*/ 4970056 h 8089700"/>
              <a:gd name="connsiteX0" fmla="*/ 6080432 w 6080432"/>
              <a:gd name="connsiteY0" fmla="*/ 4970056 h 8089573"/>
              <a:gd name="connsiteX1" fmla="*/ 3121632 w 6080432"/>
              <a:gd name="connsiteY1" fmla="*/ 8086651 h 8089573"/>
              <a:gd name="connsiteX2" fmla="*/ 98682 w 6080432"/>
              <a:gd name="connsiteY2" fmla="*/ 4446323 h 8089573"/>
              <a:gd name="connsiteX3" fmla="*/ 1283598 w 6080432"/>
              <a:gd name="connsiteY3" fmla="*/ 0 h 8089573"/>
              <a:gd name="connsiteX4" fmla="*/ 6080432 w 6080432"/>
              <a:gd name="connsiteY4" fmla="*/ 4970056 h 8089573"/>
              <a:gd name="connsiteX0" fmla="*/ 6080432 w 6080432"/>
              <a:gd name="connsiteY0" fmla="*/ 4970056 h 7985124"/>
              <a:gd name="connsiteX1" fmla="*/ 2916353 w 6080432"/>
              <a:gd name="connsiteY1" fmla="*/ 7982038 h 7985124"/>
              <a:gd name="connsiteX2" fmla="*/ 98682 w 6080432"/>
              <a:gd name="connsiteY2" fmla="*/ 4446323 h 7985124"/>
              <a:gd name="connsiteX3" fmla="*/ 1283598 w 6080432"/>
              <a:gd name="connsiteY3" fmla="*/ 0 h 7985124"/>
              <a:gd name="connsiteX4" fmla="*/ 6080432 w 6080432"/>
              <a:gd name="connsiteY4" fmla="*/ 4970056 h 7985124"/>
              <a:gd name="connsiteX0" fmla="*/ 6080432 w 6080432"/>
              <a:gd name="connsiteY0" fmla="*/ 4970056 h 8100133"/>
              <a:gd name="connsiteX1" fmla="*/ 2916353 w 6080432"/>
              <a:gd name="connsiteY1" fmla="*/ 7982038 h 8100133"/>
              <a:gd name="connsiteX2" fmla="*/ 98682 w 6080432"/>
              <a:gd name="connsiteY2" fmla="*/ 4446323 h 8100133"/>
              <a:gd name="connsiteX3" fmla="*/ 1283598 w 6080432"/>
              <a:gd name="connsiteY3" fmla="*/ 0 h 8100133"/>
              <a:gd name="connsiteX4" fmla="*/ 6080432 w 6080432"/>
              <a:gd name="connsiteY4" fmla="*/ 4970056 h 8100133"/>
              <a:gd name="connsiteX0" fmla="*/ 6080432 w 6080432"/>
              <a:gd name="connsiteY0" fmla="*/ 4970056 h 7992491"/>
              <a:gd name="connsiteX1" fmla="*/ 2916353 w 6080432"/>
              <a:gd name="connsiteY1" fmla="*/ 7982038 h 7992491"/>
              <a:gd name="connsiteX2" fmla="*/ 98682 w 6080432"/>
              <a:gd name="connsiteY2" fmla="*/ 4446323 h 7992491"/>
              <a:gd name="connsiteX3" fmla="*/ 1283598 w 6080432"/>
              <a:gd name="connsiteY3" fmla="*/ 0 h 7992491"/>
              <a:gd name="connsiteX4" fmla="*/ 6080432 w 6080432"/>
              <a:gd name="connsiteY4" fmla="*/ 4970056 h 7992491"/>
              <a:gd name="connsiteX0" fmla="*/ 6080432 w 6080432"/>
              <a:gd name="connsiteY0" fmla="*/ 4970056 h 8321493"/>
              <a:gd name="connsiteX1" fmla="*/ 2588848 w 6080432"/>
              <a:gd name="connsiteY1" fmla="*/ 8312429 h 8321493"/>
              <a:gd name="connsiteX2" fmla="*/ 98682 w 6080432"/>
              <a:gd name="connsiteY2" fmla="*/ 4446323 h 8321493"/>
              <a:gd name="connsiteX3" fmla="*/ 1283598 w 6080432"/>
              <a:gd name="connsiteY3" fmla="*/ 0 h 8321493"/>
              <a:gd name="connsiteX4" fmla="*/ 6080432 w 6080432"/>
              <a:gd name="connsiteY4" fmla="*/ 4970056 h 8321493"/>
              <a:gd name="connsiteX0" fmla="*/ 6080432 w 6080432"/>
              <a:gd name="connsiteY0" fmla="*/ 4970056 h 8413922"/>
              <a:gd name="connsiteX1" fmla="*/ 2588848 w 6080432"/>
              <a:gd name="connsiteY1" fmla="*/ 8312429 h 8413922"/>
              <a:gd name="connsiteX2" fmla="*/ 98682 w 6080432"/>
              <a:gd name="connsiteY2" fmla="*/ 4446323 h 8413922"/>
              <a:gd name="connsiteX3" fmla="*/ 1283598 w 6080432"/>
              <a:gd name="connsiteY3" fmla="*/ 0 h 8413922"/>
              <a:gd name="connsiteX4" fmla="*/ 6080432 w 6080432"/>
              <a:gd name="connsiteY4" fmla="*/ 4970056 h 8413922"/>
              <a:gd name="connsiteX0" fmla="*/ 6080432 w 6080432"/>
              <a:gd name="connsiteY0" fmla="*/ 4970056 h 8313845"/>
              <a:gd name="connsiteX1" fmla="*/ 2588848 w 6080432"/>
              <a:gd name="connsiteY1" fmla="*/ 8312429 h 8313845"/>
              <a:gd name="connsiteX2" fmla="*/ 98682 w 6080432"/>
              <a:gd name="connsiteY2" fmla="*/ 4446323 h 8313845"/>
              <a:gd name="connsiteX3" fmla="*/ 1283598 w 6080432"/>
              <a:gd name="connsiteY3" fmla="*/ 0 h 8313845"/>
              <a:gd name="connsiteX4" fmla="*/ 6080432 w 6080432"/>
              <a:gd name="connsiteY4" fmla="*/ 4970056 h 8313845"/>
              <a:gd name="connsiteX0" fmla="*/ 6080432 w 6080432"/>
              <a:gd name="connsiteY0" fmla="*/ 4970056 h 8314025"/>
              <a:gd name="connsiteX1" fmla="*/ 2588848 w 6080432"/>
              <a:gd name="connsiteY1" fmla="*/ 8312429 h 8314025"/>
              <a:gd name="connsiteX2" fmla="*/ 98682 w 6080432"/>
              <a:gd name="connsiteY2" fmla="*/ 4446323 h 8314025"/>
              <a:gd name="connsiteX3" fmla="*/ 1283598 w 6080432"/>
              <a:gd name="connsiteY3" fmla="*/ 0 h 8314025"/>
              <a:gd name="connsiteX4" fmla="*/ 6080432 w 6080432"/>
              <a:gd name="connsiteY4" fmla="*/ 4970056 h 8314025"/>
              <a:gd name="connsiteX0" fmla="*/ 6037882 w 6037882"/>
              <a:gd name="connsiteY0" fmla="*/ 4924970 h 8314419"/>
              <a:gd name="connsiteX1" fmla="*/ 2588848 w 6037882"/>
              <a:gd name="connsiteY1" fmla="*/ 8312429 h 8314419"/>
              <a:gd name="connsiteX2" fmla="*/ 98682 w 6037882"/>
              <a:gd name="connsiteY2" fmla="*/ 4446323 h 8314419"/>
              <a:gd name="connsiteX3" fmla="*/ 1283598 w 6037882"/>
              <a:gd name="connsiteY3" fmla="*/ 0 h 8314419"/>
              <a:gd name="connsiteX4" fmla="*/ 6037882 w 6037882"/>
              <a:gd name="connsiteY4" fmla="*/ 4924970 h 8314419"/>
              <a:gd name="connsiteX0" fmla="*/ 6037882 w 6037882"/>
              <a:gd name="connsiteY0" fmla="*/ 4924970 h 8420407"/>
              <a:gd name="connsiteX1" fmla="*/ 2588848 w 6037882"/>
              <a:gd name="connsiteY1" fmla="*/ 8312429 h 8420407"/>
              <a:gd name="connsiteX2" fmla="*/ 98682 w 6037882"/>
              <a:gd name="connsiteY2" fmla="*/ 4446323 h 8420407"/>
              <a:gd name="connsiteX3" fmla="*/ 1283598 w 6037882"/>
              <a:gd name="connsiteY3" fmla="*/ 0 h 8420407"/>
              <a:gd name="connsiteX4" fmla="*/ 6037882 w 6037882"/>
              <a:gd name="connsiteY4" fmla="*/ 4924970 h 8420407"/>
              <a:gd name="connsiteX0" fmla="*/ 6034712 w 6034712"/>
              <a:gd name="connsiteY0" fmla="*/ 5034514 h 8315487"/>
              <a:gd name="connsiteX1" fmla="*/ 2588848 w 6034712"/>
              <a:gd name="connsiteY1" fmla="*/ 8312429 h 8315487"/>
              <a:gd name="connsiteX2" fmla="*/ 98682 w 6034712"/>
              <a:gd name="connsiteY2" fmla="*/ 4446323 h 8315487"/>
              <a:gd name="connsiteX3" fmla="*/ 1283598 w 6034712"/>
              <a:gd name="connsiteY3" fmla="*/ 0 h 8315487"/>
              <a:gd name="connsiteX4" fmla="*/ 6034712 w 6034712"/>
              <a:gd name="connsiteY4" fmla="*/ 5034514 h 8315487"/>
              <a:gd name="connsiteX0" fmla="*/ 6034712 w 6034712"/>
              <a:gd name="connsiteY0" fmla="*/ 5034514 h 8412448"/>
              <a:gd name="connsiteX1" fmla="*/ 2588848 w 6034712"/>
              <a:gd name="connsiteY1" fmla="*/ 8312429 h 8412448"/>
              <a:gd name="connsiteX2" fmla="*/ 98682 w 6034712"/>
              <a:gd name="connsiteY2" fmla="*/ 4446323 h 8412448"/>
              <a:gd name="connsiteX3" fmla="*/ 1283598 w 6034712"/>
              <a:gd name="connsiteY3" fmla="*/ 0 h 8412448"/>
              <a:gd name="connsiteX4" fmla="*/ 6034712 w 6034712"/>
              <a:gd name="connsiteY4" fmla="*/ 5034514 h 8412448"/>
              <a:gd name="connsiteX0" fmla="*/ 6034712 w 6034712"/>
              <a:gd name="connsiteY0" fmla="*/ 5034514 h 8315245"/>
              <a:gd name="connsiteX1" fmla="*/ 2588848 w 6034712"/>
              <a:gd name="connsiteY1" fmla="*/ 8312429 h 8315245"/>
              <a:gd name="connsiteX2" fmla="*/ 98682 w 6034712"/>
              <a:gd name="connsiteY2" fmla="*/ 4446323 h 8315245"/>
              <a:gd name="connsiteX3" fmla="*/ 1283598 w 6034712"/>
              <a:gd name="connsiteY3" fmla="*/ 0 h 8315245"/>
              <a:gd name="connsiteX4" fmla="*/ 6034712 w 6034712"/>
              <a:gd name="connsiteY4" fmla="*/ 5034514 h 8315245"/>
              <a:gd name="connsiteX0" fmla="*/ 6034712 w 6034712"/>
              <a:gd name="connsiteY0" fmla="*/ 5034514 h 8485251"/>
              <a:gd name="connsiteX1" fmla="*/ 2408505 w 6034712"/>
              <a:gd name="connsiteY1" fmla="*/ 8482626 h 8485251"/>
              <a:gd name="connsiteX2" fmla="*/ 98682 w 6034712"/>
              <a:gd name="connsiteY2" fmla="*/ 4446323 h 8485251"/>
              <a:gd name="connsiteX3" fmla="*/ 1283598 w 6034712"/>
              <a:gd name="connsiteY3" fmla="*/ 0 h 8485251"/>
              <a:gd name="connsiteX4" fmla="*/ 6034712 w 6034712"/>
              <a:gd name="connsiteY4" fmla="*/ 5034514 h 8485251"/>
              <a:gd name="connsiteX0" fmla="*/ 6034712 w 6034712"/>
              <a:gd name="connsiteY0" fmla="*/ 5034514 h 8496510"/>
              <a:gd name="connsiteX1" fmla="*/ 2419142 w 6034712"/>
              <a:gd name="connsiteY1" fmla="*/ 8493897 h 8496510"/>
              <a:gd name="connsiteX2" fmla="*/ 98682 w 6034712"/>
              <a:gd name="connsiteY2" fmla="*/ 4446323 h 8496510"/>
              <a:gd name="connsiteX3" fmla="*/ 1283598 w 6034712"/>
              <a:gd name="connsiteY3" fmla="*/ 0 h 8496510"/>
              <a:gd name="connsiteX4" fmla="*/ 6034712 w 6034712"/>
              <a:gd name="connsiteY4" fmla="*/ 5034514 h 8496510"/>
              <a:gd name="connsiteX0" fmla="*/ 6034712 w 6034712"/>
              <a:gd name="connsiteY0" fmla="*/ 5034514 h 8506081"/>
              <a:gd name="connsiteX1" fmla="*/ 2419142 w 6034712"/>
              <a:gd name="connsiteY1" fmla="*/ 8493897 h 8506081"/>
              <a:gd name="connsiteX2" fmla="*/ 98682 w 6034712"/>
              <a:gd name="connsiteY2" fmla="*/ 4446323 h 8506081"/>
              <a:gd name="connsiteX3" fmla="*/ 1283598 w 6034712"/>
              <a:gd name="connsiteY3" fmla="*/ 0 h 8506081"/>
              <a:gd name="connsiteX4" fmla="*/ 6034712 w 6034712"/>
              <a:gd name="connsiteY4" fmla="*/ 5034514 h 8506081"/>
              <a:gd name="connsiteX0" fmla="*/ 6034712 w 6034712"/>
              <a:gd name="connsiteY0" fmla="*/ 5034514 h 8497077"/>
              <a:gd name="connsiteX1" fmla="*/ 2419142 w 6034712"/>
              <a:gd name="connsiteY1" fmla="*/ 8493897 h 8497077"/>
              <a:gd name="connsiteX2" fmla="*/ 98682 w 6034712"/>
              <a:gd name="connsiteY2" fmla="*/ 4446323 h 8497077"/>
              <a:gd name="connsiteX3" fmla="*/ 1283598 w 6034712"/>
              <a:gd name="connsiteY3" fmla="*/ 0 h 8497077"/>
              <a:gd name="connsiteX4" fmla="*/ 6034712 w 6034712"/>
              <a:gd name="connsiteY4" fmla="*/ 5034514 h 8497077"/>
              <a:gd name="connsiteX0" fmla="*/ 6034712 w 6034712"/>
              <a:gd name="connsiteY0" fmla="*/ 5034514 h 8498046"/>
              <a:gd name="connsiteX1" fmla="*/ 2419142 w 6034712"/>
              <a:gd name="connsiteY1" fmla="*/ 8493897 h 8498046"/>
              <a:gd name="connsiteX2" fmla="*/ 98682 w 6034712"/>
              <a:gd name="connsiteY2" fmla="*/ 4446323 h 8498046"/>
              <a:gd name="connsiteX3" fmla="*/ 1283598 w 6034712"/>
              <a:gd name="connsiteY3" fmla="*/ 0 h 8498046"/>
              <a:gd name="connsiteX4" fmla="*/ 6034712 w 6034712"/>
              <a:gd name="connsiteY4" fmla="*/ 5034514 h 8498046"/>
              <a:gd name="connsiteX0" fmla="*/ 6034712 w 6034712"/>
              <a:gd name="connsiteY0" fmla="*/ 5034514 h 8497890"/>
              <a:gd name="connsiteX1" fmla="*/ 2419142 w 6034712"/>
              <a:gd name="connsiteY1" fmla="*/ 8493897 h 8497890"/>
              <a:gd name="connsiteX2" fmla="*/ 98682 w 6034712"/>
              <a:gd name="connsiteY2" fmla="*/ 4446323 h 8497890"/>
              <a:gd name="connsiteX3" fmla="*/ 1283598 w 6034712"/>
              <a:gd name="connsiteY3" fmla="*/ 0 h 8497890"/>
              <a:gd name="connsiteX4" fmla="*/ 6034712 w 6034712"/>
              <a:gd name="connsiteY4" fmla="*/ 5034514 h 84978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34712" h="8497890">
                <a:moveTo>
                  <a:pt x="6034712" y="5034514"/>
                </a:moveTo>
                <a:cubicBezTo>
                  <a:pt x="4886091" y="6127152"/>
                  <a:pt x="3179190" y="7830372"/>
                  <a:pt x="2419142" y="8493897"/>
                </a:cubicBezTo>
                <a:cubicBezTo>
                  <a:pt x="2300752" y="8597252"/>
                  <a:pt x="604628" y="6679675"/>
                  <a:pt x="98682" y="4446323"/>
                </a:cubicBezTo>
                <a:cubicBezTo>
                  <a:pt x="-215258" y="2839114"/>
                  <a:pt x="230554" y="1166229"/>
                  <a:pt x="1283598" y="0"/>
                </a:cubicBezTo>
                <a:lnTo>
                  <a:pt x="6034712" y="5034514"/>
                </a:lnTo>
                <a:close/>
              </a:path>
            </a:pathLst>
          </a:custGeom>
          <a:gradFill>
            <a:gsLst>
              <a:gs pos="0">
                <a:srgbClr val="009933"/>
              </a:gs>
              <a:gs pos="100000">
                <a:srgbClr val="1E428B"/>
              </a:gs>
            </a:gsLst>
            <a:lin ang="81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Gráfico 2">
            <a:extLst>
              <a:ext uri="{FF2B5EF4-FFF2-40B4-BE49-F238E27FC236}">
                <a16:creationId xmlns:a16="http://schemas.microsoft.com/office/drawing/2014/main" id="{2D86722E-3657-6C5D-A194-251C199CF5F0}"/>
              </a:ext>
            </a:extLst>
          </p:cNvPr>
          <p:cNvSpPr/>
          <p:nvPr userDrawn="1"/>
        </p:nvSpPr>
        <p:spPr>
          <a:xfrm rot="332622">
            <a:off x="-46495" y="-439492"/>
            <a:ext cx="5160936" cy="7289743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52BBB5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9570850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, Círculo&#10;&#10;Descrição gerada automaticamente">
            <a:extLst>
              <a:ext uri="{FF2B5EF4-FFF2-40B4-BE49-F238E27FC236}">
                <a16:creationId xmlns:a16="http://schemas.microsoft.com/office/drawing/2014/main" id="{CB46790D-DCC3-F44B-A344-D71F1F30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539"/>
            <a:ext cx="7766186" cy="6887292"/>
          </a:xfrm>
          <a:prstGeom prst="rect">
            <a:avLst/>
          </a:prstGeom>
        </p:spPr>
      </p:pic>
      <p:sp>
        <p:nvSpPr>
          <p:cNvPr id="3" name="Gráfico 2">
            <a:extLst>
              <a:ext uri="{FF2B5EF4-FFF2-40B4-BE49-F238E27FC236}">
                <a16:creationId xmlns:a16="http://schemas.microsoft.com/office/drawing/2014/main" id="{29A6F48D-493D-AA31-7D72-B1B21D81BF28}"/>
              </a:ext>
            </a:extLst>
          </p:cNvPr>
          <p:cNvSpPr/>
          <p:nvPr userDrawn="1"/>
        </p:nvSpPr>
        <p:spPr>
          <a:xfrm>
            <a:off x="3246467" y="0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D5B95B-91C9-244A-E802-266F57332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45739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Forma, Círculo&#10;&#10;Descrição gerada automaticamente">
            <a:extLst>
              <a:ext uri="{FF2B5EF4-FFF2-40B4-BE49-F238E27FC236}">
                <a16:creationId xmlns:a16="http://schemas.microsoft.com/office/drawing/2014/main" id="{CB46790D-DCC3-F44B-A344-D71F1F30769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539"/>
            <a:ext cx="7766186" cy="6887292"/>
          </a:xfrm>
          <a:prstGeom prst="rect">
            <a:avLst/>
          </a:prstGeom>
        </p:spPr>
      </p:pic>
      <p:sp>
        <p:nvSpPr>
          <p:cNvPr id="3" name="Gráfico 2">
            <a:extLst>
              <a:ext uri="{FF2B5EF4-FFF2-40B4-BE49-F238E27FC236}">
                <a16:creationId xmlns:a16="http://schemas.microsoft.com/office/drawing/2014/main" id="{29A6F48D-493D-AA31-7D72-B1B21D81BF28}"/>
              </a:ext>
            </a:extLst>
          </p:cNvPr>
          <p:cNvSpPr/>
          <p:nvPr userDrawn="1"/>
        </p:nvSpPr>
        <p:spPr>
          <a:xfrm>
            <a:off x="3246467" y="0"/>
            <a:ext cx="4564743" cy="6892830"/>
          </a:xfrm>
          <a:custGeom>
            <a:avLst/>
            <a:gdLst>
              <a:gd name="connsiteX0" fmla="*/ 0 w 4564743"/>
              <a:gd name="connsiteY0" fmla="*/ 6892830 h 6892830"/>
              <a:gd name="connsiteX1" fmla="*/ 4564744 w 4564743"/>
              <a:gd name="connsiteY1" fmla="*/ 1351151 h 6892830"/>
              <a:gd name="connsiteX2" fmla="*/ 4401977 w 4564743"/>
              <a:gd name="connsiteY2" fmla="*/ 0 h 6892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564743" h="6892830">
                <a:moveTo>
                  <a:pt x="0" y="6892830"/>
                </a:moveTo>
                <a:cubicBezTo>
                  <a:pt x="2600893" y="6388821"/>
                  <a:pt x="4564744" y="4099369"/>
                  <a:pt x="4564744" y="1351151"/>
                </a:cubicBezTo>
                <a:cubicBezTo>
                  <a:pt x="4564744" y="885439"/>
                  <a:pt x="4508308" y="432943"/>
                  <a:pt x="4401977" y="0"/>
                </a:cubicBezTo>
              </a:path>
            </a:pathLst>
          </a:custGeom>
          <a:noFill/>
          <a:ln w="26934" cap="flat">
            <a:solidFill>
              <a:srgbClr val="008A75"/>
            </a:solidFill>
            <a:prstDash val="solid"/>
            <a:miter/>
          </a:ln>
        </p:spPr>
        <p:txBody>
          <a:bodyPr rtlCol="0" anchor="ctr"/>
          <a:lstStyle/>
          <a:p>
            <a:endParaRPr lang="pt-BR" dirty="0"/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160D5149-624A-29E8-2BC6-EAFBA448981A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D5B95B-91C9-244A-E802-266F573323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76811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53E95A8-747E-329B-E6CD-EF5726E6D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2441" y="6162673"/>
            <a:ext cx="1216852" cy="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38129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653E95A8-747E-329B-E6CD-EF5726E6DBA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82441" y="6162673"/>
            <a:ext cx="1216852" cy="251200"/>
          </a:xfrm>
          <a:prstGeom prst="rect">
            <a:avLst/>
          </a:prstGeom>
        </p:spPr>
      </p:pic>
      <p:sp>
        <p:nvSpPr>
          <p:cNvPr id="2" name="Gráfico 3">
            <a:extLst>
              <a:ext uri="{FF2B5EF4-FFF2-40B4-BE49-F238E27FC236}">
                <a16:creationId xmlns:a16="http://schemas.microsoft.com/office/drawing/2014/main" id="{2D59DE4D-37DC-612F-F150-86CB7E21BCDC}"/>
              </a:ext>
            </a:extLst>
          </p:cNvPr>
          <p:cNvSpPr/>
          <p:nvPr userDrawn="1"/>
        </p:nvSpPr>
        <p:spPr>
          <a:xfrm rot="10800000" flipH="1">
            <a:off x="9397999" y="0"/>
            <a:ext cx="2794001" cy="1204472"/>
          </a:xfrm>
          <a:custGeom>
            <a:avLst/>
            <a:gdLst>
              <a:gd name="connsiteX0" fmla="*/ 2170995 w 2170995"/>
              <a:gd name="connsiteY0" fmla="*/ 79850 h 907543"/>
              <a:gd name="connsiteX1" fmla="*/ 1623497 w 2170995"/>
              <a:gd name="connsiteY1" fmla="*/ 0 h 907543"/>
              <a:gd name="connsiteX2" fmla="*/ 0 w 2170995"/>
              <a:gd name="connsiteY2" fmla="*/ 907544 h 9075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70995" h="907543">
                <a:moveTo>
                  <a:pt x="2170995" y="79850"/>
                </a:moveTo>
                <a:cubicBezTo>
                  <a:pt x="1997579" y="27912"/>
                  <a:pt x="1813784" y="0"/>
                  <a:pt x="1623497" y="0"/>
                </a:cubicBezTo>
                <a:cubicBezTo>
                  <a:pt x="937033" y="0"/>
                  <a:pt x="335403" y="363018"/>
                  <a:pt x="0" y="907544"/>
                </a:cubicBezTo>
              </a:path>
            </a:pathLst>
          </a:custGeom>
          <a:noFill/>
          <a:ln w="22225" cap="flat">
            <a:solidFill>
              <a:schemeClr val="bg1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43224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/>
              </a:gs>
              <a:gs pos="50000">
                <a:srgbClr val="007C97"/>
              </a:gs>
              <a:gs pos="100000">
                <a:srgbClr val="008A75"/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69641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>
                  <a:alpha val="25000"/>
                </a:srgbClr>
              </a:gs>
              <a:gs pos="100000">
                <a:srgbClr val="008A75">
                  <a:alpha val="25000"/>
                </a:srgbClr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E194C4-7ECE-354A-58C5-160876ACD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4843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3">
            <a:extLst>
              <a:ext uri="{FF2B5EF4-FFF2-40B4-BE49-F238E27FC236}">
                <a16:creationId xmlns:a16="http://schemas.microsoft.com/office/drawing/2014/main" id="{BF56CC35-577E-20DF-D1E8-198E4A2044B3}"/>
              </a:ext>
            </a:extLst>
          </p:cNvPr>
          <p:cNvSpPr/>
          <p:nvPr userDrawn="1"/>
        </p:nvSpPr>
        <p:spPr>
          <a:xfrm>
            <a:off x="0" y="0"/>
            <a:ext cx="12191999" cy="6858000"/>
          </a:xfrm>
          <a:prstGeom prst="rect">
            <a:avLst/>
          </a:prstGeom>
          <a:gradFill>
            <a:gsLst>
              <a:gs pos="42000">
                <a:srgbClr val="185087"/>
              </a:gs>
              <a:gs pos="0">
                <a:schemeClr val="accent1"/>
              </a:gs>
              <a:gs pos="100000">
                <a:srgbClr val="008A75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5">
            <a:extLst>
              <a:ext uri="{FF2B5EF4-FFF2-40B4-BE49-F238E27FC236}">
                <a16:creationId xmlns:a16="http://schemas.microsoft.com/office/drawing/2014/main" id="{84FD9D36-078B-87D2-6421-2696848A6D4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4" y="0"/>
            <a:ext cx="3529101" cy="5005915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1A426CAD-45F8-A7B5-F19D-92B5601FDC4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-33145"/>
            <a:ext cx="3212836" cy="4850010"/>
          </a:xfrm>
          <a:prstGeom prst="rect">
            <a:avLst/>
          </a:prstGeom>
        </p:spPr>
      </p:pic>
      <p:pic>
        <p:nvPicPr>
          <p:cNvPr id="6" name="Imagem 12">
            <a:extLst>
              <a:ext uri="{FF2B5EF4-FFF2-40B4-BE49-F238E27FC236}">
                <a16:creationId xmlns:a16="http://schemas.microsoft.com/office/drawing/2014/main" id="{AF58BDBE-9B80-5DD5-63DF-504247681E6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15447" y="590112"/>
            <a:ext cx="1628350" cy="33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93324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orma Livre: Forma 7">
            <a:extLst>
              <a:ext uri="{FF2B5EF4-FFF2-40B4-BE49-F238E27FC236}">
                <a16:creationId xmlns:a16="http://schemas.microsoft.com/office/drawing/2014/main" id="{6158BF79-B777-450E-D46B-C9216499FCE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custGeom>
            <a:avLst/>
            <a:gdLst>
              <a:gd name="connsiteX0" fmla="*/ 0 w 782446"/>
              <a:gd name="connsiteY0" fmla="*/ 0 h 782446"/>
              <a:gd name="connsiteX1" fmla="*/ 782447 w 782446"/>
              <a:gd name="connsiteY1" fmla="*/ 0 h 782446"/>
              <a:gd name="connsiteX2" fmla="*/ 782447 w 782446"/>
              <a:gd name="connsiteY2" fmla="*/ 782447 h 782446"/>
              <a:gd name="connsiteX3" fmla="*/ 0 w 782446"/>
              <a:gd name="connsiteY3" fmla="*/ 782447 h 7824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82446" h="782446">
                <a:moveTo>
                  <a:pt x="0" y="0"/>
                </a:moveTo>
                <a:lnTo>
                  <a:pt x="782447" y="0"/>
                </a:lnTo>
                <a:lnTo>
                  <a:pt x="782447" y="782447"/>
                </a:lnTo>
                <a:lnTo>
                  <a:pt x="0" y="782447"/>
                </a:lnTo>
                <a:close/>
              </a:path>
            </a:pathLst>
          </a:custGeom>
          <a:gradFill>
            <a:gsLst>
              <a:gs pos="0">
                <a:srgbClr val="006FB9">
                  <a:alpha val="25000"/>
                </a:srgbClr>
              </a:gs>
              <a:gs pos="100000">
                <a:srgbClr val="008A75">
                  <a:alpha val="25000"/>
                </a:srgbClr>
              </a:gs>
            </a:gsLst>
            <a:lin ang="0" scaled="1"/>
          </a:gradFill>
          <a:ln w="2919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3" name="Text Box 9">
            <a:extLst>
              <a:ext uri="{FF2B5EF4-FFF2-40B4-BE49-F238E27FC236}">
                <a16:creationId xmlns:a16="http://schemas.microsoft.com/office/drawing/2014/main" id="{3D514BFF-DADB-FE87-FD35-321A6D5EC934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41E194C4-7ECE-354A-58C5-160876ACD79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938736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84139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1EF23AF2-F76E-4B05-A531-BA176439FC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6082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9208A20-299E-BABA-DA3F-40D360D3A2D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980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9">
            <a:extLst>
              <a:ext uri="{FF2B5EF4-FFF2-40B4-BE49-F238E27FC236}">
                <a16:creationId xmlns:a16="http://schemas.microsoft.com/office/drawing/2014/main" id="{24D3B487-C0B0-A186-06AE-4C557DF99723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415296" y="6167652"/>
            <a:ext cx="1531832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sz="20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0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 eaLnBrk="1" fontAlgn="base" hangingPunct="1">
              <a:spcBef>
                <a:spcPts val="300"/>
              </a:spcBef>
              <a:spcAft>
                <a:spcPct val="0"/>
              </a:spcAft>
            </a:pPr>
            <a:r>
              <a:rPr lang="pt-BR" altLang="pt-BR" sz="1000" b="0" dirty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Documento Ostensivo</a:t>
            </a:r>
          </a:p>
        </p:txBody>
      </p:sp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004388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9EF2A679-AD0D-3511-3294-83FDE5791AB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2573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ráfico 3">
            <a:extLst>
              <a:ext uri="{FF2B5EF4-FFF2-40B4-BE49-F238E27FC236}">
                <a16:creationId xmlns:a16="http://schemas.microsoft.com/office/drawing/2014/main" id="{960EACD7-F98E-BA9C-4550-C15F2A0255AD}"/>
              </a:ext>
            </a:extLst>
          </p:cNvPr>
          <p:cNvSpPr/>
          <p:nvPr/>
        </p:nvSpPr>
        <p:spPr>
          <a:xfrm rot="10800000">
            <a:off x="10372" y="12202"/>
            <a:ext cx="5794521" cy="2422290"/>
          </a:xfrm>
          <a:custGeom>
            <a:avLst/>
            <a:gdLst>
              <a:gd name="connsiteX0" fmla="*/ 5794522 w 5794521"/>
              <a:gd name="connsiteY0" fmla="*/ 213125 h 2422290"/>
              <a:gd name="connsiteX1" fmla="*/ 4333216 w 5794521"/>
              <a:gd name="connsiteY1" fmla="*/ 0 h 2422290"/>
              <a:gd name="connsiteX2" fmla="*/ 0 w 5794521"/>
              <a:gd name="connsiteY2" fmla="*/ 2422291 h 24222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794521" h="2422290">
                <a:moveTo>
                  <a:pt x="5794522" y="213125"/>
                </a:moveTo>
                <a:cubicBezTo>
                  <a:pt x="5331663" y="74499"/>
                  <a:pt x="4841103" y="0"/>
                  <a:pt x="4333216" y="0"/>
                </a:cubicBezTo>
                <a:cubicBezTo>
                  <a:pt x="2501000" y="0"/>
                  <a:pt x="895210" y="968916"/>
                  <a:pt x="0" y="2422291"/>
                </a:cubicBezTo>
              </a:path>
            </a:pathLst>
          </a:custGeom>
          <a:noFill/>
          <a:ln w="24373" cap="flat">
            <a:solidFill>
              <a:srgbClr val="D2870B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7BB5ABFD-9681-0B42-9CF1-BD15F569540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82666" y="6167652"/>
            <a:ext cx="1216627" cy="251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24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F2619C25-9A0F-44A2-942E-CFEA533C4B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4CCB8E5-25CC-481C-AAD6-A983E360C6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91016A9-2AAC-4869-8529-DC00ABFA908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7C47F1C-BB8D-4FC6-A320-FD61945A328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0367CB-6B07-4710-978F-57FCAB3CE4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6B8539-74E5-40D7-8CDC-17C95B47164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57506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7" r:id="rId2"/>
    <p:sldLayoutId id="2147483778" r:id="rId3"/>
    <p:sldLayoutId id="2147483779" r:id="rId4"/>
    <p:sldLayoutId id="2147483780" r:id="rId5"/>
    <p:sldLayoutId id="2147483781" r:id="rId6"/>
    <p:sldLayoutId id="2147483782" r:id="rId7"/>
    <p:sldLayoutId id="2147483783" r:id="rId8"/>
    <p:sldLayoutId id="2147483784" r:id="rId9"/>
    <p:sldLayoutId id="2147483785" r:id="rId10"/>
    <p:sldLayoutId id="2147483786" r:id="rId11"/>
    <p:sldLayoutId id="2147483787" r:id="rId12"/>
    <p:sldLayoutId id="2147483788" r:id="rId13"/>
    <p:sldLayoutId id="2147483789" r:id="rId14"/>
    <p:sldLayoutId id="2147483790" r:id="rId15"/>
    <p:sldLayoutId id="2147483791" r:id="rId16"/>
    <p:sldLayoutId id="2147483792" r:id="rId17"/>
    <p:sldLayoutId id="2147483793" r:id="rId18"/>
    <p:sldLayoutId id="2147483794" r:id="rId19"/>
    <p:sldLayoutId id="2147483795" r:id="rId20"/>
    <p:sldLayoutId id="2147483796" r:id="rId21"/>
    <p:sldLayoutId id="2147483797" r:id="rId22"/>
    <p:sldLayoutId id="2147483798" r:id="rId23"/>
    <p:sldLayoutId id="2147483799" r:id="rId24"/>
    <p:sldLayoutId id="2147483800" r:id="rId25"/>
    <p:sldLayoutId id="2147483801" r:id="rId26"/>
    <p:sldLayoutId id="2147483802" r:id="rId27"/>
    <p:sldLayoutId id="2147483803" r:id="rId28"/>
    <p:sldLayoutId id="2147483804" r:id="rId29"/>
    <p:sldLayoutId id="2147483805" r:id="rId30"/>
    <p:sldLayoutId id="2147483806" r:id="rId31"/>
    <p:sldLayoutId id="2147483807" r:id="rId32"/>
    <p:sldLayoutId id="2147483808" r:id="rId33"/>
    <p:sldLayoutId id="2147483809" r:id="rId34"/>
    <p:sldLayoutId id="2147483810" r:id="rId35"/>
    <p:sldLayoutId id="2147483811" r:id="rId36"/>
    <p:sldLayoutId id="2147483812" r:id="rId37"/>
    <p:sldLayoutId id="2147483813" r:id="rId38"/>
    <p:sldLayoutId id="2147483814" r:id="rId39"/>
    <p:sldLayoutId id="2147483815" r:id="rId40"/>
    <p:sldLayoutId id="2147483816" r:id="rId41"/>
    <p:sldLayoutId id="2147483817" r:id="rId42"/>
    <p:sldLayoutId id="2147483818" r:id="rId43"/>
    <p:sldLayoutId id="2147483819" r:id="rId44"/>
    <p:sldLayoutId id="2147483820" r:id="rId45"/>
    <p:sldLayoutId id="2147483821" r:id="rId46"/>
    <p:sldLayoutId id="2147483822" r:id="rId47"/>
    <p:sldLayoutId id="2147483823" r:id="rId48"/>
    <p:sldLayoutId id="2147483824" r:id="rId49"/>
    <p:sldLayoutId id="2147483825" r:id="rId50"/>
    <p:sldLayoutId id="2147483826" r:id="rId51"/>
  </p:sldLayoutIdLst>
  <p:hf hdr="0" dt="0"/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svg"/><Relationship Id="rId5" Type="http://schemas.openxmlformats.org/officeDocument/2006/relationships/image" Target="../media/image5.pn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3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6.png"/><Relationship Id="rId11" Type="http://schemas.openxmlformats.org/officeDocument/2006/relationships/image" Target="../media/image41.png"/><Relationship Id="rId5" Type="http://schemas.openxmlformats.org/officeDocument/2006/relationships/image" Target="../media/image35.png"/><Relationship Id="rId10" Type="http://schemas.openxmlformats.org/officeDocument/2006/relationships/image" Target="../media/image40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13" Type="http://schemas.openxmlformats.org/officeDocument/2006/relationships/image" Target="../media/image53.svg"/><Relationship Id="rId18" Type="http://schemas.openxmlformats.org/officeDocument/2006/relationships/image" Target="../media/image58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12" Type="http://schemas.openxmlformats.org/officeDocument/2006/relationships/image" Target="../media/image52.png"/><Relationship Id="rId17" Type="http://schemas.openxmlformats.org/officeDocument/2006/relationships/image" Target="../media/image57.svg"/><Relationship Id="rId2" Type="http://schemas.openxmlformats.org/officeDocument/2006/relationships/image" Target="../media/image42.png"/><Relationship Id="rId16" Type="http://schemas.openxmlformats.org/officeDocument/2006/relationships/image" Target="../media/image56.png"/><Relationship Id="rId20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png"/><Relationship Id="rId11" Type="http://schemas.openxmlformats.org/officeDocument/2006/relationships/image" Target="../media/image51.svg"/><Relationship Id="rId5" Type="http://schemas.openxmlformats.org/officeDocument/2006/relationships/image" Target="../media/image45.svg"/><Relationship Id="rId15" Type="http://schemas.openxmlformats.org/officeDocument/2006/relationships/image" Target="../media/image55.svg"/><Relationship Id="rId10" Type="http://schemas.openxmlformats.org/officeDocument/2006/relationships/image" Target="../media/image50.png"/><Relationship Id="rId19" Type="http://schemas.openxmlformats.org/officeDocument/2006/relationships/image" Target="../media/image59.svg"/><Relationship Id="rId4" Type="http://schemas.openxmlformats.org/officeDocument/2006/relationships/image" Target="../media/image44.png"/><Relationship Id="rId9" Type="http://schemas.openxmlformats.org/officeDocument/2006/relationships/image" Target="../media/image49.svg"/><Relationship Id="rId14" Type="http://schemas.openxmlformats.org/officeDocument/2006/relationships/image" Target="../media/image5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m 29" descr="Estação de trem&#10;&#10;Descrição gerada automaticamente com confiança média">
            <a:extLst>
              <a:ext uri="{FF2B5EF4-FFF2-40B4-BE49-F238E27FC236}">
                <a16:creationId xmlns:a16="http://schemas.microsoft.com/office/drawing/2014/main" id="{2325A199-1623-B6E7-B02B-8F516E03C0A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1" r="5970" b="21957"/>
          <a:stretch/>
        </p:blipFill>
        <p:spPr>
          <a:xfrm>
            <a:off x="6098120" y="4488335"/>
            <a:ext cx="6093880" cy="2364961"/>
          </a:xfrm>
          <a:custGeom>
            <a:avLst/>
            <a:gdLst>
              <a:gd name="connsiteX0" fmla="*/ 4237077 w 6093880"/>
              <a:gd name="connsiteY0" fmla="*/ 731 h 2364961"/>
              <a:gd name="connsiteX1" fmla="*/ 6093880 w 6093880"/>
              <a:gd name="connsiteY1" fmla="*/ 306840 h 2364961"/>
              <a:gd name="connsiteX2" fmla="*/ 6093880 w 6093880"/>
              <a:gd name="connsiteY2" fmla="*/ 2364961 h 2364961"/>
              <a:gd name="connsiteX3" fmla="*/ 0 w 6093880"/>
              <a:gd name="connsiteY3" fmla="*/ 2364961 h 2364961"/>
              <a:gd name="connsiteX4" fmla="*/ 2133600 w 6093880"/>
              <a:gd name="connsiteY4" fmla="*/ 447810 h 2364961"/>
              <a:gd name="connsiteX5" fmla="*/ 4237077 w 6093880"/>
              <a:gd name="connsiteY5" fmla="*/ 731 h 23649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093880" h="2364961">
                <a:moveTo>
                  <a:pt x="4237077" y="731"/>
                </a:moveTo>
                <a:cubicBezTo>
                  <a:pt x="4766268" y="9541"/>
                  <a:pt x="5375960" y="98719"/>
                  <a:pt x="6093880" y="306840"/>
                </a:cubicBezTo>
                <a:lnTo>
                  <a:pt x="6093880" y="2364961"/>
                </a:lnTo>
                <a:lnTo>
                  <a:pt x="0" y="2364961"/>
                </a:lnTo>
                <a:cubicBezTo>
                  <a:pt x="314960" y="1939271"/>
                  <a:pt x="736600" y="1124960"/>
                  <a:pt x="2133600" y="447810"/>
                </a:cubicBezTo>
                <a:cubicBezTo>
                  <a:pt x="2696721" y="194604"/>
                  <a:pt x="3355092" y="-13954"/>
                  <a:pt x="4237077" y="731"/>
                </a:cubicBezTo>
                <a:close/>
              </a:path>
            </a:pathLst>
          </a:custGeom>
        </p:spPr>
      </p:pic>
      <p:pic>
        <p:nvPicPr>
          <p:cNvPr id="2" name="Imagem 5">
            <a:extLst>
              <a:ext uri="{FF2B5EF4-FFF2-40B4-BE49-F238E27FC236}">
                <a16:creationId xmlns:a16="http://schemas.microsoft.com/office/drawing/2014/main" id="{B075CE5D-8C77-178F-FD9E-EA1ABB6333A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357" b="-2"/>
          <a:stretch/>
        </p:blipFill>
        <p:spPr>
          <a:xfrm>
            <a:off x="-9523" y="0"/>
            <a:ext cx="4815700" cy="6858000"/>
          </a:xfrm>
          <a:prstGeom prst="rect">
            <a:avLst/>
          </a:prstGeom>
        </p:spPr>
      </p:pic>
      <p:pic>
        <p:nvPicPr>
          <p:cNvPr id="25" name="Imagem 24" descr="Uma imagem contendo estrada&#10;&#10;Descrição gerada automaticamente">
            <a:extLst>
              <a:ext uri="{FF2B5EF4-FFF2-40B4-BE49-F238E27FC236}">
                <a16:creationId xmlns:a16="http://schemas.microsoft.com/office/drawing/2014/main" id="{1761378D-477D-3CFE-95D7-21E00BE9D6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7044" b="387"/>
          <a:stretch>
            <a:fillRect/>
          </a:stretch>
        </p:blipFill>
        <p:spPr>
          <a:xfrm>
            <a:off x="0" y="0"/>
            <a:ext cx="4644557" cy="5513093"/>
          </a:xfrm>
          <a:custGeom>
            <a:avLst/>
            <a:gdLst>
              <a:gd name="connsiteX0" fmla="*/ 0 w 4644557"/>
              <a:gd name="connsiteY0" fmla="*/ 0 h 5513093"/>
              <a:gd name="connsiteX1" fmla="*/ 4276638 w 4644557"/>
              <a:gd name="connsiteY1" fmla="*/ 0 h 5513093"/>
              <a:gd name="connsiteX2" fmla="*/ 4347371 w 4644557"/>
              <a:gd name="connsiteY2" fmla="*/ 152724 h 5513093"/>
              <a:gd name="connsiteX3" fmla="*/ 3976719 w 4644557"/>
              <a:gd name="connsiteY3" fmla="*/ 3868329 h 5513093"/>
              <a:gd name="connsiteX4" fmla="*/ 0 w 4644557"/>
              <a:gd name="connsiteY4" fmla="*/ 5434423 h 55130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44557" h="5513093">
                <a:moveTo>
                  <a:pt x="0" y="0"/>
                </a:moveTo>
                <a:lnTo>
                  <a:pt x="4276638" y="0"/>
                </a:lnTo>
                <a:lnTo>
                  <a:pt x="4347371" y="152724"/>
                </a:lnTo>
                <a:cubicBezTo>
                  <a:pt x="4706739" y="996242"/>
                  <a:pt x="4897629" y="2516136"/>
                  <a:pt x="3976719" y="3868329"/>
                </a:cubicBezTo>
                <a:cubicBezTo>
                  <a:pt x="2689246" y="5619085"/>
                  <a:pt x="820748" y="5617242"/>
                  <a:pt x="0" y="5434423"/>
                </a:cubicBezTo>
                <a:close/>
              </a:path>
            </a:pathLst>
          </a:cu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EBBB35F-AC85-DF40-3341-FC8337E0A47E}"/>
              </a:ext>
            </a:extLst>
          </p:cNvPr>
          <p:cNvSpPr/>
          <p:nvPr/>
        </p:nvSpPr>
        <p:spPr>
          <a:xfrm>
            <a:off x="5158725" y="3325749"/>
            <a:ext cx="1338828" cy="45653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825500" rtl="0" eaLnBrk="1" fontAlgn="auto" latinLnBrk="0" hangingPunc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31/05/2023</a:t>
            </a: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  <a:sym typeface="Avenir Next Regular"/>
            </a:endParaRP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2108A17D-224C-D9DD-9E62-4FD1F9FB3D28}"/>
              </a:ext>
            </a:extLst>
          </p:cNvPr>
          <p:cNvSpPr/>
          <p:nvPr/>
        </p:nvSpPr>
        <p:spPr>
          <a:xfrm>
            <a:off x="0" y="-33145"/>
            <a:ext cx="4663749" cy="55401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28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Gráfico 4">
            <a:extLst>
              <a:ext uri="{FF2B5EF4-FFF2-40B4-BE49-F238E27FC236}">
                <a16:creationId xmlns:a16="http://schemas.microsoft.com/office/drawing/2014/main" id="{B285EE7E-E756-4493-6FB9-B72C2EF798D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-33145"/>
            <a:ext cx="4293326" cy="6481089"/>
          </a:xfrm>
          <a:prstGeom prst="rect">
            <a:avLst/>
          </a:prstGeom>
        </p:spPr>
      </p:pic>
      <p:pic>
        <p:nvPicPr>
          <p:cNvPr id="27" name="Gráfico 16">
            <a:extLst>
              <a:ext uri="{FF2B5EF4-FFF2-40B4-BE49-F238E27FC236}">
                <a16:creationId xmlns:a16="http://schemas.microsoft.com/office/drawing/2014/main" id="{BE5BBE0E-38C3-1ED3-0EE8-3B0EE4446F75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419461" y="4528426"/>
            <a:ext cx="5772538" cy="2374359"/>
          </a:xfrm>
          <a:prstGeom prst="rect">
            <a:avLst/>
          </a:prstGeom>
        </p:spPr>
      </p:pic>
      <p:sp>
        <p:nvSpPr>
          <p:cNvPr id="3" name="Nome do tema">
            <a:extLst>
              <a:ext uri="{FF2B5EF4-FFF2-40B4-BE49-F238E27FC236}">
                <a16:creationId xmlns:a16="http://schemas.microsoft.com/office/drawing/2014/main" id="{45357E16-8D68-BFB2-6257-7341BF8890E7}"/>
              </a:ext>
            </a:extLst>
          </p:cNvPr>
          <p:cNvSpPr txBox="1"/>
          <p:nvPr/>
        </p:nvSpPr>
        <p:spPr>
          <a:xfrm>
            <a:off x="5099221" y="1580890"/>
            <a:ext cx="6594894" cy="157754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0">
                <a:solidFill>
                  <a:srgbClr val="FFDD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0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  <a:sym typeface="Avenir Next Regular"/>
              </a:rPr>
              <a:t>Audiência pública </a:t>
            </a:r>
            <a:r>
              <a:rPr lang="pt-BR" sz="40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CAS/SF</a:t>
            </a:r>
          </a:p>
          <a:p>
            <a:pPr marL="0" marR="0" lvl="0" indent="0" algn="l" defTabSz="825500" rtl="0" eaLnBrk="1" fontAlgn="auto" latinLnBrk="0" hangingPunct="0">
              <a:lnSpc>
                <a:spcPts val="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3600" b="1" kern="0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Assunto: CBTU Recife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Avenir Next Regular"/>
            </a:endParaRPr>
          </a:p>
        </p:txBody>
      </p:sp>
      <p:sp>
        <p:nvSpPr>
          <p:cNvPr id="4" name="Espaço Reservado para Texto 7">
            <a:extLst>
              <a:ext uri="{FF2B5EF4-FFF2-40B4-BE49-F238E27FC236}">
                <a16:creationId xmlns:a16="http://schemas.microsoft.com/office/drawing/2014/main" id="{7141A4FF-DDB3-C339-3118-880DC3A28358}"/>
              </a:ext>
            </a:extLst>
          </p:cNvPr>
          <p:cNvSpPr txBox="1">
            <a:spLocks/>
          </p:cNvSpPr>
          <p:nvPr/>
        </p:nvSpPr>
        <p:spPr>
          <a:xfrm>
            <a:off x="83363" y="5914988"/>
            <a:ext cx="5216597" cy="842308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228605" indent="-228605" algn="l" defTabSz="91442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tabLst>
                <a:tab pos="2690813" algn="l"/>
                <a:tab pos="4933950" algn="l"/>
              </a:tabLst>
              <a:defRPr lang="pt-BR" sz="1000" kern="1200" dirty="0" smtClean="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1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2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40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52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63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7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85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98" indent="-228605" algn="l" defTabSz="91442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PT" dirty="0"/>
              <a:t>CLASSIFICAÇÃO: Documento ostensido		</a:t>
            </a:r>
          </a:p>
          <a:p>
            <a:r>
              <a:rPr lang="pt-PT" dirty="0"/>
              <a:t>UNIDADE GESTORA: AEP</a:t>
            </a:r>
          </a:p>
        </p:txBody>
      </p:sp>
    </p:spTree>
    <p:extLst>
      <p:ext uri="{BB962C8B-B14F-4D97-AF65-F5344CB8AC3E}">
        <p14:creationId xmlns:p14="http://schemas.microsoft.com/office/powerpoint/2010/main" val="12905166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9F2FD12F-98DF-C1BE-F0B4-1971222E2665}"/>
              </a:ext>
            </a:extLst>
          </p:cNvPr>
          <p:cNvSpPr/>
          <p:nvPr/>
        </p:nvSpPr>
        <p:spPr>
          <a:xfrm>
            <a:off x="111967" y="131939"/>
            <a:ext cx="5262466" cy="6094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58BA8D59-6345-26DB-6666-2277D8FD0F8A}"/>
              </a:ext>
            </a:extLst>
          </p:cNvPr>
          <p:cNvSpPr txBox="1"/>
          <p:nvPr/>
        </p:nvSpPr>
        <p:spPr>
          <a:xfrm>
            <a:off x="646964" y="208661"/>
            <a:ext cx="6106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pt-BR" sz="2400" b="1" dirty="0">
                <a:solidFill>
                  <a:schemeClr val="accent1"/>
                </a:solidFill>
                <a:latin typeface="Arial" panose="020B0604020202020204" pitchFamily="34" charset="0"/>
              </a:rPr>
              <a:t>Contexto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EEB25F0C-84DC-7783-889E-319A97850C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1828" y="1992599"/>
            <a:ext cx="1021342" cy="1116349"/>
          </a:xfrm>
          <a:prstGeom prst="rect">
            <a:avLst/>
          </a:prstGeom>
          <a:solidFill>
            <a:schemeClr val="bg2"/>
          </a:solidFill>
        </p:spPr>
      </p:pic>
      <p:sp>
        <p:nvSpPr>
          <p:cNvPr id="15" name="Retângulo 14">
            <a:extLst>
              <a:ext uri="{FF2B5EF4-FFF2-40B4-BE49-F238E27FC236}">
                <a16:creationId xmlns:a16="http://schemas.microsoft.com/office/drawing/2014/main" id="{44FA3620-45AB-94F6-B628-8F1F057E3B96}"/>
              </a:ext>
            </a:extLst>
          </p:cNvPr>
          <p:cNvSpPr/>
          <p:nvPr/>
        </p:nvSpPr>
        <p:spPr>
          <a:xfrm>
            <a:off x="2750138" y="1981448"/>
            <a:ext cx="2323668" cy="1215715"/>
          </a:xfrm>
          <a:prstGeom prst="rect">
            <a:avLst/>
          </a:prstGeom>
          <a:solidFill>
            <a:schemeClr val="bg1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CPPI </a:t>
            </a:r>
          </a:p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nº 60/2019</a:t>
            </a:r>
          </a:p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(08/05/2019)</a:t>
            </a:r>
          </a:p>
          <a:p>
            <a:pPr algn="ctr"/>
            <a:endParaRPr lang="pt-BR" sz="7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Recomendou a Inclusão no PND e Qualificação no PPI</a:t>
            </a: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F2902F78-C2D6-A9A1-F82A-B34D028ED343}"/>
              </a:ext>
            </a:extLst>
          </p:cNvPr>
          <p:cNvSpPr/>
          <p:nvPr/>
        </p:nvSpPr>
        <p:spPr>
          <a:xfrm>
            <a:off x="5809605" y="1981448"/>
            <a:ext cx="1969729" cy="1107994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Decreto 9.999/2019</a:t>
            </a:r>
          </a:p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(03/09/2019)</a:t>
            </a:r>
          </a:p>
          <a:p>
            <a:pPr algn="ctr"/>
            <a:endParaRPr lang="pt-BR" sz="14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Incluiu no PND e Qualificou no PPI</a:t>
            </a: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D1AA4A69-0F79-5AA4-0EC0-8E2C0E47D589}"/>
              </a:ext>
            </a:extLst>
          </p:cNvPr>
          <p:cNvSpPr/>
          <p:nvPr/>
        </p:nvSpPr>
        <p:spPr>
          <a:xfrm>
            <a:off x="8582225" y="1981448"/>
            <a:ext cx="2323668" cy="1184938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Resolução CPPI 102/2019</a:t>
            </a:r>
          </a:p>
          <a:p>
            <a:pPr algn="ctr"/>
            <a:r>
              <a:rPr lang="pt-BR" sz="14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(19/11/2019)</a:t>
            </a:r>
          </a:p>
          <a:p>
            <a:endParaRPr lang="pt-BR" sz="700" b="1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Autorizou BNDES a contratar estudos p/ as concessões dos serviços operados pela CBTU</a:t>
            </a:r>
          </a:p>
        </p:txBody>
      </p:sp>
      <p:sp>
        <p:nvSpPr>
          <p:cNvPr id="23" name="Retângulo 22">
            <a:extLst>
              <a:ext uri="{FF2B5EF4-FFF2-40B4-BE49-F238E27FC236}">
                <a16:creationId xmlns:a16="http://schemas.microsoft.com/office/drawing/2014/main" id="{6349EE3F-4F0D-BF77-A370-37150222DB96}"/>
              </a:ext>
            </a:extLst>
          </p:cNvPr>
          <p:cNvSpPr/>
          <p:nvPr/>
        </p:nvSpPr>
        <p:spPr>
          <a:xfrm>
            <a:off x="332981" y="802560"/>
            <a:ext cx="11526038" cy="584773"/>
          </a:xfrm>
          <a:prstGeom prst="rect">
            <a:avLst/>
          </a:prstGeom>
          <a:solidFill>
            <a:srgbClr val="163D8C"/>
          </a:solidFill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Precariedade: CBTU e</a:t>
            </a:r>
            <a:r>
              <a:rPr kumimoji="0" lang="pt-BR" sz="1600" b="1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mpresa federal prestando serviço de atribuição estadual (art. 25, § 1º da CF e art. 18, I da PNMU). Inexistência de contrato de concessão.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FAECE64B-31BE-9B1E-A7E1-F3A029366DD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8432" b="8031"/>
          <a:stretch/>
        </p:blipFill>
        <p:spPr>
          <a:xfrm>
            <a:off x="6204376" y="4036035"/>
            <a:ext cx="1180186" cy="45324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28019DC3-E1E6-3D5E-02CF-F5BE6FB54861}"/>
              </a:ext>
            </a:extLst>
          </p:cNvPr>
          <p:cNvSpPr/>
          <p:nvPr/>
        </p:nvSpPr>
        <p:spPr>
          <a:xfrm>
            <a:off x="5887663" y="4534513"/>
            <a:ext cx="1807954" cy="461663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algn="ctr"/>
            <a:r>
              <a:rPr lang="pt-BR" sz="1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Gestor do FND</a:t>
            </a:r>
          </a:p>
          <a:p>
            <a:pPr algn="ctr"/>
            <a:r>
              <a:rPr lang="pt-BR" sz="1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Lei 9.491/1997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Gráfico 23" descr="Projeto com preenchimento sólido">
            <a:extLst>
              <a:ext uri="{FF2B5EF4-FFF2-40B4-BE49-F238E27FC236}">
                <a16:creationId xmlns:a16="http://schemas.microsoft.com/office/drawing/2014/main" id="{554E7243-A60A-F5E1-DD80-06550CA9291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89764" y="197254"/>
            <a:ext cx="457200" cy="457200"/>
          </a:xfrm>
          <a:prstGeom prst="rect">
            <a:avLst/>
          </a:prstGeom>
        </p:spPr>
      </p:pic>
      <p:sp>
        <p:nvSpPr>
          <p:cNvPr id="9" name="Seta: para a Direita 8">
            <a:extLst>
              <a:ext uri="{FF2B5EF4-FFF2-40B4-BE49-F238E27FC236}">
                <a16:creationId xmlns:a16="http://schemas.microsoft.com/office/drawing/2014/main" id="{44A151E7-BCB1-F326-798C-4E543D185988}"/>
              </a:ext>
            </a:extLst>
          </p:cNvPr>
          <p:cNvSpPr/>
          <p:nvPr/>
        </p:nvSpPr>
        <p:spPr>
          <a:xfrm flipV="1">
            <a:off x="5096437" y="2392816"/>
            <a:ext cx="593885" cy="307775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6" name="Seta: para a Direita 15">
            <a:extLst>
              <a:ext uri="{FF2B5EF4-FFF2-40B4-BE49-F238E27FC236}">
                <a16:creationId xmlns:a16="http://schemas.microsoft.com/office/drawing/2014/main" id="{4B47FB08-11D6-5B9F-BD90-94EECDCE11FE}"/>
              </a:ext>
            </a:extLst>
          </p:cNvPr>
          <p:cNvSpPr/>
          <p:nvPr/>
        </p:nvSpPr>
        <p:spPr>
          <a:xfrm flipV="1">
            <a:off x="7915370" y="2381555"/>
            <a:ext cx="593885" cy="307775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40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1559243C-B63C-F4EE-602A-10F141B5573E}"/>
              </a:ext>
            </a:extLst>
          </p:cNvPr>
          <p:cNvSpPr/>
          <p:nvPr/>
        </p:nvSpPr>
        <p:spPr>
          <a:xfrm>
            <a:off x="7877701" y="3901024"/>
            <a:ext cx="3124339" cy="2139045"/>
          </a:xfrm>
          <a:prstGeom prst="rect">
            <a:avLst/>
          </a:prstGeom>
          <a:noFill/>
          <a:ln w="12700" cap="flat">
            <a:noFill/>
            <a:prstDash val="solid"/>
            <a:miter lim="8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>
              <a:spcBef>
                <a:spcPts val="600"/>
              </a:spcBef>
            </a:pPr>
            <a:r>
              <a:rPr lang="pt-BR" sz="1200" b="1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Atribuições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Prover apoio técnico às implementação das desestatizações (art. 18, III);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Contratar consultoria e serviços especializados p/ execução da desestatização (art. 18 IV);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Submeter à deliberação do CPPI (art. 18. V e art. 6º, inciso II);</a:t>
            </a:r>
          </a:p>
          <a:p>
            <a:pPr marL="171450" indent="-1714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pt-BR" sz="12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Submeter processo ao TCU (art. 18, VIII).</a:t>
            </a:r>
          </a:p>
        </p:txBody>
      </p:sp>
      <p:sp>
        <p:nvSpPr>
          <p:cNvPr id="41" name="Seta: para Baixo 40">
            <a:extLst>
              <a:ext uri="{FF2B5EF4-FFF2-40B4-BE49-F238E27FC236}">
                <a16:creationId xmlns:a16="http://schemas.microsoft.com/office/drawing/2014/main" id="{41250080-8DF4-7C86-7EC5-D0905F36E63D}"/>
              </a:ext>
            </a:extLst>
          </p:cNvPr>
          <p:cNvSpPr/>
          <p:nvPr/>
        </p:nvSpPr>
        <p:spPr>
          <a:xfrm>
            <a:off x="6545944" y="3299145"/>
            <a:ext cx="349231" cy="661157"/>
          </a:xfrm>
          <a:prstGeom prst="down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11036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0741D3D-ADAB-0626-9DF6-CF2FD4FEA1B0}"/>
              </a:ext>
            </a:extLst>
          </p:cNvPr>
          <p:cNvSpPr/>
          <p:nvPr/>
        </p:nvSpPr>
        <p:spPr>
          <a:xfrm>
            <a:off x="111967" y="234584"/>
            <a:ext cx="5262466" cy="60949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Nome do tema">
            <a:extLst>
              <a:ext uri="{FF2B5EF4-FFF2-40B4-BE49-F238E27FC236}">
                <a16:creationId xmlns:a16="http://schemas.microsoft.com/office/drawing/2014/main" id="{96575A83-9C87-4CEA-8484-40C3A05E7238}"/>
              </a:ext>
            </a:extLst>
          </p:cNvPr>
          <p:cNvSpPr txBox="1"/>
          <p:nvPr/>
        </p:nvSpPr>
        <p:spPr>
          <a:xfrm>
            <a:off x="817697" y="258791"/>
            <a:ext cx="11161358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0">
                <a:solidFill>
                  <a:srgbClr val="FFDD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 lvl="0" defTabSz="828675" hangingPunct="0">
              <a:spcAft>
                <a:spcPts val="200"/>
              </a:spcAft>
              <a:defRPr/>
            </a:pPr>
            <a:r>
              <a:rPr lang="pt-PT" sz="2400" b="1" kern="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CBTU Recife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Avenir Next Regular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B4A8AB39-BFD9-15B1-0005-09E59C8D311B}"/>
              </a:ext>
            </a:extLst>
          </p:cNvPr>
          <p:cNvGrpSpPr/>
          <p:nvPr/>
        </p:nvGrpSpPr>
        <p:grpSpPr>
          <a:xfrm>
            <a:off x="251833" y="327980"/>
            <a:ext cx="436684" cy="438088"/>
            <a:chOff x="7800299" y="1322259"/>
            <a:chExt cx="436684" cy="438088"/>
          </a:xfrm>
          <a:solidFill>
            <a:schemeClr val="accent2"/>
          </a:solidFill>
        </p:grpSpPr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38708839-1D21-4E36-9538-93648C4D1314}"/>
                </a:ext>
              </a:extLst>
            </p:cNvPr>
            <p:cNvGrpSpPr/>
            <p:nvPr/>
          </p:nvGrpSpPr>
          <p:grpSpPr>
            <a:xfrm>
              <a:off x="7800299" y="1322259"/>
              <a:ext cx="436684" cy="438088"/>
              <a:chOff x="7800299" y="1322259"/>
              <a:chExt cx="436684" cy="438088"/>
            </a:xfrm>
            <a:grpFill/>
          </p:grpSpPr>
          <p:sp>
            <p:nvSpPr>
              <p:cNvPr id="31" name="Freeform: Shape 926">
                <a:extLst>
                  <a:ext uri="{FF2B5EF4-FFF2-40B4-BE49-F238E27FC236}">
                    <a16:creationId xmlns:a16="http://schemas.microsoft.com/office/drawing/2014/main" id="{32FB5137-88E0-A6FD-FD41-42E71FC29E87}"/>
                  </a:ext>
                </a:extLst>
              </p:cNvPr>
              <p:cNvSpPr/>
              <p:nvPr/>
            </p:nvSpPr>
            <p:spPr>
              <a:xfrm>
                <a:off x="7800299" y="1322259"/>
                <a:ext cx="436684" cy="438088"/>
              </a:xfrm>
              <a:custGeom>
                <a:avLst/>
                <a:gdLst>
                  <a:gd name="connsiteX0" fmla="*/ 218342 w 436684"/>
                  <a:gd name="connsiteY0" fmla="*/ 0 h 438088"/>
                  <a:gd name="connsiteX1" fmla="*/ 0 w 436684"/>
                  <a:gd name="connsiteY1" fmla="*/ 219044 h 438088"/>
                  <a:gd name="connsiteX2" fmla="*/ 218342 w 436684"/>
                  <a:gd name="connsiteY2" fmla="*/ 438088 h 438088"/>
                  <a:gd name="connsiteX3" fmla="*/ 436684 w 436684"/>
                  <a:gd name="connsiteY3" fmla="*/ 219044 h 438088"/>
                  <a:gd name="connsiteX4" fmla="*/ 218342 w 436684"/>
                  <a:gd name="connsiteY4" fmla="*/ 0 h 438088"/>
                  <a:gd name="connsiteX5" fmla="*/ 218342 w 436684"/>
                  <a:gd name="connsiteY5" fmla="*/ 0 h 438088"/>
                  <a:gd name="connsiteX6" fmla="*/ 141348 w 436684"/>
                  <a:gd name="connsiteY6" fmla="*/ 365073 h 438088"/>
                  <a:gd name="connsiteX7" fmla="*/ 85418 w 436684"/>
                  <a:gd name="connsiteY7" fmla="*/ 365073 h 438088"/>
                  <a:gd name="connsiteX8" fmla="*/ 134796 w 436684"/>
                  <a:gd name="connsiteY8" fmla="*/ 321428 h 438088"/>
                  <a:gd name="connsiteX9" fmla="*/ 173410 w 436684"/>
                  <a:gd name="connsiteY9" fmla="*/ 321428 h 438088"/>
                  <a:gd name="connsiteX10" fmla="*/ 141348 w 436684"/>
                  <a:gd name="connsiteY10" fmla="*/ 365073 h 438088"/>
                  <a:gd name="connsiteX11" fmla="*/ 141348 w 436684"/>
                  <a:gd name="connsiteY11" fmla="*/ 365073 h 438088"/>
                  <a:gd name="connsiteX12" fmla="*/ 107649 w 436684"/>
                  <a:gd name="connsiteY12" fmla="*/ 308674 h 438088"/>
                  <a:gd name="connsiteX13" fmla="*/ 107649 w 436684"/>
                  <a:gd name="connsiteY13" fmla="*/ 133041 h 438088"/>
                  <a:gd name="connsiteX14" fmla="*/ 110224 w 436684"/>
                  <a:gd name="connsiteY14" fmla="*/ 129648 h 438088"/>
                  <a:gd name="connsiteX15" fmla="*/ 138307 w 436684"/>
                  <a:gd name="connsiteY15" fmla="*/ 91970 h 438088"/>
                  <a:gd name="connsiteX16" fmla="*/ 172474 w 436684"/>
                  <a:gd name="connsiteY16" fmla="*/ 91970 h 438088"/>
                  <a:gd name="connsiteX17" fmla="*/ 172474 w 436684"/>
                  <a:gd name="connsiteY17" fmla="*/ 73015 h 438088"/>
                  <a:gd name="connsiteX18" fmla="*/ 263742 w 436684"/>
                  <a:gd name="connsiteY18" fmla="*/ 73015 h 438088"/>
                  <a:gd name="connsiteX19" fmla="*/ 263742 w 436684"/>
                  <a:gd name="connsiteY19" fmla="*/ 91970 h 438088"/>
                  <a:gd name="connsiteX20" fmla="*/ 294164 w 436684"/>
                  <a:gd name="connsiteY20" fmla="*/ 91970 h 438088"/>
                  <a:gd name="connsiteX21" fmla="*/ 322949 w 436684"/>
                  <a:gd name="connsiteY21" fmla="*/ 131403 h 438088"/>
                  <a:gd name="connsiteX22" fmla="*/ 322949 w 436684"/>
                  <a:gd name="connsiteY22" fmla="*/ 308557 h 438088"/>
                  <a:gd name="connsiteX23" fmla="*/ 107649 w 436684"/>
                  <a:gd name="connsiteY23" fmla="*/ 308557 h 438088"/>
                  <a:gd name="connsiteX24" fmla="*/ 291473 w 436684"/>
                  <a:gd name="connsiteY24" fmla="*/ 365190 h 438088"/>
                  <a:gd name="connsiteX25" fmla="*/ 258476 w 436684"/>
                  <a:gd name="connsiteY25" fmla="*/ 321545 h 438088"/>
                  <a:gd name="connsiteX26" fmla="*/ 295218 w 436684"/>
                  <a:gd name="connsiteY26" fmla="*/ 321545 h 438088"/>
                  <a:gd name="connsiteX27" fmla="*/ 344596 w 436684"/>
                  <a:gd name="connsiteY27" fmla="*/ 365190 h 438088"/>
                  <a:gd name="connsiteX28" fmla="*/ 291356 w 436684"/>
                  <a:gd name="connsiteY28" fmla="*/ 365190 h 43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6684" h="438088">
                    <a:moveTo>
                      <a:pt x="218342" y="0"/>
                    </a:moveTo>
                    <a:cubicBezTo>
                      <a:pt x="97821" y="0"/>
                      <a:pt x="0" y="98055"/>
                      <a:pt x="0" y="219044"/>
                    </a:cubicBezTo>
                    <a:cubicBezTo>
                      <a:pt x="0" y="340033"/>
                      <a:pt x="97821" y="438088"/>
                      <a:pt x="218342" y="438088"/>
                    </a:cubicBezTo>
                    <a:cubicBezTo>
                      <a:pt x="338863" y="438088"/>
                      <a:pt x="436684" y="340033"/>
                      <a:pt x="436684" y="219044"/>
                    </a:cubicBezTo>
                    <a:cubicBezTo>
                      <a:pt x="436684" y="98055"/>
                      <a:pt x="338863" y="0"/>
                      <a:pt x="218342" y="0"/>
                    </a:cubicBezTo>
                    <a:lnTo>
                      <a:pt x="218342" y="0"/>
                    </a:lnTo>
                    <a:close/>
                    <a:moveTo>
                      <a:pt x="141348" y="365073"/>
                    </a:moveTo>
                    <a:lnTo>
                      <a:pt x="85418" y="365073"/>
                    </a:lnTo>
                    <a:lnTo>
                      <a:pt x="134796" y="321428"/>
                    </a:lnTo>
                    <a:lnTo>
                      <a:pt x="173410" y="321428"/>
                    </a:lnTo>
                    <a:lnTo>
                      <a:pt x="141348" y="365073"/>
                    </a:lnTo>
                    <a:lnTo>
                      <a:pt x="141348" y="365073"/>
                    </a:lnTo>
                    <a:close/>
                    <a:moveTo>
                      <a:pt x="107649" y="308674"/>
                    </a:moveTo>
                    <a:lnTo>
                      <a:pt x="107649" y="133041"/>
                    </a:lnTo>
                    <a:lnTo>
                      <a:pt x="110224" y="129648"/>
                    </a:lnTo>
                    <a:lnTo>
                      <a:pt x="138307" y="91970"/>
                    </a:lnTo>
                    <a:lnTo>
                      <a:pt x="172474" y="91970"/>
                    </a:lnTo>
                    <a:lnTo>
                      <a:pt x="172474" y="73015"/>
                    </a:lnTo>
                    <a:lnTo>
                      <a:pt x="263742" y="73015"/>
                    </a:lnTo>
                    <a:lnTo>
                      <a:pt x="263742" y="91970"/>
                    </a:lnTo>
                    <a:lnTo>
                      <a:pt x="294164" y="91970"/>
                    </a:lnTo>
                    <a:lnTo>
                      <a:pt x="322949" y="131403"/>
                    </a:lnTo>
                    <a:lnTo>
                      <a:pt x="322949" y="308557"/>
                    </a:lnTo>
                    <a:lnTo>
                      <a:pt x="107649" y="308557"/>
                    </a:lnTo>
                    <a:close/>
                    <a:moveTo>
                      <a:pt x="291473" y="365190"/>
                    </a:moveTo>
                    <a:lnTo>
                      <a:pt x="258476" y="321545"/>
                    </a:lnTo>
                    <a:lnTo>
                      <a:pt x="295218" y="321545"/>
                    </a:lnTo>
                    <a:lnTo>
                      <a:pt x="344596" y="365190"/>
                    </a:lnTo>
                    <a:lnTo>
                      <a:pt x="291356" y="365190"/>
                    </a:lnTo>
                    <a:close/>
                  </a:path>
                </a:pathLst>
              </a:custGeom>
              <a:grpFill/>
              <a:ln w="11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" name="Freeform: Shape 927">
                <a:extLst>
                  <a:ext uri="{FF2B5EF4-FFF2-40B4-BE49-F238E27FC236}">
                    <a16:creationId xmlns:a16="http://schemas.microsoft.com/office/drawing/2014/main" id="{A97BD585-FDDB-BD1C-757D-DE10D18F986A}"/>
                  </a:ext>
                </a:extLst>
              </p:cNvPr>
              <p:cNvSpPr/>
              <p:nvPr/>
            </p:nvSpPr>
            <p:spPr>
              <a:xfrm>
                <a:off x="7929479" y="1560961"/>
                <a:ext cx="33699" cy="33699"/>
              </a:xfrm>
              <a:custGeom>
                <a:avLst/>
                <a:gdLst>
                  <a:gd name="connsiteX0" fmla="*/ 16850 w 33699"/>
                  <a:gd name="connsiteY0" fmla="*/ 0 h 33699"/>
                  <a:gd name="connsiteX1" fmla="*/ 0 w 33699"/>
                  <a:gd name="connsiteY1" fmla="*/ 16850 h 33699"/>
                  <a:gd name="connsiteX2" fmla="*/ 16850 w 33699"/>
                  <a:gd name="connsiteY2" fmla="*/ 33699 h 33699"/>
                  <a:gd name="connsiteX3" fmla="*/ 33699 w 33699"/>
                  <a:gd name="connsiteY3" fmla="*/ 16850 h 33699"/>
                  <a:gd name="connsiteX4" fmla="*/ 16850 w 33699"/>
                  <a:gd name="connsiteY4" fmla="*/ 0 h 33699"/>
                  <a:gd name="connsiteX5" fmla="*/ 16850 w 33699"/>
                  <a:gd name="connsiteY5" fmla="*/ 0 h 3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699" h="33699">
                    <a:moveTo>
                      <a:pt x="16850" y="0"/>
                    </a:moveTo>
                    <a:cubicBezTo>
                      <a:pt x="7606" y="0"/>
                      <a:pt x="0" y="7606"/>
                      <a:pt x="0" y="16850"/>
                    </a:cubicBezTo>
                    <a:cubicBezTo>
                      <a:pt x="0" y="26093"/>
                      <a:pt x="7606" y="33699"/>
                      <a:pt x="16850" y="33699"/>
                    </a:cubicBezTo>
                    <a:cubicBezTo>
                      <a:pt x="26093" y="33699"/>
                      <a:pt x="33699" y="26093"/>
                      <a:pt x="33699" y="16850"/>
                    </a:cubicBezTo>
                    <a:cubicBezTo>
                      <a:pt x="33699" y="7606"/>
                      <a:pt x="26093" y="0"/>
                      <a:pt x="16850" y="0"/>
                    </a:cubicBezTo>
                    <a:lnTo>
                      <a:pt x="16850" y="0"/>
                    </a:lnTo>
                    <a:close/>
                  </a:path>
                </a:pathLst>
              </a:custGeom>
              <a:grpFill/>
              <a:ln w="11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" name="Freeform: Shape 928">
                <a:extLst>
                  <a:ext uri="{FF2B5EF4-FFF2-40B4-BE49-F238E27FC236}">
                    <a16:creationId xmlns:a16="http://schemas.microsoft.com/office/drawing/2014/main" id="{31046016-3B9F-A42D-ED7F-C75464EB2C90}"/>
                  </a:ext>
                </a:extLst>
              </p:cNvPr>
              <p:cNvSpPr/>
              <p:nvPr/>
            </p:nvSpPr>
            <p:spPr>
              <a:xfrm>
                <a:off x="7932287" y="1440205"/>
                <a:ext cx="165687" cy="95480"/>
              </a:xfrm>
              <a:custGeom>
                <a:avLst/>
                <a:gdLst>
                  <a:gd name="connsiteX0" fmla="*/ 165688 w 165687"/>
                  <a:gd name="connsiteY0" fmla="*/ 22466 h 95480"/>
                  <a:gd name="connsiteX1" fmla="*/ 149306 w 165687"/>
                  <a:gd name="connsiteY1" fmla="*/ 0 h 95480"/>
                  <a:gd name="connsiteX2" fmla="*/ 18020 w 165687"/>
                  <a:gd name="connsiteY2" fmla="*/ 0 h 95480"/>
                  <a:gd name="connsiteX3" fmla="*/ 0 w 165687"/>
                  <a:gd name="connsiteY3" fmla="*/ 24104 h 95480"/>
                  <a:gd name="connsiteX4" fmla="*/ 0 w 165687"/>
                  <a:gd name="connsiteY4" fmla="*/ 95481 h 95480"/>
                  <a:gd name="connsiteX5" fmla="*/ 165688 w 165687"/>
                  <a:gd name="connsiteY5" fmla="*/ 95481 h 95480"/>
                  <a:gd name="connsiteX6" fmla="*/ 165688 w 165687"/>
                  <a:gd name="connsiteY6" fmla="*/ 22466 h 95480"/>
                  <a:gd name="connsiteX7" fmla="*/ 165688 w 165687"/>
                  <a:gd name="connsiteY7" fmla="*/ 22466 h 9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687" h="95480">
                    <a:moveTo>
                      <a:pt x="165688" y="22466"/>
                    </a:moveTo>
                    <a:lnTo>
                      <a:pt x="149306" y="0"/>
                    </a:lnTo>
                    <a:lnTo>
                      <a:pt x="18020" y="0"/>
                    </a:lnTo>
                    <a:lnTo>
                      <a:pt x="0" y="24104"/>
                    </a:lnTo>
                    <a:lnTo>
                      <a:pt x="0" y="95481"/>
                    </a:lnTo>
                    <a:lnTo>
                      <a:pt x="165688" y="95481"/>
                    </a:lnTo>
                    <a:lnTo>
                      <a:pt x="165688" y="22466"/>
                    </a:lnTo>
                    <a:lnTo>
                      <a:pt x="165688" y="22466"/>
                    </a:lnTo>
                    <a:close/>
                  </a:path>
                </a:pathLst>
              </a:custGeom>
              <a:grpFill/>
              <a:ln w="11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30" name="Freeform: Shape 929">
              <a:extLst>
                <a:ext uri="{FF2B5EF4-FFF2-40B4-BE49-F238E27FC236}">
                  <a16:creationId xmlns:a16="http://schemas.microsoft.com/office/drawing/2014/main" id="{7E8E11CD-9F88-8BD0-F15C-04F654C1A8D1}"/>
                </a:ext>
              </a:extLst>
            </p:cNvPr>
            <p:cNvSpPr/>
            <p:nvPr/>
          </p:nvSpPr>
          <p:spPr>
            <a:xfrm>
              <a:off x="8064275" y="1560961"/>
              <a:ext cx="35103" cy="33699"/>
            </a:xfrm>
            <a:custGeom>
              <a:avLst/>
              <a:gdLst>
                <a:gd name="connsiteX0" fmla="*/ 17552 w 35103"/>
                <a:gd name="connsiteY0" fmla="*/ 0 h 33699"/>
                <a:gd name="connsiteX1" fmla="*/ 0 w 35103"/>
                <a:gd name="connsiteY1" fmla="*/ 16850 h 33699"/>
                <a:gd name="connsiteX2" fmla="*/ 17552 w 35103"/>
                <a:gd name="connsiteY2" fmla="*/ 33699 h 33699"/>
                <a:gd name="connsiteX3" fmla="*/ 35103 w 35103"/>
                <a:gd name="connsiteY3" fmla="*/ 16850 h 33699"/>
                <a:gd name="connsiteX4" fmla="*/ 17552 w 35103"/>
                <a:gd name="connsiteY4" fmla="*/ 0 h 33699"/>
                <a:gd name="connsiteX5" fmla="*/ 17552 w 35103"/>
                <a:gd name="connsiteY5" fmla="*/ 0 h 3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03" h="33699">
                  <a:moveTo>
                    <a:pt x="17552" y="0"/>
                  </a:moveTo>
                  <a:cubicBezTo>
                    <a:pt x="7840" y="0"/>
                    <a:pt x="0" y="7606"/>
                    <a:pt x="0" y="16850"/>
                  </a:cubicBezTo>
                  <a:cubicBezTo>
                    <a:pt x="0" y="26093"/>
                    <a:pt x="7840" y="33699"/>
                    <a:pt x="17552" y="33699"/>
                  </a:cubicBezTo>
                  <a:cubicBezTo>
                    <a:pt x="27263" y="33699"/>
                    <a:pt x="35103" y="26093"/>
                    <a:pt x="35103" y="16850"/>
                  </a:cubicBezTo>
                  <a:cubicBezTo>
                    <a:pt x="35103" y="7606"/>
                    <a:pt x="27263" y="0"/>
                    <a:pt x="17552" y="0"/>
                  </a:cubicBezTo>
                  <a:lnTo>
                    <a:pt x="17552" y="0"/>
                  </a:lnTo>
                  <a:close/>
                </a:path>
              </a:pathLst>
            </a:custGeom>
            <a:grpFill/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>
                <a:solidFill>
                  <a:schemeClr val="accent2"/>
                </a:solidFill>
              </a:endParaRPr>
            </a:p>
          </p:txBody>
        </p:sp>
      </p:grpSp>
      <p:grpSp>
        <p:nvGrpSpPr>
          <p:cNvPr id="43" name="Agrupar 42">
            <a:extLst>
              <a:ext uri="{FF2B5EF4-FFF2-40B4-BE49-F238E27FC236}">
                <a16:creationId xmlns:a16="http://schemas.microsoft.com/office/drawing/2014/main" id="{009682FE-53D5-8A4C-9710-25BA7EE0BA21}"/>
              </a:ext>
            </a:extLst>
          </p:cNvPr>
          <p:cNvGrpSpPr/>
          <p:nvPr/>
        </p:nvGrpSpPr>
        <p:grpSpPr>
          <a:xfrm>
            <a:off x="213728" y="1303024"/>
            <a:ext cx="438264" cy="388943"/>
            <a:chOff x="1553315" y="2719484"/>
            <a:chExt cx="438264" cy="388943"/>
          </a:xfrm>
        </p:grpSpPr>
        <p:sp>
          <p:nvSpPr>
            <p:cNvPr id="44" name="Freeform: Shape 1004">
              <a:extLst>
                <a:ext uri="{FF2B5EF4-FFF2-40B4-BE49-F238E27FC236}">
                  <a16:creationId xmlns:a16="http://schemas.microsoft.com/office/drawing/2014/main" id="{3F3991DE-0B6D-271C-2A6D-699F362714FB}"/>
                </a:ext>
              </a:extLst>
            </p:cNvPr>
            <p:cNvSpPr/>
            <p:nvPr/>
          </p:nvSpPr>
          <p:spPr>
            <a:xfrm>
              <a:off x="1553315" y="2719484"/>
              <a:ext cx="438264" cy="388943"/>
            </a:xfrm>
            <a:custGeom>
              <a:avLst/>
              <a:gdLst>
                <a:gd name="connsiteX0" fmla="*/ 393288 w 438264"/>
                <a:gd name="connsiteY0" fmla="*/ 342607 h 388943"/>
                <a:gd name="connsiteX1" fmla="*/ 389544 w 438264"/>
                <a:gd name="connsiteY1" fmla="*/ 344831 h 388943"/>
                <a:gd name="connsiteX2" fmla="*/ 48575 w 438264"/>
                <a:gd name="connsiteY2" fmla="*/ 344831 h 388943"/>
                <a:gd name="connsiteX3" fmla="*/ 44830 w 438264"/>
                <a:gd name="connsiteY3" fmla="*/ 342607 h 388943"/>
                <a:gd name="connsiteX4" fmla="*/ 44830 w 438264"/>
                <a:gd name="connsiteY4" fmla="*/ 338395 h 388943"/>
                <a:gd name="connsiteX5" fmla="*/ 215315 w 438264"/>
                <a:gd name="connsiteY5" fmla="*/ 46219 h 388943"/>
                <a:gd name="connsiteX6" fmla="*/ 219059 w 438264"/>
                <a:gd name="connsiteY6" fmla="*/ 43996 h 388943"/>
                <a:gd name="connsiteX7" fmla="*/ 222804 w 438264"/>
                <a:gd name="connsiteY7" fmla="*/ 46219 h 388943"/>
                <a:gd name="connsiteX8" fmla="*/ 393288 w 438264"/>
                <a:gd name="connsiteY8" fmla="*/ 338278 h 388943"/>
                <a:gd name="connsiteX9" fmla="*/ 393288 w 438264"/>
                <a:gd name="connsiteY9" fmla="*/ 342607 h 388943"/>
                <a:gd name="connsiteX10" fmla="*/ 431434 w 438264"/>
                <a:gd name="connsiteY10" fmla="*/ 316046 h 388943"/>
                <a:gd name="connsiteX11" fmla="*/ 260949 w 438264"/>
                <a:gd name="connsiteY11" fmla="*/ 23987 h 388943"/>
                <a:gd name="connsiteX12" fmla="*/ 219059 w 438264"/>
                <a:gd name="connsiteY12" fmla="*/ 0 h 388943"/>
                <a:gd name="connsiteX13" fmla="*/ 177170 w 438264"/>
                <a:gd name="connsiteY13" fmla="*/ 23987 h 388943"/>
                <a:gd name="connsiteX14" fmla="*/ 6685 w 438264"/>
                <a:gd name="connsiteY14" fmla="*/ 316046 h 388943"/>
                <a:gd name="connsiteX15" fmla="*/ 6568 w 438264"/>
                <a:gd name="connsiteY15" fmla="*/ 364605 h 388943"/>
                <a:gd name="connsiteX16" fmla="*/ 48692 w 438264"/>
                <a:gd name="connsiteY16" fmla="*/ 388944 h 388943"/>
                <a:gd name="connsiteX17" fmla="*/ 389661 w 438264"/>
                <a:gd name="connsiteY17" fmla="*/ 388944 h 388943"/>
                <a:gd name="connsiteX18" fmla="*/ 431785 w 438264"/>
                <a:gd name="connsiteY18" fmla="*/ 364605 h 388943"/>
                <a:gd name="connsiteX19" fmla="*/ 431668 w 438264"/>
                <a:gd name="connsiteY19" fmla="*/ 316046 h 388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438264" h="388943">
                  <a:moveTo>
                    <a:pt x="393288" y="342607"/>
                  </a:moveTo>
                  <a:cubicBezTo>
                    <a:pt x="392703" y="343661"/>
                    <a:pt x="391650" y="344831"/>
                    <a:pt x="389544" y="344831"/>
                  </a:cubicBezTo>
                  <a:lnTo>
                    <a:pt x="48575" y="344831"/>
                  </a:lnTo>
                  <a:cubicBezTo>
                    <a:pt x="46586" y="344831"/>
                    <a:pt x="45415" y="343661"/>
                    <a:pt x="44830" y="342607"/>
                  </a:cubicBezTo>
                  <a:cubicBezTo>
                    <a:pt x="44245" y="341554"/>
                    <a:pt x="43777" y="340150"/>
                    <a:pt x="44830" y="338395"/>
                  </a:cubicBezTo>
                  <a:lnTo>
                    <a:pt x="215315" y="46219"/>
                  </a:lnTo>
                  <a:cubicBezTo>
                    <a:pt x="216368" y="44464"/>
                    <a:pt x="217889" y="43996"/>
                    <a:pt x="219059" y="43996"/>
                  </a:cubicBezTo>
                  <a:cubicBezTo>
                    <a:pt x="220229" y="43996"/>
                    <a:pt x="221751" y="44464"/>
                    <a:pt x="222804" y="46219"/>
                  </a:cubicBezTo>
                  <a:lnTo>
                    <a:pt x="393288" y="338278"/>
                  </a:lnTo>
                  <a:cubicBezTo>
                    <a:pt x="394341" y="340033"/>
                    <a:pt x="393873" y="341554"/>
                    <a:pt x="393288" y="342607"/>
                  </a:cubicBezTo>
                  <a:moveTo>
                    <a:pt x="431434" y="316046"/>
                  </a:moveTo>
                  <a:lnTo>
                    <a:pt x="260949" y="23987"/>
                  </a:lnTo>
                  <a:cubicBezTo>
                    <a:pt x="252173" y="8893"/>
                    <a:pt x="236494" y="0"/>
                    <a:pt x="219059" y="0"/>
                  </a:cubicBezTo>
                  <a:cubicBezTo>
                    <a:pt x="201625" y="0"/>
                    <a:pt x="185945" y="9010"/>
                    <a:pt x="177170" y="23987"/>
                  </a:cubicBezTo>
                  <a:lnTo>
                    <a:pt x="6685" y="316046"/>
                  </a:lnTo>
                  <a:cubicBezTo>
                    <a:pt x="-2091" y="331257"/>
                    <a:pt x="-2325" y="349394"/>
                    <a:pt x="6568" y="364605"/>
                  </a:cubicBezTo>
                  <a:cubicBezTo>
                    <a:pt x="15227" y="379817"/>
                    <a:pt x="31023" y="388944"/>
                    <a:pt x="48692" y="388944"/>
                  </a:cubicBezTo>
                  <a:lnTo>
                    <a:pt x="389661" y="388944"/>
                  </a:lnTo>
                  <a:cubicBezTo>
                    <a:pt x="407330" y="388944"/>
                    <a:pt x="422892" y="379817"/>
                    <a:pt x="431785" y="364605"/>
                  </a:cubicBezTo>
                  <a:cubicBezTo>
                    <a:pt x="440444" y="349394"/>
                    <a:pt x="440444" y="331257"/>
                    <a:pt x="431668" y="316046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5" name="Freeform: Shape 1005">
              <a:extLst>
                <a:ext uri="{FF2B5EF4-FFF2-40B4-BE49-F238E27FC236}">
                  <a16:creationId xmlns:a16="http://schemas.microsoft.com/office/drawing/2014/main" id="{EEF578BE-D2FA-9728-DE62-424056955DEA}"/>
                </a:ext>
              </a:extLst>
            </p:cNvPr>
            <p:cNvSpPr/>
            <p:nvPr/>
          </p:nvSpPr>
          <p:spPr>
            <a:xfrm>
              <a:off x="1749908" y="2840122"/>
              <a:ext cx="39315" cy="146029"/>
            </a:xfrm>
            <a:custGeom>
              <a:avLst/>
              <a:gdLst>
                <a:gd name="connsiteX0" fmla="*/ 30423 w 39315"/>
                <a:gd name="connsiteY0" fmla="*/ 146029 h 146029"/>
                <a:gd name="connsiteX1" fmla="*/ 8893 w 39315"/>
                <a:gd name="connsiteY1" fmla="*/ 146029 h 146029"/>
                <a:gd name="connsiteX2" fmla="*/ 0 w 39315"/>
                <a:gd name="connsiteY2" fmla="*/ 0 h 146029"/>
                <a:gd name="connsiteX3" fmla="*/ 39316 w 39315"/>
                <a:gd name="connsiteY3" fmla="*/ 0 h 146029"/>
                <a:gd name="connsiteX4" fmla="*/ 30423 w 39315"/>
                <a:gd name="connsiteY4" fmla="*/ 146029 h 146029"/>
                <a:gd name="connsiteX5" fmla="*/ 30423 w 39315"/>
                <a:gd name="connsiteY5" fmla="*/ 146029 h 146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9315" h="146029">
                  <a:moveTo>
                    <a:pt x="30423" y="146029"/>
                  </a:moveTo>
                  <a:lnTo>
                    <a:pt x="8893" y="146029"/>
                  </a:lnTo>
                  <a:lnTo>
                    <a:pt x="0" y="0"/>
                  </a:lnTo>
                  <a:lnTo>
                    <a:pt x="39316" y="0"/>
                  </a:lnTo>
                  <a:lnTo>
                    <a:pt x="30423" y="146029"/>
                  </a:lnTo>
                  <a:lnTo>
                    <a:pt x="30423" y="146029"/>
                  </a:lnTo>
                  <a:close/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  <p:sp>
          <p:nvSpPr>
            <p:cNvPr id="46" name="Freeform: Shape 1006">
              <a:extLst>
                <a:ext uri="{FF2B5EF4-FFF2-40B4-BE49-F238E27FC236}">
                  <a16:creationId xmlns:a16="http://schemas.microsoft.com/office/drawing/2014/main" id="{8925C6C2-DA97-3FEA-2080-174A0BD1F323}"/>
                </a:ext>
              </a:extLst>
            </p:cNvPr>
            <p:cNvSpPr/>
            <p:nvPr/>
          </p:nvSpPr>
          <p:spPr>
            <a:xfrm>
              <a:off x="1754121" y="3003001"/>
              <a:ext cx="36507" cy="35103"/>
            </a:xfrm>
            <a:custGeom>
              <a:avLst/>
              <a:gdLst>
                <a:gd name="connsiteX0" fmla="*/ 36507 w 36507"/>
                <a:gd name="connsiteY0" fmla="*/ 17552 h 35103"/>
                <a:gd name="connsiteX1" fmla="*/ 18254 w 36507"/>
                <a:gd name="connsiteY1" fmla="*/ 35103 h 35103"/>
                <a:gd name="connsiteX2" fmla="*/ 0 w 36507"/>
                <a:gd name="connsiteY2" fmla="*/ 17552 h 35103"/>
                <a:gd name="connsiteX3" fmla="*/ 18254 w 36507"/>
                <a:gd name="connsiteY3" fmla="*/ 0 h 35103"/>
                <a:gd name="connsiteX4" fmla="*/ 36507 w 36507"/>
                <a:gd name="connsiteY4" fmla="*/ 17552 h 351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507" h="35103">
                  <a:moveTo>
                    <a:pt x="36507" y="17552"/>
                  </a:moveTo>
                  <a:cubicBezTo>
                    <a:pt x="36507" y="27264"/>
                    <a:pt x="28317" y="35103"/>
                    <a:pt x="18254" y="35103"/>
                  </a:cubicBezTo>
                  <a:cubicBezTo>
                    <a:pt x="8191" y="35103"/>
                    <a:pt x="0" y="27146"/>
                    <a:pt x="0" y="17552"/>
                  </a:cubicBezTo>
                  <a:cubicBezTo>
                    <a:pt x="0" y="7957"/>
                    <a:pt x="8191" y="0"/>
                    <a:pt x="18254" y="0"/>
                  </a:cubicBezTo>
                  <a:cubicBezTo>
                    <a:pt x="28317" y="0"/>
                    <a:pt x="36507" y="7840"/>
                    <a:pt x="36507" y="17552"/>
                  </a:cubicBezTo>
                </a:path>
              </a:pathLst>
            </a:custGeom>
            <a:solidFill>
              <a:srgbClr val="124485"/>
            </a:solidFill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/>
            </a:p>
          </p:txBody>
        </p:sp>
      </p:grpSp>
      <p:pic>
        <p:nvPicPr>
          <p:cNvPr id="54" name="Imagem 53">
            <a:extLst>
              <a:ext uri="{FF2B5EF4-FFF2-40B4-BE49-F238E27FC236}">
                <a16:creationId xmlns:a16="http://schemas.microsoft.com/office/drawing/2014/main" id="{50D102A3-5A4F-B24B-370C-1E04284F5A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186" y="3209525"/>
            <a:ext cx="432854" cy="438950"/>
          </a:xfrm>
          <a:prstGeom prst="rect">
            <a:avLst/>
          </a:prstGeom>
        </p:spPr>
      </p:pic>
      <p:pic>
        <p:nvPicPr>
          <p:cNvPr id="56" name="Imagem 55">
            <a:extLst>
              <a:ext uri="{FF2B5EF4-FFF2-40B4-BE49-F238E27FC236}">
                <a16:creationId xmlns:a16="http://schemas.microsoft.com/office/drawing/2014/main" id="{6D4361FC-0C92-BEE7-57C9-ECDB9B8946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586" y="4946558"/>
            <a:ext cx="432854" cy="438950"/>
          </a:xfrm>
          <a:prstGeom prst="rect">
            <a:avLst/>
          </a:prstGeom>
        </p:spPr>
      </p:pic>
      <p:sp>
        <p:nvSpPr>
          <p:cNvPr id="58" name="CaixaDeTexto 57">
            <a:extLst>
              <a:ext uri="{FF2B5EF4-FFF2-40B4-BE49-F238E27FC236}">
                <a16:creationId xmlns:a16="http://schemas.microsoft.com/office/drawing/2014/main" id="{03E5A702-3C36-7E30-BDB3-AD012BE25640}"/>
              </a:ext>
            </a:extLst>
          </p:cNvPr>
          <p:cNvSpPr txBox="1"/>
          <p:nvPr/>
        </p:nvSpPr>
        <p:spPr>
          <a:xfrm>
            <a:off x="817697" y="3177546"/>
            <a:ext cx="5236131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Desestatização da Companhia Brasileira de Trens Urbanos – CBTU </a:t>
            </a: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(União)</a:t>
            </a:r>
          </a:p>
          <a:p>
            <a:pPr marL="285750" marR="0" lvl="0" indent="-28575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Concessão do serviço de transporte ferroviário urbano de passageiros na Região Metropolitana do Recife/PE (Estado de PE)</a:t>
            </a:r>
            <a:endParaRPr lang="pt-BR" sz="1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215F6AD7-95E0-70FD-7008-52329012C457}"/>
              </a:ext>
            </a:extLst>
          </p:cNvPr>
          <p:cNvSpPr txBox="1"/>
          <p:nvPr/>
        </p:nvSpPr>
        <p:spPr>
          <a:xfrm>
            <a:off x="817697" y="4912223"/>
            <a:ext cx="5236131" cy="12311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Estudos conduzidos por BNDES, SEPPI em cooperação c/ Estado de PE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Concluídos</a:t>
            </a:r>
            <a:r>
              <a:rPr kumimoji="0" lang="pt-BR" sz="160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e enviados à SEPPI / TCU em dez/2022</a:t>
            </a: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defTabSz="914400" eaLnBrk="0" fontAlgn="base" hangingPunct="0">
              <a:spcBef>
                <a:spcPts val="600"/>
              </a:spcBef>
              <a:spcAft>
                <a:spcPct val="0"/>
              </a:spcAft>
              <a:defRPr/>
            </a:pP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Atualização devido à defasagem (&gt; 18 meses)</a:t>
            </a:r>
            <a:endParaRPr kumimoji="0" lang="pt-BR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CaixaDeTexto 61">
            <a:extLst>
              <a:ext uri="{FF2B5EF4-FFF2-40B4-BE49-F238E27FC236}">
                <a16:creationId xmlns:a16="http://schemas.microsoft.com/office/drawing/2014/main" id="{372BC6F7-0117-E5C9-8757-805C0EC43A7B}"/>
              </a:ext>
            </a:extLst>
          </p:cNvPr>
          <p:cNvSpPr txBox="1"/>
          <p:nvPr/>
        </p:nvSpPr>
        <p:spPr>
          <a:xfrm>
            <a:off x="782031" y="1237588"/>
            <a:ext cx="5262466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CBTU empresa federal prestando serviço de atribuição estadual (transporte público de passageiros entre municípios) e forma precária (s/ contrato de concessão)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tabLst/>
              <a:defRPr/>
            </a:pPr>
            <a:r>
              <a:rPr lang="pt-BR" sz="1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Operação pública deficitária: subvenção federal estimada entre R$ 500 e R$ 600 MM/ano (2020 e 2021)</a:t>
            </a:r>
            <a:endParaRPr kumimoji="0" lang="pt-BR" sz="160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DEF86321-6CBD-F53F-CB02-29E184AAFD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20187" y="493666"/>
            <a:ext cx="4419980" cy="6052531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401C07B9-2B1C-8EDC-1F61-71FC7B727555}"/>
              </a:ext>
            </a:extLst>
          </p:cNvPr>
          <p:cNvSpPr txBox="1"/>
          <p:nvPr/>
        </p:nvSpPr>
        <p:spPr>
          <a:xfrm>
            <a:off x="6352205" y="3209525"/>
            <a:ext cx="2354625" cy="79117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182 mil 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pass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/dia </a:t>
            </a:r>
            <a:r>
              <a:rPr kumimoji="0" lang="pt-BR" sz="105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(dez/22)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pt-BR" sz="1600" b="1" dirty="0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71,5 Km a requalificar</a:t>
            </a:r>
            <a:endParaRPr lang="pt-BR" sz="16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83474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ângulo 12"/>
          <p:cNvSpPr/>
          <p:nvPr/>
        </p:nvSpPr>
        <p:spPr>
          <a:xfrm>
            <a:off x="2974972" y="2060848"/>
            <a:ext cx="3096344" cy="39764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310" name="CustomShape 3"/>
          <p:cNvSpPr/>
          <p:nvPr/>
        </p:nvSpPr>
        <p:spPr>
          <a:xfrm>
            <a:off x="230956" y="194814"/>
            <a:ext cx="7664030" cy="373320"/>
          </a:xfrm>
          <a:prstGeom prst="rect">
            <a:avLst/>
          </a:prstGeom>
          <a:noFill/>
          <a:ln w="1260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34200" tIns="34200" rIns="34200" bIns="34200"/>
          <a:lstStyle/>
          <a:p>
            <a:pPr>
              <a:spcBef>
                <a:spcPts val="400"/>
              </a:spcBef>
            </a:pPr>
            <a:r>
              <a:rPr lang="pt-BR" sz="2200" b="1" spc="-1" dirty="0">
                <a:solidFill>
                  <a:srgbClr val="FFFFFF"/>
                </a:solidFill>
                <a:ea typeface="Arial"/>
              </a:rPr>
              <a:t>8.1 Avaliação sobre os consultores</a:t>
            </a:r>
          </a:p>
          <a:p>
            <a:pPr>
              <a:spcBef>
                <a:spcPts val="400"/>
              </a:spcBef>
            </a:pPr>
            <a:endParaRPr lang="pt-BR" sz="2200" spc="-1" dirty="0">
              <a:solidFill>
                <a:srgbClr val="24C370"/>
              </a:solidFill>
            </a:endParaRPr>
          </a:p>
        </p:txBody>
      </p:sp>
      <p:pic>
        <p:nvPicPr>
          <p:cNvPr id="28" name="Imagem 6">
            <a:extLst>
              <a:ext uri="{FF2B5EF4-FFF2-40B4-BE49-F238E27FC236}">
                <a16:creationId xmlns:a16="http://schemas.microsoft.com/office/drawing/2014/main" id="{12812794-0AC6-4545-8016-7AA9092339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7140" y="2170492"/>
            <a:ext cx="2595066" cy="624537"/>
          </a:xfrm>
          <a:prstGeom prst="rect">
            <a:avLst/>
          </a:prstGeom>
          <a:noFill/>
        </p:spPr>
      </p:pic>
      <p:sp>
        <p:nvSpPr>
          <p:cNvPr id="53" name="Rectangle 37">
            <a:extLst>
              <a:ext uri="{FF2B5EF4-FFF2-40B4-BE49-F238E27FC236}">
                <a16:creationId xmlns:a16="http://schemas.microsoft.com/office/drawing/2014/main" id="{A6622D1B-B07B-4FB8-876F-E536B9094AB1}"/>
              </a:ext>
            </a:extLst>
          </p:cNvPr>
          <p:cNvSpPr/>
          <p:nvPr/>
        </p:nvSpPr>
        <p:spPr>
          <a:xfrm>
            <a:off x="178168" y="2155439"/>
            <a:ext cx="1145042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Serviço A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4" name="Rectangle 38">
            <a:extLst>
              <a:ext uri="{FF2B5EF4-FFF2-40B4-BE49-F238E27FC236}">
                <a16:creationId xmlns:a16="http://schemas.microsoft.com/office/drawing/2014/main" id="{CE84F461-7A80-440E-AE76-A1740D5318CD}"/>
              </a:ext>
            </a:extLst>
          </p:cNvPr>
          <p:cNvSpPr/>
          <p:nvPr/>
        </p:nvSpPr>
        <p:spPr>
          <a:xfrm>
            <a:off x="6604503" y="2420889"/>
            <a:ext cx="11304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Serviço B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56" name="Rectangle 40">
            <a:extLst>
              <a:ext uri="{FF2B5EF4-FFF2-40B4-BE49-F238E27FC236}">
                <a16:creationId xmlns:a16="http://schemas.microsoft.com/office/drawing/2014/main" id="{E83B1183-B57C-495D-A668-3FA7C8CB367E}"/>
              </a:ext>
            </a:extLst>
          </p:cNvPr>
          <p:cNvSpPr/>
          <p:nvPr/>
        </p:nvSpPr>
        <p:spPr>
          <a:xfrm>
            <a:off x="89720" y="3565543"/>
            <a:ext cx="156617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/>
              <a:t>S</a:t>
            </a:r>
            <a:r>
              <a:rPr kumimoji="0" lang="pt-BR" sz="1600" b="1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erviço</a:t>
            </a: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D</a:t>
            </a:r>
          </a:p>
        </p:txBody>
      </p:sp>
      <p:pic>
        <p:nvPicPr>
          <p:cNvPr id="57" name="Picture 2" descr="Russell Bedford Brasil">
            <a:extLst>
              <a:ext uri="{FF2B5EF4-FFF2-40B4-BE49-F238E27FC236}">
                <a16:creationId xmlns:a16="http://schemas.microsoft.com/office/drawing/2014/main" id="{4CB9B3A0-667A-4CAC-9F13-51DC91505B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41" y="3939170"/>
            <a:ext cx="1917982" cy="3927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9" name="TextBox 59">
            <a:extLst>
              <a:ext uri="{FF2B5EF4-FFF2-40B4-BE49-F238E27FC236}">
                <a16:creationId xmlns:a16="http://schemas.microsoft.com/office/drawing/2014/main" id="{466BBD78-F56D-4751-840C-4D84EC93F16A}"/>
              </a:ext>
            </a:extLst>
          </p:cNvPr>
          <p:cNvSpPr txBox="1"/>
          <p:nvPr/>
        </p:nvSpPr>
        <p:spPr>
          <a:xfrm>
            <a:off x="9465229" y="2202201"/>
            <a:ext cx="2598542" cy="175432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Due</a:t>
            </a:r>
            <a:r>
              <a:rPr lang="pt-BR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1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Diligences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buSzPct val="100000"/>
            </a:pP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Econômico Financeira</a:t>
            </a:r>
          </a:p>
          <a:p>
            <a:pPr>
              <a:spcBef>
                <a:spcPts val="600"/>
              </a:spcBef>
              <a:buSzPct val="100000"/>
            </a:pP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Modelagem da Desestatização</a:t>
            </a:r>
          </a:p>
          <a:p>
            <a:pPr>
              <a:spcBef>
                <a:spcPts val="600"/>
              </a:spcBef>
              <a:buSzPct val="100000"/>
            </a:pP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ts val="600"/>
              </a:spcBef>
            </a:pP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Assessoramento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</a:t>
            </a: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Acesso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aos</a:t>
            </a:r>
            <a:r>
              <a:rPr lang="en-US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200" b="1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investidores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Google Shape;394;p21">
            <a:extLst>
              <a:ext uri="{FF2B5EF4-FFF2-40B4-BE49-F238E27FC236}">
                <a16:creationId xmlns:a16="http://schemas.microsoft.com/office/drawing/2014/main" id="{8E2267A0-9C20-40ED-B9E7-E478ADCB6BC5}"/>
              </a:ext>
            </a:extLst>
          </p:cNvPr>
          <p:cNvSpPr/>
          <p:nvPr/>
        </p:nvSpPr>
        <p:spPr>
          <a:xfrm>
            <a:off x="9023645" y="220220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149" y="394"/>
                </a:moveTo>
                <a:cubicBezTo>
                  <a:pt x="277" y="394"/>
                  <a:pt x="277" y="394"/>
                  <a:pt x="277" y="394"/>
                </a:cubicBezTo>
                <a:cubicBezTo>
                  <a:pt x="277" y="202"/>
                  <a:pt x="277" y="202"/>
                  <a:pt x="277" y="202"/>
                </a:cubicBezTo>
                <a:cubicBezTo>
                  <a:pt x="149" y="202"/>
                  <a:pt x="149" y="202"/>
                  <a:pt x="149" y="202"/>
                </a:cubicBezTo>
                <a:lnTo>
                  <a:pt x="149" y="394"/>
                </a:lnTo>
                <a:close/>
                <a:moveTo>
                  <a:pt x="170" y="224"/>
                </a:moveTo>
                <a:cubicBezTo>
                  <a:pt x="256" y="224"/>
                  <a:pt x="256" y="224"/>
                  <a:pt x="256" y="224"/>
                </a:cubicBezTo>
                <a:cubicBezTo>
                  <a:pt x="262" y="224"/>
                  <a:pt x="266" y="228"/>
                  <a:pt x="266" y="234"/>
                </a:cubicBezTo>
                <a:cubicBezTo>
                  <a:pt x="266" y="240"/>
                  <a:pt x="262" y="245"/>
                  <a:pt x="256" y="245"/>
                </a:cubicBezTo>
                <a:cubicBezTo>
                  <a:pt x="170" y="245"/>
                  <a:pt x="170" y="245"/>
                  <a:pt x="170" y="245"/>
                </a:cubicBezTo>
                <a:cubicBezTo>
                  <a:pt x="164" y="245"/>
                  <a:pt x="160" y="240"/>
                  <a:pt x="160" y="234"/>
                </a:cubicBezTo>
                <a:cubicBezTo>
                  <a:pt x="160" y="228"/>
                  <a:pt x="164" y="224"/>
                  <a:pt x="170" y="224"/>
                </a:cubicBezTo>
                <a:close/>
                <a:moveTo>
                  <a:pt x="170" y="266"/>
                </a:moveTo>
                <a:cubicBezTo>
                  <a:pt x="256" y="266"/>
                  <a:pt x="256" y="266"/>
                  <a:pt x="256" y="266"/>
                </a:cubicBezTo>
                <a:cubicBezTo>
                  <a:pt x="262" y="266"/>
                  <a:pt x="266" y="271"/>
                  <a:pt x="266" y="277"/>
                </a:cubicBezTo>
                <a:cubicBezTo>
                  <a:pt x="266" y="283"/>
                  <a:pt x="262" y="288"/>
                  <a:pt x="256" y="288"/>
                </a:cubicBezTo>
                <a:cubicBezTo>
                  <a:pt x="170" y="288"/>
                  <a:pt x="170" y="288"/>
                  <a:pt x="170" y="288"/>
                </a:cubicBezTo>
                <a:cubicBezTo>
                  <a:pt x="164" y="288"/>
                  <a:pt x="160" y="283"/>
                  <a:pt x="160" y="277"/>
                </a:cubicBezTo>
                <a:cubicBezTo>
                  <a:pt x="160" y="271"/>
                  <a:pt x="164" y="266"/>
                  <a:pt x="170" y="266"/>
                </a:cubicBezTo>
                <a:close/>
                <a:moveTo>
                  <a:pt x="170" y="309"/>
                </a:moveTo>
                <a:cubicBezTo>
                  <a:pt x="256" y="309"/>
                  <a:pt x="256" y="309"/>
                  <a:pt x="256" y="309"/>
                </a:cubicBezTo>
                <a:cubicBezTo>
                  <a:pt x="262" y="309"/>
                  <a:pt x="266" y="314"/>
                  <a:pt x="266" y="320"/>
                </a:cubicBezTo>
                <a:cubicBezTo>
                  <a:pt x="266" y="326"/>
                  <a:pt x="262" y="330"/>
                  <a:pt x="256" y="330"/>
                </a:cubicBezTo>
                <a:cubicBezTo>
                  <a:pt x="170" y="330"/>
                  <a:pt x="170" y="330"/>
                  <a:pt x="170" y="330"/>
                </a:cubicBezTo>
                <a:cubicBezTo>
                  <a:pt x="164" y="330"/>
                  <a:pt x="160" y="326"/>
                  <a:pt x="160" y="320"/>
                </a:cubicBezTo>
                <a:cubicBezTo>
                  <a:pt x="160" y="314"/>
                  <a:pt x="164" y="309"/>
                  <a:pt x="170" y="309"/>
                </a:cubicBezTo>
                <a:close/>
                <a:moveTo>
                  <a:pt x="170" y="352"/>
                </a:moveTo>
                <a:cubicBezTo>
                  <a:pt x="256" y="352"/>
                  <a:pt x="256" y="352"/>
                  <a:pt x="256" y="352"/>
                </a:cubicBezTo>
                <a:cubicBezTo>
                  <a:pt x="262" y="352"/>
                  <a:pt x="266" y="356"/>
                  <a:pt x="266" y="362"/>
                </a:cubicBezTo>
                <a:cubicBezTo>
                  <a:pt x="266" y="368"/>
                  <a:pt x="262" y="373"/>
                  <a:pt x="256" y="373"/>
                </a:cubicBezTo>
                <a:cubicBezTo>
                  <a:pt x="170" y="373"/>
                  <a:pt x="170" y="373"/>
                  <a:pt x="170" y="373"/>
                </a:cubicBezTo>
                <a:cubicBezTo>
                  <a:pt x="164" y="373"/>
                  <a:pt x="160" y="368"/>
                  <a:pt x="160" y="362"/>
                </a:cubicBezTo>
                <a:cubicBezTo>
                  <a:pt x="160" y="356"/>
                  <a:pt x="164" y="352"/>
                  <a:pt x="170" y="352"/>
                </a:cubicBezTo>
                <a:close/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298" y="405"/>
                </a:moveTo>
                <a:cubicBezTo>
                  <a:pt x="298" y="411"/>
                  <a:pt x="294" y="416"/>
                  <a:pt x="288" y="416"/>
                </a:cubicBezTo>
                <a:cubicBezTo>
                  <a:pt x="138" y="416"/>
                  <a:pt x="138" y="416"/>
                  <a:pt x="138" y="416"/>
                </a:cubicBezTo>
                <a:cubicBezTo>
                  <a:pt x="132" y="416"/>
                  <a:pt x="128" y="411"/>
                  <a:pt x="128" y="405"/>
                </a:cubicBezTo>
                <a:cubicBezTo>
                  <a:pt x="128" y="192"/>
                  <a:pt x="128" y="192"/>
                  <a:pt x="128" y="192"/>
                </a:cubicBezTo>
                <a:cubicBezTo>
                  <a:pt x="128" y="186"/>
                  <a:pt x="132" y="181"/>
                  <a:pt x="138" y="181"/>
                </a:cubicBezTo>
                <a:cubicBezTo>
                  <a:pt x="288" y="181"/>
                  <a:pt x="288" y="181"/>
                  <a:pt x="288" y="181"/>
                </a:cubicBezTo>
                <a:cubicBezTo>
                  <a:pt x="294" y="181"/>
                  <a:pt x="298" y="186"/>
                  <a:pt x="298" y="192"/>
                </a:cubicBezTo>
                <a:lnTo>
                  <a:pt x="298" y="405"/>
                </a:lnTo>
                <a:close/>
                <a:moveTo>
                  <a:pt x="341" y="362"/>
                </a:moveTo>
                <a:cubicBezTo>
                  <a:pt x="341" y="368"/>
                  <a:pt x="336" y="373"/>
                  <a:pt x="330" y="373"/>
                </a:cubicBezTo>
                <a:cubicBezTo>
                  <a:pt x="324" y="373"/>
                  <a:pt x="320" y="368"/>
                  <a:pt x="320" y="362"/>
                </a:cubicBezTo>
                <a:cubicBezTo>
                  <a:pt x="320" y="160"/>
                  <a:pt x="320" y="160"/>
                  <a:pt x="320" y="160"/>
                </a:cubicBezTo>
                <a:cubicBezTo>
                  <a:pt x="181" y="160"/>
                  <a:pt x="181" y="160"/>
                  <a:pt x="181" y="160"/>
                </a:cubicBezTo>
                <a:cubicBezTo>
                  <a:pt x="175" y="160"/>
                  <a:pt x="170" y="155"/>
                  <a:pt x="170" y="149"/>
                </a:cubicBezTo>
                <a:cubicBezTo>
                  <a:pt x="170" y="143"/>
                  <a:pt x="175" y="138"/>
                  <a:pt x="181" y="138"/>
                </a:cubicBezTo>
                <a:cubicBezTo>
                  <a:pt x="330" y="138"/>
                  <a:pt x="330" y="138"/>
                  <a:pt x="330" y="138"/>
                </a:cubicBezTo>
                <a:cubicBezTo>
                  <a:pt x="336" y="138"/>
                  <a:pt x="341" y="143"/>
                  <a:pt x="341" y="149"/>
                </a:cubicBezTo>
                <a:lnTo>
                  <a:pt x="341" y="362"/>
                </a:lnTo>
                <a:close/>
                <a:moveTo>
                  <a:pt x="384" y="320"/>
                </a:moveTo>
                <a:cubicBezTo>
                  <a:pt x="384" y="326"/>
                  <a:pt x="379" y="330"/>
                  <a:pt x="373" y="330"/>
                </a:cubicBezTo>
                <a:cubicBezTo>
                  <a:pt x="367" y="330"/>
                  <a:pt x="362" y="326"/>
                  <a:pt x="362" y="320"/>
                </a:cubicBezTo>
                <a:cubicBezTo>
                  <a:pt x="362" y="117"/>
                  <a:pt x="362" y="117"/>
                  <a:pt x="362" y="117"/>
                </a:cubicBezTo>
                <a:cubicBezTo>
                  <a:pt x="224" y="117"/>
                  <a:pt x="224" y="117"/>
                  <a:pt x="224" y="117"/>
                </a:cubicBezTo>
                <a:cubicBezTo>
                  <a:pt x="218" y="117"/>
                  <a:pt x="213" y="112"/>
                  <a:pt x="213" y="106"/>
                </a:cubicBezTo>
                <a:cubicBezTo>
                  <a:pt x="213" y="100"/>
                  <a:pt x="218" y="96"/>
                  <a:pt x="224" y="96"/>
                </a:cubicBezTo>
                <a:cubicBezTo>
                  <a:pt x="373" y="96"/>
                  <a:pt x="373" y="96"/>
                  <a:pt x="373" y="96"/>
                </a:cubicBezTo>
                <a:cubicBezTo>
                  <a:pt x="379" y="96"/>
                  <a:pt x="384" y="100"/>
                  <a:pt x="384" y="106"/>
                </a:cubicBezTo>
                <a:lnTo>
                  <a:pt x="384" y="320"/>
                </a:ln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" name="Google Shape;1658;p30">
            <a:extLst>
              <a:ext uri="{FF2B5EF4-FFF2-40B4-BE49-F238E27FC236}">
                <a16:creationId xmlns:a16="http://schemas.microsoft.com/office/drawing/2014/main" id="{A31BA5DD-0E5D-43DF-BE4A-6386D070298C}"/>
              </a:ext>
            </a:extLst>
          </p:cNvPr>
          <p:cNvSpPr/>
          <p:nvPr/>
        </p:nvSpPr>
        <p:spPr>
          <a:xfrm>
            <a:off x="9023645" y="2706257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237" y="138"/>
                </a:moveTo>
                <a:cubicBezTo>
                  <a:pt x="207" y="107"/>
                  <a:pt x="207" y="107"/>
                  <a:pt x="207" y="107"/>
                </a:cubicBezTo>
                <a:cubicBezTo>
                  <a:pt x="212" y="105"/>
                  <a:pt x="225" y="104"/>
                  <a:pt x="251" y="116"/>
                </a:cubicBezTo>
                <a:cubicBezTo>
                  <a:pt x="254" y="117"/>
                  <a:pt x="257" y="117"/>
                  <a:pt x="260" y="116"/>
                </a:cubicBezTo>
                <a:cubicBezTo>
                  <a:pt x="260" y="116"/>
                  <a:pt x="260" y="116"/>
                  <a:pt x="260" y="116"/>
                </a:cubicBezTo>
                <a:cubicBezTo>
                  <a:pt x="285" y="105"/>
                  <a:pt x="299" y="105"/>
                  <a:pt x="305" y="106"/>
                </a:cubicBezTo>
                <a:cubicBezTo>
                  <a:pt x="275" y="138"/>
                  <a:pt x="275" y="138"/>
                  <a:pt x="275" y="138"/>
                </a:cubicBezTo>
                <a:lnTo>
                  <a:pt x="237" y="138"/>
                </a:lnTo>
                <a:close/>
                <a:moveTo>
                  <a:pt x="330" y="320"/>
                </a:moveTo>
                <a:cubicBezTo>
                  <a:pt x="330" y="334"/>
                  <a:pt x="339" y="357"/>
                  <a:pt x="346" y="373"/>
                </a:cubicBezTo>
                <a:cubicBezTo>
                  <a:pt x="165" y="373"/>
                  <a:pt x="165" y="373"/>
                  <a:pt x="165" y="373"/>
                </a:cubicBezTo>
                <a:cubicBezTo>
                  <a:pt x="172" y="357"/>
                  <a:pt x="181" y="334"/>
                  <a:pt x="181" y="320"/>
                </a:cubicBezTo>
                <a:cubicBezTo>
                  <a:pt x="181" y="318"/>
                  <a:pt x="181" y="316"/>
                  <a:pt x="180" y="315"/>
                </a:cubicBezTo>
                <a:cubicBezTo>
                  <a:pt x="178" y="312"/>
                  <a:pt x="143" y="237"/>
                  <a:pt x="236" y="160"/>
                </a:cubicBezTo>
                <a:cubicBezTo>
                  <a:pt x="275" y="160"/>
                  <a:pt x="275" y="160"/>
                  <a:pt x="275" y="160"/>
                </a:cubicBezTo>
                <a:cubicBezTo>
                  <a:pt x="368" y="237"/>
                  <a:pt x="333" y="312"/>
                  <a:pt x="331" y="315"/>
                </a:cubicBezTo>
                <a:cubicBezTo>
                  <a:pt x="331" y="316"/>
                  <a:pt x="330" y="318"/>
                  <a:pt x="330" y="320"/>
                </a:cubicBezTo>
                <a:close/>
                <a:moveTo>
                  <a:pt x="294" y="297"/>
                </a:moveTo>
                <a:cubicBezTo>
                  <a:pt x="294" y="292"/>
                  <a:pt x="293" y="289"/>
                  <a:pt x="291" y="285"/>
                </a:cubicBezTo>
                <a:cubicBezTo>
                  <a:pt x="289" y="282"/>
                  <a:pt x="286" y="279"/>
                  <a:pt x="282" y="276"/>
                </a:cubicBezTo>
                <a:cubicBezTo>
                  <a:pt x="278" y="273"/>
                  <a:pt x="271" y="270"/>
                  <a:pt x="261" y="266"/>
                </a:cubicBezTo>
                <a:cubicBezTo>
                  <a:pt x="250" y="262"/>
                  <a:pt x="250" y="262"/>
                  <a:pt x="250" y="262"/>
                </a:cubicBezTo>
                <a:cubicBezTo>
                  <a:pt x="247" y="260"/>
                  <a:pt x="244" y="259"/>
                  <a:pt x="243" y="257"/>
                </a:cubicBezTo>
                <a:cubicBezTo>
                  <a:pt x="241" y="256"/>
                  <a:pt x="240" y="254"/>
                  <a:pt x="240" y="252"/>
                </a:cubicBezTo>
                <a:cubicBezTo>
                  <a:pt x="240" y="247"/>
                  <a:pt x="244" y="245"/>
                  <a:pt x="250" y="244"/>
                </a:cubicBezTo>
                <a:cubicBezTo>
                  <a:pt x="250" y="244"/>
                  <a:pt x="253" y="243"/>
                  <a:pt x="256" y="243"/>
                </a:cubicBezTo>
                <a:cubicBezTo>
                  <a:pt x="259" y="243"/>
                  <a:pt x="261" y="243"/>
                  <a:pt x="261" y="243"/>
                </a:cubicBezTo>
                <a:cubicBezTo>
                  <a:pt x="269" y="244"/>
                  <a:pt x="277" y="246"/>
                  <a:pt x="285" y="249"/>
                </a:cubicBezTo>
                <a:cubicBezTo>
                  <a:pt x="292" y="231"/>
                  <a:pt x="292" y="231"/>
                  <a:pt x="292" y="231"/>
                </a:cubicBezTo>
                <a:cubicBezTo>
                  <a:pt x="283" y="227"/>
                  <a:pt x="272" y="225"/>
                  <a:pt x="261" y="224"/>
                </a:cubicBezTo>
                <a:cubicBezTo>
                  <a:pt x="261" y="213"/>
                  <a:pt x="261" y="213"/>
                  <a:pt x="261" y="213"/>
                </a:cubicBezTo>
                <a:cubicBezTo>
                  <a:pt x="250" y="213"/>
                  <a:pt x="250" y="213"/>
                  <a:pt x="250" y="213"/>
                </a:cubicBezTo>
                <a:cubicBezTo>
                  <a:pt x="250" y="225"/>
                  <a:pt x="250" y="225"/>
                  <a:pt x="250" y="225"/>
                </a:cubicBezTo>
                <a:cubicBezTo>
                  <a:pt x="240" y="226"/>
                  <a:pt x="232" y="229"/>
                  <a:pt x="226" y="233"/>
                </a:cubicBezTo>
                <a:cubicBezTo>
                  <a:pt x="220" y="238"/>
                  <a:pt x="217" y="244"/>
                  <a:pt x="217" y="252"/>
                </a:cubicBezTo>
                <a:cubicBezTo>
                  <a:pt x="217" y="259"/>
                  <a:pt x="219" y="264"/>
                  <a:pt x="223" y="269"/>
                </a:cubicBezTo>
                <a:cubicBezTo>
                  <a:pt x="228" y="274"/>
                  <a:pt x="235" y="278"/>
                  <a:pt x="245" y="282"/>
                </a:cubicBezTo>
                <a:cubicBezTo>
                  <a:pt x="250" y="284"/>
                  <a:pt x="250" y="284"/>
                  <a:pt x="250" y="284"/>
                </a:cubicBezTo>
                <a:cubicBezTo>
                  <a:pt x="261" y="288"/>
                  <a:pt x="261" y="288"/>
                  <a:pt x="261" y="288"/>
                </a:cubicBezTo>
                <a:cubicBezTo>
                  <a:pt x="264" y="290"/>
                  <a:pt x="267" y="291"/>
                  <a:pt x="268" y="293"/>
                </a:cubicBezTo>
                <a:cubicBezTo>
                  <a:pt x="270" y="294"/>
                  <a:pt x="271" y="296"/>
                  <a:pt x="271" y="298"/>
                </a:cubicBezTo>
                <a:cubicBezTo>
                  <a:pt x="271" y="303"/>
                  <a:pt x="268" y="306"/>
                  <a:pt x="261" y="307"/>
                </a:cubicBezTo>
                <a:cubicBezTo>
                  <a:pt x="261" y="307"/>
                  <a:pt x="258" y="308"/>
                  <a:pt x="256" y="308"/>
                </a:cubicBezTo>
                <a:cubicBezTo>
                  <a:pt x="253" y="308"/>
                  <a:pt x="250" y="308"/>
                  <a:pt x="250" y="308"/>
                </a:cubicBezTo>
                <a:cubicBezTo>
                  <a:pt x="245" y="307"/>
                  <a:pt x="240" y="306"/>
                  <a:pt x="233" y="305"/>
                </a:cubicBezTo>
                <a:cubicBezTo>
                  <a:pt x="227" y="303"/>
                  <a:pt x="222" y="301"/>
                  <a:pt x="217" y="299"/>
                </a:cubicBezTo>
                <a:cubicBezTo>
                  <a:pt x="217" y="319"/>
                  <a:pt x="217" y="319"/>
                  <a:pt x="217" y="319"/>
                </a:cubicBezTo>
                <a:cubicBezTo>
                  <a:pt x="227" y="323"/>
                  <a:pt x="238" y="325"/>
                  <a:pt x="250" y="326"/>
                </a:cubicBezTo>
                <a:cubicBezTo>
                  <a:pt x="250" y="341"/>
                  <a:pt x="250" y="341"/>
                  <a:pt x="250" y="341"/>
                </a:cubicBezTo>
                <a:cubicBezTo>
                  <a:pt x="261" y="341"/>
                  <a:pt x="261" y="341"/>
                  <a:pt x="261" y="341"/>
                </a:cubicBezTo>
                <a:cubicBezTo>
                  <a:pt x="261" y="325"/>
                  <a:pt x="261" y="325"/>
                  <a:pt x="261" y="325"/>
                </a:cubicBezTo>
                <a:cubicBezTo>
                  <a:pt x="271" y="324"/>
                  <a:pt x="279" y="321"/>
                  <a:pt x="285" y="316"/>
                </a:cubicBezTo>
                <a:cubicBezTo>
                  <a:pt x="291" y="312"/>
                  <a:pt x="294" y="305"/>
                  <a:pt x="294" y="297"/>
                </a:cubicBez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72" y="379"/>
                </a:moveTo>
                <a:cubicBezTo>
                  <a:pt x="365" y="363"/>
                  <a:pt x="353" y="335"/>
                  <a:pt x="352" y="322"/>
                </a:cubicBezTo>
                <a:cubicBezTo>
                  <a:pt x="358" y="306"/>
                  <a:pt x="384" y="227"/>
                  <a:pt x="295" y="148"/>
                </a:cubicBezTo>
                <a:cubicBezTo>
                  <a:pt x="327" y="114"/>
                  <a:pt x="327" y="114"/>
                  <a:pt x="327" y="114"/>
                </a:cubicBezTo>
                <a:cubicBezTo>
                  <a:pt x="330" y="111"/>
                  <a:pt x="331" y="107"/>
                  <a:pt x="330" y="104"/>
                </a:cubicBezTo>
                <a:cubicBezTo>
                  <a:pt x="330" y="102"/>
                  <a:pt x="327" y="93"/>
                  <a:pt x="316" y="88"/>
                </a:cubicBezTo>
                <a:cubicBezTo>
                  <a:pt x="302" y="82"/>
                  <a:pt x="282" y="84"/>
                  <a:pt x="256" y="95"/>
                </a:cubicBezTo>
                <a:cubicBezTo>
                  <a:pt x="229" y="84"/>
                  <a:pt x="209" y="82"/>
                  <a:pt x="195" y="88"/>
                </a:cubicBezTo>
                <a:cubicBezTo>
                  <a:pt x="185" y="93"/>
                  <a:pt x="182" y="102"/>
                  <a:pt x="181" y="104"/>
                </a:cubicBezTo>
                <a:cubicBezTo>
                  <a:pt x="180" y="107"/>
                  <a:pt x="181" y="111"/>
                  <a:pt x="184" y="114"/>
                </a:cubicBezTo>
                <a:cubicBezTo>
                  <a:pt x="217" y="148"/>
                  <a:pt x="217" y="148"/>
                  <a:pt x="217" y="148"/>
                </a:cubicBezTo>
                <a:cubicBezTo>
                  <a:pt x="128" y="227"/>
                  <a:pt x="153" y="306"/>
                  <a:pt x="160" y="322"/>
                </a:cubicBezTo>
                <a:cubicBezTo>
                  <a:pt x="158" y="335"/>
                  <a:pt x="147" y="363"/>
                  <a:pt x="139" y="379"/>
                </a:cubicBezTo>
                <a:cubicBezTo>
                  <a:pt x="138" y="382"/>
                  <a:pt x="138" y="386"/>
                  <a:pt x="140" y="389"/>
                </a:cubicBezTo>
                <a:cubicBezTo>
                  <a:pt x="142" y="392"/>
                  <a:pt x="145" y="394"/>
                  <a:pt x="149" y="394"/>
                </a:cubicBezTo>
                <a:cubicBezTo>
                  <a:pt x="362" y="394"/>
                  <a:pt x="362" y="394"/>
                  <a:pt x="362" y="394"/>
                </a:cubicBezTo>
                <a:cubicBezTo>
                  <a:pt x="366" y="394"/>
                  <a:pt x="369" y="392"/>
                  <a:pt x="371" y="389"/>
                </a:cubicBezTo>
                <a:cubicBezTo>
                  <a:pt x="373" y="386"/>
                  <a:pt x="374" y="382"/>
                  <a:pt x="372" y="379"/>
                </a:cubicBez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" name="Google Shape;2976;p35">
            <a:extLst>
              <a:ext uri="{FF2B5EF4-FFF2-40B4-BE49-F238E27FC236}">
                <a16:creationId xmlns:a16="http://schemas.microsoft.com/office/drawing/2014/main" id="{AAD0F7E4-EAE1-4AF1-A449-B693FDBCBDD4}"/>
              </a:ext>
            </a:extLst>
          </p:cNvPr>
          <p:cNvSpPr/>
          <p:nvPr/>
        </p:nvSpPr>
        <p:spPr>
          <a:xfrm>
            <a:off x="9023645" y="3189934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416" y="266"/>
                </a:moveTo>
                <a:cubicBezTo>
                  <a:pt x="416" y="272"/>
                  <a:pt x="411" y="277"/>
                  <a:pt x="405" y="277"/>
                </a:cubicBezTo>
                <a:cubicBezTo>
                  <a:pt x="394" y="277"/>
                  <a:pt x="394" y="277"/>
                  <a:pt x="394" y="277"/>
                </a:cubicBezTo>
                <a:cubicBezTo>
                  <a:pt x="394" y="373"/>
                  <a:pt x="394" y="373"/>
                  <a:pt x="394" y="373"/>
                </a:cubicBezTo>
                <a:cubicBezTo>
                  <a:pt x="394" y="379"/>
                  <a:pt x="390" y="384"/>
                  <a:pt x="384" y="384"/>
                </a:cubicBezTo>
                <a:cubicBezTo>
                  <a:pt x="128" y="384"/>
                  <a:pt x="128" y="384"/>
                  <a:pt x="128" y="384"/>
                </a:cubicBezTo>
                <a:cubicBezTo>
                  <a:pt x="122" y="384"/>
                  <a:pt x="117" y="379"/>
                  <a:pt x="117" y="373"/>
                </a:cubicBezTo>
                <a:cubicBezTo>
                  <a:pt x="117" y="277"/>
                  <a:pt x="117" y="277"/>
                  <a:pt x="117" y="277"/>
                </a:cubicBezTo>
                <a:cubicBezTo>
                  <a:pt x="106" y="277"/>
                  <a:pt x="106" y="277"/>
                  <a:pt x="106" y="277"/>
                </a:cubicBezTo>
                <a:cubicBezTo>
                  <a:pt x="100" y="277"/>
                  <a:pt x="96" y="272"/>
                  <a:pt x="96" y="266"/>
                </a:cubicBezTo>
                <a:cubicBezTo>
                  <a:pt x="96" y="160"/>
                  <a:pt x="96" y="160"/>
                  <a:pt x="96" y="160"/>
                </a:cubicBezTo>
                <a:cubicBezTo>
                  <a:pt x="96" y="154"/>
                  <a:pt x="100" y="149"/>
                  <a:pt x="106" y="149"/>
                </a:cubicBezTo>
                <a:cubicBezTo>
                  <a:pt x="202" y="149"/>
                  <a:pt x="202" y="149"/>
                  <a:pt x="202" y="149"/>
                </a:cubicBezTo>
                <a:cubicBezTo>
                  <a:pt x="202" y="117"/>
                  <a:pt x="202" y="117"/>
                  <a:pt x="202" y="117"/>
                </a:cubicBezTo>
                <a:cubicBezTo>
                  <a:pt x="202" y="111"/>
                  <a:pt x="207" y="106"/>
                  <a:pt x="213" y="106"/>
                </a:cubicBezTo>
                <a:cubicBezTo>
                  <a:pt x="298" y="106"/>
                  <a:pt x="298" y="106"/>
                  <a:pt x="298" y="106"/>
                </a:cubicBezTo>
                <a:cubicBezTo>
                  <a:pt x="304" y="106"/>
                  <a:pt x="309" y="111"/>
                  <a:pt x="309" y="117"/>
                </a:cubicBezTo>
                <a:cubicBezTo>
                  <a:pt x="309" y="149"/>
                  <a:pt x="309" y="149"/>
                  <a:pt x="309" y="149"/>
                </a:cubicBezTo>
                <a:cubicBezTo>
                  <a:pt x="405" y="149"/>
                  <a:pt x="405" y="149"/>
                  <a:pt x="405" y="149"/>
                </a:cubicBezTo>
                <a:cubicBezTo>
                  <a:pt x="411" y="149"/>
                  <a:pt x="416" y="154"/>
                  <a:pt x="416" y="160"/>
                </a:cubicBezTo>
                <a:lnTo>
                  <a:pt x="416" y="266"/>
                </a:lnTo>
                <a:close/>
                <a:moveTo>
                  <a:pt x="330" y="277"/>
                </a:moveTo>
                <a:cubicBezTo>
                  <a:pt x="373" y="277"/>
                  <a:pt x="373" y="277"/>
                  <a:pt x="373" y="277"/>
                </a:cubicBezTo>
                <a:cubicBezTo>
                  <a:pt x="373" y="362"/>
                  <a:pt x="373" y="362"/>
                  <a:pt x="373" y="362"/>
                </a:cubicBezTo>
                <a:cubicBezTo>
                  <a:pt x="138" y="362"/>
                  <a:pt x="138" y="362"/>
                  <a:pt x="138" y="362"/>
                </a:cubicBezTo>
                <a:cubicBezTo>
                  <a:pt x="138" y="277"/>
                  <a:pt x="138" y="277"/>
                  <a:pt x="138" y="277"/>
                </a:cubicBezTo>
                <a:cubicBezTo>
                  <a:pt x="181" y="277"/>
                  <a:pt x="181" y="277"/>
                  <a:pt x="181" y="277"/>
                </a:cubicBezTo>
                <a:cubicBezTo>
                  <a:pt x="181" y="288"/>
                  <a:pt x="181" y="288"/>
                  <a:pt x="181" y="288"/>
                </a:cubicBezTo>
                <a:cubicBezTo>
                  <a:pt x="181" y="294"/>
                  <a:pt x="186" y="298"/>
                  <a:pt x="192" y="298"/>
                </a:cubicBezTo>
                <a:cubicBezTo>
                  <a:pt x="198" y="298"/>
                  <a:pt x="202" y="294"/>
                  <a:pt x="202" y="288"/>
                </a:cubicBezTo>
                <a:cubicBezTo>
                  <a:pt x="202" y="277"/>
                  <a:pt x="202" y="277"/>
                  <a:pt x="202" y="277"/>
                </a:cubicBezTo>
                <a:cubicBezTo>
                  <a:pt x="309" y="277"/>
                  <a:pt x="309" y="277"/>
                  <a:pt x="309" y="277"/>
                </a:cubicBezTo>
                <a:cubicBezTo>
                  <a:pt x="309" y="288"/>
                  <a:pt x="309" y="288"/>
                  <a:pt x="309" y="288"/>
                </a:cubicBezTo>
                <a:cubicBezTo>
                  <a:pt x="309" y="294"/>
                  <a:pt x="314" y="298"/>
                  <a:pt x="320" y="298"/>
                </a:cubicBezTo>
                <a:cubicBezTo>
                  <a:pt x="326" y="298"/>
                  <a:pt x="330" y="294"/>
                  <a:pt x="330" y="288"/>
                </a:cubicBezTo>
                <a:lnTo>
                  <a:pt x="330" y="277"/>
                </a:lnTo>
                <a:close/>
                <a:moveTo>
                  <a:pt x="288" y="149"/>
                </a:moveTo>
                <a:cubicBezTo>
                  <a:pt x="224" y="149"/>
                  <a:pt x="224" y="149"/>
                  <a:pt x="224" y="149"/>
                </a:cubicBezTo>
                <a:cubicBezTo>
                  <a:pt x="224" y="128"/>
                  <a:pt x="224" y="128"/>
                  <a:pt x="224" y="128"/>
                </a:cubicBezTo>
                <a:cubicBezTo>
                  <a:pt x="288" y="128"/>
                  <a:pt x="288" y="128"/>
                  <a:pt x="288" y="128"/>
                </a:cubicBezTo>
                <a:lnTo>
                  <a:pt x="288" y="149"/>
                </a:lnTo>
                <a:close/>
                <a:moveTo>
                  <a:pt x="117" y="170"/>
                </a:moveTo>
                <a:cubicBezTo>
                  <a:pt x="394" y="170"/>
                  <a:pt x="394" y="170"/>
                  <a:pt x="394" y="170"/>
                </a:cubicBezTo>
                <a:cubicBezTo>
                  <a:pt x="394" y="256"/>
                  <a:pt x="394" y="256"/>
                  <a:pt x="394" y="256"/>
                </a:cubicBezTo>
                <a:cubicBezTo>
                  <a:pt x="330" y="256"/>
                  <a:pt x="330" y="256"/>
                  <a:pt x="330" y="256"/>
                </a:cubicBezTo>
                <a:cubicBezTo>
                  <a:pt x="330" y="245"/>
                  <a:pt x="330" y="245"/>
                  <a:pt x="330" y="245"/>
                </a:cubicBezTo>
                <a:cubicBezTo>
                  <a:pt x="330" y="239"/>
                  <a:pt x="326" y="234"/>
                  <a:pt x="320" y="234"/>
                </a:cubicBezTo>
                <a:cubicBezTo>
                  <a:pt x="314" y="234"/>
                  <a:pt x="309" y="239"/>
                  <a:pt x="309" y="245"/>
                </a:cubicBezTo>
                <a:cubicBezTo>
                  <a:pt x="309" y="256"/>
                  <a:pt x="309" y="256"/>
                  <a:pt x="309" y="256"/>
                </a:cubicBezTo>
                <a:cubicBezTo>
                  <a:pt x="202" y="256"/>
                  <a:pt x="202" y="256"/>
                  <a:pt x="202" y="256"/>
                </a:cubicBezTo>
                <a:cubicBezTo>
                  <a:pt x="202" y="245"/>
                  <a:pt x="202" y="245"/>
                  <a:pt x="202" y="245"/>
                </a:cubicBezTo>
                <a:cubicBezTo>
                  <a:pt x="202" y="239"/>
                  <a:pt x="198" y="234"/>
                  <a:pt x="192" y="234"/>
                </a:cubicBezTo>
                <a:cubicBezTo>
                  <a:pt x="186" y="234"/>
                  <a:pt x="181" y="239"/>
                  <a:pt x="181" y="245"/>
                </a:cubicBezTo>
                <a:cubicBezTo>
                  <a:pt x="181" y="256"/>
                  <a:pt x="181" y="256"/>
                  <a:pt x="181" y="256"/>
                </a:cubicBezTo>
                <a:cubicBezTo>
                  <a:pt x="117" y="256"/>
                  <a:pt x="117" y="256"/>
                  <a:pt x="117" y="256"/>
                </a:cubicBezTo>
                <a:lnTo>
                  <a:pt x="117" y="170"/>
                </a:ln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2917;p35">
            <a:extLst>
              <a:ext uri="{FF2B5EF4-FFF2-40B4-BE49-F238E27FC236}">
                <a16:creationId xmlns:a16="http://schemas.microsoft.com/office/drawing/2014/main" id="{18033521-645C-4306-90E9-AF30CEBEC6A5}"/>
              </a:ext>
            </a:extLst>
          </p:cNvPr>
          <p:cNvSpPr/>
          <p:nvPr/>
        </p:nvSpPr>
        <p:spPr>
          <a:xfrm>
            <a:off x="9023645" y="373638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117" y="160"/>
                </a:moveTo>
                <a:cubicBezTo>
                  <a:pt x="266" y="160"/>
                  <a:pt x="266" y="160"/>
                  <a:pt x="266" y="160"/>
                </a:cubicBezTo>
                <a:cubicBezTo>
                  <a:pt x="266" y="245"/>
                  <a:pt x="266" y="245"/>
                  <a:pt x="266" y="245"/>
                </a:cubicBezTo>
                <a:cubicBezTo>
                  <a:pt x="181" y="245"/>
                  <a:pt x="181" y="245"/>
                  <a:pt x="181" y="245"/>
                </a:cubicBezTo>
                <a:cubicBezTo>
                  <a:pt x="178" y="245"/>
                  <a:pt x="175" y="246"/>
                  <a:pt x="173" y="248"/>
                </a:cubicBezTo>
                <a:cubicBezTo>
                  <a:pt x="149" y="273"/>
                  <a:pt x="149" y="273"/>
                  <a:pt x="149" y="273"/>
                </a:cubicBezTo>
                <a:cubicBezTo>
                  <a:pt x="149" y="256"/>
                  <a:pt x="149" y="256"/>
                  <a:pt x="149" y="256"/>
                </a:cubicBezTo>
                <a:cubicBezTo>
                  <a:pt x="149" y="250"/>
                  <a:pt x="144" y="245"/>
                  <a:pt x="138" y="245"/>
                </a:cubicBezTo>
                <a:cubicBezTo>
                  <a:pt x="117" y="245"/>
                  <a:pt x="117" y="245"/>
                  <a:pt x="117" y="245"/>
                </a:cubicBezTo>
                <a:lnTo>
                  <a:pt x="117" y="160"/>
                </a:ln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185" y="266"/>
                </a:moveTo>
                <a:cubicBezTo>
                  <a:pt x="277" y="266"/>
                  <a:pt x="277" y="266"/>
                  <a:pt x="277" y="266"/>
                </a:cubicBezTo>
                <a:cubicBezTo>
                  <a:pt x="283" y="266"/>
                  <a:pt x="288" y="262"/>
                  <a:pt x="288" y="256"/>
                </a:cubicBezTo>
                <a:cubicBezTo>
                  <a:pt x="288" y="149"/>
                  <a:pt x="288" y="149"/>
                  <a:pt x="288" y="149"/>
                </a:cubicBezTo>
                <a:cubicBezTo>
                  <a:pt x="288" y="143"/>
                  <a:pt x="283" y="138"/>
                  <a:pt x="277" y="138"/>
                </a:cubicBezTo>
                <a:cubicBezTo>
                  <a:pt x="106" y="138"/>
                  <a:pt x="106" y="138"/>
                  <a:pt x="106" y="138"/>
                </a:cubicBezTo>
                <a:cubicBezTo>
                  <a:pt x="100" y="138"/>
                  <a:pt x="96" y="143"/>
                  <a:pt x="96" y="149"/>
                </a:cubicBezTo>
                <a:cubicBezTo>
                  <a:pt x="96" y="256"/>
                  <a:pt x="96" y="256"/>
                  <a:pt x="96" y="256"/>
                </a:cubicBezTo>
                <a:cubicBezTo>
                  <a:pt x="96" y="262"/>
                  <a:pt x="100" y="266"/>
                  <a:pt x="106" y="266"/>
                </a:cubicBezTo>
                <a:cubicBezTo>
                  <a:pt x="128" y="266"/>
                  <a:pt x="128" y="266"/>
                  <a:pt x="128" y="266"/>
                </a:cubicBezTo>
                <a:cubicBezTo>
                  <a:pt x="128" y="298"/>
                  <a:pt x="128" y="298"/>
                  <a:pt x="128" y="298"/>
                </a:cubicBezTo>
                <a:cubicBezTo>
                  <a:pt x="128" y="303"/>
                  <a:pt x="130" y="307"/>
                  <a:pt x="134" y="308"/>
                </a:cubicBezTo>
                <a:cubicBezTo>
                  <a:pt x="136" y="309"/>
                  <a:pt x="137" y="309"/>
                  <a:pt x="138" y="309"/>
                </a:cubicBezTo>
                <a:cubicBezTo>
                  <a:pt x="141" y="309"/>
                  <a:pt x="144" y="308"/>
                  <a:pt x="146" y="306"/>
                </a:cubicBezTo>
                <a:lnTo>
                  <a:pt x="185" y="266"/>
                </a:lnTo>
                <a:close/>
                <a:moveTo>
                  <a:pt x="416" y="234"/>
                </a:moveTo>
                <a:cubicBezTo>
                  <a:pt x="416" y="228"/>
                  <a:pt x="411" y="224"/>
                  <a:pt x="405" y="224"/>
                </a:cubicBezTo>
                <a:cubicBezTo>
                  <a:pt x="320" y="224"/>
                  <a:pt x="320" y="224"/>
                  <a:pt x="320" y="224"/>
                </a:cubicBezTo>
                <a:cubicBezTo>
                  <a:pt x="314" y="224"/>
                  <a:pt x="309" y="228"/>
                  <a:pt x="309" y="234"/>
                </a:cubicBezTo>
                <a:cubicBezTo>
                  <a:pt x="309" y="240"/>
                  <a:pt x="314" y="245"/>
                  <a:pt x="320" y="245"/>
                </a:cubicBezTo>
                <a:cubicBezTo>
                  <a:pt x="394" y="245"/>
                  <a:pt x="394" y="245"/>
                  <a:pt x="394" y="245"/>
                </a:cubicBezTo>
                <a:cubicBezTo>
                  <a:pt x="394" y="352"/>
                  <a:pt x="394" y="352"/>
                  <a:pt x="394" y="352"/>
                </a:cubicBezTo>
                <a:cubicBezTo>
                  <a:pt x="362" y="352"/>
                  <a:pt x="362" y="352"/>
                  <a:pt x="362" y="352"/>
                </a:cubicBezTo>
                <a:cubicBezTo>
                  <a:pt x="356" y="352"/>
                  <a:pt x="352" y="356"/>
                  <a:pt x="352" y="362"/>
                </a:cubicBezTo>
                <a:cubicBezTo>
                  <a:pt x="352" y="379"/>
                  <a:pt x="352" y="379"/>
                  <a:pt x="352" y="379"/>
                </a:cubicBezTo>
                <a:cubicBezTo>
                  <a:pt x="327" y="355"/>
                  <a:pt x="327" y="355"/>
                  <a:pt x="327" y="355"/>
                </a:cubicBezTo>
                <a:cubicBezTo>
                  <a:pt x="325" y="353"/>
                  <a:pt x="322" y="352"/>
                  <a:pt x="320" y="352"/>
                </a:cubicBezTo>
                <a:cubicBezTo>
                  <a:pt x="245" y="352"/>
                  <a:pt x="245" y="352"/>
                  <a:pt x="245" y="352"/>
                </a:cubicBezTo>
                <a:cubicBezTo>
                  <a:pt x="245" y="298"/>
                  <a:pt x="245" y="298"/>
                  <a:pt x="245" y="298"/>
                </a:cubicBezTo>
                <a:cubicBezTo>
                  <a:pt x="245" y="292"/>
                  <a:pt x="240" y="288"/>
                  <a:pt x="234" y="288"/>
                </a:cubicBezTo>
                <a:cubicBezTo>
                  <a:pt x="228" y="288"/>
                  <a:pt x="224" y="292"/>
                  <a:pt x="224" y="298"/>
                </a:cubicBezTo>
                <a:cubicBezTo>
                  <a:pt x="224" y="362"/>
                  <a:pt x="224" y="362"/>
                  <a:pt x="224" y="362"/>
                </a:cubicBezTo>
                <a:cubicBezTo>
                  <a:pt x="224" y="368"/>
                  <a:pt x="228" y="373"/>
                  <a:pt x="234" y="373"/>
                </a:cubicBezTo>
                <a:cubicBezTo>
                  <a:pt x="315" y="373"/>
                  <a:pt x="315" y="373"/>
                  <a:pt x="315" y="373"/>
                </a:cubicBezTo>
                <a:cubicBezTo>
                  <a:pt x="355" y="413"/>
                  <a:pt x="355" y="413"/>
                  <a:pt x="355" y="413"/>
                </a:cubicBezTo>
                <a:cubicBezTo>
                  <a:pt x="357" y="415"/>
                  <a:pt x="360" y="416"/>
                  <a:pt x="362" y="416"/>
                </a:cubicBezTo>
                <a:cubicBezTo>
                  <a:pt x="364" y="416"/>
                  <a:pt x="365" y="415"/>
                  <a:pt x="366" y="415"/>
                </a:cubicBezTo>
                <a:cubicBezTo>
                  <a:pt x="370" y="413"/>
                  <a:pt x="373" y="409"/>
                  <a:pt x="373" y="405"/>
                </a:cubicBezTo>
                <a:cubicBezTo>
                  <a:pt x="373" y="373"/>
                  <a:pt x="373" y="373"/>
                  <a:pt x="373" y="373"/>
                </a:cubicBezTo>
                <a:cubicBezTo>
                  <a:pt x="405" y="373"/>
                  <a:pt x="405" y="373"/>
                  <a:pt x="405" y="373"/>
                </a:cubicBezTo>
                <a:cubicBezTo>
                  <a:pt x="411" y="373"/>
                  <a:pt x="416" y="368"/>
                  <a:pt x="416" y="362"/>
                </a:cubicBezTo>
                <a:lnTo>
                  <a:pt x="416" y="234"/>
                </a:ln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Hexagon 92">
            <a:extLst>
              <a:ext uri="{FF2B5EF4-FFF2-40B4-BE49-F238E27FC236}">
                <a16:creationId xmlns:a16="http://schemas.microsoft.com/office/drawing/2014/main" id="{2BF33F9E-FACF-41AB-95F1-6B77E06DDFC1}"/>
              </a:ext>
            </a:extLst>
          </p:cNvPr>
          <p:cNvSpPr/>
          <p:nvPr/>
        </p:nvSpPr>
        <p:spPr bwMode="gray">
          <a:xfrm rot="16200000">
            <a:off x="3222109" y="4193831"/>
            <a:ext cx="828767" cy="758702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3" name="TextBox 93">
            <a:extLst>
              <a:ext uri="{FF2B5EF4-FFF2-40B4-BE49-F238E27FC236}">
                <a16:creationId xmlns:a16="http://schemas.microsoft.com/office/drawing/2014/main" id="{04D8D8E8-0DF4-49DD-8612-DC1E4A0860CC}"/>
              </a:ext>
            </a:extLst>
          </p:cNvPr>
          <p:cNvSpPr txBox="1"/>
          <p:nvPr/>
        </p:nvSpPr>
        <p:spPr>
          <a:xfrm>
            <a:off x="4193304" y="4331003"/>
            <a:ext cx="1753614" cy="5078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600" b="1" dirty="0">
                <a:solidFill>
                  <a:srgbClr val="313131"/>
                </a:solidFill>
              </a:rPr>
              <a:t>Prestação de Contas</a:t>
            </a:r>
          </a:p>
          <a:p>
            <a:pPr marL="171450" indent="-17145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rgbClr val="313131"/>
                </a:solidFill>
              </a:rPr>
              <a:t>Órgãos de controle</a:t>
            </a:r>
          </a:p>
        </p:txBody>
      </p:sp>
      <p:grpSp>
        <p:nvGrpSpPr>
          <p:cNvPr id="74" name="Google Shape;2945;p35">
            <a:extLst>
              <a:ext uri="{FF2B5EF4-FFF2-40B4-BE49-F238E27FC236}">
                <a16:creationId xmlns:a16="http://schemas.microsoft.com/office/drawing/2014/main" id="{8A2E7AA0-8856-4975-9E96-0F4E078AE3E1}"/>
              </a:ext>
            </a:extLst>
          </p:cNvPr>
          <p:cNvGrpSpPr/>
          <p:nvPr/>
        </p:nvGrpSpPr>
        <p:grpSpPr>
          <a:xfrm>
            <a:off x="3363286" y="4359418"/>
            <a:ext cx="511881" cy="441797"/>
            <a:chOff x="5009" y="6"/>
            <a:chExt cx="340" cy="340"/>
          </a:xfrm>
          <a:solidFill>
            <a:schemeClr val="tx1"/>
          </a:solidFill>
        </p:grpSpPr>
        <p:sp>
          <p:nvSpPr>
            <p:cNvPr id="75" name="Google Shape;2946;p35">
              <a:extLst>
                <a:ext uri="{FF2B5EF4-FFF2-40B4-BE49-F238E27FC236}">
                  <a16:creationId xmlns:a16="http://schemas.microsoft.com/office/drawing/2014/main" id="{053F1215-6EE0-4E45-9101-847A65812429}"/>
                </a:ext>
              </a:extLst>
            </p:cNvPr>
            <p:cNvSpPr/>
            <p:nvPr/>
          </p:nvSpPr>
          <p:spPr>
            <a:xfrm>
              <a:off x="5009" y="6"/>
              <a:ext cx="340" cy="340"/>
            </a:xfrm>
            <a:custGeom>
              <a:avLst/>
              <a:gdLst/>
              <a:ahLst/>
              <a:cxnLst/>
              <a:rect l="l" t="t" r="r" b="b"/>
              <a:pathLst>
                <a:path w="512" h="512" extrusionOk="0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6" name="Google Shape;2947;p35">
              <a:extLst>
                <a:ext uri="{FF2B5EF4-FFF2-40B4-BE49-F238E27FC236}">
                  <a16:creationId xmlns:a16="http://schemas.microsoft.com/office/drawing/2014/main" id="{93ABEF28-A507-4BFA-AF27-3FD13838A44B}"/>
                </a:ext>
              </a:extLst>
            </p:cNvPr>
            <p:cNvSpPr/>
            <p:nvPr/>
          </p:nvSpPr>
          <p:spPr>
            <a:xfrm>
              <a:off x="5073" y="98"/>
              <a:ext cx="212" cy="156"/>
            </a:xfrm>
            <a:custGeom>
              <a:avLst/>
              <a:gdLst/>
              <a:ahLst/>
              <a:cxnLst/>
              <a:rect l="l" t="t" r="r" b="b"/>
              <a:pathLst>
                <a:path w="320" h="235" extrusionOk="0">
                  <a:moveTo>
                    <a:pt x="10" y="235"/>
                  </a:moveTo>
                  <a:cubicBezTo>
                    <a:pt x="10" y="235"/>
                    <a:pt x="10" y="235"/>
                    <a:pt x="10" y="235"/>
                  </a:cubicBezTo>
                  <a:cubicBezTo>
                    <a:pt x="8" y="235"/>
                    <a:pt x="6" y="234"/>
                    <a:pt x="4" y="233"/>
                  </a:cubicBezTo>
                  <a:cubicBezTo>
                    <a:pt x="4" y="232"/>
                    <a:pt x="3" y="232"/>
                    <a:pt x="2" y="231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2" y="231"/>
                    <a:pt x="2" y="231"/>
                    <a:pt x="2" y="231"/>
                  </a:cubicBezTo>
                  <a:cubicBezTo>
                    <a:pt x="1" y="229"/>
                    <a:pt x="0" y="227"/>
                    <a:pt x="0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224"/>
                    <a:pt x="0" y="224"/>
                    <a:pt x="0" y="22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4" y="0"/>
                    <a:pt x="10" y="0"/>
                  </a:cubicBezTo>
                  <a:cubicBezTo>
                    <a:pt x="74" y="0"/>
                    <a:pt x="74" y="0"/>
                    <a:pt x="74" y="0"/>
                  </a:cubicBezTo>
                  <a:cubicBezTo>
                    <a:pt x="77" y="0"/>
                    <a:pt x="80" y="1"/>
                    <a:pt x="82" y="3"/>
                  </a:cubicBezTo>
                  <a:cubicBezTo>
                    <a:pt x="100" y="22"/>
                    <a:pt x="100" y="22"/>
                    <a:pt x="100" y="22"/>
                  </a:cubicBezTo>
                  <a:cubicBezTo>
                    <a:pt x="266" y="22"/>
                    <a:pt x="266" y="22"/>
                    <a:pt x="266" y="22"/>
                  </a:cubicBezTo>
                  <a:cubicBezTo>
                    <a:pt x="272" y="22"/>
                    <a:pt x="277" y="26"/>
                    <a:pt x="277" y="32"/>
                  </a:cubicBezTo>
                  <a:cubicBezTo>
                    <a:pt x="277" y="64"/>
                    <a:pt x="277" y="64"/>
                    <a:pt x="277" y="64"/>
                  </a:cubicBezTo>
                  <a:cubicBezTo>
                    <a:pt x="309" y="64"/>
                    <a:pt x="309" y="64"/>
                    <a:pt x="309" y="64"/>
                  </a:cubicBezTo>
                  <a:cubicBezTo>
                    <a:pt x="312" y="64"/>
                    <a:pt x="316" y="66"/>
                    <a:pt x="318" y="69"/>
                  </a:cubicBezTo>
                  <a:cubicBezTo>
                    <a:pt x="320" y="71"/>
                    <a:pt x="320" y="75"/>
                    <a:pt x="319" y="78"/>
                  </a:cubicBezTo>
                  <a:cubicBezTo>
                    <a:pt x="277" y="227"/>
                    <a:pt x="277" y="227"/>
                    <a:pt x="277" y="227"/>
                  </a:cubicBezTo>
                  <a:cubicBezTo>
                    <a:pt x="275" y="232"/>
                    <a:pt x="271" y="235"/>
                    <a:pt x="266" y="235"/>
                  </a:cubicBezTo>
                  <a:cubicBezTo>
                    <a:pt x="10" y="235"/>
                    <a:pt x="10" y="235"/>
                    <a:pt x="10" y="235"/>
                  </a:cubicBezTo>
                  <a:cubicBezTo>
                    <a:pt x="10" y="235"/>
                    <a:pt x="10" y="235"/>
                    <a:pt x="10" y="235"/>
                  </a:cubicBezTo>
                  <a:close/>
                  <a:moveTo>
                    <a:pt x="25" y="214"/>
                  </a:moveTo>
                  <a:cubicBezTo>
                    <a:pt x="258" y="214"/>
                    <a:pt x="258" y="214"/>
                    <a:pt x="258" y="214"/>
                  </a:cubicBezTo>
                  <a:cubicBezTo>
                    <a:pt x="295" y="86"/>
                    <a:pt x="295" y="86"/>
                    <a:pt x="295" y="86"/>
                  </a:cubicBezTo>
                  <a:cubicBezTo>
                    <a:pt x="71" y="86"/>
                    <a:pt x="71" y="86"/>
                    <a:pt x="71" y="86"/>
                  </a:cubicBezTo>
                  <a:lnTo>
                    <a:pt x="25" y="214"/>
                  </a:lnTo>
                  <a:close/>
                  <a:moveTo>
                    <a:pt x="21" y="22"/>
                  </a:moveTo>
                  <a:cubicBezTo>
                    <a:pt x="21" y="163"/>
                    <a:pt x="21" y="163"/>
                    <a:pt x="21" y="163"/>
                  </a:cubicBezTo>
                  <a:cubicBezTo>
                    <a:pt x="54" y="71"/>
                    <a:pt x="54" y="71"/>
                    <a:pt x="54" y="71"/>
                  </a:cubicBezTo>
                  <a:cubicBezTo>
                    <a:pt x="55" y="67"/>
                    <a:pt x="59" y="64"/>
                    <a:pt x="64" y="64"/>
                  </a:cubicBezTo>
                  <a:cubicBezTo>
                    <a:pt x="256" y="64"/>
                    <a:pt x="256" y="64"/>
                    <a:pt x="256" y="64"/>
                  </a:cubicBezTo>
                  <a:cubicBezTo>
                    <a:pt x="256" y="43"/>
                    <a:pt x="256" y="43"/>
                    <a:pt x="256" y="43"/>
                  </a:cubicBezTo>
                  <a:cubicBezTo>
                    <a:pt x="96" y="43"/>
                    <a:pt x="96" y="43"/>
                    <a:pt x="96" y="43"/>
                  </a:cubicBezTo>
                  <a:cubicBezTo>
                    <a:pt x="93" y="43"/>
                    <a:pt x="90" y="42"/>
                    <a:pt x="88" y="40"/>
                  </a:cubicBezTo>
                  <a:cubicBezTo>
                    <a:pt x="70" y="22"/>
                    <a:pt x="70" y="22"/>
                    <a:pt x="70" y="22"/>
                  </a:cubicBezTo>
                  <a:lnTo>
                    <a:pt x="21" y="22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8" name="Hexagon 94">
            <a:extLst>
              <a:ext uri="{FF2B5EF4-FFF2-40B4-BE49-F238E27FC236}">
                <a16:creationId xmlns:a16="http://schemas.microsoft.com/office/drawing/2014/main" id="{09645022-CD7C-4AF9-B1CD-0B98A9C9308D}"/>
              </a:ext>
            </a:extLst>
          </p:cNvPr>
          <p:cNvSpPr/>
          <p:nvPr/>
        </p:nvSpPr>
        <p:spPr bwMode="gray">
          <a:xfrm rot="16200000">
            <a:off x="3256272" y="5116115"/>
            <a:ext cx="776710" cy="758701"/>
          </a:xfrm>
          <a:prstGeom prst="hexagon">
            <a:avLst/>
          </a:prstGeom>
          <a:solidFill>
            <a:schemeClr val="accent1">
              <a:lumMod val="20000"/>
              <a:lumOff val="80000"/>
            </a:schemeClr>
          </a:solidFill>
          <a:ln w="19050" algn="ctr">
            <a:noFill/>
            <a:miter lim="800000"/>
            <a:headEnd/>
            <a:tailEnd/>
          </a:ln>
        </p:spPr>
        <p:txBody>
          <a:bodyPr wrap="square" lIns="88900" tIns="88900" rIns="88900" bIns="8890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6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en-US" sz="16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/>
              <a:ea typeface="+mn-ea"/>
              <a:cs typeface="+mn-cs"/>
            </a:endParaRPr>
          </a:p>
        </p:txBody>
      </p:sp>
      <p:sp>
        <p:nvSpPr>
          <p:cNvPr id="79" name="TextBox 95">
            <a:extLst>
              <a:ext uri="{FF2B5EF4-FFF2-40B4-BE49-F238E27FC236}">
                <a16:creationId xmlns:a16="http://schemas.microsoft.com/office/drawing/2014/main" id="{39BEA45F-3BCE-47A2-AEB9-970542BCD788}"/>
              </a:ext>
            </a:extLst>
          </p:cNvPr>
          <p:cNvSpPr txBox="1"/>
          <p:nvPr/>
        </p:nvSpPr>
        <p:spPr>
          <a:xfrm>
            <a:off x="4193307" y="5282123"/>
            <a:ext cx="1555821" cy="69249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600" b="1" dirty="0">
                <a:solidFill>
                  <a:srgbClr val="313131"/>
                </a:solidFill>
              </a:rPr>
              <a:t>Transparência</a:t>
            </a:r>
          </a:p>
          <a:p>
            <a:pPr marL="285750" indent="-285750">
              <a:spcBef>
                <a:spcPts val="600"/>
              </a:spcBef>
              <a:buSzPct val="100000"/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rgbClr val="313131"/>
                </a:solidFill>
              </a:rPr>
              <a:t>Consulta e audiências públicas</a:t>
            </a:r>
          </a:p>
        </p:txBody>
      </p:sp>
      <p:grpSp>
        <p:nvGrpSpPr>
          <p:cNvPr id="80" name="Google Shape;2444;p33">
            <a:extLst>
              <a:ext uri="{FF2B5EF4-FFF2-40B4-BE49-F238E27FC236}">
                <a16:creationId xmlns:a16="http://schemas.microsoft.com/office/drawing/2014/main" id="{31A2A5C6-2266-4AA7-9B64-1E50C76C8C6B}"/>
              </a:ext>
            </a:extLst>
          </p:cNvPr>
          <p:cNvGrpSpPr/>
          <p:nvPr/>
        </p:nvGrpSpPr>
        <p:grpSpPr>
          <a:xfrm>
            <a:off x="3371420" y="5244341"/>
            <a:ext cx="511881" cy="434166"/>
            <a:chOff x="1157" y="771"/>
            <a:chExt cx="340" cy="340"/>
          </a:xfrm>
          <a:solidFill>
            <a:schemeClr val="tx1"/>
          </a:solidFill>
        </p:grpSpPr>
        <p:sp>
          <p:nvSpPr>
            <p:cNvPr id="81" name="Google Shape;2445;p33">
              <a:extLst>
                <a:ext uri="{FF2B5EF4-FFF2-40B4-BE49-F238E27FC236}">
                  <a16:creationId xmlns:a16="http://schemas.microsoft.com/office/drawing/2014/main" id="{A0CF96BE-D2EF-49FA-A629-A57FF78B2CAF}"/>
                </a:ext>
              </a:extLst>
            </p:cNvPr>
            <p:cNvSpPr/>
            <p:nvPr/>
          </p:nvSpPr>
          <p:spPr>
            <a:xfrm>
              <a:off x="1249" y="835"/>
              <a:ext cx="156" cy="212"/>
            </a:xfrm>
            <a:custGeom>
              <a:avLst/>
              <a:gdLst/>
              <a:ahLst/>
              <a:cxnLst/>
              <a:rect l="l" t="t" r="r" b="b"/>
              <a:pathLst>
                <a:path w="235" h="320" extrusionOk="0">
                  <a:moveTo>
                    <a:pt x="224" y="106"/>
                  </a:moveTo>
                  <a:cubicBezTo>
                    <a:pt x="214" y="106"/>
                    <a:pt x="214" y="106"/>
                    <a:pt x="214" y="106"/>
                  </a:cubicBezTo>
                  <a:cubicBezTo>
                    <a:pt x="214" y="32"/>
                    <a:pt x="214" y="32"/>
                    <a:pt x="214" y="32"/>
                  </a:cubicBezTo>
                  <a:cubicBezTo>
                    <a:pt x="214" y="26"/>
                    <a:pt x="209" y="21"/>
                    <a:pt x="203" y="21"/>
                  </a:cubicBezTo>
                  <a:cubicBezTo>
                    <a:pt x="171" y="21"/>
                    <a:pt x="171" y="21"/>
                    <a:pt x="171" y="21"/>
                  </a:cubicBezTo>
                  <a:cubicBezTo>
                    <a:pt x="171" y="10"/>
                    <a:pt x="171" y="10"/>
                    <a:pt x="171" y="10"/>
                  </a:cubicBezTo>
                  <a:cubicBezTo>
                    <a:pt x="171" y="4"/>
                    <a:pt x="166" y="0"/>
                    <a:pt x="160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48" y="0"/>
                    <a:pt x="43" y="4"/>
                    <a:pt x="43" y="10"/>
                  </a:cubicBezTo>
                  <a:cubicBezTo>
                    <a:pt x="43" y="21"/>
                    <a:pt x="43" y="21"/>
                    <a:pt x="43" y="21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5" y="21"/>
                    <a:pt x="0" y="26"/>
                    <a:pt x="0" y="32"/>
                  </a:cubicBezTo>
                  <a:cubicBezTo>
                    <a:pt x="0" y="309"/>
                    <a:pt x="0" y="309"/>
                    <a:pt x="0" y="309"/>
                  </a:cubicBezTo>
                  <a:cubicBezTo>
                    <a:pt x="0" y="315"/>
                    <a:pt x="5" y="320"/>
                    <a:pt x="11" y="320"/>
                  </a:cubicBezTo>
                  <a:cubicBezTo>
                    <a:pt x="224" y="320"/>
                    <a:pt x="224" y="320"/>
                    <a:pt x="224" y="320"/>
                  </a:cubicBezTo>
                  <a:cubicBezTo>
                    <a:pt x="230" y="320"/>
                    <a:pt x="235" y="315"/>
                    <a:pt x="235" y="309"/>
                  </a:cubicBezTo>
                  <a:cubicBezTo>
                    <a:pt x="235" y="117"/>
                    <a:pt x="235" y="117"/>
                    <a:pt x="235" y="117"/>
                  </a:cubicBezTo>
                  <a:cubicBezTo>
                    <a:pt x="235" y="111"/>
                    <a:pt x="230" y="106"/>
                    <a:pt x="224" y="106"/>
                  </a:cubicBezTo>
                  <a:close/>
                  <a:moveTo>
                    <a:pt x="150" y="21"/>
                  </a:moveTo>
                  <a:cubicBezTo>
                    <a:pt x="150" y="42"/>
                    <a:pt x="150" y="42"/>
                    <a:pt x="150" y="42"/>
                  </a:cubicBezTo>
                  <a:cubicBezTo>
                    <a:pt x="64" y="42"/>
                    <a:pt x="64" y="42"/>
                    <a:pt x="64" y="4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32"/>
                    <a:pt x="64" y="32"/>
                    <a:pt x="64" y="32"/>
                  </a:cubicBezTo>
                  <a:cubicBezTo>
                    <a:pt x="64" y="21"/>
                    <a:pt x="64" y="21"/>
                    <a:pt x="64" y="21"/>
                  </a:cubicBezTo>
                  <a:lnTo>
                    <a:pt x="150" y="21"/>
                  </a:lnTo>
                  <a:close/>
                  <a:moveTo>
                    <a:pt x="22" y="42"/>
                  </a:moveTo>
                  <a:cubicBezTo>
                    <a:pt x="43" y="42"/>
                    <a:pt x="43" y="42"/>
                    <a:pt x="43" y="42"/>
                  </a:cubicBezTo>
                  <a:cubicBezTo>
                    <a:pt x="43" y="53"/>
                    <a:pt x="43" y="53"/>
                    <a:pt x="43" y="53"/>
                  </a:cubicBezTo>
                  <a:cubicBezTo>
                    <a:pt x="43" y="59"/>
                    <a:pt x="48" y="64"/>
                    <a:pt x="54" y="64"/>
                  </a:cubicBezTo>
                  <a:cubicBezTo>
                    <a:pt x="160" y="64"/>
                    <a:pt x="160" y="64"/>
                    <a:pt x="160" y="64"/>
                  </a:cubicBezTo>
                  <a:cubicBezTo>
                    <a:pt x="166" y="64"/>
                    <a:pt x="171" y="59"/>
                    <a:pt x="171" y="53"/>
                  </a:cubicBezTo>
                  <a:cubicBezTo>
                    <a:pt x="171" y="42"/>
                    <a:pt x="171" y="42"/>
                    <a:pt x="171" y="42"/>
                  </a:cubicBezTo>
                  <a:cubicBezTo>
                    <a:pt x="192" y="42"/>
                    <a:pt x="192" y="42"/>
                    <a:pt x="192" y="42"/>
                  </a:cubicBezTo>
                  <a:cubicBezTo>
                    <a:pt x="192" y="106"/>
                    <a:pt x="192" y="106"/>
                    <a:pt x="192" y="106"/>
                  </a:cubicBezTo>
                  <a:cubicBezTo>
                    <a:pt x="75" y="106"/>
                    <a:pt x="75" y="106"/>
                    <a:pt x="75" y="106"/>
                  </a:cubicBezTo>
                  <a:cubicBezTo>
                    <a:pt x="69" y="106"/>
                    <a:pt x="64" y="111"/>
                    <a:pt x="64" y="117"/>
                  </a:cubicBezTo>
                  <a:cubicBezTo>
                    <a:pt x="64" y="298"/>
                    <a:pt x="64" y="298"/>
                    <a:pt x="64" y="298"/>
                  </a:cubicBezTo>
                  <a:cubicBezTo>
                    <a:pt x="22" y="298"/>
                    <a:pt x="22" y="298"/>
                    <a:pt x="22" y="298"/>
                  </a:cubicBezTo>
                  <a:lnTo>
                    <a:pt x="22" y="42"/>
                  </a:lnTo>
                  <a:close/>
                  <a:moveTo>
                    <a:pt x="214" y="298"/>
                  </a:moveTo>
                  <a:cubicBezTo>
                    <a:pt x="86" y="298"/>
                    <a:pt x="86" y="298"/>
                    <a:pt x="86" y="298"/>
                  </a:cubicBezTo>
                  <a:cubicBezTo>
                    <a:pt x="86" y="128"/>
                    <a:pt x="86" y="128"/>
                    <a:pt x="86" y="128"/>
                  </a:cubicBezTo>
                  <a:cubicBezTo>
                    <a:pt x="214" y="128"/>
                    <a:pt x="214" y="128"/>
                    <a:pt x="214" y="128"/>
                  </a:cubicBezTo>
                  <a:lnTo>
                    <a:pt x="214" y="29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2" name="Google Shape;2446;p33">
              <a:extLst>
                <a:ext uri="{FF2B5EF4-FFF2-40B4-BE49-F238E27FC236}">
                  <a16:creationId xmlns:a16="http://schemas.microsoft.com/office/drawing/2014/main" id="{B9D14CCB-FCE3-4AFA-8E07-04DF174F5792}"/>
                </a:ext>
              </a:extLst>
            </p:cNvPr>
            <p:cNvSpPr/>
            <p:nvPr/>
          </p:nvSpPr>
          <p:spPr>
            <a:xfrm>
              <a:off x="1320" y="941"/>
              <a:ext cx="56" cy="14"/>
            </a:xfrm>
            <a:custGeom>
              <a:avLst/>
              <a:gdLst/>
              <a:ahLst/>
              <a:cxnLst/>
              <a:rect l="l" t="t" r="r" b="b"/>
              <a:pathLst>
                <a:path w="85" h="21" extrusionOk="0">
                  <a:moveTo>
                    <a:pt x="7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4"/>
                    <a:pt x="0" y="10"/>
                  </a:cubicBezTo>
                  <a:cubicBezTo>
                    <a:pt x="0" y="16"/>
                    <a:pt x="5" y="21"/>
                    <a:pt x="11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81" y="21"/>
                    <a:pt x="85" y="16"/>
                    <a:pt x="85" y="10"/>
                  </a:cubicBezTo>
                  <a:cubicBezTo>
                    <a:pt x="85" y="4"/>
                    <a:pt x="81" y="0"/>
                    <a:pt x="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3" name="Google Shape;2447;p33">
              <a:extLst>
                <a:ext uri="{FF2B5EF4-FFF2-40B4-BE49-F238E27FC236}">
                  <a16:creationId xmlns:a16="http://schemas.microsoft.com/office/drawing/2014/main" id="{1258F3A5-6051-412B-B98B-1EC8099B8FA3}"/>
                </a:ext>
              </a:extLst>
            </p:cNvPr>
            <p:cNvSpPr/>
            <p:nvPr/>
          </p:nvSpPr>
          <p:spPr>
            <a:xfrm>
              <a:off x="1320" y="969"/>
              <a:ext cx="56" cy="14"/>
            </a:xfrm>
            <a:custGeom>
              <a:avLst/>
              <a:gdLst/>
              <a:ahLst/>
              <a:cxnLst/>
              <a:rect l="l" t="t" r="r" b="b"/>
              <a:pathLst>
                <a:path w="85" h="22" extrusionOk="0">
                  <a:moveTo>
                    <a:pt x="7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2"/>
                    <a:pt x="11" y="22"/>
                  </a:cubicBezTo>
                  <a:cubicBezTo>
                    <a:pt x="75" y="22"/>
                    <a:pt x="75" y="22"/>
                    <a:pt x="75" y="22"/>
                  </a:cubicBezTo>
                  <a:cubicBezTo>
                    <a:pt x="81" y="22"/>
                    <a:pt x="85" y="17"/>
                    <a:pt x="85" y="11"/>
                  </a:cubicBezTo>
                  <a:cubicBezTo>
                    <a:pt x="85" y="5"/>
                    <a:pt x="81" y="0"/>
                    <a:pt x="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4" name="Google Shape;2448;p33">
              <a:extLst>
                <a:ext uri="{FF2B5EF4-FFF2-40B4-BE49-F238E27FC236}">
                  <a16:creationId xmlns:a16="http://schemas.microsoft.com/office/drawing/2014/main" id="{5071C2ED-CCD1-4F79-BA84-990C19B80168}"/>
                </a:ext>
              </a:extLst>
            </p:cNvPr>
            <p:cNvSpPr/>
            <p:nvPr/>
          </p:nvSpPr>
          <p:spPr>
            <a:xfrm>
              <a:off x="1320" y="997"/>
              <a:ext cx="56" cy="14"/>
            </a:xfrm>
            <a:custGeom>
              <a:avLst/>
              <a:gdLst/>
              <a:ahLst/>
              <a:cxnLst/>
              <a:rect l="l" t="t" r="r" b="b"/>
              <a:pathLst>
                <a:path w="85" h="21" extrusionOk="0">
                  <a:moveTo>
                    <a:pt x="75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17"/>
                    <a:pt x="5" y="21"/>
                    <a:pt x="11" y="21"/>
                  </a:cubicBezTo>
                  <a:cubicBezTo>
                    <a:pt x="75" y="21"/>
                    <a:pt x="75" y="21"/>
                    <a:pt x="75" y="21"/>
                  </a:cubicBezTo>
                  <a:cubicBezTo>
                    <a:pt x="81" y="21"/>
                    <a:pt x="85" y="17"/>
                    <a:pt x="85" y="11"/>
                  </a:cubicBezTo>
                  <a:cubicBezTo>
                    <a:pt x="85" y="5"/>
                    <a:pt x="81" y="0"/>
                    <a:pt x="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5" name="Google Shape;2449;p33">
              <a:extLst>
                <a:ext uri="{FF2B5EF4-FFF2-40B4-BE49-F238E27FC236}">
                  <a16:creationId xmlns:a16="http://schemas.microsoft.com/office/drawing/2014/main" id="{F1A92F3A-2303-4B72-BED2-A4B1B88B0E6D}"/>
                </a:ext>
              </a:extLst>
            </p:cNvPr>
            <p:cNvSpPr/>
            <p:nvPr/>
          </p:nvSpPr>
          <p:spPr>
            <a:xfrm>
              <a:off x="1157" y="771"/>
              <a:ext cx="340" cy="340"/>
            </a:xfrm>
            <a:custGeom>
              <a:avLst/>
              <a:gdLst/>
              <a:ahLst/>
              <a:cxnLst/>
              <a:rect l="l" t="t" r="r" b="b"/>
              <a:pathLst>
                <a:path w="512" h="512" extrusionOk="0">
                  <a:moveTo>
                    <a:pt x="256" y="21"/>
                  </a:moveTo>
                  <a:cubicBezTo>
                    <a:pt x="385" y="21"/>
                    <a:pt x="490" y="126"/>
                    <a:pt x="490" y="256"/>
                  </a:cubicBezTo>
                  <a:cubicBezTo>
                    <a:pt x="490" y="385"/>
                    <a:pt x="385" y="490"/>
                    <a:pt x="256" y="490"/>
                  </a:cubicBezTo>
                  <a:cubicBezTo>
                    <a:pt x="126" y="490"/>
                    <a:pt x="21" y="385"/>
                    <a:pt x="21" y="256"/>
                  </a:cubicBezTo>
                  <a:cubicBezTo>
                    <a:pt x="21" y="126"/>
                    <a:pt x="126" y="21"/>
                    <a:pt x="256" y="21"/>
                  </a:cubicBezTo>
                  <a:moveTo>
                    <a:pt x="256" y="0"/>
                  </a:moveTo>
                  <a:cubicBezTo>
                    <a:pt x="114" y="0"/>
                    <a:pt x="0" y="114"/>
                    <a:pt x="0" y="256"/>
                  </a:cubicBezTo>
                  <a:cubicBezTo>
                    <a:pt x="0" y="397"/>
                    <a:pt x="114" y="512"/>
                    <a:pt x="256" y="512"/>
                  </a:cubicBezTo>
                  <a:cubicBezTo>
                    <a:pt x="397" y="512"/>
                    <a:pt x="512" y="397"/>
                    <a:pt x="512" y="256"/>
                  </a:cubicBezTo>
                  <a:cubicBezTo>
                    <a:pt x="512" y="114"/>
                    <a:pt x="397" y="0"/>
                    <a:pt x="25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6" name="Rectangle 38"/>
          <p:cNvSpPr/>
          <p:nvPr/>
        </p:nvSpPr>
        <p:spPr>
          <a:xfrm>
            <a:off x="3935227" y="2903934"/>
            <a:ext cx="2064082" cy="57626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rIns="0" rtlCol="0" anchor="ctr"/>
          <a:lstStyle/>
          <a:p>
            <a:pPr marL="0" lvl="2" defTabSz="914400" hangingPunct="0">
              <a:defRPr/>
            </a:pPr>
            <a:r>
              <a:rPr lang="pt-BR" sz="1400" b="1" kern="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Agente de </a:t>
            </a:r>
          </a:p>
          <a:p>
            <a:pPr marL="0" lvl="2" defTabSz="914400" hangingPunct="0">
              <a:defRPr/>
            </a:pPr>
            <a:r>
              <a:rPr lang="pt-BR" sz="1400" b="1" kern="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Conformidade</a:t>
            </a:r>
          </a:p>
        </p:txBody>
      </p:sp>
      <p:sp>
        <p:nvSpPr>
          <p:cNvPr id="89" name="Rectangle 38"/>
          <p:cNvSpPr/>
          <p:nvPr/>
        </p:nvSpPr>
        <p:spPr>
          <a:xfrm>
            <a:off x="3948167" y="3500810"/>
            <a:ext cx="2051141" cy="576263"/>
          </a:xfrm>
          <a:prstGeom prst="roundRect">
            <a:avLst>
              <a:gd name="adj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rIns="0" rtlCol="0" anchor="ctr"/>
          <a:lstStyle/>
          <a:p>
            <a:pPr marL="0" lvl="2" defTabSz="914400" hangingPunct="0">
              <a:defRPr/>
            </a:pPr>
            <a:r>
              <a:rPr lang="pt-BR" sz="1400" b="1" kern="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Validação da </a:t>
            </a:r>
          </a:p>
          <a:p>
            <a:pPr marL="0" lvl="2" defTabSz="914400" hangingPunct="0">
              <a:defRPr/>
            </a:pPr>
            <a:r>
              <a:rPr lang="pt-BR" sz="1400" b="1" kern="0" dirty="0">
                <a:solidFill>
                  <a:srgbClr val="3E3E3E"/>
                </a:solidFill>
                <a:latin typeface="Arial" panose="020B0604020202020204" pitchFamily="34" charset="0"/>
                <a:cs typeface="Arial" panose="020B0604020202020204" pitchFamily="34" charset="0"/>
                <a:sym typeface="Calibri"/>
              </a:rPr>
              <a:t>Profundidade Técnica</a:t>
            </a:r>
          </a:p>
        </p:txBody>
      </p:sp>
      <p:grpSp>
        <p:nvGrpSpPr>
          <p:cNvPr id="2" name="Grupo 1"/>
          <p:cNvGrpSpPr/>
          <p:nvPr/>
        </p:nvGrpSpPr>
        <p:grpSpPr>
          <a:xfrm>
            <a:off x="3414931" y="3549309"/>
            <a:ext cx="389963" cy="396140"/>
            <a:chOff x="3185692" y="4229128"/>
            <a:chExt cx="461971" cy="496016"/>
          </a:xfrm>
        </p:grpSpPr>
        <p:sp>
          <p:nvSpPr>
            <p:cNvPr id="90" name="Oval 29">
              <a:extLst>
                <a:ext uri="{FF2B5EF4-FFF2-40B4-BE49-F238E27FC236}">
                  <a16:creationId xmlns:a16="http://schemas.microsoft.com/office/drawing/2014/main" id="{FAA1FC90-6ECA-47D1-BAA6-5FE7850601E5}"/>
                </a:ext>
              </a:extLst>
            </p:cNvPr>
            <p:cNvSpPr/>
            <p:nvPr/>
          </p:nvSpPr>
          <p:spPr>
            <a:xfrm>
              <a:off x="3185692" y="4229128"/>
              <a:ext cx="461971" cy="496016"/>
            </a:xfrm>
            <a:prstGeom prst="ellipse">
              <a:avLst/>
            </a:prstGeom>
            <a:solidFill>
              <a:srgbClr val="1E428B"/>
            </a:solidFill>
            <a:ln w="5715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65B32E"/>
                </a:solidFill>
                <a:effectLst/>
                <a:uLnTx/>
                <a:uFillTx/>
                <a:latin typeface="Wingdings 2" panose="05020102010507070707" pitchFamily="18" charset="2"/>
                <a:ea typeface="+mn-ea"/>
                <a:cs typeface="Calibri"/>
                <a:sym typeface="Calibri"/>
              </a:endParaRPr>
            </a:p>
          </p:txBody>
        </p:sp>
        <p:sp>
          <p:nvSpPr>
            <p:cNvPr id="91" name="Forma em L 90">
              <a:extLst>
                <a:ext uri="{FF2B5EF4-FFF2-40B4-BE49-F238E27FC236}">
                  <a16:creationId xmlns:a16="http://schemas.microsoft.com/office/drawing/2014/main" id="{491C1A5D-B30E-48A8-954E-A376EF3A75BA}"/>
                </a:ext>
              </a:extLst>
            </p:cNvPr>
            <p:cNvSpPr/>
            <p:nvPr/>
          </p:nvSpPr>
          <p:spPr>
            <a:xfrm rot="18879096">
              <a:off x="3269606" y="4367462"/>
              <a:ext cx="310853" cy="185525"/>
            </a:xfrm>
            <a:prstGeom prst="corner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pic>
        <p:nvPicPr>
          <p:cNvPr id="93" name="Imagem 9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168" y="2511941"/>
            <a:ext cx="1418395" cy="289176"/>
          </a:xfrm>
          <a:prstGeom prst="rect">
            <a:avLst/>
          </a:prstGeom>
        </p:spPr>
      </p:pic>
      <p:pic>
        <p:nvPicPr>
          <p:cNvPr id="94" name="Imagem 9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80642" y="2764397"/>
            <a:ext cx="822539" cy="756671"/>
          </a:xfrm>
          <a:prstGeom prst="rect">
            <a:avLst/>
          </a:prstGeom>
        </p:spPr>
      </p:pic>
      <p:pic>
        <p:nvPicPr>
          <p:cNvPr id="95" name="Imagem 9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84699" y="2967176"/>
            <a:ext cx="1122011" cy="328062"/>
          </a:xfrm>
          <a:prstGeom prst="rect">
            <a:avLst/>
          </a:prstGeom>
        </p:spPr>
      </p:pic>
      <p:sp>
        <p:nvSpPr>
          <p:cNvPr id="99" name="Rectangle 37">
            <a:extLst>
              <a:ext uri="{FF2B5EF4-FFF2-40B4-BE49-F238E27FC236}">
                <a16:creationId xmlns:a16="http://schemas.microsoft.com/office/drawing/2014/main" id="{A6622D1B-B07B-4FB8-876F-E536B9094AB1}"/>
              </a:ext>
            </a:extLst>
          </p:cNvPr>
          <p:cNvSpPr/>
          <p:nvPr/>
        </p:nvSpPr>
        <p:spPr>
          <a:xfrm>
            <a:off x="6597907" y="4601162"/>
            <a:ext cx="1130438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Serviço C</a:t>
            </a:r>
            <a:endParaRPr kumimoji="0" lang="en-US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100" name="TextBox 59">
            <a:extLst>
              <a:ext uri="{FF2B5EF4-FFF2-40B4-BE49-F238E27FC236}">
                <a16:creationId xmlns:a16="http://schemas.microsoft.com/office/drawing/2014/main" id="{466BBD78-F56D-4751-840C-4D84EC93F16A}"/>
              </a:ext>
            </a:extLst>
          </p:cNvPr>
          <p:cNvSpPr txBox="1"/>
          <p:nvPr/>
        </p:nvSpPr>
        <p:spPr>
          <a:xfrm>
            <a:off x="9492759" y="4580661"/>
            <a:ext cx="2652597" cy="201965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Estudos de Concessão:</a:t>
            </a:r>
          </a:p>
          <a:p>
            <a:pPr>
              <a:lnSpc>
                <a:spcPct val="120000"/>
              </a:lnSpc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Aval. técnico-operacional; Estudo </a:t>
            </a:r>
            <a:r>
              <a:rPr lang="pt-BR" sz="1200" b="1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pré</a:t>
            </a:r>
            <a:r>
              <a:rPr lang="pt-BR" sz="1200" b="1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-viabilidade; Análise sistema de mobilidade; Proposição parâmetros regulatórios; Estudo demanda; Estudo técnico-operacional (</a:t>
            </a:r>
            <a:r>
              <a:rPr lang="pt-BR" sz="1200" b="1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Capex</a:t>
            </a:r>
            <a:r>
              <a:rPr lang="pt-BR" sz="1200" b="1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 </a:t>
            </a:r>
            <a:r>
              <a:rPr lang="pt-BR" sz="1200" b="1" dirty="0" err="1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Opex</a:t>
            </a:r>
            <a:r>
              <a:rPr lang="pt-BR" sz="1200" b="1" dirty="0">
                <a:solidFill>
                  <a:srgbClr val="31313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); Estudo custos-benefícios; Aval. econômico-financeira; Modelo de Concessão.</a:t>
            </a:r>
            <a:endParaRPr lang="pt-BR" sz="12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1" name="Google Shape;394;p21">
            <a:extLst>
              <a:ext uri="{FF2B5EF4-FFF2-40B4-BE49-F238E27FC236}">
                <a16:creationId xmlns:a16="http://schemas.microsoft.com/office/drawing/2014/main" id="{8E2267A0-9C20-40ED-B9E7-E478ADCB6BC5}"/>
              </a:ext>
            </a:extLst>
          </p:cNvPr>
          <p:cNvSpPr/>
          <p:nvPr/>
        </p:nvSpPr>
        <p:spPr>
          <a:xfrm>
            <a:off x="9023645" y="4581129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149" y="394"/>
                </a:moveTo>
                <a:cubicBezTo>
                  <a:pt x="277" y="394"/>
                  <a:pt x="277" y="394"/>
                  <a:pt x="277" y="394"/>
                </a:cubicBezTo>
                <a:cubicBezTo>
                  <a:pt x="277" y="202"/>
                  <a:pt x="277" y="202"/>
                  <a:pt x="277" y="202"/>
                </a:cubicBezTo>
                <a:cubicBezTo>
                  <a:pt x="149" y="202"/>
                  <a:pt x="149" y="202"/>
                  <a:pt x="149" y="202"/>
                </a:cubicBezTo>
                <a:lnTo>
                  <a:pt x="149" y="394"/>
                </a:lnTo>
                <a:close/>
                <a:moveTo>
                  <a:pt x="170" y="224"/>
                </a:moveTo>
                <a:cubicBezTo>
                  <a:pt x="256" y="224"/>
                  <a:pt x="256" y="224"/>
                  <a:pt x="256" y="224"/>
                </a:cubicBezTo>
                <a:cubicBezTo>
                  <a:pt x="262" y="224"/>
                  <a:pt x="266" y="228"/>
                  <a:pt x="266" y="234"/>
                </a:cubicBezTo>
                <a:cubicBezTo>
                  <a:pt x="266" y="240"/>
                  <a:pt x="262" y="245"/>
                  <a:pt x="256" y="245"/>
                </a:cubicBezTo>
                <a:cubicBezTo>
                  <a:pt x="170" y="245"/>
                  <a:pt x="170" y="245"/>
                  <a:pt x="170" y="245"/>
                </a:cubicBezTo>
                <a:cubicBezTo>
                  <a:pt x="164" y="245"/>
                  <a:pt x="160" y="240"/>
                  <a:pt x="160" y="234"/>
                </a:cubicBezTo>
                <a:cubicBezTo>
                  <a:pt x="160" y="228"/>
                  <a:pt x="164" y="224"/>
                  <a:pt x="170" y="224"/>
                </a:cubicBezTo>
                <a:close/>
                <a:moveTo>
                  <a:pt x="170" y="266"/>
                </a:moveTo>
                <a:cubicBezTo>
                  <a:pt x="256" y="266"/>
                  <a:pt x="256" y="266"/>
                  <a:pt x="256" y="266"/>
                </a:cubicBezTo>
                <a:cubicBezTo>
                  <a:pt x="262" y="266"/>
                  <a:pt x="266" y="271"/>
                  <a:pt x="266" y="277"/>
                </a:cubicBezTo>
                <a:cubicBezTo>
                  <a:pt x="266" y="283"/>
                  <a:pt x="262" y="288"/>
                  <a:pt x="256" y="288"/>
                </a:cubicBezTo>
                <a:cubicBezTo>
                  <a:pt x="170" y="288"/>
                  <a:pt x="170" y="288"/>
                  <a:pt x="170" y="288"/>
                </a:cubicBezTo>
                <a:cubicBezTo>
                  <a:pt x="164" y="288"/>
                  <a:pt x="160" y="283"/>
                  <a:pt x="160" y="277"/>
                </a:cubicBezTo>
                <a:cubicBezTo>
                  <a:pt x="160" y="271"/>
                  <a:pt x="164" y="266"/>
                  <a:pt x="170" y="266"/>
                </a:cubicBezTo>
                <a:close/>
                <a:moveTo>
                  <a:pt x="170" y="309"/>
                </a:moveTo>
                <a:cubicBezTo>
                  <a:pt x="256" y="309"/>
                  <a:pt x="256" y="309"/>
                  <a:pt x="256" y="309"/>
                </a:cubicBezTo>
                <a:cubicBezTo>
                  <a:pt x="262" y="309"/>
                  <a:pt x="266" y="314"/>
                  <a:pt x="266" y="320"/>
                </a:cubicBezTo>
                <a:cubicBezTo>
                  <a:pt x="266" y="326"/>
                  <a:pt x="262" y="330"/>
                  <a:pt x="256" y="330"/>
                </a:cubicBezTo>
                <a:cubicBezTo>
                  <a:pt x="170" y="330"/>
                  <a:pt x="170" y="330"/>
                  <a:pt x="170" y="330"/>
                </a:cubicBezTo>
                <a:cubicBezTo>
                  <a:pt x="164" y="330"/>
                  <a:pt x="160" y="326"/>
                  <a:pt x="160" y="320"/>
                </a:cubicBezTo>
                <a:cubicBezTo>
                  <a:pt x="160" y="314"/>
                  <a:pt x="164" y="309"/>
                  <a:pt x="170" y="309"/>
                </a:cubicBezTo>
                <a:close/>
                <a:moveTo>
                  <a:pt x="170" y="352"/>
                </a:moveTo>
                <a:cubicBezTo>
                  <a:pt x="256" y="352"/>
                  <a:pt x="256" y="352"/>
                  <a:pt x="256" y="352"/>
                </a:cubicBezTo>
                <a:cubicBezTo>
                  <a:pt x="262" y="352"/>
                  <a:pt x="266" y="356"/>
                  <a:pt x="266" y="362"/>
                </a:cubicBezTo>
                <a:cubicBezTo>
                  <a:pt x="266" y="368"/>
                  <a:pt x="262" y="373"/>
                  <a:pt x="256" y="373"/>
                </a:cubicBezTo>
                <a:cubicBezTo>
                  <a:pt x="170" y="373"/>
                  <a:pt x="170" y="373"/>
                  <a:pt x="170" y="373"/>
                </a:cubicBezTo>
                <a:cubicBezTo>
                  <a:pt x="164" y="373"/>
                  <a:pt x="160" y="368"/>
                  <a:pt x="160" y="362"/>
                </a:cubicBezTo>
                <a:cubicBezTo>
                  <a:pt x="160" y="356"/>
                  <a:pt x="164" y="352"/>
                  <a:pt x="170" y="352"/>
                </a:cubicBezTo>
                <a:close/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298" y="405"/>
                </a:moveTo>
                <a:cubicBezTo>
                  <a:pt x="298" y="411"/>
                  <a:pt x="294" y="416"/>
                  <a:pt x="288" y="416"/>
                </a:cubicBezTo>
                <a:cubicBezTo>
                  <a:pt x="138" y="416"/>
                  <a:pt x="138" y="416"/>
                  <a:pt x="138" y="416"/>
                </a:cubicBezTo>
                <a:cubicBezTo>
                  <a:pt x="132" y="416"/>
                  <a:pt x="128" y="411"/>
                  <a:pt x="128" y="405"/>
                </a:cubicBezTo>
                <a:cubicBezTo>
                  <a:pt x="128" y="192"/>
                  <a:pt x="128" y="192"/>
                  <a:pt x="128" y="192"/>
                </a:cubicBezTo>
                <a:cubicBezTo>
                  <a:pt x="128" y="186"/>
                  <a:pt x="132" y="181"/>
                  <a:pt x="138" y="181"/>
                </a:cubicBezTo>
                <a:cubicBezTo>
                  <a:pt x="288" y="181"/>
                  <a:pt x="288" y="181"/>
                  <a:pt x="288" y="181"/>
                </a:cubicBezTo>
                <a:cubicBezTo>
                  <a:pt x="294" y="181"/>
                  <a:pt x="298" y="186"/>
                  <a:pt x="298" y="192"/>
                </a:cubicBezTo>
                <a:lnTo>
                  <a:pt x="298" y="405"/>
                </a:lnTo>
                <a:close/>
                <a:moveTo>
                  <a:pt x="341" y="362"/>
                </a:moveTo>
                <a:cubicBezTo>
                  <a:pt x="341" y="368"/>
                  <a:pt x="336" y="373"/>
                  <a:pt x="330" y="373"/>
                </a:cubicBezTo>
                <a:cubicBezTo>
                  <a:pt x="324" y="373"/>
                  <a:pt x="320" y="368"/>
                  <a:pt x="320" y="362"/>
                </a:cubicBezTo>
                <a:cubicBezTo>
                  <a:pt x="320" y="160"/>
                  <a:pt x="320" y="160"/>
                  <a:pt x="320" y="160"/>
                </a:cubicBezTo>
                <a:cubicBezTo>
                  <a:pt x="181" y="160"/>
                  <a:pt x="181" y="160"/>
                  <a:pt x="181" y="160"/>
                </a:cubicBezTo>
                <a:cubicBezTo>
                  <a:pt x="175" y="160"/>
                  <a:pt x="170" y="155"/>
                  <a:pt x="170" y="149"/>
                </a:cubicBezTo>
                <a:cubicBezTo>
                  <a:pt x="170" y="143"/>
                  <a:pt x="175" y="138"/>
                  <a:pt x="181" y="138"/>
                </a:cubicBezTo>
                <a:cubicBezTo>
                  <a:pt x="330" y="138"/>
                  <a:pt x="330" y="138"/>
                  <a:pt x="330" y="138"/>
                </a:cubicBezTo>
                <a:cubicBezTo>
                  <a:pt x="336" y="138"/>
                  <a:pt x="341" y="143"/>
                  <a:pt x="341" y="149"/>
                </a:cubicBezTo>
                <a:lnTo>
                  <a:pt x="341" y="362"/>
                </a:lnTo>
                <a:close/>
                <a:moveTo>
                  <a:pt x="384" y="320"/>
                </a:moveTo>
                <a:cubicBezTo>
                  <a:pt x="384" y="326"/>
                  <a:pt x="379" y="330"/>
                  <a:pt x="373" y="330"/>
                </a:cubicBezTo>
                <a:cubicBezTo>
                  <a:pt x="367" y="330"/>
                  <a:pt x="362" y="326"/>
                  <a:pt x="362" y="320"/>
                </a:cubicBezTo>
                <a:cubicBezTo>
                  <a:pt x="362" y="117"/>
                  <a:pt x="362" y="117"/>
                  <a:pt x="362" y="117"/>
                </a:cubicBezTo>
                <a:cubicBezTo>
                  <a:pt x="224" y="117"/>
                  <a:pt x="224" y="117"/>
                  <a:pt x="224" y="117"/>
                </a:cubicBezTo>
                <a:cubicBezTo>
                  <a:pt x="218" y="117"/>
                  <a:pt x="213" y="112"/>
                  <a:pt x="213" y="106"/>
                </a:cubicBezTo>
                <a:cubicBezTo>
                  <a:pt x="213" y="100"/>
                  <a:pt x="218" y="96"/>
                  <a:pt x="224" y="96"/>
                </a:cubicBezTo>
                <a:cubicBezTo>
                  <a:pt x="373" y="96"/>
                  <a:pt x="373" y="96"/>
                  <a:pt x="373" y="96"/>
                </a:cubicBezTo>
                <a:cubicBezTo>
                  <a:pt x="379" y="96"/>
                  <a:pt x="384" y="100"/>
                  <a:pt x="384" y="106"/>
                </a:cubicBezTo>
                <a:lnTo>
                  <a:pt x="384" y="320"/>
                </a:ln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Imagem 101"/>
          <p:cNvPicPr>
            <a:picLocks noChangeAspect="1"/>
          </p:cNvPicPr>
          <p:nvPr/>
        </p:nvPicPr>
        <p:blipFill rotWithShape="1">
          <a:blip r:embed="rId7"/>
          <a:srcRect b="7247"/>
          <a:stretch/>
        </p:blipFill>
        <p:spPr>
          <a:xfrm>
            <a:off x="7389239" y="5671378"/>
            <a:ext cx="559659" cy="557553"/>
          </a:xfrm>
          <a:prstGeom prst="rect">
            <a:avLst/>
          </a:prstGeom>
        </p:spPr>
      </p:pic>
      <p:pic>
        <p:nvPicPr>
          <p:cNvPr id="103" name="Imagem 102"/>
          <p:cNvPicPr>
            <a:picLocks noChangeAspect="1"/>
          </p:cNvPicPr>
          <p:nvPr/>
        </p:nvPicPr>
        <p:blipFill rotWithShape="1">
          <a:blip r:embed="rId8"/>
          <a:srcRect b="7247"/>
          <a:stretch/>
        </p:blipFill>
        <p:spPr>
          <a:xfrm>
            <a:off x="6692671" y="5661249"/>
            <a:ext cx="559659" cy="557553"/>
          </a:xfrm>
          <a:prstGeom prst="rect">
            <a:avLst/>
          </a:prstGeom>
        </p:spPr>
      </p:pic>
      <p:pic>
        <p:nvPicPr>
          <p:cNvPr id="104" name="Imagem 103"/>
          <p:cNvPicPr>
            <a:picLocks noChangeAspect="1"/>
          </p:cNvPicPr>
          <p:nvPr/>
        </p:nvPicPr>
        <p:blipFill rotWithShape="1">
          <a:blip r:embed="rId9"/>
          <a:srcRect t="1933" b="3858"/>
          <a:stretch/>
        </p:blipFill>
        <p:spPr>
          <a:xfrm>
            <a:off x="7367461" y="5023134"/>
            <a:ext cx="559659" cy="557553"/>
          </a:xfrm>
          <a:prstGeom prst="rect">
            <a:avLst/>
          </a:prstGeom>
        </p:spPr>
      </p:pic>
      <p:pic>
        <p:nvPicPr>
          <p:cNvPr id="105" name="Imagem 104"/>
          <p:cNvPicPr>
            <a:picLocks noChangeAspect="1"/>
          </p:cNvPicPr>
          <p:nvPr/>
        </p:nvPicPr>
        <p:blipFill rotWithShape="1">
          <a:blip r:embed="rId10"/>
          <a:srcRect t="3406"/>
          <a:stretch/>
        </p:blipFill>
        <p:spPr>
          <a:xfrm>
            <a:off x="6742901" y="5032438"/>
            <a:ext cx="559659" cy="580636"/>
          </a:xfrm>
          <a:prstGeom prst="rect">
            <a:avLst/>
          </a:prstGeom>
        </p:spPr>
      </p:pic>
      <p:grpSp>
        <p:nvGrpSpPr>
          <p:cNvPr id="109" name="Grupo 108"/>
          <p:cNvGrpSpPr/>
          <p:nvPr/>
        </p:nvGrpSpPr>
        <p:grpSpPr>
          <a:xfrm>
            <a:off x="3421983" y="2996953"/>
            <a:ext cx="389963" cy="396140"/>
            <a:chOff x="3185692" y="4229128"/>
            <a:chExt cx="461971" cy="496016"/>
          </a:xfrm>
        </p:grpSpPr>
        <p:sp>
          <p:nvSpPr>
            <p:cNvPr id="110" name="Oval 29">
              <a:extLst>
                <a:ext uri="{FF2B5EF4-FFF2-40B4-BE49-F238E27FC236}">
                  <a16:creationId xmlns:a16="http://schemas.microsoft.com/office/drawing/2014/main" id="{FAA1FC90-6ECA-47D1-BAA6-5FE7850601E5}"/>
                </a:ext>
              </a:extLst>
            </p:cNvPr>
            <p:cNvSpPr/>
            <p:nvPr/>
          </p:nvSpPr>
          <p:spPr>
            <a:xfrm>
              <a:off x="3185692" y="4229128"/>
              <a:ext cx="461971" cy="496016"/>
            </a:xfrm>
            <a:prstGeom prst="ellipse">
              <a:avLst/>
            </a:prstGeom>
            <a:solidFill>
              <a:srgbClr val="1E428B"/>
            </a:solidFill>
            <a:ln w="57150" cap="flat">
              <a:solidFill>
                <a:schemeClr val="bg1"/>
              </a:solidFill>
              <a:prstDash val="solid"/>
              <a:miter lim="8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45719" tIns="45719" rIns="45719" bIns="45719" numCol="1" spcCol="38100" rtlCol="0" anchor="ctr">
              <a:noAutofit/>
            </a:bodyPr>
            <a:lstStyle/>
            <a:p>
              <a:pPr marL="0" marR="0" lvl="0" indent="0" algn="ctr" defTabSz="9144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65B32E"/>
                </a:solidFill>
                <a:effectLst/>
                <a:uLnTx/>
                <a:uFillTx/>
                <a:latin typeface="Wingdings 2" panose="05020102010507070707" pitchFamily="18" charset="2"/>
                <a:ea typeface="+mn-ea"/>
                <a:cs typeface="Calibri"/>
                <a:sym typeface="Calibri"/>
              </a:endParaRPr>
            </a:p>
          </p:txBody>
        </p:sp>
        <p:sp>
          <p:nvSpPr>
            <p:cNvPr id="111" name="Forma em L 110">
              <a:extLst>
                <a:ext uri="{FF2B5EF4-FFF2-40B4-BE49-F238E27FC236}">
                  <a16:creationId xmlns:a16="http://schemas.microsoft.com/office/drawing/2014/main" id="{491C1A5D-B30E-48A8-954E-A376EF3A75BA}"/>
                </a:ext>
              </a:extLst>
            </p:cNvPr>
            <p:cNvSpPr/>
            <p:nvPr/>
          </p:nvSpPr>
          <p:spPr>
            <a:xfrm rot="18879096">
              <a:off x="3269606" y="4367462"/>
              <a:ext cx="310853" cy="185525"/>
            </a:xfrm>
            <a:prstGeom prst="corner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dirty="0"/>
            </a:p>
          </p:txBody>
        </p:sp>
      </p:grpSp>
      <p:sp>
        <p:nvSpPr>
          <p:cNvPr id="88" name="Retângulo 28"/>
          <p:cNvSpPr/>
          <p:nvPr/>
        </p:nvSpPr>
        <p:spPr>
          <a:xfrm>
            <a:off x="0" y="143908"/>
            <a:ext cx="7032105" cy="720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>
            <a:miter lim="400000"/>
          </a:ln>
        </p:spPr>
        <p:txBody>
          <a:bodyPr lIns="45719" rIns="45719" anchor="ctr"/>
          <a:lstStyle/>
          <a:p>
            <a:pPr marL="361950" lvl="1">
              <a:defRPr>
                <a:solidFill>
                  <a:srgbClr val="FFFFFF"/>
                </a:solidFill>
              </a:defRPr>
            </a:pPr>
            <a:r>
              <a:rPr lang="pt-BR" sz="2400" b="1" dirty="0">
                <a:solidFill>
                  <a:schemeClr val="accent1"/>
                </a:solidFill>
              </a:rPr>
              <a:t>Estudos Contratados</a:t>
            </a:r>
            <a:endParaRPr sz="2400" b="1" dirty="0">
              <a:solidFill>
                <a:schemeClr val="accent1"/>
              </a:solidFill>
            </a:endParaRPr>
          </a:p>
        </p:txBody>
      </p:sp>
      <p:sp>
        <p:nvSpPr>
          <p:cNvPr id="107" name="Google Shape;1658;p30">
            <a:extLst>
              <a:ext uri="{FF2B5EF4-FFF2-40B4-BE49-F238E27FC236}">
                <a16:creationId xmlns:a16="http://schemas.microsoft.com/office/drawing/2014/main" id="{A31BA5DD-0E5D-43DF-BE4A-6386D070298C}"/>
              </a:ext>
            </a:extLst>
          </p:cNvPr>
          <p:cNvSpPr/>
          <p:nvPr/>
        </p:nvSpPr>
        <p:spPr>
          <a:xfrm>
            <a:off x="166661" y="2913061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237" y="138"/>
                </a:moveTo>
                <a:cubicBezTo>
                  <a:pt x="207" y="107"/>
                  <a:pt x="207" y="107"/>
                  <a:pt x="207" y="107"/>
                </a:cubicBezTo>
                <a:cubicBezTo>
                  <a:pt x="212" y="105"/>
                  <a:pt x="225" y="104"/>
                  <a:pt x="251" y="116"/>
                </a:cubicBezTo>
                <a:cubicBezTo>
                  <a:pt x="254" y="117"/>
                  <a:pt x="257" y="117"/>
                  <a:pt x="260" y="116"/>
                </a:cubicBezTo>
                <a:cubicBezTo>
                  <a:pt x="260" y="116"/>
                  <a:pt x="260" y="116"/>
                  <a:pt x="260" y="116"/>
                </a:cubicBezTo>
                <a:cubicBezTo>
                  <a:pt x="285" y="105"/>
                  <a:pt x="299" y="105"/>
                  <a:pt x="305" y="106"/>
                </a:cubicBezTo>
                <a:cubicBezTo>
                  <a:pt x="275" y="138"/>
                  <a:pt x="275" y="138"/>
                  <a:pt x="275" y="138"/>
                </a:cubicBezTo>
                <a:lnTo>
                  <a:pt x="237" y="138"/>
                </a:lnTo>
                <a:close/>
                <a:moveTo>
                  <a:pt x="330" y="320"/>
                </a:moveTo>
                <a:cubicBezTo>
                  <a:pt x="330" y="334"/>
                  <a:pt x="339" y="357"/>
                  <a:pt x="346" y="373"/>
                </a:cubicBezTo>
                <a:cubicBezTo>
                  <a:pt x="165" y="373"/>
                  <a:pt x="165" y="373"/>
                  <a:pt x="165" y="373"/>
                </a:cubicBezTo>
                <a:cubicBezTo>
                  <a:pt x="172" y="357"/>
                  <a:pt x="181" y="334"/>
                  <a:pt x="181" y="320"/>
                </a:cubicBezTo>
                <a:cubicBezTo>
                  <a:pt x="181" y="318"/>
                  <a:pt x="181" y="316"/>
                  <a:pt x="180" y="315"/>
                </a:cubicBezTo>
                <a:cubicBezTo>
                  <a:pt x="178" y="312"/>
                  <a:pt x="143" y="237"/>
                  <a:pt x="236" y="160"/>
                </a:cubicBezTo>
                <a:cubicBezTo>
                  <a:pt x="275" y="160"/>
                  <a:pt x="275" y="160"/>
                  <a:pt x="275" y="160"/>
                </a:cubicBezTo>
                <a:cubicBezTo>
                  <a:pt x="368" y="237"/>
                  <a:pt x="333" y="312"/>
                  <a:pt x="331" y="315"/>
                </a:cubicBezTo>
                <a:cubicBezTo>
                  <a:pt x="331" y="316"/>
                  <a:pt x="330" y="318"/>
                  <a:pt x="330" y="320"/>
                </a:cubicBezTo>
                <a:close/>
                <a:moveTo>
                  <a:pt x="294" y="297"/>
                </a:moveTo>
                <a:cubicBezTo>
                  <a:pt x="294" y="292"/>
                  <a:pt x="293" y="289"/>
                  <a:pt x="291" y="285"/>
                </a:cubicBezTo>
                <a:cubicBezTo>
                  <a:pt x="289" y="282"/>
                  <a:pt x="286" y="279"/>
                  <a:pt x="282" y="276"/>
                </a:cubicBezTo>
                <a:cubicBezTo>
                  <a:pt x="278" y="273"/>
                  <a:pt x="271" y="270"/>
                  <a:pt x="261" y="266"/>
                </a:cubicBezTo>
                <a:cubicBezTo>
                  <a:pt x="250" y="262"/>
                  <a:pt x="250" y="262"/>
                  <a:pt x="250" y="262"/>
                </a:cubicBezTo>
                <a:cubicBezTo>
                  <a:pt x="247" y="260"/>
                  <a:pt x="244" y="259"/>
                  <a:pt x="243" y="257"/>
                </a:cubicBezTo>
                <a:cubicBezTo>
                  <a:pt x="241" y="256"/>
                  <a:pt x="240" y="254"/>
                  <a:pt x="240" y="252"/>
                </a:cubicBezTo>
                <a:cubicBezTo>
                  <a:pt x="240" y="247"/>
                  <a:pt x="244" y="245"/>
                  <a:pt x="250" y="244"/>
                </a:cubicBezTo>
                <a:cubicBezTo>
                  <a:pt x="250" y="244"/>
                  <a:pt x="253" y="243"/>
                  <a:pt x="256" y="243"/>
                </a:cubicBezTo>
                <a:cubicBezTo>
                  <a:pt x="259" y="243"/>
                  <a:pt x="261" y="243"/>
                  <a:pt x="261" y="243"/>
                </a:cubicBezTo>
                <a:cubicBezTo>
                  <a:pt x="269" y="244"/>
                  <a:pt x="277" y="246"/>
                  <a:pt x="285" y="249"/>
                </a:cubicBezTo>
                <a:cubicBezTo>
                  <a:pt x="292" y="231"/>
                  <a:pt x="292" y="231"/>
                  <a:pt x="292" y="231"/>
                </a:cubicBezTo>
                <a:cubicBezTo>
                  <a:pt x="283" y="227"/>
                  <a:pt x="272" y="225"/>
                  <a:pt x="261" y="224"/>
                </a:cubicBezTo>
                <a:cubicBezTo>
                  <a:pt x="261" y="213"/>
                  <a:pt x="261" y="213"/>
                  <a:pt x="261" y="213"/>
                </a:cubicBezTo>
                <a:cubicBezTo>
                  <a:pt x="250" y="213"/>
                  <a:pt x="250" y="213"/>
                  <a:pt x="250" y="213"/>
                </a:cubicBezTo>
                <a:cubicBezTo>
                  <a:pt x="250" y="225"/>
                  <a:pt x="250" y="225"/>
                  <a:pt x="250" y="225"/>
                </a:cubicBezTo>
                <a:cubicBezTo>
                  <a:pt x="240" y="226"/>
                  <a:pt x="232" y="229"/>
                  <a:pt x="226" y="233"/>
                </a:cubicBezTo>
                <a:cubicBezTo>
                  <a:pt x="220" y="238"/>
                  <a:pt x="217" y="244"/>
                  <a:pt x="217" y="252"/>
                </a:cubicBezTo>
                <a:cubicBezTo>
                  <a:pt x="217" y="259"/>
                  <a:pt x="219" y="264"/>
                  <a:pt x="223" y="269"/>
                </a:cubicBezTo>
                <a:cubicBezTo>
                  <a:pt x="228" y="274"/>
                  <a:pt x="235" y="278"/>
                  <a:pt x="245" y="282"/>
                </a:cubicBezTo>
                <a:cubicBezTo>
                  <a:pt x="250" y="284"/>
                  <a:pt x="250" y="284"/>
                  <a:pt x="250" y="284"/>
                </a:cubicBezTo>
                <a:cubicBezTo>
                  <a:pt x="261" y="288"/>
                  <a:pt x="261" y="288"/>
                  <a:pt x="261" y="288"/>
                </a:cubicBezTo>
                <a:cubicBezTo>
                  <a:pt x="264" y="290"/>
                  <a:pt x="267" y="291"/>
                  <a:pt x="268" y="293"/>
                </a:cubicBezTo>
                <a:cubicBezTo>
                  <a:pt x="270" y="294"/>
                  <a:pt x="271" y="296"/>
                  <a:pt x="271" y="298"/>
                </a:cubicBezTo>
                <a:cubicBezTo>
                  <a:pt x="271" y="303"/>
                  <a:pt x="268" y="306"/>
                  <a:pt x="261" y="307"/>
                </a:cubicBezTo>
                <a:cubicBezTo>
                  <a:pt x="261" y="307"/>
                  <a:pt x="258" y="308"/>
                  <a:pt x="256" y="308"/>
                </a:cubicBezTo>
                <a:cubicBezTo>
                  <a:pt x="253" y="308"/>
                  <a:pt x="250" y="308"/>
                  <a:pt x="250" y="308"/>
                </a:cubicBezTo>
                <a:cubicBezTo>
                  <a:pt x="245" y="307"/>
                  <a:pt x="240" y="306"/>
                  <a:pt x="233" y="305"/>
                </a:cubicBezTo>
                <a:cubicBezTo>
                  <a:pt x="227" y="303"/>
                  <a:pt x="222" y="301"/>
                  <a:pt x="217" y="299"/>
                </a:cubicBezTo>
                <a:cubicBezTo>
                  <a:pt x="217" y="319"/>
                  <a:pt x="217" y="319"/>
                  <a:pt x="217" y="319"/>
                </a:cubicBezTo>
                <a:cubicBezTo>
                  <a:pt x="227" y="323"/>
                  <a:pt x="238" y="325"/>
                  <a:pt x="250" y="326"/>
                </a:cubicBezTo>
                <a:cubicBezTo>
                  <a:pt x="250" y="341"/>
                  <a:pt x="250" y="341"/>
                  <a:pt x="250" y="341"/>
                </a:cubicBezTo>
                <a:cubicBezTo>
                  <a:pt x="261" y="341"/>
                  <a:pt x="261" y="341"/>
                  <a:pt x="261" y="341"/>
                </a:cubicBezTo>
                <a:cubicBezTo>
                  <a:pt x="261" y="325"/>
                  <a:pt x="261" y="325"/>
                  <a:pt x="261" y="325"/>
                </a:cubicBezTo>
                <a:cubicBezTo>
                  <a:pt x="271" y="324"/>
                  <a:pt x="279" y="321"/>
                  <a:pt x="285" y="316"/>
                </a:cubicBezTo>
                <a:cubicBezTo>
                  <a:pt x="291" y="312"/>
                  <a:pt x="294" y="305"/>
                  <a:pt x="294" y="297"/>
                </a:cubicBezTo>
                <a:close/>
                <a:moveTo>
                  <a:pt x="512" y="256"/>
                </a:moveTo>
                <a:cubicBezTo>
                  <a:pt x="512" y="397"/>
                  <a:pt x="397" y="512"/>
                  <a:pt x="256" y="512"/>
                </a:cubicBezTo>
                <a:cubicBezTo>
                  <a:pt x="114" y="512"/>
                  <a:pt x="0" y="397"/>
                  <a:pt x="0" y="256"/>
                </a:cubicBezTo>
                <a:cubicBezTo>
                  <a:pt x="0" y="114"/>
                  <a:pt x="114" y="0"/>
                  <a:pt x="256" y="0"/>
                </a:cubicBezTo>
                <a:cubicBezTo>
                  <a:pt x="397" y="0"/>
                  <a:pt x="512" y="114"/>
                  <a:pt x="512" y="256"/>
                </a:cubicBezTo>
                <a:close/>
                <a:moveTo>
                  <a:pt x="372" y="379"/>
                </a:moveTo>
                <a:cubicBezTo>
                  <a:pt x="365" y="363"/>
                  <a:pt x="353" y="335"/>
                  <a:pt x="352" y="322"/>
                </a:cubicBezTo>
                <a:cubicBezTo>
                  <a:pt x="358" y="306"/>
                  <a:pt x="384" y="227"/>
                  <a:pt x="295" y="148"/>
                </a:cubicBezTo>
                <a:cubicBezTo>
                  <a:pt x="327" y="114"/>
                  <a:pt x="327" y="114"/>
                  <a:pt x="327" y="114"/>
                </a:cubicBezTo>
                <a:cubicBezTo>
                  <a:pt x="330" y="111"/>
                  <a:pt x="331" y="107"/>
                  <a:pt x="330" y="104"/>
                </a:cubicBezTo>
                <a:cubicBezTo>
                  <a:pt x="330" y="102"/>
                  <a:pt x="327" y="93"/>
                  <a:pt x="316" y="88"/>
                </a:cubicBezTo>
                <a:cubicBezTo>
                  <a:pt x="302" y="82"/>
                  <a:pt x="282" y="84"/>
                  <a:pt x="256" y="95"/>
                </a:cubicBezTo>
                <a:cubicBezTo>
                  <a:pt x="229" y="84"/>
                  <a:pt x="209" y="82"/>
                  <a:pt x="195" y="88"/>
                </a:cubicBezTo>
                <a:cubicBezTo>
                  <a:pt x="185" y="93"/>
                  <a:pt x="182" y="102"/>
                  <a:pt x="181" y="104"/>
                </a:cubicBezTo>
                <a:cubicBezTo>
                  <a:pt x="180" y="107"/>
                  <a:pt x="181" y="111"/>
                  <a:pt x="184" y="114"/>
                </a:cubicBezTo>
                <a:cubicBezTo>
                  <a:pt x="217" y="148"/>
                  <a:pt x="217" y="148"/>
                  <a:pt x="217" y="148"/>
                </a:cubicBezTo>
                <a:cubicBezTo>
                  <a:pt x="128" y="227"/>
                  <a:pt x="153" y="306"/>
                  <a:pt x="160" y="322"/>
                </a:cubicBezTo>
                <a:cubicBezTo>
                  <a:pt x="158" y="335"/>
                  <a:pt x="147" y="363"/>
                  <a:pt x="139" y="379"/>
                </a:cubicBezTo>
                <a:cubicBezTo>
                  <a:pt x="138" y="382"/>
                  <a:pt x="138" y="386"/>
                  <a:pt x="140" y="389"/>
                </a:cubicBezTo>
                <a:cubicBezTo>
                  <a:pt x="142" y="392"/>
                  <a:pt x="145" y="394"/>
                  <a:pt x="149" y="394"/>
                </a:cubicBezTo>
                <a:cubicBezTo>
                  <a:pt x="362" y="394"/>
                  <a:pt x="362" y="394"/>
                  <a:pt x="362" y="394"/>
                </a:cubicBezTo>
                <a:cubicBezTo>
                  <a:pt x="366" y="394"/>
                  <a:pt x="369" y="392"/>
                  <a:pt x="371" y="389"/>
                </a:cubicBezTo>
                <a:cubicBezTo>
                  <a:pt x="373" y="386"/>
                  <a:pt x="374" y="382"/>
                  <a:pt x="372" y="379"/>
                </a:cubicBez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1" name="Grupo 10"/>
          <p:cNvGrpSpPr/>
          <p:nvPr/>
        </p:nvGrpSpPr>
        <p:grpSpPr>
          <a:xfrm>
            <a:off x="8606710" y="2204127"/>
            <a:ext cx="290665" cy="1872946"/>
            <a:chOff x="8631393" y="1988840"/>
            <a:chExt cx="290665" cy="1872946"/>
          </a:xfrm>
        </p:grpSpPr>
        <p:cxnSp>
          <p:nvCxnSpPr>
            <p:cNvPr id="6" name="Conector reto 5"/>
            <p:cNvCxnSpPr/>
            <p:nvPr/>
          </p:nvCxnSpPr>
          <p:spPr>
            <a:xfrm>
              <a:off x="8921470" y="1988840"/>
              <a:ext cx="588" cy="18729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Conector reto 9"/>
            <p:cNvCxnSpPr/>
            <p:nvPr/>
          </p:nvCxnSpPr>
          <p:spPr>
            <a:xfrm>
              <a:off x="8631393" y="2852936"/>
              <a:ext cx="29007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3" name="Grupo 112"/>
          <p:cNvGrpSpPr/>
          <p:nvPr/>
        </p:nvGrpSpPr>
        <p:grpSpPr>
          <a:xfrm>
            <a:off x="8609353" y="4581129"/>
            <a:ext cx="290665" cy="1872946"/>
            <a:chOff x="8631393" y="1988840"/>
            <a:chExt cx="290665" cy="1872946"/>
          </a:xfrm>
        </p:grpSpPr>
        <p:cxnSp>
          <p:nvCxnSpPr>
            <p:cNvPr id="114" name="Conector reto 113"/>
            <p:cNvCxnSpPr/>
            <p:nvPr/>
          </p:nvCxnSpPr>
          <p:spPr>
            <a:xfrm>
              <a:off x="8921470" y="1988840"/>
              <a:ext cx="588" cy="1872946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Conector reto 114"/>
            <p:cNvCxnSpPr/>
            <p:nvPr/>
          </p:nvCxnSpPr>
          <p:spPr>
            <a:xfrm>
              <a:off x="8631393" y="2852936"/>
              <a:ext cx="290076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riângulo isósceles 11"/>
          <p:cNvSpPr/>
          <p:nvPr/>
        </p:nvSpPr>
        <p:spPr>
          <a:xfrm rot="5400000">
            <a:off x="2094629" y="2627355"/>
            <a:ext cx="1303576" cy="170562"/>
          </a:xfrm>
          <a:prstGeom prst="triangle">
            <a:avLst>
              <a:gd name="adj" fmla="val 47333"/>
            </a:avLst>
          </a:prstGeom>
          <a:solidFill>
            <a:schemeClr val="bg1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116" name="Triângulo isósceles 115"/>
          <p:cNvSpPr/>
          <p:nvPr/>
        </p:nvSpPr>
        <p:spPr>
          <a:xfrm rot="16200000">
            <a:off x="5162458" y="3024198"/>
            <a:ext cx="2304256" cy="233542"/>
          </a:xfrm>
          <a:prstGeom prst="triangle">
            <a:avLst>
              <a:gd name="adj" fmla="val 47333"/>
            </a:avLst>
          </a:prstGeom>
          <a:solidFill>
            <a:schemeClr val="bg1"/>
          </a:solidFill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117" name="Triângulo isósceles 116"/>
          <p:cNvSpPr/>
          <p:nvPr/>
        </p:nvSpPr>
        <p:spPr>
          <a:xfrm rot="16200000">
            <a:off x="5239330" y="5416973"/>
            <a:ext cx="2160929" cy="223134"/>
          </a:xfrm>
          <a:prstGeom prst="triangle">
            <a:avLst>
              <a:gd name="adj" fmla="val 47333"/>
            </a:avLst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119" name="Triângulo isósceles 118"/>
          <p:cNvSpPr/>
          <p:nvPr/>
        </p:nvSpPr>
        <p:spPr>
          <a:xfrm rot="5400000">
            <a:off x="2076201" y="4099825"/>
            <a:ext cx="1300594" cy="223129"/>
          </a:xfrm>
          <a:prstGeom prst="triangle">
            <a:avLst>
              <a:gd name="adj" fmla="val 47333"/>
            </a:avLst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120" name="TextBox 59">
            <a:extLst>
              <a:ext uri="{FF2B5EF4-FFF2-40B4-BE49-F238E27FC236}">
                <a16:creationId xmlns:a16="http://schemas.microsoft.com/office/drawing/2014/main" id="{466BBD78-F56D-4751-840C-4D84EC93F16A}"/>
              </a:ext>
            </a:extLst>
          </p:cNvPr>
          <p:cNvSpPr txBox="1"/>
          <p:nvPr/>
        </p:nvSpPr>
        <p:spPr>
          <a:xfrm>
            <a:off x="589796" y="2997185"/>
            <a:ext cx="219357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Avaliação Econômico Financeira</a:t>
            </a:r>
          </a:p>
        </p:txBody>
      </p:sp>
      <p:sp>
        <p:nvSpPr>
          <p:cNvPr id="121" name="Google Shape;394;p21">
            <a:extLst>
              <a:ext uri="{FF2B5EF4-FFF2-40B4-BE49-F238E27FC236}">
                <a16:creationId xmlns:a16="http://schemas.microsoft.com/office/drawing/2014/main" id="{8E2267A0-9C20-40ED-B9E7-E478ADCB6BC5}"/>
              </a:ext>
            </a:extLst>
          </p:cNvPr>
          <p:cNvSpPr/>
          <p:nvPr/>
        </p:nvSpPr>
        <p:spPr>
          <a:xfrm>
            <a:off x="109083" y="4429639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512" h="512" extrusionOk="0">
                <a:moveTo>
                  <a:pt x="149" y="394"/>
                </a:moveTo>
                <a:cubicBezTo>
                  <a:pt x="277" y="394"/>
                  <a:pt x="277" y="394"/>
                  <a:pt x="277" y="394"/>
                </a:cubicBezTo>
                <a:cubicBezTo>
                  <a:pt x="277" y="202"/>
                  <a:pt x="277" y="202"/>
                  <a:pt x="277" y="202"/>
                </a:cubicBezTo>
                <a:cubicBezTo>
                  <a:pt x="149" y="202"/>
                  <a:pt x="149" y="202"/>
                  <a:pt x="149" y="202"/>
                </a:cubicBezTo>
                <a:lnTo>
                  <a:pt x="149" y="394"/>
                </a:lnTo>
                <a:close/>
                <a:moveTo>
                  <a:pt x="170" y="224"/>
                </a:moveTo>
                <a:cubicBezTo>
                  <a:pt x="256" y="224"/>
                  <a:pt x="256" y="224"/>
                  <a:pt x="256" y="224"/>
                </a:cubicBezTo>
                <a:cubicBezTo>
                  <a:pt x="262" y="224"/>
                  <a:pt x="266" y="228"/>
                  <a:pt x="266" y="234"/>
                </a:cubicBezTo>
                <a:cubicBezTo>
                  <a:pt x="266" y="240"/>
                  <a:pt x="262" y="245"/>
                  <a:pt x="256" y="245"/>
                </a:cubicBezTo>
                <a:cubicBezTo>
                  <a:pt x="170" y="245"/>
                  <a:pt x="170" y="245"/>
                  <a:pt x="170" y="245"/>
                </a:cubicBezTo>
                <a:cubicBezTo>
                  <a:pt x="164" y="245"/>
                  <a:pt x="160" y="240"/>
                  <a:pt x="160" y="234"/>
                </a:cubicBezTo>
                <a:cubicBezTo>
                  <a:pt x="160" y="228"/>
                  <a:pt x="164" y="224"/>
                  <a:pt x="170" y="224"/>
                </a:cubicBezTo>
                <a:close/>
                <a:moveTo>
                  <a:pt x="170" y="266"/>
                </a:moveTo>
                <a:cubicBezTo>
                  <a:pt x="256" y="266"/>
                  <a:pt x="256" y="266"/>
                  <a:pt x="256" y="266"/>
                </a:cubicBezTo>
                <a:cubicBezTo>
                  <a:pt x="262" y="266"/>
                  <a:pt x="266" y="271"/>
                  <a:pt x="266" y="277"/>
                </a:cubicBezTo>
                <a:cubicBezTo>
                  <a:pt x="266" y="283"/>
                  <a:pt x="262" y="288"/>
                  <a:pt x="256" y="288"/>
                </a:cubicBezTo>
                <a:cubicBezTo>
                  <a:pt x="170" y="288"/>
                  <a:pt x="170" y="288"/>
                  <a:pt x="170" y="288"/>
                </a:cubicBezTo>
                <a:cubicBezTo>
                  <a:pt x="164" y="288"/>
                  <a:pt x="160" y="283"/>
                  <a:pt x="160" y="277"/>
                </a:cubicBezTo>
                <a:cubicBezTo>
                  <a:pt x="160" y="271"/>
                  <a:pt x="164" y="266"/>
                  <a:pt x="170" y="266"/>
                </a:cubicBezTo>
                <a:close/>
                <a:moveTo>
                  <a:pt x="170" y="309"/>
                </a:moveTo>
                <a:cubicBezTo>
                  <a:pt x="256" y="309"/>
                  <a:pt x="256" y="309"/>
                  <a:pt x="256" y="309"/>
                </a:cubicBezTo>
                <a:cubicBezTo>
                  <a:pt x="262" y="309"/>
                  <a:pt x="266" y="314"/>
                  <a:pt x="266" y="320"/>
                </a:cubicBezTo>
                <a:cubicBezTo>
                  <a:pt x="266" y="326"/>
                  <a:pt x="262" y="330"/>
                  <a:pt x="256" y="330"/>
                </a:cubicBezTo>
                <a:cubicBezTo>
                  <a:pt x="170" y="330"/>
                  <a:pt x="170" y="330"/>
                  <a:pt x="170" y="330"/>
                </a:cubicBezTo>
                <a:cubicBezTo>
                  <a:pt x="164" y="330"/>
                  <a:pt x="160" y="326"/>
                  <a:pt x="160" y="320"/>
                </a:cubicBezTo>
                <a:cubicBezTo>
                  <a:pt x="160" y="314"/>
                  <a:pt x="164" y="309"/>
                  <a:pt x="170" y="309"/>
                </a:cubicBezTo>
                <a:close/>
                <a:moveTo>
                  <a:pt x="170" y="352"/>
                </a:moveTo>
                <a:cubicBezTo>
                  <a:pt x="256" y="352"/>
                  <a:pt x="256" y="352"/>
                  <a:pt x="256" y="352"/>
                </a:cubicBezTo>
                <a:cubicBezTo>
                  <a:pt x="262" y="352"/>
                  <a:pt x="266" y="356"/>
                  <a:pt x="266" y="362"/>
                </a:cubicBezTo>
                <a:cubicBezTo>
                  <a:pt x="266" y="368"/>
                  <a:pt x="262" y="373"/>
                  <a:pt x="256" y="373"/>
                </a:cubicBezTo>
                <a:cubicBezTo>
                  <a:pt x="170" y="373"/>
                  <a:pt x="170" y="373"/>
                  <a:pt x="170" y="373"/>
                </a:cubicBezTo>
                <a:cubicBezTo>
                  <a:pt x="164" y="373"/>
                  <a:pt x="160" y="368"/>
                  <a:pt x="160" y="362"/>
                </a:cubicBezTo>
                <a:cubicBezTo>
                  <a:pt x="160" y="356"/>
                  <a:pt x="164" y="352"/>
                  <a:pt x="170" y="352"/>
                </a:cubicBezTo>
                <a:close/>
                <a:moveTo>
                  <a:pt x="256" y="0"/>
                </a:moveTo>
                <a:cubicBezTo>
                  <a:pt x="114" y="0"/>
                  <a:pt x="0" y="114"/>
                  <a:pt x="0" y="256"/>
                </a:cubicBezTo>
                <a:cubicBezTo>
                  <a:pt x="0" y="397"/>
                  <a:pt x="114" y="512"/>
                  <a:pt x="256" y="512"/>
                </a:cubicBezTo>
                <a:cubicBezTo>
                  <a:pt x="397" y="512"/>
                  <a:pt x="512" y="397"/>
                  <a:pt x="512" y="256"/>
                </a:cubicBezTo>
                <a:cubicBezTo>
                  <a:pt x="512" y="114"/>
                  <a:pt x="397" y="0"/>
                  <a:pt x="256" y="0"/>
                </a:cubicBezTo>
                <a:close/>
                <a:moveTo>
                  <a:pt x="298" y="405"/>
                </a:moveTo>
                <a:cubicBezTo>
                  <a:pt x="298" y="411"/>
                  <a:pt x="294" y="416"/>
                  <a:pt x="288" y="416"/>
                </a:cubicBezTo>
                <a:cubicBezTo>
                  <a:pt x="138" y="416"/>
                  <a:pt x="138" y="416"/>
                  <a:pt x="138" y="416"/>
                </a:cubicBezTo>
                <a:cubicBezTo>
                  <a:pt x="132" y="416"/>
                  <a:pt x="128" y="411"/>
                  <a:pt x="128" y="405"/>
                </a:cubicBezTo>
                <a:cubicBezTo>
                  <a:pt x="128" y="192"/>
                  <a:pt x="128" y="192"/>
                  <a:pt x="128" y="192"/>
                </a:cubicBezTo>
                <a:cubicBezTo>
                  <a:pt x="128" y="186"/>
                  <a:pt x="132" y="181"/>
                  <a:pt x="138" y="181"/>
                </a:cubicBezTo>
                <a:cubicBezTo>
                  <a:pt x="288" y="181"/>
                  <a:pt x="288" y="181"/>
                  <a:pt x="288" y="181"/>
                </a:cubicBezTo>
                <a:cubicBezTo>
                  <a:pt x="294" y="181"/>
                  <a:pt x="298" y="186"/>
                  <a:pt x="298" y="192"/>
                </a:cubicBezTo>
                <a:lnTo>
                  <a:pt x="298" y="405"/>
                </a:lnTo>
                <a:close/>
                <a:moveTo>
                  <a:pt x="341" y="362"/>
                </a:moveTo>
                <a:cubicBezTo>
                  <a:pt x="341" y="368"/>
                  <a:pt x="336" y="373"/>
                  <a:pt x="330" y="373"/>
                </a:cubicBezTo>
                <a:cubicBezTo>
                  <a:pt x="324" y="373"/>
                  <a:pt x="320" y="368"/>
                  <a:pt x="320" y="362"/>
                </a:cubicBezTo>
                <a:cubicBezTo>
                  <a:pt x="320" y="160"/>
                  <a:pt x="320" y="160"/>
                  <a:pt x="320" y="160"/>
                </a:cubicBezTo>
                <a:cubicBezTo>
                  <a:pt x="181" y="160"/>
                  <a:pt x="181" y="160"/>
                  <a:pt x="181" y="160"/>
                </a:cubicBezTo>
                <a:cubicBezTo>
                  <a:pt x="175" y="160"/>
                  <a:pt x="170" y="155"/>
                  <a:pt x="170" y="149"/>
                </a:cubicBezTo>
                <a:cubicBezTo>
                  <a:pt x="170" y="143"/>
                  <a:pt x="175" y="138"/>
                  <a:pt x="181" y="138"/>
                </a:cubicBezTo>
                <a:cubicBezTo>
                  <a:pt x="330" y="138"/>
                  <a:pt x="330" y="138"/>
                  <a:pt x="330" y="138"/>
                </a:cubicBezTo>
                <a:cubicBezTo>
                  <a:pt x="336" y="138"/>
                  <a:pt x="341" y="143"/>
                  <a:pt x="341" y="149"/>
                </a:cubicBezTo>
                <a:lnTo>
                  <a:pt x="341" y="362"/>
                </a:lnTo>
                <a:close/>
                <a:moveTo>
                  <a:pt x="384" y="320"/>
                </a:moveTo>
                <a:cubicBezTo>
                  <a:pt x="384" y="326"/>
                  <a:pt x="379" y="330"/>
                  <a:pt x="373" y="330"/>
                </a:cubicBezTo>
                <a:cubicBezTo>
                  <a:pt x="367" y="330"/>
                  <a:pt x="362" y="326"/>
                  <a:pt x="362" y="320"/>
                </a:cubicBezTo>
                <a:cubicBezTo>
                  <a:pt x="362" y="117"/>
                  <a:pt x="362" y="117"/>
                  <a:pt x="362" y="117"/>
                </a:cubicBezTo>
                <a:cubicBezTo>
                  <a:pt x="224" y="117"/>
                  <a:pt x="224" y="117"/>
                  <a:pt x="224" y="117"/>
                </a:cubicBezTo>
                <a:cubicBezTo>
                  <a:pt x="218" y="117"/>
                  <a:pt x="213" y="112"/>
                  <a:pt x="213" y="106"/>
                </a:cubicBezTo>
                <a:cubicBezTo>
                  <a:pt x="213" y="100"/>
                  <a:pt x="218" y="96"/>
                  <a:pt x="224" y="96"/>
                </a:cubicBezTo>
                <a:cubicBezTo>
                  <a:pt x="373" y="96"/>
                  <a:pt x="373" y="96"/>
                  <a:pt x="373" y="96"/>
                </a:cubicBezTo>
                <a:cubicBezTo>
                  <a:pt x="379" y="96"/>
                  <a:pt x="384" y="100"/>
                  <a:pt x="384" y="106"/>
                </a:cubicBezTo>
                <a:lnTo>
                  <a:pt x="384" y="320"/>
                </a:lnTo>
                <a:close/>
              </a:path>
            </a:pathLst>
          </a:custGeom>
          <a:solidFill>
            <a:srgbClr val="86BC25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TextBox 59">
            <a:extLst>
              <a:ext uri="{FF2B5EF4-FFF2-40B4-BE49-F238E27FC236}">
                <a16:creationId xmlns:a16="http://schemas.microsoft.com/office/drawing/2014/main" id="{466BBD78-F56D-4751-840C-4D84EC93F16A}"/>
              </a:ext>
            </a:extLst>
          </p:cNvPr>
          <p:cNvSpPr txBox="1"/>
          <p:nvPr/>
        </p:nvSpPr>
        <p:spPr>
          <a:xfrm>
            <a:off x="565377" y="4544214"/>
            <a:ext cx="219357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Laudo contábil</a:t>
            </a:r>
          </a:p>
        </p:txBody>
      </p:sp>
      <p:sp>
        <p:nvSpPr>
          <p:cNvPr id="3" name="Retângulo 2"/>
          <p:cNvSpPr/>
          <p:nvPr/>
        </p:nvSpPr>
        <p:spPr>
          <a:xfrm>
            <a:off x="6431361" y="1988841"/>
            <a:ext cx="5713995" cy="2304256"/>
          </a:xfrm>
          <a:prstGeom prst="rect">
            <a:avLst/>
          </a:prstGeom>
          <a:noFill/>
          <a:ln>
            <a:solidFill>
              <a:srgbClr val="FFCC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64" name="Retângulo 63"/>
          <p:cNvSpPr/>
          <p:nvPr/>
        </p:nvSpPr>
        <p:spPr>
          <a:xfrm>
            <a:off x="6431361" y="4448076"/>
            <a:ext cx="5713995" cy="216092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65" name="Retângulo 64"/>
          <p:cNvSpPr/>
          <p:nvPr/>
        </p:nvSpPr>
        <p:spPr>
          <a:xfrm>
            <a:off x="94653" y="2063830"/>
            <a:ext cx="2567605" cy="1300594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66" name="Retângulo 65"/>
          <p:cNvSpPr/>
          <p:nvPr/>
        </p:nvSpPr>
        <p:spPr>
          <a:xfrm>
            <a:off x="47328" y="3561093"/>
            <a:ext cx="2567605" cy="1300594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68" name="Retângulo 67"/>
          <p:cNvSpPr/>
          <p:nvPr/>
        </p:nvSpPr>
        <p:spPr>
          <a:xfrm>
            <a:off x="340702" y="1063422"/>
            <a:ext cx="1151686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pt-BR" sz="2000" b="1" dirty="0">
                <a:solidFill>
                  <a:schemeClr val="accent1"/>
                </a:solidFill>
              </a:rPr>
              <a:t>Estudos realizados por consultorias especializadas, sob coordenação do BNDES e da União, na forma prevista na Lei do Programa Nacional de Desestatização e com a cooperação do Estado.</a:t>
            </a:r>
          </a:p>
        </p:txBody>
      </p:sp>
      <p:sp>
        <p:nvSpPr>
          <p:cNvPr id="87" name="Rectangle 40">
            <a:extLst>
              <a:ext uri="{FF2B5EF4-FFF2-40B4-BE49-F238E27FC236}">
                <a16:creationId xmlns:a16="http://schemas.microsoft.com/office/drawing/2014/main" id="{E83B1183-B57C-495D-A668-3FA7C8CB367E}"/>
              </a:ext>
            </a:extLst>
          </p:cNvPr>
          <p:cNvSpPr/>
          <p:nvPr/>
        </p:nvSpPr>
        <p:spPr>
          <a:xfrm>
            <a:off x="89720" y="5073260"/>
            <a:ext cx="25252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600" b="1" dirty="0"/>
              <a:t>Auditores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</p:txBody>
      </p:sp>
      <p:sp>
        <p:nvSpPr>
          <p:cNvPr id="96" name="Triângulo isósceles 95"/>
          <p:cNvSpPr/>
          <p:nvPr/>
        </p:nvSpPr>
        <p:spPr>
          <a:xfrm rot="5400000">
            <a:off x="2076201" y="5607542"/>
            <a:ext cx="1300594" cy="223129"/>
          </a:xfrm>
          <a:prstGeom prst="triangle">
            <a:avLst>
              <a:gd name="adj" fmla="val 47333"/>
            </a:avLst>
          </a:prstGeom>
          <a:solidFill>
            <a:schemeClr val="bg1"/>
          </a:solid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sp>
        <p:nvSpPr>
          <p:cNvPr id="98" name="TextBox 59">
            <a:extLst>
              <a:ext uri="{FF2B5EF4-FFF2-40B4-BE49-F238E27FC236}">
                <a16:creationId xmlns:a16="http://schemas.microsoft.com/office/drawing/2014/main" id="{466BBD78-F56D-4751-840C-4D84EC93F16A}"/>
              </a:ext>
            </a:extLst>
          </p:cNvPr>
          <p:cNvSpPr txBox="1"/>
          <p:nvPr/>
        </p:nvSpPr>
        <p:spPr>
          <a:xfrm>
            <a:off x="482487" y="6054543"/>
            <a:ext cx="2193572" cy="18466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Bef>
                <a:spcPts val="600"/>
              </a:spcBef>
              <a:buSzPct val="100000"/>
            </a:pPr>
            <a:r>
              <a:rPr lang="pt-BR" sz="12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Auditoria Independente</a:t>
            </a:r>
          </a:p>
        </p:txBody>
      </p:sp>
      <p:sp>
        <p:nvSpPr>
          <p:cNvPr id="106" name="Retângulo 105"/>
          <p:cNvSpPr/>
          <p:nvPr/>
        </p:nvSpPr>
        <p:spPr>
          <a:xfrm>
            <a:off x="47328" y="5068810"/>
            <a:ext cx="2567605" cy="1300594"/>
          </a:xfrm>
          <a:prstGeom prst="rect">
            <a:avLst/>
          </a:prstGeom>
          <a:noFill/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>
              <a:solidFill>
                <a:schemeClr val="accent2"/>
              </a:solidFill>
            </a:endParaRPr>
          </a:p>
        </p:txBody>
      </p:sp>
      <p:pic>
        <p:nvPicPr>
          <p:cNvPr id="108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78" y="5493778"/>
            <a:ext cx="1363907" cy="359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12" name="Gráfico 53">
            <a:extLst>
              <a:ext uri="{FF2B5EF4-FFF2-40B4-BE49-F238E27FC236}">
                <a16:creationId xmlns:a16="http://schemas.microsoft.com/office/drawing/2014/main" id="{CB676A66-A0FB-445F-8B74-A5A618B4E35F}"/>
              </a:ext>
            </a:extLst>
          </p:cNvPr>
          <p:cNvGrpSpPr/>
          <p:nvPr/>
        </p:nvGrpSpPr>
        <p:grpSpPr>
          <a:xfrm>
            <a:off x="108454" y="5950154"/>
            <a:ext cx="290767" cy="348784"/>
            <a:chOff x="446260" y="2933700"/>
            <a:chExt cx="491870" cy="491870"/>
          </a:xfrm>
          <a:solidFill>
            <a:schemeClr val="accent1"/>
          </a:solidFill>
        </p:grpSpPr>
        <p:sp>
          <p:nvSpPr>
            <p:cNvPr id="118" name="Forma Livre: Forma 320">
              <a:extLst>
                <a:ext uri="{FF2B5EF4-FFF2-40B4-BE49-F238E27FC236}">
                  <a16:creationId xmlns:a16="http://schemas.microsoft.com/office/drawing/2014/main" id="{8A5075F2-ED66-48BE-8D2A-F4BC9E530B5C}"/>
                </a:ext>
              </a:extLst>
            </p:cNvPr>
            <p:cNvSpPr/>
            <p:nvPr/>
          </p:nvSpPr>
          <p:spPr>
            <a:xfrm>
              <a:off x="621234" y="3114008"/>
              <a:ext cx="141922" cy="141922"/>
            </a:xfrm>
            <a:custGeom>
              <a:avLst/>
              <a:gdLst>
                <a:gd name="connsiteX0" fmla="*/ 70961 w 141922"/>
                <a:gd name="connsiteY0" fmla="*/ 0 h 141922"/>
                <a:gd name="connsiteX1" fmla="*/ 0 w 141922"/>
                <a:gd name="connsiteY1" fmla="*/ 70961 h 141922"/>
                <a:gd name="connsiteX2" fmla="*/ 70961 w 141922"/>
                <a:gd name="connsiteY2" fmla="*/ 141923 h 141922"/>
                <a:gd name="connsiteX3" fmla="*/ 141923 w 141922"/>
                <a:gd name="connsiteY3" fmla="*/ 70961 h 141922"/>
                <a:gd name="connsiteX4" fmla="*/ 70961 w 141922"/>
                <a:gd name="connsiteY4" fmla="*/ 0 h 141922"/>
                <a:gd name="connsiteX5" fmla="*/ 70961 w 141922"/>
                <a:gd name="connsiteY5" fmla="*/ 108966 h 141922"/>
                <a:gd name="connsiteX6" fmla="*/ 32956 w 141922"/>
                <a:gd name="connsiteY6" fmla="*/ 70961 h 141922"/>
                <a:gd name="connsiteX7" fmla="*/ 70961 w 141922"/>
                <a:gd name="connsiteY7" fmla="*/ 32956 h 141922"/>
                <a:gd name="connsiteX8" fmla="*/ 108966 w 141922"/>
                <a:gd name="connsiteY8" fmla="*/ 70961 h 141922"/>
                <a:gd name="connsiteX9" fmla="*/ 70961 w 141922"/>
                <a:gd name="connsiteY9" fmla="*/ 108966 h 1419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41922" h="141922">
                  <a:moveTo>
                    <a:pt x="70961" y="0"/>
                  </a:moveTo>
                  <a:cubicBezTo>
                    <a:pt x="31718" y="0"/>
                    <a:pt x="0" y="31814"/>
                    <a:pt x="0" y="70961"/>
                  </a:cubicBezTo>
                  <a:cubicBezTo>
                    <a:pt x="0" y="110204"/>
                    <a:pt x="31813" y="141923"/>
                    <a:pt x="70961" y="141923"/>
                  </a:cubicBezTo>
                  <a:cubicBezTo>
                    <a:pt x="110204" y="141923"/>
                    <a:pt x="141923" y="110109"/>
                    <a:pt x="141923" y="70961"/>
                  </a:cubicBezTo>
                  <a:cubicBezTo>
                    <a:pt x="141923" y="31814"/>
                    <a:pt x="110109" y="0"/>
                    <a:pt x="70961" y="0"/>
                  </a:cubicBezTo>
                  <a:close/>
                  <a:moveTo>
                    <a:pt x="70961" y="108966"/>
                  </a:moveTo>
                  <a:cubicBezTo>
                    <a:pt x="50006" y="108966"/>
                    <a:pt x="32956" y="91916"/>
                    <a:pt x="32956" y="70961"/>
                  </a:cubicBezTo>
                  <a:cubicBezTo>
                    <a:pt x="32956" y="50006"/>
                    <a:pt x="50006" y="32956"/>
                    <a:pt x="70961" y="32956"/>
                  </a:cubicBezTo>
                  <a:cubicBezTo>
                    <a:pt x="91916" y="32956"/>
                    <a:pt x="108966" y="50006"/>
                    <a:pt x="108966" y="70961"/>
                  </a:cubicBezTo>
                  <a:cubicBezTo>
                    <a:pt x="108966" y="92012"/>
                    <a:pt x="91916" y="108966"/>
                    <a:pt x="70961" y="108966"/>
                  </a:cubicBezTo>
                  <a:close/>
                </a:path>
              </a:pathLst>
            </a:custGeom>
            <a:solidFill>
              <a:srgbClr val="86BC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pt-BR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23" name="Forma Livre: Forma 321">
              <a:extLst>
                <a:ext uri="{FF2B5EF4-FFF2-40B4-BE49-F238E27FC236}">
                  <a16:creationId xmlns:a16="http://schemas.microsoft.com/office/drawing/2014/main" id="{82A77F5B-6B61-41C6-88C1-D3E65DC96FA3}"/>
                </a:ext>
              </a:extLst>
            </p:cNvPr>
            <p:cNvSpPr/>
            <p:nvPr/>
          </p:nvSpPr>
          <p:spPr>
            <a:xfrm>
              <a:off x="446260" y="2933700"/>
              <a:ext cx="491870" cy="491870"/>
            </a:xfrm>
            <a:custGeom>
              <a:avLst/>
              <a:gdLst>
                <a:gd name="connsiteX0" fmla="*/ 245936 w 491870"/>
                <a:gd name="connsiteY0" fmla="*/ 0 h 491870"/>
                <a:gd name="connsiteX1" fmla="*/ 0 w 491870"/>
                <a:gd name="connsiteY1" fmla="*/ 245936 h 491870"/>
                <a:gd name="connsiteX2" fmla="*/ 245936 w 491870"/>
                <a:gd name="connsiteY2" fmla="*/ 491871 h 491870"/>
                <a:gd name="connsiteX3" fmla="*/ 491871 w 491870"/>
                <a:gd name="connsiteY3" fmla="*/ 245936 h 491870"/>
                <a:gd name="connsiteX4" fmla="*/ 245936 w 491870"/>
                <a:gd name="connsiteY4" fmla="*/ 0 h 491870"/>
                <a:gd name="connsiteX5" fmla="*/ 245936 w 491870"/>
                <a:gd name="connsiteY5" fmla="*/ 353663 h 491870"/>
                <a:gd name="connsiteX6" fmla="*/ 58484 w 491870"/>
                <a:gd name="connsiteY6" fmla="*/ 269177 h 491870"/>
                <a:gd name="connsiteX7" fmla="*/ 58484 w 491870"/>
                <a:gd name="connsiteY7" fmla="*/ 233363 h 491870"/>
                <a:gd name="connsiteX8" fmla="*/ 245936 w 491870"/>
                <a:gd name="connsiteY8" fmla="*/ 148876 h 491870"/>
                <a:gd name="connsiteX9" fmla="*/ 433388 w 491870"/>
                <a:gd name="connsiteY9" fmla="*/ 233363 h 491870"/>
                <a:gd name="connsiteX10" fmla="*/ 433388 w 491870"/>
                <a:gd name="connsiteY10" fmla="*/ 269177 h 491870"/>
                <a:gd name="connsiteX11" fmla="*/ 245936 w 491870"/>
                <a:gd name="connsiteY11" fmla="*/ 353663 h 4918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91870" h="491870">
                  <a:moveTo>
                    <a:pt x="245936" y="0"/>
                  </a:moveTo>
                  <a:cubicBezTo>
                    <a:pt x="110109" y="0"/>
                    <a:pt x="0" y="110109"/>
                    <a:pt x="0" y="245936"/>
                  </a:cubicBezTo>
                  <a:cubicBezTo>
                    <a:pt x="0" y="381762"/>
                    <a:pt x="110109" y="491871"/>
                    <a:pt x="245936" y="491871"/>
                  </a:cubicBezTo>
                  <a:cubicBezTo>
                    <a:pt x="381762" y="491871"/>
                    <a:pt x="491871" y="381762"/>
                    <a:pt x="491871" y="245936"/>
                  </a:cubicBezTo>
                  <a:cubicBezTo>
                    <a:pt x="491776" y="110109"/>
                    <a:pt x="381762" y="0"/>
                    <a:pt x="245936" y="0"/>
                  </a:cubicBezTo>
                  <a:close/>
                  <a:moveTo>
                    <a:pt x="245936" y="353663"/>
                  </a:moveTo>
                  <a:cubicBezTo>
                    <a:pt x="145161" y="353663"/>
                    <a:pt x="83915" y="298514"/>
                    <a:pt x="58484" y="269177"/>
                  </a:cubicBezTo>
                  <a:cubicBezTo>
                    <a:pt x="49816" y="259175"/>
                    <a:pt x="49816" y="243364"/>
                    <a:pt x="58484" y="233363"/>
                  </a:cubicBezTo>
                  <a:cubicBezTo>
                    <a:pt x="83915" y="204026"/>
                    <a:pt x="145161" y="148876"/>
                    <a:pt x="245936" y="148876"/>
                  </a:cubicBezTo>
                  <a:cubicBezTo>
                    <a:pt x="346710" y="148876"/>
                    <a:pt x="407956" y="204026"/>
                    <a:pt x="433388" y="233363"/>
                  </a:cubicBezTo>
                  <a:cubicBezTo>
                    <a:pt x="442055" y="243364"/>
                    <a:pt x="442055" y="259175"/>
                    <a:pt x="433388" y="269177"/>
                  </a:cubicBezTo>
                  <a:cubicBezTo>
                    <a:pt x="407956" y="298609"/>
                    <a:pt x="346710" y="353663"/>
                    <a:pt x="245936" y="353663"/>
                  </a:cubicBezTo>
                  <a:close/>
                </a:path>
              </a:pathLst>
            </a:custGeom>
            <a:solidFill>
              <a:srgbClr val="86BC25"/>
            </a:solidFill>
            <a:ln>
              <a:noFill/>
            </a:ln>
          </p:spPr>
          <p:txBody>
            <a:bodyPr spcFirstLastPara="1" wrap="square" lIns="91425" tIns="45700" rIns="91425" bIns="45700" anchor="t" anchorCtr="0">
              <a:noAutofit/>
            </a:bodyPr>
            <a:lstStyle/>
            <a:p>
              <a:endParaRPr lang="pt-BR">
                <a:solidFill>
                  <a:schemeClr val="dk1"/>
                </a:solidFill>
                <a:latin typeface="Calibri"/>
                <a:ea typeface="Calibri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26444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me do tema">
            <a:extLst>
              <a:ext uri="{FF2B5EF4-FFF2-40B4-BE49-F238E27FC236}">
                <a16:creationId xmlns:a16="http://schemas.microsoft.com/office/drawing/2014/main" id="{96575A83-9C87-4CEA-8484-40C3A05E7238}"/>
              </a:ext>
            </a:extLst>
          </p:cNvPr>
          <p:cNvSpPr txBox="1"/>
          <p:nvPr/>
        </p:nvSpPr>
        <p:spPr>
          <a:xfrm>
            <a:off x="817697" y="258791"/>
            <a:ext cx="11161358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0">
                <a:solidFill>
                  <a:srgbClr val="FFDD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 lvl="0" defTabSz="828675" hangingPunct="0">
              <a:spcAft>
                <a:spcPts val="200"/>
              </a:spcAft>
              <a:defRPr/>
            </a:pPr>
            <a:r>
              <a:rPr lang="pt-PT" sz="2400" b="1" kern="0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CBTU Recife – cronograma estimado</a:t>
            </a:r>
            <a:endParaRPr kumimoji="0" lang="pt-BR" sz="2400" b="1" i="0" u="none" strike="noStrike" kern="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Avenir Next Regular"/>
            </a:endParaRPr>
          </a:p>
        </p:txBody>
      </p:sp>
      <p:grpSp>
        <p:nvGrpSpPr>
          <p:cNvPr id="28" name="Agrupar 27">
            <a:extLst>
              <a:ext uri="{FF2B5EF4-FFF2-40B4-BE49-F238E27FC236}">
                <a16:creationId xmlns:a16="http://schemas.microsoft.com/office/drawing/2014/main" id="{B4A8AB39-BFD9-15B1-0005-09E59C8D311B}"/>
              </a:ext>
            </a:extLst>
          </p:cNvPr>
          <p:cNvGrpSpPr/>
          <p:nvPr/>
        </p:nvGrpSpPr>
        <p:grpSpPr>
          <a:xfrm>
            <a:off x="251833" y="327980"/>
            <a:ext cx="436684" cy="438088"/>
            <a:chOff x="7800299" y="1322259"/>
            <a:chExt cx="436684" cy="438088"/>
          </a:xfrm>
          <a:solidFill>
            <a:schemeClr val="accent2"/>
          </a:solidFill>
        </p:grpSpPr>
        <p:grpSp>
          <p:nvGrpSpPr>
            <p:cNvPr id="29" name="Agrupar 28">
              <a:extLst>
                <a:ext uri="{FF2B5EF4-FFF2-40B4-BE49-F238E27FC236}">
                  <a16:creationId xmlns:a16="http://schemas.microsoft.com/office/drawing/2014/main" id="{38708839-1D21-4E36-9538-93648C4D1314}"/>
                </a:ext>
              </a:extLst>
            </p:cNvPr>
            <p:cNvGrpSpPr/>
            <p:nvPr/>
          </p:nvGrpSpPr>
          <p:grpSpPr>
            <a:xfrm>
              <a:off x="7800299" y="1322259"/>
              <a:ext cx="436684" cy="438088"/>
              <a:chOff x="7800299" y="1322259"/>
              <a:chExt cx="436684" cy="438088"/>
            </a:xfrm>
            <a:grpFill/>
          </p:grpSpPr>
          <p:sp>
            <p:nvSpPr>
              <p:cNvPr id="31" name="Freeform: Shape 926">
                <a:extLst>
                  <a:ext uri="{FF2B5EF4-FFF2-40B4-BE49-F238E27FC236}">
                    <a16:creationId xmlns:a16="http://schemas.microsoft.com/office/drawing/2014/main" id="{32FB5137-88E0-A6FD-FD41-42E71FC29E87}"/>
                  </a:ext>
                </a:extLst>
              </p:cNvPr>
              <p:cNvSpPr/>
              <p:nvPr/>
            </p:nvSpPr>
            <p:spPr>
              <a:xfrm>
                <a:off x="7800299" y="1322259"/>
                <a:ext cx="436684" cy="438088"/>
              </a:xfrm>
              <a:custGeom>
                <a:avLst/>
                <a:gdLst>
                  <a:gd name="connsiteX0" fmla="*/ 218342 w 436684"/>
                  <a:gd name="connsiteY0" fmla="*/ 0 h 438088"/>
                  <a:gd name="connsiteX1" fmla="*/ 0 w 436684"/>
                  <a:gd name="connsiteY1" fmla="*/ 219044 h 438088"/>
                  <a:gd name="connsiteX2" fmla="*/ 218342 w 436684"/>
                  <a:gd name="connsiteY2" fmla="*/ 438088 h 438088"/>
                  <a:gd name="connsiteX3" fmla="*/ 436684 w 436684"/>
                  <a:gd name="connsiteY3" fmla="*/ 219044 h 438088"/>
                  <a:gd name="connsiteX4" fmla="*/ 218342 w 436684"/>
                  <a:gd name="connsiteY4" fmla="*/ 0 h 438088"/>
                  <a:gd name="connsiteX5" fmla="*/ 218342 w 436684"/>
                  <a:gd name="connsiteY5" fmla="*/ 0 h 438088"/>
                  <a:gd name="connsiteX6" fmla="*/ 141348 w 436684"/>
                  <a:gd name="connsiteY6" fmla="*/ 365073 h 438088"/>
                  <a:gd name="connsiteX7" fmla="*/ 85418 w 436684"/>
                  <a:gd name="connsiteY7" fmla="*/ 365073 h 438088"/>
                  <a:gd name="connsiteX8" fmla="*/ 134796 w 436684"/>
                  <a:gd name="connsiteY8" fmla="*/ 321428 h 438088"/>
                  <a:gd name="connsiteX9" fmla="*/ 173410 w 436684"/>
                  <a:gd name="connsiteY9" fmla="*/ 321428 h 438088"/>
                  <a:gd name="connsiteX10" fmla="*/ 141348 w 436684"/>
                  <a:gd name="connsiteY10" fmla="*/ 365073 h 438088"/>
                  <a:gd name="connsiteX11" fmla="*/ 141348 w 436684"/>
                  <a:gd name="connsiteY11" fmla="*/ 365073 h 438088"/>
                  <a:gd name="connsiteX12" fmla="*/ 107649 w 436684"/>
                  <a:gd name="connsiteY12" fmla="*/ 308674 h 438088"/>
                  <a:gd name="connsiteX13" fmla="*/ 107649 w 436684"/>
                  <a:gd name="connsiteY13" fmla="*/ 133041 h 438088"/>
                  <a:gd name="connsiteX14" fmla="*/ 110224 w 436684"/>
                  <a:gd name="connsiteY14" fmla="*/ 129648 h 438088"/>
                  <a:gd name="connsiteX15" fmla="*/ 138307 w 436684"/>
                  <a:gd name="connsiteY15" fmla="*/ 91970 h 438088"/>
                  <a:gd name="connsiteX16" fmla="*/ 172474 w 436684"/>
                  <a:gd name="connsiteY16" fmla="*/ 91970 h 438088"/>
                  <a:gd name="connsiteX17" fmla="*/ 172474 w 436684"/>
                  <a:gd name="connsiteY17" fmla="*/ 73015 h 438088"/>
                  <a:gd name="connsiteX18" fmla="*/ 263742 w 436684"/>
                  <a:gd name="connsiteY18" fmla="*/ 73015 h 438088"/>
                  <a:gd name="connsiteX19" fmla="*/ 263742 w 436684"/>
                  <a:gd name="connsiteY19" fmla="*/ 91970 h 438088"/>
                  <a:gd name="connsiteX20" fmla="*/ 294164 w 436684"/>
                  <a:gd name="connsiteY20" fmla="*/ 91970 h 438088"/>
                  <a:gd name="connsiteX21" fmla="*/ 322949 w 436684"/>
                  <a:gd name="connsiteY21" fmla="*/ 131403 h 438088"/>
                  <a:gd name="connsiteX22" fmla="*/ 322949 w 436684"/>
                  <a:gd name="connsiteY22" fmla="*/ 308557 h 438088"/>
                  <a:gd name="connsiteX23" fmla="*/ 107649 w 436684"/>
                  <a:gd name="connsiteY23" fmla="*/ 308557 h 438088"/>
                  <a:gd name="connsiteX24" fmla="*/ 291473 w 436684"/>
                  <a:gd name="connsiteY24" fmla="*/ 365190 h 438088"/>
                  <a:gd name="connsiteX25" fmla="*/ 258476 w 436684"/>
                  <a:gd name="connsiteY25" fmla="*/ 321545 h 438088"/>
                  <a:gd name="connsiteX26" fmla="*/ 295218 w 436684"/>
                  <a:gd name="connsiteY26" fmla="*/ 321545 h 438088"/>
                  <a:gd name="connsiteX27" fmla="*/ 344596 w 436684"/>
                  <a:gd name="connsiteY27" fmla="*/ 365190 h 438088"/>
                  <a:gd name="connsiteX28" fmla="*/ 291356 w 436684"/>
                  <a:gd name="connsiteY28" fmla="*/ 365190 h 4380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</a:cxnLst>
                <a:rect l="l" t="t" r="r" b="b"/>
                <a:pathLst>
                  <a:path w="436684" h="438088">
                    <a:moveTo>
                      <a:pt x="218342" y="0"/>
                    </a:moveTo>
                    <a:cubicBezTo>
                      <a:pt x="97821" y="0"/>
                      <a:pt x="0" y="98055"/>
                      <a:pt x="0" y="219044"/>
                    </a:cubicBezTo>
                    <a:cubicBezTo>
                      <a:pt x="0" y="340033"/>
                      <a:pt x="97821" y="438088"/>
                      <a:pt x="218342" y="438088"/>
                    </a:cubicBezTo>
                    <a:cubicBezTo>
                      <a:pt x="338863" y="438088"/>
                      <a:pt x="436684" y="340033"/>
                      <a:pt x="436684" y="219044"/>
                    </a:cubicBezTo>
                    <a:cubicBezTo>
                      <a:pt x="436684" y="98055"/>
                      <a:pt x="338863" y="0"/>
                      <a:pt x="218342" y="0"/>
                    </a:cubicBezTo>
                    <a:lnTo>
                      <a:pt x="218342" y="0"/>
                    </a:lnTo>
                    <a:close/>
                    <a:moveTo>
                      <a:pt x="141348" y="365073"/>
                    </a:moveTo>
                    <a:lnTo>
                      <a:pt x="85418" y="365073"/>
                    </a:lnTo>
                    <a:lnTo>
                      <a:pt x="134796" y="321428"/>
                    </a:lnTo>
                    <a:lnTo>
                      <a:pt x="173410" y="321428"/>
                    </a:lnTo>
                    <a:lnTo>
                      <a:pt x="141348" y="365073"/>
                    </a:lnTo>
                    <a:lnTo>
                      <a:pt x="141348" y="365073"/>
                    </a:lnTo>
                    <a:close/>
                    <a:moveTo>
                      <a:pt x="107649" y="308674"/>
                    </a:moveTo>
                    <a:lnTo>
                      <a:pt x="107649" y="133041"/>
                    </a:lnTo>
                    <a:lnTo>
                      <a:pt x="110224" y="129648"/>
                    </a:lnTo>
                    <a:lnTo>
                      <a:pt x="138307" y="91970"/>
                    </a:lnTo>
                    <a:lnTo>
                      <a:pt x="172474" y="91970"/>
                    </a:lnTo>
                    <a:lnTo>
                      <a:pt x="172474" y="73015"/>
                    </a:lnTo>
                    <a:lnTo>
                      <a:pt x="263742" y="73015"/>
                    </a:lnTo>
                    <a:lnTo>
                      <a:pt x="263742" y="91970"/>
                    </a:lnTo>
                    <a:lnTo>
                      <a:pt x="294164" y="91970"/>
                    </a:lnTo>
                    <a:lnTo>
                      <a:pt x="322949" y="131403"/>
                    </a:lnTo>
                    <a:lnTo>
                      <a:pt x="322949" y="308557"/>
                    </a:lnTo>
                    <a:lnTo>
                      <a:pt x="107649" y="308557"/>
                    </a:lnTo>
                    <a:close/>
                    <a:moveTo>
                      <a:pt x="291473" y="365190"/>
                    </a:moveTo>
                    <a:lnTo>
                      <a:pt x="258476" y="321545"/>
                    </a:lnTo>
                    <a:lnTo>
                      <a:pt x="295218" y="321545"/>
                    </a:lnTo>
                    <a:lnTo>
                      <a:pt x="344596" y="365190"/>
                    </a:lnTo>
                    <a:lnTo>
                      <a:pt x="291356" y="365190"/>
                    </a:lnTo>
                    <a:close/>
                  </a:path>
                </a:pathLst>
              </a:custGeom>
              <a:grpFill/>
              <a:ln w="11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2" name="Freeform: Shape 927">
                <a:extLst>
                  <a:ext uri="{FF2B5EF4-FFF2-40B4-BE49-F238E27FC236}">
                    <a16:creationId xmlns:a16="http://schemas.microsoft.com/office/drawing/2014/main" id="{A97BD585-FDDB-BD1C-757D-DE10D18F986A}"/>
                  </a:ext>
                </a:extLst>
              </p:cNvPr>
              <p:cNvSpPr/>
              <p:nvPr/>
            </p:nvSpPr>
            <p:spPr>
              <a:xfrm>
                <a:off x="7929479" y="1560961"/>
                <a:ext cx="33699" cy="33699"/>
              </a:xfrm>
              <a:custGeom>
                <a:avLst/>
                <a:gdLst>
                  <a:gd name="connsiteX0" fmla="*/ 16850 w 33699"/>
                  <a:gd name="connsiteY0" fmla="*/ 0 h 33699"/>
                  <a:gd name="connsiteX1" fmla="*/ 0 w 33699"/>
                  <a:gd name="connsiteY1" fmla="*/ 16850 h 33699"/>
                  <a:gd name="connsiteX2" fmla="*/ 16850 w 33699"/>
                  <a:gd name="connsiteY2" fmla="*/ 33699 h 33699"/>
                  <a:gd name="connsiteX3" fmla="*/ 33699 w 33699"/>
                  <a:gd name="connsiteY3" fmla="*/ 16850 h 33699"/>
                  <a:gd name="connsiteX4" fmla="*/ 16850 w 33699"/>
                  <a:gd name="connsiteY4" fmla="*/ 0 h 33699"/>
                  <a:gd name="connsiteX5" fmla="*/ 16850 w 33699"/>
                  <a:gd name="connsiteY5" fmla="*/ 0 h 3369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699" h="33699">
                    <a:moveTo>
                      <a:pt x="16850" y="0"/>
                    </a:moveTo>
                    <a:cubicBezTo>
                      <a:pt x="7606" y="0"/>
                      <a:pt x="0" y="7606"/>
                      <a:pt x="0" y="16850"/>
                    </a:cubicBezTo>
                    <a:cubicBezTo>
                      <a:pt x="0" y="26093"/>
                      <a:pt x="7606" y="33699"/>
                      <a:pt x="16850" y="33699"/>
                    </a:cubicBezTo>
                    <a:cubicBezTo>
                      <a:pt x="26093" y="33699"/>
                      <a:pt x="33699" y="26093"/>
                      <a:pt x="33699" y="16850"/>
                    </a:cubicBezTo>
                    <a:cubicBezTo>
                      <a:pt x="33699" y="7606"/>
                      <a:pt x="26093" y="0"/>
                      <a:pt x="16850" y="0"/>
                    </a:cubicBezTo>
                    <a:lnTo>
                      <a:pt x="16850" y="0"/>
                    </a:lnTo>
                    <a:close/>
                  </a:path>
                </a:pathLst>
              </a:custGeom>
              <a:grpFill/>
              <a:ln w="11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>
                  <a:solidFill>
                    <a:schemeClr val="accent2"/>
                  </a:solidFill>
                </a:endParaRPr>
              </a:p>
            </p:txBody>
          </p:sp>
          <p:sp>
            <p:nvSpPr>
              <p:cNvPr id="33" name="Freeform: Shape 928">
                <a:extLst>
                  <a:ext uri="{FF2B5EF4-FFF2-40B4-BE49-F238E27FC236}">
                    <a16:creationId xmlns:a16="http://schemas.microsoft.com/office/drawing/2014/main" id="{31046016-3B9F-A42D-ED7F-C75464EB2C90}"/>
                  </a:ext>
                </a:extLst>
              </p:cNvPr>
              <p:cNvSpPr/>
              <p:nvPr/>
            </p:nvSpPr>
            <p:spPr>
              <a:xfrm>
                <a:off x="7932287" y="1440205"/>
                <a:ext cx="165687" cy="95480"/>
              </a:xfrm>
              <a:custGeom>
                <a:avLst/>
                <a:gdLst>
                  <a:gd name="connsiteX0" fmla="*/ 165688 w 165687"/>
                  <a:gd name="connsiteY0" fmla="*/ 22466 h 95480"/>
                  <a:gd name="connsiteX1" fmla="*/ 149306 w 165687"/>
                  <a:gd name="connsiteY1" fmla="*/ 0 h 95480"/>
                  <a:gd name="connsiteX2" fmla="*/ 18020 w 165687"/>
                  <a:gd name="connsiteY2" fmla="*/ 0 h 95480"/>
                  <a:gd name="connsiteX3" fmla="*/ 0 w 165687"/>
                  <a:gd name="connsiteY3" fmla="*/ 24104 h 95480"/>
                  <a:gd name="connsiteX4" fmla="*/ 0 w 165687"/>
                  <a:gd name="connsiteY4" fmla="*/ 95481 h 95480"/>
                  <a:gd name="connsiteX5" fmla="*/ 165688 w 165687"/>
                  <a:gd name="connsiteY5" fmla="*/ 95481 h 95480"/>
                  <a:gd name="connsiteX6" fmla="*/ 165688 w 165687"/>
                  <a:gd name="connsiteY6" fmla="*/ 22466 h 95480"/>
                  <a:gd name="connsiteX7" fmla="*/ 165688 w 165687"/>
                  <a:gd name="connsiteY7" fmla="*/ 22466 h 954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65687" h="95480">
                    <a:moveTo>
                      <a:pt x="165688" y="22466"/>
                    </a:moveTo>
                    <a:lnTo>
                      <a:pt x="149306" y="0"/>
                    </a:lnTo>
                    <a:lnTo>
                      <a:pt x="18020" y="0"/>
                    </a:lnTo>
                    <a:lnTo>
                      <a:pt x="0" y="24104"/>
                    </a:lnTo>
                    <a:lnTo>
                      <a:pt x="0" y="95481"/>
                    </a:lnTo>
                    <a:lnTo>
                      <a:pt x="165688" y="95481"/>
                    </a:lnTo>
                    <a:lnTo>
                      <a:pt x="165688" y="22466"/>
                    </a:lnTo>
                    <a:lnTo>
                      <a:pt x="165688" y="22466"/>
                    </a:lnTo>
                    <a:close/>
                  </a:path>
                </a:pathLst>
              </a:custGeom>
              <a:grpFill/>
              <a:ln w="1169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pt-BR">
                  <a:solidFill>
                    <a:schemeClr val="accent2"/>
                  </a:solidFill>
                </a:endParaRPr>
              </a:p>
            </p:txBody>
          </p:sp>
        </p:grpSp>
        <p:sp>
          <p:nvSpPr>
            <p:cNvPr id="30" name="Freeform: Shape 929">
              <a:extLst>
                <a:ext uri="{FF2B5EF4-FFF2-40B4-BE49-F238E27FC236}">
                  <a16:creationId xmlns:a16="http://schemas.microsoft.com/office/drawing/2014/main" id="{7E8E11CD-9F88-8BD0-F15C-04F654C1A8D1}"/>
                </a:ext>
              </a:extLst>
            </p:cNvPr>
            <p:cNvSpPr/>
            <p:nvPr/>
          </p:nvSpPr>
          <p:spPr>
            <a:xfrm>
              <a:off x="8064275" y="1560961"/>
              <a:ext cx="35103" cy="33699"/>
            </a:xfrm>
            <a:custGeom>
              <a:avLst/>
              <a:gdLst>
                <a:gd name="connsiteX0" fmla="*/ 17552 w 35103"/>
                <a:gd name="connsiteY0" fmla="*/ 0 h 33699"/>
                <a:gd name="connsiteX1" fmla="*/ 0 w 35103"/>
                <a:gd name="connsiteY1" fmla="*/ 16850 h 33699"/>
                <a:gd name="connsiteX2" fmla="*/ 17552 w 35103"/>
                <a:gd name="connsiteY2" fmla="*/ 33699 h 33699"/>
                <a:gd name="connsiteX3" fmla="*/ 35103 w 35103"/>
                <a:gd name="connsiteY3" fmla="*/ 16850 h 33699"/>
                <a:gd name="connsiteX4" fmla="*/ 17552 w 35103"/>
                <a:gd name="connsiteY4" fmla="*/ 0 h 33699"/>
                <a:gd name="connsiteX5" fmla="*/ 17552 w 35103"/>
                <a:gd name="connsiteY5" fmla="*/ 0 h 336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5103" h="33699">
                  <a:moveTo>
                    <a:pt x="17552" y="0"/>
                  </a:moveTo>
                  <a:cubicBezTo>
                    <a:pt x="7840" y="0"/>
                    <a:pt x="0" y="7606"/>
                    <a:pt x="0" y="16850"/>
                  </a:cubicBezTo>
                  <a:cubicBezTo>
                    <a:pt x="0" y="26093"/>
                    <a:pt x="7840" y="33699"/>
                    <a:pt x="17552" y="33699"/>
                  </a:cubicBezTo>
                  <a:cubicBezTo>
                    <a:pt x="27263" y="33699"/>
                    <a:pt x="35103" y="26093"/>
                    <a:pt x="35103" y="16850"/>
                  </a:cubicBezTo>
                  <a:cubicBezTo>
                    <a:pt x="35103" y="7606"/>
                    <a:pt x="27263" y="0"/>
                    <a:pt x="17552" y="0"/>
                  </a:cubicBezTo>
                  <a:lnTo>
                    <a:pt x="17552" y="0"/>
                  </a:lnTo>
                  <a:close/>
                </a:path>
              </a:pathLst>
            </a:custGeom>
            <a:grpFill/>
            <a:ln w="1169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pt-BR">
                <a:solidFill>
                  <a:schemeClr val="accent2"/>
                </a:solidFill>
              </a:endParaRPr>
            </a:p>
          </p:txBody>
        </p:sp>
      </p:grpSp>
      <p:sp>
        <p:nvSpPr>
          <p:cNvPr id="47" name="Freeform: Shape 952">
            <a:extLst>
              <a:ext uri="{FF2B5EF4-FFF2-40B4-BE49-F238E27FC236}">
                <a16:creationId xmlns:a16="http://schemas.microsoft.com/office/drawing/2014/main" id="{80467FEB-1767-2D77-6F6B-D97613DEEFEA}"/>
              </a:ext>
            </a:extLst>
          </p:cNvPr>
          <p:cNvSpPr/>
          <p:nvPr/>
        </p:nvSpPr>
        <p:spPr>
          <a:xfrm>
            <a:off x="198945" y="1334889"/>
            <a:ext cx="553344" cy="501273"/>
          </a:xfrm>
          <a:custGeom>
            <a:avLst/>
            <a:gdLst>
              <a:gd name="connsiteX0" fmla="*/ 251456 w 553344"/>
              <a:gd name="connsiteY0" fmla="*/ 53708 h 501273"/>
              <a:gd name="connsiteX1" fmla="*/ 54527 w 553344"/>
              <a:gd name="connsiteY1" fmla="*/ 250637 h 501273"/>
              <a:gd name="connsiteX2" fmla="*/ 251456 w 553344"/>
              <a:gd name="connsiteY2" fmla="*/ 447566 h 501273"/>
              <a:gd name="connsiteX3" fmla="*/ 447566 w 553344"/>
              <a:gd name="connsiteY3" fmla="*/ 268539 h 501273"/>
              <a:gd name="connsiteX4" fmla="*/ 375371 w 553344"/>
              <a:gd name="connsiteY4" fmla="*/ 268539 h 501273"/>
              <a:gd name="connsiteX5" fmla="*/ 398656 w 553344"/>
              <a:gd name="connsiteY5" fmla="*/ 239521 h 501273"/>
              <a:gd name="connsiteX6" fmla="*/ 438673 w 553344"/>
              <a:gd name="connsiteY6" fmla="*/ 189440 h 501273"/>
              <a:gd name="connsiteX7" fmla="*/ 251456 w 553344"/>
              <a:gd name="connsiteY7" fmla="*/ 53708 h 501273"/>
              <a:gd name="connsiteX8" fmla="*/ 251456 w 553344"/>
              <a:gd name="connsiteY8" fmla="*/ 53708 h 501273"/>
              <a:gd name="connsiteX9" fmla="*/ 232735 w 553344"/>
              <a:gd name="connsiteY9" fmla="*/ 219629 h 501273"/>
              <a:gd name="connsiteX10" fmla="*/ 232735 w 553344"/>
              <a:gd name="connsiteY10" fmla="*/ 89513 h 501273"/>
              <a:gd name="connsiteX11" fmla="*/ 268540 w 553344"/>
              <a:gd name="connsiteY11" fmla="*/ 89513 h 501273"/>
              <a:gd name="connsiteX12" fmla="*/ 268540 w 553344"/>
              <a:gd name="connsiteY12" fmla="*/ 219629 h 501273"/>
              <a:gd name="connsiteX13" fmla="*/ 286442 w 553344"/>
              <a:gd name="connsiteY13" fmla="*/ 250637 h 501273"/>
              <a:gd name="connsiteX14" fmla="*/ 285857 w 553344"/>
              <a:gd name="connsiteY14" fmla="*/ 256838 h 501273"/>
              <a:gd name="connsiteX15" fmla="*/ 344480 w 553344"/>
              <a:gd name="connsiteY15" fmla="*/ 305983 h 501273"/>
              <a:gd name="connsiteX16" fmla="*/ 321429 w 553344"/>
              <a:gd name="connsiteY16" fmla="*/ 333363 h 501273"/>
              <a:gd name="connsiteX17" fmla="*/ 262806 w 553344"/>
              <a:gd name="connsiteY17" fmla="*/ 284219 h 501273"/>
              <a:gd name="connsiteX18" fmla="*/ 250637 w 553344"/>
              <a:gd name="connsiteY18" fmla="*/ 286442 h 501273"/>
              <a:gd name="connsiteX19" fmla="*/ 214832 w 553344"/>
              <a:gd name="connsiteY19" fmla="*/ 250637 h 501273"/>
              <a:gd name="connsiteX20" fmla="*/ 232735 w 553344"/>
              <a:gd name="connsiteY20" fmla="*/ 219629 h 501273"/>
              <a:gd name="connsiteX21" fmla="*/ 232735 w 553344"/>
              <a:gd name="connsiteY21" fmla="*/ 219629 h 501273"/>
              <a:gd name="connsiteX22" fmla="*/ 410122 w 553344"/>
              <a:gd name="connsiteY22" fmla="*/ 253211 h 501273"/>
              <a:gd name="connsiteX23" fmla="*/ 481733 w 553344"/>
              <a:gd name="connsiteY23" fmla="*/ 163698 h 501273"/>
              <a:gd name="connsiteX24" fmla="*/ 553344 w 553344"/>
              <a:gd name="connsiteY24" fmla="*/ 253211 h 501273"/>
              <a:gd name="connsiteX25" fmla="*/ 410240 w 553344"/>
              <a:gd name="connsiteY25" fmla="*/ 253211 h 501273"/>
              <a:gd name="connsiteX26" fmla="*/ 0 w 553344"/>
              <a:gd name="connsiteY26" fmla="*/ 250637 h 501273"/>
              <a:gd name="connsiteX27" fmla="*/ 250637 w 553344"/>
              <a:gd name="connsiteY27" fmla="*/ 0 h 501273"/>
              <a:gd name="connsiteX28" fmla="*/ 427791 w 553344"/>
              <a:gd name="connsiteY28" fmla="*/ 73366 h 501273"/>
              <a:gd name="connsiteX29" fmla="*/ 402517 w 553344"/>
              <a:gd name="connsiteY29" fmla="*/ 98640 h 501273"/>
              <a:gd name="connsiteX30" fmla="*/ 250637 w 553344"/>
              <a:gd name="connsiteY30" fmla="*/ 35805 h 501273"/>
              <a:gd name="connsiteX31" fmla="*/ 35805 w 553344"/>
              <a:gd name="connsiteY31" fmla="*/ 250637 h 501273"/>
              <a:gd name="connsiteX32" fmla="*/ 250637 w 553344"/>
              <a:gd name="connsiteY32" fmla="*/ 465469 h 501273"/>
              <a:gd name="connsiteX33" fmla="*/ 465469 w 553344"/>
              <a:gd name="connsiteY33" fmla="*/ 251105 h 501273"/>
              <a:gd name="connsiteX34" fmla="*/ 501274 w 553344"/>
              <a:gd name="connsiteY34" fmla="*/ 251105 h 501273"/>
              <a:gd name="connsiteX35" fmla="*/ 250637 w 553344"/>
              <a:gd name="connsiteY35" fmla="*/ 501274 h 501273"/>
              <a:gd name="connsiteX36" fmla="*/ 0 w 553344"/>
              <a:gd name="connsiteY36" fmla="*/ 250637 h 501273"/>
              <a:gd name="connsiteX37" fmla="*/ 0 w 553344"/>
              <a:gd name="connsiteY37" fmla="*/ 250637 h 501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553344" h="501273">
                <a:moveTo>
                  <a:pt x="251456" y="53708"/>
                </a:moveTo>
                <a:cubicBezTo>
                  <a:pt x="142870" y="53708"/>
                  <a:pt x="54527" y="142051"/>
                  <a:pt x="54527" y="250637"/>
                </a:cubicBezTo>
                <a:cubicBezTo>
                  <a:pt x="54527" y="359223"/>
                  <a:pt x="142870" y="447566"/>
                  <a:pt x="251456" y="447566"/>
                </a:cubicBezTo>
                <a:cubicBezTo>
                  <a:pt x="354075" y="447566"/>
                  <a:pt x="438556" y="368818"/>
                  <a:pt x="447566" y="268539"/>
                </a:cubicBezTo>
                <a:lnTo>
                  <a:pt x="375371" y="268539"/>
                </a:lnTo>
                <a:lnTo>
                  <a:pt x="398656" y="239521"/>
                </a:lnTo>
                <a:lnTo>
                  <a:pt x="438673" y="189440"/>
                </a:lnTo>
                <a:cubicBezTo>
                  <a:pt x="412814" y="110809"/>
                  <a:pt x="338629" y="53708"/>
                  <a:pt x="251456" y="53708"/>
                </a:cubicBezTo>
                <a:lnTo>
                  <a:pt x="251456" y="53708"/>
                </a:lnTo>
                <a:close/>
                <a:moveTo>
                  <a:pt x="232735" y="219629"/>
                </a:moveTo>
                <a:lnTo>
                  <a:pt x="232735" y="89513"/>
                </a:lnTo>
                <a:lnTo>
                  <a:pt x="268540" y="89513"/>
                </a:lnTo>
                <a:lnTo>
                  <a:pt x="268540" y="219629"/>
                </a:lnTo>
                <a:cubicBezTo>
                  <a:pt x="279305" y="225831"/>
                  <a:pt x="286442" y="237415"/>
                  <a:pt x="286442" y="250637"/>
                </a:cubicBezTo>
                <a:cubicBezTo>
                  <a:pt x="286442" y="252743"/>
                  <a:pt x="286209" y="254849"/>
                  <a:pt x="285857" y="256838"/>
                </a:cubicBezTo>
                <a:lnTo>
                  <a:pt x="344480" y="305983"/>
                </a:lnTo>
                <a:lnTo>
                  <a:pt x="321429" y="333363"/>
                </a:lnTo>
                <a:lnTo>
                  <a:pt x="262806" y="284219"/>
                </a:lnTo>
                <a:cubicBezTo>
                  <a:pt x="259062" y="285623"/>
                  <a:pt x="254850" y="286442"/>
                  <a:pt x="250637" y="286442"/>
                </a:cubicBezTo>
                <a:cubicBezTo>
                  <a:pt x="230862" y="286442"/>
                  <a:pt x="214832" y="270412"/>
                  <a:pt x="214832" y="250637"/>
                </a:cubicBezTo>
                <a:cubicBezTo>
                  <a:pt x="214832" y="237415"/>
                  <a:pt x="222086" y="225831"/>
                  <a:pt x="232735" y="219629"/>
                </a:cubicBezTo>
                <a:lnTo>
                  <a:pt x="232735" y="219629"/>
                </a:lnTo>
                <a:close/>
                <a:moveTo>
                  <a:pt x="410122" y="253211"/>
                </a:moveTo>
                <a:lnTo>
                  <a:pt x="481733" y="163698"/>
                </a:lnTo>
                <a:lnTo>
                  <a:pt x="553344" y="253211"/>
                </a:lnTo>
                <a:lnTo>
                  <a:pt x="410240" y="253211"/>
                </a:lnTo>
                <a:close/>
                <a:moveTo>
                  <a:pt x="0" y="250637"/>
                </a:moveTo>
                <a:cubicBezTo>
                  <a:pt x="0" y="112213"/>
                  <a:pt x="112214" y="0"/>
                  <a:pt x="250637" y="0"/>
                </a:cubicBezTo>
                <a:cubicBezTo>
                  <a:pt x="319791" y="0"/>
                  <a:pt x="382391" y="27965"/>
                  <a:pt x="427791" y="73366"/>
                </a:cubicBezTo>
                <a:lnTo>
                  <a:pt x="402517" y="98640"/>
                </a:lnTo>
                <a:cubicBezTo>
                  <a:pt x="363670" y="59792"/>
                  <a:pt x="309961" y="35805"/>
                  <a:pt x="250637" y="35805"/>
                </a:cubicBezTo>
                <a:cubicBezTo>
                  <a:pt x="131988" y="35805"/>
                  <a:pt x="35805" y="131988"/>
                  <a:pt x="35805" y="250637"/>
                </a:cubicBezTo>
                <a:cubicBezTo>
                  <a:pt x="35805" y="369286"/>
                  <a:pt x="131988" y="465469"/>
                  <a:pt x="250637" y="465469"/>
                </a:cubicBezTo>
                <a:cubicBezTo>
                  <a:pt x="369286" y="465469"/>
                  <a:pt x="465118" y="369520"/>
                  <a:pt x="465469" y="251105"/>
                </a:cubicBezTo>
                <a:lnTo>
                  <a:pt x="501274" y="251105"/>
                </a:lnTo>
                <a:cubicBezTo>
                  <a:pt x="501040" y="389295"/>
                  <a:pt x="388826" y="501274"/>
                  <a:pt x="250637" y="501274"/>
                </a:cubicBezTo>
                <a:cubicBezTo>
                  <a:pt x="112214" y="501274"/>
                  <a:pt x="0" y="389061"/>
                  <a:pt x="0" y="250637"/>
                </a:cubicBezTo>
                <a:lnTo>
                  <a:pt x="0" y="250637"/>
                </a:lnTo>
                <a:close/>
              </a:path>
            </a:pathLst>
          </a:custGeom>
          <a:solidFill>
            <a:srgbClr val="1E428A"/>
          </a:solidFill>
          <a:ln w="11693" cap="flat">
            <a:noFill/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sp>
        <p:nvSpPr>
          <p:cNvPr id="64" name="CaixaDeTexto 63">
            <a:extLst>
              <a:ext uri="{FF2B5EF4-FFF2-40B4-BE49-F238E27FC236}">
                <a16:creationId xmlns:a16="http://schemas.microsoft.com/office/drawing/2014/main" id="{AFCA6865-3284-903F-83CE-CE2A7403DDA3}"/>
              </a:ext>
            </a:extLst>
          </p:cNvPr>
          <p:cNvSpPr txBox="1"/>
          <p:nvPr/>
        </p:nvSpPr>
        <p:spPr>
          <a:xfrm>
            <a:off x="820817" y="1334889"/>
            <a:ext cx="11172238" cy="41960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914400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SzPct val="75000"/>
              <a:buFont typeface="Wingdings" panose="05000000000000000000" pitchFamily="2" charset="2"/>
              <a:buChar char="à"/>
              <a:defRPr/>
            </a:pP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Retomada</a:t>
            </a: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interlocução governos federal e estadual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Prorrogação contratos consultores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Revisão dos estudos (defasagem &gt; 18 meses) / modelo proposto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G</a:t>
            </a:r>
            <a:r>
              <a:rPr kumimoji="0" lang="pt-BR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overnança</a:t>
            </a: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estadual / Consulta pública / Audiência pública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Sondagem de mercado </a:t>
            </a:r>
            <a:endParaRPr lang="pt-BR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TCU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lang="pt-BR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Roadshow</a:t>
            </a: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kumimoji="0" lang="pt-BR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Edital</a:t>
            </a:r>
          </a:p>
          <a:p>
            <a:pPr marL="285750" marR="0" lvl="0" indent="-28575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buFont typeface="Wingdings" panose="05000000000000000000" pitchFamily="2" charset="2"/>
              <a:buChar char="à"/>
              <a:tabLst/>
              <a:defRPr/>
            </a:pPr>
            <a:r>
              <a:rPr lang="pt-BR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Leilão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Pct val="75000"/>
              <a:tabLst/>
              <a:defRPr/>
            </a:pPr>
            <a:endParaRPr kumimoji="0" lang="pt-BR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  <a:sym typeface="Wingdings" panose="05000000000000000000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7398609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ome do tema">
            <a:extLst>
              <a:ext uri="{FF2B5EF4-FFF2-40B4-BE49-F238E27FC236}">
                <a16:creationId xmlns:a16="http://schemas.microsoft.com/office/drawing/2014/main" id="{27F033DF-4E81-C277-1848-5A3A845791C3}"/>
              </a:ext>
            </a:extLst>
          </p:cNvPr>
          <p:cNvSpPr txBox="1"/>
          <p:nvPr/>
        </p:nvSpPr>
        <p:spPr>
          <a:xfrm>
            <a:off x="536168" y="2936520"/>
            <a:ext cx="7504398" cy="4719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10000">
                <a:solidFill>
                  <a:srgbClr val="FFDD00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pPr marL="0" marR="0" lvl="0" indent="0" algn="l" defTabSz="8255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Tx/>
              <a:buSzTx/>
              <a:buFontTx/>
              <a:buNone/>
              <a:tabLst/>
              <a:defRPr/>
            </a:pPr>
            <a:endParaRPr kumimoji="0" lang="pt-BR" sz="2400" i="0" u="none" strike="noStrike" kern="0" cap="none" spc="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Arial" pitchFamily="34" charset="0"/>
              <a:cs typeface="Arial" pitchFamily="34" charset="0"/>
              <a:sym typeface="Avenir Next Regular"/>
            </a:endParaRPr>
          </a:p>
        </p:txBody>
      </p:sp>
      <p:sp>
        <p:nvSpPr>
          <p:cNvPr id="3" name="CaixaDeTexto 15">
            <a:extLst>
              <a:ext uri="{FF2B5EF4-FFF2-40B4-BE49-F238E27FC236}">
                <a16:creationId xmlns:a16="http://schemas.microsoft.com/office/drawing/2014/main" id="{6C0A2B77-A805-C973-1F48-28559EF798AA}"/>
              </a:ext>
            </a:extLst>
          </p:cNvPr>
          <p:cNvSpPr/>
          <p:nvPr/>
        </p:nvSpPr>
        <p:spPr>
          <a:xfrm>
            <a:off x="8628833" y="3667292"/>
            <a:ext cx="2989131" cy="28332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/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chemeClr val="accent1"/>
                </a:solidFill>
              </a:rPr>
              <a:t>facebook.com/</a:t>
            </a:r>
            <a:r>
              <a:rPr dirty="0" err="1">
                <a:solidFill>
                  <a:schemeClr val="accent1"/>
                </a:solidFill>
              </a:rPr>
              <a:t>bndes.imprensa</a:t>
            </a:r>
            <a:endParaRPr dirty="0">
              <a:solidFill>
                <a:schemeClr val="accent1"/>
              </a:solidFill>
            </a:endParaRPr>
          </a:p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chemeClr val="accent1"/>
                </a:solidFill>
              </a:rPr>
              <a:t>twitter.com/</a:t>
            </a:r>
            <a:r>
              <a:rPr dirty="0" err="1">
                <a:solidFill>
                  <a:schemeClr val="accent1"/>
                </a:solidFill>
              </a:rPr>
              <a:t>bndes</a:t>
            </a:r>
            <a:endParaRPr dirty="0">
              <a:solidFill>
                <a:schemeClr val="accent1"/>
              </a:solidFill>
            </a:endParaRPr>
          </a:p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dirty="0">
                <a:solidFill>
                  <a:schemeClr val="accent1"/>
                </a:solidFill>
              </a:rPr>
              <a:t>youtube.com/</a:t>
            </a:r>
            <a:r>
              <a:rPr dirty="0" err="1">
                <a:solidFill>
                  <a:schemeClr val="accent1"/>
                </a:solidFill>
              </a:rPr>
              <a:t>bndesgovbr</a:t>
            </a:r>
            <a:r>
              <a:rPr lang="pt-BR" dirty="0">
                <a:solidFill>
                  <a:schemeClr val="accent1"/>
                </a:solidFill>
              </a:rPr>
              <a:t> linkedin.com/</a:t>
            </a:r>
            <a:r>
              <a:rPr lang="pt-BR" dirty="0" err="1">
                <a:solidFill>
                  <a:schemeClr val="accent1"/>
                </a:solidFill>
              </a:rPr>
              <a:t>company</a:t>
            </a:r>
            <a:r>
              <a:rPr lang="pt-BR" dirty="0">
                <a:solidFill>
                  <a:schemeClr val="accent1"/>
                </a:solidFill>
              </a:rPr>
              <a:t>/</a:t>
            </a:r>
            <a:r>
              <a:rPr lang="pt-BR" dirty="0" err="1">
                <a:solidFill>
                  <a:schemeClr val="accent1"/>
                </a:solidFill>
              </a:rPr>
              <a:t>bndes</a:t>
            </a:r>
            <a:endParaRPr lang="pt-BR" dirty="0">
              <a:solidFill>
                <a:schemeClr val="accent1"/>
              </a:solidFill>
            </a:endParaRPr>
          </a:p>
          <a:p>
            <a:pPr>
              <a:lnSpc>
                <a:spcPct val="200000"/>
              </a:lnSpc>
              <a:spcBef>
                <a:spcPts val="4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lang="pt-BR" sz="1600" dirty="0">
                <a:solidFill>
                  <a:schemeClr val="accent1"/>
                </a:solidFill>
                <a:latin typeface="Arial"/>
                <a:cs typeface="Arial"/>
              </a:rPr>
              <a:t>Instagram.com/</a:t>
            </a:r>
            <a:r>
              <a:rPr lang="pt-BR" sz="1600" dirty="0" err="1">
                <a:solidFill>
                  <a:schemeClr val="accent1"/>
                </a:solidFill>
                <a:latin typeface="Arial"/>
                <a:cs typeface="Arial"/>
              </a:rPr>
              <a:t>bndesgovbr</a:t>
            </a:r>
            <a:endParaRPr sz="16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4" name="CaixaDeTexto 18">
            <a:extLst>
              <a:ext uri="{FF2B5EF4-FFF2-40B4-BE49-F238E27FC236}">
                <a16:creationId xmlns:a16="http://schemas.microsoft.com/office/drawing/2014/main" id="{F4FC900F-6D37-ABC4-4C73-29B6ED5E988F}"/>
              </a:ext>
            </a:extLst>
          </p:cNvPr>
          <p:cNvSpPr/>
          <p:nvPr/>
        </p:nvSpPr>
        <p:spPr>
          <a:xfrm>
            <a:off x="8608703" y="458149"/>
            <a:ext cx="3163431" cy="32813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Autofit/>
          </a:bodyPr>
          <a:lstStyle/>
          <a:p>
            <a:pPr>
              <a:spcBef>
                <a:spcPts val="100"/>
              </a:spcBef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Portal BNDES</a:t>
            </a:r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www.bndes.gov.br</a:t>
            </a:r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 dirty="0">
              <a:solidFill>
                <a:schemeClr val="accent1"/>
              </a:solidFill>
            </a:endParaRPr>
          </a:p>
          <a:p>
            <a:pPr>
              <a:spcBef>
                <a:spcPts val="100"/>
              </a:spcBef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 err="1">
                <a:solidFill>
                  <a:schemeClr val="accent1"/>
                </a:solidFill>
              </a:rPr>
              <a:t>Atendimento</a:t>
            </a:r>
            <a:r>
              <a:rPr sz="1400" dirty="0">
                <a:solidFill>
                  <a:schemeClr val="accent1"/>
                </a:solidFill>
              </a:rPr>
              <a:t> </a:t>
            </a:r>
            <a:r>
              <a:rPr sz="1400" dirty="0" err="1">
                <a:solidFill>
                  <a:schemeClr val="accent1"/>
                </a:solidFill>
              </a:rPr>
              <a:t>Empresarial</a:t>
            </a:r>
            <a:endParaRPr sz="1400" dirty="0">
              <a:solidFill>
                <a:schemeClr val="accent1"/>
              </a:solidFill>
            </a:endParaRP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0800 702 6337</a:t>
            </a: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 err="1">
                <a:solidFill>
                  <a:schemeClr val="accent1"/>
                </a:solidFill>
              </a:rPr>
              <a:t>Chamadas</a:t>
            </a:r>
            <a:r>
              <a:rPr sz="1400" dirty="0">
                <a:solidFill>
                  <a:schemeClr val="accent1"/>
                </a:solidFill>
              </a:rPr>
              <a:t> </a:t>
            </a:r>
            <a:r>
              <a:rPr sz="1400" dirty="0" err="1">
                <a:solidFill>
                  <a:schemeClr val="accent1"/>
                </a:solidFill>
              </a:rPr>
              <a:t>internacionais</a:t>
            </a:r>
            <a:endParaRPr sz="1400" dirty="0">
              <a:solidFill>
                <a:schemeClr val="accent1"/>
              </a:solidFill>
            </a:endParaRPr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+55 21 2172 6337 </a:t>
            </a: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 dirty="0">
              <a:solidFill>
                <a:schemeClr val="accent1"/>
              </a:solidFill>
            </a:endParaRPr>
          </a:p>
          <a:p>
            <a:pPr>
              <a:spcBef>
                <a:spcPts val="100"/>
              </a:spcBef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 err="1">
                <a:solidFill>
                  <a:schemeClr val="accent1"/>
                </a:solidFill>
              </a:rPr>
              <a:t>Ouvidoria</a:t>
            </a:r>
            <a:endParaRPr sz="1400" dirty="0">
              <a:solidFill>
                <a:schemeClr val="accent1"/>
              </a:solidFill>
            </a:endParaRP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0800 702 6307</a:t>
            </a:r>
          </a:p>
          <a:p>
            <a:pPr>
              <a:spcBef>
                <a:spcPts val="100"/>
              </a:spcBef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www.bndes.gov.br/ouvidoria</a:t>
            </a:r>
          </a:p>
          <a:p>
            <a:pPr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endParaRPr sz="1400" dirty="0">
              <a:solidFill>
                <a:schemeClr val="accent1"/>
              </a:solidFill>
            </a:endParaRPr>
          </a:p>
          <a:p>
            <a:pPr>
              <a:defRPr sz="1600" b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 err="1">
                <a:solidFill>
                  <a:schemeClr val="accent1"/>
                </a:solidFill>
              </a:rPr>
              <a:t>Fale</a:t>
            </a:r>
            <a:r>
              <a:rPr sz="1400" dirty="0">
                <a:solidFill>
                  <a:schemeClr val="accent1"/>
                </a:solidFill>
              </a:rPr>
              <a:t> </a:t>
            </a:r>
            <a:r>
              <a:rPr sz="1400" dirty="0" err="1">
                <a:solidFill>
                  <a:schemeClr val="accent1"/>
                </a:solidFill>
              </a:rPr>
              <a:t>Conosco</a:t>
            </a:r>
            <a:endParaRPr sz="1400" dirty="0">
              <a:solidFill>
                <a:schemeClr val="accent1"/>
              </a:solidFill>
            </a:endParaRPr>
          </a:p>
          <a:p>
            <a:pPr>
              <a:defRPr sz="160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pPr>
            <a:r>
              <a:rPr sz="1400" dirty="0">
                <a:solidFill>
                  <a:schemeClr val="accent1"/>
                </a:solidFill>
              </a:rPr>
              <a:t>www.bndes.gov.br/faleconosco</a:t>
            </a:r>
          </a:p>
        </p:txBody>
      </p:sp>
      <p:sp>
        <p:nvSpPr>
          <p:cNvPr id="19" name="Gráfico 18">
            <a:extLst>
              <a:ext uri="{FF2B5EF4-FFF2-40B4-BE49-F238E27FC236}">
                <a16:creationId xmlns:a16="http://schemas.microsoft.com/office/drawing/2014/main" id="{239D1421-B558-F10D-2BF6-E1AACC0C8EF0}"/>
              </a:ext>
            </a:extLst>
          </p:cNvPr>
          <p:cNvSpPr/>
          <p:nvPr/>
        </p:nvSpPr>
        <p:spPr>
          <a:xfrm rot="1230521" flipH="1">
            <a:off x="5856092" y="241607"/>
            <a:ext cx="3654525" cy="6374787"/>
          </a:xfrm>
          <a:custGeom>
            <a:avLst/>
            <a:gdLst>
              <a:gd name="connsiteX0" fmla="*/ 0 w 5052916"/>
              <a:gd name="connsiteY0" fmla="*/ 7104862 h 7104861"/>
              <a:gd name="connsiteX1" fmla="*/ 5052917 w 5052916"/>
              <a:gd name="connsiteY1" fmla="*/ 1392714 h 7104861"/>
              <a:gd name="connsiteX2" fmla="*/ 4872743 w 5052916"/>
              <a:gd name="connsiteY2" fmla="*/ 0 h 71048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052916" h="7104861">
                <a:moveTo>
                  <a:pt x="0" y="7104862"/>
                </a:moveTo>
                <a:cubicBezTo>
                  <a:pt x="2879043" y="6585349"/>
                  <a:pt x="5052917" y="4225471"/>
                  <a:pt x="5052917" y="1392714"/>
                </a:cubicBezTo>
                <a:cubicBezTo>
                  <a:pt x="5052917" y="912676"/>
                  <a:pt x="4990446" y="446261"/>
                  <a:pt x="4872743" y="0"/>
                </a:cubicBezTo>
              </a:path>
            </a:pathLst>
          </a:custGeom>
          <a:noFill/>
          <a:ln w="28575" cap="flat">
            <a:solidFill>
              <a:schemeClr val="accent4"/>
            </a:solidFill>
            <a:prstDash val="solid"/>
            <a:miter/>
          </a:ln>
        </p:spPr>
        <p:txBody>
          <a:bodyPr rtlCol="0" anchor="ctr"/>
          <a:lstStyle/>
          <a:p>
            <a:endParaRPr lang="pt-BR"/>
          </a:p>
        </p:txBody>
      </p:sp>
      <p:pic>
        <p:nvPicPr>
          <p:cNvPr id="20" name="Gráfico 19">
            <a:extLst>
              <a:ext uri="{FF2B5EF4-FFF2-40B4-BE49-F238E27FC236}">
                <a16:creationId xmlns:a16="http://schemas.microsoft.com/office/drawing/2014/main" id="{4FC8A845-2BFC-D322-D694-3BB4F35E3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79917" y="4354930"/>
            <a:ext cx="342900" cy="342900"/>
          </a:xfrm>
          <a:prstGeom prst="rect">
            <a:avLst/>
          </a:prstGeom>
        </p:spPr>
      </p:pic>
      <p:pic>
        <p:nvPicPr>
          <p:cNvPr id="22" name="Gráfico 21">
            <a:extLst>
              <a:ext uri="{FF2B5EF4-FFF2-40B4-BE49-F238E27FC236}">
                <a16:creationId xmlns:a16="http://schemas.microsoft.com/office/drawing/2014/main" id="{023E9E0F-33F4-ADA2-EFCC-A7D65B988F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079917" y="3835523"/>
            <a:ext cx="342900" cy="333375"/>
          </a:xfrm>
          <a:prstGeom prst="rect">
            <a:avLst/>
          </a:prstGeom>
        </p:spPr>
      </p:pic>
      <p:pic>
        <p:nvPicPr>
          <p:cNvPr id="24" name="Gráfico 23">
            <a:extLst>
              <a:ext uri="{FF2B5EF4-FFF2-40B4-BE49-F238E27FC236}">
                <a16:creationId xmlns:a16="http://schemas.microsoft.com/office/drawing/2014/main" id="{A2198174-D324-ADA7-0711-EC95475183B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5985" y="5431845"/>
            <a:ext cx="342900" cy="342900"/>
          </a:xfrm>
          <a:prstGeom prst="rect">
            <a:avLst/>
          </a:prstGeom>
        </p:spPr>
      </p:pic>
      <p:pic>
        <p:nvPicPr>
          <p:cNvPr id="26" name="Gráfico 25">
            <a:extLst>
              <a:ext uri="{FF2B5EF4-FFF2-40B4-BE49-F238E27FC236}">
                <a16:creationId xmlns:a16="http://schemas.microsoft.com/office/drawing/2014/main" id="{57BA5F0E-3DD0-BC17-F3EE-641C6F97F0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110679" y="4883863"/>
            <a:ext cx="361950" cy="361950"/>
          </a:xfrm>
          <a:prstGeom prst="rect">
            <a:avLst/>
          </a:prstGeom>
        </p:spPr>
      </p:pic>
      <p:pic>
        <p:nvPicPr>
          <p:cNvPr id="28" name="Gráfico 27">
            <a:extLst>
              <a:ext uri="{FF2B5EF4-FFF2-40B4-BE49-F238E27FC236}">
                <a16:creationId xmlns:a16="http://schemas.microsoft.com/office/drawing/2014/main" id="{C260FD8D-155A-B7C4-D244-DBB9C9BAA5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8079917" y="5960778"/>
            <a:ext cx="342900" cy="342900"/>
          </a:xfrm>
          <a:prstGeom prst="rect">
            <a:avLst/>
          </a:prstGeom>
        </p:spPr>
      </p:pic>
      <p:pic>
        <p:nvPicPr>
          <p:cNvPr id="30" name="Gráfico 29">
            <a:extLst>
              <a:ext uri="{FF2B5EF4-FFF2-40B4-BE49-F238E27FC236}">
                <a16:creationId xmlns:a16="http://schemas.microsoft.com/office/drawing/2014/main" id="{C5A65168-0F70-8384-1413-087E719214B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8079917" y="2261124"/>
            <a:ext cx="342900" cy="342900"/>
          </a:xfrm>
          <a:prstGeom prst="rect">
            <a:avLst/>
          </a:prstGeom>
        </p:spPr>
      </p:pic>
      <p:pic>
        <p:nvPicPr>
          <p:cNvPr id="36" name="Gráfico 35">
            <a:extLst>
              <a:ext uri="{FF2B5EF4-FFF2-40B4-BE49-F238E27FC236}">
                <a16:creationId xmlns:a16="http://schemas.microsoft.com/office/drawing/2014/main" id="{A6CA276E-9955-1941-F893-8F3D60CEFB2C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079917" y="3121963"/>
            <a:ext cx="342900" cy="342900"/>
          </a:xfrm>
          <a:prstGeom prst="rect">
            <a:avLst/>
          </a:prstGeom>
        </p:spPr>
      </p:pic>
      <p:pic>
        <p:nvPicPr>
          <p:cNvPr id="38" name="Gráfico 37">
            <a:extLst>
              <a:ext uri="{FF2B5EF4-FFF2-40B4-BE49-F238E27FC236}">
                <a16:creationId xmlns:a16="http://schemas.microsoft.com/office/drawing/2014/main" id="{82B90300-6D05-DED9-AC8C-8F3EED5C7EB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8084680" y="1196553"/>
            <a:ext cx="333375" cy="333375"/>
          </a:xfrm>
          <a:prstGeom prst="rect">
            <a:avLst/>
          </a:prstGeom>
        </p:spPr>
      </p:pic>
      <p:pic>
        <p:nvPicPr>
          <p:cNvPr id="40" name="Gráfico 39">
            <a:extLst>
              <a:ext uri="{FF2B5EF4-FFF2-40B4-BE49-F238E27FC236}">
                <a16:creationId xmlns:a16="http://schemas.microsoft.com/office/drawing/2014/main" id="{049B096C-770B-DB84-3FBB-9E1CC65ACFCC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079917" y="506062"/>
            <a:ext cx="342900" cy="3429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7D73710-28EC-8D8E-BA08-A197C4F12238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6168" y="5408732"/>
            <a:ext cx="5377567" cy="708893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2E146A2D-8C5C-6439-383E-3B5CF6F0AF8D}"/>
              </a:ext>
            </a:extLst>
          </p:cNvPr>
          <p:cNvSpPr txBox="1"/>
          <p:nvPr/>
        </p:nvSpPr>
        <p:spPr>
          <a:xfrm>
            <a:off x="298579" y="2621968"/>
            <a:ext cx="44880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chemeClr val="accent1"/>
                </a:solidFill>
              </a:rPr>
              <a:t>Área de Estruturação de Projetos</a:t>
            </a:r>
          </a:p>
          <a:p>
            <a:r>
              <a:rPr lang="pt-BR" sz="2400" dirty="0">
                <a:solidFill>
                  <a:schemeClr val="accent1"/>
                </a:solidFill>
              </a:rPr>
              <a:t>aep@bndes.gov.br</a:t>
            </a:r>
          </a:p>
        </p:txBody>
      </p:sp>
    </p:spTree>
    <p:extLst>
      <p:ext uri="{BB962C8B-B14F-4D97-AF65-F5344CB8AC3E}">
        <p14:creationId xmlns:p14="http://schemas.microsoft.com/office/powerpoint/2010/main" val="42564578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g"/></Relationships>
</file>

<file path=ppt/theme/theme1.xml><?xml version="1.0" encoding="utf-8"?>
<a:theme xmlns:a="http://schemas.openxmlformats.org/drawingml/2006/main" name="2_Tema do Office">
  <a:themeElements>
    <a:clrScheme name="BNDES_PPT">
      <a:dk1>
        <a:srgbClr val="7B7B7B"/>
      </a:dk1>
      <a:lt1>
        <a:sysClr val="window" lastClr="FFFFFF"/>
      </a:lt1>
      <a:dk2>
        <a:srgbClr val="C9C9C9"/>
      </a:dk2>
      <a:lt2>
        <a:srgbClr val="FFFFFF"/>
      </a:lt2>
      <a:accent1>
        <a:srgbClr val="1E428B"/>
      </a:accent1>
      <a:accent2>
        <a:srgbClr val="009933"/>
      </a:accent2>
      <a:accent3>
        <a:srgbClr val="E75300"/>
      </a:accent3>
      <a:accent4>
        <a:srgbClr val="52BBB5"/>
      </a:accent4>
      <a:accent5>
        <a:srgbClr val="759CB8"/>
      </a:accent5>
      <a:accent6>
        <a:srgbClr val="65B32E"/>
      </a:accent6>
      <a:hlink>
        <a:srgbClr val="1E428B"/>
      </a:hlink>
      <a:folHlink>
        <a:srgbClr val="759CB8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blipFill dpi="0" rotWithShape="1"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NDES_PPTPADRAO_2023 final.potx" id="{372600E5-5449-4785-A534-D5512674F534}" vid="{44BE1CB9-669F-4201-A1DB-9F37178D987E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e2324c6-6925-427e-b56d-4e6eda16752a}" enabled="0" method="" siteId="{7e2324c6-6925-427e-b56d-4e6eda16752a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MODELO_ PPT_BNDES_70_anos</Template>
  <TotalTime>5032</TotalTime>
  <Words>552</Words>
  <Application>Microsoft Office PowerPoint</Application>
  <PresentationFormat>Widescreen</PresentationFormat>
  <Paragraphs>95</Paragraphs>
  <Slides>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Wingdings</vt:lpstr>
      <vt:lpstr>Wingdings 2</vt:lpstr>
      <vt:lpstr>2_Tema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BNDES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 Roberto Vieira de Resende</dc:creator>
  <cp:lastModifiedBy>Anie Gracie Noda Amicci</cp:lastModifiedBy>
  <cp:revision>219</cp:revision>
  <cp:lastPrinted>2022-09-27T20:13:41Z</cp:lastPrinted>
  <dcterms:created xsi:type="dcterms:W3CDTF">2022-09-13T17:42:42Z</dcterms:created>
  <dcterms:modified xsi:type="dcterms:W3CDTF">2023-05-30T20:41:56Z</dcterms:modified>
</cp:coreProperties>
</file>