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8"/>
  </p:notesMasterIdLst>
  <p:handoutMasterIdLst>
    <p:handoutMasterId r:id="rId9"/>
  </p:handoutMasterIdLst>
  <p:sldIdLst>
    <p:sldId id="4125" r:id="rId2"/>
    <p:sldId id="333" r:id="rId3"/>
    <p:sldId id="4122" r:id="rId4"/>
    <p:sldId id="744" r:id="rId5"/>
    <p:sldId id="4126" r:id="rId6"/>
    <p:sldId id="4002" r:id="rId7"/>
  </p:sldIdLst>
  <p:sldSz cx="12192000" cy="6858000"/>
  <p:notesSz cx="6794500" cy="9906000"/>
  <p:defaultTextStyle>
    <a:defPPr>
      <a:defRPr lang="pt-BR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briel" initials="G" lastIdx="74" clrIdx="0"/>
  <p:cmAuthor id="1" name="Gabriel Ervilha" initials="GE" lastIdx="34" clrIdx="1"/>
  <p:cmAuthor id="2" name="Fernanda de Souza Lima da Costa e Silva" initials="FdSLdCeS" lastIdx="8" clrIdx="2"/>
  <p:cmAuthor id="3" name="Monica Monteiro" initials="MM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8AFA6"/>
    <a:srgbClr val="163D8C"/>
    <a:srgbClr val="0E903D"/>
    <a:srgbClr val="1E428B"/>
    <a:srgbClr val="EC7829"/>
    <a:srgbClr val="094686"/>
    <a:srgbClr val="2B5F96"/>
    <a:srgbClr val="0E8D3C"/>
    <a:srgbClr val="65B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7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978" y="90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5092F14-4EA2-4707-8DAA-2EB89802C3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45B6981-2B9A-410F-AF61-545C1D4768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FBC25-7EE0-40D7-B8C4-B6D801F68922}" type="datetimeFigureOut">
              <a:rPr lang="pt-BR" smtClean="0"/>
              <a:pPr/>
              <a:t>30/05/2023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F72678-A991-47AC-A906-D292E57A06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0AFA0FE-1C16-4E79-AABF-2E1A36EA68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E1BE4-4DEA-4944-AB28-0B54F7C11FF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133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7CFB9-5951-4992-96D7-E414957DA221}" type="datetimeFigureOut">
              <a:rPr lang="pt-BR" smtClean="0"/>
              <a:pPr/>
              <a:t>30/05/2023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8B1CB-06F0-4EF3-B58F-D7B00E2531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16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openxmlformats.org/officeDocument/2006/relationships/image" Target="../media/image1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66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5" y="6167652"/>
            <a:ext cx="882809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pt-BR" sz="1100" dirty="0"/>
              <a:t>CLASSIFICAÇÃO: Documento controlado	RESTRIÇÃO DE ACESSO: </a:t>
            </a:r>
            <a:r>
              <a:rPr lang="pt-BR" sz="1100" dirty="0" err="1"/>
              <a:t>xxxx</a:t>
            </a:r>
            <a:r>
              <a:rPr lang="pt-BR" sz="1100" dirty="0"/>
              <a:t>	UNIDADE GESTORA: XX/XXXX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B5ABFD-9681-0B42-9CF1-BD15F5695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5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32E600-9519-C4C9-D393-AAB01FB5D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35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1"/>
            <a:ext cx="4732109" cy="1677113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32E600-9519-C4C9-D393-AAB01FB5D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58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1"/>
            <a:ext cx="4732109" cy="1677113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009933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32E600-9519-C4C9-D393-AAB01FB5D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33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438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0224B5-B074-0AB9-EF5B-86F6C82E7D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07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438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677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1371ED-58E2-0B98-9545-90EA87797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06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3">
            <a:extLst>
              <a:ext uri="{FF2B5EF4-FFF2-40B4-BE49-F238E27FC236}">
                <a16:creationId xmlns:a16="http://schemas.microsoft.com/office/drawing/2014/main" id="{46D9F7AA-71BF-68B5-09CE-0FAD5F459A7C}"/>
              </a:ext>
            </a:extLst>
          </p:cNvPr>
          <p:cNvSpPr/>
          <p:nvPr userDrawn="1"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94D870-0CE4-B7FC-84E3-CCA25CAD8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55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3">
            <a:extLst>
              <a:ext uri="{FF2B5EF4-FFF2-40B4-BE49-F238E27FC236}">
                <a16:creationId xmlns:a16="http://schemas.microsoft.com/office/drawing/2014/main" id="{46D9F7AA-71BF-68B5-09CE-0FAD5F459A7C}"/>
              </a:ext>
            </a:extLst>
          </p:cNvPr>
          <p:cNvSpPr/>
          <p:nvPr userDrawn="1"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135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10674238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1371ED-58E2-0B98-9545-90EA87797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9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id="{97D6106A-0DC7-064B-1D48-346E36485E9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5">
            <a:extLst>
              <a:ext uri="{FF2B5EF4-FFF2-40B4-BE49-F238E27FC236}">
                <a16:creationId xmlns:a16="http://schemas.microsoft.com/office/drawing/2014/main" id="{1997ECB7-0C2D-0044-2DA2-A46FED06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15" name="Imagem 12">
            <a:extLst>
              <a:ext uri="{FF2B5EF4-FFF2-40B4-BE49-F238E27FC236}">
                <a16:creationId xmlns:a16="http://schemas.microsoft.com/office/drawing/2014/main" id="{35B51371-4B08-49AA-D9A7-CCDCFAFDD9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447" y="590112"/>
            <a:ext cx="1628350" cy="336147"/>
          </a:xfrm>
          <a:prstGeom prst="rect">
            <a:avLst/>
          </a:prstGeom>
        </p:spPr>
      </p:pic>
      <p:pic>
        <p:nvPicPr>
          <p:cNvPr id="3" name="Imagem 2" descr="Moinho de vento de metal&#10;&#10;Descrição gerada automaticamente com confiança média">
            <a:extLst>
              <a:ext uri="{FF2B5EF4-FFF2-40B4-BE49-F238E27FC236}">
                <a16:creationId xmlns:a16="http://schemas.microsoft.com/office/drawing/2014/main" id="{409D4B29-0170-E612-1721-F9B7B6630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2" t="-3251" r="38762" b="3251"/>
          <a:stretch/>
        </p:blipFill>
        <p:spPr>
          <a:xfrm>
            <a:off x="-3387158" y="-2006917"/>
            <a:ext cx="8127970" cy="761714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22E6C50B-DB8D-CA10-21B4-EA31F0ED11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740" y="0"/>
            <a:ext cx="4293326" cy="6481089"/>
          </a:xfrm>
          <a:prstGeom prst="rect">
            <a:avLst/>
          </a:prstGeom>
        </p:spPr>
      </p:pic>
      <p:pic>
        <p:nvPicPr>
          <p:cNvPr id="6" name="Imagem 5" descr="Ponte sobre rio&#10;&#10;Descrição gerada automaticamente com confiança média">
            <a:extLst>
              <a:ext uri="{FF2B5EF4-FFF2-40B4-BE49-F238E27FC236}">
                <a16:creationId xmlns:a16="http://schemas.microsoft.com/office/drawing/2014/main" id="{E778B6E3-C811-DC30-EBD3-C462D831D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21531" r="220" b="-21531"/>
          <a:stretch/>
        </p:blipFill>
        <p:spPr>
          <a:xfrm>
            <a:off x="6010276" y="4304550"/>
            <a:ext cx="8168616" cy="708772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Gráfico 16">
            <a:extLst>
              <a:ext uri="{FF2B5EF4-FFF2-40B4-BE49-F238E27FC236}">
                <a16:creationId xmlns:a16="http://schemas.microsoft.com/office/drawing/2014/main" id="{8DB62D89-D3C9-B151-1953-3CB1B1B187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19461" y="4570725"/>
            <a:ext cx="5772538" cy="23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26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10674238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9933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1371ED-58E2-0B98-9545-90EA87797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03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10674238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4389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1371ED-58E2-0B98-9545-90EA87797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27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3">
            <a:extLst>
              <a:ext uri="{FF2B5EF4-FFF2-40B4-BE49-F238E27FC236}">
                <a16:creationId xmlns:a16="http://schemas.microsoft.com/office/drawing/2014/main" id="{46D9F7AA-71BF-68B5-09CE-0FAD5F459A7C}"/>
              </a:ext>
            </a:extLst>
          </p:cNvPr>
          <p:cNvSpPr/>
          <p:nvPr userDrawn="1"/>
        </p:nvSpPr>
        <p:spPr>
          <a:xfrm rot="10800000" flipH="1">
            <a:off x="10688306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0409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627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" name="Imagem 3">
            <a:extLst>
              <a:ext uri="{FF2B5EF4-FFF2-40B4-BE49-F238E27FC236}">
                <a16:creationId xmlns:a16="http://schemas.microsoft.com/office/drawing/2014/main" id="{A8553C89-634E-0559-C9C4-467A605D6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87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>
            <a:extLst>
              <a:ext uri="{FF2B5EF4-FFF2-40B4-BE49-F238E27FC236}">
                <a16:creationId xmlns:a16="http://schemas.microsoft.com/office/drawing/2014/main" id="{A8553C89-634E-0559-C9C4-467A605D6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34">
            <a:extLst>
              <a:ext uri="{FF2B5EF4-FFF2-40B4-BE49-F238E27FC236}">
                <a16:creationId xmlns:a16="http://schemas.microsoft.com/office/drawing/2014/main" id="{5184C808-45FE-557B-8CE6-40796962931D}"/>
              </a:ext>
            </a:extLst>
          </p:cNvPr>
          <p:cNvSpPr/>
          <p:nvPr userDrawn="1"/>
        </p:nvSpPr>
        <p:spPr>
          <a:xfrm rot="10800000">
            <a:off x="0" y="5536656"/>
            <a:ext cx="1365158" cy="133021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gradFill flip="none" rotWithShape="1">
            <a:gsLst>
              <a:gs pos="0">
                <a:srgbClr val="1E428B"/>
              </a:gs>
              <a:gs pos="100000">
                <a:srgbClr val="009933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 dirty="0"/>
          </a:p>
        </p:txBody>
      </p:sp>
      <p:sp>
        <p:nvSpPr>
          <p:cNvPr id="4" name="Gráfico 3">
            <a:extLst>
              <a:ext uri="{FF2B5EF4-FFF2-40B4-BE49-F238E27FC236}">
                <a16:creationId xmlns:a16="http://schemas.microsoft.com/office/drawing/2014/main" id="{300C15AE-C18D-4467-1CC4-DD7670DF87DE}"/>
              </a:ext>
            </a:extLst>
          </p:cNvPr>
          <p:cNvSpPr/>
          <p:nvPr userDrawn="1"/>
        </p:nvSpPr>
        <p:spPr>
          <a:xfrm rot="10800000" flipH="1">
            <a:off x="10002416" y="0"/>
            <a:ext cx="2189584" cy="1026367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600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34">
            <a:extLst>
              <a:ext uri="{FF2B5EF4-FFF2-40B4-BE49-F238E27FC236}">
                <a16:creationId xmlns:a16="http://schemas.microsoft.com/office/drawing/2014/main" id="{5184C808-45FE-557B-8CE6-40796962931D}"/>
              </a:ext>
            </a:extLst>
          </p:cNvPr>
          <p:cNvSpPr/>
          <p:nvPr userDrawn="1"/>
        </p:nvSpPr>
        <p:spPr>
          <a:xfrm rot="10800000">
            <a:off x="0" y="5536656"/>
            <a:ext cx="1365158" cy="133021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gradFill flip="none" rotWithShape="1">
            <a:gsLst>
              <a:gs pos="0">
                <a:srgbClr val="1E428B"/>
              </a:gs>
              <a:gs pos="100000">
                <a:srgbClr val="009933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 dirty="0"/>
          </a:p>
        </p:txBody>
      </p:sp>
      <p:sp>
        <p:nvSpPr>
          <p:cNvPr id="2" name="Gráfico 3">
            <a:extLst>
              <a:ext uri="{FF2B5EF4-FFF2-40B4-BE49-F238E27FC236}">
                <a16:creationId xmlns:a16="http://schemas.microsoft.com/office/drawing/2014/main" id="{9897D4F6-0678-D2D0-A352-E0191A223987}"/>
              </a:ext>
            </a:extLst>
          </p:cNvPr>
          <p:cNvSpPr/>
          <p:nvPr userDrawn="1"/>
        </p:nvSpPr>
        <p:spPr>
          <a:xfrm rot="10800000" flipH="1">
            <a:off x="10002416" y="0"/>
            <a:ext cx="2189584" cy="1026367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223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10002416" y="0"/>
            <a:ext cx="2189584" cy="1026367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Gráfico 34">
            <a:extLst>
              <a:ext uri="{FF2B5EF4-FFF2-40B4-BE49-F238E27FC236}">
                <a16:creationId xmlns:a16="http://schemas.microsoft.com/office/drawing/2014/main" id="{5184C808-45FE-557B-8CE6-40796962931D}"/>
              </a:ext>
            </a:extLst>
          </p:cNvPr>
          <p:cNvSpPr/>
          <p:nvPr userDrawn="1"/>
        </p:nvSpPr>
        <p:spPr>
          <a:xfrm rot="10800000">
            <a:off x="0" y="5536656"/>
            <a:ext cx="1365158" cy="133021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gradFill flip="none" rotWithShape="1">
            <a:gsLst>
              <a:gs pos="0">
                <a:srgbClr val="1E428B"/>
              </a:gs>
              <a:gs pos="100000">
                <a:srgbClr val="009933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 dirty="0"/>
          </a:p>
        </p:txBody>
      </p:sp>
    </p:spTree>
    <p:extLst>
      <p:ext uri="{BB962C8B-B14F-4D97-AF65-F5344CB8AC3E}">
        <p14:creationId xmlns:p14="http://schemas.microsoft.com/office/powerpoint/2010/main" val="3654585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759CB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8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9933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4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007F4760-DCB9-D4FB-C7A7-ECD63B7AD4DF}"/>
              </a:ext>
            </a:extLst>
          </p:cNvPr>
          <p:cNvSpPr/>
          <p:nvPr userDrawn="1"/>
        </p:nvSpPr>
        <p:spPr>
          <a:xfrm>
            <a:off x="-76200" y="-33145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FD0460BA-F107-69F7-2490-807E49031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12">
            <a:extLst>
              <a:ext uri="{FF2B5EF4-FFF2-40B4-BE49-F238E27FC236}">
                <a16:creationId xmlns:a16="http://schemas.microsoft.com/office/drawing/2014/main" id="{3588A11F-0055-947A-4ECE-BB45FB8E1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447" y="590112"/>
            <a:ext cx="1628350" cy="336147"/>
          </a:xfrm>
          <a:prstGeom prst="rect">
            <a:avLst/>
          </a:prstGeom>
        </p:spPr>
      </p:pic>
      <p:pic>
        <p:nvPicPr>
          <p:cNvPr id="10" name="Imagem 9" descr="Floresta com árvores e água ao fundo&#10;&#10;Descrição gerada automaticamente">
            <a:extLst>
              <a:ext uri="{FF2B5EF4-FFF2-40B4-BE49-F238E27FC236}">
                <a16:creationId xmlns:a16="http://schemas.microsoft.com/office/drawing/2014/main" id="{E0BC5AB6-C43A-24A0-DA7E-AF26FB46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36769" r="34" b="-36769"/>
          <a:stretch/>
        </p:blipFill>
        <p:spPr>
          <a:xfrm>
            <a:off x="6096000" y="4180200"/>
            <a:ext cx="8674096" cy="780916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" name="Gráfico 16">
            <a:extLst>
              <a:ext uri="{FF2B5EF4-FFF2-40B4-BE49-F238E27FC236}">
                <a16:creationId xmlns:a16="http://schemas.microsoft.com/office/drawing/2014/main" id="{F072B81E-6979-DDED-BC6B-0177BE1018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9461" y="4570725"/>
            <a:ext cx="5772538" cy="2374359"/>
          </a:xfrm>
          <a:prstGeom prst="rect">
            <a:avLst/>
          </a:prstGeom>
        </p:spPr>
      </p:pic>
      <p:pic>
        <p:nvPicPr>
          <p:cNvPr id="16" name="Imagem 15" descr="Mulher segurando brócolis&#10;&#10;Descrição gerada automaticamente">
            <a:extLst>
              <a:ext uri="{FF2B5EF4-FFF2-40B4-BE49-F238E27FC236}">
                <a16:creationId xmlns:a16="http://schemas.microsoft.com/office/drawing/2014/main" id="{E8F90024-3DFE-5104-BDE4-8E7B7C407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4622" r="12289" b="1385"/>
          <a:stretch/>
        </p:blipFill>
        <p:spPr>
          <a:xfrm>
            <a:off x="-3308655" y="-2436882"/>
            <a:ext cx="8029575" cy="789599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Gráfico 4">
            <a:extLst>
              <a:ext uri="{FF2B5EF4-FFF2-40B4-BE49-F238E27FC236}">
                <a16:creationId xmlns:a16="http://schemas.microsoft.com/office/drawing/2014/main" id="{C57955D2-00EF-E1EE-55E1-B2C3BD95BD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1210" y="-33145"/>
            <a:ext cx="4293326" cy="648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46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04B9F141-DB4E-355E-BFA2-DD83267885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960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18">
            <a:extLst>
              <a:ext uri="{FF2B5EF4-FFF2-40B4-BE49-F238E27FC236}">
                <a16:creationId xmlns:a16="http://schemas.microsoft.com/office/drawing/2014/main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008A7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54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18">
            <a:extLst>
              <a:ext uri="{FF2B5EF4-FFF2-40B4-BE49-F238E27FC236}">
                <a16:creationId xmlns:a16="http://schemas.microsoft.com/office/drawing/2014/main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1E428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55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18">
            <a:extLst>
              <a:ext uri="{FF2B5EF4-FFF2-40B4-BE49-F238E27FC236}">
                <a16:creationId xmlns:a16="http://schemas.microsoft.com/office/drawing/2014/main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52BBB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644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18">
            <a:extLst>
              <a:ext uri="{FF2B5EF4-FFF2-40B4-BE49-F238E27FC236}">
                <a16:creationId xmlns:a16="http://schemas.microsoft.com/office/drawing/2014/main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9391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">
            <a:extLst>
              <a:ext uri="{FF2B5EF4-FFF2-40B4-BE49-F238E27FC236}">
                <a16:creationId xmlns:a16="http://schemas.microsoft.com/office/drawing/2014/main" id="{7DDB5A5B-950F-8FFE-3D72-226EF9197A1C}"/>
              </a:ext>
            </a:extLst>
          </p:cNvPr>
          <p:cNvSpPr/>
          <p:nvPr userDrawn="1"/>
        </p:nvSpPr>
        <p:spPr>
          <a:xfrm>
            <a:off x="-1" y="1"/>
            <a:ext cx="10000359" cy="6872524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  <a:gd name="connsiteX0" fmla="*/ 0 w 782447"/>
              <a:gd name="connsiteY0" fmla="*/ 0 h 782447"/>
              <a:gd name="connsiteX1" fmla="*/ 396813 w 782447"/>
              <a:gd name="connsiteY1" fmla="*/ 1656 h 782447"/>
              <a:gd name="connsiteX2" fmla="*/ 782447 w 782447"/>
              <a:gd name="connsiteY2" fmla="*/ 782447 h 782447"/>
              <a:gd name="connsiteX3" fmla="*/ 0 w 782447"/>
              <a:gd name="connsiteY3" fmla="*/ 782447 h 782447"/>
              <a:gd name="connsiteX4" fmla="*/ 0 w 782447"/>
              <a:gd name="connsiteY4" fmla="*/ 0 h 782447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93" h="784103">
                <a:moveTo>
                  <a:pt x="0" y="0"/>
                </a:moveTo>
                <a:lnTo>
                  <a:pt x="396813" y="1656"/>
                </a:lnTo>
                <a:cubicBezTo>
                  <a:pt x="364833" y="133306"/>
                  <a:pt x="385946" y="650797"/>
                  <a:pt x="641793" y="784103"/>
                </a:cubicBezTo>
                <a:lnTo>
                  <a:pt x="0" y="7824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Gráfico 18">
            <a:extLst>
              <a:ext uri="{FF2B5EF4-FFF2-40B4-BE49-F238E27FC236}">
                <a16:creationId xmlns:a16="http://schemas.microsoft.com/office/drawing/2014/main" id="{2FB2DFC2-25B0-EEFF-519F-7976AF338D4E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2C57CB-E045-AD6E-03A7-0B201A4FAF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098" y="6162673"/>
            <a:ext cx="1216852" cy="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34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">
            <a:extLst>
              <a:ext uri="{FF2B5EF4-FFF2-40B4-BE49-F238E27FC236}">
                <a16:creationId xmlns:a16="http://schemas.microsoft.com/office/drawing/2014/main" id="{7DDB5A5B-950F-8FFE-3D72-226EF9197A1C}"/>
              </a:ext>
            </a:extLst>
          </p:cNvPr>
          <p:cNvSpPr/>
          <p:nvPr userDrawn="1"/>
        </p:nvSpPr>
        <p:spPr>
          <a:xfrm>
            <a:off x="-1" y="1"/>
            <a:ext cx="10000359" cy="6872524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  <a:gd name="connsiteX0" fmla="*/ 0 w 782447"/>
              <a:gd name="connsiteY0" fmla="*/ 0 h 782447"/>
              <a:gd name="connsiteX1" fmla="*/ 396813 w 782447"/>
              <a:gd name="connsiteY1" fmla="*/ 1656 h 782447"/>
              <a:gd name="connsiteX2" fmla="*/ 782447 w 782447"/>
              <a:gd name="connsiteY2" fmla="*/ 782447 h 782447"/>
              <a:gd name="connsiteX3" fmla="*/ 0 w 782447"/>
              <a:gd name="connsiteY3" fmla="*/ 782447 h 782447"/>
              <a:gd name="connsiteX4" fmla="*/ 0 w 782447"/>
              <a:gd name="connsiteY4" fmla="*/ 0 h 782447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93" h="784103">
                <a:moveTo>
                  <a:pt x="0" y="0"/>
                </a:moveTo>
                <a:lnTo>
                  <a:pt x="396813" y="1656"/>
                </a:lnTo>
                <a:cubicBezTo>
                  <a:pt x="364833" y="133306"/>
                  <a:pt x="385946" y="650797"/>
                  <a:pt x="641793" y="784103"/>
                </a:cubicBezTo>
                <a:lnTo>
                  <a:pt x="0" y="7824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Gráfico 18">
            <a:extLst>
              <a:ext uri="{FF2B5EF4-FFF2-40B4-BE49-F238E27FC236}">
                <a16:creationId xmlns:a16="http://schemas.microsoft.com/office/drawing/2014/main" id="{BCCE26D5-D425-C649-4DEF-2C12B372757F}"/>
              </a:ext>
            </a:extLst>
          </p:cNvPr>
          <p:cNvSpPr/>
          <p:nvPr userDrawn="1"/>
        </p:nvSpPr>
        <p:spPr>
          <a:xfrm flipH="1">
            <a:off x="6002566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1E428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03A062C-081E-C716-2256-43812B9B8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098" y="6162673"/>
            <a:ext cx="1216852" cy="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53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">
            <a:extLst>
              <a:ext uri="{FF2B5EF4-FFF2-40B4-BE49-F238E27FC236}">
                <a16:creationId xmlns:a16="http://schemas.microsoft.com/office/drawing/2014/main" id="{7DDB5A5B-950F-8FFE-3D72-226EF9197A1C}"/>
              </a:ext>
            </a:extLst>
          </p:cNvPr>
          <p:cNvSpPr/>
          <p:nvPr userDrawn="1"/>
        </p:nvSpPr>
        <p:spPr>
          <a:xfrm>
            <a:off x="-1" y="1"/>
            <a:ext cx="10000359" cy="6872524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  <a:gd name="connsiteX0" fmla="*/ 0 w 782447"/>
              <a:gd name="connsiteY0" fmla="*/ 0 h 782447"/>
              <a:gd name="connsiteX1" fmla="*/ 396813 w 782447"/>
              <a:gd name="connsiteY1" fmla="*/ 1656 h 782447"/>
              <a:gd name="connsiteX2" fmla="*/ 782447 w 782447"/>
              <a:gd name="connsiteY2" fmla="*/ 782447 h 782447"/>
              <a:gd name="connsiteX3" fmla="*/ 0 w 782447"/>
              <a:gd name="connsiteY3" fmla="*/ 782447 h 782447"/>
              <a:gd name="connsiteX4" fmla="*/ 0 w 782447"/>
              <a:gd name="connsiteY4" fmla="*/ 0 h 782447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93" h="784103">
                <a:moveTo>
                  <a:pt x="0" y="0"/>
                </a:moveTo>
                <a:lnTo>
                  <a:pt x="396813" y="1656"/>
                </a:lnTo>
                <a:cubicBezTo>
                  <a:pt x="364833" y="133306"/>
                  <a:pt x="385946" y="650797"/>
                  <a:pt x="641793" y="784103"/>
                </a:cubicBezTo>
                <a:lnTo>
                  <a:pt x="0" y="7824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Gráfico 18">
            <a:extLst>
              <a:ext uri="{FF2B5EF4-FFF2-40B4-BE49-F238E27FC236}">
                <a16:creationId xmlns:a16="http://schemas.microsoft.com/office/drawing/2014/main" id="{4779DC56-65A9-2BE1-E17F-12971AD6BB94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52BBB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2135A0B-84CD-7EEC-6BE6-313FFC6DD6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098" y="6162673"/>
            <a:ext cx="1216852" cy="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19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80BD6F5-3030-2CCC-0DE4-955876B9C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06" b="9506"/>
          <a:stretch/>
        </p:blipFill>
        <p:spPr>
          <a:xfrm>
            <a:off x="0" y="-5539"/>
            <a:ext cx="7171505" cy="6892830"/>
          </a:xfrm>
          <a:prstGeom prst="rect">
            <a:avLst/>
          </a:prstGeom>
        </p:spPr>
      </p:pic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>
            <a:off x="3246467" y="-5539"/>
            <a:ext cx="4564743" cy="6892830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8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0406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id="{6BA52EB2-3D5A-3EA3-BD6A-476B57A7234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16">
            <a:extLst>
              <a:ext uri="{FF2B5EF4-FFF2-40B4-BE49-F238E27FC236}">
                <a16:creationId xmlns:a16="http://schemas.microsoft.com/office/drawing/2014/main" id="{493C67B4-F165-4598-1B52-365BFB094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9461" y="4570725"/>
            <a:ext cx="5772538" cy="2374359"/>
          </a:xfrm>
          <a:prstGeom prst="rect">
            <a:avLst/>
          </a:prstGeom>
        </p:spPr>
      </p:pic>
      <p:pic>
        <p:nvPicPr>
          <p:cNvPr id="11" name="Imagem 5">
            <a:extLst>
              <a:ext uri="{FF2B5EF4-FFF2-40B4-BE49-F238E27FC236}">
                <a16:creationId xmlns:a16="http://schemas.microsoft.com/office/drawing/2014/main" id="{A49D7E52-491A-9AD7-D345-A99016FAF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12" name="Imagem 12">
            <a:extLst>
              <a:ext uri="{FF2B5EF4-FFF2-40B4-BE49-F238E27FC236}">
                <a16:creationId xmlns:a16="http://schemas.microsoft.com/office/drawing/2014/main" id="{164F0AD1-888B-C437-3F92-9C930ACC80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447" y="590681"/>
            <a:ext cx="1628350" cy="336147"/>
          </a:xfrm>
          <a:prstGeom prst="rect">
            <a:avLst/>
          </a:prstGeom>
        </p:spPr>
      </p:pic>
      <p:pic>
        <p:nvPicPr>
          <p:cNvPr id="14" name="Gráfico 4">
            <a:extLst>
              <a:ext uri="{FF2B5EF4-FFF2-40B4-BE49-F238E27FC236}">
                <a16:creationId xmlns:a16="http://schemas.microsoft.com/office/drawing/2014/main" id="{1231B30B-872A-49F6-E932-4C47A9820E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-33145"/>
            <a:ext cx="4401519" cy="664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42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65B32E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32755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008974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1340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759CB8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5466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52BBB5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5708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, Círculo&#10;&#10;Descrição gerada automaticamente">
            <a:extLst>
              <a:ext uri="{FF2B5EF4-FFF2-40B4-BE49-F238E27FC236}">
                <a16:creationId xmlns:a16="http://schemas.microsoft.com/office/drawing/2014/main" id="{CB46790D-DCC3-F44B-A344-D71F1F307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39"/>
            <a:ext cx="7766186" cy="6887292"/>
          </a:xfrm>
          <a:prstGeom prst="rect">
            <a:avLst/>
          </a:prstGeom>
        </p:spPr>
      </p:pic>
      <p:sp>
        <p:nvSpPr>
          <p:cNvPr id="3" name="Gráfico 2">
            <a:extLst>
              <a:ext uri="{FF2B5EF4-FFF2-40B4-BE49-F238E27FC236}">
                <a16:creationId xmlns:a16="http://schemas.microsoft.com/office/drawing/2014/main" id="{29A6F48D-493D-AA31-7D72-B1B21D81BF28}"/>
              </a:ext>
            </a:extLst>
          </p:cNvPr>
          <p:cNvSpPr/>
          <p:nvPr userDrawn="1"/>
        </p:nvSpPr>
        <p:spPr>
          <a:xfrm>
            <a:off x="3246467" y="0"/>
            <a:ext cx="4564743" cy="6892830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008A75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D5B95B-91C9-244A-E802-266F57332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57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, Círculo&#10;&#10;Descrição gerada automaticamente">
            <a:extLst>
              <a:ext uri="{FF2B5EF4-FFF2-40B4-BE49-F238E27FC236}">
                <a16:creationId xmlns:a16="http://schemas.microsoft.com/office/drawing/2014/main" id="{CB46790D-DCC3-F44B-A344-D71F1F307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39"/>
            <a:ext cx="7766186" cy="6887292"/>
          </a:xfrm>
          <a:prstGeom prst="rect">
            <a:avLst/>
          </a:prstGeom>
        </p:spPr>
      </p:pic>
      <p:sp>
        <p:nvSpPr>
          <p:cNvPr id="3" name="Gráfico 2">
            <a:extLst>
              <a:ext uri="{FF2B5EF4-FFF2-40B4-BE49-F238E27FC236}">
                <a16:creationId xmlns:a16="http://schemas.microsoft.com/office/drawing/2014/main" id="{29A6F48D-493D-AA31-7D72-B1B21D81BF28}"/>
              </a:ext>
            </a:extLst>
          </p:cNvPr>
          <p:cNvSpPr/>
          <p:nvPr userDrawn="1"/>
        </p:nvSpPr>
        <p:spPr>
          <a:xfrm>
            <a:off x="3246467" y="0"/>
            <a:ext cx="4564743" cy="6892830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008A75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160D5149-624A-29E8-2BC6-EAFBA44898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D5B95B-91C9-244A-E802-266F57332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68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53E95A8-747E-329B-E6CD-EF5726E6D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2441" y="6162673"/>
            <a:ext cx="1216852" cy="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81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53E95A8-747E-329B-E6CD-EF5726E6D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2441" y="6162673"/>
            <a:ext cx="1216852" cy="251200"/>
          </a:xfrm>
          <a:prstGeom prst="rect">
            <a:avLst/>
          </a:prstGeom>
        </p:spPr>
      </p:pic>
      <p:sp>
        <p:nvSpPr>
          <p:cNvPr id="2" name="Gráfico 3">
            <a:extLst>
              <a:ext uri="{FF2B5EF4-FFF2-40B4-BE49-F238E27FC236}">
                <a16:creationId xmlns:a16="http://schemas.microsoft.com/office/drawing/2014/main" id="{2D59DE4D-37DC-612F-F150-86CB7E21BCDC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432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9641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>
                  <a:alpha val="25000"/>
                </a:srgbClr>
              </a:gs>
              <a:gs pos="100000">
                <a:srgbClr val="008A75">
                  <a:alpha val="25000"/>
                </a:srgbClr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E194C4-7ECE-354A-58C5-160876ACD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8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BF56CC35-577E-20DF-D1E8-198E4A2044B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5">
            <a:extLst>
              <a:ext uri="{FF2B5EF4-FFF2-40B4-BE49-F238E27FC236}">
                <a16:creationId xmlns:a16="http://schemas.microsoft.com/office/drawing/2014/main" id="{84FD9D36-078B-87D2-6421-2696848A6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3529101" cy="500591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A426CAD-45F8-A7B5-F19D-92B5601FDC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3145"/>
            <a:ext cx="3212836" cy="4850010"/>
          </a:xfrm>
          <a:prstGeom prst="rect">
            <a:avLst/>
          </a:prstGeom>
        </p:spPr>
      </p:pic>
      <p:pic>
        <p:nvPicPr>
          <p:cNvPr id="6" name="Imagem 12">
            <a:extLst>
              <a:ext uri="{FF2B5EF4-FFF2-40B4-BE49-F238E27FC236}">
                <a16:creationId xmlns:a16="http://schemas.microsoft.com/office/drawing/2014/main" id="{AF58BDBE-9B80-5DD5-63DF-504247681E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447" y="590112"/>
            <a:ext cx="1628350" cy="3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332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>
                  <a:alpha val="25000"/>
                </a:srgbClr>
              </a:gs>
              <a:gs pos="100000">
                <a:srgbClr val="008A75">
                  <a:alpha val="25000"/>
                </a:srgbClr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3D514BFF-DADB-FE87-FD35-321A6D5EC9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E194C4-7ECE-354A-58C5-160876ACD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87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413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EF23AF2-F76E-4B05-A531-BA176439F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8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208A20-299E-BABA-DA3F-40D360D3A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00438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F2A679-AD0D-3511-3294-83FDE5791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57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B5ABFD-9681-0B42-9CF1-BD15F5695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2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2619C25-9A0F-44A2-942E-CFEA533C4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CCB8E5-25CC-481C-AAD6-A983E360C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1016A9-2AAC-4869-8529-DC00ABFA9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C47F1C-BB8D-4FC6-A320-FD61945A3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0367CB-6B07-4710-978F-57FCAB3CE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8539-74E5-40D7-8CDC-17C95B47164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50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  <p:sldLayoutId id="2147483804" r:id="rId29"/>
    <p:sldLayoutId id="2147483805" r:id="rId30"/>
    <p:sldLayoutId id="2147483806" r:id="rId31"/>
    <p:sldLayoutId id="2147483807" r:id="rId32"/>
    <p:sldLayoutId id="2147483808" r:id="rId33"/>
    <p:sldLayoutId id="2147483809" r:id="rId34"/>
    <p:sldLayoutId id="2147483810" r:id="rId35"/>
    <p:sldLayoutId id="2147483811" r:id="rId36"/>
    <p:sldLayoutId id="2147483812" r:id="rId37"/>
    <p:sldLayoutId id="2147483813" r:id="rId38"/>
    <p:sldLayoutId id="2147483814" r:id="rId39"/>
    <p:sldLayoutId id="2147483815" r:id="rId40"/>
    <p:sldLayoutId id="2147483816" r:id="rId41"/>
    <p:sldLayoutId id="2147483817" r:id="rId42"/>
    <p:sldLayoutId id="2147483818" r:id="rId43"/>
    <p:sldLayoutId id="2147483819" r:id="rId44"/>
    <p:sldLayoutId id="2147483820" r:id="rId45"/>
    <p:sldLayoutId id="2147483821" r:id="rId46"/>
    <p:sldLayoutId id="2147483822" r:id="rId47"/>
    <p:sldLayoutId id="2147483823" r:id="rId48"/>
    <p:sldLayoutId id="2147483824" r:id="rId49"/>
    <p:sldLayoutId id="2147483825" r:id="rId50"/>
    <p:sldLayoutId id="2147483826" r:id="rId51"/>
  </p:sldLayoutIdLst>
  <p:hf hd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 descr="Estação de trem&#10;&#10;Descrição gerada automaticamente com confiança média">
            <a:extLst>
              <a:ext uri="{FF2B5EF4-FFF2-40B4-BE49-F238E27FC236}">
                <a16:creationId xmlns:a16="http://schemas.microsoft.com/office/drawing/2014/main" id="{2325A199-1623-B6E7-B02B-8F516E03C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1" r="5970" b="21957"/>
          <a:stretch/>
        </p:blipFill>
        <p:spPr>
          <a:xfrm>
            <a:off x="6098120" y="4488335"/>
            <a:ext cx="6093880" cy="2364961"/>
          </a:xfrm>
          <a:custGeom>
            <a:avLst/>
            <a:gdLst>
              <a:gd name="connsiteX0" fmla="*/ 4237077 w 6093880"/>
              <a:gd name="connsiteY0" fmla="*/ 731 h 2364961"/>
              <a:gd name="connsiteX1" fmla="*/ 6093880 w 6093880"/>
              <a:gd name="connsiteY1" fmla="*/ 306840 h 2364961"/>
              <a:gd name="connsiteX2" fmla="*/ 6093880 w 6093880"/>
              <a:gd name="connsiteY2" fmla="*/ 2364961 h 2364961"/>
              <a:gd name="connsiteX3" fmla="*/ 0 w 6093880"/>
              <a:gd name="connsiteY3" fmla="*/ 2364961 h 2364961"/>
              <a:gd name="connsiteX4" fmla="*/ 2133600 w 6093880"/>
              <a:gd name="connsiteY4" fmla="*/ 447810 h 2364961"/>
              <a:gd name="connsiteX5" fmla="*/ 4237077 w 6093880"/>
              <a:gd name="connsiteY5" fmla="*/ 731 h 236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3880" h="2364961">
                <a:moveTo>
                  <a:pt x="4237077" y="731"/>
                </a:moveTo>
                <a:cubicBezTo>
                  <a:pt x="4766268" y="9541"/>
                  <a:pt x="5375960" y="98719"/>
                  <a:pt x="6093880" y="306840"/>
                </a:cubicBezTo>
                <a:lnTo>
                  <a:pt x="6093880" y="2364961"/>
                </a:lnTo>
                <a:lnTo>
                  <a:pt x="0" y="2364961"/>
                </a:lnTo>
                <a:cubicBezTo>
                  <a:pt x="314960" y="1939271"/>
                  <a:pt x="736600" y="1124960"/>
                  <a:pt x="2133600" y="447810"/>
                </a:cubicBezTo>
                <a:cubicBezTo>
                  <a:pt x="2696721" y="194604"/>
                  <a:pt x="3355092" y="-13954"/>
                  <a:pt x="4237077" y="731"/>
                </a:cubicBezTo>
                <a:close/>
              </a:path>
            </a:pathLst>
          </a:custGeom>
        </p:spPr>
      </p:pic>
      <p:pic>
        <p:nvPicPr>
          <p:cNvPr id="2" name="Imagem 5">
            <a:extLst>
              <a:ext uri="{FF2B5EF4-FFF2-40B4-BE49-F238E27FC236}">
                <a16:creationId xmlns:a16="http://schemas.microsoft.com/office/drawing/2014/main" id="{B075CE5D-8C77-178F-FD9E-EA1ABB633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3" y="0"/>
            <a:ext cx="4815700" cy="6858000"/>
          </a:xfrm>
          <a:prstGeom prst="rect">
            <a:avLst/>
          </a:prstGeom>
        </p:spPr>
      </p:pic>
      <p:pic>
        <p:nvPicPr>
          <p:cNvPr id="25" name="Imagem 24" descr="Uma imagem contendo estrada&#10;&#10;Descrição gerada automaticamente">
            <a:extLst>
              <a:ext uri="{FF2B5EF4-FFF2-40B4-BE49-F238E27FC236}">
                <a16:creationId xmlns:a16="http://schemas.microsoft.com/office/drawing/2014/main" id="{1761378D-477D-3CFE-95D7-21E00BE9D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44" b="387"/>
          <a:stretch>
            <a:fillRect/>
          </a:stretch>
        </p:blipFill>
        <p:spPr>
          <a:xfrm>
            <a:off x="0" y="0"/>
            <a:ext cx="4644557" cy="5513093"/>
          </a:xfrm>
          <a:custGeom>
            <a:avLst/>
            <a:gdLst>
              <a:gd name="connsiteX0" fmla="*/ 0 w 4644557"/>
              <a:gd name="connsiteY0" fmla="*/ 0 h 5513093"/>
              <a:gd name="connsiteX1" fmla="*/ 4276638 w 4644557"/>
              <a:gd name="connsiteY1" fmla="*/ 0 h 5513093"/>
              <a:gd name="connsiteX2" fmla="*/ 4347371 w 4644557"/>
              <a:gd name="connsiteY2" fmla="*/ 152724 h 5513093"/>
              <a:gd name="connsiteX3" fmla="*/ 3976719 w 4644557"/>
              <a:gd name="connsiteY3" fmla="*/ 3868329 h 5513093"/>
              <a:gd name="connsiteX4" fmla="*/ 0 w 4644557"/>
              <a:gd name="connsiteY4" fmla="*/ 5434423 h 551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4557" h="5513093">
                <a:moveTo>
                  <a:pt x="0" y="0"/>
                </a:moveTo>
                <a:lnTo>
                  <a:pt x="4276638" y="0"/>
                </a:lnTo>
                <a:lnTo>
                  <a:pt x="4347371" y="152724"/>
                </a:lnTo>
                <a:cubicBezTo>
                  <a:pt x="4706739" y="996242"/>
                  <a:pt x="4897629" y="2516136"/>
                  <a:pt x="3976719" y="3868329"/>
                </a:cubicBezTo>
                <a:cubicBezTo>
                  <a:pt x="2689246" y="5619085"/>
                  <a:pt x="820748" y="5617242"/>
                  <a:pt x="0" y="5434423"/>
                </a:cubicBezTo>
                <a:close/>
              </a:path>
            </a:pathLst>
          </a:cu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0EBBB35F-AC85-DF40-3341-FC8337E0A47E}"/>
              </a:ext>
            </a:extLst>
          </p:cNvPr>
          <p:cNvSpPr/>
          <p:nvPr/>
        </p:nvSpPr>
        <p:spPr>
          <a:xfrm>
            <a:off x="5158725" y="3325749"/>
            <a:ext cx="1338828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31/05/2023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venir Next Regular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108A17D-224C-D9DD-9E62-4FD1F9FB3D28}"/>
              </a:ext>
            </a:extLst>
          </p:cNvPr>
          <p:cNvSpPr/>
          <p:nvPr/>
        </p:nvSpPr>
        <p:spPr>
          <a:xfrm>
            <a:off x="0" y="-33145"/>
            <a:ext cx="4663749" cy="554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áfico 4">
            <a:extLst>
              <a:ext uri="{FF2B5EF4-FFF2-40B4-BE49-F238E27FC236}">
                <a16:creationId xmlns:a16="http://schemas.microsoft.com/office/drawing/2014/main" id="{B285EE7E-E756-4493-6FB9-B72C2EF798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33145"/>
            <a:ext cx="4293326" cy="6481089"/>
          </a:xfrm>
          <a:prstGeom prst="rect">
            <a:avLst/>
          </a:prstGeom>
        </p:spPr>
      </p:pic>
      <p:pic>
        <p:nvPicPr>
          <p:cNvPr id="27" name="Gráfico 16">
            <a:extLst>
              <a:ext uri="{FF2B5EF4-FFF2-40B4-BE49-F238E27FC236}">
                <a16:creationId xmlns:a16="http://schemas.microsoft.com/office/drawing/2014/main" id="{BE5BBE0E-38C3-1ED3-0EE8-3B0EE4446F7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9461" y="4528426"/>
            <a:ext cx="5772538" cy="2374359"/>
          </a:xfrm>
          <a:prstGeom prst="rect">
            <a:avLst/>
          </a:prstGeom>
        </p:spPr>
      </p:pic>
      <p:sp>
        <p:nvSpPr>
          <p:cNvPr id="3" name="Nome do tema">
            <a:extLst>
              <a:ext uri="{FF2B5EF4-FFF2-40B4-BE49-F238E27FC236}">
                <a16:creationId xmlns:a16="http://schemas.microsoft.com/office/drawing/2014/main" id="{45357E16-8D68-BFB2-6257-7341BF8890E7}"/>
              </a:ext>
            </a:extLst>
          </p:cNvPr>
          <p:cNvSpPr txBox="1"/>
          <p:nvPr/>
        </p:nvSpPr>
        <p:spPr>
          <a:xfrm>
            <a:off x="5099221" y="1580890"/>
            <a:ext cx="6594894" cy="1577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venir Next Regular"/>
              </a:rPr>
              <a:t>Audiência pública </a:t>
            </a:r>
            <a:r>
              <a:rPr lang="pt-BR" sz="40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CAS/SF</a:t>
            </a:r>
          </a:p>
          <a:p>
            <a:pPr marL="0" marR="0" lvl="0" indent="0" algn="l" defTabSz="825500" rtl="0" eaLnBrk="1" fontAlgn="auto" latinLnBrk="0" hangingPunct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Assunto: CBTU Recife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sp>
        <p:nvSpPr>
          <p:cNvPr id="4" name="Espaço Reservado para Texto 7">
            <a:extLst>
              <a:ext uri="{FF2B5EF4-FFF2-40B4-BE49-F238E27FC236}">
                <a16:creationId xmlns:a16="http://schemas.microsoft.com/office/drawing/2014/main" id="{7141A4FF-DDB3-C339-3118-880DC3A28358}"/>
              </a:ext>
            </a:extLst>
          </p:cNvPr>
          <p:cNvSpPr txBox="1">
            <a:spLocks/>
          </p:cNvSpPr>
          <p:nvPr/>
        </p:nvSpPr>
        <p:spPr>
          <a:xfrm>
            <a:off x="83363" y="5914988"/>
            <a:ext cx="5216597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CLASSIFICAÇÃO: Documento ostensido		</a:t>
            </a:r>
          </a:p>
          <a:p>
            <a:r>
              <a:rPr lang="pt-PT" dirty="0"/>
              <a:t>UNIDADE GESTORA: AEP</a:t>
            </a:r>
          </a:p>
        </p:txBody>
      </p:sp>
    </p:spTree>
    <p:extLst>
      <p:ext uri="{BB962C8B-B14F-4D97-AF65-F5344CB8AC3E}">
        <p14:creationId xmlns:p14="http://schemas.microsoft.com/office/powerpoint/2010/main" val="1290516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F2FD12F-98DF-C1BE-F0B4-1971222E2665}"/>
              </a:ext>
            </a:extLst>
          </p:cNvPr>
          <p:cNvSpPr/>
          <p:nvPr/>
        </p:nvSpPr>
        <p:spPr>
          <a:xfrm>
            <a:off x="111967" y="131939"/>
            <a:ext cx="5262466" cy="6094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BA8D59-6345-26DB-6666-2277D8FD0F8A}"/>
              </a:ext>
            </a:extLst>
          </p:cNvPr>
          <p:cNvSpPr txBox="1"/>
          <p:nvPr/>
        </p:nvSpPr>
        <p:spPr>
          <a:xfrm>
            <a:off x="646964" y="208661"/>
            <a:ext cx="6106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Contexto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EB25F0C-84DC-7783-889E-319A97850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828" y="1992599"/>
            <a:ext cx="1021342" cy="1116349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4FA3620-45AB-94F6-B628-8F1F057E3B96}"/>
              </a:ext>
            </a:extLst>
          </p:cNvPr>
          <p:cNvSpPr/>
          <p:nvPr/>
        </p:nvSpPr>
        <p:spPr>
          <a:xfrm>
            <a:off x="2750138" y="1981448"/>
            <a:ext cx="2323668" cy="121571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pt-BR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Resolução CPPI </a:t>
            </a:r>
          </a:p>
          <a:p>
            <a:pPr algn="ctr"/>
            <a:r>
              <a:rPr lang="pt-BR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60/2019</a:t>
            </a:r>
          </a:p>
          <a:p>
            <a:pPr algn="ctr"/>
            <a:r>
              <a:rPr lang="pt-BR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(08/05/2019)</a:t>
            </a:r>
          </a:p>
          <a:p>
            <a:pPr algn="ctr"/>
            <a:endParaRPr lang="pt-BR" sz="7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Recomendou a Inclusão no PND e Qualificação no PPI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2902F78-C2D6-A9A1-F82A-B34D028ED343}"/>
              </a:ext>
            </a:extLst>
          </p:cNvPr>
          <p:cNvSpPr/>
          <p:nvPr/>
        </p:nvSpPr>
        <p:spPr>
          <a:xfrm>
            <a:off x="5809605" y="1981448"/>
            <a:ext cx="1969729" cy="1107994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pt-BR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9.999/2019</a:t>
            </a:r>
          </a:p>
          <a:p>
            <a:pPr algn="ctr"/>
            <a:r>
              <a:rPr lang="pt-BR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(03/09/2019)</a:t>
            </a:r>
          </a:p>
          <a:p>
            <a:pPr algn="ctr"/>
            <a:endParaRPr lang="pt-BR" sz="1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Incluiu no PND e Qualificou no PPI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1AA4A69-0F79-5AA4-0EC0-8E2C0E47D589}"/>
              </a:ext>
            </a:extLst>
          </p:cNvPr>
          <p:cNvSpPr/>
          <p:nvPr/>
        </p:nvSpPr>
        <p:spPr>
          <a:xfrm>
            <a:off x="8582225" y="1981448"/>
            <a:ext cx="2323668" cy="1184938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pt-BR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Resolução CPPI 102/2019</a:t>
            </a:r>
          </a:p>
          <a:p>
            <a:pPr algn="ctr"/>
            <a:r>
              <a:rPr lang="pt-BR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(19/11/2019)</a:t>
            </a:r>
          </a:p>
          <a:p>
            <a:endParaRPr lang="pt-BR" sz="7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Autorizou BNDES a contratar estudos p/ as concessões dos serviços operados pela CBTU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349EE3F-4F0D-BF77-A370-37150222DB96}"/>
              </a:ext>
            </a:extLst>
          </p:cNvPr>
          <p:cNvSpPr/>
          <p:nvPr/>
        </p:nvSpPr>
        <p:spPr>
          <a:xfrm>
            <a:off x="332981" y="802560"/>
            <a:ext cx="11526038" cy="584773"/>
          </a:xfrm>
          <a:prstGeom prst="rect">
            <a:avLst/>
          </a:prstGeom>
          <a:solidFill>
            <a:srgbClr val="163D8C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Precariedade: CBTU e</a:t>
            </a: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mpresa federal prestando serviço de atribuição estadual (art. 25, § 1º da CF e art. 18, I da PNMU). Inexistência de contrato de concessão.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AECE64B-31BE-9B1E-A7E1-F3A029366D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432" b="8031"/>
          <a:stretch/>
        </p:blipFill>
        <p:spPr>
          <a:xfrm>
            <a:off x="6204376" y="4036035"/>
            <a:ext cx="1180186" cy="45324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8019DC3-E1E6-3D5E-02CF-F5BE6FB54861}"/>
              </a:ext>
            </a:extLst>
          </p:cNvPr>
          <p:cNvSpPr/>
          <p:nvPr/>
        </p:nvSpPr>
        <p:spPr>
          <a:xfrm>
            <a:off x="5887663" y="4534513"/>
            <a:ext cx="1807954" cy="461663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pt-BR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Gestor do FND</a:t>
            </a:r>
          </a:p>
          <a:p>
            <a:pPr algn="ctr"/>
            <a:r>
              <a:rPr lang="pt-BR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9.491/1997</a:t>
            </a:r>
            <a:endParaRPr lang="pt-BR" sz="11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áfico 23" descr="Projeto com preenchimento sólido">
            <a:extLst>
              <a:ext uri="{FF2B5EF4-FFF2-40B4-BE49-F238E27FC236}">
                <a16:creationId xmlns:a16="http://schemas.microsoft.com/office/drawing/2014/main" id="{554E7243-A60A-F5E1-DD80-06550CA92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764" y="197254"/>
            <a:ext cx="457200" cy="457200"/>
          </a:xfrm>
          <a:prstGeom prst="rect">
            <a:avLst/>
          </a:prstGeom>
        </p:spPr>
      </p:pic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44A151E7-BCB1-F326-798C-4E543D185988}"/>
              </a:ext>
            </a:extLst>
          </p:cNvPr>
          <p:cNvSpPr/>
          <p:nvPr/>
        </p:nvSpPr>
        <p:spPr>
          <a:xfrm flipV="1">
            <a:off x="5096437" y="2392816"/>
            <a:ext cx="593885" cy="307775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4B47FB08-11D6-5B9F-BD90-94EECDCE11FE}"/>
              </a:ext>
            </a:extLst>
          </p:cNvPr>
          <p:cNvSpPr/>
          <p:nvPr/>
        </p:nvSpPr>
        <p:spPr>
          <a:xfrm flipV="1">
            <a:off x="7915370" y="2381555"/>
            <a:ext cx="593885" cy="307775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559243C-B63C-F4EE-602A-10F141B5573E}"/>
              </a:ext>
            </a:extLst>
          </p:cNvPr>
          <p:cNvSpPr/>
          <p:nvPr/>
        </p:nvSpPr>
        <p:spPr>
          <a:xfrm>
            <a:off x="7877701" y="3901024"/>
            <a:ext cx="3124339" cy="2139045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pt-BR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Atribuições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Prover apoio técnico às implementação das desestatizações (art. 18, III);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Contratar consultoria e serviços especializados p/ execução da desestatização (art. 18 IV);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Submeter à deliberação do CPPI (art. 18. V e art. 6º, inciso II);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Submeter processo ao TCU (art. 18, VIII).</a:t>
            </a:r>
          </a:p>
        </p:txBody>
      </p:sp>
      <p:sp>
        <p:nvSpPr>
          <p:cNvPr id="41" name="Seta: para Baixo 40">
            <a:extLst>
              <a:ext uri="{FF2B5EF4-FFF2-40B4-BE49-F238E27FC236}">
                <a16:creationId xmlns:a16="http://schemas.microsoft.com/office/drawing/2014/main" id="{41250080-8DF4-7C86-7EC5-D0905F36E63D}"/>
              </a:ext>
            </a:extLst>
          </p:cNvPr>
          <p:cNvSpPr/>
          <p:nvPr/>
        </p:nvSpPr>
        <p:spPr>
          <a:xfrm>
            <a:off x="6545944" y="3299145"/>
            <a:ext cx="349231" cy="661157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10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0741D3D-ADAB-0626-9DF6-CF2FD4FEA1B0}"/>
              </a:ext>
            </a:extLst>
          </p:cNvPr>
          <p:cNvSpPr/>
          <p:nvPr/>
        </p:nvSpPr>
        <p:spPr>
          <a:xfrm>
            <a:off x="111967" y="234584"/>
            <a:ext cx="5262466" cy="6094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Nome do tema">
            <a:extLst>
              <a:ext uri="{FF2B5EF4-FFF2-40B4-BE49-F238E27FC236}">
                <a16:creationId xmlns:a16="http://schemas.microsoft.com/office/drawing/2014/main" id="{96575A83-9C87-4CEA-8484-40C3A05E7238}"/>
              </a:ext>
            </a:extLst>
          </p:cNvPr>
          <p:cNvSpPr txBox="1"/>
          <p:nvPr/>
        </p:nvSpPr>
        <p:spPr>
          <a:xfrm>
            <a:off x="817697" y="258791"/>
            <a:ext cx="1116135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lvl="0" defTabSz="828675" hangingPunct="0">
              <a:spcAft>
                <a:spcPts val="200"/>
              </a:spcAft>
              <a:defRPr/>
            </a:pPr>
            <a:r>
              <a:rPr lang="pt-PT" sz="2400" b="1" kern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CBTU Recife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4A8AB39-BFD9-15B1-0005-09E59C8D311B}"/>
              </a:ext>
            </a:extLst>
          </p:cNvPr>
          <p:cNvGrpSpPr/>
          <p:nvPr/>
        </p:nvGrpSpPr>
        <p:grpSpPr>
          <a:xfrm>
            <a:off x="251833" y="327980"/>
            <a:ext cx="436684" cy="438088"/>
            <a:chOff x="7800299" y="1322259"/>
            <a:chExt cx="436684" cy="438088"/>
          </a:xfrm>
          <a:solidFill>
            <a:schemeClr val="accent2"/>
          </a:solidFill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38708839-1D21-4E36-9538-93648C4D1314}"/>
                </a:ext>
              </a:extLst>
            </p:cNvPr>
            <p:cNvGrpSpPr/>
            <p:nvPr/>
          </p:nvGrpSpPr>
          <p:grpSpPr>
            <a:xfrm>
              <a:off x="7800299" y="1322259"/>
              <a:ext cx="436684" cy="438088"/>
              <a:chOff x="7800299" y="1322259"/>
              <a:chExt cx="436684" cy="438088"/>
            </a:xfrm>
            <a:grpFill/>
          </p:grpSpPr>
          <p:sp>
            <p:nvSpPr>
              <p:cNvPr id="31" name="Freeform: Shape 926">
                <a:extLst>
                  <a:ext uri="{FF2B5EF4-FFF2-40B4-BE49-F238E27FC236}">
                    <a16:creationId xmlns:a16="http://schemas.microsoft.com/office/drawing/2014/main" id="{32FB5137-88E0-A6FD-FD41-42E71FC29E87}"/>
                  </a:ext>
                </a:extLst>
              </p:cNvPr>
              <p:cNvSpPr/>
              <p:nvPr/>
            </p:nvSpPr>
            <p:spPr>
              <a:xfrm>
                <a:off x="7800299" y="1322259"/>
                <a:ext cx="436684" cy="438088"/>
              </a:xfrm>
              <a:custGeom>
                <a:avLst/>
                <a:gdLst>
                  <a:gd name="connsiteX0" fmla="*/ 218342 w 436684"/>
                  <a:gd name="connsiteY0" fmla="*/ 0 h 438088"/>
                  <a:gd name="connsiteX1" fmla="*/ 0 w 436684"/>
                  <a:gd name="connsiteY1" fmla="*/ 219044 h 438088"/>
                  <a:gd name="connsiteX2" fmla="*/ 218342 w 436684"/>
                  <a:gd name="connsiteY2" fmla="*/ 438088 h 438088"/>
                  <a:gd name="connsiteX3" fmla="*/ 436684 w 436684"/>
                  <a:gd name="connsiteY3" fmla="*/ 219044 h 438088"/>
                  <a:gd name="connsiteX4" fmla="*/ 218342 w 436684"/>
                  <a:gd name="connsiteY4" fmla="*/ 0 h 438088"/>
                  <a:gd name="connsiteX5" fmla="*/ 218342 w 436684"/>
                  <a:gd name="connsiteY5" fmla="*/ 0 h 438088"/>
                  <a:gd name="connsiteX6" fmla="*/ 141348 w 436684"/>
                  <a:gd name="connsiteY6" fmla="*/ 365073 h 438088"/>
                  <a:gd name="connsiteX7" fmla="*/ 85418 w 436684"/>
                  <a:gd name="connsiteY7" fmla="*/ 365073 h 438088"/>
                  <a:gd name="connsiteX8" fmla="*/ 134796 w 436684"/>
                  <a:gd name="connsiteY8" fmla="*/ 321428 h 438088"/>
                  <a:gd name="connsiteX9" fmla="*/ 173410 w 436684"/>
                  <a:gd name="connsiteY9" fmla="*/ 321428 h 438088"/>
                  <a:gd name="connsiteX10" fmla="*/ 141348 w 436684"/>
                  <a:gd name="connsiteY10" fmla="*/ 365073 h 438088"/>
                  <a:gd name="connsiteX11" fmla="*/ 141348 w 436684"/>
                  <a:gd name="connsiteY11" fmla="*/ 365073 h 438088"/>
                  <a:gd name="connsiteX12" fmla="*/ 107649 w 436684"/>
                  <a:gd name="connsiteY12" fmla="*/ 308674 h 438088"/>
                  <a:gd name="connsiteX13" fmla="*/ 107649 w 436684"/>
                  <a:gd name="connsiteY13" fmla="*/ 133041 h 438088"/>
                  <a:gd name="connsiteX14" fmla="*/ 110224 w 436684"/>
                  <a:gd name="connsiteY14" fmla="*/ 129648 h 438088"/>
                  <a:gd name="connsiteX15" fmla="*/ 138307 w 436684"/>
                  <a:gd name="connsiteY15" fmla="*/ 91970 h 438088"/>
                  <a:gd name="connsiteX16" fmla="*/ 172474 w 436684"/>
                  <a:gd name="connsiteY16" fmla="*/ 91970 h 438088"/>
                  <a:gd name="connsiteX17" fmla="*/ 172474 w 436684"/>
                  <a:gd name="connsiteY17" fmla="*/ 73015 h 438088"/>
                  <a:gd name="connsiteX18" fmla="*/ 263742 w 436684"/>
                  <a:gd name="connsiteY18" fmla="*/ 73015 h 438088"/>
                  <a:gd name="connsiteX19" fmla="*/ 263742 w 436684"/>
                  <a:gd name="connsiteY19" fmla="*/ 91970 h 438088"/>
                  <a:gd name="connsiteX20" fmla="*/ 294164 w 436684"/>
                  <a:gd name="connsiteY20" fmla="*/ 91970 h 438088"/>
                  <a:gd name="connsiteX21" fmla="*/ 322949 w 436684"/>
                  <a:gd name="connsiteY21" fmla="*/ 131403 h 438088"/>
                  <a:gd name="connsiteX22" fmla="*/ 322949 w 436684"/>
                  <a:gd name="connsiteY22" fmla="*/ 308557 h 438088"/>
                  <a:gd name="connsiteX23" fmla="*/ 107649 w 436684"/>
                  <a:gd name="connsiteY23" fmla="*/ 308557 h 438088"/>
                  <a:gd name="connsiteX24" fmla="*/ 291473 w 436684"/>
                  <a:gd name="connsiteY24" fmla="*/ 365190 h 438088"/>
                  <a:gd name="connsiteX25" fmla="*/ 258476 w 436684"/>
                  <a:gd name="connsiteY25" fmla="*/ 321545 h 438088"/>
                  <a:gd name="connsiteX26" fmla="*/ 295218 w 436684"/>
                  <a:gd name="connsiteY26" fmla="*/ 321545 h 438088"/>
                  <a:gd name="connsiteX27" fmla="*/ 344596 w 436684"/>
                  <a:gd name="connsiteY27" fmla="*/ 365190 h 438088"/>
                  <a:gd name="connsiteX28" fmla="*/ 291356 w 436684"/>
                  <a:gd name="connsiteY28" fmla="*/ 365190 h 43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6684" h="438088">
                    <a:moveTo>
                      <a:pt x="218342" y="0"/>
                    </a:moveTo>
                    <a:cubicBezTo>
                      <a:pt x="97821" y="0"/>
                      <a:pt x="0" y="98055"/>
                      <a:pt x="0" y="219044"/>
                    </a:cubicBezTo>
                    <a:cubicBezTo>
                      <a:pt x="0" y="340033"/>
                      <a:pt x="97821" y="438088"/>
                      <a:pt x="218342" y="438088"/>
                    </a:cubicBezTo>
                    <a:cubicBezTo>
                      <a:pt x="338863" y="438088"/>
                      <a:pt x="436684" y="340033"/>
                      <a:pt x="436684" y="219044"/>
                    </a:cubicBezTo>
                    <a:cubicBezTo>
                      <a:pt x="436684" y="98055"/>
                      <a:pt x="338863" y="0"/>
                      <a:pt x="218342" y="0"/>
                    </a:cubicBezTo>
                    <a:lnTo>
                      <a:pt x="218342" y="0"/>
                    </a:lnTo>
                    <a:close/>
                    <a:moveTo>
                      <a:pt x="141348" y="365073"/>
                    </a:moveTo>
                    <a:lnTo>
                      <a:pt x="85418" y="365073"/>
                    </a:lnTo>
                    <a:lnTo>
                      <a:pt x="134796" y="321428"/>
                    </a:lnTo>
                    <a:lnTo>
                      <a:pt x="173410" y="321428"/>
                    </a:lnTo>
                    <a:lnTo>
                      <a:pt x="141348" y="365073"/>
                    </a:lnTo>
                    <a:lnTo>
                      <a:pt x="141348" y="365073"/>
                    </a:lnTo>
                    <a:close/>
                    <a:moveTo>
                      <a:pt x="107649" y="308674"/>
                    </a:moveTo>
                    <a:lnTo>
                      <a:pt x="107649" y="133041"/>
                    </a:lnTo>
                    <a:lnTo>
                      <a:pt x="110224" y="129648"/>
                    </a:lnTo>
                    <a:lnTo>
                      <a:pt x="138307" y="91970"/>
                    </a:lnTo>
                    <a:lnTo>
                      <a:pt x="172474" y="91970"/>
                    </a:lnTo>
                    <a:lnTo>
                      <a:pt x="172474" y="73015"/>
                    </a:lnTo>
                    <a:lnTo>
                      <a:pt x="263742" y="73015"/>
                    </a:lnTo>
                    <a:lnTo>
                      <a:pt x="263742" y="91970"/>
                    </a:lnTo>
                    <a:lnTo>
                      <a:pt x="294164" y="91970"/>
                    </a:lnTo>
                    <a:lnTo>
                      <a:pt x="322949" y="131403"/>
                    </a:lnTo>
                    <a:lnTo>
                      <a:pt x="322949" y="308557"/>
                    </a:lnTo>
                    <a:lnTo>
                      <a:pt x="107649" y="308557"/>
                    </a:lnTo>
                    <a:close/>
                    <a:moveTo>
                      <a:pt x="291473" y="365190"/>
                    </a:moveTo>
                    <a:lnTo>
                      <a:pt x="258476" y="321545"/>
                    </a:lnTo>
                    <a:lnTo>
                      <a:pt x="295218" y="321545"/>
                    </a:lnTo>
                    <a:lnTo>
                      <a:pt x="344596" y="365190"/>
                    </a:lnTo>
                    <a:lnTo>
                      <a:pt x="291356" y="365190"/>
                    </a:lnTo>
                    <a:close/>
                  </a:path>
                </a:pathLst>
              </a:custGeom>
              <a:grpFill/>
              <a:ln w="11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2" name="Freeform: Shape 927">
                <a:extLst>
                  <a:ext uri="{FF2B5EF4-FFF2-40B4-BE49-F238E27FC236}">
                    <a16:creationId xmlns:a16="http://schemas.microsoft.com/office/drawing/2014/main" id="{A97BD585-FDDB-BD1C-757D-DE10D18F986A}"/>
                  </a:ext>
                </a:extLst>
              </p:cNvPr>
              <p:cNvSpPr/>
              <p:nvPr/>
            </p:nvSpPr>
            <p:spPr>
              <a:xfrm>
                <a:off x="7929479" y="1560961"/>
                <a:ext cx="33699" cy="33699"/>
              </a:xfrm>
              <a:custGeom>
                <a:avLst/>
                <a:gdLst>
                  <a:gd name="connsiteX0" fmla="*/ 16850 w 33699"/>
                  <a:gd name="connsiteY0" fmla="*/ 0 h 33699"/>
                  <a:gd name="connsiteX1" fmla="*/ 0 w 33699"/>
                  <a:gd name="connsiteY1" fmla="*/ 16850 h 33699"/>
                  <a:gd name="connsiteX2" fmla="*/ 16850 w 33699"/>
                  <a:gd name="connsiteY2" fmla="*/ 33699 h 33699"/>
                  <a:gd name="connsiteX3" fmla="*/ 33699 w 33699"/>
                  <a:gd name="connsiteY3" fmla="*/ 16850 h 33699"/>
                  <a:gd name="connsiteX4" fmla="*/ 16850 w 33699"/>
                  <a:gd name="connsiteY4" fmla="*/ 0 h 33699"/>
                  <a:gd name="connsiteX5" fmla="*/ 16850 w 33699"/>
                  <a:gd name="connsiteY5" fmla="*/ 0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699" h="33699">
                    <a:moveTo>
                      <a:pt x="16850" y="0"/>
                    </a:moveTo>
                    <a:cubicBezTo>
                      <a:pt x="7606" y="0"/>
                      <a:pt x="0" y="7606"/>
                      <a:pt x="0" y="16850"/>
                    </a:cubicBezTo>
                    <a:cubicBezTo>
                      <a:pt x="0" y="26093"/>
                      <a:pt x="7606" y="33699"/>
                      <a:pt x="16850" y="33699"/>
                    </a:cubicBezTo>
                    <a:cubicBezTo>
                      <a:pt x="26093" y="33699"/>
                      <a:pt x="33699" y="26093"/>
                      <a:pt x="33699" y="16850"/>
                    </a:cubicBezTo>
                    <a:cubicBezTo>
                      <a:pt x="33699" y="7606"/>
                      <a:pt x="26093" y="0"/>
                      <a:pt x="16850" y="0"/>
                    </a:cubicBezTo>
                    <a:lnTo>
                      <a:pt x="16850" y="0"/>
                    </a:lnTo>
                    <a:close/>
                  </a:path>
                </a:pathLst>
              </a:custGeom>
              <a:grpFill/>
              <a:ln w="11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3" name="Freeform: Shape 928">
                <a:extLst>
                  <a:ext uri="{FF2B5EF4-FFF2-40B4-BE49-F238E27FC236}">
                    <a16:creationId xmlns:a16="http://schemas.microsoft.com/office/drawing/2014/main" id="{31046016-3B9F-A42D-ED7F-C75464EB2C90}"/>
                  </a:ext>
                </a:extLst>
              </p:cNvPr>
              <p:cNvSpPr/>
              <p:nvPr/>
            </p:nvSpPr>
            <p:spPr>
              <a:xfrm>
                <a:off x="7932287" y="1440205"/>
                <a:ext cx="165687" cy="95480"/>
              </a:xfrm>
              <a:custGeom>
                <a:avLst/>
                <a:gdLst>
                  <a:gd name="connsiteX0" fmla="*/ 165688 w 165687"/>
                  <a:gd name="connsiteY0" fmla="*/ 22466 h 95480"/>
                  <a:gd name="connsiteX1" fmla="*/ 149306 w 165687"/>
                  <a:gd name="connsiteY1" fmla="*/ 0 h 95480"/>
                  <a:gd name="connsiteX2" fmla="*/ 18020 w 165687"/>
                  <a:gd name="connsiteY2" fmla="*/ 0 h 95480"/>
                  <a:gd name="connsiteX3" fmla="*/ 0 w 165687"/>
                  <a:gd name="connsiteY3" fmla="*/ 24104 h 95480"/>
                  <a:gd name="connsiteX4" fmla="*/ 0 w 165687"/>
                  <a:gd name="connsiteY4" fmla="*/ 95481 h 95480"/>
                  <a:gd name="connsiteX5" fmla="*/ 165688 w 165687"/>
                  <a:gd name="connsiteY5" fmla="*/ 95481 h 95480"/>
                  <a:gd name="connsiteX6" fmla="*/ 165688 w 165687"/>
                  <a:gd name="connsiteY6" fmla="*/ 22466 h 95480"/>
                  <a:gd name="connsiteX7" fmla="*/ 165688 w 165687"/>
                  <a:gd name="connsiteY7" fmla="*/ 22466 h 95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687" h="95480">
                    <a:moveTo>
                      <a:pt x="165688" y="22466"/>
                    </a:moveTo>
                    <a:lnTo>
                      <a:pt x="149306" y="0"/>
                    </a:lnTo>
                    <a:lnTo>
                      <a:pt x="18020" y="0"/>
                    </a:lnTo>
                    <a:lnTo>
                      <a:pt x="0" y="24104"/>
                    </a:lnTo>
                    <a:lnTo>
                      <a:pt x="0" y="95481"/>
                    </a:lnTo>
                    <a:lnTo>
                      <a:pt x="165688" y="95481"/>
                    </a:lnTo>
                    <a:lnTo>
                      <a:pt x="165688" y="22466"/>
                    </a:lnTo>
                    <a:lnTo>
                      <a:pt x="165688" y="22466"/>
                    </a:lnTo>
                    <a:close/>
                  </a:path>
                </a:pathLst>
              </a:custGeom>
              <a:grpFill/>
              <a:ln w="11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30" name="Freeform: Shape 929">
              <a:extLst>
                <a:ext uri="{FF2B5EF4-FFF2-40B4-BE49-F238E27FC236}">
                  <a16:creationId xmlns:a16="http://schemas.microsoft.com/office/drawing/2014/main" id="{7E8E11CD-9F88-8BD0-F15C-04F654C1A8D1}"/>
                </a:ext>
              </a:extLst>
            </p:cNvPr>
            <p:cNvSpPr/>
            <p:nvPr/>
          </p:nvSpPr>
          <p:spPr>
            <a:xfrm>
              <a:off x="8064275" y="1560961"/>
              <a:ext cx="35103" cy="33699"/>
            </a:xfrm>
            <a:custGeom>
              <a:avLst/>
              <a:gdLst>
                <a:gd name="connsiteX0" fmla="*/ 17552 w 35103"/>
                <a:gd name="connsiteY0" fmla="*/ 0 h 33699"/>
                <a:gd name="connsiteX1" fmla="*/ 0 w 35103"/>
                <a:gd name="connsiteY1" fmla="*/ 16850 h 33699"/>
                <a:gd name="connsiteX2" fmla="*/ 17552 w 35103"/>
                <a:gd name="connsiteY2" fmla="*/ 33699 h 33699"/>
                <a:gd name="connsiteX3" fmla="*/ 35103 w 35103"/>
                <a:gd name="connsiteY3" fmla="*/ 16850 h 33699"/>
                <a:gd name="connsiteX4" fmla="*/ 17552 w 35103"/>
                <a:gd name="connsiteY4" fmla="*/ 0 h 33699"/>
                <a:gd name="connsiteX5" fmla="*/ 17552 w 35103"/>
                <a:gd name="connsiteY5" fmla="*/ 0 h 3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03" h="33699">
                  <a:moveTo>
                    <a:pt x="17552" y="0"/>
                  </a:moveTo>
                  <a:cubicBezTo>
                    <a:pt x="7840" y="0"/>
                    <a:pt x="0" y="7606"/>
                    <a:pt x="0" y="16850"/>
                  </a:cubicBezTo>
                  <a:cubicBezTo>
                    <a:pt x="0" y="26093"/>
                    <a:pt x="7840" y="33699"/>
                    <a:pt x="17552" y="33699"/>
                  </a:cubicBezTo>
                  <a:cubicBezTo>
                    <a:pt x="27263" y="33699"/>
                    <a:pt x="35103" y="26093"/>
                    <a:pt x="35103" y="16850"/>
                  </a:cubicBezTo>
                  <a:cubicBezTo>
                    <a:pt x="35103" y="7606"/>
                    <a:pt x="27263" y="0"/>
                    <a:pt x="17552" y="0"/>
                  </a:cubicBezTo>
                  <a:lnTo>
                    <a:pt x="17552" y="0"/>
                  </a:lnTo>
                  <a:close/>
                </a:path>
              </a:pathLst>
            </a:custGeom>
            <a:grpFill/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schemeClr val="accent2"/>
                </a:solidFill>
              </a:endParaRP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009682FE-53D5-8A4C-9710-25BA7EE0BA21}"/>
              </a:ext>
            </a:extLst>
          </p:cNvPr>
          <p:cNvGrpSpPr/>
          <p:nvPr/>
        </p:nvGrpSpPr>
        <p:grpSpPr>
          <a:xfrm>
            <a:off x="213728" y="1303024"/>
            <a:ext cx="438264" cy="388943"/>
            <a:chOff x="1553315" y="2719484"/>
            <a:chExt cx="438264" cy="388943"/>
          </a:xfrm>
        </p:grpSpPr>
        <p:sp>
          <p:nvSpPr>
            <p:cNvPr id="44" name="Freeform: Shape 1004">
              <a:extLst>
                <a:ext uri="{FF2B5EF4-FFF2-40B4-BE49-F238E27FC236}">
                  <a16:creationId xmlns:a16="http://schemas.microsoft.com/office/drawing/2014/main" id="{3F3991DE-0B6D-271C-2A6D-699F362714FB}"/>
                </a:ext>
              </a:extLst>
            </p:cNvPr>
            <p:cNvSpPr/>
            <p:nvPr/>
          </p:nvSpPr>
          <p:spPr>
            <a:xfrm>
              <a:off x="1553315" y="2719484"/>
              <a:ext cx="438264" cy="388943"/>
            </a:xfrm>
            <a:custGeom>
              <a:avLst/>
              <a:gdLst>
                <a:gd name="connsiteX0" fmla="*/ 393288 w 438264"/>
                <a:gd name="connsiteY0" fmla="*/ 342607 h 388943"/>
                <a:gd name="connsiteX1" fmla="*/ 389544 w 438264"/>
                <a:gd name="connsiteY1" fmla="*/ 344831 h 388943"/>
                <a:gd name="connsiteX2" fmla="*/ 48575 w 438264"/>
                <a:gd name="connsiteY2" fmla="*/ 344831 h 388943"/>
                <a:gd name="connsiteX3" fmla="*/ 44830 w 438264"/>
                <a:gd name="connsiteY3" fmla="*/ 342607 h 388943"/>
                <a:gd name="connsiteX4" fmla="*/ 44830 w 438264"/>
                <a:gd name="connsiteY4" fmla="*/ 338395 h 388943"/>
                <a:gd name="connsiteX5" fmla="*/ 215315 w 438264"/>
                <a:gd name="connsiteY5" fmla="*/ 46219 h 388943"/>
                <a:gd name="connsiteX6" fmla="*/ 219059 w 438264"/>
                <a:gd name="connsiteY6" fmla="*/ 43996 h 388943"/>
                <a:gd name="connsiteX7" fmla="*/ 222804 w 438264"/>
                <a:gd name="connsiteY7" fmla="*/ 46219 h 388943"/>
                <a:gd name="connsiteX8" fmla="*/ 393288 w 438264"/>
                <a:gd name="connsiteY8" fmla="*/ 338278 h 388943"/>
                <a:gd name="connsiteX9" fmla="*/ 393288 w 438264"/>
                <a:gd name="connsiteY9" fmla="*/ 342607 h 388943"/>
                <a:gd name="connsiteX10" fmla="*/ 431434 w 438264"/>
                <a:gd name="connsiteY10" fmla="*/ 316046 h 388943"/>
                <a:gd name="connsiteX11" fmla="*/ 260949 w 438264"/>
                <a:gd name="connsiteY11" fmla="*/ 23987 h 388943"/>
                <a:gd name="connsiteX12" fmla="*/ 219059 w 438264"/>
                <a:gd name="connsiteY12" fmla="*/ 0 h 388943"/>
                <a:gd name="connsiteX13" fmla="*/ 177170 w 438264"/>
                <a:gd name="connsiteY13" fmla="*/ 23987 h 388943"/>
                <a:gd name="connsiteX14" fmla="*/ 6685 w 438264"/>
                <a:gd name="connsiteY14" fmla="*/ 316046 h 388943"/>
                <a:gd name="connsiteX15" fmla="*/ 6568 w 438264"/>
                <a:gd name="connsiteY15" fmla="*/ 364605 h 388943"/>
                <a:gd name="connsiteX16" fmla="*/ 48692 w 438264"/>
                <a:gd name="connsiteY16" fmla="*/ 388944 h 388943"/>
                <a:gd name="connsiteX17" fmla="*/ 389661 w 438264"/>
                <a:gd name="connsiteY17" fmla="*/ 388944 h 388943"/>
                <a:gd name="connsiteX18" fmla="*/ 431785 w 438264"/>
                <a:gd name="connsiteY18" fmla="*/ 364605 h 388943"/>
                <a:gd name="connsiteX19" fmla="*/ 431668 w 438264"/>
                <a:gd name="connsiteY19" fmla="*/ 316046 h 38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8264" h="388943">
                  <a:moveTo>
                    <a:pt x="393288" y="342607"/>
                  </a:moveTo>
                  <a:cubicBezTo>
                    <a:pt x="392703" y="343661"/>
                    <a:pt x="391650" y="344831"/>
                    <a:pt x="389544" y="344831"/>
                  </a:cubicBezTo>
                  <a:lnTo>
                    <a:pt x="48575" y="344831"/>
                  </a:lnTo>
                  <a:cubicBezTo>
                    <a:pt x="46586" y="344831"/>
                    <a:pt x="45415" y="343661"/>
                    <a:pt x="44830" y="342607"/>
                  </a:cubicBezTo>
                  <a:cubicBezTo>
                    <a:pt x="44245" y="341554"/>
                    <a:pt x="43777" y="340150"/>
                    <a:pt x="44830" y="338395"/>
                  </a:cubicBezTo>
                  <a:lnTo>
                    <a:pt x="215315" y="46219"/>
                  </a:lnTo>
                  <a:cubicBezTo>
                    <a:pt x="216368" y="44464"/>
                    <a:pt x="217889" y="43996"/>
                    <a:pt x="219059" y="43996"/>
                  </a:cubicBezTo>
                  <a:cubicBezTo>
                    <a:pt x="220229" y="43996"/>
                    <a:pt x="221751" y="44464"/>
                    <a:pt x="222804" y="46219"/>
                  </a:cubicBezTo>
                  <a:lnTo>
                    <a:pt x="393288" y="338278"/>
                  </a:lnTo>
                  <a:cubicBezTo>
                    <a:pt x="394341" y="340033"/>
                    <a:pt x="393873" y="341554"/>
                    <a:pt x="393288" y="342607"/>
                  </a:cubicBezTo>
                  <a:moveTo>
                    <a:pt x="431434" y="316046"/>
                  </a:moveTo>
                  <a:lnTo>
                    <a:pt x="260949" y="23987"/>
                  </a:lnTo>
                  <a:cubicBezTo>
                    <a:pt x="252173" y="8893"/>
                    <a:pt x="236494" y="0"/>
                    <a:pt x="219059" y="0"/>
                  </a:cubicBezTo>
                  <a:cubicBezTo>
                    <a:pt x="201625" y="0"/>
                    <a:pt x="185945" y="9010"/>
                    <a:pt x="177170" y="23987"/>
                  </a:cubicBezTo>
                  <a:lnTo>
                    <a:pt x="6685" y="316046"/>
                  </a:lnTo>
                  <a:cubicBezTo>
                    <a:pt x="-2091" y="331257"/>
                    <a:pt x="-2325" y="349394"/>
                    <a:pt x="6568" y="364605"/>
                  </a:cubicBezTo>
                  <a:cubicBezTo>
                    <a:pt x="15227" y="379817"/>
                    <a:pt x="31023" y="388944"/>
                    <a:pt x="48692" y="388944"/>
                  </a:cubicBezTo>
                  <a:lnTo>
                    <a:pt x="389661" y="388944"/>
                  </a:lnTo>
                  <a:cubicBezTo>
                    <a:pt x="407330" y="388944"/>
                    <a:pt x="422892" y="379817"/>
                    <a:pt x="431785" y="364605"/>
                  </a:cubicBezTo>
                  <a:cubicBezTo>
                    <a:pt x="440444" y="349394"/>
                    <a:pt x="440444" y="331257"/>
                    <a:pt x="431668" y="316046"/>
                  </a:cubicBezTo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reeform: Shape 1005">
              <a:extLst>
                <a:ext uri="{FF2B5EF4-FFF2-40B4-BE49-F238E27FC236}">
                  <a16:creationId xmlns:a16="http://schemas.microsoft.com/office/drawing/2014/main" id="{EEF578BE-D2FA-9728-DE62-424056955DEA}"/>
                </a:ext>
              </a:extLst>
            </p:cNvPr>
            <p:cNvSpPr/>
            <p:nvPr/>
          </p:nvSpPr>
          <p:spPr>
            <a:xfrm>
              <a:off x="1749908" y="2840122"/>
              <a:ext cx="39315" cy="146029"/>
            </a:xfrm>
            <a:custGeom>
              <a:avLst/>
              <a:gdLst>
                <a:gd name="connsiteX0" fmla="*/ 30423 w 39315"/>
                <a:gd name="connsiteY0" fmla="*/ 146029 h 146029"/>
                <a:gd name="connsiteX1" fmla="*/ 8893 w 39315"/>
                <a:gd name="connsiteY1" fmla="*/ 146029 h 146029"/>
                <a:gd name="connsiteX2" fmla="*/ 0 w 39315"/>
                <a:gd name="connsiteY2" fmla="*/ 0 h 146029"/>
                <a:gd name="connsiteX3" fmla="*/ 39316 w 39315"/>
                <a:gd name="connsiteY3" fmla="*/ 0 h 146029"/>
                <a:gd name="connsiteX4" fmla="*/ 30423 w 39315"/>
                <a:gd name="connsiteY4" fmla="*/ 146029 h 146029"/>
                <a:gd name="connsiteX5" fmla="*/ 30423 w 39315"/>
                <a:gd name="connsiteY5" fmla="*/ 146029 h 146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15" h="146029">
                  <a:moveTo>
                    <a:pt x="30423" y="146029"/>
                  </a:moveTo>
                  <a:lnTo>
                    <a:pt x="8893" y="146029"/>
                  </a:lnTo>
                  <a:lnTo>
                    <a:pt x="0" y="0"/>
                  </a:lnTo>
                  <a:lnTo>
                    <a:pt x="39316" y="0"/>
                  </a:lnTo>
                  <a:lnTo>
                    <a:pt x="30423" y="146029"/>
                  </a:lnTo>
                  <a:lnTo>
                    <a:pt x="30423" y="146029"/>
                  </a:lnTo>
                  <a:close/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reeform: Shape 1006">
              <a:extLst>
                <a:ext uri="{FF2B5EF4-FFF2-40B4-BE49-F238E27FC236}">
                  <a16:creationId xmlns:a16="http://schemas.microsoft.com/office/drawing/2014/main" id="{8925C6C2-DA97-3FEA-2080-174A0BD1F323}"/>
                </a:ext>
              </a:extLst>
            </p:cNvPr>
            <p:cNvSpPr/>
            <p:nvPr/>
          </p:nvSpPr>
          <p:spPr>
            <a:xfrm>
              <a:off x="1754121" y="3003001"/>
              <a:ext cx="36507" cy="35103"/>
            </a:xfrm>
            <a:custGeom>
              <a:avLst/>
              <a:gdLst>
                <a:gd name="connsiteX0" fmla="*/ 36507 w 36507"/>
                <a:gd name="connsiteY0" fmla="*/ 17552 h 35103"/>
                <a:gd name="connsiteX1" fmla="*/ 18254 w 36507"/>
                <a:gd name="connsiteY1" fmla="*/ 35103 h 35103"/>
                <a:gd name="connsiteX2" fmla="*/ 0 w 36507"/>
                <a:gd name="connsiteY2" fmla="*/ 17552 h 35103"/>
                <a:gd name="connsiteX3" fmla="*/ 18254 w 36507"/>
                <a:gd name="connsiteY3" fmla="*/ 0 h 35103"/>
                <a:gd name="connsiteX4" fmla="*/ 36507 w 36507"/>
                <a:gd name="connsiteY4" fmla="*/ 17552 h 3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07" h="35103">
                  <a:moveTo>
                    <a:pt x="36507" y="17552"/>
                  </a:moveTo>
                  <a:cubicBezTo>
                    <a:pt x="36507" y="27264"/>
                    <a:pt x="28317" y="35103"/>
                    <a:pt x="18254" y="35103"/>
                  </a:cubicBezTo>
                  <a:cubicBezTo>
                    <a:pt x="8191" y="35103"/>
                    <a:pt x="0" y="27146"/>
                    <a:pt x="0" y="17552"/>
                  </a:cubicBezTo>
                  <a:cubicBezTo>
                    <a:pt x="0" y="7957"/>
                    <a:pt x="8191" y="0"/>
                    <a:pt x="18254" y="0"/>
                  </a:cubicBezTo>
                  <a:cubicBezTo>
                    <a:pt x="28317" y="0"/>
                    <a:pt x="36507" y="7840"/>
                    <a:pt x="36507" y="17552"/>
                  </a:cubicBezTo>
                </a:path>
              </a:pathLst>
            </a:custGeom>
            <a:solidFill>
              <a:srgbClr val="124485"/>
            </a:solidFill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54" name="Imagem 53">
            <a:extLst>
              <a:ext uri="{FF2B5EF4-FFF2-40B4-BE49-F238E27FC236}">
                <a16:creationId xmlns:a16="http://schemas.microsoft.com/office/drawing/2014/main" id="{50D102A3-5A4F-B24B-370C-1E04284F5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86" y="3209525"/>
            <a:ext cx="432854" cy="438950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6D4361FC-0C92-BEE7-57C9-ECDB9B894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86" y="4946558"/>
            <a:ext cx="432854" cy="438950"/>
          </a:xfrm>
          <a:prstGeom prst="rect">
            <a:avLst/>
          </a:prstGeom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03E5A702-3C36-7E30-BDB3-AD012BE25640}"/>
              </a:ext>
            </a:extLst>
          </p:cNvPr>
          <p:cNvSpPr txBox="1"/>
          <p:nvPr/>
        </p:nvSpPr>
        <p:spPr>
          <a:xfrm>
            <a:off x="817697" y="3177546"/>
            <a:ext cx="5236131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Desestatização da Companhia Brasileira de Trens Urbanos – CBTU </a:t>
            </a: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(União)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Concessão do serviço de transporte ferroviário urbano de passageiros na Região Metropolitana do Recife/PE (Estado de PE)</a:t>
            </a:r>
            <a:endParaRPr lang="pt-B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215F6AD7-95E0-70FD-7008-52329012C457}"/>
              </a:ext>
            </a:extLst>
          </p:cNvPr>
          <p:cNvSpPr txBox="1"/>
          <p:nvPr/>
        </p:nvSpPr>
        <p:spPr>
          <a:xfrm>
            <a:off x="817697" y="4912223"/>
            <a:ext cx="523613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Estudos conduzidos por BNDES, SEPPI em cooperação c/ Estado de PE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Concluídos</a:t>
            </a: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 enviados à SEPPI / TCU em dez/2022</a:t>
            </a: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Atualização devido à defasagem (&gt; 18 meses)</a:t>
            </a:r>
            <a:endParaRPr kumimoji="0" lang="pt-BR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372BC6F7-0117-E5C9-8757-805C0EC43A7B}"/>
              </a:ext>
            </a:extLst>
          </p:cNvPr>
          <p:cNvSpPr txBox="1"/>
          <p:nvPr/>
        </p:nvSpPr>
        <p:spPr>
          <a:xfrm>
            <a:off x="782031" y="1237588"/>
            <a:ext cx="526246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CBTU empresa federal prestando serviço de atribuição estadual (transporte público de passageiros entre municípios) e forma precária (s/ contrato de concessão)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Operação pública deficitária: subvenção federal estimada entre R$ 500 e R$ 600 MM/ano (2020 e 2021)</a:t>
            </a:r>
            <a:endParaRPr kumimoji="0" lang="pt-BR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F86321-6CBD-F53F-CB02-29E184AAF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187" y="493666"/>
            <a:ext cx="4419980" cy="605253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01C07B9-2B1C-8EDC-1F61-71FC7B727555}"/>
              </a:ext>
            </a:extLst>
          </p:cNvPr>
          <p:cNvSpPr txBox="1"/>
          <p:nvPr/>
        </p:nvSpPr>
        <p:spPr>
          <a:xfrm>
            <a:off x="6352205" y="3209525"/>
            <a:ext cx="2354625" cy="7911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182 mil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/dia 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(dez/22)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71,5 Km a requalificar</a:t>
            </a:r>
            <a:endParaRPr lang="pt-BR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47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2974972" y="2060848"/>
            <a:ext cx="3096344" cy="39764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accent2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230956" y="194814"/>
            <a:ext cx="7664030" cy="373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4200" tIns="34200" rIns="34200" bIns="34200"/>
          <a:lstStyle/>
          <a:p>
            <a:pPr>
              <a:spcBef>
                <a:spcPts val="400"/>
              </a:spcBef>
            </a:pPr>
            <a:r>
              <a:rPr lang="pt-BR" sz="2200" b="1" spc="-1" dirty="0">
                <a:solidFill>
                  <a:srgbClr val="FFFFFF"/>
                </a:solidFill>
                <a:ea typeface="Arial"/>
              </a:rPr>
              <a:t>8.1 Avaliação sobre os consultores</a:t>
            </a:r>
          </a:p>
          <a:p>
            <a:pPr>
              <a:spcBef>
                <a:spcPts val="400"/>
              </a:spcBef>
            </a:pPr>
            <a:endParaRPr lang="pt-BR" sz="2200" spc="-1" dirty="0">
              <a:solidFill>
                <a:srgbClr val="24C370"/>
              </a:solidFill>
            </a:endParaRPr>
          </a:p>
        </p:txBody>
      </p:sp>
      <p:pic>
        <p:nvPicPr>
          <p:cNvPr id="28" name="Imagem 6">
            <a:extLst>
              <a:ext uri="{FF2B5EF4-FFF2-40B4-BE49-F238E27FC236}">
                <a16:creationId xmlns:a16="http://schemas.microsoft.com/office/drawing/2014/main" id="{12812794-0AC6-4545-8016-7AA909233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140" y="2170492"/>
            <a:ext cx="2595066" cy="624537"/>
          </a:xfrm>
          <a:prstGeom prst="rect">
            <a:avLst/>
          </a:prstGeom>
          <a:noFill/>
        </p:spPr>
      </p:pic>
      <p:sp>
        <p:nvSpPr>
          <p:cNvPr id="53" name="Rectangle 37">
            <a:extLst>
              <a:ext uri="{FF2B5EF4-FFF2-40B4-BE49-F238E27FC236}">
                <a16:creationId xmlns:a16="http://schemas.microsoft.com/office/drawing/2014/main" id="{A6622D1B-B07B-4FB8-876F-E536B9094AB1}"/>
              </a:ext>
            </a:extLst>
          </p:cNvPr>
          <p:cNvSpPr/>
          <p:nvPr/>
        </p:nvSpPr>
        <p:spPr>
          <a:xfrm>
            <a:off x="178168" y="2155439"/>
            <a:ext cx="1145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Serviço 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4" name="Rectangle 38">
            <a:extLst>
              <a:ext uri="{FF2B5EF4-FFF2-40B4-BE49-F238E27FC236}">
                <a16:creationId xmlns:a16="http://schemas.microsoft.com/office/drawing/2014/main" id="{CE84F461-7A80-440E-AE76-A1740D5318CD}"/>
              </a:ext>
            </a:extLst>
          </p:cNvPr>
          <p:cNvSpPr/>
          <p:nvPr/>
        </p:nvSpPr>
        <p:spPr>
          <a:xfrm>
            <a:off x="6604503" y="2420889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Serviço B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6" name="Rectangle 40">
            <a:extLst>
              <a:ext uri="{FF2B5EF4-FFF2-40B4-BE49-F238E27FC236}">
                <a16:creationId xmlns:a16="http://schemas.microsoft.com/office/drawing/2014/main" id="{E83B1183-B57C-495D-A668-3FA7C8CB367E}"/>
              </a:ext>
            </a:extLst>
          </p:cNvPr>
          <p:cNvSpPr/>
          <p:nvPr/>
        </p:nvSpPr>
        <p:spPr>
          <a:xfrm>
            <a:off x="89720" y="3565543"/>
            <a:ext cx="1566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/>
              <a:t>S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erviço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D</a:t>
            </a:r>
          </a:p>
        </p:txBody>
      </p:sp>
      <p:pic>
        <p:nvPicPr>
          <p:cNvPr id="57" name="Picture 2" descr="Russell Bedford Brasil">
            <a:extLst>
              <a:ext uri="{FF2B5EF4-FFF2-40B4-BE49-F238E27FC236}">
                <a16:creationId xmlns:a16="http://schemas.microsoft.com/office/drawing/2014/main" id="{4CB9B3A0-667A-4CAC-9F13-51DC91505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1" y="3939170"/>
            <a:ext cx="1917982" cy="3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9">
            <a:extLst>
              <a:ext uri="{FF2B5EF4-FFF2-40B4-BE49-F238E27FC236}">
                <a16:creationId xmlns:a16="http://schemas.microsoft.com/office/drawing/2014/main" id="{466BBD78-F56D-4751-840C-4D84EC93F16A}"/>
              </a:ext>
            </a:extLst>
          </p:cNvPr>
          <p:cNvSpPr txBox="1"/>
          <p:nvPr/>
        </p:nvSpPr>
        <p:spPr>
          <a:xfrm>
            <a:off x="9465229" y="2202201"/>
            <a:ext cx="2598542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pt-BR" sz="1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Due</a:t>
            </a:r>
            <a:r>
              <a:rPr lang="pt-B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Diligences</a:t>
            </a:r>
            <a:endParaRPr lang="pt-BR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SzPct val="100000"/>
            </a:pPr>
            <a:endParaRPr lang="pt-BR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SzPct val="100000"/>
            </a:pPr>
            <a:r>
              <a:rPr lang="pt-B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Avaliação Econômico Financeira</a:t>
            </a:r>
          </a:p>
          <a:p>
            <a:pPr>
              <a:spcBef>
                <a:spcPts val="600"/>
              </a:spcBef>
              <a:buSzPct val="100000"/>
            </a:pPr>
            <a:endParaRPr lang="pt-BR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SzPct val="100000"/>
            </a:pPr>
            <a:r>
              <a:rPr lang="pt-B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Modelagem da Desestatização</a:t>
            </a:r>
          </a:p>
          <a:p>
            <a:pPr>
              <a:spcBef>
                <a:spcPts val="600"/>
              </a:spcBef>
              <a:buSzPct val="100000"/>
            </a:pPr>
            <a:endParaRPr lang="pt-BR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Assessoramento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Acesso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aos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investidores</a:t>
            </a:r>
            <a:endParaRPr lang="pt-BR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Google Shape;394;p21">
            <a:extLst>
              <a:ext uri="{FF2B5EF4-FFF2-40B4-BE49-F238E27FC236}">
                <a16:creationId xmlns:a16="http://schemas.microsoft.com/office/drawing/2014/main" id="{8E2267A0-9C20-40ED-B9E7-E478ADCB6BC5}"/>
              </a:ext>
            </a:extLst>
          </p:cNvPr>
          <p:cNvSpPr/>
          <p:nvPr/>
        </p:nvSpPr>
        <p:spPr>
          <a:xfrm>
            <a:off x="9023645" y="2202201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12" h="512" extrusionOk="0">
                <a:moveTo>
                  <a:pt x="149" y="394"/>
                </a:moveTo>
                <a:cubicBezTo>
                  <a:pt x="277" y="394"/>
                  <a:pt x="277" y="394"/>
                  <a:pt x="277" y="394"/>
                </a:cubicBezTo>
                <a:cubicBezTo>
                  <a:pt x="277" y="202"/>
                  <a:pt x="277" y="202"/>
                  <a:pt x="277" y="202"/>
                </a:cubicBezTo>
                <a:cubicBezTo>
                  <a:pt x="149" y="202"/>
                  <a:pt x="149" y="202"/>
                  <a:pt x="149" y="202"/>
                </a:cubicBezTo>
                <a:lnTo>
                  <a:pt x="149" y="394"/>
                </a:lnTo>
                <a:close/>
                <a:moveTo>
                  <a:pt x="170" y="224"/>
                </a:moveTo>
                <a:cubicBezTo>
                  <a:pt x="256" y="224"/>
                  <a:pt x="256" y="224"/>
                  <a:pt x="256" y="224"/>
                </a:cubicBezTo>
                <a:cubicBezTo>
                  <a:pt x="262" y="224"/>
                  <a:pt x="266" y="228"/>
                  <a:pt x="266" y="234"/>
                </a:cubicBezTo>
                <a:cubicBezTo>
                  <a:pt x="266" y="240"/>
                  <a:pt x="262" y="245"/>
                  <a:pt x="256" y="245"/>
                </a:cubicBezTo>
                <a:cubicBezTo>
                  <a:pt x="170" y="245"/>
                  <a:pt x="170" y="245"/>
                  <a:pt x="170" y="245"/>
                </a:cubicBezTo>
                <a:cubicBezTo>
                  <a:pt x="164" y="245"/>
                  <a:pt x="160" y="240"/>
                  <a:pt x="160" y="234"/>
                </a:cubicBezTo>
                <a:cubicBezTo>
                  <a:pt x="160" y="228"/>
                  <a:pt x="164" y="224"/>
                  <a:pt x="170" y="224"/>
                </a:cubicBezTo>
                <a:close/>
                <a:moveTo>
                  <a:pt x="170" y="266"/>
                </a:moveTo>
                <a:cubicBezTo>
                  <a:pt x="256" y="266"/>
                  <a:pt x="256" y="266"/>
                  <a:pt x="256" y="266"/>
                </a:cubicBezTo>
                <a:cubicBezTo>
                  <a:pt x="262" y="266"/>
                  <a:pt x="266" y="271"/>
                  <a:pt x="266" y="277"/>
                </a:cubicBezTo>
                <a:cubicBezTo>
                  <a:pt x="266" y="283"/>
                  <a:pt x="262" y="288"/>
                  <a:pt x="256" y="288"/>
                </a:cubicBezTo>
                <a:cubicBezTo>
                  <a:pt x="170" y="288"/>
                  <a:pt x="170" y="288"/>
                  <a:pt x="170" y="288"/>
                </a:cubicBezTo>
                <a:cubicBezTo>
                  <a:pt x="164" y="288"/>
                  <a:pt x="160" y="283"/>
                  <a:pt x="160" y="277"/>
                </a:cubicBezTo>
                <a:cubicBezTo>
                  <a:pt x="160" y="271"/>
                  <a:pt x="164" y="266"/>
                  <a:pt x="170" y="266"/>
                </a:cubicBezTo>
                <a:close/>
                <a:moveTo>
                  <a:pt x="170" y="309"/>
                </a:moveTo>
                <a:cubicBezTo>
                  <a:pt x="256" y="309"/>
                  <a:pt x="256" y="309"/>
                  <a:pt x="256" y="309"/>
                </a:cubicBezTo>
                <a:cubicBezTo>
                  <a:pt x="262" y="309"/>
                  <a:pt x="266" y="314"/>
                  <a:pt x="266" y="320"/>
                </a:cubicBezTo>
                <a:cubicBezTo>
                  <a:pt x="266" y="326"/>
                  <a:pt x="262" y="330"/>
                  <a:pt x="256" y="330"/>
                </a:cubicBezTo>
                <a:cubicBezTo>
                  <a:pt x="170" y="330"/>
                  <a:pt x="170" y="330"/>
                  <a:pt x="170" y="330"/>
                </a:cubicBezTo>
                <a:cubicBezTo>
                  <a:pt x="164" y="330"/>
                  <a:pt x="160" y="326"/>
                  <a:pt x="160" y="320"/>
                </a:cubicBezTo>
                <a:cubicBezTo>
                  <a:pt x="160" y="314"/>
                  <a:pt x="164" y="309"/>
                  <a:pt x="170" y="309"/>
                </a:cubicBezTo>
                <a:close/>
                <a:moveTo>
                  <a:pt x="170" y="352"/>
                </a:moveTo>
                <a:cubicBezTo>
                  <a:pt x="256" y="352"/>
                  <a:pt x="256" y="352"/>
                  <a:pt x="256" y="352"/>
                </a:cubicBezTo>
                <a:cubicBezTo>
                  <a:pt x="262" y="352"/>
                  <a:pt x="266" y="356"/>
                  <a:pt x="266" y="362"/>
                </a:cubicBezTo>
                <a:cubicBezTo>
                  <a:pt x="266" y="368"/>
                  <a:pt x="262" y="373"/>
                  <a:pt x="256" y="373"/>
                </a:cubicBezTo>
                <a:cubicBezTo>
                  <a:pt x="170" y="373"/>
                  <a:pt x="170" y="373"/>
                  <a:pt x="170" y="373"/>
                </a:cubicBezTo>
                <a:cubicBezTo>
                  <a:pt x="164" y="373"/>
                  <a:pt x="160" y="368"/>
                  <a:pt x="160" y="362"/>
                </a:cubicBezTo>
                <a:cubicBezTo>
                  <a:pt x="160" y="356"/>
                  <a:pt x="164" y="352"/>
                  <a:pt x="170" y="352"/>
                </a:cubicBezTo>
                <a:close/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298" y="405"/>
                </a:moveTo>
                <a:cubicBezTo>
                  <a:pt x="298" y="411"/>
                  <a:pt x="294" y="416"/>
                  <a:pt x="288" y="416"/>
                </a:cubicBezTo>
                <a:cubicBezTo>
                  <a:pt x="138" y="416"/>
                  <a:pt x="138" y="416"/>
                  <a:pt x="138" y="416"/>
                </a:cubicBezTo>
                <a:cubicBezTo>
                  <a:pt x="132" y="416"/>
                  <a:pt x="128" y="411"/>
                  <a:pt x="128" y="405"/>
                </a:cubicBezTo>
                <a:cubicBezTo>
                  <a:pt x="128" y="192"/>
                  <a:pt x="128" y="192"/>
                  <a:pt x="128" y="192"/>
                </a:cubicBezTo>
                <a:cubicBezTo>
                  <a:pt x="128" y="186"/>
                  <a:pt x="132" y="181"/>
                  <a:pt x="138" y="181"/>
                </a:cubicBezTo>
                <a:cubicBezTo>
                  <a:pt x="288" y="181"/>
                  <a:pt x="288" y="181"/>
                  <a:pt x="288" y="181"/>
                </a:cubicBezTo>
                <a:cubicBezTo>
                  <a:pt x="294" y="181"/>
                  <a:pt x="298" y="186"/>
                  <a:pt x="298" y="192"/>
                </a:cubicBezTo>
                <a:lnTo>
                  <a:pt x="298" y="405"/>
                </a:lnTo>
                <a:close/>
                <a:moveTo>
                  <a:pt x="341" y="362"/>
                </a:moveTo>
                <a:cubicBezTo>
                  <a:pt x="341" y="368"/>
                  <a:pt x="336" y="373"/>
                  <a:pt x="330" y="373"/>
                </a:cubicBezTo>
                <a:cubicBezTo>
                  <a:pt x="324" y="373"/>
                  <a:pt x="320" y="368"/>
                  <a:pt x="320" y="362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181" y="160"/>
                  <a:pt x="181" y="160"/>
                  <a:pt x="181" y="160"/>
                </a:cubicBezTo>
                <a:cubicBezTo>
                  <a:pt x="175" y="160"/>
                  <a:pt x="170" y="155"/>
                  <a:pt x="170" y="149"/>
                </a:cubicBezTo>
                <a:cubicBezTo>
                  <a:pt x="170" y="143"/>
                  <a:pt x="175" y="138"/>
                  <a:pt x="181" y="138"/>
                </a:cubicBezTo>
                <a:cubicBezTo>
                  <a:pt x="330" y="138"/>
                  <a:pt x="330" y="138"/>
                  <a:pt x="330" y="138"/>
                </a:cubicBezTo>
                <a:cubicBezTo>
                  <a:pt x="336" y="138"/>
                  <a:pt x="341" y="143"/>
                  <a:pt x="341" y="149"/>
                </a:cubicBezTo>
                <a:lnTo>
                  <a:pt x="341" y="362"/>
                </a:lnTo>
                <a:close/>
                <a:moveTo>
                  <a:pt x="384" y="320"/>
                </a:moveTo>
                <a:cubicBezTo>
                  <a:pt x="384" y="326"/>
                  <a:pt x="379" y="330"/>
                  <a:pt x="373" y="330"/>
                </a:cubicBezTo>
                <a:cubicBezTo>
                  <a:pt x="367" y="330"/>
                  <a:pt x="362" y="326"/>
                  <a:pt x="362" y="320"/>
                </a:cubicBezTo>
                <a:cubicBezTo>
                  <a:pt x="362" y="117"/>
                  <a:pt x="362" y="117"/>
                  <a:pt x="362" y="117"/>
                </a:cubicBezTo>
                <a:cubicBezTo>
                  <a:pt x="224" y="117"/>
                  <a:pt x="224" y="117"/>
                  <a:pt x="224" y="117"/>
                </a:cubicBezTo>
                <a:cubicBezTo>
                  <a:pt x="218" y="117"/>
                  <a:pt x="213" y="112"/>
                  <a:pt x="213" y="106"/>
                </a:cubicBezTo>
                <a:cubicBezTo>
                  <a:pt x="213" y="100"/>
                  <a:pt x="218" y="96"/>
                  <a:pt x="224" y="96"/>
                </a:cubicBezTo>
                <a:cubicBezTo>
                  <a:pt x="373" y="96"/>
                  <a:pt x="373" y="96"/>
                  <a:pt x="373" y="96"/>
                </a:cubicBezTo>
                <a:cubicBezTo>
                  <a:pt x="379" y="96"/>
                  <a:pt x="384" y="100"/>
                  <a:pt x="384" y="106"/>
                </a:cubicBezTo>
                <a:lnTo>
                  <a:pt x="384" y="320"/>
                </a:lnTo>
                <a:close/>
              </a:path>
            </a:pathLst>
          </a:custGeom>
          <a:solidFill>
            <a:srgbClr val="86BC2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1658;p30">
            <a:extLst>
              <a:ext uri="{FF2B5EF4-FFF2-40B4-BE49-F238E27FC236}">
                <a16:creationId xmlns:a16="http://schemas.microsoft.com/office/drawing/2014/main" id="{A31BA5DD-0E5D-43DF-BE4A-6386D070298C}"/>
              </a:ext>
            </a:extLst>
          </p:cNvPr>
          <p:cNvSpPr/>
          <p:nvPr/>
        </p:nvSpPr>
        <p:spPr>
          <a:xfrm>
            <a:off x="9023645" y="2706257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12" h="512" extrusionOk="0">
                <a:moveTo>
                  <a:pt x="237" y="138"/>
                </a:moveTo>
                <a:cubicBezTo>
                  <a:pt x="207" y="107"/>
                  <a:pt x="207" y="107"/>
                  <a:pt x="207" y="107"/>
                </a:cubicBezTo>
                <a:cubicBezTo>
                  <a:pt x="212" y="105"/>
                  <a:pt x="225" y="104"/>
                  <a:pt x="251" y="116"/>
                </a:cubicBezTo>
                <a:cubicBezTo>
                  <a:pt x="254" y="117"/>
                  <a:pt x="257" y="117"/>
                  <a:pt x="260" y="116"/>
                </a:cubicBezTo>
                <a:cubicBezTo>
                  <a:pt x="260" y="116"/>
                  <a:pt x="260" y="116"/>
                  <a:pt x="260" y="116"/>
                </a:cubicBezTo>
                <a:cubicBezTo>
                  <a:pt x="285" y="105"/>
                  <a:pt x="299" y="105"/>
                  <a:pt x="305" y="106"/>
                </a:cubicBezTo>
                <a:cubicBezTo>
                  <a:pt x="275" y="138"/>
                  <a:pt x="275" y="138"/>
                  <a:pt x="275" y="138"/>
                </a:cubicBezTo>
                <a:lnTo>
                  <a:pt x="237" y="138"/>
                </a:lnTo>
                <a:close/>
                <a:moveTo>
                  <a:pt x="330" y="320"/>
                </a:moveTo>
                <a:cubicBezTo>
                  <a:pt x="330" y="334"/>
                  <a:pt x="339" y="357"/>
                  <a:pt x="346" y="373"/>
                </a:cubicBezTo>
                <a:cubicBezTo>
                  <a:pt x="165" y="373"/>
                  <a:pt x="165" y="373"/>
                  <a:pt x="165" y="373"/>
                </a:cubicBezTo>
                <a:cubicBezTo>
                  <a:pt x="172" y="357"/>
                  <a:pt x="181" y="334"/>
                  <a:pt x="181" y="320"/>
                </a:cubicBezTo>
                <a:cubicBezTo>
                  <a:pt x="181" y="318"/>
                  <a:pt x="181" y="316"/>
                  <a:pt x="180" y="315"/>
                </a:cubicBezTo>
                <a:cubicBezTo>
                  <a:pt x="178" y="312"/>
                  <a:pt x="143" y="237"/>
                  <a:pt x="236" y="160"/>
                </a:cubicBezTo>
                <a:cubicBezTo>
                  <a:pt x="275" y="160"/>
                  <a:pt x="275" y="160"/>
                  <a:pt x="275" y="160"/>
                </a:cubicBezTo>
                <a:cubicBezTo>
                  <a:pt x="368" y="237"/>
                  <a:pt x="333" y="312"/>
                  <a:pt x="331" y="315"/>
                </a:cubicBezTo>
                <a:cubicBezTo>
                  <a:pt x="331" y="316"/>
                  <a:pt x="330" y="318"/>
                  <a:pt x="330" y="320"/>
                </a:cubicBezTo>
                <a:close/>
                <a:moveTo>
                  <a:pt x="294" y="297"/>
                </a:moveTo>
                <a:cubicBezTo>
                  <a:pt x="294" y="292"/>
                  <a:pt x="293" y="289"/>
                  <a:pt x="291" y="285"/>
                </a:cubicBezTo>
                <a:cubicBezTo>
                  <a:pt x="289" y="282"/>
                  <a:pt x="286" y="279"/>
                  <a:pt x="282" y="276"/>
                </a:cubicBezTo>
                <a:cubicBezTo>
                  <a:pt x="278" y="273"/>
                  <a:pt x="271" y="270"/>
                  <a:pt x="261" y="266"/>
                </a:cubicBezTo>
                <a:cubicBezTo>
                  <a:pt x="250" y="262"/>
                  <a:pt x="250" y="262"/>
                  <a:pt x="250" y="262"/>
                </a:cubicBezTo>
                <a:cubicBezTo>
                  <a:pt x="247" y="260"/>
                  <a:pt x="244" y="259"/>
                  <a:pt x="243" y="257"/>
                </a:cubicBezTo>
                <a:cubicBezTo>
                  <a:pt x="241" y="256"/>
                  <a:pt x="240" y="254"/>
                  <a:pt x="240" y="252"/>
                </a:cubicBezTo>
                <a:cubicBezTo>
                  <a:pt x="240" y="247"/>
                  <a:pt x="244" y="245"/>
                  <a:pt x="250" y="244"/>
                </a:cubicBezTo>
                <a:cubicBezTo>
                  <a:pt x="250" y="244"/>
                  <a:pt x="253" y="243"/>
                  <a:pt x="256" y="243"/>
                </a:cubicBezTo>
                <a:cubicBezTo>
                  <a:pt x="259" y="243"/>
                  <a:pt x="261" y="243"/>
                  <a:pt x="261" y="243"/>
                </a:cubicBezTo>
                <a:cubicBezTo>
                  <a:pt x="269" y="244"/>
                  <a:pt x="277" y="246"/>
                  <a:pt x="285" y="249"/>
                </a:cubicBezTo>
                <a:cubicBezTo>
                  <a:pt x="292" y="231"/>
                  <a:pt x="292" y="231"/>
                  <a:pt x="292" y="231"/>
                </a:cubicBezTo>
                <a:cubicBezTo>
                  <a:pt x="283" y="227"/>
                  <a:pt x="272" y="225"/>
                  <a:pt x="261" y="224"/>
                </a:cubicBezTo>
                <a:cubicBezTo>
                  <a:pt x="261" y="213"/>
                  <a:pt x="261" y="213"/>
                  <a:pt x="261" y="213"/>
                </a:cubicBezTo>
                <a:cubicBezTo>
                  <a:pt x="250" y="213"/>
                  <a:pt x="250" y="213"/>
                  <a:pt x="250" y="213"/>
                </a:cubicBezTo>
                <a:cubicBezTo>
                  <a:pt x="250" y="225"/>
                  <a:pt x="250" y="225"/>
                  <a:pt x="250" y="225"/>
                </a:cubicBezTo>
                <a:cubicBezTo>
                  <a:pt x="240" y="226"/>
                  <a:pt x="232" y="229"/>
                  <a:pt x="226" y="233"/>
                </a:cubicBezTo>
                <a:cubicBezTo>
                  <a:pt x="220" y="238"/>
                  <a:pt x="217" y="244"/>
                  <a:pt x="217" y="252"/>
                </a:cubicBezTo>
                <a:cubicBezTo>
                  <a:pt x="217" y="259"/>
                  <a:pt x="219" y="264"/>
                  <a:pt x="223" y="269"/>
                </a:cubicBezTo>
                <a:cubicBezTo>
                  <a:pt x="228" y="274"/>
                  <a:pt x="235" y="278"/>
                  <a:pt x="245" y="282"/>
                </a:cubicBezTo>
                <a:cubicBezTo>
                  <a:pt x="250" y="284"/>
                  <a:pt x="250" y="284"/>
                  <a:pt x="250" y="284"/>
                </a:cubicBezTo>
                <a:cubicBezTo>
                  <a:pt x="261" y="288"/>
                  <a:pt x="261" y="288"/>
                  <a:pt x="261" y="288"/>
                </a:cubicBezTo>
                <a:cubicBezTo>
                  <a:pt x="264" y="290"/>
                  <a:pt x="267" y="291"/>
                  <a:pt x="268" y="293"/>
                </a:cubicBezTo>
                <a:cubicBezTo>
                  <a:pt x="270" y="294"/>
                  <a:pt x="271" y="296"/>
                  <a:pt x="271" y="298"/>
                </a:cubicBezTo>
                <a:cubicBezTo>
                  <a:pt x="271" y="303"/>
                  <a:pt x="268" y="306"/>
                  <a:pt x="261" y="307"/>
                </a:cubicBezTo>
                <a:cubicBezTo>
                  <a:pt x="261" y="307"/>
                  <a:pt x="258" y="308"/>
                  <a:pt x="256" y="308"/>
                </a:cubicBezTo>
                <a:cubicBezTo>
                  <a:pt x="253" y="308"/>
                  <a:pt x="250" y="308"/>
                  <a:pt x="250" y="308"/>
                </a:cubicBezTo>
                <a:cubicBezTo>
                  <a:pt x="245" y="307"/>
                  <a:pt x="240" y="306"/>
                  <a:pt x="233" y="305"/>
                </a:cubicBezTo>
                <a:cubicBezTo>
                  <a:pt x="227" y="303"/>
                  <a:pt x="222" y="301"/>
                  <a:pt x="217" y="299"/>
                </a:cubicBezTo>
                <a:cubicBezTo>
                  <a:pt x="217" y="319"/>
                  <a:pt x="217" y="319"/>
                  <a:pt x="217" y="319"/>
                </a:cubicBezTo>
                <a:cubicBezTo>
                  <a:pt x="227" y="323"/>
                  <a:pt x="238" y="325"/>
                  <a:pt x="250" y="326"/>
                </a:cubicBezTo>
                <a:cubicBezTo>
                  <a:pt x="250" y="341"/>
                  <a:pt x="250" y="341"/>
                  <a:pt x="250" y="341"/>
                </a:cubicBezTo>
                <a:cubicBezTo>
                  <a:pt x="261" y="341"/>
                  <a:pt x="261" y="341"/>
                  <a:pt x="261" y="341"/>
                </a:cubicBezTo>
                <a:cubicBezTo>
                  <a:pt x="261" y="325"/>
                  <a:pt x="261" y="325"/>
                  <a:pt x="261" y="325"/>
                </a:cubicBezTo>
                <a:cubicBezTo>
                  <a:pt x="271" y="324"/>
                  <a:pt x="279" y="321"/>
                  <a:pt x="285" y="316"/>
                </a:cubicBezTo>
                <a:cubicBezTo>
                  <a:pt x="291" y="312"/>
                  <a:pt x="294" y="305"/>
                  <a:pt x="294" y="29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72" y="379"/>
                </a:moveTo>
                <a:cubicBezTo>
                  <a:pt x="365" y="363"/>
                  <a:pt x="353" y="335"/>
                  <a:pt x="352" y="322"/>
                </a:cubicBezTo>
                <a:cubicBezTo>
                  <a:pt x="358" y="306"/>
                  <a:pt x="384" y="227"/>
                  <a:pt x="295" y="148"/>
                </a:cubicBezTo>
                <a:cubicBezTo>
                  <a:pt x="327" y="114"/>
                  <a:pt x="327" y="114"/>
                  <a:pt x="327" y="114"/>
                </a:cubicBezTo>
                <a:cubicBezTo>
                  <a:pt x="330" y="111"/>
                  <a:pt x="331" y="107"/>
                  <a:pt x="330" y="104"/>
                </a:cubicBezTo>
                <a:cubicBezTo>
                  <a:pt x="330" y="102"/>
                  <a:pt x="327" y="93"/>
                  <a:pt x="316" y="88"/>
                </a:cubicBezTo>
                <a:cubicBezTo>
                  <a:pt x="302" y="82"/>
                  <a:pt x="282" y="84"/>
                  <a:pt x="256" y="95"/>
                </a:cubicBezTo>
                <a:cubicBezTo>
                  <a:pt x="229" y="84"/>
                  <a:pt x="209" y="82"/>
                  <a:pt x="195" y="88"/>
                </a:cubicBezTo>
                <a:cubicBezTo>
                  <a:pt x="185" y="93"/>
                  <a:pt x="182" y="102"/>
                  <a:pt x="181" y="104"/>
                </a:cubicBezTo>
                <a:cubicBezTo>
                  <a:pt x="180" y="107"/>
                  <a:pt x="181" y="111"/>
                  <a:pt x="184" y="114"/>
                </a:cubicBezTo>
                <a:cubicBezTo>
                  <a:pt x="217" y="148"/>
                  <a:pt x="217" y="148"/>
                  <a:pt x="217" y="148"/>
                </a:cubicBezTo>
                <a:cubicBezTo>
                  <a:pt x="128" y="227"/>
                  <a:pt x="153" y="306"/>
                  <a:pt x="160" y="322"/>
                </a:cubicBezTo>
                <a:cubicBezTo>
                  <a:pt x="158" y="335"/>
                  <a:pt x="147" y="363"/>
                  <a:pt x="139" y="379"/>
                </a:cubicBezTo>
                <a:cubicBezTo>
                  <a:pt x="138" y="382"/>
                  <a:pt x="138" y="386"/>
                  <a:pt x="140" y="389"/>
                </a:cubicBezTo>
                <a:cubicBezTo>
                  <a:pt x="142" y="392"/>
                  <a:pt x="145" y="394"/>
                  <a:pt x="149" y="394"/>
                </a:cubicBezTo>
                <a:cubicBezTo>
                  <a:pt x="362" y="394"/>
                  <a:pt x="362" y="394"/>
                  <a:pt x="362" y="394"/>
                </a:cubicBezTo>
                <a:cubicBezTo>
                  <a:pt x="366" y="394"/>
                  <a:pt x="369" y="392"/>
                  <a:pt x="371" y="389"/>
                </a:cubicBezTo>
                <a:cubicBezTo>
                  <a:pt x="373" y="386"/>
                  <a:pt x="374" y="382"/>
                  <a:pt x="372" y="379"/>
                </a:cubicBezTo>
                <a:close/>
              </a:path>
            </a:pathLst>
          </a:custGeom>
          <a:solidFill>
            <a:srgbClr val="86BC2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2976;p35">
            <a:extLst>
              <a:ext uri="{FF2B5EF4-FFF2-40B4-BE49-F238E27FC236}">
                <a16:creationId xmlns:a16="http://schemas.microsoft.com/office/drawing/2014/main" id="{AAD0F7E4-EAE1-4AF1-A449-B693FDBCBDD4}"/>
              </a:ext>
            </a:extLst>
          </p:cNvPr>
          <p:cNvSpPr/>
          <p:nvPr/>
        </p:nvSpPr>
        <p:spPr>
          <a:xfrm>
            <a:off x="9023645" y="3189934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12" h="512" extrusionOk="0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16" y="266"/>
                </a:moveTo>
                <a:cubicBezTo>
                  <a:pt x="416" y="272"/>
                  <a:pt x="411" y="277"/>
                  <a:pt x="405" y="277"/>
                </a:cubicBezTo>
                <a:cubicBezTo>
                  <a:pt x="394" y="277"/>
                  <a:pt x="394" y="277"/>
                  <a:pt x="394" y="277"/>
                </a:cubicBezTo>
                <a:cubicBezTo>
                  <a:pt x="394" y="373"/>
                  <a:pt x="394" y="373"/>
                  <a:pt x="394" y="373"/>
                </a:cubicBezTo>
                <a:cubicBezTo>
                  <a:pt x="394" y="379"/>
                  <a:pt x="390" y="384"/>
                  <a:pt x="384" y="384"/>
                </a:cubicBezTo>
                <a:cubicBezTo>
                  <a:pt x="128" y="384"/>
                  <a:pt x="128" y="384"/>
                  <a:pt x="128" y="384"/>
                </a:cubicBezTo>
                <a:cubicBezTo>
                  <a:pt x="122" y="384"/>
                  <a:pt x="117" y="379"/>
                  <a:pt x="117" y="373"/>
                </a:cubicBezTo>
                <a:cubicBezTo>
                  <a:pt x="117" y="277"/>
                  <a:pt x="117" y="277"/>
                  <a:pt x="117" y="277"/>
                </a:cubicBezTo>
                <a:cubicBezTo>
                  <a:pt x="106" y="277"/>
                  <a:pt x="106" y="277"/>
                  <a:pt x="106" y="277"/>
                </a:cubicBezTo>
                <a:cubicBezTo>
                  <a:pt x="100" y="277"/>
                  <a:pt x="96" y="272"/>
                  <a:pt x="96" y="266"/>
                </a:cubicBezTo>
                <a:cubicBezTo>
                  <a:pt x="96" y="160"/>
                  <a:pt x="96" y="160"/>
                  <a:pt x="96" y="160"/>
                </a:cubicBezTo>
                <a:cubicBezTo>
                  <a:pt x="96" y="154"/>
                  <a:pt x="100" y="149"/>
                  <a:pt x="106" y="149"/>
                </a:cubicBezTo>
                <a:cubicBezTo>
                  <a:pt x="202" y="149"/>
                  <a:pt x="202" y="149"/>
                  <a:pt x="202" y="149"/>
                </a:cubicBezTo>
                <a:cubicBezTo>
                  <a:pt x="202" y="117"/>
                  <a:pt x="202" y="117"/>
                  <a:pt x="202" y="117"/>
                </a:cubicBezTo>
                <a:cubicBezTo>
                  <a:pt x="202" y="111"/>
                  <a:pt x="207" y="106"/>
                  <a:pt x="213" y="106"/>
                </a:cubicBezTo>
                <a:cubicBezTo>
                  <a:pt x="298" y="106"/>
                  <a:pt x="298" y="106"/>
                  <a:pt x="298" y="106"/>
                </a:cubicBezTo>
                <a:cubicBezTo>
                  <a:pt x="304" y="106"/>
                  <a:pt x="309" y="111"/>
                  <a:pt x="309" y="117"/>
                </a:cubicBezTo>
                <a:cubicBezTo>
                  <a:pt x="309" y="149"/>
                  <a:pt x="309" y="149"/>
                  <a:pt x="309" y="149"/>
                </a:cubicBezTo>
                <a:cubicBezTo>
                  <a:pt x="405" y="149"/>
                  <a:pt x="405" y="149"/>
                  <a:pt x="405" y="149"/>
                </a:cubicBezTo>
                <a:cubicBezTo>
                  <a:pt x="411" y="149"/>
                  <a:pt x="416" y="154"/>
                  <a:pt x="416" y="160"/>
                </a:cubicBezTo>
                <a:lnTo>
                  <a:pt x="416" y="266"/>
                </a:lnTo>
                <a:close/>
                <a:moveTo>
                  <a:pt x="330" y="277"/>
                </a:moveTo>
                <a:cubicBezTo>
                  <a:pt x="373" y="277"/>
                  <a:pt x="373" y="277"/>
                  <a:pt x="373" y="277"/>
                </a:cubicBezTo>
                <a:cubicBezTo>
                  <a:pt x="373" y="362"/>
                  <a:pt x="373" y="362"/>
                  <a:pt x="373" y="362"/>
                </a:cubicBezTo>
                <a:cubicBezTo>
                  <a:pt x="138" y="362"/>
                  <a:pt x="138" y="362"/>
                  <a:pt x="138" y="362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81" y="277"/>
                  <a:pt x="181" y="277"/>
                  <a:pt x="181" y="277"/>
                </a:cubicBezTo>
                <a:cubicBezTo>
                  <a:pt x="181" y="288"/>
                  <a:pt x="181" y="288"/>
                  <a:pt x="181" y="288"/>
                </a:cubicBezTo>
                <a:cubicBezTo>
                  <a:pt x="181" y="294"/>
                  <a:pt x="186" y="298"/>
                  <a:pt x="192" y="298"/>
                </a:cubicBezTo>
                <a:cubicBezTo>
                  <a:pt x="198" y="298"/>
                  <a:pt x="202" y="294"/>
                  <a:pt x="202" y="288"/>
                </a:cubicBezTo>
                <a:cubicBezTo>
                  <a:pt x="202" y="277"/>
                  <a:pt x="202" y="277"/>
                  <a:pt x="202" y="277"/>
                </a:cubicBezTo>
                <a:cubicBezTo>
                  <a:pt x="309" y="277"/>
                  <a:pt x="309" y="277"/>
                  <a:pt x="309" y="277"/>
                </a:cubicBezTo>
                <a:cubicBezTo>
                  <a:pt x="309" y="288"/>
                  <a:pt x="309" y="288"/>
                  <a:pt x="309" y="288"/>
                </a:cubicBezTo>
                <a:cubicBezTo>
                  <a:pt x="309" y="294"/>
                  <a:pt x="314" y="298"/>
                  <a:pt x="320" y="298"/>
                </a:cubicBezTo>
                <a:cubicBezTo>
                  <a:pt x="326" y="298"/>
                  <a:pt x="330" y="294"/>
                  <a:pt x="330" y="288"/>
                </a:cubicBezTo>
                <a:lnTo>
                  <a:pt x="330" y="277"/>
                </a:lnTo>
                <a:close/>
                <a:moveTo>
                  <a:pt x="288" y="149"/>
                </a:moveTo>
                <a:cubicBezTo>
                  <a:pt x="224" y="149"/>
                  <a:pt x="224" y="149"/>
                  <a:pt x="224" y="149"/>
                </a:cubicBezTo>
                <a:cubicBezTo>
                  <a:pt x="224" y="128"/>
                  <a:pt x="224" y="128"/>
                  <a:pt x="224" y="128"/>
                </a:cubicBezTo>
                <a:cubicBezTo>
                  <a:pt x="288" y="128"/>
                  <a:pt x="288" y="128"/>
                  <a:pt x="288" y="128"/>
                </a:cubicBezTo>
                <a:lnTo>
                  <a:pt x="288" y="149"/>
                </a:lnTo>
                <a:close/>
                <a:moveTo>
                  <a:pt x="117" y="170"/>
                </a:moveTo>
                <a:cubicBezTo>
                  <a:pt x="394" y="170"/>
                  <a:pt x="394" y="170"/>
                  <a:pt x="394" y="170"/>
                </a:cubicBezTo>
                <a:cubicBezTo>
                  <a:pt x="394" y="256"/>
                  <a:pt x="394" y="256"/>
                  <a:pt x="394" y="256"/>
                </a:cubicBezTo>
                <a:cubicBezTo>
                  <a:pt x="330" y="256"/>
                  <a:pt x="330" y="256"/>
                  <a:pt x="330" y="256"/>
                </a:cubicBezTo>
                <a:cubicBezTo>
                  <a:pt x="330" y="245"/>
                  <a:pt x="330" y="245"/>
                  <a:pt x="330" y="245"/>
                </a:cubicBezTo>
                <a:cubicBezTo>
                  <a:pt x="330" y="239"/>
                  <a:pt x="326" y="234"/>
                  <a:pt x="320" y="234"/>
                </a:cubicBezTo>
                <a:cubicBezTo>
                  <a:pt x="314" y="234"/>
                  <a:pt x="309" y="239"/>
                  <a:pt x="309" y="245"/>
                </a:cubicBezTo>
                <a:cubicBezTo>
                  <a:pt x="309" y="256"/>
                  <a:pt x="309" y="256"/>
                  <a:pt x="309" y="256"/>
                </a:cubicBezTo>
                <a:cubicBezTo>
                  <a:pt x="202" y="256"/>
                  <a:pt x="202" y="256"/>
                  <a:pt x="202" y="256"/>
                </a:cubicBezTo>
                <a:cubicBezTo>
                  <a:pt x="202" y="245"/>
                  <a:pt x="202" y="245"/>
                  <a:pt x="202" y="245"/>
                </a:cubicBezTo>
                <a:cubicBezTo>
                  <a:pt x="202" y="239"/>
                  <a:pt x="198" y="234"/>
                  <a:pt x="192" y="234"/>
                </a:cubicBezTo>
                <a:cubicBezTo>
                  <a:pt x="186" y="234"/>
                  <a:pt x="181" y="239"/>
                  <a:pt x="181" y="245"/>
                </a:cubicBezTo>
                <a:cubicBezTo>
                  <a:pt x="181" y="256"/>
                  <a:pt x="181" y="256"/>
                  <a:pt x="181" y="256"/>
                </a:cubicBezTo>
                <a:cubicBezTo>
                  <a:pt x="117" y="256"/>
                  <a:pt x="117" y="256"/>
                  <a:pt x="117" y="256"/>
                </a:cubicBezTo>
                <a:lnTo>
                  <a:pt x="117" y="170"/>
                </a:lnTo>
                <a:close/>
              </a:path>
            </a:pathLst>
          </a:custGeom>
          <a:solidFill>
            <a:srgbClr val="86BC2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2917;p35">
            <a:extLst>
              <a:ext uri="{FF2B5EF4-FFF2-40B4-BE49-F238E27FC236}">
                <a16:creationId xmlns:a16="http://schemas.microsoft.com/office/drawing/2014/main" id="{18033521-645C-4306-90E9-AF30CEBEC6A5}"/>
              </a:ext>
            </a:extLst>
          </p:cNvPr>
          <p:cNvSpPr/>
          <p:nvPr/>
        </p:nvSpPr>
        <p:spPr>
          <a:xfrm>
            <a:off x="9023645" y="3736388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12" h="512" extrusionOk="0">
                <a:moveTo>
                  <a:pt x="117" y="160"/>
                </a:moveTo>
                <a:cubicBezTo>
                  <a:pt x="266" y="160"/>
                  <a:pt x="266" y="160"/>
                  <a:pt x="266" y="160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181" y="245"/>
                  <a:pt x="181" y="245"/>
                  <a:pt x="181" y="245"/>
                </a:cubicBezTo>
                <a:cubicBezTo>
                  <a:pt x="178" y="245"/>
                  <a:pt x="175" y="246"/>
                  <a:pt x="173" y="248"/>
                </a:cubicBezTo>
                <a:cubicBezTo>
                  <a:pt x="149" y="273"/>
                  <a:pt x="149" y="273"/>
                  <a:pt x="149" y="273"/>
                </a:cubicBezTo>
                <a:cubicBezTo>
                  <a:pt x="149" y="256"/>
                  <a:pt x="149" y="256"/>
                  <a:pt x="149" y="256"/>
                </a:cubicBezTo>
                <a:cubicBezTo>
                  <a:pt x="149" y="250"/>
                  <a:pt x="144" y="245"/>
                  <a:pt x="138" y="245"/>
                </a:cubicBezTo>
                <a:cubicBezTo>
                  <a:pt x="117" y="245"/>
                  <a:pt x="117" y="245"/>
                  <a:pt x="117" y="245"/>
                </a:cubicBezTo>
                <a:lnTo>
                  <a:pt x="117" y="160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185" y="266"/>
                </a:moveTo>
                <a:cubicBezTo>
                  <a:pt x="277" y="266"/>
                  <a:pt x="277" y="266"/>
                  <a:pt x="277" y="266"/>
                </a:cubicBezTo>
                <a:cubicBezTo>
                  <a:pt x="283" y="266"/>
                  <a:pt x="288" y="262"/>
                  <a:pt x="288" y="256"/>
                </a:cubicBezTo>
                <a:cubicBezTo>
                  <a:pt x="288" y="149"/>
                  <a:pt x="288" y="149"/>
                  <a:pt x="288" y="149"/>
                </a:cubicBezTo>
                <a:cubicBezTo>
                  <a:pt x="288" y="143"/>
                  <a:pt x="283" y="138"/>
                  <a:pt x="277" y="138"/>
                </a:cubicBezTo>
                <a:cubicBezTo>
                  <a:pt x="106" y="138"/>
                  <a:pt x="106" y="138"/>
                  <a:pt x="106" y="138"/>
                </a:cubicBezTo>
                <a:cubicBezTo>
                  <a:pt x="100" y="138"/>
                  <a:pt x="96" y="143"/>
                  <a:pt x="96" y="149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96" y="262"/>
                  <a:pt x="100" y="266"/>
                  <a:pt x="106" y="266"/>
                </a:cubicBezTo>
                <a:cubicBezTo>
                  <a:pt x="128" y="266"/>
                  <a:pt x="128" y="266"/>
                  <a:pt x="128" y="266"/>
                </a:cubicBezTo>
                <a:cubicBezTo>
                  <a:pt x="128" y="298"/>
                  <a:pt x="128" y="298"/>
                  <a:pt x="128" y="298"/>
                </a:cubicBezTo>
                <a:cubicBezTo>
                  <a:pt x="128" y="303"/>
                  <a:pt x="130" y="307"/>
                  <a:pt x="134" y="308"/>
                </a:cubicBezTo>
                <a:cubicBezTo>
                  <a:pt x="136" y="309"/>
                  <a:pt x="137" y="309"/>
                  <a:pt x="138" y="309"/>
                </a:cubicBezTo>
                <a:cubicBezTo>
                  <a:pt x="141" y="309"/>
                  <a:pt x="144" y="308"/>
                  <a:pt x="146" y="306"/>
                </a:cubicBezTo>
                <a:lnTo>
                  <a:pt x="185" y="266"/>
                </a:lnTo>
                <a:close/>
                <a:moveTo>
                  <a:pt x="416" y="234"/>
                </a:moveTo>
                <a:cubicBezTo>
                  <a:pt x="416" y="228"/>
                  <a:pt x="411" y="224"/>
                  <a:pt x="405" y="224"/>
                </a:cubicBezTo>
                <a:cubicBezTo>
                  <a:pt x="320" y="224"/>
                  <a:pt x="320" y="224"/>
                  <a:pt x="320" y="224"/>
                </a:cubicBezTo>
                <a:cubicBezTo>
                  <a:pt x="314" y="224"/>
                  <a:pt x="309" y="228"/>
                  <a:pt x="309" y="234"/>
                </a:cubicBezTo>
                <a:cubicBezTo>
                  <a:pt x="309" y="240"/>
                  <a:pt x="314" y="245"/>
                  <a:pt x="320" y="245"/>
                </a:cubicBezTo>
                <a:cubicBezTo>
                  <a:pt x="394" y="245"/>
                  <a:pt x="394" y="245"/>
                  <a:pt x="394" y="245"/>
                </a:cubicBezTo>
                <a:cubicBezTo>
                  <a:pt x="394" y="352"/>
                  <a:pt x="394" y="352"/>
                  <a:pt x="394" y="352"/>
                </a:cubicBezTo>
                <a:cubicBezTo>
                  <a:pt x="362" y="352"/>
                  <a:pt x="362" y="352"/>
                  <a:pt x="362" y="352"/>
                </a:cubicBezTo>
                <a:cubicBezTo>
                  <a:pt x="356" y="352"/>
                  <a:pt x="352" y="356"/>
                  <a:pt x="352" y="362"/>
                </a:cubicBezTo>
                <a:cubicBezTo>
                  <a:pt x="352" y="379"/>
                  <a:pt x="352" y="379"/>
                  <a:pt x="352" y="379"/>
                </a:cubicBezTo>
                <a:cubicBezTo>
                  <a:pt x="327" y="355"/>
                  <a:pt x="327" y="355"/>
                  <a:pt x="327" y="355"/>
                </a:cubicBezTo>
                <a:cubicBezTo>
                  <a:pt x="325" y="353"/>
                  <a:pt x="322" y="352"/>
                  <a:pt x="320" y="352"/>
                </a:cubicBezTo>
                <a:cubicBezTo>
                  <a:pt x="245" y="352"/>
                  <a:pt x="245" y="352"/>
                  <a:pt x="245" y="352"/>
                </a:cubicBezTo>
                <a:cubicBezTo>
                  <a:pt x="245" y="298"/>
                  <a:pt x="245" y="298"/>
                  <a:pt x="245" y="298"/>
                </a:cubicBezTo>
                <a:cubicBezTo>
                  <a:pt x="245" y="292"/>
                  <a:pt x="240" y="288"/>
                  <a:pt x="234" y="288"/>
                </a:cubicBezTo>
                <a:cubicBezTo>
                  <a:pt x="228" y="288"/>
                  <a:pt x="224" y="292"/>
                  <a:pt x="224" y="298"/>
                </a:cubicBezTo>
                <a:cubicBezTo>
                  <a:pt x="224" y="362"/>
                  <a:pt x="224" y="362"/>
                  <a:pt x="224" y="362"/>
                </a:cubicBezTo>
                <a:cubicBezTo>
                  <a:pt x="224" y="368"/>
                  <a:pt x="228" y="373"/>
                  <a:pt x="234" y="373"/>
                </a:cubicBezTo>
                <a:cubicBezTo>
                  <a:pt x="315" y="373"/>
                  <a:pt x="315" y="373"/>
                  <a:pt x="315" y="373"/>
                </a:cubicBezTo>
                <a:cubicBezTo>
                  <a:pt x="355" y="413"/>
                  <a:pt x="355" y="413"/>
                  <a:pt x="355" y="413"/>
                </a:cubicBezTo>
                <a:cubicBezTo>
                  <a:pt x="357" y="415"/>
                  <a:pt x="360" y="416"/>
                  <a:pt x="362" y="416"/>
                </a:cubicBezTo>
                <a:cubicBezTo>
                  <a:pt x="364" y="416"/>
                  <a:pt x="365" y="415"/>
                  <a:pt x="366" y="415"/>
                </a:cubicBezTo>
                <a:cubicBezTo>
                  <a:pt x="370" y="413"/>
                  <a:pt x="373" y="409"/>
                  <a:pt x="373" y="405"/>
                </a:cubicBezTo>
                <a:cubicBezTo>
                  <a:pt x="373" y="373"/>
                  <a:pt x="373" y="373"/>
                  <a:pt x="373" y="373"/>
                </a:cubicBezTo>
                <a:cubicBezTo>
                  <a:pt x="405" y="373"/>
                  <a:pt x="405" y="373"/>
                  <a:pt x="405" y="373"/>
                </a:cubicBezTo>
                <a:cubicBezTo>
                  <a:pt x="411" y="373"/>
                  <a:pt x="416" y="368"/>
                  <a:pt x="416" y="362"/>
                </a:cubicBezTo>
                <a:lnTo>
                  <a:pt x="416" y="234"/>
                </a:lnTo>
                <a:close/>
              </a:path>
            </a:pathLst>
          </a:custGeom>
          <a:solidFill>
            <a:srgbClr val="86BC2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Hexagon 92">
            <a:extLst>
              <a:ext uri="{FF2B5EF4-FFF2-40B4-BE49-F238E27FC236}">
                <a16:creationId xmlns:a16="http://schemas.microsoft.com/office/drawing/2014/main" id="{2BF33F9E-FACF-41AB-95F1-6B77E06DDFC1}"/>
              </a:ext>
            </a:extLst>
          </p:cNvPr>
          <p:cNvSpPr/>
          <p:nvPr/>
        </p:nvSpPr>
        <p:spPr bwMode="gray">
          <a:xfrm rot="16200000">
            <a:off x="3222109" y="4193831"/>
            <a:ext cx="828767" cy="758702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3" name="TextBox 93">
            <a:extLst>
              <a:ext uri="{FF2B5EF4-FFF2-40B4-BE49-F238E27FC236}">
                <a16:creationId xmlns:a16="http://schemas.microsoft.com/office/drawing/2014/main" id="{04D8D8E8-0DF4-49DD-8612-DC1E4A0860CC}"/>
              </a:ext>
            </a:extLst>
          </p:cNvPr>
          <p:cNvSpPr txBox="1"/>
          <p:nvPr/>
        </p:nvSpPr>
        <p:spPr>
          <a:xfrm>
            <a:off x="4193304" y="4331003"/>
            <a:ext cx="175361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pt-BR" sz="1600" b="1" dirty="0">
                <a:solidFill>
                  <a:srgbClr val="313131"/>
                </a:solidFill>
              </a:rPr>
              <a:t>Prestação de Contas</a:t>
            </a:r>
          </a:p>
          <a:p>
            <a:pPr marL="171450" indent="-1714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pt-BR" sz="1200" b="1" dirty="0">
                <a:solidFill>
                  <a:srgbClr val="313131"/>
                </a:solidFill>
              </a:rPr>
              <a:t>Órgãos de controle</a:t>
            </a:r>
          </a:p>
        </p:txBody>
      </p:sp>
      <p:grpSp>
        <p:nvGrpSpPr>
          <p:cNvPr id="74" name="Google Shape;2945;p35">
            <a:extLst>
              <a:ext uri="{FF2B5EF4-FFF2-40B4-BE49-F238E27FC236}">
                <a16:creationId xmlns:a16="http://schemas.microsoft.com/office/drawing/2014/main" id="{8A2E7AA0-8856-4975-9E96-0F4E078AE3E1}"/>
              </a:ext>
            </a:extLst>
          </p:cNvPr>
          <p:cNvGrpSpPr/>
          <p:nvPr/>
        </p:nvGrpSpPr>
        <p:grpSpPr>
          <a:xfrm>
            <a:off x="3363286" y="4359418"/>
            <a:ext cx="511881" cy="441797"/>
            <a:chOff x="5009" y="6"/>
            <a:chExt cx="340" cy="340"/>
          </a:xfrm>
          <a:solidFill>
            <a:schemeClr val="tx1"/>
          </a:solidFill>
        </p:grpSpPr>
        <p:sp>
          <p:nvSpPr>
            <p:cNvPr id="75" name="Google Shape;2946;p35">
              <a:extLst>
                <a:ext uri="{FF2B5EF4-FFF2-40B4-BE49-F238E27FC236}">
                  <a16:creationId xmlns:a16="http://schemas.microsoft.com/office/drawing/2014/main" id="{053F1215-6EE0-4E45-9101-847A65812429}"/>
                </a:ext>
              </a:extLst>
            </p:cNvPr>
            <p:cNvSpPr/>
            <p:nvPr/>
          </p:nvSpPr>
          <p:spPr>
            <a:xfrm>
              <a:off x="5009" y="6"/>
              <a:ext cx="340" cy="340"/>
            </a:xfrm>
            <a:custGeom>
              <a:avLst/>
              <a:gdLst/>
              <a:ahLst/>
              <a:cxnLst/>
              <a:rect l="l" t="t" r="r" b="b"/>
              <a:pathLst>
                <a:path w="512" h="512" extrusionOk="0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2947;p35">
              <a:extLst>
                <a:ext uri="{FF2B5EF4-FFF2-40B4-BE49-F238E27FC236}">
                  <a16:creationId xmlns:a16="http://schemas.microsoft.com/office/drawing/2014/main" id="{93ABEF28-A507-4BFA-AF27-3FD13838A44B}"/>
                </a:ext>
              </a:extLst>
            </p:cNvPr>
            <p:cNvSpPr/>
            <p:nvPr/>
          </p:nvSpPr>
          <p:spPr>
            <a:xfrm>
              <a:off x="5073" y="98"/>
              <a:ext cx="212" cy="156"/>
            </a:xfrm>
            <a:custGeom>
              <a:avLst/>
              <a:gdLst/>
              <a:ahLst/>
              <a:cxnLst/>
              <a:rect l="l" t="t" r="r" b="b"/>
              <a:pathLst>
                <a:path w="320" h="235" extrusionOk="0">
                  <a:moveTo>
                    <a:pt x="10" y="235"/>
                  </a:moveTo>
                  <a:cubicBezTo>
                    <a:pt x="10" y="235"/>
                    <a:pt x="10" y="235"/>
                    <a:pt x="10" y="235"/>
                  </a:cubicBezTo>
                  <a:cubicBezTo>
                    <a:pt x="8" y="235"/>
                    <a:pt x="6" y="234"/>
                    <a:pt x="4" y="233"/>
                  </a:cubicBezTo>
                  <a:cubicBezTo>
                    <a:pt x="4" y="232"/>
                    <a:pt x="3" y="232"/>
                    <a:pt x="2" y="231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1" y="229"/>
                    <a:pt x="0" y="227"/>
                    <a:pt x="0" y="22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7" y="0"/>
                    <a:pt x="80" y="1"/>
                    <a:pt x="82" y="3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266" y="22"/>
                    <a:pt x="266" y="22"/>
                    <a:pt x="266" y="22"/>
                  </a:cubicBezTo>
                  <a:cubicBezTo>
                    <a:pt x="272" y="22"/>
                    <a:pt x="277" y="26"/>
                    <a:pt x="277" y="32"/>
                  </a:cubicBezTo>
                  <a:cubicBezTo>
                    <a:pt x="277" y="64"/>
                    <a:pt x="277" y="64"/>
                    <a:pt x="277" y="64"/>
                  </a:cubicBezTo>
                  <a:cubicBezTo>
                    <a:pt x="309" y="64"/>
                    <a:pt x="309" y="64"/>
                    <a:pt x="309" y="64"/>
                  </a:cubicBezTo>
                  <a:cubicBezTo>
                    <a:pt x="312" y="64"/>
                    <a:pt x="316" y="66"/>
                    <a:pt x="318" y="69"/>
                  </a:cubicBezTo>
                  <a:cubicBezTo>
                    <a:pt x="320" y="71"/>
                    <a:pt x="320" y="75"/>
                    <a:pt x="319" y="78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5" y="232"/>
                    <a:pt x="271" y="235"/>
                    <a:pt x="266" y="235"/>
                  </a:cubicBezTo>
                  <a:cubicBezTo>
                    <a:pt x="10" y="235"/>
                    <a:pt x="10" y="235"/>
                    <a:pt x="10" y="235"/>
                  </a:cubicBezTo>
                  <a:cubicBezTo>
                    <a:pt x="10" y="235"/>
                    <a:pt x="10" y="235"/>
                    <a:pt x="10" y="235"/>
                  </a:cubicBezTo>
                  <a:close/>
                  <a:moveTo>
                    <a:pt x="25" y="214"/>
                  </a:moveTo>
                  <a:cubicBezTo>
                    <a:pt x="258" y="214"/>
                    <a:pt x="258" y="214"/>
                    <a:pt x="258" y="214"/>
                  </a:cubicBezTo>
                  <a:cubicBezTo>
                    <a:pt x="295" y="86"/>
                    <a:pt x="295" y="86"/>
                    <a:pt x="295" y="86"/>
                  </a:cubicBezTo>
                  <a:cubicBezTo>
                    <a:pt x="71" y="86"/>
                    <a:pt x="71" y="86"/>
                    <a:pt x="71" y="86"/>
                  </a:cubicBezTo>
                  <a:lnTo>
                    <a:pt x="25" y="214"/>
                  </a:lnTo>
                  <a:close/>
                  <a:moveTo>
                    <a:pt x="21" y="22"/>
                  </a:moveTo>
                  <a:cubicBezTo>
                    <a:pt x="21" y="163"/>
                    <a:pt x="21" y="163"/>
                    <a:pt x="21" y="163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5" y="67"/>
                    <a:pt x="59" y="64"/>
                    <a:pt x="64" y="64"/>
                  </a:cubicBezTo>
                  <a:cubicBezTo>
                    <a:pt x="256" y="64"/>
                    <a:pt x="256" y="64"/>
                    <a:pt x="256" y="64"/>
                  </a:cubicBezTo>
                  <a:cubicBezTo>
                    <a:pt x="256" y="43"/>
                    <a:pt x="256" y="43"/>
                    <a:pt x="256" y="43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3" y="43"/>
                    <a:pt x="90" y="42"/>
                    <a:pt x="88" y="40"/>
                  </a:cubicBezTo>
                  <a:cubicBezTo>
                    <a:pt x="70" y="22"/>
                    <a:pt x="70" y="22"/>
                    <a:pt x="70" y="22"/>
                  </a:cubicBezTo>
                  <a:lnTo>
                    <a:pt x="21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" name="Hexagon 94">
            <a:extLst>
              <a:ext uri="{FF2B5EF4-FFF2-40B4-BE49-F238E27FC236}">
                <a16:creationId xmlns:a16="http://schemas.microsoft.com/office/drawing/2014/main" id="{09645022-CD7C-4AF9-B1CD-0B98A9C9308D}"/>
              </a:ext>
            </a:extLst>
          </p:cNvPr>
          <p:cNvSpPr/>
          <p:nvPr/>
        </p:nvSpPr>
        <p:spPr bwMode="gray">
          <a:xfrm rot="16200000">
            <a:off x="3256272" y="5116115"/>
            <a:ext cx="776710" cy="758701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9" name="TextBox 95">
            <a:extLst>
              <a:ext uri="{FF2B5EF4-FFF2-40B4-BE49-F238E27FC236}">
                <a16:creationId xmlns:a16="http://schemas.microsoft.com/office/drawing/2014/main" id="{39BEA45F-3BCE-47A2-AEB9-970542BCD788}"/>
              </a:ext>
            </a:extLst>
          </p:cNvPr>
          <p:cNvSpPr txBox="1"/>
          <p:nvPr/>
        </p:nvSpPr>
        <p:spPr>
          <a:xfrm>
            <a:off x="4193307" y="5282123"/>
            <a:ext cx="1555821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pt-BR" sz="1600" b="1" dirty="0">
                <a:solidFill>
                  <a:srgbClr val="313131"/>
                </a:solidFill>
              </a:rPr>
              <a:t>Transparência</a:t>
            </a:r>
          </a:p>
          <a:p>
            <a:pPr marL="285750" indent="-2857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pt-BR" sz="1200" b="1" dirty="0">
                <a:solidFill>
                  <a:srgbClr val="313131"/>
                </a:solidFill>
              </a:rPr>
              <a:t>Consulta e audiências públicas</a:t>
            </a:r>
          </a:p>
        </p:txBody>
      </p:sp>
      <p:grpSp>
        <p:nvGrpSpPr>
          <p:cNvPr id="80" name="Google Shape;2444;p33">
            <a:extLst>
              <a:ext uri="{FF2B5EF4-FFF2-40B4-BE49-F238E27FC236}">
                <a16:creationId xmlns:a16="http://schemas.microsoft.com/office/drawing/2014/main" id="{31A2A5C6-2266-4AA7-9B64-1E50C76C8C6B}"/>
              </a:ext>
            </a:extLst>
          </p:cNvPr>
          <p:cNvGrpSpPr/>
          <p:nvPr/>
        </p:nvGrpSpPr>
        <p:grpSpPr>
          <a:xfrm>
            <a:off x="3371420" y="5244341"/>
            <a:ext cx="511881" cy="434166"/>
            <a:chOff x="1157" y="771"/>
            <a:chExt cx="340" cy="340"/>
          </a:xfrm>
          <a:solidFill>
            <a:schemeClr val="tx1"/>
          </a:solidFill>
        </p:grpSpPr>
        <p:sp>
          <p:nvSpPr>
            <p:cNvPr id="81" name="Google Shape;2445;p33">
              <a:extLst>
                <a:ext uri="{FF2B5EF4-FFF2-40B4-BE49-F238E27FC236}">
                  <a16:creationId xmlns:a16="http://schemas.microsoft.com/office/drawing/2014/main" id="{A0CF96BE-D2EF-49FA-A629-A57FF78B2CAF}"/>
                </a:ext>
              </a:extLst>
            </p:cNvPr>
            <p:cNvSpPr/>
            <p:nvPr/>
          </p:nvSpPr>
          <p:spPr>
            <a:xfrm>
              <a:off x="1249" y="835"/>
              <a:ext cx="156" cy="212"/>
            </a:xfrm>
            <a:custGeom>
              <a:avLst/>
              <a:gdLst/>
              <a:ahLst/>
              <a:cxnLst/>
              <a:rect l="l" t="t" r="r" b="b"/>
              <a:pathLst>
                <a:path w="235" h="320" extrusionOk="0">
                  <a:moveTo>
                    <a:pt x="224" y="106"/>
                  </a:moveTo>
                  <a:cubicBezTo>
                    <a:pt x="214" y="106"/>
                    <a:pt x="214" y="106"/>
                    <a:pt x="214" y="106"/>
                  </a:cubicBezTo>
                  <a:cubicBezTo>
                    <a:pt x="214" y="32"/>
                    <a:pt x="214" y="32"/>
                    <a:pt x="214" y="32"/>
                  </a:cubicBezTo>
                  <a:cubicBezTo>
                    <a:pt x="214" y="26"/>
                    <a:pt x="209" y="21"/>
                    <a:pt x="203" y="21"/>
                  </a:cubicBezTo>
                  <a:cubicBezTo>
                    <a:pt x="171" y="21"/>
                    <a:pt x="171" y="21"/>
                    <a:pt x="171" y="21"/>
                  </a:cubicBezTo>
                  <a:cubicBezTo>
                    <a:pt x="171" y="10"/>
                    <a:pt x="171" y="10"/>
                    <a:pt x="171" y="10"/>
                  </a:cubicBezTo>
                  <a:cubicBezTo>
                    <a:pt x="171" y="4"/>
                    <a:pt x="166" y="0"/>
                    <a:pt x="160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8" y="0"/>
                    <a:pt x="43" y="4"/>
                    <a:pt x="43" y="10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5" y="21"/>
                    <a:pt x="0" y="26"/>
                    <a:pt x="0" y="32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0" y="315"/>
                    <a:pt x="5" y="320"/>
                    <a:pt x="11" y="320"/>
                  </a:cubicBezTo>
                  <a:cubicBezTo>
                    <a:pt x="224" y="320"/>
                    <a:pt x="224" y="320"/>
                    <a:pt x="224" y="320"/>
                  </a:cubicBezTo>
                  <a:cubicBezTo>
                    <a:pt x="230" y="320"/>
                    <a:pt x="235" y="315"/>
                    <a:pt x="235" y="309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5" y="111"/>
                    <a:pt x="230" y="106"/>
                    <a:pt x="224" y="106"/>
                  </a:cubicBezTo>
                  <a:close/>
                  <a:moveTo>
                    <a:pt x="150" y="21"/>
                  </a:moveTo>
                  <a:cubicBezTo>
                    <a:pt x="150" y="42"/>
                    <a:pt x="150" y="42"/>
                    <a:pt x="150" y="42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21"/>
                    <a:pt x="64" y="21"/>
                    <a:pt x="64" y="21"/>
                  </a:cubicBezTo>
                  <a:lnTo>
                    <a:pt x="150" y="21"/>
                  </a:lnTo>
                  <a:close/>
                  <a:moveTo>
                    <a:pt x="22" y="42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9"/>
                    <a:pt x="48" y="64"/>
                    <a:pt x="54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66" y="64"/>
                    <a:pt x="171" y="59"/>
                    <a:pt x="171" y="53"/>
                  </a:cubicBezTo>
                  <a:cubicBezTo>
                    <a:pt x="171" y="42"/>
                    <a:pt x="171" y="42"/>
                    <a:pt x="171" y="42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106"/>
                    <a:pt x="192" y="106"/>
                    <a:pt x="192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69" y="106"/>
                    <a:pt x="64" y="111"/>
                    <a:pt x="64" y="117"/>
                  </a:cubicBezTo>
                  <a:cubicBezTo>
                    <a:pt x="64" y="298"/>
                    <a:pt x="64" y="298"/>
                    <a:pt x="64" y="298"/>
                  </a:cubicBezTo>
                  <a:cubicBezTo>
                    <a:pt x="22" y="298"/>
                    <a:pt x="22" y="298"/>
                    <a:pt x="22" y="298"/>
                  </a:cubicBezTo>
                  <a:lnTo>
                    <a:pt x="22" y="42"/>
                  </a:lnTo>
                  <a:close/>
                  <a:moveTo>
                    <a:pt x="214" y="298"/>
                  </a:moveTo>
                  <a:cubicBezTo>
                    <a:pt x="86" y="298"/>
                    <a:pt x="86" y="298"/>
                    <a:pt x="86" y="298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214" y="128"/>
                    <a:pt x="214" y="128"/>
                    <a:pt x="214" y="128"/>
                  </a:cubicBezTo>
                  <a:lnTo>
                    <a:pt x="214" y="2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446;p33">
              <a:extLst>
                <a:ext uri="{FF2B5EF4-FFF2-40B4-BE49-F238E27FC236}">
                  <a16:creationId xmlns:a16="http://schemas.microsoft.com/office/drawing/2014/main" id="{B9D14CCB-FCE3-4AFA-8E07-04DF174F5792}"/>
                </a:ext>
              </a:extLst>
            </p:cNvPr>
            <p:cNvSpPr/>
            <p:nvPr/>
          </p:nvSpPr>
          <p:spPr>
            <a:xfrm>
              <a:off x="1320" y="941"/>
              <a:ext cx="56" cy="14"/>
            </a:xfrm>
            <a:custGeom>
              <a:avLst/>
              <a:gdLst/>
              <a:ahLst/>
              <a:cxnLst/>
              <a:rect l="l" t="t" r="r" b="b"/>
              <a:pathLst>
                <a:path w="85" h="21" extrusionOk="0">
                  <a:moveTo>
                    <a:pt x="7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81" y="21"/>
                    <a:pt x="85" y="16"/>
                    <a:pt x="85" y="10"/>
                  </a:cubicBezTo>
                  <a:cubicBezTo>
                    <a:pt x="85" y="4"/>
                    <a:pt x="81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447;p33">
              <a:extLst>
                <a:ext uri="{FF2B5EF4-FFF2-40B4-BE49-F238E27FC236}">
                  <a16:creationId xmlns:a16="http://schemas.microsoft.com/office/drawing/2014/main" id="{1258F3A5-6051-412B-B98B-1EC8099B8FA3}"/>
                </a:ext>
              </a:extLst>
            </p:cNvPr>
            <p:cNvSpPr/>
            <p:nvPr/>
          </p:nvSpPr>
          <p:spPr>
            <a:xfrm>
              <a:off x="1320" y="969"/>
              <a:ext cx="56" cy="14"/>
            </a:xfrm>
            <a:custGeom>
              <a:avLst/>
              <a:gdLst/>
              <a:ahLst/>
              <a:cxnLst/>
              <a:rect l="l" t="t" r="r" b="b"/>
              <a:pathLst>
                <a:path w="85" h="22" extrusionOk="0">
                  <a:moveTo>
                    <a:pt x="7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81" y="22"/>
                    <a:pt x="85" y="17"/>
                    <a:pt x="85" y="11"/>
                  </a:cubicBezTo>
                  <a:cubicBezTo>
                    <a:pt x="85" y="5"/>
                    <a:pt x="81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448;p33">
              <a:extLst>
                <a:ext uri="{FF2B5EF4-FFF2-40B4-BE49-F238E27FC236}">
                  <a16:creationId xmlns:a16="http://schemas.microsoft.com/office/drawing/2014/main" id="{5071C2ED-CCD1-4F79-BA84-990C19B80168}"/>
                </a:ext>
              </a:extLst>
            </p:cNvPr>
            <p:cNvSpPr/>
            <p:nvPr/>
          </p:nvSpPr>
          <p:spPr>
            <a:xfrm>
              <a:off x="1320" y="997"/>
              <a:ext cx="56" cy="14"/>
            </a:xfrm>
            <a:custGeom>
              <a:avLst/>
              <a:gdLst/>
              <a:ahLst/>
              <a:cxnLst/>
              <a:rect l="l" t="t" r="r" b="b"/>
              <a:pathLst>
                <a:path w="85" h="21" extrusionOk="0">
                  <a:moveTo>
                    <a:pt x="7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1"/>
                    <a:pt x="11" y="21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81" y="21"/>
                    <a:pt x="85" y="17"/>
                    <a:pt x="85" y="11"/>
                  </a:cubicBezTo>
                  <a:cubicBezTo>
                    <a:pt x="85" y="5"/>
                    <a:pt x="81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2449;p33">
              <a:extLst>
                <a:ext uri="{FF2B5EF4-FFF2-40B4-BE49-F238E27FC236}">
                  <a16:creationId xmlns:a16="http://schemas.microsoft.com/office/drawing/2014/main" id="{F1A92F3A-2303-4B72-BED2-A4B1B88B0E6D}"/>
                </a:ext>
              </a:extLst>
            </p:cNvPr>
            <p:cNvSpPr/>
            <p:nvPr/>
          </p:nvSpPr>
          <p:spPr>
            <a:xfrm>
              <a:off x="1157" y="771"/>
              <a:ext cx="340" cy="340"/>
            </a:xfrm>
            <a:custGeom>
              <a:avLst/>
              <a:gdLst/>
              <a:ahLst/>
              <a:cxnLst/>
              <a:rect l="l" t="t" r="r" b="b"/>
              <a:pathLst>
                <a:path w="512" h="512" extrusionOk="0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Rectangle 38"/>
          <p:cNvSpPr/>
          <p:nvPr/>
        </p:nvSpPr>
        <p:spPr>
          <a:xfrm>
            <a:off x="3935227" y="2903934"/>
            <a:ext cx="2064082" cy="5762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rIns="0" rtlCol="0" anchor="ctr"/>
          <a:lstStyle/>
          <a:p>
            <a:pPr marL="0" lvl="2" defTabSz="914400" hangingPunct="0">
              <a:defRPr/>
            </a:pPr>
            <a:r>
              <a:rPr lang="pt-BR" sz="1400" b="1" kern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Agente de </a:t>
            </a:r>
          </a:p>
          <a:p>
            <a:pPr marL="0" lvl="2" defTabSz="914400" hangingPunct="0">
              <a:defRPr/>
            </a:pPr>
            <a:r>
              <a:rPr lang="pt-BR" sz="1400" b="1" kern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Conformidade</a:t>
            </a:r>
          </a:p>
        </p:txBody>
      </p:sp>
      <p:sp>
        <p:nvSpPr>
          <p:cNvPr id="89" name="Rectangle 38"/>
          <p:cNvSpPr/>
          <p:nvPr/>
        </p:nvSpPr>
        <p:spPr>
          <a:xfrm>
            <a:off x="3948167" y="3500810"/>
            <a:ext cx="2051141" cy="5762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rIns="0" rtlCol="0" anchor="ctr"/>
          <a:lstStyle/>
          <a:p>
            <a:pPr marL="0" lvl="2" defTabSz="914400" hangingPunct="0">
              <a:defRPr/>
            </a:pPr>
            <a:r>
              <a:rPr lang="pt-BR" sz="1400" b="1" kern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Validação da </a:t>
            </a:r>
          </a:p>
          <a:p>
            <a:pPr marL="0" lvl="2" defTabSz="914400" hangingPunct="0">
              <a:defRPr/>
            </a:pPr>
            <a:r>
              <a:rPr lang="pt-BR" sz="1400" b="1" kern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Profundidade Técnica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414931" y="3549309"/>
            <a:ext cx="389963" cy="396140"/>
            <a:chOff x="3185692" y="4229128"/>
            <a:chExt cx="461971" cy="496016"/>
          </a:xfrm>
        </p:grpSpPr>
        <p:sp>
          <p:nvSpPr>
            <p:cNvPr id="90" name="Oval 29">
              <a:extLst>
                <a:ext uri="{FF2B5EF4-FFF2-40B4-BE49-F238E27FC236}">
                  <a16:creationId xmlns:a16="http://schemas.microsoft.com/office/drawing/2014/main" id="{FAA1FC90-6ECA-47D1-BAA6-5FE7850601E5}"/>
                </a:ext>
              </a:extLst>
            </p:cNvPr>
            <p:cNvSpPr/>
            <p:nvPr/>
          </p:nvSpPr>
          <p:spPr>
            <a:xfrm>
              <a:off x="3185692" y="4229128"/>
              <a:ext cx="461971" cy="496016"/>
            </a:xfrm>
            <a:prstGeom prst="ellipse">
              <a:avLst/>
            </a:prstGeom>
            <a:solidFill>
              <a:srgbClr val="1E428B"/>
            </a:solidFill>
            <a:ln w="5715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5B32E"/>
                </a:solidFill>
                <a:effectLst/>
                <a:uLnTx/>
                <a:uFillTx/>
                <a:latin typeface="Wingdings 2" panose="05020102010507070707" pitchFamily="18" charset="2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91" name="Forma em L 90">
              <a:extLst>
                <a:ext uri="{FF2B5EF4-FFF2-40B4-BE49-F238E27FC236}">
                  <a16:creationId xmlns:a16="http://schemas.microsoft.com/office/drawing/2014/main" id="{491C1A5D-B30E-48A8-954E-A376EF3A75BA}"/>
                </a:ext>
              </a:extLst>
            </p:cNvPr>
            <p:cNvSpPr/>
            <p:nvPr/>
          </p:nvSpPr>
          <p:spPr>
            <a:xfrm rot="18879096">
              <a:off x="3269606" y="4367462"/>
              <a:ext cx="310853" cy="185525"/>
            </a:xfrm>
            <a:prstGeom prst="corne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93" name="Imagem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68" y="2511941"/>
            <a:ext cx="1418395" cy="289176"/>
          </a:xfrm>
          <a:prstGeom prst="rect">
            <a:avLst/>
          </a:prstGeom>
        </p:spPr>
      </p:pic>
      <p:pic>
        <p:nvPicPr>
          <p:cNvPr id="94" name="Imagem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642" y="2764397"/>
            <a:ext cx="822539" cy="756671"/>
          </a:xfrm>
          <a:prstGeom prst="rect">
            <a:avLst/>
          </a:prstGeom>
        </p:spPr>
      </p:pic>
      <p:pic>
        <p:nvPicPr>
          <p:cNvPr id="95" name="Imagem 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699" y="2967176"/>
            <a:ext cx="1122011" cy="328062"/>
          </a:xfrm>
          <a:prstGeom prst="rect">
            <a:avLst/>
          </a:prstGeom>
        </p:spPr>
      </p:pic>
      <p:sp>
        <p:nvSpPr>
          <p:cNvPr id="99" name="Rectangle 37">
            <a:extLst>
              <a:ext uri="{FF2B5EF4-FFF2-40B4-BE49-F238E27FC236}">
                <a16:creationId xmlns:a16="http://schemas.microsoft.com/office/drawing/2014/main" id="{A6622D1B-B07B-4FB8-876F-E536B9094AB1}"/>
              </a:ext>
            </a:extLst>
          </p:cNvPr>
          <p:cNvSpPr/>
          <p:nvPr/>
        </p:nvSpPr>
        <p:spPr>
          <a:xfrm>
            <a:off x="6597907" y="4601162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Serviço 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0" name="TextBox 59">
            <a:extLst>
              <a:ext uri="{FF2B5EF4-FFF2-40B4-BE49-F238E27FC236}">
                <a16:creationId xmlns:a16="http://schemas.microsoft.com/office/drawing/2014/main" id="{466BBD78-F56D-4751-840C-4D84EC93F16A}"/>
              </a:ext>
            </a:extLst>
          </p:cNvPr>
          <p:cNvSpPr txBox="1"/>
          <p:nvPr/>
        </p:nvSpPr>
        <p:spPr>
          <a:xfrm>
            <a:off x="9492759" y="4580661"/>
            <a:ext cx="2652597" cy="2019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pt-BR" sz="1200" b="1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Estudos de Concessão:</a:t>
            </a:r>
          </a:p>
          <a:p>
            <a:pPr>
              <a:lnSpc>
                <a:spcPct val="120000"/>
              </a:lnSpc>
              <a:spcBef>
                <a:spcPts val="600"/>
              </a:spcBef>
              <a:buSzPct val="100000"/>
            </a:pPr>
            <a:r>
              <a:rPr lang="pt-BR" sz="1200" b="1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Aval. técnico-operacional; Estudo </a:t>
            </a:r>
            <a:r>
              <a:rPr lang="pt-BR" sz="1200" b="1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</a:t>
            </a:r>
            <a:r>
              <a:rPr lang="pt-BR" sz="1200" b="1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-viabilidade; Análise sistema de mobilidade; Proposição parâmetros regulatórios; Estudo demanda; Estudo técnico-operacional (</a:t>
            </a:r>
            <a:r>
              <a:rPr lang="pt-BR" sz="1200" b="1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Capex</a:t>
            </a:r>
            <a:r>
              <a:rPr lang="pt-BR" sz="1200" b="1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200" b="1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Opex</a:t>
            </a:r>
            <a:r>
              <a:rPr lang="pt-BR" sz="1200" b="1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 Estudo custos-benefícios; Aval. econômico-financeira; Modelo de Concessão.</a:t>
            </a:r>
            <a:endParaRPr lang="pt-BR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Google Shape;394;p21">
            <a:extLst>
              <a:ext uri="{FF2B5EF4-FFF2-40B4-BE49-F238E27FC236}">
                <a16:creationId xmlns:a16="http://schemas.microsoft.com/office/drawing/2014/main" id="{8E2267A0-9C20-40ED-B9E7-E478ADCB6BC5}"/>
              </a:ext>
            </a:extLst>
          </p:cNvPr>
          <p:cNvSpPr/>
          <p:nvPr/>
        </p:nvSpPr>
        <p:spPr>
          <a:xfrm>
            <a:off x="9023645" y="4581129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12" h="512" extrusionOk="0">
                <a:moveTo>
                  <a:pt x="149" y="394"/>
                </a:moveTo>
                <a:cubicBezTo>
                  <a:pt x="277" y="394"/>
                  <a:pt x="277" y="394"/>
                  <a:pt x="277" y="394"/>
                </a:cubicBezTo>
                <a:cubicBezTo>
                  <a:pt x="277" y="202"/>
                  <a:pt x="277" y="202"/>
                  <a:pt x="277" y="202"/>
                </a:cubicBezTo>
                <a:cubicBezTo>
                  <a:pt x="149" y="202"/>
                  <a:pt x="149" y="202"/>
                  <a:pt x="149" y="202"/>
                </a:cubicBezTo>
                <a:lnTo>
                  <a:pt x="149" y="394"/>
                </a:lnTo>
                <a:close/>
                <a:moveTo>
                  <a:pt x="170" y="224"/>
                </a:moveTo>
                <a:cubicBezTo>
                  <a:pt x="256" y="224"/>
                  <a:pt x="256" y="224"/>
                  <a:pt x="256" y="224"/>
                </a:cubicBezTo>
                <a:cubicBezTo>
                  <a:pt x="262" y="224"/>
                  <a:pt x="266" y="228"/>
                  <a:pt x="266" y="234"/>
                </a:cubicBezTo>
                <a:cubicBezTo>
                  <a:pt x="266" y="240"/>
                  <a:pt x="262" y="245"/>
                  <a:pt x="256" y="245"/>
                </a:cubicBezTo>
                <a:cubicBezTo>
                  <a:pt x="170" y="245"/>
                  <a:pt x="170" y="245"/>
                  <a:pt x="170" y="245"/>
                </a:cubicBezTo>
                <a:cubicBezTo>
                  <a:pt x="164" y="245"/>
                  <a:pt x="160" y="240"/>
                  <a:pt x="160" y="234"/>
                </a:cubicBezTo>
                <a:cubicBezTo>
                  <a:pt x="160" y="228"/>
                  <a:pt x="164" y="224"/>
                  <a:pt x="170" y="224"/>
                </a:cubicBezTo>
                <a:close/>
                <a:moveTo>
                  <a:pt x="170" y="266"/>
                </a:moveTo>
                <a:cubicBezTo>
                  <a:pt x="256" y="266"/>
                  <a:pt x="256" y="266"/>
                  <a:pt x="256" y="266"/>
                </a:cubicBezTo>
                <a:cubicBezTo>
                  <a:pt x="262" y="266"/>
                  <a:pt x="266" y="271"/>
                  <a:pt x="266" y="277"/>
                </a:cubicBezTo>
                <a:cubicBezTo>
                  <a:pt x="266" y="283"/>
                  <a:pt x="262" y="288"/>
                  <a:pt x="256" y="288"/>
                </a:cubicBezTo>
                <a:cubicBezTo>
                  <a:pt x="170" y="288"/>
                  <a:pt x="170" y="288"/>
                  <a:pt x="170" y="288"/>
                </a:cubicBezTo>
                <a:cubicBezTo>
                  <a:pt x="164" y="288"/>
                  <a:pt x="160" y="283"/>
                  <a:pt x="160" y="277"/>
                </a:cubicBezTo>
                <a:cubicBezTo>
                  <a:pt x="160" y="271"/>
                  <a:pt x="164" y="266"/>
                  <a:pt x="170" y="266"/>
                </a:cubicBezTo>
                <a:close/>
                <a:moveTo>
                  <a:pt x="170" y="309"/>
                </a:moveTo>
                <a:cubicBezTo>
                  <a:pt x="256" y="309"/>
                  <a:pt x="256" y="309"/>
                  <a:pt x="256" y="309"/>
                </a:cubicBezTo>
                <a:cubicBezTo>
                  <a:pt x="262" y="309"/>
                  <a:pt x="266" y="314"/>
                  <a:pt x="266" y="320"/>
                </a:cubicBezTo>
                <a:cubicBezTo>
                  <a:pt x="266" y="326"/>
                  <a:pt x="262" y="330"/>
                  <a:pt x="256" y="330"/>
                </a:cubicBezTo>
                <a:cubicBezTo>
                  <a:pt x="170" y="330"/>
                  <a:pt x="170" y="330"/>
                  <a:pt x="170" y="330"/>
                </a:cubicBezTo>
                <a:cubicBezTo>
                  <a:pt x="164" y="330"/>
                  <a:pt x="160" y="326"/>
                  <a:pt x="160" y="320"/>
                </a:cubicBezTo>
                <a:cubicBezTo>
                  <a:pt x="160" y="314"/>
                  <a:pt x="164" y="309"/>
                  <a:pt x="170" y="309"/>
                </a:cubicBezTo>
                <a:close/>
                <a:moveTo>
                  <a:pt x="170" y="352"/>
                </a:moveTo>
                <a:cubicBezTo>
                  <a:pt x="256" y="352"/>
                  <a:pt x="256" y="352"/>
                  <a:pt x="256" y="352"/>
                </a:cubicBezTo>
                <a:cubicBezTo>
                  <a:pt x="262" y="352"/>
                  <a:pt x="266" y="356"/>
                  <a:pt x="266" y="362"/>
                </a:cubicBezTo>
                <a:cubicBezTo>
                  <a:pt x="266" y="368"/>
                  <a:pt x="262" y="373"/>
                  <a:pt x="256" y="373"/>
                </a:cubicBezTo>
                <a:cubicBezTo>
                  <a:pt x="170" y="373"/>
                  <a:pt x="170" y="373"/>
                  <a:pt x="170" y="373"/>
                </a:cubicBezTo>
                <a:cubicBezTo>
                  <a:pt x="164" y="373"/>
                  <a:pt x="160" y="368"/>
                  <a:pt x="160" y="362"/>
                </a:cubicBezTo>
                <a:cubicBezTo>
                  <a:pt x="160" y="356"/>
                  <a:pt x="164" y="352"/>
                  <a:pt x="170" y="352"/>
                </a:cubicBezTo>
                <a:close/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298" y="405"/>
                </a:moveTo>
                <a:cubicBezTo>
                  <a:pt x="298" y="411"/>
                  <a:pt x="294" y="416"/>
                  <a:pt x="288" y="416"/>
                </a:cubicBezTo>
                <a:cubicBezTo>
                  <a:pt x="138" y="416"/>
                  <a:pt x="138" y="416"/>
                  <a:pt x="138" y="416"/>
                </a:cubicBezTo>
                <a:cubicBezTo>
                  <a:pt x="132" y="416"/>
                  <a:pt x="128" y="411"/>
                  <a:pt x="128" y="405"/>
                </a:cubicBezTo>
                <a:cubicBezTo>
                  <a:pt x="128" y="192"/>
                  <a:pt x="128" y="192"/>
                  <a:pt x="128" y="192"/>
                </a:cubicBezTo>
                <a:cubicBezTo>
                  <a:pt x="128" y="186"/>
                  <a:pt x="132" y="181"/>
                  <a:pt x="138" y="181"/>
                </a:cubicBezTo>
                <a:cubicBezTo>
                  <a:pt x="288" y="181"/>
                  <a:pt x="288" y="181"/>
                  <a:pt x="288" y="181"/>
                </a:cubicBezTo>
                <a:cubicBezTo>
                  <a:pt x="294" y="181"/>
                  <a:pt x="298" y="186"/>
                  <a:pt x="298" y="192"/>
                </a:cubicBezTo>
                <a:lnTo>
                  <a:pt x="298" y="405"/>
                </a:lnTo>
                <a:close/>
                <a:moveTo>
                  <a:pt x="341" y="362"/>
                </a:moveTo>
                <a:cubicBezTo>
                  <a:pt x="341" y="368"/>
                  <a:pt x="336" y="373"/>
                  <a:pt x="330" y="373"/>
                </a:cubicBezTo>
                <a:cubicBezTo>
                  <a:pt x="324" y="373"/>
                  <a:pt x="320" y="368"/>
                  <a:pt x="320" y="362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181" y="160"/>
                  <a:pt x="181" y="160"/>
                  <a:pt x="181" y="160"/>
                </a:cubicBezTo>
                <a:cubicBezTo>
                  <a:pt x="175" y="160"/>
                  <a:pt x="170" y="155"/>
                  <a:pt x="170" y="149"/>
                </a:cubicBezTo>
                <a:cubicBezTo>
                  <a:pt x="170" y="143"/>
                  <a:pt x="175" y="138"/>
                  <a:pt x="181" y="138"/>
                </a:cubicBezTo>
                <a:cubicBezTo>
                  <a:pt x="330" y="138"/>
                  <a:pt x="330" y="138"/>
                  <a:pt x="330" y="138"/>
                </a:cubicBezTo>
                <a:cubicBezTo>
                  <a:pt x="336" y="138"/>
                  <a:pt x="341" y="143"/>
                  <a:pt x="341" y="149"/>
                </a:cubicBezTo>
                <a:lnTo>
                  <a:pt x="341" y="362"/>
                </a:lnTo>
                <a:close/>
                <a:moveTo>
                  <a:pt x="384" y="320"/>
                </a:moveTo>
                <a:cubicBezTo>
                  <a:pt x="384" y="326"/>
                  <a:pt x="379" y="330"/>
                  <a:pt x="373" y="330"/>
                </a:cubicBezTo>
                <a:cubicBezTo>
                  <a:pt x="367" y="330"/>
                  <a:pt x="362" y="326"/>
                  <a:pt x="362" y="320"/>
                </a:cubicBezTo>
                <a:cubicBezTo>
                  <a:pt x="362" y="117"/>
                  <a:pt x="362" y="117"/>
                  <a:pt x="362" y="117"/>
                </a:cubicBezTo>
                <a:cubicBezTo>
                  <a:pt x="224" y="117"/>
                  <a:pt x="224" y="117"/>
                  <a:pt x="224" y="117"/>
                </a:cubicBezTo>
                <a:cubicBezTo>
                  <a:pt x="218" y="117"/>
                  <a:pt x="213" y="112"/>
                  <a:pt x="213" y="106"/>
                </a:cubicBezTo>
                <a:cubicBezTo>
                  <a:pt x="213" y="100"/>
                  <a:pt x="218" y="96"/>
                  <a:pt x="224" y="96"/>
                </a:cubicBezTo>
                <a:cubicBezTo>
                  <a:pt x="373" y="96"/>
                  <a:pt x="373" y="96"/>
                  <a:pt x="373" y="96"/>
                </a:cubicBezTo>
                <a:cubicBezTo>
                  <a:pt x="379" y="96"/>
                  <a:pt x="384" y="100"/>
                  <a:pt x="384" y="106"/>
                </a:cubicBezTo>
                <a:lnTo>
                  <a:pt x="384" y="320"/>
                </a:lnTo>
                <a:close/>
              </a:path>
            </a:pathLst>
          </a:custGeom>
          <a:solidFill>
            <a:srgbClr val="86BC2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Imagem 101"/>
          <p:cNvPicPr>
            <a:picLocks noChangeAspect="1"/>
          </p:cNvPicPr>
          <p:nvPr/>
        </p:nvPicPr>
        <p:blipFill rotWithShape="1">
          <a:blip r:embed="rId7"/>
          <a:srcRect b="7247"/>
          <a:stretch/>
        </p:blipFill>
        <p:spPr>
          <a:xfrm>
            <a:off x="7389239" y="5671378"/>
            <a:ext cx="559659" cy="557553"/>
          </a:xfrm>
          <a:prstGeom prst="rect">
            <a:avLst/>
          </a:prstGeom>
        </p:spPr>
      </p:pic>
      <p:pic>
        <p:nvPicPr>
          <p:cNvPr id="103" name="Imagem 102"/>
          <p:cNvPicPr>
            <a:picLocks noChangeAspect="1"/>
          </p:cNvPicPr>
          <p:nvPr/>
        </p:nvPicPr>
        <p:blipFill rotWithShape="1">
          <a:blip r:embed="rId8"/>
          <a:srcRect b="7247"/>
          <a:stretch/>
        </p:blipFill>
        <p:spPr>
          <a:xfrm>
            <a:off x="6692671" y="5661249"/>
            <a:ext cx="559659" cy="557553"/>
          </a:xfrm>
          <a:prstGeom prst="rect">
            <a:avLst/>
          </a:prstGeom>
        </p:spPr>
      </p:pic>
      <p:pic>
        <p:nvPicPr>
          <p:cNvPr id="104" name="Imagem 103"/>
          <p:cNvPicPr>
            <a:picLocks noChangeAspect="1"/>
          </p:cNvPicPr>
          <p:nvPr/>
        </p:nvPicPr>
        <p:blipFill rotWithShape="1">
          <a:blip r:embed="rId9"/>
          <a:srcRect t="1933" b="3858"/>
          <a:stretch/>
        </p:blipFill>
        <p:spPr>
          <a:xfrm>
            <a:off x="7367461" y="5023134"/>
            <a:ext cx="559659" cy="557553"/>
          </a:xfrm>
          <a:prstGeom prst="rect">
            <a:avLst/>
          </a:prstGeom>
        </p:spPr>
      </p:pic>
      <p:pic>
        <p:nvPicPr>
          <p:cNvPr id="105" name="Imagem 104"/>
          <p:cNvPicPr>
            <a:picLocks noChangeAspect="1"/>
          </p:cNvPicPr>
          <p:nvPr/>
        </p:nvPicPr>
        <p:blipFill rotWithShape="1">
          <a:blip r:embed="rId10"/>
          <a:srcRect t="3406"/>
          <a:stretch/>
        </p:blipFill>
        <p:spPr>
          <a:xfrm>
            <a:off x="6742901" y="5032438"/>
            <a:ext cx="559659" cy="580636"/>
          </a:xfrm>
          <a:prstGeom prst="rect">
            <a:avLst/>
          </a:prstGeom>
        </p:spPr>
      </p:pic>
      <p:grpSp>
        <p:nvGrpSpPr>
          <p:cNvPr id="109" name="Grupo 108"/>
          <p:cNvGrpSpPr/>
          <p:nvPr/>
        </p:nvGrpSpPr>
        <p:grpSpPr>
          <a:xfrm>
            <a:off x="3421983" y="2996953"/>
            <a:ext cx="389963" cy="396140"/>
            <a:chOff x="3185692" y="4229128"/>
            <a:chExt cx="461971" cy="496016"/>
          </a:xfrm>
        </p:grpSpPr>
        <p:sp>
          <p:nvSpPr>
            <p:cNvPr id="110" name="Oval 29">
              <a:extLst>
                <a:ext uri="{FF2B5EF4-FFF2-40B4-BE49-F238E27FC236}">
                  <a16:creationId xmlns:a16="http://schemas.microsoft.com/office/drawing/2014/main" id="{FAA1FC90-6ECA-47D1-BAA6-5FE7850601E5}"/>
                </a:ext>
              </a:extLst>
            </p:cNvPr>
            <p:cNvSpPr/>
            <p:nvPr/>
          </p:nvSpPr>
          <p:spPr>
            <a:xfrm>
              <a:off x="3185692" y="4229128"/>
              <a:ext cx="461971" cy="496016"/>
            </a:xfrm>
            <a:prstGeom prst="ellipse">
              <a:avLst/>
            </a:prstGeom>
            <a:solidFill>
              <a:srgbClr val="1E428B"/>
            </a:solidFill>
            <a:ln w="5715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5B32E"/>
                </a:solidFill>
                <a:effectLst/>
                <a:uLnTx/>
                <a:uFillTx/>
                <a:latin typeface="Wingdings 2" panose="05020102010507070707" pitchFamily="18" charset="2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111" name="Forma em L 110">
              <a:extLst>
                <a:ext uri="{FF2B5EF4-FFF2-40B4-BE49-F238E27FC236}">
                  <a16:creationId xmlns:a16="http://schemas.microsoft.com/office/drawing/2014/main" id="{491C1A5D-B30E-48A8-954E-A376EF3A75BA}"/>
                </a:ext>
              </a:extLst>
            </p:cNvPr>
            <p:cNvSpPr/>
            <p:nvPr/>
          </p:nvSpPr>
          <p:spPr>
            <a:xfrm rot="18879096">
              <a:off x="3269606" y="4367462"/>
              <a:ext cx="310853" cy="185525"/>
            </a:xfrm>
            <a:prstGeom prst="corne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88" name="Retângulo 28"/>
          <p:cNvSpPr/>
          <p:nvPr/>
        </p:nvSpPr>
        <p:spPr>
          <a:xfrm>
            <a:off x="0" y="143908"/>
            <a:ext cx="7032105" cy="72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361950" lvl="1">
              <a:defRPr>
                <a:solidFill>
                  <a:srgbClr val="FFFFFF"/>
                </a:solidFill>
              </a:defRPr>
            </a:pPr>
            <a:r>
              <a:rPr lang="pt-BR" sz="2400" b="1" dirty="0">
                <a:solidFill>
                  <a:schemeClr val="accent1"/>
                </a:solidFill>
              </a:rPr>
              <a:t>Estudos Contratados</a:t>
            </a:r>
            <a:endParaRPr sz="2400" b="1" dirty="0">
              <a:solidFill>
                <a:schemeClr val="accent1"/>
              </a:solidFill>
            </a:endParaRPr>
          </a:p>
        </p:txBody>
      </p:sp>
      <p:sp>
        <p:nvSpPr>
          <p:cNvPr id="107" name="Google Shape;1658;p30">
            <a:extLst>
              <a:ext uri="{FF2B5EF4-FFF2-40B4-BE49-F238E27FC236}">
                <a16:creationId xmlns:a16="http://schemas.microsoft.com/office/drawing/2014/main" id="{A31BA5DD-0E5D-43DF-BE4A-6386D070298C}"/>
              </a:ext>
            </a:extLst>
          </p:cNvPr>
          <p:cNvSpPr/>
          <p:nvPr/>
        </p:nvSpPr>
        <p:spPr>
          <a:xfrm>
            <a:off x="166661" y="2913061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12" h="512" extrusionOk="0">
                <a:moveTo>
                  <a:pt x="237" y="138"/>
                </a:moveTo>
                <a:cubicBezTo>
                  <a:pt x="207" y="107"/>
                  <a:pt x="207" y="107"/>
                  <a:pt x="207" y="107"/>
                </a:cubicBezTo>
                <a:cubicBezTo>
                  <a:pt x="212" y="105"/>
                  <a:pt x="225" y="104"/>
                  <a:pt x="251" y="116"/>
                </a:cubicBezTo>
                <a:cubicBezTo>
                  <a:pt x="254" y="117"/>
                  <a:pt x="257" y="117"/>
                  <a:pt x="260" y="116"/>
                </a:cubicBezTo>
                <a:cubicBezTo>
                  <a:pt x="260" y="116"/>
                  <a:pt x="260" y="116"/>
                  <a:pt x="260" y="116"/>
                </a:cubicBezTo>
                <a:cubicBezTo>
                  <a:pt x="285" y="105"/>
                  <a:pt x="299" y="105"/>
                  <a:pt x="305" y="106"/>
                </a:cubicBezTo>
                <a:cubicBezTo>
                  <a:pt x="275" y="138"/>
                  <a:pt x="275" y="138"/>
                  <a:pt x="275" y="138"/>
                </a:cubicBezTo>
                <a:lnTo>
                  <a:pt x="237" y="138"/>
                </a:lnTo>
                <a:close/>
                <a:moveTo>
                  <a:pt x="330" y="320"/>
                </a:moveTo>
                <a:cubicBezTo>
                  <a:pt x="330" y="334"/>
                  <a:pt x="339" y="357"/>
                  <a:pt x="346" y="373"/>
                </a:cubicBezTo>
                <a:cubicBezTo>
                  <a:pt x="165" y="373"/>
                  <a:pt x="165" y="373"/>
                  <a:pt x="165" y="373"/>
                </a:cubicBezTo>
                <a:cubicBezTo>
                  <a:pt x="172" y="357"/>
                  <a:pt x="181" y="334"/>
                  <a:pt x="181" y="320"/>
                </a:cubicBezTo>
                <a:cubicBezTo>
                  <a:pt x="181" y="318"/>
                  <a:pt x="181" y="316"/>
                  <a:pt x="180" y="315"/>
                </a:cubicBezTo>
                <a:cubicBezTo>
                  <a:pt x="178" y="312"/>
                  <a:pt x="143" y="237"/>
                  <a:pt x="236" y="160"/>
                </a:cubicBezTo>
                <a:cubicBezTo>
                  <a:pt x="275" y="160"/>
                  <a:pt x="275" y="160"/>
                  <a:pt x="275" y="160"/>
                </a:cubicBezTo>
                <a:cubicBezTo>
                  <a:pt x="368" y="237"/>
                  <a:pt x="333" y="312"/>
                  <a:pt x="331" y="315"/>
                </a:cubicBezTo>
                <a:cubicBezTo>
                  <a:pt x="331" y="316"/>
                  <a:pt x="330" y="318"/>
                  <a:pt x="330" y="320"/>
                </a:cubicBezTo>
                <a:close/>
                <a:moveTo>
                  <a:pt x="294" y="297"/>
                </a:moveTo>
                <a:cubicBezTo>
                  <a:pt x="294" y="292"/>
                  <a:pt x="293" y="289"/>
                  <a:pt x="291" y="285"/>
                </a:cubicBezTo>
                <a:cubicBezTo>
                  <a:pt x="289" y="282"/>
                  <a:pt x="286" y="279"/>
                  <a:pt x="282" y="276"/>
                </a:cubicBezTo>
                <a:cubicBezTo>
                  <a:pt x="278" y="273"/>
                  <a:pt x="271" y="270"/>
                  <a:pt x="261" y="266"/>
                </a:cubicBezTo>
                <a:cubicBezTo>
                  <a:pt x="250" y="262"/>
                  <a:pt x="250" y="262"/>
                  <a:pt x="250" y="262"/>
                </a:cubicBezTo>
                <a:cubicBezTo>
                  <a:pt x="247" y="260"/>
                  <a:pt x="244" y="259"/>
                  <a:pt x="243" y="257"/>
                </a:cubicBezTo>
                <a:cubicBezTo>
                  <a:pt x="241" y="256"/>
                  <a:pt x="240" y="254"/>
                  <a:pt x="240" y="252"/>
                </a:cubicBezTo>
                <a:cubicBezTo>
                  <a:pt x="240" y="247"/>
                  <a:pt x="244" y="245"/>
                  <a:pt x="250" y="244"/>
                </a:cubicBezTo>
                <a:cubicBezTo>
                  <a:pt x="250" y="244"/>
                  <a:pt x="253" y="243"/>
                  <a:pt x="256" y="243"/>
                </a:cubicBezTo>
                <a:cubicBezTo>
                  <a:pt x="259" y="243"/>
                  <a:pt x="261" y="243"/>
                  <a:pt x="261" y="243"/>
                </a:cubicBezTo>
                <a:cubicBezTo>
                  <a:pt x="269" y="244"/>
                  <a:pt x="277" y="246"/>
                  <a:pt x="285" y="249"/>
                </a:cubicBezTo>
                <a:cubicBezTo>
                  <a:pt x="292" y="231"/>
                  <a:pt x="292" y="231"/>
                  <a:pt x="292" y="231"/>
                </a:cubicBezTo>
                <a:cubicBezTo>
                  <a:pt x="283" y="227"/>
                  <a:pt x="272" y="225"/>
                  <a:pt x="261" y="224"/>
                </a:cubicBezTo>
                <a:cubicBezTo>
                  <a:pt x="261" y="213"/>
                  <a:pt x="261" y="213"/>
                  <a:pt x="261" y="213"/>
                </a:cubicBezTo>
                <a:cubicBezTo>
                  <a:pt x="250" y="213"/>
                  <a:pt x="250" y="213"/>
                  <a:pt x="250" y="213"/>
                </a:cubicBezTo>
                <a:cubicBezTo>
                  <a:pt x="250" y="225"/>
                  <a:pt x="250" y="225"/>
                  <a:pt x="250" y="225"/>
                </a:cubicBezTo>
                <a:cubicBezTo>
                  <a:pt x="240" y="226"/>
                  <a:pt x="232" y="229"/>
                  <a:pt x="226" y="233"/>
                </a:cubicBezTo>
                <a:cubicBezTo>
                  <a:pt x="220" y="238"/>
                  <a:pt x="217" y="244"/>
                  <a:pt x="217" y="252"/>
                </a:cubicBezTo>
                <a:cubicBezTo>
                  <a:pt x="217" y="259"/>
                  <a:pt x="219" y="264"/>
                  <a:pt x="223" y="269"/>
                </a:cubicBezTo>
                <a:cubicBezTo>
                  <a:pt x="228" y="274"/>
                  <a:pt x="235" y="278"/>
                  <a:pt x="245" y="282"/>
                </a:cubicBezTo>
                <a:cubicBezTo>
                  <a:pt x="250" y="284"/>
                  <a:pt x="250" y="284"/>
                  <a:pt x="250" y="284"/>
                </a:cubicBezTo>
                <a:cubicBezTo>
                  <a:pt x="261" y="288"/>
                  <a:pt x="261" y="288"/>
                  <a:pt x="261" y="288"/>
                </a:cubicBezTo>
                <a:cubicBezTo>
                  <a:pt x="264" y="290"/>
                  <a:pt x="267" y="291"/>
                  <a:pt x="268" y="293"/>
                </a:cubicBezTo>
                <a:cubicBezTo>
                  <a:pt x="270" y="294"/>
                  <a:pt x="271" y="296"/>
                  <a:pt x="271" y="298"/>
                </a:cubicBezTo>
                <a:cubicBezTo>
                  <a:pt x="271" y="303"/>
                  <a:pt x="268" y="306"/>
                  <a:pt x="261" y="307"/>
                </a:cubicBezTo>
                <a:cubicBezTo>
                  <a:pt x="261" y="307"/>
                  <a:pt x="258" y="308"/>
                  <a:pt x="256" y="308"/>
                </a:cubicBezTo>
                <a:cubicBezTo>
                  <a:pt x="253" y="308"/>
                  <a:pt x="250" y="308"/>
                  <a:pt x="250" y="308"/>
                </a:cubicBezTo>
                <a:cubicBezTo>
                  <a:pt x="245" y="307"/>
                  <a:pt x="240" y="306"/>
                  <a:pt x="233" y="305"/>
                </a:cubicBezTo>
                <a:cubicBezTo>
                  <a:pt x="227" y="303"/>
                  <a:pt x="222" y="301"/>
                  <a:pt x="217" y="299"/>
                </a:cubicBezTo>
                <a:cubicBezTo>
                  <a:pt x="217" y="319"/>
                  <a:pt x="217" y="319"/>
                  <a:pt x="217" y="319"/>
                </a:cubicBezTo>
                <a:cubicBezTo>
                  <a:pt x="227" y="323"/>
                  <a:pt x="238" y="325"/>
                  <a:pt x="250" y="326"/>
                </a:cubicBezTo>
                <a:cubicBezTo>
                  <a:pt x="250" y="341"/>
                  <a:pt x="250" y="341"/>
                  <a:pt x="250" y="341"/>
                </a:cubicBezTo>
                <a:cubicBezTo>
                  <a:pt x="261" y="341"/>
                  <a:pt x="261" y="341"/>
                  <a:pt x="261" y="341"/>
                </a:cubicBezTo>
                <a:cubicBezTo>
                  <a:pt x="261" y="325"/>
                  <a:pt x="261" y="325"/>
                  <a:pt x="261" y="325"/>
                </a:cubicBezTo>
                <a:cubicBezTo>
                  <a:pt x="271" y="324"/>
                  <a:pt x="279" y="321"/>
                  <a:pt x="285" y="316"/>
                </a:cubicBezTo>
                <a:cubicBezTo>
                  <a:pt x="291" y="312"/>
                  <a:pt x="294" y="305"/>
                  <a:pt x="294" y="29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72" y="379"/>
                </a:moveTo>
                <a:cubicBezTo>
                  <a:pt x="365" y="363"/>
                  <a:pt x="353" y="335"/>
                  <a:pt x="352" y="322"/>
                </a:cubicBezTo>
                <a:cubicBezTo>
                  <a:pt x="358" y="306"/>
                  <a:pt x="384" y="227"/>
                  <a:pt x="295" y="148"/>
                </a:cubicBezTo>
                <a:cubicBezTo>
                  <a:pt x="327" y="114"/>
                  <a:pt x="327" y="114"/>
                  <a:pt x="327" y="114"/>
                </a:cubicBezTo>
                <a:cubicBezTo>
                  <a:pt x="330" y="111"/>
                  <a:pt x="331" y="107"/>
                  <a:pt x="330" y="104"/>
                </a:cubicBezTo>
                <a:cubicBezTo>
                  <a:pt x="330" y="102"/>
                  <a:pt x="327" y="93"/>
                  <a:pt x="316" y="88"/>
                </a:cubicBezTo>
                <a:cubicBezTo>
                  <a:pt x="302" y="82"/>
                  <a:pt x="282" y="84"/>
                  <a:pt x="256" y="95"/>
                </a:cubicBezTo>
                <a:cubicBezTo>
                  <a:pt x="229" y="84"/>
                  <a:pt x="209" y="82"/>
                  <a:pt x="195" y="88"/>
                </a:cubicBezTo>
                <a:cubicBezTo>
                  <a:pt x="185" y="93"/>
                  <a:pt x="182" y="102"/>
                  <a:pt x="181" y="104"/>
                </a:cubicBezTo>
                <a:cubicBezTo>
                  <a:pt x="180" y="107"/>
                  <a:pt x="181" y="111"/>
                  <a:pt x="184" y="114"/>
                </a:cubicBezTo>
                <a:cubicBezTo>
                  <a:pt x="217" y="148"/>
                  <a:pt x="217" y="148"/>
                  <a:pt x="217" y="148"/>
                </a:cubicBezTo>
                <a:cubicBezTo>
                  <a:pt x="128" y="227"/>
                  <a:pt x="153" y="306"/>
                  <a:pt x="160" y="322"/>
                </a:cubicBezTo>
                <a:cubicBezTo>
                  <a:pt x="158" y="335"/>
                  <a:pt x="147" y="363"/>
                  <a:pt x="139" y="379"/>
                </a:cubicBezTo>
                <a:cubicBezTo>
                  <a:pt x="138" y="382"/>
                  <a:pt x="138" y="386"/>
                  <a:pt x="140" y="389"/>
                </a:cubicBezTo>
                <a:cubicBezTo>
                  <a:pt x="142" y="392"/>
                  <a:pt x="145" y="394"/>
                  <a:pt x="149" y="394"/>
                </a:cubicBezTo>
                <a:cubicBezTo>
                  <a:pt x="362" y="394"/>
                  <a:pt x="362" y="394"/>
                  <a:pt x="362" y="394"/>
                </a:cubicBezTo>
                <a:cubicBezTo>
                  <a:pt x="366" y="394"/>
                  <a:pt x="369" y="392"/>
                  <a:pt x="371" y="389"/>
                </a:cubicBezTo>
                <a:cubicBezTo>
                  <a:pt x="373" y="386"/>
                  <a:pt x="374" y="382"/>
                  <a:pt x="372" y="379"/>
                </a:cubicBezTo>
                <a:close/>
              </a:path>
            </a:pathLst>
          </a:custGeom>
          <a:solidFill>
            <a:srgbClr val="86BC2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8606710" y="2204127"/>
            <a:ext cx="290665" cy="1872946"/>
            <a:chOff x="8631393" y="1988840"/>
            <a:chExt cx="290665" cy="1872946"/>
          </a:xfrm>
        </p:grpSpPr>
        <p:cxnSp>
          <p:nvCxnSpPr>
            <p:cNvPr id="6" name="Conector reto 5"/>
            <p:cNvCxnSpPr/>
            <p:nvPr/>
          </p:nvCxnSpPr>
          <p:spPr>
            <a:xfrm>
              <a:off x="8921470" y="1988840"/>
              <a:ext cx="588" cy="18729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>
              <a:off x="8631393" y="2852936"/>
              <a:ext cx="2900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o 112"/>
          <p:cNvGrpSpPr/>
          <p:nvPr/>
        </p:nvGrpSpPr>
        <p:grpSpPr>
          <a:xfrm>
            <a:off x="8609353" y="4581129"/>
            <a:ext cx="290665" cy="1872946"/>
            <a:chOff x="8631393" y="1988840"/>
            <a:chExt cx="290665" cy="1872946"/>
          </a:xfrm>
        </p:grpSpPr>
        <p:cxnSp>
          <p:nvCxnSpPr>
            <p:cNvPr id="114" name="Conector reto 113"/>
            <p:cNvCxnSpPr/>
            <p:nvPr/>
          </p:nvCxnSpPr>
          <p:spPr>
            <a:xfrm>
              <a:off x="8921470" y="1988840"/>
              <a:ext cx="588" cy="18729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/>
            <p:nvPr/>
          </p:nvCxnSpPr>
          <p:spPr>
            <a:xfrm>
              <a:off x="8631393" y="2852936"/>
              <a:ext cx="2900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riângulo isósceles 11"/>
          <p:cNvSpPr/>
          <p:nvPr/>
        </p:nvSpPr>
        <p:spPr>
          <a:xfrm rot="5400000">
            <a:off x="2094629" y="2627355"/>
            <a:ext cx="1303576" cy="170562"/>
          </a:xfrm>
          <a:prstGeom prst="triangle">
            <a:avLst>
              <a:gd name="adj" fmla="val 47333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accent2"/>
              </a:solidFill>
            </a:endParaRPr>
          </a:p>
        </p:txBody>
      </p:sp>
      <p:sp>
        <p:nvSpPr>
          <p:cNvPr id="116" name="Triângulo isósceles 115"/>
          <p:cNvSpPr/>
          <p:nvPr/>
        </p:nvSpPr>
        <p:spPr>
          <a:xfrm rot="16200000">
            <a:off x="5162458" y="3024198"/>
            <a:ext cx="2304256" cy="233542"/>
          </a:xfrm>
          <a:prstGeom prst="triangle">
            <a:avLst>
              <a:gd name="adj" fmla="val 47333"/>
            </a:avLst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accent2"/>
              </a:solidFill>
            </a:endParaRPr>
          </a:p>
        </p:txBody>
      </p:sp>
      <p:sp>
        <p:nvSpPr>
          <p:cNvPr id="117" name="Triângulo isósceles 116"/>
          <p:cNvSpPr/>
          <p:nvPr/>
        </p:nvSpPr>
        <p:spPr>
          <a:xfrm rot="16200000">
            <a:off x="5239330" y="5416973"/>
            <a:ext cx="2160929" cy="223134"/>
          </a:xfrm>
          <a:prstGeom prst="triangle">
            <a:avLst>
              <a:gd name="adj" fmla="val 4733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accent2"/>
              </a:solidFill>
            </a:endParaRPr>
          </a:p>
        </p:txBody>
      </p:sp>
      <p:sp>
        <p:nvSpPr>
          <p:cNvPr id="119" name="Triângulo isósceles 118"/>
          <p:cNvSpPr/>
          <p:nvPr/>
        </p:nvSpPr>
        <p:spPr>
          <a:xfrm rot="5400000">
            <a:off x="2076201" y="4099825"/>
            <a:ext cx="1300594" cy="223129"/>
          </a:xfrm>
          <a:prstGeom prst="triangle">
            <a:avLst>
              <a:gd name="adj" fmla="val 47333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accent2"/>
              </a:solidFill>
            </a:endParaRPr>
          </a:p>
        </p:txBody>
      </p:sp>
      <p:sp>
        <p:nvSpPr>
          <p:cNvPr id="120" name="TextBox 59">
            <a:extLst>
              <a:ext uri="{FF2B5EF4-FFF2-40B4-BE49-F238E27FC236}">
                <a16:creationId xmlns:a16="http://schemas.microsoft.com/office/drawing/2014/main" id="{466BBD78-F56D-4751-840C-4D84EC93F16A}"/>
              </a:ext>
            </a:extLst>
          </p:cNvPr>
          <p:cNvSpPr txBox="1"/>
          <p:nvPr/>
        </p:nvSpPr>
        <p:spPr>
          <a:xfrm>
            <a:off x="589796" y="2997185"/>
            <a:ext cx="21935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pt-B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Avaliação Econômico Financeira</a:t>
            </a:r>
          </a:p>
        </p:txBody>
      </p:sp>
      <p:sp>
        <p:nvSpPr>
          <p:cNvPr id="121" name="Google Shape;394;p21">
            <a:extLst>
              <a:ext uri="{FF2B5EF4-FFF2-40B4-BE49-F238E27FC236}">
                <a16:creationId xmlns:a16="http://schemas.microsoft.com/office/drawing/2014/main" id="{8E2267A0-9C20-40ED-B9E7-E478ADCB6BC5}"/>
              </a:ext>
            </a:extLst>
          </p:cNvPr>
          <p:cNvSpPr/>
          <p:nvPr/>
        </p:nvSpPr>
        <p:spPr>
          <a:xfrm>
            <a:off x="109083" y="4429639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12" h="512" extrusionOk="0">
                <a:moveTo>
                  <a:pt x="149" y="394"/>
                </a:moveTo>
                <a:cubicBezTo>
                  <a:pt x="277" y="394"/>
                  <a:pt x="277" y="394"/>
                  <a:pt x="277" y="394"/>
                </a:cubicBezTo>
                <a:cubicBezTo>
                  <a:pt x="277" y="202"/>
                  <a:pt x="277" y="202"/>
                  <a:pt x="277" y="202"/>
                </a:cubicBezTo>
                <a:cubicBezTo>
                  <a:pt x="149" y="202"/>
                  <a:pt x="149" y="202"/>
                  <a:pt x="149" y="202"/>
                </a:cubicBezTo>
                <a:lnTo>
                  <a:pt x="149" y="394"/>
                </a:lnTo>
                <a:close/>
                <a:moveTo>
                  <a:pt x="170" y="224"/>
                </a:moveTo>
                <a:cubicBezTo>
                  <a:pt x="256" y="224"/>
                  <a:pt x="256" y="224"/>
                  <a:pt x="256" y="224"/>
                </a:cubicBezTo>
                <a:cubicBezTo>
                  <a:pt x="262" y="224"/>
                  <a:pt x="266" y="228"/>
                  <a:pt x="266" y="234"/>
                </a:cubicBezTo>
                <a:cubicBezTo>
                  <a:pt x="266" y="240"/>
                  <a:pt x="262" y="245"/>
                  <a:pt x="256" y="245"/>
                </a:cubicBezTo>
                <a:cubicBezTo>
                  <a:pt x="170" y="245"/>
                  <a:pt x="170" y="245"/>
                  <a:pt x="170" y="245"/>
                </a:cubicBezTo>
                <a:cubicBezTo>
                  <a:pt x="164" y="245"/>
                  <a:pt x="160" y="240"/>
                  <a:pt x="160" y="234"/>
                </a:cubicBezTo>
                <a:cubicBezTo>
                  <a:pt x="160" y="228"/>
                  <a:pt x="164" y="224"/>
                  <a:pt x="170" y="224"/>
                </a:cubicBezTo>
                <a:close/>
                <a:moveTo>
                  <a:pt x="170" y="266"/>
                </a:moveTo>
                <a:cubicBezTo>
                  <a:pt x="256" y="266"/>
                  <a:pt x="256" y="266"/>
                  <a:pt x="256" y="266"/>
                </a:cubicBezTo>
                <a:cubicBezTo>
                  <a:pt x="262" y="266"/>
                  <a:pt x="266" y="271"/>
                  <a:pt x="266" y="277"/>
                </a:cubicBezTo>
                <a:cubicBezTo>
                  <a:pt x="266" y="283"/>
                  <a:pt x="262" y="288"/>
                  <a:pt x="256" y="288"/>
                </a:cubicBezTo>
                <a:cubicBezTo>
                  <a:pt x="170" y="288"/>
                  <a:pt x="170" y="288"/>
                  <a:pt x="170" y="288"/>
                </a:cubicBezTo>
                <a:cubicBezTo>
                  <a:pt x="164" y="288"/>
                  <a:pt x="160" y="283"/>
                  <a:pt x="160" y="277"/>
                </a:cubicBezTo>
                <a:cubicBezTo>
                  <a:pt x="160" y="271"/>
                  <a:pt x="164" y="266"/>
                  <a:pt x="170" y="266"/>
                </a:cubicBezTo>
                <a:close/>
                <a:moveTo>
                  <a:pt x="170" y="309"/>
                </a:moveTo>
                <a:cubicBezTo>
                  <a:pt x="256" y="309"/>
                  <a:pt x="256" y="309"/>
                  <a:pt x="256" y="309"/>
                </a:cubicBezTo>
                <a:cubicBezTo>
                  <a:pt x="262" y="309"/>
                  <a:pt x="266" y="314"/>
                  <a:pt x="266" y="320"/>
                </a:cubicBezTo>
                <a:cubicBezTo>
                  <a:pt x="266" y="326"/>
                  <a:pt x="262" y="330"/>
                  <a:pt x="256" y="330"/>
                </a:cubicBezTo>
                <a:cubicBezTo>
                  <a:pt x="170" y="330"/>
                  <a:pt x="170" y="330"/>
                  <a:pt x="170" y="330"/>
                </a:cubicBezTo>
                <a:cubicBezTo>
                  <a:pt x="164" y="330"/>
                  <a:pt x="160" y="326"/>
                  <a:pt x="160" y="320"/>
                </a:cubicBezTo>
                <a:cubicBezTo>
                  <a:pt x="160" y="314"/>
                  <a:pt x="164" y="309"/>
                  <a:pt x="170" y="309"/>
                </a:cubicBezTo>
                <a:close/>
                <a:moveTo>
                  <a:pt x="170" y="352"/>
                </a:moveTo>
                <a:cubicBezTo>
                  <a:pt x="256" y="352"/>
                  <a:pt x="256" y="352"/>
                  <a:pt x="256" y="352"/>
                </a:cubicBezTo>
                <a:cubicBezTo>
                  <a:pt x="262" y="352"/>
                  <a:pt x="266" y="356"/>
                  <a:pt x="266" y="362"/>
                </a:cubicBezTo>
                <a:cubicBezTo>
                  <a:pt x="266" y="368"/>
                  <a:pt x="262" y="373"/>
                  <a:pt x="256" y="373"/>
                </a:cubicBezTo>
                <a:cubicBezTo>
                  <a:pt x="170" y="373"/>
                  <a:pt x="170" y="373"/>
                  <a:pt x="170" y="373"/>
                </a:cubicBezTo>
                <a:cubicBezTo>
                  <a:pt x="164" y="373"/>
                  <a:pt x="160" y="368"/>
                  <a:pt x="160" y="362"/>
                </a:cubicBezTo>
                <a:cubicBezTo>
                  <a:pt x="160" y="356"/>
                  <a:pt x="164" y="352"/>
                  <a:pt x="170" y="352"/>
                </a:cubicBezTo>
                <a:close/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298" y="405"/>
                </a:moveTo>
                <a:cubicBezTo>
                  <a:pt x="298" y="411"/>
                  <a:pt x="294" y="416"/>
                  <a:pt x="288" y="416"/>
                </a:cubicBezTo>
                <a:cubicBezTo>
                  <a:pt x="138" y="416"/>
                  <a:pt x="138" y="416"/>
                  <a:pt x="138" y="416"/>
                </a:cubicBezTo>
                <a:cubicBezTo>
                  <a:pt x="132" y="416"/>
                  <a:pt x="128" y="411"/>
                  <a:pt x="128" y="405"/>
                </a:cubicBezTo>
                <a:cubicBezTo>
                  <a:pt x="128" y="192"/>
                  <a:pt x="128" y="192"/>
                  <a:pt x="128" y="192"/>
                </a:cubicBezTo>
                <a:cubicBezTo>
                  <a:pt x="128" y="186"/>
                  <a:pt x="132" y="181"/>
                  <a:pt x="138" y="181"/>
                </a:cubicBezTo>
                <a:cubicBezTo>
                  <a:pt x="288" y="181"/>
                  <a:pt x="288" y="181"/>
                  <a:pt x="288" y="181"/>
                </a:cubicBezTo>
                <a:cubicBezTo>
                  <a:pt x="294" y="181"/>
                  <a:pt x="298" y="186"/>
                  <a:pt x="298" y="192"/>
                </a:cubicBezTo>
                <a:lnTo>
                  <a:pt x="298" y="405"/>
                </a:lnTo>
                <a:close/>
                <a:moveTo>
                  <a:pt x="341" y="362"/>
                </a:moveTo>
                <a:cubicBezTo>
                  <a:pt x="341" y="368"/>
                  <a:pt x="336" y="373"/>
                  <a:pt x="330" y="373"/>
                </a:cubicBezTo>
                <a:cubicBezTo>
                  <a:pt x="324" y="373"/>
                  <a:pt x="320" y="368"/>
                  <a:pt x="320" y="362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181" y="160"/>
                  <a:pt x="181" y="160"/>
                  <a:pt x="181" y="160"/>
                </a:cubicBezTo>
                <a:cubicBezTo>
                  <a:pt x="175" y="160"/>
                  <a:pt x="170" y="155"/>
                  <a:pt x="170" y="149"/>
                </a:cubicBezTo>
                <a:cubicBezTo>
                  <a:pt x="170" y="143"/>
                  <a:pt x="175" y="138"/>
                  <a:pt x="181" y="138"/>
                </a:cubicBezTo>
                <a:cubicBezTo>
                  <a:pt x="330" y="138"/>
                  <a:pt x="330" y="138"/>
                  <a:pt x="330" y="138"/>
                </a:cubicBezTo>
                <a:cubicBezTo>
                  <a:pt x="336" y="138"/>
                  <a:pt x="341" y="143"/>
                  <a:pt x="341" y="149"/>
                </a:cubicBezTo>
                <a:lnTo>
                  <a:pt x="341" y="362"/>
                </a:lnTo>
                <a:close/>
                <a:moveTo>
                  <a:pt x="384" y="320"/>
                </a:moveTo>
                <a:cubicBezTo>
                  <a:pt x="384" y="326"/>
                  <a:pt x="379" y="330"/>
                  <a:pt x="373" y="330"/>
                </a:cubicBezTo>
                <a:cubicBezTo>
                  <a:pt x="367" y="330"/>
                  <a:pt x="362" y="326"/>
                  <a:pt x="362" y="320"/>
                </a:cubicBezTo>
                <a:cubicBezTo>
                  <a:pt x="362" y="117"/>
                  <a:pt x="362" y="117"/>
                  <a:pt x="362" y="117"/>
                </a:cubicBezTo>
                <a:cubicBezTo>
                  <a:pt x="224" y="117"/>
                  <a:pt x="224" y="117"/>
                  <a:pt x="224" y="117"/>
                </a:cubicBezTo>
                <a:cubicBezTo>
                  <a:pt x="218" y="117"/>
                  <a:pt x="213" y="112"/>
                  <a:pt x="213" y="106"/>
                </a:cubicBezTo>
                <a:cubicBezTo>
                  <a:pt x="213" y="100"/>
                  <a:pt x="218" y="96"/>
                  <a:pt x="224" y="96"/>
                </a:cubicBezTo>
                <a:cubicBezTo>
                  <a:pt x="373" y="96"/>
                  <a:pt x="373" y="96"/>
                  <a:pt x="373" y="96"/>
                </a:cubicBezTo>
                <a:cubicBezTo>
                  <a:pt x="379" y="96"/>
                  <a:pt x="384" y="100"/>
                  <a:pt x="384" y="106"/>
                </a:cubicBezTo>
                <a:lnTo>
                  <a:pt x="384" y="320"/>
                </a:lnTo>
                <a:close/>
              </a:path>
            </a:pathLst>
          </a:custGeom>
          <a:solidFill>
            <a:srgbClr val="86BC2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TextBox 59">
            <a:extLst>
              <a:ext uri="{FF2B5EF4-FFF2-40B4-BE49-F238E27FC236}">
                <a16:creationId xmlns:a16="http://schemas.microsoft.com/office/drawing/2014/main" id="{466BBD78-F56D-4751-840C-4D84EC93F16A}"/>
              </a:ext>
            </a:extLst>
          </p:cNvPr>
          <p:cNvSpPr txBox="1"/>
          <p:nvPr/>
        </p:nvSpPr>
        <p:spPr>
          <a:xfrm>
            <a:off x="565377" y="4544214"/>
            <a:ext cx="21935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pt-B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Laudo contábil</a:t>
            </a:r>
          </a:p>
        </p:txBody>
      </p:sp>
      <p:sp>
        <p:nvSpPr>
          <p:cNvPr id="3" name="Retângulo 2"/>
          <p:cNvSpPr/>
          <p:nvPr/>
        </p:nvSpPr>
        <p:spPr>
          <a:xfrm>
            <a:off x="6431361" y="1988841"/>
            <a:ext cx="5713995" cy="2304256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accent2"/>
              </a:solidFill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6431361" y="4448076"/>
            <a:ext cx="5713995" cy="2160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accent2"/>
              </a:solidFill>
            </a:endParaRPr>
          </a:p>
        </p:txBody>
      </p:sp>
      <p:sp>
        <p:nvSpPr>
          <p:cNvPr id="65" name="Retângulo 64"/>
          <p:cNvSpPr/>
          <p:nvPr/>
        </p:nvSpPr>
        <p:spPr>
          <a:xfrm>
            <a:off x="94653" y="2063830"/>
            <a:ext cx="2567605" cy="130059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accent2"/>
              </a:solidFill>
            </a:endParaRPr>
          </a:p>
        </p:txBody>
      </p:sp>
      <p:sp>
        <p:nvSpPr>
          <p:cNvPr id="66" name="Retângulo 65"/>
          <p:cNvSpPr/>
          <p:nvPr/>
        </p:nvSpPr>
        <p:spPr>
          <a:xfrm>
            <a:off x="47328" y="3561093"/>
            <a:ext cx="2567605" cy="130059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accent2"/>
              </a:solidFill>
            </a:endParaRPr>
          </a:p>
        </p:txBody>
      </p:sp>
      <p:sp>
        <p:nvSpPr>
          <p:cNvPr id="68" name="Retângulo 67"/>
          <p:cNvSpPr/>
          <p:nvPr/>
        </p:nvSpPr>
        <p:spPr>
          <a:xfrm>
            <a:off x="340702" y="1063422"/>
            <a:ext cx="11516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BR" sz="2000" b="1" dirty="0">
                <a:solidFill>
                  <a:schemeClr val="accent1"/>
                </a:solidFill>
              </a:rPr>
              <a:t>Estudos realizados por consultorias especializadas, sob coordenação do BNDES e da União, na forma prevista na Lei do Programa Nacional de Desestatização e com a cooperação do Estado.</a:t>
            </a:r>
          </a:p>
        </p:txBody>
      </p:sp>
      <p:sp>
        <p:nvSpPr>
          <p:cNvPr id="87" name="Rectangle 40">
            <a:extLst>
              <a:ext uri="{FF2B5EF4-FFF2-40B4-BE49-F238E27FC236}">
                <a16:creationId xmlns:a16="http://schemas.microsoft.com/office/drawing/2014/main" id="{E83B1183-B57C-495D-A668-3FA7C8CB367E}"/>
              </a:ext>
            </a:extLst>
          </p:cNvPr>
          <p:cNvSpPr/>
          <p:nvPr/>
        </p:nvSpPr>
        <p:spPr>
          <a:xfrm>
            <a:off x="89720" y="5073260"/>
            <a:ext cx="25252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/>
              <a:t>Auditores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Triângulo isósceles 95"/>
          <p:cNvSpPr/>
          <p:nvPr/>
        </p:nvSpPr>
        <p:spPr>
          <a:xfrm rot="5400000">
            <a:off x="2076201" y="5607542"/>
            <a:ext cx="1300594" cy="223129"/>
          </a:xfrm>
          <a:prstGeom prst="triangle">
            <a:avLst>
              <a:gd name="adj" fmla="val 47333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accent2"/>
              </a:solidFill>
            </a:endParaRPr>
          </a:p>
        </p:txBody>
      </p:sp>
      <p:sp>
        <p:nvSpPr>
          <p:cNvPr id="98" name="TextBox 59">
            <a:extLst>
              <a:ext uri="{FF2B5EF4-FFF2-40B4-BE49-F238E27FC236}">
                <a16:creationId xmlns:a16="http://schemas.microsoft.com/office/drawing/2014/main" id="{466BBD78-F56D-4751-840C-4D84EC93F16A}"/>
              </a:ext>
            </a:extLst>
          </p:cNvPr>
          <p:cNvSpPr txBox="1"/>
          <p:nvPr/>
        </p:nvSpPr>
        <p:spPr>
          <a:xfrm>
            <a:off x="482487" y="6054543"/>
            <a:ext cx="21935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pt-B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Auditoria Independente</a:t>
            </a:r>
          </a:p>
        </p:txBody>
      </p:sp>
      <p:sp>
        <p:nvSpPr>
          <p:cNvPr id="106" name="Retângulo 105"/>
          <p:cNvSpPr/>
          <p:nvPr/>
        </p:nvSpPr>
        <p:spPr>
          <a:xfrm>
            <a:off x="47328" y="5068810"/>
            <a:ext cx="2567605" cy="130059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accent2"/>
              </a:solidFill>
            </a:endParaRPr>
          </a:p>
        </p:txBody>
      </p:sp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8" y="5493778"/>
            <a:ext cx="1363907" cy="3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" name="Gráfico 53">
            <a:extLst>
              <a:ext uri="{FF2B5EF4-FFF2-40B4-BE49-F238E27FC236}">
                <a16:creationId xmlns:a16="http://schemas.microsoft.com/office/drawing/2014/main" id="{CB676A66-A0FB-445F-8B74-A5A618B4E35F}"/>
              </a:ext>
            </a:extLst>
          </p:cNvPr>
          <p:cNvGrpSpPr/>
          <p:nvPr/>
        </p:nvGrpSpPr>
        <p:grpSpPr>
          <a:xfrm>
            <a:off x="108454" y="5950154"/>
            <a:ext cx="290767" cy="348784"/>
            <a:chOff x="446260" y="2933700"/>
            <a:chExt cx="491870" cy="491870"/>
          </a:xfrm>
          <a:solidFill>
            <a:schemeClr val="accent1"/>
          </a:solidFill>
        </p:grpSpPr>
        <p:sp>
          <p:nvSpPr>
            <p:cNvPr id="118" name="Forma Livre: Forma 320">
              <a:extLst>
                <a:ext uri="{FF2B5EF4-FFF2-40B4-BE49-F238E27FC236}">
                  <a16:creationId xmlns:a16="http://schemas.microsoft.com/office/drawing/2014/main" id="{8A5075F2-ED66-48BE-8D2A-F4BC9E530B5C}"/>
                </a:ext>
              </a:extLst>
            </p:cNvPr>
            <p:cNvSpPr/>
            <p:nvPr/>
          </p:nvSpPr>
          <p:spPr>
            <a:xfrm>
              <a:off x="621234" y="3114008"/>
              <a:ext cx="141922" cy="141922"/>
            </a:xfrm>
            <a:custGeom>
              <a:avLst/>
              <a:gdLst>
                <a:gd name="connsiteX0" fmla="*/ 70961 w 141922"/>
                <a:gd name="connsiteY0" fmla="*/ 0 h 141922"/>
                <a:gd name="connsiteX1" fmla="*/ 0 w 141922"/>
                <a:gd name="connsiteY1" fmla="*/ 70961 h 141922"/>
                <a:gd name="connsiteX2" fmla="*/ 70961 w 141922"/>
                <a:gd name="connsiteY2" fmla="*/ 141923 h 141922"/>
                <a:gd name="connsiteX3" fmla="*/ 141923 w 141922"/>
                <a:gd name="connsiteY3" fmla="*/ 70961 h 141922"/>
                <a:gd name="connsiteX4" fmla="*/ 70961 w 141922"/>
                <a:gd name="connsiteY4" fmla="*/ 0 h 141922"/>
                <a:gd name="connsiteX5" fmla="*/ 70961 w 141922"/>
                <a:gd name="connsiteY5" fmla="*/ 108966 h 141922"/>
                <a:gd name="connsiteX6" fmla="*/ 32956 w 141922"/>
                <a:gd name="connsiteY6" fmla="*/ 70961 h 141922"/>
                <a:gd name="connsiteX7" fmla="*/ 70961 w 141922"/>
                <a:gd name="connsiteY7" fmla="*/ 32956 h 141922"/>
                <a:gd name="connsiteX8" fmla="*/ 108966 w 141922"/>
                <a:gd name="connsiteY8" fmla="*/ 70961 h 141922"/>
                <a:gd name="connsiteX9" fmla="*/ 70961 w 141922"/>
                <a:gd name="connsiteY9" fmla="*/ 108966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922" h="141922">
                  <a:moveTo>
                    <a:pt x="70961" y="0"/>
                  </a:moveTo>
                  <a:cubicBezTo>
                    <a:pt x="31718" y="0"/>
                    <a:pt x="0" y="31814"/>
                    <a:pt x="0" y="70961"/>
                  </a:cubicBezTo>
                  <a:cubicBezTo>
                    <a:pt x="0" y="110204"/>
                    <a:pt x="31813" y="141923"/>
                    <a:pt x="70961" y="141923"/>
                  </a:cubicBezTo>
                  <a:cubicBezTo>
                    <a:pt x="110204" y="141923"/>
                    <a:pt x="141923" y="110109"/>
                    <a:pt x="141923" y="70961"/>
                  </a:cubicBezTo>
                  <a:cubicBezTo>
                    <a:pt x="141923" y="31814"/>
                    <a:pt x="110109" y="0"/>
                    <a:pt x="70961" y="0"/>
                  </a:cubicBezTo>
                  <a:close/>
                  <a:moveTo>
                    <a:pt x="70961" y="108966"/>
                  </a:moveTo>
                  <a:cubicBezTo>
                    <a:pt x="50006" y="108966"/>
                    <a:pt x="32956" y="91916"/>
                    <a:pt x="32956" y="70961"/>
                  </a:cubicBezTo>
                  <a:cubicBezTo>
                    <a:pt x="32956" y="50006"/>
                    <a:pt x="50006" y="32956"/>
                    <a:pt x="70961" y="32956"/>
                  </a:cubicBezTo>
                  <a:cubicBezTo>
                    <a:pt x="91916" y="32956"/>
                    <a:pt x="108966" y="50006"/>
                    <a:pt x="108966" y="70961"/>
                  </a:cubicBezTo>
                  <a:cubicBezTo>
                    <a:pt x="108966" y="92012"/>
                    <a:pt x="91916" y="108966"/>
                    <a:pt x="70961" y="108966"/>
                  </a:cubicBezTo>
                  <a:close/>
                </a:path>
              </a:pathLst>
            </a:custGeom>
            <a:solidFill>
              <a:srgbClr val="86BC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lang="pt-BR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3" name="Forma Livre: Forma 321">
              <a:extLst>
                <a:ext uri="{FF2B5EF4-FFF2-40B4-BE49-F238E27FC236}">
                  <a16:creationId xmlns:a16="http://schemas.microsoft.com/office/drawing/2014/main" id="{82A77F5B-6B61-41C6-88C1-D3E65DC96FA3}"/>
                </a:ext>
              </a:extLst>
            </p:cNvPr>
            <p:cNvSpPr/>
            <p:nvPr/>
          </p:nvSpPr>
          <p:spPr>
            <a:xfrm>
              <a:off x="446260" y="2933700"/>
              <a:ext cx="491870" cy="491870"/>
            </a:xfrm>
            <a:custGeom>
              <a:avLst/>
              <a:gdLst>
                <a:gd name="connsiteX0" fmla="*/ 245936 w 491870"/>
                <a:gd name="connsiteY0" fmla="*/ 0 h 491870"/>
                <a:gd name="connsiteX1" fmla="*/ 0 w 491870"/>
                <a:gd name="connsiteY1" fmla="*/ 245936 h 491870"/>
                <a:gd name="connsiteX2" fmla="*/ 245936 w 491870"/>
                <a:gd name="connsiteY2" fmla="*/ 491871 h 491870"/>
                <a:gd name="connsiteX3" fmla="*/ 491871 w 491870"/>
                <a:gd name="connsiteY3" fmla="*/ 245936 h 491870"/>
                <a:gd name="connsiteX4" fmla="*/ 245936 w 491870"/>
                <a:gd name="connsiteY4" fmla="*/ 0 h 491870"/>
                <a:gd name="connsiteX5" fmla="*/ 245936 w 491870"/>
                <a:gd name="connsiteY5" fmla="*/ 353663 h 491870"/>
                <a:gd name="connsiteX6" fmla="*/ 58484 w 491870"/>
                <a:gd name="connsiteY6" fmla="*/ 269177 h 491870"/>
                <a:gd name="connsiteX7" fmla="*/ 58484 w 491870"/>
                <a:gd name="connsiteY7" fmla="*/ 233363 h 491870"/>
                <a:gd name="connsiteX8" fmla="*/ 245936 w 491870"/>
                <a:gd name="connsiteY8" fmla="*/ 148876 h 491870"/>
                <a:gd name="connsiteX9" fmla="*/ 433388 w 491870"/>
                <a:gd name="connsiteY9" fmla="*/ 233363 h 491870"/>
                <a:gd name="connsiteX10" fmla="*/ 433388 w 491870"/>
                <a:gd name="connsiteY10" fmla="*/ 269177 h 491870"/>
                <a:gd name="connsiteX11" fmla="*/ 245936 w 491870"/>
                <a:gd name="connsiteY11" fmla="*/ 353663 h 49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1870" h="491870">
                  <a:moveTo>
                    <a:pt x="245936" y="0"/>
                  </a:moveTo>
                  <a:cubicBezTo>
                    <a:pt x="110109" y="0"/>
                    <a:pt x="0" y="110109"/>
                    <a:pt x="0" y="245936"/>
                  </a:cubicBezTo>
                  <a:cubicBezTo>
                    <a:pt x="0" y="381762"/>
                    <a:pt x="110109" y="491871"/>
                    <a:pt x="245936" y="491871"/>
                  </a:cubicBezTo>
                  <a:cubicBezTo>
                    <a:pt x="381762" y="491871"/>
                    <a:pt x="491871" y="381762"/>
                    <a:pt x="491871" y="245936"/>
                  </a:cubicBezTo>
                  <a:cubicBezTo>
                    <a:pt x="491776" y="110109"/>
                    <a:pt x="381762" y="0"/>
                    <a:pt x="245936" y="0"/>
                  </a:cubicBezTo>
                  <a:close/>
                  <a:moveTo>
                    <a:pt x="245936" y="353663"/>
                  </a:moveTo>
                  <a:cubicBezTo>
                    <a:pt x="145161" y="353663"/>
                    <a:pt x="83915" y="298514"/>
                    <a:pt x="58484" y="269177"/>
                  </a:cubicBezTo>
                  <a:cubicBezTo>
                    <a:pt x="49816" y="259175"/>
                    <a:pt x="49816" y="243364"/>
                    <a:pt x="58484" y="233363"/>
                  </a:cubicBezTo>
                  <a:cubicBezTo>
                    <a:pt x="83915" y="204026"/>
                    <a:pt x="145161" y="148876"/>
                    <a:pt x="245936" y="148876"/>
                  </a:cubicBezTo>
                  <a:cubicBezTo>
                    <a:pt x="346710" y="148876"/>
                    <a:pt x="407956" y="204026"/>
                    <a:pt x="433388" y="233363"/>
                  </a:cubicBezTo>
                  <a:cubicBezTo>
                    <a:pt x="442055" y="243364"/>
                    <a:pt x="442055" y="259175"/>
                    <a:pt x="433388" y="269177"/>
                  </a:cubicBezTo>
                  <a:cubicBezTo>
                    <a:pt x="407956" y="298609"/>
                    <a:pt x="346710" y="353663"/>
                    <a:pt x="245936" y="353663"/>
                  </a:cubicBezTo>
                  <a:close/>
                </a:path>
              </a:pathLst>
            </a:custGeom>
            <a:solidFill>
              <a:srgbClr val="86BC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lang="pt-BR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444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me do tema">
            <a:extLst>
              <a:ext uri="{FF2B5EF4-FFF2-40B4-BE49-F238E27FC236}">
                <a16:creationId xmlns:a16="http://schemas.microsoft.com/office/drawing/2014/main" id="{96575A83-9C87-4CEA-8484-40C3A05E7238}"/>
              </a:ext>
            </a:extLst>
          </p:cNvPr>
          <p:cNvSpPr txBox="1"/>
          <p:nvPr/>
        </p:nvSpPr>
        <p:spPr>
          <a:xfrm>
            <a:off x="817697" y="258791"/>
            <a:ext cx="1116135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lvl="0" defTabSz="828675" hangingPunct="0">
              <a:spcAft>
                <a:spcPts val="200"/>
              </a:spcAft>
              <a:defRPr/>
            </a:pPr>
            <a:r>
              <a:rPr lang="pt-PT" sz="2400" b="1" kern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CBTU Recife – cronograma estimado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4A8AB39-BFD9-15B1-0005-09E59C8D311B}"/>
              </a:ext>
            </a:extLst>
          </p:cNvPr>
          <p:cNvGrpSpPr/>
          <p:nvPr/>
        </p:nvGrpSpPr>
        <p:grpSpPr>
          <a:xfrm>
            <a:off x="251833" y="327980"/>
            <a:ext cx="436684" cy="438088"/>
            <a:chOff x="7800299" y="1322259"/>
            <a:chExt cx="436684" cy="438088"/>
          </a:xfrm>
          <a:solidFill>
            <a:schemeClr val="accent2"/>
          </a:solidFill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38708839-1D21-4E36-9538-93648C4D1314}"/>
                </a:ext>
              </a:extLst>
            </p:cNvPr>
            <p:cNvGrpSpPr/>
            <p:nvPr/>
          </p:nvGrpSpPr>
          <p:grpSpPr>
            <a:xfrm>
              <a:off x="7800299" y="1322259"/>
              <a:ext cx="436684" cy="438088"/>
              <a:chOff x="7800299" y="1322259"/>
              <a:chExt cx="436684" cy="438088"/>
            </a:xfrm>
            <a:grpFill/>
          </p:grpSpPr>
          <p:sp>
            <p:nvSpPr>
              <p:cNvPr id="31" name="Freeform: Shape 926">
                <a:extLst>
                  <a:ext uri="{FF2B5EF4-FFF2-40B4-BE49-F238E27FC236}">
                    <a16:creationId xmlns:a16="http://schemas.microsoft.com/office/drawing/2014/main" id="{32FB5137-88E0-A6FD-FD41-42E71FC29E87}"/>
                  </a:ext>
                </a:extLst>
              </p:cNvPr>
              <p:cNvSpPr/>
              <p:nvPr/>
            </p:nvSpPr>
            <p:spPr>
              <a:xfrm>
                <a:off x="7800299" y="1322259"/>
                <a:ext cx="436684" cy="438088"/>
              </a:xfrm>
              <a:custGeom>
                <a:avLst/>
                <a:gdLst>
                  <a:gd name="connsiteX0" fmla="*/ 218342 w 436684"/>
                  <a:gd name="connsiteY0" fmla="*/ 0 h 438088"/>
                  <a:gd name="connsiteX1" fmla="*/ 0 w 436684"/>
                  <a:gd name="connsiteY1" fmla="*/ 219044 h 438088"/>
                  <a:gd name="connsiteX2" fmla="*/ 218342 w 436684"/>
                  <a:gd name="connsiteY2" fmla="*/ 438088 h 438088"/>
                  <a:gd name="connsiteX3" fmla="*/ 436684 w 436684"/>
                  <a:gd name="connsiteY3" fmla="*/ 219044 h 438088"/>
                  <a:gd name="connsiteX4" fmla="*/ 218342 w 436684"/>
                  <a:gd name="connsiteY4" fmla="*/ 0 h 438088"/>
                  <a:gd name="connsiteX5" fmla="*/ 218342 w 436684"/>
                  <a:gd name="connsiteY5" fmla="*/ 0 h 438088"/>
                  <a:gd name="connsiteX6" fmla="*/ 141348 w 436684"/>
                  <a:gd name="connsiteY6" fmla="*/ 365073 h 438088"/>
                  <a:gd name="connsiteX7" fmla="*/ 85418 w 436684"/>
                  <a:gd name="connsiteY7" fmla="*/ 365073 h 438088"/>
                  <a:gd name="connsiteX8" fmla="*/ 134796 w 436684"/>
                  <a:gd name="connsiteY8" fmla="*/ 321428 h 438088"/>
                  <a:gd name="connsiteX9" fmla="*/ 173410 w 436684"/>
                  <a:gd name="connsiteY9" fmla="*/ 321428 h 438088"/>
                  <a:gd name="connsiteX10" fmla="*/ 141348 w 436684"/>
                  <a:gd name="connsiteY10" fmla="*/ 365073 h 438088"/>
                  <a:gd name="connsiteX11" fmla="*/ 141348 w 436684"/>
                  <a:gd name="connsiteY11" fmla="*/ 365073 h 438088"/>
                  <a:gd name="connsiteX12" fmla="*/ 107649 w 436684"/>
                  <a:gd name="connsiteY12" fmla="*/ 308674 h 438088"/>
                  <a:gd name="connsiteX13" fmla="*/ 107649 w 436684"/>
                  <a:gd name="connsiteY13" fmla="*/ 133041 h 438088"/>
                  <a:gd name="connsiteX14" fmla="*/ 110224 w 436684"/>
                  <a:gd name="connsiteY14" fmla="*/ 129648 h 438088"/>
                  <a:gd name="connsiteX15" fmla="*/ 138307 w 436684"/>
                  <a:gd name="connsiteY15" fmla="*/ 91970 h 438088"/>
                  <a:gd name="connsiteX16" fmla="*/ 172474 w 436684"/>
                  <a:gd name="connsiteY16" fmla="*/ 91970 h 438088"/>
                  <a:gd name="connsiteX17" fmla="*/ 172474 w 436684"/>
                  <a:gd name="connsiteY17" fmla="*/ 73015 h 438088"/>
                  <a:gd name="connsiteX18" fmla="*/ 263742 w 436684"/>
                  <a:gd name="connsiteY18" fmla="*/ 73015 h 438088"/>
                  <a:gd name="connsiteX19" fmla="*/ 263742 w 436684"/>
                  <a:gd name="connsiteY19" fmla="*/ 91970 h 438088"/>
                  <a:gd name="connsiteX20" fmla="*/ 294164 w 436684"/>
                  <a:gd name="connsiteY20" fmla="*/ 91970 h 438088"/>
                  <a:gd name="connsiteX21" fmla="*/ 322949 w 436684"/>
                  <a:gd name="connsiteY21" fmla="*/ 131403 h 438088"/>
                  <a:gd name="connsiteX22" fmla="*/ 322949 w 436684"/>
                  <a:gd name="connsiteY22" fmla="*/ 308557 h 438088"/>
                  <a:gd name="connsiteX23" fmla="*/ 107649 w 436684"/>
                  <a:gd name="connsiteY23" fmla="*/ 308557 h 438088"/>
                  <a:gd name="connsiteX24" fmla="*/ 291473 w 436684"/>
                  <a:gd name="connsiteY24" fmla="*/ 365190 h 438088"/>
                  <a:gd name="connsiteX25" fmla="*/ 258476 w 436684"/>
                  <a:gd name="connsiteY25" fmla="*/ 321545 h 438088"/>
                  <a:gd name="connsiteX26" fmla="*/ 295218 w 436684"/>
                  <a:gd name="connsiteY26" fmla="*/ 321545 h 438088"/>
                  <a:gd name="connsiteX27" fmla="*/ 344596 w 436684"/>
                  <a:gd name="connsiteY27" fmla="*/ 365190 h 438088"/>
                  <a:gd name="connsiteX28" fmla="*/ 291356 w 436684"/>
                  <a:gd name="connsiteY28" fmla="*/ 365190 h 43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6684" h="438088">
                    <a:moveTo>
                      <a:pt x="218342" y="0"/>
                    </a:moveTo>
                    <a:cubicBezTo>
                      <a:pt x="97821" y="0"/>
                      <a:pt x="0" y="98055"/>
                      <a:pt x="0" y="219044"/>
                    </a:cubicBezTo>
                    <a:cubicBezTo>
                      <a:pt x="0" y="340033"/>
                      <a:pt x="97821" y="438088"/>
                      <a:pt x="218342" y="438088"/>
                    </a:cubicBezTo>
                    <a:cubicBezTo>
                      <a:pt x="338863" y="438088"/>
                      <a:pt x="436684" y="340033"/>
                      <a:pt x="436684" y="219044"/>
                    </a:cubicBezTo>
                    <a:cubicBezTo>
                      <a:pt x="436684" y="98055"/>
                      <a:pt x="338863" y="0"/>
                      <a:pt x="218342" y="0"/>
                    </a:cubicBezTo>
                    <a:lnTo>
                      <a:pt x="218342" y="0"/>
                    </a:lnTo>
                    <a:close/>
                    <a:moveTo>
                      <a:pt x="141348" y="365073"/>
                    </a:moveTo>
                    <a:lnTo>
                      <a:pt x="85418" y="365073"/>
                    </a:lnTo>
                    <a:lnTo>
                      <a:pt x="134796" y="321428"/>
                    </a:lnTo>
                    <a:lnTo>
                      <a:pt x="173410" y="321428"/>
                    </a:lnTo>
                    <a:lnTo>
                      <a:pt x="141348" y="365073"/>
                    </a:lnTo>
                    <a:lnTo>
                      <a:pt x="141348" y="365073"/>
                    </a:lnTo>
                    <a:close/>
                    <a:moveTo>
                      <a:pt x="107649" y="308674"/>
                    </a:moveTo>
                    <a:lnTo>
                      <a:pt x="107649" y="133041"/>
                    </a:lnTo>
                    <a:lnTo>
                      <a:pt x="110224" y="129648"/>
                    </a:lnTo>
                    <a:lnTo>
                      <a:pt x="138307" y="91970"/>
                    </a:lnTo>
                    <a:lnTo>
                      <a:pt x="172474" y="91970"/>
                    </a:lnTo>
                    <a:lnTo>
                      <a:pt x="172474" y="73015"/>
                    </a:lnTo>
                    <a:lnTo>
                      <a:pt x="263742" y="73015"/>
                    </a:lnTo>
                    <a:lnTo>
                      <a:pt x="263742" y="91970"/>
                    </a:lnTo>
                    <a:lnTo>
                      <a:pt x="294164" y="91970"/>
                    </a:lnTo>
                    <a:lnTo>
                      <a:pt x="322949" y="131403"/>
                    </a:lnTo>
                    <a:lnTo>
                      <a:pt x="322949" y="308557"/>
                    </a:lnTo>
                    <a:lnTo>
                      <a:pt x="107649" y="308557"/>
                    </a:lnTo>
                    <a:close/>
                    <a:moveTo>
                      <a:pt x="291473" y="365190"/>
                    </a:moveTo>
                    <a:lnTo>
                      <a:pt x="258476" y="321545"/>
                    </a:lnTo>
                    <a:lnTo>
                      <a:pt x="295218" y="321545"/>
                    </a:lnTo>
                    <a:lnTo>
                      <a:pt x="344596" y="365190"/>
                    </a:lnTo>
                    <a:lnTo>
                      <a:pt x="291356" y="365190"/>
                    </a:lnTo>
                    <a:close/>
                  </a:path>
                </a:pathLst>
              </a:custGeom>
              <a:grpFill/>
              <a:ln w="11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2" name="Freeform: Shape 927">
                <a:extLst>
                  <a:ext uri="{FF2B5EF4-FFF2-40B4-BE49-F238E27FC236}">
                    <a16:creationId xmlns:a16="http://schemas.microsoft.com/office/drawing/2014/main" id="{A97BD585-FDDB-BD1C-757D-DE10D18F986A}"/>
                  </a:ext>
                </a:extLst>
              </p:cNvPr>
              <p:cNvSpPr/>
              <p:nvPr/>
            </p:nvSpPr>
            <p:spPr>
              <a:xfrm>
                <a:off x="7929479" y="1560961"/>
                <a:ext cx="33699" cy="33699"/>
              </a:xfrm>
              <a:custGeom>
                <a:avLst/>
                <a:gdLst>
                  <a:gd name="connsiteX0" fmla="*/ 16850 w 33699"/>
                  <a:gd name="connsiteY0" fmla="*/ 0 h 33699"/>
                  <a:gd name="connsiteX1" fmla="*/ 0 w 33699"/>
                  <a:gd name="connsiteY1" fmla="*/ 16850 h 33699"/>
                  <a:gd name="connsiteX2" fmla="*/ 16850 w 33699"/>
                  <a:gd name="connsiteY2" fmla="*/ 33699 h 33699"/>
                  <a:gd name="connsiteX3" fmla="*/ 33699 w 33699"/>
                  <a:gd name="connsiteY3" fmla="*/ 16850 h 33699"/>
                  <a:gd name="connsiteX4" fmla="*/ 16850 w 33699"/>
                  <a:gd name="connsiteY4" fmla="*/ 0 h 33699"/>
                  <a:gd name="connsiteX5" fmla="*/ 16850 w 33699"/>
                  <a:gd name="connsiteY5" fmla="*/ 0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699" h="33699">
                    <a:moveTo>
                      <a:pt x="16850" y="0"/>
                    </a:moveTo>
                    <a:cubicBezTo>
                      <a:pt x="7606" y="0"/>
                      <a:pt x="0" y="7606"/>
                      <a:pt x="0" y="16850"/>
                    </a:cubicBezTo>
                    <a:cubicBezTo>
                      <a:pt x="0" y="26093"/>
                      <a:pt x="7606" y="33699"/>
                      <a:pt x="16850" y="33699"/>
                    </a:cubicBezTo>
                    <a:cubicBezTo>
                      <a:pt x="26093" y="33699"/>
                      <a:pt x="33699" y="26093"/>
                      <a:pt x="33699" y="16850"/>
                    </a:cubicBezTo>
                    <a:cubicBezTo>
                      <a:pt x="33699" y="7606"/>
                      <a:pt x="26093" y="0"/>
                      <a:pt x="16850" y="0"/>
                    </a:cubicBezTo>
                    <a:lnTo>
                      <a:pt x="16850" y="0"/>
                    </a:lnTo>
                    <a:close/>
                  </a:path>
                </a:pathLst>
              </a:custGeom>
              <a:grpFill/>
              <a:ln w="11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3" name="Freeform: Shape 928">
                <a:extLst>
                  <a:ext uri="{FF2B5EF4-FFF2-40B4-BE49-F238E27FC236}">
                    <a16:creationId xmlns:a16="http://schemas.microsoft.com/office/drawing/2014/main" id="{31046016-3B9F-A42D-ED7F-C75464EB2C90}"/>
                  </a:ext>
                </a:extLst>
              </p:cNvPr>
              <p:cNvSpPr/>
              <p:nvPr/>
            </p:nvSpPr>
            <p:spPr>
              <a:xfrm>
                <a:off x="7932287" y="1440205"/>
                <a:ext cx="165687" cy="95480"/>
              </a:xfrm>
              <a:custGeom>
                <a:avLst/>
                <a:gdLst>
                  <a:gd name="connsiteX0" fmla="*/ 165688 w 165687"/>
                  <a:gd name="connsiteY0" fmla="*/ 22466 h 95480"/>
                  <a:gd name="connsiteX1" fmla="*/ 149306 w 165687"/>
                  <a:gd name="connsiteY1" fmla="*/ 0 h 95480"/>
                  <a:gd name="connsiteX2" fmla="*/ 18020 w 165687"/>
                  <a:gd name="connsiteY2" fmla="*/ 0 h 95480"/>
                  <a:gd name="connsiteX3" fmla="*/ 0 w 165687"/>
                  <a:gd name="connsiteY3" fmla="*/ 24104 h 95480"/>
                  <a:gd name="connsiteX4" fmla="*/ 0 w 165687"/>
                  <a:gd name="connsiteY4" fmla="*/ 95481 h 95480"/>
                  <a:gd name="connsiteX5" fmla="*/ 165688 w 165687"/>
                  <a:gd name="connsiteY5" fmla="*/ 95481 h 95480"/>
                  <a:gd name="connsiteX6" fmla="*/ 165688 w 165687"/>
                  <a:gd name="connsiteY6" fmla="*/ 22466 h 95480"/>
                  <a:gd name="connsiteX7" fmla="*/ 165688 w 165687"/>
                  <a:gd name="connsiteY7" fmla="*/ 22466 h 95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687" h="95480">
                    <a:moveTo>
                      <a:pt x="165688" y="22466"/>
                    </a:moveTo>
                    <a:lnTo>
                      <a:pt x="149306" y="0"/>
                    </a:lnTo>
                    <a:lnTo>
                      <a:pt x="18020" y="0"/>
                    </a:lnTo>
                    <a:lnTo>
                      <a:pt x="0" y="24104"/>
                    </a:lnTo>
                    <a:lnTo>
                      <a:pt x="0" y="95481"/>
                    </a:lnTo>
                    <a:lnTo>
                      <a:pt x="165688" y="95481"/>
                    </a:lnTo>
                    <a:lnTo>
                      <a:pt x="165688" y="22466"/>
                    </a:lnTo>
                    <a:lnTo>
                      <a:pt x="165688" y="22466"/>
                    </a:lnTo>
                    <a:close/>
                  </a:path>
                </a:pathLst>
              </a:custGeom>
              <a:grpFill/>
              <a:ln w="11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30" name="Freeform: Shape 929">
              <a:extLst>
                <a:ext uri="{FF2B5EF4-FFF2-40B4-BE49-F238E27FC236}">
                  <a16:creationId xmlns:a16="http://schemas.microsoft.com/office/drawing/2014/main" id="{7E8E11CD-9F88-8BD0-F15C-04F654C1A8D1}"/>
                </a:ext>
              </a:extLst>
            </p:cNvPr>
            <p:cNvSpPr/>
            <p:nvPr/>
          </p:nvSpPr>
          <p:spPr>
            <a:xfrm>
              <a:off x="8064275" y="1560961"/>
              <a:ext cx="35103" cy="33699"/>
            </a:xfrm>
            <a:custGeom>
              <a:avLst/>
              <a:gdLst>
                <a:gd name="connsiteX0" fmla="*/ 17552 w 35103"/>
                <a:gd name="connsiteY0" fmla="*/ 0 h 33699"/>
                <a:gd name="connsiteX1" fmla="*/ 0 w 35103"/>
                <a:gd name="connsiteY1" fmla="*/ 16850 h 33699"/>
                <a:gd name="connsiteX2" fmla="*/ 17552 w 35103"/>
                <a:gd name="connsiteY2" fmla="*/ 33699 h 33699"/>
                <a:gd name="connsiteX3" fmla="*/ 35103 w 35103"/>
                <a:gd name="connsiteY3" fmla="*/ 16850 h 33699"/>
                <a:gd name="connsiteX4" fmla="*/ 17552 w 35103"/>
                <a:gd name="connsiteY4" fmla="*/ 0 h 33699"/>
                <a:gd name="connsiteX5" fmla="*/ 17552 w 35103"/>
                <a:gd name="connsiteY5" fmla="*/ 0 h 3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03" h="33699">
                  <a:moveTo>
                    <a:pt x="17552" y="0"/>
                  </a:moveTo>
                  <a:cubicBezTo>
                    <a:pt x="7840" y="0"/>
                    <a:pt x="0" y="7606"/>
                    <a:pt x="0" y="16850"/>
                  </a:cubicBezTo>
                  <a:cubicBezTo>
                    <a:pt x="0" y="26093"/>
                    <a:pt x="7840" y="33699"/>
                    <a:pt x="17552" y="33699"/>
                  </a:cubicBezTo>
                  <a:cubicBezTo>
                    <a:pt x="27263" y="33699"/>
                    <a:pt x="35103" y="26093"/>
                    <a:pt x="35103" y="16850"/>
                  </a:cubicBezTo>
                  <a:cubicBezTo>
                    <a:pt x="35103" y="7606"/>
                    <a:pt x="27263" y="0"/>
                    <a:pt x="17552" y="0"/>
                  </a:cubicBezTo>
                  <a:lnTo>
                    <a:pt x="17552" y="0"/>
                  </a:lnTo>
                  <a:close/>
                </a:path>
              </a:pathLst>
            </a:custGeom>
            <a:grpFill/>
            <a:ln w="11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schemeClr val="accent2"/>
                </a:solidFill>
              </a:endParaRPr>
            </a:p>
          </p:txBody>
        </p:sp>
      </p:grpSp>
      <p:sp>
        <p:nvSpPr>
          <p:cNvPr id="47" name="Freeform: Shape 952">
            <a:extLst>
              <a:ext uri="{FF2B5EF4-FFF2-40B4-BE49-F238E27FC236}">
                <a16:creationId xmlns:a16="http://schemas.microsoft.com/office/drawing/2014/main" id="{80467FEB-1767-2D77-6F6B-D97613DEEFEA}"/>
              </a:ext>
            </a:extLst>
          </p:cNvPr>
          <p:cNvSpPr/>
          <p:nvPr/>
        </p:nvSpPr>
        <p:spPr>
          <a:xfrm>
            <a:off x="198945" y="1334889"/>
            <a:ext cx="553344" cy="501273"/>
          </a:xfrm>
          <a:custGeom>
            <a:avLst/>
            <a:gdLst>
              <a:gd name="connsiteX0" fmla="*/ 251456 w 553344"/>
              <a:gd name="connsiteY0" fmla="*/ 53708 h 501273"/>
              <a:gd name="connsiteX1" fmla="*/ 54527 w 553344"/>
              <a:gd name="connsiteY1" fmla="*/ 250637 h 501273"/>
              <a:gd name="connsiteX2" fmla="*/ 251456 w 553344"/>
              <a:gd name="connsiteY2" fmla="*/ 447566 h 501273"/>
              <a:gd name="connsiteX3" fmla="*/ 447566 w 553344"/>
              <a:gd name="connsiteY3" fmla="*/ 268539 h 501273"/>
              <a:gd name="connsiteX4" fmla="*/ 375371 w 553344"/>
              <a:gd name="connsiteY4" fmla="*/ 268539 h 501273"/>
              <a:gd name="connsiteX5" fmla="*/ 398656 w 553344"/>
              <a:gd name="connsiteY5" fmla="*/ 239521 h 501273"/>
              <a:gd name="connsiteX6" fmla="*/ 438673 w 553344"/>
              <a:gd name="connsiteY6" fmla="*/ 189440 h 501273"/>
              <a:gd name="connsiteX7" fmla="*/ 251456 w 553344"/>
              <a:gd name="connsiteY7" fmla="*/ 53708 h 501273"/>
              <a:gd name="connsiteX8" fmla="*/ 251456 w 553344"/>
              <a:gd name="connsiteY8" fmla="*/ 53708 h 501273"/>
              <a:gd name="connsiteX9" fmla="*/ 232735 w 553344"/>
              <a:gd name="connsiteY9" fmla="*/ 219629 h 501273"/>
              <a:gd name="connsiteX10" fmla="*/ 232735 w 553344"/>
              <a:gd name="connsiteY10" fmla="*/ 89513 h 501273"/>
              <a:gd name="connsiteX11" fmla="*/ 268540 w 553344"/>
              <a:gd name="connsiteY11" fmla="*/ 89513 h 501273"/>
              <a:gd name="connsiteX12" fmla="*/ 268540 w 553344"/>
              <a:gd name="connsiteY12" fmla="*/ 219629 h 501273"/>
              <a:gd name="connsiteX13" fmla="*/ 286442 w 553344"/>
              <a:gd name="connsiteY13" fmla="*/ 250637 h 501273"/>
              <a:gd name="connsiteX14" fmla="*/ 285857 w 553344"/>
              <a:gd name="connsiteY14" fmla="*/ 256838 h 501273"/>
              <a:gd name="connsiteX15" fmla="*/ 344480 w 553344"/>
              <a:gd name="connsiteY15" fmla="*/ 305983 h 501273"/>
              <a:gd name="connsiteX16" fmla="*/ 321429 w 553344"/>
              <a:gd name="connsiteY16" fmla="*/ 333363 h 501273"/>
              <a:gd name="connsiteX17" fmla="*/ 262806 w 553344"/>
              <a:gd name="connsiteY17" fmla="*/ 284219 h 501273"/>
              <a:gd name="connsiteX18" fmla="*/ 250637 w 553344"/>
              <a:gd name="connsiteY18" fmla="*/ 286442 h 501273"/>
              <a:gd name="connsiteX19" fmla="*/ 214832 w 553344"/>
              <a:gd name="connsiteY19" fmla="*/ 250637 h 501273"/>
              <a:gd name="connsiteX20" fmla="*/ 232735 w 553344"/>
              <a:gd name="connsiteY20" fmla="*/ 219629 h 501273"/>
              <a:gd name="connsiteX21" fmla="*/ 232735 w 553344"/>
              <a:gd name="connsiteY21" fmla="*/ 219629 h 501273"/>
              <a:gd name="connsiteX22" fmla="*/ 410122 w 553344"/>
              <a:gd name="connsiteY22" fmla="*/ 253211 h 501273"/>
              <a:gd name="connsiteX23" fmla="*/ 481733 w 553344"/>
              <a:gd name="connsiteY23" fmla="*/ 163698 h 501273"/>
              <a:gd name="connsiteX24" fmla="*/ 553344 w 553344"/>
              <a:gd name="connsiteY24" fmla="*/ 253211 h 501273"/>
              <a:gd name="connsiteX25" fmla="*/ 410240 w 553344"/>
              <a:gd name="connsiteY25" fmla="*/ 253211 h 501273"/>
              <a:gd name="connsiteX26" fmla="*/ 0 w 553344"/>
              <a:gd name="connsiteY26" fmla="*/ 250637 h 501273"/>
              <a:gd name="connsiteX27" fmla="*/ 250637 w 553344"/>
              <a:gd name="connsiteY27" fmla="*/ 0 h 501273"/>
              <a:gd name="connsiteX28" fmla="*/ 427791 w 553344"/>
              <a:gd name="connsiteY28" fmla="*/ 73366 h 501273"/>
              <a:gd name="connsiteX29" fmla="*/ 402517 w 553344"/>
              <a:gd name="connsiteY29" fmla="*/ 98640 h 501273"/>
              <a:gd name="connsiteX30" fmla="*/ 250637 w 553344"/>
              <a:gd name="connsiteY30" fmla="*/ 35805 h 501273"/>
              <a:gd name="connsiteX31" fmla="*/ 35805 w 553344"/>
              <a:gd name="connsiteY31" fmla="*/ 250637 h 501273"/>
              <a:gd name="connsiteX32" fmla="*/ 250637 w 553344"/>
              <a:gd name="connsiteY32" fmla="*/ 465469 h 501273"/>
              <a:gd name="connsiteX33" fmla="*/ 465469 w 553344"/>
              <a:gd name="connsiteY33" fmla="*/ 251105 h 501273"/>
              <a:gd name="connsiteX34" fmla="*/ 501274 w 553344"/>
              <a:gd name="connsiteY34" fmla="*/ 251105 h 501273"/>
              <a:gd name="connsiteX35" fmla="*/ 250637 w 553344"/>
              <a:gd name="connsiteY35" fmla="*/ 501274 h 501273"/>
              <a:gd name="connsiteX36" fmla="*/ 0 w 553344"/>
              <a:gd name="connsiteY36" fmla="*/ 250637 h 501273"/>
              <a:gd name="connsiteX37" fmla="*/ 0 w 553344"/>
              <a:gd name="connsiteY37" fmla="*/ 250637 h 50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53344" h="501273">
                <a:moveTo>
                  <a:pt x="251456" y="53708"/>
                </a:moveTo>
                <a:cubicBezTo>
                  <a:pt x="142870" y="53708"/>
                  <a:pt x="54527" y="142051"/>
                  <a:pt x="54527" y="250637"/>
                </a:cubicBezTo>
                <a:cubicBezTo>
                  <a:pt x="54527" y="359223"/>
                  <a:pt x="142870" y="447566"/>
                  <a:pt x="251456" y="447566"/>
                </a:cubicBezTo>
                <a:cubicBezTo>
                  <a:pt x="354075" y="447566"/>
                  <a:pt x="438556" y="368818"/>
                  <a:pt x="447566" y="268539"/>
                </a:cubicBezTo>
                <a:lnTo>
                  <a:pt x="375371" y="268539"/>
                </a:lnTo>
                <a:lnTo>
                  <a:pt x="398656" y="239521"/>
                </a:lnTo>
                <a:lnTo>
                  <a:pt x="438673" y="189440"/>
                </a:lnTo>
                <a:cubicBezTo>
                  <a:pt x="412814" y="110809"/>
                  <a:pt x="338629" y="53708"/>
                  <a:pt x="251456" y="53708"/>
                </a:cubicBezTo>
                <a:lnTo>
                  <a:pt x="251456" y="53708"/>
                </a:lnTo>
                <a:close/>
                <a:moveTo>
                  <a:pt x="232735" y="219629"/>
                </a:moveTo>
                <a:lnTo>
                  <a:pt x="232735" y="89513"/>
                </a:lnTo>
                <a:lnTo>
                  <a:pt x="268540" y="89513"/>
                </a:lnTo>
                <a:lnTo>
                  <a:pt x="268540" y="219629"/>
                </a:lnTo>
                <a:cubicBezTo>
                  <a:pt x="279305" y="225831"/>
                  <a:pt x="286442" y="237415"/>
                  <a:pt x="286442" y="250637"/>
                </a:cubicBezTo>
                <a:cubicBezTo>
                  <a:pt x="286442" y="252743"/>
                  <a:pt x="286209" y="254849"/>
                  <a:pt x="285857" y="256838"/>
                </a:cubicBezTo>
                <a:lnTo>
                  <a:pt x="344480" y="305983"/>
                </a:lnTo>
                <a:lnTo>
                  <a:pt x="321429" y="333363"/>
                </a:lnTo>
                <a:lnTo>
                  <a:pt x="262806" y="284219"/>
                </a:lnTo>
                <a:cubicBezTo>
                  <a:pt x="259062" y="285623"/>
                  <a:pt x="254850" y="286442"/>
                  <a:pt x="250637" y="286442"/>
                </a:cubicBezTo>
                <a:cubicBezTo>
                  <a:pt x="230862" y="286442"/>
                  <a:pt x="214832" y="270412"/>
                  <a:pt x="214832" y="250637"/>
                </a:cubicBezTo>
                <a:cubicBezTo>
                  <a:pt x="214832" y="237415"/>
                  <a:pt x="222086" y="225831"/>
                  <a:pt x="232735" y="219629"/>
                </a:cubicBezTo>
                <a:lnTo>
                  <a:pt x="232735" y="219629"/>
                </a:lnTo>
                <a:close/>
                <a:moveTo>
                  <a:pt x="410122" y="253211"/>
                </a:moveTo>
                <a:lnTo>
                  <a:pt x="481733" y="163698"/>
                </a:lnTo>
                <a:lnTo>
                  <a:pt x="553344" y="253211"/>
                </a:lnTo>
                <a:lnTo>
                  <a:pt x="410240" y="253211"/>
                </a:lnTo>
                <a:close/>
                <a:moveTo>
                  <a:pt x="0" y="250637"/>
                </a:moveTo>
                <a:cubicBezTo>
                  <a:pt x="0" y="112213"/>
                  <a:pt x="112214" y="0"/>
                  <a:pt x="250637" y="0"/>
                </a:cubicBezTo>
                <a:cubicBezTo>
                  <a:pt x="319791" y="0"/>
                  <a:pt x="382391" y="27965"/>
                  <a:pt x="427791" y="73366"/>
                </a:cubicBezTo>
                <a:lnTo>
                  <a:pt x="402517" y="98640"/>
                </a:lnTo>
                <a:cubicBezTo>
                  <a:pt x="363670" y="59792"/>
                  <a:pt x="309961" y="35805"/>
                  <a:pt x="250637" y="35805"/>
                </a:cubicBezTo>
                <a:cubicBezTo>
                  <a:pt x="131988" y="35805"/>
                  <a:pt x="35805" y="131988"/>
                  <a:pt x="35805" y="250637"/>
                </a:cubicBezTo>
                <a:cubicBezTo>
                  <a:pt x="35805" y="369286"/>
                  <a:pt x="131988" y="465469"/>
                  <a:pt x="250637" y="465469"/>
                </a:cubicBezTo>
                <a:cubicBezTo>
                  <a:pt x="369286" y="465469"/>
                  <a:pt x="465118" y="369520"/>
                  <a:pt x="465469" y="251105"/>
                </a:cubicBezTo>
                <a:lnTo>
                  <a:pt x="501274" y="251105"/>
                </a:lnTo>
                <a:cubicBezTo>
                  <a:pt x="501040" y="389295"/>
                  <a:pt x="388826" y="501274"/>
                  <a:pt x="250637" y="501274"/>
                </a:cubicBezTo>
                <a:cubicBezTo>
                  <a:pt x="112214" y="501274"/>
                  <a:pt x="0" y="389061"/>
                  <a:pt x="0" y="250637"/>
                </a:cubicBezTo>
                <a:lnTo>
                  <a:pt x="0" y="250637"/>
                </a:lnTo>
                <a:close/>
              </a:path>
            </a:pathLst>
          </a:custGeom>
          <a:solidFill>
            <a:srgbClr val="1E428A"/>
          </a:solidFill>
          <a:ln w="11693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AFCA6865-3284-903F-83CE-CE2A7403DDA3}"/>
              </a:ext>
            </a:extLst>
          </p:cNvPr>
          <p:cNvSpPr txBox="1"/>
          <p:nvPr/>
        </p:nvSpPr>
        <p:spPr>
          <a:xfrm>
            <a:off x="820817" y="1334889"/>
            <a:ext cx="11172238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à"/>
              <a:defRPr/>
            </a:pP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Retomada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interlocução governos federal e estadual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à"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Prorrogação contratos consultores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à"/>
              <a:tabLst/>
              <a:defRPr/>
            </a:pP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Revisão dos estudos (defasagem &gt; 18 meses) / modelo proposto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à"/>
              <a:tabLst/>
              <a:defRPr/>
            </a:pP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</a:t>
            </a:r>
            <a:r>
              <a:rPr kumimoji="0" lang="pt-BR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overnança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estadual / Consulta pública / Audiência pública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à"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Sondagem de mercado 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à"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TCU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à"/>
              <a:tabLst/>
              <a:defRPr/>
            </a:pPr>
            <a:r>
              <a:rPr lang="pt-B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Roadshow</a:t>
            </a: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à"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Edital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anose="05000000000000000000" pitchFamily="2" charset="2"/>
              <a:buChar char="à"/>
              <a:tabLst/>
              <a:defRPr/>
            </a:pP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Leilão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tabLst/>
              <a:defRPr/>
            </a:pP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9860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me do tema">
            <a:extLst>
              <a:ext uri="{FF2B5EF4-FFF2-40B4-BE49-F238E27FC236}">
                <a16:creationId xmlns:a16="http://schemas.microsoft.com/office/drawing/2014/main" id="{27F033DF-4E81-C277-1848-5A3A845791C3}"/>
              </a:ext>
            </a:extLst>
          </p:cNvPr>
          <p:cNvSpPr txBox="1"/>
          <p:nvPr/>
        </p:nvSpPr>
        <p:spPr>
          <a:xfrm>
            <a:off x="536168" y="2936520"/>
            <a:ext cx="750439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pt-BR" sz="240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venir Next Regular"/>
            </a:endParaRPr>
          </a:p>
        </p:txBody>
      </p:sp>
      <p:sp>
        <p:nvSpPr>
          <p:cNvPr id="3" name="CaixaDeTexto 15">
            <a:extLst>
              <a:ext uri="{FF2B5EF4-FFF2-40B4-BE49-F238E27FC236}">
                <a16:creationId xmlns:a16="http://schemas.microsoft.com/office/drawing/2014/main" id="{6C0A2B77-A805-C973-1F48-28559EF798AA}"/>
              </a:ext>
            </a:extLst>
          </p:cNvPr>
          <p:cNvSpPr/>
          <p:nvPr/>
        </p:nvSpPr>
        <p:spPr>
          <a:xfrm>
            <a:off x="8628833" y="3667292"/>
            <a:ext cx="2989131" cy="2833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lnSpc>
                <a:spcPct val="200000"/>
              </a:lnSpc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accent1"/>
                </a:solidFill>
              </a:rPr>
              <a:t>facebook.com/</a:t>
            </a:r>
            <a:r>
              <a:rPr dirty="0" err="1">
                <a:solidFill>
                  <a:schemeClr val="accent1"/>
                </a:solidFill>
              </a:rPr>
              <a:t>bndes.imprensa</a:t>
            </a:r>
            <a:endParaRPr dirty="0">
              <a:solidFill>
                <a:schemeClr val="accent1"/>
              </a:solidFill>
            </a:endParaRPr>
          </a:p>
          <a:p>
            <a:pPr>
              <a:lnSpc>
                <a:spcPct val="200000"/>
              </a:lnSpc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accent1"/>
                </a:solidFill>
              </a:rPr>
              <a:t>twitter.com/</a:t>
            </a:r>
            <a:r>
              <a:rPr dirty="0" err="1">
                <a:solidFill>
                  <a:schemeClr val="accent1"/>
                </a:solidFill>
              </a:rPr>
              <a:t>bndes</a:t>
            </a:r>
            <a:endParaRPr dirty="0">
              <a:solidFill>
                <a:schemeClr val="accent1"/>
              </a:solidFill>
            </a:endParaRPr>
          </a:p>
          <a:p>
            <a:pPr>
              <a:lnSpc>
                <a:spcPct val="200000"/>
              </a:lnSpc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accent1"/>
                </a:solidFill>
              </a:rPr>
              <a:t>youtube.com/</a:t>
            </a:r>
            <a:r>
              <a:rPr dirty="0" err="1">
                <a:solidFill>
                  <a:schemeClr val="accent1"/>
                </a:solidFill>
              </a:rPr>
              <a:t>bndesgovbr</a:t>
            </a:r>
            <a:r>
              <a:rPr lang="pt-BR" dirty="0">
                <a:solidFill>
                  <a:schemeClr val="accent1"/>
                </a:solidFill>
              </a:rPr>
              <a:t> linkedin.com/</a:t>
            </a:r>
            <a:r>
              <a:rPr lang="pt-BR" dirty="0" err="1">
                <a:solidFill>
                  <a:schemeClr val="accent1"/>
                </a:solidFill>
              </a:rPr>
              <a:t>company</a:t>
            </a:r>
            <a:r>
              <a:rPr lang="pt-BR" dirty="0">
                <a:solidFill>
                  <a:schemeClr val="accent1"/>
                </a:solidFill>
              </a:rPr>
              <a:t>/</a:t>
            </a:r>
            <a:r>
              <a:rPr lang="pt-BR" dirty="0" err="1">
                <a:solidFill>
                  <a:schemeClr val="accent1"/>
                </a:solidFill>
              </a:rPr>
              <a:t>bndes</a:t>
            </a:r>
            <a:endParaRPr lang="pt-BR" dirty="0">
              <a:solidFill>
                <a:schemeClr val="accent1"/>
              </a:solidFill>
            </a:endParaRPr>
          </a:p>
          <a:p>
            <a:pPr>
              <a:lnSpc>
                <a:spcPct val="200000"/>
              </a:lnSpc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600" dirty="0">
                <a:solidFill>
                  <a:schemeClr val="accent1"/>
                </a:solidFill>
                <a:latin typeface="Arial"/>
                <a:cs typeface="Arial"/>
              </a:rPr>
              <a:t>Instagram.com/</a:t>
            </a:r>
            <a:r>
              <a:rPr lang="pt-BR" sz="1600" dirty="0" err="1">
                <a:solidFill>
                  <a:schemeClr val="accent1"/>
                </a:solidFill>
                <a:latin typeface="Arial"/>
                <a:cs typeface="Arial"/>
              </a:rPr>
              <a:t>bndesgovbr</a:t>
            </a:r>
            <a:endParaRPr sz="16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id="{F4FC900F-6D37-ABC4-4C73-29B6ED5E988F}"/>
              </a:ext>
            </a:extLst>
          </p:cNvPr>
          <p:cNvSpPr/>
          <p:nvPr/>
        </p:nvSpPr>
        <p:spPr>
          <a:xfrm>
            <a:off x="8608703" y="458149"/>
            <a:ext cx="3163431" cy="328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accent1"/>
                </a:solidFill>
              </a:rPr>
              <a:t>Portal BNDES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accent1"/>
                </a:solidFill>
              </a:rPr>
              <a:t>www.bndes.gov.br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dirty="0">
              <a:solidFill>
                <a:schemeClr val="accent1"/>
              </a:solidFill>
            </a:endParaRPr>
          </a:p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accent1"/>
                </a:solidFill>
              </a:rPr>
              <a:t>Atendimento</a:t>
            </a:r>
            <a:r>
              <a:rPr sz="1400" dirty="0">
                <a:solidFill>
                  <a:schemeClr val="accent1"/>
                </a:solidFill>
              </a:rPr>
              <a:t> </a:t>
            </a:r>
            <a:r>
              <a:rPr sz="1400" dirty="0" err="1">
                <a:solidFill>
                  <a:schemeClr val="accent1"/>
                </a:solidFill>
              </a:rPr>
              <a:t>Empresarial</a:t>
            </a:r>
            <a:endParaRPr sz="1400" dirty="0">
              <a:solidFill>
                <a:schemeClr val="accent1"/>
              </a:solidFill>
            </a:endParaRP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accent1"/>
                </a:solidFill>
              </a:rPr>
              <a:t>0800 702 6337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accent1"/>
                </a:solidFill>
              </a:rPr>
              <a:t>Chamadas</a:t>
            </a:r>
            <a:r>
              <a:rPr sz="1400" dirty="0">
                <a:solidFill>
                  <a:schemeClr val="accent1"/>
                </a:solidFill>
              </a:rPr>
              <a:t> </a:t>
            </a:r>
            <a:r>
              <a:rPr sz="1400" dirty="0" err="1">
                <a:solidFill>
                  <a:schemeClr val="accent1"/>
                </a:solidFill>
              </a:rPr>
              <a:t>internacionais</a:t>
            </a:r>
            <a:endParaRPr sz="1400" dirty="0">
              <a:solidFill>
                <a:schemeClr val="accent1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accent1"/>
                </a:solidFill>
              </a:rPr>
              <a:t>+55 21 2172 6337 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dirty="0">
              <a:solidFill>
                <a:schemeClr val="accent1"/>
              </a:solidFill>
            </a:endParaRPr>
          </a:p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accent1"/>
                </a:solidFill>
              </a:rPr>
              <a:t>Ouvidoria</a:t>
            </a:r>
            <a:endParaRPr sz="1400" dirty="0">
              <a:solidFill>
                <a:schemeClr val="accent1"/>
              </a:solidFill>
            </a:endParaRP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accent1"/>
                </a:solidFill>
              </a:rPr>
              <a:t>0800 702 6307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accent1"/>
                </a:solidFill>
              </a:rPr>
              <a:t>www.bndes.gov.br/ouvidoria</a:t>
            </a:r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dirty="0">
              <a:solidFill>
                <a:schemeClr val="accent1"/>
              </a:solidFill>
            </a:endParaRPr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accent1"/>
                </a:solidFill>
              </a:rPr>
              <a:t>Fale</a:t>
            </a:r>
            <a:r>
              <a:rPr sz="1400" dirty="0">
                <a:solidFill>
                  <a:schemeClr val="accent1"/>
                </a:solidFill>
              </a:rPr>
              <a:t> </a:t>
            </a:r>
            <a:r>
              <a:rPr sz="1400" dirty="0" err="1">
                <a:solidFill>
                  <a:schemeClr val="accent1"/>
                </a:solidFill>
              </a:rPr>
              <a:t>Conosco</a:t>
            </a:r>
            <a:endParaRPr sz="1400" dirty="0">
              <a:solidFill>
                <a:schemeClr val="accent1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accent1"/>
                </a:solidFill>
              </a:rPr>
              <a:t>www.bndes.gov.br/faleconosco</a:t>
            </a:r>
          </a:p>
        </p:txBody>
      </p:sp>
      <p:sp>
        <p:nvSpPr>
          <p:cNvPr id="19" name="Gráfico 18">
            <a:extLst>
              <a:ext uri="{FF2B5EF4-FFF2-40B4-BE49-F238E27FC236}">
                <a16:creationId xmlns:a16="http://schemas.microsoft.com/office/drawing/2014/main" id="{239D1421-B558-F10D-2BF6-E1AACC0C8EF0}"/>
              </a:ext>
            </a:extLst>
          </p:cNvPr>
          <p:cNvSpPr/>
          <p:nvPr/>
        </p:nvSpPr>
        <p:spPr>
          <a:xfrm rot="1230521" flipH="1">
            <a:off x="5856092" y="241607"/>
            <a:ext cx="3654525" cy="6374787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4FC8A845-2BFC-D322-D694-3BB4F35E3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9917" y="4354930"/>
            <a:ext cx="342900" cy="3429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023E9E0F-33F4-ADA2-EFCC-A7D65B988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9917" y="3835523"/>
            <a:ext cx="342900" cy="33337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A2198174-D324-ADA7-0711-EC9547518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5985" y="5431845"/>
            <a:ext cx="342900" cy="34290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57BA5F0E-3DD0-BC17-F3EE-641C6F97F0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10679" y="4883863"/>
            <a:ext cx="361950" cy="361950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C260FD8D-155A-B7C4-D244-DBB9C9BAA5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79917" y="5960778"/>
            <a:ext cx="342900" cy="34290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C5A65168-0F70-8384-1413-087E719214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79917" y="2261124"/>
            <a:ext cx="342900" cy="342900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A6CA276E-9955-1941-F893-8F3D60CEFB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79917" y="3121963"/>
            <a:ext cx="342900" cy="342900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82B90300-6D05-DED9-AC8C-8F3EED5C7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84680" y="1196553"/>
            <a:ext cx="333375" cy="333375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049B096C-770B-DB84-3FBB-9E1CC65ACF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79917" y="506062"/>
            <a:ext cx="342900" cy="3429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7D73710-28EC-8D8E-BA08-A197C4F1223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168" y="5408732"/>
            <a:ext cx="5377567" cy="70889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E146A2D-8C5C-6439-383E-3B5CF6F0AF8D}"/>
              </a:ext>
            </a:extLst>
          </p:cNvPr>
          <p:cNvSpPr txBox="1"/>
          <p:nvPr/>
        </p:nvSpPr>
        <p:spPr>
          <a:xfrm>
            <a:off x="298579" y="2621968"/>
            <a:ext cx="4488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1"/>
                </a:solidFill>
              </a:rPr>
              <a:t>Área de Estruturação de Projetos</a:t>
            </a:r>
          </a:p>
          <a:p>
            <a:r>
              <a:rPr lang="pt-BR" sz="2400" dirty="0">
                <a:solidFill>
                  <a:schemeClr val="accent1"/>
                </a:solidFill>
              </a:rPr>
              <a:t>aep@bndes.gov.br</a:t>
            </a:r>
          </a:p>
        </p:txBody>
      </p:sp>
    </p:spTree>
    <p:extLst>
      <p:ext uri="{BB962C8B-B14F-4D97-AF65-F5344CB8AC3E}">
        <p14:creationId xmlns:p14="http://schemas.microsoft.com/office/powerpoint/2010/main" val="42564578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2_Tema do Office">
  <a:themeElements>
    <a:clrScheme name="BNDES_PPT">
      <a:dk1>
        <a:srgbClr val="7B7B7B"/>
      </a:dk1>
      <a:lt1>
        <a:sysClr val="window" lastClr="FFFFFF"/>
      </a:lt1>
      <a:dk2>
        <a:srgbClr val="C9C9C9"/>
      </a:dk2>
      <a:lt2>
        <a:srgbClr val="FFFFFF"/>
      </a:lt2>
      <a:accent1>
        <a:srgbClr val="1E428B"/>
      </a:accent1>
      <a:accent2>
        <a:srgbClr val="009933"/>
      </a:accent2>
      <a:accent3>
        <a:srgbClr val="E75300"/>
      </a:accent3>
      <a:accent4>
        <a:srgbClr val="52BBB5"/>
      </a:accent4>
      <a:accent5>
        <a:srgbClr val="759CB8"/>
      </a:accent5>
      <a:accent6>
        <a:srgbClr val="65B32E"/>
      </a:accent6>
      <a:hlink>
        <a:srgbClr val="1E428B"/>
      </a:hlink>
      <a:folHlink>
        <a:srgbClr val="759CB8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NDES_PPTPADRAO_2023 final.potx" id="{372600E5-5449-4785-A534-D5512674F534}" vid="{44BE1CB9-669F-4201-A1DB-9F37178D987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e2324c6-6925-427e-b56d-4e6eda16752a}" enabled="0" method="" siteId="{7e2324c6-6925-427e-b56d-4e6eda1675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MODELO_ PPT_BNDES_70_anos</Template>
  <TotalTime>5032</TotalTime>
  <Words>552</Words>
  <Application>Microsoft Office PowerPoint</Application>
  <PresentationFormat>Widescreen</PresentationFormat>
  <Paragraphs>95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Wingdings 2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BNDES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Jose Roberto Vieira de Resende</dc:creator>
  <cp:lastModifiedBy>Anie Gracie Noda Amicci</cp:lastModifiedBy>
  <cp:revision>219</cp:revision>
  <cp:lastPrinted>2022-09-27T20:13:41Z</cp:lastPrinted>
  <dcterms:created xsi:type="dcterms:W3CDTF">2022-09-13T17:42:42Z</dcterms:created>
  <dcterms:modified xsi:type="dcterms:W3CDTF">2023-05-30T20:41:56Z</dcterms:modified>
</cp:coreProperties>
</file>