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76" r:id="rId2"/>
    <p:sldId id="537" r:id="rId3"/>
    <p:sldId id="570" r:id="rId4"/>
    <p:sldId id="573" r:id="rId5"/>
    <p:sldId id="571" r:id="rId6"/>
    <p:sldId id="585" r:id="rId7"/>
    <p:sldId id="577" r:id="rId8"/>
    <p:sldId id="575" r:id="rId9"/>
    <p:sldId id="586" r:id="rId10"/>
    <p:sldId id="574" r:id="rId11"/>
    <p:sldId id="578" r:id="rId12"/>
    <p:sldId id="579" r:id="rId13"/>
    <p:sldId id="580" r:id="rId14"/>
    <p:sldId id="581" r:id="rId15"/>
    <p:sldId id="583" r:id="rId16"/>
    <p:sldId id="582" r:id="rId17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FF042C"/>
    <a:srgbClr val="3F77D1"/>
    <a:srgbClr val="FF542C"/>
    <a:srgbClr val="071140"/>
    <a:srgbClr val="FF6600"/>
    <a:srgbClr val="F4BA00"/>
    <a:srgbClr val="4F81BD"/>
    <a:srgbClr val="080C31"/>
    <a:srgbClr val="1FCB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0216" autoAdjust="0"/>
  </p:normalViewPr>
  <p:slideViewPr>
    <p:cSldViewPr>
      <p:cViewPr varScale="1">
        <p:scale>
          <a:sx n="110" d="100"/>
          <a:sy n="110" d="100"/>
        </p:scale>
        <p:origin x="-8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.araujo\Documents\Motivos%20para%20falta%20de%20Intern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.araujo\Documents\Motivos%20para%20falta%20de%20Intern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Domicílios com acesso à Internet (milhões)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31,2*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Plan1!$A$2:$A$5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22.7</c:v>
                </c:pt>
                <c:pt idx="2">
                  <c:v>25.7</c:v>
                </c:pt>
                <c:pt idx="3">
                  <c:v>31.2</c:v>
                </c:pt>
              </c:numCache>
            </c:numRef>
          </c:val>
        </c:ser>
        <c:dLbls/>
        <c:axId val="97351552"/>
        <c:axId val="97353088"/>
      </c:barChart>
      <c:catAx>
        <c:axId val="97351552"/>
        <c:scaling>
          <c:orientation val="minMax"/>
        </c:scaling>
        <c:axPos val="b"/>
        <c:numFmt formatCode="General" sourceLinked="1"/>
        <c:majorTickMark val="none"/>
        <c:tickLblPos val="nextTo"/>
        <c:crossAx val="97353088"/>
        <c:crosses val="autoZero"/>
        <c:auto val="1"/>
        <c:lblAlgn val="ctr"/>
        <c:lblOffset val="100"/>
      </c:catAx>
      <c:valAx>
        <c:axId val="973530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35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Proporção de</a:t>
            </a:r>
            <a:r>
              <a:rPr lang="pt-BR" sz="14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domicílios com Internet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Plan2!$B$16</c:f>
              <c:strCache>
                <c:ptCount val="1"/>
                <c:pt idx="0">
                  <c:v>Área urbana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Plan2!$A$17:$A$20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Plan2!$B$17:$B$20</c:f>
              <c:numCache>
                <c:formatCode>0%</c:formatCode>
                <c:ptCount val="4"/>
                <c:pt idx="0">
                  <c:v>0.31000000000000005</c:v>
                </c:pt>
                <c:pt idx="1">
                  <c:v>0.4</c:v>
                </c:pt>
                <c:pt idx="2">
                  <c:v>0.44</c:v>
                </c:pt>
                <c:pt idx="3">
                  <c:v>0.48000000000000004</c:v>
                </c:pt>
              </c:numCache>
            </c:numRef>
          </c:val>
        </c:ser>
        <c:ser>
          <c:idx val="1"/>
          <c:order val="1"/>
          <c:tx>
            <c:strRef>
              <c:f>Plan2!$C$16</c:f>
              <c:strCache>
                <c:ptCount val="1"/>
                <c:pt idx="0">
                  <c:v>Área rural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Plan2!$A$17:$A$20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Plan2!$C$17:$C$20</c:f>
              <c:numCache>
                <c:formatCode>0%</c:formatCode>
                <c:ptCount val="4"/>
                <c:pt idx="0">
                  <c:v>6.0000000000000005E-2</c:v>
                </c:pt>
                <c:pt idx="1">
                  <c:v>8.0000000000000016E-2</c:v>
                </c:pt>
                <c:pt idx="2">
                  <c:v>0.1</c:v>
                </c:pt>
                <c:pt idx="3">
                  <c:v>0.15000000000000002</c:v>
                </c:pt>
              </c:numCache>
            </c:numRef>
          </c:val>
        </c:ser>
        <c:dLbls>
          <c:showVal val="1"/>
        </c:dLbls>
        <c:axId val="47301376"/>
        <c:axId val="47302912"/>
      </c:barChart>
      <c:catAx>
        <c:axId val="4730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47302912"/>
        <c:crosses val="autoZero"/>
        <c:auto val="1"/>
        <c:lblAlgn val="ctr"/>
        <c:lblOffset val="100"/>
      </c:catAx>
      <c:valAx>
        <c:axId val="47302912"/>
        <c:scaling>
          <c:orientation val="minMax"/>
          <c:max val="0.5"/>
        </c:scaling>
        <c:delete val="1"/>
        <c:axPos val="l"/>
        <c:numFmt formatCode="0%" sourceLinked="1"/>
        <c:tickLblPos val="none"/>
        <c:crossAx val="47301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pt-BR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4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Quantidade de municípios atendidos por serviço de banda larga móvel</a:t>
            </a:r>
            <a:endParaRPr lang="pt-BR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'BandaLargaMovel (2)'!$B$8</c:f>
              <c:strCache>
                <c:ptCount val="1"/>
                <c:pt idx="0">
                  <c:v>Nº de municípios com Internet banda larga móvel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triang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3"/>
          </c:dPt>
          <c:dLbls>
            <c:numFmt formatCode="#,##0" sourceLinked="0"/>
            <c:txPr>
              <a:bodyPr/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t"/>
            <c:showVal val="1"/>
          </c:dLbls>
          <c:cat>
            <c:strRef>
              <c:f>'BandaLargaMovel (2)'!$E$3:$J$3</c:f>
              <c:strCache>
                <c:ptCount val="6"/>
                <c:pt idx="0">
                  <c:v>Dez 2010</c:v>
                </c:pt>
                <c:pt idx="1">
                  <c:v>Dez 2011</c:v>
                </c:pt>
                <c:pt idx="2">
                  <c:v>Dez 2012</c:v>
                </c:pt>
                <c:pt idx="3">
                  <c:v>Dez 2013</c:v>
                </c:pt>
                <c:pt idx="4">
                  <c:v>Dez 2014</c:v>
                </c:pt>
                <c:pt idx="5">
                  <c:v>Ago 2015</c:v>
                </c:pt>
              </c:strCache>
            </c:strRef>
          </c:cat>
          <c:val>
            <c:numRef>
              <c:f>'BandaLargaMovel (2)'!$E$8:$J$8</c:f>
              <c:numCache>
                <c:formatCode>#,##0</c:formatCode>
                <c:ptCount val="6"/>
                <c:pt idx="0">
                  <c:v>824</c:v>
                </c:pt>
                <c:pt idx="1">
                  <c:v>2190</c:v>
                </c:pt>
                <c:pt idx="2">
                  <c:v>2865</c:v>
                </c:pt>
                <c:pt idx="3">
                  <c:v>3190</c:v>
                </c:pt>
                <c:pt idx="4">
                  <c:v>3805</c:v>
                </c:pt>
                <c:pt idx="5">
                  <c:v>4116</c:v>
                </c:pt>
              </c:numCache>
            </c:numRef>
          </c:val>
        </c:ser>
        <c:dLbls>
          <c:showVal val="1"/>
        </c:dLbls>
        <c:marker val="1"/>
        <c:axId val="49416832"/>
        <c:axId val="49422720"/>
      </c:lineChart>
      <c:catAx>
        <c:axId val="49416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49422720"/>
        <c:crosses val="autoZero"/>
        <c:auto val="1"/>
        <c:lblAlgn val="ctr"/>
        <c:lblOffset val="100"/>
      </c:catAx>
      <c:valAx>
        <c:axId val="49422720"/>
        <c:scaling>
          <c:orientation val="minMax"/>
        </c:scaling>
        <c:delete val="1"/>
        <c:axPos val="l"/>
        <c:minorGridlines>
          <c:spPr>
            <a:ln>
              <a:noFill/>
            </a:ln>
          </c:spPr>
        </c:minorGridlines>
        <c:numFmt formatCode="#,##0" sourceLinked="0"/>
        <c:tickLblPos val="none"/>
        <c:crossAx val="4941683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pt-BR" sz="14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 (%)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Plan1!$B$5</c:f>
              <c:strCache>
                <c:ptCount val="1"/>
                <c:pt idx="0">
                  <c:v>Custo elevado ou não tem como pagar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(Plan1!$B$26;Plan1!$B$20;Plan1!$B$14;Plan1!$B$8)</c:f>
              <c:numCache>
                <c:formatCode>General</c:formatCode>
                <c:ptCount val="4"/>
                <c:pt idx="0">
                  <c:v>31</c:v>
                </c:pt>
                <c:pt idx="1">
                  <c:v>29</c:v>
                </c:pt>
                <c:pt idx="2">
                  <c:v>30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Plan1!$C$23</c:f>
              <c:strCache>
                <c:ptCount val="1"/>
                <c:pt idx="0">
                  <c:v>Seviço não disponível na área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(Plan1!$C$26;Plan1!$C$20;Plan1!$C$14;Plan1!$C$8)</c:f>
              <c:numCache>
                <c:formatCode>General</c:formatCode>
                <c:ptCount val="4"/>
                <c:pt idx="0">
                  <c:v>63</c:v>
                </c:pt>
                <c:pt idx="1">
                  <c:v>60</c:v>
                </c:pt>
                <c:pt idx="2">
                  <c:v>52</c:v>
                </c:pt>
                <c:pt idx="3">
                  <c:v>37</c:v>
                </c:pt>
              </c:numCache>
            </c:numRef>
          </c:val>
        </c:ser>
        <c:ser>
          <c:idx val="2"/>
          <c:order val="2"/>
          <c:tx>
            <c:strRef>
              <c:f>Plan1!$D$5</c:f>
              <c:strCache>
                <c:ptCount val="1"/>
                <c:pt idx="0">
                  <c:v>Não há necessidade ou interesse</c:v>
                </c:pt>
              </c:strCache>
            </c:strRef>
          </c:tx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(Plan1!$D$26;Plan1!$D$20;Plan1!$D$14;Plan1!$D$8)</c:f>
            </c:numRef>
          </c:val>
        </c:ser>
        <c:ser>
          <c:idx val="3"/>
          <c:order val="3"/>
          <c:tx>
            <c:strRef>
              <c:f>Plan1!$E$5</c:f>
              <c:strCache>
                <c:ptCount val="1"/>
                <c:pt idx="0">
                  <c:v>Tem acesso à Internet em outro lugar</c:v>
                </c:pt>
              </c:strCache>
            </c:strRef>
          </c:tx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(Plan1!$E$26;Plan1!$E$20;Plan1!$E$14;Plan1!$E$8)</c:f>
            </c:numRef>
          </c:val>
        </c:ser>
        <c:dLbls>
          <c:showVal val="1"/>
        </c:dLbls>
        <c:axId val="81173120"/>
        <c:axId val="90386816"/>
      </c:barChart>
      <c:catAx>
        <c:axId val="81173120"/>
        <c:scaling>
          <c:orientation val="minMax"/>
        </c:scaling>
        <c:axPos val="b"/>
        <c:numFmt formatCode="General" sourceLinked="1"/>
        <c:tickLblPos val="nextTo"/>
        <c:crossAx val="90386816"/>
        <c:crosses val="autoZero"/>
        <c:auto val="1"/>
        <c:lblAlgn val="ctr"/>
        <c:lblOffset val="100"/>
      </c:catAx>
      <c:valAx>
        <c:axId val="90386816"/>
        <c:scaling>
          <c:orientation val="minMax"/>
        </c:scaling>
        <c:delete val="1"/>
        <c:axPos val="l"/>
        <c:numFmt formatCode="General" sourceLinked="1"/>
        <c:tickLblPos val="none"/>
        <c:crossAx val="81173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pt-B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pt-BR" sz="14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urbana (%)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Plan1!$B$5</c:f>
              <c:strCache>
                <c:ptCount val="1"/>
                <c:pt idx="0">
                  <c:v>Custo elevado ou não tem como pagar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(Plan1!$B$25;Plan1!$B$19;Plan1!$B$13;Plan1!$B$7)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42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Plan1!$C$23</c:f>
              <c:strCache>
                <c:ptCount val="1"/>
                <c:pt idx="0">
                  <c:v>Seviço não disponível na área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(Plan1!$C$25;Plan1!$C$19;Plan1!$C$13;Plan1!$C$7)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18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Plan1!$D$5</c:f>
              <c:strCache>
                <c:ptCount val="1"/>
                <c:pt idx="0">
                  <c:v>Não há necessidade ou interesse</c:v>
                </c:pt>
              </c:strCache>
            </c:strRef>
          </c:tx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(Plan1!$D$25;Plan1!$D$19;Plan1!$D$13;Plan1!$D$7)</c:f>
            </c:numRef>
          </c:val>
        </c:ser>
        <c:ser>
          <c:idx val="3"/>
          <c:order val="3"/>
          <c:tx>
            <c:strRef>
              <c:f>Plan1!$E$5</c:f>
              <c:strCache>
                <c:ptCount val="1"/>
                <c:pt idx="0">
                  <c:v>Tem acesso à Internet em outro lugar</c:v>
                </c:pt>
              </c:strCache>
            </c:strRef>
          </c:tx>
          <c:cat>
            <c:numRef>
              <c:f>(Plan1!$A$23;Plan1!$A$17;Plan1!$A$11;Plan1!$A$5)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(Plan1!$E$25;Plan1!$E$19;Plan1!$E$13;Plan1!$E$7)</c:f>
            </c:numRef>
          </c:val>
        </c:ser>
        <c:dLbls>
          <c:showVal val="1"/>
        </c:dLbls>
        <c:axId val="90439680"/>
        <c:axId val="90441216"/>
      </c:barChart>
      <c:catAx>
        <c:axId val="90439680"/>
        <c:scaling>
          <c:orientation val="minMax"/>
        </c:scaling>
        <c:axPos val="b"/>
        <c:numFmt formatCode="General" sourceLinked="1"/>
        <c:tickLblPos val="nextTo"/>
        <c:crossAx val="90441216"/>
        <c:crosses val="autoZero"/>
        <c:auto val="1"/>
        <c:lblAlgn val="ctr"/>
        <c:lblOffset val="100"/>
      </c:catAx>
      <c:valAx>
        <c:axId val="90441216"/>
        <c:scaling>
          <c:orientation val="minMax"/>
          <c:max val="70"/>
        </c:scaling>
        <c:delete val="1"/>
        <c:axPos val="l"/>
        <c:numFmt formatCode="General" sourceLinked="1"/>
        <c:tickLblPos val="none"/>
        <c:crossAx val="904396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pt-BR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03CCF-60C6-43C6-9A50-D402AA9CBD5E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43CE5F-3CA2-4CF8-861B-83CCCCC934B1}">
      <dgm:prSet phldrT="[Texto]" custT="1"/>
      <dgm:spPr/>
      <dgm:t>
        <a:bodyPr/>
        <a:lstStyle/>
        <a:p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1 Mbps por </a:t>
          </a:r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R$ 35,00</a:t>
          </a:r>
        </a:p>
        <a:p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 todo o Brasil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066815-0455-44ED-BDEE-18243D7E47B5}" type="parTrans" cxnId="{6926C2A2-1737-46F3-96C7-54F63E296765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01F97D-A7A7-4073-B2A0-C8669C0F8137}" type="sibTrans" cxnId="{6926C2A2-1737-46F3-96C7-54F63E296765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7C7182-17CC-4E44-92A9-356325BB7290}">
      <dgm:prSet phldrT="[Texto]" custT="1"/>
      <dgm:spPr/>
      <dgm:t>
        <a:bodyPr anchor="ctr" anchorCtr="0"/>
        <a:lstStyle/>
        <a:p>
          <a:pPr algn="l"/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35 milhões</a:t>
          </a:r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domicílios com banda larga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073C71-74F5-46A3-A8C9-BEA300C059CF}" type="parTrans" cxnId="{FB3AF542-5D02-465A-A8A1-817799469797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05C5E3-C26E-4F1F-BA7C-5493DB2F22E1}" type="sibTrans" cxnId="{FB3AF542-5D02-465A-A8A1-817799469797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EEAC28-76DC-4189-A1F6-78679EDC6276}">
      <dgm:prSet phldrT="[Texto]" custT="1"/>
      <dgm:spPr/>
      <dgm:t>
        <a:bodyPr anchor="ctr" anchorCtr="0"/>
        <a:lstStyle/>
        <a:p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 milhões</a:t>
          </a:r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domicílios com banda larga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A67212-525D-46B7-862D-EA8F870F0FE1}" type="sibTrans" cxnId="{B9F26B47-BD5C-4760-BB81-E01157CBFE2F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D824C4-9732-4AFC-8F57-DEE7F30F34FC}" type="parTrans" cxnId="{B9F26B47-BD5C-4760-BB81-E01157CBFE2F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371E5A-3AC3-4B77-9B30-EFA0B1CC820D}">
      <dgm:prSet phldrT="[Texto]" custT="1"/>
      <dgm:spPr/>
      <dgm:t>
        <a:bodyPr/>
        <a:lstStyle/>
        <a:p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1 Mbps por </a:t>
          </a:r>
          <a:r>
            <a: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R$ 15,00</a:t>
          </a:r>
        </a:p>
        <a:p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 todos o Brasil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C21C13-550B-46FE-9D3F-A71FD89B2B04}" type="sibTrans" cxnId="{65520D51-0C10-4F3E-8D39-D07DEBDBCC13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5C816D-604B-418E-9E88-F7AFEE54D708}" type="parTrans" cxnId="{65520D51-0C10-4F3E-8D39-D07DEBDBCC13}">
      <dgm:prSet/>
      <dgm:spPr/>
      <dgm:t>
        <a:bodyPr/>
        <a:lstStyle/>
        <a:p>
          <a:endParaRPr lang="en-US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A47CC-71A6-4504-BCB3-B16E98AF0A96}" type="pres">
      <dgm:prSet presAssocID="{1CD03CCF-60C6-43C6-9A50-D402AA9CBD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F62898-07D6-4C5E-AC7B-0E53189F813C}" type="pres">
      <dgm:prSet presAssocID="{7443CE5F-3CA2-4CF8-861B-83CCCCC934B1}" presName="linNode" presStyleCnt="0"/>
      <dgm:spPr/>
    </dgm:pt>
    <dgm:pt modelId="{666542FA-B88A-498D-9D7D-3180ED6E5878}" type="pres">
      <dgm:prSet presAssocID="{7443CE5F-3CA2-4CF8-861B-83CCCCC934B1}" presName="parentShp" presStyleLbl="node1" presStyleIdx="0" presStyleCnt="2" custScaleX="191844" custLinFactNeighborY="-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274A8-84A9-4B86-B6FB-1B8A213501E7}" type="pres">
      <dgm:prSet presAssocID="{7443CE5F-3CA2-4CF8-861B-83CCCCC934B1}" presName="childShp" presStyleLbl="bgAccFollowNode1" presStyleIdx="0" presStyleCnt="2" custScaleX="128856" custLinFactNeighborY="-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C010E-0307-4B32-B5D2-BB5AFE91C70B}" type="pres">
      <dgm:prSet presAssocID="{0D01F97D-A7A7-4073-B2A0-C8669C0F8137}" presName="spacing" presStyleCnt="0"/>
      <dgm:spPr/>
    </dgm:pt>
    <dgm:pt modelId="{DBEB7ACA-345F-4CA7-BE92-ED8E712B12CE}" type="pres">
      <dgm:prSet presAssocID="{40371E5A-3AC3-4B77-9B30-EFA0B1CC820D}" presName="linNode" presStyleCnt="0"/>
      <dgm:spPr/>
    </dgm:pt>
    <dgm:pt modelId="{49756B01-934F-4AE5-B3BE-25001B807AB9}" type="pres">
      <dgm:prSet presAssocID="{40371E5A-3AC3-4B77-9B30-EFA0B1CC820D}" presName="parentShp" presStyleLbl="node1" presStyleIdx="1" presStyleCnt="2" custScaleX="19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27E09-3A73-47E3-918A-2F792BC8BF09}" type="pres">
      <dgm:prSet presAssocID="{40371E5A-3AC3-4B77-9B30-EFA0B1CC820D}" presName="childShp" presStyleLbl="bgAccFollowNode1" presStyleIdx="1" presStyleCnt="2" custScaleX="12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1F382-E982-4B5F-8E5F-607DE82C95F7}" type="presOf" srcId="{7443CE5F-3CA2-4CF8-861B-83CCCCC934B1}" destId="{666542FA-B88A-498D-9D7D-3180ED6E5878}" srcOrd="0" destOrd="0" presId="urn:microsoft.com/office/officeart/2005/8/layout/vList6"/>
    <dgm:cxn modelId="{5423090E-9A4F-44C6-950F-2E1DB9189A25}" type="presOf" srcId="{40371E5A-3AC3-4B77-9B30-EFA0B1CC820D}" destId="{49756B01-934F-4AE5-B3BE-25001B807AB9}" srcOrd="0" destOrd="0" presId="urn:microsoft.com/office/officeart/2005/8/layout/vList6"/>
    <dgm:cxn modelId="{ED9D1C9D-60D2-4B8A-9E94-7EAB996AEA24}" type="presOf" srcId="{027C7182-17CC-4E44-92A9-356325BB7290}" destId="{980274A8-84A9-4B86-B6FB-1B8A213501E7}" srcOrd="0" destOrd="0" presId="urn:microsoft.com/office/officeart/2005/8/layout/vList6"/>
    <dgm:cxn modelId="{FB3AF542-5D02-465A-A8A1-817799469797}" srcId="{7443CE5F-3CA2-4CF8-861B-83CCCCC934B1}" destId="{027C7182-17CC-4E44-92A9-356325BB7290}" srcOrd="0" destOrd="0" parTransId="{96073C71-74F5-46A3-A8C9-BEA300C059CF}" sibTransId="{C305C5E3-C26E-4F1F-BA7C-5493DB2F22E1}"/>
    <dgm:cxn modelId="{4C475365-CF0D-4B2B-927B-D22F1145F712}" type="presOf" srcId="{B0EEAC28-76DC-4189-A1F6-78679EDC6276}" destId="{EFA27E09-3A73-47E3-918A-2F792BC8BF09}" srcOrd="0" destOrd="0" presId="urn:microsoft.com/office/officeart/2005/8/layout/vList6"/>
    <dgm:cxn modelId="{6926C2A2-1737-46F3-96C7-54F63E296765}" srcId="{1CD03CCF-60C6-43C6-9A50-D402AA9CBD5E}" destId="{7443CE5F-3CA2-4CF8-861B-83CCCCC934B1}" srcOrd="0" destOrd="0" parTransId="{FC066815-0455-44ED-BDEE-18243D7E47B5}" sibTransId="{0D01F97D-A7A7-4073-B2A0-C8669C0F8137}"/>
    <dgm:cxn modelId="{65520D51-0C10-4F3E-8D39-D07DEBDBCC13}" srcId="{1CD03CCF-60C6-43C6-9A50-D402AA9CBD5E}" destId="{40371E5A-3AC3-4B77-9B30-EFA0B1CC820D}" srcOrd="1" destOrd="0" parTransId="{A55C816D-604B-418E-9E88-F7AFEE54D708}" sibTransId="{CDC21C13-550B-46FE-9D3F-A71FD89B2B04}"/>
    <dgm:cxn modelId="{B9F26B47-BD5C-4760-BB81-E01157CBFE2F}" srcId="{40371E5A-3AC3-4B77-9B30-EFA0B1CC820D}" destId="{B0EEAC28-76DC-4189-A1F6-78679EDC6276}" srcOrd="0" destOrd="0" parTransId="{B6D824C4-9732-4AFC-8F57-DEE7F30F34FC}" sibTransId="{8CA67212-525D-46B7-862D-EA8F870F0FE1}"/>
    <dgm:cxn modelId="{7F357D58-E642-4EFC-93DC-8E835F135A3C}" type="presOf" srcId="{1CD03CCF-60C6-43C6-9A50-D402AA9CBD5E}" destId="{76EA47CC-71A6-4504-BCB3-B16E98AF0A96}" srcOrd="0" destOrd="0" presId="urn:microsoft.com/office/officeart/2005/8/layout/vList6"/>
    <dgm:cxn modelId="{5AF4726F-4EE9-40C8-BA64-5A5F24ACFA2E}" type="presParOf" srcId="{76EA47CC-71A6-4504-BCB3-B16E98AF0A96}" destId="{49F62898-07D6-4C5E-AC7B-0E53189F813C}" srcOrd="0" destOrd="0" presId="urn:microsoft.com/office/officeart/2005/8/layout/vList6"/>
    <dgm:cxn modelId="{9BA9A693-10C0-419B-9C14-CFDC3497D222}" type="presParOf" srcId="{49F62898-07D6-4C5E-AC7B-0E53189F813C}" destId="{666542FA-B88A-498D-9D7D-3180ED6E5878}" srcOrd="0" destOrd="0" presId="urn:microsoft.com/office/officeart/2005/8/layout/vList6"/>
    <dgm:cxn modelId="{3873B723-CED8-44E8-B842-47307E54552F}" type="presParOf" srcId="{49F62898-07D6-4C5E-AC7B-0E53189F813C}" destId="{980274A8-84A9-4B86-B6FB-1B8A213501E7}" srcOrd="1" destOrd="0" presId="urn:microsoft.com/office/officeart/2005/8/layout/vList6"/>
    <dgm:cxn modelId="{C2C9D9F5-190D-4191-BCF0-D2D76EEB24E8}" type="presParOf" srcId="{76EA47CC-71A6-4504-BCB3-B16E98AF0A96}" destId="{741C010E-0307-4B32-B5D2-BB5AFE91C70B}" srcOrd="1" destOrd="0" presId="urn:microsoft.com/office/officeart/2005/8/layout/vList6"/>
    <dgm:cxn modelId="{0CACDC32-81A7-46A4-80B3-656B340095AA}" type="presParOf" srcId="{76EA47CC-71A6-4504-BCB3-B16E98AF0A96}" destId="{DBEB7ACA-345F-4CA7-BE92-ED8E712B12CE}" srcOrd="2" destOrd="0" presId="urn:microsoft.com/office/officeart/2005/8/layout/vList6"/>
    <dgm:cxn modelId="{D0D16EE7-2148-4913-BB30-E127D6BCF958}" type="presParOf" srcId="{DBEB7ACA-345F-4CA7-BE92-ED8E712B12CE}" destId="{49756B01-934F-4AE5-B3BE-25001B807AB9}" srcOrd="0" destOrd="0" presId="urn:microsoft.com/office/officeart/2005/8/layout/vList6"/>
    <dgm:cxn modelId="{10BCDEF3-CD9B-4B04-873E-E1F77D7DAE0C}" type="presParOf" srcId="{DBEB7ACA-345F-4CA7-BE92-ED8E712B12CE}" destId="{EFA27E09-3A73-47E3-918A-2F792BC8BF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48D3D-1385-456D-B91E-309533FC20C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44527FF-D44C-42E4-88D0-20AD24CB53C3}">
      <dgm:prSet phldrT="[Texto]"/>
      <dgm:spPr/>
      <dgm:t>
        <a:bodyPr/>
        <a:lstStyle/>
        <a:p>
          <a:r>
            <a:rPr lang="pt-BR" dirty="0" smtClean="0"/>
            <a:t>Expansão das possibilidades de venda para detentores de agronegócio</a:t>
          </a:r>
          <a:endParaRPr lang="pt-BR" dirty="0"/>
        </a:p>
      </dgm:t>
    </dgm:pt>
    <dgm:pt modelId="{1581D0FB-387F-4527-88CC-1007EF4CCB51}" type="parTrans" cxnId="{39C1D951-44AE-4ADE-AE49-52D6E99B2029}">
      <dgm:prSet/>
      <dgm:spPr/>
      <dgm:t>
        <a:bodyPr/>
        <a:lstStyle/>
        <a:p>
          <a:endParaRPr lang="pt-BR"/>
        </a:p>
      </dgm:t>
    </dgm:pt>
    <dgm:pt modelId="{0D1B9DBF-DFD1-4EC5-9931-8CD59BC30C46}" type="sibTrans" cxnId="{39C1D951-44AE-4ADE-AE49-52D6E99B2029}">
      <dgm:prSet/>
      <dgm:spPr/>
      <dgm:t>
        <a:bodyPr/>
        <a:lstStyle/>
        <a:p>
          <a:endParaRPr lang="pt-BR"/>
        </a:p>
      </dgm:t>
    </dgm:pt>
    <dgm:pt modelId="{139542F5-D320-489E-B647-360A8A558505}">
      <dgm:prSet phldrT="[Texto]"/>
      <dgm:spPr/>
      <dgm:t>
        <a:bodyPr/>
        <a:lstStyle/>
        <a:p>
          <a:r>
            <a:rPr lang="pt-BR" dirty="0" smtClean="0"/>
            <a:t>Ampliação dos serviços de saúde na área rural e atendimento mais resolutivo com </a:t>
          </a:r>
          <a:r>
            <a:rPr lang="pt-BR" dirty="0" err="1" smtClean="0"/>
            <a:t>Telessaúde</a:t>
          </a:r>
          <a:endParaRPr lang="pt-BR" dirty="0"/>
        </a:p>
      </dgm:t>
    </dgm:pt>
    <dgm:pt modelId="{A0E98DB9-66C5-4D8A-B624-B6CAA507F160}" type="parTrans" cxnId="{68883319-FBFB-4161-BBE3-043C3FBD6D1D}">
      <dgm:prSet/>
      <dgm:spPr/>
      <dgm:t>
        <a:bodyPr/>
        <a:lstStyle/>
        <a:p>
          <a:endParaRPr lang="pt-BR"/>
        </a:p>
      </dgm:t>
    </dgm:pt>
    <dgm:pt modelId="{2BA26A78-9048-4D55-9D71-8CC7D642AAB2}" type="sibTrans" cxnId="{68883319-FBFB-4161-BBE3-043C3FBD6D1D}">
      <dgm:prSet/>
      <dgm:spPr/>
      <dgm:t>
        <a:bodyPr/>
        <a:lstStyle/>
        <a:p>
          <a:endParaRPr lang="pt-BR"/>
        </a:p>
      </dgm:t>
    </dgm:pt>
    <dgm:pt modelId="{8B1CE581-016F-4FCE-9065-5B1871A3987D}">
      <dgm:prSet phldrT="[Texto]"/>
      <dgm:spPr/>
      <dgm:t>
        <a:bodyPr/>
        <a:lstStyle/>
        <a:p>
          <a:endParaRPr lang="pt-BR" dirty="0"/>
        </a:p>
      </dgm:t>
    </dgm:pt>
    <dgm:pt modelId="{22C0C6E9-0252-4CE2-8519-275476591948}" type="parTrans" cxnId="{F0A1C619-EA59-45D6-9E87-2D5D6A02C161}">
      <dgm:prSet/>
      <dgm:spPr/>
      <dgm:t>
        <a:bodyPr/>
        <a:lstStyle/>
        <a:p>
          <a:endParaRPr lang="pt-BR"/>
        </a:p>
      </dgm:t>
    </dgm:pt>
    <dgm:pt modelId="{D3F95143-F2BC-499A-8B0D-FAF492F68C8C}" type="sibTrans" cxnId="{F0A1C619-EA59-45D6-9E87-2D5D6A02C161}">
      <dgm:prSet/>
      <dgm:spPr/>
      <dgm:t>
        <a:bodyPr/>
        <a:lstStyle/>
        <a:p>
          <a:endParaRPr lang="pt-BR"/>
        </a:p>
      </dgm:t>
    </dgm:pt>
    <dgm:pt modelId="{5B2703FB-65DE-4BBC-B71D-F0D578BF41B7}">
      <dgm:prSet phldrT="[Texto]"/>
      <dgm:spPr/>
      <dgm:t>
        <a:bodyPr/>
        <a:lstStyle/>
        <a:p>
          <a:r>
            <a:rPr lang="pt-BR" dirty="0" smtClean="0"/>
            <a:t>Suprimento de lacunas na educação nas áreas rurais com ensino híbrido e com formação à distância de professores</a:t>
          </a:r>
          <a:endParaRPr lang="pt-BR" dirty="0"/>
        </a:p>
      </dgm:t>
    </dgm:pt>
    <dgm:pt modelId="{17233011-8D1E-4A51-9F7B-48072D3B906D}" type="parTrans" cxnId="{875B5899-14A5-4A14-ACCD-0ABFBB45A75C}">
      <dgm:prSet/>
      <dgm:spPr/>
      <dgm:t>
        <a:bodyPr/>
        <a:lstStyle/>
        <a:p>
          <a:endParaRPr lang="pt-BR"/>
        </a:p>
      </dgm:t>
    </dgm:pt>
    <dgm:pt modelId="{F7E935E7-3FD4-42A9-A4FA-E9B826B06C2F}" type="sibTrans" cxnId="{875B5899-14A5-4A14-ACCD-0ABFBB45A75C}">
      <dgm:prSet/>
      <dgm:spPr/>
      <dgm:t>
        <a:bodyPr/>
        <a:lstStyle/>
        <a:p>
          <a:endParaRPr lang="pt-BR"/>
        </a:p>
      </dgm:t>
    </dgm:pt>
    <dgm:pt modelId="{9EFBC99B-7A75-4D2E-92BF-F5AF326D56F8}">
      <dgm:prSet phldrT="[Texto]"/>
      <dgm:spPr/>
      <dgm:t>
        <a:bodyPr/>
        <a:lstStyle/>
        <a:p>
          <a:endParaRPr lang="pt-BR" dirty="0"/>
        </a:p>
      </dgm:t>
    </dgm:pt>
    <dgm:pt modelId="{2101E1DC-F3AB-44AC-821F-F3F22BAAFCC7}" type="parTrans" cxnId="{BB49AFF6-2487-4928-8F3F-DBE627254A65}">
      <dgm:prSet/>
      <dgm:spPr/>
      <dgm:t>
        <a:bodyPr/>
        <a:lstStyle/>
        <a:p>
          <a:endParaRPr lang="pt-BR"/>
        </a:p>
      </dgm:t>
    </dgm:pt>
    <dgm:pt modelId="{3B048111-8900-431F-8FFF-DDCE125046A7}" type="sibTrans" cxnId="{BB49AFF6-2487-4928-8F3F-DBE627254A65}">
      <dgm:prSet/>
      <dgm:spPr/>
      <dgm:t>
        <a:bodyPr/>
        <a:lstStyle/>
        <a:p>
          <a:endParaRPr lang="pt-BR"/>
        </a:p>
      </dgm:t>
    </dgm:pt>
    <dgm:pt modelId="{C1DCB1AE-F33B-4643-ABDF-56E6FD4A472E}">
      <dgm:prSet phldrT="[Texto]"/>
      <dgm:spPr/>
      <dgm:t>
        <a:bodyPr/>
        <a:lstStyle/>
        <a:p>
          <a:endParaRPr lang="pt-BR" dirty="0"/>
        </a:p>
      </dgm:t>
    </dgm:pt>
    <dgm:pt modelId="{D8E75E6E-9741-4643-AB91-8C9C1B8784D7}" type="sibTrans" cxnId="{6C6AAB8E-1FA2-4886-8E51-54E068C9053A}">
      <dgm:prSet/>
      <dgm:spPr/>
      <dgm:t>
        <a:bodyPr/>
        <a:lstStyle/>
        <a:p>
          <a:endParaRPr lang="pt-BR"/>
        </a:p>
      </dgm:t>
    </dgm:pt>
    <dgm:pt modelId="{B23AF8DF-511A-4D39-B792-E0EE73D3EEA9}" type="parTrans" cxnId="{6C6AAB8E-1FA2-4886-8E51-54E068C9053A}">
      <dgm:prSet/>
      <dgm:spPr/>
      <dgm:t>
        <a:bodyPr/>
        <a:lstStyle/>
        <a:p>
          <a:endParaRPr lang="pt-BR"/>
        </a:p>
      </dgm:t>
    </dgm:pt>
    <dgm:pt modelId="{8520C953-D183-49D3-9C94-E7DCFF6F73B3}">
      <dgm:prSet phldrT="[Texto]"/>
      <dgm:spPr/>
      <dgm:t>
        <a:bodyPr/>
        <a:lstStyle/>
        <a:p>
          <a:endParaRPr lang="pt-BR" dirty="0"/>
        </a:p>
      </dgm:t>
    </dgm:pt>
    <dgm:pt modelId="{8085A19D-0621-4CDF-8A5D-3C4944CE2E9B}" type="parTrans" cxnId="{689E47FC-8D88-4B72-8035-BEF518096A51}">
      <dgm:prSet/>
      <dgm:spPr/>
      <dgm:t>
        <a:bodyPr/>
        <a:lstStyle/>
        <a:p>
          <a:endParaRPr lang="pt-BR"/>
        </a:p>
      </dgm:t>
    </dgm:pt>
    <dgm:pt modelId="{6C97212E-FE92-4890-829B-D1E03299D902}" type="sibTrans" cxnId="{689E47FC-8D88-4B72-8035-BEF518096A51}">
      <dgm:prSet/>
      <dgm:spPr/>
      <dgm:t>
        <a:bodyPr/>
        <a:lstStyle/>
        <a:p>
          <a:endParaRPr lang="pt-BR"/>
        </a:p>
      </dgm:t>
    </dgm:pt>
    <dgm:pt modelId="{1C9C44C6-5F20-46FF-A233-652CDBB71B2B}">
      <dgm:prSet phldrT="[Texto]"/>
      <dgm:spPr/>
      <dgm:t>
        <a:bodyPr/>
        <a:lstStyle/>
        <a:p>
          <a:r>
            <a:rPr lang="pt-BR" dirty="0" smtClean="0"/>
            <a:t>Aumento da produtividade com a introdução de dispositivos M2M no agronegócio</a:t>
          </a:r>
          <a:endParaRPr lang="pt-BR" dirty="0"/>
        </a:p>
      </dgm:t>
    </dgm:pt>
    <dgm:pt modelId="{372B116F-AA65-4773-9283-C5A64BF618C5}" type="parTrans" cxnId="{7857D99C-C983-4EB9-9FDB-1F343648EB47}">
      <dgm:prSet/>
      <dgm:spPr/>
      <dgm:t>
        <a:bodyPr/>
        <a:lstStyle/>
        <a:p>
          <a:endParaRPr lang="pt-BR"/>
        </a:p>
      </dgm:t>
    </dgm:pt>
    <dgm:pt modelId="{6177510D-E489-4AEA-B94A-C36553FF1123}" type="sibTrans" cxnId="{7857D99C-C983-4EB9-9FDB-1F343648EB47}">
      <dgm:prSet/>
      <dgm:spPr/>
      <dgm:t>
        <a:bodyPr/>
        <a:lstStyle/>
        <a:p>
          <a:endParaRPr lang="pt-BR"/>
        </a:p>
      </dgm:t>
    </dgm:pt>
    <dgm:pt modelId="{2FD1AAB5-025D-4394-B73E-CCE49A0F9945}" type="pres">
      <dgm:prSet presAssocID="{8BB48D3D-1385-456D-B91E-309533FC20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CB6409-7036-411F-9E00-9E2A4F8C8976}" type="pres">
      <dgm:prSet presAssocID="{044527FF-D44C-42E4-88D0-20AD24CB53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EE71B8-5689-431D-B416-7D961B88DEC2}" type="pres">
      <dgm:prSet presAssocID="{044527FF-D44C-42E4-88D0-20AD24CB53C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129B22-DCD4-4F44-9B59-7AFF66DA30AF}" type="pres">
      <dgm:prSet presAssocID="{1C9C44C6-5F20-46FF-A233-652CDBB71B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74C8B-ECE9-4ADA-85F1-D61E85E93BC7}" type="pres">
      <dgm:prSet presAssocID="{1C9C44C6-5F20-46FF-A233-652CDBB71B2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44B5A-DB13-484F-9E64-2C5702866DD5}" type="pres">
      <dgm:prSet presAssocID="{139542F5-D320-489E-B647-360A8A5585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713FB7-61C1-422F-9F1D-38DB032DD9B9}" type="pres">
      <dgm:prSet presAssocID="{139542F5-D320-489E-B647-360A8A55850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E4972-1CFB-4B2F-A371-70856BA544A7}" type="pres">
      <dgm:prSet presAssocID="{5B2703FB-65DE-4BBC-B71D-F0D578BF41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66057-A4AD-4EF7-BEA1-61D499411BF0}" type="pres">
      <dgm:prSet presAssocID="{5B2703FB-65DE-4BBC-B71D-F0D578BF41B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57D99C-C983-4EB9-9FDB-1F343648EB47}" srcId="{8BB48D3D-1385-456D-B91E-309533FC20C5}" destId="{1C9C44C6-5F20-46FF-A233-652CDBB71B2B}" srcOrd="1" destOrd="0" parTransId="{372B116F-AA65-4773-9283-C5A64BF618C5}" sibTransId="{6177510D-E489-4AEA-B94A-C36553FF1123}"/>
    <dgm:cxn modelId="{68883319-FBFB-4161-BBE3-043C3FBD6D1D}" srcId="{8BB48D3D-1385-456D-B91E-309533FC20C5}" destId="{139542F5-D320-489E-B647-360A8A558505}" srcOrd="2" destOrd="0" parTransId="{A0E98DB9-66C5-4D8A-B624-B6CAA507F160}" sibTransId="{2BA26A78-9048-4D55-9D71-8CC7D642AAB2}"/>
    <dgm:cxn modelId="{CC3130D4-C765-42C8-A2EC-271D89B7F038}" type="presOf" srcId="{5B2703FB-65DE-4BBC-B71D-F0D578BF41B7}" destId="{9A3E4972-1CFB-4B2F-A371-70856BA544A7}" srcOrd="0" destOrd="0" presId="urn:microsoft.com/office/officeart/2005/8/layout/vList2"/>
    <dgm:cxn modelId="{689E47FC-8D88-4B72-8035-BEF518096A51}" srcId="{1C9C44C6-5F20-46FF-A233-652CDBB71B2B}" destId="{8520C953-D183-49D3-9C94-E7DCFF6F73B3}" srcOrd="0" destOrd="0" parTransId="{8085A19D-0621-4CDF-8A5D-3C4944CE2E9B}" sibTransId="{6C97212E-FE92-4890-829B-D1E03299D902}"/>
    <dgm:cxn modelId="{875B5899-14A5-4A14-ACCD-0ABFBB45A75C}" srcId="{8BB48D3D-1385-456D-B91E-309533FC20C5}" destId="{5B2703FB-65DE-4BBC-B71D-F0D578BF41B7}" srcOrd="3" destOrd="0" parTransId="{17233011-8D1E-4A51-9F7B-48072D3B906D}" sibTransId="{F7E935E7-3FD4-42A9-A4FA-E9B826B06C2F}"/>
    <dgm:cxn modelId="{39C1D951-44AE-4ADE-AE49-52D6E99B2029}" srcId="{8BB48D3D-1385-456D-B91E-309533FC20C5}" destId="{044527FF-D44C-42E4-88D0-20AD24CB53C3}" srcOrd="0" destOrd="0" parTransId="{1581D0FB-387F-4527-88CC-1007EF4CCB51}" sibTransId="{0D1B9DBF-DFD1-4EC5-9931-8CD59BC30C46}"/>
    <dgm:cxn modelId="{A6AFEE2F-84C2-479C-8C22-8AE28E960704}" type="presOf" srcId="{044527FF-D44C-42E4-88D0-20AD24CB53C3}" destId="{43CB6409-7036-411F-9E00-9E2A4F8C8976}" srcOrd="0" destOrd="0" presId="urn:microsoft.com/office/officeart/2005/8/layout/vList2"/>
    <dgm:cxn modelId="{70828A05-E29E-4ED0-B81B-CC9569374227}" type="presOf" srcId="{1C9C44C6-5F20-46FF-A233-652CDBB71B2B}" destId="{43129B22-DCD4-4F44-9B59-7AFF66DA30AF}" srcOrd="0" destOrd="0" presId="urn:microsoft.com/office/officeart/2005/8/layout/vList2"/>
    <dgm:cxn modelId="{BB49AFF6-2487-4928-8F3F-DBE627254A65}" srcId="{5B2703FB-65DE-4BBC-B71D-F0D578BF41B7}" destId="{9EFBC99B-7A75-4D2E-92BF-F5AF326D56F8}" srcOrd="0" destOrd="0" parTransId="{2101E1DC-F3AB-44AC-821F-F3F22BAAFCC7}" sibTransId="{3B048111-8900-431F-8FFF-DDCE125046A7}"/>
    <dgm:cxn modelId="{1FE36EFF-186D-4A76-8BB0-8BF180677B96}" type="presOf" srcId="{8BB48D3D-1385-456D-B91E-309533FC20C5}" destId="{2FD1AAB5-025D-4394-B73E-CCE49A0F9945}" srcOrd="0" destOrd="0" presId="urn:microsoft.com/office/officeart/2005/8/layout/vList2"/>
    <dgm:cxn modelId="{F0A1C619-EA59-45D6-9E87-2D5D6A02C161}" srcId="{139542F5-D320-489E-B647-360A8A558505}" destId="{8B1CE581-016F-4FCE-9065-5B1871A3987D}" srcOrd="0" destOrd="0" parTransId="{22C0C6E9-0252-4CE2-8519-275476591948}" sibTransId="{D3F95143-F2BC-499A-8B0D-FAF492F68C8C}"/>
    <dgm:cxn modelId="{59A5A953-5D0E-422F-950B-19FB3D19562D}" type="presOf" srcId="{9EFBC99B-7A75-4D2E-92BF-F5AF326D56F8}" destId="{FB266057-A4AD-4EF7-BEA1-61D499411BF0}" srcOrd="0" destOrd="0" presId="urn:microsoft.com/office/officeart/2005/8/layout/vList2"/>
    <dgm:cxn modelId="{6C6AAB8E-1FA2-4886-8E51-54E068C9053A}" srcId="{044527FF-D44C-42E4-88D0-20AD24CB53C3}" destId="{C1DCB1AE-F33B-4643-ABDF-56E6FD4A472E}" srcOrd="0" destOrd="0" parTransId="{B23AF8DF-511A-4D39-B792-E0EE73D3EEA9}" sibTransId="{D8E75E6E-9741-4643-AB91-8C9C1B8784D7}"/>
    <dgm:cxn modelId="{3A48B5FB-F101-40E1-B10A-9D889543DAA0}" type="presOf" srcId="{139542F5-D320-489E-B647-360A8A558505}" destId="{78A44B5A-DB13-484F-9E64-2C5702866DD5}" srcOrd="0" destOrd="0" presId="urn:microsoft.com/office/officeart/2005/8/layout/vList2"/>
    <dgm:cxn modelId="{498AF041-7786-4DEA-8001-B3DEEF49EDA7}" type="presOf" srcId="{8520C953-D183-49D3-9C94-E7DCFF6F73B3}" destId="{30974C8B-ECE9-4ADA-85F1-D61E85E93BC7}" srcOrd="0" destOrd="0" presId="urn:microsoft.com/office/officeart/2005/8/layout/vList2"/>
    <dgm:cxn modelId="{723902AD-2D01-4A2D-B651-144DF8B63B53}" type="presOf" srcId="{8B1CE581-016F-4FCE-9065-5B1871A3987D}" destId="{80713FB7-61C1-422F-9F1D-38DB032DD9B9}" srcOrd="0" destOrd="0" presId="urn:microsoft.com/office/officeart/2005/8/layout/vList2"/>
    <dgm:cxn modelId="{B47F47C8-8C29-494E-889A-FA6FC9BB5893}" type="presOf" srcId="{C1DCB1AE-F33B-4643-ABDF-56E6FD4A472E}" destId="{41EE71B8-5689-431D-B416-7D961B88DEC2}" srcOrd="0" destOrd="0" presId="urn:microsoft.com/office/officeart/2005/8/layout/vList2"/>
    <dgm:cxn modelId="{122E65F7-9C5D-4CD0-9D1B-2D13E9638F47}" type="presParOf" srcId="{2FD1AAB5-025D-4394-B73E-CCE49A0F9945}" destId="{43CB6409-7036-411F-9E00-9E2A4F8C8976}" srcOrd="0" destOrd="0" presId="urn:microsoft.com/office/officeart/2005/8/layout/vList2"/>
    <dgm:cxn modelId="{9AE123E8-E558-48FE-95E1-5BA53890A134}" type="presParOf" srcId="{2FD1AAB5-025D-4394-B73E-CCE49A0F9945}" destId="{41EE71B8-5689-431D-B416-7D961B88DEC2}" srcOrd="1" destOrd="0" presId="urn:microsoft.com/office/officeart/2005/8/layout/vList2"/>
    <dgm:cxn modelId="{544C4AB8-5938-4648-8766-2C9D1225EBE1}" type="presParOf" srcId="{2FD1AAB5-025D-4394-B73E-CCE49A0F9945}" destId="{43129B22-DCD4-4F44-9B59-7AFF66DA30AF}" srcOrd="2" destOrd="0" presId="urn:microsoft.com/office/officeart/2005/8/layout/vList2"/>
    <dgm:cxn modelId="{F56CAF3F-F204-465C-BDC0-7B0A733086A7}" type="presParOf" srcId="{2FD1AAB5-025D-4394-B73E-CCE49A0F9945}" destId="{30974C8B-ECE9-4ADA-85F1-D61E85E93BC7}" srcOrd="3" destOrd="0" presId="urn:microsoft.com/office/officeart/2005/8/layout/vList2"/>
    <dgm:cxn modelId="{584BCA93-F945-4717-9D08-BA09D714F2B1}" type="presParOf" srcId="{2FD1AAB5-025D-4394-B73E-CCE49A0F9945}" destId="{78A44B5A-DB13-484F-9E64-2C5702866DD5}" srcOrd="4" destOrd="0" presId="urn:microsoft.com/office/officeart/2005/8/layout/vList2"/>
    <dgm:cxn modelId="{25CB2562-3C1A-426C-97D1-92749A141654}" type="presParOf" srcId="{2FD1AAB5-025D-4394-B73E-CCE49A0F9945}" destId="{80713FB7-61C1-422F-9F1D-38DB032DD9B9}" srcOrd="5" destOrd="0" presId="urn:microsoft.com/office/officeart/2005/8/layout/vList2"/>
    <dgm:cxn modelId="{EE19DA69-12D9-49E0-86DD-4C7F95690110}" type="presParOf" srcId="{2FD1AAB5-025D-4394-B73E-CCE49A0F9945}" destId="{9A3E4972-1CFB-4B2F-A371-70856BA544A7}" srcOrd="6" destOrd="0" presId="urn:microsoft.com/office/officeart/2005/8/layout/vList2"/>
    <dgm:cxn modelId="{3E409CBB-0495-418E-81B8-E044B176BD54}" type="presParOf" srcId="{2FD1AAB5-025D-4394-B73E-CCE49A0F9945}" destId="{FB266057-A4AD-4EF7-BEA1-61D499411BF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CCA60-2B31-4E23-A1DD-A6113A5FA155}" type="doc">
      <dgm:prSet loTypeId="urn:microsoft.com/office/officeart/2005/8/layout/vList5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E1329442-9B88-405F-9970-73EC44527BBB}">
      <dgm:prSet phldrT="[Texto]"/>
      <dgm:spPr/>
      <dgm:t>
        <a:bodyPr/>
        <a:lstStyle/>
        <a:p>
          <a:r>
            <a:rPr lang="pt-BR" dirty="0" smtClean="0"/>
            <a:t>Compartilhamento de infraestrutura</a:t>
          </a:r>
          <a:endParaRPr lang="pt-BR" dirty="0"/>
        </a:p>
      </dgm:t>
    </dgm:pt>
    <dgm:pt modelId="{3860D799-0A94-4E6C-B657-8F17D7CD4B3D}" type="parTrans" cxnId="{54C42652-99F0-4636-B197-7F65FF0E9293}">
      <dgm:prSet/>
      <dgm:spPr/>
      <dgm:t>
        <a:bodyPr/>
        <a:lstStyle/>
        <a:p>
          <a:endParaRPr lang="pt-BR"/>
        </a:p>
      </dgm:t>
    </dgm:pt>
    <dgm:pt modelId="{8A4EAC09-A34E-41AB-9583-1DD5BFA35173}" type="sibTrans" cxnId="{54C42652-99F0-4636-B197-7F65FF0E9293}">
      <dgm:prSet/>
      <dgm:spPr/>
      <dgm:t>
        <a:bodyPr/>
        <a:lstStyle/>
        <a:p>
          <a:endParaRPr lang="pt-BR"/>
        </a:p>
      </dgm:t>
    </dgm:pt>
    <dgm:pt modelId="{E70B69E1-0CE8-4AFC-9671-892C7CA26B3F}">
      <dgm:prSet phldrT="[Texto]"/>
      <dgm:spPr/>
      <dgm:t>
        <a:bodyPr/>
        <a:lstStyle/>
        <a:p>
          <a:r>
            <a:rPr lang="pt-BR" dirty="0" smtClean="0"/>
            <a:t>Redução de custos regulatórios</a:t>
          </a:r>
          <a:endParaRPr lang="pt-BR" dirty="0"/>
        </a:p>
      </dgm:t>
    </dgm:pt>
    <dgm:pt modelId="{4DEE66BB-6392-4AAA-A03E-6D104D7CD70D}" type="parTrans" cxnId="{945C5362-BB12-41A6-817E-A7824C70D964}">
      <dgm:prSet/>
      <dgm:spPr/>
      <dgm:t>
        <a:bodyPr/>
        <a:lstStyle/>
        <a:p>
          <a:endParaRPr lang="pt-BR"/>
        </a:p>
      </dgm:t>
    </dgm:pt>
    <dgm:pt modelId="{3B5B2AAF-6E73-4651-A267-CF953066FB7B}" type="sibTrans" cxnId="{945C5362-BB12-41A6-817E-A7824C70D964}">
      <dgm:prSet/>
      <dgm:spPr/>
      <dgm:t>
        <a:bodyPr/>
        <a:lstStyle/>
        <a:p>
          <a:endParaRPr lang="pt-BR"/>
        </a:p>
      </dgm:t>
    </dgm:pt>
    <dgm:pt modelId="{DE3D179D-C5AD-4B17-BB7F-AD0E0A6B46AC}">
      <dgm:prSet phldrT="[Texto]"/>
      <dgm:spPr/>
      <dgm:t>
        <a:bodyPr/>
        <a:lstStyle/>
        <a:p>
          <a:r>
            <a:rPr lang="pt-BR" dirty="0" smtClean="0"/>
            <a:t>Financiamento</a:t>
          </a:r>
          <a:endParaRPr lang="pt-BR" dirty="0"/>
        </a:p>
      </dgm:t>
    </dgm:pt>
    <dgm:pt modelId="{F0CB1AED-101B-446D-985C-F9708CC0E3F6}" type="parTrans" cxnId="{9AC0E713-0CD8-4DE5-BFF7-CB4B710373DC}">
      <dgm:prSet/>
      <dgm:spPr/>
      <dgm:t>
        <a:bodyPr/>
        <a:lstStyle/>
        <a:p>
          <a:endParaRPr lang="pt-BR"/>
        </a:p>
      </dgm:t>
    </dgm:pt>
    <dgm:pt modelId="{062E5251-88F7-4371-B9BD-AE8FBCD809C8}" type="sibTrans" cxnId="{9AC0E713-0CD8-4DE5-BFF7-CB4B710373DC}">
      <dgm:prSet/>
      <dgm:spPr/>
      <dgm:t>
        <a:bodyPr/>
        <a:lstStyle/>
        <a:p>
          <a:endParaRPr lang="pt-BR"/>
        </a:p>
      </dgm:t>
    </dgm:pt>
    <dgm:pt modelId="{A1B746AB-AB37-4F9D-BA4D-E6E68D8F5E17}">
      <dgm:prSet phldrT="[Texto]"/>
      <dgm:spPr/>
      <dgm:t>
        <a:bodyPr/>
        <a:lstStyle/>
        <a:p>
          <a:r>
            <a:rPr lang="pt-BR" dirty="0" smtClean="0"/>
            <a:t>Disponibilidade de radiofrequência</a:t>
          </a:r>
          <a:endParaRPr lang="pt-BR" dirty="0"/>
        </a:p>
      </dgm:t>
    </dgm:pt>
    <dgm:pt modelId="{6FFA339D-9DBC-437A-9D77-689237F7F00A}" type="parTrans" cxnId="{54C2C7FD-E9EB-4682-A874-72B9F15EF04E}">
      <dgm:prSet/>
      <dgm:spPr/>
      <dgm:t>
        <a:bodyPr/>
        <a:lstStyle/>
        <a:p>
          <a:endParaRPr lang="pt-BR"/>
        </a:p>
      </dgm:t>
    </dgm:pt>
    <dgm:pt modelId="{0CAC1C72-EF60-457F-BEF1-709CA8371E69}" type="sibTrans" cxnId="{54C2C7FD-E9EB-4682-A874-72B9F15EF04E}">
      <dgm:prSet/>
      <dgm:spPr/>
      <dgm:t>
        <a:bodyPr/>
        <a:lstStyle/>
        <a:p>
          <a:endParaRPr lang="pt-BR"/>
        </a:p>
      </dgm:t>
    </dgm:pt>
    <dgm:pt modelId="{15FC9DC8-8527-4536-96D7-C63EF1B9D9A7}">
      <dgm:prSet phldrT="[Texto]"/>
      <dgm:spPr/>
      <dgm:t>
        <a:bodyPr/>
        <a:lstStyle/>
        <a:p>
          <a:r>
            <a:rPr lang="pt-BR" dirty="0" smtClean="0"/>
            <a:t>Tributação</a:t>
          </a:r>
          <a:endParaRPr lang="pt-BR" dirty="0"/>
        </a:p>
      </dgm:t>
    </dgm:pt>
    <dgm:pt modelId="{00CCD666-77EA-4FA9-BCA2-C7CA7F8CA2D4}" type="parTrans" cxnId="{0A98CFAA-9739-4CF9-9119-DBAD92DE79F9}">
      <dgm:prSet/>
      <dgm:spPr/>
      <dgm:t>
        <a:bodyPr/>
        <a:lstStyle/>
        <a:p>
          <a:endParaRPr lang="pt-BR"/>
        </a:p>
      </dgm:t>
    </dgm:pt>
    <dgm:pt modelId="{338695BC-0D14-4175-A0FC-29C77539CA00}" type="sibTrans" cxnId="{0A98CFAA-9739-4CF9-9119-DBAD92DE79F9}">
      <dgm:prSet/>
      <dgm:spPr/>
      <dgm:t>
        <a:bodyPr/>
        <a:lstStyle/>
        <a:p>
          <a:endParaRPr lang="pt-BR"/>
        </a:p>
      </dgm:t>
    </dgm:pt>
    <dgm:pt modelId="{2BA5530E-4732-46A7-9E1D-3B4CFFB57650}">
      <dgm:prSet phldrT="[Texto]"/>
      <dgm:spPr/>
      <dgm:t>
        <a:bodyPr/>
        <a:lstStyle/>
        <a:p>
          <a:r>
            <a:rPr lang="pt-BR" dirty="0" smtClean="0"/>
            <a:t>Medidas de Transparência (BDA e Entidade Supervisora)</a:t>
          </a:r>
          <a:endParaRPr lang="pt-BR" dirty="0"/>
        </a:p>
      </dgm:t>
    </dgm:pt>
    <dgm:pt modelId="{8F1F0927-4E6A-4114-8631-AED9A4680EBC}" type="parTrans" cxnId="{BDF0658A-0E53-4932-9C58-0A5FEF97ADDE}">
      <dgm:prSet/>
      <dgm:spPr/>
      <dgm:t>
        <a:bodyPr/>
        <a:lstStyle/>
        <a:p>
          <a:endParaRPr lang="pt-BR"/>
        </a:p>
      </dgm:t>
    </dgm:pt>
    <dgm:pt modelId="{7031B647-0264-4F2F-88C3-73CCFE649675}" type="sibTrans" cxnId="{BDF0658A-0E53-4932-9C58-0A5FEF97ADDE}">
      <dgm:prSet/>
      <dgm:spPr/>
      <dgm:t>
        <a:bodyPr/>
        <a:lstStyle/>
        <a:p>
          <a:endParaRPr lang="pt-BR"/>
        </a:p>
      </dgm:t>
    </dgm:pt>
    <dgm:pt modelId="{EE8A29F1-D6AB-4A45-B115-2AC4934CCB62}">
      <dgm:prSet phldrT="[Texto]"/>
      <dgm:spPr/>
      <dgm:t>
        <a:bodyPr/>
        <a:lstStyle/>
        <a:p>
          <a:r>
            <a:rPr lang="pt-BR" dirty="0" smtClean="0"/>
            <a:t>Disponibilização da </a:t>
          </a:r>
          <a:r>
            <a:rPr lang="pt-BR" dirty="0" err="1" smtClean="0"/>
            <a:t>subfaixa</a:t>
          </a:r>
          <a:r>
            <a:rPr lang="pt-BR" dirty="0" smtClean="0"/>
            <a:t> de 2.570 - 2.585 MHz para prestadores de pequeno porte</a:t>
          </a:r>
          <a:endParaRPr lang="pt-BR" dirty="0"/>
        </a:p>
      </dgm:t>
    </dgm:pt>
    <dgm:pt modelId="{D72518DA-99AE-426B-83B0-35FD702703F1}" type="parTrans" cxnId="{BC989249-AD1A-4F84-A123-4F630E6CF15C}">
      <dgm:prSet/>
      <dgm:spPr/>
      <dgm:t>
        <a:bodyPr/>
        <a:lstStyle/>
        <a:p>
          <a:endParaRPr lang="pt-BR"/>
        </a:p>
      </dgm:t>
    </dgm:pt>
    <dgm:pt modelId="{BE9C4AAC-4A9C-41DE-AB83-2A601B47C642}" type="sibTrans" cxnId="{BC989249-AD1A-4F84-A123-4F630E6CF15C}">
      <dgm:prSet/>
      <dgm:spPr/>
      <dgm:t>
        <a:bodyPr/>
        <a:lstStyle/>
        <a:p>
          <a:endParaRPr lang="pt-BR"/>
        </a:p>
      </dgm:t>
    </dgm:pt>
    <dgm:pt modelId="{ABC68D57-F70C-4336-BCAB-405C3429394F}">
      <dgm:prSet phldrT="[Texto]"/>
      <dgm:spPr/>
      <dgm:t>
        <a:bodyPr/>
        <a:lstStyle/>
        <a:p>
          <a:r>
            <a:rPr lang="pt-BR" dirty="0" smtClean="0"/>
            <a:t>Diminuição do valor das outorgas (de R$ 9 mil para R$ 400)</a:t>
          </a:r>
          <a:endParaRPr lang="pt-BR" dirty="0"/>
        </a:p>
      </dgm:t>
    </dgm:pt>
    <dgm:pt modelId="{FDC5D4A9-A273-400E-84DA-823F3D7C0E67}" type="parTrans" cxnId="{A1927D69-ED46-4744-8458-7D82F88577B8}">
      <dgm:prSet/>
      <dgm:spPr/>
      <dgm:t>
        <a:bodyPr/>
        <a:lstStyle/>
        <a:p>
          <a:endParaRPr lang="pt-BR"/>
        </a:p>
      </dgm:t>
    </dgm:pt>
    <dgm:pt modelId="{7209DA96-7644-4E64-8AFB-0E0B2ED3E990}" type="sibTrans" cxnId="{A1927D69-ED46-4744-8458-7D82F88577B8}">
      <dgm:prSet/>
      <dgm:spPr/>
      <dgm:t>
        <a:bodyPr/>
        <a:lstStyle/>
        <a:p>
          <a:endParaRPr lang="pt-BR"/>
        </a:p>
      </dgm:t>
    </dgm:pt>
    <dgm:pt modelId="{2E4E9EAB-F80D-4C30-A7B3-8D64E2966A7F}">
      <dgm:prSet phldrT="[Texto]"/>
      <dgm:spPr/>
      <dgm:t>
        <a:bodyPr/>
        <a:lstStyle/>
        <a:p>
          <a:r>
            <a:rPr lang="pt-BR" dirty="0" smtClean="0"/>
            <a:t>Inclusão da Fibra óptica no Finame</a:t>
          </a:r>
          <a:endParaRPr lang="pt-BR" dirty="0"/>
        </a:p>
      </dgm:t>
    </dgm:pt>
    <dgm:pt modelId="{C53833CB-2CFA-4C1E-BD87-C016EBF272C8}" type="parTrans" cxnId="{63903843-D956-4D9F-978B-BB8F994DB5DA}">
      <dgm:prSet/>
      <dgm:spPr/>
      <dgm:t>
        <a:bodyPr/>
        <a:lstStyle/>
        <a:p>
          <a:endParaRPr lang="pt-BR"/>
        </a:p>
      </dgm:t>
    </dgm:pt>
    <dgm:pt modelId="{A27CBA2A-DA05-44B2-92C2-9EA7EB5F11A8}" type="sibTrans" cxnId="{63903843-D956-4D9F-978B-BB8F994DB5DA}">
      <dgm:prSet/>
      <dgm:spPr/>
      <dgm:t>
        <a:bodyPr/>
        <a:lstStyle/>
        <a:p>
          <a:endParaRPr lang="pt-BR"/>
        </a:p>
      </dgm:t>
    </dgm:pt>
    <dgm:pt modelId="{AA3EB550-DDFE-4036-B3DA-93B051D8C9AB}">
      <dgm:prSet phldrT="[Texto]"/>
      <dgm:spPr/>
      <dgm:t>
        <a:bodyPr/>
        <a:lstStyle/>
        <a:p>
          <a:r>
            <a:rPr lang="pt-BR" dirty="0" smtClean="0"/>
            <a:t>Ampliação do limite do Simples Nacional </a:t>
          </a:r>
          <a:endParaRPr lang="pt-BR" dirty="0"/>
        </a:p>
      </dgm:t>
    </dgm:pt>
    <dgm:pt modelId="{EBB0A62F-7962-484A-8598-A901DB1CB17C}" type="parTrans" cxnId="{BEE86FC0-6644-4260-A557-8687AA8B5A71}">
      <dgm:prSet/>
      <dgm:spPr/>
      <dgm:t>
        <a:bodyPr/>
        <a:lstStyle/>
        <a:p>
          <a:endParaRPr lang="pt-BR"/>
        </a:p>
      </dgm:t>
    </dgm:pt>
    <dgm:pt modelId="{086ED49C-8AE2-464F-9B82-800E50F3F213}" type="sibTrans" cxnId="{BEE86FC0-6644-4260-A557-8687AA8B5A71}">
      <dgm:prSet/>
      <dgm:spPr/>
      <dgm:t>
        <a:bodyPr/>
        <a:lstStyle/>
        <a:p>
          <a:endParaRPr lang="pt-BR"/>
        </a:p>
      </dgm:t>
    </dgm:pt>
    <dgm:pt modelId="{4C3200B3-2192-420C-9069-73B6963B06AF}">
      <dgm:prSet/>
      <dgm:spPr/>
      <dgm:t>
        <a:bodyPr/>
        <a:lstStyle/>
        <a:p>
          <a:r>
            <a:rPr lang="pt-BR" dirty="0" smtClean="0"/>
            <a:t>Oferta de referência</a:t>
          </a:r>
          <a:endParaRPr lang="pt-BR" dirty="0"/>
        </a:p>
      </dgm:t>
    </dgm:pt>
    <dgm:pt modelId="{096F2FD5-6BDB-469A-BD1F-A2C1EF89FE44}" type="parTrans" cxnId="{4ACDA1D8-81DA-4C2F-B2F2-22884CAE92F7}">
      <dgm:prSet/>
      <dgm:spPr/>
      <dgm:t>
        <a:bodyPr/>
        <a:lstStyle/>
        <a:p>
          <a:endParaRPr lang="pt-BR"/>
        </a:p>
      </dgm:t>
    </dgm:pt>
    <dgm:pt modelId="{CEE91A14-A978-4E9A-87BC-B595A9D0FF21}" type="sibTrans" cxnId="{4ACDA1D8-81DA-4C2F-B2F2-22884CAE92F7}">
      <dgm:prSet/>
      <dgm:spPr/>
      <dgm:t>
        <a:bodyPr/>
        <a:lstStyle/>
        <a:p>
          <a:endParaRPr lang="pt-BR"/>
        </a:p>
      </dgm:t>
    </dgm:pt>
    <dgm:pt modelId="{A85141CA-4109-4DE4-8923-560B59B2FE11}">
      <dgm:prSet/>
      <dgm:spPr/>
      <dgm:t>
        <a:bodyPr/>
        <a:lstStyle/>
        <a:p>
          <a:r>
            <a:rPr lang="pt-BR" dirty="0" smtClean="0"/>
            <a:t>EILD</a:t>
          </a:r>
          <a:endParaRPr lang="pt-BR" dirty="0"/>
        </a:p>
      </dgm:t>
    </dgm:pt>
    <dgm:pt modelId="{AA399602-EC89-487B-8056-8FE9BBCB1D3B}" type="sibTrans" cxnId="{98C88320-FE1F-4C4D-8D22-A19E43220AF5}">
      <dgm:prSet/>
      <dgm:spPr/>
      <dgm:t>
        <a:bodyPr/>
        <a:lstStyle/>
        <a:p>
          <a:endParaRPr lang="pt-BR"/>
        </a:p>
      </dgm:t>
    </dgm:pt>
    <dgm:pt modelId="{EC7A8D02-A2C8-46BF-9CF3-BF004E1655A3}" type="parTrans" cxnId="{98C88320-FE1F-4C4D-8D22-A19E43220AF5}">
      <dgm:prSet/>
      <dgm:spPr/>
      <dgm:t>
        <a:bodyPr/>
        <a:lstStyle/>
        <a:p>
          <a:endParaRPr lang="pt-BR"/>
        </a:p>
      </dgm:t>
    </dgm:pt>
    <dgm:pt modelId="{AD55EDD0-72B1-4E8E-B505-218CE26483E6}">
      <dgm:prSet/>
      <dgm:spPr/>
      <dgm:t>
        <a:bodyPr/>
        <a:lstStyle/>
        <a:p>
          <a:r>
            <a:rPr lang="pt-BR" dirty="0" smtClean="0"/>
            <a:t>Criação de autorização “combo” (</a:t>
          </a:r>
          <a:r>
            <a:rPr lang="pt-BR" dirty="0" err="1" smtClean="0"/>
            <a:t>SCM+STFC+SeAC</a:t>
          </a:r>
          <a:r>
            <a:rPr lang="pt-BR" dirty="0" smtClean="0"/>
            <a:t>) por R$ 9 mil</a:t>
          </a:r>
          <a:endParaRPr lang="pt-BR" dirty="0"/>
        </a:p>
      </dgm:t>
    </dgm:pt>
    <dgm:pt modelId="{4A3718DA-79F8-4926-9AA3-42C988F7BB57}" type="parTrans" cxnId="{984418D7-3E88-4702-B53B-ECAD9CEC38FA}">
      <dgm:prSet/>
      <dgm:spPr/>
      <dgm:t>
        <a:bodyPr/>
        <a:lstStyle/>
        <a:p>
          <a:endParaRPr lang="pt-BR"/>
        </a:p>
      </dgm:t>
    </dgm:pt>
    <dgm:pt modelId="{77C50BC2-7A8A-45E8-AD66-963DA7F4340A}" type="sibTrans" cxnId="{984418D7-3E88-4702-B53B-ECAD9CEC38FA}">
      <dgm:prSet/>
      <dgm:spPr/>
      <dgm:t>
        <a:bodyPr/>
        <a:lstStyle/>
        <a:p>
          <a:endParaRPr lang="pt-BR"/>
        </a:p>
      </dgm:t>
    </dgm:pt>
    <dgm:pt modelId="{EF9A2DD1-EA26-4D4B-BB23-BA3F32FB8DB3}">
      <dgm:prSet/>
      <dgm:spPr/>
      <dgm:t>
        <a:bodyPr/>
        <a:lstStyle/>
        <a:p>
          <a:r>
            <a:rPr lang="pt-BR" smtClean="0"/>
            <a:t>Criação de obrigações assimétricas para prestadores de pequeno porte</a:t>
          </a:r>
          <a:endParaRPr lang="pt-BR" dirty="0"/>
        </a:p>
      </dgm:t>
    </dgm:pt>
    <dgm:pt modelId="{7447FE8A-C393-4E2C-A6FC-A21EC4497D74}" type="parTrans" cxnId="{D6661D9D-1CB5-42A7-82DC-B580D7EC16DE}">
      <dgm:prSet/>
      <dgm:spPr/>
      <dgm:t>
        <a:bodyPr/>
        <a:lstStyle/>
        <a:p>
          <a:endParaRPr lang="pt-BR"/>
        </a:p>
      </dgm:t>
    </dgm:pt>
    <dgm:pt modelId="{6B1E45AA-ED59-4703-961C-E41C29D19514}" type="sibTrans" cxnId="{D6661D9D-1CB5-42A7-82DC-B580D7EC16DE}">
      <dgm:prSet/>
      <dgm:spPr/>
      <dgm:t>
        <a:bodyPr/>
        <a:lstStyle/>
        <a:p>
          <a:endParaRPr lang="pt-BR"/>
        </a:p>
      </dgm:t>
    </dgm:pt>
    <dgm:pt modelId="{7B9AB07F-95ED-4866-B9AC-4C6CB18F580F}">
      <dgm:prSet phldrT="[Texto]"/>
      <dgm:spPr/>
      <dgm:t>
        <a:bodyPr/>
        <a:lstStyle/>
        <a:p>
          <a:r>
            <a:rPr lang="pt-BR" dirty="0" smtClean="0"/>
            <a:t>Criação de fundo garantidor</a:t>
          </a:r>
          <a:endParaRPr lang="pt-BR" dirty="0"/>
        </a:p>
      </dgm:t>
    </dgm:pt>
    <dgm:pt modelId="{0C5BCF9F-8369-49F6-A33D-1213C0844836}" type="parTrans" cxnId="{8E0B4A58-ECD9-4E8C-A12F-98C66979F1B3}">
      <dgm:prSet/>
      <dgm:spPr/>
      <dgm:t>
        <a:bodyPr/>
        <a:lstStyle/>
        <a:p>
          <a:endParaRPr lang="pt-BR"/>
        </a:p>
      </dgm:t>
    </dgm:pt>
    <dgm:pt modelId="{08DF7CF9-1756-49FC-81D3-EECC27926DF8}" type="sibTrans" cxnId="{8E0B4A58-ECD9-4E8C-A12F-98C66979F1B3}">
      <dgm:prSet/>
      <dgm:spPr/>
      <dgm:t>
        <a:bodyPr/>
        <a:lstStyle/>
        <a:p>
          <a:endParaRPr lang="pt-BR"/>
        </a:p>
      </dgm:t>
    </dgm:pt>
    <dgm:pt modelId="{EFEAFABC-E6A9-4990-B6E6-36D3EE29F197}" type="pres">
      <dgm:prSet presAssocID="{548CCA60-2B31-4E23-A1DD-A6113A5FA1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241E1C-15C7-4176-AAE2-A19F995C20D4}" type="pres">
      <dgm:prSet presAssocID="{E1329442-9B88-405F-9970-73EC44527BBB}" presName="linNode" presStyleCnt="0"/>
      <dgm:spPr/>
      <dgm:t>
        <a:bodyPr/>
        <a:lstStyle/>
        <a:p>
          <a:endParaRPr lang="pt-BR"/>
        </a:p>
      </dgm:t>
    </dgm:pt>
    <dgm:pt modelId="{AC96A56F-0CC2-4998-AAFF-CDA566E73A96}" type="pres">
      <dgm:prSet presAssocID="{E1329442-9B88-405F-9970-73EC44527BB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FF2154-D669-4505-8DEF-9CBDF335D90F}" type="pres">
      <dgm:prSet presAssocID="{E1329442-9B88-405F-9970-73EC44527BB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C58DFC-BC0F-48FA-B0E5-9D59D4220802}" type="pres">
      <dgm:prSet presAssocID="{8A4EAC09-A34E-41AB-9583-1DD5BFA35173}" presName="sp" presStyleCnt="0"/>
      <dgm:spPr/>
      <dgm:t>
        <a:bodyPr/>
        <a:lstStyle/>
        <a:p>
          <a:endParaRPr lang="pt-BR"/>
        </a:p>
      </dgm:t>
    </dgm:pt>
    <dgm:pt modelId="{506FD333-5544-40F2-AE9D-9010AF9E4A08}" type="pres">
      <dgm:prSet presAssocID="{A1B746AB-AB37-4F9D-BA4D-E6E68D8F5E17}" presName="linNode" presStyleCnt="0"/>
      <dgm:spPr/>
      <dgm:t>
        <a:bodyPr/>
        <a:lstStyle/>
        <a:p>
          <a:endParaRPr lang="pt-BR"/>
        </a:p>
      </dgm:t>
    </dgm:pt>
    <dgm:pt modelId="{22F43EC0-9920-424D-9687-02A93AF7F7E9}" type="pres">
      <dgm:prSet presAssocID="{A1B746AB-AB37-4F9D-BA4D-E6E68D8F5E1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64422F-2A13-4714-A706-DD44F9FBCFB0}" type="pres">
      <dgm:prSet presAssocID="{A1B746AB-AB37-4F9D-BA4D-E6E68D8F5E1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4449AF-76EF-48C8-98D7-334B86E0B26F}" type="pres">
      <dgm:prSet presAssocID="{0CAC1C72-EF60-457F-BEF1-709CA8371E69}" presName="sp" presStyleCnt="0"/>
      <dgm:spPr/>
      <dgm:t>
        <a:bodyPr/>
        <a:lstStyle/>
        <a:p>
          <a:endParaRPr lang="pt-BR"/>
        </a:p>
      </dgm:t>
    </dgm:pt>
    <dgm:pt modelId="{B41BDC78-5AC4-45B4-A27C-A2EFFA6AFFE5}" type="pres">
      <dgm:prSet presAssocID="{E70B69E1-0CE8-4AFC-9671-892C7CA26B3F}" presName="linNode" presStyleCnt="0"/>
      <dgm:spPr/>
      <dgm:t>
        <a:bodyPr/>
        <a:lstStyle/>
        <a:p>
          <a:endParaRPr lang="pt-BR"/>
        </a:p>
      </dgm:t>
    </dgm:pt>
    <dgm:pt modelId="{FD8D1C7D-5926-4A50-BBC0-174FE3B835B0}" type="pres">
      <dgm:prSet presAssocID="{E70B69E1-0CE8-4AFC-9671-892C7CA26B3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3016DA-86C8-4DE6-BF76-EC644AC0AB03}" type="pres">
      <dgm:prSet presAssocID="{E70B69E1-0CE8-4AFC-9671-892C7CA26B3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A2B1FC-86F9-4141-A188-D1593CDA56D7}" type="pres">
      <dgm:prSet presAssocID="{3B5B2AAF-6E73-4651-A267-CF953066FB7B}" presName="sp" presStyleCnt="0"/>
      <dgm:spPr/>
      <dgm:t>
        <a:bodyPr/>
        <a:lstStyle/>
        <a:p>
          <a:endParaRPr lang="pt-BR"/>
        </a:p>
      </dgm:t>
    </dgm:pt>
    <dgm:pt modelId="{1224330B-9CA3-4B84-9B8E-3B5F75E14892}" type="pres">
      <dgm:prSet presAssocID="{DE3D179D-C5AD-4B17-BB7F-AD0E0A6B46AC}" presName="linNode" presStyleCnt="0"/>
      <dgm:spPr/>
      <dgm:t>
        <a:bodyPr/>
        <a:lstStyle/>
        <a:p>
          <a:endParaRPr lang="pt-BR"/>
        </a:p>
      </dgm:t>
    </dgm:pt>
    <dgm:pt modelId="{23CFD90B-26CC-48D5-AC7B-CC4C39352B44}" type="pres">
      <dgm:prSet presAssocID="{DE3D179D-C5AD-4B17-BB7F-AD0E0A6B46A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B3CAE-CB13-4EBE-B217-1A2FBB9830F0}" type="pres">
      <dgm:prSet presAssocID="{DE3D179D-C5AD-4B17-BB7F-AD0E0A6B46A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D6821D-57BE-45B0-9268-26CF5843DB61}" type="pres">
      <dgm:prSet presAssocID="{062E5251-88F7-4371-B9BD-AE8FBCD809C8}" presName="sp" presStyleCnt="0"/>
      <dgm:spPr/>
      <dgm:t>
        <a:bodyPr/>
        <a:lstStyle/>
        <a:p>
          <a:endParaRPr lang="pt-BR"/>
        </a:p>
      </dgm:t>
    </dgm:pt>
    <dgm:pt modelId="{0B2C56D0-881B-4E84-98E1-FB15D0A9C527}" type="pres">
      <dgm:prSet presAssocID="{15FC9DC8-8527-4536-96D7-C63EF1B9D9A7}" presName="linNode" presStyleCnt="0"/>
      <dgm:spPr/>
      <dgm:t>
        <a:bodyPr/>
        <a:lstStyle/>
        <a:p>
          <a:endParaRPr lang="pt-BR"/>
        </a:p>
      </dgm:t>
    </dgm:pt>
    <dgm:pt modelId="{B8A687FB-3DC4-41DF-B40C-03C5BF394D5C}" type="pres">
      <dgm:prSet presAssocID="{15FC9DC8-8527-4536-96D7-C63EF1B9D9A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8E4199-644B-4871-805B-E82B19CA73B1}" type="pres">
      <dgm:prSet presAssocID="{15FC9DC8-8527-4536-96D7-C63EF1B9D9A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90131E-4D37-41F0-A1A0-008F2EF729FC}" type="presOf" srcId="{A1B746AB-AB37-4F9D-BA4D-E6E68D8F5E17}" destId="{22F43EC0-9920-424D-9687-02A93AF7F7E9}" srcOrd="0" destOrd="0" presId="urn:microsoft.com/office/officeart/2005/8/layout/vList5"/>
    <dgm:cxn modelId="{98C88320-FE1F-4C4D-8D22-A19E43220AF5}" srcId="{E1329442-9B88-405F-9970-73EC44527BBB}" destId="{A85141CA-4109-4DE4-8923-560B59B2FE11}" srcOrd="2" destOrd="0" parTransId="{EC7A8D02-A2C8-46BF-9CF3-BF004E1655A3}" sibTransId="{AA399602-EC89-487B-8056-8FE9BBCB1D3B}"/>
    <dgm:cxn modelId="{63903843-D956-4D9F-978B-BB8F994DB5DA}" srcId="{DE3D179D-C5AD-4B17-BB7F-AD0E0A6B46AC}" destId="{2E4E9EAB-F80D-4C30-A7B3-8D64E2966A7F}" srcOrd="0" destOrd="0" parTransId="{C53833CB-2CFA-4C1E-BD87-C016EBF272C8}" sibTransId="{A27CBA2A-DA05-44B2-92C2-9EA7EB5F11A8}"/>
    <dgm:cxn modelId="{BD2F21BC-F274-45EF-BDF7-FD6E3D8CFEEE}" type="presOf" srcId="{AD55EDD0-72B1-4E8E-B505-218CE26483E6}" destId="{5C3016DA-86C8-4DE6-BF76-EC644AC0AB03}" srcOrd="0" destOrd="1" presId="urn:microsoft.com/office/officeart/2005/8/layout/vList5"/>
    <dgm:cxn modelId="{1C302DAA-F163-4EEC-B5AD-CB071AC41207}" type="presOf" srcId="{15FC9DC8-8527-4536-96D7-C63EF1B9D9A7}" destId="{B8A687FB-3DC4-41DF-B40C-03C5BF394D5C}" srcOrd="0" destOrd="0" presId="urn:microsoft.com/office/officeart/2005/8/layout/vList5"/>
    <dgm:cxn modelId="{E80ACF9F-1A3C-4C60-A67A-DCEE5F75AADF}" type="presOf" srcId="{2E4E9EAB-F80D-4C30-A7B3-8D64E2966A7F}" destId="{35FB3CAE-CB13-4EBE-B217-1A2FBB9830F0}" srcOrd="0" destOrd="0" presId="urn:microsoft.com/office/officeart/2005/8/layout/vList5"/>
    <dgm:cxn modelId="{335AB30C-BB8C-4F3F-AD45-AAABEB411F48}" type="presOf" srcId="{548CCA60-2B31-4E23-A1DD-A6113A5FA155}" destId="{EFEAFABC-E6A9-4990-B6E6-36D3EE29F197}" srcOrd="0" destOrd="0" presId="urn:microsoft.com/office/officeart/2005/8/layout/vList5"/>
    <dgm:cxn modelId="{80AB640A-4A67-4384-8B8F-2A41BA35E578}" type="presOf" srcId="{EF9A2DD1-EA26-4D4B-BB23-BA3F32FB8DB3}" destId="{5C3016DA-86C8-4DE6-BF76-EC644AC0AB03}" srcOrd="0" destOrd="2" presId="urn:microsoft.com/office/officeart/2005/8/layout/vList5"/>
    <dgm:cxn modelId="{945C5362-BB12-41A6-817E-A7824C70D964}" srcId="{548CCA60-2B31-4E23-A1DD-A6113A5FA155}" destId="{E70B69E1-0CE8-4AFC-9671-892C7CA26B3F}" srcOrd="2" destOrd="0" parTransId="{4DEE66BB-6392-4AAA-A03E-6D104D7CD70D}" sibTransId="{3B5B2AAF-6E73-4651-A267-CF953066FB7B}"/>
    <dgm:cxn modelId="{F847036E-D803-4386-917C-345815011065}" type="presOf" srcId="{2BA5530E-4732-46A7-9E1D-3B4CFFB57650}" destId="{B6FF2154-D669-4505-8DEF-9CBDF335D90F}" srcOrd="0" destOrd="0" presId="urn:microsoft.com/office/officeart/2005/8/layout/vList5"/>
    <dgm:cxn modelId="{8E0B4A58-ECD9-4E8C-A12F-98C66979F1B3}" srcId="{DE3D179D-C5AD-4B17-BB7F-AD0E0A6B46AC}" destId="{7B9AB07F-95ED-4866-B9AC-4C6CB18F580F}" srcOrd="1" destOrd="0" parTransId="{0C5BCF9F-8369-49F6-A33D-1213C0844836}" sibTransId="{08DF7CF9-1756-49FC-81D3-EECC27926DF8}"/>
    <dgm:cxn modelId="{7A7FF113-CBB3-4017-82F1-6D77A8C22A0A}" type="presOf" srcId="{DE3D179D-C5AD-4B17-BB7F-AD0E0A6B46AC}" destId="{23CFD90B-26CC-48D5-AC7B-CC4C39352B44}" srcOrd="0" destOrd="0" presId="urn:microsoft.com/office/officeart/2005/8/layout/vList5"/>
    <dgm:cxn modelId="{D5B95E38-0907-40FE-819D-346556670B31}" type="presOf" srcId="{7B9AB07F-95ED-4866-B9AC-4C6CB18F580F}" destId="{35FB3CAE-CB13-4EBE-B217-1A2FBB9830F0}" srcOrd="0" destOrd="1" presId="urn:microsoft.com/office/officeart/2005/8/layout/vList5"/>
    <dgm:cxn modelId="{A6F661C2-E95B-4FE3-848F-27B3146C6EA5}" type="presOf" srcId="{ABC68D57-F70C-4336-BCAB-405C3429394F}" destId="{5C3016DA-86C8-4DE6-BF76-EC644AC0AB03}" srcOrd="0" destOrd="0" presId="urn:microsoft.com/office/officeart/2005/8/layout/vList5"/>
    <dgm:cxn modelId="{BEE86FC0-6644-4260-A557-8687AA8B5A71}" srcId="{15FC9DC8-8527-4536-96D7-C63EF1B9D9A7}" destId="{AA3EB550-DDFE-4036-B3DA-93B051D8C9AB}" srcOrd="0" destOrd="0" parTransId="{EBB0A62F-7962-484A-8598-A901DB1CB17C}" sibTransId="{086ED49C-8AE2-464F-9B82-800E50F3F213}"/>
    <dgm:cxn modelId="{0A98CFAA-9739-4CF9-9119-DBAD92DE79F9}" srcId="{548CCA60-2B31-4E23-A1DD-A6113A5FA155}" destId="{15FC9DC8-8527-4536-96D7-C63EF1B9D9A7}" srcOrd="4" destOrd="0" parTransId="{00CCD666-77EA-4FA9-BCA2-C7CA7F8CA2D4}" sibTransId="{338695BC-0D14-4175-A0FC-29C77539CA00}"/>
    <dgm:cxn modelId="{A1927D69-ED46-4744-8458-7D82F88577B8}" srcId="{E70B69E1-0CE8-4AFC-9671-892C7CA26B3F}" destId="{ABC68D57-F70C-4336-BCAB-405C3429394F}" srcOrd="0" destOrd="0" parTransId="{FDC5D4A9-A273-400E-84DA-823F3D7C0E67}" sibTransId="{7209DA96-7644-4E64-8AFB-0E0B2ED3E990}"/>
    <dgm:cxn modelId="{7FB69C19-439F-43C0-AB69-1F186359625A}" type="presOf" srcId="{A85141CA-4109-4DE4-8923-560B59B2FE11}" destId="{B6FF2154-D669-4505-8DEF-9CBDF335D90F}" srcOrd="0" destOrd="2" presId="urn:microsoft.com/office/officeart/2005/8/layout/vList5"/>
    <dgm:cxn modelId="{9AC0E713-0CD8-4DE5-BFF7-CB4B710373DC}" srcId="{548CCA60-2B31-4E23-A1DD-A6113A5FA155}" destId="{DE3D179D-C5AD-4B17-BB7F-AD0E0A6B46AC}" srcOrd="3" destOrd="0" parTransId="{F0CB1AED-101B-446D-985C-F9708CC0E3F6}" sibTransId="{062E5251-88F7-4371-B9BD-AE8FBCD809C8}"/>
    <dgm:cxn modelId="{02850C2C-8391-4D31-8395-A98EBB241660}" type="presOf" srcId="{E1329442-9B88-405F-9970-73EC44527BBB}" destId="{AC96A56F-0CC2-4998-AAFF-CDA566E73A96}" srcOrd="0" destOrd="0" presId="urn:microsoft.com/office/officeart/2005/8/layout/vList5"/>
    <dgm:cxn modelId="{BC989249-AD1A-4F84-A123-4F630E6CF15C}" srcId="{A1B746AB-AB37-4F9D-BA4D-E6E68D8F5E17}" destId="{EE8A29F1-D6AB-4A45-B115-2AC4934CCB62}" srcOrd="0" destOrd="0" parTransId="{D72518DA-99AE-426B-83B0-35FD702703F1}" sibTransId="{BE9C4AAC-4A9C-41DE-AB83-2A601B47C642}"/>
    <dgm:cxn modelId="{BDF0658A-0E53-4932-9C58-0A5FEF97ADDE}" srcId="{E1329442-9B88-405F-9970-73EC44527BBB}" destId="{2BA5530E-4732-46A7-9E1D-3B4CFFB57650}" srcOrd="0" destOrd="0" parTransId="{8F1F0927-4E6A-4114-8631-AED9A4680EBC}" sibTransId="{7031B647-0264-4F2F-88C3-73CCFE649675}"/>
    <dgm:cxn modelId="{23B67ECC-7D35-494A-969C-A1D56229111F}" type="presOf" srcId="{AA3EB550-DDFE-4036-B3DA-93B051D8C9AB}" destId="{1E8E4199-644B-4871-805B-E82B19CA73B1}" srcOrd="0" destOrd="0" presId="urn:microsoft.com/office/officeart/2005/8/layout/vList5"/>
    <dgm:cxn modelId="{54C2C7FD-E9EB-4682-A874-72B9F15EF04E}" srcId="{548CCA60-2B31-4E23-A1DD-A6113A5FA155}" destId="{A1B746AB-AB37-4F9D-BA4D-E6E68D8F5E17}" srcOrd="1" destOrd="0" parTransId="{6FFA339D-9DBC-437A-9D77-689237F7F00A}" sibTransId="{0CAC1C72-EF60-457F-BEF1-709CA8371E69}"/>
    <dgm:cxn modelId="{E6C76366-ECE8-447B-9677-CB454AC8DF4F}" type="presOf" srcId="{4C3200B3-2192-420C-9069-73B6963B06AF}" destId="{B6FF2154-D669-4505-8DEF-9CBDF335D90F}" srcOrd="0" destOrd="1" presId="urn:microsoft.com/office/officeart/2005/8/layout/vList5"/>
    <dgm:cxn modelId="{54C42652-99F0-4636-B197-7F65FF0E9293}" srcId="{548CCA60-2B31-4E23-A1DD-A6113A5FA155}" destId="{E1329442-9B88-405F-9970-73EC44527BBB}" srcOrd="0" destOrd="0" parTransId="{3860D799-0A94-4E6C-B657-8F17D7CD4B3D}" sibTransId="{8A4EAC09-A34E-41AB-9583-1DD5BFA35173}"/>
    <dgm:cxn modelId="{6FF3B2C2-B842-4FC1-B5D2-F1EE241FA782}" type="presOf" srcId="{EE8A29F1-D6AB-4A45-B115-2AC4934CCB62}" destId="{8764422F-2A13-4714-A706-DD44F9FBCFB0}" srcOrd="0" destOrd="0" presId="urn:microsoft.com/office/officeart/2005/8/layout/vList5"/>
    <dgm:cxn modelId="{D6661D9D-1CB5-42A7-82DC-B580D7EC16DE}" srcId="{E70B69E1-0CE8-4AFC-9671-892C7CA26B3F}" destId="{EF9A2DD1-EA26-4D4B-BB23-BA3F32FB8DB3}" srcOrd="2" destOrd="0" parTransId="{7447FE8A-C393-4E2C-A6FC-A21EC4497D74}" sibTransId="{6B1E45AA-ED59-4703-961C-E41C29D19514}"/>
    <dgm:cxn modelId="{4ACDA1D8-81DA-4C2F-B2F2-22884CAE92F7}" srcId="{E1329442-9B88-405F-9970-73EC44527BBB}" destId="{4C3200B3-2192-420C-9069-73B6963B06AF}" srcOrd="1" destOrd="0" parTransId="{096F2FD5-6BDB-469A-BD1F-A2C1EF89FE44}" sibTransId="{CEE91A14-A978-4E9A-87BC-B595A9D0FF21}"/>
    <dgm:cxn modelId="{984418D7-3E88-4702-B53B-ECAD9CEC38FA}" srcId="{E70B69E1-0CE8-4AFC-9671-892C7CA26B3F}" destId="{AD55EDD0-72B1-4E8E-B505-218CE26483E6}" srcOrd="1" destOrd="0" parTransId="{4A3718DA-79F8-4926-9AA3-42C988F7BB57}" sibTransId="{77C50BC2-7A8A-45E8-AD66-963DA7F4340A}"/>
    <dgm:cxn modelId="{6DEBB704-77E0-485F-BBC4-1A6CD86A870D}" type="presOf" srcId="{E70B69E1-0CE8-4AFC-9671-892C7CA26B3F}" destId="{FD8D1C7D-5926-4A50-BBC0-174FE3B835B0}" srcOrd="0" destOrd="0" presId="urn:microsoft.com/office/officeart/2005/8/layout/vList5"/>
    <dgm:cxn modelId="{13C49F66-55F7-4D56-9C57-6E33DD3233E2}" type="presParOf" srcId="{EFEAFABC-E6A9-4990-B6E6-36D3EE29F197}" destId="{FD241E1C-15C7-4176-AAE2-A19F995C20D4}" srcOrd="0" destOrd="0" presId="urn:microsoft.com/office/officeart/2005/8/layout/vList5"/>
    <dgm:cxn modelId="{A95F8D64-3052-4211-89B5-FE0B2AB71ED8}" type="presParOf" srcId="{FD241E1C-15C7-4176-AAE2-A19F995C20D4}" destId="{AC96A56F-0CC2-4998-AAFF-CDA566E73A96}" srcOrd="0" destOrd="0" presId="urn:microsoft.com/office/officeart/2005/8/layout/vList5"/>
    <dgm:cxn modelId="{D6C0CD77-89C1-430D-A5A4-DEFB65C71E99}" type="presParOf" srcId="{FD241E1C-15C7-4176-AAE2-A19F995C20D4}" destId="{B6FF2154-D669-4505-8DEF-9CBDF335D90F}" srcOrd="1" destOrd="0" presId="urn:microsoft.com/office/officeart/2005/8/layout/vList5"/>
    <dgm:cxn modelId="{5964756C-94A0-44A6-90D0-553884A31BBB}" type="presParOf" srcId="{EFEAFABC-E6A9-4990-B6E6-36D3EE29F197}" destId="{89C58DFC-BC0F-48FA-B0E5-9D59D4220802}" srcOrd="1" destOrd="0" presId="urn:microsoft.com/office/officeart/2005/8/layout/vList5"/>
    <dgm:cxn modelId="{EBB1951B-C937-4401-839D-651A26C06261}" type="presParOf" srcId="{EFEAFABC-E6A9-4990-B6E6-36D3EE29F197}" destId="{506FD333-5544-40F2-AE9D-9010AF9E4A08}" srcOrd="2" destOrd="0" presId="urn:microsoft.com/office/officeart/2005/8/layout/vList5"/>
    <dgm:cxn modelId="{699C45B7-7C80-4DA9-A0ED-6484136B8B32}" type="presParOf" srcId="{506FD333-5544-40F2-AE9D-9010AF9E4A08}" destId="{22F43EC0-9920-424D-9687-02A93AF7F7E9}" srcOrd="0" destOrd="0" presId="urn:microsoft.com/office/officeart/2005/8/layout/vList5"/>
    <dgm:cxn modelId="{DBC6A9BD-C9F9-479E-B35A-28D6E8A9D94D}" type="presParOf" srcId="{506FD333-5544-40F2-AE9D-9010AF9E4A08}" destId="{8764422F-2A13-4714-A706-DD44F9FBCFB0}" srcOrd="1" destOrd="0" presId="urn:microsoft.com/office/officeart/2005/8/layout/vList5"/>
    <dgm:cxn modelId="{E48FF9D3-709D-46A2-A947-148DF4AFA54E}" type="presParOf" srcId="{EFEAFABC-E6A9-4990-B6E6-36D3EE29F197}" destId="{274449AF-76EF-48C8-98D7-334B86E0B26F}" srcOrd="3" destOrd="0" presId="urn:microsoft.com/office/officeart/2005/8/layout/vList5"/>
    <dgm:cxn modelId="{13359D10-2A0C-4503-9406-C2BE1CCDC405}" type="presParOf" srcId="{EFEAFABC-E6A9-4990-B6E6-36D3EE29F197}" destId="{B41BDC78-5AC4-45B4-A27C-A2EFFA6AFFE5}" srcOrd="4" destOrd="0" presId="urn:microsoft.com/office/officeart/2005/8/layout/vList5"/>
    <dgm:cxn modelId="{09012042-161E-43E5-8E82-8FEE6C182C20}" type="presParOf" srcId="{B41BDC78-5AC4-45B4-A27C-A2EFFA6AFFE5}" destId="{FD8D1C7D-5926-4A50-BBC0-174FE3B835B0}" srcOrd="0" destOrd="0" presId="urn:microsoft.com/office/officeart/2005/8/layout/vList5"/>
    <dgm:cxn modelId="{DA89177E-D343-4252-A7AD-8F44A5D9119C}" type="presParOf" srcId="{B41BDC78-5AC4-45B4-A27C-A2EFFA6AFFE5}" destId="{5C3016DA-86C8-4DE6-BF76-EC644AC0AB03}" srcOrd="1" destOrd="0" presId="urn:microsoft.com/office/officeart/2005/8/layout/vList5"/>
    <dgm:cxn modelId="{BE589C17-F842-414A-9729-857E8EA1D637}" type="presParOf" srcId="{EFEAFABC-E6A9-4990-B6E6-36D3EE29F197}" destId="{01A2B1FC-86F9-4141-A188-D1593CDA56D7}" srcOrd="5" destOrd="0" presId="urn:microsoft.com/office/officeart/2005/8/layout/vList5"/>
    <dgm:cxn modelId="{E3DAECD9-4DC9-44B9-B457-7AFB3706902B}" type="presParOf" srcId="{EFEAFABC-E6A9-4990-B6E6-36D3EE29F197}" destId="{1224330B-9CA3-4B84-9B8E-3B5F75E14892}" srcOrd="6" destOrd="0" presId="urn:microsoft.com/office/officeart/2005/8/layout/vList5"/>
    <dgm:cxn modelId="{CEBB6F50-6F4D-4F9C-ACE9-CF4B11D07D22}" type="presParOf" srcId="{1224330B-9CA3-4B84-9B8E-3B5F75E14892}" destId="{23CFD90B-26CC-48D5-AC7B-CC4C39352B44}" srcOrd="0" destOrd="0" presId="urn:microsoft.com/office/officeart/2005/8/layout/vList5"/>
    <dgm:cxn modelId="{9364D6B0-1E65-4BB3-984D-B53D4B9287F4}" type="presParOf" srcId="{1224330B-9CA3-4B84-9B8E-3B5F75E14892}" destId="{35FB3CAE-CB13-4EBE-B217-1A2FBB9830F0}" srcOrd="1" destOrd="0" presId="urn:microsoft.com/office/officeart/2005/8/layout/vList5"/>
    <dgm:cxn modelId="{D70EFCBA-324B-4012-8A50-B5B7791E87B9}" type="presParOf" srcId="{EFEAFABC-E6A9-4990-B6E6-36D3EE29F197}" destId="{B0D6821D-57BE-45B0-9268-26CF5843DB61}" srcOrd="7" destOrd="0" presId="urn:microsoft.com/office/officeart/2005/8/layout/vList5"/>
    <dgm:cxn modelId="{878B1CF5-7596-4FB9-8A8D-2F626A0ABEAF}" type="presParOf" srcId="{EFEAFABC-E6A9-4990-B6E6-36D3EE29F197}" destId="{0B2C56D0-881B-4E84-98E1-FB15D0A9C527}" srcOrd="8" destOrd="0" presId="urn:microsoft.com/office/officeart/2005/8/layout/vList5"/>
    <dgm:cxn modelId="{86D2F628-693B-4517-83E0-0AE07AF73DCD}" type="presParOf" srcId="{0B2C56D0-881B-4E84-98E1-FB15D0A9C527}" destId="{B8A687FB-3DC4-41DF-B40C-03C5BF394D5C}" srcOrd="0" destOrd="0" presId="urn:microsoft.com/office/officeart/2005/8/layout/vList5"/>
    <dgm:cxn modelId="{3E0CD1E2-FC37-4BC6-9966-61E140A5ACA5}" type="presParOf" srcId="{0B2C56D0-881B-4E84-98E1-FB15D0A9C527}" destId="{1E8E4199-644B-4871-805B-E82B19CA73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CC994-AFC5-463E-9740-CA61249DCA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D5C65C-2C13-416C-AA20-52E673549A5A}">
      <dgm:prSet phldrT="[Texto]"/>
      <dgm:spPr/>
      <dgm:t>
        <a:bodyPr/>
        <a:lstStyle/>
        <a:p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Espírito Santo</a:t>
          </a:r>
          <a:endParaRPr lang="pt-B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CE6D97-245F-4E2B-AC7F-7B6C1DB35625}" type="parTrans" cxnId="{00C0BF9B-CF80-492C-BB14-41807081C2E9}">
      <dgm:prSet/>
      <dgm:spPr/>
      <dgm:t>
        <a:bodyPr/>
        <a:lstStyle/>
        <a:p>
          <a:endParaRPr lang="pt-BR"/>
        </a:p>
      </dgm:t>
    </dgm:pt>
    <dgm:pt modelId="{8E903C6B-5B62-4B3B-8AC8-3A2D6FB5E745}" type="sibTrans" cxnId="{00C0BF9B-CF80-492C-BB14-41807081C2E9}">
      <dgm:prSet/>
      <dgm:spPr/>
      <dgm:t>
        <a:bodyPr/>
        <a:lstStyle/>
        <a:p>
          <a:endParaRPr lang="pt-BR"/>
        </a:p>
      </dgm:t>
    </dgm:pt>
    <dgm:pt modelId="{AFA32892-65AA-490F-A023-0E0E04F25446}">
      <dgm:prSet phldrT="[Texto]" custT="1"/>
      <dgm:spPr>
        <a:noFill/>
      </dgm:spPr>
      <dgm:t>
        <a:bodyPr/>
        <a:lstStyle/>
        <a:p>
          <a:r>
            <a: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Projeto piloto em </a:t>
          </a:r>
          <a:r>
            <a:rPr lang="pt-BR" sz="24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11 </a:t>
          </a:r>
          <a:r>
            <a: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distritos</a:t>
          </a:r>
          <a:endParaRPr lang="pt-BR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9A6F45-A847-4709-A948-D1760EE4D2A7}" type="parTrans" cxnId="{363A526B-0C5A-4DBC-AC49-8ACE3A146357}">
      <dgm:prSet/>
      <dgm:spPr/>
      <dgm:t>
        <a:bodyPr/>
        <a:lstStyle/>
        <a:p>
          <a:endParaRPr lang="pt-BR"/>
        </a:p>
      </dgm:t>
    </dgm:pt>
    <dgm:pt modelId="{7ACD132B-9A69-4EF5-BBED-C9D8B14FAAD9}" type="sibTrans" cxnId="{363A526B-0C5A-4DBC-AC49-8ACE3A146357}">
      <dgm:prSet/>
      <dgm:spPr/>
      <dgm:t>
        <a:bodyPr/>
        <a:lstStyle/>
        <a:p>
          <a:endParaRPr lang="pt-BR"/>
        </a:p>
      </dgm:t>
    </dgm:pt>
    <dgm:pt modelId="{17C37388-E01F-42BE-9672-3856B939E9B6}">
      <dgm:prSet phldrT="[Texto]"/>
      <dgm:spPr/>
      <dgm:t>
        <a:bodyPr/>
        <a:lstStyle/>
        <a:p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Rondônia</a:t>
          </a:r>
          <a:endParaRPr lang="pt-B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9A1D60-3251-49BC-ACCB-19A4155FC4C4}" type="parTrans" cxnId="{25FDE5CD-22EF-4C07-B5C8-DD96EB8EF52C}">
      <dgm:prSet/>
      <dgm:spPr/>
      <dgm:t>
        <a:bodyPr/>
        <a:lstStyle/>
        <a:p>
          <a:endParaRPr lang="pt-BR"/>
        </a:p>
      </dgm:t>
    </dgm:pt>
    <dgm:pt modelId="{BE027D29-DB92-4448-A668-5F4D8888B14D}" type="sibTrans" cxnId="{25FDE5CD-22EF-4C07-B5C8-DD96EB8EF52C}">
      <dgm:prSet/>
      <dgm:spPr/>
      <dgm:t>
        <a:bodyPr/>
        <a:lstStyle/>
        <a:p>
          <a:endParaRPr lang="pt-BR"/>
        </a:p>
      </dgm:t>
    </dgm:pt>
    <dgm:pt modelId="{262DCDAA-23E7-45B7-B03C-859299D05861}">
      <dgm:prSet phldrT="[Texto]" custT="1"/>
      <dgm:spPr>
        <a:noFill/>
      </dgm:spPr>
      <dgm:t>
        <a:bodyPr/>
        <a:lstStyle/>
        <a:p>
          <a:r>
            <a:rPr lang="pt-B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Atendimento previsto para </a:t>
          </a:r>
          <a:r>
            <a:rPr lang="pt-BR" sz="2700" b="1" dirty="0" smtClean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</a:t>
          </a:r>
          <a:r>
            <a:rPr lang="pt-B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distritos rurais em 8 municípios (2015)</a:t>
          </a:r>
          <a:endParaRPr lang="pt-BR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5081C8-D0A8-4EF7-939B-261CDDFD5906}" type="parTrans" cxnId="{D1685898-8BEB-45E7-B766-382B8D7E67EB}">
      <dgm:prSet/>
      <dgm:spPr/>
      <dgm:t>
        <a:bodyPr/>
        <a:lstStyle/>
        <a:p>
          <a:endParaRPr lang="pt-BR"/>
        </a:p>
      </dgm:t>
    </dgm:pt>
    <dgm:pt modelId="{4382BE9A-FA3B-41B7-ACBE-D149E2CA7BFE}" type="sibTrans" cxnId="{D1685898-8BEB-45E7-B766-382B8D7E67EB}">
      <dgm:prSet/>
      <dgm:spPr/>
      <dgm:t>
        <a:bodyPr/>
        <a:lstStyle/>
        <a:p>
          <a:endParaRPr lang="pt-BR"/>
        </a:p>
      </dgm:t>
    </dgm:pt>
    <dgm:pt modelId="{6AFA6E67-341E-4E28-80A1-049D5125B9B4}">
      <dgm:prSet custT="1"/>
      <dgm:spPr/>
      <dgm:t>
        <a:bodyPr/>
        <a:lstStyle/>
        <a:p>
          <a:endParaRPr lang="pt-BR" sz="18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892397-341B-4BBB-AB0D-D8510C34AD4A}" type="parTrans" cxnId="{B49681FE-4160-482C-A67B-B7FB6BBFCCBD}">
      <dgm:prSet/>
      <dgm:spPr/>
      <dgm:t>
        <a:bodyPr/>
        <a:lstStyle/>
        <a:p>
          <a:endParaRPr lang="pt-BR"/>
        </a:p>
      </dgm:t>
    </dgm:pt>
    <dgm:pt modelId="{F41D363B-13FE-4992-8674-3745A011D2D8}" type="sibTrans" cxnId="{B49681FE-4160-482C-A67B-B7FB6BBFCCBD}">
      <dgm:prSet/>
      <dgm:spPr/>
      <dgm:t>
        <a:bodyPr/>
        <a:lstStyle/>
        <a:p>
          <a:endParaRPr lang="pt-BR"/>
        </a:p>
      </dgm:t>
    </dgm:pt>
    <dgm:pt modelId="{66804C39-A18B-40E4-9DDF-4B3CEF1BAB35}">
      <dgm:prSet phldrT="[Texto]" custT="1"/>
      <dgm:spPr>
        <a:noFill/>
      </dgm:spPr>
      <dgm:t>
        <a:bodyPr/>
        <a:lstStyle/>
        <a:p>
          <a:r>
            <a: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2ª edição: </a:t>
          </a:r>
          <a:r>
            <a:rPr lang="pt-BR" sz="24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71 </a:t>
          </a:r>
          <a:r>
            <a: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localidades atendidas (2013)</a:t>
          </a:r>
          <a:endParaRPr lang="pt-BR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F84DB7-D7BB-415A-B9DC-37FE8D960564}" type="sibTrans" cxnId="{1BCD6E9B-2800-481B-A193-9AB69DCD5159}">
      <dgm:prSet/>
      <dgm:spPr/>
      <dgm:t>
        <a:bodyPr/>
        <a:lstStyle/>
        <a:p>
          <a:endParaRPr lang="pt-BR"/>
        </a:p>
      </dgm:t>
    </dgm:pt>
    <dgm:pt modelId="{E1C4CBD2-5274-419B-9D7B-14B46C874DBA}" type="parTrans" cxnId="{1BCD6E9B-2800-481B-A193-9AB69DCD5159}">
      <dgm:prSet/>
      <dgm:spPr/>
      <dgm:t>
        <a:bodyPr/>
        <a:lstStyle/>
        <a:p>
          <a:endParaRPr lang="pt-BR"/>
        </a:p>
      </dgm:t>
    </dgm:pt>
    <dgm:pt modelId="{C3724CE8-C699-4EA4-ABB5-1B8081DCF898}" type="pres">
      <dgm:prSet presAssocID="{56DCC994-AFC5-463E-9740-CA61249DCA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F365ACB-A055-4D98-839F-1648F6F02168}" type="pres">
      <dgm:prSet presAssocID="{82D5C65C-2C13-416C-AA20-52E673549A5A}" presName="linNode" presStyleCnt="0"/>
      <dgm:spPr/>
    </dgm:pt>
    <dgm:pt modelId="{733D1D6E-2724-4FFD-B2C6-A52A5D8A9436}" type="pres">
      <dgm:prSet presAssocID="{82D5C65C-2C13-416C-AA20-52E673549A5A}" presName="parentShp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588F571-0925-4924-8BBD-E9C528413C52}" type="pres">
      <dgm:prSet presAssocID="{82D5C65C-2C13-416C-AA20-52E673549A5A}" presName="childShp" presStyleLbl="bg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D5B6452-5C68-4E8E-B661-A36C7FBB956E}" type="pres">
      <dgm:prSet presAssocID="{8E903C6B-5B62-4B3B-8AC8-3A2D6FB5E745}" presName="spacing" presStyleCnt="0"/>
      <dgm:spPr/>
    </dgm:pt>
    <dgm:pt modelId="{D85F6240-77B1-4083-A094-6668A911D121}" type="pres">
      <dgm:prSet presAssocID="{17C37388-E01F-42BE-9672-3856B939E9B6}" presName="linNode" presStyleCnt="0"/>
      <dgm:spPr/>
    </dgm:pt>
    <dgm:pt modelId="{37B3FDAA-0BC3-4836-9E4B-917FB1C68E8F}" type="pres">
      <dgm:prSet presAssocID="{17C37388-E01F-42BE-9672-3856B939E9B6}" presName="parentShp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FC0B22C-0D69-44A3-B6EC-5A436B853151}" type="pres">
      <dgm:prSet presAssocID="{17C37388-E01F-42BE-9672-3856B939E9B6}" presName="childShp" presStyleLbl="bg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1BCD6E9B-2800-481B-A193-9AB69DCD5159}" srcId="{82D5C65C-2C13-416C-AA20-52E673549A5A}" destId="{66804C39-A18B-40E4-9DDF-4B3CEF1BAB35}" srcOrd="1" destOrd="0" parTransId="{E1C4CBD2-5274-419B-9D7B-14B46C874DBA}" sibTransId="{C3F84DB7-D7BB-415A-B9DC-37FE8D960564}"/>
    <dgm:cxn modelId="{9EFA63B5-108B-4CA2-B7C7-B8604BC19FCF}" type="presOf" srcId="{262DCDAA-23E7-45B7-B03C-859299D05861}" destId="{4FC0B22C-0D69-44A3-B6EC-5A436B853151}" srcOrd="0" destOrd="0" presId="urn:microsoft.com/office/officeart/2005/8/layout/vList6"/>
    <dgm:cxn modelId="{78BEEA08-5C6B-4B79-9AD7-573373155A3A}" type="presOf" srcId="{56DCC994-AFC5-463E-9740-CA61249DCAD8}" destId="{C3724CE8-C699-4EA4-ABB5-1B8081DCF898}" srcOrd="0" destOrd="0" presId="urn:microsoft.com/office/officeart/2005/8/layout/vList6"/>
    <dgm:cxn modelId="{D1685898-8BEB-45E7-B766-382B8D7E67EB}" srcId="{17C37388-E01F-42BE-9672-3856B939E9B6}" destId="{262DCDAA-23E7-45B7-B03C-859299D05861}" srcOrd="0" destOrd="0" parTransId="{7F5081C8-D0A8-4EF7-939B-261CDDFD5906}" sibTransId="{4382BE9A-FA3B-41B7-ACBE-D149E2CA7BFE}"/>
    <dgm:cxn modelId="{25FDE5CD-22EF-4C07-B5C8-DD96EB8EF52C}" srcId="{56DCC994-AFC5-463E-9740-CA61249DCAD8}" destId="{17C37388-E01F-42BE-9672-3856B939E9B6}" srcOrd="1" destOrd="0" parTransId="{099A1D60-3251-49BC-ACCB-19A4155FC4C4}" sibTransId="{BE027D29-DB92-4448-A668-5F4D8888B14D}"/>
    <dgm:cxn modelId="{363A526B-0C5A-4DBC-AC49-8ACE3A146357}" srcId="{82D5C65C-2C13-416C-AA20-52E673549A5A}" destId="{AFA32892-65AA-490F-A023-0E0E04F25446}" srcOrd="0" destOrd="0" parTransId="{BB9A6F45-A847-4709-A948-D1760EE4D2A7}" sibTransId="{7ACD132B-9A69-4EF5-BBED-C9D8B14FAAD9}"/>
    <dgm:cxn modelId="{481501F4-2746-4727-BB71-9F5E94CBEBAB}" type="presOf" srcId="{66804C39-A18B-40E4-9DDF-4B3CEF1BAB35}" destId="{D588F571-0925-4924-8BBD-E9C528413C52}" srcOrd="0" destOrd="1" presId="urn:microsoft.com/office/officeart/2005/8/layout/vList6"/>
    <dgm:cxn modelId="{B6FC1D23-C769-4189-BC42-7F433E324A31}" type="presOf" srcId="{AFA32892-65AA-490F-A023-0E0E04F25446}" destId="{D588F571-0925-4924-8BBD-E9C528413C52}" srcOrd="0" destOrd="0" presId="urn:microsoft.com/office/officeart/2005/8/layout/vList6"/>
    <dgm:cxn modelId="{D3DE2DD3-4DBD-4CAF-A7DD-554217831BBB}" type="presOf" srcId="{6AFA6E67-341E-4E28-80A1-049D5125B9B4}" destId="{4FC0B22C-0D69-44A3-B6EC-5A436B853151}" srcOrd="0" destOrd="1" presId="urn:microsoft.com/office/officeart/2005/8/layout/vList6"/>
    <dgm:cxn modelId="{00C0BF9B-CF80-492C-BB14-41807081C2E9}" srcId="{56DCC994-AFC5-463E-9740-CA61249DCAD8}" destId="{82D5C65C-2C13-416C-AA20-52E673549A5A}" srcOrd="0" destOrd="0" parTransId="{61CE6D97-245F-4E2B-AC7F-7B6C1DB35625}" sibTransId="{8E903C6B-5B62-4B3B-8AC8-3A2D6FB5E745}"/>
    <dgm:cxn modelId="{F9058E18-05B0-4AB8-B2A5-9489D04E8EE4}" type="presOf" srcId="{82D5C65C-2C13-416C-AA20-52E673549A5A}" destId="{733D1D6E-2724-4FFD-B2C6-A52A5D8A9436}" srcOrd="0" destOrd="0" presId="urn:microsoft.com/office/officeart/2005/8/layout/vList6"/>
    <dgm:cxn modelId="{B49681FE-4160-482C-A67B-B7FB6BBFCCBD}" srcId="{17C37388-E01F-42BE-9672-3856B939E9B6}" destId="{6AFA6E67-341E-4E28-80A1-049D5125B9B4}" srcOrd="1" destOrd="0" parTransId="{3F892397-341B-4BBB-AB0D-D8510C34AD4A}" sibTransId="{F41D363B-13FE-4992-8674-3745A011D2D8}"/>
    <dgm:cxn modelId="{95601511-9667-49E6-8A49-94FBD7F1A2A3}" type="presOf" srcId="{17C37388-E01F-42BE-9672-3856B939E9B6}" destId="{37B3FDAA-0BC3-4836-9E4B-917FB1C68E8F}" srcOrd="0" destOrd="0" presId="urn:microsoft.com/office/officeart/2005/8/layout/vList6"/>
    <dgm:cxn modelId="{8A15DC9B-2CF8-4B15-ACA3-41BEF90B394C}" type="presParOf" srcId="{C3724CE8-C699-4EA4-ABB5-1B8081DCF898}" destId="{FF365ACB-A055-4D98-839F-1648F6F02168}" srcOrd="0" destOrd="0" presId="urn:microsoft.com/office/officeart/2005/8/layout/vList6"/>
    <dgm:cxn modelId="{91F70919-1475-48B8-BE4F-6A1D6428EA50}" type="presParOf" srcId="{FF365ACB-A055-4D98-839F-1648F6F02168}" destId="{733D1D6E-2724-4FFD-B2C6-A52A5D8A9436}" srcOrd="0" destOrd="0" presId="urn:microsoft.com/office/officeart/2005/8/layout/vList6"/>
    <dgm:cxn modelId="{F1BBB442-B772-4B20-BF3D-1725C2574327}" type="presParOf" srcId="{FF365ACB-A055-4D98-839F-1648F6F02168}" destId="{D588F571-0925-4924-8BBD-E9C528413C52}" srcOrd="1" destOrd="0" presId="urn:microsoft.com/office/officeart/2005/8/layout/vList6"/>
    <dgm:cxn modelId="{A6435F6B-26A8-4FB9-B8D3-C0412BD5142E}" type="presParOf" srcId="{C3724CE8-C699-4EA4-ABB5-1B8081DCF898}" destId="{CD5B6452-5C68-4E8E-B661-A36C7FBB956E}" srcOrd="1" destOrd="0" presId="urn:microsoft.com/office/officeart/2005/8/layout/vList6"/>
    <dgm:cxn modelId="{D1EA2188-3835-444E-B6A8-5AB2D06E63A5}" type="presParOf" srcId="{C3724CE8-C699-4EA4-ABB5-1B8081DCF898}" destId="{D85F6240-77B1-4083-A094-6668A911D121}" srcOrd="2" destOrd="0" presId="urn:microsoft.com/office/officeart/2005/8/layout/vList6"/>
    <dgm:cxn modelId="{BB0E5287-D463-45FD-A8E2-6F6A7B6CBA69}" type="presParOf" srcId="{D85F6240-77B1-4083-A094-6668A911D121}" destId="{37B3FDAA-0BC3-4836-9E4B-917FB1C68E8F}" srcOrd="0" destOrd="0" presId="urn:microsoft.com/office/officeart/2005/8/layout/vList6"/>
    <dgm:cxn modelId="{934E939C-1572-4A18-A4FE-76082B0208DF}" type="presParOf" srcId="{D85F6240-77B1-4083-A094-6668A911D121}" destId="{4FC0B22C-0D69-44A3-B6EC-5A436B8531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274A8-84A9-4B86-B6FB-1B8A213501E7}">
      <dsp:nvSpPr>
        <dsp:cNvPr id="0" name=""/>
        <dsp:cNvSpPr/>
      </dsp:nvSpPr>
      <dsp:spPr>
        <a:xfrm>
          <a:off x="1840878" y="0"/>
          <a:ext cx="1852696" cy="828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35 milhões</a:t>
          </a: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domicílios com banda larga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40878" y="0"/>
        <a:ext cx="1852696" cy="828552"/>
      </dsp:txXfrm>
    </dsp:sp>
    <dsp:sp modelId="{666542FA-B88A-498D-9D7D-3180ED6E5878}">
      <dsp:nvSpPr>
        <dsp:cNvPr id="0" name=""/>
        <dsp:cNvSpPr/>
      </dsp:nvSpPr>
      <dsp:spPr>
        <a:xfrm>
          <a:off x="1984" y="0"/>
          <a:ext cx="1838893" cy="8285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1 Mbps por </a:t>
          </a: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R$ 35,00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 todo o Brasil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84" y="0"/>
        <a:ext cx="1838893" cy="828552"/>
      </dsp:txXfrm>
    </dsp:sp>
    <dsp:sp modelId="{EFA27E09-3A73-47E3-918A-2F792BC8BF09}">
      <dsp:nvSpPr>
        <dsp:cNvPr id="0" name=""/>
        <dsp:cNvSpPr/>
      </dsp:nvSpPr>
      <dsp:spPr>
        <a:xfrm>
          <a:off x="1840878" y="911620"/>
          <a:ext cx="1852696" cy="828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 milhões</a:t>
          </a: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domicílios com banda larga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40878" y="911620"/>
        <a:ext cx="1852696" cy="828552"/>
      </dsp:txXfrm>
    </dsp:sp>
    <dsp:sp modelId="{49756B01-934F-4AE5-B3BE-25001B807AB9}">
      <dsp:nvSpPr>
        <dsp:cNvPr id="0" name=""/>
        <dsp:cNvSpPr/>
      </dsp:nvSpPr>
      <dsp:spPr>
        <a:xfrm>
          <a:off x="1984" y="911620"/>
          <a:ext cx="1838893" cy="82855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1 Mbps por </a:t>
          </a:r>
          <a:r>
            <a:rPr lang="pt-BR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R$ 15,00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 todos o Brasil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84" y="911620"/>
        <a:ext cx="1838893" cy="8285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CB6409-7036-411F-9E00-9E2A4F8C8976}">
      <dsp:nvSpPr>
        <dsp:cNvPr id="0" name=""/>
        <dsp:cNvSpPr/>
      </dsp:nvSpPr>
      <dsp:spPr>
        <a:xfrm>
          <a:off x="0" y="30520"/>
          <a:ext cx="8208911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Expansão das possibilidades de venda para detentores de agronegócio</a:t>
          </a:r>
          <a:endParaRPr lang="pt-BR" sz="1700" kern="1200" dirty="0"/>
        </a:p>
      </dsp:txBody>
      <dsp:txXfrm>
        <a:off x="0" y="30520"/>
        <a:ext cx="8208911" cy="675327"/>
      </dsp:txXfrm>
    </dsp:sp>
    <dsp:sp modelId="{41EE71B8-5689-431D-B416-7D961B88DEC2}">
      <dsp:nvSpPr>
        <dsp:cNvPr id="0" name=""/>
        <dsp:cNvSpPr/>
      </dsp:nvSpPr>
      <dsp:spPr>
        <a:xfrm>
          <a:off x="0" y="705848"/>
          <a:ext cx="820891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300" kern="1200" dirty="0"/>
        </a:p>
      </dsp:txBody>
      <dsp:txXfrm>
        <a:off x="0" y="705848"/>
        <a:ext cx="8208911" cy="281520"/>
      </dsp:txXfrm>
    </dsp:sp>
    <dsp:sp modelId="{43129B22-DCD4-4F44-9B59-7AFF66DA30AF}">
      <dsp:nvSpPr>
        <dsp:cNvPr id="0" name=""/>
        <dsp:cNvSpPr/>
      </dsp:nvSpPr>
      <dsp:spPr>
        <a:xfrm>
          <a:off x="0" y="987368"/>
          <a:ext cx="8208911" cy="67532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Aumento da produtividade com a introdução de dispositivos M2M no agronegócio</a:t>
          </a:r>
          <a:endParaRPr lang="pt-BR" sz="1700" kern="1200" dirty="0"/>
        </a:p>
      </dsp:txBody>
      <dsp:txXfrm>
        <a:off x="0" y="987368"/>
        <a:ext cx="8208911" cy="675327"/>
      </dsp:txXfrm>
    </dsp:sp>
    <dsp:sp modelId="{30974C8B-ECE9-4ADA-85F1-D61E85E93BC7}">
      <dsp:nvSpPr>
        <dsp:cNvPr id="0" name=""/>
        <dsp:cNvSpPr/>
      </dsp:nvSpPr>
      <dsp:spPr>
        <a:xfrm>
          <a:off x="0" y="1662695"/>
          <a:ext cx="820891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300" kern="1200" dirty="0"/>
        </a:p>
      </dsp:txBody>
      <dsp:txXfrm>
        <a:off x="0" y="1662695"/>
        <a:ext cx="8208911" cy="281520"/>
      </dsp:txXfrm>
    </dsp:sp>
    <dsp:sp modelId="{78A44B5A-DB13-484F-9E64-2C5702866DD5}">
      <dsp:nvSpPr>
        <dsp:cNvPr id="0" name=""/>
        <dsp:cNvSpPr/>
      </dsp:nvSpPr>
      <dsp:spPr>
        <a:xfrm>
          <a:off x="0" y="1944216"/>
          <a:ext cx="8208911" cy="67532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Ampliação dos serviços de saúde na área rural e atendimento mais resolutivo com </a:t>
          </a:r>
          <a:r>
            <a:rPr lang="pt-BR" sz="1700" kern="1200" dirty="0" err="1" smtClean="0"/>
            <a:t>Telessaúde</a:t>
          </a:r>
          <a:endParaRPr lang="pt-BR" sz="1700" kern="1200" dirty="0"/>
        </a:p>
      </dsp:txBody>
      <dsp:txXfrm>
        <a:off x="0" y="1944216"/>
        <a:ext cx="8208911" cy="675327"/>
      </dsp:txXfrm>
    </dsp:sp>
    <dsp:sp modelId="{80713FB7-61C1-422F-9F1D-38DB032DD9B9}">
      <dsp:nvSpPr>
        <dsp:cNvPr id="0" name=""/>
        <dsp:cNvSpPr/>
      </dsp:nvSpPr>
      <dsp:spPr>
        <a:xfrm>
          <a:off x="0" y="2619543"/>
          <a:ext cx="820891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300" kern="1200" dirty="0"/>
        </a:p>
      </dsp:txBody>
      <dsp:txXfrm>
        <a:off x="0" y="2619543"/>
        <a:ext cx="8208911" cy="281520"/>
      </dsp:txXfrm>
    </dsp:sp>
    <dsp:sp modelId="{9A3E4972-1CFB-4B2F-A371-70856BA544A7}">
      <dsp:nvSpPr>
        <dsp:cNvPr id="0" name=""/>
        <dsp:cNvSpPr/>
      </dsp:nvSpPr>
      <dsp:spPr>
        <a:xfrm>
          <a:off x="0" y="2901063"/>
          <a:ext cx="8208911" cy="67532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Suprimento de lacunas na educação nas áreas rurais com ensino híbrido e com formação à distância de professores</a:t>
          </a:r>
          <a:endParaRPr lang="pt-BR" sz="1700" kern="1200" dirty="0"/>
        </a:p>
      </dsp:txBody>
      <dsp:txXfrm>
        <a:off x="0" y="2901063"/>
        <a:ext cx="8208911" cy="675327"/>
      </dsp:txXfrm>
    </dsp:sp>
    <dsp:sp modelId="{FB266057-A4AD-4EF7-BEA1-61D499411BF0}">
      <dsp:nvSpPr>
        <dsp:cNvPr id="0" name=""/>
        <dsp:cNvSpPr/>
      </dsp:nvSpPr>
      <dsp:spPr>
        <a:xfrm>
          <a:off x="0" y="3576391"/>
          <a:ext cx="820891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300" kern="1200" dirty="0"/>
        </a:p>
      </dsp:txBody>
      <dsp:txXfrm>
        <a:off x="0" y="3576391"/>
        <a:ext cx="8208911" cy="281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FF2154-D669-4505-8DEF-9CBDF335D90F}">
      <dsp:nvSpPr>
        <dsp:cNvPr id="0" name=""/>
        <dsp:cNvSpPr/>
      </dsp:nvSpPr>
      <dsp:spPr>
        <a:xfrm rot="5400000">
          <a:off x="5473540" y="-2336804"/>
          <a:ext cx="608762" cy="5438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Medidas de Transparência (BDA e Entidade Supervisora)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Oferta de referência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EILD</a:t>
          </a:r>
          <a:endParaRPr lang="pt-BR" sz="1000" kern="1200" dirty="0"/>
        </a:p>
      </dsp:txBody>
      <dsp:txXfrm rot="5400000">
        <a:off x="5473540" y="-2336804"/>
        <a:ext cx="608762" cy="5438044"/>
      </dsp:txXfrm>
    </dsp:sp>
    <dsp:sp modelId="{AC96A56F-0CC2-4998-AAFF-CDA566E73A96}">
      <dsp:nvSpPr>
        <dsp:cNvPr id="0" name=""/>
        <dsp:cNvSpPr/>
      </dsp:nvSpPr>
      <dsp:spPr>
        <a:xfrm>
          <a:off x="0" y="1740"/>
          <a:ext cx="3058899" cy="760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Compartilhamento de infraestrutura</a:t>
          </a:r>
          <a:endParaRPr lang="pt-BR" sz="2100" kern="1200" dirty="0"/>
        </a:p>
      </dsp:txBody>
      <dsp:txXfrm>
        <a:off x="0" y="1740"/>
        <a:ext cx="3058899" cy="760953"/>
      </dsp:txXfrm>
    </dsp:sp>
    <dsp:sp modelId="{8764422F-2A13-4714-A706-DD44F9FBCFB0}">
      <dsp:nvSpPr>
        <dsp:cNvPr id="0" name=""/>
        <dsp:cNvSpPr/>
      </dsp:nvSpPr>
      <dsp:spPr>
        <a:xfrm rot="5400000">
          <a:off x="5473540" y="-1537803"/>
          <a:ext cx="608762" cy="5438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Disponibilização da </a:t>
          </a:r>
          <a:r>
            <a:rPr lang="pt-BR" sz="1000" kern="1200" dirty="0" err="1" smtClean="0"/>
            <a:t>subfaixa</a:t>
          </a:r>
          <a:r>
            <a:rPr lang="pt-BR" sz="1000" kern="1200" dirty="0" smtClean="0"/>
            <a:t> de 2.570 - 2.585 MHz para prestadores de pequeno porte</a:t>
          </a:r>
          <a:endParaRPr lang="pt-BR" sz="1000" kern="1200" dirty="0"/>
        </a:p>
      </dsp:txBody>
      <dsp:txXfrm rot="5400000">
        <a:off x="5473540" y="-1537803"/>
        <a:ext cx="608762" cy="5438044"/>
      </dsp:txXfrm>
    </dsp:sp>
    <dsp:sp modelId="{22F43EC0-9920-424D-9687-02A93AF7F7E9}">
      <dsp:nvSpPr>
        <dsp:cNvPr id="0" name=""/>
        <dsp:cNvSpPr/>
      </dsp:nvSpPr>
      <dsp:spPr>
        <a:xfrm>
          <a:off x="0" y="800741"/>
          <a:ext cx="3058899" cy="7609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Disponibilidade de radiofrequência</a:t>
          </a:r>
          <a:endParaRPr lang="pt-BR" sz="2100" kern="1200" dirty="0"/>
        </a:p>
      </dsp:txBody>
      <dsp:txXfrm>
        <a:off x="0" y="800741"/>
        <a:ext cx="3058899" cy="760953"/>
      </dsp:txXfrm>
    </dsp:sp>
    <dsp:sp modelId="{5C3016DA-86C8-4DE6-BF76-EC644AC0AB03}">
      <dsp:nvSpPr>
        <dsp:cNvPr id="0" name=""/>
        <dsp:cNvSpPr/>
      </dsp:nvSpPr>
      <dsp:spPr>
        <a:xfrm rot="5400000">
          <a:off x="5473540" y="-738802"/>
          <a:ext cx="608762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Diminuição do valor das outorgas (de R$ 9 mil para R$ 400)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Criação de autorização “combo” (</a:t>
          </a:r>
          <a:r>
            <a:rPr lang="pt-BR" sz="1000" kern="1200" dirty="0" err="1" smtClean="0"/>
            <a:t>SCM+STFC+SeAC</a:t>
          </a:r>
          <a:r>
            <a:rPr lang="pt-BR" sz="1000" kern="1200" dirty="0" smtClean="0"/>
            <a:t>) por R$ 9 mil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smtClean="0"/>
            <a:t>Criação de obrigações assimétricas para prestadores de pequeno porte</a:t>
          </a:r>
          <a:endParaRPr lang="pt-BR" sz="1000" kern="1200" dirty="0"/>
        </a:p>
      </dsp:txBody>
      <dsp:txXfrm rot="5400000">
        <a:off x="5473540" y="-738802"/>
        <a:ext cx="608762" cy="5438044"/>
      </dsp:txXfrm>
    </dsp:sp>
    <dsp:sp modelId="{FD8D1C7D-5926-4A50-BBC0-174FE3B835B0}">
      <dsp:nvSpPr>
        <dsp:cNvPr id="0" name=""/>
        <dsp:cNvSpPr/>
      </dsp:nvSpPr>
      <dsp:spPr>
        <a:xfrm>
          <a:off x="0" y="1599743"/>
          <a:ext cx="3058899" cy="7609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Redução de custos regulatórios</a:t>
          </a:r>
          <a:endParaRPr lang="pt-BR" sz="2100" kern="1200" dirty="0"/>
        </a:p>
      </dsp:txBody>
      <dsp:txXfrm>
        <a:off x="0" y="1599743"/>
        <a:ext cx="3058899" cy="760953"/>
      </dsp:txXfrm>
    </dsp:sp>
    <dsp:sp modelId="{35FB3CAE-CB13-4EBE-B217-1A2FBB9830F0}">
      <dsp:nvSpPr>
        <dsp:cNvPr id="0" name=""/>
        <dsp:cNvSpPr/>
      </dsp:nvSpPr>
      <dsp:spPr>
        <a:xfrm rot="5400000">
          <a:off x="5473540" y="60199"/>
          <a:ext cx="608762" cy="54380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Inclusão da Fibra óptica no Finame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Criação de fundo garantidor</a:t>
          </a:r>
          <a:endParaRPr lang="pt-BR" sz="1000" kern="1200" dirty="0"/>
        </a:p>
      </dsp:txBody>
      <dsp:txXfrm rot="5400000">
        <a:off x="5473540" y="60199"/>
        <a:ext cx="608762" cy="5438044"/>
      </dsp:txXfrm>
    </dsp:sp>
    <dsp:sp modelId="{23CFD90B-26CC-48D5-AC7B-CC4C39352B44}">
      <dsp:nvSpPr>
        <dsp:cNvPr id="0" name=""/>
        <dsp:cNvSpPr/>
      </dsp:nvSpPr>
      <dsp:spPr>
        <a:xfrm>
          <a:off x="0" y="2398744"/>
          <a:ext cx="3058899" cy="760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Financiamento</a:t>
          </a:r>
          <a:endParaRPr lang="pt-BR" sz="2100" kern="1200" dirty="0"/>
        </a:p>
      </dsp:txBody>
      <dsp:txXfrm>
        <a:off x="0" y="2398744"/>
        <a:ext cx="3058899" cy="760953"/>
      </dsp:txXfrm>
    </dsp:sp>
    <dsp:sp modelId="{1E8E4199-644B-4871-805B-E82B19CA73B1}">
      <dsp:nvSpPr>
        <dsp:cNvPr id="0" name=""/>
        <dsp:cNvSpPr/>
      </dsp:nvSpPr>
      <dsp:spPr>
        <a:xfrm rot="5400000">
          <a:off x="5473540" y="859200"/>
          <a:ext cx="608762" cy="54380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/>
            <a:t>Ampliação do limite do Simples Nacional </a:t>
          </a:r>
          <a:endParaRPr lang="pt-BR" sz="1000" kern="1200" dirty="0"/>
        </a:p>
      </dsp:txBody>
      <dsp:txXfrm rot="5400000">
        <a:off x="5473540" y="859200"/>
        <a:ext cx="608762" cy="5438044"/>
      </dsp:txXfrm>
    </dsp:sp>
    <dsp:sp modelId="{B8A687FB-3DC4-41DF-B40C-03C5BF394D5C}">
      <dsp:nvSpPr>
        <dsp:cNvPr id="0" name=""/>
        <dsp:cNvSpPr/>
      </dsp:nvSpPr>
      <dsp:spPr>
        <a:xfrm>
          <a:off x="0" y="3197745"/>
          <a:ext cx="3058899" cy="7609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Tributação</a:t>
          </a:r>
          <a:endParaRPr lang="pt-BR" sz="2100" kern="1200" dirty="0"/>
        </a:p>
      </dsp:txBody>
      <dsp:txXfrm>
        <a:off x="0" y="3197745"/>
        <a:ext cx="3058899" cy="7609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28AFC7D-A5F1-C644-8E8A-AB4D8F3299E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ABF024E-E8B6-B842-BCB9-814118AF027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3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16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16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98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12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66F7-FE5D-44C8-9296-9CE9E750EDF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192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1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Video-based health services will remove geographical barriers to healthcare.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providers will use video-based services for clinical education and peer support.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providers and patients will be able to share high-resolution images by email.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will receive information to look after themselves and as part of the treatment of long-term</a:t>
            </a: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Communities will receive health education information.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66F7-FE5D-44C8-9296-9CE9E750EDF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192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895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/>
              <a:t>PGMC</a:t>
            </a: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Remédios: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Medidas de Transparência (BDA e Entidade Supervisora)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Oferta de referência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Homologação das ofertas de referência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Ingressar em PTT (p/ rede de transporte)</a:t>
            </a: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Cautelares: 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Garantia de atendimento: até 10% da capacidade (infra passiva) e 20% da capacidade (acesso e transporte)</a:t>
            </a:r>
          </a:p>
          <a:p>
            <a:pPr marL="1200150" lvl="2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 smtClean="0"/>
              <a:t>Determinar como preço de referência:</a:t>
            </a:r>
          </a:p>
          <a:p>
            <a:pPr marL="1657350" lvl="3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dirty="0" smtClean="0"/>
              <a:t>Percentual do menor preço praticado no varejo pelo próprio Grupo (acesso)</a:t>
            </a:r>
          </a:p>
          <a:p>
            <a:pPr marL="1657350" lvl="3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i="1" dirty="0" err="1" smtClean="0"/>
              <a:t>Full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peering</a:t>
            </a:r>
            <a:r>
              <a:rPr lang="pt-BR" sz="1200" i="1" dirty="0" smtClean="0"/>
              <a:t> </a:t>
            </a:r>
            <a:r>
              <a:rPr lang="pt-BR" sz="1200" dirty="0" smtClean="0"/>
              <a:t>e valores estabelecidos em Ato próprio da Anatel (transporte)</a:t>
            </a:r>
          </a:p>
          <a:p>
            <a:pPr marL="1657350" lvl="3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dirty="0" smtClean="0"/>
              <a:t>Preços determinados por meio de pesquisa de mercado (infraestrutura passiva)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66F7-FE5D-44C8-9296-9CE9E750EDF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192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F024E-E8B6-B842-BCB9-814118AF02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48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248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24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040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170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66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05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5827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541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77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100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486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7FF63F-2E99-4626-8AC6-67ACA363D3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71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3507854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solidFill>
                  <a:srgbClr val="0711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Ministério das Comunicações</a:t>
            </a:r>
          </a:p>
          <a:p>
            <a:pPr algn="r"/>
            <a:r>
              <a:rPr lang="pt-BR" sz="1600" i="1" dirty="0" smtClean="0">
                <a:solidFill>
                  <a:srgbClr val="0711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Comissão de Educação, Cultura e Esporte</a:t>
            </a:r>
            <a:endParaRPr lang="pt-BR" sz="1600" i="1" dirty="0">
              <a:solidFill>
                <a:srgbClr val="0711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16" y="0"/>
            <a:ext cx="25780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316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Licitação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faixas de 1,8 GHz, 1,9 GHz, 2,5 GHz e 3,5 GHz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131590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Pública para proposta de edital finalizada em 2/9/2015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5126703"/>
              </p:ext>
            </p:extLst>
          </p:nvPr>
        </p:nvGraphicFramePr>
        <p:xfrm>
          <a:off x="107504" y="1635646"/>
          <a:ext cx="896448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2627708"/>
                <a:gridCol w="1581968"/>
                <a:gridCol w="1280641"/>
                <a:gridCol w="1278435"/>
                <a:gridCol w="1584176"/>
              </a:tblGrid>
              <a:tr h="456051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FAIXA DE RF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SPECTRUM CAP (</a:t>
                      </a:r>
                      <a:r>
                        <a:rPr lang="en-US" sz="12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</a:t>
                      </a: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alterações</a:t>
                      </a: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ÁREA DE PRESTAÇÃO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MECANISMO DE VENDA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APRESENTAÇÃO DE GARANTIAS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 GHz TDD – </a:t>
                      </a:r>
                      <a:r>
                        <a:rPr lang="pt-BR" sz="12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Subfaixa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Extensão(5 MHz)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 GHz TDD – Bandas T e U (15 e 35 MHz)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MHz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MHz e não possuir/adquirir 2,5GHz FDD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Municipal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Maior preço inicial (sem repiques)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Dispensada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 GHz TDD (4x 10 MHz)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MHz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Municipal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Maior preço inicial (sem repiques)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Dispensada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5724128" y="3939902"/>
            <a:ext cx="280831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em prestadores 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pequeno porte 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Portaria MC nº 275,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setembro de 2013)</a:t>
            </a:r>
          </a:p>
        </p:txBody>
      </p:sp>
      <p:sp>
        <p:nvSpPr>
          <p:cNvPr id="14" name="Chave direita 13"/>
          <p:cNvSpPr/>
          <p:nvPr/>
        </p:nvSpPr>
        <p:spPr>
          <a:xfrm rot="5400000">
            <a:off x="6790556" y="1649338"/>
            <a:ext cx="278904" cy="42839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9230" y="3900993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Disponibilização de faixas para prestação de SCM em TODOS os municípios do país</a:t>
            </a:r>
          </a:p>
        </p:txBody>
      </p:sp>
    </p:spTree>
    <p:extLst>
      <p:ext uri="{BB962C8B-B14F-4D97-AF65-F5344CB8AC3E}">
        <p14:creationId xmlns:p14="http://schemas.microsoft.com/office/powerpoint/2010/main" xmlns="" val="115076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95872" y="1203598"/>
            <a:ext cx="7828259" cy="1898623"/>
            <a:chOff x="-35054" y="1114342"/>
            <a:chExt cx="7828259" cy="1898623"/>
          </a:xfrm>
        </p:grpSpPr>
        <p:grpSp>
          <p:nvGrpSpPr>
            <p:cNvPr id="7" name="Grupo 6"/>
            <p:cNvGrpSpPr/>
            <p:nvPr/>
          </p:nvGrpSpPr>
          <p:grpSpPr>
            <a:xfrm>
              <a:off x="2767061" y="1114342"/>
              <a:ext cx="2070714" cy="1898623"/>
              <a:chOff x="3536644" y="267494"/>
              <a:chExt cx="2070714" cy="1898623"/>
            </a:xfrm>
          </p:grpSpPr>
          <p:grpSp>
            <p:nvGrpSpPr>
              <p:cNvPr id="10" name="Grupo 9"/>
              <p:cNvGrpSpPr>
                <a:grpSpLocks noChangeAspect="1"/>
              </p:cNvGrpSpPr>
              <p:nvPr/>
            </p:nvGrpSpPr>
            <p:grpSpPr>
              <a:xfrm>
                <a:off x="3536644" y="267494"/>
                <a:ext cx="705678" cy="705678"/>
                <a:chOff x="971600" y="411510"/>
                <a:chExt cx="1008112" cy="1008112"/>
              </a:xfrm>
            </p:grpSpPr>
            <p:pic>
              <p:nvPicPr>
                <p:cNvPr id="24" name="Imagem 23"/>
                <p:cNvPicPr>
                  <a:picLocks noChangeAspect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7690" y="586187"/>
                  <a:ext cx="695045" cy="695045"/>
                </a:xfrm>
                <a:prstGeom prst="rect">
                  <a:avLst/>
                </a:prstGeom>
              </p:spPr>
            </p:pic>
            <p:sp>
              <p:nvSpPr>
                <p:cNvPr id="25" name="Retângulo 24"/>
                <p:cNvSpPr/>
                <p:nvPr/>
              </p:nvSpPr>
              <p:spPr>
                <a:xfrm>
                  <a:off x="971600" y="411510"/>
                  <a:ext cx="1008112" cy="1008112"/>
                </a:xfrm>
                <a:prstGeom prst="rect">
                  <a:avLst/>
                </a:prstGeom>
                <a:noFill/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1" name="Conector reto 10"/>
              <p:cNvCxnSpPr/>
              <p:nvPr/>
            </p:nvCxnSpPr>
            <p:spPr>
              <a:xfrm>
                <a:off x="4242322" y="1813278"/>
                <a:ext cx="504000" cy="0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flipV="1">
                <a:off x="5254519" y="1112369"/>
                <a:ext cx="3116" cy="348070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o 12"/>
              <p:cNvGrpSpPr>
                <a:grpSpLocks noChangeAspect="1"/>
              </p:cNvGrpSpPr>
              <p:nvPr/>
            </p:nvGrpSpPr>
            <p:grpSpPr>
              <a:xfrm>
                <a:off x="4901680" y="267494"/>
                <a:ext cx="705678" cy="705678"/>
                <a:chOff x="5750887" y="254977"/>
                <a:chExt cx="1008112" cy="1008112"/>
              </a:xfrm>
            </p:grpSpPr>
            <p:pic>
              <p:nvPicPr>
                <p:cNvPr id="22" name="Imagem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1908" y="471824"/>
                  <a:ext cx="326069" cy="574417"/>
                </a:xfrm>
                <a:prstGeom prst="rect">
                  <a:avLst/>
                </a:prstGeom>
              </p:spPr>
            </p:pic>
            <p:sp>
              <p:nvSpPr>
                <p:cNvPr id="23" name="Retângulo 22"/>
                <p:cNvSpPr/>
                <p:nvPr/>
              </p:nvSpPr>
              <p:spPr>
                <a:xfrm>
                  <a:off x="5750887" y="254977"/>
                  <a:ext cx="1008112" cy="1008112"/>
                </a:xfrm>
                <a:prstGeom prst="rect">
                  <a:avLst/>
                </a:prstGeom>
                <a:noFill/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4" name="Conector reto 13"/>
              <p:cNvCxnSpPr/>
              <p:nvPr/>
            </p:nvCxnSpPr>
            <p:spPr>
              <a:xfrm flipH="1" flipV="1">
                <a:off x="3889483" y="973172"/>
                <a:ext cx="0" cy="349200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397680" y="620333"/>
                <a:ext cx="504000" cy="0"/>
              </a:xfrm>
              <a:prstGeom prst="line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o 15"/>
              <p:cNvGrpSpPr/>
              <p:nvPr/>
            </p:nvGrpSpPr>
            <p:grpSpPr>
              <a:xfrm>
                <a:off x="4901680" y="1460439"/>
                <a:ext cx="705678" cy="705678"/>
                <a:chOff x="4901680" y="1460439"/>
                <a:chExt cx="705678" cy="705678"/>
              </a:xfrm>
            </p:grpSpPr>
            <p:pic>
              <p:nvPicPr>
                <p:cNvPr id="20" name="Imagem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18900000">
                  <a:off x="5092397" y="1608288"/>
                  <a:ext cx="324244" cy="324244"/>
                </a:xfrm>
                <a:prstGeom prst="rect">
                  <a:avLst/>
                </a:prstGeom>
              </p:spPr>
            </p:pic>
            <p:sp>
              <p:nvSpPr>
                <p:cNvPr id="21" name="Retângulo 20"/>
                <p:cNvSpPr/>
                <p:nvPr/>
              </p:nvSpPr>
              <p:spPr>
                <a:xfrm>
                  <a:off x="4901680" y="1460439"/>
                  <a:ext cx="705678" cy="705678"/>
                </a:xfrm>
                <a:prstGeom prst="rect">
                  <a:avLst/>
                </a:prstGeom>
                <a:noFill/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3536644" y="1460439"/>
                <a:ext cx="705678" cy="705678"/>
                <a:chOff x="3536644" y="1460439"/>
                <a:chExt cx="705678" cy="705678"/>
              </a:xfrm>
            </p:grpSpPr>
            <p:sp>
              <p:nvSpPr>
                <p:cNvPr id="18" name="Retângulo 17"/>
                <p:cNvSpPr/>
                <p:nvPr/>
              </p:nvSpPr>
              <p:spPr>
                <a:xfrm>
                  <a:off x="3536644" y="1460439"/>
                  <a:ext cx="705678" cy="705678"/>
                </a:xfrm>
                <a:prstGeom prst="rect">
                  <a:avLst/>
                </a:prstGeom>
                <a:noFill/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9" name="Imagem 1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3782" y="1597494"/>
                  <a:ext cx="411401" cy="431568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tângulo 7"/>
            <p:cNvSpPr/>
            <p:nvPr/>
          </p:nvSpPr>
          <p:spPr>
            <a:xfrm>
              <a:off x="-35054" y="1186490"/>
              <a:ext cx="2534668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4800" b="1" dirty="0" smtClean="0">
                  <a:solidFill>
                    <a:srgbClr val="CC0000"/>
                  </a:solidFill>
                  <a:latin typeface="Swis721 Blk BT" panose="020B0904030502020204" pitchFamily="34" charset="0"/>
                </a:rPr>
                <a:t>BANDA</a:t>
              </a:r>
            </a:p>
            <a:p>
              <a:pPr algn="ctr"/>
              <a:r>
                <a:rPr lang="pt-BR" sz="6000" dirty="0">
                  <a:solidFill>
                    <a:srgbClr val="0070C0"/>
                  </a:solidFill>
                  <a:latin typeface="EngraversGothic BT" panose="020B0507020203020204" pitchFamily="34" charset="0"/>
                </a:rPr>
                <a:t>PARA</a:t>
              </a:r>
              <a:endParaRPr lang="pt-BR" sz="4800" dirty="0">
                <a:solidFill>
                  <a:srgbClr val="0070C0"/>
                </a:solidFill>
                <a:latin typeface="EngraversGothic BT" panose="020B0507020203020204" pitchFamily="34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338687" y="1186490"/>
              <a:ext cx="2454518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4800" b="1" dirty="0" smtClean="0">
                  <a:solidFill>
                    <a:srgbClr val="CC0000"/>
                  </a:solidFill>
                  <a:latin typeface="Swis721 Blk BT" panose="020B0904030502020204" pitchFamily="34" charset="0"/>
                </a:rPr>
                <a:t>LARGA</a:t>
              </a:r>
            </a:p>
            <a:p>
              <a:pPr algn="ctr"/>
              <a:r>
                <a:rPr lang="pt-BR" sz="6000" dirty="0">
                  <a:solidFill>
                    <a:srgbClr val="0070C0"/>
                  </a:solidFill>
                  <a:latin typeface="EngraversGothic BT" panose="020B0507020203020204" pitchFamily="34" charset="0"/>
                </a:rPr>
                <a:t>TODOS</a:t>
              </a:r>
              <a:endParaRPr lang="pt-BR" sz="4800" dirty="0">
                <a:solidFill>
                  <a:srgbClr val="0070C0"/>
                </a:solidFill>
                <a:latin typeface="EngraversGothic BT" panose="020B0507020203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097" y="3867894"/>
            <a:ext cx="9101407" cy="868834"/>
            <a:chOff x="42593" y="4763597"/>
            <a:chExt cx="9101407" cy="868834"/>
          </a:xfrm>
        </p:grpSpPr>
        <p:grpSp>
          <p:nvGrpSpPr>
            <p:cNvPr id="27" name="Grupo 26"/>
            <p:cNvGrpSpPr/>
            <p:nvPr/>
          </p:nvGrpSpPr>
          <p:grpSpPr>
            <a:xfrm>
              <a:off x="42593" y="4797152"/>
              <a:ext cx="792000" cy="792000"/>
              <a:chOff x="7524416" y="0"/>
              <a:chExt cx="792000" cy="792000"/>
            </a:xfrm>
          </p:grpSpPr>
          <p:sp>
            <p:nvSpPr>
              <p:cNvPr id="58" name="Retângulo 57"/>
              <p:cNvSpPr/>
              <p:nvPr/>
            </p:nvSpPr>
            <p:spPr>
              <a:xfrm>
                <a:off x="7524416" y="0"/>
                <a:ext cx="792000" cy="792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9" name="Imagem 5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50416" y="1260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8" name="Grupo 27"/>
            <p:cNvGrpSpPr/>
            <p:nvPr/>
          </p:nvGrpSpPr>
          <p:grpSpPr>
            <a:xfrm>
              <a:off x="7521062" y="4797152"/>
              <a:ext cx="792000" cy="792000"/>
              <a:chOff x="9029155" y="5493180"/>
              <a:chExt cx="792000" cy="792000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9029155" y="5493180"/>
                <a:ext cx="792000" cy="79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7" name="Imagem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71420" y="5531096"/>
                <a:ext cx="707467" cy="707467"/>
              </a:xfrm>
              <a:prstGeom prst="rect">
                <a:avLst/>
              </a:prstGeom>
            </p:spPr>
          </p:pic>
        </p:grpSp>
        <p:grpSp>
          <p:nvGrpSpPr>
            <p:cNvPr id="29" name="Grupo 28"/>
            <p:cNvGrpSpPr/>
            <p:nvPr/>
          </p:nvGrpSpPr>
          <p:grpSpPr>
            <a:xfrm>
              <a:off x="4197298" y="4800571"/>
              <a:ext cx="792000" cy="831860"/>
              <a:chOff x="9238795" y="2198182"/>
              <a:chExt cx="792000" cy="831860"/>
            </a:xfrm>
          </p:grpSpPr>
          <p:sp>
            <p:nvSpPr>
              <p:cNvPr id="54" name="Retângulo 53"/>
              <p:cNvSpPr/>
              <p:nvPr/>
            </p:nvSpPr>
            <p:spPr>
              <a:xfrm>
                <a:off x="9238795" y="2198182"/>
                <a:ext cx="792000" cy="79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5" name="Imagem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252520" y="2265493"/>
                <a:ext cx="764549" cy="764549"/>
              </a:xfrm>
              <a:prstGeom prst="rect">
                <a:avLst/>
              </a:prstGeom>
            </p:spPr>
          </p:pic>
        </p:grpSp>
        <p:grpSp>
          <p:nvGrpSpPr>
            <p:cNvPr id="30" name="Grupo 29"/>
            <p:cNvGrpSpPr/>
            <p:nvPr/>
          </p:nvGrpSpPr>
          <p:grpSpPr>
            <a:xfrm>
              <a:off x="6690121" y="4797152"/>
              <a:ext cx="792000" cy="792000"/>
              <a:chOff x="9029155" y="4623363"/>
              <a:chExt cx="792000" cy="792000"/>
            </a:xfrm>
          </p:grpSpPr>
          <p:sp>
            <p:nvSpPr>
              <p:cNvPr id="52" name="Retângulo 51"/>
              <p:cNvSpPr/>
              <p:nvPr/>
            </p:nvSpPr>
            <p:spPr>
              <a:xfrm>
                <a:off x="9029155" y="4623363"/>
                <a:ext cx="792000" cy="792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3" name="Imagem 5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83207" y="4775114"/>
                <a:ext cx="683895" cy="488497"/>
              </a:xfrm>
              <a:prstGeom prst="rect">
                <a:avLst/>
              </a:prstGeom>
            </p:spPr>
          </p:pic>
        </p:grpSp>
        <p:grpSp>
          <p:nvGrpSpPr>
            <p:cNvPr id="31" name="Grupo 30"/>
            <p:cNvGrpSpPr/>
            <p:nvPr/>
          </p:nvGrpSpPr>
          <p:grpSpPr>
            <a:xfrm>
              <a:off x="8352000" y="4797152"/>
              <a:ext cx="792000" cy="792000"/>
              <a:chOff x="9856739" y="5493180"/>
              <a:chExt cx="792000" cy="792000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9856739" y="5493180"/>
                <a:ext cx="792000" cy="792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905776" y="5542887"/>
                <a:ext cx="707467" cy="707467"/>
              </a:xfrm>
              <a:prstGeom prst="rect">
                <a:avLst/>
              </a:prstGeom>
            </p:spPr>
          </p:pic>
        </p:grpSp>
        <p:grpSp>
          <p:nvGrpSpPr>
            <p:cNvPr id="32" name="Grupo 31"/>
            <p:cNvGrpSpPr/>
            <p:nvPr/>
          </p:nvGrpSpPr>
          <p:grpSpPr>
            <a:xfrm>
              <a:off x="873534" y="4797152"/>
              <a:ext cx="792000" cy="792000"/>
              <a:chOff x="8352000" y="0"/>
              <a:chExt cx="792000" cy="792000"/>
            </a:xfrm>
          </p:grpSpPr>
          <p:sp>
            <p:nvSpPr>
              <p:cNvPr id="48" name="Retângulo 47"/>
              <p:cNvSpPr/>
              <p:nvPr/>
            </p:nvSpPr>
            <p:spPr>
              <a:xfrm>
                <a:off x="8352000" y="0"/>
                <a:ext cx="792000" cy="79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439692" y="78441"/>
                <a:ext cx="630155" cy="635118"/>
              </a:xfrm>
              <a:prstGeom prst="rect">
                <a:avLst/>
              </a:prstGeom>
            </p:spPr>
          </p:pic>
        </p:grpSp>
        <p:grpSp>
          <p:nvGrpSpPr>
            <p:cNvPr id="33" name="Grupo 32"/>
            <p:cNvGrpSpPr/>
            <p:nvPr/>
          </p:nvGrpSpPr>
          <p:grpSpPr>
            <a:xfrm>
              <a:off x="2529957" y="4763597"/>
              <a:ext cx="792000" cy="865947"/>
              <a:chOff x="9029155" y="1985810"/>
              <a:chExt cx="792000" cy="865947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9029155" y="2013918"/>
                <a:ext cx="792000" cy="7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7" name="Imagem 4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803" r="17248"/>
              <a:stretch/>
            </p:blipFill>
            <p:spPr>
              <a:xfrm>
                <a:off x="9048205" y="1985810"/>
                <a:ext cx="772950" cy="865947"/>
              </a:xfrm>
              <a:prstGeom prst="rect">
                <a:avLst/>
              </a:prstGeom>
            </p:spPr>
          </p:pic>
        </p:grpSp>
        <p:grpSp>
          <p:nvGrpSpPr>
            <p:cNvPr id="34" name="Grupo 33"/>
            <p:cNvGrpSpPr/>
            <p:nvPr/>
          </p:nvGrpSpPr>
          <p:grpSpPr>
            <a:xfrm>
              <a:off x="1704475" y="4797152"/>
              <a:ext cx="792000" cy="792000"/>
              <a:chOff x="9856739" y="2013918"/>
              <a:chExt cx="792000" cy="792000"/>
            </a:xfrm>
          </p:grpSpPr>
          <p:sp>
            <p:nvSpPr>
              <p:cNvPr id="44" name="Retângulo 43"/>
              <p:cNvSpPr/>
              <p:nvPr/>
            </p:nvSpPr>
            <p:spPr>
              <a:xfrm>
                <a:off x="9856739" y="2013918"/>
                <a:ext cx="792000" cy="7920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5" name="Imagem 4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886803" y="2032410"/>
                <a:ext cx="755015" cy="755015"/>
              </a:xfrm>
              <a:prstGeom prst="rect">
                <a:avLst/>
              </a:prstGeom>
            </p:spPr>
          </p:pic>
        </p:grpSp>
        <p:grpSp>
          <p:nvGrpSpPr>
            <p:cNvPr id="35" name="Grupo 34"/>
            <p:cNvGrpSpPr/>
            <p:nvPr/>
          </p:nvGrpSpPr>
          <p:grpSpPr>
            <a:xfrm>
              <a:off x="5859180" y="4797152"/>
              <a:ext cx="792000" cy="792000"/>
              <a:chOff x="9029155" y="3753548"/>
              <a:chExt cx="792000" cy="792000"/>
            </a:xfrm>
          </p:grpSpPr>
          <p:sp>
            <p:nvSpPr>
              <p:cNvPr id="42" name="Retângulo 41"/>
              <p:cNvSpPr/>
              <p:nvPr/>
            </p:nvSpPr>
            <p:spPr>
              <a:xfrm>
                <a:off x="9029155" y="3753548"/>
                <a:ext cx="792000" cy="792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3" name="Imagem 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52890" y="3772902"/>
                <a:ext cx="753291" cy="753291"/>
              </a:xfrm>
              <a:prstGeom prst="rect">
                <a:avLst/>
              </a:prstGeom>
            </p:spPr>
          </p:pic>
        </p:grpSp>
        <p:grpSp>
          <p:nvGrpSpPr>
            <p:cNvPr id="36" name="Grupo 35"/>
            <p:cNvGrpSpPr/>
            <p:nvPr/>
          </p:nvGrpSpPr>
          <p:grpSpPr>
            <a:xfrm>
              <a:off x="5028239" y="4803301"/>
              <a:ext cx="792000" cy="826401"/>
              <a:chOff x="9856739" y="3753548"/>
              <a:chExt cx="792000" cy="826401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9856739" y="3753548"/>
                <a:ext cx="792000" cy="792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924013" y="3769934"/>
                <a:ext cx="711418" cy="810015"/>
              </a:xfrm>
              <a:prstGeom prst="rect">
                <a:avLst/>
              </a:prstGeom>
            </p:spPr>
          </p:pic>
        </p:grpSp>
        <p:grpSp>
          <p:nvGrpSpPr>
            <p:cNvPr id="37" name="Grupo 36"/>
            <p:cNvGrpSpPr/>
            <p:nvPr/>
          </p:nvGrpSpPr>
          <p:grpSpPr>
            <a:xfrm>
              <a:off x="3366357" y="4797152"/>
              <a:ext cx="792000" cy="792000"/>
              <a:chOff x="9029155" y="2883733"/>
              <a:chExt cx="792000" cy="792000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9029155" y="2883733"/>
                <a:ext cx="792000" cy="792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9" name="Imagem 38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12" r="5703"/>
              <a:stretch/>
            </p:blipFill>
            <p:spPr>
              <a:xfrm>
                <a:off x="9029155" y="2992525"/>
                <a:ext cx="789383" cy="5744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69615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Redução de desigualdades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0"/>
            <a:ext cx="302373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536912" y="1761568"/>
            <a:ext cx="2358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dos acessos estão concentrados em 4% dos municípios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acessos acima de 12 Mbps, 80% estão em 1% dos municípios</a:t>
            </a: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635896" y="1059029"/>
            <a:ext cx="2160240" cy="502337"/>
            <a:chOff x="1262489" y="3176968"/>
            <a:chExt cx="1566000" cy="648072"/>
          </a:xfrm>
        </p:grpSpPr>
        <p:sp>
          <p:nvSpPr>
            <p:cNvPr id="15" name="Retângulo 14"/>
            <p:cNvSpPr/>
            <p:nvPr/>
          </p:nvSpPr>
          <p:spPr>
            <a:xfrm>
              <a:off x="1262489" y="3176968"/>
              <a:ext cx="1565856" cy="64807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SITUAÇÃO ATUAL</a:t>
              </a:r>
              <a:endPara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262489" y="3573040"/>
              <a:ext cx="1566000" cy="252000"/>
            </a:xfrm>
            <a:prstGeom prst="rect">
              <a:avLst/>
            </a:prstGeom>
            <a:solidFill>
              <a:srgbClr val="F7D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28184" y="1059029"/>
            <a:ext cx="2664296" cy="502337"/>
            <a:chOff x="1262489" y="3176968"/>
            <a:chExt cx="1566000" cy="648072"/>
          </a:xfrm>
        </p:grpSpPr>
        <p:sp>
          <p:nvSpPr>
            <p:cNvPr id="26" name="Retângulo 25"/>
            <p:cNvSpPr/>
            <p:nvPr/>
          </p:nvSpPr>
          <p:spPr>
            <a:xfrm>
              <a:off x="1262489" y="3176968"/>
              <a:ext cx="1565856" cy="64807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BANDA LARGA PARA TODOS</a:t>
              </a:r>
              <a:endPara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62489" y="3573040"/>
              <a:ext cx="1566000" cy="252000"/>
            </a:xfrm>
            <a:prstGeom prst="rect">
              <a:avLst/>
            </a:prstGeom>
            <a:solidFill>
              <a:srgbClr val="F7D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BENEFÍCIOS PARA OS </a:t>
              </a:r>
              <a:r>
                <a:rPr lang="pt-B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MUNICÍPIOS-ALVO</a:t>
              </a:r>
              <a:endPara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5997529" y="1904357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</a:t>
            </a: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transporte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atenuará desigualdade </a:t>
            </a: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municípios e regiões </a:t>
            </a: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Redução média de 55% nos preços de varejo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de acesso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cobrirá: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89% da classe </a:t>
            </a: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(4-10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58% da </a:t>
            </a:r>
            <a:r>
              <a:rPr lang="pt-B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 D (2-4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SM) do país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07504" y="4731990"/>
            <a:ext cx="15039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g1.globo.com (13/5/2015)</a:t>
            </a:r>
            <a:endParaRPr lang="pt-BR" sz="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2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de transporte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4666415" cy="3896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14487" y="1275606"/>
            <a:ext cx="372200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Situação atual:</a:t>
            </a: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2.690 municípios estão conectados a redes de transporte de fibra óptica (≈ 47% dos municípios brasileiros)</a:t>
            </a:r>
          </a:p>
          <a:p>
            <a:pPr algn="just"/>
            <a:endParaRPr lang="pt-B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financiamento: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Leilões reversos</a:t>
            </a:r>
          </a:p>
          <a:p>
            <a:pPr algn="just"/>
            <a:endParaRPr lang="pt-B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Contrapartidas:</a:t>
            </a: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 da capacidade no atacado em regime de compartilhamento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8155" y="4301683"/>
            <a:ext cx="15841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 100 mil km de fibra óptica</a:t>
            </a: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3437587"/>
            <a:ext cx="15841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 dos municípios</a:t>
            </a: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792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de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cesso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059582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45% dos domicílios urbanos com </a:t>
            </a:r>
            <a:r>
              <a:rPr lang="pt-BR" b="1" dirty="0" err="1" smtClean="0"/>
              <a:t>FTTx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39702"/>
            <a:ext cx="3900662" cy="197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251520" y="1779662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Grandes cidades (RM e cidades &gt; 100 mil </a:t>
            </a:r>
            <a:r>
              <a:rPr lang="pt-BR" sz="16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</a:t>
            </a:r>
            <a:r>
              <a:rPr lang="pt-BR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financiamento: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Leilões reversos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Contrapartidas: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Compromissos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oferta conforme requisitos do edital (cobertura, velocidade, </a:t>
            </a:r>
            <a:r>
              <a:rPr lang="pt-BR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6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Pequenas cidades (1.284 </a:t>
            </a:r>
            <a:r>
              <a:rPr lang="pt-BR" sz="1600" b="1" u="sng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cidades &lt; </a:t>
            </a:r>
            <a:r>
              <a:rPr lang="pt-BR" sz="16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mil </a:t>
            </a:r>
            <a:r>
              <a:rPr lang="pt-BR" sz="1600" b="1" u="sng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</a:t>
            </a:r>
            <a:r>
              <a:rPr lang="pt-BR" sz="1600" b="1" u="sng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financiamento: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Operações de crédito com condições especiais de garantia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55776" y="1061323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Situação atual:</a:t>
            </a:r>
          </a:p>
          <a:p>
            <a:pPr algn="ctr"/>
            <a:r>
              <a:rPr lang="pt-BR" b="1" dirty="0" smtClean="0"/>
              <a:t>aprox. 10%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35628" y="513900"/>
            <a:ext cx="216023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Conexões com velocidade de</a:t>
            </a:r>
          </a:p>
          <a:p>
            <a:pPr algn="ctr"/>
            <a:r>
              <a:rPr lang="pt-BR" sz="2800" b="1" dirty="0" smtClean="0"/>
              <a:t>100 Mbps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0910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592879605"/>
              </p:ext>
            </p:extLst>
          </p:nvPr>
        </p:nvGraphicFramePr>
        <p:xfrm>
          <a:off x="125644" y="1059582"/>
          <a:ext cx="8838844" cy="28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4011910"/>
            <a:ext cx="4089927" cy="10618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099" y="4276405"/>
            <a:ext cx="4585389" cy="81562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Créditos de ICMS na área rural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01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3507854"/>
            <a:ext cx="5220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solidFill>
                  <a:srgbClr val="0711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  <a:p>
            <a:pPr algn="r"/>
            <a:endParaRPr lang="pt-BR" sz="1600" i="1" dirty="0" smtClean="0">
              <a:solidFill>
                <a:srgbClr val="0711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600" i="1" dirty="0" smtClean="0">
                <a:solidFill>
                  <a:srgbClr val="0711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André Moura Gomes</a:t>
            </a:r>
          </a:p>
          <a:p>
            <a:pPr algn="r"/>
            <a:r>
              <a:rPr lang="pt-BR" sz="1600" dirty="0" smtClean="0">
                <a:solidFill>
                  <a:srgbClr val="0711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Banda Larga</a:t>
            </a:r>
            <a:endParaRPr lang="pt-BR" sz="1600" dirty="0">
              <a:solidFill>
                <a:srgbClr val="0711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16" y="0"/>
            <a:ext cx="25780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3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PNBL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" name="Imagem 23" descr="Teste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9" y="1182295"/>
            <a:ext cx="3672408" cy="315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3" name="Diagrama 82"/>
          <p:cNvGraphicFramePr/>
          <p:nvPr>
            <p:extLst>
              <p:ext uri="{D42A27DB-BD31-4B8C-83A1-F6EECF244321}">
                <p14:modId xmlns:p14="http://schemas.microsoft.com/office/powerpoint/2010/main" xmlns="" val="669052636"/>
              </p:ext>
            </p:extLst>
          </p:nvPr>
        </p:nvGraphicFramePr>
        <p:xfrm>
          <a:off x="5335954" y="294115"/>
          <a:ext cx="3695560" cy="1740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5" name="TextBox 3"/>
          <p:cNvSpPr txBox="1"/>
          <p:nvPr/>
        </p:nvSpPr>
        <p:spPr>
          <a:xfrm>
            <a:off x="7380312" y="2389256"/>
            <a:ext cx="163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</a:t>
            </a:r>
            <a:r>
              <a:rPr lang="en-US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entre 2010 e 2013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+77,3%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xmlns="" val="3334269726"/>
              </p:ext>
            </p:extLst>
          </p:nvPr>
        </p:nvGraphicFramePr>
        <p:xfrm>
          <a:off x="3563888" y="2211710"/>
          <a:ext cx="410445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6" name="Rectangle 4"/>
          <p:cNvSpPr/>
          <p:nvPr/>
        </p:nvSpPr>
        <p:spPr>
          <a:xfrm>
            <a:off x="3731527" y="4748284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Censo 2010 e </a:t>
            </a:r>
            <a:r>
              <a:rPr lang="pt-BR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PNADs</a:t>
            </a:r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(IBGE)</a:t>
            </a:r>
          </a:p>
          <a:p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Inclui domicílios com acesso à Internet exclusivamente por meio de </a:t>
            </a:r>
            <a:r>
              <a:rPr lang="pt-BR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smartphone</a:t>
            </a:r>
          </a:p>
        </p:txBody>
      </p:sp>
    </p:spTree>
    <p:extLst>
      <p:ext uri="{BB962C8B-B14F-4D97-AF65-F5344CB8AC3E}">
        <p14:creationId xmlns:p14="http://schemas.microsoft.com/office/powerpoint/2010/main" xmlns="" val="9046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Penetração da Internet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1404895"/>
              </p:ext>
            </p:extLst>
          </p:nvPr>
        </p:nvGraphicFramePr>
        <p:xfrm>
          <a:off x="179512" y="1181101"/>
          <a:ext cx="52565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5652120" y="1549276"/>
            <a:ext cx="316835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desigualdade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Internet entre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rurais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ainda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mas tem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diminuído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rapidamente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en-US" sz="1200" cap="smal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cap="small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2010 e 2013, o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penetração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domiciliar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Internet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três</a:t>
            </a:r>
            <a:r>
              <a:rPr lang="en-US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vezes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rurais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que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5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dirty="0" smtClean="0">
              <a:solidFill>
                <a:srgbClr val="3F77D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7020272" y="4766182"/>
            <a:ext cx="10343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Cetic.br</a:t>
            </a:r>
            <a:endParaRPr lang="pt-BR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Interiorização da banda larga móvel</a:t>
            </a:r>
          </a:p>
        </p:txBody>
      </p:sp>
      <p:sp>
        <p:nvSpPr>
          <p:cNvPr id="11" name="Rectangle 4"/>
          <p:cNvSpPr/>
          <p:nvPr/>
        </p:nvSpPr>
        <p:spPr>
          <a:xfrm>
            <a:off x="7020272" y="4766182"/>
            <a:ext cx="10343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Anatel</a:t>
            </a:r>
            <a:endParaRPr lang="pt-BR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3123266"/>
              </p:ext>
            </p:extLst>
          </p:nvPr>
        </p:nvGraphicFramePr>
        <p:xfrm>
          <a:off x="395536" y="987574"/>
          <a:ext cx="5976664" cy="377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3"/>
          <p:cNvSpPr txBox="1"/>
          <p:nvPr/>
        </p:nvSpPr>
        <p:spPr>
          <a:xfrm>
            <a:off x="6012160" y="2389256"/>
            <a:ext cx="300658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entre</a:t>
            </a:r>
          </a:p>
          <a:p>
            <a:pPr algn="ctr"/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 2010 e AGO 2015:</a:t>
            </a:r>
          </a:p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3F77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+400%</a:t>
            </a:r>
          </a:p>
        </p:txBody>
      </p:sp>
    </p:spTree>
    <p:extLst>
      <p:ext uri="{BB962C8B-B14F-4D97-AF65-F5344CB8AC3E}">
        <p14:creationId xmlns:p14="http://schemas.microsoft.com/office/powerpoint/2010/main" xmlns="" val="4449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63F-2E99-4626-8AC6-67ACA363D38C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motivos para falta de Internet</a:t>
            </a:r>
          </a:p>
        </p:txBody>
      </p:sp>
      <p:sp>
        <p:nvSpPr>
          <p:cNvPr id="11" name="Rectangle 4"/>
          <p:cNvSpPr/>
          <p:nvPr/>
        </p:nvSpPr>
        <p:spPr>
          <a:xfrm>
            <a:off x="7308304" y="4803998"/>
            <a:ext cx="10343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Cetic.br</a:t>
            </a:r>
            <a:endParaRPr lang="pt-BR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6084345"/>
              </p:ext>
            </p:extLst>
          </p:nvPr>
        </p:nvGraphicFramePr>
        <p:xfrm>
          <a:off x="223163" y="969870"/>
          <a:ext cx="4287850" cy="285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3689611"/>
              </p:ext>
            </p:extLst>
          </p:nvPr>
        </p:nvGraphicFramePr>
        <p:xfrm>
          <a:off x="4399627" y="969870"/>
          <a:ext cx="4287337" cy="285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3"/>
          <p:cNvSpPr txBox="1"/>
          <p:nvPr/>
        </p:nvSpPr>
        <p:spPr>
          <a:xfrm>
            <a:off x="120673" y="3823912"/>
            <a:ext cx="82089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diminuído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sensivelmente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importância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obstáculo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infraestrutura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rural</a:t>
            </a:r>
          </a:p>
          <a:p>
            <a:pPr algn="ctr"/>
            <a:endParaRPr lang="en-US" sz="1300" b="1" cap="small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Assim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urbanas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que o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principal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razão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falta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</a:t>
            </a:r>
            <a:r>
              <a:rPr lang="en-US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Internet</a:t>
            </a:r>
            <a:endParaRPr lang="en-US" dirty="0" smtClean="0">
              <a:solidFill>
                <a:srgbClr val="3F77D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5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Importância da Internet na área rural 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4588519"/>
              </p:ext>
            </p:extLst>
          </p:nvPr>
        </p:nvGraphicFramePr>
        <p:xfrm>
          <a:off x="467544" y="1131590"/>
          <a:ext cx="82089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8252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131590"/>
            <a:ext cx="5112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Obrigação decorrente do leilão 4G de 2012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Cobertura de raio de 30 </a:t>
            </a:r>
            <a:r>
              <a:rPr lang="pt-BR" dirty="0"/>
              <a:t>km </a:t>
            </a:r>
            <a:r>
              <a:rPr lang="pt-BR" dirty="0" smtClean="0"/>
              <a:t>a partir do </a:t>
            </a:r>
            <a:r>
              <a:rPr lang="pt-BR" dirty="0"/>
              <a:t>limite das localidades sede de </a:t>
            </a:r>
            <a:r>
              <a:rPr lang="pt-BR" dirty="0" smtClean="0"/>
              <a:t>100% dos </a:t>
            </a:r>
            <a:r>
              <a:rPr lang="pt-BR" dirty="0"/>
              <a:t>municípios </a:t>
            </a:r>
            <a:r>
              <a:rPr lang="pt-BR" dirty="0" smtClean="0"/>
              <a:t>até </a:t>
            </a:r>
            <a:r>
              <a:rPr lang="pt-BR" b="1" dirty="0" smtClean="0"/>
              <a:t>dezembro </a:t>
            </a:r>
            <a:r>
              <a:rPr lang="pt-BR" b="1" dirty="0"/>
              <a:t>de </a:t>
            </a:r>
            <a:r>
              <a:rPr lang="pt-BR" b="1" dirty="0" smtClean="0"/>
              <a:t>2015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6352495" y="123478"/>
            <a:ext cx="2756009" cy="2520280"/>
            <a:chOff x="6208479" y="1347614"/>
            <a:chExt cx="2756009" cy="2520280"/>
          </a:xfrm>
        </p:grpSpPr>
        <p:pic>
          <p:nvPicPr>
            <p:cNvPr id="15364" name="Imagem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479" y="1625972"/>
              <a:ext cx="2756009" cy="224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Retângulo 3"/>
            <p:cNvSpPr>
              <a:spLocks noChangeArrowheads="1"/>
            </p:cNvSpPr>
            <p:nvPr/>
          </p:nvSpPr>
          <p:spPr bwMode="auto">
            <a:xfrm>
              <a:off x="6223892" y="1347614"/>
              <a:ext cx="2668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b="1" dirty="0">
                  <a:solidFill>
                    <a:schemeClr val="accent1"/>
                  </a:solidFill>
                </a:rPr>
                <a:t>Empresas vencedoras da licitação</a:t>
              </a:r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8644643"/>
              </p:ext>
            </p:extLst>
          </p:nvPr>
        </p:nvGraphicFramePr>
        <p:xfrm>
          <a:off x="491658" y="3731452"/>
          <a:ext cx="5616108" cy="1216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1692"/>
                <a:gridCol w="1872724"/>
                <a:gridCol w="1871692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Escolas </a:t>
                      </a:r>
                      <a:r>
                        <a:rPr lang="pt-BR" sz="1400" dirty="0">
                          <a:effectLst/>
                        </a:rPr>
                        <a:t>rurais com </a:t>
                      </a:r>
                      <a:r>
                        <a:rPr lang="pt-BR" sz="1400" dirty="0" smtClean="0">
                          <a:effectLst/>
                        </a:rPr>
                        <a:t>PC </a:t>
                      </a:r>
                      <a:r>
                        <a:rPr lang="pt-BR" sz="1400" dirty="0">
                          <a:effectLst/>
                        </a:rPr>
                        <a:t>e energia </a:t>
                      </a:r>
                      <a:r>
                        <a:rPr lang="pt-BR" sz="1400" dirty="0" smtClean="0">
                          <a:effectLst/>
                        </a:rPr>
                        <a:t>elétrica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effectLst/>
                        </a:rPr>
                        <a:t>Escolas rurais</a:t>
                      </a:r>
                      <a:r>
                        <a:rPr lang="pt-BR" sz="1400" kern="1200" baseline="0" dirty="0" smtClean="0">
                          <a:effectLst/>
                        </a:rPr>
                        <a:t> com PC e energia elétrica na área de cobertura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baseline="0" dirty="0" smtClean="0">
                          <a:effectLst/>
                        </a:rPr>
                        <a:t>(escolas elegíveis)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smtClean="0">
                          <a:effectLst/>
                        </a:rPr>
                        <a:t>Escolas rurais</a:t>
                      </a:r>
                      <a:r>
                        <a:rPr lang="pt-BR" sz="1400" kern="1200" baseline="0" dirty="0" smtClean="0">
                          <a:effectLst/>
                        </a:rPr>
                        <a:t> com PC e energia elétrica </a:t>
                      </a:r>
                      <a:r>
                        <a:rPr lang="pt-BR" sz="1400" b="1" dirty="0" smtClean="0">
                          <a:effectLst/>
                        </a:rPr>
                        <a:t>conectadas </a:t>
                      </a:r>
                      <a:r>
                        <a:rPr lang="pt-BR" sz="1400" dirty="0">
                          <a:effectLst/>
                        </a:rPr>
                        <a:t>até </a:t>
                      </a:r>
                      <a:r>
                        <a:rPr lang="pt-BR" sz="1400" dirty="0" smtClean="0">
                          <a:effectLst/>
                        </a:rPr>
                        <a:t>maio de 2015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35.426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kern="1200" dirty="0">
                          <a:effectLst/>
                        </a:rPr>
                        <a:t>27.500</a:t>
                      </a:r>
                      <a:endParaRPr lang="pt-BR" sz="1400" b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11.196</a:t>
                      </a:r>
                      <a:endParaRPr lang="pt-BR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90128" y="4299942"/>
            <a:ext cx="284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40,7% das escolas elegíveis </a:t>
            </a:r>
            <a:r>
              <a:rPr lang="pt-BR" dirty="0"/>
              <a:t>atendidas (dez/2014)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2994506"/>
            <a:ext cx="41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55% dos municípios atendidos (dez/2014)</a:t>
            </a:r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98488"/>
              </p:ext>
            </p:extLst>
          </p:nvPr>
        </p:nvGraphicFramePr>
        <p:xfrm>
          <a:off x="395536" y="2384141"/>
          <a:ext cx="3744416" cy="94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92"/>
                <a:gridCol w="1872724"/>
              </a:tblGrid>
              <a:tr h="399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Total de municípios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kern="1200" dirty="0" smtClean="0">
                          <a:effectLst/>
                        </a:rPr>
                        <a:t>Municípios atendidos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5.570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effectLst/>
                        </a:rPr>
                        <a:t>3.043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0"/>
            <a:ext cx="5148263" cy="915988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RURAL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3" name="Slide do think-cell" r:id="rId4" imgW="360" imgH="360" progId="">
              <p:embed/>
            </p:oleObj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0"/>
            <a:ext cx="5436096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Obrigações de cobertura: área rural</a:t>
            </a:r>
          </a:p>
          <a:p>
            <a:pPr algn="r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(faixa de 450 MHz)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1049272"/>
            <a:ext cx="496855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1" indent="-173038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tabLst>
                <a:tab pos="173038" algn="l"/>
              </a:tabLst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Telefonia e conexão de dados: 256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kbps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128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kbps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(2014) e 1 Mbps / 256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kbps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(2017)</a:t>
            </a:r>
          </a:p>
          <a:p>
            <a:pPr marL="360000" lvl="1" indent="-173038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tabLst>
                <a:tab pos="173038" algn="l"/>
              </a:tabLst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Preços máximos fixados (sem tributos)</a:t>
            </a:r>
          </a:p>
          <a:p>
            <a:pPr marL="540000" lvl="2" indent="-173038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tabLst>
                <a:tab pos="173038" algn="l"/>
              </a:tabLst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 pós-pago: R$ 31,60 mensais / 100 minutos</a:t>
            </a:r>
          </a:p>
          <a:p>
            <a:pPr marL="540000" lvl="2" indent="-173038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tabLst>
                <a:tab pos="173038" algn="l"/>
              </a:tabLst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 pré-pago: R$ 0,316000 / minuto</a:t>
            </a:r>
          </a:p>
          <a:p>
            <a:pPr marL="540000" lvl="2" indent="-173038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tabLst>
                <a:tab pos="173038" algn="l"/>
              </a:tabLst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Dados: R$ 32,59 mensais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1"/>
          <a:stretch/>
        </p:blipFill>
        <p:spPr bwMode="auto">
          <a:xfrm>
            <a:off x="320297" y="1059582"/>
            <a:ext cx="3574782" cy="34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842513"/>
              </p:ext>
            </p:extLst>
          </p:nvPr>
        </p:nvGraphicFramePr>
        <p:xfrm>
          <a:off x="4211960" y="3651870"/>
          <a:ext cx="4680520" cy="11498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6694"/>
                <a:gridCol w="3283826"/>
              </a:tblGrid>
              <a:tr h="32688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Compromissos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200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30/06/2014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Pelo menos 30% dos municípios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200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31/12/2014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Pelo menos 60% dos</a:t>
                      </a:r>
                      <a:r>
                        <a:rPr lang="pt-BR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municípios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200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31/12/2015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 os municípios</a:t>
                      </a:r>
                      <a:endParaRPr lang="pt-BR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18048" y="4076822"/>
            <a:ext cx="1277888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de 91% da população rural</a:t>
            </a: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28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5148064" cy="915566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Estímulos aos pequenos e médios provedores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056714415"/>
              </p:ext>
            </p:extLst>
          </p:nvPr>
        </p:nvGraphicFramePr>
        <p:xfrm>
          <a:off x="323528" y="1059583"/>
          <a:ext cx="84969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46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1158</Words>
  <Application>Microsoft Office PowerPoint</Application>
  <PresentationFormat>Apresentação na tela (16:9)</PresentationFormat>
  <Paragraphs>209</Paragraphs>
  <Slides>16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Slide do think-cell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Kleber Farias de Lima</dc:creator>
  <cp:lastModifiedBy>Adriana Nunes Gomes</cp:lastModifiedBy>
  <cp:revision>707</cp:revision>
  <cp:lastPrinted>2015-03-18T23:21:00Z</cp:lastPrinted>
  <dcterms:created xsi:type="dcterms:W3CDTF">2014-05-29T19:54:29Z</dcterms:created>
  <dcterms:modified xsi:type="dcterms:W3CDTF">2015-09-09T12:18:19Z</dcterms:modified>
</cp:coreProperties>
</file>