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media/image6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2" r:id="rId2"/>
    <p:sldId id="294" r:id="rId3"/>
    <p:sldId id="261" r:id="rId4"/>
    <p:sldId id="326" r:id="rId5"/>
    <p:sldId id="371" r:id="rId6"/>
    <p:sldId id="366" r:id="rId7"/>
    <p:sldId id="374" r:id="rId8"/>
    <p:sldId id="379" r:id="rId9"/>
    <p:sldId id="378" r:id="rId10"/>
    <p:sldId id="375" r:id="rId11"/>
    <p:sldId id="376" r:id="rId12"/>
    <p:sldId id="377" r:id="rId13"/>
    <p:sldId id="348" r:id="rId14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1" autoAdjust="0"/>
    <p:restoredTop sz="91787" autoAdjust="0"/>
  </p:normalViewPr>
  <p:slideViewPr>
    <p:cSldViewPr snapToGrid="0" snapToObjects="1">
      <p:cViewPr>
        <p:scale>
          <a:sx n="75" d="100"/>
          <a:sy n="75" d="100"/>
        </p:scale>
        <p:origin x="-110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924" cy="502938"/>
          </a:xfrm>
          <a:prstGeom prst="rect">
            <a:avLst/>
          </a:prstGeom>
        </p:spPr>
        <p:txBody>
          <a:bodyPr vert="horz" lIns="92368" tIns="46183" rIns="92368" bIns="461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30" y="0"/>
            <a:ext cx="2984924" cy="502938"/>
          </a:xfrm>
          <a:prstGeom prst="rect">
            <a:avLst/>
          </a:prstGeom>
        </p:spPr>
        <p:txBody>
          <a:bodyPr vert="horz" lIns="92368" tIns="46183" rIns="92368" bIns="46183" rtlCol="0"/>
          <a:lstStyle>
            <a:lvl1pPr algn="r">
              <a:defRPr sz="1200"/>
            </a:lvl1pPr>
          </a:lstStyle>
          <a:p>
            <a:fld id="{3662F20E-7542-49C1-B7CB-AD6E2A38F78D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5780"/>
            <a:ext cx="2984924" cy="502938"/>
          </a:xfrm>
          <a:prstGeom prst="rect">
            <a:avLst/>
          </a:prstGeom>
        </p:spPr>
        <p:txBody>
          <a:bodyPr vert="horz" lIns="92368" tIns="46183" rIns="92368" bIns="461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30" y="9515780"/>
            <a:ext cx="2984924" cy="502938"/>
          </a:xfrm>
          <a:prstGeom prst="rect">
            <a:avLst/>
          </a:prstGeom>
        </p:spPr>
        <p:txBody>
          <a:bodyPr vert="horz" lIns="92368" tIns="46183" rIns="92368" bIns="46183" rtlCol="0" anchor="b"/>
          <a:lstStyle>
            <a:lvl1pPr algn="r">
              <a:defRPr sz="1200"/>
            </a:lvl1pPr>
          </a:lstStyle>
          <a:p>
            <a:fld id="{E7DFDE62-B1E0-4410-88F3-573C8839C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1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5621" cy="501497"/>
          </a:xfrm>
          <a:prstGeom prst="rect">
            <a:avLst/>
          </a:prstGeom>
        </p:spPr>
        <p:txBody>
          <a:bodyPr vert="horz" lIns="92669" tIns="46336" rIns="92669" bIns="4633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0933" y="7"/>
            <a:ext cx="2985621" cy="501497"/>
          </a:xfrm>
          <a:prstGeom prst="rect">
            <a:avLst/>
          </a:prstGeom>
        </p:spPr>
        <p:txBody>
          <a:bodyPr vert="horz" lIns="92669" tIns="46336" rIns="92669" bIns="46336" rtlCol="0"/>
          <a:lstStyle>
            <a:lvl1pPr algn="r">
              <a:defRPr sz="1200"/>
            </a:lvl1pPr>
          </a:lstStyle>
          <a:p>
            <a:fld id="{2F5E7E9C-A4CD-4219-8445-2E3D87BC888E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9" tIns="46336" rIns="92669" bIns="4633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495" y="4758612"/>
            <a:ext cx="5511174" cy="4508661"/>
          </a:xfrm>
          <a:prstGeom prst="rect">
            <a:avLst/>
          </a:prstGeom>
        </p:spPr>
        <p:txBody>
          <a:bodyPr vert="horz" lIns="92669" tIns="46336" rIns="92669" bIns="4633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5617"/>
            <a:ext cx="2985621" cy="501496"/>
          </a:xfrm>
          <a:prstGeom prst="rect">
            <a:avLst/>
          </a:prstGeom>
        </p:spPr>
        <p:txBody>
          <a:bodyPr vert="horz" lIns="92669" tIns="46336" rIns="92669" bIns="4633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0933" y="9515617"/>
            <a:ext cx="2985621" cy="501496"/>
          </a:xfrm>
          <a:prstGeom prst="rect">
            <a:avLst/>
          </a:prstGeom>
        </p:spPr>
        <p:txBody>
          <a:bodyPr vert="horz" lIns="92669" tIns="46336" rIns="92669" bIns="46336" rtlCol="0" anchor="b"/>
          <a:lstStyle>
            <a:lvl1pPr algn="r">
              <a:defRPr sz="1200"/>
            </a:lvl1pPr>
          </a:lstStyle>
          <a:p>
            <a:fld id="{003772E1-184D-4E29-822B-61A25E233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9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41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7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7B18-D346-4027-BD17-57850B2A86B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CACB-E2A8-4B23-A251-C438F9C76324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1AB6-1C2D-4F52-8234-16F74BC22525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3624-D5CD-4378-BA3F-7E890F7D9045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A419-6A52-4836-B553-F08CA870D3EA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9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EC76-93D0-4B1A-BC75-AA45C2CFC4C9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68E5-10FA-4C5E-8513-57C2E06F3626}" type="datetime1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com Único Canto Aparado 9"/>
          <p:cNvSpPr/>
          <p:nvPr userDrawn="1"/>
        </p:nvSpPr>
        <p:spPr>
          <a:xfrm>
            <a:off x="-8554" y="6238875"/>
            <a:ext cx="9148547" cy="624874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Espaço Reservado para Número de Slide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3" name="Imagem 12" descr="Logo_ABDIB_padrao_transp_0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128" y="6263279"/>
            <a:ext cx="618222" cy="5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AFBA-E09D-455B-BE99-AE6F1A6AF42E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53B-B40D-46E8-929A-A49C42D5E434}" type="datetime1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284-7AC6-4412-8080-039A8055AF55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6097-A50F-4F1B-9E25-41685816F370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2316-6644-48CC-9A36-A6B83FA1ED47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bdib.org.br/codigo-de-conduta-e-governanca-interna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6585"/>
            <a:ext cx="9177976" cy="6876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-14514" y="5041901"/>
            <a:ext cx="9177975" cy="1819726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5000" y="5213370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Comissão Senado do Futuro </a:t>
            </a:r>
            <a:endParaRPr lang="pt-BR" sz="2000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 </a:t>
            </a:r>
            <a:r>
              <a:rPr lang="pt-BR" b="1" dirty="0">
                <a:solidFill>
                  <a:schemeClr val="bg1"/>
                </a:solidFill>
              </a:rPr>
              <a:t>crise hídrica e a importância do Fórum Mundial da Água </a:t>
            </a:r>
            <a:r>
              <a:rPr lang="pt-BR" b="1" dirty="0" smtClean="0">
                <a:solidFill>
                  <a:schemeClr val="bg1"/>
                </a:solidFill>
              </a:rPr>
              <a:t>2018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Ralph Lima Terra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Vice-presidente-executivo da Abdib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Imagem 7" descr="Logo_ABDIB_padrao_transp_branc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5" y="5484378"/>
            <a:ext cx="1139030" cy="9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8º Fórum Mundial da Água: lugar certo, momento certo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609600" y="1314451"/>
            <a:ext cx="3600000" cy="4352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O Brasil </a:t>
            </a:r>
            <a:r>
              <a:rPr lang="pt-BR" sz="1400" dirty="0"/>
              <a:t>precisa empreender </a:t>
            </a:r>
            <a:r>
              <a:rPr lang="pt-BR" sz="1400" b="1" dirty="0" smtClean="0"/>
              <a:t>mais esforços </a:t>
            </a:r>
            <a:r>
              <a:rPr lang="pt-BR" sz="1400" dirty="0"/>
              <a:t>para criar uma infraestrutura resiliente e uma </a:t>
            </a:r>
            <a:r>
              <a:rPr lang="pt-BR" sz="1400" dirty="0" smtClean="0"/>
              <a:t>gestão pública </a:t>
            </a:r>
            <a:r>
              <a:rPr lang="pt-BR" sz="1400" dirty="0"/>
              <a:t>integrada </a:t>
            </a:r>
            <a:r>
              <a:rPr lang="pt-BR" sz="1400" dirty="0" smtClean="0"/>
              <a:t>para </a:t>
            </a:r>
            <a:r>
              <a:rPr lang="pt-BR" sz="1400" dirty="0"/>
              <a:t>garantir segurança </a:t>
            </a:r>
            <a:r>
              <a:rPr lang="pt-BR" sz="1400" dirty="0" smtClean="0"/>
              <a:t>hídrica.</a:t>
            </a:r>
            <a:endParaRPr lang="pt-BR" sz="1400" dirty="0"/>
          </a:p>
          <a:p>
            <a:pPr marL="0" indent="0">
              <a:buNone/>
            </a:pPr>
            <a:r>
              <a:rPr lang="pt-BR" sz="1400" dirty="0"/>
              <a:t> </a:t>
            </a:r>
            <a:endParaRPr lang="pt-BR" sz="1400" dirty="0" smtClean="0"/>
          </a:p>
          <a:p>
            <a:pPr marL="0" indent="0">
              <a:buNone/>
            </a:pPr>
            <a:r>
              <a:rPr lang="pt-BR" sz="1400" dirty="0" smtClean="0"/>
              <a:t>Algumas soluções: </a:t>
            </a:r>
          </a:p>
          <a:p>
            <a:pPr marL="0" indent="0">
              <a:buNone/>
            </a:pPr>
            <a:endParaRPr lang="pt-BR" sz="1400" dirty="0" smtClean="0"/>
          </a:p>
          <a:p>
            <a:pPr marL="393750" indent="-285750"/>
            <a:r>
              <a:rPr lang="pt-BR" sz="1400" dirty="0" smtClean="0"/>
              <a:t>	Ampliar consumo consciente; </a:t>
            </a:r>
          </a:p>
          <a:p>
            <a:pPr marL="393750" indent="-285750"/>
            <a:r>
              <a:rPr lang="pt-BR" sz="1400" dirty="0" smtClean="0"/>
              <a:t>	Investimento em preservação e 	despoluição de recursos hídricos; </a:t>
            </a:r>
          </a:p>
          <a:p>
            <a:pPr marL="393750" indent="-285750"/>
            <a:r>
              <a:rPr lang="pt-BR" sz="1400" b="1" dirty="0" smtClean="0"/>
              <a:t>	Universalização do saneamento básico</a:t>
            </a:r>
            <a:r>
              <a:rPr lang="pt-BR" sz="1400" dirty="0" smtClean="0"/>
              <a:t>;</a:t>
            </a:r>
          </a:p>
          <a:p>
            <a:pPr marL="393750" indent="-285750"/>
            <a:r>
              <a:rPr lang="pt-BR" sz="1400" dirty="0" smtClean="0"/>
              <a:t>	Planejamento e investimento em 	barragens.</a:t>
            </a:r>
          </a:p>
          <a:p>
            <a:pPr marL="393750" indent="-285750"/>
            <a:r>
              <a:rPr lang="pt-BR" sz="1400" dirty="0" smtClean="0"/>
              <a:t>  Adoção de tecnologias.</a:t>
            </a:r>
            <a:endParaRPr lang="pt-BR" sz="1400" dirty="0"/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Espaço Reservado para Conteúdo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58" y="1472115"/>
            <a:ext cx="2780357" cy="3600000"/>
          </a:xfrm>
        </p:spPr>
      </p:pic>
    </p:spTree>
    <p:extLst>
      <p:ext uri="{BB962C8B-B14F-4D97-AF65-F5344CB8AC3E}">
        <p14:creationId xmlns:p14="http://schemas.microsoft.com/office/powerpoint/2010/main" val="3598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A Abdib e o Fórum Mundial da Água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609600" y="1314451"/>
            <a:ext cx="3600000" cy="4352924"/>
          </a:xfrm>
        </p:spPr>
        <p:txBody>
          <a:bodyPr>
            <a:normAutofit/>
          </a:bodyPr>
          <a:lstStyle/>
          <a:p>
            <a:r>
              <a:rPr lang="pt-BR" sz="1400" dirty="0" smtClean="0"/>
              <a:t>A </a:t>
            </a:r>
            <a:r>
              <a:rPr lang="pt-BR" sz="1400" dirty="0"/>
              <a:t>Abdib integra a organização da 8ª edição do Fórum Mundial da Água, que será realizado em Brasília, Distrito Federal, entre 18 e 23 de março de 2018. </a:t>
            </a:r>
          </a:p>
          <a:p>
            <a:endParaRPr lang="pt-BR" sz="1400" dirty="0"/>
          </a:p>
          <a:p>
            <a:r>
              <a:rPr lang="pt-BR" sz="1400" dirty="0" smtClean="0"/>
              <a:t>O </a:t>
            </a:r>
            <a:r>
              <a:rPr lang="pt-BR" sz="1400" dirty="0"/>
              <a:t>objetivo é difundir informações, engajar agentes públicos e privados e promover soluções na gestão eficiente e no uso compartilhado e sustentável dos recursos hídricos.</a:t>
            </a:r>
          </a:p>
          <a:p>
            <a:pPr marL="0" indent="0">
              <a:buNone/>
            </a:pPr>
            <a:endParaRPr lang="pt-BR" sz="1400" dirty="0"/>
          </a:p>
          <a:p>
            <a:r>
              <a:rPr lang="pt-BR" sz="1400" dirty="0"/>
              <a:t>Em um setor dependente da tomada de decisão de múltiplos agentes com saberes diferentes, o evento é idealizado para articular todos os segmentos para deixar um legado de conscientização e de boas iniciativas a respeito da gestão adequada dos recursos hídricos. </a:t>
            </a: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6" y="1256099"/>
            <a:ext cx="3410011" cy="4248000"/>
          </a:xfrm>
        </p:spPr>
      </p:pic>
      <p:sp>
        <p:nvSpPr>
          <p:cNvPr id="8" name="CaixaDeTexto 7"/>
          <p:cNvSpPr txBox="1"/>
          <p:nvPr/>
        </p:nvSpPr>
        <p:spPr>
          <a:xfrm>
            <a:off x="5058744" y="5645151"/>
            <a:ext cx="3431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Fonte: Comitê Organizador Nacional. Março 2018. Montagem das instalações do fórum.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32396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A Abdib e o Conselho Mundial da Água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609600" y="1314451"/>
            <a:ext cx="3600000" cy="4352924"/>
          </a:xfrm>
        </p:spPr>
        <p:txBody>
          <a:bodyPr>
            <a:normAutofit fontScale="92500" lnSpcReduction="10000"/>
          </a:bodyPr>
          <a:lstStyle/>
          <a:p>
            <a:r>
              <a:rPr lang="pt-BR" sz="1400" dirty="0"/>
              <a:t>A Abdib tem assento no </a:t>
            </a:r>
            <a:r>
              <a:rPr lang="pt-BR" sz="1400" i="1" dirty="0" err="1"/>
              <a:t>Board</a:t>
            </a:r>
            <a:r>
              <a:rPr lang="pt-BR" sz="1400" i="1" dirty="0"/>
              <a:t> </a:t>
            </a:r>
            <a:r>
              <a:rPr lang="pt-BR" sz="1400" i="1" dirty="0" err="1"/>
              <a:t>of</a:t>
            </a:r>
            <a:r>
              <a:rPr lang="pt-BR" sz="1400" i="1" dirty="0"/>
              <a:t> </a:t>
            </a:r>
            <a:r>
              <a:rPr lang="pt-BR" sz="1400" i="1" dirty="0" err="1"/>
              <a:t>Governors</a:t>
            </a:r>
            <a:r>
              <a:rPr lang="pt-BR" sz="1400" dirty="0"/>
              <a:t> do Conselho Mundial da Água, que conta com 36 integrantes, quatro deles brasileiros – Agência Nacional de Águas (ANA), Abdib, Universidade de São Paulo (SUSP) e </a:t>
            </a:r>
            <a:r>
              <a:rPr lang="pt-BR" sz="1400" dirty="0" err="1"/>
              <a:t>Rebob</a:t>
            </a:r>
            <a:r>
              <a:rPr lang="pt-BR" sz="1400" dirty="0"/>
              <a:t> - representando poder público, iniciativa privada, setor acadêmico e organizações não-governamentais do mundo todo. </a:t>
            </a:r>
          </a:p>
          <a:p>
            <a:endParaRPr lang="pt-BR" sz="1400" dirty="0" smtClean="0"/>
          </a:p>
          <a:p>
            <a:r>
              <a:rPr lang="pt-BR" sz="1400" dirty="0" smtClean="0"/>
              <a:t>A </a:t>
            </a:r>
            <a:r>
              <a:rPr lang="pt-BR" sz="1400" dirty="0"/>
              <a:t>Abdib é integrante do Conselho Mundial da Água há aproximadamente dez anos. A associação participou ativamente das duas últimas edições do Fórum Mundial da Água – em Marselha, na França, em 2012 e em </a:t>
            </a:r>
            <a:r>
              <a:rPr lang="pt-BR" sz="1400" dirty="0" err="1"/>
              <a:t>Daegu</a:t>
            </a:r>
            <a:r>
              <a:rPr lang="pt-BR" sz="1400" dirty="0"/>
              <a:t> e </a:t>
            </a:r>
            <a:r>
              <a:rPr lang="pt-BR" sz="1400" dirty="0" err="1"/>
              <a:t>Gyeongju</a:t>
            </a:r>
            <a:r>
              <a:rPr lang="pt-BR" sz="1400" dirty="0"/>
              <a:t>, na Coreia do Sul, em 2015.</a:t>
            </a:r>
          </a:p>
          <a:p>
            <a:endParaRPr lang="pt-BR" sz="1400" dirty="0"/>
          </a:p>
          <a:p>
            <a:r>
              <a:rPr lang="pt-BR" sz="1400" dirty="0"/>
              <a:t>Para a edição brasileira, em 2018, a Abdib assumiu participação de destaque. Há executivos da associação na composição e nas atividades do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Steering</a:t>
            </a:r>
            <a:r>
              <a:rPr lang="pt-BR" sz="1400" dirty="0"/>
              <a:t> </a:t>
            </a:r>
            <a:r>
              <a:rPr lang="pt-BR" sz="1400" dirty="0" err="1"/>
              <a:t>Committee</a:t>
            </a:r>
            <a:r>
              <a:rPr lang="pt-BR" sz="1400" dirty="0"/>
              <a:t> (ISC), o comitê diretivo global do fórum, e no Comitê Organizador Nacional. </a:t>
            </a: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Espaço Reservado para Conteúdo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49" y="1369158"/>
            <a:ext cx="3978727" cy="3951288"/>
          </a:xfrm>
        </p:spPr>
      </p:pic>
      <p:sp>
        <p:nvSpPr>
          <p:cNvPr id="8" name="CaixaDeTexto 7"/>
          <p:cNvSpPr txBox="1"/>
          <p:nvPr/>
        </p:nvSpPr>
        <p:spPr>
          <a:xfrm>
            <a:off x="4676549" y="5437402"/>
            <a:ext cx="3431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Fonte: Comitê Organizador Nacional. Novembro 2017. Demonstração visual da Vila Cidadã.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1905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94365" y="-4000"/>
            <a:ext cx="34108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32248" y="4822775"/>
            <a:ext cx="3135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Praça Monteiro Lobato, 36 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Butantã – São Paulo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CEP 05506-030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Telefone: (11) 3094-1950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abdib@abdib.org.br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7" name="Imagem 6" descr="Logo_ABDIB_padrao_transp_branc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61" y="1127647"/>
            <a:ext cx="1600222" cy="13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2"/>
                </a:solidFill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</a:rPr>
              <a:t>Quem somos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609600" y="1314451"/>
            <a:ext cx="3600000" cy="435292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Entidade privada, sem fins lucrativos.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Fundada em 1955 para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apoiar o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desenvolvimento da infraestrutura e das indústrias de base no Brasil.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Cerca de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cem empresas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associadas, entre públicas e privadas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Concessionárias de serviços públicos, construtoras, fabricantes de máquinas e equipamentos pesados, fundos de investimentos, instituições financeiras, escritórios de advocacia, seguradoras, consultorias e serviços de engenharia, entre outros.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Espaço Reservado para Conteúdo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14" y="1431654"/>
            <a:ext cx="4041775" cy="3089545"/>
          </a:xfrm>
        </p:spPr>
      </p:pic>
    </p:spTree>
    <p:extLst>
      <p:ext uri="{BB962C8B-B14F-4D97-AF65-F5344CB8AC3E}">
        <p14:creationId xmlns:p14="http://schemas.microsoft.com/office/powerpoint/2010/main" val="1414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 Missão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552450" y="1257501"/>
            <a:ext cx="3600000" cy="43200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Contribuir para o crescimento econômico e o desenvolvimento social do Brasil por meio da expansão dos investimentos em infraestrutura e indústrias de base.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Fortalecer a competitividade das empresas de bens e serviços para infraestrutura e indústrias de base.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Colaborar de forma decisiva com agentes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públicos e privados na busca de soluções consistentes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para viabilizar investimentos.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Ampliar a participação das empresas brasileiras no mercado global de infraestrutura.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0"/>
          <p:cNvSpPr txBox="1">
            <a:spLocks/>
          </p:cNvSpPr>
          <p:nvPr/>
        </p:nvSpPr>
        <p:spPr>
          <a:xfrm>
            <a:off x="4876800" y="1241881"/>
            <a:ext cx="360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96" y="1296307"/>
            <a:ext cx="359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 Valores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552450" y="1238251"/>
            <a:ext cx="3600000" cy="4320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Atuar de forma </a:t>
            </a:r>
            <a:r>
              <a:rPr lang="pt-BR" sz="1400" b="1" dirty="0"/>
              <a:t>ética</a:t>
            </a:r>
            <a:r>
              <a:rPr lang="pt-BR" sz="1400" dirty="0"/>
              <a:t>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no relacionamento com públicos internos e externos.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Ser </a:t>
            </a:r>
            <a:r>
              <a:rPr lang="pt-BR" sz="1400" b="1" dirty="0"/>
              <a:t>transparente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, disseminar informações aos associados de forma equânime e informar a sociedade sobre ações e objetivos da associação.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Atender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às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expectativas das empresas associadas com </a:t>
            </a:r>
            <a:r>
              <a:rPr lang="pt-BR" sz="1400" b="1" dirty="0"/>
              <a:t>senso crítico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t-BR" sz="1400" b="1" dirty="0"/>
              <a:t>responsabilidade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e em concordância com as normas e leis.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Trabalhar com </a:t>
            </a:r>
            <a:r>
              <a:rPr lang="pt-BR" sz="1400" b="1" dirty="0"/>
              <a:t>agilidade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, simplicidade e </a:t>
            </a:r>
            <a:r>
              <a:rPr lang="pt-BR" sz="1400" b="1" dirty="0"/>
              <a:t>objetividade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, maximizando recursos técnicos e humanos 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com </a:t>
            </a:r>
            <a:r>
              <a:rPr lang="pt-BR" sz="1400" b="1" dirty="0" smtClean="0"/>
              <a:t>inovação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pt-BR" sz="1400" b="1" dirty="0" smtClean="0"/>
              <a:t>criatividade</a:t>
            </a: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0"/>
          <p:cNvSpPr txBox="1">
            <a:spLocks/>
          </p:cNvSpPr>
          <p:nvPr/>
        </p:nvSpPr>
        <p:spPr>
          <a:xfrm>
            <a:off x="4876800" y="1241881"/>
            <a:ext cx="360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19" y="1276165"/>
            <a:ext cx="3910278" cy="36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8800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Ética e conduta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552449" y="1362075"/>
            <a:ext cx="3888000" cy="3971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264"/>
              </a:spcBef>
              <a:buNone/>
            </a:pPr>
            <a:r>
              <a:rPr lang="pt-BR" sz="1100" dirty="0" smtClean="0">
                <a:solidFill>
                  <a:schemeClr val="bg2">
                    <a:lumMod val="25000"/>
                  </a:schemeClr>
                </a:solidFill>
              </a:rPr>
              <a:t>A Abdib reforçou a estrutura de governança e instituiu um Código de Conduta e de Governança Interna cuja adesão das empresas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associadas é </a:t>
            </a:r>
            <a:r>
              <a:rPr lang="pt-BR" sz="1100" dirty="0" smtClean="0">
                <a:solidFill>
                  <a:schemeClr val="bg2">
                    <a:lumMod val="25000"/>
                  </a:schemeClr>
                </a:solidFill>
              </a:rPr>
              <a:t>obrigatória. Ele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surgiu por anseio das empresas associadas e da sociedade por um ambiente corporativo no qual os negócios sejam respaldados pelo cumprimento às leis, pela ética e pela integridade. Pode ser acessado em </a:t>
            </a:r>
            <a:r>
              <a:rPr lang="pt-BR" sz="1100" u="sng" dirty="0">
                <a:hlinkClick r:id="rId2"/>
              </a:rPr>
              <a:t>https://www.abdib.org.br/codigo-de-conduta-e-governanca-interna</a:t>
            </a:r>
            <a:r>
              <a:rPr lang="pt-BR" sz="1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14000"/>
              </a:lnSpc>
              <a:spcBef>
                <a:spcPts val="264"/>
              </a:spcBef>
              <a:buNone/>
            </a:pPr>
            <a:endParaRPr lang="pt-BR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264"/>
              </a:spcBef>
              <a:buNone/>
            </a:pPr>
            <a:r>
              <a:rPr lang="pt-BR" sz="1100" dirty="0" smtClean="0">
                <a:solidFill>
                  <a:schemeClr val="bg2">
                    <a:lumMod val="25000"/>
                  </a:schemeClr>
                </a:solidFill>
              </a:rPr>
              <a:t>Com isso, a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Abdib </a:t>
            </a:r>
            <a:r>
              <a:rPr lang="pt-BR" sz="1100" dirty="0" smtClean="0">
                <a:solidFill>
                  <a:schemeClr val="bg2">
                    <a:lumMod val="25000"/>
                  </a:schemeClr>
                </a:solidFill>
              </a:rPr>
              <a:t>passou a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atuar de forma mais incisiva na orientação, comunicação, treinamento e avaliação sobre normas e condutas éticas nos setores de infraestrutura, enfatizando conceitos e comportamentos que ratifiquem a integridade nos negócios, a defesa da concorrência e a livre iniciativa</a:t>
            </a:r>
            <a:r>
              <a:rPr lang="pt-BR" sz="1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264"/>
              </a:spcBef>
              <a:buNone/>
            </a:pPr>
            <a:endParaRPr lang="pt-BR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494971"/>
            <a:ext cx="8245554" cy="47715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00" y="1269240"/>
            <a:ext cx="3888000" cy="38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2"/>
                </a:solidFill>
              </a:rPr>
              <a:t>Estrutura de </a:t>
            </a:r>
            <a:r>
              <a:rPr lang="pt-BR" sz="2800" b="1" dirty="0" smtClean="0">
                <a:solidFill>
                  <a:schemeClr val="tx2"/>
                </a:solidFill>
              </a:rPr>
              <a:t>governança: comitês setoriais e matriciais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494971"/>
            <a:ext cx="8245554" cy="47715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576000" y="1233719"/>
            <a:ext cx="7992000" cy="756000"/>
            <a:chOff x="0" y="0"/>
            <a:chExt cx="7992000" cy="752078"/>
          </a:xfrm>
          <a:solidFill>
            <a:schemeClr val="accent1">
              <a:lumMod val="75000"/>
            </a:schemeClr>
          </a:solidFill>
        </p:grpSpPr>
        <p:sp>
          <p:nvSpPr>
            <p:cNvPr id="67" name="Retângulo de cantos arredondados 66"/>
            <p:cNvSpPr/>
            <p:nvPr/>
          </p:nvSpPr>
          <p:spPr>
            <a:xfrm>
              <a:off x="0" y="0"/>
              <a:ext cx="7992000" cy="752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tângulo 67"/>
            <p:cNvSpPr/>
            <p:nvPr/>
          </p:nvSpPr>
          <p:spPr>
            <a:xfrm>
              <a:off x="0" y="0"/>
              <a:ext cx="7991999" cy="752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583260" y="2155361"/>
            <a:ext cx="7992000" cy="756000"/>
            <a:chOff x="0" y="0"/>
            <a:chExt cx="7992000" cy="752078"/>
          </a:xfrm>
          <a:solidFill>
            <a:schemeClr val="accent1">
              <a:lumMod val="75000"/>
            </a:schemeClr>
          </a:solidFill>
        </p:grpSpPr>
        <p:sp>
          <p:nvSpPr>
            <p:cNvPr id="70" name="Retângulo de cantos arredondados 69"/>
            <p:cNvSpPr/>
            <p:nvPr/>
          </p:nvSpPr>
          <p:spPr>
            <a:xfrm>
              <a:off x="0" y="0"/>
              <a:ext cx="7992000" cy="752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tângulo 70"/>
            <p:cNvSpPr/>
            <p:nvPr/>
          </p:nvSpPr>
          <p:spPr>
            <a:xfrm>
              <a:off x="0" y="0"/>
              <a:ext cx="7991999" cy="752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583260" y="3084257"/>
            <a:ext cx="7992000" cy="756000"/>
            <a:chOff x="0" y="0"/>
            <a:chExt cx="7992000" cy="752078"/>
          </a:xfrm>
          <a:solidFill>
            <a:schemeClr val="accent1">
              <a:lumMod val="75000"/>
            </a:schemeClr>
          </a:solidFill>
        </p:grpSpPr>
        <p:sp>
          <p:nvSpPr>
            <p:cNvPr id="85" name="Retângulo de cantos arredondados 84"/>
            <p:cNvSpPr/>
            <p:nvPr/>
          </p:nvSpPr>
          <p:spPr>
            <a:xfrm>
              <a:off x="0" y="0"/>
              <a:ext cx="7992000" cy="752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tângulo 85"/>
            <p:cNvSpPr/>
            <p:nvPr/>
          </p:nvSpPr>
          <p:spPr>
            <a:xfrm>
              <a:off x="0" y="0"/>
              <a:ext cx="7991999" cy="752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590520" y="4005899"/>
            <a:ext cx="7992000" cy="756000"/>
            <a:chOff x="0" y="0"/>
            <a:chExt cx="7992000" cy="752078"/>
          </a:xfrm>
          <a:solidFill>
            <a:schemeClr val="accent1">
              <a:lumMod val="75000"/>
            </a:schemeClr>
          </a:solidFill>
        </p:grpSpPr>
        <p:sp>
          <p:nvSpPr>
            <p:cNvPr id="88" name="Retângulo de cantos arredondados 87"/>
            <p:cNvSpPr/>
            <p:nvPr/>
          </p:nvSpPr>
          <p:spPr>
            <a:xfrm>
              <a:off x="0" y="0"/>
              <a:ext cx="7992000" cy="752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tângulo 88"/>
            <p:cNvSpPr/>
            <p:nvPr/>
          </p:nvSpPr>
          <p:spPr>
            <a:xfrm>
              <a:off x="0" y="0"/>
              <a:ext cx="7991999" cy="752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595995" y="4914207"/>
            <a:ext cx="7992000" cy="756000"/>
            <a:chOff x="0" y="0"/>
            <a:chExt cx="7992000" cy="752078"/>
          </a:xfrm>
          <a:solidFill>
            <a:schemeClr val="accent1">
              <a:lumMod val="75000"/>
            </a:schemeClr>
          </a:solidFill>
        </p:grpSpPr>
        <p:sp>
          <p:nvSpPr>
            <p:cNvPr id="91" name="Retângulo de cantos arredondados 90"/>
            <p:cNvSpPr/>
            <p:nvPr/>
          </p:nvSpPr>
          <p:spPr>
            <a:xfrm>
              <a:off x="0" y="0"/>
              <a:ext cx="7992000" cy="752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etângulo 91"/>
            <p:cNvSpPr/>
            <p:nvPr/>
          </p:nvSpPr>
          <p:spPr>
            <a:xfrm>
              <a:off x="0" y="0"/>
              <a:ext cx="7991999" cy="752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100" kern="1200" dirty="0"/>
            </a:p>
          </p:txBody>
        </p:sp>
      </p:grpSp>
      <p:sp>
        <p:nvSpPr>
          <p:cNvPr id="42" name="Flowchart: Alternate Process 21"/>
          <p:cNvSpPr/>
          <p:nvPr/>
        </p:nvSpPr>
        <p:spPr>
          <a:xfrm>
            <a:off x="3319530" y="3876965"/>
            <a:ext cx="1836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AEROPORTOS</a:t>
            </a:r>
          </a:p>
        </p:txBody>
      </p:sp>
      <p:sp>
        <p:nvSpPr>
          <p:cNvPr id="43" name="Flowchart: Alternate Process 22"/>
          <p:cNvSpPr/>
          <p:nvPr/>
        </p:nvSpPr>
        <p:spPr>
          <a:xfrm>
            <a:off x="5306331" y="3876965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MOBILIDADE URBANA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46" name="Flowchart: Alternate Process 21"/>
          <p:cNvSpPr/>
          <p:nvPr/>
        </p:nvSpPr>
        <p:spPr>
          <a:xfrm>
            <a:off x="3297762" y="4786979"/>
            <a:ext cx="1836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TELECOMUNICAÇÕES</a:t>
            </a:r>
          </a:p>
        </p:txBody>
      </p:sp>
      <p:sp>
        <p:nvSpPr>
          <p:cNvPr id="47" name="Flowchart: Alternate Process 22"/>
          <p:cNvSpPr/>
          <p:nvPr/>
        </p:nvSpPr>
        <p:spPr>
          <a:xfrm>
            <a:off x="5284563" y="4786979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PETRÓLEO E GÁS NATURAL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49" name="Flowchart: Alternate Process 20"/>
          <p:cNvSpPr/>
          <p:nvPr/>
        </p:nvSpPr>
        <p:spPr>
          <a:xfrm>
            <a:off x="6976705" y="1091810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DISTRIBUIÇÃO DE ENERGIA</a:t>
            </a:r>
          </a:p>
        </p:txBody>
      </p:sp>
      <p:sp>
        <p:nvSpPr>
          <p:cNvPr id="50" name="Flowchart: Alternate Process 21"/>
          <p:cNvSpPr/>
          <p:nvPr/>
        </p:nvSpPr>
        <p:spPr>
          <a:xfrm>
            <a:off x="3341304" y="1091810"/>
            <a:ext cx="1836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GERAÇÃO DE ENERGIA</a:t>
            </a:r>
          </a:p>
        </p:txBody>
      </p:sp>
      <p:sp>
        <p:nvSpPr>
          <p:cNvPr id="51" name="Flowchart: Alternate Process 22"/>
          <p:cNvSpPr/>
          <p:nvPr/>
        </p:nvSpPr>
        <p:spPr>
          <a:xfrm>
            <a:off x="5328105" y="1091810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TRANSMISSÃO DE ENERGIA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53" name="Flowchart: Alternate Process 20"/>
          <p:cNvSpPr/>
          <p:nvPr/>
        </p:nvSpPr>
        <p:spPr>
          <a:xfrm>
            <a:off x="6954937" y="2027345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INDÚSTRIA</a:t>
            </a:r>
          </a:p>
        </p:txBody>
      </p:sp>
      <p:sp>
        <p:nvSpPr>
          <p:cNvPr id="54" name="Flowchart: Alternate Process 21"/>
          <p:cNvSpPr/>
          <p:nvPr/>
        </p:nvSpPr>
        <p:spPr>
          <a:xfrm>
            <a:off x="3319536" y="2027345"/>
            <a:ext cx="1836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RECURSOS HÍDRICOS E SANEAMENTO</a:t>
            </a:r>
          </a:p>
        </p:txBody>
      </p:sp>
      <p:sp>
        <p:nvSpPr>
          <p:cNvPr id="55" name="Flowchart: Alternate Process 22"/>
          <p:cNvSpPr/>
          <p:nvPr/>
        </p:nvSpPr>
        <p:spPr>
          <a:xfrm>
            <a:off x="5306337" y="2027345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RESÍDUOS SÓLIDOS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57" name="Flowchart: Alternate Process 20"/>
          <p:cNvSpPr/>
          <p:nvPr/>
        </p:nvSpPr>
        <p:spPr>
          <a:xfrm>
            <a:off x="6962197" y="2973932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PORTOS</a:t>
            </a:r>
          </a:p>
        </p:txBody>
      </p:sp>
      <p:sp>
        <p:nvSpPr>
          <p:cNvPr id="58" name="Flowchart: Alternate Process 21"/>
          <p:cNvSpPr/>
          <p:nvPr/>
        </p:nvSpPr>
        <p:spPr>
          <a:xfrm>
            <a:off x="3326796" y="2973932"/>
            <a:ext cx="1836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FERROVIAS</a:t>
            </a:r>
          </a:p>
        </p:txBody>
      </p:sp>
      <p:sp>
        <p:nvSpPr>
          <p:cNvPr id="59" name="Flowchart: Alternate Process 22"/>
          <p:cNvSpPr/>
          <p:nvPr/>
        </p:nvSpPr>
        <p:spPr>
          <a:xfrm>
            <a:off x="5313597" y="2973932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RODOVIAS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5951" y="1393373"/>
            <a:ext cx="16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SUSTENTABILIDADE</a:t>
            </a:r>
            <a:endParaRPr lang="pt-B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80632" y="231501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FINANCIAMENTO</a:t>
            </a:r>
          </a:p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 GARANTIAS</a:t>
            </a:r>
            <a:endParaRPr lang="pt-B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609660" y="315622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LEGAL E TRIBUTÁRIO</a:t>
            </a:r>
            <a:endParaRPr lang="pt-B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602406" y="4165553"/>
            <a:ext cx="16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ÉTICA</a:t>
            </a:r>
            <a:endParaRPr lang="pt-B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02175" y="508127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RELAÇÕES</a:t>
            </a:r>
          </a:p>
          <a:p>
            <a:r>
              <a:rPr lang="pt-B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INTERNACIONAIS</a:t>
            </a:r>
            <a:endParaRPr lang="pt-BR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29216" y="1091809"/>
            <a:ext cx="1179064" cy="46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2141951" y="1684655"/>
            <a:ext cx="925151" cy="3564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44450" cmpd="sng">
            <a:solidFill>
              <a:schemeClr val="accent1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Flowchart: Alternate Process 20"/>
          <p:cNvSpPr/>
          <p:nvPr/>
        </p:nvSpPr>
        <p:spPr>
          <a:xfrm>
            <a:off x="6962197" y="3888332"/>
            <a:ext cx="1512000" cy="720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76200" dir="30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1400" b="1" dirty="0" smtClean="0">
                <a:solidFill>
                  <a:schemeClr val="tx2"/>
                </a:solidFill>
              </a:rPr>
              <a:t>ILUMINAÇÃO PÚBLICA</a:t>
            </a:r>
          </a:p>
        </p:txBody>
      </p:sp>
    </p:spTree>
    <p:extLst>
      <p:ext uri="{BB962C8B-B14F-4D97-AF65-F5344CB8AC3E}">
        <p14:creationId xmlns:p14="http://schemas.microsoft.com/office/powerpoint/2010/main" val="14032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8º Fórum Mundial da Água: Brasília, 18 – 23 março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1315516"/>
            <a:ext cx="7948916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8º Fórum Mundial da Água: Brasília, 18 – 23 março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34.jpeg" descr="image3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637" y="1090815"/>
            <a:ext cx="7590363" cy="50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6.png" descr="image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637" y="1522815"/>
            <a:ext cx="4608622" cy="417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/>
          <p:cNvSpPr txBox="1"/>
          <p:nvPr/>
        </p:nvSpPr>
        <p:spPr>
          <a:xfrm>
            <a:off x="4526714" y="4261118"/>
            <a:ext cx="429978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1"/>
                </a:solidFill>
              </a:rPr>
              <a:t>160 países representados</a:t>
            </a: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1"/>
                </a:solidFill>
              </a:rPr>
              <a:t>+ 200 sessões programadas</a:t>
            </a: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1"/>
                </a:solidFill>
              </a:rPr>
              <a:t>Diversos eventos paralelos</a:t>
            </a: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1"/>
                </a:solidFill>
              </a:rPr>
              <a:t>+ 1.000 jornalistas credenciados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16346" y="2605908"/>
            <a:ext cx="3387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EXPECTATIVA PÚBLICO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BRASIL</a:t>
            </a:r>
          </a:p>
          <a:p>
            <a:pPr algn="ctr"/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40.000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pessoas</a:t>
            </a:r>
          </a:p>
        </p:txBody>
      </p:sp>
    </p:spTree>
    <p:extLst>
      <p:ext uri="{BB962C8B-B14F-4D97-AF65-F5344CB8AC3E}">
        <p14:creationId xmlns:p14="http://schemas.microsoft.com/office/powerpoint/2010/main" val="3905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49943" y="274638"/>
            <a:ext cx="8046057" cy="668337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>
                <a:solidFill>
                  <a:schemeClr val="tx2"/>
                </a:solidFill>
              </a:rPr>
              <a:t>8º Fórum Mundial da Água: lugar certo, momento certo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21" name="Espaço Reservado para Conteúdo 20"/>
          <p:cNvSpPr>
            <a:spLocks noGrp="1"/>
          </p:cNvSpPr>
          <p:nvPr>
            <p:ph sz="half" idx="2"/>
          </p:nvPr>
        </p:nvSpPr>
        <p:spPr>
          <a:xfrm>
            <a:off x="609600" y="1314451"/>
            <a:ext cx="2694911" cy="4352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A </a:t>
            </a:r>
            <a:r>
              <a:rPr lang="pt-BR" sz="1400" dirty="0"/>
              <a:t>crise </a:t>
            </a:r>
            <a:r>
              <a:rPr lang="pt-BR" sz="1400" dirty="0" smtClean="0"/>
              <a:t>hídrica tem </a:t>
            </a:r>
            <a:r>
              <a:rPr lang="pt-BR" sz="1400" dirty="0"/>
              <a:t>apenas </a:t>
            </a:r>
            <a:r>
              <a:rPr lang="pt-BR" sz="1400" b="1" dirty="0"/>
              <a:t>mudado de lugar </a:t>
            </a:r>
            <a:r>
              <a:rPr lang="pt-BR" sz="1400" dirty="0"/>
              <a:t>nos últimos </a:t>
            </a:r>
            <a:r>
              <a:rPr lang="pt-BR" sz="1400" dirty="0" smtClean="0"/>
              <a:t>anos: Sul (2012), Sudeste (2014-2015) e Nordeste (2012-2018).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Chuvas abaixo da média nos últimos anos, poluição persistente nos recursos hídricos e expansão das cidades e do consumo representam </a:t>
            </a:r>
            <a:r>
              <a:rPr lang="pt-BR" sz="1400" b="1" dirty="0"/>
              <a:t>desafios aos governos </a:t>
            </a:r>
            <a:r>
              <a:rPr lang="pt-BR" sz="1400" dirty="0"/>
              <a:t>e aos cidadãos.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r>
              <a:rPr lang="pt-BR" sz="1400" dirty="0" smtClean="0"/>
              <a:t>Tais </a:t>
            </a:r>
            <a:r>
              <a:rPr lang="pt-BR" sz="1400" dirty="0"/>
              <a:t>desafios e oportunidades fazem do 8º Fórum Mundial da Água, que ocorre entre 18 e 23 de março em Brasília, Distrito Federal, o </a:t>
            </a:r>
            <a:r>
              <a:rPr lang="pt-BR" sz="1400" b="1" dirty="0"/>
              <a:t>evento certo na hora certa no lugar certo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11" name="Espaço Reservado para Conteúdo 6"/>
          <p:cNvSpPr txBox="1">
            <a:spLocks/>
          </p:cNvSpPr>
          <p:nvPr/>
        </p:nvSpPr>
        <p:spPr>
          <a:xfrm>
            <a:off x="750724" y="1175657"/>
            <a:ext cx="8245554" cy="449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2450" y="942975"/>
            <a:ext cx="794852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12" y="1314451"/>
            <a:ext cx="5385665" cy="3816000"/>
          </a:xfrm>
        </p:spPr>
      </p:pic>
      <p:sp>
        <p:nvSpPr>
          <p:cNvPr id="9" name="CaixaDeTexto 8"/>
          <p:cNvSpPr txBox="1"/>
          <p:nvPr/>
        </p:nvSpPr>
        <p:spPr>
          <a:xfrm>
            <a:off x="5350564" y="5236488"/>
            <a:ext cx="3431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Fonte: Relatório Conjuntura dos Recursos Hídricos 2017. Agência Nacional de Águas. Capítulo 5. Página 139.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6470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2505</TotalTime>
  <Words>910</Words>
  <Application>Microsoft Office PowerPoint</Application>
  <PresentationFormat>Apresentação na tela (4:3)</PresentationFormat>
  <Paragraphs>107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Apresentação do PowerPoint</vt:lpstr>
      <vt:lpstr> Quem somos</vt:lpstr>
      <vt:lpstr> Missão</vt:lpstr>
      <vt:lpstr> Valores</vt:lpstr>
      <vt:lpstr>Ética e conduta</vt:lpstr>
      <vt:lpstr>Estrutura de governança: comitês setoriais e matriciais</vt:lpstr>
      <vt:lpstr>8º Fórum Mundial da Água: Brasília, 18 – 23 março</vt:lpstr>
      <vt:lpstr>8º Fórum Mundial da Água: Brasília, 18 – 23 março</vt:lpstr>
      <vt:lpstr>8º Fórum Mundial da Água: lugar certo, momento certo</vt:lpstr>
      <vt:lpstr>8º Fórum Mundial da Água: lugar certo, momento certo</vt:lpstr>
      <vt:lpstr>A Abdib e o Fórum Mundial da Água</vt:lpstr>
      <vt:lpstr>A Abdib e o Conselho Mundial da Água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</dc:creator>
  <cp:lastModifiedBy>José Casadei</cp:lastModifiedBy>
  <cp:revision>310</cp:revision>
  <cp:lastPrinted>2018-01-17T17:25:46Z</cp:lastPrinted>
  <dcterms:created xsi:type="dcterms:W3CDTF">2015-04-10T18:53:33Z</dcterms:created>
  <dcterms:modified xsi:type="dcterms:W3CDTF">2018-03-07T21:31:38Z</dcterms:modified>
</cp:coreProperties>
</file>