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media/image5.jpg" ContentType="image/png"/>
  <Override PartName="/ppt/media/image6.jp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372" r:id="rId2"/>
    <p:sldId id="294" r:id="rId3"/>
    <p:sldId id="261" r:id="rId4"/>
    <p:sldId id="326" r:id="rId5"/>
    <p:sldId id="371" r:id="rId6"/>
    <p:sldId id="366" r:id="rId7"/>
    <p:sldId id="374" r:id="rId8"/>
    <p:sldId id="379" r:id="rId9"/>
    <p:sldId id="378" r:id="rId10"/>
    <p:sldId id="375" r:id="rId11"/>
    <p:sldId id="376" r:id="rId12"/>
    <p:sldId id="377" r:id="rId13"/>
    <p:sldId id="348" r:id="rId14"/>
  </p:sldIdLst>
  <p:sldSz cx="9144000" cy="6858000" type="screen4x3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28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81" autoAdjust="0"/>
    <p:restoredTop sz="91787" autoAdjust="0"/>
  </p:normalViewPr>
  <p:slideViewPr>
    <p:cSldViewPr snapToGrid="0" snapToObjects="1">
      <p:cViewPr>
        <p:scale>
          <a:sx n="75" d="100"/>
          <a:sy n="75" d="100"/>
        </p:scale>
        <p:origin x="-1104" y="-6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79" d="100"/>
        <a:sy n="79" d="100"/>
      </p:scale>
      <p:origin x="0" y="0"/>
    </p:cViewPr>
  </p:sorterViewPr>
  <p:notesViewPr>
    <p:cSldViewPr snapToGrid="0" snapToObjects="1">
      <p:cViewPr varScale="1">
        <p:scale>
          <a:sx n="65" d="100"/>
          <a:sy n="65" d="100"/>
        </p:scale>
        <p:origin x="3366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924" cy="502938"/>
          </a:xfrm>
          <a:prstGeom prst="rect">
            <a:avLst/>
          </a:prstGeom>
        </p:spPr>
        <p:txBody>
          <a:bodyPr vert="horz" lIns="92368" tIns="46183" rIns="92368" bIns="46183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901630" y="0"/>
            <a:ext cx="2984924" cy="502938"/>
          </a:xfrm>
          <a:prstGeom prst="rect">
            <a:avLst/>
          </a:prstGeom>
        </p:spPr>
        <p:txBody>
          <a:bodyPr vert="horz" lIns="92368" tIns="46183" rIns="92368" bIns="46183" rtlCol="0"/>
          <a:lstStyle>
            <a:lvl1pPr algn="r">
              <a:defRPr sz="1200"/>
            </a:lvl1pPr>
          </a:lstStyle>
          <a:p>
            <a:fld id="{3662F20E-7542-49C1-B7CB-AD6E2A38F78D}" type="datetimeFigureOut">
              <a:rPr lang="pt-BR" smtClean="0"/>
              <a:t>07/03/2018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515780"/>
            <a:ext cx="2984924" cy="502938"/>
          </a:xfrm>
          <a:prstGeom prst="rect">
            <a:avLst/>
          </a:prstGeom>
        </p:spPr>
        <p:txBody>
          <a:bodyPr vert="horz" lIns="92368" tIns="46183" rIns="92368" bIns="46183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901630" y="9515780"/>
            <a:ext cx="2984924" cy="502938"/>
          </a:xfrm>
          <a:prstGeom prst="rect">
            <a:avLst/>
          </a:prstGeom>
        </p:spPr>
        <p:txBody>
          <a:bodyPr vert="horz" lIns="92368" tIns="46183" rIns="92368" bIns="46183" rtlCol="0" anchor="b"/>
          <a:lstStyle>
            <a:lvl1pPr algn="r">
              <a:defRPr sz="1200"/>
            </a:lvl1pPr>
          </a:lstStyle>
          <a:p>
            <a:fld id="{E7DFDE62-B1E0-4410-88F3-573C8839C7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3147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7"/>
            <a:ext cx="2985621" cy="501497"/>
          </a:xfrm>
          <a:prstGeom prst="rect">
            <a:avLst/>
          </a:prstGeom>
        </p:spPr>
        <p:txBody>
          <a:bodyPr vert="horz" lIns="92669" tIns="46336" rIns="92669" bIns="46336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900933" y="7"/>
            <a:ext cx="2985621" cy="501497"/>
          </a:xfrm>
          <a:prstGeom prst="rect">
            <a:avLst/>
          </a:prstGeom>
        </p:spPr>
        <p:txBody>
          <a:bodyPr vert="horz" lIns="92669" tIns="46336" rIns="92669" bIns="46336" rtlCol="0"/>
          <a:lstStyle>
            <a:lvl1pPr algn="r">
              <a:defRPr sz="1200"/>
            </a:lvl1pPr>
          </a:lstStyle>
          <a:p>
            <a:fld id="{2F5E7E9C-A4CD-4219-8445-2E3D87BC888E}" type="datetimeFigureOut">
              <a:rPr lang="pt-BR" smtClean="0"/>
              <a:t>07/03/2018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38213" y="750888"/>
            <a:ext cx="5011737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669" tIns="46336" rIns="92669" bIns="46336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8495" y="4758612"/>
            <a:ext cx="5511174" cy="4508661"/>
          </a:xfrm>
          <a:prstGeom prst="rect">
            <a:avLst/>
          </a:prstGeom>
        </p:spPr>
        <p:txBody>
          <a:bodyPr vert="horz" lIns="92669" tIns="46336" rIns="92669" bIns="46336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515617"/>
            <a:ext cx="2985621" cy="501496"/>
          </a:xfrm>
          <a:prstGeom prst="rect">
            <a:avLst/>
          </a:prstGeom>
        </p:spPr>
        <p:txBody>
          <a:bodyPr vert="horz" lIns="92669" tIns="46336" rIns="92669" bIns="46336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900933" y="9515617"/>
            <a:ext cx="2985621" cy="501496"/>
          </a:xfrm>
          <a:prstGeom prst="rect">
            <a:avLst/>
          </a:prstGeom>
        </p:spPr>
        <p:txBody>
          <a:bodyPr vert="horz" lIns="92669" tIns="46336" rIns="92669" bIns="46336" rtlCol="0" anchor="b"/>
          <a:lstStyle>
            <a:lvl1pPr algn="r">
              <a:defRPr sz="1200"/>
            </a:lvl1pPr>
          </a:lstStyle>
          <a:p>
            <a:fld id="{003772E1-184D-4E29-822B-61A25E233D1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4984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3772E1-184D-4E29-822B-61A25E233D17}" type="slidenum">
              <a:rPr lang="pt-BR" smtClean="0"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879755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3772E1-184D-4E29-822B-61A25E233D17}" type="slidenum">
              <a:rPr lang="pt-BR" smtClean="0"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054198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3772E1-184D-4E29-822B-61A25E233D17}" type="slidenum">
              <a:rPr lang="pt-BR" smtClean="0"/>
              <a:t>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879755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3772E1-184D-4E29-822B-61A25E233D17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79755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3772E1-184D-4E29-822B-61A25E233D17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79755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3772E1-184D-4E29-822B-61A25E233D17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79755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3772E1-184D-4E29-822B-61A25E233D17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79755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3772E1-184D-4E29-822B-61A25E233D17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7975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27B18-D346-4027-BD17-57850B2A86B6}" type="datetime1">
              <a:rPr lang="en-US" smtClean="0"/>
              <a:t>3/7/2018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2620D-2C39-5240-8BEF-A5345D6764C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603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BCACB-E2A8-4B23-A251-C438F9C76324}" type="datetime1">
              <a:rPr lang="en-US" smtClean="0"/>
              <a:t>3/7/2018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2620D-2C39-5240-8BEF-A5345D6764C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804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01AB6-1C2D-4F52-8234-16F74BC22525}" type="datetime1">
              <a:rPr lang="en-US" smtClean="0"/>
              <a:t>3/7/2018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2620D-2C39-5240-8BEF-A5345D6764C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9845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93624-D5CD-4378-BA3F-7E890F7D9045}" type="datetime1">
              <a:rPr lang="en-US" smtClean="0"/>
              <a:t>3/7/2018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2620D-2C39-5240-8BEF-A5345D6764C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6721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4A419-6A52-4836-B553-F08CA870D3EA}" type="datetime1">
              <a:rPr lang="en-US" smtClean="0"/>
              <a:t>3/7/2018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2620D-2C39-5240-8BEF-A5345D6764C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899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AEC76-93D0-4B1A-BC75-AA45C2CFC4C9}" type="datetime1">
              <a:rPr lang="en-US" smtClean="0"/>
              <a:t>3/7/2018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2620D-2C39-5240-8BEF-A5345D6764C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473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568E5-10FA-4C5E-8513-57C2E06F3626}" type="datetime1">
              <a:rPr lang="en-US" smtClean="0"/>
              <a:t>3/7/2018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2620D-2C39-5240-8BEF-A5345D6764C1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0" name="Retângulo com Único Canto Aparado 9"/>
          <p:cNvSpPr/>
          <p:nvPr userDrawn="1"/>
        </p:nvSpPr>
        <p:spPr>
          <a:xfrm>
            <a:off x="-8554" y="6238875"/>
            <a:ext cx="9148547" cy="624874"/>
          </a:xfrm>
          <a:prstGeom prst="snip1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0000" dist="20000" dir="5400000" rotWithShape="0">
              <a:schemeClr val="tx2">
                <a:alpha val="38000"/>
              </a:scheme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1" name="Espaço Reservado para Número de Slide 1"/>
          <p:cNvSpPr txBox="1">
            <a:spLocks/>
          </p:cNvSpPr>
          <p:nvPr userDrawn="1"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AF2620D-2C39-5240-8BEF-A5345D6764C1}" type="slidenum">
              <a:rPr lang="en-US" smtClean="0"/>
              <a:pPr/>
              <a:t>‹nº›</a:t>
            </a:fld>
            <a:endParaRPr lang="en-US"/>
          </a:p>
        </p:txBody>
      </p:sp>
      <p:pic>
        <p:nvPicPr>
          <p:cNvPr id="13" name="Imagem 12" descr="Logo_ABDIB_padrao_transp_01.gif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7128" y="6263279"/>
            <a:ext cx="618222" cy="523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8111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0AFBA-E09D-455B-BE99-AE6F1A6AF42E}" type="datetime1">
              <a:rPr lang="en-US" smtClean="0"/>
              <a:t>3/7/2018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2620D-2C39-5240-8BEF-A5345D6764C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006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2853B-B40D-46E8-929A-A49C42D5E434}" type="datetime1">
              <a:rPr lang="en-US" smtClean="0"/>
              <a:t>3/7/2018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2620D-2C39-5240-8BEF-A5345D6764C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0182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68284-7AC6-4412-8080-039A8055AF55}" type="datetime1">
              <a:rPr lang="en-US" smtClean="0"/>
              <a:t>3/7/2018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2620D-2C39-5240-8BEF-A5345D6764C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235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B6097-A50F-4F1B-9E25-41685816F370}" type="datetime1">
              <a:rPr lang="en-US" smtClean="0"/>
              <a:t>3/7/2018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2620D-2C39-5240-8BEF-A5345D6764C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102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AE2316-6644-48CC-9A36-A6B83FA1ED47}" type="datetime1">
              <a:rPr lang="en-US" smtClean="0"/>
              <a:t>3/7/2018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F2620D-2C39-5240-8BEF-A5345D6764C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798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abdib.org.br/codigo-de-conduta-e-governanca-interna" TargetMode="Externa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14" y="-16585"/>
            <a:ext cx="9177976" cy="6876000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2620D-2C39-5240-8BEF-A5345D6764C1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Retângulo 3"/>
          <p:cNvSpPr/>
          <p:nvPr/>
        </p:nvSpPr>
        <p:spPr>
          <a:xfrm>
            <a:off x="-14514" y="5041901"/>
            <a:ext cx="9177975" cy="1819726"/>
          </a:xfrm>
          <a:prstGeom prst="rect">
            <a:avLst/>
          </a:prstGeom>
          <a:solidFill>
            <a:schemeClr val="accent1">
              <a:lumMod val="50000"/>
              <a:alpha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n>
                <a:solidFill>
                  <a:schemeClr val="tx2"/>
                </a:solidFill>
              </a:ln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905000" y="5213370"/>
            <a:ext cx="64008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</a:rPr>
              <a:t>Comissão Senado do Futuro </a:t>
            </a:r>
            <a:endParaRPr lang="pt-BR" sz="2000" b="1" dirty="0">
              <a:solidFill>
                <a:schemeClr val="bg1"/>
              </a:solidFill>
            </a:endParaRPr>
          </a:p>
          <a:p>
            <a:r>
              <a:rPr lang="pt-BR" b="1" dirty="0" smtClean="0">
                <a:solidFill>
                  <a:schemeClr val="bg1"/>
                </a:solidFill>
              </a:rPr>
              <a:t>A </a:t>
            </a:r>
            <a:r>
              <a:rPr lang="pt-BR" b="1" dirty="0">
                <a:solidFill>
                  <a:schemeClr val="bg1"/>
                </a:solidFill>
              </a:rPr>
              <a:t>crise hídrica e a importância do Fórum Mundial da Água </a:t>
            </a:r>
            <a:r>
              <a:rPr lang="pt-BR" b="1" dirty="0" smtClean="0">
                <a:solidFill>
                  <a:schemeClr val="bg1"/>
                </a:solidFill>
              </a:rPr>
              <a:t>2018</a:t>
            </a:r>
          </a:p>
          <a:p>
            <a:endParaRPr lang="pt-BR" b="1" dirty="0">
              <a:solidFill>
                <a:schemeClr val="bg1"/>
              </a:solidFill>
            </a:endParaRPr>
          </a:p>
          <a:p>
            <a:r>
              <a:rPr lang="pt-BR" b="1" dirty="0" smtClean="0">
                <a:solidFill>
                  <a:schemeClr val="bg1"/>
                </a:solidFill>
              </a:rPr>
              <a:t>Ralph Lima Terra</a:t>
            </a:r>
          </a:p>
          <a:p>
            <a:r>
              <a:rPr lang="pt-BR" b="1" dirty="0" smtClean="0">
                <a:solidFill>
                  <a:schemeClr val="bg1"/>
                </a:solidFill>
              </a:rPr>
              <a:t>Vice-presidente-executivo da Abdib</a:t>
            </a:r>
            <a:endParaRPr lang="pt-BR" b="1" dirty="0">
              <a:solidFill>
                <a:schemeClr val="bg1"/>
              </a:solidFill>
            </a:endParaRPr>
          </a:p>
        </p:txBody>
      </p:sp>
      <p:pic>
        <p:nvPicPr>
          <p:cNvPr id="8" name="Imagem 7" descr="Logo_ABDIB_padrao_transp_branco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545" y="5484378"/>
            <a:ext cx="1139030" cy="95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820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449943" y="274638"/>
            <a:ext cx="8046057" cy="668337"/>
          </a:xfrm>
        </p:spPr>
        <p:txBody>
          <a:bodyPr>
            <a:normAutofit fontScale="90000"/>
          </a:bodyPr>
          <a:lstStyle/>
          <a:p>
            <a:pPr algn="l"/>
            <a:r>
              <a:rPr lang="pt-BR" sz="2800" b="1" dirty="0" smtClean="0">
                <a:solidFill>
                  <a:schemeClr val="tx2"/>
                </a:solidFill>
              </a:rPr>
              <a:t>8º Fórum Mundial da Água: lugar certo, momento certo</a:t>
            </a:r>
            <a:endParaRPr lang="pt-BR" sz="2800" dirty="0">
              <a:solidFill>
                <a:schemeClr val="tx2"/>
              </a:solidFill>
            </a:endParaRPr>
          </a:p>
        </p:txBody>
      </p:sp>
      <p:sp>
        <p:nvSpPr>
          <p:cNvPr id="21" name="Espaço Reservado para Conteúdo 20"/>
          <p:cNvSpPr>
            <a:spLocks noGrp="1"/>
          </p:cNvSpPr>
          <p:nvPr>
            <p:ph sz="half" idx="2"/>
          </p:nvPr>
        </p:nvSpPr>
        <p:spPr>
          <a:xfrm>
            <a:off x="609600" y="1314451"/>
            <a:ext cx="3600000" cy="43529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1400" dirty="0" smtClean="0"/>
              <a:t>O Brasil </a:t>
            </a:r>
            <a:r>
              <a:rPr lang="pt-BR" sz="1400" dirty="0"/>
              <a:t>precisa empreender </a:t>
            </a:r>
            <a:r>
              <a:rPr lang="pt-BR" sz="1400" b="1" dirty="0" smtClean="0"/>
              <a:t>mais esforços </a:t>
            </a:r>
            <a:r>
              <a:rPr lang="pt-BR" sz="1400" dirty="0"/>
              <a:t>para criar uma infraestrutura resiliente e uma </a:t>
            </a:r>
            <a:r>
              <a:rPr lang="pt-BR" sz="1400" dirty="0" smtClean="0"/>
              <a:t>gestão pública </a:t>
            </a:r>
            <a:r>
              <a:rPr lang="pt-BR" sz="1400" dirty="0"/>
              <a:t>integrada </a:t>
            </a:r>
            <a:r>
              <a:rPr lang="pt-BR" sz="1400" dirty="0" smtClean="0"/>
              <a:t>para </a:t>
            </a:r>
            <a:r>
              <a:rPr lang="pt-BR" sz="1400" dirty="0"/>
              <a:t>garantir segurança </a:t>
            </a:r>
            <a:r>
              <a:rPr lang="pt-BR" sz="1400" dirty="0" smtClean="0"/>
              <a:t>hídrica.</a:t>
            </a:r>
            <a:endParaRPr lang="pt-BR" sz="1400" dirty="0"/>
          </a:p>
          <a:p>
            <a:pPr marL="0" indent="0">
              <a:buNone/>
            </a:pPr>
            <a:r>
              <a:rPr lang="pt-BR" sz="1400" dirty="0"/>
              <a:t> </a:t>
            </a:r>
            <a:endParaRPr lang="pt-BR" sz="1400" dirty="0" smtClean="0"/>
          </a:p>
          <a:p>
            <a:pPr marL="0" indent="0">
              <a:buNone/>
            </a:pPr>
            <a:r>
              <a:rPr lang="pt-BR" sz="1400" dirty="0" smtClean="0"/>
              <a:t>Algumas soluções: </a:t>
            </a:r>
          </a:p>
          <a:p>
            <a:pPr marL="0" indent="0">
              <a:buNone/>
            </a:pPr>
            <a:endParaRPr lang="pt-BR" sz="1400" dirty="0" smtClean="0"/>
          </a:p>
          <a:p>
            <a:pPr marL="393750" indent="-285750"/>
            <a:r>
              <a:rPr lang="pt-BR" sz="1400" dirty="0" smtClean="0"/>
              <a:t>	Ampliar consumo consciente; </a:t>
            </a:r>
          </a:p>
          <a:p>
            <a:pPr marL="393750" indent="-285750"/>
            <a:r>
              <a:rPr lang="pt-BR" sz="1400" dirty="0" smtClean="0"/>
              <a:t>	Investimento em preservação e 	despoluição de recursos hídricos; </a:t>
            </a:r>
          </a:p>
          <a:p>
            <a:pPr marL="393750" indent="-285750"/>
            <a:r>
              <a:rPr lang="pt-BR" sz="1400" b="1" dirty="0" smtClean="0"/>
              <a:t>	Universalização do saneamento básico</a:t>
            </a:r>
            <a:r>
              <a:rPr lang="pt-BR" sz="1400" dirty="0" smtClean="0"/>
              <a:t>;</a:t>
            </a:r>
          </a:p>
          <a:p>
            <a:pPr marL="393750" indent="-285750"/>
            <a:r>
              <a:rPr lang="pt-BR" sz="1400" dirty="0" smtClean="0"/>
              <a:t>	Planejamento e investimento em 	barragens.</a:t>
            </a:r>
          </a:p>
          <a:p>
            <a:pPr marL="393750" indent="-285750"/>
            <a:r>
              <a:rPr lang="pt-BR" sz="1400" dirty="0" smtClean="0"/>
              <a:t>  Adoção de tecnologias.</a:t>
            </a:r>
            <a:endParaRPr lang="pt-BR" sz="1400" dirty="0"/>
          </a:p>
        </p:txBody>
      </p:sp>
      <p:sp>
        <p:nvSpPr>
          <p:cNvPr id="11" name="Espaço Reservado para Conteúdo 6"/>
          <p:cNvSpPr txBox="1">
            <a:spLocks/>
          </p:cNvSpPr>
          <p:nvPr/>
        </p:nvSpPr>
        <p:spPr>
          <a:xfrm>
            <a:off x="750724" y="1175657"/>
            <a:ext cx="8245554" cy="449171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600"/>
              </a:spcAft>
            </a:pPr>
            <a:endParaRPr lang="pt-BR" sz="1400" dirty="0">
              <a:solidFill>
                <a:schemeClr val="bg2">
                  <a:lumMod val="25000"/>
                </a:schemeClr>
              </a:solidFill>
            </a:endParaRPr>
          </a:p>
        </p:txBody>
      </p:sp>
      <p:cxnSp>
        <p:nvCxnSpPr>
          <p:cNvPr id="6" name="Conector reto 5"/>
          <p:cNvCxnSpPr/>
          <p:nvPr/>
        </p:nvCxnSpPr>
        <p:spPr>
          <a:xfrm>
            <a:off x="552450" y="942975"/>
            <a:ext cx="7948528" cy="0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Espaço Reservado para Conteúdo 2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8258" y="1472115"/>
            <a:ext cx="2780357" cy="3600000"/>
          </a:xfrm>
        </p:spPr>
      </p:pic>
    </p:spTree>
    <p:extLst>
      <p:ext uri="{BB962C8B-B14F-4D97-AF65-F5344CB8AC3E}">
        <p14:creationId xmlns:p14="http://schemas.microsoft.com/office/powerpoint/2010/main" val="3598269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449943" y="274638"/>
            <a:ext cx="8046057" cy="668337"/>
          </a:xfrm>
        </p:spPr>
        <p:txBody>
          <a:bodyPr>
            <a:normAutofit/>
          </a:bodyPr>
          <a:lstStyle/>
          <a:p>
            <a:pPr algn="l"/>
            <a:r>
              <a:rPr lang="pt-BR" sz="2800" b="1" dirty="0" smtClean="0">
                <a:solidFill>
                  <a:schemeClr val="tx2"/>
                </a:solidFill>
              </a:rPr>
              <a:t>A Abdib e o Fórum Mundial da Água</a:t>
            </a:r>
            <a:endParaRPr lang="pt-BR" sz="2800" dirty="0">
              <a:solidFill>
                <a:schemeClr val="tx2"/>
              </a:solidFill>
            </a:endParaRPr>
          </a:p>
        </p:txBody>
      </p:sp>
      <p:sp>
        <p:nvSpPr>
          <p:cNvPr id="21" name="Espaço Reservado para Conteúdo 20"/>
          <p:cNvSpPr>
            <a:spLocks noGrp="1"/>
          </p:cNvSpPr>
          <p:nvPr>
            <p:ph sz="half" idx="2"/>
          </p:nvPr>
        </p:nvSpPr>
        <p:spPr>
          <a:xfrm>
            <a:off x="609600" y="1314451"/>
            <a:ext cx="3600000" cy="4352924"/>
          </a:xfrm>
        </p:spPr>
        <p:txBody>
          <a:bodyPr>
            <a:normAutofit/>
          </a:bodyPr>
          <a:lstStyle/>
          <a:p>
            <a:r>
              <a:rPr lang="pt-BR" sz="1400" dirty="0" smtClean="0"/>
              <a:t>A </a:t>
            </a:r>
            <a:r>
              <a:rPr lang="pt-BR" sz="1400" dirty="0"/>
              <a:t>Abdib integra a organização da 8ª edição do Fórum Mundial da Água, que será realizado em Brasília, Distrito Federal, entre 18 e 23 de março de 2018. </a:t>
            </a:r>
          </a:p>
          <a:p>
            <a:endParaRPr lang="pt-BR" sz="1400" dirty="0"/>
          </a:p>
          <a:p>
            <a:r>
              <a:rPr lang="pt-BR" sz="1400" dirty="0" smtClean="0"/>
              <a:t>O </a:t>
            </a:r>
            <a:r>
              <a:rPr lang="pt-BR" sz="1400" dirty="0"/>
              <a:t>objetivo é difundir informações, engajar agentes públicos e privados e promover soluções na gestão eficiente e no uso compartilhado e sustentável dos recursos hídricos.</a:t>
            </a:r>
          </a:p>
          <a:p>
            <a:pPr marL="0" indent="0">
              <a:buNone/>
            </a:pPr>
            <a:endParaRPr lang="pt-BR" sz="1400" dirty="0"/>
          </a:p>
          <a:p>
            <a:r>
              <a:rPr lang="pt-BR" sz="1400" dirty="0"/>
              <a:t>Em um setor dependente da tomada de decisão de múltiplos agentes com saberes diferentes, o evento é idealizado para articular todos os segmentos para deixar um legado de conscientização e de boas iniciativas a respeito da gestão adequada dos recursos hídricos. </a:t>
            </a:r>
          </a:p>
        </p:txBody>
      </p:sp>
      <p:sp>
        <p:nvSpPr>
          <p:cNvPr id="11" name="Espaço Reservado para Conteúdo 6"/>
          <p:cNvSpPr txBox="1">
            <a:spLocks/>
          </p:cNvSpPr>
          <p:nvPr/>
        </p:nvSpPr>
        <p:spPr>
          <a:xfrm>
            <a:off x="750724" y="1175657"/>
            <a:ext cx="8245554" cy="449171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600"/>
              </a:spcAft>
            </a:pPr>
            <a:endParaRPr lang="pt-BR" sz="1400" dirty="0">
              <a:solidFill>
                <a:schemeClr val="bg2">
                  <a:lumMod val="25000"/>
                </a:schemeClr>
              </a:solidFill>
            </a:endParaRPr>
          </a:p>
        </p:txBody>
      </p:sp>
      <p:cxnSp>
        <p:nvCxnSpPr>
          <p:cNvPr id="6" name="Conector reto 5"/>
          <p:cNvCxnSpPr/>
          <p:nvPr/>
        </p:nvCxnSpPr>
        <p:spPr>
          <a:xfrm>
            <a:off x="552450" y="942975"/>
            <a:ext cx="7948528" cy="0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Espaço Reservado para Conteúdo 3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996" y="1256099"/>
            <a:ext cx="3410011" cy="4248000"/>
          </a:xfrm>
        </p:spPr>
      </p:pic>
      <p:sp>
        <p:nvSpPr>
          <p:cNvPr id="8" name="CaixaDeTexto 7"/>
          <p:cNvSpPr txBox="1"/>
          <p:nvPr/>
        </p:nvSpPr>
        <p:spPr>
          <a:xfrm>
            <a:off x="5058744" y="5645151"/>
            <a:ext cx="343126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Fonte: Comitê Organizador Nacional. Março 2018. Montagem das instalações do fórum.</a:t>
            </a:r>
            <a:endParaRPr lang="pt-BR" sz="1050" b="1" dirty="0"/>
          </a:p>
        </p:txBody>
      </p:sp>
    </p:spTree>
    <p:extLst>
      <p:ext uri="{BB962C8B-B14F-4D97-AF65-F5344CB8AC3E}">
        <p14:creationId xmlns:p14="http://schemas.microsoft.com/office/powerpoint/2010/main" val="3239660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449943" y="274638"/>
            <a:ext cx="8046057" cy="668337"/>
          </a:xfrm>
        </p:spPr>
        <p:txBody>
          <a:bodyPr>
            <a:normAutofit/>
          </a:bodyPr>
          <a:lstStyle/>
          <a:p>
            <a:pPr algn="l"/>
            <a:r>
              <a:rPr lang="pt-BR" sz="2800" b="1" dirty="0" smtClean="0">
                <a:solidFill>
                  <a:schemeClr val="tx2"/>
                </a:solidFill>
              </a:rPr>
              <a:t>A Abdib e o Conselho Mundial da Água</a:t>
            </a:r>
            <a:endParaRPr lang="pt-BR" sz="2800" dirty="0">
              <a:solidFill>
                <a:schemeClr val="tx2"/>
              </a:solidFill>
            </a:endParaRPr>
          </a:p>
        </p:txBody>
      </p:sp>
      <p:sp>
        <p:nvSpPr>
          <p:cNvPr id="21" name="Espaço Reservado para Conteúdo 20"/>
          <p:cNvSpPr>
            <a:spLocks noGrp="1"/>
          </p:cNvSpPr>
          <p:nvPr>
            <p:ph sz="half" idx="2"/>
          </p:nvPr>
        </p:nvSpPr>
        <p:spPr>
          <a:xfrm>
            <a:off x="609600" y="1314451"/>
            <a:ext cx="3600000" cy="4352924"/>
          </a:xfrm>
        </p:spPr>
        <p:txBody>
          <a:bodyPr>
            <a:normAutofit fontScale="92500" lnSpcReduction="10000"/>
          </a:bodyPr>
          <a:lstStyle/>
          <a:p>
            <a:r>
              <a:rPr lang="pt-BR" sz="1400" dirty="0"/>
              <a:t>A Abdib tem assento no </a:t>
            </a:r>
            <a:r>
              <a:rPr lang="pt-BR" sz="1400" i="1" dirty="0" err="1"/>
              <a:t>Board</a:t>
            </a:r>
            <a:r>
              <a:rPr lang="pt-BR" sz="1400" i="1" dirty="0"/>
              <a:t> </a:t>
            </a:r>
            <a:r>
              <a:rPr lang="pt-BR" sz="1400" i="1" dirty="0" err="1"/>
              <a:t>of</a:t>
            </a:r>
            <a:r>
              <a:rPr lang="pt-BR" sz="1400" i="1" dirty="0"/>
              <a:t> </a:t>
            </a:r>
            <a:r>
              <a:rPr lang="pt-BR" sz="1400" i="1" dirty="0" err="1"/>
              <a:t>Governors</a:t>
            </a:r>
            <a:r>
              <a:rPr lang="pt-BR" sz="1400" dirty="0"/>
              <a:t> do Conselho Mundial da Água, que conta com 36 integrantes, quatro deles brasileiros – Agência Nacional de Águas (ANA), Abdib, Universidade de São Paulo (SUSP) e </a:t>
            </a:r>
            <a:r>
              <a:rPr lang="pt-BR" sz="1400" dirty="0" err="1"/>
              <a:t>Rebob</a:t>
            </a:r>
            <a:r>
              <a:rPr lang="pt-BR" sz="1400" dirty="0"/>
              <a:t> - representando poder público, iniciativa privada, setor acadêmico e organizações não-governamentais do mundo todo. </a:t>
            </a:r>
          </a:p>
          <a:p>
            <a:endParaRPr lang="pt-BR" sz="1400" dirty="0" smtClean="0"/>
          </a:p>
          <a:p>
            <a:r>
              <a:rPr lang="pt-BR" sz="1400" dirty="0" smtClean="0"/>
              <a:t>A </a:t>
            </a:r>
            <a:r>
              <a:rPr lang="pt-BR" sz="1400" dirty="0"/>
              <a:t>Abdib é integrante do Conselho Mundial da Água há aproximadamente dez anos. A associação participou ativamente das duas últimas edições do Fórum Mundial da Água – em Marselha, na França, em 2012 e em </a:t>
            </a:r>
            <a:r>
              <a:rPr lang="pt-BR" sz="1400" dirty="0" err="1"/>
              <a:t>Daegu</a:t>
            </a:r>
            <a:r>
              <a:rPr lang="pt-BR" sz="1400" dirty="0"/>
              <a:t> e </a:t>
            </a:r>
            <a:r>
              <a:rPr lang="pt-BR" sz="1400" dirty="0" err="1"/>
              <a:t>Gyeongju</a:t>
            </a:r>
            <a:r>
              <a:rPr lang="pt-BR" sz="1400" dirty="0"/>
              <a:t>, na Coreia do Sul, em 2015.</a:t>
            </a:r>
          </a:p>
          <a:p>
            <a:endParaRPr lang="pt-BR" sz="1400" dirty="0"/>
          </a:p>
          <a:p>
            <a:r>
              <a:rPr lang="pt-BR" sz="1400" dirty="0"/>
              <a:t>Para a edição brasileira, em 2018, a Abdib assumiu participação de destaque. Há executivos da associação na composição e nas atividades do </a:t>
            </a:r>
            <a:r>
              <a:rPr lang="pt-BR" sz="1400" dirty="0" err="1"/>
              <a:t>International</a:t>
            </a:r>
            <a:r>
              <a:rPr lang="pt-BR" sz="1400" dirty="0"/>
              <a:t> </a:t>
            </a:r>
            <a:r>
              <a:rPr lang="pt-BR" sz="1400" dirty="0" err="1"/>
              <a:t>Steering</a:t>
            </a:r>
            <a:r>
              <a:rPr lang="pt-BR" sz="1400" dirty="0"/>
              <a:t> </a:t>
            </a:r>
            <a:r>
              <a:rPr lang="pt-BR" sz="1400" dirty="0" err="1"/>
              <a:t>Committee</a:t>
            </a:r>
            <a:r>
              <a:rPr lang="pt-BR" sz="1400" dirty="0"/>
              <a:t> (ISC), o comitê diretivo global do fórum, e no Comitê Organizador Nacional. </a:t>
            </a:r>
          </a:p>
        </p:txBody>
      </p:sp>
      <p:sp>
        <p:nvSpPr>
          <p:cNvPr id="11" name="Espaço Reservado para Conteúdo 6"/>
          <p:cNvSpPr txBox="1">
            <a:spLocks/>
          </p:cNvSpPr>
          <p:nvPr/>
        </p:nvSpPr>
        <p:spPr>
          <a:xfrm>
            <a:off x="750724" y="1175657"/>
            <a:ext cx="8245554" cy="449171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600"/>
              </a:spcAft>
            </a:pPr>
            <a:endParaRPr lang="pt-BR" sz="1400" dirty="0">
              <a:solidFill>
                <a:schemeClr val="bg2">
                  <a:lumMod val="25000"/>
                </a:schemeClr>
              </a:solidFill>
            </a:endParaRPr>
          </a:p>
        </p:txBody>
      </p:sp>
      <p:cxnSp>
        <p:nvCxnSpPr>
          <p:cNvPr id="6" name="Conector reto 5"/>
          <p:cNvCxnSpPr/>
          <p:nvPr/>
        </p:nvCxnSpPr>
        <p:spPr>
          <a:xfrm>
            <a:off x="552450" y="942975"/>
            <a:ext cx="7948528" cy="0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Espaço Reservado para Conteúdo 2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549" y="1369158"/>
            <a:ext cx="3978727" cy="3951288"/>
          </a:xfrm>
        </p:spPr>
      </p:pic>
      <p:sp>
        <p:nvSpPr>
          <p:cNvPr id="8" name="CaixaDeTexto 7"/>
          <p:cNvSpPr txBox="1"/>
          <p:nvPr/>
        </p:nvSpPr>
        <p:spPr>
          <a:xfrm>
            <a:off x="4676549" y="5437402"/>
            <a:ext cx="343126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Fonte: Comitê Organizador Nacional. Novembro 2017. Demonstração visual da Vila Cidadã.</a:t>
            </a:r>
            <a:endParaRPr lang="pt-BR" sz="1050" b="1" dirty="0"/>
          </a:p>
        </p:txBody>
      </p:sp>
    </p:spTree>
    <p:extLst>
      <p:ext uri="{BB962C8B-B14F-4D97-AF65-F5344CB8AC3E}">
        <p14:creationId xmlns:p14="http://schemas.microsoft.com/office/powerpoint/2010/main" val="190564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2794365" y="-4000"/>
            <a:ext cx="3410857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n>
                <a:solidFill>
                  <a:schemeClr val="tx2"/>
                </a:solidFill>
              </a:ln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932248" y="4822775"/>
            <a:ext cx="31350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chemeClr val="bg1"/>
                </a:solidFill>
              </a:rPr>
              <a:t>Praça Monteiro Lobato, 36 </a:t>
            </a:r>
          </a:p>
          <a:p>
            <a:r>
              <a:rPr lang="pt-BR" sz="1600" b="1" dirty="0" smtClean="0">
                <a:solidFill>
                  <a:schemeClr val="bg1"/>
                </a:solidFill>
              </a:rPr>
              <a:t>Butantã – São Paulo</a:t>
            </a:r>
          </a:p>
          <a:p>
            <a:r>
              <a:rPr lang="pt-BR" sz="1600" b="1" dirty="0" smtClean="0">
                <a:solidFill>
                  <a:schemeClr val="bg1"/>
                </a:solidFill>
              </a:rPr>
              <a:t>CEP 05506-030</a:t>
            </a:r>
          </a:p>
          <a:p>
            <a:r>
              <a:rPr lang="pt-BR" sz="1600" dirty="0" smtClean="0">
                <a:solidFill>
                  <a:schemeClr val="bg1"/>
                </a:solidFill>
              </a:rPr>
              <a:t>Telefone: (11) 3094-1950</a:t>
            </a:r>
          </a:p>
          <a:p>
            <a:r>
              <a:rPr lang="pt-BR" sz="1600" dirty="0" smtClean="0">
                <a:solidFill>
                  <a:schemeClr val="bg1"/>
                </a:solidFill>
              </a:rPr>
              <a:t>abdib@abdib.org.br</a:t>
            </a:r>
            <a:endParaRPr lang="pt-BR" sz="1400" dirty="0">
              <a:solidFill>
                <a:schemeClr val="bg1"/>
              </a:solidFill>
            </a:endParaRPr>
          </a:p>
        </p:txBody>
      </p:sp>
      <p:pic>
        <p:nvPicPr>
          <p:cNvPr id="7" name="Imagem 6" descr="Logo_ABDIB_padrao_transp_branco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6661" y="1127647"/>
            <a:ext cx="1600222" cy="1342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355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449943" y="274638"/>
            <a:ext cx="8046057" cy="668337"/>
          </a:xfrm>
        </p:spPr>
        <p:txBody>
          <a:bodyPr>
            <a:normAutofit/>
          </a:bodyPr>
          <a:lstStyle/>
          <a:p>
            <a:pPr algn="l"/>
            <a:r>
              <a:rPr lang="pt-BR" sz="2800" b="1" dirty="0">
                <a:solidFill>
                  <a:schemeClr val="tx2"/>
                </a:solidFill>
              </a:rPr>
              <a:t> </a:t>
            </a:r>
            <a:r>
              <a:rPr lang="pt-BR" sz="2800" b="1" dirty="0" smtClean="0">
                <a:solidFill>
                  <a:schemeClr val="tx2"/>
                </a:solidFill>
              </a:rPr>
              <a:t>Quem somos</a:t>
            </a:r>
            <a:endParaRPr lang="pt-BR" sz="2800" b="1" dirty="0">
              <a:solidFill>
                <a:schemeClr val="tx2"/>
              </a:solidFill>
            </a:endParaRPr>
          </a:p>
        </p:txBody>
      </p:sp>
      <p:sp>
        <p:nvSpPr>
          <p:cNvPr id="21" name="Espaço Reservado para Conteúdo 20"/>
          <p:cNvSpPr>
            <a:spLocks noGrp="1"/>
          </p:cNvSpPr>
          <p:nvPr>
            <p:ph sz="half" idx="2"/>
          </p:nvPr>
        </p:nvSpPr>
        <p:spPr>
          <a:xfrm>
            <a:off x="609600" y="1314451"/>
            <a:ext cx="3600000" cy="4352924"/>
          </a:xfrm>
        </p:spPr>
        <p:txBody>
          <a:bodyPr>
            <a:normAutofit/>
          </a:bodyPr>
          <a:lstStyle/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pt-BR" sz="1400" dirty="0">
                <a:solidFill>
                  <a:schemeClr val="bg2">
                    <a:lumMod val="25000"/>
                  </a:schemeClr>
                </a:solidFill>
              </a:rPr>
              <a:t>Entidade privada, sem fins lucrativos.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pt-BR" sz="1400" dirty="0">
                <a:solidFill>
                  <a:schemeClr val="bg2">
                    <a:lumMod val="25000"/>
                  </a:schemeClr>
                </a:solidFill>
              </a:rPr>
              <a:t>Fundada em 1955 para </a:t>
            </a:r>
            <a:r>
              <a:rPr lang="pt-BR" sz="1400" dirty="0" smtClean="0">
                <a:solidFill>
                  <a:schemeClr val="bg2">
                    <a:lumMod val="25000"/>
                  </a:schemeClr>
                </a:solidFill>
              </a:rPr>
              <a:t>apoiar o </a:t>
            </a:r>
            <a:r>
              <a:rPr lang="pt-BR" sz="1400" dirty="0">
                <a:solidFill>
                  <a:schemeClr val="bg2">
                    <a:lumMod val="25000"/>
                  </a:schemeClr>
                </a:solidFill>
              </a:rPr>
              <a:t>desenvolvimento da infraestrutura e das indústrias de base no Brasil. 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pt-BR" sz="1400" dirty="0">
                <a:solidFill>
                  <a:schemeClr val="bg2">
                    <a:lumMod val="25000"/>
                  </a:schemeClr>
                </a:solidFill>
              </a:rPr>
              <a:t>Cerca de </a:t>
            </a:r>
            <a:r>
              <a:rPr lang="pt-BR" sz="1400" dirty="0" smtClean="0">
                <a:solidFill>
                  <a:schemeClr val="bg2">
                    <a:lumMod val="25000"/>
                  </a:schemeClr>
                </a:solidFill>
              </a:rPr>
              <a:t>cem empresas </a:t>
            </a:r>
            <a:r>
              <a:rPr lang="pt-BR" sz="1400" dirty="0">
                <a:solidFill>
                  <a:schemeClr val="bg2">
                    <a:lumMod val="25000"/>
                  </a:schemeClr>
                </a:solidFill>
              </a:rPr>
              <a:t>associadas, entre públicas e privadas</a:t>
            </a:r>
            <a:r>
              <a:rPr lang="pt-BR" sz="1400" dirty="0" smtClean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pt-BR" sz="1400" dirty="0" smtClean="0">
                <a:solidFill>
                  <a:schemeClr val="bg2">
                    <a:lumMod val="25000"/>
                  </a:schemeClr>
                </a:solidFill>
              </a:rPr>
              <a:t>Concessionárias de serviços públicos, construtoras, fabricantes de máquinas e equipamentos pesados, fundos de investimentos, instituições financeiras, escritórios de advocacia, seguradoras, consultorias e serviços de engenharia, entre outros.</a:t>
            </a:r>
            <a:endParaRPr lang="pt-BR" sz="1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1" name="Espaço Reservado para Conteúdo 6"/>
          <p:cNvSpPr txBox="1">
            <a:spLocks/>
          </p:cNvSpPr>
          <p:nvPr/>
        </p:nvSpPr>
        <p:spPr>
          <a:xfrm>
            <a:off x="750724" y="1175657"/>
            <a:ext cx="8245554" cy="449171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600"/>
              </a:spcAft>
            </a:pPr>
            <a:endParaRPr lang="pt-BR" sz="1400" dirty="0">
              <a:solidFill>
                <a:schemeClr val="bg2">
                  <a:lumMod val="25000"/>
                </a:schemeClr>
              </a:solidFill>
            </a:endParaRPr>
          </a:p>
        </p:txBody>
      </p:sp>
      <p:cxnSp>
        <p:nvCxnSpPr>
          <p:cNvPr id="6" name="Conector reto 5"/>
          <p:cNvCxnSpPr/>
          <p:nvPr/>
        </p:nvCxnSpPr>
        <p:spPr>
          <a:xfrm>
            <a:off x="552450" y="942975"/>
            <a:ext cx="7948528" cy="0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Espaço Reservado para Conteúdo 4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5914" y="1431654"/>
            <a:ext cx="4041775" cy="3089545"/>
          </a:xfrm>
        </p:spPr>
      </p:pic>
    </p:spTree>
    <p:extLst>
      <p:ext uri="{BB962C8B-B14F-4D97-AF65-F5344CB8AC3E}">
        <p14:creationId xmlns:p14="http://schemas.microsoft.com/office/powerpoint/2010/main" val="141410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449943" y="274638"/>
            <a:ext cx="8046057" cy="668337"/>
          </a:xfrm>
        </p:spPr>
        <p:txBody>
          <a:bodyPr>
            <a:normAutofit/>
          </a:bodyPr>
          <a:lstStyle/>
          <a:p>
            <a:pPr algn="l"/>
            <a:r>
              <a:rPr lang="pt-BR" sz="2800" b="1" dirty="0" smtClean="0">
                <a:solidFill>
                  <a:schemeClr val="tx2"/>
                </a:solidFill>
              </a:rPr>
              <a:t> Missão</a:t>
            </a:r>
            <a:endParaRPr lang="pt-BR" sz="2800" b="1" dirty="0">
              <a:solidFill>
                <a:schemeClr val="tx2"/>
              </a:solidFill>
            </a:endParaRPr>
          </a:p>
        </p:txBody>
      </p:sp>
      <p:sp>
        <p:nvSpPr>
          <p:cNvPr id="21" name="Espaço Reservado para Conteúdo 20"/>
          <p:cNvSpPr>
            <a:spLocks noGrp="1"/>
          </p:cNvSpPr>
          <p:nvPr>
            <p:ph sz="half" idx="2"/>
          </p:nvPr>
        </p:nvSpPr>
        <p:spPr>
          <a:xfrm>
            <a:off x="552450" y="1257501"/>
            <a:ext cx="3600000" cy="4320000"/>
          </a:xfrm>
        </p:spPr>
        <p:txBody>
          <a:bodyPr>
            <a:normAutofit/>
          </a:bodyPr>
          <a:lstStyle/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pt-BR" sz="1400" dirty="0">
                <a:solidFill>
                  <a:schemeClr val="bg2">
                    <a:lumMod val="25000"/>
                  </a:schemeClr>
                </a:solidFill>
              </a:rPr>
              <a:t>Contribuir para o crescimento econômico e o desenvolvimento social do Brasil por meio da expansão dos investimentos em infraestrutura e indústrias de base.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pt-BR" sz="1400" dirty="0">
                <a:solidFill>
                  <a:schemeClr val="bg2">
                    <a:lumMod val="25000"/>
                  </a:schemeClr>
                </a:solidFill>
              </a:rPr>
              <a:t>Fortalecer a competitividade das empresas de bens e serviços para infraestrutura e indústrias de base.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pt-BR" sz="1400" dirty="0" smtClean="0">
                <a:solidFill>
                  <a:schemeClr val="bg2">
                    <a:lumMod val="25000"/>
                  </a:schemeClr>
                </a:solidFill>
              </a:rPr>
              <a:t>Colaborar de forma decisiva com agentes </a:t>
            </a:r>
            <a:r>
              <a:rPr lang="pt-BR" sz="1400" dirty="0">
                <a:solidFill>
                  <a:schemeClr val="bg2">
                    <a:lumMod val="25000"/>
                  </a:schemeClr>
                </a:solidFill>
              </a:rPr>
              <a:t>públicos e privados na busca de soluções consistentes </a:t>
            </a:r>
            <a:r>
              <a:rPr lang="pt-BR" sz="1400" dirty="0" smtClean="0">
                <a:solidFill>
                  <a:schemeClr val="bg2">
                    <a:lumMod val="25000"/>
                  </a:schemeClr>
                </a:solidFill>
              </a:rPr>
              <a:t>para viabilizar investimentos.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pt-BR" sz="1400" dirty="0" smtClean="0">
                <a:solidFill>
                  <a:schemeClr val="bg2">
                    <a:lumMod val="25000"/>
                  </a:schemeClr>
                </a:solidFill>
              </a:rPr>
              <a:t>Ampliar a participação das empresas brasileiras no mercado global de infraestrutura.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552450" y="942975"/>
            <a:ext cx="7948528" cy="0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Espaço Reservado para Conteúdo 20"/>
          <p:cNvSpPr txBox="1">
            <a:spLocks/>
          </p:cNvSpPr>
          <p:nvPr/>
        </p:nvSpPr>
        <p:spPr>
          <a:xfrm>
            <a:off x="4876800" y="1241881"/>
            <a:ext cx="3600000" cy="432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1200"/>
              </a:spcBef>
              <a:spcAft>
                <a:spcPts val="600"/>
              </a:spcAft>
              <a:buNone/>
            </a:pPr>
            <a:endParaRPr lang="pt-B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5396" y="1296307"/>
            <a:ext cx="359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58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449943" y="274638"/>
            <a:ext cx="8046057" cy="668337"/>
          </a:xfrm>
        </p:spPr>
        <p:txBody>
          <a:bodyPr>
            <a:normAutofit/>
          </a:bodyPr>
          <a:lstStyle/>
          <a:p>
            <a:pPr algn="l"/>
            <a:r>
              <a:rPr lang="pt-BR" sz="2800" b="1" dirty="0" smtClean="0">
                <a:solidFill>
                  <a:schemeClr val="tx2"/>
                </a:solidFill>
              </a:rPr>
              <a:t> Valores</a:t>
            </a:r>
            <a:endParaRPr lang="pt-BR" sz="2800" b="1" dirty="0">
              <a:solidFill>
                <a:schemeClr val="tx2"/>
              </a:solidFill>
            </a:endParaRPr>
          </a:p>
        </p:txBody>
      </p:sp>
      <p:sp>
        <p:nvSpPr>
          <p:cNvPr id="21" name="Espaço Reservado para Conteúdo 20"/>
          <p:cNvSpPr>
            <a:spLocks noGrp="1"/>
          </p:cNvSpPr>
          <p:nvPr>
            <p:ph sz="half" idx="2"/>
          </p:nvPr>
        </p:nvSpPr>
        <p:spPr>
          <a:xfrm>
            <a:off x="552450" y="1238251"/>
            <a:ext cx="3600000" cy="4320000"/>
          </a:xfrm>
        </p:spPr>
        <p:txBody>
          <a:bodyPr>
            <a:normAutofit/>
          </a:bodyPr>
          <a:lstStyle/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pt-BR" sz="1400" dirty="0">
                <a:solidFill>
                  <a:schemeClr val="bg2">
                    <a:lumMod val="25000"/>
                  </a:schemeClr>
                </a:solidFill>
              </a:rPr>
              <a:t>Atuar de forma </a:t>
            </a:r>
            <a:r>
              <a:rPr lang="pt-BR" sz="1400" b="1" dirty="0"/>
              <a:t>ética</a:t>
            </a:r>
            <a:r>
              <a:rPr lang="pt-BR" sz="1400" dirty="0"/>
              <a:t> </a:t>
            </a:r>
            <a:r>
              <a:rPr lang="pt-BR" sz="1400" dirty="0">
                <a:solidFill>
                  <a:schemeClr val="bg2">
                    <a:lumMod val="25000"/>
                  </a:schemeClr>
                </a:solidFill>
              </a:rPr>
              <a:t>no relacionamento com públicos internos e externos.</a:t>
            </a: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pt-BR" sz="1400" dirty="0">
                <a:solidFill>
                  <a:schemeClr val="bg2">
                    <a:lumMod val="25000"/>
                  </a:schemeClr>
                </a:solidFill>
              </a:rPr>
              <a:t>Ser </a:t>
            </a:r>
            <a:r>
              <a:rPr lang="pt-BR" sz="1400" b="1" dirty="0"/>
              <a:t>transparente</a:t>
            </a:r>
            <a:r>
              <a:rPr lang="pt-BR" sz="1400" dirty="0">
                <a:solidFill>
                  <a:schemeClr val="bg2">
                    <a:lumMod val="25000"/>
                  </a:schemeClr>
                </a:solidFill>
              </a:rPr>
              <a:t>, disseminar informações aos associados de forma equânime e informar a sociedade sobre ações e objetivos da associação.</a:t>
            </a: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pt-BR" sz="1400" dirty="0">
                <a:solidFill>
                  <a:schemeClr val="bg2">
                    <a:lumMod val="25000"/>
                  </a:schemeClr>
                </a:solidFill>
              </a:rPr>
              <a:t>Atender </a:t>
            </a:r>
            <a:r>
              <a:rPr lang="pt-BR" sz="1400" dirty="0" smtClean="0">
                <a:solidFill>
                  <a:schemeClr val="bg2">
                    <a:lumMod val="25000"/>
                  </a:schemeClr>
                </a:solidFill>
              </a:rPr>
              <a:t>às </a:t>
            </a:r>
            <a:r>
              <a:rPr lang="pt-BR" sz="1400" dirty="0">
                <a:solidFill>
                  <a:schemeClr val="bg2">
                    <a:lumMod val="25000"/>
                  </a:schemeClr>
                </a:solidFill>
              </a:rPr>
              <a:t>expectativas das empresas associadas com </a:t>
            </a:r>
            <a:r>
              <a:rPr lang="pt-BR" sz="1400" b="1" dirty="0"/>
              <a:t>senso crítico</a:t>
            </a:r>
            <a:r>
              <a:rPr lang="pt-BR" sz="14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pt-BR" sz="1400" b="1" dirty="0"/>
              <a:t>responsabilidade</a:t>
            </a:r>
            <a:r>
              <a:rPr lang="pt-BR" sz="1400" dirty="0">
                <a:solidFill>
                  <a:schemeClr val="bg2">
                    <a:lumMod val="25000"/>
                  </a:schemeClr>
                </a:solidFill>
              </a:rPr>
              <a:t> e em concordância com as normas e leis.</a:t>
            </a: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pt-BR" sz="1400" dirty="0">
                <a:solidFill>
                  <a:schemeClr val="bg2">
                    <a:lumMod val="25000"/>
                  </a:schemeClr>
                </a:solidFill>
              </a:rPr>
              <a:t>Trabalhar com </a:t>
            </a:r>
            <a:r>
              <a:rPr lang="pt-BR" sz="1400" b="1" dirty="0"/>
              <a:t>agilidade</a:t>
            </a:r>
            <a:r>
              <a:rPr lang="pt-BR" sz="1400" dirty="0">
                <a:solidFill>
                  <a:schemeClr val="bg2">
                    <a:lumMod val="25000"/>
                  </a:schemeClr>
                </a:solidFill>
              </a:rPr>
              <a:t>, simplicidade e </a:t>
            </a:r>
            <a:r>
              <a:rPr lang="pt-BR" sz="1400" b="1" dirty="0"/>
              <a:t>objetividade</a:t>
            </a:r>
            <a:r>
              <a:rPr lang="pt-BR" sz="1400" dirty="0">
                <a:solidFill>
                  <a:schemeClr val="bg2">
                    <a:lumMod val="25000"/>
                  </a:schemeClr>
                </a:solidFill>
              </a:rPr>
              <a:t>, maximizando recursos técnicos e humanos </a:t>
            </a:r>
            <a:r>
              <a:rPr lang="pt-BR" sz="1400" dirty="0" smtClean="0">
                <a:solidFill>
                  <a:schemeClr val="bg2">
                    <a:lumMod val="25000"/>
                  </a:schemeClr>
                </a:solidFill>
              </a:rPr>
              <a:t>com </a:t>
            </a:r>
            <a:r>
              <a:rPr lang="pt-BR" sz="1400" b="1" dirty="0" smtClean="0"/>
              <a:t>inovação</a:t>
            </a:r>
            <a:r>
              <a:rPr lang="pt-BR" sz="1400" dirty="0" smtClean="0">
                <a:solidFill>
                  <a:schemeClr val="bg2">
                    <a:lumMod val="25000"/>
                  </a:schemeClr>
                </a:solidFill>
              </a:rPr>
              <a:t> e </a:t>
            </a:r>
            <a:r>
              <a:rPr lang="pt-BR" sz="1400" b="1" dirty="0" smtClean="0"/>
              <a:t>criatividade</a:t>
            </a:r>
            <a:r>
              <a:rPr lang="pt-BR" sz="1400" dirty="0" smtClean="0">
                <a:solidFill>
                  <a:schemeClr val="bg2">
                    <a:lumMod val="25000"/>
                  </a:schemeClr>
                </a:solidFill>
              </a:rPr>
              <a:t>.</a:t>
            </a:r>
            <a:endParaRPr lang="pt-BR" sz="1400" dirty="0">
              <a:solidFill>
                <a:schemeClr val="bg2">
                  <a:lumMod val="25000"/>
                </a:schemeClr>
              </a:solidFill>
            </a:endParaRPr>
          </a:p>
        </p:txBody>
      </p:sp>
      <p:cxnSp>
        <p:nvCxnSpPr>
          <p:cNvPr id="6" name="Conector reto 5"/>
          <p:cNvCxnSpPr/>
          <p:nvPr/>
        </p:nvCxnSpPr>
        <p:spPr>
          <a:xfrm>
            <a:off x="552450" y="942975"/>
            <a:ext cx="7948528" cy="0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Espaço Reservado para Conteúdo 20"/>
          <p:cNvSpPr txBox="1">
            <a:spLocks/>
          </p:cNvSpPr>
          <p:nvPr/>
        </p:nvSpPr>
        <p:spPr>
          <a:xfrm>
            <a:off x="4876800" y="1241881"/>
            <a:ext cx="3600000" cy="432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1200"/>
              </a:spcBef>
              <a:spcAft>
                <a:spcPts val="600"/>
              </a:spcAft>
              <a:buNone/>
            </a:pPr>
            <a:endParaRPr lang="pt-B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719" y="1276165"/>
            <a:ext cx="3910278" cy="3609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51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38800" cy="668337"/>
          </a:xfrm>
        </p:spPr>
        <p:txBody>
          <a:bodyPr>
            <a:normAutofit/>
          </a:bodyPr>
          <a:lstStyle/>
          <a:p>
            <a:pPr algn="l"/>
            <a:r>
              <a:rPr lang="pt-BR" sz="2800" b="1" dirty="0" smtClean="0">
                <a:solidFill>
                  <a:schemeClr val="tx2"/>
                </a:solidFill>
              </a:rPr>
              <a:t>Ética e conduta</a:t>
            </a:r>
            <a:endParaRPr lang="pt-BR" sz="2800" b="1" dirty="0">
              <a:solidFill>
                <a:schemeClr val="tx2"/>
              </a:solidFill>
            </a:endParaRPr>
          </a:p>
        </p:txBody>
      </p:sp>
      <p:sp>
        <p:nvSpPr>
          <p:cNvPr id="21" name="Espaço Reservado para Conteúdo 20"/>
          <p:cNvSpPr>
            <a:spLocks noGrp="1"/>
          </p:cNvSpPr>
          <p:nvPr>
            <p:ph sz="half" idx="2"/>
          </p:nvPr>
        </p:nvSpPr>
        <p:spPr>
          <a:xfrm>
            <a:off x="552449" y="1362075"/>
            <a:ext cx="3888000" cy="3971925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4000"/>
              </a:lnSpc>
              <a:spcBef>
                <a:spcPts val="264"/>
              </a:spcBef>
              <a:buNone/>
            </a:pPr>
            <a:r>
              <a:rPr lang="pt-BR" sz="1100" dirty="0" smtClean="0">
                <a:solidFill>
                  <a:schemeClr val="bg2">
                    <a:lumMod val="25000"/>
                  </a:schemeClr>
                </a:solidFill>
              </a:rPr>
              <a:t>A Abdib reforçou a estrutura de governança e instituiu um Código de Conduta e de Governança Interna cuja adesão das empresas </a:t>
            </a:r>
            <a:r>
              <a:rPr lang="pt-BR" sz="1100" dirty="0">
                <a:solidFill>
                  <a:schemeClr val="bg2">
                    <a:lumMod val="25000"/>
                  </a:schemeClr>
                </a:solidFill>
              </a:rPr>
              <a:t>associadas é </a:t>
            </a:r>
            <a:r>
              <a:rPr lang="pt-BR" sz="1100" dirty="0" smtClean="0">
                <a:solidFill>
                  <a:schemeClr val="bg2">
                    <a:lumMod val="25000"/>
                  </a:schemeClr>
                </a:solidFill>
              </a:rPr>
              <a:t>obrigatória. Ele </a:t>
            </a:r>
            <a:r>
              <a:rPr lang="pt-BR" sz="1100" dirty="0">
                <a:solidFill>
                  <a:schemeClr val="bg2">
                    <a:lumMod val="25000"/>
                  </a:schemeClr>
                </a:solidFill>
              </a:rPr>
              <a:t>surgiu por anseio das empresas associadas e da sociedade por um ambiente corporativo no qual os negócios sejam respaldados pelo cumprimento às leis, pela ética e pela integridade. Pode ser acessado em </a:t>
            </a:r>
            <a:r>
              <a:rPr lang="pt-BR" sz="1100" u="sng" dirty="0">
                <a:hlinkClick r:id="rId2"/>
              </a:rPr>
              <a:t>https://www.abdib.org.br/codigo-de-conduta-e-governanca-interna</a:t>
            </a:r>
            <a:r>
              <a:rPr lang="pt-BR" sz="1100" dirty="0" smtClean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  <a:p>
            <a:pPr marL="0" indent="0" algn="just">
              <a:lnSpc>
                <a:spcPct val="114000"/>
              </a:lnSpc>
              <a:spcBef>
                <a:spcPts val="264"/>
              </a:spcBef>
              <a:buNone/>
            </a:pPr>
            <a:endParaRPr lang="pt-BR" sz="1100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0" indent="0" algn="just">
              <a:lnSpc>
                <a:spcPct val="114000"/>
              </a:lnSpc>
              <a:spcBef>
                <a:spcPts val="264"/>
              </a:spcBef>
              <a:buNone/>
            </a:pPr>
            <a:r>
              <a:rPr lang="pt-BR" sz="1100" dirty="0" smtClean="0">
                <a:solidFill>
                  <a:schemeClr val="bg2">
                    <a:lumMod val="25000"/>
                  </a:schemeClr>
                </a:solidFill>
              </a:rPr>
              <a:t>Com isso, a </a:t>
            </a:r>
            <a:r>
              <a:rPr lang="pt-BR" sz="1100" dirty="0">
                <a:solidFill>
                  <a:schemeClr val="bg2">
                    <a:lumMod val="25000"/>
                  </a:schemeClr>
                </a:solidFill>
              </a:rPr>
              <a:t>Abdib </a:t>
            </a:r>
            <a:r>
              <a:rPr lang="pt-BR" sz="1100" dirty="0" smtClean="0">
                <a:solidFill>
                  <a:schemeClr val="bg2">
                    <a:lumMod val="25000"/>
                  </a:schemeClr>
                </a:solidFill>
              </a:rPr>
              <a:t>passou a </a:t>
            </a:r>
            <a:r>
              <a:rPr lang="pt-BR" sz="1100" dirty="0">
                <a:solidFill>
                  <a:schemeClr val="bg2">
                    <a:lumMod val="25000"/>
                  </a:schemeClr>
                </a:solidFill>
              </a:rPr>
              <a:t>atuar de forma mais incisiva na orientação, comunicação, treinamento e avaliação sobre normas e condutas éticas nos setores de infraestrutura, enfatizando conceitos e comportamentos que ratifiquem a integridade nos negócios, a defesa da concorrência e a livre iniciativa</a:t>
            </a:r>
            <a:r>
              <a:rPr lang="pt-BR" sz="1100" dirty="0" smtClean="0">
                <a:solidFill>
                  <a:schemeClr val="bg2">
                    <a:lumMod val="25000"/>
                  </a:schemeClr>
                </a:solidFill>
              </a:rPr>
              <a:t>.</a:t>
            </a:r>
            <a:endParaRPr lang="pt-BR" sz="11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 algn="just">
              <a:lnSpc>
                <a:spcPct val="114000"/>
              </a:lnSpc>
              <a:spcBef>
                <a:spcPts val="264"/>
              </a:spcBef>
              <a:buNone/>
            </a:pPr>
            <a:endParaRPr lang="pt-BR" sz="11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1" name="Espaço Reservado para Conteúdo 6"/>
          <p:cNvSpPr txBox="1">
            <a:spLocks/>
          </p:cNvSpPr>
          <p:nvPr/>
        </p:nvSpPr>
        <p:spPr>
          <a:xfrm>
            <a:off x="750724" y="1494971"/>
            <a:ext cx="8245554" cy="4771571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600"/>
              </a:spcAft>
            </a:pPr>
            <a:endParaRPr lang="pt-BR" sz="1400" dirty="0"/>
          </a:p>
        </p:txBody>
      </p:sp>
      <p:cxnSp>
        <p:nvCxnSpPr>
          <p:cNvPr id="6" name="Conector reto 5"/>
          <p:cNvCxnSpPr/>
          <p:nvPr/>
        </p:nvCxnSpPr>
        <p:spPr>
          <a:xfrm>
            <a:off x="552450" y="942975"/>
            <a:ext cx="7948528" cy="0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Imagem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200" y="1269240"/>
            <a:ext cx="3888000" cy="389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31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68337"/>
          </a:xfrm>
        </p:spPr>
        <p:txBody>
          <a:bodyPr>
            <a:normAutofit/>
          </a:bodyPr>
          <a:lstStyle/>
          <a:p>
            <a:pPr algn="l"/>
            <a:r>
              <a:rPr lang="pt-BR" sz="2800" b="1" dirty="0">
                <a:solidFill>
                  <a:schemeClr val="tx2"/>
                </a:solidFill>
              </a:rPr>
              <a:t>Estrutura de </a:t>
            </a:r>
            <a:r>
              <a:rPr lang="pt-BR" sz="2800" b="1" dirty="0" smtClean="0">
                <a:solidFill>
                  <a:schemeClr val="tx2"/>
                </a:solidFill>
              </a:rPr>
              <a:t>governança: comitês setoriais e matriciais</a:t>
            </a:r>
            <a:endParaRPr lang="pt-BR" sz="2800" b="1" dirty="0">
              <a:solidFill>
                <a:schemeClr val="tx2"/>
              </a:solidFill>
            </a:endParaRPr>
          </a:p>
        </p:txBody>
      </p:sp>
      <p:sp>
        <p:nvSpPr>
          <p:cNvPr id="11" name="Espaço Reservado para Conteúdo 6"/>
          <p:cNvSpPr txBox="1">
            <a:spLocks/>
          </p:cNvSpPr>
          <p:nvPr/>
        </p:nvSpPr>
        <p:spPr>
          <a:xfrm>
            <a:off x="750724" y="1494971"/>
            <a:ext cx="8245554" cy="4771571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600"/>
              </a:spcAft>
            </a:pPr>
            <a:endParaRPr lang="pt-BR" sz="1400" dirty="0"/>
          </a:p>
        </p:txBody>
      </p:sp>
      <p:cxnSp>
        <p:nvCxnSpPr>
          <p:cNvPr id="6" name="Conector reto 5"/>
          <p:cNvCxnSpPr/>
          <p:nvPr/>
        </p:nvCxnSpPr>
        <p:spPr>
          <a:xfrm>
            <a:off x="552450" y="942975"/>
            <a:ext cx="7948528" cy="0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4" name="Grupo 33"/>
          <p:cNvGrpSpPr/>
          <p:nvPr/>
        </p:nvGrpSpPr>
        <p:grpSpPr>
          <a:xfrm>
            <a:off x="576000" y="1233719"/>
            <a:ext cx="7992000" cy="756000"/>
            <a:chOff x="0" y="0"/>
            <a:chExt cx="7992000" cy="752078"/>
          </a:xfrm>
          <a:solidFill>
            <a:schemeClr val="accent1">
              <a:lumMod val="75000"/>
            </a:schemeClr>
          </a:solidFill>
        </p:grpSpPr>
        <p:sp>
          <p:nvSpPr>
            <p:cNvPr id="67" name="Retângulo de cantos arredondados 66"/>
            <p:cNvSpPr/>
            <p:nvPr/>
          </p:nvSpPr>
          <p:spPr>
            <a:xfrm>
              <a:off x="0" y="0"/>
              <a:ext cx="7992000" cy="752078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8" name="Retângulo 67"/>
            <p:cNvSpPr/>
            <p:nvPr/>
          </p:nvSpPr>
          <p:spPr>
            <a:xfrm>
              <a:off x="0" y="0"/>
              <a:ext cx="7991999" cy="75207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t" anchorCtr="0">
              <a:noAutofit/>
            </a:bodyPr>
            <a:lstStyle/>
            <a:p>
              <a:pPr lvl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sz="1400" kern="1200" dirty="0"/>
            </a:p>
            <a:p>
              <a:pPr marL="57150" lvl="1" indent="-57150" algn="l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pt-BR" sz="1100" kern="1200" dirty="0"/>
            </a:p>
            <a:p>
              <a:pPr marL="57150" lvl="1" indent="-57150" algn="l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pt-BR" sz="1100" kern="1200" dirty="0"/>
            </a:p>
          </p:txBody>
        </p:sp>
      </p:grpSp>
      <p:grpSp>
        <p:nvGrpSpPr>
          <p:cNvPr id="69" name="Grupo 68"/>
          <p:cNvGrpSpPr/>
          <p:nvPr/>
        </p:nvGrpSpPr>
        <p:grpSpPr>
          <a:xfrm>
            <a:off x="583260" y="2155361"/>
            <a:ext cx="7992000" cy="756000"/>
            <a:chOff x="0" y="0"/>
            <a:chExt cx="7992000" cy="752078"/>
          </a:xfrm>
          <a:solidFill>
            <a:schemeClr val="accent1">
              <a:lumMod val="75000"/>
            </a:schemeClr>
          </a:solidFill>
        </p:grpSpPr>
        <p:sp>
          <p:nvSpPr>
            <p:cNvPr id="70" name="Retângulo de cantos arredondados 69"/>
            <p:cNvSpPr/>
            <p:nvPr/>
          </p:nvSpPr>
          <p:spPr>
            <a:xfrm>
              <a:off x="0" y="0"/>
              <a:ext cx="7992000" cy="752078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1" name="Retângulo 70"/>
            <p:cNvSpPr/>
            <p:nvPr/>
          </p:nvSpPr>
          <p:spPr>
            <a:xfrm>
              <a:off x="0" y="0"/>
              <a:ext cx="7991999" cy="75207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t" anchorCtr="0">
              <a:noAutofit/>
            </a:bodyPr>
            <a:lstStyle/>
            <a:p>
              <a:pPr lvl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sz="1400" kern="1200" dirty="0"/>
            </a:p>
            <a:p>
              <a:pPr marL="57150" lvl="1" indent="-57150" algn="l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pt-BR" sz="1100" kern="1200" dirty="0"/>
            </a:p>
            <a:p>
              <a:pPr marL="57150" lvl="1" indent="-57150" algn="l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pt-BR" sz="1100" kern="1200" dirty="0"/>
            </a:p>
          </p:txBody>
        </p:sp>
      </p:grpSp>
      <p:grpSp>
        <p:nvGrpSpPr>
          <p:cNvPr id="84" name="Grupo 83"/>
          <p:cNvGrpSpPr/>
          <p:nvPr/>
        </p:nvGrpSpPr>
        <p:grpSpPr>
          <a:xfrm>
            <a:off x="583260" y="3084257"/>
            <a:ext cx="7992000" cy="756000"/>
            <a:chOff x="0" y="0"/>
            <a:chExt cx="7992000" cy="752078"/>
          </a:xfrm>
          <a:solidFill>
            <a:schemeClr val="accent1">
              <a:lumMod val="75000"/>
            </a:schemeClr>
          </a:solidFill>
        </p:grpSpPr>
        <p:sp>
          <p:nvSpPr>
            <p:cNvPr id="85" name="Retângulo de cantos arredondados 84"/>
            <p:cNvSpPr/>
            <p:nvPr/>
          </p:nvSpPr>
          <p:spPr>
            <a:xfrm>
              <a:off x="0" y="0"/>
              <a:ext cx="7992000" cy="752078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6" name="Retângulo 85"/>
            <p:cNvSpPr/>
            <p:nvPr/>
          </p:nvSpPr>
          <p:spPr>
            <a:xfrm>
              <a:off x="0" y="0"/>
              <a:ext cx="7991999" cy="75207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t" anchorCtr="0">
              <a:noAutofit/>
            </a:bodyPr>
            <a:lstStyle/>
            <a:p>
              <a:pPr lvl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sz="1400" kern="1200" dirty="0"/>
            </a:p>
            <a:p>
              <a:pPr marL="57150" lvl="1" indent="-57150" algn="l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pt-BR" sz="1100" kern="1200" dirty="0"/>
            </a:p>
            <a:p>
              <a:pPr marL="57150" lvl="1" indent="-57150" algn="l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pt-BR" sz="1100" kern="1200" dirty="0"/>
            </a:p>
          </p:txBody>
        </p:sp>
      </p:grpSp>
      <p:grpSp>
        <p:nvGrpSpPr>
          <p:cNvPr id="87" name="Grupo 86"/>
          <p:cNvGrpSpPr/>
          <p:nvPr/>
        </p:nvGrpSpPr>
        <p:grpSpPr>
          <a:xfrm>
            <a:off x="590520" y="4005899"/>
            <a:ext cx="7992000" cy="756000"/>
            <a:chOff x="0" y="0"/>
            <a:chExt cx="7992000" cy="752078"/>
          </a:xfrm>
          <a:solidFill>
            <a:schemeClr val="accent1">
              <a:lumMod val="75000"/>
            </a:schemeClr>
          </a:solidFill>
        </p:grpSpPr>
        <p:sp>
          <p:nvSpPr>
            <p:cNvPr id="88" name="Retângulo de cantos arredondados 87"/>
            <p:cNvSpPr/>
            <p:nvPr/>
          </p:nvSpPr>
          <p:spPr>
            <a:xfrm>
              <a:off x="0" y="0"/>
              <a:ext cx="7992000" cy="752078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9" name="Retângulo 88"/>
            <p:cNvSpPr/>
            <p:nvPr/>
          </p:nvSpPr>
          <p:spPr>
            <a:xfrm>
              <a:off x="0" y="0"/>
              <a:ext cx="7991999" cy="75207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t" anchorCtr="0">
              <a:noAutofit/>
            </a:bodyPr>
            <a:lstStyle/>
            <a:p>
              <a:pPr lvl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sz="1400" kern="1200" dirty="0"/>
            </a:p>
            <a:p>
              <a:pPr marL="57150" lvl="1" indent="-57150" algn="l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pt-BR" sz="1100" kern="1200" dirty="0"/>
            </a:p>
            <a:p>
              <a:pPr marL="57150" lvl="1" indent="-57150" algn="l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pt-BR" sz="1100" kern="1200" dirty="0"/>
            </a:p>
          </p:txBody>
        </p:sp>
      </p:grpSp>
      <p:grpSp>
        <p:nvGrpSpPr>
          <p:cNvPr id="90" name="Grupo 89"/>
          <p:cNvGrpSpPr/>
          <p:nvPr/>
        </p:nvGrpSpPr>
        <p:grpSpPr>
          <a:xfrm>
            <a:off x="595995" y="4914207"/>
            <a:ext cx="7992000" cy="756000"/>
            <a:chOff x="0" y="0"/>
            <a:chExt cx="7992000" cy="752078"/>
          </a:xfrm>
          <a:solidFill>
            <a:schemeClr val="accent1">
              <a:lumMod val="75000"/>
            </a:schemeClr>
          </a:solidFill>
        </p:grpSpPr>
        <p:sp>
          <p:nvSpPr>
            <p:cNvPr id="91" name="Retângulo de cantos arredondados 90"/>
            <p:cNvSpPr/>
            <p:nvPr/>
          </p:nvSpPr>
          <p:spPr>
            <a:xfrm>
              <a:off x="0" y="0"/>
              <a:ext cx="7992000" cy="752078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2" name="Retângulo 91"/>
            <p:cNvSpPr/>
            <p:nvPr/>
          </p:nvSpPr>
          <p:spPr>
            <a:xfrm>
              <a:off x="0" y="0"/>
              <a:ext cx="7991999" cy="75207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t" anchorCtr="0">
              <a:noAutofit/>
            </a:bodyPr>
            <a:lstStyle/>
            <a:p>
              <a:pPr lvl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sz="1400" kern="1200" dirty="0"/>
            </a:p>
            <a:p>
              <a:pPr marL="57150" lvl="1" indent="-57150" algn="l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pt-BR" sz="1100" kern="1200" dirty="0"/>
            </a:p>
            <a:p>
              <a:pPr marL="57150" lvl="1" indent="-57150" algn="l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pt-BR" sz="1100" kern="1200" dirty="0"/>
            </a:p>
          </p:txBody>
        </p:sp>
      </p:grpSp>
      <p:sp>
        <p:nvSpPr>
          <p:cNvPr id="42" name="Flowchart: Alternate Process 21"/>
          <p:cNvSpPr/>
          <p:nvPr/>
        </p:nvSpPr>
        <p:spPr>
          <a:xfrm>
            <a:off x="3319530" y="3876965"/>
            <a:ext cx="1836000" cy="72000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152400" dist="76200" dir="30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pt-BR" sz="1400" b="1" dirty="0" smtClean="0">
                <a:solidFill>
                  <a:schemeClr val="tx2"/>
                </a:solidFill>
              </a:rPr>
              <a:t>AEROPORTOS</a:t>
            </a:r>
          </a:p>
        </p:txBody>
      </p:sp>
      <p:sp>
        <p:nvSpPr>
          <p:cNvPr id="43" name="Flowchart: Alternate Process 22"/>
          <p:cNvSpPr/>
          <p:nvPr/>
        </p:nvSpPr>
        <p:spPr>
          <a:xfrm>
            <a:off x="5306331" y="3876965"/>
            <a:ext cx="1512000" cy="72000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152400" dist="76200" dir="30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pt-BR" sz="1400" b="1" dirty="0" smtClean="0">
                <a:solidFill>
                  <a:schemeClr val="tx2"/>
                </a:solidFill>
              </a:rPr>
              <a:t>MOBILIDADE URBANA</a:t>
            </a:r>
            <a:endParaRPr lang="pt-BR" sz="1400" b="1" dirty="0">
              <a:solidFill>
                <a:schemeClr val="tx2"/>
              </a:solidFill>
            </a:endParaRPr>
          </a:p>
        </p:txBody>
      </p:sp>
      <p:sp>
        <p:nvSpPr>
          <p:cNvPr id="46" name="Flowchart: Alternate Process 21"/>
          <p:cNvSpPr/>
          <p:nvPr/>
        </p:nvSpPr>
        <p:spPr>
          <a:xfrm>
            <a:off x="3297762" y="4786979"/>
            <a:ext cx="1836000" cy="72000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152400" dist="76200" dir="30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pt-BR" sz="1400" b="1" dirty="0" smtClean="0">
                <a:solidFill>
                  <a:schemeClr val="tx2"/>
                </a:solidFill>
              </a:rPr>
              <a:t>TELECOMUNICAÇÕES</a:t>
            </a:r>
          </a:p>
        </p:txBody>
      </p:sp>
      <p:sp>
        <p:nvSpPr>
          <p:cNvPr id="47" name="Flowchart: Alternate Process 22"/>
          <p:cNvSpPr/>
          <p:nvPr/>
        </p:nvSpPr>
        <p:spPr>
          <a:xfrm>
            <a:off x="5284563" y="4786979"/>
            <a:ext cx="1512000" cy="72000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152400" dist="76200" dir="30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pt-BR" sz="1400" b="1" dirty="0" smtClean="0">
                <a:solidFill>
                  <a:schemeClr val="tx2"/>
                </a:solidFill>
              </a:rPr>
              <a:t>PETRÓLEO E GÁS NATURAL</a:t>
            </a:r>
            <a:endParaRPr lang="pt-BR" sz="1400" b="1" dirty="0">
              <a:solidFill>
                <a:schemeClr val="tx2"/>
              </a:solidFill>
            </a:endParaRPr>
          </a:p>
        </p:txBody>
      </p:sp>
      <p:sp>
        <p:nvSpPr>
          <p:cNvPr id="49" name="Flowchart: Alternate Process 20"/>
          <p:cNvSpPr/>
          <p:nvPr/>
        </p:nvSpPr>
        <p:spPr>
          <a:xfrm>
            <a:off x="6976705" y="1091810"/>
            <a:ext cx="1512000" cy="72000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152400" dist="76200" dir="30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pt-BR" sz="1400" b="1" dirty="0" smtClean="0">
                <a:solidFill>
                  <a:schemeClr val="tx2"/>
                </a:solidFill>
              </a:rPr>
              <a:t>DISTRIBUIÇÃO DE ENERGIA</a:t>
            </a:r>
          </a:p>
        </p:txBody>
      </p:sp>
      <p:sp>
        <p:nvSpPr>
          <p:cNvPr id="50" name="Flowchart: Alternate Process 21"/>
          <p:cNvSpPr/>
          <p:nvPr/>
        </p:nvSpPr>
        <p:spPr>
          <a:xfrm>
            <a:off x="3341304" y="1091810"/>
            <a:ext cx="1836000" cy="72000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152400" dist="76200" dir="30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pt-BR" sz="1400" b="1" dirty="0" smtClean="0">
                <a:solidFill>
                  <a:schemeClr val="tx2"/>
                </a:solidFill>
              </a:rPr>
              <a:t>GERAÇÃO DE ENERGIA</a:t>
            </a:r>
          </a:p>
        </p:txBody>
      </p:sp>
      <p:sp>
        <p:nvSpPr>
          <p:cNvPr id="51" name="Flowchart: Alternate Process 22"/>
          <p:cNvSpPr/>
          <p:nvPr/>
        </p:nvSpPr>
        <p:spPr>
          <a:xfrm>
            <a:off x="5328105" y="1091810"/>
            <a:ext cx="1512000" cy="72000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152400" dist="76200" dir="30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pt-BR" sz="1400" b="1" dirty="0" smtClean="0">
                <a:solidFill>
                  <a:schemeClr val="tx2"/>
                </a:solidFill>
              </a:rPr>
              <a:t>TRANSMISSÃO DE ENERGIA</a:t>
            </a:r>
            <a:endParaRPr lang="pt-BR" sz="1400" b="1" dirty="0">
              <a:solidFill>
                <a:schemeClr val="tx2"/>
              </a:solidFill>
            </a:endParaRPr>
          </a:p>
        </p:txBody>
      </p:sp>
      <p:sp>
        <p:nvSpPr>
          <p:cNvPr id="53" name="Flowchart: Alternate Process 20"/>
          <p:cNvSpPr/>
          <p:nvPr/>
        </p:nvSpPr>
        <p:spPr>
          <a:xfrm>
            <a:off x="6954937" y="2027345"/>
            <a:ext cx="1512000" cy="72000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152400" dist="76200" dir="30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pt-BR" sz="1400" b="1" dirty="0" smtClean="0">
                <a:solidFill>
                  <a:schemeClr val="tx2"/>
                </a:solidFill>
              </a:rPr>
              <a:t>INDÚSTRIA</a:t>
            </a:r>
          </a:p>
        </p:txBody>
      </p:sp>
      <p:sp>
        <p:nvSpPr>
          <p:cNvPr id="54" name="Flowchart: Alternate Process 21"/>
          <p:cNvSpPr/>
          <p:nvPr/>
        </p:nvSpPr>
        <p:spPr>
          <a:xfrm>
            <a:off x="3319536" y="2027345"/>
            <a:ext cx="1836000" cy="72000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152400" dist="76200" dir="30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pt-BR" sz="1400" b="1" dirty="0" smtClean="0">
                <a:solidFill>
                  <a:schemeClr val="tx2"/>
                </a:solidFill>
              </a:rPr>
              <a:t>RECURSOS HÍDRICOS E SANEAMENTO</a:t>
            </a:r>
          </a:p>
        </p:txBody>
      </p:sp>
      <p:sp>
        <p:nvSpPr>
          <p:cNvPr id="55" name="Flowchart: Alternate Process 22"/>
          <p:cNvSpPr/>
          <p:nvPr/>
        </p:nvSpPr>
        <p:spPr>
          <a:xfrm>
            <a:off x="5306337" y="2027345"/>
            <a:ext cx="1512000" cy="72000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152400" dist="76200" dir="30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pt-BR" sz="1400" b="1" dirty="0" smtClean="0">
                <a:solidFill>
                  <a:schemeClr val="tx2"/>
                </a:solidFill>
              </a:rPr>
              <a:t>RESÍDUOS SÓLIDOS</a:t>
            </a:r>
            <a:endParaRPr lang="pt-BR" sz="1400" b="1" dirty="0">
              <a:solidFill>
                <a:schemeClr val="tx2"/>
              </a:solidFill>
            </a:endParaRPr>
          </a:p>
        </p:txBody>
      </p:sp>
      <p:sp>
        <p:nvSpPr>
          <p:cNvPr id="57" name="Flowchart: Alternate Process 20"/>
          <p:cNvSpPr/>
          <p:nvPr/>
        </p:nvSpPr>
        <p:spPr>
          <a:xfrm>
            <a:off x="6962197" y="2973932"/>
            <a:ext cx="1512000" cy="72000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152400" dist="76200" dir="30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pt-BR" sz="1400" b="1" dirty="0" smtClean="0">
                <a:solidFill>
                  <a:schemeClr val="tx2"/>
                </a:solidFill>
              </a:rPr>
              <a:t>PORTOS</a:t>
            </a:r>
          </a:p>
        </p:txBody>
      </p:sp>
      <p:sp>
        <p:nvSpPr>
          <p:cNvPr id="58" name="Flowchart: Alternate Process 21"/>
          <p:cNvSpPr/>
          <p:nvPr/>
        </p:nvSpPr>
        <p:spPr>
          <a:xfrm>
            <a:off x="3326796" y="2973932"/>
            <a:ext cx="1836000" cy="72000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152400" dist="76200" dir="30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pt-BR" sz="1400" b="1" dirty="0" smtClean="0">
                <a:solidFill>
                  <a:schemeClr val="tx2"/>
                </a:solidFill>
              </a:rPr>
              <a:t>FERROVIAS</a:t>
            </a:r>
          </a:p>
        </p:txBody>
      </p:sp>
      <p:sp>
        <p:nvSpPr>
          <p:cNvPr id="59" name="Flowchart: Alternate Process 22"/>
          <p:cNvSpPr/>
          <p:nvPr/>
        </p:nvSpPr>
        <p:spPr>
          <a:xfrm>
            <a:off x="5313597" y="2973932"/>
            <a:ext cx="1512000" cy="72000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152400" dist="76200" dir="30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pt-BR" sz="1400" b="1" dirty="0" smtClean="0">
                <a:solidFill>
                  <a:schemeClr val="tx2"/>
                </a:solidFill>
              </a:rPr>
              <a:t>RODOVIAS</a:t>
            </a:r>
            <a:endParaRPr lang="pt-BR" sz="1400" b="1" dirty="0">
              <a:solidFill>
                <a:schemeClr val="tx2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485951" y="1393373"/>
            <a:ext cx="1656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SUSTENTABILIDADE</a:t>
            </a:r>
            <a:endParaRPr lang="pt-BR" sz="14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0" name="CaixaDeTexto 59"/>
          <p:cNvSpPr txBox="1"/>
          <p:nvPr/>
        </p:nvSpPr>
        <p:spPr>
          <a:xfrm>
            <a:off x="580632" y="2315015"/>
            <a:ext cx="165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FINANCIAMENTO</a:t>
            </a:r>
          </a:p>
          <a:p>
            <a:r>
              <a:rPr lang="pt-BR" sz="14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E GARANTIAS</a:t>
            </a:r>
            <a:endParaRPr lang="pt-BR" sz="14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1" name="CaixaDeTexto 60"/>
          <p:cNvSpPr txBox="1"/>
          <p:nvPr/>
        </p:nvSpPr>
        <p:spPr>
          <a:xfrm>
            <a:off x="609660" y="3156229"/>
            <a:ext cx="165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LEGAL E TRIBUTÁRIO</a:t>
            </a:r>
            <a:endParaRPr lang="pt-BR" sz="14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2" name="CaixaDeTexto 61"/>
          <p:cNvSpPr txBox="1"/>
          <p:nvPr/>
        </p:nvSpPr>
        <p:spPr>
          <a:xfrm>
            <a:off x="602406" y="4165553"/>
            <a:ext cx="1656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ÉTICA</a:t>
            </a:r>
            <a:endParaRPr lang="pt-BR" sz="14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3" name="CaixaDeTexto 62"/>
          <p:cNvSpPr txBox="1"/>
          <p:nvPr/>
        </p:nvSpPr>
        <p:spPr>
          <a:xfrm>
            <a:off x="602175" y="5081275"/>
            <a:ext cx="165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RELAÇÕES</a:t>
            </a:r>
          </a:p>
          <a:p>
            <a:r>
              <a:rPr lang="pt-BR" sz="14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INTERNACIONAIS</a:t>
            </a:r>
            <a:endParaRPr lang="pt-BR" sz="14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029216" y="1091809"/>
            <a:ext cx="1179064" cy="4644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Seta para a direita 4"/>
          <p:cNvSpPr/>
          <p:nvPr/>
        </p:nvSpPr>
        <p:spPr>
          <a:xfrm>
            <a:off x="2141951" y="1684655"/>
            <a:ext cx="925151" cy="3564000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 w="44450" cmpd="sng">
            <a:solidFill>
              <a:schemeClr val="accent1">
                <a:lumMod val="75000"/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>
              <a:ln w="5715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4" name="Flowchart: Alternate Process 20"/>
          <p:cNvSpPr/>
          <p:nvPr/>
        </p:nvSpPr>
        <p:spPr>
          <a:xfrm>
            <a:off x="6962197" y="3888332"/>
            <a:ext cx="1512000" cy="72000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152400" dist="76200" dir="30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pt-BR" sz="1400" b="1" dirty="0" smtClean="0">
                <a:solidFill>
                  <a:schemeClr val="tx2"/>
                </a:solidFill>
              </a:rPr>
              <a:t>ILUMINAÇÃO PÚBLICA</a:t>
            </a:r>
          </a:p>
        </p:txBody>
      </p:sp>
    </p:spTree>
    <p:extLst>
      <p:ext uri="{BB962C8B-B14F-4D97-AF65-F5344CB8AC3E}">
        <p14:creationId xmlns:p14="http://schemas.microsoft.com/office/powerpoint/2010/main" val="1403219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449943" y="274638"/>
            <a:ext cx="8046057" cy="668337"/>
          </a:xfrm>
        </p:spPr>
        <p:txBody>
          <a:bodyPr>
            <a:normAutofit/>
          </a:bodyPr>
          <a:lstStyle/>
          <a:p>
            <a:pPr algn="l"/>
            <a:r>
              <a:rPr lang="pt-BR" sz="2800" b="1" dirty="0" smtClean="0">
                <a:solidFill>
                  <a:schemeClr val="tx2"/>
                </a:solidFill>
              </a:rPr>
              <a:t>8º Fórum Mundial da Água: Brasília, 18 – 23 março</a:t>
            </a:r>
            <a:endParaRPr lang="pt-BR" sz="2800" dirty="0">
              <a:solidFill>
                <a:schemeClr val="tx2"/>
              </a:solidFill>
            </a:endParaRPr>
          </a:p>
        </p:txBody>
      </p:sp>
      <p:sp>
        <p:nvSpPr>
          <p:cNvPr id="11" name="Espaço Reservado para Conteúdo 6"/>
          <p:cNvSpPr txBox="1">
            <a:spLocks/>
          </p:cNvSpPr>
          <p:nvPr/>
        </p:nvSpPr>
        <p:spPr>
          <a:xfrm>
            <a:off x="750724" y="1175657"/>
            <a:ext cx="8245554" cy="449171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600"/>
              </a:spcAft>
            </a:pPr>
            <a:endParaRPr lang="pt-BR" sz="1400" dirty="0">
              <a:solidFill>
                <a:schemeClr val="bg2">
                  <a:lumMod val="25000"/>
                </a:schemeClr>
              </a:solidFill>
            </a:endParaRPr>
          </a:p>
        </p:txBody>
      </p:sp>
      <p:cxnSp>
        <p:nvCxnSpPr>
          <p:cNvPr id="6" name="Conector reto 5"/>
          <p:cNvCxnSpPr/>
          <p:nvPr/>
        </p:nvCxnSpPr>
        <p:spPr>
          <a:xfrm>
            <a:off x="552450" y="942975"/>
            <a:ext cx="7948528" cy="0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Imagem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450" y="1315516"/>
            <a:ext cx="7948916" cy="44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167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449943" y="274638"/>
            <a:ext cx="8046057" cy="668337"/>
          </a:xfrm>
        </p:spPr>
        <p:txBody>
          <a:bodyPr>
            <a:normAutofit/>
          </a:bodyPr>
          <a:lstStyle/>
          <a:p>
            <a:pPr algn="l"/>
            <a:r>
              <a:rPr lang="pt-BR" sz="2800" b="1" dirty="0" smtClean="0">
                <a:solidFill>
                  <a:schemeClr val="tx2"/>
                </a:solidFill>
              </a:rPr>
              <a:t>8º Fórum Mundial da Água: Brasília, 18 – 23 março</a:t>
            </a:r>
            <a:endParaRPr lang="pt-BR" sz="2800" dirty="0">
              <a:solidFill>
                <a:schemeClr val="tx2"/>
              </a:solidFill>
            </a:endParaRPr>
          </a:p>
        </p:txBody>
      </p:sp>
      <p:sp>
        <p:nvSpPr>
          <p:cNvPr id="11" name="Espaço Reservado para Conteúdo 6"/>
          <p:cNvSpPr txBox="1">
            <a:spLocks/>
          </p:cNvSpPr>
          <p:nvPr/>
        </p:nvSpPr>
        <p:spPr>
          <a:xfrm>
            <a:off x="750724" y="1175657"/>
            <a:ext cx="8245554" cy="449171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600"/>
              </a:spcAft>
            </a:pPr>
            <a:endParaRPr lang="pt-BR" sz="1400" dirty="0">
              <a:solidFill>
                <a:schemeClr val="bg2">
                  <a:lumMod val="25000"/>
                </a:schemeClr>
              </a:solidFill>
            </a:endParaRPr>
          </a:p>
        </p:txBody>
      </p:sp>
      <p:cxnSp>
        <p:nvCxnSpPr>
          <p:cNvPr id="6" name="Conector reto 5"/>
          <p:cNvCxnSpPr/>
          <p:nvPr/>
        </p:nvCxnSpPr>
        <p:spPr>
          <a:xfrm>
            <a:off x="552450" y="942975"/>
            <a:ext cx="7948528" cy="0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image34.jpeg" descr="image34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05637" y="1090815"/>
            <a:ext cx="7590363" cy="5040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image56.png" descr="image56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05637" y="1522815"/>
            <a:ext cx="4608622" cy="4176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CaixaDeTexto 1"/>
          <p:cNvSpPr txBox="1"/>
          <p:nvPr/>
        </p:nvSpPr>
        <p:spPr>
          <a:xfrm>
            <a:off x="4526714" y="4261118"/>
            <a:ext cx="4299786" cy="1677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2200" b="1" dirty="0" smtClean="0">
                <a:solidFill>
                  <a:schemeClr val="bg1"/>
                </a:solidFill>
              </a:rPr>
              <a:t>160 países representados</a:t>
            </a:r>
          </a:p>
          <a:p>
            <a:pPr>
              <a:spcAft>
                <a:spcPts val="600"/>
              </a:spcAft>
            </a:pPr>
            <a:r>
              <a:rPr lang="pt-BR" sz="2200" b="1" dirty="0" smtClean="0">
                <a:solidFill>
                  <a:schemeClr val="bg1"/>
                </a:solidFill>
              </a:rPr>
              <a:t>+ 200 sessões programadas</a:t>
            </a:r>
          </a:p>
          <a:p>
            <a:pPr>
              <a:spcAft>
                <a:spcPts val="600"/>
              </a:spcAft>
            </a:pPr>
            <a:r>
              <a:rPr lang="pt-BR" sz="2200" b="1" dirty="0" smtClean="0">
                <a:solidFill>
                  <a:schemeClr val="bg1"/>
                </a:solidFill>
              </a:rPr>
              <a:t>Diversos eventos paralelos</a:t>
            </a:r>
          </a:p>
          <a:p>
            <a:pPr>
              <a:spcAft>
                <a:spcPts val="600"/>
              </a:spcAft>
            </a:pPr>
            <a:r>
              <a:rPr lang="pt-BR" sz="2200" b="1" dirty="0" smtClean="0">
                <a:solidFill>
                  <a:schemeClr val="bg1"/>
                </a:solidFill>
              </a:rPr>
              <a:t>+ 1.000 jornalistas credenciados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1516346" y="2605908"/>
            <a:ext cx="33872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accent1">
                    <a:lumMod val="50000"/>
                  </a:schemeClr>
                </a:solidFill>
              </a:rPr>
              <a:t>EXPECTATIVA PÚBLICO</a:t>
            </a:r>
          </a:p>
          <a:p>
            <a:pPr algn="ctr"/>
            <a:r>
              <a:rPr lang="pt-BR" sz="2000" b="1" dirty="0" smtClean="0">
                <a:solidFill>
                  <a:schemeClr val="accent1">
                    <a:lumMod val="50000"/>
                  </a:schemeClr>
                </a:solidFill>
              </a:rPr>
              <a:t>BRASIL</a:t>
            </a:r>
          </a:p>
          <a:p>
            <a:pPr algn="ctr"/>
            <a:endParaRPr lang="pt-BR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pt-BR" sz="2000" b="1" dirty="0" smtClean="0">
                <a:solidFill>
                  <a:schemeClr val="accent1">
                    <a:lumMod val="50000"/>
                  </a:schemeClr>
                </a:solidFill>
              </a:rPr>
              <a:t>40.000</a:t>
            </a:r>
          </a:p>
          <a:p>
            <a:pPr algn="ctr"/>
            <a:r>
              <a:rPr lang="pt-BR" sz="2000" b="1" dirty="0" smtClean="0">
                <a:solidFill>
                  <a:schemeClr val="accent1">
                    <a:lumMod val="50000"/>
                  </a:schemeClr>
                </a:solidFill>
              </a:rPr>
              <a:t>pessoas</a:t>
            </a:r>
          </a:p>
        </p:txBody>
      </p:sp>
    </p:spTree>
    <p:extLst>
      <p:ext uri="{BB962C8B-B14F-4D97-AF65-F5344CB8AC3E}">
        <p14:creationId xmlns:p14="http://schemas.microsoft.com/office/powerpoint/2010/main" val="390556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449943" y="274638"/>
            <a:ext cx="8046057" cy="668337"/>
          </a:xfrm>
        </p:spPr>
        <p:txBody>
          <a:bodyPr>
            <a:normAutofit fontScale="90000"/>
          </a:bodyPr>
          <a:lstStyle/>
          <a:p>
            <a:pPr algn="l"/>
            <a:r>
              <a:rPr lang="pt-BR" sz="2800" b="1" dirty="0" smtClean="0">
                <a:solidFill>
                  <a:schemeClr val="tx2"/>
                </a:solidFill>
              </a:rPr>
              <a:t>8º Fórum Mundial da Água: lugar certo, momento certo</a:t>
            </a:r>
            <a:endParaRPr lang="pt-BR" sz="2800" dirty="0">
              <a:solidFill>
                <a:schemeClr val="tx2"/>
              </a:solidFill>
            </a:endParaRPr>
          </a:p>
        </p:txBody>
      </p:sp>
      <p:sp>
        <p:nvSpPr>
          <p:cNvPr id="21" name="Espaço Reservado para Conteúdo 20"/>
          <p:cNvSpPr>
            <a:spLocks noGrp="1"/>
          </p:cNvSpPr>
          <p:nvPr>
            <p:ph sz="half" idx="2"/>
          </p:nvPr>
        </p:nvSpPr>
        <p:spPr>
          <a:xfrm>
            <a:off x="609600" y="1314451"/>
            <a:ext cx="2694911" cy="43529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1400" dirty="0" smtClean="0"/>
              <a:t>A </a:t>
            </a:r>
            <a:r>
              <a:rPr lang="pt-BR" sz="1400" dirty="0"/>
              <a:t>crise </a:t>
            </a:r>
            <a:r>
              <a:rPr lang="pt-BR" sz="1400" dirty="0" smtClean="0"/>
              <a:t>hídrica tem </a:t>
            </a:r>
            <a:r>
              <a:rPr lang="pt-BR" sz="1400" dirty="0"/>
              <a:t>apenas </a:t>
            </a:r>
            <a:r>
              <a:rPr lang="pt-BR" sz="1400" b="1" dirty="0"/>
              <a:t>mudado de lugar </a:t>
            </a:r>
            <a:r>
              <a:rPr lang="pt-BR" sz="1400" dirty="0"/>
              <a:t>nos últimos </a:t>
            </a:r>
            <a:r>
              <a:rPr lang="pt-BR" sz="1400" dirty="0" smtClean="0"/>
              <a:t>anos: Sul (2012), Sudeste (2014-2015) e Nordeste (2012-2018).</a:t>
            </a:r>
          </a:p>
          <a:p>
            <a:pPr marL="0" indent="0">
              <a:buNone/>
            </a:pPr>
            <a:endParaRPr lang="pt-BR" sz="1400" dirty="0"/>
          </a:p>
          <a:p>
            <a:pPr marL="0" indent="0">
              <a:buNone/>
            </a:pPr>
            <a:r>
              <a:rPr lang="pt-BR" sz="1400" dirty="0"/>
              <a:t>Chuvas abaixo da média nos últimos anos, poluição persistente nos recursos hídricos e expansão das cidades e do consumo representam </a:t>
            </a:r>
            <a:r>
              <a:rPr lang="pt-BR" sz="1400" b="1" dirty="0"/>
              <a:t>desafios aos governos </a:t>
            </a:r>
            <a:r>
              <a:rPr lang="pt-BR" sz="1400" dirty="0"/>
              <a:t>e aos cidadãos.</a:t>
            </a:r>
          </a:p>
          <a:p>
            <a:pPr marL="0" indent="0">
              <a:buNone/>
            </a:pPr>
            <a:endParaRPr lang="pt-BR" sz="1400" dirty="0" smtClean="0"/>
          </a:p>
          <a:p>
            <a:pPr marL="0" indent="0">
              <a:buNone/>
            </a:pPr>
            <a:r>
              <a:rPr lang="pt-BR" sz="1400" dirty="0" smtClean="0"/>
              <a:t>Tais </a:t>
            </a:r>
            <a:r>
              <a:rPr lang="pt-BR" sz="1400" dirty="0"/>
              <a:t>desafios e oportunidades fazem do 8º Fórum Mundial da Água, que ocorre entre 18 e 23 de março em Brasília, Distrito Federal, o </a:t>
            </a:r>
            <a:r>
              <a:rPr lang="pt-BR" sz="1400" b="1" dirty="0"/>
              <a:t>evento certo na hora certa no lugar certo</a:t>
            </a:r>
            <a:r>
              <a:rPr lang="pt-BR" sz="1400" dirty="0" smtClean="0"/>
              <a:t>.</a:t>
            </a:r>
            <a:endParaRPr lang="pt-BR" sz="1400" dirty="0"/>
          </a:p>
        </p:txBody>
      </p:sp>
      <p:sp>
        <p:nvSpPr>
          <p:cNvPr id="11" name="Espaço Reservado para Conteúdo 6"/>
          <p:cNvSpPr txBox="1">
            <a:spLocks/>
          </p:cNvSpPr>
          <p:nvPr/>
        </p:nvSpPr>
        <p:spPr>
          <a:xfrm>
            <a:off x="750724" y="1175657"/>
            <a:ext cx="8245554" cy="449171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600"/>
              </a:spcAft>
            </a:pPr>
            <a:endParaRPr lang="pt-BR" sz="1400" dirty="0">
              <a:solidFill>
                <a:schemeClr val="bg2">
                  <a:lumMod val="25000"/>
                </a:schemeClr>
              </a:solidFill>
            </a:endParaRPr>
          </a:p>
        </p:txBody>
      </p:sp>
      <p:cxnSp>
        <p:nvCxnSpPr>
          <p:cNvPr id="6" name="Conector reto 5"/>
          <p:cNvCxnSpPr/>
          <p:nvPr/>
        </p:nvCxnSpPr>
        <p:spPr>
          <a:xfrm>
            <a:off x="552450" y="942975"/>
            <a:ext cx="7948528" cy="0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Espaço Reservado para Conteúdo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4512" y="1314451"/>
            <a:ext cx="5385665" cy="3816000"/>
          </a:xfrm>
        </p:spPr>
      </p:pic>
      <p:sp>
        <p:nvSpPr>
          <p:cNvPr id="9" name="CaixaDeTexto 8"/>
          <p:cNvSpPr txBox="1"/>
          <p:nvPr/>
        </p:nvSpPr>
        <p:spPr>
          <a:xfrm>
            <a:off x="5350564" y="5236488"/>
            <a:ext cx="34312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Fonte: Relatório Conjuntura dos Recursos Hídricos 2017. Agência Nacional de Águas. Capítulo 5. Página 139.</a:t>
            </a:r>
            <a:endParaRPr lang="pt-BR" sz="1050" b="1" dirty="0"/>
          </a:p>
        </p:txBody>
      </p:sp>
    </p:spTree>
    <p:extLst>
      <p:ext uri="{BB962C8B-B14F-4D97-AF65-F5344CB8AC3E}">
        <p14:creationId xmlns:p14="http://schemas.microsoft.com/office/powerpoint/2010/main" val="647061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2505</TotalTime>
  <Words>910</Words>
  <Application>Microsoft Office PowerPoint</Application>
  <PresentationFormat>Apresentação na tela (4:3)</PresentationFormat>
  <Paragraphs>107</Paragraphs>
  <Slides>13</Slides>
  <Notes>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4" baseType="lpstr">
      <vt:lpstr>Office Theme</vt:lpstr>
      <vt:lpstr>Apresentação do PowerPoint</vt:lpstr>
      <vt:lpstr> Quem somos</vt:lpstr>
      <vt:lpstr> Missão</vt:lpstr>
      <vt:lpstr> Valores</vt:lpstr>
      <vt:lpstr>Ética e conduta</vt:lpstr>
      <vt:lpstr>Estrutura de governança: comitês setoriais e matriciais</vt:lpstr>
      <vt:lpstr>8º Fórum Mundial da Água: Brasília, 18 – 23 março</vt:lpstr>
      <vt:lpstr>8º Fórum Mundial da Água: Brasília, 18 – 23 março</vt:lpstr>
      <vt:lpstr>8º Fórum Mundial da Água: lugar certo, momento certo</vt:lpstr>
      <vt:lpstr>8º Fórum Mundial da Água: lugar certo, momento certo</vt:lpstr>
      <vt:lpstr>A Abdib e o Fórum Mundial da Água</vt:lpstr>
      <vt:lpstr>A Abdib e o Conselho Mundial da Água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Marcia</dc:creator>
  <cp:lastModifiedBy>José Casadei</cp:lastModifiedBy>
  <cp:revision>310</cp:revision>
  <cp:lastPrinted>2018-01-17T17:25:46Z</cp:lastPrinted>
  <dcterms:created xsi:type="dcterms:W3CDTF">2015-04-10T18:53:33Z</dcterms:created>
  <dcterms:modified xsi:type="dcterms:W3CDTF">2018-03-07T21:31:38Z</dcterms:modified>
</cp:coreProperties>
</file>