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1F_EC020790.xml" ContentType="application/vnd.ms-powerpoint.comments+xml"/>
  <Override PartName="/ppt/comments/modernComment_127_1F7346A2.xml" ContentType="application/vnd.ms-powerpoint.comments+xml"/>
  <Override PartName="/ppt/comments/modernComment_120_66917FCF.xml" ContentType="application/vnd.ms-powerpoint.comments+xml"/>
  <Override PartName="/ppt/comments/modernComment_128_968A3253.xml" ContentType="application/vnd.ms-powerpoint.comments+xml"/>
  <Override PartName="/ppt/comments/modernComment_129_21CE5D22.xml" ContentType="application/vnd.ms-powerpoint.comments+xml"/>
  <Override PartName="/ppt/comments/modernComment_121_8273D67A.xml" ContentType="application/vnd.ms-powerpoint.comments+xml"/>
  <Override PartName="/ppt/comments/modernComment_12F_711475B2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86" r:id="rId7"/>
    <p:sldId id="258" r:id="rId8"/>
    <p:sldId id="293" r:id="rId9"/>
    <p:sldId id="266" r:id="rId10"/>
    <p:sldId id="294" r:id="rId11"/>
    <p:sldId id="261" r:id="rId12"/>
    <p:sldId id="269" r:id="rId13"/>
    <p:sldId id="287" r:id="rId14"/>
    <p:sldId id="295" r:id="rId15"/>
    <p:sldId id="288" r:id="rId16"/>
    <p:sldId id="296" r:id="rId17"/>
    <p:sldId id="297" r:id="rId18"/>
    <p:sldId id="289" r:id="rId19"/>
    <p:sldId id="303" r:id="rId20"/>
    <p:sldId id="291" r:id="rId21"/>
    <p:sldId id="292" r:id="rId22"/>
    <p:sldId id="302" r:id="rId23"/>
    <p:sldId id="298" r:id="rId24"/>
    <p:sldId id="299" r:id="rId25"/>
    <p:sldId id="300" r:id="rId26"/>
    <p:sldId id="301" r:id="rId27"/>
    <p:sldId id="267" r:id="rId28"/>
  </p:sldIdLst>
  <p:sldSz cx="18288000" cy="10287000"/>
  <p:notesSz cx="6858000" cy="9144000"/>
  <p:embeddedFontLs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Baron Bold" panose="020B060402020202020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Raleway" pitchFamily="2" charset="0"/>
      <p:regular r:id="rId44"/>
      <p:bold r:id="rId45"/>
      <p:italic r:id="rId46"/>
      <p:boldItalic r:id="rId47"/>
    </p:embeddedFont>
    <p:embeddedFont>
      <p:font typeface="Raleway Bold" charset="0"/>
      <p:regular r:id="rId48"/>
      <p:bold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317EAE-E161-51AA-DBF1-798869E59C30}" name="Francisco Amarante" initials="FA" userId="Francisco Amarant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2BECC1-FD95-4B4F-99B8-F2BE5E8BA1D6}" v="26" dt="2023-10-03T14:10:41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0" autoAdjust="0"/>
  </p:normalViewPr>
  <p:slideViewPr>
    <p:cSldViewPr>
      <p:cViewPr>
        <p:scale>
          <a:sx n="53" d="100"/>
          <a:sy n="53" d="100"/>
        </p:scale>
        <p:origin x="80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6.xml"/><Relationship Id="rId41" Type="http://schemas.openxmlformats.org/officeDocument/2006/relationships/font" Target="fonts/font12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comments/modernComment_11F_EC02079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F6E8F8-7ED1-4C9B-98D2-2DBCCD82779D}" authorId="{1F317EAE-E161-51AA-DBF1-798869E59C30}" created="2021-11-25T20:29:41.531">
    <pc:sldMkLst xmlns:pc="http://schemas.microsoft.com/office/powerpoint/2013/main/command">
      <pc:docMk/>
      <pc:sldMk cId="0" sldId="260"/>
    </pc:sldMkLst>
    <p188:txBody>
      <a:bodyPr/>
      <a:lstStyle/>
      <a:p>
        <a:r>
          <a:rPr lang="pt-BR"/>
          <a:t>Fundação ABAAI</a:t>
        </a:r>
      </a:p>
    </p188:txBody>
  </p188:cm>
</p188:cmLst>
</file>

<file path=ppt/comments/modernComment_120_66917F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8A8849A-D5BC-477E-922F-F2C35DDF5C79}" authorId="{1F317EAE-E161-51AA-DBF1-798869E59C30}" created="2021-11-25T20:29:41.531">
    <pc:sldMkLst xmlns:pc="http://schemas.microsoft.com/office/powerpoint/2013/main/command">
      <pc:docMk/>
      <pc:sldMk cId="0" sldId="260"/>
    </pc:sldMkLst>
    <p188:txBody>
      <a:bodyPr/>
      <a:lstStyle/>
      <a:p>
        <a:r>
          <a:rPr lang="pt-BR"/>
          <a:t>Fundação ABAAI</a:t>
        </a:r>
      </a:p>
    </p188:txBody>
  </p188:cm>
</p188:cmLst>
</file>

<file path=ppt/comments/modernComment_121_8273D67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E37165-58DD-4062-A400-00255D658F44}" authorId="{1F317EAE-E161-51AA-DBF1-798869E59C30}" created="2021-11-25T20:29:41.531">
    <pc:sldMkLst xmlns:pc="http://schemas.microsoft.com/office/powerpoint/2013/main/command">
      <pc:docMk/>
      <pc:sldMk cId="0" sldId="260"/>
    </pc:sldMkLst>
    <p188:txBody>
      <a:bodyPr/>
      <a:lstStyle/>
      <a:p>
        <a:r>
          <a:rPr lang="pt-BR"/>
          <a:t>Fundação ABAAI</a:t>
        </a:r>
      </a:p>
    </p188:txBody>
  </p188:cm>
</p188:cmLst>
</file>

<file path=ppt/comments/modernComment_127_1F7346A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885B9CD-AD15-4DFF-8328-EE9FD6CCDCFC}" authorId="{1F317EAE-E161-51AA-DBF1-798869E59C30}" created="2021-11-25T20:29:41.531">
    <pc:sldMkLst xmlns:pc="http://schemas.microsoft.com/office/powerpoint/2013/main/command">
      <pc:docMk/>
      <pc:sldMk cId="0" sldId="260"/>
    </pc:sldMkLst>
    <p188:txBody>
      <a:bodyPr/>
      <a:lstStyle/>
      <a:p>
        <a:r>
          <a:rPr lang="pt-BR"/>
          <a:t>Fundação ABAAI</a:t>
        </a:r>
      </a:p>
    </p188:txBody>
  </p188:cm>
</p188:cmLst>
</file>

<file path=ppt/comments/modernComment_128_968A32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F6E823B-D787-4D9C-BC9D-BB890ECC14B0}" authorId="{1F317EAE-E161-51AA-DBF1-798869E59C30}" created="2021-11-25T20:29:41.531">
    <pc:sldMkLst xmlns:pc="http://schemas.microsoft.com/office/powerpoint/2013/main/command">
      <pc:docMk/>
      <pc:sldMk cId="0" sldId="260"/>
    </pc:sldMkLst>
    <p188:txBody>
      <a:bodyPr/>
      <a:lstStyle/>
      <a:p>
        <a:r>
          <a:rPr lang="pt-BR"/>
          <a:t>Fundação ABAAI</a:t>
        </a:r>
      </a:p>
    </p188:txBody>
  </p188:cm>
</p188:cmLst>
</file>

<file path=ppt/comments/modernComment_129_21CE5D2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4C592EB-8596-46BC-A4C7-43279F50EBCD}" authorId="{1F317EAE-E161-51AA-DBF1-798869E59C30}" created="2021-11-25T20:29:41.531">
    <pc:sldMkLst xmlns:pc="http://schemas.microsoft.com/office/powerpoint/2013/main/command">
      <pc:docMk/>
      <pc:sldMk cId="0" sldId="260"/>
    </pc:sldMkLst>
    <p188:txBody>
      <a:bodyPr/>
      <a:lstStyle/>
      <a:p>
        <a:r>
          <a:rPr lang="pt-BR"/>
          <a:t>Fundação ABAAI</a:t>
        </a:r>
      </a:p>
    </p188:txBody>
  </p188:cm>
</p188:cmLst>
</file>

<file path=ppt/comments/modernComment_12F_711475B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80ECE44-96F9-4847-B200-FCFC9570308D}" authorId="{1F317EAE-E161-51AA-DBF1-798869E59C30}" created="2021-11-25T20:29:41.531">
    <pc:sldMkLst xmlns:pc="http://schemas.microsoft.com/office/powerpoint/2013/main/command">
      <pc:docMk/>
      <pc:sldMk cId="0" sldId="260"/>
    </pc:sldMkLst>
    <p188:txBody>
      <a:bodyPr/>
      <a:lstStyle/>
      <a:p>
        <a:r>
          <a:rPr lang="pt-BR"/>
          <a:t>Fundação ABAAI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E02A4-42B7-4645-8480-D9055CAFF972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E4D7-A6D4-4B7E-8A4E-224B7DF4F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35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3E4D7-A6D4-4B7E-8A4E-224B7DF4FFF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51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1F_EC02079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27_1F7346A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8/10/relationships/comments" Target="../comments/modernComment_120_66917FCF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28_968A32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29_21CE5D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21_8273D67A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18/10/relationships/comments" Target="../comments/modernComment_12F_711475B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ongressonacional.leg.br/materias/medidas-provisorias/-/mpv/150107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amara.leg.br/propostas-legislativas/227996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>
            <a:fillRect/>
          </a:stretch>
        </p:blipFill>
        <p:spPr>
          <a:xfrm rot="-10800000">
            <a:off x="-1325996" y="38100"/>
            <a:ext cx="7494814" cy="10287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495C1AB-4BB5-4C2C-9CEE-BCE2335E5759}"/>
              </a:ext>
            </a:extLst>
          </p:cNvPr>
          <p:cNvSpPr txBox="1"/>
          <p:nvPr/>
        </p:nvSpPr>
        <p:spPr>
          <a:xfrm>
            <a:off x="3027916" y="6000610"/>
            <a:ext cx="11927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>
                <a:solidFill>
                  <a:schemeClr val="bg1"/>
                </a:solidFill>
              </a:rPr>
              <a:t>Comissão de Constituição, Justiça e Cidadania</a:t>
            </a:r>
            <a:endParaRPr lang="pt-BR" sz="4800" dirty="0">
              <a:solidFill>
                <a:schemeClr val="bg1"/>
              </a:solidFill>
            </a:endParaRPr>
          </a:p>
          <a:p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9628D84-9443-4758-BAFA-AD9DCB357FDA}"/>
              </a:ext>
            </a:extLst>
          </p:cNvPr>
          <p:cNvSpPr txBox="1"/>
          <p:nvPr/>
        </p:nvSpPr>
        <p:spPr>
          <a:xfrm>
            <a:off x="8077200" y="87249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Outubro/2023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74AB2BE7-935D-F994-96D1-B0B25AE9F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66899"/>
            <a:ext cx="5562600" cy="31285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785B8187-146F-5968-C6A4-48DD4406B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25" y="481638"/>
            <a:ext cx="18041949" cy="9769439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EA6C34B6-2A65-65B3-48C3-C652642FCD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334500"/>
            <a:ext cx="1298940" cy="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559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50586" y="72908"/>
            <a:ext cx="1078357" cy="28436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E116663-0511-8979-990A-0C035EB60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85" y="1194836"/>
            <a:ext cx="13289230" cy="78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484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676DB905-915B-FB87-DCB2-733DF3BAF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76300"/>
            <a:ext cx="15925800" cy="9509317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02706005-A658-29F3-D2CF-889C179DEE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379131"/>
            <a:ext cx="1298940" cy="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114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F18A77A5-2B51-E128-4DF1-4FDECE86E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14500"/>
            <a:ext cx="17225665" cy="7701474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BEC498BA-225D-A951-E446-5B7CAC13B4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7" y="9467262"/>
            <a:ext cx="1298940" cy="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392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1ED9BB50-9752-337D-105B-B9B6FBCCB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20" y="1714500"/>
            <a:ext cx="16013760" cy="7487695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16C05AFC-F14F-53C6-0614-EC002FF95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7" y="9467262"/>
            <a:ext cx="1298940" cy="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723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extBox 17">
            <a:extLst>
              <a:ext uri="{FF2B5EF4-FFF2-40B4-BE49-F238E27FC236}">
                <a16:creationId xmlns:a16="http://schemas.microsoft.com/office/drawing/2014/main" id="{4D592EFB-D049-4629-8F88-2A9331C56667}"/>
              </a:ext>
            </a:extLst>
          </p:cNvPr>
          <p:cNvSpPr txBox="1"/>
          <p:nvPr/>
        </p:nvSpPr>
        <p:spPr>
          <a:xfrm>
            <a:off x="139276" y="1409700"/>
            <a:ext cx="18191115" cy="8691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4000" b="1" spc="300" dirty="0">
                <a:solidFill>
                  <a:srgbClr val="333333"/>
                </a:solidFill>
                <a:latin typeface="Raleway"/>
              </a:rPr>
              <a:t>AS ATIVIDADES DOS ASSESSORES DE INVETIMENTOS:</a:t>
            </a:r>
          </a:p>
          <a:p>
            <a:pPr>
              <a:lnSpc>
                <a:spcPts val="2800"/>
              </a:lnSpc>
            </a:pPr>
            <a:endParaRPr lang="en-US" sz="4000" b="1" spc="300" dirty="0">
              <a:solidFill>
                <a:srgbClr val="333333"/>
              </a:solidFill>
              <a:latin typeface="Raleway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Prospecção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e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Captação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de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clientes</a:t>
            </a: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spc="300" dirty="0">
              <a:solidFill>
                <a:srgbClr val="333333"/>
              </a:solidFill>
              <a:latin typeface="Raleway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Recepção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,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registros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e 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transmissão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de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ordens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para o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sistemas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de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negociação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ou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de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registro</a:t>
            </a: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spc="300" dirty="0">
                <a:solidFill>
                  <a:srgbClr val="333333"/>
                </a:solidFill>
                <a:latin typeface="Raleway"/>
              </a:rPr>
              <a:t>Suporte,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orientação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e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recomendações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de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investimentos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inerentes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“a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relação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comercial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com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os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clientes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,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através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de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uma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Plataforma </a:t>
            </a:r>
            <a:r>
              <a:rPr lang="en-US" sz="4000" spc="300" dirty="0">
                <a:solidFill>
                  <a:srgbClr val="333333"/>
                </a:solidFill>
                <a:latin typeface="Raleway"/>
                <a:sym typeface="Wingdings" panose="05000000000000000000" pitchFamily="2" charset="2"/>
              </a:rPr>
              <a:t>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  <a:sym typeface="Wingdings" panose="05000000000000000000" pitchFamily="2" charset="2"/>
              </a:rPr>
              <a:t>preposto</a:t>
            </a:r>
            <a:r>
              <a:rPr lang="en-US" sz="4000" spc="300" dirty="0">
                <a:solidFill>
                  <a:srgbClr val="333333"/>
                </a:solidFill>
                <a:latin typeface="Raleway"/>
                <a:sym typeface="Wingdings" panose="05000000000000000000" pitchFamily="2" charset="2"/>
              </a:rPr>
              <a:t>!</a:t>
            </a: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>
              <a:lnSpc>
                <a:spcPts val="2800"/>
              </a:lnSpc>
            </a:pP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</a:t>
            </a:r>
          </a:p>
          <a:p>
            <a:pPr marL="571500" indent="-5715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342900" indent="-342900" algn="ctr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000" spc="300" dirty="0">
              <a:solidFill>
                <a:srgbClr val="333333"/>
              </a:solidFill>
              <a:latin typeface="Raleway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72B0BC1-FFEF-88C3-8374-3FB66AECB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7" y="9467262"/>
            <a:ext cx="1298940" cy="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96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7" name="Picture 2" descr="Como administrar uma empresa desde o início - Blog Intelidata">
            <a:extLst>
              <a:ext uri="{FF2B5EF4-FFF2-40B4-BE49-F238E27FC236}">
                <a16:creationId xmlns:a16="http://schemas.microsoft.com/office/drawing/2014/main" id="{2E6FF8E9-C5EC-4DD6-9D2D-6D831FA82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8162"/>
            <a:ext cx="558118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4D592EFB-D049-4629-8F88-2A9331C56667}"/>
              </a:ext>
            </a:extLst>
          </p:cNvPr>
          <p:cNvSpPr txBox="1"/>
          <p:nvPr/>
        </p:nvSpPr>
        <p:spPr>
          <a:xfrm>
            <a:off x="6468297" y="1714500"/>
            <a:ext cx="12249615" cy="6075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4000" b="1" spc="300" dirty="0">
                <a:solidFill>
                  <a:srgbClr val="333333"/>
                </a:solidFill>
                <a:latin typeface="Raleway"/>
              </a:rPr>
              <a:t>Existem1.183 </a:t>
            </a:r>
            <a:r>
              <a:rPr lang="en-US" sz="4000" b="1" spc="300" dirty="0" err="1">
                <a:solidFill>
                  <a:srgbClr val="333333"/>
                </a:solidFill>
                <a:latin typeface="Raleway"/>
              </a:rPr>
              <a:t>empresas</a:t>
            </a:r>
            <a:r>
              <a:rPr lang="en-US" sz="4000" b="1" spc="300" dirty="0">
                <a:solidFill>
                  <a:srgbClr val="333333"/>
                </a:solidFill>
                <a:latin typeface="Raleway"/>
              </a:rPr>
              <a:t> de AAIs.</a:t>
            </a:r>
          </a:p>
          <a:p>
            <a:pPr>
              <a:lnSpc>
                <a:spcPts val="2800"/>
              </a:lnSpc>
            </a:pPr>
            <a:endParaRPr lang="en-US" sz="4000" b="1" spc="300" dirty="0">
              <a:solidFill>
                <a:srgbClr val="333333"/>
              </a:solidFill>
              <a:latin typeface="Raleway"/>
            </a:endParaRPr>
          </a:p>
          <a:p>
            <a:pPr>
              <a:lnSpc>
                <a:spcPts val="2800"/>
              </a:lnSpc>
            </a:pPr>
            <a:r>
              <a:rPr lang="en-US" sz="4000" b="1" spc="300" dirty="0" err="1">
                <a:solidFill>
                  <a:srgbClr val="333333"/>
                </a:solidFill>
                <a:latin typeface="Raleway"/>
              </a:rPr>
              <a:t>Majoritariamente</a:t>
            </a:r>
            <a:r>
              <a:rPr lang="en-US" sz="4000" b="1" spc="300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4000" b="1" spc="300" dirty="0" err="1">
                <a:solidFill>
                  <a:srgbClr val="333333"/>
                </a:solidFill>
                <a:latin typeface="Raleway"/>
              </a:rPr>
              <a:t>Lucro</a:t>
            </a:r>
            <a:r>
              <a:rPr lang="en-US" sz="4000" b="1" spc="300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4000" b="1" spc="300" dirty="0" err="1">
                <a:solidFill>
                  <a:srgbClr val="333333"/>
                </a:solidFill>
                <a:latin typeface="Raleway"/>
              </a:rPr>
              <a:t>Presumido</a:t>
            </a:r>
            <a:endParaRPr lang="en-US" sz="4000" b="1" spc="300" dirty="0">
              <a:solidFill>
                <a:srgbClr val="333333"/>
              </a:solidFill>
              <a:latin typeface="Raleway"/>
            </a:endParaRPr>
          </a:p>
          <a:p>
            <a:pPr>
              <a:lnSpc>
                <a:spcPts val="2800"/>
              </a:lnSpc>
            </a:pPr>
            <a:endParaRPr lang="en-US" sz="4000" b="1" spc="300" dirty="0">
              <a:solidFill>
                <a:srgbClr val="333333"/>
              </a:solidFill>
              <a:latin typeface="Raleway"/>
            </a:endParaRPr>
          </a:p>
          <a:p>
            <a:pPr>
              <a:lnSpc>
                <a:spcPts val="2800"/>
              </a:lnSpc>
            </a:pPr>
            <a:endParaRPr lang="en-US" sz="4000" b="1" spc="300" dirty="0">
              <a:solidFill>
                <a:srgbClr val="333333"/>
              </a:solidFill>
              <a:latin typeface="Raleway"/>
            </a:endParaRPr>
          </a:p>
          <a:p>
            <a:pPr>
              <a:lnSpc>
                <a:spcPts val="2800"/>
              </a:lnSpc>
            </a:pP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4000" spc="300" dirty="0">
                <a:solidFill>
                  <a:srgbClr val="333333"/>
                </a:solidFill>
                <a:latin typeface="Raleway"/>
              </a:rPr>
              <a:t>419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Eirelis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(35,43%)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4000" spc="300" dirty="0">
                <a:solidFill>
                  <a:srgbClr val="333333"/>
                </a:solidFill>
                <a:latin typeface="Raleway"/>
              </a:rPr>
              <a:t>500 de 2 a 10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sócios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(42,26%)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4000" spc="300" dirty="0">
                <a:solidFill>
                  <a:srgbClr val="333333"/>
                </a:solidFill>
                <a:latin typeface="Raleway"/>
              </a:rPr>
              <a:t>264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Mais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que 11 </a:t>
            </a:r>
            <a:r>
              <a:rPr lang="en-US" sz="4000" spc="300" dirty="0" err="1">
                <a:solidFill>
                  <a:srgbClr val="333333"/>
                </a:solidFill>
                <a:latin typeface="Raleway"/>
              </a:rPr>
              <a:t>sócios</a:t>
            </a:r>
            <a:r>
              <a:rPr lang="en-US" sz="4000" spc="300" dirty="0">
                <a:solidFill>
                  <a:srgbClr val="333333"/>
                </a:solidFill>
                <a:latin typeface="Raleway"/>
              </a:rPr>
              <a:t> (22,31%)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4000" spc="300" dirty="0">
              <a:solidFill>
                <a:srgbClr val="333333"/>
              </a:solidFill>
              <a:latin typeface="Raleway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i="1" spc="300" dirty="0">
                <a:solidFill>
                  <a:srgbClr val="333333"/>
                </a:solidFill>
                <a:latin typeface="Raleway"/>
              </a:rPr>
              <a:t>*</a:t>
            </a:r>
            <a:r>
              <a:rPr lang="en-US" sz="2800" i="1" spc="300" dirty="0">
                <a:solidFill>
                  <a:srgbClr val="333333"/>
                </a:solidFill>
                <a:latin typeface="Raleway"/>
              </a:rPr>
              <a:t>Dados </a:t>
            </a:r>
            <a:r>
              <a:rPr lang="en-US" sz="2800" i="1" spc="300" dirty="0" err="1">
                <a:solidFill>
                  <a:srgbClr val="333333"/>
                </a:solidFill>
                <a:latin typeface="Raleway"/>
              </a:rPr>
              <a:t>fornecidos</a:t>
            </a:r>
            <a:r>
              <a:rPr lang="en-US" sz="2800" i="1" spc="300" dirty="0">
                <a:solidFill>
                  <a:srgbClr val="333333"/>
                </a:solidFill>
                <a:latin typeface="Raleway"/>
              </a:rPr>
              <a:t> pela ANCORD (2022)</a:t>
            </a:r>
          </a:p>
          <a:p>
            <a:pPr algn="ctr">
              <a:lnSpc>
                <a:spcPts val="2800"/>
              </a:lnSpc>
            </a:pPr>
            <a:endParaRPr lang="en-US" sz="2000" spc="300" dirty="0">
              <a:solidFill>
                <a:srgbClr val="333333"/>
              </a:solidFill>
              <a:latin typeface="Raleway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72B0BC1-FFEF-88C3-8374-3FB66AECBB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7" y="9467262"/>
            <a:ext cx="1298940" cy="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625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44324" y="2282096"/>
            <a:ext cx="4117864" cy="402747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44324" y="3350299"/>
            <a:ext cx="4032476" cy="236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3200" spc="720" dirty="0">
                <a:solidFill>
                  <a:srgbClr val="FFFFFF"/>
                </a:solidFill>
                <a:latin typeface="Baron Bold"/>
              </a:rPr>
              <a:t> </a:t>
            </a:r>
            <a:r>
              <a:rPr lang="en-US" sz="3200" spc="720" dirty="0" err="1">
                <a:solidFill>
                  <a:srgbClr val="FFFFFF"/>
                </a:solidFill>
                <a:latin typeface="Baron Bold"/>
              </a:rPr>
              <a:t>Regulatório</a:t>
            </a:r>
            <a:endParaRPr lang="en-US" sz="3200" spc="720" dirty="0">
              <a:solidFill>
                <a:srgbClr val="FFFFFF"/>
              </a:solidFill>
              <a:latin typeface="Baron Bold"/>
            </a:endParaRPr>
          </a:p>
          <a:p>
            <a:pPr algn="ctr">
              <a:lnSpc>
                <a:spcPts val="6719"/>
              </a:lnSpc>
            </a:pPr>
            <a:r>
              <a:rPr lang="en-US" sz="4000" spc="720" dirty="0">
                <a:solidFill>
                  <a:srgbClr val="FFFFFF"/>
                </a:solidFill>
                <a:latin typeface="Baron Bold"/>
              </a:rPr>
              <a:t>Taxa e </a:t>
            </a:r>
            <a:r>
              <a:rPr lang="en-US" sz="4000" spc="720" dirty="0" err="1">
                <a:solidFill>
                  <a:srgbClr val="FFFFFF"/>
                </a:solidFill>
                <a:latin typeface="Baron Bold"/>
              </a:rPr>
              <a:t>NoME</a:t>
            </a:r>
            <a:endParaRPr lang="en-US" sz="4000" spc="720" dirty="0">
              <a:solidFill>
                <a:srgbClr val="FFFFFF"/>
              </a:solidFill>
              <a:latin typeface="Baron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520090" y="3543300"/>
            <a:ext cx="3843110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480" dirty="0">
                <a:solidFill>
                  <a:srgbClr val="FFFFFF"/>
                </a:solidFill>
                <a:latin typeface="Baron Bold"/>
              </a:rPr>
              <a:t>    Educação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962276" y="5995612"/>
            <a:ext cx="2210508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450" dirty="0">
                <a:solidFill>
                  <a:srgbClr val="FFFFFF"/>
                </a:solidFill>
                <a:latin typeface="Baron Bold"/>
              </a:rPr>
              <a:t>R$90BI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1CFD7F4-FB44-4139-94DB-21394BC626F4}"/>
              </a:ext>
            </a:extLst>
          </p:cNvPr>
          <p:cNvSpPr txBox="1"/>
          <p:nvPr/>
        </p:nvSpPr>
        <p:spPr>
          <a:xfrm>
            <a:off x="5943600" y="1845966"/>
            <a:ext cx="105156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pt-BR" sz="2400" b="0" dirty="0">
                <a:effectLst/>
              </a:rPr>
            </a:br>
            <a:r>
              <a:rPr lang="pt-BR" sz="3600" b="1" i="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MP 1072/2021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1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Pleito: Taxa de fiscalização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Autoria: Jair Bolsonaro (Sem partido)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Relatoria: Aguardando relatoria na Comissão Mista do Congresso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Status: 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Pendente de relator; entrou em regime de urgência - até o momento, protocoladas 12 emendas.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0" i="0" u="none" strike="noStrike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Prorrogação do prazo para Deliberação da Medida Provisória por 60 dias. Data final após prorrogação: 10/03/2022. Motivação: ATO DO PRESIDENTE DA MESA DO CONGRESSO NACIONAL Nº 81, DE 2021.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u="sng" dirty="0">
                <a:solidFill>
                  <a:srgbClr val="0097A7"/>
                </a:solidFill>
                <a:latin typeface="Arial Narrow" panose="020B0606020202030204" pitchFamily="34" charset="0"/>
                <a:hlinkClick r:id="rId2"/>
              </a:rPr>
              <a:t>https://www.congressonacional.leg.br/materias/medidas-provisorias/-/mpv/150107</a:t>
            </a:r>
            <a:endParaRPr lang="pt-BR" dirty="0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CF0268FB-3945-4A82-BDDD-6A5E396102C5}"/>
              </a:ext>
            </a:extLst>
          </p:cNvPr>
          <p:cNvSpPr txBox="1"/>
          <p:nvPr/>
        </p:nvSpPr>
        <p:spPr>
          <a:xfrm>
            <a:off x="269762" y="763524"/>
            <a:ext cx="5181600" cy="460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420" dirty="0" err="1">
                <a:solidFill>
                  <a:srgbClr val="333333"/>
                </a:solidFill>
                <a:latin typeface="Raleway Bold"/>
              </a:rPr>
              <a:t>Pautas</a:t>
            </a:r>
            <a:r>
              <a:rPr lang="en-US" sz="2800" spc="420" dirty="0">
                <a:solidFill>
                  <a:srgbClr val="333333"/>
                </a:solidFill>
                <a:latin typeface="Raleway Bold"/>
              </a:rPr>
              <a:t> no </a:t>
            </a:r>
            <a:r>
              <a:rPr lang="en-US" sz="2800" spc="420" dirty="0" err="1">
                <a:solidFill>
                  <a:srgbClr val="333333"/>
                </a:solidFill>
                <a:latin typeface="Raleway Bold"/>
              </a:rPr>
              <a:t>Congresso</a:t>
            </a:r>
            <a:endParaRPr lang="en-US" sz="2800" spc="420" dirty="0">
              <a:solidFill>
                <a:srgbClr val="333333"/>
              </a:solidFill>
              <a:latin typeface="Raleway Bold"/>
            </a:endParaRP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FE6F5336-FD58-E82B-8B52-C20BAFCDFBF2}"/>
              </a:ext>
            </a:extLst>
          </p:cNvPr>
          <p:cNvSpPr/>
          <p:nvPr/>
        </p:nvSpPr>
        <p:spPr>
          <a:xfrm>
            <a:off x="9753600" y="6399569"/>
            <a:ext cx="990600" cy="8013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61FB63-B94B-FF3A-D534-88BA50B7F634}"/>
              </a:ext>
            </a:extLst>
          </p:cNvPr>
          <p:cNvSpPr txBox="1"/>
          <p:nvPr/>
        </p:nvSpPr>
        <p:spPr>
          <a:xfrm>
            <a:off x="5941423" y="6972300"/>
            <a:ext cx="10515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pt-BR" sz="2400" b="0" dirty="0">
                <a:effectLst/>
              </a:rPr>
            </a:br>
            <a:r>
              <a:rPr lang="pt-BR" sz="36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LEI Nº 14.317 DE 29 DE MARÇO DE 2022: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cap="all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EMENTA:</a:t>
            </a:r>
            <a:r>
              <a:rPr lang="pt-BR" sz="2400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pt-BR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Altera a Lei nº 7.940, de 20 de dezembro de 1989, para modificar a forma de cálculo da Taxa de Fiscalização dos mercados de títulos e valores mobiliários, e a Lei nº 6.385, de 7 de dezembro de 1976; e revoga dispositivos das Leis </a:t>
            </a:r>
            <a:r>
              <a:rPr lang="pt-BR" sz="2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nºs</a:t>
            </a:r>
            <a:r>
              <a:rPr lang="pt-BR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 8.383, de 30 de dezembro de 1991, 9.457, de 5 de maio de 1997, 11.076, de 30 de dezembro de 2004, 11.908, de 3 de março de 2009, e 12.249, de 11 de junho de 2010.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pt-BR" dirty="0"/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7B785066-57D0-3C82-D707-2AB707F82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7" y="9467262"/>
            <a:ext cx="1298940" cy="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22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2868" y="1836371"/>
            <a:ext cx="4117864" cy="402747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81000" y="714725"/>
            <a:ext cx="5181600" cy="460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420" dirty="0" err="1">
                <a:solidFill>
                  <a:srgbClr val="333333"/>
                </a:solidFill>
                <a:latin typeface="Raleway Bold"/>
              </a:rPr>
              <a:t>Pautas</a:t>
            </a:r>
            <a:r>
              <a:rPr lang="en-US" sz="2800" spc="420" dirty="0">
                <a:solidFill>
                  <a:srgbClr val="333333"/>
                </a:solidFill>
                <a:latin typeface="Raleway Bold"/>
              </a:rPr>
              <a:t> no </a:t>
            </a:r>
            <a:r>
              <a:rPr lang="en-US" sz="2800" spc="420" dirty="0" err="1">
                <a:solidFill>
                  <a:srgbClr val="333333"/>
                </a:solidFill>
                <a:latin typeface="Raleway Bold"/>
              </a:rPr>
              <a:t>Congresso</a:t>
            </a:r>
            <a:endParaRPr lang="en-US" sz="2800" spc="420" dirty="0">
              <a:solidFill>
                <a:srgbClr val="333333"/>
              </a:solidFill>
              <a:latin typeface="Raleway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44324" y="3314700"/>
            <a:ext cx="4032476" cy="1503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3200" spc="720" dirty="0">
                <a:solidFill>
                  <a:srgbClr val="FFFFFF"/>
                </a:solidFill>
                <a:latin typeface="Baron Bold"/>
              </a:rPr>
              <a:t> </a:t>
            </a:r>
            <a:r>
              <a:rPr lang="en-US" sz="3200" spc="720" dirty="0" err="1">
                <a:solidFill>
                  <a:srgbClr val="FFFFFF"/>
                </a:solidFill>
                <a:latin typeface="Baron Bold"/>
              </a:rPr>
              <a:t>Regulatório</a:t>
            </a:r>
            <a:endParaRPr lang="en-US" sz="3200" spc="720" dirty="0">
              <a:solidFill>
                <a:srgbClr val="FFFFFF"/>
              </a:solidFill>
              <a:latin typeface="Baron Bold"/>
            </a:endParaRPr>
          </a:p>
          <a:p>
            <a:pPr algn="ctr">
              <a:lnSpc>
                <a:spcPts val="6719"/>
              </a:lnSpc>
            </a:pPr>
            <a:r>
              <a:rPr lang="en-US" sz="3200" spc="720" dirty="0" err="1">
                <a:solidFill>
                  <a:srgbClr val="FFFFFF"/>
                </a:solidFill>
                <a:latin typeface="Baron Bold"/>
              </a:rPr>
              <a:t>Tributação</a:t>
            </a:r>
            <a:endParaRPr lang="en-US" sz="4800" spc="720" dirty="0">
              <a:solidFill>
                <a:srgbClr val="FFFFFF"/>
              </a:solidFill>
              <a:latin typeface="Baron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520090" y="3543300"/>
            <a:ext cx="3843110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480" dirty="0">
                <a:solidFill>
                  <a:srgbClr val="FFFFFF"/>
                </a:solidFill>
                <a:latin typeface="Baron Bold"/>
              </a:rPr>
              <a:t>    Educação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962276" y="5995612"/>
            <a:ext cx="2210508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450" dirty="0">
                <a:solidFill>
                  <a:srgbClr val="FFFFFF"/>
                </a:solidFill>
                <a:latin typeface="Baron Bold"/>
              </a:rPr>
              <a:t>R$90BI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62818BE-3910-4A10-A797-149DA152D084}"/>
              </a:ext>
            </a:extLst>
          </p:cNvPr>
          <p:cNvSpPr txBox="1"/>
          <p:nvPr/>
        </p:nvSpPr>
        <p:spPr>
          <a:xfrm>
            <a:off x="6248400" y="2051545"/>
            <a:ext cx="94508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3600" b="1" i="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PLP 96/2021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1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Pleito: Adesão ao Simples Nacional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Autoria: Rodrigo de Castro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Relatoria: CFT - Celina Leão (PP-DF) e CCJC - Paula Belmonte (CIDADANIA-DF)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Status: 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Apensado ao PLP 30/2021, que aguarda pareceres das relatoras. </a:t>
            </a:r>
            <a:endParaRPr lang="pt-BR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0" i="0" u="sng" strike="noStrike" dirty="0">
                <a:solidFill>
                  <a:srgbClr val="0097A7"/>
                </a:solidFill>
                <a:effectLst/>
                <a:latin typeface="Arial Narrow" panose="020B0606020202030204" pitchFamily="34" charset="0"/>
                <a:hlinkClick r:id="rId2"/>
              </a:rPr>
              <a:t>https://www.camara.leg.br/propostas-legislativas/2279964</a:t>
            </a:r>
            <a:endParaRPr lang="pt-BR" sz="2400" b="0" dirty="0">
              <a:effectLst/>
            </a:endParaRPr>
          </a:p>
          <a:p>
            <a:br>
              <a:rPr lang="pt-BR" b="0" dirty="0">
                <a:effectLst/>
              </a:rPr>
            </a:br>
            <a:endParaRPr lang="pt-BR" dirty="0"/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521C5B9F-6C94-0739-C76E-983E7075B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7" y="9467262"/>
            <a:ext cx="1298940" cy="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06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520090" y="3543300"/>
            <a:ext cx="3843110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480" dirty="0">
                <a:solidFill>
                  <a:srgbClr val="FFFFFF"/>
                </a:solidFill>
                <a:latin typeface="Baron Bold"/>
              </a:rPr>
              <a:t>    Educação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962276" y="5995612"/>
            <a:ext cx="2210508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450" dirty="0">
                <a:solidFill>
                  <a:srgbClr val="FFFFFF"/>
                </a:solidFill>
                <a:latin typeface="Baron Bold"/>
              </a:rPr>
              <a:t>R$90BI</a:t>
            </a:r>
          </a:p>
        </p:txBody>
      </p:sp>
      <p:sp>
        <p:nvSpPr>
          <p:cNvPr id="6" name="CaixaDeTexto 11">
            <a:extLst>
              <a:ext uri="{FF2B5EF4-FFF2-40B4-BE49-F238E27FC236}">
                <a16:creationId xmlns:a16="http://schemas.microsoft.com/office/drawing/2014/main" id="{EF0431BC-6ADB-0FFF-037C-D2AE63AEA14F}"/>
              </a:ext>
            </a:extLst>
          </p:cNvPr>
          <p:cNvSpPr txBox="1"/>
          <p:nvPr/>
        </p:nvSpPr>
        <p:spPr>
          <a:xfrm>
            <a:off x="766206" y="930487"/>
            <a:ext cx="6846703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000" b="1" dirty="0">
                <a:solidFill>
                  <a:srgbClr val="0E0E1D"/>
                </a:solidFill>
                <a:latin typeface="Basis Grotesque Pro" panose="02000503030000020004" pitchFamily="2" charset="0"/>
                <a:ea typeface="Roboto Light" panose="02000000000000000000" pitchFamily="2" charset="0"/>
                <a:cs typeface="Segoe UI Light" panose="020B0502040204020203" pitchFamily="34" charset="0"/>
              </a:rPr>
              <a:t>Soluções</a:t>
            </a:r>
            <a:endParaRPr lang="pt-BR" sz="6000" b="1" dirty="0">
              <a:solidFill>
                <a:srgbClr val="0E0E1D"/>
              </a:solidFill>
              <a:latin typeface="Basis Grotesque Pro" panose="02000503030000020004" pitchFamily="2" charset="0"/>
              <a:ea typeface="Roboto Black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8" name="CaixaDeTexto 11">
            <a:extLst>
              <a:ext uri="{FF2B5EF4-FFF2-40B4-BE49-F238E27FC236}">
                <a16:creationId xmlns:a16="http://schemas.microsoft.com/office/drawing/2014/main" id="{7B6DC9DB-B335-190F-C741-FF452ACB3016}"/>
              </a:ext>
            </a:extLst>
          </p:cNvPr>
          <p:cNvSpPr txBox="1"/>
          <p:nvPr/>
        </p:nvSpPr>
        <p:spPr>
          <a:xfrm>
            <a:off x="690676" y="1104900"/>
            <a:ext cx="16502890" cy="1354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09573"/>
              </a:buClr>
            </a:pPr>
            <a:endParaRPr lang="pt-BR" sz="24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  <a:buClr>
                <a:srgbClr val="F09573"/>
              </a:buClr>
            </a:pPr>
            <a:endParaRPr lang="pt-BR" sz="24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marL="457200" indent="-457200" algn="just">
              <a:spcAft>
                <a:spcPts val="1200"/>
              </a:spcAft>
              <a:buClr>
                <a:srgbClr val="F09573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Atualmente, a grande maioria dos escritórios de assessoria está submetida a uma tributação com alíquota de </a:t>
            </a:r>
            <a:r>
              <a:rPr lang="pt-BR" sz="2400" b="1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8,65%</a:t>
            </a:r>
            <a:r>
              <a:rPr lang="pt-BR" sz="24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 sobre o faturamento (ISS + PIS + COFINS no lucro presumido).</a:t>
            </a: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4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marL="457200" indent="-457200" algn="just">
              <a:spcAft>
                <a:spcPts val="1200"/>
              </a:spcAft>
              <a:buClr>
                <a:srgbClr val="F09573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Com a reforma, tal alíquota poderia ultrapassar </a:t>
            </a:r>
            <a:r>
              <a:rPr lang="pt-BR" sz="2400" b="1" dirty="0">
                <a:highlight>
                  <a:srgbClr val="FFFF00"/>
                </a:highlight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25%</a:t>
            </a:r>
            <a:r>
              <a:rPr lang="pt-BR" sz="24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, triplicando a carga tributária nesta primeira etapa da reforma (podendo ultrapassar </a:t>
            </a:r>
            <a:r>
              <a:rPr lang="pt-BR" sz="2400" b="1" dirty="0">
                <a:highlight>
                  <a:srgbClr val="FFFF00"/>
                </a:highlight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34%</a:t>
            </a:r>
            <a:r>
              <a:rPr lang="pt-BR" sz="24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 caso a segunda etapa da reforme contemple bases ventiladas na imprensa)</a:t>
            </a: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4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marL="457200" indent="-457200" algn="just">
              <a:spcAft>
                <a:spcPts val="1200"/>
              </a:spcAft>
              <a:buClr>
                <a:srgbClr val="F09573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Ainda que o novo tributo não incida diretamente sobre o faturamento, a atividade de AI é majoritariamente de </a:t>
            </a:r>
            <a:r>
              <a:rPr lang="pt-BR" sz="2400" dirty="0">
                <a:highlight>
                  <a:srgbClr val="FFFF00"/>
                </a:highlight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cunho intelectual</a:t>
            </a:r>
            <a:r>
              <a:rPr lang="pt-BR" sz="24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, envolvendo </a:t>
            </a:r>
            <a:r>
              <a:rPr lang="pt-BR" sz="2400" dirty="0">
                <a:highlight>
                  <a:srgbClr val="FFFF00"/>
                </a:highlight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pouquíssimas despesas que poderiam gerar crédito do imposto.</a:t>
            </a: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400" dirty="0">
              <a:highlight>
                <a:srgbClr val="FFFF00"/>
              </a:highlight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marL="457200" indent="-457200" algn="just">
              <a:spcAft>
                <a:spcPts val="1200"/>
              </a:spcAft>
              <a:buClr>
                <a:srgbClr val="F09573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Ao mesmo tempo, trata-se de uma categoria em que a renda não fica concentrada nas pessoas jurídicas, já que os comissionamentos distribuídos aos assessores representam mais de 50% da receita gerada pelos escritórios.</a:t>
            </a: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4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marL="457200" indent="-457200" algn="just">
              <a:spcAft>
                <a:spcPts val="1200"/>
              </a:spcAft>
              <a:buClr>
                <a:srgbClr val="F09573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Dessa forma, a elevação da carga tributária teria impacto direto na renda dos </a:t>
            </a:r>
            <a:r>
              <a:rPr lang="pt-BR" sz="2400" dirty="0" err="1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AI’s</a:t>
            </a:r>
            <a:r>
              <a:rPr lang="pt-BR" sz="24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 pessoas físicas, cuja categoria atualmente conta com mais de 23.000 profissionais habilitados. Ao final de 2030, estima-se que o número de assessores pode ultrapassar a marca de 80.000 profissionais, de modo que o aumento da carga tributária certamente afetará o crescimento e/ou atingimento dessa marca. </a:t>
            </a: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1863" y="1930626"/>
            <a:ext cx="16804137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400" spc="142" dirty="0">
                <a:solidFill>
                  <a:srgbClr val="000000"/>
                </a:solidFill>
                <a:latin typeface="Raleway"/>
              </a:rPr>
              <a:t>À </a:t>
            </a:r>
            <a:r>
              <a:rPr lang="en-US" sz="2400" spc="142" dirty="0">
                <a:solidFill>
                  <a:srgbClr val="000000"/>
                </a:solidFill>
                <a:latin typeface="Raleway Bold"/>
              </a:rPr>
              <a:t>ABAI - Associação Brasileira dos </a:t>
            </a:r>
            <a:r>
              <a:rPr lang="en-US" sz="2400" spc="142" dirty="0" err="1">
                <a:solidFill>
                  <a:srgbClr val="000000"/>
                </a:solidFill>
                <a:latin typeface="Raleway Bold"/>
              </a:rPr>
              <a:t>Assessores</a:t>
            </a:r>
            <a:r>
              <a:rPr lang="en-US" sz="2400" spc="142" dirty="0">
                <a:solidFill>
                  <a:srgbClr val="000000"/>
                </a:solidFill>
                <a:latin typeface="Raleway Bold"/>
              </a:rPr>
              <a:t> de </a:t>
            </a:r>
            <a:r>
              <a:rPr lang="en-US" sz="2400" spc="142" dirty="0" err="1">
                <a:solidFill>
                  <a:srgbClr val="000000"/>
                </a:solidFill>
                <a:latin typeface="Raleway Bold"/>
              </a:rPr>
              <a:t>Investimentos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tem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o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objetivo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de ser à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interlocutora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dos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assessores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investimento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junto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mercado,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aos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órgãos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públicos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legisladores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e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reguladores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desempenhando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um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papel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fundamental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na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modernização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e no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aprimoramento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das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regras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que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regem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a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sua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atividade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como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também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nas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melhores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práticas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a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serem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implementadas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pelos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seus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associados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. À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associação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acredita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que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quanto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mais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acesso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educação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as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pessoas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tiverem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mais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terão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consciência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sobre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importância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empreender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. E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esta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visão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gera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um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enorme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impacto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em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toda</a:t>
            </a:r>
            <a:r>
              <a:rPr lang="en-US" sz="2400" spc="142" dirty="0">
                <a:solidFill>
                  <a:srgbClr val="000000"/>
                </a:solidFill>
                <a:latin typeface="Raleway"/>
              </a:rPr>
              <a:t> a </a:t>
            </a:r>
            <a:r>
              <a:rPr lang="en-US" sz="2400" spc="142" dirty="0" err="1">
                <a:solidFill>
                  <a:srgbClr val="000000"/>
                </a:solidFill>
                <a:latin typeface="Raleway"/>
              </a:rPr>
              <a:t>sociedade</a:t>
            </a:r>
            <a:r>
              <a:rPr lang="en-US" sz="2000" spc="142" dirty="0">
                <a:solidFill>
                  <a:srgbClr val="000000"/>
                </a:solidFill>
                <a:latin typeface="Raleway"/>
              </a:rPr>
              <a:t>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825737" y="5096793"/>
            <a:ext cx="2086920" cy="199519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253390" y="5096793"/>
            <a:ext cx="2077608" cy="194057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74078" y="5096793"/>
            <a:ext cx="2327521" cy="213463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568885" y="5096793"/>
            <a:ext cx="2210509" cy="213463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129360">
            <a:off x="891279" y="7912452"/>
            <a:ext cx="888632" cy="65597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50088" y="723546"/>
            <a:ext cx="3814535" cy="48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420">
                <a:solidFill>
                  <a:srgbClr val="333333"/>
                </a:solidFill>
                <a:latin typeface="Raleway Bold"/>
              </a:rPr>
              <a:t>QUEM SOMOS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1863" y="7258672"/>
            <a:ext cx="381453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spc="300" dirty="0" err="1">
                <a:solidFill>
                  <a:srgbClr val="333333"/>
                </a:solidFill>
                <a:latin typeface="Raleway"/>
              </a:rPr>
              <a:t>escritórios</a:t>
            </a:r>
            <a:endParaRPr lang="en-US" sz="2800" spc="300" dirty="0">
              <a:solidFill>
                <a:srgbClr val="333333"/>
              </a:solidFill>
              <a:latin typeface="Raleway"/>
            </a:endParaRPr>
          </a:p>
          <a:p>
            <a:pPr algn="ctr">
              <a:lnSpc>
                <a:spcPts val="2800"/>
              </a:lnSpc>
            </a:pPr>
            <a:r>
              <a:rPr lang="en-US" sz="2800" spc="300" dirty="0" err="1">
                <a:solidFill>
                  <a:srgbClr val="333333"/>
                </a:solidFill>
                <a:latin typeface="Raleway"/>
              </a:rPr>
              <a:t>associados</a:t>
            </a:r>
            <a:endParaRPr lang="en-US" sz="2800" spc="300" dirty="0">
              <a:solidFill>
                <a:srgbClr val="333333"/>
              </a:solidFill>
              <a:latin typeface="Ralewa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153172" y="9832546"/>
            <a:ext cx="6090567" cy="260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239" dirty="0" err="1">
                <a:solidFill>
                  <a:srgbClr val="333333"/>
                </a:solidFill>
                <a:latin typeface="Raleway"/>
              </a:rPr>
              <a:t>Visite</a:t>
            </a:r>
            <a:r>
              <a:rPr lang="en-US" sz="1599" spc="239" dirty="0">
                <a:solidFill>
                  <a:srgbClr val="333333"/>
                </a:solidFill>
                <a:latin typeface="Raleway"/>
              </a:rPr>
              <a:t> </a:t>
            </a:r>
            <a:r>
              <a:rPr lang="en-US" sz="1599" spc="239" dirty="0" err="1">
                <a:solidFill>
                  <a:srgbClr val="333333"/>
                </a:solidFill>
                <a:latin typeface="Raleway"/>
              </a:rPr>
              <a:t>nosso</a:t>
            </a:r>
            <a:r>
              <a:rPr lang="en-US" sz="1599" spc="239" dirty="0">
                <a:solidFill>
                  <a:srgbClr val="333333"/>
                </a:solidFill>
                <a:latin typeface="Raleway"/>
              </a:rPr>
              <a:t> site </a:t>
            </a:r>
            <a:r>
              <a:rPr lang="en-US" sz="1599" spc="239" dirty="0" err="1">
                <a:solidFill>
                  <a:srgbClr val="333333"/>
                </a:solidFill>
                <a:latin typeface="Raleway"/>
              </a:rPr>
              <a:t>em</a:t>
            </a:r>
            <a:r>
              <a:rPr lang="en-US" sz="1599" spc="239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1599" u="sng" spc="239" dirty="0" err="1">
                <a:solidFill>
                  <a:srgbClr val="333333"/>
                </a:solidFill>
                <a:latin typeface="Raleway"/>
              </a:rPr>
              <a:t>www.abaai.com.br</a:t>
            </a:r>
            <a:endParaRPr lang="en-US" sz="1599" u="sng" spc="239" dirty="0">
              <a:solidFill>
                <a:srgbClr val="333333"/>
              </a:solidFill>
              <a:latin typeface="Ralewa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056692" y="5676900"/>
            <a:ext cx="2210508" cy="644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spc="720" dirty="0">
                <a:solidFill>
                  <a:srgbClr val="FFFFFF"/>
                </a:solidFill>
                <a:latin typeface="Baron Bold"/>
              </a:rPr>
              <a:t>+158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256975" y="7231426"/>
            <a:ext cx="288702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800" spc="300" dirty="0">
                <a:solidFill>
                  <a:srgbClr val="333333"/>
                </a:solidFill>
                <a:latin typeface="Raleway"/>
              </a:rPr>
              <a:t>  </a:t>
            </a:r>
            <a:r>
              <a:rPr lang="en-US" sz="2800" spc="300" dirty="0" err="1">
                <a:solidFill>
                  <a:srgbClr val="333333"/>
                </a:solidFill>
                <a:latin typeface="Raleway"/>
              </a:rPr>
              <a:t>assessores</a:t>
            </a:r>
            <a:endParaRPr lang="en-US" sz="2800" spc="300" dirty="0">
              <a:solidFill>
                <a:srgbClr val="333333"/>
              </a:solidFill>
              <a:latin typeface="Raleway"/>
            </a:endParaRPr>
          </a:p>
          <a:p>
            <a:pPr algn="just">
              <a:lnSpc>
                <a:spcPts val="2800"/>
              </a:lnSpc>
            </a:pPr>
            <a:r>
              <a:rPr lang="en-US" sz="2800" spc="300" dirty="0">
                <a:solidFill>
                  <a:srgbClr val="333333"/>
                </a:solidFill>
                <a:latin typeface="Raleway"/>
              </a:rPr>
              <a:t>       de </a:t>
            </a:r>
            <a:r>
              <a:rPr lang="en-US" sz="2800" spc="300" dirty="0" err="1">
                <a:solidFill>
                  <a:srgbClr val="333333"/>
                </a:solidFill>
                <a:latin typeface="Raleway"/>
              </a:rPr>
              <a:t>investimentos</a:t>
            </a:r>
            <a:endParaRPr lang="en-US" sz="2800" spc="300" dirty="0">
              <a:solidFill>
                <a:srgbClr val="333333"/>
              </a:solidFill>
              <a:latin typeface="Raleway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825737" y="8333671"/>
            <a:ext cx="16230600" cy="3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127">
                <a:solidFill>
                  <a:srgbClr val="333333"/>
                </a:solidFill>
                <a:latin typeface="Raleway"/>
              </a:rPr>
              <a:t>de 8 corretoras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00800" y="5753100"/>
            <a:ext cx="221050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800" spc="480" dirty="0">
                <a:solidFill>
                  <a:srgbClr val="FFFFFF"/>
                </a:solidFill>
                <a:latin typeface="Baron Bold"/>
              </a:rPr>
              <a:t>+5000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64577" y="7375227"/>
            <a:ext cx="1657557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800" spc="300" dirty="0" err="1">
                <a:solidFill>
                  <a:srgbClr val="333333"/>
                </a:solidFill>
                <a:latin typeface="Raleway"/>
              </a:rPr>
              <a:t>clientes</a:t>
            </a:r>
            <a:endParaRPr lang="en-US" sz="2800" spc="300" dirty="0">
              <a:solidFill>
                <a:srgbClr val="333333"/>
              </a:solidFill>
              <a:latin typeface="Raleway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668000" y="5753100"/>
            <a:ext cx="221050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400" spc="480" dirty="0">
                <a:solidFill>
                  <a:srgbClr val="FFFFFF"/>
                </a:solidFill>
                <a:latin typeface="Baron Bold"/>
              </a:rPr>
              <a:t>+2500K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273948" y="7380514"/>
            <a:ext cx="392845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800" spc="300" dirty="0">
                <a:solidFill>
                  <a:srgbClr val="333333"/>
                </a:solidFill>
                <a:latin typeface="Raleway"/>
              </a:rPr>
              <a:t>AUC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573817" y="5829300"/>
            <a:ext cx="259896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spc="450" dirty="0">
                <a:solidFill>
                  <a:srgbClr val="FFFFFF"/>
                </a:solidFill>
                <a:latin typeface="Baron Bold"/>
              </a:rPr>
              <a:t>R$150Bi</a:t>
            </a:r>
            <a:endParaRPr lang="en-US" sz="4800" spc="450" dirty="0">
              <a:solidFill>
                <a:srgbClr val="FFFFFF"/>
              </a:solidFill>
              <a:latin typeface="Baron Bold"/>
            </a:endParaRPr>
          </a:p>
        </p:txBody>
      </p: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36B4379A-3ABE-A8DC-1C8A-18A69C373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7" y="9467262"/>
            <a:ext cx="1298940" cy="73056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D2E36849-B03E-0774-601A-7C9ED6428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7" y="9467262"/>
            <a:ext cx="1298940" cy="73056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50586" y="72908"/>
            <a:ext cx="1078357" cy="284361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6520090" y="3543300"/>
            <a:ext cx="3843110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480" dirty="0">
                <a:solidFill>
                  <a:srgbClr val="FFFFFF"/>
                </a:solidFill>
                <a:latin typeface="Baron Bold"/>
              </a:rPr>
              <a:t>    Educação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962276" y="5995612"/>
            <a:ext cx="2210508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450" dirty="0">
                <a:solidFill>
                  <a:srgbClr val="FFFFFF"/>
                </a:solidFill>
                <a:latin typeface="Baron Bold"/>
              </a:rPr>
              <a:t>R$90BI</a:t>
            </a:r>
          </a:p>
        </p:txBody>
      </p:sp>
      <p:sp>
        <p:nvSpPr>
          <p:cNvPr id="5" name="CaixaDeTexto 11">
            <a:extLst>
              <a:ext uri="{FF2B5EF4-FFF2-40B4-BE49-F238E27FC236}">
                <a16:creationId xmlns:a16="http://schemas.microsoft.com/office/drawing/2014/main" id="{6CB3C58C-6231-C201-04E7-AB98F8B0121C}"/>
              </a:ext>
            </a:extLst>
          </p:cNvPr>
          <p:cNvSpPr txBox="1"/>
          <p:nvPr/>
        </p:nvSpPr>
        <p:spPr>
          <a:xfrm>
            <a:off x="701107" y="595987"/>
            <a:ext cx="15366423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000" b="1" dirty="0">
                <a:solidFill>
                  <a:srgbClr val="0E0E1D"/>
                </a:solidFill>
                <a:latin typeface="Basis Grotesque Pro" panose="02000503030000020004" pitchFamily="2" charset="0"/>
                <a:ea typeface="Roboto Light" panose="02000000000000000000" pitchFamily="2" charset="0"/>
                <a:cs typeface="Segoe UI Light" panose="020B0502040204020203" pitchFamily="34" charset="0"/>
              </a:rPr>
              <a:t>Carga Tributária</a:t>
            </a:r>
          </a:p>
          <a:p>
            <a:pPr>
              <a:lnSpc>
                <a:spcPct val="80000"/>
              </a:lnSpc>
            </a:pPr>
            <a:r>
              <a:rPr lang="pt-BR" sz="2600" b="1" dirty="0">
                <a:solidFill>
                  <a:srgbClr val="FF0000"/>
                </a:solidFill>
                <a:latin typeface="Basis Grotesque Pro" panose="02000503030000020004" pitchFamily="2" charset="0"/>
                <a:ea typeface="Roboto Light" panose="02000000000000000000" pitchFamily="2" charset="0"/>
                <a:cs typeface="Segoe UI Light" panose="020B0502040204020203" pitchFamily="34" charset="0"/>
              </a:rPr>
              <a:t>(*) Impactos nessa primeira etapa da reforma:</a:t>
            </a:r>
            <a:endParaRPr lang="pt-BR" sz="2600" b="1" dirty="0">
              <a:solidFill>
                <a:srgbClr val="FF0000"/>
              </a:solidFill>
              <a:latin typeface="Basis Grotesque Pro" panose="02000503030000020004" pitchFamily="2" charset="0"/>
              <a:ea typeface="Roboto Black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8" name="CaixaDeTexto 11">
            <a:extLst>
              <a:ext uri="{FF2B5EF4-FFF2-40B4-BE49-F238E27FC236}">
                <a16:creationId xmlns:a16="http://schemas.microsoft.com/office/drawing/2014/main" id="{20204F29-AEEA-83AD-3F5E-945B05B99556}"/>
              </a:ext>
            </a:extLst>
          </p:cNvPr>
          <p:cNvSpPr txBox="1"/>
          <p:nvPr/>
        </p:nvSpPr>
        <p:spPr>
          <a:xfrm>
            <a:off x="568478" y="1895892"/>
            <a:ext cx="16502890" cy="109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  <a:buClr>
                <a:srgbClr val="F09573"/>
              </a:buClr>
            </a:pPr>
            <a:r>
              <a:rPr lang="pt-BR" sz="24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De modo geral, a reforma tributária pode prejudicar os </a:t>
            </a:r>
            <a:r>
              <a:rPr lang="pt-BR" sz="2400" dirty="0" err="1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AI’s</a:t>
            </a:r>
            <a:r>
              <a:rPr lang="pt-BR" sz="24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 por um </a:t>
            </a:r>
            <a:r>
              <a:rPr lang="pt-BR" sz="2400" b="1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aumento da carga tributária</a:t>
            </a:r>
            <a:r>
              <a:rPr lang="pt-BR" sz="24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.</a:t>
            </a:r>
          </a:p>
          <a:p>
            <a:pPr>
              <a:spcAft>
                <a:spcPts val="1200"/>
              </a:spcAft>
              <a:buClr>
                <a:srgbClr val="F09573"/>
              </a:buClr>
            </a:pPr>
            <a:r>
              <a:rPr lang="pt-BR" sz="24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Já somos BI TRIBUTADOS!</a:t>
            </a:r>
          </a:p>
          <a:p>
            <a:pPr>
              <a:spcAft>
                <a:spcPts val="1200"/>
              </a:spcAft>
              <a:buClr>
                <a:srgbClr val="F09573"/>
              </a:buClr>
            </a:pPr>
            <a:endParaRPr lang="pt-BR" sz="24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  <a:buClr>
                <a:srgbClr val="F09573"/>
              </a:buClr>
            </a:pPr>
            <a:endParaRPr lang="pt-BR" sz="24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  <a:buClr>
                <a:srgbClr val="F09573"/>
              </a:buClr>
            </a:pPr>
            <a:endParaRPr lang="pt-BR" sz="24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  <a:buClr>
                <a:srgbClr val="F09573"/>
              </a:buClr>
            </a:pPr>
            <a:endParaRPr lang="pt-BR" sz="24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  <a:buClr>
                <a:srgbClr val="F09573"/>
              </a:buClr>
            </a:pPr>
            <a:endParaRPr lang="pt-BR" sz="24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  <a:buClr>
                <a:srgbClr val="F09573"/>
              </a:buClr>
            </a:pPr>
            <a:endParaRPr lang="pt-BR" sz="24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  <a:buClr>
                <a:srgbClr val="F09573"/>
              </a:buClr>
            </a:pPr>
            <a:endParaRPr lang="pt-BR" sz="24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  <a:buClr>
                <a:srgbClr val="F09573"/>
              </a:buClr>
            </a:pPr>
            <a:endParaRPr lang="pt-BR" sz="24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  <a:buClr>
                <a:srgbClr val="F09573"/>
              </a:buClr>
            </a:pPr>
            <a:endParaRPr lang="pt-BR" sz="24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D98D0AE-652D-5CDE-E7FC-00AB84840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799" y="3846296"/>
            <a:ext cx="11158837" cy="495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520090" y="3543300"/>
            <a:ext cx="3843110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480" dirty="0">
                <a:solidFill>
                  <a:srgbClr val="FFFFFF"/>
                </a:solidFill>
                <a:latin typeface="Baron Bold"/>
              </a:rPr>
              <a:t>    Educação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962276" y="5995612"/>
            <a:ext cx="2210508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450" dirty="0">
                <a:solidFill>
                  <a:srgbClr val="FFFFFF"/>
                </a:solidFill>
                <a:latin typeface="Baron Bold"/>
              </a:rPr>
              <a:t>R$90BI</a:t>
            </a:r>
          </a:p>
        </p:txBody>
      </p:sp>
      <p:sp>
        <p:nvSpPr>
          <p:cNvPr id="6" name="CaixaDeTexto 11">
            <a:extLst>
              <a:ext uri="{FF2B5EF4-FFF2-40B4-BE49-F238E27FC236}">
                <a16:creationId xmlns:a16="http://schemas.microsoft.com/office/drawing/2014/main" id="{EF0431BC-6ADB-0FFF-037C-D2AE63AEA14F}"/>
              </a:ext>
            </a:extLst>
          </p:cNvPr>
          <p:cNvSpPr txBox="1"/>
          <p:nvPr/>
        </p:nvSpPr>
        <p:spPr>
          <a:xfrm>
            <a:off x="766206" y="930487"/>
            <a:ext cx="6846703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000" b="1" dirty="0">
                <a:solidFill>
                  <a:srgbClr val="0E0E1D"/>
                </a:solidFill>
                <a:latin typeface="Basis Grotesque Pro" panose="02000503030000020004" pitchFamily="2" charset="0"/>
                <a:ea typeface="Roboto Light" panose="02000000000000000000" pitchFamily="2" charset="0"/>
                <a:cs typeface="Segoe UI Light" panose="020B0502040204020203" pitchFamily="34" charset="0"/>
              </a:rPr>
              <a:t>Soluções</a:t>
            </a:r>
            <a:endParaRPr lang="pt-BR" sz="6000" b="1" dirty="0">
              <a:solidFill>
                <a:srgbClr val="0E0E1D"/>
              </a:solidFill>
              <a:latin typeface="Basis Grotesque Pro" panose="02000503030000020004" pitchFamily="2" charset="0"/>
              <a:ea typeface="Roboto Black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7" name="CaixaDeTexto 11">
            <a:extLst>
              <a:ext uri="{FF2B5EF4-FFF2-40B4-BE49-F238E27FC236}">
                <a16:creationId xmlns:a16="http://schemas.microsoft.com/office/drawing/2014/main" id="{FC897CE5-79A3-F20E-62F8-9414A52BEB50}"/>
              </a:ext>
            </a:extLst>
          </p:cNvPr>
          <p:cNvSpPr txBox="1"/>
          <p:nvPr/>
        </p:nvSpPr>
        <p:spPr>
          <a:xfrm>
            <a:off x="425199" y="2095500"/>
            <a:ext cx="1661194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Clr>
                <a:srgbClr val="F09573"/>
              </a:buClr>
            </a:pPr>
            <a:r>
              <a:rPr lang="pt-BR" sz="28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A discrepância causada pela reforma tributária poderia ser mitigada adotando-se as seguintes abordagens:</a:t>
            </a:r>
          </a:p>
          <a:p>
            <a:pPr marL="457200" indent="-457200" algn="just">
              <a:spcAft>
                <a:spcPts val="1200"/>
              </a:spcAft>
              <a:buClr>
                <a:srgbClr val="F09573"/>
              </a:buClr>
              <a:buFont typeface="Arial" panose="020B0604020202020204" pitchFamily="34" charset="0"/>
              <a:buChar char="•"/>
            </a:pPr>
            <a:r>
              <a:rPr lang="pt-BR" sz="2800" b="1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Inclusão</a:t>
            </a:r>
            <a:r>
              <a:rPr lang="pt-BR" sz="28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 da atividade de AI no </a:t>
            </a:r>
            <a:r>
              <a:rPr lang="pt-BR" sz="2800" b="1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Simples Nacional</a:t>
            </a:r>
          </a:p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r>
              <a:rPr lang="pt-BR" sz="28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Muitos escritórios de assessoria seriam beneficiados pela adoção do Simples Nacional.</a:t>
            </a:r>
          </a:p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r>
              <a:rPr lang="pt-BR" sz="28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Os escritórios de assessoria, ao contrário do que comumente se pensa, não apresentam a mesma robustez de instituições financeiras, e estão sujeitos às mesmas intempéries de mercado que as demais micro e pequenas empresas.</a:t>
            </a:r>
          </a:p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r>
              <a:rPr lang="pt-BR" sz="28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Portanto, abrir a possibilidade de adoção do regime do Simples Nacional seria uma afirmação do princípio da isonomia tributária.</a:t>
            </a:r>
          </a:p>
          <a:p>
            <a:pPr marL="457200" indent="-457200" algn="just">
              <a:spcAft>
                <a:spcPts val="1200"/>
              </a:spcAft>
              <a:buClr>
                <a:srgbClr val="F09573"/>
              </a:buClr>
              <a:buFont typeface="Arial" panose="020B0604020202020204" pitchFamily="34" charset="0"/>
              <a:buChar char="•"/>
            </a:pPr>
            <a:r>
              <a:rPr lang="pt-BR" sz="2800" b="1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Tributação</a:t>
            </a:r>
            <a:r>
              <a:rPr lang="pt-BR" sz="28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 da atividade de AI por </a:t>
            </a:r>
            <a:r>
              <a:rPr lang="pt-BR" sz="2800" b="1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base fixa</a:t>
            </a:r>
          </a:p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r>
              <a:rPr lang="pt-BR" sz="28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A atividade de AI é de natureza intelectual e é firmemente regulamentada por normas emitidas pela Comissão de Valores Mobiliários, em especial a Resolução CVM nº 178.</a:t>
            </a:r>
          </a:p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r>
              <a:rPr lang="pt-BR" sz="28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Desse modo, os </a:t>
            </a:r>
            <a:r>
              <a:rPr lang="pt-BR" sz="2800" dirty="0" err="1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AI’s</a:t>
            </a:r>
            <a:r>
              <a:rPr lang="pt-BR" sz="28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 se enquadram na categoria de profissionais liberais, com quase a totalidade dos escritórios operando como sociedades </a:t>
            </a:r>
            <a:r>
              <a:rPr lang="pt-BR" sz="2800" dirty="0" err="1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uniprofissionais</a:t>
            </a:r>
            <a:r>
              <a:rPr lang="pt-BR" sz="28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, algo que, até recentemente, era exigência regulatória.</a:t>
            </a:r>
          </a:p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r>
              <a:rPr lang="pt-BR" sz="28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Portanto, os escritórios de assessoria se encontram na mesma situação das sociedades </a:t>
            </a:r>
            <a:r>
              <a:rPr lang="pt-BR" sz="2800" dirty="0" err="1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uniprofissionais</a:t>
            </a:r>
            <a:r>
              <a:rPr lang="pt-BR" sz="28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 de advogados, economistas, contadores e demais categorias de profissionais liberais.</a:t>
            </a:r>
          </a:p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050586" y="72908"/>
            <a:ext cx="1078357" cy="284361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6520090" y="3543300"/>
            <a:ext cx="3843110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480" dirty="0">
                <a:solidFill>
                  <a:srgbClr val="FFFFFF"/>
                </a:solidFill>
                <a:latin typeface="Baron Bold"/>
              </a:rPr>
              <a:t>    Educação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962276" y="5995612"/>
            <a:ext cx="2210508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450" dirty="0">
                <a:solidFill>
                  <a:srgbClr val="FFFFFF"/>
                </a:solidFill>
                <a:latin typeface="Baron Bold"/>
              </a:rPr>
              <a:t>R$90BI</a:t>
            </a:r>
          </a:p>
        </p:txBody>
      </p:sp>
      <p:sp>
        <p:nvSpPr>
          <p:cNvPr id="6" name="CaixaDeTexto 11">
            <a:extLst>
              <a:ext uri="{FF2B5EF4-FFF2-40B4-BE49-F238E27FC236}">
                <a16:creationId xmlns:a16="http://schemas.microsoft.com/office/drawing/2014/main" id="{EF0431BC-6ADB-0FFF-037C-D2AE63AEA14F}"/>
              </a:ext>
            </a:extLst>
          </p:cNvPr>
          <p:cNvSpPr txBox="1"/>
          <p:nvPr/>
        </p:nvSpPr>
        <p:spPr>
          <a:xfrm>
            <a:off x="766206" y="930487"/>
            <a:ext cx="6846703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000" b="1" dirty="0">
                <a:solidFill>
                  <a:srgbClr val="0E0E1D"/>
                </a:solidFill>
                <a:latin typeface="Basis Grotesque Pro" panose="02000503030000020004" pitchFamily="2" charset="0"/>
                <a:ea typeface="Roboto Light" panose="02000000000000000000" pitchFamily="2" charset="0"/>
                <a:cs typeface="Segoe UI Light" panose="020B0502040204020203" pitchFamily="34" charset="0"/>
              </a:rPr>
              <a:t>Soluções</a:t>
            </a:r>
            <a:endParaRPr lang="pt-BR" sz="6000" b="1" dirty="0">
              <a:solidFill>
                <a:srgbClr val="0E0E1D"/>
              </a:solidFill>
              <a:latin typeface="Basis Grotesque Pro" panose="02000503030000020004" pitchFamily="2" charset="0"/>
              <a:ea typeface="Roboto Black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F46FDDA0-6611-B76C-7D92-4150CE4573D6}"/>
              </a:ext>
            </a:extLst>
          </p:cNvPr>
          <p:cNvSpPr txBox="1"/>
          <p:nvPr/>
        </p:nvSpPr>
        <p:spPr>
          <a:xfrm>
            <a:off x="565048" y="2552700"/>
            <a:ext cx="16607736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r>
              <a:rPr lang="pt-BR" sz="28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No entanto, enquanto as citadas sociedades recolhem ISS por base fixa (proporcional apenas ao número de profissionais atuantes na sociedade), os escritórios de assessoria são forçados ao recolhimento proporcional ao faturamento.</a:t>
            </a:r>
          </a:p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r>
              <a:rPr lang="pt-BR" sz="28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Pela sistemática atual, um escritório composto exclusivamente por </a:t>
            </a:r>
            <a:r>
              <a:rPr lang="pt-BR" sz="2800" dirty="0" err="1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AI’s</a:t>
            </a:r>
            <a:r>
              <a:rPr lang="pt-BR" sz="28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 que sejam também economistas, por exemplo, seria tributado por base fixa, ao passo que os demais escritórios seriam tributados sobre a receita, ainda que a atividade prestada fosse exatamente a mesma.</a:t>
            </a:r>
          </a:p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r>
              <a:rPr lang="pt-BR" sz="28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Fica nítida, portanto, a violação à isonomia, já que as sociedades sob a mesma condição são tributadas de maneira diversa.</a:t>
            </a:r>
          </a:p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r>
              <a:rPr lang="pt-BR" sz="2800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Assim, ao contemplar tratamento diferenciado para as categorias de profissionais liberais, a reforma tributária deveria incluir, entre tais categorias, a de assessores de investimento.</a:t>
            </a:r>
          </a:p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r>
              <a:rPr lang="pt-BR" sz="2800" b="1" dirty="0">
                <a:highlight>
                  <a:srgbClr val="FFFF00"/>
                </a:highlight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*Observação: O presidente da OAB Nacional já abordou esse mesmo assunto, de regime tributário diferenciado para profissionais liberais, com o senador Eduardo Braga no fim de agosto.</a:t>
            </a:r>
          </a:p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endParaRPr lang="pt-BR" sz="2800" b="1" dirty="0">
              <a:highlight>
                <a:srgbClr val="FFFF00"/>
              </a:highlight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endParaRPr lang="pt-BR" sz="2800" b="1" dirty="0">
              <a:highlight>
                <a:srgbClr val="FFFF00"/>
              </a:highlight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endParaRPr lang="pt-BR" sz="28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3E452D22-4236-53E2-CC71-E909EE928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7" y="9467262"/>
            <a:ext cx="1298940" cy="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050586" y="72908"/>
            <a:ext cx="1078357" cy="284361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6520090" y="3543300"/>
            <a:ext cx="3843110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480" dirty="0">
                <a:solidFill>
                  <a:srgbClr val="FFFFFF"/>
                </a:solidFill>
                <a:latin typeface="Baron Bold"/>
              </a:rPr>
              <a:t>    Educação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962276" y="5995612"/>
            <a:ext cx="2210508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450" dirty="0">
                <a:solidFill>
                  <a:srgbClr val="FFFFFF"/>
                </a:solidFill>
                <a:latin typeface="Baron Bold"/>
              </a:rPr>
              <a:t>R$90BI</a:t>
            </a:r>
          </a:p>
        </p:txBody>
      </p:sp>
      <p:sp>
        <p:nvSpPr>
          <p:cNvPr id="6" name="CaixaDeTexto 11">
            <a:extLst>
              <a:ext uri="{FF2B5EF4-FFF2-40B4-BE49-F238E27FC236}">
                <a16:creationId xmlns:a16="http://schemas.microsoft.com/office/drawing/2014/main" id="{EF0431BC-6ADB-0FFF-037C-D2AE63AEA14F}"/>
              </a:ext>
            </a:extLst>
          </p:cNvPr>
          <p:cNvSpPr txBox="1"/>
          <p:nvPr/>
        </p:nvSpPr>
        <p:spPr>
          <a:xfrm>
            <a:off x="766206" y="930487"/>
            <a:ext cx="6846703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000" b="1" dirty="0">
                <a:solidFill>
                  <a:srgbClr val="0E0E1D"/>
                </a:solidFill>
                <a:latin typeface="Basis Grotesque Pro" panose="02000503030000020004" pitchFamily="2" charset="0"/>
                <a:ea typeface="Roboto Light" panose="02000000000000000000" pitchFamily="2" charset="0"/>
                <a:cs typeface="Segoe UI Light" panose="020B0502040204020203" pitchFamily="34" charset="0"/>
              </a:rPr>
              <a:t>Soluções</a:t>
            </a:r>
            <a:endParaRPr lang="pt-BR" sz="6000" b="1" dirty="0">
              <a:solidFill>
                <a:srgbClr val="0E0E1D"/>
              </a:solidFill>
              <a:latin typeface="Basis Grotesque Pro" panose="02000503030000020004" pitchFamily="2" charset="0"/>
              <a:ea typeface="Roboto Black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F46FDDA0-6611-B76C-7D92-4150CE4573D6}"/>
              </a:ext>
            </a:extLst>
          </p:cNvPr>
          <p:cNvSpPr txBox="1"/>
          <p:nvPr/>
        </p:nvSpPr>
        <p:spPr>
          <a:xfrm>
            <a:off x="4419600" y="963480"/>
            <a:ext cx="166077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r>
              <a:rPr lang="pt-BR" sz="3600" b="1" dirty="0">
                <a:latin typeface="Basis Grotesque Pro Off-White" panose="020B05030306040401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Lei complementar – Serviços Financeiros: Regime diferenciado</a:t>
            </a:r>
          </a:p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endParaRPr lang="pt-BR" sz="3600" b="1" dirty="0">
              <a:highlight>
                <a:srgbClr val="FFFF00"/>
              </a:highlight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endParaRPr lang="pt-BR" sz="3600" b="1" dirty="0">
              <a:highlight>
                <a:srgbClr val="FFFF00"/>
              </a:highlight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marL="457200" algn="just">
              <a:spcAft>
                <a:spcPts val="1200"/>
              </a:spcAft>
              <a:buClr>
                <a:srgbClr val="F09573"/>
              </a:buClr>
            </a:pPr>
            <a:endParaRPr lang="pt-BR" sz="3600" dirty="0">
              <a:latin typeface="Basis Grotesque Pro Off-White" panose="020B05030306040401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3E452D22-4236-53E2-CC71-E909EE928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7" y="9467262"/>
            <a:ext cx="1298940" cy="730567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0254029-7A51-CCB7-E261-08CB784C560F}"/>
              </a:ext>
            </a:extLst>
          </p:cNvPr>
          <p:cNvGrpSpPr/>
          <p:nvPr/>
        </p:nvGrpSpPr>
        <p:grpSpPr>
          <a:xfrm>
            <a:off x="8441645" y="6325962"/>
            <a:ext cx="9379203" cy="4356240"/>
            <a:chOff x="1825574" y="3180662"/>
            <a:chExt cx="8456244" cy="4348335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D3F795A6-3677-D461-5F56-3EA476036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0543" y="3180662"/>
              <a:ext cx="8421275" cy="1590897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2B019CA-1F2C-A65B-8FD6-72D6EACF5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5574" y="4785414"/>
              <a:ext cx="8430802" cy="2743583"/>
            </a:xfrm>
            <a:prstGeom prst="rect">
              <a:avLst/>
            </a:prstGeom>
          </p:spPr>
        </p:pic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66CAB7C6-8114-264E-56DE-062A2A7CF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06" y="2562387"/>
            <a:ext cx="8011643" cy="341042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031675F-9E8A-30C8-002D-2DE728A90B7A}"/>
              </a:ext>
            </a:extLst>
          </p:cNvPr>
          <p:cNvSpPr/>
          <p:nvPr/>
        </p:nvSpPr>
        <p:spPr>
          <a:xfrm>
            <a:off x="8441645" y="6197590"/>
            <a:ext cx="9379203" cy="290831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2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</a:blip>
          <a:srcRect/>
          <a:stretch>
            <a:fillRect/>
          </a:stretch>
        </p:blipFill>
        <p:spPr>
          <a:xfrm rot="-10800000">
            <a:off x="-1325996" y="0"/>
            <a:ext cx="7494814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15422" y="8368661"/>
            <a:ext cx="3546849" cy="177927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30039" y="10011835"/>
            <a:ext cx="18900842" cy="783110"/>
            <a:chOff x="0" y="0"/>
            <a:chExt cx="3678266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3EF0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506200" y="4798453"/>
            <a:ext cx="5749762" cy="1407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7"/>
              </a:lnSpc>
            </a:pPr>
            <a:r>
              <a:rPr lang="en-US" sz="1991" spc="298" dirty="0">
                <a:solidFill>
                  <a:srgbClr val="FCFCFC"/>
                </a:solidFill>
                <a:latin typeface="Raleway Bold"/>
              </a:rPr>
              <a:t>FRANCISCO AMARANTE</a:t>
            </a:r>
          </a:p>
          <a:p>
            <a:pPr algn="ctr">
              <a:lnSpc>
                <a:spcPts val="2787"/>
              </a:lnSpc>
            </a:pPr>
            <a:r>
              <a:rPr lang="en-US" sz="1991" spc="298" dirty="0" err="1">
                <a:solidFill>
                  <a:srgbClr val="FCFCFC"/>
                </a:solidFill>
                <a:latin typeface="Raleway Bold"/>
              </a:rPr>
              <a:t>Superintendente</a:t>
            </a:r>
            <a:endParaRPr lang="en-US" sz="1991" spc="298" dirty="0">
              <a:solidFill>
                <a:srgbClr val="FCFCFC"/>
              </a:solidFill>
              <a:latin typeface="Raleway Bold"/>
            </a:endParaRPr>
          </a:p>
          <a:p>
            <a:pPr algn="ctr">
              <a:lnSpc>
                <a:spcPts val="2787"/>
              </a:lnSpc>
            </a:pPr>
            <a:r>
              <a:rPr lang="en-US" sz="1991" spc="298" dirty="0">
                <a:solidFill>
                  <a:srgbClr val="FCFCFC"/>
                </a:solidFill>
                <a:latin typeface="Raleway Bold"/>
              </a:rPr>
              <a:t>CEL: (55) 11 9 4266-6633</a:t>
            </a:r>
          </a:p>
          <a:p>
            <a:pPr algn="ctr">
              <a:lnSpc>
                <a:spcPts val="2787"/>
              </a:lnSpc>
            </a:pPr>
            <a:r>
              <a:rPr lang="en-US" sz="1991" spc="298" dirty="0" err="1">
                <a:solidFill>
                  <a:srgbClr val="FCFCFC"/>
                </a:solidFill>
                <a:latin typeface="Raleway Bold"/>
              </a:rPr>
              <a:t>francisco.amarante@abaai.com.br</a:t>
            </a:r>
            <a:endParaRPr lang="en-US" sz="1991" spc="298" dirty="0">
              <a:solidFill>
                <a:srgbClr val="FCFCFC"/>
              </a:solidFill>
              <a:latin typeface="Raleway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445500" y="10035522"/>
            <a:ext cx="5749762" cy="241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spc="210">
                <a:solidFill>
                  <a:srgbClr val="122C5D"/>
                </a:solidFill>
                <a:latin typeface="Raleway Bold"/>
              </a:rPr>
              <a:t>www.abaai.com.br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9C7F6C9D-020A-4E83-885B-451B8F45C123}"/>
              </a:ext>
            </a:extLst>
          </p:cNvPr>
          <p:cNvSpPr txBox="1"/>
          <p:nvPr/>
        </p:nvSpPr>
        <p:spPr>
          <a:xfrm>
            <a:off x="3293938" y="4794422"/>
            <a:ext cx="5749762" cy="1407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7"/>
              </a:lnSpc>
            </a:pPr>
            <a:r>
              <a:rPr lang="en-US" sz="1991" b="1" spc="298" dirty="0">
                <a:solidFill>
                  <a:srgbClr val="FCFCFC"/>
                </a:solidFill>
                <a:latin typeface="Raleway Bold"/>
              </a:rPr>
              <a:t>DIEGO RAMIRO</a:t>
            </a:r>
          </a:p>
          <a:p>
            <a:pPr algn="ctr">
              <a:lnSpc>
                <a:spcPts val="2787"/>
              </a:lnSpc>
            </a:pPr>
            <a:r>
              <a:rPr lang="en-US" sz="1991" spc="298" dirty="0" err="1">
                <a:solidFill>
                  <a:srgbClr val="FCFCFC"/>
                </a:solidFill>
                <a:latin typeface="Raleway Bold"/>
              </a:rPr>
              <a:t>Presidente</a:t>
            </a:r>
            <a:endParaRPr lang="en-US" sz="1991" spc="298" dirty="0">
              <a:solidFill>
                <a:srgbClr val="FCFCFC"/>
              </a:solidFill>
              <a:latin typeface="Raleway Bold"/>
            </a:endParaRPr>
          </a:p>
          <a:p>
            <a:pPr algn="ctr">
              <a:lnSpc>
                <a:spcPts val="2787"/>
              </a:lnSpc>
            </a:pPr>
            <a:r>
              <a:rPr lang="en-US" sz="1991" spc="298" dirty="0">
                <a:solidFill>
                  <a:srgbClr val="FCFCFC"/>
                </a:solidFill>
                <a:latin typeface="Raleway Bold"/>
              </a:rPr>
              <a:t>CEL: (55) 19 9 9785-1515</a:t>
            </a:r>
          </a:p>
          <a:p>
            <a:pPr algn="ctr">
              <a:lnSpc>
                <a:spcPts val="2787"/>
              </a:lnSpc>
            </a:pPr>
            <a:r>
              <a:rPr lang="en-US" sz="1991" spc="298" dirty="0">
                <a:solidFill>
                  <a:srgbClr val="FCFCFC"/>
                </a:solidFill>
                <a:latin typeface="Raleway Bold"/>
              </a:rPr>
              <a:t>presidente@abaai.com.br</a:t>
            </a: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AC0E07EC-40F2-4150-77A9-9AB0688B7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10" y="800100"/>
            <a:ext cx="4495799" cy="25285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7" y="-359166"/>
            <a:ext cx="18900842" cy="783110"/>
            <a:chOff x="0" y="0"/>
            <a:chExt cx="367826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8266" cy="152400"/>
            </a:xfrm>
            <a:custGeom>
              <a:avLst/>
              <a:gdLst/>
              <a:ahLst/>
              <a:cxnLst/>
              <a:rect l="l" t="t" r="r" b="b"/>
              <a:pathLst>
                <a:path w="3678266" h="152400">
                  <a:moveTo>
                    <a:pt x="0" y="0"/>
                  </a:moveTo>
                  <a:lnTo>
                    <a:pt x="3678266" y="0"/>
                  </a:lnTo>
                  <a:lnTo>
                    <a:pt x="36782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22C5D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35136" y="1866900"/>
            <a:ext cx="4117864" cy="402747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28813" y="1856439"/>
            <a:ext cx="4115387" cy="397286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362178" y="1790700"/>
            <a:ext cx="4097022" cy="40386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D4E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81000" y="743947"/>
            <a:ext cx="3814535" cy="46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420" dirty="0" err="1">
                <a:solidFill>
                  <a:srgbClr val="333333"/>
                </a:solidFill>
                <a:latin typeface="Raleway Bold"/>
              </a:rPr>
              <a:t>Pilares</a:t>
            </a:r>
            <a:endParaRPr lang="en-US" sz="2800" spc="420" dirty="0">
              <a:solidFill>
                <a:srgbClr val="333333"/>
              </a:solidFill>
              <a:latin typeface="Raleway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81000" y="6468396"/>
            <a:ext cx="4343400" cy="320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CVM</a:t>
            </a:r>
          </a:p>
          <a:p>
            <a:pPr algn="ctr">
              <a:lnSpc>
                <a:spcPts val="2800"/>
              </a:lnSpc>
            </a:pP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Ministério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da Economia</a:t>
            </a:r>
          </a:p>
          <a:p>
            <a:pPr algn="ctr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BACEN</a:t>
            </a:r>
          </a:p>
          <a:p>
            <a:pPr algn="ctr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RFB</a:t>
            </a:r>
          </a:p>
          <a:p>
            <a:pPr algn="ctr">
              <a:lnSpc>
                <a:spcPts val="2800"/>
              </a:lnSpc>
            </a:pP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Congresso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Nacional</a:t>
            </a:r>
          </a:p>
          <a:p>
            <a:pPr algn="ctr">
              <a:lnSpc>
                <a:spcPts val="2800"/>
              </a:lnSpc>
            </a:pP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Associações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de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Classe</a:t>
            </a:r>
            <a:endParaRPr lang="en-US" sz="2400" spc="300" dirty="0">
              <a:solidFill>
                <a:srgbClr val="333333"/>
              </a:solidFill>
              <a:latin typeface="Raleway"/>
            </a:endParaRPr>
          </a:p>
          <a:p>
            <a:pPr algn="ctr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Membro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do IMK 2021 e 2023</a:t>
            </a:r>
          </a:p>
          <a:p>
            <a:pPr algn="ctr">
              <a:lnSpc>
                <a:spcPts val="2800"/>
              </a:lnSpc>
            </a:pPr>
            <a:endParaRPr lang="en-US" sz="2000" spc="300" dirty="0">
              <a:solidFill>
                <a:srgbClr val="333333"/>
              </a:solidFill>
              <a:latin typeface="Ralewa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153172" y="9832546"/>
            <a:ext cx="6090567" cy="260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239" dirty="0" err="1">
                <a:solidFill>
                  <a:srgbClr val="333333"/>
                </a:solidFill>
                <a:latin typeface="Raleway"/>
              </a:rPr>
              <a:t>Visite</a:t>
            </a:r>
            <a:r>
              <a:rPr lang="en-US" sz="1599" spc="239" dirty="0">
                <a:solidFill>
                  <a:srgbClr val="333333"/>
                </a:solidFill>
                <a:latin typeface="Raleway"/>
              </a:rPr>
              <a:t> </a:t>
            </a:r>
            <a:r>
              <a:rPr lang="en-US" sz="1599" spc="239" dirty="0" err="1">
                <a:solidFill>
                  <a:srgbClr val="333333"/>
                </a:solidFill>
                <a:latin typeface="Raleway"/>
              </a:rPr>
              <a:t>nosso</a:t>
            </a:r>
            <a:r>
              <a:rPr lang="en-US" sz="1599" spc="239" dirty="0">
                <a:solidFill>
                  <a:srgbClr val="333333"/>
                </a:solidFill>
                <a:latin typeface="Raleway"/>
              </a:rPr>
              <a:t> site </a:t>
            </a:r>
            <a:r>
              <a:rPr lang="en-US" sz="1599" spc="239" dirty="0" err="1">
                <a:solidFill>
                  <a:srgbClr val="333333"/>
                </a:solidFill>
                <a:latin typeface="Raleway"/>
              </a:rPr>
              <a:t>em</a:t>
            </a:r>
            <a:r>
              <a:rPr lang="en-US" sz="1599" spc="239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1599" u="sng" spc="239" dirty="0" err="1">
                <a:solidFill>
                  <a:srgbClr val="333333"/>
                </a:solidFill>
                <a:latin typeface="Raleway"/>
              </a:rPr>
              <a:t>www.abaai.com.br</a:t>
            </a:r>
            <a:endParaRPr lang="en-US" sz="1599" u="sng" spc="239" dirty="0">
              <a:solidFill>
                <a:srgbClr val="333333"/>
              </a:solidFill>
              <a:latin typeface="Ralewa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44324" y="3314700"/>
            <a:ext cx="4032476" cy="644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3200" spc="720" dirty="0">
                <a:solidFill>
                  <a:srgbClr val="FFFFFF"/>
                </a:solidFill>
                <a:latin typeface="Baron Bold"/>
              </a:rPr>
              <a:t> </a:t>
            </a:r>
            <a:r>
              <a:rPr lang="en-US" sz="3200" spc="720" dirty="0" err="1">
                <a:solidFill>
                  <a:srgbClr val="FFFFFF"/>
                </a:solidFill>
                <a:latin typeface="Baron Bold"/>
              </a:rPr>
              <a:t>Regulatório</a:t>
            </a:r>
            <a:endParaRPr lang="en-US" sz="4800" spc="720" dirty="0">
              <a:solidFill>
                <a:srgbClr val="FFFFFF"/>
              </a:solidFill>
              <a:latin typeface="Baron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052460" y="6494264"/>
            <a:ext cx="7090259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spc="300" dirty="0">
                <a:solidFill>
                  <a:srgbClr val="333333"/>
                </a:solidFill>
                <a:latin typeface="Raleway"/>
              </a:rPr>
              <a:t>            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Fundação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Getúlio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Vargas</a:t>
            </a: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Membro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da Comissão de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Certificação</a:t>
            </a:r>
            <a:endParaRPr lang="en-US" sz="2400" spc="300" dirty="0">
              <a:solidFill>
                <a:srgbClr val="333333"/>
              </a:solidFill>
              <a:latin typeface="Raleway"/>
            </a:endParaRP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  e Educação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Continuada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da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Ancord</a:t>
            </a:r>
            <a:endParaRPr lang="en-US" sz="2400" spc="300" dirty="0">
              <a:solidFill>
                <a:srgbClr val="333333"/>
              </a:solidFill>
              <a:latin typeface="Raleway"/>
            </a:endParaRP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Indicado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para o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Comitê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Consultivo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de </a:t>
            </a: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             Educação da CVM 2022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20090" y="3543300"/>
            <a:ext cx="3843110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480" dirty="0">
                <a:solidFill>
                  <a:srgbClr val="FFFFFF"/>
                </a:solidFill>
                <a:latin typeface="Baron Bold"/>
              </a:rPr>
              <a:t>    Educação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02523" y="6511159"/>
            <a:ext cx="5452077" cy="320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Escritórios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de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Advocacia</a:t>
            </a:r>
            <a:endParaRPr lang="en-US" sz="2400" spc="300" dirty="0">
              <a:solidFill>
                <a:srgbClr val="333333"/>
              </a:solidFill>
              <a:latin typeface="Raleway"/>
            </a:endParaRPr>
          </a:p>
          <a:p>
            <a:pPr algn="just">
              <a:lnSpc>
                <a:spcPts val="2800"/>
              </a:lnSpc>
            </a:pP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Plataformas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de Investimentos</a:t>
            </a: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Gestoras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de Recursos </a:t>
            </a: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Corretoras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de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Seguros</a:t>
            </a:r>
            <a:endParaRPr lang="en-US" sz="2400" spc="300" dirty="0">
              <a:solidFill>
                <a:srgbClr val="333333"/>
              </a:solidFill>
              <a:latin typeface="Raleway"/>
            </a:endParaRP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Corretoras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de Câmbio</a:t>
            </a: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Plataformas</a:t>
            </a: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de Research</a:t>
            </a: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             </a:t>
            </a:r>
            <a:r>
              <a:rPr lang="en-US" sz="2400" spc="300" dirty="0" err="1">
                <a:solidFill>
                  <a:srgbClr val="333333"/>
                </a:solidFill>
                <a:latin typeface="Raleway"/>
              </a:rPr>
              <a:t>Fintechs</a:t>
            </a:r>
            <a:endParaRPr lang="en-US" sz="2400" spc="300" dirty="0">
              <a:solidFill>
                <a:srgbClr val="333333"/>
              </a:solidFill>
              <a:latin typeface="Raleway"/>
            </a:endParaRPr>
          </a:p>
          <a:p>
            <a:pPr algn="just">
              <a:lnSpc>
                <a:spcPts val="2800"/>
              </a:lnSpc>
            </a:pPr>
            <a:r>
              <a:rPr lang="en-US" sz="2400" spc="300" dirty="0">
                <a:solidFill>
                  <a:srgbClr val="333333"/>
                </a:solidFill>
                <a:latin typeface="Raleway"/>
              </a:rPr>
              <a:t>        Educação Financeira</a:t>
            </a:r>
          </a:p>
          <a:p>
            <a:pPr algn="just">
              <a:lnSpc>
                <a:spcPts val="2800"/>
              </a:lnSpc>
            </a:pPr>
            <a:endParaRPr lang="en-US" sz="2000" spc="300" dirty="0">
              <a:solidFill>
                <a:srgbClr val="333333"/>
              </a:solidFill>
              <a:latin typeface="Raleway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531123" y="3162300"/>
            <a:ext cx="3623277" cy="1009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480" dirty="0">
                <a:solidFill>
                  <a:srgbClr val="FFFFFF"/>
                </a:solidFill>
                <a:latin typeface="Baron Bold"/>
              </a:rPr>
              <a:t>   </a:t>
            </a:r>
            <a:r>
              <a:rPr lang="en-US" sz="3200" spc="480" dirty="0" err="1">
                <a:solidFill>
                  <a:srgbClr val="FFFFFF"/>
                </a:solidFill>
                <a:latin typeface="Baron Bold"/>
              </a:rPr>
              <a:t>Parcerias</a:t>
            </a:r>
            <a:endParaRPr lang="en-US" sz="3200" spc="480" dirty="0">
              <a:solidFill>
                <a:srgbClr val="FFFFFF"/>
              </a:solidFill>
              <a:latin typeface="Baron Bold"/>
            </a:endParaRPr>
          </a:p>
          <a:p>
            <a:pPr>
              <a:lnSpc>
                <a:spcPts val="4480"/>
              </a:lnSpc>
            </a:pPr>
            <a:r>
              <a:rPr lang="en-US" sz="3200" spc="480" dirty="0">
                <a:solidFill>
                  <a:srgbClr val="FFFFFF"/>
                </a:solidFill>
                <a:latin typeface="Baron Bold"/>
              </a:rPr>
              <a:t> </a:t>
            </a:r>
            <a:r>
              <a:rPr lang="en-US" sz="3200" spc="480" dirty="0" err="1">
                <a:solidFill>
                  <a:srgbClr val="FFFFFF"/>
                </a:solidFill>
                <a:latin typeface="Baron Bold"/>
              </a:rPr>
              <a:t>estratégicas</a:t>
            </a:r>
            <a:endParaRPr lang="en-US" sz="3200" spc="480" dirty="0">
              <a:solidFill>
                <a:srgbClr val="FFFFFF"/>
              </a:solidFill>
              <a:latin typeface="Baron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4962276" y="5995612"/>
            <a:ext cx="2210508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450" dirty="0">
                <a:solidFill>
                  <a:srgbClr val="FFFFFF"/>
                </a:solidFill>
                <a:latin typeface="Baron Bold"/>
              </a:rPr>
              <a:t>R$90BI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655A3144-6520-FEBF-05E2-1A44E26C9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7" y="9467262"/>
            <a:ext cx="1298940" cy="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6A654-065C-4B9C-82AF-647B0CE1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Os anos se passaram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CC5884-B886-4820-9303-4C10F37AC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4" b="12284"/>
          <a:stretch/>
        </p:blipFill>
        <p:spPr>
          <a:xfrm>
            <a:off x="0" y="0"/>
            <a:ext cx="18288000" cy="10450287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775D2405-07A8-4644-8D61-E810A3E12BE9}"/>
              </a:ext>
            </a:extLst>
          </p:cNvPr>
          <p:cNvSpPr/>
          <p:nvPr/>
        </p:nvSpPr>
        <p:spPr>
          <a:xfrm>
            <a:off x="-2" y="0"/>
            <a:ext cx="18288000" cy="10450287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D885C3-8355-4D1C-9C52-C19F8DAAF1A2}"/>
              </a:ext>
            </a:extLst>
          </p:cNvPr>
          <p:cNvSpPr txBox="1"/>
          <p:nvPr/>
        </p:nvSpPr>
        <p:spPr>
          <a:xfrm>
            <a:off x="1" y="4207917"/>
            <a:ext cx="18287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0" dirty="0">
                <a:solidFill>
                  <a:schemeClr val="bg1"/>
                </a:solidFill>
              </a:rPr>
              <a:t>Esta profissão não existe mais</a:t>
            </a:r>
          </a:p>
        </p:txBody>
      </p:sp>
    </p:spTree>
    <p:extLst>
      <p:ext uri="{BB962C8B-B14F-4D97-AF65-F5344CB8AC3E}">
        <p14:creationId xmlns:p14="http://schemas.microsoft.com/office/powerpoint/2010/main" val="349570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profissional">
            <a:extLst>
              <a:ext uri="{FF2B5EF4-FFF2-40B4-BE49-F238E27FC236}">
                <a16:creationId xmlns:a16="http://schemas.microsoft.com/office/drawing/2014/main" id="{36D4A7B4-B77A-45B8-B9C5-316A68626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r="1" b="1"/>
          <a:stretch/>
        </p:blipFill>
        <p:spPr bwMode="auto">
          <a:xfrm>
            <a:off x="30" y="2"/>
            <a:ext cx="18287970" cy="10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936CCF0-13C6-45F2-AB3C-9CDA501A9CCF}"/>
              </a:ext>
            </a:extLst>
          </p:cNvPr>
          <p:cNvSpPr txBox="1"/>
          <p:nvPr/>
        </p:nvSpPr>
        <p:spPr>
          <a:xfrm>
            <a:off x="0" y="1"/>
            <a:ext cx="18288000" cy="10286999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Somos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0" dirty="0" err="1">
                <a:latin typeface="+mj-lt"/>
                <a:ea typeface="+mj-ea"/>
                <a:cs typeface="+mj-cs"/>
              </a:rPr>
              <a:t>Assessores</a:t>
            </a:r>
            <a:r>
              <a:rPr lang="en-US" sz="9000" dirty="0">
                <a:latin typeface="+mj-lt"/>
                <a:ea typeface="+mj-ea"/>
                <a:cs typeface="+mj-cs"/>
              </a:rPr>
              <a:t> de </a:t>
            </a:r>
            <a:r>
              <a:rPr lang="en-US" sz="90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investimentos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3936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71588FA-D25D-40A2-A2F1-80BE61F90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4"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8F1EE11-5D7C-4526-B99B-3BF8E278F59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F0598E4-069C-4D8C-A075-BDFD58CB7751}"/>
              </a:ext>
            </a:extLst>
          </p:cNvPr>
          <p:cNvSpPr txBox="1"/>
          <p:nvPr/>
        </p:nvSpPr>
        <p:spPr>
          <a:xfrm>
            <a:off x="0" y="1"/>
            <a:ext cx="18288000" cy="10286999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Mais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1.300.000 Financial Advisors</a:t>
            </a:r>
          </a:p>
        </p:txBody>
      </p:sp>
    </p:spTree>
    <p:extLst>
      <p:ext uri="{BB962C8B-B14F-4D97-AF65-F5344CB8AC3E}">
        <p14:creationId xmlns:p14="http://schemas.microsoft.com/office/powerpoint/2010/main" val="373384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71588FA-D25D-40A2-A2F1-80BE61F90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4"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8F1EE11-5D7C-4526-B99B-3BF8E278F59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F0598E4-069C-4D8C-A075-BDFD58CB7751}"/>
              </a:ext>
            </a:extLst>
          </p:cNvPr>
          <p:cNvSpPr txBox="1"/>
          <p:nvPr/>
        </p:nvSpPr>
        <p:spPr>
          <a:xfrm>
            <a:off x="1" y="1"/>
            <a:ext cx="18287999" cy="10286999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80% da Distribuição de investimentos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feita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através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dos F.A.</a:t>
            </a:r>
          </a:p>
        </p:txBody>
      </p:sp>
    </p:spTree>
    <p:extLst>
      <p:ext uri="{BB962C8B-B14F-4D97-AF65-F5344CB8AC3E}">
        <p14:creationId xmlns:p14="http://schemas.microsoft.com/office/powerpoint/2010/main" val="344303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71588FA-D25D-40A2-A2F1-80BE61F90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4"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8F1EE11-5D7C-4526-B99B-3BF8E278F59D}"/>
              </a:ext>
            </a:extLst>
          </p:cNvPr>
          <p:cNvSpPr/>
          <p:nvPr/>
        </p:nvSpPr>
        <p:spPr>
          <a:xfrm>
            <a:off x="0" y="-2"/>
            <a:ext cx="18288000" cy="10287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F0598E4-069C-4D8C-A075-BDFD58CB7751}"/>
              </a:ext>
            </a:extLst>
          </p:cNvPr>
          <p:cNvSpPr txBox="1"/>
          <p:nvPr/>
        </p:nvSpPr>
        <p:spPr>
          <a:xfrm>
            <a:off x="0" y="1"/>
            <a:ext cx="18288000" cy="10286999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Ranking das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melhores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profissões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EUA: 6ª</a:t>
            </a:r>
          </a:p>
        </p:txBody>
      </p:sp>
    </p:spTree>
    <p:extLst>
      <p:ext uri="{BB962C8B-B14F-4D97-AF65-F5344CB8AC3E}">
        <p14:creationId xmlns:p14="http://schemas.microsoft.com/office/powerpoint/2010/main" val="34911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CD54A35-3495-41BB-8B53-BD6108C6C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0F7B00A-F4AE-4891-A1D1-FA61FD401FB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6C701B-4E58-4EDC-8223-D5564BFFB7EE}"/>
              </a:ext>
            </a:extLst>
          </p:cNvPr>
          <p:cNvSpPr txBox="1"/>
          <p:nvPr/>
        </p:nvSpPr>
        <p:spPr>
          <a:xfrm>
            <a:off x="0" y="1"/>
            <a:ext cx="18288000" cy="10286999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Por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aqui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estamos</a:t>
            </a:r>
            <a:r>
              <a:rPr lang="en-US" sz="9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avançando</a:t>
            </a:r>
            <a:endParaRPr lang="en-US" sz="9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589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28036FCDC1F84199742276CFF3F5A5" ma:contentTypeVersion="10" ma:contentTypeDescription="Create a new document." ma:contentTypeScope="" ma:versionID="93674d41b0ffc0b714297db97a6adf5a">
  <xsd:schema xmlns:xsd="http://www.w3.org/2001/XMLSchema" xmlns:xs="http://www.w3.org/2001/XMLSchema" xmlns:p="http://schemas.microsoft.com/office/2006/metadata/properties" xmlns:ns3="985cda05-8a28-4ff9-af06-e33e9b5e25ae" xmlns:ns4="8a2be6c2-7fb1-4a27-964f-1c2110499b33" targetNamespace="http://schemas.microsoft.com/office/2006/metadata/properties" ma:root="true" ma:fieldsID="a2e759dcc6efebdfcf5ff9c1014061f6" ns3:_="" ns4:_="">
    <xsd:import namespace="985cda05-8a28-4ff9-af06-e33e9b5e25ae"/>
    <xsd:import namespace="8a2be6c2-7fb1-4a27-964f-1c2110499b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cda05-8a28-4ff9-af06-e33e9b5e25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be6c2-7fb1-4a27-964f-1c2110499b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63A780-8A4B-4E7A-AF48-41FA3106A9DC}">
  <ds:schemaRefs>
    <ds:schemaRef ds:uri="985cda05-8a28-4ff9-af06-e33e9b5e25ae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8a2be6c2-7fb1-4a27-964f-1c2110499b33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E28CF78-432A-4684-B412-5C5FF6B632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5cda05-8a28-4ff9-af06-e33e9b5e25ae"/>
    <ds:schemaRef ds:uri="8a2be6c2-7fb1-4a27-964f-1c2110499b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4DC413-78DE-4964-93F2-FF1822E543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7004</TotalTime>
  <Words>1333</Words>
  <Application>Microsoft Office PowerPoint</Application>
  <PresentationFormat>Personalizar</PresentationFormat>
  <Paragraphs>181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Basis Grotesque Pro</vt:lpstr>
      <vt:lpstr>Basis Grotesque Pro Off-White</vt:lpstr>
      <vt:lpstr>Open Sans</vt:lpstr>
      <vt:lpstr>Baron Bold</vt:lpstr>
      <vt:lpstr>Arial</vt:lpstr>
      <vt:lpstr>Calibri</vt:lpstr>
      <vt:lpstr>Arial Narrow</vt:lpstr>
      <vt:lpstr>Raleway Bold</vt:lpstr>
      <vt:lpstr>Raleway</vt:lpstr>
      <vt:lpstr>Office Theme</vt:lpstr>
      <vt:lpstr>Apresentação do PowerPoint</vt:lpstr>
      <vt:lpstr>Apresentação do PowerPoint</vt:lpstr>
      <vt:lpstr>Apresentação do PowerPoint</vt:lpstr>
      <vt:lpstr>Os anos se passaram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abaai</dc:title>
  <dc:creator>Francisco Amarante</dc:creator>
  <cp:lastModifiedBy>Diego Ramiro</cp:lastModifiedBy>
  <cp:revision>72</cp:revision>
  <dcterms:created xsi:type="dcterms:W3CDTF">2006-08-16T00:00:00Z</dcterms:created>
  <dcterms:modified xsi:type="dcterms:W3CDTF">2023-10-04T15:37:23Z</dcterms:modified>
  <dc:identifier>DAD-4YCByUk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0x010100F028036FCDC1F84199742276CFF3F5A5</vt:lpwstr>
  </property>
</Properties>
</file>