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2" r:id="rId2"/>
  </p:sldMasterIdLst>
  <p:notesMasterIdLst>
    <p:notesMasterId r:id="rId27"/>
  </p:notesMasterIdLst>
  <p:sldIdLst>
    <p:sldId id="256" r:id="rId3"/>
    <p:sldId id="259" r:id="rId4"/>
    <p:sldId id="278" r:id="rId5"/>
    <p:sldId id="279" r:id="rId6"/>
    <p:sldId id="283" r:id="rId7"/>
    <p:sldId id="260" r:id="rId8"/>
    <p:sldId id="261" r:id="rId9"/>
    <p:sldId id="284" r:id="rId10"/>
    <p:sldId id="285" r:id="rId11"/>
    <p:sldId id="286" r:id="rId12"/>
    <p:sldId id="287" r:id="rId13"/>
    <p:sldId id="270" r:id="rId14"/>
    <p:sldId id="297" r:id="rId15"/>
    <p:sldId id="281" r:id="rId16"/>
    <p:sldId id="288" r:id="rId17"/>
    <p:sldId id="296" r:id="rId18"/>
    <p:sldId id="293" r:id="rId19"/>
    <p:sldId id="294" r:id="rId20"/>
    <p:sldId id="273" r:id="rId21"/>
    <p:sldId id="265" r:id="rId22"/>
    <p:sldId id="266" r:id="rId23"/>
    <p:sldId id="290" r:id="rId24"/>
    <p:sldId id="291" r:id="rId25"/>
    <p:sldId id="298" r:id="rId26"/>
  </p:sldIdLst>
  <p:sldSz cx="9144000" cy="5143500" type="screen16x9"/>
  <p:notesSz cx="6858000" cy="9144000"/>
  <p:embeddedFontLst>
    <p:embeddedFont>
      <p:font typeface="Montserrat SemiBold" panose="020B060402020202020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Poppins" panose="020B0604020202020204" charset="0"/>
      <p:regular r:id="rId36"/>
      <p:bold r:id="rId37"/>
      <p:italic r:id="rId38"/>
      <p:boldItalic r:id="rId39"/>
    </p:embeddedFont>
    <p:embeddedFont>
      <p:font typeface="Bebas Neue" panose="020B0604020202020204" charset="0"/>
      <p:regular r:id="rId40"/>
    </p:embeddedFont>
    <p:embeddedFont>
      <p:font typeface="Roboto" panose="020B0604020202020204" charset="0"/>
      <p:regular r:id="rId41"/>
      <p:bold r:id="rId42"/>
      <p:italic r:id="rId43"/>
      <p:boldItalic r:id="rId44"/>
    </p:embeddedFont>
    <p:embeddedFont>
      <p:font typeface="Montserrat Black" panose="020B0604020202020204" charset="0"/>
      <p:bold r:id="rId45"/>
      <p:boldItalic r:id="rId46"/>
    </p:embeddedFont>
    <p:embeddedFont>
      <p:font typeface="Montserrat Medium" panose="020B0604020202020204" charset="0"/>
      <p:regular r:id="rId47"/>
      <p:bold r:id="rId48"/>
      <p:italic r:id="rId49"/>
      <p:boldItalic r:id="rId50"/>
    </p:embeddedFont>
    <p:embeddedFont>
      <p:font typeface="Montserrat ExtraBold" panose="020B0604020202020204" charset="0"/>
      <p:bold r:id="rId51"/>
      <p:boldItalic r:id="rId52"/>
    </p:embeddedFont>
    <p:embeddedFont>
      <p:font typeface="Montserrat" panose="020B060402020202020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27">
          <p15:clr>
            <a:srgbClr val="747775"/>
          </p15:clr>
        </p15:guide>
        <p15:guide id="2" orient="horz" pos="227">
          <p15:clr>
            <a:srgbClr val="747775"/>
          </p15:clr>
        </p15:guide>
        <p15:guide id="3" pos="5533">
          <p15:clr>
            <a:srgbClr val="747775"/>
          </p15:clr>
        </p15:guide>
        <p15:guide id="4" orient="horz" pos="3013">
          <p15:clr>
            <a:srgbClr val="747775"/>
          </p15:clr>
        </p15:guide>
        <p15:guide id="5" orient="horz">
          <p15:clr>
            <a:srgbClr val="747775"/>
          </p15:clr>
        </p15:guide>
        <p15:guide id="6" pos="5760">
          <p15:clr>
            <a:srgbClr val="747775"/>
          </p15:clr>
        </p15:guide>
        <p15:guide id="7" orient="horz" pos="3240">
          <p15:clr>
            <a:srgbClr val="747775"/>
          </p15:clr>
        </p15:guide>
        <p15:guide id="8">
          <p15:clr>
            <a:srgbClr val="747775"/>
          </p15:clr>
        </p15:guide>
        <p15:guide id="9" orient="horz" pos="345">
          <p15:clr>
            <a:srgbClr val="747775"/>
          </p15:clr>
        </p15:guide>
        <p15:guide id="10" orient="horz" pos="655">
          <p15:clr>
            <a:srgbClr val="747775"/>
          </p15:clr>
        </p15:guide>
        <p15:guide id="11" orient="horz" pos="255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jJIP0dNcQHkodkk7r02pKeRTx8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20" y="132"/>
      </p:cViewPr>
      <p:guideLst>
        <p:guide pos="227"/>
        <p:guide orient="horz" pos="227"/>
        <p:guide pos="5533"/>
        <p:guide orient="horz" pos="3013"/>
        <p:guide orient="horz"/>
        <p:guide pos="5760"/>
        <p:guide orient="horz" pos="3240"/>
        <p:guide/>
        <p:guide orient="horz" pos="345"/>
        <p:guide orient="horz" pos="655"/>
        <p:guide orient="horz" pos="25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font" Target="fonts/font28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2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font" Target="fonts/font29.fntdata"/><Relationship Id="rId8" Type="http://schemas.openxmlformats.org/officeDocument/2006/relationships/slide" Target="slides/slide6.xml"/><Relationship Id="rId51" Type="http://schemas.openxmlformats.org/officeDocument/2006/relationships/font" Target="fonts/font2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4.fntdata"/><Relationship Id="rId54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customschemas.google.com/relationships/presentationmetadata" Target="metadata"/><Relationship Id="rId10" Type="http://schemas.openxmlformats.org/officeDocument/2006/relationships/slide" Target="slides/slide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3524038764414"/>
          <c:y val="0.22840518983285404"/>
          <c:w val="0.82572605308182334"/>
          <c:h val="0.55381602649970763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F06-4594-9315-4AAFB2C08804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F06-4594-9315-4AAFB2C088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F06-4594-9315-4AAFB2C088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F06-4594-9315-4AAFB2C08804}"/>
              </c:ext>
            </c:extLst>
          </c:dPt>
          <c:cat>
            <c:strRef>
              <c:f>Planilha1!$A$2:$A$5</c:f>
              <c:strCache>
                <c:ptCount val="1"/>
                <c:pt idx="0">
                  <c:v>Mapped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67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F06-4594-9315-4AAFB2C088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tx1">
                  <a:lumMod val="95000"/>
                  <a:lumOff val="5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F81-461D-A534-60904B4882C4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F81-461D-A534-60904B4882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F81-461D-A534-60904B4882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F81-461D-A534-60904B4882C4}"/>
              </c:ext>
            </c:extLst>
          </c:dPt>
          <c:cat>
            <c:strRef>
              <c:f>Planilha1!$A$2:$A$5</c:f>
              <c:strCache>
                <c:ptCount val="1"/>
                <c:pt idx="0">
                  <c:v>Mapped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F81-461D-A534-60904B4882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6998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7730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d50a8edf0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g2d50a8edf0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2" name="Google Shape;20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41960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d50a8edf0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g2d50a8edf0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8846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ec8cca6b54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ec8cca6b54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2464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3490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80213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3406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8" name="Google Shape;48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ea6cd74d9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30ea6cd74d9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d50055de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g2d50055de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51746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30238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8566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6594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</a:t>
            </a:r>
            <a:r>
              <a:rPr lang="pt-BR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Recursos Minerais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constituem o alicerce básico ao desenvolvimento social e econômico de uma nação.</a:t>
            </a:r>
            <a:endParaRPr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Brasil, em função de suas dimensões continentais e de sua ampla diversidade de ambientes geológicos, detém um vasto potencial mineral e apresenta um perfil de fornecedor de </a:t>
            </a:r>
            <a:r>
              <a:rPr lang="pt-BR" sz="11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commodities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minerais no mercado internacional, inclusive de minerais estratégicos, podendo contribuir para atender a demanda para a transição energética, e seguir em um modelo de descarbonização.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15236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ea6cd74d9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30ea6cd74d9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200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d4e015d8f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g2d4e015d8f5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4968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a5939fa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a5939fa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2867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e bloco de texto">
  <p:cSld name="Imagem e bloco de text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4763"/>
            <a:ext cx="9144000" cy="51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7"/>
          <p:cNvSpPr>
            <a:spLocks noGrp="1"/>
          </p:cNvSpPr>
          <p:nvPr>
            <p:ph type="pic" idx="2"/>
          </p:nvPr>
        </p:nvSpPr>
        <p:spPr>
          <a:xfrm>
            <a:off x="587231" y="1246909"/>
            <a:ext cx="2673300" cy="26706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61" name="Google Shape;6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8653" y="87646"/>
            <a:ext cx="444069" cy="444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nas">
  <p:cSld name="3 coluna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8"/>
          <p:cNvSpPr/>
          <p:nvPr/>
        </p:nvSpPr>
        <p:spPr>
          <a:xfrm>
            <a:off x="207627" y="851790"/>
            <a:ext cx="2686500" cy="3657600"/>
          </a:xfrm>
          <a:prstGeom prst="rect">
            <a:avLst/>
          </a:prstGeom>
          <a:solidFill>
            <a:schemeClr val="lt1">
              <a:alpha val="49019"/>
            </a:schemeClr>
          </a:solidFill>
          <a:ln w="31750" cap="flat" cmpd="sng">
            <a:solidFill>
              <a:srgbClr val="00973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8"/>
          <p:cNvSpPr/>
          <p:nvPr/>
        </p:nvSpPr>
        <p:spPr>
          <a:xfrm>
            <a:off x="3228799" y="851790"/>
            <a:ext cx="2686500" cy="3657600"/>
          </a:xfrm>
          <a:prstGeom prst="rect">
            <a:avLst/>
          </a:prstGeom>
          <a:solidFill>
            <a:schemeClr val="lt1">
              <a:alpha val="49019"/>
            </a:schemeClr>
          </a:solidFill>
          <a:ln w="31750" cap="flat" cmpd="sng">
            <a:solidFill>
              <a:srgbClr val="DAB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8"/>
          <p:cNvSpPr/>
          <p:nvPr/>
        </p:nvSpPr>
        <p:spPr>
          <a:xfrm>
            <a:off x="6249972" y="851790"/>
            <a:ext cx="2686500" cy="3657600"/>
          </a:xfrm>
          <a:prstGeom prst="rect">
            <a:avLst/>
          </a:prstGeom>
          <a:solidFill>
            <a:schemeClr val="lt1">
              <a:alpha val="49019"/>
            </a:schemeClr>
          </a:solidFill>
          <a:ln w="31750" cap="flat" cmpd="sng">
            <a:solidFill>
              <a:srgbClr val="3B67A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8"/>
          <p:cNvSpPr/>
          <p:nvPr/>
        </p:nvSpPr>
        <p:spPr>
          <a:xfrm>
            <a:off x="207627" y="819440"/>
            <a:ext cx="2686500" cy="506400"/>
          </a:xfrm>
          <a:prstGeom prst="rect">
            <a:avLst/>
          </a:prstGeom>
          <a:solidFill>
            <a:srgbClr val="00973A"/>
          </a:solidFill>
          <a:ln w="31750" cap="flat" cmpd="sng">
            <a:solidFill>
              <a:srgbClr val="00973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8"/>
          <p:cNvSpPr/>
          <p:nvPr/>
        </p:nvSpPr>
        <p:spPr>
          <a:xfrm>
            <a:off x="3228799" y="819440"/>
            <a:ext cx="2686500" cy="506400"/>
          </a:xfrm>
          <a:prstGeom prst="rect">
            <a:avLst/>
          </a:prstGeom>
          <a:solidFill>
            <a:srgbClr val="DABC00"/>
          </a:solidFill>
          <a:ln w="31750" cap="flat" cmpd="sng">
            <a:solidFill>
              <a:srgbClr val="DAB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8"/>
          <p:cNvSpPr/>
          <p:nvPr/>
        </p:nvSpPr>
        <p:spPr>
          <a:xfrm>
            <a:off x="6249972" y="819440"/>
            <a:ext cx="2686500" cy="506400"/>
          </a:xfrm>
          <a:prstGeom prst="rect">
            <a:avLst/>
          </a:prstGeom>
          <a:solidFill>
            <a:srgbClr val="3B67AE"/>
          </a:solidFill>
          <a:ln w="31750" cap="flat" cmpd="sng">
            <a:solidFill>
              <a:srgbClr val="3B67A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870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padrao">
  <p:cSld name="Fundo padra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022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1" name="Google Shape;101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4" name="Google Shape;104;p2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5" name="Google Shape;105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9"/>
          <p:cNvSpPr txBox="1">
            <a:spLocks noGrp="1"/>
          </p:cNvSpPr>
          <p:nvPr>
            <p:ph type="title"/>
          </p:nvPr>
        </p:nvSpPr>
        <p:spPr>
          <a:xfrm>
            <a:off x="3493450" y="539500"/>
            <a:ext cx="493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title" idx="2"/>
          </p:nvPr>
        </p:nvSpPr>
        <p:spPr>
          <a:xfrm>
            <a:off x="4990325" y="1590725"/>
            <a:ext cx="9630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title" idx="3"/>
          </p:nvPr>
        </p:nvSpPr>
        <p:spPr>
          <a:xfrm>
            <a:off x="4990325" y="3252746"/>
            <a:ext cx="9630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title" idx="4"/>
          </p:nvPr>
        </p:nvSpPr>
        <p:spPr>
          <a:xfrm>
            <a:off x="7461000" y="1590725"/>
            <a:ext cx="9630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title" idx="5"/>
          </p:nvPr>
        </p:nvSpPr>
        <p:spPr>
          <a:xfrm>
            <a:off x="7461000" y="3252746"/>
            <a:ext cx="9630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ubTitle" idx="1"/>
          </p:nvPr>
        </p:nvSpPr>
        <p:spPr>
          <a:xfrm>
            <a:off x="3838225" y="1990500"/>
            <a:ext cx="21150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subTitle" idx="6"/>
          </p:nvPr>
        </p:nvSpPr>
        <p:spPr>
          <a:xfrm>
            <a:off x="6309000" y="1990500"/>
            <a:ext cx="21150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ubTitle" idx="7"/>
          </p:nvPr>
        </p:nvSpPr>
        <p:spPr>
          <a:xfrm>
            <a:off x="3838225" y="3652575"/>
            <a:ext cx="21150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subTitle" idx="8"/>
          </p:nvPr>
        </p:nvSpPr>
        <p:spPr>
          <a:xfrm>
            <a:off x="6309000" y="3652575"/>
            <a:ext cx="21150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ubTitle" idx="9"/>
          </p:nvPr>
        </p:nvSpPr>
        <p:spPr>
          <a:xfrm>
            <a:off x="3838225" y="2439662"/>
            <a:ext cx="21150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subTitle" idx="13"/>
          </p:nvPr>
        </p:nvSpPr>
        <p:spPr>
          <a:xfrm>
            <a:off x="6309000" y="2439662"/>
            <a:ext cx="21150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subTitle" idx="14"/>
          </p:nvPr>
        </p:nvSpPr>
        <p:spPr>
          <a:xfrm>
            <a:off x="3838225" y="4101800"/>
            <a:ext cx="21150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subTitle" idx="15"/>
          </p:nvPr>
        </p:nvSpPr>
        <p:spPr>
          <a:xfrm>
            <a:off x="6309000" y="4101800"/>
            <a:ext cx="21150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" name="Google Shape;26;p19"/>
          <p:cNvSpPr>
            <a:spLocks noGrp="1"/>
          </p:cNvSpPr>
          <p:nvPr>
            <p:ph type="pic" idx="16"/>
          </p:nvPr>
        </p:nvSpPr>
        <p:spPr>
          <a:xfrm>
            <a:off x="0" y="0"/>
            <a:ext cx="38256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3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1" r:id="rId14"/>
    <p:sldLayoutId id="214748367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33.t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7.png"/><Relationship Id="rId4" Type="http://schemas.openxmlformats.org/officeDocument/2006/relationships/image" Target="../media/image32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t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G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7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7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tif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4440381" y="1686625"/>
            <a:ext cx="4655127" cy="23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pt-BR" sz="2800" b="1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AUDIÊNCIA PUBLICA: </a:t>
            </a:r>
            <a:r>
              <a:rPr lang="pt-BR" sz="2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PANORAMA GERAL  DE ATUAÇÃO DO GOVERNO NO FOMENTO AOS PROEJETOS ESTRATEGICOS DE MINERAÇÃO NO PAÍS</a:t>
            </a:r>
            <a:endParaRPr sz="37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112" name="Google Shape;11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7775" y="1040122"/>
            <a:ext cx="2293801" cy="46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90" y="62916"/>
            <a:ext cx="498976" cy="5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0;p15"/>
          <p:cNvSpPr txBox="1"/>
          <p:nvPr/>
        </p:nvSpPr>
        <p:spPr>
          <a:xfrm>
            <a:off x="578966" y="112803"/>
            <a:ext cx="854178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Mapeamento Geológico –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1:50.000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3" r="11322" b="7174"/>
          <a:stretch/>
        </p:blipFill>
        <p:spPr>
          <a:xfrm>
            <a:off x="2105697" y="513003"/>
            <a:ext cx="4179194" cy="4591158"/>
          </a:xfrm>
          <a:prstGeom prst="rect">
            <a:avLst/>
          </a:prstGeom>
        </p:spPr>
      </p:pic>
      <p:sp>
        <p:nvSpPr>
          <p:cNvPr id="30" name="Google Shape;136;p28"/>
          <p:cNvSpPr txBox="1"/>
          <p:nvPr/>
        </p:nvSpPr>
        <p:spPr>
          <a:xfrm>
            <a:off x="6332969" y="845298"/>
            <a:ext cx="2611408" cy="335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0488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600" b="1" i="0" u="none" strike="noStrike" cap="none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Escala 1:50.000:</a:t>
            </a:r>
          </a:p>
          <a:p>
            <a:pPr marL="90488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lang="pt-BR" sz="1600" b="1" i="0" u="none" strike="noStrike" cap="none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08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11792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Cartas Topográficas;</a:t>
            </a:r>
          </a:p>
          <a:p>
            <a:pPr marL="4508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Aproximadamente 7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50 Km2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por carta;.</a:t>
            </a:r>
          </a:p>
          <a:p>
            <a:pPr marL="4508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Execução: 2 a 3 anos;</a:t>
            </a:r>
          </a:p>
          <a:p>
            <a:pPr marL="450850" indent="-285750">
              <a:lnSpc>
                <a:spcPct val="150000"/>
              </a:lnSpc>
              <a:buSzPts val="1400"/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  <a:ea typeface="Montserrat"/>
                <a:cs typeface="Montserrat"/>
                <a:sym typeface="Montserrat"/>
              </a:rPr>
              <a:t>Equipes envolvidas: </a:t>
            </a:r>
            <a:r>
              <a:rPr lang="pt-BR" sz="1200" b="1" dirty="0">
                <a:solidFill>
                  <a:schemeClr val="tx1"/>
                </a:solidFill>
                <a:ea typeface="Montserrat"/>
                <a:cs typeface="Montserrat"/>
                <a:sym typeface="Montserrat"/>
              </a:rPr>
              <a:t>geólogos, geofísicos, técnicos, auxiliares de campo;</a:t>
            </a:r>
          </a:p>
          <a:p>
            <a:pPr marL="4508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SGB já publicou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340 mapas 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nessa escala</a:t>
            </a:r>
            <a:endParaRPr lang="pt-BR" sz="1200" b="1" i="1" u="none" strike="noStrike" cap="none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732" y="513003"/>
            <a:ext cx="8693021" cy="445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3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DAA36B77-848E-B457-6C9B-271975EC754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187702" y="3024691"/>
          <a:ext cx="1492360" cy="1851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1" t="13587" r="21815" b="35103"/>
          <a:stretch/>
        </p:blipFill>
        <p:spPr>
          <a:xfrm>
            <a:off x="326549" y="644543"/>
            <a:ext cx="4192098" cy="4156937"/>
          </a:xfrm>
          <a:prstGeom prst="rect">
            <a:avLst/>
          </a:prstGeom>
        </p:spPr>
      </p:pic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990" y="62916"/>
            <a:ext cx="498976" cy="5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orma Livre 8"/>
          <p:cNvSpPr/>
          <p:nvPr/>
        </p:nvSpPr>
        <p:spPr>
          <a:xfrm>
            <a:off x="237339" y="4809009"/>
            <a:ext cx="396240" cy="213288"/>
          </a:xfrm>
          <a:custGeom>
            <a:avLst/>
            <a:gdLst>
              <a:gd name="connsiteX0" fmla="*/ 0 w 144780"/>
              <a:gd name="connsiteY0" fmla="*/ 129540 h 152400"/>
              <a:gd name="connsiteX1" fmla="*/ 45720 w 144780"/>
              <a:gd name="connsiteY1" fmla="*/ 152400 h 152400"/>
              <a:gd name="connsiteX2" fmla="*/ 121920 w 144780"/>
              <a:gd name="connsiteY2" fmla="*/ 129540 h 152400"/>
              <a:gd name="connsiteX3" fmla="*/ 144780 w 144780"/>
              <a:gd name="connsiteY3" fmla="*/ 60960 h 152400"/>
              <a:gd name="connsiteX4" fmla="*/ 137160 w 144780"/>
              <a:gd name="connsiteY4" fmla="*/ 22860 h 152400"/>
              <a:gd name="connsiteX5" fmla="*/ 99060 w 144780"/>
              <a:gd name="connsiteY5" fmla="*/ 0 h 152400"/>
              <a:gd name="connsiteX6" fmla="*/ 99060 w 144780"/>
              <a:gd name="connsiteY6" fmla="*/ 45720 h 152400"/>
              <a:gd name="connsiteX7" fmla="*/ 76200 w 144780"/>
              <a:gd name="connsiteY7" fmla="*/ 99060 h 152400"/>
              <a:gd name="connsiteX8" fmla="*/ 0 w 144780"/>
              <a:gd name="connsiteY8" fmla="*/ 12954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80" h="152400">
                <a:moveTo>
                  <a:pt x="0" y="129540"/>
                </a:moveTo>
                <a:lnTo>
                  <a:pt x="45720" y="152400"/>
                </a:lnTo>
                <a:lnTo>
                  <a:pt x="121920" y="129540"/>
                </a:lnTo>
                <a:lnTo>
                  <a:pt x="144780" y="60960"/>
                </a:lnTo>
                <a:lnTo>
                  <a:pt x="137160" y="22860"/>
                </a:lnTo>
                <a:lnTo>
                  <a:pt x="99060" y="0"/>
                </a:lnTo>
                <a:lnTo>
                  <a:pt x="99060" y="45720"/>
                </a:lnTo>
                <a:lnTo>
                  <a:pt x="76200" y="99060"/>
                </a:lnTo>
                <a:lnTo>
                  <a:pt x="0" y="12954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V</a:t>
            </a:r>
            <a:endParaRPr lang="pt-BR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EC0232B-531A-5DCE-9EC4-A85A8B62DB28}"/>
              </a:ext>
            </a:extLst>
          </p:cNvPr>
          <p:cNvSpPr txBox="1">
            <a:spLocks/>
          </p:cNvSpPr>
          <p:nvPr/>
        </p:nvSpPr>
        <p:spPr>
          <a:xfrm>
            <a:off x="731538" y="4859302"/>
            <a:ext cx="2796757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/>
            <a:r>
              <a:rPr lang="en-US" sz="1200" dirty="0" err="1" smtClean="0">
                <a:solidFill>
                  <a:schemeClr val="tx1"/>
                </a:solidFill>
                <a:latin typeface="+mn-lt"/>
              </a:rPr>
              <a:t>Províncias</a:t>
            </a: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+mn-lt"/>
              </a:rPr>
              <a:t>minerais</a:t>
            </a: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 e </a:t>
            </a:r>
            <a:r>
              <a:rPr lang="en-US" sz="1200" dirty="0" err="1" smtClean="0">
                <a:solidFill>
                  <a:schemeClr val="tx1"/>
                </a:solidFill>
                <a:latin typeface="+mn-lt"/>
              </a:rPr>
              <a:t>distritos</a:t>
            </a: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+mn-lt"/>
              </a:rPr>
              <a:t>mineiros</a:t>
            </a:r>
            <a:endParaRPr lang="pt-BR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Google Shape;80;p15"/>
          <p:cNvSpPr txBox="1"/>
          <p:nvPr/>
        </p:nvSpPr>
        <p:spPr>
          <a:xfrm>
            <a:off x="578966" y="112803"/>
            <a:ext cx="854178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AQUISIÇÃO DE DADOS PRÉ-COMPETITIVOS </a:t>
            </a:r>
            <a:r>
              <a:rPr lang="pt-BR" sz="1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Mapeamento Geológico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68333952-AB6A-686B-DA41-27B0D881324F}"/>
              </a:ext>
            </a:extLst>
          </p:cNvPr>
          <p:cNvSpPr txBox="1">
            <a:spLocks/>
          </p:cNvSpPr>
          <p:nvPr/>
        </p:nvSpPr>
        <p:spPr>
          <a:xfrm>
            <a:off x="5745464" y="3873154"/>
            <a:ext cx="614734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ctr"/>
            <a:r>
              <a:rPr lang="pt-BR" b="1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</a:rPr>
              <a:t>~ 69%</a:t>
            </a:r>
            <a:endParaRPr lang="pt-BR" b="1" dirty="0">
              <a:solidFill>
                <a:schemeClr val="tx1"/>
              </a:solidFill>
              <a:latin typeface="+mn-lt"/>
              <a:ea typeface="Roboto" panose="02000000000000000000" pitchFamily="2" charset="0"/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D83D5DB6-848C-3D9A-5DA6-43E0AD69651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691070" y="2962061"/>
          <a:ext cx="1298768" cy="1976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TextBox 10">
            <a:extLst>
              <a:ext uri="{FF2B5EF4-FFF2-40B4-BE49-F238E27FC236}">
                <a16:creationId xmlns:a16="http://schemas.microsoft.com/office/drawing/2014/main" id="{1DC44F96-4FA4-8B60-3F6A-E3BD750BB7A1}"/>
              </a:ext>
            </a:extLst>
          </p:cNvPr>
          <p:cNvSpPr txBox="1">
            <a:spLocks/>
          </p:cNvSpPr>
          <p:nvPr/>
        </p:nvSpPr>
        <p:spPr>
          <a:xfrm>
            <a:off x="7100291" y="3877871"/>
            <a:ext cx="516509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ctr"/>
            <a:r>
              <a:rPr lang="pt-BR" b="1" dirty="0">
                <a:solidFill>
                  <a:schemeClr val="tx1"/>
                </a:solidFill>
                <a:latin typeface="+mn-lt"/>
                <a:ea typeface="Roboto" panose="02000000000000000000" pitchFamily="2" charset="0"/>
              </a:rPr>
              <a:t>~ </a:t>
            </a:r>
            <a:r>
              <a:rPr lang="pt-BR" b="1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</a:rPr>
              <a:t>42%</a:t>
            </a:r>
            <a:endParaRPr lang="pt-BR" b="1" dirty="0">
              <a:solidFill>
                <a:schemeClr val="tx1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265308" y="1351760"/>
            <a:ext cx="217576" cy="130628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948593" y="1909518"/>
            <a:ext cx="222224" cy="748528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6099020" y="1124383"/>
            <a:ext cx="623889" cy="276999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tx1"/>
                </a:solidFill>
                <a:ea typeface="Roboto" panose="02000000000000000000" pitchFamily="2" charset="0"/>
              </a:rPr>
              <a:t>~ </a:t>
            </a:r>
            <a:r>
              <a:rPr lang="en-US" sz="1200" b="1" dirty="0" smtClean="0"/>
              <a:t>49%</a:t>
            </a:r>
            <a:endParaRPr lang="pt-BR" sz="12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784629" y="1682141"/>
            <a:ext cx="623889" cy="276999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tx1"/>
                </a:solidFill>
                <a:ea typeface="Roboto" panose="02000000000000000000" pitchFamily="2" charset="0"/>
              </a:rPr>
              <a:t>~ </a:t>
            </a:r>
            <a:r>
              <a:rPr lang="en-US" sz="1200" b="1" dirty="0" smtClean="0"/>
              <a:t>27%</a:t>
            </a:r>
            <a:endParaRPr lang="pt-BR" sz="1200" b="1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F9DA19C-CA4C-222F-8465-CCA137B15EC7}"/>
              </a:ext>
            </a:extLst>
          </p:cNvPr>
          <p:cNvSpPr txBox="1">
            <a:spLocks/>
          </p:cNvSpPr>
          <p:nvPr/>
        </p:nvSpPr>
        <p:spPr>
          <a:xfrm>
            <a:off x="5264507" y="872195"/>
            <a:ext cx="2990761" cy="276999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tx1"/>
                </a:solidFill>
                <a:latin typeface="+mn-lt"/>
              </a:rPr>
              <a:t>% cobertura mapeamento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</a:rPr>
              <a:t>Brasil</a:t>
            </a:r>
            <a:endParaRPr lang="pt-BR" sz="12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8EC0232B-531A-5DCE-9EC4-A85A8B62DB28}"/>
              </a:ext>
            </a:extLst>
          </p:cNvPr>
          <p:cNvSpPr txBox="1">
            <a:spLocks/>
          </p:cNvSpPr>
          <p:nvPr/>
        </p:nvSpPr>
        <p:spPr>
          <a:xfrm>
            <a:off x="5815444" y="2720920"/>
            <a:ext cx="111730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ctr"/>
            <a:r>
              <a:rPr lang="pt-BR" sz="1000" b="1" dirty="0">
                <a:solidFill>
                  <a:schemeClr val="tx1"/>
                </a:solidFill>
                <a:latin typeface="+mn-lt"/>
              </a:rPr>
              <a:t>1:250.000</a:t>
            </a:r>
          </a:p>
        </p:txBody>
      </p:sp>
      <p:sp>
        <p:nvSpPr>
          <p:cNvPr id="24" name="TextBox 10">
            <a:extLst>
              <a:ext uri="{FF2B5EF4-FFF2-40B4-BE49-F238E27FC236}">
                <a16:creationId xmlns:a16="http://schemas.microsoft.com/office/drawing/2014/main" id="{8EC0232B-531A-5DCE-9EC4-A85A8B62DB28}"/>
              </a:ext>
            </a:extLst>
          </p:cNvPr>
          <p:cNvSpPr txBox="1">
            <a:spLocks/>
          </p:cNvSpPr>
          <p:nvPr/>
        </p:nvSpPr>
        <p:spPr>
          <a:xfrm>
            <a:off x="6502024" y="2720920"/>
            <a:ext cx="111730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ctr"/>
            <a:r>
              <a:rPr lang="pt-BR" sz="1000" b="1" dirty="0" smtClean="0">
                <a:solidFill>
                  <a:schemeClr val="tx1"/>
                </a:solidFill>
                <a:latin typeface="+mn-lt"/>
              </a:rPr>
              <a:t>1:100.000</a:t>
            </a:r>
            <a:endParaRPr lang="pt-BR" sz="1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8EC0232B-531A-5DCE-9EC4-A85A8B62DB28}"/>
              </a:ext>
            </a:extLst>
          </p:cNvPr>
          <p:cNvSpPr txBox="1">
            <a:spLocks/>
          </p:cNvSpPr>
          <p:nvPr/>
        </p:nvSpPr>
        <p:spPr>
          <a:xfrm>
            <a:off x="5467587" y="4577506"/>
            <a:ext cx="111730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ctr"/>
            <a:r>
              <a:rPr lang="pt-BR" sz="1000" b="1" dirty="0">
                <a:solidFill>
                  <a:schemeClr val="tx1"/>
                </a:solidFill>
                <a:latin typeface="+mn-lt"/>
              </a:rPr>
              <a:t>1:250.000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8EC0232B-531A-5DCE-9EC4-A85A8B62DB28}"/>
              </a:ext>
            </a:extLst>
          </p:cNvPr>
          <p:cNvSpPr txBox="1">
            <a:spLocks/>
          </p:cNvSpPr>
          <p:nvPr/>
        </p:nvSpPr>
        <p:spPr>
          <a:xfrm>
            <a:off x="6836073" y="4594605"/>
            <a:ext cx="111730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ctr"/>
            <a:r>
              <a:rPr lang="pt-BR" sz="1000" b="1" dirty="0" smtClean="0">
                <a:solidFill>
                  <a:schemeClr val="tx1"/>
                </a:solidFill>
                <a:latin typeface="+mn-lt"/>
              </a:rPr>
              <a:t>1:100.000</a:t>
            </a:r>
            <a:endParaRPr lang="pt-BR" sz="1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F9DA19C-CA4C-222F-8465-CCA137B15EC7}"/>
              </a:ext>
            </a:extLst>
          </p:cNvPr>
          <p:cNvSpPr txBox="1">
            <a:spLocks/>
          </p:cNvSpPr>
          <p:nvPr/>
        </p:nvSpPr>
        <p:spPr>
          <a:xfrm>
            <a:off x="4665230" y="3117495"/>
            <a:ext cx="3870075" cy="24622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pt-BR" sz="1200" dirty="0" smtClean="0">
                <a:solidFill>
                  <a:schemeClr val="tx1"/>
                </a:solidFill>
                <a:latin typeface="+mn-lt"/>
              </a:rPr>
              <a:t>% cobertura mapeamento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</a:rPr>
              <a:t>escudos cristalinos</a:t>
            </a:r>
            <a:endParaRPr lang="pt-BR" sz="1200" b="1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4585947" y="758635"/>
            <a:ext cx="4273924" cy="4157018"/>
            <a:chOff x="4699111" y="702284"/>
            <a:chExt cx="4273924" cy="4157018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08" t="14454" r="21238" b="34235"/>
            <a:stretch/>
          </p:blipFill>
          <p:spPr>
            <a:xfrm>
              <a:off x="4699111" y="702284"/>
              <a:ext cx="4273924" cy="4157018"/>
            </a:xfrm>
            <a:prstGeom prst="rect">
              <a:avLst/>
            </a:prstGeom>
          </p:spPr>
        </p:pic>
        <p:sp>
          <p:nvSpPr>
            <p:cNvPr id="28" name="Google Shape;80;p15"/>
            <p:cNvSpPr txBox="1"/>
            <p:nvPr/>
          </p:nvSpPr>
          <p:spPr>
            <a:xfrm>
              <a:off x="7358545" y="794772"/>
              <a:ext cx="1567642" cy="40020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lnSpc>
                  <a:spcPts val="2200"/>
                </a:lnSpc>
              </a:pPr>
              <a:r>
                <a:rPr lang="pt-BR" sz="15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Montserrat ExtraBold"/>
                  <a:cs typeface="Arial" panose="020B0604020202020204" pitchFamily="34" charset="0"/>
                  <a:sym typeface="Montserrat ExtraBold"/>
                </a:rPr>
                <a:t>Em realização</a:t>
              </a:r>
              <a:endParaRPr sz="1500" b="1" dirty="0">
                <a:solidFill>
                  <a:schemeClr val="tx1"/>
                </a:solidFill>
                <a:latin typeface="Arial" panose="020B0604020202020204" pitchFamily="34" charset="0"/>
                <a:ea typeface="Montserrat ExtraBold"/>
                <a:cs typeface="Arial" panose="020B0604020202020204" pitchFamily="34" charset="0"/>
                <a:sym typeface="Montserrat Extra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8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g2d50a8edf0d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4" name="Google Shape;424;g2d50a8edf0d_0_10"/>
          <p:cNvGrpSpPr/>
          <p:nvPr/>
        </p:nvGrpSpPr>
        <p:grpSpPr>
          <a:xfrm>
            <a:off x="8290675" y="4458149"/>
            <a:ext cx="587100" cy="685500"/>
            <a:chOff x="8290675" y="4458149"/>
            <a:chExt cx="587100" cy="685500"/>
          </a:xfrm>
        </p:grpSpPr>
        <p:sp>
          <p:nvSpPr>
            <p:cNvPr id="425" name="Google Shape;425;g2d50a8edf0d_0_10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26" name="Google Shape;426;g2d50a8edf0d_0_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" name="Google Shape;334;p25"/>
          <p:cNvPicPr preferRelativeResize="0"/>
          <p:nvPr/>
        </p:nvPicPr>
        <p:blipFill rotWithShape="1">
          <a:blip r:embed="rId5">
            <a:alphaModFix/>
          </a:blip>
          <a:srcRect l="19182" t="12148" r="20966" b="35258"/>
          <a:stretch/>
        </p:blipFill>
        <p:spPr>
          <a:xfrm>
            <a:off x="4108318" y="346364"/>
            <a:ext cx="4973334" cy="446341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330;p25"/>
          <p:cNvSpPr/>
          <p:nvPr/>
        </p:nvSpPr>
        <p:spPr>
          <a:xfrm>
            <a:off x="2041725" y="2229875"/>
            <a:ext cx="2190000" cy="262500"/>
          </a:xfrm>
          <a:prstGeom prst="rect">
            <a:avLst/>
          </a:prstGeom>
          <a:solidFill>
            <a:srgbClr val="9E9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31;p25"/>
          <p:cNvSpPr/>
          <p:nvPr/>
        </p:nvSpPr>
        <p:spPr>
          <a:xfrm>
            <a:off x="2041725" y="2229875"/>
            <a:ext cx="1750200" cy="262500"/>
          </a:xfrm>
          <a:prstGeom prst="rect">
            <a:avLst/>
          </a:prstGeom>
          <a:solidFill>
            <a:srgbClr val="0C5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332;p25"/>
          <p:cNvSpPr txBox="1"/>
          <p:nvPr/>
        </p:nvSpPr>
        <p:spPr>
          <a:xfrm>
            <a:off x="820483" y="115701"/>
            <a:ext cx="624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 smtClean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LEVANTAMENTOS GEOFÍSICOS</a:t>
            </a:r>
            <a:endParaRPr sz="2400" dirty="0">
              <a:solidFill>
                <a:srgbClr val="1A79B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6" name="Google Shape;33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105" y="115675"/>
            <a:ext cx="388245" cy="4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335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500" y="1230300"/>
            <a:ext cx="1604100" cy="199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336;p25"/>
          <p:cNvSpPr txBox="1"/>
          <p:nvPr/>
        </p:nvSpPr>
        <p:spPr>
          <a:xfrm>
            <a:off x="563265" y="2106587"/>
            <a:ext cx="826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~56%</a:t>
            </a:r>
            <a:endParaRPr sz="16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337;p25"/>
          <p:cNvSpPr txBox="1"/>
          <p:nvPr/>
        </p:nvSpPr>
        <p:spPr>
          <a:xfrm>
            <a:off x="42500" y="980750"/>
            <a:ext cx="17805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% </a:t>
            </a:r>
            <a:r>
              <a:rPr lang="pt-BR" sz="1200" b="1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cobertura do Brasil com  </a:t>
            </a:r>
            <a:r>
              <a:rPr lang="pt-BR" sz="1200" b="1" i="0" u="none" strike="noStrike" cap="none" dirty="0" err="1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Magnetometrico</a:t>
            </a:r>
            <a:r>
              <a:rPr lang="pt-BR" sz="1200" b="1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1200" b="1" i="0" u="none" strike="noStrike" cap="none" dirty="0" err="1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radiometrico</a:t>
            </a:r>
            <a:r>
              <a:rPr lang="pt-BR" sz="1200" b="1" dirty="0">
                <a:solidFill>
                  <a:schemeClr val="bg1"/>
                </a:solidFill>
              </a:rPr>
              <a:t>;</a:t>
            </a:r>
            <a:endParaRPr sz="1200" b="1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30" name="Google Shape;338;p25"/>
          <p:cNvSpPr txBox="1"/>
          <p:nvPr/>
        </p:nvSpPr>
        <p:spPr>
          <a:xfrm>
            <a:off x="2041725" y="1398732"/>
            <a:ext cx="23337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pt-BR" sz="12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% </a:t>
            </a:r>
            <a:r>
              <a:rPr lang="pt-BR" sz="1200" b="1" dirty="0">
                <a:solidFill>
                  <a:schemeClr val="bg1"/>
                </a:solidFill>
              </a:rPr>
              <a:t>cobertura </a:t>
            </a:r>
            <a:r>
              <a:rPr lang="pt-BR" sz="1200" b="1" dirty="0" smtClean="0">
                <a:solidFill>
                  <a:schemeClr val="bg1"/>
                </a:solidFill>
              </a:rPr>
              <a:t>do </a:t>
            </a:r>
            <a:r>
              <a:rPr lang="pt-BR" sz="1200" b="1" dirty="0" err="1" smtClean="0">
                <a:solidFill>
                  <a:schemeClr val="bg1"/>
                </a:solidFill>
              </a:rPr>
              <a:t>Precambriano</a:t>
            </a:r>
            <a:r>
              <a:rPr lang="pt-BR" sz="1200" b="1" dirty="0" smtClean="0">
                <a:solidFill>
                  <a:schemeClr val="bg1"/>
                </a:solidFill>
              </a:rPr>
              <a:t> com </a:t>
            </a:r>
            <a:r>
              <a:rPr lang="pt-BR" sz="1200" b="1" dirty="0" err="1" smtClean="0">
                <a:solidFill>
                  <a:schemeClr val="bg1"/>
                </a:solidFill>
              </a:rPr>
              <a:t>Magnetometrico</a:t>
            </a:r>
            <a:r>
              <a:rPr lang="pt-BR" sz="1200" b="1" dirty="0" smtClean="0">
                <a:solidFill>
                  <a:schemeClr val="bg1"/>
                </a:solidFill>
              </a:rPr>
              <a:t> </a:t>
            </a:r>
            <a:r>
              <a:rPr lang="pt-BR" sz="1200" b="1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pt-BR" sz="1200" b="1" i="0" u="none" strike="noStrike" cap="none" dirty="0" err="1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radiometric</a:t>
            </a:r>
            <a:r>
              <a:rPr lang="pt-BR" sz="1200" b="1" dirty="0" err="1">
                <a:solidFill>
                  <a:schemeClr val="bg1"/>
                </a:solidFill>
              </a:rPr>
              <a:t>o</a:t>
            </a:r>
            <a:endParaRPr sz="1200" b="1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31" name="Google Shape;339;p25"/>
          <p:cNvSpPr txBox="1"/>
          <p:nvPr/>
        </p:nvSpPr>
        <p:spPr>
          <a:xfrm>
            <a:off x="2041725" y="2229750"/>
            <a:ext cx="17502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~ 92%</a:t>
            </a:r>
            <a:endParaRPr sz="12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Google Shape;340;p25"/>
          <p:cNvSpPr txBox="1"/>
          <p:nvPr/>
        </p:nvSpPr>
        <p:spPr>
          <a:xfrm>
            <a:off x="5339475" y="4832059"/>
            <a:ext cx="2301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pt-BR" sz="1000" b="1" i="1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Flight</a:t>
            </a:r>
            <a:r>
              <a:rPr lang="pt-BR" sz="1000" b="1" i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000" b="1" i="1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line</a:t>
            </a:r>
            <a:r>
              <a:rPr lang="pt-BR" sz="1000" b="1" i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000" b="1" i="1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spacing</a:t>
            </a:r>
            <a:r>
              <a:rPr lang="pt-BR" sz="1000" b="1" i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pt-BR" sz="1000" b="1" i="1" dirty="0">
                <a:solidFill>
                  <a:schemeClr val="bg1"/>
                </a:solidFill>
              </a:rPr>
              <a:t> </a:t>
            </a:r>
            <a:r>
              <a:rPr lang="pt-BR" sz="1000" b="0" i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1,000 – 100 m</a:t>
            </a:r>
            <a:endParaRPr sz="1000" b="0" i="1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41;p25"/>
          <p:cNvSpPr txBox="1"/>
          <p:nvPr/>
        </p:nvSpPr>
        <p:spPr>
          <a:xfrm>
            <a:off x="116925" y="3069651"/>
            <a:ext cx="3849600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300" tIns="14300" rIns="14300" bIns="14300" anchor="t" anchorCtr="0">
            <a:noAutofit/>
          </a:bodyPr>
          <a:lstStyle/>
          <a:p>
            <a:pPr marL="457200" lvl="0" indent="-28575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Levantamentos </a:t>
            </a:r>
            <a:r>
              <a:rPr lang="pt-BR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magnetométricos</a:t>
            </a: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pt-BR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radiométricos</a:t>
            </a: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aerotransportados realizados entre 2003-2016</a:t>
            </a:r>
          </a:p>
          <a:p>
            <a:pPr marL="457200" lvl="0" indent="-28575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endParaRPr lang="pt-BR"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8575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Prioridade para Escudos Pré-cambrianos e áreas de alto potencial mineral</a:t>
            </a:r>
          </a:p>
          <a:p>
            <a:pPr marL="457200" lvl="0" indent="-28575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endParaRPr lang="pt-BR"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8575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Apoio a projetos internos (mapeamento geológico e estudos prospectivos), estudos acadêmicos e captação de investimentos privados em pesquisa mineral.</a:t>
            </a:r>
          </a:p>
          <a:p>
            <a:pPr marL="457200" lvl="0" indent="-285750" algn="just">
              <a:buClr>
                <a:srgbClr val="0070C0"/>
              </a:buClr>
              <a:buSzPts val="900"/>
              <a:buFont typeface="Wingdings" panose="05000000000000000000" pitchFamily="2" charset="2"/>
              <a:buChar char="ü"/>
            </a:pP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Banco de dados de acesso aberto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947" y="217572"/>
            <a:ext cx="388245" cy="4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0"/>
          <p:cNvSpPr txBox="1"/>
          <p:nvPr/>
        </p:nvSpPr>
        <p:spPr>
          <a:xfrm>
            <a:off x="798325" y="277488"/>
            <a:ext cx="7795404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 dirty="0" smtClean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Proposta de Novos Levantamentos Geofísicos</a:t>
            </a:r>
            <a:endParaRPr sz="2000" b="0" i="0" u="none" strike="noStrike" cap="none" dirty="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08" y="677688"/>
            <a:ext cx="5027747" cy="4333882"/>
          </a:xfrm>
          <a:prstGeom prst="rect">
            <a:avLst/>
          </a:prstGeom>
        </p:spPr>
      </p:pic>
      <p:sp>
        <p:nvSpPr>
          <p:cNvPr id="13" name="Google Shape;185;p9"/>
          <p:cNvSpPr txBox="1"/>
          <p:nvPr/>
        </p:nvSpPr>
        <p:spPr>
          <a:xfrm flipH="1">
            <a:off x="5216055" y="949050"/>
            <a:ext cx="3641698" cy="446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sz="1800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Aquisição de </a:t>
            </a:r>
            <a:r>
              <a:rPr lang="pt-BR" sz="1800" b="1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novos métodos geofísicos</a:t>
            </a:r>
            <a:r>
              <a:rPr lang="pt-BR" sz="1800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;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285750" indent="-285750">
              <a:buSzPts val="1600"/>
              <a:buFont typeface="Wingdings" panose="05000000000000000000" pitchFamily="2" charset="2"/>
              <a:buChar char="Ø"/>
            </a:pPr>
            <a:r>
              <a:rPr lang="pt-BR" sz="1800" b="1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Finalizar cobertura </a:t>
            </a:r>
            <a:r>
              <a:rPr lang="pt-BR" sz="1800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por </a:t>
            </a:r>
            <a:r>
              <a:rPr lang="pt-BR" sz="1800" dirty="0" err="1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mag</a:t>
            </a:r>
            <a:r>
              <a:rPr lang="pt-BR" sz="1800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 e gama do embasamento pré-cambriano;</a:t>
            </a:r>
          </a:p>
          <a:p>
            <a:pPr marL="285750" indent="-285750">
              <a:buSzPts val="1600"/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285750" indent="-285750">
              <a:buSzPts val="1600"/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Adquirir dados de </a:t>
            </a:r>
            <a:r>
              <a:rPr lang="pt-BR" sz="1800" dirty="0" err="1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mag</a:t>
            </a:r>
            <a:r>
              <a:rPr lang="pt-BR" sz="18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, gama e </a:t>
            </a:r>
            <a:r>
              <a:rPr lang="pt-BR" sz="1800" dirty="0" err="1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grav</a:t>
            </a:r>
            <a:r>
              <a:rPr lang="pt-BR" sz="18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 nas </a:t>
            </a:r>
            <a:r>
              <a:rPr lang="pt-BR" sz="1800" b="1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bacias </a:t>
            </a:r>
            <a:r>
              <a:rPr lang="pt-BR" sz="1800" b="1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sedimentares</a:t>
            </a:r>
            <a:r>
              <a:rPr lang="pt-BR" sz="1800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;</a:t>
            </a:r>
          </a:p>
          <a:p>
            <a:pPr marL="285750" indent="-285750">
              <a:buSzPts val="1600"/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285750" indent="-285750">
              <a:buSzPts val="1600"/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Adensar </a:t>
            </a:r>
            <a:r>
              <a:rPr lang="pt-BR" sz="1800" b="1" dirty="0" err="1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mag</a:t>
            </a:r>
            <a:r>
              <a:rPr lang="pt-BR" sz="18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 e </a:t>
            </a:r>
            <a:r>
              <a:rPr lang="pt-BR" sz="1800" b="1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gama</a:t>
            </a:r>
            <a:r>
              <a:rPr lang="pt-BR" sz="1800" dirty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 em regiões </a:t>
            </a:r>
            <a:r>
              <a:rPr lang="pt-BR" sz="1800" dirty="0" smtClean="0">
                <a:solidFill>
                  <a:srgbClr val="272727"/>
                </a:solidFill>
                <a:latin typeface="+mj-lt"/>
                <a:ea typeface="Poppins"/>
                <a:cs typeface="Poppins"/>
                <a:sym typeface="Poppins"/>
              </a:rPr>
              <a:t>estratégicas.</a:t>
            </a:r>
            <a:endParaRPr lang="pt-BR" sz="18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285750" indent="-285750">
              <a:buSzPts val="1600"/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285750" indent="-285750">
              <a:buSzPts val="1600"/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272727"/>
              </a:solidFill>
              <a:latin typeface="+mj-lt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endParaRPr b="1" i="0" u="none" strike="noStrike" cap="none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8619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g2d50a8edf0d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3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105" y="115675"/>
            <a:ext cx="388245" cy="4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46;p26"/>
          <p:cNvSpPr txBox="1"/>
          <p:nvPr/>
        </p:nvSpPr>
        <p:spPr>
          <a:xfrm>
            <a:off x="748200" y="196576"/>
            <a:ext cx="624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 sz="2000" dirty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LEVANTAMENTOS </a:t>
            </a:r>
            <a:r>
              <a:rPr lang="pt-BR" sz="2000" dirty="0" smtClean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GEOQUÍMICOS</a:t>
            </a:r>
            <a:endParaRPr sz="2000" dirty="0">
              <a:solidFill>
                <a:srgbClr val="1A79B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0" name="Google Shape;348;p26"/>
          <p:cNvPicPr preferRelativeResize="0"/>
          <p:nvPr/>
        </p:nvPicPr>
        <p:blipFill rotWithShape="1">
          <a:blip r:embed="rId5">
            <a:alphaModFix/>
          </a:blip>
          <a:srcRect l="23916" t="18447" r="7749" b="17388"/>
          <a:stretch/>
        </p:blipFill>
        <p:spPr>
          <a:xfrm>
            <a:off x="612863" y="4275325"/>
            <a:ext cx="853500" cy="83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349;p26"/>
          <p:cNvSpPr txBox="1"/>
          <p:nvPr/>
        </p:nvSpPr>
        <p:spPr>
          <a:xfrm>
            <a:off x="612888" y="4602305"/>
            <a:ext cx="8535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~60%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50;p26"/>
          <p:cNvSpPr txBox="1"/>
          <p:nvPr/>
        </p:nvSpPr>
        <p:spPr>
          <a:xfrm>
            <a:off x="1267154" y="2571882"/>
            <a:ext cx="1299812" cy="369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28953" marR="0" lvl="1" indent="0" algn="l" rtl="0">
              <a:lnSpc>
                <a:spcPct val="2857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Google Shape;351;p26"/>
          <p:cNvSpPr txBox="1"/>
          <p:nvPr/>
        </p:nvSpPr>
        <p:spPr>
          <a:xfrm>
            <a:off x="1411813" y="4391125"/>
            <a:ext cx="29343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0" algn="just">
              <a:buNone/>
            </a:pP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60% do Território Brasileiro com cobertura em diferentes escalas (1:1.000.000, 1:500.000, 1:250.000,00, 1:100.000, </a:t>
            </a:r>
            <a:r>
              <a:rPr lang="pt-BR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etc</a:t>
            </a: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Google Shape;352;p26"/>
          <p:cNvSpPr txBox="1"/>
          <p:nvPr/>
        </p:nvSpPr>
        <p:spPr>
          <a:xfrm>
            <a:off x="4996650" y="4427525"/>
            <a:ext cx="3194556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~500.000 amostras geoquímicas disponíveis no </a:t>
            </a:r>
            <a:r>
              <a:rPr lang="pt-BR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GeoSGB</a:t>
            </a:r>
            <a:r>
              <a:rPr lang="pt-BR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(https://geosgb.sgb.gov.br)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" name="Google Shape;353;p26"/>
          <p:cNvPicPr preferRelativeResize="0"/>
          <p:nvPr/>
        </p:nvPicPr>
        <p:blipFill rotWithShape="1">
          <a:blip r:embed="rId6">
            <a:alphaModFix/>
          </a:blip>
          <a:srcRect l="2262" t="3561" r="23570" b="40709"/>
          <a:stretch/>
        </p:blipFill>
        <p:spPr>
          <a:xfrm>
            <a:off x="4996800" y="619527"/>
            <a:ext cx="3393344" cy="3606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54;p26"/>
          <p:cNvPicPr preferRelativeResize="0"/>
          <p:nvPr/>
        </p:nvPicPr>
        <p:blipFill rotWithShape="1">
          <a:blip r:embed="rId7">
            <a:alphaModFix/>
          </a:blip>
          <a:srcRect l="24370" t="12145" r="21110" b="34818"/>
          <a:stretch/>
        </p:blipFill>
        <p:spPr>
          <a:xfrm>
            <a:off x="748200" y="621016"/>
            <a:ext cx="3681040" cy="3580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6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/>
        </p:nvSpPr>
        <p:spPr>
          <a:xfrm>
            <a:off x="923020" y="159899"/>
            <a:ext cx="624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 smtClean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Projetos Temáticos: Recursos Minerais</a:t>
            </a:r>
            <a:endParaRPr sz="2000" dirty="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70" y="159874"/>
            <a:ext cx="388245" cy="4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1697"/>
            <a:ext cx="8792931" cy="400264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590" y="3325090"/>
            <a:ext cx="1818409" cy="181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6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8"/>
          <a:stretch/>
        </p:blipFill>
        <p:spPr>
          <a:xfrm>
            <a:off x="24157" y="464110"/>
            <a:ext cx="4913376" cy="4746297"/>
          </a:xfrm>
          <a:prstGeom prst="rect">
            <a:avLst/>
          </a:prstGeom>
          <a:effectLst/>
        </p:spPr>
      </p:pic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90" y="62916"/>
            <a:ext cx="498976" cy="5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0;p15"/>
          <p:cNvSpPr txBox="1"/>
          <p:nvPr/>
        </p:nvSpPr>
        <p:spPr>
          <a:xfrm>
            <a:off x="513961" y="120002"/>
            <a:ext cx="854178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MINERAIS CRÍTICOS PARA TRANSIÇÃO ENERGÉTICA</a:t>
            </a:r>
            <a:endParaRPr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" name="Google Shape;136;p28"/>
          <p:cNvSpPr txBox="1"/>
          <p:nvPr/>
        </p:nvSpPr>
        <p:spPr>
          <a:xfrm>
            <a:off x="4682836" y="480582"/>
            <a:ext cx="4461164" cy="1931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100" b="1" i="0" u="none" strike="noStrike" cap="none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Avaliação</a:t>
            </a:r>
            <a:r>
              <a:rPr lang="en-US" sz="1100" b="1" i="0" u="none" strike="noStrike" cap="none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de </a:t>
            </a:r>
            <a:r>
              <a:rPr lang="en-US" sz="1100" b="1" i="0" u="none" strike="noStrike" cap="none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potencial</a:t>
            </a:r>
            <a:r>
              <a:rPr lang="en-US" sz="1100" b="1" i="0" u="none" strike="noStrike" cap="none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</a:t>
            </a:r>
            <a:r>
              <a:rPr lang="en-US" sz="11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multi-</a:t>
            </a:r>
            <a:r>
              <a:rPr lang="en-US" sz="1100" b="1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escala</a:t>
            </a:r>
            <a:r>
              <a:rPr lang="en-US" sz="11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1100" b="1" i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(continental, </a:t>
            </a:r>
            <a:r>
              <a:rPr lang="en-US" sz="1100" b="1" i="1" u="none" strike="noStrike" cap="none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província</a:t>
            </a:r>
            <a:r>
              <a:rPr lang="en-US" sz="1100" b="1" i="1" u="none" strike="noStrike" cap="none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/</a:t>
            </a:r>
            <a:r>
              <a:rPr lang="en-US" sz="1100" b="1" i="1" u="none" strike="noStrike" cap="none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distrito</a:t>
            </a:r>
            <a:r>
              <a:rPr lang="en-US" sz="1100" b="1" i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, </a:t>
            </a:r>
            <a:r>
              <a:rPr lang="en-US" sz="1100" b="1" i="1" u="none" strike="noStrike" cap="none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depósito</a:t>
            </a:r>
            <a:r>
              <a:rPr lang="en-US" sz="1100" b="1" i="1" u="none" strike="noStrike" cap="none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)</a:t>
            </a:r>
            <a:endParaRPr lang="pt-BR" sz="1100" b="1" i="1" u="none" strike="noStrike" cap="none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285750" indent="-285750">
              <a:lnSpc>
                <a:spcPct val="150000"/>
              </a:lnSpc>
              <a:buSzPts val="1400"/>
              <a:buFont typeface="Noto Sans Symbols"/>
              <a:buChar char="▪"/>
            </a:pPr>
            <a:r>
              <a:rPr lang="pt-BR" sz="11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Integração de dados </a:t>
            </a:r>
            <a:r>
              <a:rPr lang="pt-BR" sz="1100" b="1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geocientíficos</a:t>
            </a:r>
            <a:r>
              <a:rPr lang="pt-BR" sz="11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</a:t>
            </a:r>
            <a:endParaRPr lang="pt-BR" sz="1100" b="1" i="1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>
              <a:buSzPts val="1400"/>
            </a:pPr>
            <a:r>
              <a:rPr lang="pt-BR" sz="1100" b="1" i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(</a:t>
            </a:r>
            <a:r>
              <a:rPr lang="pt-BR" sz="900" b="1" i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geológicos-geofísicos-geoquímicos</a:t>
            </a:r>
            <a:r>
              <a:rPr lang="pt-BR" sz="1100" b="1" i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)</a:t>
            </a:r>
            <a:endParaRPr lang="pt-BR" sz="1100" b="1" i="1" dirty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pt-BR" sz="1100" b="1" i="0" u="none" strike="noStrike" cap="none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Revisão de modelos </a:t>
            </a:r>
            <a:r>
              <a:rPr lang="pt-BR" sz="1100" b="1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m</a:t>
            </a:r>
            <a:r>
              <a:rPr lang="pt-BR" sz="1100" b="1" i="0" u="none" strike="noStrike" cap="none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etalogenéticos</a:t>
            </a:r>
            <a:endParaRPr lang="pt-BR" sz="1100" b="1" i="0" u="none" strike="noStrike" cap="none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SzPts val="1400"/>
              <a:buFont typeface="Noto Sans Symbols"/>
              <a:buChar char="▪"/>
            </a:pPr>
            <a:r>
              <a:rPr lang="pt-BR" sz="11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Identificação </a:t>
            </a:r>
            <a:r>
              <a:rPr lang="pt-BR" sz="1100" b="1" dirty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de </a:t>
            </a:r>
            <a:r>
              <a:rPr lang="pt-BR" sz="1100" b="1" i="1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footprints</a:t>
            </a:r>
            <a:r>
              <a:rPr lang="pt-BR" sz="1100" b="1" i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</a:t>
            </a:r>
            <a:r>
              <a:rPr lang="pt-BR" sz="11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de mineralizações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100" b="1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Modelamento</a:t>
            </a:r>
            <a:r>
              <a:rPr lang="en-US" sz="11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de </a:t>
            </a:r>
            <a:r>
              <a:rPr lang="en-US" sz="1100" b="1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potencial</a:t>
            </a:r>
            <a:r>
              <a:rPr lang="en-US" sz="11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mineral multi-</a:t>
            </a:r>
            <a:r>
              <a:rPr lang="en-US" sz="1100" b="1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escala</a:t>
            </a:r>
            <a:endParaRPr sz="1100" b="1" u="none" strike="noStrike" cap="none" dirty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239834" y="4362131"/>
            <a:ext cx="492443" cy="369332"/>
          </a:xfrm>
          <a:prstGeom prst="rect">
            <a:avLst/>
          </a:prstGeom>
          <a:solidFill>
            <a:srgbClr val="0070C0"/>
          </a:solidFill>
          <a:effectLst>
            <a:reflection stA="50000" endA="300" endPos="70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Cu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7445889" y="4362131"/>
            <a:ext cx="351378" cy="369332"/>
          </a:xfrm>
          <a:prstGeom prst="rect">
            <a:avLst/>
          </a:prstGeom>
          <a:solidFill>
            <a:srgbClr val="00B050"/>
          </a:solidFill>
          <a:effectLst>
            <a:reflection stA="50000" endA="300" endPos="70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U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7879236" y="4362131"/>
            <a:ext cx="38985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stA="50000" endA="300" endPos="70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Li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8351055" y="4362131"/>
            <a:ext cx="492443" cy="369332"/>
          </a:xfrm>
          <a:prstGeom prst="rect">
            <a:avLst/>
          </a:prstGeom>
          <a:solidFill>
            <a:srgbClr val="CC00CC"/>
          </a:solidFill>
          <a:effectLst>
            <a:reflection stA="50000" endA="300" endPos="70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Co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717589" y="4362131"/>
            <a:ext cx="646331" cy="369332"/>
          </a:xfrm>
          <a:prstGeom prst="rect">
            <a:avLst/>
          </a:prstGeom>
          <a:solidFill>
            <a:srgbClr val="FF66FF"/>
          </a:solidFill>
          <a:effectLst>
            <a:reflection stA="50000" endA="300" endPos="70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ETR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765957" y="4362131"/>
            <a:ext cx="88998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reflection stA="50000" endA="300" endPos="70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chemeClr val="tx1"/>
                </a:solidFill>
              </a:rPr>
              <a:t>grafita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7A8D878-1C80-36CF-A8A5-41D72FAABCB6}"/>
              </a:ext>
            </a:extLst>
          </p:cNvPr>
          <p:cNvSpPr txBox="1"/>
          <p:nvPr/>
        </p:nvSpPr>
        <p:spPr>
          <a:xfrm>
            <a:off x="4611133" y="2583024"/>
            <a:ext cx="444461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BRASIL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100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Top 5 </a:t>
            </a:r>
            <a:r>
              <a:rPr lang="pt-B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maiores produtores de minerais (IBRAM);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100" b="1" dirty="0" smtClean="0">
                <a:solidFill>
                  <a:schemeClr val="tx1"/>
                </a:solidFill>
                <a:latin typeface="Montserrat" panose="00000500000000000000" pitchFamily="2" charset="0"/>
              </a:rPr>
              <a:t>Mais e 90 </a:t>
            </a:r>
            <a:r>
              <a:rPr lang="pt-B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commodities minerais;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Legislação sólida;</a:t>
            </a:r>
          </a:p>
          <a:p>
            <a:endParaRPr lang="pt-B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Dados </a:t>
            </a:r>
            <a:r>
              <a:rPr lang="pt-B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geocientíficos</a:t>
            </a:r>
            <a:r>
              <a:rPr lang="pt-B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  <a:r>
              <a:rPr lang="pt-B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pré</a:t>
            </a:r>
            <a:r>
              <a:rPr lang="pt-B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-competitivos e disponíveis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Mão de obra qualificada;</a:t>
            </a:r>
            <a:endParaRPr lang="pt-BR" sz="11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530962" y="67665"/>
            <a:ext cx="81405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20B0604020202020204" charset="0"/>
              </a:rPr>
              <a:t>DESAFIOS AMPLIAÇÃO DO CONHECIMENTO GEOLÓGICO</a:t>
            </a:r>
            <a:endParaRPr lang="pt-B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20B060402020202020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15662" y="523229"/>
            <a:ext cx="19094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BRASIL</a:t>
            </a:r>
            <a:r>
              <a:rPr lang="en-US" dirty="0" smtClean="0"/>
              <a:t> ~ 8, 5 M km</a:t>
            </a:r>
            <a:r>
              <a:rPr lang="en-US" baseline="30000" dirty="0" smtClean="0"/>
              <a:t>2</a:t>
            </a:r>
            <a:endParaRPr lang="pt-BR" baseline="300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346255" y="784624"/>
            <a:ext cx="2475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Amazônia Legal ~ 5,0 M km</a:t>
            </a:r>
            <a:r>
              <a:rPr lang="en-US" baseline="30000" dirty="0" smtClean="0"/>
              <a:t>2</a:t>
            </a:r>
            <a:endParaRPr lang="pt-BR" baseline="300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346255" y="1060699"/>
            <a:ext cx="2725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Escudos </a:t>
            </a:r>
            <a:r>
              <a:rPr lang="en-US" dirty="0" err="1" smtClean="0"/>
              <a:t>cristalinos</a:t>
            </a:r>
            <a:r>
              <a:rPr lang="en-US" dirty="0" smtClean="0"/>
              <a:t> </a:t>
            </a:r>
            <a:r>
              <a:rPr lang="en-US" dirty="0"/>
              <a:t>~ </a:t>
            </a:r>
            <a:r>
              <a:rPr lang="en-US" dirty="0" smtClean="0"/>
              <a:t>3,2 M km</a:t>
            </a:r>
            <a:r>
              <a:rPr lang="en-US" baseline="30000" dirty="0" smtClean="0"/>
              <a:t>2</a:t>
            </a:r>
            <a:endParaRPr lang="pt-BR" baseline="30000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260614" y="1353127"/>
            <a:ext cx="1877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SGB-CPRM 54 </a:t>
            </a:r>
            <a:r>
              <a:rPr lang="en-US" b="1" dirty="0" err="1" smtClean="0">
                <a:solidFill>
                  <a:srgbClr val="00B050"/>
                </a:solidFill>
              </a:rPr>
              <a:t>anos</a:t>
            </a:r>
            <a:endParaRPr lang="pt-BR" b="1" baseline="30000" dirty="0">
              <a:solidFill>
                <a:srgbClr val="00B050"/>
              </a:solidFill>
            </a:endParaRPr>
          </a:p>
        </p:txBody>
      </p:sp>
      <p:pic>
        <p:nvPicPr>
          <p:cNvPr id="22" name="Google Shape;8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133" y="74557"/>
            <a:ext cx="388245" cy="4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2" t="13538" r="22786" b="35316"/>
          <a:stretch/>
        </p:blipFill>
        <p:spPr>
          <a:xfrm>
            <a:off x="630382" y="1598039"/>
            <a:ext cx="3470563" cy="35175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Agrupar 12"/>
          <p:cNvGrpSpPr/>
          <p:nvPr/>
        </p:nvGrpSpPr>
        <p:grpSpPr>
          <a:xfrm>
            <a:off x="5001360" y="410384"/>
            <a:ext cx="3390054" cy="4572674"/>
            <a:chOff x="3234906" y="528148"/>
            <a:chExt cx="3390054" cy="4572674"/>
          </a:xfrm>
        </p:grpSpPr>
        <p:sp>
          <p:nvSpPr>
            <p:cNvPr id="34" name="CaixaDeTexto 33"/>
            <p:cNvSpPr txBox="1"/>
            <p:nvPr/>
          </p:nvSpPr>
          <p:spPr>
            <a:xfrm>
              <a:off x="3645874" y="528148"/>
              <a:ext cx="24064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/>
                <a:t>EUA</a:t>
              </a:r>
              <a:r>
                <a:rPr lang="en-US" dirty="0" smtClean="0"/>
                <a:t> ~ 7,8 M km</a:t>
              </a:r>
              <a:r>
                <a:rPr lang="en-US" baseline="30000" dirty="0" smtClean="0"/>
                <a:t>2 </a:t>
              </a:r>
              <a:r>
                <a:rPr lang="en-US" dirty="0" smtClean="0"/>
                <a:t>(- </a:t>
              </a:r>
              <a:r>
                <a:rPr lang="en-US" dirty="0" err="1" smtClean="0"/>
                <a:t>Alasca</a:t>
              </a:r>
              <a:r>
                <a:rPr lang="en-US" dirty="0" smtClean="0"/>
                <a:t>)</a:t>
              </a:r>
              <a:endParaRPr lang="pt-BR" baseline="30000" dirty="0"/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4045022" y="791966"/>
              <a:ext cx="16081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B050"/>
                  </a:solidFill>
                </a:rPr>
                <a:t>USGS 145 </a:t>
              </a:r>
              <a:r>
                <a:rPr lang="en-US" b="1" dirty="0" err="1" smtClean="0">
                  <a:solidFill>
                    <a:srgbClr val="00B050"/>
                  </a:solidFill>
                </a:rPr>
                <a:t>anos</a:t>
              </a:r>
              <a:r>
                <a:rPr lang="en-US" b="1" dirty="0" smtClean="0">
                  <a:solidFill>
                    <a:srgbClr val="00B050"/>
                  </a:solidFill>
                </a:rPr>
                <a:t>  </a:t>
              </a:r>
              <a:endParaRPr lang="pt-BR" b="1" baseline="30000" dirty="0">
                <a:solidFill>
                  <a:srgbClr val="00B050"/>
                </a:solidFill>
              </a:endParaRP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5"/>
            <a:srcRect l="9269" t="10990" r="13882" b="6567"/>
            <a:stretch/>
          </p:blipFill>
          <p:spPr>
            <a:xfrm>
              <a:off x="3272160" y="3187279"/>
              <a:ext cx="3352800" cy="1878514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6"/>
            <a:srcRect l="6446" t="11001" r="16976" b="10569"/>
            <a:stretch/>
          </p:blipFill>
          <p:spPr>
            <a:xfrm>
              <a:off x="3291967" y="1153452"/>
              <a:ext cx="3314701" cy="1888678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CaixaDeTexto 25"/>
            <p:cNvSpPr txBox="1"/>
            <p:nvPr/>
          </p:nvSpPr>
          <p:spPr>
            <a:xfrm>
              <a:off x="3235788" y="2799051"/>
              <a:ext cx="8659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1:250.000</a:t>
              </a:r>
              <a:endParaRPr lang="pt-BR" sz="1200" baseline="30000" dirty="0"/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3234906" y="4823823"/>
              <a:ext cx="8659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1:100.000</a:t>
              </a:r>
              <a:endParaRPr lang="pt-BR" sz="1200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4956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36;p28"/>
          <p:cNvSpPr txBox="1"/>
          <p:nvPr/>
        </p:nvSpPr>
        <p:spPr>
          <a:xfrm>
            <a:off x="0" y="3704487"/>
            <a:ext cx="9064010" cy="127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USGS: Fundado em 1879;</a:t>
            </a:r>
          </a:p>
          <a:p>
            <a:pPr marL="342900" indent="-342900">
              <a:lnSpc>
                <a:spcPct val="150000"/>
              </a:lnSpc>
              <a:buSzPts val="1400"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Mapeamento geológico sempre foi um atividade importante dentro do USGS;</a:t>
            </a:r>
          </a:p>
          <a:p>
            <a:pPr marL="342900" indent="-342900">
              <a:lnSpc>
                <a:spcPct val="150000"/>
              </a:lnSpc>
              <a:buSzPts val="1400"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1992 com a publicação do </a:t>
            </a:r>
            <a:r>
              <a:rPr lang="pt-BR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Gelogical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</a:t>
            </a:r>
            <a:r>
              <a:rPr lang="pt-BR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Map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</a:t>
            </a:r>
            <a:r>
              <a:rPr lang="pt-BR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Act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(</a:t>
            </a:r>
            <a:r>
              <a:rPr lang="pt-BR" dirty="0" err="1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Public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Law 102-285) se estabeleceu a cooperação entre o USGS, Serviços Geológicos Estaduais e Universidades</a:t>
            </a:r>
            <a:endParaRPr b="0" u="none" strike="noStrike" cap="none" dirty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90" y="62916"/>
            <a:ext cx="498976" cy="5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0;p15"/>
          <p:cNvSpPr txBox="1"/>
          <p:nvPr/>
        </p:nvSpPr>
        <p:spPr>
          <a:xfrm>
            <a:off x="578966" y="112803"/>
            <a:ext cx="854178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MAPEAMENTO GEOLÓGICO – Estados Unidos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/>
          <a:srcRect l="2808" t="2655" r="1991" b="863"/>
          <a:stretch/>
        </p:blipFill>
        <p:spPr>
          <a:xfrm>
            <a:off x="0" y="862635"/>
            <a:ext cx="7493000" cy="284185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787911" y="60102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</a:rPr>
              <a:t>Fonte: </a:t>
            </a:r>
            <a:r>
              <a:rPr lang="pt-BR" dirty="0">
                <a:latin typeface="Arial" panose="020B0604020202020204" pitchFamily="34" charset="0"/>
              </a:rPr>
              <a:t>USGS, https://ngmdb.usgs.gov/mapview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695" y="665311"/>
            <a:ext cx="8251830" cy="431640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704972" y="1678642"/>
            <a:ext cx="721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1:100K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586" y="701132"/>
            <a:ext cx="8072047" cy="4196956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730604" y="1633122"/>
            <a:ext cx="721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1:48K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29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14" descr="Map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4915" b="3119"/>
          <a:stretch/>
        </p:blipFill>
        <p:spPr>
          <a:xfrm>
            <a:off x="3712400" y="0"/>
            <a:ext cx="6170426" cy="5235599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14"/>
          <p:cNvSpPr txBox="1"/>
          <p:nvPr/>
        </p:nvSpPr>
        <p:spPr>
          <a:xfrm>
            <a:off x="360000" y="375600"/>
            <a:ext cx="3660600" cy="10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0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MARINE GEOLOGY</a:t>
            </a:r>
            <a:endParaRPr sz="30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93" name="Google Shape;493;p14"/>
          <p:cNvSpPr txBox="1"/>
          <p:nvPr/>
        </p:nvSpPr>
        <p:spPr>
          <a:xfrm>
            <a:off x="360000" y="1508100"/>
            <a:ext cx="3294300" cy="32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0" bIns="0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PROJECTS OF GEOLOGICAL </a:t>
            </a:r>
            <a:br>
              <a:rPr lang="pt-BR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SURVEY OF BRAZIL (GSB)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Charts 1:100.000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REMPLAC PROGRAM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(Mineral resources of the continental shelf)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Plataforma Rasa  </a:t>
            </a:r>
            <a:b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Profosforita: Projequitinhonha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PROAREA Program</a:t>
            </a:r>
            <a:br>
              <a:rPr lang="pt-BR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(Deep-Ocean Mineral Deposits)</a:t>
            </a:r>
            <a:b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Proerg </a:t>
            </a:r>
            <a:b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pt-BR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Procordilheira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94" name="Google Shape;494;p14"/>
          <p:cNvGrpSpPr/>
          <p:nvPr/>
        </p:nvGrpSpPr>
        <p:grpSpPr>
          <a:xfrm>
            <a:off x="8290675" y="4458149"/>
            <a:ext cx="587100" cy="685500"/>
            <a:chOff x="8290675" y="4458149"/>
            <a:chExt cx="587100" cy="685500"/>
          </a:xfrm>
        </p:grpSpPr>
        <p:sp>
          <p:nvSpPr>
            <p:cNvPr id="495" name="Google Shape;495;p14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96" name="Google Shape;496;p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g30ea6cd74d9_0_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503" y="160358"/>
            <a:ext cx="2293801" cy="4677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1;p1"/>
          <p:cNvSpPr txBox="1"/>
          <p:nvPr/>
        </p:nvSpPr>
        <p:spPr>
          <a:xfrm>
            <a:off x="353292" y="1586318"/>
            <a:ext cx="8160326" cy="23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lnSpc>
                <a:spcPct val="80000"/>
              </a:lnSpc>
            </a:pPr>
            <a:r>
              <a:rPr lang="pt-BR" sz="3700" b="1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MISSÃO</a:t>
            </a:r>
            <a:r>
              <a:rPr lang="pt-BR" sz="3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pt-BR" sz="37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Gerar e disseminar conhecimento </a:t>
            </a:r>
            <a:r>
              <a:rPr lang="pt-BR" sz="37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geocientífico</a:t>
            </a:r>
            <a:r>
              <a:rPr lang="pt-BR" sz="37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com excelência, contribuindo para melhoria da qualidade de vida e desenvolvimento sustentável do Brasil.</a:t>
            </a:r>
            <a:endParaRPr sz="3700" b="1" i="0" u="none" strike="noStrike" cap="none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7"/>
          <p:cNvSpPr/>
          <p:nvPr/>
        </p:nvSpPr>
        <p:spPr>
          <a:xfrm rot="-540069">
            <a:off x="-2680853" y="-531991"/>
            <a:ext cx="7205940" cy="6792873"/>
          </a:xfrm>
          <a:prstGeom prst="roundRect">
            <a:avLst>
              <a:gd name="adj" fmla="val 3073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42875" dist="28575" dir="14940000" algn="b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0600" y="547799"/>
            <a:ext cx="6138327" cy="44868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7"/>
          <p:cNvSpPr/>
          <p:nvPr/>
        </p:nvSpPr>
        <p:spPr>
          <a:xfrm>
            <a:off x="-262425" y="3751675"/>
            <a:ext cx="3693600" cy="1031700"/>
          </a:xfrm>
          <a:prstGeom prst="roundRect">
            <a:avLst>
              <a:gd name="adj" fmla="val 16667"/>
            </a:avLst>
          </a:prstGeom>
          <a:solidFill>
            <a:srgbClr val="3B67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7"/>
          <p:cNvSpPr txBox="1"/>
          <p:nvPr/>
        </p:nvSpPr>
        <p:spPr>
          <a:xfrm>
            <a:off x="360000" y="1690225"/>
            <a:ext cx="3938100" cy="14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lvl="0" indent="-3175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B67AE"/>
              </a:buClr>
              <a:buSzPts val="1400"/>
              <a:buFont typeface="Montserrat"/>
              <a:buChar char="●"/>
            </a:pPr>
            <a:r>
              <a:rPr lang="pt-BR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Support to mineral exploration, academic studies, water resources research, and land management occupation.</a:t>
            </a:r>
            <a:endParaRPr>
              <a:solidFill>
                <a:srgbClr val="3B67A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B67A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B67AE"/>
              </a:buClr>
              <a:buSzPts val="1400"/>
              <a:buFont typeface="Montserrat"/>
              <a:buChar char="●"/>
            </a:pPr>
            <a:r>
              <a:rPr lang="pt-BR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Priority for Precambrian Shields and areas of high mineral potential</a:t>
            </a:r>
            <a:endParaRPr>
              <a:solidFill>
                <a:srgbClr val="3B67AE"/>
              </a:solidFill>
            </a:endParaRPr>
          </a:p>
        </p:txBody>
      </p:sp>
      <p:sp>
        <p:nvSpPr>
          <p:cNvPr id="343" name="Google Shape;343;p7"/>
          <p:cNvSpPr/>
          <p:nvPr/>
        </p:nvSpPr>
        <p:spPr>
          <a:xfrm>
            <a:off x="2402107" y="3789850"/>
            <a:ext cx="990000" cy="95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344" name="Google Shape;344;p7"/>
          <p:cNvPicPr preferRelativeResize="0"/>
          <p:nvPr/>
        </p:nvPicPr>
        <p:blipFill rotWithShape="1">
          <a:blip r:embed="rId5">
            <a:alphaModFix/>
          </a:blip>
          <a:srcRect l="8959" t="7582" r="9039" b="8347"/>
          <a:stretch/>
        </p:blipFill>
        <p:spPr>
          <a:xfrm>
            <a:off x="2491182" y="3844125"/>
            <a:ext cx="826000" cy="84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7"/>
          <p:cNvSpPr txBox="1"/>
          <p:nvPr/>
        </p:nvSpPr>
        <p:spPr>
          <a:xfrm>
            <a:off x="360000" y="360000"/>
            <a:ext cx="39381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3000" b="0" i="0" u="none" strike="noStrike" cap="none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OPEN </a:t>
            </a:r>
            <a:r>
              <a:rPr lang="pt-BR" sz="300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ACCESS</a:t>
            </a:r>
            <a:endParaRPr sz="3000">
              <a:solidFill>
                <a:srgbClr val="3B67A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3000" b="0" i="0" u="none" strike="noStrike" cap="none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PLATFORM</a:t>
            </a:r>
            <a:endParaRPr sz="3000" b="0" i="0" u="none" strike="noStrike" cap="none">
              <a:solidFill>
                <a:srgbClr val="3B67A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46" name="Google Shape;346;p7"/>
          <p:cNvGrpSpPr/>
          <p:nvPr/>
        </p:nvGrpSpPr>
        <p:grpSpPr>
          <a:xfrm>
            <a:off x="8290675" y="4458149"/>
            <a:ext cx="587100" cy="685500"/>
            <a:chOff x="8290675" y="4458149"/>
            <a:chExt cx="587100" cy="685500"/>
          </a:xfrm>
        </p:grpSpPr>
        <p:sp>
          <p:nvSpPr>
            <p:cNvPr id="347" name="Google Shape;347;p7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48" name="Google Shape;348;p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9" name="Google Shape;349;p7"/>
          <p:cNvSpPr txBox="1"/>
          <p:nvPr/>
        </p:nvSpPr>
        <p:spPr>
          <a:xfrm>
            <a:off x="360000" y="3751800"/>
            <a:ext cx="1924200" cy="1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MAPEAMENTO</a:t>
            </a:r>
            <a:endParaRPr sz="18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GEOLÓGICO</a:t>
            </a:r>
            <a:endParaRPr sz="18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g2d50055deb1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g2d50055deb1_0_0"/>
          <p:cNvSpPr txBox="1"/>
          <p:nvPr/>
        </p:nvSpPr>
        <p:spPr>
          <a:xfrm>
            <a:off x="360000" y="375600"/>
            <a:ext cx="3294300" cy="1460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000" dirty="0" smtClean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MAPA GEOLOGICO DO BRASIL  (.SHP)</a:t>
            </a:r>
            <a:endParaRPr sz="3000" dirty="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58" name="Google Shape;358;g2d50055deb1_0_0"/>
          <p:cNvGrpSpPr/>
          <p:nvPr/>
        </p:nvGrpSpPr>
        <p:grpSpPr>
          <a:xfrm>
            <a:off x="8290675" y="4458149"/>
            <a:ext cx="587100" cy="685500"/>
            <a:chOff x="8290675" y="4458149"/>
            <a:chExt cx="587100" cy="685500"/>
          </a:xfrm>
        </p:grpSpPr>
        <p:sp>
          <p:nvSpPr>
            <p:cNvPr id="359" name="Google Shape;359;g2d50055deb1_0_0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60" name="Google Shape;360;g2d50055deb1_0_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Rectangle 1026">
            <a:extLst>
              <a:ext uri="{FF2B5EF4-FFF2-40B4-BE49-F238E27FC236}">
                <a16:creationId xmlns:a16="http://schemas.microsoft.com/office/drawing/2014/main" id="{EC45B4BB-481E-FB20-846C-EBF083A50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838" y="-47495"/>
            <a:ext cx="29352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b="1" dirty="0">
                <a:solidFill>
                  <a:srgbClr val="FFC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Esc. 1:2.500.000</a:t>
            </a:r>
          </a:p>
        </p:txBody>
      </p:sp>
      <p:sp>
        <p:nvSpPr>
          <p:cNvPr id="11" name="CaixaDeTexto 6">
            <a:extLst>
              <a:ext uri="{FF2B5EF4-FFF2-40B4-BE49-F238E27FC236}">
                <a16:creationId xmlns:a16="http://schemas.microsoft.com/office/drawing/2014/main" id="{9CD715DC-B74D-83A2-8CFD-8F4A498EC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363" y="92587"/>
            <a:ext cx="28703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https://geosgb.sgb.gov.br/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C6E6FE9-67AE-E1AA-1FB6-6205E76542FB}"/>
              </a:ext>
            </a:extLst>
          </p:cNvPr>
          <p:cNvGrpSpPr/>
          <p:nvPr/>
        </p:nvGrpSpPr>
        <p:grpSpPr>
          <a:xfrm>
            <a:off x="360000" y="1648659"/>
            <a:ext cx="3089838" cy="3150818"/>
            <a:chOff x="7536160" y="591140"/>
            <a:chExt cx="3600400" cy="3622222"/>
          </a:xfrm>
          <a:scene3d>
            <a:camera prst="perspectiveContrastingRightFacing"/>
            <a:lightRig rig="threePt" dir="t"/>
          </a:scene3d>
        </p:grpSpPr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75969DE5-3074-3995-B524-0BA85BC9A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6160" y="591140"/>
              <a:ext cx="3600400" cy="3622222"/>
            </a:xfrm>
            <a:prstGeom prst="rect">
              <a:avLst/>
            </a:prstGeom>
            <a:gradFill rotWithShape="1">
              <a:gsLst>
                <a:gs pos="0">
                  <a:srgbClr val="00007F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00005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  <a:p>
              <a:pPr>
                <a:defRPr/>
              </a:pPr>
              <a:endParaRPr kumimoji="1" lang="pt-BR" altLang="pt-BR" sz="2000" b="1" dirty="0">
                <a:solidFill>
                  <a:srgbClr val="FF0000"/>
                </a:solidFill>
              </a:endParaRPr>
            </a:p>
          </p:txBody>
        </p:sp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30B30FEF-2F74-42BD-CBA7-E4062B1D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15344" y="792835"/>
              <a:ext cx="3192130" cy="3240000"/>
            </a:xfrm>
            <a:prstGeom prst="rect">
              <a:avLst/>
            </a:prstGeom>
          </p:spPr>
        </p:pic>
      </p:grpSp>
      <p:grpSp>
        <p:nvGrpSpPr>
          <p:cNvPr id="15" name="Agrupar 14"/>
          <p:cNvGrpSpPr/>
          <p:nvPr/>
        </p:nvGrpSpPr>
        <p:grpSpPr>
          <a:xfrm>
            <a:off x="4014301" y="476381"/>
            <a:ext cx="5129700" cy="4667194"/>
            <a:chOff x="6027294" y="1242646"/>
            <a:chExt cx="5946268" cy="5077665"/>
          </a:xfrm>
        </p:grpSpPr>
        <p:pic>
          <p:nvPicPr>
            <p:cNvPr id="16" name="Imagem 1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65"/>
            <a:stretch/>
          </p:blipFill>
          <p:spPr>
            <a:xfrm>
              <a:off x="6027294" y="1242646"/>
              <a:ext cx="5946268" cy="507766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7" name="Rectangle 1026">
              <a:extLst>
                <a:ext uri="{FF2B5EF4-FFF2-40B4-BE49-F238E27FC236}">
                  <a16:creationId xmlns:a16="http://schemas.microsoft.com/office/drawing/2014/main" id="{92C0B0A2-1E5C-CA9B-C7F1-15DB92A81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7320" y="5813054"/>
              <a:ext cx="1827667" cy="334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altLang="pt-BR" sz="1400" b="1" dirty="0">
                  <a:solidFill>
                    <a:srgbClr val="FF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09/03/2025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90" y="62916"/>
            <a:ext cx="498976" cy="5143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Agrupar 32"/>
          <p:cNvGrpSpPr/>
          <p:nvPr/>
        </p:nvGrpSpPr>
        <p:grpSpPr>
          <a:xfrm>
            <a:off x="54462" y="451807"/>
            <a:ext cx="3924552" cy="4253170"/>
            <a:chOff x="140554" y="485731"/>
            <a:chExt cx="3924552" cy="4253170"/>
          </a:xfrm>
        </p:grpSpPr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8981" y="2894605"/>
              <a:ext cx="1275385" cy="1844296"/>
            </a:xfrm>
            <a:prstGeom prst="rect">
              <a:avLst/>
            </a:prstGeom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5" name="CaixaDeTexto 34"/>
            <p:cNvSpPr txBox="1"/>
            <p:nvPr/>
          </p:nvSpPr>
          <p:spPr>
            <a:xfrm>
              <a:off x="140554" y="2648384"/>
              <a:ext cx="102143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000" b="1" dirty="0" err="1" smtClean="0">
                  <a:solidFill>
                    <a:srgbClr val="FF0000"/>
                  </a:solidFill>
                </a:rPr>
                <a:t>Grafita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Brasil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</a:t>
              </a:r>
              <a:endParaRPr lang="pt-BR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1336661" y="485731"/>
              <a:ext cx="66717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FF0000"/>
                  </a:solidFill>
                </a:rPr>
                <a:t>U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Brasil</a:t>
              </a:r>
              <a:endParaRPr lang="pt-BR" sz="1000" b="1" dirty="0">
                <a:solidFill>
                  <a:schemeClr val="tx1"/>
                </a:solidFill>
              </a:endParaRPr>
            </a:p>
          </p:txBody>
        </p:sp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8981" y="738008"/>
              <a:ext cx="1274575" cy="1820821"/>
            </a:xfrm>
            <a:prstGeom prst="rect">
              <a:avLst/>
            </a:prstGeom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8" name="Imagem 3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81092" y="732901"/>
              <a:ext cx="2584014" cy="1815851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9" name="Agrupar 38"/>
          <p:cNvGrpSpPr/>
          <p:nvPr/>
        </p:nvGrpSpPr>
        <p:grpSpPr>
          <a:xfrm>
            <a:off x="1811246" y="2777458"/>
            <a:ext cx="2757156" cy="2228349"/>
            <a:chOff x="1456031" y="2794896"/>
            <a:chExt cx="2757156" cy="2228349"/>
          </a:xfrm>
        </p:grpSpPr>
        <p:pic>
          <p:nvPicPr>
            <p:cNvPr id="40" name="Imagem 39"/>
            <p:cNvPicPr>
              <a:picLocks noChangeAspect="1"/>
            </p:cNvPicPr>
            <p:nvPr/>
          </p:nvPicPr>
          <p:blipFill rotWithShape="1">
            <a:blip r:embed="rId7"/>
            <a:srcRect r="1156"/>
            <a:stretch/>
          </p:blipFill>
          <p:spPr>
            <a:xfrm>
              <a:off x="2887957" y="3163978"/>
              <a:ext cx="1307363" cy="1856943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1" name="Agrupar 40"/>
            <p:cNvGrpSpPr/>
            <p:nvPr/>
          </p:nvGrpSpPr>
          <p:grpSpPr>
            <a:xfrm>
              <a:off x="1456031" y="2930824"/>
              <a:ext cx="1347390" cy="2092421"/>
              <a:chOff x="1622493" y="3003857"/>
              <a:chExt cx="1347390" cy="2092421"/>
            </a:xfrm>
            <a:noFill/>
          </p:grpSpPr>
          <p:pic>
            <p:nvPicPr>
              <p:cNvPr id="45" name="Imagem 44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65245" y="3234689"/>
                <a:ext cx="1304638" cy="1861589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6" name="CaixaDeTexto 45"/>
              <p:cNvSpPr txBox="1"/>
              <p:nvPr/>
            </p:nvSpPr>
            <p:spPr>
              <a:xfrm>
                <a:off x="1622493" y="3003857"/>
                <a:ext cx="1297657" cy="230832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900" b="1" dirty="0" smtClean="0">
                    <a:solidFill>
                      <a:srgbClr val="FF0000"/>
                    </a:solidFill>
                  </a:rPr>
                  <a:t>ETR </a:t>
                </a:r>
                <a:r>
                  <a:rPr lang="en-US" sz="900" b="1" dirty="0" err="1" smtClean="0">
                    <a:solidFill>
                      <a:schemeClr val="tx1"/>
                    </a:solidFill>
                  </a:rPr>
                  <a:t>Seis</a:t>
                </a:r>
                <a:r>
                  <a:rPr lang="en-US" sz="900" b="1" dirty="0" smtClean="0">
                    <a:solidFill>
                      <a:schemeClr val="tx1"/>
                    </a:solidFill>
                  </a:rPr>
                  <a:t> Lagos</a:t>
                </a:r>
                <a:endParaRPr lang="pt-BR" sz="9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4" name="CaixaDeTexto 43"/>
            <p:cNvSpPr txBox="1"/>
            <p:nvPr/>
          </p:nvSpPr>
          <p:spPr>
            <a:xfrm>
              <a:off x="2797173" y="2794896"/>
              <a:ext cx="14160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solidFill>
                    <a:srgbClr val="FF0000"/>
                  </a:solidFill>
                </a:rPr>
                <a:t>ETR </a:t>
              </a:r>
              <a:r>
                <a:rPr lang="en-US" sz="900" b="1" dirty="0" err="1" smtClean="0">
                  <a:solidFill>
                    <a:schemeClr val="tx1"/>
                  </a:solidFill>
                </a:rPr>
                <a:t>Província</a:t>
              </a:r>
              <a:r>
                <a:rPr lang="en-US" sz="900" b="1" dirty="0" smtClean="0">
                  <a:solidFill>
                    <a:schemeClr val="tx1"/>
                  </a:solidFill>
                </a:rPr>
                <a:t> </a:t>
              </a:r>
              <a:r>
                <a:rPr lang="en-US" sz="900" b="1" dirty="0" err="1" smtClean="0">
                  <a:solidFill>
                    <a:schemeClr val="tx1"/>
                  </a:solidFill>
                </a:rPr>
                <a:t>Estanífera</a:t>
              </a:r>
              <a:r>
                <a:rPr lang="en-US" sz="900" b="1" dirty="0" smtClean="0">
                  <a:solidFill>
                    <a:schemeClr val="tx1"/>
                  </a:solidFill>
                </a:rPr>
                <a:t>  de RO</a:t>
              </a:r>
              <a:endParaRPr lang="pt-BR" sz="9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Agrupar 51"/>
          <p:cNvGrpSpPr/>
          <p:nvPr/>
        </p:nvGrpSpPr>
        <p:grpSpPr>
          <a:xfrm>
            <a:off x="7434520" y="373562"/>
            <a:ext cx="1987424" cy="2400621"/>
            <a:chOff x="7474600" y="1548901"/>
            <a:chExt cx="1987424" cy="2400621"/>
          </a:xfrm>
        </p:grpSpPr>
        <p:pic>
          <p:nvPicPr>
            <p:cNvPr id="54" name="Imagem 53"/>
            <p:cNvPicPr>
              <a:picLocks noChangeAspect="1"/>
            </p:cNvPicPr>
            <p:nvPr/>
          </p:nvPicPr>
          <p:blipFill rotWithShape="1">
            <a:blip r:embed="rId9"/>
            <a:srcRect t="6836"/>
            <a:stretch/>
          </p:blipFill>
          <p:spPr>
            <a:xfrm>
              <a:off x="7664301" y="1548901"/>
              <a:ext cx="1381723" cy="1897306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5" name="CaixaDeTexto 54"/>
            <p:cNvSpPr txBox="1"/>
            <p:nvPr/>
          </p:nvSpPr>
          <p:spPr>
            <a:xfrm>
              <a:off x="7474600" y="3549412"/>
              <a:ext cx="19874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rgbClr val="FF0000"/>
                  </a:solidFill>
                </a:rPr>
                <a:t>Cu, Li, ETR, Co, Au, Ni, U </a:t>
              </a:r>
              <a:r>
                <a:rPr lang="en-US" sz="1000" b="1" dirty="0" err="1" smtClean="0">
                  <a:solidFill>
                    <a:srgbClr val="FF0000"/>
                  </a:solidFill>
                </a:rPr>
                <a:t>grafita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, EGP, Cr, Al, W, Zn</a:t>
              </a:r>
              <a:endParaRPr lang="pt-BR" sz="1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Agrupar 4"/>
          <p:cNvGrpSpPr/>
          <p:nvPr/>
        </p:nvGrpSpPr>
        <p:grpSpPr>
          <a:xfrm>
            <a:off x="4509447" y="579960"/>
            <a:ext cx="2584340" cy="2164060"/>
            <a:chOff x="4568402" y="443108"/>
            <a:chExt cx="2584340" cy="2164060"/>
          </a:xfrm>
        </p:grpSpPr>
        <p:pic>
          <p:nvPicPr>
            <p:cNvPr id="50" name="Imagem 49">
              <a:extLst>
                <a:ext uri="{FF2B5EF4-FFF2-40B4-BE49-F238E27FC236}">
                  <a16:creationId xmlns:a16="http://schemas.microsoft.com/office/drawing/2014/main" id="{5817FAA5-7BAF-A78E-03FD-32A1D4C7D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670821" y="687488"/>
              <a:ext cx="2481921" cy="1919680"/>
            </a:xfrm>
            <a:prstGeom prst="rect">
              <a:avLst/>
            </a:prstGeom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1" name="CaixaDeTexto 50"/>
            <p:cNvSpPr txBox="1"/>
            <p:nvPr/>
          </p:nvSpPr>
          <p:spPr>
            <a:xfrm>
              <a:off x="4568402" y="443108"/>
              <a:ext cx="1483098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FF0000"/>
                  </a:solidFill>
                </a:rPr>
                <a:t>Cu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Província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Tapajós</a:t>
              </a:r>
              <a:endParaRPr lang="pt-BR" sz="1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Agrupar 3"/>
          <p:cNvGrpSpPr/>
          <p:nvPr/>
        </p:nvGrpSpPr>
        <p:grpSpPr>
          <a:xfrm>
            <a:off x="5309951" y="2897997"/>
            <a:ext cx="3005131" cy="2112200"/>
            <a:chOff x="5309951" y="2897997"/>
            <a:chExt cx="3005131" cy="2112200"/>
          </a:xfrm>
        </p:grpSpPr>
        <p:pic>
          <p:nvPicPr>
            <p:cNvPr id="48" name="Imagem 4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309951" y="3161108"/>
              <a:ext cx="1279560" cy="1849089"/>
            </a:xfrm>
            <a:prstGeom prst="rect">
              <a:avLst/>
            </a:prstGeom>
            <a:solidFill>
              <a:schemeClr val="accent2"/>
            </a:solidFill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9" name="CaixaDeTexto 48"/>
            <p:cNvSpPr txBox="1"/>
            <p:nvPr/>
          </p:nvSpPr>
          <p:spPr>
            <a:xfrm>
              <a:off x="5345230" y="2897997"/>
              <a:ext cx="296985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rgbClr val="FF0000"/>
                  </a:solidFill>
                </a:rPr>
                <a:t>Li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Borborema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e </a:t>
              </a:r>
              <a:r>
                <a:rPr lang="en-US" sz="1000" b="1" dirty="0" err="1" smtClean="0">
                  <a:solidFill>
                    <a:schemeClr val="tx1"/>
                  </a:solidFill>
                </a:rPr>
                <a:t>Médio</a:t>
              </a:r>
              <a:r>
                <a:rPr lang="en-US" sz="1000" b="1" dirty="0" smtClean="0">
                  <a:solidFill>
                    <a:schemeClr val="tx1"/>
                  </a:solidFill>
                </a:rPr>
                <a:t> Jequitinhonha</a:t>
              </a:r>
            </a:p>
          </p:txBody>
        </p:sp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12"/>
            <a:srcRect r="2269"/>
            <a:stretch/>
          </p:blipFill>
          <p:spPr>
            <a:xfrm>
              <a:off x="6644895" y="3144218"/>
              <a:ext cx="1306384" cy="1865979"/>
            </a:xfrm>
            <a:prstGeom prst="rect">
              <a:avLst/>
            </a:prstGeom>
          </p:spPr>
        </p:pic>
      </p:grpSp>
      <p:sp>
        <p:nvSpPr>
          <p:cNvPr id="56" name="Google Shape;80;p15"/>
          <p:cNvSpPr txBox="1"/>
          <p:nvPr/>
        </p:nvSpPr>
        <p:spPr>
          <a:xfrm>
            <a:off x="513961" y="120002"/>
            <a:ext cx="854178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MINERAIS CRÍTICOS PARA TRANSIÇÃO ENERGÉTICA</a:t>
            </a:r>
            <a:endParaRPr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09643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90" y="62916"/>
            <a:ext cx="498976" cy="5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0;p15"/>
          <p:cNvSpPr txBox="1"/>
          <p:nvPr/>
        </p:nvSpPr>
        <p:spPr>
          <a:xfrm>
            <a:off x="578965" y="130170"/>
            <a:ext cx="854178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MINERAIS ESTRATÉGICOS PARA SEGURANÇA ALIMENTAR</a:t>
            </a:r>
            <a:endParaRPr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" name="Google Shape;80;p14"/>
          <p:cNvSpPr txBox="1"/>
          <p:nvPr/>
        </p:nvSpPr>
        <p:spPr>
          <a:xfrm>
            <a:off x="5024921" y="597624"/>
            <a:ext cx="3560483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  <a:t>Avaliação do potencial </a:t>
            </a:r>
            <a:r>
              <a:rPr lang="pt-BR" sz="1200" b="1" dirty="0" smtClean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  <a:t>de </a:t>
            </a:r>
            <a:r>
              <a:rPr lang="pt-BR" sz="1200" b="1" dirty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  <a:t>potássio do Brasil </a:t>
            </a:r>
            <a:br>
              <a:rPr lang="pt-BR" sz="1200" b="1" dirty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00" b="1" dirty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  <a:t>Área: Bacia Sergipe-Alagoas</a:t>
            </a:r>
            <a:endParaRPr sz="1200" b="1" dirty="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" name="Google Shape;83;p14"/>
          <p:cNvPicPr preferRelativeResize="0"/>
          <p:nvPr/>
        </p:nvPicPr>
        <p:blipFill rotWithShape="1">
          <a:blip r:embed="rId4">
            <a:alphaModFix/>
          </a:blip>
          <a:srcRect l="21802" t="27388" r="21272" b="26456"/>
          <a:stretch/>
        </p:blipFill>
        <p:spPr>
          <a:xfrm>
            <a:off x="6812967" y="957549"/>
            <a:ext cx="1975665" cy="1924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8724" y="1312505"/>
            <a:ext cx="852725" cy="782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2" t="13986" r="21943" b="35040"/>
          <a:stretch/>
        </p:blipFill>
        <p:spPr>
          <a:xfrm>
            <a:off x="59630" y="577289"/>
            <a:ext cx="4685349" cy="454267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86262A9-2B23-8D95-3897-DA87FEEE91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6938" y="3309321"/>
            <a:ext cx="1218890" cy="1720905"/>
          </a:xfrm>
          <a:prstGeom prst="rect">
            <a:avLst/>
          </a:prstGeom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5094" y="3309321"/>
            <a:ext cx="1218890" cy="1744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0122" y="3309321"/>
            <a:ext cx="1177550" cy="16849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/>
          <p:cNvSpPr txBox="1"/>
          <p:nvPr/>
        </p:nvSpPr>
        <p:spPr>
          <a:xfrm>
            <a:off x="4718348" y="2970612"/>
            <a:ext cx="98259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solidFill>
                  <a:schemeClr val="tx1"/>
                </a:solidFill>
              </a:rPr>
              <a:t>Fosfato</a:t>
            </a:r>
            <a:r>
              <a:rPr lang="en-US" sz="800" b="1" dirty="0" smtClean="0">
                <a:solidFill>
                  <a:schemeClr val="tx1"/>
                </a:solidFill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</a:rPr>
              <a:t>Bacia</a:t>
            </a:r>
            <a:r>
              <a:rPr lang="en-US" sz="800" b="1" dirty="0" smtClean="0">
                <a:solidFill>
                  <a:schemeClr val="tx1"/>
                </a:solidFill>
              </a:rPr>
              <a:t> dos </a:t>
            </a:r>
            <a:r>
              <a:rPr lang="en-US" sz="800" b="1" dirty="0" err="1" smtClean="0">
                <a:solidFill>
                  <a:schemeClr val="tx1"/>
                </a:solidFill>
              </a:rPr>
              <a:t>Parecis</a:t>
            </a:r>
            <a:endParaRPr lang="pt-BR" sz="800" b="1" dirty="0">
              <a:solidFill>
                <a:schemeClr val="tx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6174368" y="2970612"/>
            <a:ext cx="98259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solidFill>
                  <a:schemeClr val="tx1"/>
                </a:solidFill>
              </a:rPr>
              <a:t>Potássio</a:t>
            </a:r>
            <a:r>
              <a:rPr lang="en-US" sz="800" b="1" dirty="0" smtClean="0">
                <a:solidFill>
                  <a:schemeClr val="tx1"/>
                </a:solidFill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</a:rPr>
              <a:t>Bacia</a:t>
            </a:r>
            <a:r>
              <a:rPr lang="en-US" sz="800" b="1" dirty="0" smtClean="0">
                <a:solidFill>
                  <a:schemeClr val="tx1"/>
                </a:solidFill>
              </a:rPr>
              <a:t> do Amazonas</a:t>
            </a:r>
            <a:endParaRPr lang="pt-BR" sz="800" b="1" dirty="0">
              <a:solidFill>
                <a:schemeClr val="tx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703404" y="2970612"/>
            <a:ext cx="116732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solidFill>
                  <a:schemeClr val="tx1"/>
                </a:solidFill>
              </a:rPr>
              <a:t>Agrominerais</a:t>
            </a:r>
            <a:r>
              <a:rPr lang="en-US" sz="800" b="1" dirty="0" smtClean="0">
                <a:solidFill>
                  <a:schemeClr val="tx1"/>
                </a:solidFill>
              </a:rPr>
              <a:t> Manaus-Boa Vista</a:t>
            </a:r>
            <a:endParaRPr lang="pt-BR" sz="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6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31663" cy="515045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0" y="547688"/>
            <a:ext cx="2324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</a:rPr>
              <a:t>Obrigado!!!!</a:t>
            </a:r>
            <a:endParaRPr lang="pt-BR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80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00592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"/>
          <p:cNvSpPr/>
          <p:nvPr/>
        </p:nvSpPr>
        <p:spPr>
          <a:xfrm rot="-189079" flipH="1">
            <a:off x="-507882" y="-910774"/>
            <a:ext cx="5282588" cy="6792976"/>
          </a:xfrm>
          <a:prstGeom prst="roundRect">
            <a:avLst>
              <a:gd name="adj" fmla="val 3073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42875" dist="28575" dir="14940000" algn="b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2"/>
          <p:cNvGrpSpPr/>
          <p:nvPr/>
        </p:nvGrpSpPr>
        <p:grpSpPr>
          <a:xfrm>
            <a:off x="8857497" y="4458000"/>
            <a:ext cx="587100" cy="685500"/>
            <a:chOff x="8290675" y="4458149"/>
            <a:chExt cx="587100" cy="685500"/>
          </a:xfrm>
        </p:grpSpPr>
        <p:sp>
          <p:nvSpPr>
            <p:cNvPr id="157" name="Google Shape;157;p2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8" name="Google Shape;158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" name="Google Shape;87;p16"/>
          <p:cNvSpPr txBox="1"/>
          <p:nvPr/>
        </p:nvSpPr>
        <p:spPr>
          <a:xfrm>
            <a:off x="-55859" y="4047646"/>
            <a:ext cx="2508498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 smtClean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ONDE ESTAMOS?</a:t>
            </a:r>
            <a:endParaRPr sz="2000" dirty="0">
              <a:solidFill>
                <a:srgbClr val="1A79B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81" name="Google Shape;104;p16"/>
          <p:cNvGrpSpPr/>
          <p:nvPr/>
        </p:nvGrpSpPr>
        <p:grpSpPr>
          <a:xfrm>
            <a:off x="896170" y="1607195"/>
            <a:ext cx="3580949" cy="3419643"/>
            <a:chOff x="359475" y="982623"/>
            <a:chExt cx="4187037" cy="3800451"/>
          </a:xfrm>
        </p:grpSpPr>
        <p:pic>
          <p:nvPicPr>
            <p:cNvPr id="82" name="Google Shape;105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54549" y="982625"/>
              <a:ext cx="3654658" cy="38004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106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225362" y="268049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107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057437" y="28567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108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374462" y="259339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109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648612" y="21572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110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097262" y="153659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111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900662" y="9826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112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191262" y="13167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113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628537" y="155557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114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749662" y="17754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115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038862" y="16018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116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378612" y="17754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117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378612" y="195897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118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87887" y="245987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119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532812" y="30237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120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299437" y="351804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121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628537" y="3367998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122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057437" y="36832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23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073312" y="395922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24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89537" y="4198073"/>
              <a:ext cx="167900" cy="238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25;p16"/>
            <p:cNvSpPr/>
            <p:nvPr/>
          </p:nvSpPr>
          <p:spPr>
            <a:xfrm>
              <a:off x="2802825" y="4375075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26;p16"/>
            <p:cNvSpPr/>
            <p:nvPr/>
          </p:nvSpPr>
          <p:spPr>
            <a:xfrm>
              <a:off x="1748200" y="2396100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7;p16"/>
            <p:cNvSpPr/>
            <p:nvPr/>
          </p:nvSpPr>
          <p:spPr>
            <a:xfrm>
              <a:off x="2214875" y="1753975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8;p16"/>
            <p:cNvSpPr/>
            <p:nvPr/>
          </p:nvSpPr>
          <p:spPr>
            <a:xfrm>
              <a:off x="3299425" y="1555575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9;p16"/>
            <p:cNvSpPr/>
            <p:nvPr/>
          </p:nvSpPr>
          <p:spPr>
            <a:xfrm>
              <a:off x="3866988" y="2014300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7" name="Google Shape;130;p16"/>
            <p:cNvGrpSpPr/>
            <p:nvPr/>
          </p:nvGrpSpPr>
          <p:grpSpPr>
            <a:xfrm>
              <a:off x="359475" y="4329825"/>
              <a:ext cx="2182887" cy="376545"/>
              <a:chOff x="637675" y="4329825"/>
              <a:chExt cx="2182887" cy="376545"/>
            </a:xfrm>
          </p:grpSpPr>
          <p:sp>
            <p:nvSpPr>
              <p:cNvPr id="115" name="Google Shape;131;p16"/>
              <p:cNvSpPr/>
              <p:nvPr/>
            </p:nvSpPr>
            <p:spPr>
              <a:xfrm>
                <a:off x="649525" y="4350225"/>
                <a:ext cx="86700" cy="86700"/>
              </a:xfrm>
              <a:prstGeom prst="ellipse">
                <a:avLst/>
              </a:prstGeom>
              <a:solidFill>
                <a:srgbClr val="55C3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32;p16"/>
              <p:cNvSpPr/>
              <p:nvPr/>
            </p:nvSpPr>
            <p:spPr>
              <a:xfrm>
                <a:off x="637675" y="4514925"/>
                <a:ext cx="110400" cy="127500"/>
              </a:xfrm>
              <a:prstGeom prst="star6">
                <a:avLst>
                  <a:gd name="adj" fmla="val 28868"/>
                  <a:gd name="hf" fmla="val 115470"/>
                </a:avLst>
              </a:prstGeom>
              <a:solidFill>
                <a:srgbClr val="FDC8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33;p16"/>
              <p:cNvSpPr txBox="1"/>
              <p:nvPr/>
            </p:nvSpPr>
            <p:spPr>
              <a:xfrm>
                <a:off x="748200" y="4329825"/>
                <a:ext cx="1109401" cy="1274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000" dirty="0" err="1" smtClean="0">
                    <a:solidFill>
                      <a:schemeClr val="dk2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Litotecas</a:t>
                </a:r>
                <a:endParaRPr sz="1000" dirty="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3" name="Google Shape;134;p16"/>
              <p:cNvSpPr txBox="1"/>
              <p:nvPr/>
            </p:nvSpPr>
            <p:spPr>
              <a:xfrm>
                <a:off x="748200" y="4514925"/>
                <a:ext cx="2072362" cy="1914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000" dirty="0" smtClean="0">
                    <a:solidFill>
                      <a:schemeClr val="dk2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Centros de Treinamento</a:t>
                </a:r>
                <a:endParaRPr sz="1000" dirty="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108" name="Google Shape;135;p16"/>
            <p:cNvSpPr/>
            <p:nvPr/>
          </p:nvSpPr>
          <p:spPr>
            <a:xfrm>
              <a:off x="3191238" y="3484063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36;p16"/>
            <p:cNvSpPr/>
            <p:nvPr/>
          </p:nvSpPr>
          <p:spPr>
            <a:xfrm>
              <a:off x="3669125" y="3201888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37;p16"/>
            <p:cNvSpPr/>
            <p:nvPr/>
          </p:nvSpPr>
          <p:spPr>
            <a:xfrm>
              <a:off x="3013300" y="3066563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38;p16"/>
            <p:cNvSpPr/>
            <p:nvPr/>
          </p:nvSpPr>
          <p:spPr>
            <a:xfrm>
              <a:off x="3967525" y="2669463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39;p16"/>
            <p:cNvSpPr/>
            <p:nvPr/>
          </p:nvSpPr>
          <p:spPr>
            <a:xfrm>
              <a:off x="4300525" y="1916488"/>
              <a:ext cx="86700" cy="86700"/>
            </a:xfrm>
            <a:prstGeom prst="ellipse">
              <a:avLst/>
            </a:prstGeom>
            <a:solidFill>
              <a:srgbClr val="55C3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0;p16"/>
            <p:cNvSpPr/>
            <p:nvPr/>
          </p:nvSpPr>
          <p:spPr>
            <a:xfrm>
              <a:off x="3778413" y="2434400"/>
              <a:ext cx="110400" cy="127500"/>
            </a:xfrm>
            <a:prstGeom prst="star6">
              <a:avLst>
                <a:gd name="adj" fmla="val 28868"/>
                <a:gd name="hf" fmla="val 115470"/>
              </a:avLst>
            </a:prstGeom>
            <a:solidFill>
              <a:srgbClr val="FDC8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41;p16"/>
            <p:cNvSpPr/>
            <p:nvPr/>
          </p:nvSpPr>
          <p:spPr>
            <a:xfrm>
              <a:off x="3254113" y="3683225"/>
              <a:ext cx="110400" cy="127500"/>
            </a:xfrm>
            <a:prstGeom prst="star6">
              <a:avLst>
                <a:gd name="adj" fmla="val 28868"/>
                <a:gd name="hf" fmla="val 115470"/>
              </a:avLst>
            </a:prstGeom>
            <a:solidFill>
              <a:srgbClr val="FDC8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57;p17"/>
          <p:cNvSpPr txBox="1"/>
          <p:nvPr/>
        </p:nvSpPr>
        <p:spPr>
          <a:xfrm>
            <a:off x="4773423" y="1114284"/>
            <a:ext cx="98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200" b="1" dirty="0" smtClean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Geologia</a:t>
            </a:r>
            <a:endParaRPr sz="1400" b="1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195" name="Google Shape;161;p17"/>
          <p:cNvSpPr txBox="1"/>
          <p:nvPr/>
        </p:nvSpPr>
        <p:spPr>
          <a:xfrm>
            <a:off x="5795765" y="1020248"/>
            <a:ext cx="1068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7"/>
              <a:buFont typeface="Arial"/>
              <a:buNone/>
            </a:pPr>
            <a:r>
              <a:rPr lang="pt-BR" sz="1200" b="1" dirty="0" smtClean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Recursos Minerais</a:t>
            </a:r>
            <a:endParaRPr sz="1400" b="1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196" name="Google Shape;165;p17"/>
          <p:cNvSpPr txBox="1"/>
          <p:nvPr/>
        </p:nvSpPr>
        <p:spPr>
          <a:xfrm>
            <a:off x="7881985" y="801367"/>
            <a:ext cx="13113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7"/>
              <a:buFont typeface="Arial"/>
              <a:buNone/>
            </a:pPr>
            <a:r>
              <a:rPr lang="pt-BR" sz="1200" b="1" dirty="0" err="1" smtClean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Àgua</a:t>
            </a:r>
            <a:r>
              <a:rPr lang="pt-BR" sz="1200" b="1" dirty="0" smtClean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subterrânea e superficial</a:t>
            </a:r>
            <a:endParaRPr sz="1200" b="1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7" name="Google Shape;169;p17"/>
          <p:cNvSpPr txBox="1"/>
          <p:nvPr/>
        </p:nvSpPr>
        <p:spPr>
          <a:xfrm>
            <a:off x="6831632" y="997575"/>
            <a:ext cx="1068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7"/>
              <a:buFont typeface="Arial"/>
              <a:buNone/>
            </a:pPr>
            <a:r>
              <a:rPr lang="pt-BR" sz="1200" b="1" dirty="0" smtClean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Risco Geológico</a:t>
            </a:r>
            <a:endParaRPr sz="1200" b="1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98" name="Agrupar 197"/>
          <p:cNvGrpSpPr/>
          <p:nvPr/>
        </p:nvGrpSpPr>
        <p:grpSpPr>
          <a:xfrm>
            <a:off x="4930408" y="1645680"/>
            <a:ext cx="3936058" cy="709320"/>
            <a:chOff x="4745466" y="2504809"/>
            <a:chExt cx="5756593" cy="1037400"/>
          </a:xfrm>
        </p:grpSpPr>
        <p:pic>
          <p:nvPicPr>
            <p:cNvPr id="199" name="Google Shape;155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745466" y="2515410"/>
              <a:ext cx="996213" cy="1026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156;p1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997200" y="2771373"/>
              <a:ext cx="502237" cy="523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159;p1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259471" y="2504809"/>
              <a:ext cx="1005700" cy="10367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160;p17"/>
            <p:cNvPicPr preferRelativeResize="0"/>
            <p:nvPr/>
          </p:nvPicPr>
          <p:blipFill rotWithShape="1">
            <a:blip r:embed="rId10">
              <a:alphaModFix/>
            </a:blip>
            <a:srcRect l="999" r="999"/>
            <a:stretch/>
          </p:blipFill>
          <p:spPr>
            <a:xfrm>
              <a:off x="6496934" y="2747223"/>
              <a:ext cx="530773" cy="55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163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10800000">
              <a:off x="9505846" y="2515374"/>
              <a:ext cx="996213" cy="1026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164;p1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9742632" y="2772536"/>
              <a:ext cx="502249" cy="502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167;p17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7819332" y="2515549"/>
              <a:ext cx="996225" cy="1026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168;p17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8052045" y="2759664"/>
              <a:ext cx="530775" cy="49984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7" name="Google Shape;170;p17"/>
            <p:cNvCxnSpPr>
              <a:stCxn id="199" idx="3"/>
              <a:endCxn id="201" idx="1"/>
            </p:cNvCxnSpPr>
            <p:nvPr/>
          </p:nvCxnSpPr>
          <p:spPr>
            <a:xfrm rot="10800000" flipH="1">
              <a:off x="5741679" y="3023111"/>
              <a:ext cx="517800" cy="5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171;p17"/>
            <p:cNvCxnSpPr>
              <a:stCxn id="201" idx="3"/>
              <a:endCxn id="205" idx="1"/>
            </p:cNvCxnSpPr>
            <p:nvPr/>
          </p:nvCxnSpPr>
          <p:spPr>
            <a:xfrm>
              <a:off x="7265171" y="3023192"/>
              <a:ext cx="554100" cy="5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172;p17"/>
            <p:cNvCxnSpPr>
              <a:stCxn id="205" idx="3"/>
              <a:endCxn id="203" idx="3"/>
            </p:cNvCxnSpPr>
            <p:nvPr/>
          </p:nvCxnSpPr>
          <p:spPr>
            <a:xfrm>
              <a:off x="8815557" y="3028871"/>
              <a:ext cx="690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0" name="CaixaDeTexto 209"/>
          <p:cNvSpPr txBox="1"/>
          <p:nvPr/>
        </p:nvSpPr>
        <p:spPr>
          <a:xfrm>
            <a:off x="5683005" y="2789549"/>
            <a:ext cx="297815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solidFill>
                  <a:schemeClr val="bg1"/>
                </a:solidFill>
                <a:latin typeface="Montserrat Black" panose="020B0604020202020204" charset="0"/>
              </a:rPr>
              <a:t>1411 Perm. Staff</a:t>
            </a:r>
          </a:p>
          <a:p>
            <a:endParaRPr lang="pt-BR" sz="1800" dirty="0" smtClean="0">
              <a:solidFill>
                <a:schemeClr val="bg1"/>
              </a:solidFill>
              <a:latin typeface="Montserrat Black" panose="020B0604020202020204" charset="0"/>
            </a:endParaRPr>
          </a:p>
          <a:p>
            <a:endParaRPr lang="pt-BR" dirty="0"/>
          </a:p>
        </p:txBody>
      </p:sp>
      <p:sp>
        <p:nvSpPr>
          <p:cNvPr id="211" name="Retângulo 210"/>
          <p:cNvSpPr/>
          <p:nvPr/>
        </p:nvSpPr>
        <p:spPr>
          <a:xfrm>
            <a:off x="5129538" y="3214758"/>
            <a:ext cx="325873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/>
            <a:r>
              <a:rPr lang="pt-BR" sz="1100" dirty="0" smtClean="0">
                <a:solidFill>
                  <a:schemeClr val="bg1"/>
                </a:solidFill>
                <a:latin typeface="Montserrat Black" panose="020B0604020202020204" charset="0"/>
              </a:rPr>
              <a:t>295 Analistas (GIS; Oceanografia)</a:t>
            </a:r>
            <a:endParaRPr lang="pt-BR" sz="1100" dirty="0">
              <a:solidFill>
                <a:schemeClr val="bg1"/>
              </a:solidFill>
              <a:latin typeface="Montserrat Black" panose="020B0604020202020204" charset="0"/>
            </a:endParaRPr>
          </a:p>
          <a:p>
            <a:pPr marL="358775"/>
            <a:r>
              <a:rPr lang="pt-BR" sz="1100" dirty="0" smtClean="0">
                <a:solidFill>
                  <a:schemeClr val="bg1"/>
                </a:solidFill>
                <a:latin typeface="Montserrat Black" panose="020B0604020202020204" charset="0"/>
              </a:rPr>
              <a:t>551 </a:t>
            </a:r>
            <a:r>
              <a:rPr lang="pt-BR" sz="1100" dirty="0" err="1" smtClean="0">
                <a:solidFill>
                  <a:schemeClr val="bg1"/>
                </a:solidFill>
                <a:latin typeface="Montserrat Black" panose="020B0604020202020204" charset="0"/>
              </a:rPr>
              <a:t>Tecnicos</a:t>
            </a:r>
            <a:r>
              <a:rPr lang="pt-BR" sz="1100" dirty="0" smtClean="0">
                <a:solidFill>
                  <a:schemeClr val="bg1"/>
                </a:solidFill>
                <a:latin typeface="Montserrat Black" panose="020B0604020202020204" charset="0"/>
              </a:rPr>
              <a:t> (</a:t>
            </a:r>
            <a:r>
              <a:rPr lang="pt-BR" sz="1100" dirty="0" err="1" smtClean="0">
                <a:solidFill>
                  <a:schemeClr val="bg1"/>
                </a:solidFill>
                <a:latin typeface="Montserrat Black" panose="020B0604020202020204" charset="0"/>
              </a:rPr>
              <a:t>Hydro</a:t>
            </a:r>
            <a:r>
              <a:rPr lang="pt-BR" sz="1100" dirty="0" smtClean="0">
                <a:solidFill>
                  <a:schemeClr val="bg1"/>
                </a:solidFill>
                <a:latin typeface="Montserrat Black" panose="020B0604020202020204" charset="0"/>
              </a:rPr>
              <a:t>; </a:t>
            </a:r>
            <a:r>
              <a:rPr lang="pt-BR" sz="1100" dirty="0" err="1" smtClean="0">
                <a:solidFill>
                  <a:schemeClr val="bg1"/>
                </a:solidFill>
                <a:latin typeface="Montserrat Black" panose="020B0604020202020204" charset="0"/>
              </a:rPr>
              <a:t>camp</a:t>
            </a:r>
            <a:r>
              <a:rPr lang="pt-BR" sz="1100" dirty="0" smtClean="0">
                <a:solidFill>
                  <a:schemeClr val="bg1"/>
                </a:solidFill>
                <a:latin typeface="Montserrat Black" panose="020B0604020202020204" charset="0"/>
              </a:rPr>
              <a:t>; Lab.)</a:t>
            </a:r>
            <a:endParaRPr lang="pt-BR" sz="1100" dirty="0">
              <a:solidFill>
                <a:schemeClr val="bg1"/>
              </a:solidFill>
              <a:latin typeface="Montserrat Black" panose="020B0604020202020204" charset="0"/>
            </a:endParaRPr>
          </a:p>
        </p:txBody>
      </p:sp>
      <p:pic>
        <p:nvPicPr>
          <p:cNvPr id="213" name="Imagem 2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575" y="4147308"/>
            <a:ext cx="450828" cy="453378"/>
          </a:xfrm>
          <a:prstGeom prst="rect">
            <a:avLst/>
          </a:prstGeom>
        </p:spPr>
      </p:pic>
      <p:sp>
        <p:nvSpPr>
          <p:cNvPr id="215" name="Google Shape;87;p16"/>
          <p:cNvSpPr txBox="1"/>
          <p:nvPr/>
        </p:nvSpPr>
        <p:spPr>
          <a:xfrm>
            <a:off x="5511492" y="134734"/>
            <a:ext cx="358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 smtClean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 QUE FAZEMOS?</a:t>
            </a:r>
            <a:endParaRPr sz="2000" dirty="0">
              <a:solidFill>
                <a:srgbClr val="1A79B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16" name="Google Shape;87;p16"/>
          <p:cNvSpPr txBox="1"/>
          <p:nvPr/>
        </p:nvSpPr>
        <p:spPr>
          <a:xfrm>
            <a:off x="1190426" y="727581"/>
            <a:ext cx="2334869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 smtClean="0">
                <a:solidFill>
                  <a:srgbClr val="1A79B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QUEM SOMOS?</a:t>
            </a:r>
            <a:endParaRPr sz="2000" dirty="0">
              <a:solidFill>
                <a:srgbClr val="1A79B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17" name="Google Shape;157;p17"/>
          <p:cNvSpPr txBox="1"/>
          <p:nvPr/>
        </p:nvSpPr>
        <p:spPr>
          <a:xfrm>
            <a:off x="635691" y="1102451"/>
            <a:ext cx="3586282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100" dirty="0" smtClean="0">
                <a:solidFill>
                  <a:srgbClr val="0070C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Empresa Pública Geologia vinculada ao MME, com atribuições de Serviço Geológico do Brasil.</a:t>
            </a:r>
            <a:endParaRPr sz="12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182;p2"/>
          <p:cNvSpPr txBox="1"/>
          <p:nvPr/>
        </p:nvSpPr>
        <p:spPr>
          <a:xfrm>
            <a:off x="147751" y="77241"/>
            <a:ext cx="4373629" cy="10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80000"/>
              </a:lnSpc>
              <a:buSzPts val="2000"/>
            </a:pPr>
            <a:r>
              <a:rPr lang="pt-BR" sz="30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SERVIÇO GEOLÓGICO</a:t>
            </a:r>
          </a:p>
          <a:p>
            <a:pPr lvl="0">
              <a:lnSpc>
                <a:spcPct val="80000"/>
              </a:lnSpc>
              <a:buSzPts val="2000"/>
            </a:pPr>
            <a:r>
              <a:rPr lang="pt-BR" sz="30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DO BRASIL</a:t>
            </a:r>
            <a:endParaRPr sz="3000" b="0" i="0" u="none" strike="noStrike" cap="none" dirty="0">
              <a:solidFill>
                <a:schemeClr val="accent1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19" name="Google Shape;178;p2"/>
          <p:cNvPicPr preferRelativeResize="0"/>
          <p:nvPr/>
        </p:nvPicPr>
        <p:blipFill rotWithShape="1">
          <a:blip r:embed="rId15">
            <a:alphaModFix/>
          </a:blip>
          <a:srcRect t="62294"/>
          <a:stretch/>
        </p:blipFill>
        <p:spPr>
          <a:xfrm>
            <a:off x="48549" y="3304240"/>
            <a:ext cx="1539725" cy="784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191;p2"/>
          <p:cNvPicPr preferRelativeResize="0"/>
          <p:nvPr/>
        </p:nvPicPr>
        <p:blipFill rotWithShape="1">
          <a:blip r:embed="rId15">
            <a:alphaModFix/>
          </a:blip>
          <a:srcRect b="50154"/>
          <a:stretch/>
        </p:blipFill>
        <p:spPr>
          <a:xfrm>
            <a:off x="48549" y="2266542"/>
            <a:ext cx="1539725" cy="10377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1" name="Google Shape;183;p2"/>
          <p:cNvGrpSpPr/>
          <p:nvPr/>
        </p:nvGrpSpPr>
        <p:grpSpPr>
          <a:xfrm>
            <a:off x="5868852" y="3756862"/>
            <a:ext cx="2788600" cy="973200"/>
            <a:chOff x="5501975" y="1728450"/>
            <a:chExt cx="2788600" cy="973200"/>
          </a:xfrm>
        </p:grpSpPr>
        <p:grpSp>
          <p:nvGrpSpPr>
            <p:cNvPr id="222" name="Google Shape;184;p2"/>
            <p:cNvGrpSpPr/>
            <p:nvPr/>
          </p:nvGrpSpPr>
          <p:grpSpPr>
            <a:xfrm>
              <a:off x="5501975" y="1728450"/>
              <a:ext cx="2788600" cy="973200"/>
              <a:chOff x="5532513" y="687600"/>
              <a:chExt cx="2788600" cy="973200"/>
            </a:xfrm>
          </p:grpSpPr>
          <p:sp>
            <p:nvSpPr>
              <p:cNvPr id="224" name="Google Shape;185;p2"/>
              <p:cNvSpPr/>
              <p:nvPr/>
            </p:nvSpPr>
            <p:spPr>
              <a:xfrm>
                <a:off x="7275313" y="871350"/>
                <a:ext cx="1045800" cy="237900"/>
              </a:xfrm>
              <a:prstGeom prst="rect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20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134 PhD</a:t>
                </a:r>
                <a:endParaRPr sz="120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5" name="Google Shape;186;p2"/>
              <p:cNvSpPr/>
              <p:nvPr/>
            </p:nvSpPr>
            <p:spPr>
              <a:xfrm>
                <a:off x="5532513" y="687600"/>
                <a:ext cx="1484700" cy="97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pt-BR" sz="6000" i="0" u="none" strike="noStrike" cap="none" dirty="0">
                    <a:solidFill>
                      <a:srgbClr val="FDC855"/>
                    </a:solidFill>
                    <a:latin typeface="Montserrat Black"/>
                    <a:ea typeface="Montserrat Black"/>
                    <a:cs typeface="Montserrat Black"/>
                    <a:sym typeface="Montserrat Black"/>
                  </a:rPr>
                  <a:t>576</a:t>
                </a:r>
                <a:endParaRPr sz="6000" i="0" u="none" strike="noStrike" cap="none" dirty="0">
                  <a:solidFill>
                    <a:srgbClr val="FDC855"/>
                  </a:solidFill>
                  <a:latin typeface="Montserrat Black"/>
                  <a:ea typeface="Montserrat Black"/>
                  <a:cs typeface="Montserrat Black"/>
                  <a:sym typeface="Montserrat Black"/>
                </a:endParaRPr>
              </a:p>
            </p:txBody>
          </p:sp>
        </p:grpSp>
        <p:sp>
          <p:nvSpPr>
            <p:cNvPr id="223" name="Google Shape;187;p2"/>
            <p:cNvSpPr txBox="1"/>
            <p:nvPr/>
          </p:nvSpPr>
          <p:spPr>
            <a:xfrm>
              <a:off x="5502049" y="2505225"/>
              <a:ext cx="1742625" cy="129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50" b="1" dirty="0" smtClean="0">
                  <a:solidFill>
                    <a:srgbClr val="FDC85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pesquisadores</a:t>
              </a:r>
              <a:endParaRPr sz="1750" dirty="0"/>
            </a:p>
          </p:txBody>
        </p:sp>
      </p:grpSp>
      <p:sp>
        <p:nvSpPr>
          <p:cNvPr id="231" name="Google Shape;188;p2"/>
          <p:cNvSpPr/>
          <p:nvPr/>
        </p:nvSpPr>
        <p:spPr>
          <a:xfrm>
            <a:off x="7611652" y="4281823"/>
            <a:ext cx="1045800" cy="2379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366 MsC</a:t>
            </a:r>
            <a:endParaRPr sz="120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00319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 rotWithShape="1">
          <a:blip r:embed="rId3">
            <a:alphaModFix/>
          </a:blip>
          <a:srcRect b="93000"/>
          <a:stretch/>
        </p:blipFill>
        <p:spPr>
          <a:xfrm flipH="1">
            <a:off x="0" y="0"/>
            <a:ext cx="9144000" cy="3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"/>
          <p:cNvPicPr preferRelativeResize="0"/>
          <p:nvPr/>
        </p:nvPicPr>
        <p:blipFill rotWithShape="1">
          <a:blip r:embed="rId3">
            <a:alphaModFix/>
          </a:blip>
          <a:srcRect t="93000"/>
          <a:stretch/>
        </p:blipFill>
        <p:spPr>
          <a:xfrm flipH="1">
            <a:off x="0" y="4783500"/>
            <a:ext cx="9144000" cy="35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"/>
          <p:cNvSpPr txBox="1"/>
          <p:nvPr/>
        </p:nvSpPr>
        <p:spPr>
          <a:xfrm>
            <a:off x="3921558" y="1421729"/>
            <a:ext cx="24543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pt-BR" sz="1100" b="1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Granito-</a:t>
            </a:r>
            <a:r>
              <a:rPr lang="pt-BR" sz="1100" b="1" i="0" u="none" strike="noStrike" cap="none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greenstone</a:t>
            </a:r>
            <a:r>
              <a:rPr lang="pt-BR" sz="11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pt-BR" sz="11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pt-BR" sz="11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Ni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Fe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Mn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Pb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Zn</a:t>
            </a:r>
            <a:r>
              <a:rPr lang="pt-BR" sz="1100" b="1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dirty="0" smtClean="0">
                <a:latin typeface="Montserrat"/>
                <a:ea typeface="Montserrat"/>
                <a:cs typeface="Montserrat"/>
                <a:sym typeface="Montserrat"/>
              </a:rPr>
              <a:t>Arcos magmáticos e bacias </a:t>
            </a:r>
            <a:r>
              <a:rPr lang="pt-BR" sz="1100" b="1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associadas:</a:t>
            </a:r>
            <a: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Mo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W</a:t>
            </a:r>
            <a:endParaRPr sz="11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pt-BR" sz="1100" b="1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dirty="0" smtClean="0">
                <a:latin typeface="Montserrat"/>
                <a:ea typeface="Montserrat"/>
                <a:cs typeface="Montserrat"/>
                <a:sym typeface="Montserrat"/>
              </a:rPr>
              <a:t>Cinturões m</a:t>
            </a:r>
            <a:r>
              <a:rPr lang="pt-BR" sz="1100" b="1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oveis: 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Ag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G</a:t>
            </a:r>
            <a:r>
              <a:rPr lang="pt-BR" sz="1100" b="1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raphite</a:t>
            </a:r>
            <a:endParaRPr sz="11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150"/>
              </a:spcBef>
            </a:pPr>
            <a: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dirty="0" err="1" smtClean="0">
                <a:latin typeface="Montserrat"/>
                <a:ea typeface="Montserrat"/>
                <a:cs typeface="Montserrat"/>
                <a:sym typeface="Montserrat"/>
              </a:rPr>
              <a:t>Rifts</a:t>
            </a:r>
            <a:r>
              <a:rPr lang="pt-BR" sz="1100" b="1" dirty="0" smtClean="0">
                <a:latin typeface="Montserrat"/>
                <a:ea typeface="Montserrat"/>
                <a:cs typeface="Montserrat"/>
                <a:sym typeface="Montserrat"/>
              </a:rPr>
              <a:t> Continentais </a:t>
            </a:r>
            <a:r>
              <a:rPr lang="pt-BR" sz="1100" b="1" dirty="0"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Sn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Ni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Zn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Bi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REE</a:t>
            </a:r>
            <a:endParaRPr sz="9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" name="Google Shape;199;p3"/>
          <p:cNvSpPr txBox="1"/>
          <p:nvPr/>
        </p:nvSpPr>
        <p:spPr>
          <a:xfrm>
            <a:off x="4266544" y="412918"/>
            <a:ext cx="4717073" cy="59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400" b="1" dirty="0" smtClean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ARCABOUÇO TECTÔNICO E DIVERSIDA DE GEOLÓGICA</a:t>
            </a:r>
            <a:endParaRPr sz="2400" b="1" i="0" u="none" strike="noStrike" cap="none" dirty="0">
              <a:solidFill>
                <a:srgbClr val="3B67A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200" name="Google Shape;200;p3"/>
          <p:cNvGrpSpPr/>
          <p:nvPr/>
        </p:nvGrpSpPr>
        <p:grpSpPr>
          <a:xfrm>
            <a:off x="8290675" y="4458149"/>
            <a:ext cx="587100" cy="685500"/>
            <a:chOff x="8290675" y="4458149"/>
            <a:chExt cx="587100" cy="685500"/>
          </a:xfrm>
        </p:grpSpPr>
        <p:sp>
          <p:nvSpPr>
            <p:cNvPr id="201" name="Google Shape;201;p3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2" name="Google Shape;202;p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3" name="Google Shape;203;p3"/>
          <p:cNvSpPr txBox="1"/>
          <p:nvPr/>
        </p:nvSpPr>
        <p:spPr>
          <a:xfrm>
            <a:off x="6596726" y="1310691"/>
            <a:ext cx="2547274" cy="265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pt-BR" sz="1100" b="1" i="0" u="none" strike="noStrike" cap="none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Ophiolitos</a:t>
            </a:r>
            <a:r>
              <a:rPr lang="pt-BR" sz="11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100" b="1" dirty="0" smtClean="0">
                <a:latin typeface="Montserrat"/>
                <a:ea typeface="Montserrat"/>
                <a:cs typeface="Montserrat"/>
                <a:sym typeface="Montserrat"/>
              </a:rPr>
              <a:t>e </a:t>
            </a:r>
            <a:r>
              <a:rPr lang="pt-BR" sz="1100" b="1" i="0" u="none" strike="noStrike" cap="none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plutons</a:t>
            </a:r>
            <a:r>
              <a:rPr lang="pt-BR" sz="1100" b="1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100" b="1" i="0" u="none" strike="noStrike" cap="none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mafico-ultramafico</a:t>
            </a:r>
            <a:r>
              <a:rPr lang="pt-BR" sz="1100" b="1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Ni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Co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Cr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Ti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PGE</a:t>
            </a:r>
            <a:endParaRPr sz="1100" b="1" i="0" u="none" strike="noStrike" cap="none" dirty="0">
              <a:solidFill>
                <a:srgbClr val="3B67A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LIP – Grandes Províncias ígneas:</a:t>
            </a:r>
            <a:r>
              <a:rPr lang="pt-BR" sz="1100" dirty="0" smtClean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 smtClean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i="0" u="none" strike="noStrike" cap="none" dirty="0" err="1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Au</a:t>
            </a:r>
            <a:r>
              <a:rPr lang="pt-BR" sz="1100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Cu</a:t>
            </a:r>
            <a:r>
              <a:rPr lang="pt-BR" sz="1100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err="1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Mo</a:t>
            </a:r>
            <a:r>
              <a:rPr lang="pt-BR" sz="1100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W</a:t>
            </a:r>
            <a:r>
              <a:rPr lang="pt-BR" sz="1100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Sn</a:t>
            </a:r>
            <a:r>
              <a:rPr lang="pt-BR" sz="1100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Bi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REE</a:t>
            </a:r>
            <a:endParaRPr sz="1100" b="1" i="0" u="none" strike="noStrike" cap="none" dirty="0">
              <a:solidFill>
                <a:srgbClr val="3B67A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150"/>
              </a:spcBef>
            </a:pPr>
            <a: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dirty="0" smtClean="0">
                <a:latin typeface="Montserrat"/>
                <a:ea typeface="Montserrat"/>
                <a:cs typeface="Montserrat"/>
                <a:sym typeface="Montserrat"/>
              </a:rPr>
              <a:t>Bacias Sedimentares </a:t>
            </a:r>
            <a:r>
              <a:rPr lang="pt-BR" sz="1100" b="1" i="0" u="none" strike="noStrike" cap="none" dirty="0" err="1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Intracratonicas</a:t>
            </a:r>
            <a:r>
              <a:rPr lang="pt-BR" sz="1100" b="1" dirty="0" smtClean="0">
                <a:latin typeface="Montserrat"/>
                <a:ea typeface="Montserrat"/>
                <a:cs typeface="Montserrat"/>
                <a:sym typeface="Montserrat"/>
              </a:rPr>
              <a:t> :</a:t>
            </a:r>
            <a: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K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pt-BR" sz="1100" i="0" u="none" strike="noStrike" cap="none" dirty="0" err="1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oal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endParaRPr sz="1100" b="1" i="0" u="none" strike="noStrike" cap="none" dirty="0">
              <a:solidFill>
                <a:srgbClr val="3B67A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150"/>
              </a:spcBef>
            </a:pPr>
            <a: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dirty="0" smtClean="0">
                <a:latin typeface="Montserrat"/>
                <a:ea typeface="Montserrat"/>
                <a:cs typeface="Montserrat"/>
                <a:sym typeface="Montserrat"/>
              </a:rPr>
              <a:t>Magmatismo Alcalino </a:t>
            </a:r>
            <a:r>
              <a:rPr lang="pt-BR" sz="1100" b="1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Intraplaca: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REE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pt-BR" sz="1100" dirty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pt-BR" sz="1100" b="1" i="0" u="none" strike="noStrike" cap="none" dirty="0" smtClean="0">
                <a:solidFill>
                  <a:srgbClr val="3B67AE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endParaRPr sz="9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04" name="Google Shape;204;p3"/>
          <p:cNvCxnSpPr/>
          <p:nvPr/>
        </p:nvCxnSpPr>
        <p:spPr>
          <a:xfrm>
            <a:off x="6375858" y="1409694"/>
            <a:ext cx="0" cy="2459100"/>
          </a:xfrm>
          <a:prstGeom prst="straightConnector1">
            <a:avLst/>
          </a:prstGeom>
          <a:noFill/>
          <a:ln w="9525" cap="flat" cmpd="sng">
            <a:solidFill>
              <a:srgbClr val="1A79BD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" name="Agrupar 2"/>
          <p:cNvGrpSpPr/>
          <p:nvPr/>
        </p:nvGrpSpPr>
        <p:grpSpPr>
          <a:xfrm>
            <a:off x="-228657" y="556655"/>
            <a:ext cx="4800657" cy="4247649"/>
            <a:chOff x="-228657" y="556655"/>
            <a:chExt cx="4800657" cy="4247649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7C6E6FE9-67AE-E1AA-1FB6-6205E76542FB}"/>
                </a:ext>
              </a:extLst>
            </p:cNvPr>
            <p:cNvGrpSpPr/>
            <p:nvPr/>
          </p:nvGrpSpPr>
          <p:grpSpPr>
            <a:xfrm>
              <a:off x="-228657" y="556655"/>
              <a:ext cx="4800657" cy="4247649"/>
              <a:chOff x="7536160" y="591140"/>
              <a:chExt cx="3600400" cy="3622222"/>
            </a:xfrm>
            <a:scene3d>
              <a:camera prst="perspectiveContrastingRightFacing"/>
              <a:lightRig rig="threePt" dir="t"/>
            </a:scene3d>
          </p:grpSpPr>
          <p:sp>
            <p:nvSpPr>
              <p:cNvPr id="13" name="Rectangle 8">
                <a:extLst>
                  <a:ext uri="{FF2B5EF4-FFF2-40B4-BE49-F238E27FC236}">
                    <a16:creationId xmlns:a16="http://schemas.microsoft.com/office/drawing/2014/main" id="{75969DE5-3074-3995-B524-0BA85BC9A0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36160" y="591140"/>
                <a:ext cx="3600400" cy="3622222"/>
              </a:xfrm>
              <a:prstGeom prst="rect">
                <a:avLst/>
              </a:prstGeom>
              <a:gradFill rotWithShape="1">
                <a:gsLst>
                  <a:gs pos="0">
                    <a:srgbClr val="00007F"/>
                  </a:gs>
                  <a:gs pos="100000">
                    <a:schemeClr val="tx1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rgbClr val="000050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:endParaRPr kumimoji="1" lang="pt-BR" altLang="pt-BR" sz="2000" b="1" dirty="0">
                  <a:solidFill>
                    <a:srgbClr val="FF0000"/>
                  </a:solidFill>
                </a:endParaRPr>
              </a:p>
            </p:txBody>
          </p:sp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id="{30B30FEF-2F74-42BD-CBA7-E4062B1D86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15344" y="792835"/>
                <a:ext cx="3192130" cy="3240000"/>
              </a:xfrm>
              <a:prstGeom prst="rect">
                <a:avLst/>
              </a:prstGeom>
            </p:spPr>
          </p:pic>
        </p:grpSp>
        <p:sp>
          <p:nvSpPr>
            <p:cNvPr id="2" name="Retângulo 1"/>
            <p:cNvSpPr/>
            <p:nvPr/>
          </p:nvSpPr>
          <p:spPr>
            <a:xfrm>
              <a:off x="1109382" y="3045759"/>
              <a:ext cx="732865" cy="9220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52789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g30ea6cd74d9_0_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30ea6cd74d9_0_160"/>
          <p:cNvSpPr txBox="1"/>
          <p:nvPr/>
        </p:nvSpPr>
        <p:spPr>
          <a:xfrm>
            <a:off x="316984" y="2305038"/>
            <a:ext cx="7783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80000"/>
              </a:lnSpc>
              <a:buSzPts val="2000"/>
            </a:pPr>
            <a:r>
              <a:rPr lang="pt-BR" sz="3600" dirty="0" smtClean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CENÁRIO GLOBAL</a:t>
            </a:r>
            <a:endParaRPr sz="3600" b="0" i="0" u="none" strike="noStrike" cap="none" dirty="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212" name="Google Shape;212;g30ea6cd74d9_0_160"/>
          <p:cNvGrpSpPr/>
          <p:nvPr/>
        </p:nvGrpSpPr>
        <p:grpSpPr>
          <a:xfrm>
            <a:off x="8290675" y="4458149"/>
            <a:ext cx="587100" cy="685500"/>
            <a:chOff x="8290675" y="4458149"/>
            <a:chExt cx="587100" cy="685500"/>
          </a:xfrm>
        </p:grpSpPr>
        <p:sp>
          <p:nvSpPr>
            <p:cNvPr id="213" name="Google Shape;213;g30ea6cd74d9_0_160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14" name="Google Shape;214;g30ea6cd74d9_0_16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068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g2d4e015d8f5_0_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2d4e015d8f5_0_34"/>
          <p:cNvSpPr/>
          <p:nvPr/>
        </p:nvSpPr>
        <p:spPr>
          <a:xfrm rot="1243903">
            <a:off x="-1705671" y="-2316093"/>
            <a:ext cx="7558635" cy="8114536"/>
          </a:xfrm>
          <a:prstGeom prst="roundRect">
            <a:avLst>
              <a:gd name="adj" fmla="val 3073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42875" dist="28575" dir="14940000" algn="b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2d4e015d8f5_0_34"/>
          <p:cNvSpPr txBox="1"/>
          <p:nvPr/>
        </p:nvSpPr>
        <p:spPr>
          <a:xfrm>
            <a:off x="360000" y="360000"/>
            <a:ext cx="4285800" cy="9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80000"/>
              </a:lnSpc>
              <a:buSzPts val="2000"/>
            </a:pPr>
            <a:r>
              <a:rPr lang="pt-BR" sz="1300" b="0" i="0" u="none" strike="noStrike" cap="none" dirty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GLOBAL SCENARIO</a:t>
            </a:r>
            <a:r>
              <a:rPr lang="pt-BR" sz="1300" dirty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/>
            </a:r>
            <a:br>
              <a:rPr lang="pt-BR" sz="1300" dirty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 sz="3000" dirty="0" smtClean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MINERAIS</a:t>
            </a:r>
          </a:p>
          <a:p>
            <a:pPr lvl="0">
              <a:lnSpc>
                <a:spcPct val="80000"/>
              </a:lnSpc>
              <a:buSzPts val="2000"/>
            </a:pPr>
            <a:r>
              <a:rPr lang="pt-BR" sz="3000" dirty="0" smtClean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CRITICOS</a:t>
            </a:r>
            <a:r>
              <a:rPr lang="pt-BR" sz="3000" dirty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/>
            </a:r>
            <a:br>
              <a:rPr lang="pt-BR" sz="3000" dirty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 sz="1300" dirty="0" smtClean="0">
                <a:solidFill>
                  <a:srgbClr val="3B67A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sz="1300" dirty="0">
              <a:solidFill>
                <a:srgbClr val="3B67AE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222" name="Google Shape;222;g2d4e015d8f5_0_34"/>
          <p:cNvGrpSpPr/>
          <p:nvPr/>
        </p:nvGrpSpPr>
        <p:grpSpPr>
          <a:xfrm>
            <a:off x="8290675" y="4458149"/>
            <a:ext cx="587100" cy="685500"/>
            <a:chOff x="8290675" y="4458149"/>
            <a:chExt cx="587100" cy="685500"/>
          </a:xfrm>
        </p:grpSpPr>
        <p:sp>
          <p:nvSpPr>
            <p:cNvPr id="223" name="Google Shape;223;g2d4e015d8f5_0_34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24" name="Google Shape;224;g2d4e015d8f5_0_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" name="Google Shape;225;g2d4e015d8f5_0_34"/>
          <p:cNvGrpSpPr/>
          <p:nvPr/>
        </p:nvGrpSpPr>
        <p:grpSpPr>
          <a:xfrm>
            <a:off x="360000" y="2469250"/>
            <a:ext cx="2164431" cy="1704650"/>
            <a:chOff x="336575" y="1670400"/>
            <a:chExt cx="2164431" cy="1704650"/>
          </a:xfrm>
        </p:grpSpPr>
        <p:sp>
          <p:nvSpPr>
            <p:cNvPr id="226" name="Google Shape;226;g2d4e015d8f5_0_34"/>
            <p:cNvSpPr txBox="1"/>
            <p:nvPr/>
          </p:nvSpPr>
          <p:spPr>
            <a:xfrm>
              <a:off x="360006" y="2162725"/>
              <a:ext cx="1146600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i="0" u="none" strike="noStrike" cap="none" dirty="0" smtClean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Produção</a:t>
              </a:r>
              <a:endParaRPr sz="14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7" name="Google Shape;227;g2d4e015d8f5_0_34"/>
            <p:cNvSpPr txBox="1"/>
            <p:nvPr/>
          </p:nvSpPr>
          <p:spPr>
            <a:xfrm>
              <a:off x="360006" y="2593989"/>
              <a:ext cx="2141000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i="0" u="none" strike="noStrike" cap="none" dirty="0" smtClean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Recurso conhecido</a:t>
              </a:r>
              <a:endParaRPr sz="14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8" name="Google Shape;228;g2d4e015d8f5_0_34"/>
            <p:cNvSpPr txBox="1"/>
            <p:nvPr/>
          </p:nvSpPr>
          <p:spPr>
            <a:xfrm>
              <a:off x="360006" y="3055400"/>
              <a:ext cx="14139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i="0" u="none" strike="noStrike" cap="none" dirty="0" smtClean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Potencial</a:t>
              </a:r>
              <a:endParaRPr sz="14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9" name="Google Shape;229;g2d4e015d8f5_0_34"/>
            <p:cNvSpPr txBox="1"/>
            <p:nvPr/>
          </p:nvSpPr>
          <p:spPr>
            <a:xfrm>
              <a:off x="360006" y="1670400"/>
              <a:ext cx="12420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b="1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Brazil</a:t>
              </a:r>
              <a:endParaRPr sz="16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0" name="Google Shape;230;g2d4e015d8f5_0_34"/>
            <p:cNvSpPr/>
            <p:nvPr/>
          </p:nvSpPr>
          <p:spPr>
            <a:xfrm>
              <a:off x="336575" y="2132200"/>
              <a:ext cx="1170000" cy="338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00D3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g2d4e015d8f5_0_34"/>
            <p:cNvSpPr/>
            <p:nvPr/>
          </p:nvSpPr>
          <p:spPr>
            <a:xfrm>
              <a:off x="336575" y="2584275"/>
              <a:ext cx="1866364" cy="338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55C3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g2d4e015d8f5_0_34"/>
            <p:cNvSpPr/>
            <p:nvPr/>
          </p:nvSpPr>
          <p:spPr>
            <a:xfrm>
              <a:off x="336575" y="3036350"/>
              <a:ext cx="1082700" cy="3387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" name="Google Shape;233;g2d4e015d8f5_0_34"/>
          <p:cNvGrpSpPr/>
          <p:nvPr/>
        </p:nvGrpSpPr>
        <p:grpSpPr>
          <a:xfrm>
            <a:off x="2799058" y="288915"/>
            <a:ext cx="6997640" cy="4716308"/>
            <a:chOff x="3083750" y="699925"/>
            <a:chExt cx="6181661" cy="4166350"/>
          </a:xfrm>
        </p:grpSpPr>
        <p:pic>
          <p:nvPicPr>
            <p:cNvPr id="234" name="Google Shape;234;g2d4e015d8f5_0_3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154425" y="699925"/>
              <a:ext cx="6110986" cy="4166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g2d4e015d8f5_0_34"/>
            <p:cNvSpPr/>
            <p:nvPr/>
          </p:nvSpPr>
          <p:spPr>
            <a:xfrm>
              <a:off x="8011517" y="3304011"/>
              <a:ext cx="614100" cy="6141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g2d4e015d8f5_0_34"/>
            <p:cNvSpPr/>
            <p:nvPr/>
          </p:nvSpPr>
          <p:spPr>
            <a:xfrm>
              <a:off x="7137648" y="793760"/>
              <a:ext cx="614100" cy="6141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g2d4e015d8f5_0_34"/>
            <p:cNvSpPr/>
            <p:nvPr/>
          </p:nvSpPr>
          <p:spPr>
            <a:xfrm>
              <a:off x="3113680" y="2252817"/>
              <a:ext cx="614100" cy="614100"/>
            </a:xfrm>
            <a:prstGeom prst="ellipse">
              <a:avLst/>
            </a:pr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38" name="Google Shape;238;g2d4e015d8f5_0_3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994733" y="3264597"/>
              <a:ext cx="608267" cy="614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9" name="Google Shape;239;g2d4e015d8f5_0_3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114398" y="760209"/>
              <a:ext cx="608267" cy="6082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g2d4e015d8f5_0_3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083750" y="2222865"/>
              <a:ext cx="608271" cy="60828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41" name="Google Shape;241;g2d4e015d8f5_0_34"/>
            <p:cNvGrpSpPr/>
            <p:nvPr/>
          </p:nvGrpSpPr>
          <p:grpSpPr>
            <a:xfrm>
              <a:off x="3317188" y="947818"/>
              <a:ext cx="4854065" cy="3318670"/>
              <a:chOff x="3293375" y="983537"/>
              <a:chExt cx="4854065" cy="3318670"/>
            </a:xfrm>
          </p:grpSpPr>
          <p:sp>
            <p:nvSpPr>
              <p:cNvPr id="242" name="Google Shape;242;g2d4e015d8f5_0_34"/>
              <p:cNvSpPr/>
              <p:nvPr/>
            </p:nvSpPr>
            <p:spPr>
              <a:xfrm>
                <a:off x="5379750" y="1138557"/>
                <a:ext cx="2967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g2d4e015d8f5_0_34"/>
              <p:cNvSpPr/>
              <p:nvPr/>
            </p:nvSpPr>
            <p:spPr>
              <a:xfrm>
                <a:off x="6123141" y="983537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g2d4e015d8f5_0_34"/>
              <p:cNvSpPr/>
              <p:nvPr/>
            </p:nvSpPr>
            <p:spPr>
              <a:xfrm>
                <a:off x="5821732" y="1392658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g2d4e015d8f5_0_34"/>
              <p:cNvSpPr/>
              <p:nvPr/>
            </p:nvSpPr>
            <p:spPr>
              <a:xfrm>
                <a:off x="6338136" y="1388764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g2d4e015d8f5_0_34"/>
              <p:cNvSpPr/>
              <p:nvPr/>
            </p:nvSpPr>
            <p:spPr>
              <a:xfrm>
                <a:off x="5040740" y="1987081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g2d4e015d8f5_0_34"/>
              <p:cNvSpPr/>
              <p:nvPr/>
            </p:nvSpPr>
            <p:spPr>
              <a:xfrm>
                <a:off x="6005972" y="1909819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g2d4e015d8f5_0_34"/>
              <p:cNvSpPr/>
              <p:nvPr/>
            </p:nvSpPr>
            <p:spPr>
              <a:xfrm>
                <a:off x="5686216" y="2696200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   </a:t>
                </a:r>
                <a:endParaRPr/>
              </a:p>
            </p:txBody>
          </p:sp>
          <p:sp>
            <p:nvSpPr>
              <p:cNvPr id="249" name="Google Shape;249;g2d4e015d8f5_0_34"/>
              <p:cNvSpPr/>
              <p:nvPr/>
            </p:nvSpPr>
            <p:spPr>
              <a:xfrm>
                <a:off x="5750702" y="2419175"/>
                <a:ext cx="4488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</a:t>
                </a:r>
                <a:endParaRPr/>
              </a:p>
            </p:txBody>
          </p:sp>
          <p:sp>
            <p:nvSpPr>
              <p:cNvPr id="250" name="Google Shape;250;g2d4e015d8f5_0_34"/>
              <p:cNvSpPr/>
              <p:nvPr/>
            </p:nvSpPr>
            <p:spPr>
              <a:xfrm>
                <a:off x="5643836" y="2135292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   </a:t>
                </a:r>
                <a:endParaRPr/>
              </a:p>
            </p:txBody>
          </p:sp>
          <p:sp>
            <p:nvSpPr>
              <p:cNvPr id="251" name="Google Shape;251;g2d4e015d8f5_0_34"/>
              <p:cNvSpPr/>
              <p:nvPr/>
            </p:nvSpPr>
            <p:spPr>
              <a:xfrm>
                <a:off x="6069222" y="2172302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g2d4e015d8f5_0_34"/>
              <p:cNvSpPr/>
              <p:nvPr/>
            </p:nvSpPr>
            <p:spPr>
              <a:xfrm>
                <a:off x="6349177" y="2296059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g2d4e015d8f5_0_34"/>
              <p:cNvSpPr/>
              <p:nvPr/>
            </p:nvSpPr>
            <p:spPr>
              <a:xfrm>
                <a:off x="6061276" y="2661792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g2d4e015d8f5_0_34"/>
              <p:cNvSpPr/>
              <p:nvPr/>
            </p:nvSpPr>
            <p:spPr>
              <a:xfrm>
                <a:off x="5397324" y="3363194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   </a:t>
                </a:r>
                <a:endParaRPr/>
              </a:p>
            </p:txBody>
          </p:sp>
          <p:sp>
            <p:nvSpPr>
              <p:cNvPr id="255" name="Google Shape;255;g2d4e015d8f5_0_34"/>
              <p:cNvSpPr/>
              <p:nvPr/>
            </p:nvSpPr>
            <p:spPr>
              <a:xfrm>
                <a:off x="6284230" y="3391501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   </a:t>
                </a:r>
                <a:endParaRPr/>
              </a:p>
            </p:txBody>
          </p:sp>
          <p:sp>
            <p:nvSpPr>
              <p:cNvPr id="256" name="Google Shape;256;g2d4e015d8f5_0_34"/>
              <p:cNvSpPr/>
              <p:nvPr/>
            </p:nvSpPr>
            <p:spPr>
              <a:xfrm>
                <a:off x="5079197" y="3584294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   </a:t>
                </a:r>
                <a:endParaRPr/>
              </a:p>
            </p:txBody>
          </p:sp>
          <p:sp>
            <p:nvSpPr>
              <p:cNvPr id="257" name="Google Shape;257;g2d4e015d8f5_0_34"/>
              <p:cNvSpPr/>
              <p:nvPr/>
            </p:nvSpPr>
            <p:spPr>
              <a:xfrm>
                <a:off x="5414116" y="3984439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   </a:t>
                </a:r>
                <a:endParaRPr/>
              </a:p>
            </p:txBody>
          </p:sp>
          <p:sp>
            <p:nvSpPr>
              <p:cNvPr id="258" name="Google Shape;258;g2d4e015d8f5_0_34"/>
              <p:cNvSpPr/>
              <p:nvPr/>
            </p:nvSpPr>
            <p:spPr>
              <a:xfrm>
                <a:off x="6384330" y="4039883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   </a:t>
                </a:r>
                <a:endParaRPr/>
              </a:p>
            </p:txBody>
          </p:sp>
          <p:sp>
            <p:nvSpPr>
              <p:cNvPr id="259" name="Google Shape;259;g2d4e015d8f5_0_34"/>
              <p:cNvSpPr/>
              <p:nvPr/>
            </p:nvSpPr>
            <p:spPr>
              <a:xfrm>
                <a:off x="7899940" y="2705969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    </a:t>
                </a:r>
                <a:endParaRPr/>
              </a:p>
            </p:txBody>
          </p:sp>
          <p:sp>
            <p:nvSpPr>
              <p:cNvPr id="260" name="Google Shape;260;g2d4e015d8f5_0_34"/>
              <p:cNvSpPr/>
              <p:nvPr/>
            </p:nvSpPr>
            <p:spPr>
              <a:xfrm>
                <a:off x="3770497" y="2819526"/>
                <a:ext cx="688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g2d4e015d8f5_0_34"/>
              <p:cNvSpPr/>
              <p:nvPr/>
            </p:nvSpPr>
            <p:spPr>
              <a:xfrm>
                <a:off x="3878404" y="4054707"/>
                <a:ext cx="247500" cy="2475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g2d4e015d8f5_0_34"/>
              <p:cNvSpPr/>
              <p:nvPr/>
            </p:nvSpPr>
            <p:spPr>
              <a:xfrm>
                <a:off x="3293375" y="3139125"/>
                <a:ext cx="818700" cy="4716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0D36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3" name="Google Shape;263;g2d4e015d8f5_0_34"/>
            <p:cNvSpPr/>
            <p:nvPr/>
          </p:nvSpPr>
          <p:spPr>
            <a:xfrm>
              <a:off x="6401164" y="2528648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55C3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g2d4e015d8f5_0_34"/>
            <p:cNvSpPr/>
            <p:nvPr/>
          </p:nvSpPr>
          <p:spPr>
            <a:xfrm>
              <a:off x="5956146" y="3359295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55C3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g2d4e015d8f5_0_34"/>
            <p:cNvSpPr/>
            <p:nvPr/>
          </p:nvSpPr>
          <p:spPr>
            <a:xfrm>
              <a:off x="5530646" y="3648170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g2d4e015d8f5_0_34"/>
            <p:cNvSpPr/>
            <p:nvPr/>
          </p:nvSpPr>
          <p:spPr>
            <a:xfrm>
              <a:off x="5433071" y="3017095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g2d4e015d8f5_0_34"/>
            <p:cNvSpPr/>
            <p:nvPr/>
          </p:nvSpPr>
          <p:spPr>
            <a:xfrm>
              <a:off x="5050135" y="2880470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g2d4e015d8f5_0_34"/>
            <p:cNvSpPr/>
            <p:nvPr/>
          </p:nvSpPr>
          <p:spPr>
            <a:xfrm>
              <a:off x="7622671" y="3101160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g2d4e015d8f5_0_34"/>
            <p:cNvSpPr/>
            <p:nvPr/>
          </p:nvSpPr>
          <p:spPr>
            <a:xfrm>
              <a:off x="6631139" y="1030120"/>
              <a:ext cx="247500" cy="2475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0" name="Google Shape;270;g2d4e015d8f5_0_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0000" y="2061100"/>
            <a:ext cx="765825" cy="76505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5"/>
          <p:cNvSpPr txBox="1"/>
          <p:nvPr/>
        </p:nvSpPr>
        <p:spPr>
          <a:xfrm>
            <a:off x="680400" y="2387100"/>
            <a:ext cx="7783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80000"/>
              </a:lnSpc>
              <a:buSzPts val="2000"/>
            </a:pPr>
            <a:r>
              <a:rPr lang="pt-BR" sz="3600" dirty="0" smtClean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CENÁRIO </a:t>
            </a:r>
            <a:r>
              <a:rPr lang="pt-BR" sz="3600" b="0" i="0" u="none" strike="noStrike" cap="none" dirty="0" smtClean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BRASILEIRO</a:t>
            </a:r>
            <a:endParaRPr sz="3600" b="0" i="0" u="none" strike="noStrike" cap="none" dirty="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277" name="Google Shape;277;p5"/>
          <p:cNvGrpSpPr/>
          <p:nvPr/>
        </p:nvGrpSpPr>
        <p:grpSpPr>
          <a:xfrm>
            <a:off x="8290675" y="4458149"/>
            <a:ext cx="587100" cy="685500"/>
            <a:chOff x="8290675" y="4458149"/>
            <a:chExt cx="587100" cy="685500"/>
          </a:xfrm>
        </p:grpSpPr>
        <p:sp>
          <p:nvSpPr>
            <p:cNvPr id="278" name="Google Shape;278;p5"/>
            <p:cNvSpPr/>
            <p:nvPr/>
          </p:nvSpPr>
          <p:spPr>
            <a:xfrm>
              <a:off x="8290675" y="4458149"/>
              <a:ext cx="587100" cy="685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79" name="Google Shape;279;p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90144" y="4586844"/>
              <a:ext cx="388162" cy="400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90" y="62916"/>
            <a:ext cx="498976" cy="5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0;p15"/>
          <p:cNvSpPr txBox="1"/>
          <p:nvPr/>
        </p:nvSpPr>
        <p:spPr>
          <a:xfrm>
            <a:off x="578966" y="112803"/>
            <a:ext cx="854178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Mapeamento Geológico – 1:250.000</a:t>
            </a:r>
            <a:endParaRPr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" name="Google Shape;136;p28"/>
          <p:cNvSpPr txBox="1"/>
          <p:nvPr/>
        </p:nvSpPr>
        <p:spPr>
          <a:xfrm>
            <a:off x="6350251" y="562890"/>
            <a:ext cx="2704565" cy="480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0488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600" b="1" i="0" u="none" strike="noStrike" cap="none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Escala 1:250.000:</a:t>
            </a:r>
          </a:p>
          <a:p>
            <a:pPr marL="4508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554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Cartas Topográficas;</a:t>
            </a:r>
          </a:p>
          <a:p>
            <a:pPr marL="4508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Aproximadamente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18.000 Km2 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por carta;</a:t>
            </a:r>
          </a:p>
          <a:p>
            <a:pPr marL="4508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Execução: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2 a 3 anos</a:t>
            </a:r>
          </a:p>
          <a:p>
            <a:pPr marL="450850" lvl="0" indent="-285750">
              <a:lnSpc>
                <a:spcPct val="200000"/>
              </a:lnSpc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Equipes envolvidas: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geólogos, geofísicos, </a:t>
            </a:r>
            <a:r>
              <a:rPr lang="pt-BR" sz="1200" b="1" dirty="0" smtClean="0">
                <a:solidFill>
                  <a:schemeClr val="tx1"/>
                </a:solidFill>
                <a:ea typeface="Montserrat"/>
                <a:cs typeface="Montserrat"/>
                <a:sym typeface="Montserrat"/>
              </a:rPr>
              <a:t>técnicos,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auxiliares de campo;</a:t>
            </a:r>
          </a:p>
          <a:p>
            <a:pPr marL="4508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SGB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já publicou 293 mapas 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(cobrindo 49% do território nacional) 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endParaRPr lang="pt-BR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endParaRPr lang="pt-BR" sz="1200" b="1" i="1" u="none" strike="noStrike" cap="none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2202289" y="611312"/>
            <a:ext cx="4102886" cy="4532188"/>
            <a:chOff x="2202289" y="611312"/>
            <a:chExt cx="4102886" cy="4532188"/>
          </a:xfrm>
        </p:grpSpPr>
        <p:grpSp>
          <p:nvGrpSpPr>
            <p:cNvPr id="6" name="Agrupar 5"/>
            <p:cNvGrpSpPr/>
            <p:nvPr/>
          </p:nvGrpSpPr>
          <p:grpSpPr>
            <a:xfrm>
              <a:off x="2202289" y="611312"/>
              <a:ext cx="4102886" cy="4532188"/>
              <a:chOff x="2202289" y="611312"/>
              <a:chExt cx="4102886" cy="4532188"/>
            </a:xfrm>
          </p:grpSpPr>
          <p:pic>
            <p:nvPicPr>
              <p:cNvPr id="5" name="Imagem 4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201" r="11588" b="7481"/>
              <a:stretch/>
            </p:blipFill>
            <p:spPr>
              <a:xfrm>
                <a:off x="2202289" y="611312"/>
                <a:ext cx="4102886" cy="4532188"/>
              </a:xfrm>
              <a:prstGeom prst="rect">
                <a:avLst/>
              </a:prstGeom>
            </p:spPr>
          </p:pic>
          <p:sp>
            <p:nvSpPr>
              <p:cNvPr id="3" name="Retângulo 2"/>
              <p:cNvSpPr/>
              <p:nvPr/>
            </p:nvSpPr>
            <p:spPr>
              <a:xfrm>
                <a:off x="3013656" y="3400023"/>
                <a:ext cx="753414" cy="2704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" name="CaixaDeTexto 1"/>
            <p:cNvSpPr txBox="1"/>
            <p:nvPr/>
          </p:nvSpPr>
          <p:spPr>
            <a:xfrm>
              <a:off x="2917064" y="3350585"/>
              <a:ext cx="170001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/>
                <a:t>Base Cartas 250k </a:t>
              </a:r>
              <a:endParaRPr lang="pt-BR" sz="600" dirty="0"/>
            </a:p>
          </p:txBody>
        </p:sp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966" y="550190"/>
            <a:ext cx="8427425" cy="432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5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90" y="62916"/>
            <a:ext cx="498976" cy="5143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0;p15"/>
          <p:cNvSpPr txBox="1"/>
          <p:nvPr/>
        </p:nvSpPr>
        <p:spPr>
          <a:xfrm>
            <a:off x="578966" y="112803"/>
            <a:ext cx="854178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Mapeamento Geológico –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/>
                <a:ea typeface="Montserrat ExtraBold"/>
                <a:cs typeface="Montserrat ExtraBold"/>
                <a:sym typeface="Montserrat ExtraBold"/>
              </a:rPr>
              <a:t>1:100.000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1" r="9225" b="8058"/>
          <a:stretch/>
        </p:blipFill>
        <p:spPr>
          <a:xfrm>
            <a:off x="1685259" y="577289"/>
            <a:ext cx="4322736" cy="4586280"/>
          </a:xfrm>
          <a:prstGeom prst="rect">
            <a:avLst/>
          </a:prstGeom>
        </p:spPr>
      </p:pic>
      <p:sp>
        <p:nvSpPr>
          <p:cNvPr id="30" name="Google Shape;136;p28"/>
          <p:cNvSpPr txBox="1"/>
          <p:nvPr/>
        </p:nvSpPr>
        <p:spPr>
          <a:xfrm>
            <a:off x="6332969" y="845298"/>
            <a:ext cx="2611408" cy="400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0488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600" b="1" i="0" u="none" strike="noStrike" cap="none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Escala 1:100.000:</a:t>
            </a:r>
          </a:p>
          <a:p>
            <a:pPr marL="90488"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lang="pt-BR" sz="1600" b="1" i="0" u="none" strike="noStrike" cap="none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08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3041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Cartas Topográficas;</a:t>
            </a:r>
          </a:p>
          <a:p>
            <a:pPr marL="4508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Aproximadamente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3.000 Km2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 por carta;.</a:t>
            </a:r>
          </a:p>
          <a:p>
            <a:pPr marL="4508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Execução: 2 a 3 anos;</a:t>
            </a:r>
          </a:p>
          <a:p>
            <a:pPr marL="450850" indent="-285750">
              <a:lnSpc>
                <a:spcPct val="150000"/>
              </a:lnSpc>
              <a:buSzPts val="1400"/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  <a:ea typeface="Montserrat"/>
                <a:cs typeface="Montserrat"/>
                <a:sym typeface="Montserrat"/>
              </a:rPr>
              <a:t>Equipes envolvidas: </a:t>
            </a:r>
            <a:r>
              <a:rPr lang="pt-BR" sz="1200" b="1" dirty="0">
                <a:solidFill>
                  <a:schemeClr val="tx1"/>
                </a:solidFill>
                <a:ea typeface="Montserrat"/>
                <a:cs typeface="Montserrat"/>
                <a:sym typeface="Montserrat"/>
              </a:rPr>
              <a:t>geólogos, geofísicos, técnicos, auxiliares de campo;</a:t>
            </a:r>
          </a:p>
          <a:p>
            <a:pPr marL="4508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SGB já publicou </a:t>
            </a:r>
            <a:r>
              <a:rPr lang="pt-BR" sz="1200" b="1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871 mapas </a:t>
            </a:r>
            <a:r>
              <a:rPr lang="pt-BR" sz="1200" dirty="0" smtClean="0">
                <a:solidFill>
                  <a:schemeClr val="tx1"/>
                </a:solidFill>
                <a:latin typeface="+mn-lt"/>
                <a:ea typeface="Montserrat"/>
                <a:cs typeface="Montserrat"/>
                <a:sym typeface="Montserrat"/>
              </a:rPr>
              <a:t>nessa escala (27% do território nacional)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endParaRPr lang="pt-BR" sz="1200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endParaRPr lang="pt-BR" sz="1200" b="1" i="1" u="none" strike="noStrike" cap="none" dirty="0" smtClean="0">
              <a:solidFill>
                <a:schemeClr val="tx1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966" y="577289"/>
            <a:ext cx="8315670" cy="428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1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17865</TotalTime>
  <Words>1034</Words>
  <Application>Microsoft Office PowerPoint</Application>
  <PresentationFormat>Apresentação na tela (16:9)</PresentationFormat>
  <Paragraphs>204</Paragraphs>
  <Slides>24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9" baseType="lpstr">
      <vt:lpstr>Noto Sans Symbols</vt:lpstr>
      <vt:lpstr>Times New Roman</vt:lpstr>
      <vt:lpstr>Arial</vt:lpstr>
      <vt:lpstr>Montserrat SemiBold</vt:lpstr>
      <vt:lpstr>Wingdings</vt:lpstr>
      <vt:lpstr>Calibri</vt:lpstr>
      <vt:lpstr>Poppins</vt:lpstr>
      <vt:lpstr>Bebas Neue</vt:lpstr>
      <vt:lpstr>Roboto</vt:lpstr>
      <vt:lpstr>Montserrat Black</vt:lpstr>
      <vt:lpstr>Montserrat Medium</vt:lpstr>
      <vt:lpstr>Montserrat ExtraBold</vt:lpstr>
      <vt:lpstr>Montserrat</vt:lpstr>
      <vt:lpstr>1_Simple Light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Marcos Vinícius Ferreira</cp:lastModifiedBy>
  <cp:revision>41</cp:revision>
  <dcterms:modified xsi:type="dcterms:W3CDTF">2025-06-17T11:50:28Z</dcterms:modified>
</cp:coreProperties>
</file>