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8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1" r:id="rId2"/>
    <p:sldMasterId id="2147483871" r:id="rId3"/>
    <p:sldMasterId id="2147484084" r:id="rId4"/>
    <p:sldMasterId id="2147484152" r:id="rId5"/>
    <p:sldMasterId id="2147484164" r:id="rId6"/>
    <p:sldMasterId id="2147484179" r:id="rId7"/>
    <p:sldMasterId id="2147484193" r:id="rId8"/>
    <p:sldMasterId id="2147484267" r:id="rId9"/>
    <p:sldMasterId id="2147484282" r:id="rId10"/>
  </p:sldMasterIdLst>
  <p:notesMasterIdLst>
    <p:notesMasterId r:id="rId35"/>
  </p:notesMasterIdLst>
  <p:handoutMasterIdLst>
    <p:handoutMasterId r:id="rId36"/>
  </p:handoutMasterIdLst>
  <p:sldIdLst>
    <p:sldId id="800" r:id="rId11"/>
    <p:sldId id="893" r:id="rId12"/>
    <p:sldId id="912" r:id="rId13"/>
    <p:sldId id="913" r:id="rId14"/>
    <p:sldId id="915" r:id="rId15"/>
    <p:sldId id="914" r:id="rId16"/>
    <p:sldId id="809" r:id="rId17"/>
    <p:sldId id="657" r:id="rId18"/>
    <p:sldId id="888" r:id="rId19"/>
    <p:sldId id="871" r:id="rId20"/>
    <p:sldId id="898" r:id="rId21"/>
    <p:sldId id="908" r:id="rId22"/>
    <p:sldId id="806" r:id="rId23"/>
    <p:sldId id="918" r:id="rId24"/>
    <p:sldId id="909" r:id="rId25"/>
    <p:sldId id="907" r:id="rId26"/>
    <p:sldId id="728" r:id="rId27"/>
    <p:sldId id="916" r:id="rId28"/>
    <p:sldId id="917" r:id="rId29"/>
    <p:sldId id="919" r:id="rId30"/>
    <p:sldId id="904" r:id="rId31"/>
    <p:sldId id="920" r:id="rId32"/>
    <p:sldId id="911" r:id="rId33"/>
    <p:sldId id="300" r:id="rId34"/>
  </p:sldIdLst>
  <p:sldSz cx="9144000" cy="6858000" type="screen4x3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t-B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 INVESTIMENTOS (2007-2016)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</a:t>
            </a:r>
            <a:r>
              <a:rPr lang="pt-BR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MCidades</a:t>
            </a:r>
            <a:r>
              <a:rPr lang="pt-B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Funasa), em R$ Bilhões</a:t>
            </a:r>
          </a:p>
        </c:rich>
      </c:tx>
      <c:layout>
        <c:manualLayout>
          <c:xMode val="edge"/>
          <c:yMode val="edge"/>
          <c:x val="0.1197572751337702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750413122254875E-2"/>
          <c:y val="0.24145232760834884"/>
          <c:w val="0.88951183756326835"/>
          <c:h val="0.59872165279558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PAC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3"/>
                <c:pt idx="0">
                  <c:v>Selecionado</c:v>
                </c:pt>
                <c:pt idx="1">
                  <c:v>Contratado</c:v>
                </c:pt>
                <c:pt idx="2">
                  <c:v>Executado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44.6</c:v>
                </c:pt>
                <c:pt idx="1">
                  <c:v>44.4</c:v>
                </c:pt>
                <c:pt idx="2">
                  <c:v>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80-43F0-9575-6FA079A784D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PAC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3"/>
                <c:pt idx="0">
                  <c:v>Selecionado</c:v>
                </c:pt>
                <c:pt idx="1">
                  <c:v>Contratado</c:v>
                </c:pt>
                <c:pt idx="2">
                  <c:v>Executado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58.8</c:v>
                </c:pt>
                <c:pt idx="1">
                  <c:v>54.4</c:v>
                </c:pt>
                <c:pt idx="2">
                  <c:v>19.600000000000001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80-43F0-9575-6FA079A784D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PAC 1+2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3"/>
                <c:pt idx="0">
                  <c:v>Selecionado</c:v>
                </c:pt>
                <c:pt idx="1">
                  <c:v>Contratado</c:v>
                </c:pt>
                <c:pt idx="2">
                  <c:v>Executado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103.5</c:v>
                </c:pt>
                <c:pt idx="1">
                  <c:v>98.8</c:v>
                </c:pt>
                <c:pt idx="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80-43F0-9575-6FA079A78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937728"/>
        <c:axId val="140172032"/>
      </c:barChart>
      <c:catAx>
        <c:axId val="1409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172032"/>
        <c:crosses val="autoZero"/>
        <c:auto val="1"/>
        <c:lblAlgn val="ctr"/>
        <c:lblOffset val="100"/>
        <c:noMultiLvlLbl val="0"/>
      </c:catAx>
      <c:valAx>
        <c:axId val="14017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9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60FD3-E432-4BE2-A47D-43CF54A628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1D61804-2E5A-4322-9BC5-D7F24DE36782}">
      <dgm:prSet phldrT="[Texto]" custT="1"/>
      <dgm:spPr/>
      <dgm:t>
        <a:bodyPr/>
        <a:lstStyle/>
        <a:p>
          <a:endParaRPr lang="pt-BR" sz="24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4F36A9C8-37DD-4610-89F5-AB580D754CAA}" type="parTrans" cxnId="{E275E9E5-76F6-47D0-83AF-B52222CEB382}">
      <dgm:prSet/>
      <dgm:spPr/>
      <dgm:t>
        <a:bodyPr/>
        <a:lstStyle/>
        <a:p>
          <a:endParaRPr lang="pt-BR"/>
        </a:p>
      </dgm:t>
    </dgm:pt>
    <dgm:pt modelId="{A78C1742-98A3-4F98-9657-60CB0AA5B02D}" type="sibTrans" cxnId="{E275E9E5-76F6-47D0-83AF-B52222CEB382}">
      <dgm:prSet/>
      <dgm:spPr/>
      <dgm:t>
        <a:bodyPr/>
        <a:lstStyle/>
        <a:p>
          <a:endParaRPr lang="pt-BR"/>
        </a:p>
      </dgm:t>
    </dgm:pt>
    <dgm:pt modelId="{6F564E36-00A4-43C2-B370-1EFC054FB8B3}" type="pres">
      <dgm:prSet presAssocID="{1EE60FD3-E432-4BE2-A47D-43CF54A6283A}" presName="arrowDiagram" presStyleCnt="0">
        <dgm:presLayoutVars>
          <dgm:chMax val="5"/>
          <dgm:dir/>
          <dgm:resizeHandles val="exact"/>
        </dgm:presLayoutVars>
      </dgm:prSet>
      <dgm:spPr/>
    </dgm:pt>
    <dgm:pt modelId="{D9E4D909-1EA0-48BE-9183-A8DE58E3A83A}" type="pres">
      <dgm:prSet presAssocID="{1EE60FD3-E432-4BE2-A47D-43CF54A6283A}" presName="arrow" presStyleLbl="bgShp" presStyleIdx="0" presStyleCnt="1" custScaleX="100000" custScaleY="113346" custLinFactNeighborX="-6546" custLinFactNeighborY="1532"/>
      <dgm:spPr/>
    </dgm:pt>
    <dgm:pt modelId="{DA24F6BC-4789-40D8-9BBF-F9841B28983E}" type="pres">
      <dgm:prSet presAssocID="{1EE60FD3-E432-4BE2-A47D-43CF54A6283A}" presName="arrowDiagram1" presStyleCnt="0">
        <dgm:presLayoutVars>
          <dgm:bulletEnabled val="1"/>
        </dgm:presLayoutVars>
      </dgm:prSet>
      <dgm:spPr/>
    </dgm:pt>
    <dgm:pt modelId="{02C5BE3B-6955-4685-8794-FC46919651B6}" type="pres">
      <dgm:prSet presAssocID="{01D61804-2E5A-4322-9BC5-D7F24DE36782}" presName="bullet1" presStyleLbl="node1" presStyleIdx="0" presStyleCnt="1" custScaleX="77966" custScaleY="77966" custLinFactX="-7776" custLinFactNeighborX="-100000" custLinFactNeighborY="-14492"/>
      <dgm:spPr/>
    </dgm:pt>
    <dgm:pt modelId="{16BFEF06-6B28-4240-9B4A-206EED2AA4CA}" type="pres">
      <dgm:prSet presAssocID="{01D61804-2E5A-4322-9BC5-D7F24DE36782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79D76C-FBF4-42A6-A68A-4DCBAABE6538}" type="presOf" srcId="{1EE60FD3-E432-4BE2-A47D-43CF54A6283A}" destId="{6F564E36-00A4-43C2-B370-1EFC054FB8B3}" srcOrd="0" destOrd="0" presId="urn:microsoft.com/office/officeart/2005/8/layout/arrow2"/>
    <dgm:cxn modelId="{E275E9E5-76F6-47D0-83AF-B52222CEB382}" srcId="{1EE60FD3-E432-4BE2-A47D-43CF54A6283A}" destId="{01D61804-2E5A-4322-9BC5-D7F24DE36782}" srcOrd="0" destOrd="0" parTransId="{4F36A9C8-37DD-4610-89F5-AB580D754CAA}" sibTransId="{A78C1742-98A3-4F98-9657-60CB0AA5B02D}"/>
    <dgm:cxn modelId="{17337E61-BE02-4910-872C-0F0D60265EDC}" type="presOf" srcId="{01D61804-2E5A-4322-9BC5-D7F24DE36782}" destId="{16BFEF06-6B28-4240-9B4A-206EED2AA4CA}" srcOrd="0" destOrd="0" presId="urn:microsoft.com/office/officeart/2005/8/layout/arrow2"/>
    <dgm:cxn modelId="{C54D023F-B559-4F6A-B71D-488654A62061}" type="presParOf" srcId="{6F564E36-00A4-43C2-B370-1EFC054FB8B3}" destId="{D9E4D909-1EA0-48BE-9183-A8DE58E3A83A}" srcOrd="0" destOrd="0" presId="urn:microsoft.com/office/officeart/2005/8/layout/arrow2"/>
    <dgm:cxn modelId="{6B58E5DE-425F-4127-A905-0787F20124CB}" type="presParOf" srcId="{6F564E36-00A4-43C2-B370-1EFC054FB8B3}" destId="{DA24F6BC-4789-40D8-9BBF-F9841B28983E}" srcOrd="1" destOrd="0" presId="urn:microsoft.com/office/officeart/2005/8/layout/arrow2"/>
    <dgm:cxn modelId="{D29CE8A6-29C7-4899-8FBB-4C33D1FE4D50}" type="presParOf" srcId="{DA24F6BC-4789-40D8-9BBF-F9841B28983E}" destId="{02C5BE3B-6955-4685-8794-FC46919651B6}" srcOrd="0" destOrd="0" presId="urn:microsoft.com/office/officeart/2005/8/layout/arrow2"/>
    <dgm:cxn modelId="{E0DFFCA1-FE2D-470F-954D-229CDCFBB4A1}" type="presParOf" srcId="{DA24F6BC-4789-40D8-9BBF-F9841B28983E}" destId="{16BFEF06-6B28-4240-9B4A-206EED2AA4C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4D909-1EA0-48BE-9183-A8DE58E3A83A}">
      <dsp:nvSpPr>
        <dsp:cNvPr id="0" name=""/>
        <dsp:cNvSpPr/>
      </dsp:nvSpPr>
      <dsp:spPr>
        <a:xfrm>
          <a:off x="0" y="103097"/>
          <a:ext cx="8748464" cy="619752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5BE3B-6955-4685-8794-FC46919651B6}">
      <dsp:nvSpPr>
        <dsp:cNvPr id="0" name=""/>
        <dsp:cNvSpPr/>
      </dsp:nvSpPr>
      <dsp:spPr>
        <a:xfrm>
          <a:off x="6048673" y="1502785"/>
          <a:ext cx="504741" cy="504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FEF06-6B28-4240-9B4A-206EED2AA4CA}">
      <dsp:nvSpPr>
        <dsp:cNvPr id="0" name=""/>
        <dsp:cNvSpPr/>
      </dsp:nvSpPr>
      <dsp:spPr>
        <a:xfrm>
          <a:off x="3499385" y="1848975"/>
          <a:ext cx="3499385" cy="4035229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3037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670211" y="2019801"/>
        <a:ext cx="3157733" cy="3693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0.09904</cdr:x>
      <cdr:y>0.53649</cdr:y>
    </cdr:from>
    <cdr:to>
      <cdr:x>0.17926</cdr:x>
      <cdr:y>0.60219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="" xmlns:a16="http://schemas.microsoft.com/office/drawing/2014/main" id="{6B1D113B-A48B-4950-BC0F-3326B44DCCD4}"/>
            </a:ext>
          </a:extLst>
        </cdr:cNvPr>
        <cdr:cNvSpPr txBox="1"/>
      </cdr:nvSpPr>
      <cdr:spPr>
        <a:xfrm xmlns:a="http://schemas.openxmlformats.org/drawingml/2006/main">
          <a:off x="700976" y="2351941"/>
          <a:ext cx="567784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44,6</a:t>
          </a:r>
        </a:p>
      </cdr:txBody>
    </cdr:sp>
  </cdr:relSizeAnchor>
  <cdr:relSizeAnchor xmlns:cdr="http://schemas.openxmlformats.org/drawingml/2006/chartDrawing">
    <cdr:from>
      <cdr:x>0.14375</cdr:x>
      <cdr:y>0.49026</cdr:y>
    </cdr:from>
    <cdr:to>
      <cdr:x>0.2403</cdr:x>
      <cdr:y>0.53649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="" xmlns:a16="http://schemas.microsoft.com/office/drawing/2014/main" id="{18334637-B340-428A-ADF4-4AFAC6E63229}"/>
            </a:ext>
          </a:extLst>
        </cdr:cNvPr>
        <cdr:cNvSpPr txBox="1"/>
      </cdr:nvSpPr>
      <cdr:spPr>
        <a:xfrm xmlns:a="http://schemas.openxmlformats.org/drawingml/2006/main">
          <a:off x="1017434" y="2149292"/>
          <a:ext cx="683374" cy="202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   58,8</a:t>
          </a:r>
        </a:p>
      </cdr:txBody>
    </cdr:sp>
  </cdr:relSizeAnchor>
  <cdr:relSizeAnchor xmlns:cdr="http://schemas.openxmlformats.org/drawingml/2006/chartDrawing">
    <cdr:from>
      <cdr:x>0.19856</cdr:x>
      <cdr:y>0.24716</cdr:y>
    </cdr:from>
    <cdr:to>
      <cdr:x>0.30134</cdr:x>
      <cdr:y>0.30653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="" xmlns:a16="http://schemas.microsoft.com/office/drawing/2014/main" id="{F6BBD811-DB3C-4D05-94AD-91CFAB718365}"/>
            </a:ext>
          </a:extLst>
        </cdr:cNvPr>
        <cdr:cNvSpPr txBox="1"/>
      </cdr:nvSpPr>
      <cdr:spPr>
        <a:xfrm xmlns:a="http://schemas.openxmlformats.org/drawingml/2006/main">
          <a:off x="1405352" y="1083527"/>
          <a:ext cx="727503" cy="260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solidFill>
                <a:srgbClr val="FF0000"/>
              </a:solidFill>
            </a:rPr>
            <a:t>103,4</a:t>
          </a:r>
        </a:p>
      </cdr:txBody>
    </cdr:sp>
  </cdr:relSizeAnchor>
  <cdr:relSizeAnchor xmlns:cdr="http://schemas.openxmlformats.org/drawingml/2006/chartDrawing">
    <cdr:from>
      <cdr:x>0.31827</cdr:x>
      <cdr:y>0.58143</cdr:y>
    </cdr:from>
    <cdr:to>
      <cdr:x>0.38173</cdr:x>
      <cdr:y>0.63005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="" xmlns:a16="http://schemas.microsoft.com/office/drawing/2014/main" id="{7C3DE53C-FF82-4729-83BA-C3C596B4CE90}"/>
            </a:ext>
          </a:extLst>
        </cdr:cNvPr>
        <cdr:cNvSpPr txBox="1"/>
      </cdr:nvSpPr>
      <cdr:spPr>
        <a:xfrm xmlns:a="http://schemas.openxmlformats.org/drawingml/2006/main">
          <a:off x="2586892" y="3364523"/>
          <a:ext cx="515816" cy="2813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  44,4</a:t>
          </a:r>
        </a:p>
      </cdr:txBody>
    </cdr:sp>
  </cdr:relSizeAnchor>
  <cdr:relSizeAnchor xmlns:cdr="http://schemas.openxmlformats.org/drawingml/2006/chartDrawing">
    <cdr:from>
      <cdr:x>0.30673</cdr:x>
      <cdr:y>0.53889</cdr:y>
    </cdr:from>
    <cdr:to>
      <cdr:x>0.38606</cdr:x>
      <cdr:y>0.61992</cdr:y>
    </cdr:to>
    <cdr:sp macro="" textlink="">
      <cdr:nvSpPr>
        <cdr:cNvPr id="6" name="CaixaDeTexto 5">
          <a:extLst xmlns:a="http://schemas.openxmlformats.org/drawingml/2006/main">
            <a:ext uri="{FF2B5EF4-FFF2-40B4-BE49-F238E27FC236}">
              <a16:creationId xmlns="" xmlns:a16="http://schemas.microsoft.com/office/drawing/2014/main" id="{2B94C943-0E38-4C48-ACAE-0FB6B752CE64}"/>
            </a:ext>
          </a:extLst>
        </cdr:cNvPr>
        <cdr:cNvSpPr txBox="1"/>
      </cdr:nvSpPr>
      <cdr:spPr>
        <a:xfrm xmlns:a="http://schemas.openxmlformats.org/drawingml/2006/main">
          <a:off x="2493108" y="3118338"/>
          <a:ext cx="644769" cy="468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     </a:t>
          </a:r>
        </a:p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      </a:t>
          </a:r>
        </a:p>
      </cdr:txBody>
    </cdr:sp>
  </cdr:relSizeAnchor>
  <cdr:relSizeAnchor xmlns:cdr="http://schemas.openxmlformats.org/drawingml/2006/chartDrawing">
    <cdr:from>
      <cdr:x>0.3774</cdr:x>
      <cdr:y>0.47079</cdr:y>
    </cdr:from>
    <cdr:to>
      <cdr:x>0.45395</cdr:x>
      <cdr:y>0.53649</cdr:y>
    </cdr:to>
    <cdr:sp macro="" textlink="">
      <cdr:nvSpPr>
        <cdr:cNvPr id="8" name="CaixaDeTexto 7">
          <a:extLst xmlns:a="http://schemas.openxmlformats.org/drawingml/2006/main">
            <a:ext uri="{FF2B5EF4-FFF2-40B4-BE49-F238E27FC236}">
              <a16:creationId xmlns="" xmlns:a16="http://schemas.microsoft.com/office/drawing/2014/main" id="{E4CD0C8F-5EEE-426E-9F92-473035135B7E}"/>
            </a:ext>
          </a:extLst>
        </cdr:cNvPr>
        <cdr:cNvSpPr txBox="1"/>
      </cdr:nvSpPr>
      <cdr:spPr>
        <a:xfrm xmlns:a="http://schemas.openxmlformats.org/drawingml/2006/main">
          <a:off x="2671192" y="2063909"/>
          <a:ext cx="541784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>
              <a:solidFill>
                <a:srgbClr val="FF0000"/>
              </a:solidFill>
            </a:rPr>
            <a:t>54,4</a:t>
          </a:r>
        </a:p>
      </cdr:txBody>
    </cdr:sp>
  </cdr:relSizeAnchor>
  <cdr:relSizeAnchor xmlns:cdr="http://schemas.openxmlformats.org/drawingml/2006/chartDrawing">
    <cdr:from>
      <cdr:x>0.41923</cdr:x>
      <cdr:y>0.26134</cdr:y>
    </cdr:from>
    <cdr:to>
      <cdr:x>0.51442</cdr:x>
      <cdr:y>0.32009</cdr:y>
    </cdr:to>
    <cdr:sp macro="" textlink="">
      <cdr:nvSpPr>
        <cdr:cNvPr id="9" name="CaixaDeTexto 8">
          <a:extLst xmlns:a="http://schemas.openxmlformats.org/drawingml/2006/main">
            <a:ext uri="{FF2B5EF4-FFF2-40B4-BE49-F238E27FC236}">
              <a16:creationId xmlns="" xmlns:a16="http://schemas.microsoft.com/office/drawing/2014/main" id="{E5E263AF-37F3-4A7C-9708-275231192A8B}"/>
            </a:ext>
          </a:extLst>
        </cdr:cNvPr>
        <cdr:cNvSpPr txBox="1"/>
      </cdr:nvSpPr>
      <cdr:spPr>
        <a:xfrm xmlns:a="http://schemas.openxmlformats.org/drawingml/2006/main">
          <a:off x="3407508" y="1512277"/>
          <a:ext cx="773723" cy="339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solidFill>
                <a:srgbClr val="FF0000"/>
              </a:solidFill>
            </a:rPr>
            <a:t>  98,8</a:t>
          </a:r>
        </a:p>
      </cdr:txBody>
    </cdr:sp>
  </cdr:relSizeAnchor>
  <cdr:relSizeAnchor xmlns:cdr="http://schemas.openxmlformats.org/drawingml/2006/chartDrawing">
    <cdr:from>
      <cdr:x>0.55481</cdr:x>
      <cdr:y>0.626</cdr:y>
    </cdr:from>
    <cdr:to>
      <cdr:x>0.61827</cdr:x>
      <cdr:y>0.68272</cdr:y>
    </cdr:to>
    <cdr:sp macro="" textlink="">
      <cdr:nvSpPr>
        <cdr:cNvPr id="10" name="CaixaDeTexto 9">
          <a:extLst xmlns:a="http://schemas.openxmlformats.org/drawingml/2006/main">
            <a:ext uri="{FF2B5EF4-FFF2-40B4-BE49-F238E27FC236}">
              <a16:creationId xmlns="" xmlns:a16="http://schemas.microsoft.com/office/drawing/2014/main" id="{A0346D0C-816F-4C39-9724-E29CBB506E8E}"/>
            </a:ext>
          </a:extLst>
        </cdr:cNvPr>
        <cdr:cNvSpPr txBox="1"/>
      </cdr:nvSpPr>
      <cdr:spPr>
        <a:xfrm xmlns:a="http://schemas.openxmlformats.org/drawingml/2006/main">
          <a:off x="4509477" y="3622432"/>
          <a:ext cx="515815" cy="328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>
              <a:solidFill>
                <a:srgbClr val="FF0000"/>
              </a:solidFill>
            </a:rPr>
            <a:t> 33,4</a:t>
          </a:r>
        </a:p>
      </cdr:txBody>
    </cdr:sp>
  </cdr:relSizeAnchor>
  <cdr:relSizeAnchor xmlns:cdr="http://schemas.openxmlformats.org/drawingml/2006/chartDrawing">
    <cdr:from>
      <cdr:x>0.61683</cdr:x>
      <cdr:y>0.64626</cdr:y>
    </cdr:from>
    <cdr:to>
      <cdr:x>0.67596</cdr:x>
      <cdr:y>0.75768</cdr:y>
    </cdr:to>
    <cdr:sp macro="" textlink="">
      <cdr:nvSpPr>
        <cdr:cNvPr id="11" name="CaixaDeTexto 10">
          <a:extLst xmlns:a="http://schemas.openxmlformats.org/drawingml/2006/main">
            <a:ext uri="{FF2B5EF4-FFF2-40B4-BE49-F238E27FC236}">
              <a16:creationId xmlns="" xmlns:a16="http://schemas.microsoft.com/office/drawing/2014/main" id="{B74E62B8-D7C1-4377-A1E0-41DC341FE291}"/>
            </a:ext>
          </a:extLst>
        </cdr:cNvPr>
        <cdr:cNvSpPr txBox="1"/>
      </cdr:nvSpPr>
      <cdr:spPr>
        <a:xfrm xmlns:a="http://schemas.openxmlformats.org/drawingml/2006/main">
          <a:off x="5013569" y="3739663"/>
          <a:ext cx="480646" cy="6447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  <a:p xmlns:a="http://schemas.openxmlformats.org/drawingml/2006/main">
          <a:endParaRPr lang="pt-BR" dirty="0"/>
        </a:p>
        <a:p xmlns:a="http://schemas.openxmlformats.org/drawingml/2006/main">
          <a:r>
            <a:rPr lang="pt-BR" sz="1200" b="1" dirty="0">
              <a:solidFill>
                <a:srgbClr val="FF0000"/>
              </a:solidFill>
            </a:rPr>
            <a:t>19,6</a:t>
          </a:r>
        </a:p>
      </cdr:txBody>
    </cdr:sp>
  </cdr:relSizeAnchor>
  <cdr:relSizeAnchor xmlns:cdr="http://schemas.openxmlformats.org/drawingml/2006/chartDrawing">
    <cdr:from>
      <cdr:x>0.65433</cdr:x>
      <cdr:y>0.48721</cdr:y>
    </cdr:from>
    <cdr:to>
      <cdr:x>0.73654</cdr:x>
      <cdr:y>0.56279</cdr:y>
    </cdr:to>
    <cdr:sp macro="" textlink="">
      <cdr:nvSpPr>
        <cdr:cNvPr id="12" name="CaixaDeTexto 11">
          <a:extLst xmlns:a="http://schemas.openxmlformats.org/drawingml/2006/main">
            <a:ext uri="{FF2B5EF4-FFF2-40B4-BE49-F238E27FC236}">
              <a16:creationId xmlns="" xmlns:a16="http://schemas.microsoft.com/office/drawing/2014/main" id="{CB8FEEBF-A5A7-4A5D-BE95-8333BC88EB5E}"/>
            </a:ext>
          </a:extLst>
        </cdr:cNvPr>
        <cdr:cNvSpPr txBox="1"/>
      </cdr:nvSpPr>
      <cdr:spPr>
        <a:xfrm xmlns:a="http://schemas.openxmlformats.org/drawingml/2006/main">
          <a:off x="4631200" y="2135917"/>
          <a:ext cx="581878" cy="3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solidFill>
                <a:srgbClr val="FF0000"/>
              </a:solidFill>
            </a:rPr>
            <a:t>53,0</a:t>
          </a:r>
        </a:p>
      </cdr:txBody>
    </cdr:sp>
  </cdr:relSizeAnchor>
  <cdr:relSizeAnchor xmlns:cdr="http://schemas.openxmlformats.org/drawingml/2006/chartDrawing">
    <cdr:from>
      <cdr:x>0.33187</cdr:x>
      <cdr:y>0.53649</cdr:y>
    </cdr:from>
    <cdr:to>
      <cdr:x>0.40308</cdr:x>
      <cdr:y>0.60219</cdr:y>
    </cdr:to>
    <cdr:sp macro="" textlink="">
      <cdr:nvSpPr>
        <cdr:cNvPr id="13" name="CaixaDeTexto 12">
          <a:extLst xmlns:a="http://schemas.openxmlformats.org/drawingml/2006/main">
            <a:ext uri="{FF2B5EF4-FFF2-40B4-BE49-F238E27FC236}">
              <a16:creationId xmlns="" xmlns:a16="http://schemas.microsoft.com/office/drawing/2014/main" id="{D8E163EC-F0B8-4C86-85EB-1689E44BA65B}"/>
            </a:ext>
          </a:extLst>
        </cdr:cNvPr>
        <cdr:cNvSpPr txBox="1"/>
      </cdr:nvSpPr>
      <cdr:spPr>
        <a:xfrm xmlns:a="http://schemas.openxmlformats.org/drawingml/2006/main">
          <a:off x="2348880" y="2351941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 </a:t>
          </a:r>
          <a:r>
            <a:rPr lang="pt-BR" sz="1200" b="1" dirty="0">
              <a:solidFill>
                <a:srgbClr val="C00000"/>
              </a:solidFill>
            </a:rPr>
            <a:t>44,4</a:t>
          </a:r>
        </a:p>
      </cdr:txBody>
    </cdr:sp>
  </cdr:relSizeAnchor>
  <cdr:relSizeAnchor xmlns:cdr="http://schemas.openxmlformats.org/drawingml/2006/chartDrawing">
    <cdr:from>
      <cdr:x>0.61673</cdr:x>
      <cdr:y>0.65147</cdr:y>
    </cdr:from>
    <cdr:to>
      <cdr:x>0.68795</cdr:x>
      <cdr:y>0.71717</cdr:y>
    </cdr:to>
    <cdr:sp macro="" textlink="">
      <cdr:nvSpPr>
        <cdr:cNvPr id="14" name="CaixaDeTexto 13">
          <a:extLst xmlns:a="http://schemas.openxmlformats.org/drawingml/2006/main">
            <a:ext uri="{FF2B5EF4-FFF2-40B4-BE49-F238E27FC236}">
              <a16:creationId xmlns="" xmlns:a16="http://schemas.microsoft.com/office/drawing/2014/main" id="{1AE73736-67DB-4D42-9D80-718ED0C1F7C1}"/>
            </a:ext>
          </a:extLst>
        </cdr:cNvPr>
        <cdr:cNvSpPr txBox="1"/>
      </cdr:nvSpPr>
      <cdr:spPr>
        <a:xfrm xmlns:a="http://schemas.openxmlformats.org/drawingml/2006/main">
          <a:off x="4365104" y="2855997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200" b="1" dirty="0">
              <a:solidFill>
                <a:srgbClr val="C00000"/>
              </a:solidFill>
            </a:rPr>
            <a:t>19,6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4EB0C-3563-40A3-8423-F3008799F2D4}" type="datetimeFigureOut">
              <a:rPr lang="pt-BR" smtClean="0"/>
              <a:pPr/>
              <a:t>03/09/2018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4099F-2FF4-4B9E-B29D-D5706A99D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32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4C643-B24E-4967-83C6-9E7A6DC747A2}" type="datetimeFigureOut">
              <a:rPr lang="pt-BR" smtClean="0"/>
              <a:pPr/>
              <a:t>03/09/2018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43332-C061-4C1A-9D23-1A63542831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43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BEC0-4C46-4909-AD34-0E1D51BE0587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BEC0-4C46-4909-AD34-0E1D51BE0587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BEC0-4C46-4909-AD34-0E1D51BE0587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BEC0-4C46-4909-AD34-0E1D51BE0587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5DBEC0-4C46-4909-AD34-0E1D51BE0587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5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53000" cy="37147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DBEC0-4C46-4909-AD34-0E1D51BE0587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20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5573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81317"/>
      </p:ext>
    </p:extLst>
  </p:cSld>
  <p:clrMapOvr>
    <a:masterClrMapping/>
  </p:clrMapOvr>
  <p:transition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18967"/>
      </p:ext>
    </p:extLst>
  </p:cSld>
  <p:clrMapOvr>
    <a:masterClrMapping/>
  </p:clrMapOvr>
  <p:transition>
    <p:rand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78759"/>
      </p:ext>
    </p:extLst>
  </p:cSld>
  <p:clrMapOvr>
    <a:masterClrMapping/>
  </p:clrMapOvr>
  <p:transition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93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79845"/>
      </p:ext>
    </p:extLst>
  </p:cSld>
  <p:clrMapOvr>
    <a:masterClrMapping/>
  </p:clrMapOvr>
  <p:transition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92081"/>
      </p:ext>
    </p:extLst>
  </p:cSld>
  <p:clrMapOvr>
    <a:masterClrMapping/>
  </p:clrMapOvr>
  <p:transition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18638"/>
      </p:ext>
    </p:extLst>
  </p:cSld>
  <p:clrMapOvr>
    <a:masterClrMapping/>
  </p:clrMapOvr>
  <p:transition>
    <p:rand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076613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702985"/>
      </p:ext>
    </p:extLst>
  </p:cSld>
  <p:clrMapOvr>
    <a:masterClrMapping/>
  </p:clrMapOvr>
  <p:transition>
    <p:strips dir="ru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19624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6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42551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970"/>
      </p:ext>
    </p:extLst>
  </p:cSld>
  <p:clrMapOvr>
    <a:masterClrMapping/>
  </p:clrMapOvr>
  <p:transition>
    <p:rand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7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09178"/>
      </p:ext>
    </p:extLst>
  </p:cSld>
  <p:clrMapOvr>
    <a:masterClrMapping/>
  </p:clrMapOvr>
  <p:transition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19"/>
            <a:ext cx="4041775" cy="654844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03845"/>
      </p:ext>
    </p:extLst>
  </p:cSld>
  <p:clrMapOvr>
    <a:masterClrMapping/>
  </p:clrMapOvr>
  <p:transition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92933"/>
      </p:ext>
    </p:extLst>
  </p:cSld>
  <p:clrMapOvr>
    <a:masterClrMapping/>
  </p:clrMapOvr>
  <p:transition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5638"/>
      </p:ext>
    </p:extLst>
  </p:cSld>
  <p:clrMapOvr>
    <a:masterClrMapping/>
  </p:clrMapOvr>
  <p:transition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52694"/>
      </p:ext>
    </p:extLst>
  </p:cSld>
  <p:clrMapOvr>
    <a:masterClrMapping/>
  </p:clrMapOvr>
  <p:transition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7019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44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8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989465"/>
      </p:ext>
    </p:extLst>
  </p:cSld>
  <p:clrMapOvr>
    <a:masterClrMapping/>
  </p:clrMapOvr>
  <p:transition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23227"/>
      </p:ext>
    </p:extLst>
  </p:cSld>
  <p:clrMapOvr>
    <a:masterClrMapping/>
  </p:clrMapOvr>
  <p:transition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7973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043488"/>
      </p:ext>
    </p:extLst>
  </p:cSld>
  <p:clrMapOvr>
    <a:masterClrMapping/>
  </p:clrMapOvr>
  <p:transition>
    <p:rand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27920"/>
      </p:ext>
    </p:extLst>
  </p:cSld>
  <p:clrMapOvr>
    <a:masterClrMapping/>
  </p:clrMapOvr>
  <p:transition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661100"/>
      </p:ext>
    </p:extLst>
  </p:cSld>
  <p:clrMapOvr>
    <a:masterClrMapping/>
  </p:clrMapOvr>
  <p:transition>
    <p:strips dir="r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96691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95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4610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85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1835"/>
      </p:ext>
    </p:extLst>
  </p:cSld>
  <p:clrMapOvr>
    <a:masterClrMapping/>
  </p:clrMapOvr>
  <p:transition>
    <p:rand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9" y="185978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8440"/>
      </p:ext>
    </p:extLst>
  </p:cSld>
  <p:clrMapOvr>
    <a:masterClrMapping/>
  </p:clrMapOvr>
  <p:transition>
    <p:rand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36959"/>
      </p:ext>
    </p:extLst>
  </p:cSld>
  <p:clrMapOvr>
    <a:masterClrMapping/>
  </p:clrMapOvr>
  <p:transition>
    <p:rand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3872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835212"/>
      </p:ext>
    </p:extLst>
  </p:cSld>
  <p:clrMapOvr>
    <a:masterClrMapping/>
  </p:clrMapOvr>
  <p:transition>
    <p:strips dir="ru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42884"/>
      </p:ext>
    </p:extLst>
  </p:cSld>
  <p:clrMapOvr>
    <a:masterClrMapping/>
  </p:clrMapOvr>
  <p:transition>
    <p:rand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78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5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50807"/>
      </p:ext>
    </p:extLst>
  </p:cSld>
  <p:clrMapOvr>
    <a:masterClrMapping/>
  </p:clrMapOvr>
  <p:transition>
    <p:rand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39603"/>
      </p:ext>
    </p:extLst>
  </p:cSld>
  <p:clrMapOvr>
    <a:masterClrMapping/>
  </p:clrMapOvr>
  <p:transition>
    <p:rand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8338"/>
      </p:ext>
    </p:extLst>
  </p:cSld>
  <p:clrMapOvr>
    <a:masterClrMapping/>
  </p:clrMapOvr>
  <p:transition>
    <p:rand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"/>
            <a:ext cx="92519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7582217"/>
      </p:ext>
    </p:extLst>
  </p:cSld>
  <p:clrMapOvr>
    <a:masterClrMapping/>
  </p:clrMapOvr>
  <p:transition>
    <p:rand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"/>
            <a:ext cx="92519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034809"/>
      </p:ext>
    </p:extLst>
  </p:cSld>
  <p:clrMapOvr>
    <a:masterClrMapping/>
  </p:clrMapOvr>
  <p:transition>
    <p:strips dir="r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"/>
            <a:ext cx="92519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77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6337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23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39698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7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9859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30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945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05087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20508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86711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2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42712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6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905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6894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46137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6250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598141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4194881"/>
      </p:ext>
    </p:extLst>
  </p:cSld>
  <p:clrMapOvr>
    <a:masterClrMapping/>
  </p:clrMapOvr>
  <p:transition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2926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01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97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3294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02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7957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01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0907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75149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01190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3086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27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69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36889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36281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51227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00931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54268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1665337"/>
      </p:ext>
    </p:extLst>
  </p:cSld>
  <p:clrMapOvr>
    <a:masterClrMapping/>
  </p:clrMapOvr>
  <p:transition>
    <p:strips dir="r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26848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78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7170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31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48168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97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55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1844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32165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783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18496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36029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522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965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30665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25905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81344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310517"/>
      </p:ext>
    </p:extLst>
  </p:cSld>
  <p:clrMapOvr>
    <a:masterClrMapping/>
  </p:clrMapOvr>
  <p:transition>
    <p:strips dir="r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5393053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49422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50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05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71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9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41467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174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19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97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52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4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3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4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445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61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61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23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4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4"/>
          <a:lstStyle>
            <a:lvl1pPr marL="0" marR="45711" indent="0" algn="r">
              <a:buNone/>
              <a:defRPr>
                <a:solidFill>
                  <a:schemeClr val="tx1"/>
                </a:solidFill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2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07051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0582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8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11" rIns="45711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6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38915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11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50"/>
            <a:ext cx="4040188" cy="659352"/>
          </a:xfrm>
        </p:spPr>
        <p:txBody>
          <a:bodyPr lIns="45711" tIns="0" rIns="45711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43"/>
            <a:ext cx="4041775" cy="654844"/>
          </a:xfrm>
        </p:spPr>
        <p:txBody>
          <a:bodyPr lIns="45711" tIns="0" rIns="45711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45914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18868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11973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2"/>
            <a:ext cx="2743200" cy="4572000"/>
          </a:xfrm>
        </p:spPr>
        <p:txBody>
          <a:bodyPr lIns="18284" rIns="18284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3" y="1676402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61791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9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6" y="5359771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177019"/>
            <a:ext cx="2212848" cy="1582621"/>
          </a:xfrm>
        </p:spPr>
        <p:txBody>
          <a:bodyPr vert="horz" lIns="45711" tIns="45711" rIns="45711" bIns="45711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28785"/>
            <a:ext cx="2209800" cy="2179320"/>
          </a:xfrm>
        </p:spPr>
        <p:txBody>
          <a:bodyPr lIns="63994" rIns="45711" bIns="45711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72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91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05829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56920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14402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29286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1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304746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38666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1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30791"/>
      </p:ext>
    </p:extLst>
  </p:cSld>
  <p:clrMapOvr>
    <a:masterClrMapping/>
  </p:clrMapOvr>
  <p:transition>
    <p:strips dir="r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1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6434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84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50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093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93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26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385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3348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68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8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1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12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8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3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57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63886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875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28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95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95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56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9097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MBASA\slide\slide_mestre_Embasa_nov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5"/>
            <a:ext cx="925195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958033"/>
      </p:ext>
    </p:extLst>
  </p:cSld>
  <p:clrMapOvr>
    <a:masterClrMapping/>
  </p:clrMapOvr>
  <p:transition>
    <p:strips dir="r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8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11208"/>
      </p:ext>
    </p:extLst>
  </p:cSld>
  <p:clrMapOvr>
    <a:masterClrMapping/>
  </p:clrMapOvr>
  <p:transition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7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1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80314"/>
      </p:ext>
    </p:extLst>
  </p:cSld>
  <p:clrMapOvr>
    <a:masterClrMapping/>
  </p:clrMapOvr>
  <p:transition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859825"/>
            <a:ext cx="4041775" cy="65484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3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514603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9/3/2018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6018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1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1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1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27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8" r:id="rId13"/>
    <p:sldLayoutId id="2147483690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78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7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012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  <p:sldLayoutId id="2147484295" r:id="rId13"/>
    <p:sldLayoutId id="2147484296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6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6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6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36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  <p:sldLayoutId id="2147483719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27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27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27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557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7" r:id="rId13"/>
    <p:sldLayoutId id="2147483889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52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52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52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8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2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1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7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7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7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4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606A9-FD2E-47D8-9B4C-AD4CDA07E7B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03/09/2018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4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4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8B00-783D-471E-AEBF-BEBB909044F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8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2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31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2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1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0" tIns="45711" rIns="91420" bIns="45711" anchor="t" compatLnSpc="1"/>
          <a:lstStyle/>
          <a:p>
            <a:pPr defTabSz="914210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711" rIns="0" bIns="0" anchor="b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fld id="{E6C5E4BA-C25B-45E3-A190-3FC131F54F4B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t>03/09/2018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44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4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210" fontAlgn="base">
              <a:spcBef>
                <a:spcPct val="0"/>
              </a:spcBef>
              <a:spcAft>
                <a:spcPct val="0"/>
              </a:spcAft>
              <a:defRPr/>
            </a:pPr>
            <a:fld id="{A72C777B-2BEF-4D0D-9B53-9A2027462789}" type="slidenum">
              <a:rPr lang="pt-BR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9142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6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210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242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263" indent="-27426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46" indent="-24683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indent="-24683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473" indent="-210269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736" indent="-210269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000" indent="-210269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9842" indent="-1828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104" indent="-1828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368" indent="-1828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belardo.oliveira@embasa.ba.gov.br" TargetMode="External"/><Relationship Id="rId2" Type="http://schemas.openxmlformats.org/officeDocument/2006/relationships/hyperlink" Target="mailto:abelardooliveira@uol.com.br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71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11760" y="484217"/>
            <a:ext cx="59766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 Pública: “</a:t>
            </a:r>
            <a:r>
              <a:rPr lang="pt-B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Democracia e Direitos Humanos”, com foco</a:t>
            </a:r>
          </a:p>
          <a:p>
            <a:pPr algn="ctr"/>
            <a:r>
              <a:rPr lang="pt-B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Privatização da </a:t>
            </a:r>
            <a:r>
              <a:rPr lang="pt-BR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43808" y="6093329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Brasília, 05 de setembro de 2018</a:t>
            </a:r>
            <a:endParaRPr lang="pt-BR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55576" y="501317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de </a:t>
            </a:r>
            <a:r>
              <a:rPr lang="pt-BR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</a:t>
            </a:r>
            <a:r>
              <a:rPr lang="pt-BR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Humanos </a:t>
            </a:r>
            <a:r>
              <a:rPr lang="pt-BR" sz="2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Legislação Participativa </a:t>
            </a:r>
            <a:r>
              <a:rPr lang="pt-BR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(CDH ) – Senado Federal</a:t>
            </a:r>
            <a:endParaRPr lang="pt-BR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4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23930" y="980728"/>
            <a:ext cx="4954843" cy="550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2805113" algn="ctr"/>
                <a:tab pos="5611813" algn="r"/>
              </a:tabLst>
              <a:defRPr/>
            </a:pPr>
            <a:r>
              <a:rPr lang="pt-BR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MP 844 altera os princípios da </a:t>
            </a:r>
            <a:r>
              <a:rPr lang="pt-B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Gestão Associada </a:t>
            </a:r>
            <a:r>
              <a:rPr lang="pt-BR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para </a:t>
            </a:r>
            <a:r>
              <a:rPr lang="pt-B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o</a:t>
            </a:r>
            <a:r>
              <a:rPr lang="pt-BR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s Serviços Públicos </a:t>
            </a:r>
            <a:r>
              <a:rPr lang="pt-BR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de Saneamento </a:t>
            </a:r>
            <a:r>
              <a:rPr lang="pt-BR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Básico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85051" y="42"/>
            <a:ext cx="865014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43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4" y="1124747"/>
            <a:ext cx="393828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269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692696"/>
            <a:ext cx="8779857" cy="992579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19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A gestão Associada de serviços públicos,</a:t>
            </a:r>
            <a:r>
              <a:rPr lang="pt-BR" sz="1950" b="1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 </a:t>
            </a:r>
            <a:r>
              <a:rPr lang="pt-BR" sz="19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autorizada por Consórcios Públicos ou Convênio de Cooperação entre entes federados, está consagrada no Art. 241 da Constituição Federal;</a:t>
            </a:r>
            <a:endParaRPr lang="pt-BR" sz="1950" b="1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7384"/>
            <a:ext cx="8779857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Gestão Associada de Serviços Públicos </a:t>
            </a:r>
            <a:endParaRPr lang="pt-BR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71" y="1844824"/>
            <a:ext cx="8779857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Lei dos Consórcios Públicos (11.107/2005) que regulamenta o Art. 241 da CF, define as regras para serem aplicadas a todos os serviços públicos prestados por Gestão Associada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72" y="3068960"/>
            <a:ext cx="8712908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Lei cria o instrumento do Contrato de Programa para regular obrigações relacionadas à prestação de serviços públicos entre dois entes da Federação..., no âmbito da gestão associada de serviços públicos (Art. 13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  <a:endParaRPr lang="pt-BR" sz="2000" b="1" dirty="0">
              <a:solidFill>
                <a:prstClr val="black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72" y="4653136"/>
            <a:ext cx="871290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Contrato de Programa pode ser celebrado por entidades de direito público ou privado que integrem a administração indireta de qualquer ente da federação para a prestação de serviços públicos</a:t>
            </a:r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72" y="5805264"/>
            <a:ext cx="8712908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pt-B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lei ainda prevê que o Contrato de Programa, será automaticamente extinto no caso de alienação (privatização) da empresa estadual  (Art. 13, § 6°);</a:t>
            </a:r>
          </a:p>
        </p:txBody>
      </p:sp>
    </p:spTree>
    <p:extLst>
      <p:ext uri="{BB962C8B-B14F-4D97-AF65-F5344CB8AC3E}">
        <p14:creationId xmlns:p14="http://schemas.microsoft.com/office/powerpoint/2010/main" val="1446373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16" y="-22731"/>
            <a:ext cx="8779857" cy="10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Artigos da MP que ferem os princípios da </a:t>
            </a:r>
            <a:r>
              <a:rPr lang="pt-B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gestão </a:t>
            </a: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associada de serviços públicos</a:t>
            </a:r>
            <a:endParaRPr lang="pt-BR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052736"/>
            <a:ext cx="8424936" cy="10618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Art. 8-B permite a privatização das empresas estaduais de saneamento, sem a extinção do contrato de 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Programa – </a:t>
            </a:r>
            <a:r>
              <a:rPr lang="pt-BR" sz="2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Autorização por Ato do Poder Executivo;</a:t>
            </a:r>
            <a:endParaRPr lang="pt-BR" sz="2100" u="sng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2348880"/>
            <a:ext cx="8424936" cy="17081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Art. 10-A </a:t>
            </a:r>
            <a:r>
              <a:rPr lang="pt-BR" sz="2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modifica as regras</a:t>
            </a: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 gestão associada na celebração do Contrato de 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Programa - </a:t>
            </a:r>
            <a:r>
              <a:rPr lang="pt-BR" sz="2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exige </a:t>
            </a:r>
            <a:r>
              <a:rPr lang="pt-BR" sz="2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antes da </a:t>
            </a:r>
            <a:r>
              <a:rPr lang="pt-BR" sz="2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sua assinatura</a:t>
            </a:r>
            <a:r>
              <a:rPr lang="pt-BR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pt-BR" sz="2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chamamento público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para verificar se existem outras empresas interessadas. Se houver, 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2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obriga o titular dos serviços </a:t>
            </a:r>
            <a:r>
              <a:rPr lang="pt-BR" sz="2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fazer a licitação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para definir o novo prestador dos serviços;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7544" y="4276253"/>
            <a:ext cx="8424936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Art. 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10-B</a:t>
            </a:r>
            <a:r>
              <a:rPr lang="pt-BR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2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obriga os titulares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a reproduzir nos Contratos de Programa para a prestação dos serviços de saneamento básico, as cláusulas essenciais do Contrato de Concessão estabelecidas nos artigos 23 e 23-A da Lei 8.987/1995;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5877272"/>
            <a:ext cx="8424936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Art. 11-A permite a subdelegação do contrato de 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Programa dos serviços de saneamento básico – </a:t>
            </a:r>
            <a:r>
              <a:rPr lang="pt-BR" sz="21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Anuência por Ato do Poder Executivo</a:t>
            </a:r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6513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450927" y="44625"/>
            <a:ext cx="837572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5" tIns="46029" rIns="92055" bIns="46029" anchor="b"/>
          <a:lstStyle/>
          <a:p>
            <a:pPr algn="ctr" defTabSz="91421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t-B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Gestão dos Serviços de Saneamento Básico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20" y="1700808"/>
            <a:ext cx="2921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508104" y="170080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Comum</a:t>
            </a:r>
          </a:p>
          <a:p>
            <a:endParaRPr lang="pt-BR" b="1" dirty="0">
              <a:solidFill>
                <a:srgbClr val="0F6F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PPP</a:t>
            </a:r>
            <a:endParaRPr lang="pt-BR" b="1" dirty="0">
              <a:solidFill>
                <a:srgbClr val="0F6F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26289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012194" y="2060937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Administrativa</a:t>
            </a:r>
          </a:p>
          <a:p>
            <a:r>
              <a:rPr lang="pt-BR" b="1" dirty="0" smtClean="0">
                <a:solidFill>
                  <a:srgbClr val="0F6F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Patrocinada</a:t>
            </a:r>
            <a:endParaRPr lang="pt-BR" b="1" dirty="0">
              <a:solidFill>
                <a:srgbClr val="0F6F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dobrada 4"/>
          <p:cNvSpPr/>
          <p:nvPr/>
        </p:nvSpPr>
        <p:spPr>
          <a:xfrm>
            <a:off x="4499992" y="2115107"/>
            <a:ext cx="940172" cy="342244"/>
          </a:xfrm>
          <a:prstGeom prst="ben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64" y="1700809"/>
            <a:ext cx="3134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740352" y="1785642"/>
            <a:ext cx="1403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Calibri"/>
              </a:rPr>
              <a:t>Contrato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Calibri"/>
              </a:rPr>
              <a:t> de Concessão</a:t>
            </a:r>
            <a:endParaRPr lang="pt-BR" sz="20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0723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908720"/>
            <a:ext cx="8568952" cy="800219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“Art.11 - São condições de validade dos contratos que tenham por objeto a prestação de serviços públicos de saneamento básico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: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7384"/>
            <a:ext cx="877985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Art. 11 – Altera os princípios dos planos de saneamento</a:t>
            </a:r>
            <a:endParaRPr lang="pt-BR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44824"/>
            <a:ext cx="8568952" cy="4462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 - a existência de plano de saneamento básico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2420888"/>
            <a:ext cx="8568952" cy="11541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II - a existência de estudo que comprove a viabilidade técnica e econômico-financeira da prestação dos serviços </a:t>
            </a:r>
            <a:r>
              <a:rPr lang="pt-BR" sz="2300" b="1" strike="sng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(universal e integral),</a:t>
            </a:r>
            <a:r>
              <a:rPr lang="pt-B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nos termos do respectivo plano de saneamento 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básico;</a:t>
            </a:r>
            <a:endParaRPr lang="pt-BR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3717032"/>
            <a:ext cx="8568952" cy="11541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3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Ao retirar o termo universal e integral, </a:t>
            </a:r>
            <a:r>
              <a:rPr lang="pt-B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prevê que os serviços prestados pela iniciativa privada não precisam garantir o acesso de forma universal e integral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5013176"/>
            <a:ext cx="8568952" cy="115416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3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Dispensa a exigência de Plano e do EVTE como condição de validade dos contratos,</a:t>
            </a:r>
            <a:r>
              <a:rPr lang="pt-B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que poderão ser supridos por estudos contratados pelo titular ( § 5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°);</a:t>
            </a:r>
            <a:endParaRPr lang="pt-BR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6309320"/>
            <a:ext cx="8568952" cy="4462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Retira a necessidade de aprovação legislativa dos planos; </a:t>
            </a:r>
          </a:p>
        </p:txBody>
      </p:sp>
    </p:spTree>
    <p:extLst>
      <p:ext uri="{BB962C8B-B14F-4D97-AF65-F5344CB8AC3E}">
        <p14:creationId xmlns:p14="http://schemas.microsoft.com/office/powerpoint/2010/main" val="32047012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16" y="-22731"/>
            <a:ext cx="8779857" cy="10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Artigo 8°-A  - Redefine a competência sobre os serviços públicos de saneamento básico</a:t>
            </a:r>
            <a:endParaRPr lang="pt-BR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106160"/>
            <a:ext cx="8568952" cy="12464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 Municípios e o Distrito Federal são os titulares dos serviços públicos de saneamento 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básico, </a:t>
            </a:r>
            <a:r>
              <a:rPr lang="pt-BR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restritos as suas respectivas áreas geográficas.</a:t>
            </a:r>
            <a:endParaRPr lang="pt-BR" sz="25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2537028"/>
            <a:ext cx="8568952" cy="12464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Na </a:t>
            </a:r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hipótese da </a:t>
            </a:r>
            <a:r>
              <a:rPr lang="pt-BR" sz="25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existência de interesse comum</a:t>
            </a:r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o exercício da titularidade dos serviços de saneamento básico será realizado por meio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</a:t>
            </a:r>
            <a:endParaRPr lang="pt-B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077072"/>
            <a:ext cx="8568952" cy="12464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 - </a:t>
            </a:r>
            <a:r>
              <a:rPr lang="pt-BR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do </a:t>
            </a:r>
            <a:r>
              <a:rPr lang="pt-BR" sz="25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colegiado </a:t>
            </a:r>
            <a:r>
              <a:rPr lang="pt-BR" sz="25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interfederativo</a:t>
            </a:r>
            <a:r>
              <a:rPr lang="pt-BR" sz="25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formado a partir da instituição de região metropolitana, aglomeração urbana ou microrregião; 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ou,</a:t>
            </a:r>
            <a:endParaRPr lang="pt-B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5589240"/>
            <a:ext cx="8568952" cy="12464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II - </a:t>
            </a:r>
            <a:r>
              <a:rPr lang="pt-BR" sz="25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</a:t>
            </a:r>
            <a:r>
              <a:rPr lang="pt-BR" sz="25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instrumentos de gestão associada</a:t>
            </a:r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por meio de consórcios públicos ou convênios de cooperação, nos termos do art. 241 da Constituição Federal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”.</a:t>
            </a:r>
            <a:endParaRPr lang="pt-B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2271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16" y="-22731"/>
            <a:ext cx="8779857" cy="100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MP DELEGA A ANA A INSTITUIÇÃO DE NORMAS NACIONAIS DE </a:t>
            </a: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REGULAÇÃO</a:t>
            </a:r>
            <a:endParaRPr lang="pt-BR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1106160"/>
            <a:ext cx="8424936" cy="1785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MP trás no seu bojo diversos artigos que modificam a Lei de criação da ANA (9.984/2000) e a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LNSB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(11.445/2007) </a:t>
            </a:r>
            <a:r>
              <a:rPr lang="pt-BR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delegando competências a ANA para instituir normas </a:t>
            </a:r>
            <a:r>
              <a:rPr lang="pt-BR" sz="2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nacionais de referência para </a:t>
            </a:r>
            <a:r>
              <a:rPr lang="pt-BR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regulação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da prestação dos serviços de saneamento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básico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 a coordenação nacional das atividades de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regulação;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3212976"/>
            <a:ext cx="8424936" cy="1785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Condiciona o acesso a recursos públicos federais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ou a financiamentos com recursos da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União Operados por órgãos ou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entidades da Administração Pública Federal, quando destinados a serviços de saneamento básico, </a:t>
            </a:r>
            <a:r>
              <a:rPr lang="pt-BR" sz="2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ao cumprimento, pela entidade reguladora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das normas de referência nacionais estabelecidas pela ANA.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5301208"/>
            <a:ext cx="8424936" cy="144655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atuação da ANA em área específica de um dos usuários de recursos hídricos, no caso o saneamento básico, poderá causar prejuízos e causar conflitos no âmbito do Sistema Nacional de Gerenciamento de Recursos Hídricos (SINGREHA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);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3590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23930" y="2108497"/>
            <a:ext cx="4954843" cy="240065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2805113" algn="ctr"/>
                <a:tab pos="5611813" algn="r"/>
              </a:tabLst>
              <a:defRPr/>
            </a:pPr>
            <a:r>
              <a:rPr lang="pt-BR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Conclusões, consequências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2805113" algn="ctr"/>
                <a:tab pos="5611813" algn="r"/>
              </a:tabLst>
              <a:defRPr/>
            </a:pPr>
            <a:r>
              <a:rPr lang="pt-BR" sz="5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e desafios</a:t>
            </a:r>
            <a:endParaRPr lang="pt-BR" sz="5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85051" y="42"/>
            <a:ext cx="865014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43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4" y="1124747"/>
            <a:ext cx="393828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7272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692696"/>
            <a:ext cx="8779857" cy="707886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O principal objetivo da MP 844/2018 é superar, de forma inconstitucional, os </a:t>
            </a:r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entraves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jurídico-institucionais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, para privatizar o setor de saneamento básico;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44624"/>
            <a:ext cx="87798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Conclusões e consequências</a:t>
            </a:r>
            <a:endParaRPr lang="pt-BR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72" y="1556792"/>
            <a:ext cx="8779857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 Artigos 8-A; 8-B; 10-A; 10-B, 11 e 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11-A e todos os artigos que delegam a ANA a competência pela regulação são 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totalmente inconstitucionais porque ferem a autonomia e a organização dos municípios e do Distrito Federal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72" y="2708920"/>
            <a:ext cx="8779857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MP </a:t>
            </a:r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844 desestrutura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completamente a política de saneamento básico ampliando a exclusão social e as desigualdades  regionais - Privatiza o “Filé” e deixa o “osso” para os estados e municípios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73" y="3861048"/>
            <a:ext cx="877985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Desfigura e mutila os princípios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da gestão associada de serviços públicos e do Contrato de Programa apenas para a área de saneamento básico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73" y="4653136"/>
            <a:ext cx="8779855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Destrói o subsídio cruzado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praticado pelas companhias estaduais que possibilita que os municípios mais rentáveis financiem os menores e menos rentáveis – </a:t>
            </a:r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Provoca aumento de tarifas</a:t>
            </a:r>
            <a:r>
              <a:rPr lang="pt-B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73" y="5805264"/>
            <a:ext cx="8779856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Fere de morte as companhias </a:t>
            </a:r>
            <a:r>
              <a:rPr lang="pt-BR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estaduais de saneamento básico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que são responsáveis por 75% da prestação desses serviços, obrigando aos estados e/ou municípios a prestar os serviços dos municípios pequenos e não rentáveis;</a:t>
            </a:r>
          </a:p>
        </p:txBody>
      </p:sp>
    </p:spTree>
    <p:extLst>
      <p:ext uri="{BB962C8B-B14F-4D97-AF65-F5344CB8AC3E}">
        <p14:creationId xmlns:p14="http://schemas.microsoft.com/office/powerpoint/2010/main" val="22281629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941819"/>
            <a:ext cx="8779857" cy="830997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A MP 844 é um verdadeiro retrocesso para o saneamento básico do </a:t>
            </a:r>
            <a:r>
              <a:rPr lang="pt-BR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país;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116633"/>
            <a:ext cx="87798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Conclusões e consequências</a:t>
            </a:r>
            <a:endParaRPr lang="pt-BR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72" y="2012647"/>
            <a:ext cx="877985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Desconstrói a política nacional de saneamento básico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desestrutura totalmente o setor e destrói tudo o que foi conquistado com muita luta, ao longo dos últimos quinze anos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73" y="3573016"/>
            <a:ext cx="8779856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Se aprovada, vai prejudicar sensivelmente a população bra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sileira, principalmente as populações de baixa renda e mais carentes que residem na periferia das grandes cidades, nos pequenos municípios e as que não tem acesso aos serviços de saneamento básico;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79573" y="5397023"/>
            <a:ext cx="877979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população brasileira não pode aceitar qualquer proposta de alteração na LNSB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que possa comprometer o avanço no acesso da população aos serviços de saneamento básico; </a:t>
            </a:r>
          </a:p>
        </p:txBody>
      </p:sp>
    </p:spTree>
    <p:extLst>
      <p:ext uri="{BB962C8B-B14F-4D97-AF65-F5344CB8AC3E}">
        <p14:creationId xmlns:p14="http://schemas.microsoft.com/office/powerpoint/2010/main" val="88343538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2262629"/>
              </p:ext>
            </p:extLst>
          </p:nvPr>
        </p:nvGraphicFramePr>
        <p:xfrm>
          <a:off x="179512" y="557380"/>
          <a:ext cx="8748464" cy="6300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55776" y="4078251"/>
            <a:ext cx="6211084" cy="4308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20" tIns="45711" rIns="91420" bIns="45711" rtlCol="0">
            <a:spAutoFit/>
          </a:bodyPr>
          <a:lstStyle/>
          <a:p>
            <a:pPr defTabSz="914210"/>
            <a:r>
              <a:rPr lang="pt-BR" sz="2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PLC </a:t>
            </a:r>
            <a:r>
              <a:rPr lang="pt-BR" sz="2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199/93 – Aprovado em 1994 e vetado em 1995</a:t>
            </a:r>
            <a:endParaRPr lang="pt-BR" sz="22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-27380"/>
            <a:ext cx="8568952" cy="584757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210"/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POLÍTICA DE SANEAMENTO </a:t>
            </a:r>
            <a:r>
              <a:rPr lang="pt-BR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BÁSICO NO BRASIL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45" y="1559768"/>
            <a:ext cx="573087" cy="5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5776" y="2062009"/>
            <a:ext cx="360040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RETROCESSO (2016-2018</a:t>
            </a:r>
            <a:r>
              <a:rPr lang="pt-B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  <a:endParaRPr lang="pt-BR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Chave esquerda 8"/>
          <p:cNvSpPr/>
          <p:nvPr/>
        </p:nvSpPr>
        <p:spPr>
          <a:xfrm>
            <a:off x="755576" y="5661248"/>
            <a:ext cx="295907" cy="11521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13448"/>
            <a:ext cx="303783" cy="30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475656" y="5127575"/>
            <a:ext cx="4632422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pt-B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</a:t>
            </a:r>
            <a:r>
              <a:rPr lang="pt-BR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Extinção do </a:t>
            </a:r>
            <a:r>
              <a:rPr lang="pt-BR" sz="2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Planasa</a:t>
            </a:r>
            <a:r>
              <a:rPr lang="pt-BR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e do BNH (1986)</a:t>
            </a:r>
            <a:endParaRPr lang="pt-BR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48" y="4133328"/>
            <a:ext cx="303783" cy="30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0837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5661248"/>
            <a:ext cx="7723252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PLANO NACIONAL DE SANEAMENTO (PLANASA)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(1969/1971)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Criação das CIAS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Estaduais  (ANOS 70) 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Criação BNH - SFS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FGTS  (Década de 70)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72599"/>
            <a:ext cx="331112" cy="2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051720" y="4653136"/>
            <a:ext cx="4592741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Constituição Federal de 1988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47864" y="3501008"/>
            <a:ext cx="3528392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VAZIO INSTITUCIONAL 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88023" y="2780928"/>
            <a:ext cx="309932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AVANÇOS (2003/2015)</a:t>
            </a:r>
            <a:endParaRPr lang="pt-B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584448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6381398" y="1557953"/>
            <a:ext cx="143096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DESAFIOS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58586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764704"/>
            <a:ext cx="8779857" cy="1384995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Segundo os estudos elaborados, em 2015 e 2016 pelo Instituto Transnacional - TNI (www.tni.org/es), 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sediada 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na Holanda e  pela PSIRU - Unidade de Pesquisa da PSI – </a:t>
            </a:r>
            <a:r>
              <a:rPr lang="pt-BR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Public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 Services </a:t>
            </a:r>
            <a:r>
              <a:rPr lang="pt-BR" sz="21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International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 (www.psiru.org), o planeta vive uma onda de reestatização do setor de água e saneamento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;</a:t>
            </a:r>
            <a:endParaRPr lang="pt-BR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116633"/>
            <a:ext cx="87798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Conclusões e consequências</a:t>
            </a:r>
            <a:endParaRPr lang="pt-BR" sz="4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72" y="2348880"/>
            <a:ext cx="8779857" cy="17081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Ao propor privatizar serviços e as empresas estaduais de saneamento básico, o Brasil está na contramão da história devido a tendência mundial  de reestatização dos serviços de água e saneamento que foram privatizados nos anos 90 -  </a:t>
            </a: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(835 municípios em 47 países </a:t>
            </a:r>
            <a:r>
              <a:rPr lang="pt-BR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reestatizaram</a:t>
            </a:r>
            <a:r>
              <a:rPr lang="pt-BR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os seus serviços de água e esgoto pelo não cumprimento de contratos</a:t>
            </a:r>
            <a:r>
              <a:rPr lang="pt-BR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);</a:t>
            </a:r>
            <a:endParaRPr lang="pt-BR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73" y="4221088"/>
            <a:ext cx="8779856" cy="10618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Os estudos apontam para incompatibilidades entre o papel social de uma empresa pública 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que presta um serviço essencial com </a:t>
            </a:r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 necessidades de um grupo privado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73" y="5445224"/>
            <a:ext cx="8779794" cy="138499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setor privado não vai resolver o problema de quem não tem acesso aos serviços de saneamento básico, porque querem apenas os municípios maiores e mais rentáveis, deixando os menores e deficitários nas mãos do Estado</a:t>
            </a:r>
            <a:r>
              <a:rPr lang="pt-BR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1264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2730"/>
            <a:ext cx="8779857" cy="154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Serviços privatizados que foram </a:t>
            </a:r>
            <a:r>
              <a:rPr lang="pt-BR" sz="4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reestatizados</a:t>
            </a:r>
            <a:endParaRPr lang="pt-BR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Fonte</a:t>
            </a:r>
            <a:r>
              <a:rPr lang="pt-BR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: https://www.tni.org/files/publication-downloads/rps_es_briefing_web.pdf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7174"/>
            <a:ext cx="9036496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09122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2730"/>
            <a:ext cx="8779857" cy="190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Tribunal de Contas Europeu Analisou as PPP implantadas na Europa</a:t>
            </a:r>
            <a:endParaRPr lang="pt-BR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886272"/>
            <a:ext cx="52546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229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565810"/>
            <a:ext cx="8640960" cy="66172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Arquivar a MP 844 e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implementar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a Lei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11.445/2007 – Qualquer mudança deve ser feita por meio de PL, com discussão ampla com toda a sociedade;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ヒラギノ角ゴ ProN W3"/>
              <a:cs typeface="ヒラギノ角ゴ ProN W3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27B8A93-0280-4AC1-9EFF-7E3496C8AF37}"/>
              </a:ext>
            </a:extLst>
          </p:cNvPr>
          <p:cNvSpPr txBox="1"/>
          <p:nvPr/>
        </p:nvSpPr>
        <p:spPr>
          <a:xfrm>
            <a:off x="1979712" y="-2735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Desafios e propostas</a:t>
            </a:r>
            <a:endParaRPr lang="pt-BR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1340768"/>
            <a:ext cx="8640960" cy="94641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Garantir o acesso a todos à água de qualidade e aos serviços públicos de saneamento básico DE FORMA UNIVERSAL E INTEGRAL, com transparência nas ações e submetido ao controle social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;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420888"/>
            <a:ext cx="8640960" cy="6617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Consagrar na Constituição: Água e o Saneamento Básico como Direito Social, Humano e Essencial, conforme Resolução da ONU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3212976"/>
            <a:ext cx="8640960" cy="6617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Saneamento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Básico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deve ser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prioridade de Estado - Garantir recursos perenes e permanentes para o setor, conforme previsto no PLANSAB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077072"/>
            <a:ext cx="8640960" cy="6617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Instituir o Programa Nacional de revitalização e fortalecimento das empresas e autarquias públicas, dentro das ações estruturantes previstas no PLANSAB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r>
              <a: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4869160"/>
            <a:ext cx="8640960" cy="6617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8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Instituir o Fundo Nacional de Universalização para o Saneamento Básico e subsídios para a população de baixa renda</a:t>
            </a:r>
            <a:r>
              <a:rPr lang="pt-BR" sz="18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r>
              <a:rPr lang="pt-BR" sz="185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5661248"/>
            <a:ext cx="864096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Criar as condições técnicas e financeiras para </a:t>
            </a:r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permitir que os municípios elaborem os seus planos </a:t>
            </a:r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saneamento básico;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6453336"/>
            <a:ext cx="864096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Desonerar o setor de saneamento básico do PIS/</a:t>
            </a:r>
            <a:r>
              <a:rPr lang="pt-BR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Cofins</a:t>
            </a: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5548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11560" y="188640"/>
            <a:ext cx="8347812" cy="606319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Obrigado!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Abelardo </a:t>
            </a:r>
            <a:r>
              <a:rPr lang="pt-BR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de Oliveira </a:t>
            </a:r>
            <a:r>
              <a:rPr lang="pt-BR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Filho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44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Engenheiro da Embasa</a:t>
            </a:r>
            <a:r>
              <a:rPr lang="pt-BR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, com 42 anos de experiência na área de saneamento ambiental, </a:t>
            </a:r>
            <a:r>
              <a:rPr lang="pt-BR" sz="2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Conselheiro</a:t>
            </a:r>
            <a:r>
              <a:rPr lang="pt-B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 do Conselho de Administração da Embasa, eleito pelos </a:t>
            </a:r>
            <a:r>
              <a:rPr lang="pt-BR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empregados, </a:t>
            </a:r>
            <a:r>
              <a:rPr lang="pt-BR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Professor</a:t>
            </a:r>
            <a:r>
              <a:rPr lang="pt-BR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 do Curso de Pós-graduação em Direito Administrativo Municipal da </a:t>
            </a:r>
            <a:r>
              <a:rPr lang="pt-BR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UCSal</a:t>
            </a:r>
            <a:r>
              <a:rPr lang="pt-BR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, </a:t>
            </a:r>
            <a:r>
              <a:rPr lang="pt-BR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ex-Secretário Nacional </a:t>
            </a:r>
            <a:r>
              <a:rPr lang="pt-BR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de Saneamento Ambiental do Ministério das Cidades</a:t>
            </a:r>
            <a:r>
              <a:rPr lang="pt-BR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 e Ex-Presidente </a:t>
            </a:r>
            <a:r>
              <a:rPr lang="pt-BR" sz="2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da Embasa</a:t>
            </a:r>
            <a:r>
              <a:rPr lang="pt-BR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.</a:t>
            </a:r>
            <a:r>
              <a:rPr lang="pt-B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2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Email</a:t>
            </a:r>
            <a:r>
              <a:rPr lang="pt-B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: </a:t>
            </a:r>
            <a:r>
              <a:rPr lang="pt-B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  <a:hlinkClick r:id="rId2"/>
              </a:rPr>
              <a:t>abelardooliveira@uol.com.br</a:t>
            </a:r>
            <a:endParaRPr lang="pt-BR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  <a:hlinkClick r:id="rId3"/>
              </a:rPr>
              <a:t>a</a:t>
            </a:r>
            <a:r>
              <a:rPr lang="pt-BR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  <a:hlinkClick r:id="rId3"/>
              </a:rPr>
              <a:t>belardo.oliveira@embasa.ba.gov.br</a:t>
            </a:r>
            <a:endParaRPr lang="pt-BR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Telefone: 71 99981-3833</a:t>
            </a:r>
            <a:endParaRPr lang="pt-BR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2331666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692696"/>
            <a:ext cx="8779857" cy="1107996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A criação da Secretaria Nacional de Saneamento Ambiental do Ministério das Cidades - órgão coordenador da Política Nacional de Saneamento Básico;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99392"/>
            <a:ext cx="8779857" cy="6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AVANÇOS (2003-2015)</a:t>
            </a:r>
            <a:endParaRPr lang="pt-BR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9571" y="1970256"/>
            <a:ext cx="877985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Institucionalização da Câmara Técnica de Saneamento do Conselho das Cidades e a realização de Conferências Nacionais das Cidades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572" y="2947591"/>
            <a:ext cx="8779856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retomada do financiamento, a seleção pública de projetos, a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integração e racionalização </a:t>
            </a:r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das ações de saneamento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básico e estudos sobre a necessidade de investimentos para a universalização;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72" y="4294257"/>
            <a:ext cx="8779856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Instituição do PLANSAB definindo objetivos, metas e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programas;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72" y="4941168"/>
            <a:ext cx="877985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implantação do PROGRAMA DE ACELERAÇÃO DO CRESCIMENTO (PAC) e do PROGRAMA ÁGUA PARA TODOS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72" y="5877272"/>
            <a:ext cx="877985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 instituição do Marco Legal do Saneamento Básico </a:t>
            </a:r>
            <a:r>
              <a:rPr lang="pt-B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após ampla discussão com as entidades do setor e da sociedade civil;</a:t>
            </a:r>
            <a:endParaRPr lang="pt-BR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61035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5113A830-433C-4A2B-B19B-E6423987F2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456019"/>
              </p:ext>
            </p:extLst>
          </p:nvPr>
        </p:nvGraphicFramePr>
        <p:xfrm>
          <a:off x="395536" y="332659"/>
          <a:ext cx="8424936" cy="5056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A4422B13-DCE9-4CEA-8201-DAC53B784FC6}"/>
              </a:ext>
            </a:extLst>
          </p:cNvPr>
          <p:cNvSpPr txBox="1"/>
          <p:nvPr/>
        </p:nvSpPr>
        <p:spPr>
          <a:xfrm>
            <a:off x="6576341" y="5085184"/>
            <a:ext cx="253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Fonte: SNSA/</a:t>
            </a:r>
            <a:r>
              <a:rPr lang="pt-BR" b="1" dirty="0" err="1">
                <a:solidFill>
                  <a:srgbClr val="C00000"/>
                </a:solidFill>
              </a:rPr>
              <a:t>MCidades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D70E8006-CA03-45D7-9704-26A870C90226}"/>
              </a:ext>
            </a:extLst>
          </p:cNvPr>
          <p:cNvSpPr txBox="1"/>
          <p:nvPr/>
        </p:nvSpPr>
        <p:spPr>
          <a:xfrm>
            <a:off x="179512" y="5373249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Comentários: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percentual do executado em relação ao contratado é 53,6%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percentual de Execução do PAC 1 é de 75,3%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total de recursos 84% é </a:t>
            </a:r>
            <a:r>
              <a:rPr lang="pt-BR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MCidades</a:t>
            </a:r>
            <a:r>
              <a:rPr lang="pt-B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(FGTS, FAT, OGU) e 16% da Funasa (OGU)</a:t>
            </a:r>
          </a:p>
        </p:txBody>
      </p:sp>
    </p:spTree>
    <p:extLst>
      <p:ext uri="{BB962C8B-B14F-4D97-AF65-F5344CB8AC3E}">
        <p14:creationId xmlns:p14="http://schemas.microsoft.com/office/powerpoint/2010/main" val="16552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836712"/>
            <a:ext cx="8568952" cy="461665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Lei 8.987, de 13/02/1995 -  </a:t>
            </a:r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L</a:t>
            </a:r>
            <a:r>
              <a:rPr lang="pt-B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ヒラギノ角ゴ ProN W3"/>
                <a:cs typeface="ヒラギノ角ゴ ProN W3"/>
              </a:rPr>
              <a:t>ei de Concessões;</a:t>
            </a:r>
            <a:endParaRPr lang="pt-B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7384"/>
            <a:ext cx="877985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MARCO LEGAL DO SANEAMENTO BÁSICO</a:t>
            </a:r>
            <a:endParaRPr lang="pt-BR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628800"/>
            <a:ext cx="856895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11.079, de 30/12/2004 – </a:t>
            </a:r>
            <a:r>
              <a:rPr lang="pt-B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das Parcerias Público-privadas - PPP;</a:t>
            </a:r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2780928"/>
            <a:ext cx="856895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11.107, de 06.04.2005 – </a:t>
            </a:r>
            <a:r>
              <a:rPr lang="pt-B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de Consórcios </a:t>
            </a:r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Públicos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Convênios de Cooperação e Gestão Associada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3861048"/>
            <a:ext cx="856895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11.445, de 05.01.2007 – </a:t>
            </a:r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Nacional de Saneamento Básico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(LNSB) e Lei 12.305, de 02/08/2010 – 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Política Nacional de resíduos Sólidos (PNRS);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5301208"/>
            <a:ext cx="8568952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Decisões do STF sobre </a:t>
            </a:r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 regime jurídico-institucional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das regiões metropolitanas (ADI 1842-RJ e 2077-BA) – 2013</a:t>
            </a: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6309320"/>
            <a:ext cx="8568952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13.089, de 12/01/2015 - </a:t>
            </a:r>
            <a:r>
              <a:rPr lang="pt-BR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Estatuto da Metrópole;</a:t>
            </a:r>
          </a:p>
        </p:txBody>
      </p:sp>
    </p:spTree>
    <p:extLst>
      <p:ext uri="{BB962C8B-B14F-4D97-AF65-F5344CB8AC3E}">
        <p14:creationId xmlns:p14="http://schemas.microsoft.com/office/powerpoint/2010/main" val="24747669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764704"/>
            <a:ext cx="8568952" cy="861774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Resgata o Programa Nacional de Desestatização do Governo 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ヒラギノ角ゴ ProN W3"/>
                <a:cs typeface="ヒラギノ角ゴ ProN W3"/>
              </a:rPr>
              <a:t>FHC, dentro do PPI – Programa de Parcerias de Investimentos; 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-27384"/>
            <a:ext cx="877985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RETROCESSO – 2016/2018</a:t>
            </a:r>
            <a:endParaRPr lang="pt-BR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916832"/>
            <a:ext cx="8568952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Cria o Fundo de Apoio à Estruturação de Parcerias 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público-privadas;</a:t>
            </a:r>
            <a:endParaRPr lang="pt-B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3068960"/>
            <a:ext cx="8568952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Cria o Programa de desestatização 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das empresas estaduais </a:t>
            </a:r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saneamento básico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221088"/>
            <a:ext cx="8568952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Tentativa de privatização da CEDAE e outras empresas de água e esgoto do País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5301208"/>
            <a:ext cx="8568952" cy="4770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Reduz recursos para o setor de saneamento básico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;</a:t>
            </a:r>
            <a:endParaRPr lang="pt-B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5910371"/>
            <a:ext cx="8568952" cy="86177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Edita a Medida Provisória n° 844, de 06.07.2018 visando atender a interesses </a:t>
            </a:r>
            <a:r>
              <a:rPr lang="pt-B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privados;</a:t>
            </a:r>
            <a:endParaRPr lang="pt-BR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7633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116632"/>
            <a:ext cx="877985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Gov. </a:t>
            </a:r>
            <a:r>
              <a:rPr lang="pt-BR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Federal </a:t>
            </a:r>
            <a:r>
              <a:rPr lang="pt-BR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reduz recursos para o saneamento básico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59632" y="1220593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LEI ORÇAMENTÁRIA ANUAL (LOA) Ministério das Cidades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87477"/>
              </p:ext>
            </p:extLst>
          </p:nvPr>
        </p:nvGraphicFramePr>
        <p:xfrm>
          <a:off x="827584" y="2564914"/>
          <a:ext cx="7920880" cy="349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52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52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63000">
                <a:tc>
                  <a:txBody>
                    <a:bodyPr/>
                    <a:lstStyle/>
                    <a:p>
                      <a:endParaRPr lang="pt-BR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r>
                        <a:rPr lang="pt-BR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LOA</a:t>
                      </a:r>
                      <a:r>
                        <a:rPr lang="pt-BR" sz="32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2017</a:t>
                      </a:r>
                      <a:endParaRPr lang="pt-BR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Programa 2068 – Saneamento básico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VALOR (R$)</a:t>
                      </a:r>
                    </a:p>
                    <a:p>
                      <a:r>
                        <a:rPr lang="pt-BR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895.826.993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29986">
                <a:tc>
                  <a:txBody>
                    <a:bodyPr/>
                    <a:lstStyle/>
                    <a:p>
                      <a:endParaRPr lang="pt-BR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  <a:p>
                      <a:r>
                        <a:rPr lang="pt-BR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LOA</a:t>
                      </a:r>
                      <a:r>
                        <a:rPr lang="pt-BR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2018</a:t>
                      </a:r>
                      <a:endParaRPr lang="pt-BR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Programa</a:t>
                      </a:r>
                      <a:r>
                        <a:rPr lang="pt-BR" sz="32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 2068 – Saneamento Básico</a:t>
                      </a:r>
                      <a:endParaRPr lang="pt-BR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VALOR (R$)</a:t>
                      </a:r>
                    </a:p>
                    <a:p>
                      <a:r>
                        <a:rPr lang="pt-BR" sz="3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656.465.003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80FB1F3-D6F4-451A-B589-912B2BC061DA}"/>
              </a:ext>
            </a:extLst>
          </p:cNvPr>
          <p:cNvSpPr txBox="1"/>
          <p:nvPr/>
        </p:nvSpPr>
        <p:spPr>
          <a:xfrm>
            <a:off x="827584" y="620194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Calibri"/>
              </a:rPr>
              <a:t>Menor Orçamento do Saneamento Básico desde a criação da SNSA/Ministério das Cidades.</a:t>
            </a:r>
          </a:p>
        </p:txBody>
      </p:sp>
    </p:spTree>
    <p:extLst>
      <p:ext uri="{BB962C8B-B14F-4D97-AF65-F5344CB8AC3E}">
        <p14:creationId xmlns:p14="http://schemas.microsoft.com/office/powerpoint/2010/main" val="7919331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85051" y="30"/>
            <a:ext cx="865014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43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4" y="1124747"/>
            <a:ext cx="365025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35896" y="1196752"/>
            <a:ext cx="51993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MP N</a:t>
            </a:r>
            <a:r>
              <a:rPr lang="pt-BR" sz="3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° 844, DE </a:t>
            </a:r>
            <a:r>
              <a:rPr lang="pt-BR" sz="3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06.07.2018</a:t>
            </a:r>
          </a:p>
          <a:p>
            <a:pPr algn="ctr"/>
            <a:r>
              <a:rPr lang="pt-BR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“Atualiza o marco legal do saneamento básico e altera a Lei nº 9.984, de 17 de julho de 2000, para atribuir à Agência Nacional de Águas competência para editar normas de referência nacionais sobre o serviço de saneamento... e a Lei nº 11.445, de 5 de janeiro de 2007, para aprimorar as condições estruturais do saneamento básico no País</a:t>
            </a:r>
            <a:r>
              <a:rPr lang="pt-BR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endParaRPr lang="pt-BR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endParaRPr lang="pt-BR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12053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72" y="548680"/>
            <a:ext cx="8779857" cy="6186309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POR 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QUE a edição de uma </a:t>
            </a: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Medida Provisória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? Qual a relevância? Onde está a URGÊNCIA  que justifique ou legitime a adoção desta MP?</a:t>
            </a: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1650" b="1" u="sng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A 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Constituição Federal </a:t>
            </a: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estabelece 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no seu Art. 62, caput que a </a:t>
            </a: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MP 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somente pode ser adotada nos casos de relevância e urgência 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que precisam ser necessariamente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justificada; </a:t>
            </a:r>
            <a:endParaRPr lang="pt-BR" sz="1650" b="1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1650" b="1" u="sng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A </a:t>
            </a: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MP 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é um ato normativo excepcional que deve ser editado em situações limitadas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, pois, seu uso abusivo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representa 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uma verdadeira violação a esse princípio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constitucional e ameaça 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a própria ordem democrática, ao colocar em risco o Princípio da Separação dos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Poderes;</a:t>
            </a: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1650" b="1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 </a:t>
            </a: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O 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próprio Governo Federal se contradiz na necessidade de urgência 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ao propor que o Art. 10-A – um dos principais artigos para atender aos seus objetivos de facilitar a privatização - só vigorará 3 anos após a sua publicação;</a:t>
            </a: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1650" b="1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A 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Liderança do PT na Câmara dos Deputados encaminhou requerimento ao Presidente do Congresso Nacional solicitando a devolução da </a:t>
            </a:r>
            <a:r>
              <a:rPr lang="pt-BR" sz="1650" b="1" u="sng" dirty="0" smtClean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MP </a:t>
            </a:r>
            <a:r>
              <a:rPr lang="pt-BR" sz="1650" b="1" u="sng" dirty="0">
                <a:solidFill>
                  <a:srgbClr val="C00000"/>
                </a:solidFill>
                <a:latin typeface="Arial" pitchFamily="34" charset="0"/>
                <a:ea typeface="ヒラギノ角ゴ ProN W3"/>
                <a:cs typeface="ヒラギノ角ゴ ProN W3"/>
              </a:rPr>
              <a:t>a Presidência da República,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  tendo em vista que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a sua edição não demonstrou 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a urgência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e 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relevância previstas no texto da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Constituição Federal;</a:t>
            </a: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endParaRPr lang="pt-BR" sz="1650" b="1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  <a:p>
            <a:pPr marL="628650" indent="-628650" algn="just"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tabLst>
                <a:tab pos="361950" algn="l"/>
                <a:tab pos="2805113" algn="ctr"/>
                <a:tab pos="5611813" algn="r"/>
              </a:tabLst>
              <a:defRPr/>
            </a:pP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As maiores entidades do setor de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saneamento, no último dia 09.08 estiveram em audiência com 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o Presidente do Congresso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Nacional </a:t>
            </a:r>
            <a:r>
              <a:rPr lang="pt-BR" sz="1650" b="1" dirty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para requerer a </a:t>
            </a:r>
            <a:r>
              <a:rPr lang="pt-BR" sz="1650" b="1" dirty="0" smtClean="0">
                <a:solidFill>
                  <a:srgbClr val="002060"/>
                </a:solidFill>
                <a:latin typeface="Arial" pitchFamily="34" charset="0"/>
                <a:ea typeface="ヒラギノ角ゴ ProN W3"/>
                <a:cs typeface="ヒラギノ角ゴ ProN W3"/>
              </a:rPr>
              <a:t>devolução da MP 844 à Presidência da República; </a:t>
            </a:r>
            <a:endParaRPr lang="pt-BR" sz="1650" b="1" dirty="0">
              <a:solidFill>
                <a:srgbClr val="00206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179572" y="44624"/>
            <a:ext cx="877985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MP </a:t>
            </a:r>
            <a:r>
              <a:rPr lang="pt-B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N° 844, DE 06.07.2018 </a:t>
            </a:r>
          </a:p>
        </p:txBody>
      </p:sp>
    </p:spTree>
    <p:extLst>
      <p:ext uri="{BB962C8B-B14F-4D97-AF65-F5344CB8AC3E}">
        <p14:creationId xmlns:p14="http://schemas.microsoft.com/office/powerpoint/2010/main" val="34942162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7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5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25175</TotalTime>
  <Words>2386</Words>
  <Application>Microsoft Office PowerPoint</Application>
  <PresentationFormat>Apresentação na tela (4:3)</PresentationFormat>
  <Paragraphs>177</Paragraphs>
  <Slides>24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Fluxo</vt:lpstr>
      <vt:lpstr>1_Fluxo</vt:lpstr>
      <vt:lpstr>7_Fluxo</vt:lpstr>
      <vt:lpstr>17_Fluxo</vt:lpstr>
      <vt:lpstr>2_Tema do Office</vt:lpstr>
      <vt:lpstr>11_Fluxo</vt:lpstr>
      <vt:lpstr>1_Tema do Office</vt:lpstr>
      <vt:lpstr>5_Fluxo</vt:lpstr>
      <vt:lpstr>15_Fluxo</vt:lpstr>
      <vt:lpstr>2_Fluxo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embasa</dc:creator>
  <cp:lastModifiedBy>embasa</cp:lastModifiedBy>
  <cp:revision>627</cp:revision>
  <cp:lastPrinted>2018-05-07T20:15:34Z</cp:lastPrinted>
  <dcterms:created xsi:type="dcterms:W3CDTF">2016-10-20T12:27:31Z</dcterms:created>
  <dcterms:modified xsi:type="dcterms:W3CDTF">2018-09-03T15:35:16Z</dcterms:modified>
</cp:coreProperties>
</file>