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7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8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9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1" r:id="rId2"/>
    <p:sldMasterId id="2147483871" r:id="rId3"/>
    <p:sldMasterId id="2147484084" r:id="rId4"/>
    <p:sldMasterId id="2147484152" r:id="rId5"/>
    <p:sldMasterId id="2147484164" r:id="rId6"/>
    <p:sldMasterId id="2147484179" r:id="rId7"/>
    <p:sldMasterId id="2147484193" r:id="rId8"/>
    <p:sldMasterId id="2147484267" r:id="rId9"/>
    <p:sldMasterId id="2147484282" r:id="rId10"/>
  </p:sldMasterIdLst>
  <p:notesMasterIdLst>
    <p:notesMasterId r:id="rId35"/>
  </p:notesMasterIdLst>
  <p:handoutMasterIdLst>
    <p:handoutMasterId r:id="rId36"/>
  </p:handoutMasterIdLst>
  <p:sldIdLst>
    <p:sldId id="800" r:id="rId11"/>
    <p:sldId id="893" r:id="rId12"/>
    <p:sldId id="912" r:id="rId13"/>
    <p:sldId id="913" r:id="rId14"/>
    <p:sldId id="915" r:id="rId15"/>
    <p:sldId id="914" r:id="rId16"/>
    <p:sldId id="809" r:id="rId17"/>
    <p:sldId id="657" r:id="rId18"/>
    <p:sldId id="888" r:id="rId19"/>
    <p:sldId id="871" r:id="rId20"/>
    <p:sldId id="898" r:id="rId21"/>
    <p:sldId id="908" r:id="rId22"/>
    <p:sldId id="806" r:id="rId23"/>
    <p:sldId id="918" r:id="rId24"/>
    <p:sldId id="909" r:id="rId25"/>
    <p:sldId id="907" r:id="rId26"/>
    <p:sldId id="728" r:id="rId27"/>
    <p:sldId id="916" r:id="rId28"/>
    <p:sldId id="917" r:id="rId29"/>
    <p:sldId id="919" r:id="rId30"/>
    <p:sldId id="904" r:id="rId31"/>
    <p:sldId id="920" r:id="rId32"/>
    <p:sldId id="911" r:id="rId33"/>
    <p:sldId id="300" r:id="rId34"/>
  </p:sldIdLst>
  <p:sldSz cx="9144000" cy="6858000" type="screen4x3"/>
  <p:notesSz cx="6784975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pt-BR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 INVESTIMENTOS (2007-2016) </a:t>
            </a:r>
          </a:p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(</a:t>
            </a:r>
            <a:r>
              <a:rPr lang="pt-BR" sz="28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MCidades</a:t>
            </a:r>
            <a:r>
              <a:rPr lang="pt-BR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Funasa), em R$ Bilhões</a:t>
            </a:r>
          </a:p>
        </c:rich>
      </c:tx>
      <c:layout>
        <c:manualLayout>
          <c:xMode val="edge"/>
          <c:yMode val="edge"/>
          <c:x val="0.11975727513377024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0750413122254875E-2"/>
          <c:y val="0.24145232760834884"/>
          <c:w val="0.88951183756326835"/>
          <c:h val="0.598721652795589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PAC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Planilha1!$A$2:$A$5</c:f>
              <c:strCache>
                <c:ptCount val="3"/>
                <c:pt idx="0">
                  <c:v>Selecionado</c:v>
                </c:pt>
                <c:pt idx="1">
                  <c:v>Contratado</c:v>
                </c:pt>
                <c:pt idx="2">
                  <c:v>Executado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44.6</c:v>
                </c:pt>
                <c:pt idx="1">
                  <c:v>44.4</c:v>
                </c:pt>
                <c:pt idx="2">
                  <c:v>33.4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980-43F0-9575-6FA079A784DB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PAC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Planilha1!$A$2:$A$5</c:f>
              <c:strCache>
                <c:ptCount val="3"/>
                <c:pt idx="0">
                  <c:v>Selecionado</c:v>
                </c:pt>
                <c:pt idx="1">
                  <c:v>Contratado</c:v>
                </c:pt>
                <c:pt idx="2">
                  <c:v>Executado</c:v>
                </c:pt>
              </c:strCache>
            </c:strRef>
          </c:cat>
          <c:val>
            <c:numRef>
              <c:f>Planilha1!$C$2:$C$5</c:f>
              <c:numCache>
                <c:formatCode>General</c:formatCode>
                <c:ptCount val="4"/>
                <c:pt idx="0">
                  <c:v>58.8</c:v>
                </c:pt>
                <c:pt idx="1">
                  <c:v>54.4</c:v>
                </c:pt>
                <c:pt idx="2">
                  <c:v>19.600000000000001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980-43F0-9575-6FA079A784DB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PAC 1+2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Planilha1!$A$2:$A$5</c:f>
              <c:strCache>
                <c:ptCount val="3"/>
                <c:pt idx="0">
                  <c:v>Selecionado</c:v>
                </c:pt>
                <c:pt idx="1">
                  <c:v>Contratado</c:v>
                </c:pt>
                <c:pt idx="2">
                  <c:v>Executado</c:v>
                </c:pt>
              </c:strCache>
            </c:strRef>
          </c:cat>
          <c:val>
            <c:numRef>
              <c:f>Planilha1!$D$2:$D$5</c:f>
              <c:numCache>
                <c:formatCode>General</c:formatCode>
                <c:ptCount val="4"/>
                <c:pt idx="0">
                  <c:v>103.5</c:v>
                </c:pt>
                <c:pt idx="1">
                  <c:v>98.8</c:v>
                </c:pt>
                <c:pt idx="2">
                  <c:v>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980-43F0-9575-6FA079A784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0937728"/>
        <c:axId val="140172032"/>
      </c:barChart>
      <c:catAx>
        <c:axId val="14093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0172032"/>
        <c:crosses val="autoZero"/>
        <c:auto val="1"/>
        <c:lblAlgn val="ctr"/>
        <c:lblOffset val="100"/>
        <c:noMultiLvlLbl val="0"/>
      </c:catAx>
      <c:valAx>
        <c:axId val="140172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0937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E60FD3-E432-4BE2-A47D-43CF54A6283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01D61804-2E5A-4322-9BC5-D7F24DE36782}">
      <dgm:prSet phldrT="[Texto]" custT="1"/>
      <dgm:spPr/>
      <dgm:t>
        <a:bodyPr/>
        <a:lstStyle/>
        <a:p>
          <a:endParaRPr lang="pt-BR" sz="2400" b="1" i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4F36A9C8-37DD-4610-89F5-AB580D754CAA}" type="parTrans" cxnId="{E275E9E5-76F6-47D0-83AF-B52222CEB382}">
      <dgm:prSet/>
      <dgm:spPr/>
      <dgm:t>
        <a:bodyPr/>
        <a:lstStyle/>
        <a:p>
          <a:endParaRPr lang="pt-BR"/>
        </a:p>
      </dgm:t>
    </dgm:pt>
    <dgm:pt modelId="{A78C1742-98A3-4F98-9657-60CB0AA5B02D}" type="sibTrans" cxnId="{E275E9E5-76F6-47D0-83AF-B52222CEB382}">
      <dgm:prSet/>
      <dgm:spPr/>
      <dgm:t>
        <a:bodyPr/>
        <a:lstStyle/>
        <a:p>
          <a:endParaRPr lang="pt-BR"/>
        </a:p>
      </dgm:t>
    </dgm:pt>
    <dgm:pt modelId="{6F564E36-00A4-43C2-B370-1EFC054FB8B3}" type="pres">
      <dgm:prSet presAssocID="{1EE60FD3-E432-4BE2-A47D-43CF54A6283A}" presName="arrowDiagram" presStyleCnt="0">
        <dgm:presLayoutVars>
          <dgm:chMax val="5"/>
          <dgm:dir/>
          <dgm:resizeHandles val="exact"/>
        </dgm:presLayoutVars>
      </dgm:prSet>
      <dgm:spPr/>
    </dgm:pt>
    <dgm:pt modelId="{D9E4D909-1EA0-48BE-9183-A8DE58E3A83A}" type="pres">
      <dgm:prSet presAssocID="{1EE60FD3-E432-4BE2-A47D-43CF54A6283A}" presName="arrow" presStyleLbl="bgShp" presStyleIdx="0" presStyleCnt="1" custScaleX="100000" custScaleY="113346" custLinFactNeighborX="-6546" custLinFactNeighborY="1532"/>
      <dgm:spPr/>
    </dgm:pt>
    <dgm:pt modelId="{DA24F6BC-4789-40D8-9BBF-F9841B28983E}" type="pres">
      <dgm:prSet presAssocID="{1EE60FD3-E432-4BE2-A47D-43CF54A6283A}" presName="arrowDiagram1" presStyleCnt="0">
        <dgm:presLayoutVars>
          <dgm:bulletEnabled val="1"/>
        </dgm:presLayoutVars>
      </dgm:prSet>
      <dgm:spPr/>
    </dgm:pt>
    <dgm:pt modelId="{02C5BE3B-6955-4685-8794-FC46919651B6}" type="pres">
      <dgm:prSet presAssocID="{01D61804-2E5A-4322-9BC5-D7F24DE36782}" presName="bullet1" presStyleLbl="node1" presStyleIdx="0" presStyleCnt="1" custScaleX="77966" custScaleY="77966" custLinFactX="-7776" custLinFactNeighborX="-100000" custLinFactNeighborY="-14492"/>
      <dgm:spPr/>
    </dgm:pt>
    <dgm:pt modelId="{16BFEF06-6B28-4240-9B4A-206EED2AA4CA}" type="pres">
      <dgm:prSet presAssocID="{01D61804-2E5A-4322-9BC5-D7F24DE36782}" presName="textBox1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679D76C-FBF4-42A6-A68A-4DCBAABE6538}" type="presOf" srcId="{1EE60FD3-E432-4BE2-A47D-43CF54A6283A}" destId="{6F564E36-00A4-43C2-B370-1EFC054FB8B3}" srcOrd="0" destOrd="0" presId="urn:microsoft.com/office/officeart/2005/8/layout/arrow2"/>
    <dgm:cxn modelId="{E275E9E5-76F6-47D0-83AF-B52222CEB382}" srcId="{1EE60FD3-E432-4BE2-A47D-43CF54A6283A}" destId="{01D61804-2E5A-4322-9BC5-D7F24DE36782}" srcOrd="0" destOrd="0" parTransId="{4F36A9C8-37DD-4610-89F5-AB580D754CAA}" sibTransId="{A78C1742-98A3-4F98-9657-60CB0AA5B02D}"/>
    <dgm:cxn modelId="{17337E61-BE02-4910-872C-0F0D60265EDC}" type="presOf" srcId="{01D61804-2E5A-4322-9BC5-D7F24DE36782}" destId="{16BFEF06-6B28-4240-9B4A-206EED2AA4CA}" srcOrd="0" destOrd="0" presId="urn:microsoft.com/office/officeart/2005/8/layout/arrow2"/>
    <dgm:cxn modelId="{C54D023F-B559-4F6A-B71D-488654A62061}" type="presParOf" srcId="{6F564E36-00A4-43C2-B370-1EFC054FB8B3}" destId="{D9E4D909-1EA0-48BE-9183-A8DE58E3A83A}" srcOrd="0" destOrd="0" presId="urn:microsoft.com/office/officeart/2005/8/layout/arrow2"/>
    <dgm:cxn modelId="{6B58E5DE-425F-4127-A905-0787F20124CB}" type="presParOf" srcId="{6F564E36-00A4-43C2-B370-1EFC054FB8B3}" destId="{DA24F6BC-4789-40D8-9BBF-F9841B28983E}" srcOrd="1" destOrd="0" presId="urn:microsoft.com/office/officeart/2005/8/layout/arrow2"/>
    <dgm:cxn modelId="{D29CE8A6-29C7-4899-8FBB-4C33D1FE4D50}" type="presParOf" srcId="{DA24F6BC-4789-40D8-9BBF-F9841B28983E}" destId="{02C5BE3B-6955-4685-8794-FC46919651B6}" srcOrd="0" destOrd="0" presId="urn:microsoft.com/office/officeart/2005/8/layout/arrow2"/>
    <dgm:cxn modelId="{E0DFFCA1-FE2D-470F-954D-229CDCFBB4A1}" type="presParOf" srcId="{DA24F6BC-4789-40D8-9BBF-F9841B28983E}" destId="{16BFEF06-6B28-4240-9B4A-206EED2AA4CA}" srcOrd="1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E4D909-1EA0-48BE-9183-A8DE58E3A83A}">
      <dsp:nvSpPr>
        <dsp:cNvPr id="0" name=""/>
        <dsp:cNvSpPr/>
      </dsp:nvSpPr>
      <dsp:spPr>
        <a:xfrm>
          <a:off x="0" y="103097"/>
          <a:ext cx="8748464" cy="619752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C5BE3B-6955-4685-8794-FC46919651B6}">
      <dsp:nvSpPr>
        <dsp:cNvPr id="0" name=""/>
        <dsp:cNvSpPr/>
      </dsp:nvSpPr>
      <dsp:spPr>
        <a:xfrm>
          <a:off x="6048673" y="1502785"/>
          <a:ext cx="504741" cy="504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FEF06-6B28-4240-9B4A-206EED2AA4CA}">
      <dsp:nvSpPr>
        <dsp:cNvPr id="0" name=""/>
        <dsp:cNvSpPr/>
      </dsp:nvSpPr>
      <dsp:spPr>
        <a:xfrm>
          <a:off x="3499385" y="1848975"/>
          <a:ext cx="3499385" cy="4035229"/>
        </a:xfrm>
        <a:prstGeom prst="round2Diag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3037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i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670211" y="2019801"/>
        <a:ext cx="3157733" cy="3693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0.09904</cdr:x>
      <cdr:y>0.53649</cdr:y>
    </cdr:from>
    <cdr:to>
      <cdr:x>0.17926</cdr:x>
      <cdr:y>0.60219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6B1D113B-A48B-4950-BC0F-3326B44DCCD4}"/>
            </a:ext>
          </a:extLst>
        </cdr:cNvPr>
        <cdr:cNvSpPr txBox="1"/>
      </cdr:nvSpPr>
      <cdr:spPr>
        <a:xfrm xmlns:a="http://schemas.openxmlformats.org/drawingml/2006/main">
          <a:off x="700976" y="2351941"/>
          <a:ext cx="567784" cy="288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b="1" dirty="0">
              <a:solidFill>
                <a:srgbClr val="FF0000"/>
              </a:solidFill>
            </a:rPr>
            <a:t>44,6</a:t>
          </a:r>
        </a:p>
      </cdr:txBody>
    </cdr:sp>
  </cdr:relSizeAnchor>
  <cdr:relSizeAnchor xmlns:cdr="http://schemas.openxmlformats.org/drawingml/2006/chartDrawing">
    <cdr:from>
      <cdr:x>0.14375</cdr:x>
      <cdr:y>0.49026</cdr:y>
    </cdr:from>
    <cdr:to>
      <cdr:x>0.2403</cdr:x>
      <cdr:y>0.53649</cdr:y>
    </cdr:to>
    <cdr:sp macro="" textlink="">
      <cdr:nvSpPr>
        <cdr:cNvPr id="3" name="CaixaDeTexto 2">
          <a:extLst xmlns:a="http://schemas.openxmlformats.org/drawingml/2006/main">
            <a:ext uri="{FF2B5EF4-FFF2-40B4-BE49-F238E27FC236}">
              <a16:creationId xmlns="" xmlns:a16="http://schemas.microsoft.com/office/drawing/2014/main" id="{18334637-B340-428A-ADF4-4AFAC6E63229}"/>
            </a:ext>
          </a:extLst>
        </cdr:cNvPr>
        <cdr:cNvSpPr txBox="1"/>
      </cdr:nvSpPr>
      <cdr:spPr>
        <a:xfrm xmlns:a="http://schemas.openxmlformats.org/drawingml/2006/main">
          <a:off x="1017434" y="2149292"/>
          <a:ext cx="683374" cy="202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b="1" dirty="0">
              <a:solidFill>
                <a:srgbClr val="FF0000"/>
              </a:solidFill>
            </a:rPr>
            <a:t>   58,8</a:t>
          </a:r>
        </a:p>
      </cdr:txBody>
    </cdr:sp>
  </cdr:relSizeAnchor>
  <cdr:relSizeAnchor xmlns:cdr="http://schemas.openxmlformats.org/drawingml/2006/chartDrawing">
    <cdr:from>
      <cdr:x>0.19856</cdr:x>
      <cdr:y>0.24716</cdr:y>
    </cdr:from>
    <cdr:to>
      <cdr:x>0.30134</cdr:x>
      <cdr:y>0.30653</cdr:y>
    </cdr:to>
    <cdr:sp macro="" textlink="">
      <cdr:nvSpPr>
        <cdr:cNvPr id="4" name="CaixaDeTexto 3">
          <a:extLst xmlns:a="http://schemas.openxmlformats.org/drawingml/2006/main">
            <a:ext uri="{FF2B5EF4-FFF2-40B4-BE49-F238E27FC236}">
              <a16:creationId xmlns="" xmlns:a16="http://schemas.microsoft.com/office/drawing/2014/main" id="{F6BBD811-DB3C-4D05-94AD-91CFAB718365}"/>
            </a:ext>
          </a:extLst>
        </cdr:cNvPr>
        <cdr:cNvSpPr txBox="1"/>
      </cdr:nvSpPr>
      <cdr:spPr>
        <a:xfrm xmlns:a="http://schemas.openxmlformats.org/drawingml/2006/main">
          <a:off x="1405352" y="1083527"/>
          <a:ext cx="727503" cy="2603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 dirty="0">
              <a:solidFill>
                <a:srgbClr val="FF0000"/>
              </a:solidFill>
            </a:rPr>
            <a:t>103,4</a:t>
          </a:r>
        </a:p>
      </cdr:txBody>
    </cdr:sp>
  </cdr:relSizeAnchor>
  <cdr:relSizeAnchor xmlns:cdr="http://schemas.openxmlformats.org/drawingml/2006/chartDrawing">
    <cdr:from>
      <cdr:x>0.31827</cdr:x>
      <cdr:y>0.58143</cdr:y>
    </cdr:from>
    <cdr:to>
      <cdr:x>0.38173</cdr:x>
      <cdr:y>0.63005</cdr:y>
    </cdr:to>
    <cdr:sp macro="" textlink="">
      <cdr:nvSpPr>
        <cdr:cNvPr id="5" name="CaixaDeTexto 4">
          <a:extLst xmlns:a="http://schemas.openxmlformats.org/drawingml/2006/main">
            <a:ext uri="{FF2B5EF4-FFF2-40B4-BE49-F238E27FC236}">
              <a16:creationId xmlns="" xmlns:a16="http://schemas.microsoft.com/office/drawing/2014/main" id="{7C3DE53C-FF82-4729-83BA-C3C596B4CE90}"/>
            </a:ext>
          </a:extLst>
        </cdr:cNvPr>
        <cdr:cNvSpPr txBox="1"/>
      </cdr:nvSpPr>
      <cdr:spPr>
        <a:xfrm xmlns:a="http://schemas.openxmlformats.org/drawingml/2006/main">
          <a:off x="2586892" y="3364523"/>
          <a:ext cx="515816" cy="281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b="1" dirty="0">
              <a:solidFill>
                <a:srgbClr val="FF0000"/>
              </a:solidFill>
            </a:rPr>
            <a:t>  44,4</a:t>
          </a:r>
        </a:p>
      </cdr:txBody>
    </cdr:sp>
  </cdr:relSizeAnchor>
  <cdr:relSizeAnchor xmlns:cdr="http://schemas.openxmlformats.org/drawingml/2006/chartDrawing">
    <cdr:from>
      <cdr:x>0.30673</cdr:x>
      <cdr:y>0.53889</cdr:y>
    </cdr:from>
    <cdr:to>
      <cdr:x>0.38606</cdr:x>
      <cdr:y>0.61992</cdr:y>
    </cdr:to>
    <cdr:sp macro="" textlink="">
      <cdr:nvSpPr>
        <cdr:cNvPr id="6" name="CaixaDeTexto 5">
          <a:extLst xmlns:a="http://schemas.openxmlformats.org/drawingml/2006/main">
            <a:ext uri="{FF2B5EF4-FFF2-40B4-BE49-F238E27FC236}">
              <a16:creationId xmlns="" xmlns:a16="http://schemas.microsoft.com/office/drawing/2014/main" id="{2B94C943-0E38-4C48-ACAE-0FB6B752CE64}"/>
            </a:ext>
          </a:extLst>
        </cdr:cNvPr>
        <cdr:cNvSpPr txBox="1"/>
      </cdr:nvSpPr>
      <cdr:spPr>
        <a:xfrm xmlns:a="http://schemas.openxmlformats.org/drawingml/2006/main">
          <a:off x="2493108" y="3118338"/>
          <a:ext cx="644769" cy="4689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dirty="0"/>
            <a:t>     </a:t>
          </a:r>
        </a:p>
        <a:p xmlns:a="http://schemas.openxmlformats.org/drawingml/2006/main">
          <a:r>
            <a:rPr lang="pt-BR" sz="1400" b="1" dirty="0">
              <a:solidFill>
                <a:srgbClr val="FF0000"/>
              </a:solidFill>
            </a:rPr>
            <a:t>      </a:t>
          </a:r>
        </a:p>
      </cdr:txBody>
    </cdr:sp>
  </cdr:relSizeAnchor>
  <cdr:relSizeAnchor xmlns:cdr="http://schemas.openxmlformats.org/drawingml/2006/chartDrawing">
    <cdr:from>
      <cdr:x>0.3774</cdr:x>
      <cdr:y>0.47079</cdr:y>
    </cdr:from>
    <cdr:to>
      <cdr:x>0.45395</cdr:x>
      <cdr:y>0.53649</cdr:y>
    </cdr:to>
    <cdr:sp macro="" textlink="">
      <cdr:nvSpPr>
        <cdr:cNvPr id="8" name="CaixaDeTexto 7">
          <a:extLst xmlns:a="http://schemas.openxmlformats.org/drawingml/2006/main">
            <a:ext uri="{FF2B5EF4-FFF2-40B4-BE49-F238E27FC236}">
              <a16:creationId xmlns="" xmlns:a16="http://schemas.microsoft.com/office/drawing/2014/main" id="{E4CD0C8F-5EEE-426E-9F92-473035135B7E}"/>
            </a:ext>
          </a:extLst>
        </cdr:cNvPr>
        <cdr:cNvSpPr txBox="1"/>
      </cdr:nvSpPr>
      <cdr:spPr>
        <a:xfrm xmlns:a="http://schemas.openxmlformats.org/drawingml/2006/main">
          <a:off x="2671192" y="2063909"/>
          <a:ext cx="541784" cy="288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b="1" dirty="0">
              <a:solidFill>
                <a:srgbClr val="FF0000"/>
              </a:solidFill>
            </a:rPr>
            <a:t>54,4</a:t>
          </a:r>
        </a:p>
      </cdr:txBody>
    </cdr:sp>
  </cdr:relSizeAnchor>
  <cdr:relSizeAnchor xmlns:cdr="http://schemas.openxmlformats.org/drawingml/2006/chartDrawing">
    <cdr:from>
      <cdr:x>0.41923</cdr:x>
      <cdr:y>0.26134</cdr:y>
    </cdr:from>
    <cdr:to>
      <cdr:x>0.51442</cdr:x>
      <cdr:y>0.32009</cdr:y>
    </cdr:to>
    <cdr:sp macro="" textlink="">
      <cdr:nvSpPr>
        <cdr:cNvPr id="9" name="CaixaDeTexto 8">
          <a:extLst xmlns:a="http://schemas.openxmlformats.org/drawingml/2006/main">
            <a:ext uri="{FF2B5EF4-FFF2-40B4-BE49-F238E27FC236}">
              <a16:creationId xmlns="" xmlns:a16="http://schemas.microsoft.com/office/drawing/2014/main" id="{E5E263AF-37F3-4A7C-9708-275231192A8B}"/>
            </a:ext>
          </a:extLst>
        </cdr:cNvPr>
        <cdr:cNvSpPr txBox="1"/>
      </cdr:nvSpPr>
      <cdr:spPr>
        <a:xfrm xmlns:a="http://schemas.openxmlformats.org/drawingml/2006/main">
          <a:off x="3407508" y="1512277"/>
          <a:ext cx="773723" cy="3399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 dirty="0">
              <a:solidFill>
                <a:srgbClr val="FF0000"/>
              </a:solidFill>
            </a:rPr>
            <a:t>  98,8</a:t>
          </a:r>
        </a:p>
      </cdr:txBody>
    </cdr:sp>
  </cdr:relSizeAnchor>
  <cdr:relSizeAnchor xmlns:cdr="http://schemas.openxmlformats.org/drawingml/2006/chartDrawing">
    <cdr:from>
      <cdr:x>0.55481</cdr:x>
      <cdr:y>0.626</cdr:y>
    </cdr:from>
    <cdr:to>
      <cdr:x>0.61827</cdr:x>
      <cdr:y>0.68272</cdr:y>
    </cdr:to>
    <cdr:sp macro="" textlink="">
      <cdr:nvSpPr>
        <cdr:cNvPr id="10" name="CaixaDeTexto 9">
          <a:extLst xmlns:a="http://schemas.openxmlformats.org/drawingml/2006/main">
            <a:ext uri="{FF2B5EF4-FFF2-40B4-BE49-F238E27FC236}">
              <a16:creationId xmlns="" xmlns:a16="http://schemas.microsoft.com/office/drawing/2014/main" id="{A0346D0C-816F-4C39-9724-E29CBB506E8E}"/>
            </a:ext>
          </a:extLst>
        </cdr:cNvPr>
        <cdr:cNvSpPr txBox="1"/>
      </cdr:nvSpPr>
      <cdr:spPr>
        <a:xfrm xmlns:a="http://schemas.openxmlformats.org/drawingml/2006/main">
          <a:off x="4509477" y="3622432"/>
          <a:ext cx="515815" cy="3282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200" b="1" dirty="0">
              <a:solidFill>
                <a:srgbClr val="FF0000"/>
              </a:solidFill>
            </a:rPr>
            <a:t> 33,4</a:t>
          </a:r>
        </a:p>
      </cdr:txBody>
    </cdr:sp>
  </cdr:relSizeAnchor>
  <cdr:relSizeAnchor xmlns:cdr="http://schemas.openxmlformats.org/drawingml/2006/chartDrawing">
    <cdr:from>
      <cdr:x>0.61683</cdr:x>
      <cdr:y>0.64626</cdr:y>
    </cdr:from>
    <cdr:to>
      <cdr:x>0.67596</cdr:x>
      <cdr:y>0.75768</cdr:y>
    </cdr:to>
    <cdr:sp macro="" textlink="">
      <cdr:nvSpPr>
        <cdr:cNvPr id="11" name="CaixaDeTexto 10">
          <a:extLst xmlns:a="http://schemas.openxmlformats.org/drawingml/2006/main">
            <a:ext uri="{FF2B5EF4-FFF2-40B4-BE49-F238E27FC236}">
              <a16:creationId xmlns="" xmlns:a16="http://schemas.microsoft.com/office/drawing/2014/main" id="{B74E62B8-D7C1-4377-A1E0-41DC341FE291}"/>
            </a:ext>
          </a:extLst>
        </cdr:cNvPr>
        <cdr:cNvSpPr txBox="1"/>
      </cdr:nvSpPr>
      <cdr:spPr>
        <a:xfrm xmlns:a="http://schemas.openxmlformats.org/drawingml/2006/main">
          <a:off x="5013569" y="3739663"/>
          <a:ext cx="480646" cy="6447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 dirty="0"/>
        </a:p>
        <a:p xmlns:a="http://schemas.openxmlformats.org/drawingml/2006/main">
          <a:endParaRPr lang="pt-BR" dirty="0"/>
        </a:p>
        <a:p xmlns:a="http://schemas.openxmlformats.org/drawingml/2006/main">
          <a:r>
            <a:rPr lang="pt-BR" sz="1200" b="1" dirty="0">
              <a:solidFill>
                <a:srgbClr val="FF0000"/>
              </a:solidFill>
            </a:rPr>
            <a:t>19,6</a:t>
          </a:r>
        </a:p>
      </cdr:txBody>
    </cdr:sp>
  </cdr:relSizeAnchor>
  <cdr:relSizeAnchor xmlns:cdr="http://schemas.openxmlformats.org/drawingml/2006/chartDrawing">
    <cdr:from>
      <cdr:x>0.65433</cdr:x>
      <cdr:y>0.48721</cdr:y>
    </cdr:from>
    <cdr:to>
      <cdr:x>0.73654</cdr:x>
      <cdr:y>0.56279</cdr:y>
    </cdr:to>
    <cdr:sp macro="" textlink="">
      <cdr:nvSpPr>
        <cdr:cNvPr id="12" name="CaixaDeTexto 11">
          <a:extLst xmlns:a="http://schemas.openxmlformats.org/drawingml/2006/main">
            <a:ext uri="{FF2B5EF4-FFF2-40B4-BE49-F238E27FC236}">
              <a16:creationId xmlns="" xmlns:a16="http://schemas.microsoft.com/office/drawing/2014/main" id="{CB8FEEBF-A5A7-4A5D-BE95-8333BC88EB5E}"/>
            </a:ext>
          </a:extLst>
        </cdr:cNvPr>
        <cdr:cNvSpPr txBox="1"/>
      </cdr:nvSpPr>
      <cdr:spPr>
        <a:xfrm xmlns:a="http://schemas.openxmlformats.org/drawingml/2006/main">
          <a:off x="4631200" y="2135917"/>
          <a:ext cx="581878" cy="331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 dirty="0">
              <a:solidFill>
                <a:srgbClr val="FF0000"/>
              </a:solidFill>
            </a:rPr>
            <a:t>53,0</a:t>
          </a:r>
        </a:p>
      </cdr:txBody>
    </cdr:sp>
  </cdr:relSizeAnchor>
  <cdr:relSizeAnchor xmlns:cdr="http://schemas.openxmlformats.org/drawingml/2006/chartDrawing">
    <cdr:from>
      <cdr:x>0.33187</cdr:x>
      <cdr:y>0.53649</cdr:y>
    </cdr:from>
    <cdr:to>
      <cdr:x>0.40308</cdr:x>
      <cdr:y>0.60219</cdr:y>
    </cdr:to>
    <cdr:sp macro="" textlink="">
      <cdr:nvSpPr>
        <cdr:cNvPr id="13" name="CaixaDeTexto 12">
          <a:extLst xmlns:a="http://schemas.openxmlformats.org/drawingml/2006/main">
            <a:ext uri="{FF2B5EF4-FFF2-40B4-BE49-F238E27FC236}">
              <a16:creationId xmlns="" xmlns:a16="http://schemas.microsoft.com/office/drawing/2014/main" id="{D8E163EC-F0B8-4C86-85EB-1689E44BA65B}"/>
            </a:ext>
          </a:extLst>
        </cdr:cNvPr>
        <cdr:cNvSpPr txBox="1"/>
      </cdr:nvSpPr>
      <cdr:spPr>
        <a:xfrm xmlns:a="http://schemas.openxmlformats.org/drawingml/2006/main">
          <a:off x="2348880" y="2351941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dirty="0"/>
            <a:t> </a:t>
          </a:r>
          <a:r>
            <a:rPr lang="pt-BR" sz="1200" b="1" dirty="0">
              <a:solidFill>
                <a:srgbClr val="C00000"/>
              </a:solidFill>
            </a:rPr>
            <a:t>44,4</a:t>
          </a:r>
        </a:p>
      </cdr:txBody>
    </cdr:sp>
  </cdr:relSizeAnchor>
  <cdr:relSizeAnchor xmlns:cdr="http://schemas.openxmlformats.org/drawingml/2006/chartDrawing">
    <cdr:from>
      <cdr:x>0.61673</cdr:x>
      <cdr:y>0.65147</cdr:y>
    </cdr:from>
    <cdr:to>
      <cdr:x>0.68795</cdr:x>
      <cdr:y>0.71717</cdr:y>
    </cdr:to>
    <cdr:sp macro="" textlink="">
      <cdr:nvSpPr>
        <cdr:cNvPr id="14" name="CaixaDeTexto 13">
          <a:extLst xmlns:a="http://schemas.openxmlformats.org/drawingml/2006/main">
            <a:ext uri="{FF2B5EF4-FFF2-40B4-BE49-F238E27FC236}">
              <a16:creationId xmlns="" xmlns:a16="http://schemas.microsoft.com/office/drawing/2014/main" id="{1AE73736-67DB-4D42-9D80-718ED0C1F7C1}"/>
            </a:ext>
          </a:extLst>
        </cdr:cNvPr>
        <cdr:cNvSpPr txBox="1"/>
      </cdr:nvSpPr>
      <cdr:spPr>
        <a:xfrm xmlns:a="http://schemas.openxmlformats.org/drawingml/2006/main">
          <a:off x="4365104" y="2855997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200" b="1" dirty="0">
              <a:solidFill>
                <a:srgbClr val="C00000"/>
              </a:solidFill>
            </a:rPr>
            <a:t>19,6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4EB0C-3563-40A3-8423-F3008799F2D4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4099F-2FF4-4B9E-B29D-D5706A99DEC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9332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4C643-B24E-4967-83C6-9E7A6DC747A2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43332-C061-4C1A-9D23-1A63542831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432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DBEC0-4C46-4909-AD34-0E1D51BE0587}" type="slidenum">
              <a:rPr lang="pt-BR" smtClean="0">
                <a:solidFill>
                  <a:prstClr val="black"/>
                </a:solidFill>
              </a:rPr>
              <a:pPr/>
              <a:t>3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15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DBEC0-4C46-4909-AD34-0E1D51BE0587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73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DBEC0-4C46-4909-AD34-0E1D51BE0587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73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DBEC0-4C46-4909-AD34-0E1D51BE0587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73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DBEC0-4C46-4909-AD34-0E1D51BE0587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73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DBEC0-4C46-4909-AD34-0E1D51BE0587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73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DBEC0-4C46-4909-AD34-0E1D51BE0587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73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DBEC0-4C46-4909-AD34-0E1D51BE0587}" type="slidenum">
              <a:rPr lang="pt-BR" smtClean="0">
                <a:solidFill>
                  <a:prstClr val="black"/>
                </a:solidFill>
              </a:rPr>
              <a:pPr/>
              <a:t>5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15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DBEC0-4C46-4909-AD34-0E1D51BE0587}" type="slidenum">
              <a:rPr lang="pt-BR" smtClean="0">
                <a:solidFill>
                  <a:prstClr val="black"/>
                </a:solidFill>
              </a:rPr>
              <a:pPr/>
              <a:t>6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15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DBEC0-4C46-4909-AD34-0E1D51BE0587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15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DBEC0-4C46-4909-AD34-0E1D51BE0587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73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DBEC0-4C46-4909-AD34-0E1D51BE0587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73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DBEC0-4C46-4909-AD34-0E1D51BE0587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73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DBEC0-4C46-4909-AD34-0E1D51BE0587}" type="slidenum">
              <a:rPr lang="pt-BR" smtClean="0">
                <a:solidFill>
                  <a:prstClr val="black"/>
                </a:solidFill>
              </a:rPr>
              <a:pPr/>
              <a:t>14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15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53000" cy="3714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DBEC0-4C46-4909-AD34-0E1D51BE0587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73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7201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35573"/>
      </p:ext>
    </p:extLst>
  </p:cSld>
  <p:clrMapOvr>
    <a:masterClrMapping/>
  </p:clrMapOvr>
  <p:transition>
    <p:random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81317"/>
      </p:ext>
    </p:extLst>
  </p:cSld>
  <p:clrMapOvr>
    <a:masterClrMapping/>
  </p:clrMapOvr>
  <p:transition>
    <p:random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718967"/>
      </p:ext>
    </p:extLst>
  </p:cSld>
  <p:clrMapOvr>
    <a:masterClrMapping/>
  </p:clrMapOvr>
  <p:transition>
    <p:random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4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1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978759"/>
      </p:ext>
    </p:extLst>
  </p:cSld>
  <p:clrMapOvr>
    <a:masterClrMapping/>
  </p:clrMapOvr>
  <p:transition>
    <p:rand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8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7019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45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8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dirty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3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93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579845"/>
      </p:ext>
    </p:extLst>
  </p:cSld>
  <p:clrMapOvr>
    <a:masterClrMapping/>
  </p:clrMapOvr>
  <p:transition>
    <p:random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792081"/>
      </p:ext>
    </p:extLst>
  </p:cSld>
  <p:clrMapOvr>
    <a:masterClrMapping/>
  </p:clrMapOvr>
  <p:transition>
    <p:random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318638"/>
      </p:ext>
    </p:extLst>
  </p:cSld>
  <p:clrMapOvr>
    <a:masterClrMapping/>
  </p:clrMapOvr>
  <p:transition>
    <p:rand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3076613"/>
      </p:ext>
    </p:extLst>
  </p:cSld>
  <p:clrMapOvr>
    <a:masterClrMapping/>
  </p:clrMapOvr>
  <p:transition>
    <p:rand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7702985"/>
      </p:ext>
    </p:extLst>
  </p:cSld>
  <p:clrMapOvr>
    <a:masterClrMapping/>
  </p:clrMapOvr>
  <p:transition>
    <p:strips dir="ru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196243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4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4"/>
          <a:lstStyle>
            <a:lvl1pPr marL="0" marR="45711" indent="0" algn="r">
              <a:buNone/>
              <a:defRPr>
                <a:solidFill>
                  <a:schemeClr val="tx1"/>
                </a:solidFill>
              </a:defRPr>
            </a:lvl1pPr>
            <a:lvl2pPr marL="457106" indent="0" algn="ctr">
              <a:buNone/>
            </a:lvl2pPr>
            <a:lvl3pPr marL="914210" indent="0" algn="ctr">
              <a:buNone/>
            </a:lvl3pPr>
            <a:lvl4pPr marL="1371316" indent="0" algn="ctr">
              <a:buNone/>
            </a:lvl4pPr>
            <a:lvl5pPr marL="1828421" indent="0" algn="ctr">
              <a:buNone/>
            </a:lvl5pPr>
            <a:lvl6pPr marL="2285526" indent="0" algn="ctr">
              <a:buNone/>
            </a:lvl6pPr>
            <a:lvl7pPr marL="2742630" indent="0" algn="ctr">
              <a:buNone/>
            </a:lvl7pPr>
            <a:lvl8pPr marL="3199736" indent="0" algn="ctr">
              <a:buNone/>
            </a:lvl8pPr>
            <a:lvl9pPr marL="3656841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263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942551"/>
      </p:ext>
    </p:extLst>
  </p:cSld>
  <p:clrMapOvr>
    <a:masterClrMapping/>
  </p:clrMapOvr>
  <p:transition>
    <p:random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970"/>
      </p:ext>
    </p:extLst>
  </p:cSld>
  <p:clrMapOvr>
    <a:masterClrMapping/>
  </p:clrMapOvr>
  <p:transition>
    <p:random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8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7"/>
            <a:ext cx="7772400" cy="1509712"/>
          </a:xfrm>
        </p:spPr>
        <p:txBody>
          <a:bodyPr lIns="45711" rIns="45711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079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809178"/>
      </p:ext>
    </p:extLst>
  </p:cSld>
  <p:clrMapOvr>
    <a:masterClrMapping/>
  </p:clrMapOvr>
  <p:transition>
    <p:rand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11" anchor="b"/>
          <a:lstStyle>
            <a:lvl1pPr>
              <a:defRPr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50"/>
            <a:ext cx="4040188" cy="659352"/>
          </a:xfrm>
        </p:spPr>
        <p:txBody>
          <a:bodyPr lIns="45711" tIns="0" rIns="45711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3" y="1859819"/>
            <a:ext cx="4041775" cy="654844"/>
          </a:xfrm>
        </p:spPr>
        <p:txBody>
          <a:bodyPr lIns="45711" tIns="0" rIns="45711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3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514603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703845"/>
      </p:ext>
    </p:extLst>
  </p:cSld>
  <p:clrMapOvr>
    <a:masterClrMapping/>
  </p:clrMapOvr>
  <p:transition>
    <p:rand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11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692933"/>
      </p:ext>
    </p:extLst>
  </p:cSld>
  <p:clrMapOvr>
    <a:masterClrMapping/>
  </p:clrMapOvr>
  <p:transition>
    <p:rand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55638"/>
      </p:ext>
    </p:extLst>
  </p:cSld>
  <p:clrMapOvr>
    <a:masterClrMapping/>
  </p:clrMapOvr>
  <p:transition>
    <p:rand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4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2"/>
            <a:ext cx="2743200" cy="4572000"/>
          </a:xfrm>
        </p:spPr>
        <p:txBody>
          <a:bodyPr lIns="18284" rIns="18284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3" y="1676402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452694"/>
      </p:ext>
    </p:extLst>
  </p:cSld>
  <p:clrMapOvr>
    <a:masterClrMapping/>
  </p:clrMapOvr>
  <p:transition>
    <p:rand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9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6" y="5359771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1177019"/>
            <a:ext cx="2212848" cy="1582621"/>
          </a:xfrm>
        </p:spPr>
        <p:txBody>
          <a:bodyPr vert="horz" lIns="45711" tIns="45711" rIns="45711" bIns="45711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2828785"/>
            <a:ext cx="2209800" cy="2179320"/>
          </a:xfrm>
        </p:spPr>
        <p:txBody>
          <a:bodyPr lIns="63994" rIns="45711" bIns="45711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444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8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dirty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3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anchor="t" compatLnSpc="1"/>
          <a:lstStyle/>
          <a:p>
            <a:pPr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87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anchor="t" compatLnSpc="1"/>
          <a:lstStyle/>
          <a:p>
            <a:pPr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989465"/>
      </p:ext>
    </p:extLst>
  </p:cSld>
  <p:clrMapOvr>
    <a:masterClrMapping/>
  </p:clrMapOvr>
  <p:transition>
    <p:random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223227"/>
      </p:ext>
    </p:extLst>
  </p:cSld>
  <p:clrMapOvr>
    <a:masterClrMapping/>
  </p:clrMapOvr>
  <p:transition>
    <p:rand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14402"/>
            <a:ext cx="2057400" cy="5211763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579731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6043488"/>
      </p:ext>
    </p:extLst>
  </p:cSld>
  <p:clrMapOvr>
    <a:masterClrMapping/>
  </p:clrMapOvr>
  <p:transition>
    <p:rand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927920"/>
      </p:ext>
    </p:extLst>
  </p:cSld>
  <p:clrMapOvr>
    <a:masterClrMapping/>
  </p:clrMapOvr>
  <p:transition>
    <p:rand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0661100"/>
      </p:ext>
    </p:extLst>
  </p:cSld>
  <p:clrMapOvr>
    <a:masterClrMapping/>
  </p:clrMapOvr>
  <p:transition>
    <p:strips dir="ru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966915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595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74610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185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71835"/>
      </p:ext>
    </p:extLst>
  </p:cSld>
  <p:clrMapOvr>
    <a:masterClrMapping/>
  </p:clrMapOvr>
  <p:transition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9" y="1859783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58440"/>
      </p:ext>
    </p:extLst>
  </p:cSld>
  <p:clrMapOvr>
    <a:masterClrMapping/>
  </p:clrMapOvr>
  <p:transition>
    <p:rand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736959"/>
      </p:ext>
    </p:extLst>
  </p:cSld>
  <p:clrMapOvr>
    <a:masterClrMapping/>
  </p:clrMapOvr>
  <p:transition>
    <p:rand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703872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5835212"/>
      </p:ext>
    </p:extLst>
  </p:cSld>
  <p:clrMapOvr>
    <a:masterClrMapping/>
  </p:clrMapOvr>
  <p:transition>
    <p:strips dir="ru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1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242884"/>
      </p:ext>
    </p:extLst>
  </p:cSld>
  <p:clrMapOvr>
    <a:masterClrMapping/>
  </p:clrMapOvr>
  <p:transition>
    <p:rand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9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78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dirty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5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950807"/>
      </p:ext>
    </p:extLst>
  </p:cSld>
  <p:clrMapOvr>
    <a:masterClrMapping/>
  </p:clrMapOvr>
  <p:transition>
    <p:rand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539603"/>
      </p:ext>
    </p:extLst>
  </p:cSld>
  <p:clrMapOvr>
    <a:masterClrMapping/>
  </p:clrMapOvr>
  <p:transition>
    <p:rand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68338"/>
      </p:ext>
    </p:extLst>
  </p:cSld>
  <p:clrMapOvr>
    <a:masterClrMapping/>
  </p:clrMapOvr>
  <p:transition>
    <p:random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1"/>
            <a:ext cx="9251950" cy="692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7582217"/>
      </p:ext>
    </p:extLst>
  </p:cSld>
  <p:clrMapOvr>
    <a:masterClrMapping/>
  </p:clrMapOvr>
  <p:transition>
    <p:random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1"/>
            <a:ext cx="9251950" cy="692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3034809"/>
      </p:ext>
    </p:extLst>
  </p:cSld>
  <p:clrMapOvr>
    <a:masterClrMapping/>
  </p:clrMapOvr>
  <p:transition>
    <p:strips dir="ru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1"/>
            <a:ext cx="9251950" cy="692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1772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6337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123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639698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7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570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098590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3" y="1859830"/>
            <a:ext cx="4041775" cy="65484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3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514603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9455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605087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20508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186711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4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2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442712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8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7019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46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8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dirty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3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905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868943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146137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662509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0598141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4194881"/>
      </p:ext>
    </p:extLst>
  </p:cSld>
  <p:clrMapOvr>
    <a:masterClrMapping/>
  </p:clrMapOvr>
  <p:transition>
    <p:strips dir="r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29264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9019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7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397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803294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7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502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979572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3" y="1859801"/>
            <a:ext cx="4041775" cy="65484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3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514603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820907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175149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501190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4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1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730862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8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7019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427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8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dirty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3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69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036889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336281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551227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100931"/>
      </p:ext>
    </p:extLst>
  </p:cSld>
  <p:clrMapOvr>
    <a:masterClrMapping/>
  </p:clrMapOvr>
  <p:transition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8542684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1665337"/>
      </p:ext>
    </p:extLst>
  </p:cSld>
  <p:clrMapOvr>
    <a:masterClrMapping/>
  </p:clrMapOvr>
  <p:transition>
    <p:strips dir="r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26848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478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317170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7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9319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848168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3" y="1859897"/>
            <a:ext cx="4041775" cy="65484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3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514603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04559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618441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832165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3" y="1859783"/>
            <a:ext cx="4041775" cy="65484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3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514603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718496"/>
      </p:ext>
    </p:extLst>
  </p:cSld>
  <p:clrMapOvr>
    <a:masterClrMapping/>
  </p:clrMapOvr>
  <p:transition>
    <p:rand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4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1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836029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8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7019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522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8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dirty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3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965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030665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225905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881344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6310517"/>
      </p:ext>
    </p:extLst>
  </p:cSld>
  <p:clrMapOvr>
    <a:masterClrMapping/>
  </p:clrMapOvr>
  <p:transition>
    <p:strips dir="r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5393053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49422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550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2905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71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9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7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41467"/>
      </p:ext>
    </p:extLst>
  </p:cSld>
  <p:clrMapOvr>
    <a:masterClrMapping/>
  </p:clrMapOvr>
  <p:transition>
    <p:rand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3174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119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5979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952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19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14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4433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3246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4455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761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61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8223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4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4"/>
          <a:lstStyle>
            <a:lvl1pPr marL="0" marR="45711" indent="0" algn="r">
              <a:buNone/>
              <a:defRPr>
                <a:solidFill>
                  <a:schemeClr val="tx1"/>
                </a:solidFill>
              </a:defRPr>
            </a:lvl1pPr>
            <a:lvl2pPr marL="457106" indent="0" algn="ctr">
              <a:buNone/>
            </a:lvl2pPr>
            <a:lvl3pPr marL="914210" indent="0" algn="ctr">
              <a:buNone/>
            </a:lvl3pPr>
            <a:lvl4pPr marL="1371316" indent="0" algn="ctr">
              <a:buNone/>
            </a:lvl4pPr>
            <a:lvl5pPr marL="1828421" indent="0" algn="ctr">
              <a:buNone/>
            </a:lvl5pPr>
            <a:lvl6pPr marL="2285526" indent="0" algn="ctr">
              <a:buNone/>
            </a:lvl6pPr>
            <a:lvl7pPr marL="2742630" indent="0" algn="ctr">
              <a:buNone/>
            </a:lvl7pPr>
            <a:lvl8pPr marL="3199736" indent="0" algn="ctr">
              <a:buNone/>
            </a:lvl8pPr>
            <a:lvl9pPr marL="3656841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022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407051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90582"/>
      </p:ext>
    </p:extLst>
  </p:cSld>
  <p:clrMapOvr>
    <a:masterClrMapping/>
  </p:clrMapOvr>
  <p:transition>
    <p:rand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8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7"/>
            <a:ext cx="7772400" cy="1509712"/>
          </a:xfrm>
        </p:spPr>
        <p:txBody>
          <a:bodyPr lIns="45711" rIns="45711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260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38915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11" anchor="b"/>
          <a:lstStyle>
            <a:lvl1pPr>
              <a:defRPr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50"/>
            <a:ext cx="4040188" cy="659352"/>
          </a:xfrm>
        </p:spPr>
        <p:txBody>
          <a:bodyPr lIns="45711" tIns="0" rIns="45711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3" y="1859843"/>
            <a:ext cx="4041775" cy="654844"/>
          </a:xfrm>
        </p:spPr>
        <p:txBody>
          <a:bodyPr lIns="45711" tIns="0" rIns="45711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3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514603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445914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11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718868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11973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4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2"/>
            <a:ext cx="2743200" cy="4572000"/>
          </a:xfrm>
        </p:spPr>
        <p:txBody>
          <a:bodyPr lIns="18284" rIns="18284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3" y="1676402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161791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9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6" y="5359771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algn="ctr"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1177019"/>
            <a:ext cx="2212848" cy="1582621"/>
          </a:xfrm>
        </p:spPr>
        <p:txBody>
          <a:bodyPr vert="horz" lIns="45711" tIns="45711" rIns="45711" bIns="45711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2828785"/>
            <a:ext cx="2209800" cy="2179320"/>
          </a:xfrm>
        </p:spPr>
        <p:txBody>
          <a:bodyPr lIns="63994" rIns="45711" bIns="45711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472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8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dirty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3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anchor="t" compatLnSpc="1"/>
          <a:lstStyle/>
          <a:p>
            <a:pPr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917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anchor="t" compatLnSpc="1"/>
          <a:lstStyle/>
          <a:p>
            <a:pPr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405829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356920"/>
      </p:ext>
    </p:extLst>
  </p:cSld>
  <p:clrMapOvr>
    <a:masterClrMapping/>
  </p:clrMapOvr>
  <p:transition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14402"/>
            <a:ext cx="2057400" cy="5211763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629286"/>
      </p:ext>
    </p:extLst>
  </p:cSld>
  <p:clrMapOvr>
    <a:masterClrMapping/>
  </p:clrMapOvr>
  <p:transition>
    <p:rand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11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2304746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4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1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138666"/>
      </p:ext>
    </p:extLst>
  </p:cSld>
  <p:clrMapOvr>
    <a:masterClrMapping/>
  </p:clrMapOvr>
  <p:transition>
    <p:rand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11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330791"/>
      </p:ext>
    </p:extLst>
  </p:cSld>
  <p:clrMapOvr>
    <a:masterClrMapping/>
  </p:clrMapOvr>
  <p:transition>
    <p:strips dir="r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11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64341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84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7501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30930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27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934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72601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6385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3348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36866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19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7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554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8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7019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412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8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dirty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3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57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263886"/>
      </p:ext>
    </p:extLst>
  </p:cSld>
  <p:clrMapOvr>
    <a:masterClrMapping/>
  </p:clrMapOvr>
  <p:transition>
    <p:rand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58752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828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95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95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569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59097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EMBASA\slide\slide_mestre_Embasa_nov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5"/>
            <a:ext cx="9251950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4958033"/>
      </p:ext>
    </p:extLst>
  </p:cSld>
  <p:clrMapOvr>
    <a:masterClrMapping/>
  </p:clrMapOvr>
  <p:transition>
    <p:strips dir="ru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084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11208"/>
      </p:ext>
    </p:extLst>
  </p:cSld>
  <p:clrMapOvr>
    <a:masterClrMapping/>
  </p:clrMapOvr>
  <p:transition>
    <p:rand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7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714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280314"/>
      </p:ext>
    </p:extLst>
  </p:cSld>
  <p:clrMapOvr>
    <a:masterClrMapping/>
  </p:clrMapOvr>
  <p:transition>
    <p:rand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3" y="1859825"/>
            <a:ext cx="4041775" cy="65484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3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514603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9/3/2018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260183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slideLayout" Target="../slideLayouts/slideLayout13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2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2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41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C5E4BA-C25B-45E3-A190-3FC131F54F4B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41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41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C777B-2BEF-4D0D-9B53-9A2027462789}" type="slidenum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275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8" r:id="rId13"/>
    <p:sldLayoutId id="2147483690" r:id="rId14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78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C5E4BA-C25B-45E3-A190-3FC131F54F4B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78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7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C777B-2BEF-4D0D-9B53-9A2027462789}" type="slidenum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012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3" r:id="rId1"/>
    <p:sldLayoutId id="2147484284" r:id="rId2"/>
    <p:sldLayoutId id="2147484285" r:id="rId3"/>
    <p:sldLayoutId id="2147484286" r:id="rId4"/>
    <p:sldLayoutId id="2147484287" r:id="rId5"/>
    <p:sldLayoutId id="2147484288" r:id="rId6"/>
    <p:sldLayoutId id="2147484289" r:id="rId7"/>
    <p:sldLayoutId id="2147484290" r:id="rId8"/>
    <p:sldLayoutId id="2147484291" r:id="rId9"/>
    <p:sldLayoutId id="2147484292" r:id="rId10"/>
    <p:sldLayoutId id="2147484293" r:id="rId11"/>
    <p:sldLayoutId id="2147484294" r:id="rId12"/>
    <p:sldLayoutId id="2147484295" r:id="rId13"/>
    <p:sldLayoutId id="2147484296" r:id="rId14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2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2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46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C5E4BA-C25B-45E3-A190-3FC131F54F4B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46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46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C777B-2BEF-4D0D-9B53-9A2027462789}" type="slidenum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836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7" r:id="rId13"/>
    <p:sldLayoutId id="2147483719" r:id="rId14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2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2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427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C5E4BA-C25B-45E3-A190-3FC131F54F4B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427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427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C777B-2BEF-4D0D-9B53-9A2027462789}" type="slidenum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955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7" r:id="rId13"/>
    <p:sldLayoutId id="2147483889" r:id="rId14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2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2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52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C5E4BA-C25B-45E3-A190-3FC131F54F4B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52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52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C777B-2BEF-4D0D-9B53-9A2027462789}" type="slidenum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7868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  <p:sldLayoutId id="2147484096" r:id="rId12"/>
    <p:sldLayoutId id="2147484097" r:id="rId13"/>
    <p:sldLayoutId id="2147484098" r:id="rId14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4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4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4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20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2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anchor="t" compatLnSpc="1"/>
          <a:lstStyle/>
          <a:p>
            <a:pPr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1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anchor="t" compatLnSpc="1"/>
          <a:lstStyle/>
          <a:p>
            <a:pPr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tIns="45711" rIns="0" bIns="0" anchor="b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 lIns="91420" tIns="45711" rIns="91420" bIns="45711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47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4210" fontAlgn="base">
              <a:spcBef>
                <a:spcPct val="0"/>
              </a:spcBef>
              <a:spcAft>
                <a:spcPct val="0"/>
              </a:spcAft>
              <a:defRPr/>
            </a:pPr>
            <a:fld id="{E6C5E4BA-C25B-45E3-A190-3FC131F54F4B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47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421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47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4210" fontAlgn="base">
              <a:spcBef>
                <a:spcPct val="0"/>
              </a:spcBef>
              <a:spcAft>
                <a:spcPct val="0"/>
              </a:spcAft>
              <a:defRPr/>
            </a:pPr>
            <a:fld id="{A72C777B-2BEF-4D0D-9B53-9A2027462789}" type="slidenum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6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02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  <p:sldLayoutId id="2147484176" r:id="rId12"/>
    <p:sldLayoutId id="2147484177" r:id="rId13"/>
    <p:sldLayoutId id="2147484178" r:id="rId14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263" indent="-274263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946" indent="-246837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indent="-246837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473" indent="-210269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736" indent="-210269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000" indent="-210269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842" indent="-182842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104" indent="-182842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368" indent="-182842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40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606A9-FD2E-47D8-9B4C-AD4CDA07E7B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03/09/2018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40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40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C8B00-783D-471E-AEBF-BEBB909044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48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  <p:sldLayoutId id="2147484191" r:id="rId12"/>
    <p:sldLayoutId id="214748419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2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2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4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C5E4BA-C25B-45E3-A190-3FC131F54F4B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4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4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C777B-2BEF-4D0D-9B53-9A2027462789}" type="slidenum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431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2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anchor="t" compatLnSpc="1"/>
          <a:lstStyle/>
          <a:p>
            <a:pPr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1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0" tIns="45711" rIns="91420" bIns="45711" anchor="t" compatLnSpc="1"/>
          <a:lstStyle/>
          <a:p>
            <a:pPr defTabSz="914210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tIns="45711" rIns="0" bIns="0" anchor="b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 lIns="91420" tIns="45711" rIns="91420" bIns="45711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444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4210" fontAlgn="base">
              <a:spcBef>
                <a:spcPct val="0"/>
              </a:spcBef>
              <a:spcAft>
                <a:spcPct val="0"/>
              </a:spcAft>
              <a:defRPr/>
            </a:pPr>
            <a:fld id="{E6C5E4BA-C25B-45E3-A190-3FC131F54F4B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t>03/09/2018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444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421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44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4210" fontAlgn="base">
              <a:spcBef>
                <a:spcPct val="0"/>
              </a:spcBef>
              <a:spcAft>
                <a:spcPct val="0"/>
              </a:spcAft>
              <a:defRPr/>
            </a:pPr>
            <a:fld id="{A72C777B-2BEF-4D0D-9B53-9A2027462789}" type="slidenum">
              <a:rPr lang="pt-BR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91421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6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4210" fontAlgn="base">
                <a:spcBef>
                  <a:spcPct val="0"/>
                </a:spcBef>
                <a:spcAft>
                  <a:spcPct val="0"/>
                </a:spcAft>
              </a:pPr>
              <a:endParaRPr lang="en-US" b="1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242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8" r:id="rId1"/>
    <p:sldLayoutId id="2147484269" r:id="rId2"/>
    <p:sldLayoutId id="2147484270" r:id="rId3"/>
    <p:sldLayoutId id="2147484271" r:id="rId4"/>
    <p:sldLayoutId id="2147484272" r:id="rId5"/>
    <p:sldLayoutId id="2147484273" r:id="rId6"/>
    <p:sldLayoutId id="2147484274" r:id="rId7"/>
    <p:sldLayoutId id="2147484275" r:id="rId8"/>
    <p:sldLayoutId id="2147484276" r:id="rId9"/>
    <p:sldLayoutId id="2147484277" r:id="rId10"/>
    <p:sldLayoutId id="2147484278" r:id="rId11"/>
    <p:sldLayoutId id="2147484279" r:id="rId12"/>
    <p:sldLayoutId id="2147484280" r:id="rId13"/>
    <p:sldLayoutId id="2147484281" r:id="rId14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263" indent="-274263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946" indent="-246837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indent="-246837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473" indent="-210269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736" indent="-210269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000" indent="-210269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842" indent="-182842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104" indent="-182842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368" indent="-182842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abelardo.oliveira@embasa.ba.gov.br" TargetMode="External"/><Relationship Id="rId2" Type="http://schemas.openxmlformats.org/officeDocument/2006/relationships/hyperlink" Target="mailto:abelardooliveira@uol.com.br" TargetMode="Externa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71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411760" y="484217"/>
            <a:ext cx="59766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Pública: “</a:t>
            </a:r>
            <a:r>
              <a:rPr lang="pt-BR" sz="4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Democracia e Direitos Humanos”, com foco</a:t>
            </a:r>
          </a:p>
          <a:p>
            <a:pPr algn="ctr"/>
            <a:r>
              <a:rPr lang="pt-BR" sz="4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Privatização da </a:t>
            </a:r>
            <a:r>
              <a:rPr lang="pt-BR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Água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843808" y="6093329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Brasília, 05 de setembro de 2018</a:t>
            </a:r>
            <a:endParaRPr lang="pt-BR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55576" y="5013176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 de </a:t>
            </a:r>
            <a:r>
              <a:rPr lang="pt-BR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Direitos </a:t>
            </a:r>
            <a:r>
              <a:rPr lang="pt-BR" sz="28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Humanos </a:t>
            </a:r>
            <a:r>
              <a:rPr lang="pt-BR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Legislação Participativa </a:t>
            </a:r>
            <a:r>
              <a:rPr lang="pt-BR" sz="28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(CDH ) – Senado Federal</a:t>
            </a:r>
            <a:endParaRPr lang="pt-BR" sz="28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94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923930" y="980728"/>
            <a:ext cx="4954843" cy="55092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49263" algn="l"/>
                <a:tab pos="2805113" algn="ctr"/>
                <a:tab pos="5611813" algn="r"/>
              </a:tabLst>
              <a:defRPr/>
            </a:pPr>
            <a:r>
              <a:rPr lang="pt-BR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MP 844 altera os princípios da </a:t>
            </a:r>
            <a:r>
              <a:rPr lang="pt-BR" sz="4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Gestão Associada </a:t>
            </a:r>
            <a:r>
              <a:rPr lang="pt-BR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para </a:t>
            </a:r>
            <a:r>
              <a:rPr lang="pt-BR" sz="4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o</a:t>
            </a:r>
            <a:r>
              <a:rPr lang="pt-BR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s Serviços Públicos </a:t>
            </a:r>
            <a:r>
              <a:rPr lang="pt-BR" sz="4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de Saneamento </a:t>
            </a:r>
            <a:r>
              <a:rPr lang="pt-BR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Básico</a:t>
            </a: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85051" y="42"/>
            <a:ext cx="865014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pt-BR" sz="4300" b="1" i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54" y="1124747"/>
            <a:ext cx="393828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552699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79572" y="692696"/>
            <a:ext cx="8779857" cy="992579"/>
          </a:xfrm>
          <a:prstGeom prst="rect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1950" b="1" u="sng" dirty="0" smtClean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A gestão Associada de serviços públicos,</a:t>
            </a:r>
            <a:r>
              <a:rPr lang="pt-BR" sz="1950" b="1" dirty="0" smtClean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 </a:t>
            </a:r>
            <a:r>
              <a:rPr lang="pt-BR" sz="1950" b="1" dirty="0" smtClean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autorizada por Consórcios Públicos ou Convênio de Cooperação entre entes federados, está consagrada no Art. 241 da Constituição Federal;</a:t>
            </a:r>
            <a:endParaRPr lang="pt-BR" sz="1950" b="1" dirty="0">
              <a:solidFill>
                <a:srgbClr val="002060"/>
              </a:solidFill>
              <a:latin typeface="Arial" pitchFamily="34" charset="0"/>
              <a:ea typeface="ヒラギノ角ゴ ProN W3"/>
              <a:cs typeface="ヒラギノ角ゴ ProN W3"/>
            </a:endParaRP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-27384"/>
            <a:ext cx="8779857" cy="57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Gestão Associada de Serviços Públicos </a:t>
            </a:r>
            <a:endParaRPr lang="pt-BR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71" y="1844824"/>
            <a:ext cx="877985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Lei dos Consórcios Públicos (11.107/2005) que regulamenta o Art. 241 da CF, define as regras para serem aplicadas a todos os serviços públicos prestados por Gestão Associada</a:t>
            </a:r>
            <a:r>
              <a:rPr lang="pt-B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9572" y="3068960"/>
            <a:ext cx="8712908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Lei cria o instrumento do Contrato de Programa para regular obrigações relacionadas à prestação de serviços públicos entre dois entes da Federação..., no âmbito da gestão associada de serviços públicos (Art. 13</a:t>
            </a:r>
            <a:r>
              <a:rPr lang="pt-B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  <a:endParaRPr lang="pt-BR" sz="2000" b="1" dirty="0">
              <a:solidFill>
                <a:prstClr val="black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72" y="4653136"/>
            <a:ext cx="8712908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 Contrato de Programa pode ser celebrado por entidades de direito público ou privado que integrem a administração indireta de qualquer ente da federação para a prestação de serviços públicos</a:t>
            </a:r>
            <a:r>
              <a:rPr lang="pt-B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9572" y="5805264"/>
            <a:ext cx="8712908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t-BR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lei ainda prevê que o Contrato de Programa, será automaticamente extinto no caso de alienação (privatização) da empresa estadual  (Art. 13, § 6°);</a:t>
            </a:r>
          </a:p>
        </p:txBody>
      </p:sp>
    </p:spTree>
    <p:extLst>
      <p:ext uri="{BB962C8B-B14F-4D97-AF65-F5344CB8AC3E}">
        <p14:creationId xmlns:p14="http://schemas.microsoft.com/office/powerpoint/2010/main" val="14463734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" grpId="0" animBg="1"/>
      <p:bldP spid="3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16" y="-22731"/>
            <a:ext cx="8779857" cy="100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Artigos da MP que ferem os princípios da </a:t>
            </a:r>
            <a:r>
              <a:rPr lang="pt-BR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gestão </a:t>
            </a:r>
            <a:r>
              <a:rPr lang="pt-BR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associada de serviços públicos</a:t>
            </a:r>
            <a:endParaRPr lang="pt-BR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67544" y="1052736"/>
            <a:ext cx="8424936" cy="10618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 Art. 8-B permite a privatização das empresas estaduais de saneamento, sem a extinção do contrato de </a:t>
            </a:r>
            <a:r>
              <a:rPr lang="pt-BR" sz="2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Programa – </a:t>
            </a:r>
            <a:r>
              <a:rPr lang="pt-BR" sz="21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Autorização por Ato do Poder Executivo;</a:t>
            </a:r>
            <a:endParaRPr lang="pt-BR" sz="2100" u="sng" dirty="0">
              <a:solidFill>
                <a:srgbClr val="C0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67544" y="2348880"/>
            <a:ext cx="8424936" cy="17081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 Art. 10-A </a:t>
            </a:r>
            <a:r>
              <a:rPr lang="pt-BR" sz="21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modifica as regras</a:t>
            </a:r>
            <a:r>
              <a:rPr lang="pt-BR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da gestão associada na celebração do Contrato de </a:t>
            </a:r>
            <a:r>
              <a:rPr lang="pt-BR" sz="2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Programa - </a:t>
            </a:r>
            <a:r>
              <a:rPr lang="pt-BR" sz="21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exige </a:t>
            </a:r>
            <a:r>
              <a:rPr lang="pt-BR" sz="21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antes da </a:t>
            </a:r>
            <a:r>
              <a:rPr lang="pt-BR" sz="21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sua assinatura</a:t>
            </a:r>
            <a:r>
              <a:rPr lang="pt-BR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</a:t>
            </a:r>
            <a:r>
              <a:rPr lang="pt-BR" sz="21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 chamamento público</a:t>
            </a:r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para verificar se existem outras empresas interessadas. Se houver, </a:t>
            </a:r>
            <a:r>
              <a:rPr lang="pt-BR" sz="2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pt-BR" sz="21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obriga o titular dos serviços </a:t>
            </a:r>
            <a:r>
              <a:rPr lang="pt-BR" sz="21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fazer a licitação</a:t>
            </a:r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para definir o novo prestador dos serviços;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67544" y="4276253"/>
            <a:ext cx="8424936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 Art. </a:t>
            </a:r>
            <a:r>
              <a:rPr lang="pt-BR" sz="2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10-B</a:t>
            </a:r>
            <a:r>
              <a:rPr lang="pt-BR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pt-BR" sz="21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obriga os titulares</a:t>
            </a:r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a reproduzir nos Contratos de Programa para a prestação dos serviços de saneamento básico, as cláusulas essenciais do Contrato de Concessão estabelecidas nos artigos 23 e 23-A da Lei 8.987/1995;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67544" y="5877272"/>
            <a:ext cx="8424936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 Art. 11-A permite a subdelegação do contrato de </a:t>
            </a:r>
            <a:r>
              <a:rPr lang="pt-BR" sz="2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Programa dos serviços de saneamento básico – </a:t>
            </a:r>
            <a:r>
              <a:rPr lang="pt-BR" sz="21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Anuência por Ato do Poder Executivo</a:t>
            </a:r>
            <a:r>
              <a:rPr 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465136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450927" y="44625"/>
            <a:ext cx="837572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5" tIns="46029" rIns="92055" bIns="46029" anchor="b"/>
          <a:lstStyle/>
          <a:p>
            <a:pPr algn="ctr" defTabSz="91421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7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pt-BR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Gestão dos Serviços de Saneamento Básico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020" y="1700808"/>
            <a:ext cx="292100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508104" y="1700808"/>
            <a:ext cx="1152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F6FC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Comum</a:t>
            </a:r>
          </a:p>
          <a:p>
            <a:endParaRPr lang="pt-BR" b="1" dirty="0">
              <a:solidFill>
                <a:srgbClr val="0F6FC6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b="1" dirty="0" smtClean="0">
                <a:solidFill>
                  <a:srgbClr val="0F6FC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PPP</a:t>
            </a:r>
            <a:endParaRPr lang="pt-BR" b="1" dirty="0">
              <a:solidFill>
                <a:srgbClr val="0F6FC6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060848"/>
            <a:ext cx="26289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012194" y="2060937"/>
            <a:ext cx="1787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F6FC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Administrativa</a:t>
            </a:r>
          </a:p>
          <a:p>
            <a:r>
              <a:rPr lang="pt-BR" b="1" dirty="0" smtClean="0">
                <a:solidFill>
                  <a:srgbClr val="0F6FC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Patrocinada</a:t>
            </a:r>
            <a:endParaRPr lang="pt-BR" b="1" dirty="0">
              <a:solidFill>
                <a:srgbClr val="0F6FC6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ta dobrada 4"/>
          <p:cNvSpPr/>
          <p:nvPr/>
        </p:nvSpPr>
        <p:spPr>
          <a:xfrm>
            <a:off x="4499992" y="2115107"/>
            <a:ext cx="940172" cy="342244"/>
          </a:xfrm>
          <a:prstGeom prst="ben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964" y="1700809"/>
            <a:ext cx="313473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740352" y="1785642"/>
            <a:ext cx="14036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C00000"/>
                </a:solidFill>
                <a:latin typeface="Calibri"/>
              </a:rPr>
              <a:t>Contrato</a:t>
            </a:r>
          </a:p>
          <a:p>
            <a:pPr algn="ctr"/>
            <a:r>
              <a:rPr lang="pt-BR" sz="2000" b="1" dirty="0" smtClean="0">
                <a:solidFill>
                  <a:srgbClr val="C00000"/>
                </a:solidFill>
                <a:latin typeface="Calibri"/>
              </a:rPr>
              <a:t> de Concessão</a:t>
            </a:r>
            <a:endParaRPr lang="pt-BR" sz="2000" b="1" dirty="0">
              <a:solidFill>
                <a:srgbClr val="C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907231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3528" y="908720"/>
            <a:ext cx="8568952" cy="800219"/>
          </a:xfrm>
          <a:prstGeom prst="rect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2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“Art.11 - São condições de validade dos contratos que tenham por objeto a prestação de serviços públicos de saneamento básico</a:t>
            </a:r>
            <a:r>
              <a:rPr lang="pt-BR" sz="2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:</a:t>
            </a: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-27384"/>
            <a:ext cx="8779857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Art. 11 – Altera os princípios dos planos de saneamento</a:t>
            </a:r>
            <a:endParaRPr lang="pt-BR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3528" y="1844824"/>
            <a:ext cx="8568952" cy="44627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 - a existência de plano de saneamento básico</a:t>
            </a:r>
            <a:r>
              <a:rPr lang="pt-BR" sz="2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2420888"/>
            <a:ext cx="8568952" cy="115416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II - a existência de estudo que comprove a viabilidade técnica e econômico-financeira da prestação dos serviços </a:t>
            </a:r>
            <a:r>
              <a:rPr lang="pt-BR" sz="2300" b="1" strike="sngStrike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(universal e integral),</a:t>
            </a:r>
            <a:r>
              <a:rPr lang="pt-BR" sz="2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nos termos do respectivo plano de saneamento </a:t>
            </a:r>
            <a:r>
              <a:rPr lang="pt-BR" sz="2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básico;</a:t>
            </a:r>
            <a:endParaRPr lang="pt-BR" sz="2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3717032"/>
            <a:ext cx="8568952" cy="115416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3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Ao retirar o termo universal e integral, </a:t>
            </a:r>
            <a:r>
              <a:rPr lang="pt-BR" sz="2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prevê que os serviços prestados pela iniciativa privada não precisam garantir o acesso de forma universal e integral</a:t>
            </a:r>
            <a:r>
              <a:rPr lang="pt-BR" sz="2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3528" y="5013176"/>
            <a:ext cx="8568952" cy="115416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3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Dispensa a exigência de Plano e do EVTE como condição de validade dos contratos,</a:t>
            </a:r>
            <a:r>
              <a:rPr lang="pt-BR" sz="2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que poderão ser supridos por estudos contratados pelo titular ( § 5</a:t>
            </a:r>
            <a:r>
              <a:rPr lang="pt-BR" sz="2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°);</a:t>
            </a:r>
            <a:endParaRPr lang="pt-BR" sz="2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3528" y="6309320"/>
            <a:ext cx="8568952" cy="44627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Retira a necessidade de aprovação legislativa dos planos; </a:t>
            </a:r>
          </a:p>
        </p:txBody>
      </p:sp>
    </p:spTree>
    <p:extLst>
      <p:ext uri="{BB962C8B-B14F-4D97-AF65-F5344CB8AC3E}">
        <p14:creationId xmlns:p14="http://schemas.microsoft.com/office/powerpoint/2010/main" val="320470121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16" y="-22731"/>
            <a:ext cx="8779857" cy="100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Artigo 8°-A  - Redefine a competência sobre os serviços públicos de saneamento básico</a:t>
            </a:r>
            <a:endParaRPr lang="pt-BR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106160"/>
            <a:ext cx="8568952" cy="12464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Os Municípios e o Distrito Federal são os titulares dos serviços públicos de saneamento </a:t>
            </a:r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básico, </a:t>
            </a:r>
            <a:r>
              <a:rPr lang="pt-BR" sz="25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restritos as suas respectivas áreas geográficas.</a:t>
            </a:r>
            <a:endParaRPr lang="pt-BR" sz="25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23528" y="2537028"/>
            <a:ext cx="8568952" cy="12464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Na </a:t>
            </a:r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hipótese da </a:t>
            </a:r>
            <a:r>
              <a:rPr lang="pt-BR" sz="25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existência de interesse comum</a:t>
            </a:r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o exercício da titularidade dos serviços de saneamento básico será realizado por meio</a:t>
            </a:r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:</a:t>
            </a:r>
            <a:endParaRPr lang="pt-BR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4077072"/>
            <a:ext cx="8568952" cy="12464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 - </a:t>
            </a:r>
            <a:r>
              <a:rPr lang="pt-BR" sz="25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do </a:t>
            </a:r>
            <a:r>
              <a:rPr lang="pt-BR" sz="25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colegiado </a:t>
            </a:r>
            <a:r>
              <a:rPr lang="pt-BR" sz="2500" b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interfederativo</a:t>
            </a:r>
            <a:r>
              <a:rPr lang="pt-BR" sz="25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formado a partir da instituição de região metropolitana, aglomeração urbana ou microrregião; </a:t>
            </a:r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ou,</a:t>
            </a:r>
            <a:endParaRPr lang="pt-BR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3528" y="5589240"/>
            <a:ext cx="8568952" cy="12464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II - </a:t>
            </a:r>
            <a:r>
              <a:rPr lang="pt-BR" sz="25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 </a:t>
            </a:r>
            <a:r>
              <a:rPr lang="pt-BR" sz="25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instrumentos de gestão associada</a:t>
            </a:r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por meio de consórcios públicos ou convênios de cooperação, nos termos do art. 241 da Constituição Federal</a:t>
            </a:r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”.</a:t>
            </a:r>
            <a:endParaRPr lang="pt-BR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12271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16" y="-22731"/>
            <a:ext cx="8779857" cy="100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MP DELEGA A ANA A INSTITUIÇÃO DE NORMAS NACIONAIS DE </a:t>
            </a:r>
            <a:r>
              <a:rPr lang="pt-BR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REGULAÇÃO</a:t>
            </a:r>
            <a:endParaRPr lang="pt-BR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95536" y="1106160"/>
            <a:ext cx="8424936" cy="178510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MP trás no seu bojo diversos artigos que modificam a Lei de criação da ANA (9.984/2000) e a 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LNSB </a:t>
            </a:r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(11.445/2007) </a:t>
            </a:r>
            <a:r>
              <a:rPr lang="pt-BR" sz="2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delegando competências a ANA para instituir normas </a:t>
            </a:r>
            <a:r>
              <a:rPr lang="pt-BR" sz="22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nacionais de referência para </a:t>
            </a:r>
            <a:r>
              <a:rPr lang="pt-BR" sz="2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regulação</a:t>
            </a:r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da prestação dos serviços de saneamento 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básico </a:t>
            </a:r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 a coordenação nacional das atividades de 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regulação;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95536" y="3212976"/>
            <a:ext cx="8424936" cy="178510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Condiciona o acesso a recursos públicos federais</a:t>
            </a:r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ou a financiamentos com recursos da 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União Operados por órgãos ou </a:t>
            </a:r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entidades da Administração Pública Federal, quando destinados a serviços de saneamento básico, </a:t>
            </a:r>
            <a:r>
              <a:rPr lang="pt-BR" sz="2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ao cumprimento, pela entidade reguladora</a:t>
            </a:r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das normas de referência nacionais estabelecidas pela ANA.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95536" y="5301208"/>
            <a:ext cx="8424936" cy="144655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atuação da ANA em área específica de um dos usuários de recursos hídricos, no caso o saneamento básico, poderá causar prejuízos e causar conflitos no âmbito do Sistema Nacional de Gerenciamento de Recursos Hídricos (SINGREHA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);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135904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923930" y="2108497"/>
            <a:ext cx="4954843" cy="240065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49263" algn="l"/>
                <a:tab pos="2805113" algn="ctr"/>
                <a:tab pos="5611813" algn="r"/>
              </a:tabLst>
              <a:defRPr/>
            </a:pPr>
            <a:r>
              <a:rPr lang="pt-BR" sz="5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Conclusões, consequências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49263" algn="l"/>
                <a:tab pos="2805113" algn="ctr"/>
                <a:tab pos="5611813" algn="r"/>
              </a:tabLst>
              <a:defRPr/>
            </a:pPr>
            <a:r>
              <a:rPr lang="pt-BR" sz="5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e desafios</a:t>
            </a:r>
            <a:endParaRPr lang="pt-BR" sz="5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ヒラギノ角ゴ ProN W3"/>
              <a:cs typeface="ヒラギノ角ゴ ProN W3"/>
            </a:endParaRP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85051" y="42"/>
            <a:ext cx="865014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pt-BR" sz="4300" b="1" i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54" y="1124747"/>
            <a:ext cx="393828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72724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79572" y="692696"/>
            <a:ext cx="8779857" cy="707886"/>
          </a:xfrm>
          <a:prstGeom prst="rect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O principal objetivo da MP 844/2018 é superar, de forma inconstitucional, os </a:t>
            </a:r>
            <a:r>
              <a:rPr lang="pt-BR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entraves </a:t>
            </a:r>
            <a:r>
              <a:rPr lang="pt-BR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jurídico-institucionais</a:t>
            </a:r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, para privatizar o setor de saneamento básico;</a:t>
            </a: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ヒラギノ角ゴ ProN W3"/>
              <a:cs typeface="ヒラギノ角ゴ ProN W3"/>
            </a:endParaRP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44624"/>
            <a:ext cx="8779857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Conclusões e consequências</a:t>
            </a:r>
            <a:endParaRPr lang="pt-BR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72" y="1556792"/>
            <a:ext cx="877985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Os Artigos 8-A; 8-B; 10-A; 10-B, 11 e </a:t>
            </a:r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11-A e todos os artigos que delegam a ANA a competência pela regulação são </a:t>
            </a: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totalmente inconstitucionais porque ferem a autonomia e a organização dos municípios e do Distrito Federal</a:t>
            </a:r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9572" y="2708920"/>
            <a:ext cx="8779857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MP </a:t>
            </a:r>
            <a:r>
              <a:rPr lang="pt-BR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844 desestrutura</a:t>
            </a:r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completamente a política de saneamento básico ampliando a exclusão social e as desigualdades  regionais - Privatiza o “Filé” e deixa o “osso” para os estados e municípios</a:t>
            </a:r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9573" y="3861048"/>
            <a:ext cx="8779856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Desfigura e mutila os princípios</a:t>
            </a: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da gestão associada de serviços públicos e do Contrato de Programa apenas para a área de saneamento básico</a:t>
            </a:r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73" y="4653136"/>
            <a:ext cx="8779855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Destrói o subsídio cruzado</a:t>
            </a: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praticado pelas companhias estaduais que possibilita que os municípios mais rentáveis financiem os menores e menos rentáveis – </a:t>
            </a:r>
            <a:r>
              <a:rPr lang="pt-BR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Provoca aumento de tarifas</a:t>
            </a:r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9573" y="5805264"/>
            <a:ext cx="8779856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Fere de morte as companhias </a:t>
            </a:r>
            <a:r>
              <a:rPr lang="pt-BR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estaduais de saneamento básico</a:t>
            </a: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que são responsáveis por 75% da prestação desses serviços, obrigando aos estados e/ou municípios a prestar os serviços dos municípios pequenos e não rentáveis;</a:t>
            </a:r>
          </a:p>
        </p:txBody>
      </p:sp>
    </p:spTree>
    <p:extLst>
      <p:ext uri="{BB962C8B-B14F-4D97-AF65-F5344CB8AC3E}">
        <p14:creationId xmlns:p14="http://schemas.microsoft.com/office/powerpoint/2010/main" val="222816291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79572" y="941819"/>
            <a:ext cx="8779857" cy="830997"/>
          </a:xfrm>
          <a:prstGeom prst="rect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2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A MP 844 é um verdadeiro retrocesso para o saneamento básico do </a:t>
            </a:r>
            <a:r>
              <a:rPr lang="pt-BR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país;</a:t>
            </a: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116633"/>
            <a:ext cx="8779857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Conclusões e consequências</a:t>
            </a:r>
            <a:endParaRPr lang="pt-BR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72" y="2012647"/>
            <a:ext cx="8779857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Desconstrói a política nacional de saneamento básico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desestrutura totalmente o setor e destrói tudo o que foi conquistado com muita luta, ao longo dos últimos quinze anos</a:t>
            </a:r>
            <a:r>
              <a:rPr lang="pt-B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9573" y="3573016"/>
            <a:ext cx="8779856" cy="15696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Se aprovada, vai prejudicar sensivelmente a população bra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sileira, principalmente as populações de baixa renda e mais carentes que residem na periferia das grandes cidades, nos pequenos municípios e as que não tem acesso aos serviços de saneamento básico;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79573" y="5397023"/>
            <a:ext cx="8779794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população brasileira não pode aceitar qualquer proposta de alteração na LNSB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que possa comprometer o avanço no acesso da população aos serviços de saneamento básico; </a:t>
            </a:r>
          </a:p>
        </p:txBody>
      </p:sp>
    </p:spTree>
    <p:extLst>
      <p:ext uri="{BB962C8B-B14F-4D97-AF65-F5344CB8AC3E}">
        <p14:creationId xmlns:p14="http://schemas.microsoft.com/office/powerpoint/2010/main" val="88343538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52262629"/>
              </p:ext>
            </p:extLst>
          </p:nvPr>
        </p:nvGraphicFramePr>
        <p:xfrm>
          <a:off x="179512" y="557380"/>
          <a:ext cx="8748464" cy="6300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555776" y="4078251"/>
            <a:ext cx="6211084" cy="4308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91420" tIns="45711" rIns="91420" bIns="45711" rtlCol="0">
            <a:spAutoFit/>
          </a:bodyPr>
          <a:lstStyle/>
          <a:p>
            <a:pPr defTabSz="914210"/>
            <a:r>
              <a:rPr lang="pt-BR" sz="2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PLC </a:t>
            </a:r>
            <a:r>
              <a:rPr lang="pt-BR" sz="22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199/93 – Aprovado em 1994 e vetado em 1995</a:t>
            </a:r>
            <a:endParaRPr lang="pt-BR" sz="2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95536" y="-27380"/>
            <a:ext cx="8568952" cy="584757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defTabSz="914210"/>
            <a:r>
              <a:rPr lang="pt-BR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POLÍTICA DE SANEAMENTO </a:t>
            </a:r>
            <a:r>
              <a:rPr lang="pt-BR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BÁSICO NO BRASIL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345" y="1559768"/>
            <a:ext cx="573087" cy="50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555776" y="2062009"/>
            <a:ext cx="360040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RETROCESSO (2016-2018</a:t>
            </a:r>
            <a:r>
              <a:rPr lang="pt-BR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)</a:t>
            </a:r>
            <a:endParaRPr lang="pt-BR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9" name="Chave esquerda 8"/>
          <p:cNvSpPr/>
          <p:nvPr/>
        </p:nvSpPr>
        <p:spPr>
          <a:xfrm>
            <a:off x="755576" y="5661248"/>
            <a:ext cx="295907" cy="115212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213448"/>
            <a:ext cx="303783" cy="30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475656" y="5127575"/>
            <a:ext cx="4632422" cy="46166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pt-BR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</a:t>
            </a:r>
            <a:r>
              <a:rPr lang="pt-BR" sz="2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Extinção do </a:t>
            </a:r>
            <a:r>
              <a:rPr lang="pt-BR" sz="22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Planasa</a:t>
            </a:r>
            <a:r>
              <a:rPr lang="pt-BR" sz="2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e do BNH (1986)</a:t>
            </a:r>
            <a:endParaRPr lang="pt-BR" sz="2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48" y="4133328"/>
            <a:ext cx="303783" cy="30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08376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501008"/>
            <a:ext cx="360040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043608" y="5661248"/>
            <a:ext cx="7723252" cy="110799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PLANO NACIONAL DE SANEAMENTO (PLANASA) 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(1969/1971)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Criação das CIAS 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Estaduais  (ANOS 70) 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Criação BNH - SFS 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– FGTS  (Década de 70)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172599"/>
            <a:ext cx="331112" cy="20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2051720" y="4653136"/>
            <a:ext cx="4592741" cy="43088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Constituição Federal de 1988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347864" y="3501008"/>
            <a:ext cx="3528392" cy="43088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VAZIO INSTITUCIONAL 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788023" y="2780928"/>
            <a:ext cx="3099321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AVANÇOS (2003/2015)</a:t>
            </a:r>
            <a:endParaRPr lang="pt-BR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08920"/>
            <a:ext cx="584448" cy="504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6381398" y="1557953"/>
            <a:ext cx="143096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DESAFIOS</a:t>
            </a:r>
            <a:endParaRPr lang="pt-B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158586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0" grpId="0" animBg="1"/>
      <p:bldP spid="8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79572" y="764704"/>
            <a:ext cx="8779857" cy="1384995"/>
          </a:xfrm>
          <a:prstGeom prst="rect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Segundo os estudos elaborados, em 2015 e 2016 pelo Instituto Transnacional - TNI (www.tni.org/es), </a:t>
            </a:r>
            <a:r>
              <a:rPr lang="pt-BR" sz="2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sediada </a:t>
            </a:r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na Holanda e  pela PSIRU - Unidade de Pesquisa da PSI – </a:t>
            </a:r>
            <a:r>
              <a:rPr lang="pt-BR" sz="21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Public</a:t>
            </a:r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 Services </a:t>
            </a:r>
            <a:r>
              <a:rPr lang="pt-BR" sz="21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International</a:t>
            </a:r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 (www.psiru.org), o planeta vive uma onda de reestatização do setor de água e saneamento</a:t>
            </a:r>
            <a:r>
              <a:rPr lang="pt-BR" sz="2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;</a:t>
            </a:r>
            <a:endParaRPr lang="pt-BR" sz="21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ヒラギノ角ゴ ProN W3"/>
              <a:cs typeface="ヒラギノ角ゴ ProN W3"/>
            </a:endParaRP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116633"/>
            <a:ext cx="8779857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Conclusões e consequências</a:t>
            </a:r>
            <a:endParaRPr lang="pt-BR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72" y="2348880"/>
            <a:ext cx="8779857" cy="17081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Ao propor privatizar serviços e as empresas estaduais de saneamento básico, o Brasil está na contramão da história devido a tendência mundial  de reestatização dos serviços de água e saneamento que foram privatizados nos anos 90 -  </a:t>
            </a:r>
            <a:r>
              <a:rPr lang="pt-BR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(835 municípios em 47 países </a:t>
            </a:r>
            <a:r>
              <a:rPr lang="pt-BR" sz="21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reestatizaram</a:t>
            </a:r>
            <a:r>
              <a:rPr lang="pt-BR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os seus serviços de água e esgoto pelo não cumprimento de contratos</a:t>
            </a:r>
            <a:r>
              <a:rPr lang="pt-BR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);</a:t>
            </a:r>
            <a:endParaRPr lang="pt-BR" sz="2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9573" y="4221088"/>
            <a:ext cx="8779856" cy="10618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Os estudos apontam para incompatibilidades entre o papel social de uma empresa pública </a:t>
            </a:r>
            <a:r>
              <a:rPr lang="pt-BR" sz="2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que presta um serviço essencial com </a:t>
            </a:r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as necessidades de um grupo privado</a:t>
            </a:r>
            <a:r>
              <a:rPr lang="pt-BR" sz="2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1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73" y="5445224"/>
            <a:ext cx="8779794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 setor privado não vai resolver o problema de quem não tem acesso aos serviços de saneamento básico, porque querem apenas os municípios maiores e mais rentáveis, deixando os menores e deficitários nas mãos do Estado</a:t>
            </a:r>
            <a:r>
              <a:rPr lang="pt-BR" sz="2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1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712641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" grpId="0" animBg="1"/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-22730"/>
            <a:ext cx="8779857" cy="1549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Serviços privatizados que foram </a:t>
            </a:r>
            <a:r>
              <a:rPr lang="pt-BR" sz="4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reestatizados</a:t>
            </a:r>
            <a:endParaRPr lang="pt-BR" sz="4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Fonte</a:t>
            </a:r>
            <a:r>
              <a:rPr lang="pt-BR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: https://www.tni.org/files/publication-downloads/rps_es_briefing_web.pdf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27174"/>
            <a:ext cx="9036496" cy="533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09122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-22730"/>
            <a:ext cx="8779857" cy="190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Tribunal de Contas Europeu Analisou as PPP implantadas na Europa</a:t>
            </a:r>
            <a:endParaRPr lang="pt-BR" sz="1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1886272"/>
            <a:ext cx="5254625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82290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51520" y="565810"/>
            <a:ext cx="8640960" cy="661720"/>
          </a:xfrm>
          <a:prstGeom prst="rect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Arquivar a MP 844 e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implementar </a:t>
            </a:r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a Lei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11.445/2007 – Qualquer mudança deve ser feita por meio de PL, com discussão ampla com toda a sociedade;</a:t>
            </a:r>
            <a:endParaRPr lang="pt-B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ヒラギノ角ゴ ProN W3"/>
              <a:cs typeface="ヒラギノ角ゴ ProN W3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27B8A93-0280-4AC1-9EFF-7E3496C8AF37}"/>
              </a:ext>
            </a:extLst>
          </p:cNvPr>
          <p:cNvSpPr txBox="1"/>
          <p:nvPr/>
        </p:nvSpPr>
        <p:spPr>
          <a:xfrm>
            <a:off x="1979712" y="-27350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Desafios e propostas</a:t>
            </a:r>
            <a:endParaRPr lang="pt-BR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51520" y="1340768"/>
            <a:ext cx="8640960" cy="94641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Garantir o acesso a todos à água de qualidade e aos serviços públicos de saneamento básico DE FORMA UNIVERSAL E INTEGRAL, com transparência nas ações e submetido ao controle social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;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1520" y="2420888"/>
            <a:ext cx="8640960" cy="6617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Consagrar na Constituição: Água e o Saneamento Básico como Direito Social, Humano e Essencial, conforme Resolução da ONU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1520" y="3212976"/>
            <a:ext cx="8640960" cy="6617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 Saneamento </a:t>
            </a:r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Básico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deve ser </a:t>
            </a:r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prioridade de Estado - Garantir recursos perenes e permanentes para o setor, conforme previsto no PLANSAB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520" y="4077072"/>
            <a:ext cx="8640960" cy="6617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Instituir o Programa Nacional de revitalização e fortalecimento das empresas e autarquias públicas, dentro das ações estruturantes previstas no PLANSAB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r>
              <a:rPr lang="pt-BR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51520" y="4869160"/>
            <a:ext cx="8640960" cy="6617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18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Instituir o Fundo Nacional de Universalização para o Saneamento Básico e subsídios para a população de baixa renda</a:t>
            </a:r>
            <a:r>
              <a:rPr lang="pt-BR" sz="185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r>
              <a:rPr lang="pt-BR" sz="1850" dirty="0">
                <a:solidFill>
                  <a:prstClr val="black"/>
                </a:solidFill>
              </a:rPr>
              <a:t>	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51520" y="5661248"/>
            <a:ext cx="864096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Criar as condições técnicas e financeiras para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permitir que os municípios elaborem os seus planos </a:t>
            </a:r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 saneamento básico;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51520" y="6453336"/>
            <a:ext cx="864096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Desonerar o setor de saneamento básico do PIS/</a:t>
            </a:r>
            <a:r>
              <a:rPr lang="pt-B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Cofins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55481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611560" y="188640"/>
            <a:ext cx="8347812" cy="6063198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Obrigado!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44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Abelardo </a:t>
            </a:r>
            <a:r>
              <a:rPr lang="pt-BR" sz="4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de Oliveira </a:t>
            </a:r>
            <a:r>
              <a:rPr lang="pt-BR" sz="44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Filho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endParaRPr lang="pt-BR" sz="4400" b="1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ヒラギノ角ゴ ProN W3"/>
              <a:cs typeface="ヒラギノ角ゴ ProN W3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2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Engenheiro da Embasa</a:t>
            </a:r>
            <a:r>
              <a:rPr lang="pt-BR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, com 42 anos de experiência na área de saneamento ambiental, </a:t>
            </a:r>
            <a:r>
              <a:rPr lang="pt-BR" sz="20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Conselheiro</a:t>
            </a:r>
            <a:r>
              <a:rPr lang="pt-BR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 do Conselho de Administração da Embasa, eleito pelos </a:t>
            </a:r>
            <a:r>
              <a:rPr lang="pt-BR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empregados, </a:t>
            </a:r>
            <a:r>
              <a:rPr lang="pt-BR" sz="2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Professor</a:t>
            </a:r>
            <a:r>
              <a:rPr lang="pt-BR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 do Curso de Pós-graduação em Direito Administrativo Municipal da </a:t>
            </a:r>
            <a:r>
              <a:rPr lang="pt-BR" sz="2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UCSal</a:t>
            </a:r>
            <a:r>
              <a:rPr lang="pt-BR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, </a:t>
            </a:r>
            <a:r>
              <a:rPr lang="pt-BR" sz="2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ex-Secretário Nacional </a:t>
            </a:r>
            <a:r>
              <a:rPr lang="pt-BR" sz="20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de Saneamento Ambiental do Ministério das Cidades</a:t>
            </a:r>
            <a:r>
              <a:rPr lang="pt-BR" sz="2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 e Ex-Presidente </a:t>
            </a:r>
            <a:r>
              <a:rPr lang="pt-BR" sz="20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da Embasa</a:t>
            </a:r>
            <a:r>
              <a:rPr lang="pt-BR" sz="20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.</a:t>
            </a:r>
            <a:r>
              <a:rPr lang="pt-B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endParaRPr lang="pt-BR" sz="2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ヒラギノ角ゴ ProN W3"/>
              <a:cs typeface="ヒラギノ角ゴ ProN W3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20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Email</a:t>
            </a:r>
            <a:r>
              <a:rPr lang="pt-BR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: </a:t>
            </a:r>
            <a:r>
              <a:rPr lang="pt-BR" sz="2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  <a:hlinkClick r:id="rId2"/>
              </a:rPr>
              <a:t>abelardooliveira@uol.com.br</a:t>
            </a:r>
            <a:endParaRPr lang="pt-BR" sz="20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ヒラギノ角ゴ ProN W3"/>
              <a:cs typeface="ヒラギノ角ゴ ProN W3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  <a:hlinkClick r:id="rId3"/>
              </a:rPr>
              <a:t>a</a:t>
            </a:r>
            <a:r>
              <a:rPr lang="pt-BR" sz="2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  <a:hlinkClick r:id="rId3"/>
              </a:rPr>
              <a:t>belardo.oliveira@embasa.ba.gov.br</a:t>
            </a:r>
            <a:endParaRPr lang="pt-BR" sz="20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ヒラギノ角ゴ ProN W3"/>
              <a:cs typeface="ヒラギノ角ゴ ProN W3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endParaRPr lang="pt-BR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ヒラギノ角ゴ ProN W3"/>
              <a:cs typeface="ヒラギノ角ゴ ProN W3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endParaRPr lang="pt-BR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ヒラギノ角ゴ ProN W3"/>
              <a:cs typeface="ヒラギノ角ゴ ProN W3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Telefone: 71 99981-3833</a:t>
            </a:r>
            <a:endParaRPr lang="pt-BR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ヒラギノ角ゴ ProN W3"/>
              <a:cs typeface="ヒラギノ角ゴ ProN W3"/>
            </a:endParaRPr>
          </a:p>
        </p:txBody>
      </p:sp>
    </p:spTree>
    <p:extLst>
      <p:ext uri="{BB962C8B-B14F-4D97-AF65-F5344CB8AC3E}">
        <p14:creationId xmlns:p14="http://schemas.microsoft.com/office/powerpoint/2010/main" val="423316661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79572" y="692696"/>
            <a:ext cx="8779857" cy="1107996"/>
          </a:xfrm>
          <a:prstGeom prst="rect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A criação da Secretaria Nacional de Saneamento Ambiental do Ministério das Cidades - órgão coordenador da Política Nacional de Saneamento Básico;</a:t>
            </a: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-99392"/>
            <a:ext cx="8779857" cy="6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AVANÇOS (2003-2015)</a:t>
            </a:r>
            <a:endParaRPr lang="pt-BR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71" y="1970256"/>
            <a:ext cx="8779857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Institucionalização da Câmara Técnica de Saneamento do Conselho das Cidades e a realização de Conferências Nacionais das Cidades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9572" y="2947591"/>
            <a:ext cx="8779856" cy="110799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retomada do financiamento, a seleção pública de projetos, a 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integração e racionalização </a:t>
            </a:r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das ações de saneamento 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básico e estudos sobre a necessidade de investimentos para a universalização;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9572" y="4294257"/>
            <a:ext cx="8779856" cy="43088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Instituição do PLANSAB definindo objetivos, metas e 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programas;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72" y="4941168"/>
            <a:ext cx="8779856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implantação do PROGRAMA DE ACELERAÇÃO DO CRESCIMENTO (PAC) e do PROGRAMA ÁGUA PARA TODOS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9572" y="5877272"/>
            <a:ext cx="8779857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instituição do Marco Legal do Saneamento Básico </a:t>
            </a:r>
            <a:r>
              <a:rPr lang="pt-BR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após ampla discussão com as entidades do setor e da sociedade civil;</a:t>
            </a:r>
            <a:endParaRPr lang="pt-BR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861035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="" xmlns:a16="http://schemas.microsoft.com/office/drawing/2014/main" id="{5113A830-433C-4A2B-B19B-E6423987F2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456019"/>
              </p:ext>
            </p:extLst>
          </p:nvPr>
        </p:nvGraphicFramePr>
        <p:xfrm>
          <a:off x="395536" y="332659"/>
          <a:ext cx="8424936" cy="5056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A4422B13-DCE9-4CEA-8201-DAC53B784FC6}"/>
              </a:ext>
            </a:extLst>
          </p:cNvPr>
          <p:cNvSpPr txBox="1"/>
          <p:nvPr/>
        </p:nvSpPr>
        <p:spPr>
          <a:xfrm>
            <a:off x="6576341" y="5085184"/>
            <a:ext cx="2532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Fonte: SNSA/</a:t>
            </a:r>
            <a:r>
              <a:rPr lang="pt-BR" b="1" dirty="0" err="1">
                <a:solidFill>
                  <a:srgbClr val="C00000"/>
                </a:solidFill>
              </a:rPr>
              <a:t>MCidades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D70E8006-CA03-45D7-9704-26A870C90226}"/>
              </a:ext>
            </a:extLst>
          </p:cNvPr>
          <p:cNvSpPr txBox="1"/>
          <p:nvPr/>
        </p:nvSpPr>
        <p:spPr>
          <a:xfrm>
            <a:off x="179512" y="5373249"/>
            <a:ext cx="885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Comentários: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percentual do executado em relação ao contratado é 53,6%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percentual de Execução do PAC 1 é de 75,3%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total de recursos 84% é </a:t>
            </a:r>
            <a:r>
              <a:rPr lang="pt-BR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MCidades</a:t>
            </a: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(FGTS, FAT, OGU) e 16% da Funasa (OGU)</a:t>
            </a:r>
          </a:p>
        </p:txBody>
      </p:sp>
    </p:spTree>
    <p:extLst>
      <p:ext uri="{BB962C8B-B14F-4D97-AF65-F5344CB8AC3E}">
        <p14:creationId xmlns:p14="http://schemas.microsoft.com/office/powerpoint/2010/main" val="165524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3528" y="836712"/>
            <a:ext cx="8568952" cy="461665"/>
          </a:xfrm>
          <a:prstGeom prst="rect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Lei 8.987, de 13/02/1995 -  </a:t>
            </a:r>
            <a:r>
              <a:rPr lang="pt-BR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L</a:t>
            </a:r>
            <a:r>
              <a:rPr lang="pt-B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ヒラギノ角ゴ ProN W3"/>
                <a:cs typeface="ヒラギノ角ゴ ProN W3"/>
              </a:rPr>
              <a:t>ei de Concessões;</a:t>
            </a:r>
            <a:endParaRPr lang="pt-BR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ヒラギノ角ゴ ProN W3"/>
              <a:cs typeface="ヒラギノ角ゴ ProN W3"/>
            </a:endParaRP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-27384"/>
            <a:ext cx="8779857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MARCO LEGAL DO SANEAMENTO BÁSICO</a:t>
            </a:r>
            <a:endParaRPr lang="pt-BR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3528" y="1628800"/>
            <a:ext cx="8568952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Lei 11.079, de 30/12/2004 – </a:t>
            </a:r>
            <a:r>
              <a:rPr lang="pt-B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Lei das Parcerias Público-privadas - PPP;</a:t>
            </a:r>
            <a:endParaRPr lang="pt-BR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2780928"/>
            <a:ext cx="8568952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Lei 11.107, de 06.04.2005 – </a:t>
            </a:r>
            <a:r>
              <a:rPr lang="pt-B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Lei de Consórcios </a:t>
            </a:r>
            <a:r>
              <a:rPr lang="pt-BR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Públicos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Convênios de Cooperação e Gestão Associada</a:t>
            </a:r>
            <a:r>
              <a:rPr lang="pt-B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3861048"/>
            <a:ext cx="8568952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Lei 11.445, de 05.01.2007 – </a:t>
            </a:r>
            <a:r>
              <a:rPr lang="pt-BR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Lei Nacional de Saneamento Básico 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(LNSB) e Lei 12.305, de 02/08/2010 – </a:t>
            </a:r>
            <a:r>
              <a:rPr lang="pt-B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Política Nacional de resíduos Sólidos (PNRS);</a:t>
            </a:r>
            <a:endParaRPr lang="pt-B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3528" y="5301208"/>
            <a:ext cx="8568952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Decisões do STF sobre </a:t>
            </a:r>
            <a:r>
              <a:rPr lang="pt-BR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 regime jurídico-institucional</a:t>
            </a:r>
            <a:r>
              <a:rPr lang="pt-B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das regiões metropolitanas (ADI 1842-RJ e 2077-BA) – 2013</a:t>
            </a:r>
            <a:r>
              <a:rPr lang="pt-B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3528" y="6309320"/>
            <a:ext cx="856895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Lei 13.089, de 12/01/2015 - </a:t>
            </a:r>
            <a:r>
              <a:rPr lang="pt-BR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Estatuto da Metrópole;</a:t>
            </a:r>
          </a:p>
        </p:txBody>
      </p:sp>
    </p:spTree>
    <p:extLst>
      <p:ext uri="{BB962C8B-B14F-4D97-AF65-F5344CB8AC3E}">
        <p14:creationId xmlns:p14="http://schemas.microsoft.com/office/powerpoint/2010/main" val="247476696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3528" y="764704"/>
            <a:ext cx="8568952" cy="861774"/>
          </a:xfrm>
          <a:prstGeom prst="rect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Resgata o Programa Nacional de Desestatização do Governo </a:t>
            </a:r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ヒラギノ角ゴ ProN W3"/>
                <a:cs typeface="ヒラギノ角ゴ ProN W3"/>
              </a:rPr>
              <a:t>FHC, dentro do PPI – Programa de Parcerias de Investimentos; </a:t>
            </a: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-27384"/>
            <a:ext cx="8779857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RETROCESSO – 2016/2018</a:t>
            </a:r>
            <a:endParaRPr lang="pt-BR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3528" y="1916832"/>
            <a:ext cx="8568952" cy="86177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Cria o Fundo de Apoio à Estruturação de Parcerias </a:t>
            </a:r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público-privadas;</a:t>
            </a:r>
            <a:endParaRPr lang="pt-BR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3068960"/>
            <a:ext cx="8568952" cy="86177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Cria o Programa de desestatização </a:t>
            </a:r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das empresas estaduais </a:t>
            </a:r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de saneamento básico</a:t>
            </a:r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4221088"/>
            <a:ext cx="8568952" cy="86177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Tentativa de privatização da CEDAE e outras empresas de água e esgoto do País</a:t>
            </a:r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3528" y="5301208"/>
            <a:ext cx="8568952" cy="4770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Reduz recursos para o setor de saneamento básico</a:t>
            </a:r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;</a:t>
            </a:r>
            <a:endParaRPr lang="pt-BR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3528" y="5910371"/>
            <a:ext cx="8568952" cy="86177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Edita a Medida Provisória n° 844, de 06.07.2018 visando atender a interesses </a:t>
            </a:r>
            <a:r>
              <a:rPr lang="pt-BR" sz="2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privados;</a:t>
            </a:r>
            <a:endParaRPr lang="pt-BR" sz="2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376334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116632"/>
            <a:ext cx="8779857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Gov. </a:t>
            </a:r>
            <a:r>
              <a:rPr lang="pt-BR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Federal </a:t>
            </a:r>
            <a:r>
              <a:rPr lang="pt-BR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reduz recursos para o saneamento básico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259632" y="1220593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LEI ORÇAMENTÁRIA ANUAL (LOA) Ministério das Cidades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987477"/>
              </p:ext>
            </p:extLst>
          </p:nvPr>
        </p:nvGraphicFramePr>
        <p:xfrm>
          <a:off x="827584" y="2564914"/>
          <a:ext cx="7920880" cy="3492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2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952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952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63000">
                <a:tc>
                  <a:txBody>
                    <a:bodyPr/>
                    <a:lstStyle/>
                    <a:p>
                      <a:endParaRPr lang="pt-BR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r>
                        <a:rPr lang="pt-BR" sz="3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LOA</a:t>
                      </a:r>
                      <a:r>
                        <a:rPr lang="pt-BR" sz="32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2017</a:t>
                      </a:r>
                      <a:endParaRPr lang="pt-BR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2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Programa 2068 – Saneamento básico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VALOR (R$)</a:t>
                      </a:r>
                    </a:p>
                    <a:p>
                      <a:r>
                        <a:rPr lang="pt-BR" sz="3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895.826.993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29986">
                <a:tc>
                  <a:txBody>
                    <a:bodyPr/>
                    <a:lstStyle/>
                    <a:p>
                      <a:endPara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  <a:p>
                      <a:r>
                        <a:rPr lang="pt-BR" sz="3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LOA</a:t>
                      </a:r>
                      <a:r>
                        <a:rPr lang="pt-BR" sz="32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2018</a:t>
                      </a:r>
                      <a:endPara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Programa</a:t>
                      </a:r>
                      <a:r>
                        <a:rPr lang="pt-BR" sz="32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2068 – Saneamento Básico</a:t>
                      </a:r>
                      <a:endParaRPr lang="pt-BR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VALOR (R$)</a:t>
                      </a:r>
                    </a:p>
                    <a:p>
                      <a:r>
                        <a:rPr lang="pt-BR" sz="3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656.465.003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80FB1F3-D6F4-451A-B589-912B2BC061DA}"/>
              </a:ext>
            </a:extLst>
          </p:cNvPr>
          <p:cNvSpPr txBox="1"/>
          <p:nvPr/>
        </p:nvSpPr>
        <p:spPr>
          <a:xfrm>
            <a:off x="827584" y="620194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  <a:latin typeface="Calibri"/>
              </a:rPr>
              <a:t>Menor Orçamento do Saneamento Básico desde a criação da SNSA/Ministério das Cidades.</a:t>
            </a:r>
          </a:p>
        </p:txBody>
      </p:sp>
    </p:spTree>
    <p:extLst>
      <p:ext uri="{BB962C8B-B14F-4D97-AF65-F5344CB8AC3E}">
        <p14:creationId xmlns:p14="http://schemas.microsoft.com/office/powerpoint/2010/main" val="79193318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85051" y="30"/>
            <a:ext cx="865014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pt-BR" sz="4300" b="1" i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54" y="1124747"/>
            <a:ext cx="365025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635896" y="1196752"/>
            <a:ext cx="519930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MP N</a:t>
            </a:r>
            <a:r>
              <a:rPr lang="pt-BR" sz="3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° 844, DE </a:t>
            </a:r>
            <a:r>
              <a:rPr lang="pt-BR" sz="3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06.07.2018</a:t>
            </a:r>
          </a:p>
          <a:p>
            <a:pPr algn="ctr"/>
            <a:r>
              <a:rPr lang="pt-BR" sz="2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“Atualiza o marco legal do saneamento básico e altera a Lei nº 9.984, de 17 de julho de 2000, para atribuir à Agência Nacional de Águas competência para editar normas de referência nacionais sobre o serviço de saneamento... e a Lei nº 11.445, de 5 de janeiro de 2007, para aprimorar as condições estruturais do saneamento básico no País</a:t>
            </a:r>
            <a:r>
              <a:rPr lang="pt-BR" sz="2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”</a:t>
            </a:r>
            <a:endParaRPr lang="pt-BR" sz="2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/>
            <a:endParaRPr lang="pt-BR" sz="2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120530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79572" y="548680"/>
            <a:ext cx="8779857" cy="6186309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628650" indent="-62865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1650" b="1" u="sng" dirty="0" smtClean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POR </a:t>
            </a:r>
            <a:r>
              <a:rPr lang="pt-BR" sz="1650" b="1" u="sng" dirty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QUE a edição de uma </a:t>
            </a:r>
            <a:r>
              <a:rPr lang="pt-BR" sz="1650" b="1" u="sng" dirty="0" smtClean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Medida Provisória</a:t>
            </a:r>
            <a:r>
              <a:rPr lang="pt-BR" sz="1650" b="1" u="sng" dirty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? Qual a relevância? Onde está a URGÊNCIA  que justifique ou legitime a adoção desta MP?</a:t>
            </a:r>
          </a:p>
          <a:p>
            <a:pPr marL="628650" indent="-62865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361950" algn="l"/>
                <a:tab pos="2805113" algn="ctr"/>
                <a:tab pos="5611813" algn="r"/>
              </a:tabLst>
              <a:defRPr/>
            </a:pPr>
            <a:endParaRPr lang="pt-BR" sz="1650" b="1" u="sng" dirty="0">
              <a:solidFill>
                <a:srgbClr val="002060"/>
              </a:solidFill>
              <a:latin typeface="Arial" pitchFamily="34" charset="0"/>
              <a:ea typeface="ヒラギノ角ゴ ProN W3"/>
              <a:cs typeface="ヒラギノ角ゴ ProN W3"/>
            </a:endParaRPr>
          </a:p>
          <a:p>
            <a:pPr marL="628650" indent="-62865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1650" b="1" u="sng" dirty="0" smtClean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A </a:t>
            </a:r>
            <a:r>
              <a:rPr lang="pt-BR" sz="1650" b="1" u="sng" dirty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Constituição Federal </a:t>
            </a:r>
            <a:r>
              <a:rPr lang="pt-BR" sz="1650" b="1" u="sng" dirty="0" smtClean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estabelece </a:t>
            </a:r>
            <a:r>
              <a:rPr lang="pt-BR" sz="1650" b="1" u="sng" dirty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no seu Art. 62, caput que a </a:t>
            </a:r>
            <a:r>
              <a:rPr lang="pt-BR" sz="1650" b="1" u="sng" dirty="0" smtClean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MP </a:t>
            </a:r>
            <a:r>
              <a:rPr lang="pt-BR" sz="1650" b="1" u="sng" dirty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somente pode ser adotada nos casos de relevância e urgência </a:t>
            </a:r>
            <a:r>
              <a:rPr lang="pt-BR" sz="1650" b="1" dirty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que precisam ser necessariamente </a:t>
            </a:r>
            <a:r>
              <a:rPr lang="pt-BR" sz="1650" b="1" dirty="0" smtClean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justificada; </a:t>
            </a:r>
            <a:endParaRPr lang="pt-BR" sz="1650" b="1" dirty="0">
              <a:solidFill>
                <a:srgbClr val="002060"/>
              </a:solidFill>
              <a:latin typeface="Arial" pitchFamily="34" charset="0"/>
              <a:ea typeface="ヒラギノ角ゴ ProN W3"/>
              <a:cs typeface="ヒラギノ角ゴ ProN W3"/>
            </a:endParaRPr>
          </a:p>
          <a:p>
            <a:pPr marL="628650" indent="-62865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361950" algn="l"/>
                <a:tab pos="2805113" algn="ctr"/>
                <a:tab pos="5611813" algn="r"/>
              </a:tabLst>
              <a:defRPr/>
            </a:pPr>
            <a:endParaRPr lang="pt-BR" sz="1650" b="1" u="sng" dirty="0">
              <a:solidFill>
                <a:srgbClr val="002060"/>
              </a:solidFill>
              <a:latin typeface="Arial" pitchFamily="34" charset="0"/>
              <a:ea typeface="ヒラギノ角ゴ ProN W3"/>
              <a:cs typeface="ヒラギノ角ゴ ProN W3"/>
            </a:endParaRPr>
          </a:p>
          <a:p>
            <a:pPr marL="628650" indent="-62865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1650" b="1" u="sng" dirty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A </a:t>
            </a:r>
            <a:r>
              <a:rPr lang="pt-BR" sz="1650" b="1" u="sng" dirty="0" smtClean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MP </a:t>
            </a:r>
            <a:r>
              <a:rPr lang="pt-BR" sz="1650" b="1" u="sng" dirty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é um ato normativo excepcional que deve ser editado em situações limitadas</a:t>
            </a:r>
            <a:r>
              <a:rPr lang="pt-BR" sz="1650" b="1" dirty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, pois, seu uso abusivo </a:t>
            </a:r>
            <a:r>
              <a:rPr lang="pt-BR" sz="1650" b="1" dirty="0" smtClean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representa </a:t>
            </a:r>
            <a:r>
              <a:rPr lang="pt-BR" sz="1650" b="1" dirty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uma verdadeira violação a esse princípio </a:t>
            </a:r>
            <a:r>
              <a:rPr lang="pt-BR" sz="1650" b="1" dirty="0" smtClean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constitucional e ameaça </a:t>
            </a:r>
            <a:r>
              <a:rPr lang="pt-BR" sz="1650" b="1" dirty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a própria ordem democrática, ao colocar em risco o Princípio da Separação dos </a:t>
            </a:r>
            <a:r>
              <a:rPr lang="pt-BR" sz="1650" b="1" dirty="0" smtClean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Poderes;</a:t>
            </a:r>
          </a:p>
          <a:p>
            <a:pPr marL="628650" indent="-62865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361950" algn="l"/>
                <a:tab pos="2805113" algn="ctr"/>
                <a:tab pos="5611813" algn="r"/>
              </a:tabLst>
              <a:defRPr/>
            </a:pPr>
            <a:endParaRPr lang="pt-BR" sz="1650" b="1" dirty="0">
              <a:solidFill>
                <a:srgbClr val="002060"/>
              </a:solidFill>
              <a:latin typeface="Arial" pitchFamily="34" charset="0"/>
              <a:ea typeface="ヒラギノ角ゴ ProN W3"/>
              <a:cs typeface="ヒラギノ角ゴ ProN W3"/>
            </a:endParaRPr>
          </a:p>
          <a:p>
            <a:pPr marL="628650" indent="-62865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1650" b="1" u="sng" dirty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 </a:t>
            </a:r>
            <a:r>
              <a:rPr lang="pt-BR" sz="1650" b="1" u="sng" dirty="0" smtClean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O </a:t>
            </a:r>
            <a:r>
              <a:rPr lang="pt-BR" sz="1650" b="1" u="sng" dirty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próprio Governo Federal se contradiz na necessidade de urgência </a:t>
            </a:r>
            <a:r>
              <a:rPr lang="pt-BR" sz="1650" b="1" dirty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ao propor que o Art. 10-A – um dos principais artigos para atender aos seus objetivos de facilitar a privatização - só vigorará 3 anos após a sua publicação;</a:t>
            </a:r>
          </a:p>
          <a:p>
            <a:pPr marL="628650" indent="-62865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361950" algn="l"/>
                <a:tab pos="2805113" algn="ctr"/>
                <a:tab pos="5611813" algn="r"/>
              </a:tabLst>
              <a:defRPr/>
            </a:pPr>
            <a:endParaRPr lang="pt-BR" sz="1650" b="1" dirty="0">
              <a:solidFill>
                <a:srgbClr val="002060"/>
              </a:solidFill>
              <a:latin typeface="Arial" pitchFamily="34" charset="0"/>
              <a:ea typeface="ヒラギノ角ゴ ProN W3"/>
              <a:cs typeface="ヒラギノ角ゴ ProN W3"/>
            </a:endParaRPr>
          </a:p>
          <a:p>
            <a:pPr marL="628650" indent="-62865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1650" b="1" u="sng" dirty="0" smtClean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A </a:t>
            </a:r>
            <a:r>
              <a:rPr lang="pt-BR" sz="1650" b="1" u="sng" dirty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Liderança do PT na Câmara dos Deputados encaminhou requerimento ao Presidente do Congresso Nacional solicitando a devolução da </a:t>
            </a:r>
            <a:r>
              <a:rPr lang="pt-BR" sz="1650" b="1" u="sng" dirty="0" smtClean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MP </a:t>
            </a:r>
            <a:r>
              <a:rPr lang="pt-BR" sz="1650" b="1" u="sng" dirty="0">
                <a:solidFill>
                  <a:srgbClr val="C00000"/>
                </a:solidFill>
                <a:latin typeface="Arial" pitchFamily="34" charset="0"/>
                <a:ea typeface="ヒラギノ角ゴ ProN W3"/>
                <a:cs typeface="ヒラギノ角ゴ ProN W3"/>
              </a:rPr>
              <a:t>a Presidência da República,</a:t>
            </a:r>
            <a:r>
              <a:rPr lang="pt-BR" sz="1650" b="1" dirty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  tendo em vista que </a:t>
            </a:r>
            <a:r>
              <a:rPr lang="pt-BR" sz="1650" b="1" dirty="0" smtClean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a sua edição não demonstrou </a:t>
            </a:r>
            <a:r>
              <a:rPr lang="pt-BR" sz="1650" b="1" dirty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a urgência </a:t>
            </a:r>
            <a:r>
              <a:rPr lang="pt-BR" sz="1650" b="1" dirty="0" smtClean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e </a:t>
            </a:r>
            <a:r>
              <a:rPr lang="pt-BR" sz="1650" b="1" dirty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relevância previstas no texto da </a:t>
            </a:r>
            <a:r>
              <a:rPr lang="pt-BR" sz="1650" b="1" dirty="0" smtClean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Constituição Federal;</a:t>
            </a:r>
          </a:p>
          <a:p>
            <a:pPr marL="628650" indent="-62865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361950" algn="l"/>
                <a:tab pos="2805113" algn="ctr"/>
                <a:tab pos="5611813" algn="r"/>
              </a:tabLst>
              <a:defRPr/>
            </a:pPr>
            <a:endParaRPr lang="pt-BR" sz="1650" b="1" dirty="0">
              <a:solidFill>
                <a:srgbClr val="002060"/>
              </a:solidFill>
              <a:latin typeface="Arial" pitchFamily="34" charset="0"/>
              <a:ea typeface="ヒラギノ角ゴ ProN W3"/>
              <a:cs typeface="ヒラギノ角ゴ ProN W3"/>
            </a:endParaRPr>
          </a:p>
          <a:p>
            <a:pPr marL="628650" indent="-628650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361950" algn="l"/>
                <a:tab pos="2805113" algn="ctr"/>
                <a:tab pos="5611813" algn="r"/>
              </a:tabLst>
              <a:defRPr/>
            </a:pPr>
            <a:r>
              <a:rPr lang="pt-BR" sz="1650" b="1" dirty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As maiores entidades do setor de </a:t>
            </a:r>
            <a:r>
              <a:rPr lang="pt-BR" sz="1650" b="1" dirty="0" smtClean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saneamento, no último dia 09.08 estiveram em audiência com </a:t>
            </a:r>
            <a:r>
              <a:rPr lang="pt-BR" sz="1650" b="1" dirty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o Presidente do Congresso </a:t>
            </a:r>
            <a:r>
              <a:rPr lang="pt-BR" sz="1650" b="1" dirty="0" smtClean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Nacional </a:t>
            </a:r>
            <a:r>
              <a:rPr lang="pt-BR" sz="1650" b="1" dirty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para requerer a </a:t>
            </a:r>
            <a:r>
              <a:rPr lang="pt-BR" sz="1650" b="1" dirty="0" smtClean="0">
                <a:solidFill>
                  <a:srgbClr val="002060"/>
                </a:solidFill>
                <a:latin typeface="Arial" pitchFamily="34" charset="0"/>
                <a:ea typeface="ヒラギノ角ゴ ProN W3"/>
                <a:cs typeface="ヒラギノ角ゴ ProN W3"/>
              </a:rPr>
              <a:t>devolução da MP 844 à Presidência da República; </a:t>
            </a:r>
            <a:endParaRPr lang="pt-BR" sz="1650" b="1" dirty="0">
              <a:solidFill>
                <a:srgbClr val="002060"/>
              </a:solidFill>
              <a:latin typeface="Arial" pitchFamily="34" charset="0"/>
              <a:ea typeface="ヒラギノ角ゴ ProN W3"/>
              <a:cs typeface="ヒラギノ角ゴ ProN W3"/>
            </a:endParaRP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9572" y="44624"/>
            <a:ext cx="8779857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MP </a:t>
            </a:r>
            <a:r>
              <a:rPr lang="pt-BR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N° 844, DE 06.07.2018 </a:t>
            </a:r>
          </a:p>
        </p:txBody>
      </p:sp>
    </p:spTree>
    <p:extLst>
      <p:ext uri="{BB962C8B-B14F-4D97-AF65-F5344CB8AC3E}">
        <p14:creationId xmlns:p14="http://schemas.microsoft.com/office/powerpoint/2010/main" val="349421621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7_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1_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5_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25175</TotalTime>
  <Words>2386</Words>
  <Application>Microsoft Office PowerPoint</Application>
  <PresentationFormat>Apresentação na tela (4:3)</PresentationFormat>
  <Paragraphs>177</Paragraphs>
  <Slides>24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10</vt:i4>
      </vt:variant>
      <vt:variant>
        <vt:lpstr>Títulos de slides</vt:lpstr>
      </vt:variant>
      <vt:variant>
        <vt:i4>24</vt:i4>
      </vt:variant>
    </vt:vector>
  </HeadingPairs>
  <TitlesOfParts>
    <vt:vector size="34" baseType="lpstr">
      <vt:lpstr>Fluxo</vt:lpstr>
      <vt:lpstr>1_Fluxo</vt:lpstr>
      <vt:lpstr>7_Fluxo</vt:lpstr>
      <vt:lpstr>17_Fluxo</vt:lpstr>
      <vt:lpstr>2_Tema do Office</vt:lpstr>
      <vt:lpstr>11_Fluxo</vt:lpstr>
      <vt:lpstr>1_Tema do Office</vt:lpstr>
      <vt:lpstr>5_Fluxo</vt:lpstr>
      <vt:lpstr>15_Fluxo</vt:lpstr>
      <vt:lpstr>2_Fluxo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embasa</dc:creator>
  <cp:lastModifiedBy>embasa</cp:lastModifiedBy>
  <cp:revision>627</cp:revision>
  <cp:lastPrinted>2018-05-07T20:15:34Z</cp:lastPrinted>
  <dcterms:created xsi:type="dcterms:W3CDTF">2016-10-20T12:27:31Z</dcterms:created>
  <dcterms:modified xsi:type="dcterms:W3CDTF">2018-09-03T15:35:16Z</dcterms:modified>
</cp:coreProperties>
</file>