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1"/>
  </p:sldMasterIdLst>
  <p:sldIdLst>
    <p:sldId id="703" r:id="rId2"/>
    <p:sldId id="698" r:id="rId3"/>
    <p:sldId id="699" r:id="rId4"/>
    <p:sldId id="700" r:id="rId5"/>
    <p:sldId id="443" r:id="rId6"/>
    <p:sldId id="440" r:id="rId7"/>
    <p:sldId id="441" r:id="rId8"/>
    <p:sldId id="442" r:id="rId9"/>
    <p:sldId id="676" r:id="rId10"/>
    <p:sldId id="468" r:id="rId11"/>
    <p:sldId id="487" r:id="rId12"/>
    <p:sldId id="691" r:id="rId13"/>
    <p:sldId id="474" r:id="rId14"/>
    <p:sldId id="696" r:id="rId15"/>
    <p:sldId id="475" r:id="rId16"/>
    <p:sldId id="692" r:id="rId17"/>
    <p:sldId id="277" r:id="rId18"/>
    <p:sldId id="313" r:id="rId19"/>
    <p:sldId id="319" r:id="rId20"/>
    <p:sldId id="702" r:id="rId21"/>
    <p:sldId id="289" r:id="rId22"/>
    <p:sldId id="704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1DBECA1-A9DE-8644-80C5-A6B00CE1A526}" v="1" dt="2021-10-18T20:40:18.44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3780"/>
    <p:restoredTop sz="96327"/>
  </p:normalViewPr>
  <p:slideViewPr>
    <p:cSldViewPr snapToGrid="0" snapToObjects="1">
      <p:cViewPr varScale="1">
        <p:scale>
          <a:sx n="78" d="100"/>
          <a:sy n="78" d="100"/>
        </p:scale>
        <p:origin x="184" y="8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8501E23-E534-4A6B-BF8B-6DAB9C16A70E}" type="doc">
      <dgm:prSet loTypeId="urn:microsoft.com/office/officeart/2005/8/layout/venn1" loCatId="relationship" qsTypeId="urn:microsoft.com/office/officeart/2005/8/quickstyle/simple3" qsCatId="simple" csTypeId="urn:microsoft.com/office/officeart/2005/8/colors/accent3_2" csCatId="accent3" phldr="1"/>
      <dgm:spPr/>
    </dgm:pt>
    <dgm:pt modelId="{7EF68BB3-EF49-4BF4-82D1-C1E28909C116}">
      <dgm:prSet phldrT="[Texto]" custT="1"/>
      <dgm:spPr/>
      <dgm:t>
        <a:bodyPr/>
        <a:lstStyle/>
        <a:p>
          <a:pPr algn="ctr"/>
          <a:r>
            <a:rPr lang="pt-BR" sz="900" b="0" dirty="0">
              <a:latin typeface="Arial Narrow" panose="020B0606020202030204" pitchFamily="34" charset="0"/>
            </a:rPr>
            <a:t>práticas turísticas</a:t>
          </a:r>
        </a:p>
        <a:p>
          <a:pPr algn="ctr"/>
          <a:r>
            <a:rPr lang="pt-BR" sz="900" b="0" dirty="0">
              <a:latin typeface="Arial Narrow" panose="020B0606020202030204" pitchFamily="34" charset="0"/>
            </a:rPr>
            <a:t>econômicas</a:t>
          </a:r>
        </a:p>
      </dgm:t>
    </dgm:pt>
    <dgm:pt modelId="{1196AEFC-5FB7-4C90-9FD4-5CF760E53A67}" type="parTrans" cxnId="{30C7D13B-5433-45C7-8959-8A06790CC1A5}">
      <dgm:prSet/>
      <dgm:spPr/>
      <dgm:t>
        <a:bodyPr/>
        <a:lstStyle/>
        <a:p>
          <a:pPr algn="ctr"/>
          <a:endParaRPr lang="pt-BR"/>
        </a:p>
      </dgm:t>
    </dgm:pt>
    <dgm:pt modelId="{3F83D9F4-1AB0-4A1C-9EC9-67C687261185}" type="sibTrans" cxnId="{30C7D13B-5433-45C7-8959-8A06790CC1A5}">
      <dgm:prSet/>
      <dgm:spPr/>
      <dgm:t>
        <a:bodyPr/>
        <a:lstStyle/>
        <a:p>
          <a:pPr algn="ctr"/>
          <a:endParaRPr lang="pt-BR"/>
        </a:p>
      </dgm:t>
    </dgm:pt>
    <dgm:pt modelId="{85E85588-5997-4E6A-8B92-54A60A2F5B51}">
      <dgm:prSet phldrT="[Texto]" custT="1"/>
      <dgm:spPr/>
      <dgm:t>
        <a:bodyPr/>
        <a:lstStyle/>
        <a:p>
          <a:pPr algn="r"/>
          <a:r>
            <a:rPr lang="pt-BR" sz="900" b="0">
              <a:latin typeface="Arial Narrow" panose="020B0606020202030204" pitchFamily="34" charset="0"/>
            </a:rPr>
            <a:t>práticas turísticas</a:t>
          </a:r>
        </a:p>
        <a:p>
          <a:pPr algn="r"/>
          <a:r>
            <a:rPr lang="pt-BR" sz="900" b="0">
              <a:latin typeface="Arial Narrow" panose="020B0606020202030204" pitchFamily="34" charset="0"/>
            </a:rPr>
            <a:t>socioantropológicas</a:t>
          </a:r>
        </a:p>
      </dgm:t>
    </dgm:pt>
    <dgm:pt modelId="{E076E311-EABA-485C-9C51-C60E94926243}" type="parTrans" cxnId="{FCEC5C0E-301D-4EF0-A7AC-7BCFF044DE65}">
      <dgm:prSet/>
      <dgm:spPr/>
      <dgm:t>
        <a:bodyPr/>
        <a:lstStyle/>
        <a:p>
          <a:pPr algn="ctr"/>
          <a:endParaRPr lang="pt-BR"/>
        </a:p>
      </dgm:t>
    </dgm:pt>
    <dgm:pt modelId="{5EC18A52-6514-4882-9579-D686364EE302}" type="sibTrans" cxnId="{FCEC5C0E-301D-4EF0-A7AC-7BCFF044DE65}">
      <dgm:prSet/>
      <dgm:spPr/>
      <dgm:t>
        <a:bodyPr/>
        <a:lstStyle/>
        <a:p>
          <a:pPr algn="ctr"/>
          <a:endParaRPr lang="pt-BR"/>
        </a:p>
      </dgm:t>
    </dgm:pt>
    <dgm:pt modelId="{55127238-5119-4D52-AA74-E8A80B63A567}">
      <dgm:prSet phldrT="[Texto]" custT="1"/>
      <dgm:spPr/>
      <dgm:t>
        <a:bodyPr/>
        <a:lstStyle/>
        <a:p>
          <a:pPr algn="l"/>
          <a:r>
            <a:rPr lang="pt-BR" sz="900" b="0">
              <a:latin typeface="Arial Narrow" panose="020B0606020202030204" pitchFamily="34" charset="0"/>
            </a:rPr>
            <a:t>práticas turísticas</a:t>
          </a:r>
        </a:p>
        <a:p>
          <a:pPr algn="l"/>
          <a:r>
            <a:rPr lang="pt-BR" sz="900" b="0">
              <a:latin typeface="Arial Narrow" panose="020B0606020202030204" pitchFamily="34" charset="0"/>
            </a:rPr>
            <a:t>ambientais</a:t>
          </a:r>
        </a:p>
      </dgm:t>
    </dgm:pt>
    <dgm:pt modelId="{17A61B88-E7E3-4AB7-91E5-AE26D823EC2F}" type="parTrans" cxnId="{DD725F9F-CC43-4C46-963F-9E3AF27D257E}">
      <dgm:prSet/>
      <dgm:spPr/>
      <dgm:t>
        <a:bodyPr/>
        <a:lstStyle/>
        <a:p>
          <a:pPr algn="ctr"/>
          <a:endParaRPr lang="pt-BR"/>
        </a:p>
      </dgm:t>
    </dgm:pt>
    <dgm:pt modelId="{8FADE3E3-BF91-4A5C-B3D3-F2C5C50C3736}" type="sibTrans" cxnId="{DD725F9F-CC43-4C46-963F-9E3AF27D257E}">
      <dgm:prSet/>
      <dgm:spPr/>
      <dgm:t>
        <a:bodyPr/>
        <a:lstStyle/>
        <a:p>
          <a:pPr algn="ctr"/>
          <a:endParaRPr lang="pt-BR"/>
        </a:p>
      </dgm:t>
    </dgm:pt>
    <dgm:pt modelId="{11446C39-E6C4-41B6-8503-7EE756AB0EF7}" type="pres">
      <dgm:prSet presAssocID="{08501E23-E534-4A6B-BF8B-6DAB9C16A70E}" presName="compositeShape" presStyleCnt="0">
        <dgm:presLayoutVars>
          <dgm:chMax val="7"/>
          <dgm:dir/>
          <dgm:resizeHandles val="exact"/>
        </dgm:presLayoutVars>
      </dgm:prSet>
      <dgm:spPr/>
    </dgm:pt>
    <dgm:pt modelId="{A725A4A0-18E9-4D13-82D3-8F5B022178A5}" type="pres">
      <dgm:prSet presAssocID="{7EF68BB3-EF49-4BF4-82D1-C1E28909C116}" presName="circ1" presStyleLbl="vennNode1" presStyleIdx="0" presStyleCnt="3" custScaleX="121450" custScaleY="105235" custLinFactNeighborX="13159" custLinFactNeighborY="4845"/>
      <dgm:spPr/>
    </dgm:pt>
    <dgm:pt modelId="{DD8834FD-76B5-485F-845C-BFDD036BAA0B}" type="pres">
      <dgm:prSet presAssocID="{7EF68BB3-EF49-4BF4-82D1-C1E28909C116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7CADAF15-1AC6-4B56-8C5B-78B050042090}" type="pres">
      <dgm:prSet presAssocID="{85E85588-5997-4E6A-8B92-54A60A2F5B51}" presName="circ2" presStyleLbl="vennNode1" presStyleIdx="1" presStyleCnt="3" custScaleX="135526" custScaleY="112648" custLinFactNeighborX="20532" custLinFactNeighborY="-2063"/>
      <dgm:spPr/>
    </dgm:pt>
    <dgm:pt modelId="{149B4553-D062-4CA1-A92B-930B3D51994B}" type="pres">
      <dgm:prSet presAssocID="{85E85588-5997-4E6A-8B92-54A60A2F5B51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FE023D15-068C-4C12-AEEB-A886EB4F981C}" type="pres">
      <dgm:prSet presAssocID="{55127238-5119-4D52-AA74-E8A80B63A567}" presName="circ3" presStyleLbl="vennNode1" presStyleIdx="2" presStyleCnt="3" custScaleX="145147" custScaleY="113599" custLinFactNeighborX="16768" custLinFactNeighborY="-2213"/>
      <dgm:spPr/>
    </dgm:pt>
    <dgm:pt modelId="{56F9D7D9-61AD-42E6-B7AC-ADAB5800AF3F}" type="pres">
      <dgm:prSet presAssocID="{55127238-5119-4D52-AA74-E8A80B63A567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</dgm:pt>
  </dgm:ptLst>
  <dgm:cxnLst>
    <dgm:cxn modelId="{FCEC5C0E-301D-4EF0-A7AC-7BCFF044DE65}" srcId="{08501E23-E534-4A6B-BF8B-6DAB9C16A70E}" destId="{85E85588-5997-4E6A-8B92-54A60A2F5B51}" srcOrd="1" destOrd="0" parTransId="{E076E311-EABA-485C-9C51-C60E94926243}" sibTransId="{5EC18A52-6514-4882-9579-D686364EE302}"/>
    <dgm:cxn modelId="{48A7421C-3200-473F-9344-19BAD6EE6B94}" type="presOf" srcId="{7EF68BB3-EF49-4BF4-82D1-C1E28909C116}" destId="{DD8834FD-76B5-485F-845C-BFDD036BAA0B}" srcOrd="1" destOrd="0" presId="urn:microsoft.com/office/officeart/2005/8/layout/venn1"/>
    <dgm:cxn modelId="{6F230C1E-F3B1-43AB-9BD4-D1EDF40C2BD8}" type="presOf" srcId="{85E85588-5997-4E6A-8B92-54A60A2F5B51}" destId="{7CADAF15-1AC6-4B56-8C5B-78B050042090}" srcOrd="0" destOrd="0" presId="urn:microsoft.com/office/officeart/2005/8/layout/venn1"/>
    <dgm:cxn modelId="{30C7D13B-5433-45C7-8959-8A06790CC1A5}" srcId="{08501E23-E534-4A6B-BF8B-6DAB9C16A70E}" destId="{7EF68BB3-EF49-4BF4-82D1-C1E28909C116}" srcOrd="0" destOrd="0" parTransId="{1196AEFC-5FB7-4C90-9FD4-5CF760E53A67}" sibTransId="{3F83D9F4-1AB0-4A1C-9EC9-67C687261185}"/>
    <dgm:cxn modelId="{D5234D72-45FD-4472-89C1-A98C738CBBB9}" type="presOf" srcId="{55127238-5119-4D52-AA74-E8A80B63A567}" destId="{FE023D15-068C-4C12-AEEB-A886EB4F981C}" srcOrd="0" destOrd="0" presId="urn:microsoft.com/office/officeart/2005/8/layout/venn1"/>
    <dgm:cxn modelId="{89899281-1FD0-42D0-9D67-788E41FC27B0}" type="presOf" srcId="{7EF68BB3-EF49-4BF4-82D1-C1E28909C116}" destId="{A725A4A0-18E9-4D13-82D3-8F5B022178A5}" srcOrd="0" destOrd="0" presId="urn:microsoft.com/office/officeart/2005/8/layout/venn1"/>
    <dgm:cxn modelId="{A148F18B-08B3-4565-935E-07215B0D4A54}" type="presOf" srcId="{55127238-5119-4D52-AA74-E8A80B63A567}" destId="{56F9D7D9-61AD-42E6-B7AC-ADAB5800AF3F}" srcOrd="1" destOrd="0" presId="urn:microsoft.com/office/officeart/2005/8/layout/venn1"/>
    <dgm:cxn modelId="{DD725F9F-CC43-4C46-963F-9E3AF27D257E}" srcId="{08501E23-E534-4A6B-BF8B-6DAB9C16A70E}" destId="{55127238-5119-4D52-AA74-E8A80B63A567}" srcOrd="2" destOrd="0" parTransId="{17A61B88-E7E3-4AB7-91E5-AE26D823EC2F}" sibTransId="{8FADE3E3-BF91-4A5C-B3D3-F2C5C50C3736}"/>
    <dgm:cxn modelId="{AB5266C9-3B7A-4CDF-AA15-C37DCDE165E8}" type="presOf" srcId="{85E85588-5997-4E6A-8B92-54A60A2F5B51}" destId="{149B4553-D062-4CA1-A92B-930B3D51994B}" srcOrd="1" destOrd="0" presId="urn:microsoft.com/office/officeart/2005/8/layout/venn1"/>
    <dgm:cxn modelId="{EC37FAD2-0C96-4D99-AFE5-B524DEDFF3CB}" type="presOf" srcId="{08501E23-E534-4A6B-BF8B-6DAB9C16A70E}" destId="{11446C39-E6C4-41B6-8503-7EE756AB0EF7}" srcOrd="0" destOrd="0" presId="urn:microsoft.com/office/officeart/2005/8/layout/venn1"/>
    <dgm:cxn modelId="{FBF81CD9-7B7F-48D8-B0D9-7670C2225847}" type="presParOf" srcId="{11446C39-E6C4-41B6-8503-7EE756AB0EF7}" destId="{A725A4A0-18E9-4D13-82D3-8F5B022178A5}" srcOrd="0" destOrd="0" presId="urn:microsoft.com/office/officeart/2005/8/layout/venn1"/>
    <dgm:cxn modelId="{A96C8E04-527D-4089-BEF1-D21906C77D0A}" type="presParOf" srcId="{11446C39-E6C4-41B6-8503-7EE756AB0EF7}" destId="{DD8834FD-76B5-485F-845C-BFDD036BAA0B}" srcOrd="1" destOrd="0" presId="urn:microsoft.com/office/officeart/2005/8/layout/venn1"/>
    <dgm:cxn modelId="{4D22CED9-1354-418C-862F-225D3A6644D5}" type="presParOf" srcId="{11446C39-E6C4-41B6-8503-7EE756AB0EF7}" destId="{7CADAF15-1AC6-4B56-8C5B-78B050042090}" srcOrd="2" destOrd="0" presId="urn:microsoft.com/office/officeart/2005/8/layout/venn1"/>
    <dgm:cxn modelId="{4A76FCFE-FD75-4C69-9948-229D7D295234}" type="presParOf" srcId="{11446C39-E6C4-41B6-8503-7EE756AB0EF7}" destId="{149B4553-D062-4CA1-A92B-930B3D51994B}" srcOrd="3" destOrd="0" presId="urn:microsoft.com/office/officeart/2005/8/layout/venn1"/>
    <dgm:cxn modelId="{ECF5B3FB-A8DE-4294-8E3C-576D2020B0A7}" type="presParOf" srcId="{11446C39-E6C4-41B6-8503-7EE756AB0EF7}" destId="{FE023D15-068C-4C12-AEEB-A886EB4F981C}" srcOrd="4" destOrd="0" presId="urn:microsoft.com/office/officeart/2005/8/layout/venn1"/>
    <dgm:cxn modelId="{0CE1A570-3E70-4AC6-852A-B5AA334F853C}" type="presParOf" srcId="{11446C39-E6C4-41B6-8503-7EE756AB0EF7}" destId="{56F9D7D9-61AD-42E6-B7AC-ADAB5800AF3F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E754D1D-5D51-4BA1-B554-F6DBCBA17032}" type="doc">
      <dgm:prSet loTypeId="urn:microsoft.com/office/officeart/2005/8/layout/venn1" loCatId="relationship" qsTypeId="urn:microsoft.com/office/officeart/2005/8/quickstyle/3d3" qsCatId="3D" csTypeId="urn:microsoft.com/office/officeart/2005/8/colors/accent6_1" csCatId="accent6" phldr="1"/>
      <dgm:spPr/>
    </dgm:pt>
    <dgm:pt modelId="{62FF1268-98D5-42D2-82C7-E8A751749059}">
      <dgm:prSet phldrT="[Texto]" custT="1"/>
      <dgm:spPr/>
      <dgm:t>
        <a:bodyPr/>
        <a:lstStyle/>
        <a:p>
          <a:r>
            <a:rPr lang="pt-BR" sz="1400" b="1" dirty="0">
              <a:solidFill>
                <a:srgbClr val="E2B05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ECONÔMICO</a:t>
          </a:r>
        </a:p>
        <a:p>
          <a:r>
            <a:rPr lang="pt-BR" sz="1400" b="1" dirty="0">
              <a:solidFill>
                <a:srgbClr val="E2B05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+ </a:t>
          </a:r>
          <a:r>
            <a:rPr lang="pt-BR" sz="1200" b="1" dirty="0">
              <a:solidFill>
                <a:srgbClr val="E2B05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práticas de camareiro</a:t>
          </a:r>
        </a:p>
        <a:p>
          <a:r>
            <a:rPr lang="pt-BR" sz="1200" b="1" dirty="0">
              <a:solidFill>
                <a:srgbClr val="E2B05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+ Sistema de hospedagem</a:t>
          </a:r>
        </a:p>
        <a:p>
          <a:r>
            <a:rPr lang="pt-BR" sz="1200" b="1" dirty="0">
              <a:solidFill>
                <a:srgbClr val="E2B05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+ mundo trabalho</a:t>
          </a:r>
        </a:p>
        <a:p>
          <a:r>
            <a:rPr lang="pt-BR" sz="1200" b="1" dirty="0">
              <a:solidFill>
                <a:srgbClr val="E2B05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+ governança política</a:t>
          </a:r>
        </a:p>
        <a:p>
          <a:endParaRPr lang="pt-BR" sz="1200" dirty="0"/>
        </a:p>
      </dgm:t>
    </dgm:pt>
    <dgm:pt modelId="{8B0F2E9C-03E2-4654-884E-45DDB4181EEC}" type="parTrans" cxnId="{312DF037-C433-4BD0-885B-0C73FE0EB466}">
      <dgm:prSet/>
      <dgm:spPr/>
      <dgm:t>
        <a:bodyPr/>
        <a:lstStyle/>
        <a:p>
          <a:endParaRPr lang="pt-BR"/>
        </a:p>
      </dgm:t>
    </dgm:pt>
    <dgm:pt modelId="{3982B18B-C5A5-43E9-8A7A-B26303841E11}" type="sibTrans" cxnId="{312DF037-C433-4BD0-885B-0C73FE0EB466}">
      <dgm:prSet/>
      <dgm:spPr/>
      <dgm:t>
        <a:bodyPr/>
        <a:lstStyle/>
        <a:p>
          <a:endParaRPr lang="pt-BR"/>
        </a:p>
      </dgm:t>
    </dgm:pt>
    <dgm:pt modelId="{6F801294-F33F-4BE9-9B4A-0D4519C3A1FB}">
      <dgm:prSet phldrT="[Texto]" custT="1"/>
      <dgm:spPr/>
      <dgm:t>
        <a:bodyPr/>
        <a:lstStyle/>
        <a:p>
          <a:pPr algn="ctr"/>
          <a:endParaRPr lang="pt-BR" sz="1400" b="1" dirty="0">
            <a:solidFill>
              <a:srgbClr val="E2B059"/>
            </a:solidFill>
          </a:endParaRPr>
        </a:p>
        <a:p>
          <a:pPr algn="ctr"/>
          <a:endParaRPr lang="pt-BR" sz="1400" b="1" dirty="0">
            <a:solidFill>
              <a:srgbClr val="E2B059"/>
            </a:solidFill>
          </a:endParaRPr>
        </a:p>
        <a:p>
          <a:pPr algn="r"/>
          <a:endParaRPr lang="pt-BR" sz="1400" b="1" dirty="0">
            <a:solidFill>
              <a:srgbClr val="E2B059"/>
            </a:solidFill>
          </a:endParaRPr>
        </a:p>
        <a:p>
          <a:pPr algn="r"/>
          <a:r>
            <a:rPr lang="pt-BR" sz="1200" b="1" dirty="0">
              <a:solidFill>
                <a:srgbClr val="E2B059"/>
              </a:solidFill>
            </a:rPr>
            <a:t>SOCIOANTROPOLÓGICO</a:t>
          </a:r>
        </a:p>
        <a:p>
          <a:pPr algn="r"/>
          <a:r>
            <a:rPr lang="pt-BR" sz="1200" b="1" dirty="0">
              <a:solidFill>
                <a:srgbClr val="E2B059"/>
              </a:solidFill>
            </a:rPr>
            <a:t>+ o Outro</a:t>
          </a:r>
        </a:p>
        <a:p>
          <a:pPr algn="r"/>
          <a:r>
            <a:rPr lang="pt-BR" sz="1200" b="1" dirty="0">
              <a:solidFill>
                <a:srgbClr val="E2B059"/>
              </a:solidFill>
            </a:rPr>
            <a:t>+ o detalhe</a:t>
          </a:r>
        </a:p>
        <a:p>
          <a:pPr algn="r"/>
          <a:r>
            <a:rPr lang="pt-BR" sz="1200" b="1" dirty="0">
              <a:solidFill>
                <a:srgbClr val="E2B059"/>
              </a:solidFill>
            </a:rPr>
            <a:t>+ etnias (negros, índios)</a:t>
          </a:r>
        </a:p>
        <a:p>
          <a:pPr algn="r"/>
          <a:r>
            <a:rPr lang="pt-BR" sz="1200" b="1" dirty="0">
              <a:solidFill>
                <a:srgbClr val="E2B059"/>
              </a:solidFill>
            </a:rPr>
            <a:t>Patrimônio Kalunga</a:t>
          </a:r>
        </a:p>
        <a:p>
          <a:pPr algn="ctr"/>
          <a:endParaRPr lang="pt-BR" sz="1200" b="1" dirty="0">
            <a:solidFill>
              <a:srgbClr val="E2B059"/>
            </a:solidFill>
          </a:endParaRPr>
        </a:p>
        <a:p>
          <a:pPr algn="ctr"/>
          <a:endParaRPr lang="pt-BR" sz="1200" b="1" dirty="0">
            <a:solidFill>
              <a:srgbClr val="E2B059"/>
            </a:solidFill>
          </a:endParaRPr>
        </a:p>
        <a:p>
          <a:pPr algn="ctr"/>
          <a:endParaRPr lang="pt-BR" sz="1200" b="1" dirty="0">
            <a:solidFill>
              <a:srgbClr val="E2B059"/>
            </a:solidFill>
          </a:endParaRPr>
        </a:p>
      </dgm:t>
    </dgm:pt>
    <dgm:pt modelId="{343AFA54-E47A-4FF4-8C4F-C302B60A59A4}" type="parTrans" cxnId="{0E2D8133-B2B3-47E1-ABA0-DBFCC7FCBCE0}">
      <dgm:prSet/>
      <dgm:spPr/>
      <dgm:t>
        <a:bodyPr/>
        <a:lstStyle/>
        <a:p>
          <a:endParaRPr lang="pt-BR"/>
        </a:p>
      </dgm:t>
    </dgm:pt>
    <dgm:pt modelId="{950F8A59-9A07-4C9B-9894-953941ED9607}" type="sibTrans" cxnId="{0E2D8133-B2B3-47E1-ABA0-DBFCC7FCBCE0}">
      <dgm:prSet/>
      <dgm:spPr/>
      <dgm:t>
        <a:bodyPr/>
        <a:lstStyle/>
        <a:p>
          <a:endParaRPr lang="pt-BR"/>
        </a:p>
      </dgm:t>
    </dgm:pt>
    <dgm:pt modelId="{EDCD7D1F-00F6-4BA8-BFF4-2FD4A0D41368}">
      <dgm:prSet phldrT="[Texto]" custT="1"/>
      <dgm:spPr/>
      <dgm:t>
        <a:bodyPr/>
        <a:lstStyle/>
        <a:p>
          <a:pPr algn="l"/>
          <a:r>
            <a:rPr lang="pt-BR" sz="1400" b="1" dirty="0">
              <a:solidFill>
                <a:srgbClr val="E2B059"/>
              </a:solidFill>
            </a:rPr>
            <a:t>AMBIENTAL</a:t>
          </a:r>
        </a:p>
        <a:p>
          <a:pPr algn="l"/>
          <a:r>
            <a:rPr lang="pt-BR" sz="1200" b="1" dirty="0">
              <a:solidFill>
                <a:srgbClr val="E2B059"/>
              </a:solidFill>
            </a:rPr>
            <a:t>+ Bioma Cerrado</a:t>
          </a:r>
        </a:p>
        <a:p>
          <a:pPr algn="l"/>
          <a:r>
            <a:rPr lang="pt-BR" sz="1200" b="1" dirty="0">
              <a:solidFill>
                <a:srgbClr val="E2B059"/>
              </a:solidFill>
            </a:rPr>
            <a:t>+ água</a:t>
          </a:r>
        </a:p>
        <a:p>
          <a:pPr algn="l"/>
          <a:r>
            <a:rPr lang="pt-BR" sz="1200" b="1" dirty="0">
              <a:solidFill>
                <a:srgbClr val="E2B059"/>
              </a:solidFill>
            </a:rPr>
            <a:t>+ lixo</a:t>
          </a:r>
        </a:p>
        <a:p>
          <a:pPr algn="l"/>
          <a:r>
            <a:rPr lang="pt-BR" sz="1200" b="1" dirty="0">
              <a:solidFill>
                <a:srgbClr val="E2B059"/>
              </a:solidFill>
            </a:rPr>
            <a:t>+ desmatamento</a:t>
          </a:r>
        </a:p>
      </dgm:t>
    </dgm:pt>
    <dgm:pt modelId="{C0A80B43-13EA-4B08-883A-1210EB29149C}" type="parTrans" cxnId="{348333EA-BB95-4644-A069-1660B42146D0}">
      <dgm:prSet/>
      <dgm:spPr/>
      <dgm:t>
        <a:bodyPr/>
        <a:lstStyle/>
        <a:p>
          <a:endParaRPr lang="pt-BR"/>
        </a:p>
      </dgm:t>
    </dgm:pt>
    <dgm:pt modelId="{E6DA2882-CBCD-478C-A0FA-2948565717D0}" type="sibTrans" cxnId="{348333EA-BB95-4644-A069-1660B42146D0}">
      <dgm:prSet/>
      <dgm:spPr/>
      <dgm:t>
        <a:bodyPr/>
        <a:lstStyle/>
        <a:p>
          <a:endParaRPr lang="pt-BR"/>
        </a:p>
      </dgm:t>
    </dgm:pt>
    <dgm:pt modelId="{BE030259-9986-45D2-A212-3CBD9955CFB2}" type="pres">
      <dgm:prSet presAssocID="{4E754D1D-5D51-4BA1-B554-F6DBCBA17032}" presName="compositeShape" presStyleCnt="0">
        <dgm:presLayoutVars>
          <dgm:chMax val="7"/>
          <dgm:dir/>
          <dgm:resizeHandles val="exact"/>
        </dgm:presLayoutVars>
      </dgm:prSet>
      <dgm:spPr/>
    </dgm:pt>
    <dgm:pt modelId="{6878791A-DA5B-4F17-8086-6AC65A4F2638}" type="pres">
      <dgm:prSet presAssocID="{62FF1268-98D5-42D2-82C7-E8A751749059}" presName="circ1" presStyleLbl="vennNode1" presStyleIdx="0" presStyleCnt="3" custScaleX="128928" custScaleY="92873"/>
      <dgm:spPr/>
    </dgm:pt>
    <dgm:pt modelId="{4CD9F379-1D12-444E-8596-298D6DD90ABF}" type="pres">
      <dgm:prSet presAssocID="{62FF1268-98D5-42D2-82C7-E8A751749059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8C623CF5-2610-4A2D-B3AD-A7FB2ABD4139}" type="pres">
      <dgm:prSet presAssocID="{6F801294-F33F-4BE9-9B4A-0D4519C3A1FB}" presName="circ2" presStyleLbl="vennNode1" presStyleIdx="1" presStyleCnt="3" custScaleX="127079" custScaleY="100234"/>
      <dgm:spPr/>
    </dgm:pt>
    <dgm:pt modelId="{3E4004EE-8362-4DCD-9CE8-2C4BD1BFBEE3}" type="pres">
      <dgm:prSet presAssocID="{6F801294-F33F-4BE9-9B4A-0D4519C3A1FB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0FA77750-602C-46DE-A8A1-076F9BE36680}" type="pres">
      <dgm:prSet presAssocID="{EDCD7D1F-00F6-4BA8-BFF4-2FD4A0D41368}" presName="circ3" presStyleLbl="vennNode1" presStyleIdx="2" presStyleCnt="3" custScaleX="129499" custScaleY="106483" custLinFactNeighborX="-3959" custLinFactNeighborY="2"/>
      <dgm:spPr/>
    </dgm:pt>
    <dgm:pt modelId="{9D2AE856-3291-4FD4-9EB0-49736C4DEFAD}" type="pres">
      <dgm:prSet presAssocID="{EDCD7D1F-00F6-4BA8-BFF4-2FD4A0D41368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</dgm:pt>
  </dgm:ptLst>
  <dgm:cxnLst>
    <dgm:cxn modelId="{0E2D8133-B2B3-47E1-ABA0-DBFCC7FCBCE0}" srcId="{4E754D1D-5D51-4BA1-B554-F6DBCBA17032}" destId="{6F801294-F33F-4BE9-9B4A-0D4519C3A1FB}" srcOrd="1" destOrd="0" parTransId="{343AFA54-E47A-4FF4-8C4F-C302B60A59A4}" sibTransId="{950F8A59-9A07-4C9B-9894-953941ED9607}"/>
    <dgm:cxn modelId="{312DF037-C433-4BD0-885B-0C73FE0EB466}" srcId="{4E754D1D-5D51-4BA1-B554-F6DBCBA17032}" destId="{62FF1268-98D5-42D2-82C7-E8A751749059}" srcOrd="0" destOrd="0" parTransId="{8B0F2E9C-03E2-4654-884E-45DDB4181EEC}" sibTransId="{3982B18B-C5A5-43E9-8A7A-B26303841E11}"/>
    <dgm:cxn modelId="{959E574D-43F4-4357-93CD-BC5116AF1DBE}" type="presOf" srcId="{4E754D1D-5D51-4BA1-B554-F6DBCBA17032}" destId="{BE030259-9986-45D2-A212-3CBD9955CFB2}" srcOrd="0" destOrd="0" presId="urn:microsoft.com/office/officeart/2005/8/layout/venn1"/>
    <dgm:cxn modelId="{45A9F24D-3118-446C-9D01-1BFE15F589C1}" type="presOf" srcId="{62FF1268-98D5-42D2-82C7-E8A751749059}" destId="{6878791A-DA5B-4F17-8086-6AC65A4F2638}" srcOrd="0" destOrd="0" presId="urn:microsoft.com/office/officeart/2005/8/layout/venn1"/>
    <dgm:cxn modelId="{C6A29553-1C41-465A-B780-C082B96EB3D5}" type="presOf" srcId="{6F801294-F33F-4BE9-9B4A-0D4519C3A1FB}" destId="{8C623CF5-2610-4A2D-B3AD-A7FB2ABD4139}" srcOrd="0" destOrd="0" presId="urn:microsoft.com/office/officeart/2005/8/layout/venn1"/>
    <dgm:cxn modelId="{75BCFE85-FCAC-4141-908E-DB4E6DB79797}" type="presOf" srcId="{EDCD7D1F-00F6-4BA8-BFF4-2FD4A0D41368}" destId="{9D2AE856-3291-4FD4-9EB0-49736C4DEFAD}" srcOrd="1" destOrd="0" presId="urn:microsoft.com/office/officeart/2005/8/layout/venn1"/>
    <dgm:cxn modelId="{AC66D68F-5A8E-4A09-AB0D-86D249493691}" type="presOf" srcId="{62FF1268-98D5-42D2-82C7-E8A751749059}" destId="{4CD9F379-1D12-444E-8596-298D6DD90ABF}" srcOrd="1" destOrd="0" presId="urn:microsoft.com/office/officeart/2005/8/layout/venn1"/>
    <dgm:cxn modelId="{7C14BCCF-27F8-4810-9FE8-959065522AEC}" type="presOf" srcId="{6F801294-F33F-4BE9-9B4A-0D4519C3A1FB}" destId="{3E4004EE-8362-4DCD-9CE8-2C4BD1BFBEE3}" srcOrd="1" destOrd="0" presId="urn:microsoft.com/office/officeart/2005/8/layout/venn1"/>
    <dgm:cxn modelId="{D8C5F2E0-9399-44B4-90D3-BF45A0010E38}" type="presOf" srcId="{EDCD7D1F-00F6-4BA8-BFF4-2FD4A0D41368}" destId="{0FA77750-602C-46DE-A8A1-076F9BE36680}" srcOrd="0" destOrd="0" presId="urn:microsoft.com/office/officeart/2005/8/layout/venn1"/>
    <dgm:cxn modelId="{348333EA-BB95-4644-A069-1660B42146D0}" srcId="{4E754D1D-5D51-4BA1-B554-F6DBCBA17032}" destId="{EDCD7D1F-00F6-4BA8-BFF4-2FD4A0D41368}" srcOrd="2" destOrd="0" parTransId="{C0A80B43-13EA-4B08-883A-1210EB29149C}" sibTransId="{E6DA2882-CBCD-478C-A0FA-2948565717D0}"/>
    <dgm:cxn modelId="{257F6419-8233-430A-8A4D-C909F3A464D5}" type="presParOf" srcId="{BE030259-9986-45D2-A212-3CBD9955CFB2}" destId="{6878791A-DA5B-4F17-8086-6AC65A4F2638}" srcOrd="0" destOrd="0" presId="urn:microsoft.com/office/officeart/2005/8/layout/venn1"/>
    <dgm:cxn modelId="{9041BAB0-4779-40E1-9359-37B0E485FB97}" type="presParOf" srcId="{BE030259-9986-45D2-A212-3CBD9955CFB2}" destId="{4CD9F379-1D12-444E-8596-298D6DD90ABF}" srcOrd="1" destOrd="0" presId="urn:microsoft.com/office/officeart/2005/8/layout/venn1"/>
    <dgm:cxn modelId="{7FBF4B4C-87FB-4773-8669-A171CB3E0AE7}" type="presParOf" srcId="{BE030259-9986-45D2-A212-3CBD9955CFB2}" destId="{8C623CF5-2610-4A2D-B3AD-A7FB2ABD4139}" srcOrd="2" destOrd="0" presId="urn:microsoft.com/office/officeart/2005/8/layout/venn1"/>
    <dgm:cxn modelId="{F8CABBDE-7B9D-43FE-BD5C-F237FBD97784}" type="presParOf" srcId="{BE030259-9986-45D2-A212-3CBD9955CFB2}" destId="{3E4004EE-8362-4DCD-9CE8-2C4BD1BFBEE3}" srcOrd="3" destOrd="0" presId="urn:microsoft.com/office/officeart/2005/8/layout/venn1"/>
    <dgm:cxn modelId="{F170D65D-7F7F-4594-AFCC-081EFE3836AF}" type="presParOf" srcId="{BE030259-9986-45D2-A212-3CBD9955CFB2}" destId="{0FA77750-602C-46DE-A8A1-076F9BE36680}" srcOrd="4" destOrd="0" presId="urn:microsoft.com/office/officeart/2005/8/layout/venn1"/>
    <dgm:cxn modelId="{FD4D8AB9-732B-4ACB-AF10-BEA930E93CC8}" type="presParOf" srcId="{BE030259-9986-45D2-A212-3CBD9955CFB2}" destId="{9D2AE856-3291-4FD4-9EB0-49736C4DEFAD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25A4A0-18E9-4D13-82D3-8F5B022178A5}">
      <dsp:nvSpPr>
        <dsp:cNvPr id="0" name=""/>
        <dsp:cNvSpPr/>
      </dsp:nvSpPr>
      <dsp:spPr>
        <a:xfrm>
          <a:off x="2003730" y="59224"/>
          <a:ext cx="1447301" cy="1254070"/>
        </a:xfrm>
        <a:prstGeom prst="ellipse">
          <a:avLst/>
        </a:prstGeom>
        <a:gradFill rotWithShape="0">
          <a:gsLst>
            <a:gs pos="0">
              <a:schemeClr val="accent3">
                <a:alpha val="50000"/>
                <a:hueOff val="0"/>
                <a:satOff val="0"/>
                <a:lumOff val="0"/>
                <a:alphaOff val="0"/>
                <a:tint val="80000"/>
                <a:satMod val="107000"/>
                <a:lumMod val="103000"/>
              </a:schemeClr>
            </a:gs>
            <a:gs pos="100000">
              <a:schemeClr val="accent3">
                <a:alpha val="50000"/>
                <a:hueOff val="0"/>
                <a:satOff val="0"/>
                <a:lumOff val="0"/>
                <a:alphaOff val="0"/>
                <a:tint val="82000"/>
                <a:satMod val="109000"/>
                <a:lumMod val="103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900" b="0" kern="1200" dirty="0">
              <a:latin typeface="Arial Narrow" panose="020B0606020202030204" pitchFamily="34" charset="0"/>
            </a:rPr>
            <a:t>práticas turísticas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900" b="0" kern="1200" dirty="0">
              <a:latin typeface="Arial Narrow" panose="020B0606020202030204" pitchFamily="34" charset="0"/>
            </a:rPr>
            <a:t>econômicas</a:t>
          </a:r>
        </a:p>
      </dsp:txBody>
      <dsp:txXfrm>
        <a:off x="2196704" y="278687"/>
        <a:ext cx="1061354" cy="564331"/>
      </dsp:txXfrm>
    </dsp:sp>
    <dsp:sp modelId="{7CADAF15-1AC6-4B56-8C5B-78B050042090}">
      <dsp:nvSpPr>
        <dsp:cNvPr id="0" name=""/>
        <dsp:cNvSpPr/>
      </dsp:nvSpPr>
      <dsp:spPr>
        <a:xfrm>
          <a:off x="2437722" y="677536"/>
          <a:ext cx="1615043" cy="1342409"/>
        </a:xfrm>
        <a:prstGeom prst="ellipse">
          <a:avLst/>
        </a:prstGeom>
        <a:gradFill rotWithShape="0">
          <a:gsLst>
            <a:gs pos="0">
              <a:schemeClr val="accent3">
                <a:alpha val="50000"/>
                <a:hueOff val="0"/>
                <a:satOff val="0"/>
                <a:lumOff val="0"/>
                <a:alphaOff val="0"/>
                <a:tint val="80000"/>
                <a:satMod val="107000"/>
                <a:lumMod val="103000"/>
              </a:schemeClr>
            </a:gs>
            <a:gs pos="100000">
              <a:schemeClr val="accent3">
                <a:alpha val="50000"/>
                <a:hueOff val="0"/>
                <a:satOff val="0"/>
                <a:lumOff val="0"/>
                <a:alphaOff val="0"/>
                <a:tint val="82000"/>
                <a:satMod val="109000"/>
                <a:lumMod val="103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900" b="0" kern="1200">
              <a:latin typeface="Arial Narrow" panose="020B0606020202030204" pitchFamily="34" charset="0"/>
            </a:rPr>
            <a:t>práticas turísticas</a:t>
          </a:r>
        </a:p>
        <a:p>
          <a:pPr marL="0" lvl="0" indent="0" algn="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900" b="0" kern="1200">
              <a:latin typeface="Arial Narrow" panose="020B0606020202030204" pitchFamily="34" charset="0"/>
            </a:rPr>
            <a:t>socioantropológicas</a:t>
          </a:r>
        </a:p>
      </dsp:txBody>
      <dsp:txXfrm>
        <a:off x="2931657" y="1024325"/>
        <a:ext cx="969026" cy="738325"/>
      </dsp:txXfrm>
    </dsp:sp>
    <dsp:sp modelId="{FE023D15-068C-4C12-AEEB-A886EB4F981C}">
      <dsp:nvSpPr>
        <dsp:cNvPr id="0" name=""/>
        <dsp:cNvSpPr/>
      </dsp:nvSpPr>
      <dsp:spPr>
        <a:xfrm>
          <a:off x="1475542" y="670082"/>
          <a:ext cx="1729695" cy="1353742"/>
        </a:xfrm>
        <a:prstGeom prst="ellipse">
          <a:avLst/>
        </a:prstGeom>
        <a:gradFill rotWithShape="0">
          <a:gsLst>
            <a:gs pos="0">
              <a:schemeClr val="accent3">
                <a:alpha val="50000"/>
                <a:hueOff val="0"/>
                <a:satOff val="0"/>
                <a:lumOff val="0"/>
                <a:alphaOff val="0"/>
                <a:tint val="80000"/>
                <a:satMod val="107000"/>
                <a:lumMod val="103000"/>
              </a:schemeClr>
            </a:gs>
            <a:gs pos="100000">
              <a:schemeClr val="accent3">
                <a:alpha val="50000"/>
                <a:hueOff val="0"/>
                <a:satOff val="0"/>
                <a:lumOff val="0"/>
                <a:alphaOff val="0"/>
                <a:tint val="82000"/>
                <a:satMod val="109000"/>
                <a:lumMod val="103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900" b="0" kern="1200">
              <a:latin typeface="Arial Narrow" panose="020B0606020202030204" pitchFamily="34" charset="0"/>
            </a:rPr>
            <a:t>práticas turísticas</a:t>
          </a:r>
        </a:p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900" b="0" kern="1200">
              <a:latin typeface="Arial Narrow" panose="020B0606020202030204" pitchFamily="34" charset="0"/>
            </a:rPr>
            <a:t>ambientais</a:t>
          </a:r>
        </a:p>
      </dsp:txBody>
      <dsp:txXfrm>
        <a:off x="1638421" y="1019799"/>
        <a:ext cx="1037817" cy="74455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78791A-DA5B-4F17-8086-6AC65A4F2638}">
      <dsp:nvSpPr>
        <dsp:cNvPr id="0" name=""/>
        <dsp:cNvSpPr/>
      </dsp:nvSpPr>
      <dsp:spPr>
        <a:xfrm>
          <a:off x="993530" y="122391"/>
          <a:ext cx="3159521" cy="2275954"/>
        </a:xfrm>
        <a:prstGeom prst="ellipse">
          <a:avLst/>
        </a:prstGeom>
        <a:solidFill>
          <a:schemeClr val="l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400" b="1" kern="1200" dirty="0">
              <a:solidFill>
                <a:srgbClr val="E2B05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ECONÔMICO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400" b="1" kern="1200" dirty="0">
              <a:solidFill>
                <a:srgbClr val="E2B05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+ </a:t>
          </a:r>
          <a:r>
            <a:rPr lang="pt-BR" sz="1200" b="1" kern="1200" dirty="0">
              <a:solidFill>
                <a:srgbClr val="E2B05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práticas de camareiro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200" b="1" kern="1200" dirty="0">
              <a:solidFill>
                <a:srgbClr val="E2B05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+ Sistema de hospedagem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200" b="1" kern="1200" dirty="0">
              <a:solidFill>
                <a:srgbClr val="E2B05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+ mundo trabalho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200" b="1" kern="1200" dirty="0">
              <a:solidFill>
                <a:srgbClr val="E2B05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+ governança política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1200" kern="1200" dirty="0"/>
        </a:p>
      </dsp:txBody>
      <dsp:txXfrm>
        <a:off x="1414800" y="520683"/>
        <a:ext cx="2316982" cy="1024179"/>
      </dsp:txXfrm>
    </dsp:sp>
    <dsp:sp modelId="{8C623CF5-2610-4A2D-B3AD-A7FB2ABD4139}">
      <dsp:nvSpPr>
        <dsp:cNvPr id="0" name=""/>
        <dsp:cNvSpPr/>
      </dsp:nvSpPr>
      <dsp:spPr>
        <a:xfrm>
          <a:off x="1900447" y="1563827"/>
          <a:ext cx="3114209" cy="2456343"/>
        </a:xfrm>
        <a:prstGeom prst="ellipse">
          <a:avLst/>
        </a:prstGeom>
        <a:solidFill>
          <a:schemeClr val="l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1400" b="1" kern="1200" dirty="0">
            <a:solidFill>
              <a:srgbClr val="E2B059"/>
            </a:solidFill>
          </a:endParaRP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1400" b="1" kern="1200" dirty="0">
            <a:solidFill>
              <a:srgbClr val="E2B059"/>
            </a:solidFill>
          </a:endParaRPr>
        </a:p>
        <a:p>
          <a:pPr marL="0" lvl="0" indent="0" algn="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1400" b="1" kern="1200" dirty="0">
            <a:solidFill>
              <a:srgbClr val="E2B059"/>
            </a:solidFill>
          </a:endParaRPr>
        </a:p>
        <a:p>
          <a:pPr marL="0" lvl="0" indent="0" algn="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200" b="1" kern="1200" dirty="0">
              <a:solidFill>
                <a:srgbClr val="E2B059"/>
              </a:solidFill>
            </a:rPr>
            <a:t>SOCIOANTROPOLÓGICO</a:t>
          </a:r>
        </a:p>
        <a:p>
          <a:pPr marL="0" lvl="0" indent="0" algn="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200" b="1" kern="1200" dirty="0">
              <a:solidFill>
                <a:srgbClr val="E2B059"/>
              </a:solidFill>
            </a:rPr>
            <a:t>+ o Outro</a:t>
          </a:r>
        </a:p>
        <a:p>
          <a:pPr marL="0" lvl="0" indent="0" algn="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200" b="1" kern="1200" dirty="0">
              <a:solidFill>
                <a:srgbClr val="E2B059"/>
              </a:solidFill>
            </a:rPr>
            <a:t>+ o detalhe</a:t>
          </a:r>
        </a:p>
        <a:p>
          <a:pPr marL="0" lvl="0" indent="0" algn="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200" b="1" kern="1200" dirty="0">
              <a:solidFill>
                <a:srgbClr val="E2B059"/>
              </a:solidFill>
            </a:rPr>
            <a:t>+ etnias (negros, índios)</a:t>
          </a:r>
        </a:p>
        <a:p>
          <a:pPr marL="0" lvl="0" indent="0" algn="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200" b="1" kern="1200" dirty="0">
              <a:solidFill>
                <a:srgbClr val="E2B059"/>
              </a:solidFill>
            </a:rPr>
            <a:t>Patrimônio Kalunga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1200" b="1" kern="1200" dirty="0">
            <a:solidFill>
              <a:srgbClr val="E2B059"/>
            </a:solidFill>
          </a:endParaRP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1200" b="1" kern="1200" dirty="0">
            <a:solidFill>
              <a:srgbClr val="E2B059"/>
            </a:solidFill>
          </a:endParaRP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1200" b="1" kern="1200" dirty="0">
            <a:solidFill>
              <a:srgbClr val="E2B059"/>
            </a:solidFill>
          </a:endParaRPr>
        </a:p>
      </dsp:txBody>
      <dsp:txXfrm>
        <a:off x="2852876" y="2198383"/>
        <a:ext cx="1868525" cy="1350988"/>
      </dsp:txXfrm>
    </dsp:sp>
    <dsp:sp modelId="{0FA77750-602C-46DE-A8A1-076F9BE36680}">
      <dsp:nvSpPr>
        <dsp:cNvPr id="0" name=""/>
        <dsp:cNvSpPr/>
      </dsp:nvSpPr>
      <dsp:spPr>
        <a:xfrm>
          <a:off x="5252" y="1487307"/>
          <a:ext cx="3173514" cy="2609482"/>
        </a:xfrm>
        <a:prstGeom prst="ellipse">
          <a:avLst/>
        </a:prstGeom>
        <a:solidFill>
          <a:schemeClr val="l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400" b="1" kern="1200" dirty="0">
              <a:solidFill>
                <a:srgbClr val="E2B059"/>
              </a:solidFill>
            </a:rPr>
            <a:t>AMBIENTAL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200" b="1" kern="1200" dirty="0">
              <a:solidFill>
                <a:srgbClr val="E2B059"/>
              </a:solidFill>
            </a:rPr>
            <a:t>+ Bioma Cerrado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200" b="1" kern="1200" dirty="0">
              <a:solidFill>
                <a:srgbClr val="E2B059"/>
              </a:solidFill>
            </a:rPr>
            <a:t>+ água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200" b="1" kern="1200" dirty="0">
              <a:solidFill>
                <a:srgbClr val="E2B059"/>
              </a:solidFill>
            </a:rPr>
            <a:t>+ lixo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200" b="1" kern="1200" dirty="0">
              <a:solidFill>
                <a:srgbClr val="E2B059"/>
              </a:solidFill>
            </a:rPr>
            <a:t>+ desmatamento</a:t>
          </a:r>
        </a:p>
      </dsp:txBody>
      <dsp:txXfrm>
        <a:off x="304092" y="2161423"/>
        <a:ext cx="1904108" cy="143521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27CF7-8BF3-1047-AF57-AE3B077A7DC2}" type="datetimeFigureOut">
              <a:rPr lang="pt-BR" smtClean="0"/>
              <a:t>18/10/2021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ADB15-E11E-204D-BE68-2260C7A7420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639344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27CF7-8BF3-1047-AF57-AE3B077A7DC2}" type="datetimeFigureOut">
              <a:rPr lang="pt-BR" smtClean="0"/>
              <a:t>18/10/2021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ADB15-E11E-204D-BE68-2260C7A7420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28580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27CF7-8BF3-1047-AF57-AE3B077A7DC2}" type="datetimeFigureOut">
              <a:rPr lang="pt-BR" smtClean="0"/>
              <a:t>18/10/2021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ADB15-E11E-204D-BE68-2260C7A7420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510316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27CF7-8BF3-1047-AF57-AE3B077A7DC2}" type="datetimeFigureOut">
              <a:rPr lang="pt-BR" smtClean="0"/>
              <a:t>18/10/2021</a:t>
            </a:fld>
            <a:endParaRPr lang="pt-BR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ADB15-E11E-204D-BE68-2260C7A7420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36524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27CF7-8BF3-1047-AF57-AE3B077A7DC2}" type="datetimeFigureOut">
              <a:rPr lang="pt-BR" smtClean="0"/>
              <a:t>18/10/2021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ADB15-E11E-204D-BE68-2260C7A7420F}" type="slidenum">
              <a:rPr lang="pt-BR" smtClean="0"/>
              <a:t>‹nº›</a:t>
            </a:fld>
            <a:endParaRPr lang="pt-BR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9736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27CF7-8BF3-1047-AF57-AE3B077A7DC2}" type="datetimeFigureOut">
              <a:rPr lang="pt-BR" smtClean="0"/>
              <a:t>18/10/2021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ADB15-E11E-204D-BE68-2260C7A7420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9534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27CF7-8BF3-1047-AF57-AE3B077A7DC2}" type="datetimeFigureOut">
              <a:rPr lang="pt-BR" smtClean="0"/>
              <a:t>18/10/2021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ADB15-E11E-204D-BE68-2260C7A7420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205156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27CF7-8BF3-1047-AF57-AE3B077A7DC2}" type="datetimeFigureOut">
              <a:rPr lang="pt-BR" smtClean="0"/>
              <a:t>18/10/2021</a:t>
            </a:fld>
            <a:endParaRPr lang="pt-BR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pt-BR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ADB15-E11E-204D-BE68-2260C7A7420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69495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5DE27CF7-8BF3-1047-AF57-AE3B077A7DC2}" type="datetimeFigureOut">
              <a:rPr lang="pt-BR" smtClean="0"/>
              <a:t>18/10/2021</a:t>
            </a:fld>
            <a:endParaRPr lang="pt-BR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pt-BR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ADB15-E11E-204D-BE68-2260C7A7420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0311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27CF7-8BF3-1047-AF57-AE3B077A7DC2}" type="datetimeFigureOut">
              <a:rPr lang="pt-BR" smtClean="0"/>
              <a:t>18/10/2021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ADB15-E11E-204D-BE68-2260C7A7420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97947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27CF7-8BF3-1047-AF57-AE3B077A7DC2}" type="datetimeFigureOut">
              <a:rPr lang="pt-BR" smtClean="0"/>
              <a:t>18/10/2021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ADB15-E11E-204D-BE68-2260C7A7420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25367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5DE27CF7-8BF3-1047-AF57-AE3B077A7DC2}" type="datetimeFigureOut">
              <a:rPr lang="pt-BR" smtClean="0"/>
              <a:t>18/10/2021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138ADB15-E11E-204D-BE68-2260C7A7420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32486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png"/><Relationship Id="rId18" Type="http://schemas.openxmlformats.org/officeDocument/2006/relationships/image" Target="../media/image22.png"/><Relationship Id="rId3" Type="http://schemas.openxmlformats.org/officeDocument/2006/relationships/image" Target="../media/image7.png"/><Relationship Id="rId21" Type="http://schemas.openxmlformats.org/officeDocument/2006/relationships/image" Target="../media/image25.png"/><Relationship Id="rId7" Type="http://schemas.openxmlformats.org/officeDocument/2006/relationships/image" Target="../media/image11.png"/><Relationship Id="rId12" Type="http://schemas.openxmlformats.org/officeDocument/2006/relationships/image" Target="../media/image16.jpeg"/><Relationship Id="rId17" Type="http://schemas.openxmlformats.org/officeDocument/2006/relationships/image" Target="../media/image21.png"/><Relationship Id="rId2" Type="http://schemas.openxmlformats.org/officeDocument/2006/relationships/image" Target="../media/image6.png"/><Relationship Id="rId16" Type="http://schemas.openxmlformats.org/officeDocument/2006/relationships/image" Target="../media/image20.jpeg"/><Relationship Id="rId20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jpeg"/><Relationship Id="rId15" Type="http://schemas.openxmlformats.org/officeDocument/2006/relationships/image" Target="../media/image19.png"/><Relationship Id="rId10" Type="http://schemas.openxmlformats.org/officeDocument/2006/relationships/image" Target="../media/image14.png"/><Relationship Id="rId19" Type="http://schemas.openxmlformats.org/officeDocument/2006/relationships/image" Target="../media/image23.png"/><Relationship Id="rId4" Type="http://schemas.openxmlformats.org/officeDocument/2006/relationships/image" Target="../media/image8.jpeg"/><Relationship Id="rId9" Type="http://schemas.openxmlformats.org/officeDocument/2006/relationships/image" Target="../media/image13.png"/><Relationship Id="rId1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30.jpeg"/><Relationship Id="rId7" Type="http://schemas.openxmlformats.org/officeDocument/2006/relationships/image" Target="../media/image34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11" Type="http://schemas.openxmlformats.org/officeDocument/2006/relationships/image" Target="../media/image38.png"/><Relationship Id="rId5" Type="http://schemas.openxmlformats.org/officeDocument/2006/relationships/image" Target="../media/image32.png"/><Relationship Id="rId10" Type="http://schemas.openxmlformats.org/officeDocument/2006/relationships/image" Target="../media/image37.jpeg"/><Relationship Id="rId4" Type="http://schemas.openxmlformats.org/officeDocument/2006/relationships/image" Target="../media/image31.png"/><Relationship Id="rId9" Type="http://schemas.openxmlformats.org/officeDocument/2006/relationships/image" Target="../media/image3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3" Type="http://schemas.openxmlformats.org/officeDocument/2006/relationships/image" Target="../media/image44.png"/><Relationship Id="rId7" Type="http://schemas.openxmlformats.org/officeDocument/2006/relationships/image" Target="../media/image48.jpe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10" Type="http://schemas.openxmlformats.org/officeDocument/2006/relationships/image" Target="../media/image51.jpeg"/><Relationship Id="rId4" Type="http://schemas.openxmlformats.org/officeDocument/2006/relationships/image" Target="../media/image45.jpeg"/><Relationship Id="rId9" Type="http://schemas.openxmlformats.org/officeDocument/2006/relationships/image" Target="../media/image5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Gráfico em documento com caneta">
            <a:extLst>
              <a:ext uri="{FF2B5EF4-FFF2-40B4-BE49-F238E27FC236}">
                <a16:creationId xmlns:a16="http://schemas.microsoft.com/office/drawing/2014/main" id="{22EEF757-F490-4DD2-A0B1-B6F3C78602A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1510" b="1422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A15BE375-6E6D-9E48-B966-AD63D3F672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noFill/>
          <a:ln>
            <a:solidFill>
              <a:srgbClr val="FFFFFF"/>
            </a:solidFill>
          </a:ln>
        </p:spPr>
        <p:txBody>
          <a:bodyPr>
            <a:normAutofit/>
          </a:bodyPr>
          <a:lstStyle/>
          <a:p>
            <a:r>
              <a:rPr lang="pt-BR" sz="1800">
                <a:solidFill>
                  <a:schemeClr val="tx1"/>
                </a:solidFill>
              </a:rPr>
              <a:t>Senado federal </a:t>
            </a:r>
            <a:br>
              <a:rPr lang="pt-BR" sz="1800">
                <a:solidFill>
                  <a:schemeClr val="tx1"/>
                </a:solidFill>
              </a:rPr>
            </a:br>
            <a:r>
              <a:rPr lang="pt-BR" sz="1800">
                <a:solidFill>
                  <a:schemeClr val="tx1"/>
                </a:solidFill>
              </a:rPr>
              <a:t>Comissão de Desenvolvimento regional e Turismo</a:t>
            </a:r>
            <a:br>
              <a:rPr lang="pt-BR" sz="1800">
                <a:solidFill>
                  <a:schemeClr val="tx1"/>
                </a:solidFill>
              </a:rPr>
            </a:br>
            <a:r>
              <a:rPr lang="pt-BR" sz="1800">
                <a:solidFill>
                  <a:schemeClr val="tx1"/>
                </a:solidFill>
              </a:rPr>
              <a:t>9ªMesa do Ciclo de Debates sobre o turismo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4813271B-ECC6-574B-A3F5-106D18E01D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3760" y="2638044"/>
            <a:ext cx="10932160" cy="3823716"/>
          </a:xfrm>
        </p:spPr>
        <p:txBody>
          <a:bodyPr>
            <a:noAutofit/>
          </a:bodyPr>
          <a:lstStyle/>
          <a:p>
            <a:pPr algn="ctr"/>
            <a:r>
              <a:rPr lang="pt-BR" sz="2800" dirty="0"/>
              <a:t>“Qualificação de mão-de-obra no setor do turismo: cenário atual desafios e perspectivas”</a:t>
            </a:r>
          </a:p>
          <a:p>
            <a:pPr algn="ctr"/>
            <a:endParaRPr lang="pt-BR" sz="2800" dirty="0"/>
          </a:p>
          <a:p>
            <a:pPr algn="ctr"/>
            <a:r>
              <a:rPr lang="pt-BR" sz="2000" dirty="0"/>
              <a:t>Prof.ª Dr.</a:t>
            </a:r>
            <a:r>
              <a:rPr lang="pt-BR" sz="2000" dirty="0" err="1"/>
              <a:t>ª</a:t>
            </a:r>
            <a:r>
              <a:rPr lang="pt-BR" sz="2000" dirty="0"/>
              <a:t> Marutschka Moesch</a:t>
            </a:r>
          </a:p>
          <a:p>
            <a:pPr algn="ctr"/>
            <a:r>
              <a:rPr lang="pt-BR" sz="2000" dirty="0"/>
              <a:t>Centro de Excelência em Turismo- UnB</a:t>
            </a:r>
          </a:p>
          <a:p>
            <a:pPr algn="ctr"/>
            <a:r>
              <a:rPr lang="pt-BR" sz="2000" dirty="0"/>
              <a:t>Brasília, 18 de outubro de 2021</a:t>
            </a:r>
          </a:p>
        </p:txBody>
      </p:sp>
    </p:spTree>
    <p:extLst>
      <p:ext uri="{BB962C8B-B14F-4D97-AF65-F5344CB8AC3E}">
        <p14:creationId xmlns:p14="http://schemas.microsoft.com/office/powerpoint/2010/main" val="141447808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E560C344-B70C-4892-A50B-18A14E39E8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453478" cy="6858000"/>
          </a:xfrm>
          <a:prstGeom prst="rect">
            <a:avLst/>
          </a:prstGeom>
          <a:solidFill>
            <a:schemeClr val="accent2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353CA6F-E2A3-48F3-AD20-D80C443800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53477" y="0"/>
            <a:ext cx="667638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53BCED49-5837-F042-A728-71C4914FE8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72820" y="643466"/>
            <a:ext cx="5437703" cy="1152127"/>
          </a:xfrm>
          <a:noFill/>
          <a:ln>
            <a:solidFill>
              <a:srgbClr val="FFFFFF"/>
            </a:solidFill>
          </a:ln>
        </p:spPr>
        <p:txBody>
          <a:bodyPr>
            <a:normAutofit/>
          </a:bodyPr>
          <a:lstStyle/>
          <a:p>
            <a:r>
              <a:rPr lang="pt-BR" sz="2600">
                <a:solidFill>
                  <a:srgbClr val="FFFFFF"/>
                </a:solidFill>
              </a:rPr>
              <a:t>POLITICA NACIONAL DE QUALIFICAÇÃO EM TURISMO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0AD0736F-D1DE-4446-9272-A0A4BA035A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72820" y="2170772"/>
            <a:ext cx="5437697" cy="3569256"/>
          </a:xfrm>
        </p:spPr>
        <p:txBody>
          <a:bodyPr>
            <a:normAutofit/>
          </a:bodyPr>
          <a:lstStyle/>
          <a:p>
            <a:pPr lvl="0"/>
            <a:r>
              <a:rPr lang="pt-BR" b="1" dirty="0">
                <a:solidFill>
                  <a:srgbClr val="FFFFFF"/>
                </a:solidFill>
              </a:rPr>
              <a:t>Finalidade</a:t>
            </a:r>
            <a:r>
              <a:rPr lang="pt-BR" dirty="0">
                <a:solidFill>
                  <a:srgbClr val="FFFFFF"/>
                </a:solidFill>
              </a:rPr>
              <a:t> – prover a qualificação social e profissional de jovens e adultos do setor de turismo, com mais de 16 anos, com a premissa de que a articulação entre educação, trabalho e desenvolvimento territorial considere a formação profissional como um direito do cidadão/cidadã, instrumento indispensável à sua inclusão e aumento de sua permanência no mundo do trabalho, visto que garante sua autonomia, integração e participação efetiva na sociedade.</a:t>
            </a:r>
          </a:p>
          <a:p>
            <a:pPr marL="0" indent="0">
              <a:buNone/>
            </a:pPr>
            <a:r>
              <a:rPr lang="pt-BR" dirty="0">
                <a:solidFill>
                  <a:srgbClr val="FFFFFF"/>
                </a:solidFill>
              </a:rPr>
              <a:t> </a:t>
            </a:r>
          </a:p>
          <a:p>
            <a:endParaRPr lang="pt-BR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235308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33976D1-3430-450C-A978-87A9A6E8E7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D6AAC78-7D86-415A-ADC1-2B47480796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49680" y="1248156"/>
            <a:ext cx="9692640" cy="436168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2A658D9-F185-44F1-BA33-D50320D1D0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62228" y="1060704"/>
            <a:ext cx="10067544" cy="4736592"/>
          </a:xfrm>
          <a:prstGeom prst="rect">
            <a:avLst/>
          </a:prstGeom>
          <a:noFill/>
          <a:ln w="317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73BBE7E1-3287-A840-BA52-963056E072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467418"/>
            <a:ext cx="7729728" cy="1188720"/>
          </a:xfrm>
          <a:solidFill>
            <a:srgbClr val="FFFFFF"/>
          </a:solidFill>
        </p:spPr>
        <p:txBody>
          <a:bodyPr>
            <a:normAutofit/>
          </a:bodyPr>
          <a:lstStyle/>
          <a:p>
            <a:r>
              <a:rPr lang="pt-BR" dirty="0"/>
              <a:t>POLITICA NACIONAL DE QUALIFICAÇÃO EM TURISMO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9F1A0E47-5842-384E-A062-456ABC4379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06062" y="2291262"/>
            <a:ext cx="8779512" cy="2879256"/>
          </a:xfrm>
        </p:spPr>
        <p:txBody>
          <a:bodyPr>
            <a:normAutofit/>
          </a:bodyPr>
          <a:lstStyle/>
          <a:p>
            <a:r>
              <a:rPr lang="pt-BR" b="1">
                <a:solidFill>
                  <a:srgbClr val="404040"/>
                </a:solidFill>
              </a:rPr>
              <a:t>Concepção </a:t>
            </a:r>
            <a:r>
              <a:rPr lang="pt-BR">
                <a:solidFill>
                  <a:srgbClr val="404040"/>
                </a:solidFill>
              </a:rPr>
              <a:t>– a educação e a qualificação profissional em turismo tornam possível o desenvolvimento territorial a ser garantido na transposição, em um ciclo virtuoso da elevação da escolaridade, da diminuição da informalidade das ofertas de emprego e da ampliação do associativismo. Articula-se a Educação Básica de qualidade, formadora de sujeitos autônomos, protagonistas de cidadania, a um projeto de Estado democrático e a um projeto de desenvolvimento sustentável. Isso ocorre na perspectiva de que essa educação proporcione a emancipação humana e uma melhor preparação técnica para o mundo do trabalho, em consonância com as revoluções científicas e tecnológicas.</a:t>
            </a:r>
          </a:p>
          <a:p>
            <a:endParaRPr lang="pt-BR">
              <a:solidFill>
                <a:srgbClr val="40404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90325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AEFFFF2-9EB4-4B6C-B9F8-2BA3EF89A2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3070172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D65299F-028F-4AFC-B46A-8DB33E20FE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70172" y="0"/>
            <a:ext cx="912182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BAC87F6E-526A-49B5-995D-42DB656594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17423" y="1443035"/>
            <a:ext cx="3971932" cy="3971930"/>
          </a:xfrm>
          <a:prstGeom prst="ellipse">
            <a:avLst/>
          </a:prstGeom>
          <a:solidFill>
            <a:srgbClr val="FFFFFF"/>
          </a:solidFill>
          <a:ln w="317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4BD53353-1075-BC4E-8821-C020A07139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0873" y="1586484"/>
            <a:ext cx="3685032" cy="3685032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txBody>
          <a:bodyPr>
            <a:normAutofit/>
          </a:bodyPr>
          <a:lstStyle/>
          <a:p>
            <a:r>
              <a:rPr lang="pt-BR" sz="2100">
                <a:solidFill>
                  <a:srgbClr val="FFFFFF"/>
                </a:solidFill>
              </a:rPr>
              <a:t>POLITICA NACIONAL DE QUALIFICAÇÃO EM TURISMO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B614708-FBD0-B24E-A22A-31353CC9AA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91695" y="1402080"/>
            <a:ext cx="5320696" cy="4053840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pt-BR" sz="1500" b="1"/>
              <a:t>Princípio do trabalho</a:t>
            </a:r>
            <a:endParaRPr lang="pt-BR" sz="1500"/>
          </a:p>
          <a:p>
            <a:pPr>
              <a:lnSpc>
                <a:spcPct val="90000"/>
              </a:lnSpc>
            </a:pPr>
            <a:r>
              <a:rPr lang="pt-BR" sz="1500" b="1"/>
              <a:t>Princípio da educação continuada</a:t>
            </a:r>
            <a:endParaRPr lang="pt-BR" sz="1500"/>
          </a:p>
          <a:p>
            <a:pPr>
              <a:lnSpc>
                <a:spcPct val="90000"/>
              </a:lnSpc>
            </a:pPr>
            <a:r>
              <a:rPr lang="pt-BR" sz="1500" b="1"/>
              <a:t>Princípio de educação emancipadora</a:t>
            </a:r>
          </a:p>
          <a:p>
            <a:pPr>
              <a:lnSpc>
                <a:spcPct val="90000"/>
              </a:lnSpc>
            </a:pPr>
            <a:r>
              <a:rPr lang="pt-BR" sz="1500"/>
              <a:t>PREMISSAS</a:t>
            </a:r>
          </a:p>
          <a:p>
            <a:pPr>
              <a:lnSpc>
                <a:spcPct val="90000"/>
              </a:lnSpc>
            </a:pPr>
            <a:r>
              <a:rPr lang="pt-BR" sz="1500" b="1"/>
              <a:t>Educação Profissional como Construção Social</a:t>
            </a:r>
            <a:endParaRPr lang="pt-BR" sz="1500"/>
          </a:p>
          <a:p>
            <a:pPr>
              <a:lnSpc>
                <a:spcPct val="90000"/>
              </a:lnSpc>
            </a:pPr>
            <a:r>
              <a:rPr lang="pt-BR" sz="1500" b="1"/>
              <a:t>Educação Profissional como Direito e como Política Pública para Desenvolvimento dos Territórios</a:t>
            </a:r>
          </a:p>
          <a:p>
            <a:pPr>
              <a:lnSpc>
                <a:spcPct val="90000"/>
              </a:lnSpc>
            </a:pPr>
            <a:endParaRPr lang="pt-BR" sz="1500"/>
          </a:p>
          <a:p>
            <a:pPr marL="0" indent="0">
              <a:lnSpc>
                <a:spcPct val="90000"/>
              </a:lnSpc>
              <a:buNone/>
            </a:pPr>
            <a:r>
              <a:rPr lang="pt-BR" sz="1500"/>
              <a:t>A implantação da Política Nacional de Qualificação no Turismo é primordial, pois indicará de modo estruturante o rumo a ser trilhado para a qualificação do setor de turismo no país, a partir da construção de caminhos metodológicos com aplicabilidade real nas diferentes realidades nacionais.  </a:t>
            </a:r>
          </a:p>
          <a:p>
            <a:pPr>
              <a:lnSpc>
                <a:spcPct val="90000"/>
              </a:lnSpc>
            </a:pPr>
            <a:endParaRPr lang="pt-BR" sz="1500"/>
          </a:p>
        </p:txBody>
      </p:sp>
    </p:spTree>
    <p:extLst>
      <p:ext uri="{BB962C8B-B14F-4D97-AF65-F5344CB8AC3E}">
        <p14:creationId xmlns:p14="http://schemas.microsoft.com/office/powerpoint/2010/main" val="9254538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2E279F79-F502-438A-A17D-61D601A2F126}"/>
              </a:ext>
            </a:extLst>
          </p:cNvPr>
          <p:cNvSpPr/>
          <p:nvPr/>
        </p:nvSpPr>
        <p:spPr>
          <a:xfrm>
            <a:off x="322118" y="275505"/>
            <a:ext cx="11576169" cy="595089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A682F514-E412-4D85-BE3B-338D90A3226F}"/>
              </a:ext>
            </a:extLst>
          </p:cNvPr>
          <p:cNvSpPr/>
          <p:nvPr/>
        </p:nvSpPr>
        <p:spPr>
          <a:xfrm>
            <a:off x="322118" y="497185"/>
            <a:ext cx="2493818" cy="483318"/>
          </a:xfrm>
          <a:prstGeom prst="rect">
            <a:avLst/>
          </a:prstGeom>
          <a:solidFill>
            <a:srgbClr val="2C4076"/>
          </a:solidFill>
          <a:ln>
            <a:solidFill>
              <a:srgbClr val="2C407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rPr>
              <a:t>NÓS CRÍTICOS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42A4CAA6-C055-4A08-9FAB-5F51835BB4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450" y="1383332"/>
            <a:ext cx="7355641" cy="449353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indent="2667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2573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285750" indent="-195263">
              <a:buFont typeface="Arial" panose="020B0604020202020204" pitchFamily="34" charset="0"/>
              <a:buChar char="•"/>
              <a:defRPr/>
            </a:pPr>
            <a:r>
              <a:rPr lang="pt-BR" sz="1400" b="1" i="1" u="sng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CURSOS</a:t>
            </a:r>
            <a:r>
              <a:rPr lang="pt-BR" sz="1400" b="1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:</a:t>
            </a:r>
          </a:p>
          <a:p>
            <a:pPr marL="833437" lvl="1" indent="-285750">
              <a:buFont typeface="Wingdings" panose="05000000000000000000" pitchFamily="2" charset="2"/>
              <a:buChar char="ü"/>
              <a:defRPr/>
            </a:pPr>
            <a:endParaRPr lang="pt-BR" sz="1400" b="1" dirty="0">
              <a:solidFill>
                <a:srgbClr val="2C4076"/>
              </a:solidFill>
              <a:latin typeface="Lucida Sans" panose="020B0602040502020204" pitchFamily="34" charset="0"/>
              <a:cs typeface="Lucida Sans" panose="020B0602040502020204" pitchFamily="34" charset="0"/>
            </a:endParaRPr>
          </a:p>
          <a:p>
            <a:pPr marL="833437" lvl="1" indent="-285750">
              <a:buFont typeface="Wingdings" panose="05000000000000000000" pitchFamily="2" charset="2"/>
              <a:buChar char="ü"/>
              <a:defRPr/>
            </a:pPr>
            <a:r>
              <a:rPr lang="pt-BR" sz="1400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Métodos abstrato-formais</a:t>
            </a:r>
          </a:p>
          <a:p>
            <a:pPr marL="833437" lvl="1" indent="-285750">
              <a:buFont typeface="Wingdings" panose="05000000000000000000" pitchFamily="2" charset="2"/>
              <a:buChar char="ü"/>
              <a:defRPr/>
            </a:pPr>
            <a:r>
              <a:rPr lang="pt-BR" sz="1400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Baixa qualidade pedagógica </a:t>
            </a:r>
            <a:r>
              <a:rPr lang="en-US" altLang="pt-BR" sz="1400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(</a:t>
            </a:r>
            <a:r>
              <a:rPr lang="en-US" altLang="pt-BR" sz="1400" dirty="0" err="1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conteúdo</a:t>
            </a:r>
            <a:r>
              <a:rPr lang="en-US" altLang="pt-BR" sz="1400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, </a:t>
            </a:r>
            <a:r>
              <a:rPr lang="en-US" altLang="pt-BR" sz="1400" dirty="0" err="1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carga</a:t>
            </a:r>
            <a:r>
              <a:rPr lang="en-US" altLang="pt-BR" sz="1400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 </a:t>
            </a:r>
            <a:r>
              <a:rPr lang="en-US" altLang="pt-BR" sz="1400" dirty="0" err="1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horária</a:t>
            </a:r>
            <a:r>
              <a:rPr lang="en-US" altLang="pt-BR" sz="1400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, etc.)</a:t>
            </a:r>
          </a:p>
          <a:p>
            <a:pPr marL="833437" lvl="1" indent="-285750">
              <a:buFont typeface="Wingdings" panose="05000000000000000000" pitchFamily="2" charset="2"/>
              <a:buChar char="ü"/>
              <a:defRPr/>
            </a:pPr>
            <a:r>
              <a:rPr lang="en-US" sz="1400" dirty="0" err="1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Inexistência</a:t>
            </a:r>
            <a:r>
              <a:rPr lang="en-US" sz="1400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 de </a:t>
            </a:r>
            <a:r>
              <a:rPr lang="en-US" sz="1400" dirty="0" err="1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critérios</a:t>
            </a:r>
            <a:r>
              <a:rPr lang="en-US" sz="1400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 de </a:t>
            </a:r>
            <a:r>
              <a:rPr lang="en-US" sz="1400" dirty="0" err="1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avaliação</a:t>
            </a:r>
            <a:r>
              <a:rPr lang="en-US" sz="1400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 </a:t>
            </a:r>
            <a:r>
              <a:rPr lang="en-US" sz="1400" dirty="0" err="1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pedagógica</a:t>
            </a:r>
            <a:endParaRPr lang="en-US" sz="1400" dirty="0">
              <a:solidFill>
                <a:srgbClr val="2C4076"/>
              </a:solidFill>
              <a:latin typeface="Lucida Sans" panose="020B0602040502020204" pitchFamily="34" charset="0"/>
              <a:cs typeface="Lucida Sans" panose="020B0602040502020204" pitchFamily="34" charset="0"/>
            </a:endParaRPr>
          </a:p>
          <a:p>
            <a:pPr marL="833437" lvl="1" indent="-285750">
              <a:buFont typeface="Wingdings" panose="05000000000000000000" pitchFamily="2" charset="2"/>
              <a:buChar char="ü"/>
              <a:defRPr/>
            </a:pPr>
            <a:r>
              <a:rPr lang="en-US" sz="1400" dirty="0" err="1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Inexistência</a:t>
            </a:r>
            <a:r>
              <a:rPr lang="en-US" sz="1400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 de </a:t>
            </a:r>
            <a:r>
              <a:rPr lang="en-US" sz="1400" dirty="0" err="1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diagnósticos</a:t>
            </a:r>
            <a:r>
              <a:rPr lang="en-US" sz="1400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 </a:t>
            </a:r>
            <a:r>
              <a:rPr lang="en-US" sz="1400" dirty="0" err="1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prévios</a:t>
            </a:r>
            <a:endParaRPr lang="pt-BR" sz="1400" dirty="0">
              <a:solidFill>
                <a:srgbClr val="2C4076"/>
              </a:solidFill>
              <a:latin typeface="Lucida Sans" panose="020B0602040502020204" pitchFamily="34" charset="0"/>
              <a:cs typeface="Lucida Sans" panose="020B0602040502020204" pitchFamily="34" charset="0"/>
            </a:endParaRPr>
          </a:p>
          <a:p>
            <a:pPr marL="285750" indent="-195263">
              <a:buFont typeface="Arial" panose="020B0604020202020204" pitchFamily="34" charset="0"/>
              <a:buChar char="•"/>
              <a:defRPr/>
            </a:pPr>
            <a:endParaRPr lang="pt-BR" sz="2400" dirty="0">
              <a:solidFill>
                <a:srgbClr val="2C4076"/>
              </a:solidFill>
              <a:latin typeface="Lucida Sans" panose="020B0602040502020204" pitchFamily="34" charset="0"/>
              <a:cs typeface="Lucida Sans" panose="020B0602040502020204" pitchFamily="34" charset="0"/>
            </a:endParaRPr>
          </a:p>
          <a:p>
            <a:pPr marL="285750" indent="-195263">
              <a:buFont typeface="Arial" panose="020B0604020202020204" pitchFamily="34" charset="0"/>
              <a:buChar char="•"/>
              <a:defRPr/>
            </a:pPr>
            <a:endParaRPr lang="pt-BR" sz="1400" dirty="0">
              <a:solidFill>
                <a:srgbClr val="2C4076"/>
              </a:solidFill>
              <a:latin typeface="Lucida Sans" panose="020B0602040502020204" pitchFamily="34" charset="0"/>
              <a:cs typeface="Lucida Sans" panose="020B0602040502020204" pitchFamily="34" charset="0"/>
            </a:endParaRPr>
          </a:p>
          <a:p>
            <a:pPr marL="285750" indent="-195263">
              <a:buFont typeface="Arial" panose="020B0604020202020204" pitchFamily="34" charset="0"/>
              <a:buChar char="•"/>
              <a:defRPr/>
            </a:pPr>
            <a:r>
              <a:rPr lang="en-US" altLang="pt-BR" sz="1400" b="1" i="1" u="sng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ENTIDADES EXECUTORAS</a:t>
            </a:r>
            <a:r>
              <a:rPr lang="en-US" altLang="pt-BR" sz="1400" b="1" i="1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:</a:t>
            </a:r>
          </a:p>
          <a:p>
            <a:pPr marL="285750" indent="-195263">
              <a:buFont typeface="Arial" panose="020B0604020202020204" pitchFamily="34" charset="0"/>
              <a:buChar char="•"/>
              <a:defRPr/>
            </a:pPr>
            <a:endParaRPr lang="en-US" altLang="pt-BR" sz="1400" b="1" i="1" dirty="0">
              <a:solidFill>
                <a:srgbClr val="2C4076"/>
              </a:solidFill>
              <a:latin typeface="Lucida Sans" panose="020B0602040502020204" pitchFamily="34" charset="0"/>
              <a:cs typeface="Lucida Sans" panose="020B0602040502020204" pitchFamily="34" charset="0"/>
            </a:endParaRPr>
          </a:p>
          <a:p>
            <a:pPr marL="833437" lvl="1" indent="-285750">
              <a:buFont typeface="Wingdings" panose="05000000000000000000" pitchFamily="2" charset="2"/>
              <a:buChar char="ü"/>
              <a:defRPr/>
            </a:pPr>
            <a:r>
              <a:rPr lang="en-US" altLang="pt-BR" sz="1400" dirty="0" err="1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Incapacidade</a:t>
            </a:r>
            <a:r>
              <a:rPr lang="en-US" altLang="pt-BR" sz="1400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 </a:t>
            </a:r>
            <a:r>
              <a:rPr lang="en-US" altLang="pt-BR" sz="1400" dirty="0" err="1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técnica</a:t>
            </a:r>
            <a:r>
              <a:rPr lang="en-US" altLang="pt-BR" sz="1400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 e/</a:t>
            </a:r>
            <a:r>
              <a:rPr lang="en-US" altLang="pt-BR" sz="1400" dirty="0" err="1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ou</a:t>
            </a:r>
            <a:r>
              <a:rPr lang="en-US" altLang="pt-BR" sz="1400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 </a:t>
            </a:r>
            <a:r>
              <a:rPr lang="en-US" altLang="pt-BR" sz="1400" dirty="0" err="1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pedagógica</a:t>
            </a:r>
            <a:endParaRPr lang="en-US" altLang="pt-BR" sz="1400" dirty="0">
              <a:solidFill>
                <a:srgbClr val="2C4076"/>
              </a:solidFill>
              <a:latin typeface="Lucida Sans" panose="020B0602040502020204" pitchFamily="34" charset="0"/>
              <a:cs typeface="Lucida Sans" panose="020B0602040502020204" pitchFamily="34" charset="0"/>
            </a:endParaRPr>
          </a:p>
          <a:p>
            <a:pPr marL="833437" lvl="1" indent="-285750">
              <a:buFont typeface="Wingdings" panose="05000000000000000000" pitchFamily="2" charset="2"/>
              <a:buChar char="ü"/>
              <a:defRPr/>
            </a:pPr>
            <a:r>
              <a:rPr lang="en-US" altLang="pt-BR" sz="1400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Falta de </a:t>
            </a:r>
            <a:r>
              <a:rPr lang="en-US" altLang="pt-BR" sz="1400" dirty="0" err="1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instrumentos</a:t>
            </a:r>
            <a:r>
              <a:rPr lang="en-US" altLang="pt-BR" sz="1400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 de </a:t>
            </a:r>
            <a:r>
              <a:rPr lang="en-US" altLang="pt-BR" sz="1400" dirty="0" err="1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avaliação</a:t>
            </a:r>
            <a:r>
              <a:rPr lang="en-US" altLang="pt-BR" sz="1400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 e </a:t>
            </a:r>
            <a:r>
              <a:rPr lang="en-US" altLang="pt-BR" sz="1400" dirty="0" err="1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monitoramento</a:t>
            </a:r>
            <a:r>
              <a:rPr lang="en-US" altLang="pt-BR" sz="1400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 de </a:t>
            </a:r>
            <a:r>
              <a:rPr lang="en-US" altLang="pt-BR" sz="1400" dirty="0" err="1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processos</a:t>
            </a:r>
            <a:endParaRPr lang="en-US" altLang="pt-BR" sz="1400" dirty="0">
              <a:solidFill>
                <a:srgbClr val="2C4076"/>
              </a:solidFill>
              <a:latin typeface="Lucida Sans" panose="020B0602040502020204" pitchFamily="34" charset="0"/>
              <a:cs typeface="Lucida Sans" panose="020B0602040502020204" pitchFamily="34" charset="0"/>
            </a:endParaRPr>
          </a:p>
          <a:p>
            <a:pPr marL="833437" lvl="1" indent="-285750">
              <a:buFont typeface="Wingdings" panose="05000000000000000000" pitchFamily="2" charset="2"/>
              <a:buChar char="ü"/>
              <a:defRPr/>
            </a:pPr>
            <a:endParaRPr lang="en-US" altLang="pt-BR" sz="1400" u="sng" dirty="0">
              <a:latin typeface="Lucida Sans" panose="020B0602040502020204" pitchFamily="34" charset="0"/>
            </a:endParaRPr>
          </a:p>
          <a:p>
            <a:pPr marL="285750" indent="-195263">
              <a:buFont typeface="Arial" panose="020B0604020202020204" pitchFamily="34" charset="0"/>
              <a:buChar char="•"/>
              <a:defRPr/>
            </a:pPr>
            <a:endParaRPr lang="pt-BR" b="1" dirty="0">
              <a:solidFill>
                <a:srgbClr val="2C4076"/>
              </a:solidFill>
              <a:latin typeface="Lucida Sans" panose="020B0602040502020204" pitchFamily="34" charset="0"/>
              <a:cs typeface="Lucida Sans" panose="020B0602040502020204" pitchFamily="34" charset="0"/>
            </a:endParaRPr>
          </a:p>
          <a:p>
            <a:pPr marL="285750" indent="-195263">
              <a:buFont typeface="Arial" panose="020B0604020202020204" pitchFamily="34" charset="0"/>
              <a:buChar char="•"/>
              <a:defRPr/>
            </a:pPr>
            <a:r>
              <a:rPr lang="pt-BR" sz="1400" b="1" i="1" u="sng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OUTROS</a:t>
            </a:r>
            <a:r>
              <a:rPr lang="pt-BR" sz="1400" b="1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:</a:t>
            </a:r>
          </a:p>
          <a:p>
            <a:pPr marL="285750" indent="-195263">
              <a:buFont typeface="Arial" panose="020B0604020202020204" pitchFamily="34" charset="0"/>
              <a:buChar char="•"/>
              <a:defRPr/>
            </a:pPr>
            <a:endParaRPr lang="pt-BR" sz="1400" b="1" dirty="0">
              <a:solidFill>
                <a:srgbClr val="2C4076"/>
              </a:solidFill>
              <a:latin typeface="Lucida Sans" panose="020B0602040502020204" pitchFamily="34" charset="0"/>
              <a:cs typeface="Lucida Sans" panose="020B0602040502020204" pitchFamily="34" charset="0"/>
            </a:endParaRPr>
          </a:p>
          <a:p>
            <a:pPr marL="833437" lvl="1" indent="-285750">
              <a:buFont typeface="Wingdings" panose="05000000000000000000" pitchFamily="2" charset="2"/>
              <a:buChar char="ü"/>
              <a:defRPr/>
            </a:pPr>
            <a:r>
              <a:rPr lang="pt-BR" sz="1400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Falta de definição de papéis (atores sociais e </a:t>
            </a:r>
            <a:r>
              <a:rPr lang="pt-BR" sz="1400" dirty="0" err="1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MTur</a:t>
            </a:r>
            <a:r>
              <a:rPr lang="pt-BR" sz="1400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)</a:t>
            </a:r>
          </a:p>
          <a:p>
            <a:pPr marL="833437" lvl="1" indent="-285750">
              <a:buFont typeface="Wingdings" panose="05000000000000000000" pitchFamily="2" charset="2"/>
              <a:buChar char="ü"/>
              <a:defRPr/>
            </a:pPr>
            <a:r>
              <a:rPr lang="pt-BR" sz="1400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Baixa integração dos programas (</a:t>
            </a:r>
            <a:r>
              <a:rPr lang="pt-BR" sz="1400" dirty="0" err="1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MTur</a:t>
            </a:r>
            <a:r>
              <a:rPr lang="pt-BR" sz="1400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, MEC, Sistema S, ...)</a:t>
            </a:r>
          </a:p>
          <a:p>
            <a:pPr marL="833437" lvl="1" indent="-285750">
              <a:buFont typeface="Wingdings" panose="05000000000000000000" pitchFamily="2" charset="2"/>
              <a:buChar char="ü"/>
              <a:defRPr/>
            </a:pPr>
            <a:r>
              <a:rPr lang="pt-BR" sz="1400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Pouca ênfase da elevação da escolaridade</a:t>
            </a:r>
            <a:endParaRPr lang="pt-BR" altLang="pt-BR" sz="1400" dirty="0">
              <a:solidFill>
                <a:srgbClr val="2C4076"/>
              </a:solidFill>
              <a:latin typeface="Lucida Sans" panose="020B0602040502020204" pitchFamily="34" charset="0"/>
              <a:cs typeface="Lucida Sans" panose="020B0602040502020204" pitchFamily="34" charset="0"/>
            </a:endParaRPr>
          </a:p>
        </p:txBody>
      </p:sp>
      <p:pic>
        <p:nvPicPr>
          <p:cNvPr id="13314" name="Picture 2" descr="Image result for obstáculos">
            <a:extLst>
              <a:ext uri="{FF2B5EF4-FFF2-40B4-BE49-F238E27FC236}">
                <a16:creationId xmlns:a16="http://schemas.microsoft.com/office/drawing/2014/main" id="{AF060B55-6ABB-452A-B112-8EBD6D2D95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7091" y="366373"/>
            <a:ext cx="3972791" cy="586002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26429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2E279F79-F502-438A-A17D-61D601A2F126}"/>
              </a:ext>
            </a:extLst>
          </p:cNvPr>
          <p:cNvSpPr/>
          <p:nvPr/>
        </p:nvSpPr>
        <p:spPr>
          <a:xfrm>
            <a:off x="322118" y="275505"/>
            <a:ext cx="11576169" cy="595089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28304FA8-6964-485A-A61E-22F37F3A8E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59766" y="2194530"/>
            <a:ext cx="7668174" cy="4031873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indent="2667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2573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285750" indent="-195263">
              <a:buFont typeface="Arial" panose="020B0604020202020204" pitchFamily="34" charset="0"/>
              <a:buChar char="•"/>
              <a:defRPr/>
            </a:pPr>
            <a:r>
              <a:rPr lang="pt-BR" sz="1600" u="sng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PROPOSIÇÃO</a:t>
            </a:r>
            <a:r>
              <a:rPr lang="pt-BR" sz="1600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: premissas, princípios e proposições </a:t>
            </a:r>
          </a:p>
          <a:p>
            <a:pPr marL="90487">
              <a:defRPr/>
            </a:pPr>
            <a:r>
              <a:rPr lang="pt-BR" sz="1600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	</a:t>
            </a:r>
          </a:p>
          <a:p>
            <a:pPr marL="285750" indent="-195263">
              <a:buFont typeface="Arial" panose="020B0604020202020204" pitchFamily="34" charset="0"/>
              <a:buChar char="•"/>
              <a:defRPr/>
            </a:pPr>
            <a:endParaRPr lang="pt-BR" sz="1600" dirty="0">
              <a:solidFill>
                <a:srgbClr val="2C4076"/>
              </a:solidFill>
              <a:latin typeface="Lucida Sans" panose="020B0602040502020204" pitchFamily="34" charset="0"/>
              <a:cs typeface="Lucida Sans" panose="020B0602040502020204" pitchFamily="34" charset="0"/>
            </a:endParaRPr>
          </a:p>
          <a:p>
            <a:pPr marL="285750" indent="-195263">
              <a:buFont typeface="Arial" panose="020B0604020202020204" pitchFamily="34" charset="0"/>
              <a:buChar char="•"/>
              <a:defRPr/>
            </a:pPr>
            <a:endParaRPr lang="pt-BR" sz="1600" dirty="0">
              <a:solidFill>
                <a:srgbClr val="2C4076"/>
              </a:solidFill>
              <a:latin typeface="Lucida Sans" panose="020B0602040502020204" pitchFamily="34" charset="0"/>
              <a:cs typeface="Lucida Sans" panose="020B0602040502020204" pitchFamily="34" charset="0"/>
            </a:endParaRPr>
          </a:p>
          <a:p>
            <a:pPr marL="285750" indent="-195263">
              <a:buFont typeface="Arial" panose="020B0604020202020204" pitchFamily="34" charset="0"/>
              <a:buChar char="•"/>
              <a:defRPr/>
            </a:pPr>
            <a:endParaRPr lang="pt-BR" sz="1600" dirty="0">
              <a:solidFill>
                <a:srgbClr val="2C4076"/>
              </a:solidFill>
              <a:latin typeface="Lucida Sans" panose="020B0602040502020204" pitchFamily="34" charset="0"/>
              <a:cs typeface="Lucida Sans" panose="020B0602040502020204" pitchFamily="34" charset="0"/>
            </a:endParaRPr>
          </a:p>
          <a:p>
            <a:pPr marL="285750" indent="-195263">
              <a:buFont typeface="Arial" panose="020B0604020202020204" pitchFamily="34" charset="0"/>
              <a:buChar char="•"/>
              <a:defRPr/>
            </a:pPr>
            <a:r>
              <a:rPr lang="pt-BR" sz="1600" u="sng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REFERENCIAIS METODOLÓGICOS</a:t>
            </a:r>
            <a:r>
              <a:rPr lang="pt-BR" sz="1600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: Planos + Programas + Projetos + SPMA</a:t>
            </a:r>
          </a:p>
          <a:p>
            <a:pPr marL="285750" indent="-195263">
              <a:buFont typeface="Arial" panose="020B0604020202020204" pitchFamily="34" charset="0"/>
              <a:buChar char="•"/>
              <a:defRPr/>
            </a:pPr>
            <a:endParaRPr lang="pt-BR" sz="1600" u="sng" dirty="0">
              <a:solidFill>
                <a:srgbClr val="2C4076"/>
              </a:solidFill>
              <a:latin typeface="Lucida Sans" panose="020B0602040502020204" pitchFamily="34" charset="0"/>
              <a:cs typeface="Lucida Sans" panose="020B0602040502020204" pitchFamily="34" charset="0"/>
            </a:endParaRPr>
          </a:p>
          <a:p>
            <a:pPr marL="285750" indent="-195263">
              <a:buFont typeface="Arial" panose="020B0604020202020204" pitchFamily="34" charset="0"/>
              <a:buChar char="•"/>
              <a:defRPr/>
            </a:pPr>
            <a:endParaRPr lang="pt-BR" sz="1600" u="sng" dirty="0">
              <a:solidFill>
                <a:srgbClr val="2C4076"/>
              </a:solidFill>
              <a:latin typeface="Lucida Sans" panose="020B0602040502020204" pitchFamily="34" charset="0"/>
              <a:cs typeface="Lucida Sans" panose="020B0602040502020204" pitchFamily="34" charset="0"/>
            </a:endParaRPr>
          </a:p>
          <a:p>
            <a:pPr marL="285750" indent="-195263">
              <a:buFont typeface="Arial" panose="020B0604020202020204" pitchFamily="34" charset="0"/>
              <a:buChar char="•"/>
              <a:defRPr/>
            </a:pPr>
            <a:endParaRPr lang="pt-BR" sz="1600" u="sng" dirty="0">
              <a:solidFill>
                <a:srgbClr val="2C4076"/>
              </a:solidFill>
              <a:latin typeface="Lucida Sans" panose="020B0602040502020204" pitchFamily="34" charset="0"/>
              <a:cs typeface="Lucida Sans" panose="020B0602040502020204" pitchFamily="34" charset="0"/>
            </a:endParaRPr>
          </a:p>
          <a:p>
            <a:pPr marL="285750" indent="-195263">
              <a:defRPr/>
            </a:pPr>
            <a:r>
              <a:rPr lang="pt-BR" sz="1600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 </a:t>
            </a:r>
          </a:p>
          <a:p>
            <a:pPr marL="285750" indent="-195263">
              <a:buFont typeface="Arial" panose="020B0604020202020204" pitchFamily="34" charset="0"/>
              <a:buChar char="•"/>
              <a:defRPr/>
            </a:pPr>
            <a:r>
              <a:rPr lang="pt-BR" sz="1600" u="sng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IMPLANTAÇÃO</a:t>
            </a:r>
            <a:r>
              <a:rPr lang="pt-BR" sz="1600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: </a:t>
            </a:r>
            <a:r>
              <a:rPr lang="pt-BR" sz="1600" b="1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Plano Nacional de Qualificação em Turismo </a:t>
            </a:r>
          </a:p>
          <a:p>
            <a:pPr marL="285750" indent="-195263">
              <a:defRPr/>
            </a:pPr>
            <a:r>
              <a:rPr lang="pt-BR" sz="1600" b="1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		                                                                     </a:t>
            </a:r>
            <a:r>
              <a:rPr lang="pt-BR" sz="1600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(na base territorial)</a:t>
            </a:r>
          </a:p>
          <a:p>
            <a:pPr marL="285750" indent="-195263">
              <a:buFont typeface="Arial" panose="020B0604020202020204" pitchFamily="34" charset="0"/>
              <a:buChar char="•"/>
              <a:defRPr/>
            </a:pPr>
            <a:endParaRPr lang="pt-BR" sz="1600" dirty="0">
              <a:solidFill>
                <a:srgbClr val="2C4076"/>
              </a:solidFill>
              <a:latin typeface="Lucida Sans" panose="020B0602040502020204" pitchFamily="34" charset="0"/>
              <a:cs typeface="Lucida Sans" panose="020B0602040502020204" pitchFamily="34" charset="0"/>
            </a:endParaRPr>
          </a:p>
          <a:p>
            <a:pPr marL="285750" indent="-195263">
              <a:buFont typeface="Arial" panose="020B0604020202020204" pitchFamily="34" charset="0"/>
              <a:buChar char="•"/>
              <a:defRPr/>
            </a:pPr>
            <a:endParaRPr lang="pt-BR" sz="1600" dirty="0">
              <a:solidFill>
                <a:srgbClr val="2C4076"/>
              </a:solidFill>
              <a:latin typeface="Lucida Sans" panose="020B0602040502020204" pitchFamily="34" charset="0"/>
              <a:cs typeface="Lucida Sans" panose="020B0602040502020204" pitchFamily="34" charset="0"/>
            </a:endParaRPr>
          </a:p>
          <a:p>
            <a:pPr marL="285750" indent="-195263">
              <a:buFont typeface="Arial" panose="020B0604020202020204" pitchFamily="34" charset="0"/>
              <a:buChar char="•"/>
              <a:defRPr/>
            </a:pPr>
            <a:endParaRPr lang="pt-BR" sz="1600" dirty="0">
              <a:solidFill>
                <a:srgbClr val="2C4076"/>
              </a:solidFill>
              <a:latin typeface="Lucida Sans" panose="020B0602040502020204" pitchFamily="34" charset="0"/>
              <a:cs typeface="Lucida Sans" panose="020B0602040502020204" pitchFamily="34" charset="0"/>
            </a:endParaRPr>
          </a:p>
          <a:p>
            <a:pPr>
              <a:defRPr/>
            </a:pPr>
            <a:endParaRPr lang="pt-BR" altLang="pt-BR" sz="1600" dirty="0">
              <a:solidFill>
                <a:srgbClr val="2C4076"/>
              </a:solidFill>
              <a:latin typeface="Lucida Sans" panose="020B0602040502020204" pitchFamily="34" charset="0"/>
              <a:cs typeface="Lucida Sans" panose="020B0602040502020204" pitchFamily="34" charset="0"/>
            </a:endParaRP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5C8C9C76-4929-4592-876A-AF226C659E6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3756" t="14392" r="18393" b="2659"/>
          <a:stretch/>
        </p:blipFill>
        <p:spPr>
          <a:xfrm>
            <a:off x="634407" y="1538254"/>
            <a:ext cx="3255013" cy="43741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Retângulo 9">
            <a:extLst>
              <a:ext uri="{FF2B5EF4-FFF2-40B4-BE49-F238E27FC236}">
                <a16:creationId xmlns:a16="http://schemas.microsoft.com/office/drawing/2014/main" id="{F120BC6B-61B7-4331-B340-8B647B57C5CD}"/>
              </a:ext>
            </a:extLst>
          </p:cNvPr>
          <p:cNvSpPr/>
          <p:nvPr/>
        </p:nvSpPr>
        <p:spPr>
          <a:xfrm>
            <a:off x="322118" y="497185"/>
            <a:ext cx="1091046" cy="483318"/>
          </a:xfrm>
          <a:prstGeom prst="rect">
            <a:avLst/>
          </a:prstGeom>
          <a:solidFill>
            <a:srgbClr val="2C4076"/>
          </a:solidFill>
          <a:ln>
            <a:solidFill>
              <a:srgbClr val="2C407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rPr>
              <a:t>PNQT</a:t>
            </a:r>
          </a:p>
        </p:txBody>
      </p:sp>
    </p:spTree>
    <p:extLst>
      <p:ext uri="{BB962C8B-B14F-4D97-AF65-F5344CB8AC3E}">
        <p14:creationId xmlns:p14="http://schemas.microsoft.com/office/powerpoint/2010/main" val="7171956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2E279F79-F502-438A-A17D-61D601A2F126}"/>
              </a:ext>
            </a:extLst>
          </p:cNvPr>
          <p:cNvSpPr/>
          <p:nvPr/>
        </p:nvSpPr>
        <p:spPr>
          <a:xfrm>
            <a:off x="322118" y="275505"/>
            <a:ext cx="11576169" cy="595089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aixaDeTexto 7">
            <a:extLst>
              <a:ext uri="{FF2B5EF4-FFF2-40B4-BE49-F238E27FC236}">
                <a16:creationId xmlns:a16="http://schemas.microsoft.com/office/drawing/2014/main" id="{692D1E27-BF92-4EA9-B179-2F0FD8FF9F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7054" y="1670239"/>
            <a:ext cx="11097892" cy="36625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indent="2667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2573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endParaRPr lang="pt-BR" dirty="0">
              <a:solidFill>
                <a:srgbClr val="2C4076"/>
              </a:solidFill>
              <a:latin typeface="Lucida Sans" panose="020B0602040502020204" pitchFamily="34" charset="0"/>
              <a:cs typeface="Lucida Sans" panose="020B06020405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pt-BR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Deverá expressar a </a:t>
            </a:r>
            <a:r>
              <a:rPr lang="pt-BR" b="1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Educação Profissional</a:t>
            </a:r>
            <a:r>
              <a:rPr lang="pt-BR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 como:</a:t>
            </a: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endParaRPr lang="pt-BR" dirty="0">
              <a:solidFill>
                <a:srgbClr val="2C4076"/>
              </a:solidFill>
              <a:latin typeface="Lucida Sans" panose="020B0602040502020204" pitchFamily="34" charset="0"/>
              <a:cs typeface="Lucida Sans" panose="020B06020405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endParaRPr lang="pt-BR" dirty="0">
              <a:solidFill>
                <a:srgbClr val="2C4076"/>
              </a:solidFill>
              <a:latin typeface="Lucida Sans" panose="020B0602040502020204" pitchFamily="34" charset="0"/>
              <a:cs typeface="Lucida Sans" panose="020B0602040502020204" pitchFamily="34" charset="0"/>
            </a:endParaRPr>
          </a:p>
          <a:p>
            <a:pPr marL="893763" lvl="2" indent="-269875" algn="just">
              <a:buFont typeface="Wingdings" panose="05000000000000000000" pitchFamily="2" charset="2"/>
              <a:buChar char="ü"/>
              <a:defRPr/>
            </a:pPr>
            <a:r>
              <a:rPr lang="pt-BR" sz="1600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uma </a:t>
            </a:r>
            <a:r>
              <a:rPr lang="pt-BR" sz="1600" u="sng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construção social</a:t>
            </a:r>
          </a:p>
          <a:p>
            <a:pPr marL="893763" lvl="2" indent="-269875" algn="just">
              <a:buFont typeface="Wingdings" panose="05000000000000000000" pitchFamily="2" charset="2"/>
              <a:buChar char="ü"/>
              <a:defRPr/>
            </a:pPr>
            <a:endParaRPr lang="pt-BR" sz="1600" u="sng" dirty="0">
              <a:solidFill>
                <a:srgbClr val="2C4076"/>
              </a:solidFill>
              <a:latin typeface="Lucida Sans" panose="020B0602040502020204" pitchFamily="34" charset="0"/>
              <a:cs typeface="Lucida Sans" panose="020B0602040502020204" pitchFamily="34" charset="0"/>
            </a:endParaRPr>
          </a:p>
          <a:p>
            <a:pPr marL="893763" lvl="2" indent="-269875" algn="just">
              <a:buFont typeface="Wingdings" panose="05000000000000000000" pitchFamily="2" charset="2"/>
              <a:buChar char="ü"/>
              <a:defRPr/>
            </a:pPr>
            <a:endParaRPr lang="pt-BR" sz="1600" dirty="0">
              <a:solidFill>
                <a:srgbClr val="2C4076"/>
              </a:solidFill>
              <a:latin typeface="Lucida Sans" panose="020B0602040502020204" pitchFamily="34" charset="0"/>
              <a:cs typeface="Lucida Sans" panose="020B0602040502020204" pitchFamily="34" charset="0"/>
            </a:endParaRPr>
          </a:p>
          <a:p>
            <a:pPr marL="893763" lvl="2" indent="-269875" algn="just">
              <a:buFont typeface="Wingdings" panose="05000000000000000000" pitchFamily="2" charset="2"/>
              <a:buChar char="ü"/>
              <a:defRPr/>
            </a:pPr>
            <a:r>
              <a:rPr lang="pt-BR" sz="1600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um </a:t>
            </a:r>
            <a:r>
              <a:rPr lang="pt-BR" sz="1600" u="sng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direito dos cidadãos</a:t>
            </a:r>
          </a:p>
          <a:p>
            <a:pPr marL="893763" lvl="2" indent="-269875" algn="just">
              <a:buFont typeface="Wingdings" panose="05000000000000000000" pitchFamily="2" charset="2"/>
              <a:buChar char="ü"/>
              <a:defRPr/>
            </a:pPr>
            <a:endParaRPr lang="pt-BR" sz="1600" u="sng" dirty="0">
              <a:solidFill>
                <a:srgbClr val="2C4076"/>
              </a:solidFill>
              <a:latin typeface="Lucida Sans" panose="020B0602040502020204" pitchFamily="34" charset="0"/>
              <a:cs typeface="Lucida Sans" panose="020B0602040502020204" pitchFamily="34" charset="0"/>
            </a:endParaRPr>
          </a:p>
          <a:p>
            <a:pPr marL="893763" lvl="2" indent="-269875" algn="just">
              <a:buFont typeface="Wingdings" panose="05000000000000000000" pitchFamily="2" charset="2"/>
              <a:buChar char="ü"/>
              <a:defRPr/>
            </a:pPr>
            <a:endParaRPr lang="pt-BR" sz="1600" dirty="0">
              <a:solidFill>
                <a:srgbClr val="2C4076"/>
              </a:solidFill>
              <a:latin typeface="Lucida Sans" panose="020B0602040502020204" pitchFamily="34" charset="0"/>
              <a:cs typeface="Lucida Sans" panose="020B0602040502020204" pitchFamily="34" charset="0"/>
            </a:endParaRPr>
          </a:p>
          <a:p>
            <a:pPr marL="893763" lvl="2" indent="-269875" algn="just">
              <a:buFont typeface="Wingdings" panose="05000000000000000000" pitchFamily="2" charset="2"/>
              <a:buChar char="ü"/>
              <a:defRPr/>
            </a:pPr>
            <a:r>
              <a:rPr lang="pt-BR" sz="1600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uma </a:t>
            </a:r>
            <a:r>
              <a:rPr lang="pt-BR" sz="1600" u="sng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política pública de desenvolvimento</a:t>
            </a:r>
            <a:r>
              <a:rPr lang="pt-BR" sz="1600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 dos territórios</a:t>
            </a:r>
          </a:p>
          <a:p>
            <a:pPr marL="893763" lvl="2" indent="-269875" algn="just">
              <a:buFont typeface="Wingdings" panose="05000000000000000000" pitchFamily="2" charset="2"/>
              <a:buChar char="ü"/>
              <a:defRPr/>
            </a:pPr>
            <a:endParaRPr lang="pt-BR" sz="1600" dirty="0">
              <a:solidFill>
                <a:srgbClr val="2C4076"/>
              </a:solidFill>
              <a:latin typeface="Lucida Sans" panose="020B0602040502020204" pitchFamily="34" charset="0"/>
              <a:cs typeface="Lucida Sans" panose="020B0602040502020204" pitchFamily="34" charset="0"/>
            </a:endParaRPr>
          </a:p>
          <a:p>
            <a:pPr marL="893763" lvl="2" indent="-269875" algn="just">
              <a:buFont typeface="Wingdings" panose="05000000000000000000" pitchFamily="2" charset="2"/>
              <a:buChar char="ü"/>
              <a:defRPr/>
            </a:pPr>
            <a:endParaRPr lang="pt-BR" sz="1600" dirty="0">
              <a:solidFill>
                <a:srgbClr val="2C4076"/>
              </a:solidFill>
              <a:latin typeface="Lucida Sans" panose="020B0602040502020204" pitchFamily="34" charset="0"/>
              <a:cs typeface="Lucida Sans" panose="020B0602040502020204" pitchFamily="34" charset="0"/>
            </a:endParaRPr>
          </a:p>
          <a:p>
            <a:pPr marL="893763" lvl="2" indent="-269875" algn="just">
              <a:buFont typeface="Wingdings" panose="05000000000000000000" pitchFamily="2" charset="2"/>
              <a:buChar char="ü"/>
              <a:defRPr/>
            </a:pPr>
            <a:r>
              <a:rPr lang="pt-BR" sz="1600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uma qualificação de </a:t>
            </a:r>
            <a:r>
              <a:rPr lang="pt-BR" sz="1600" u="sng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jovens (+16 anos) e adultos</a:t>
            </a:r>
            <a:endParaRPr lang="pt-BR" altLang="pt-BR" sz="1600" dirty="0">
              <a:solidFill>
                <a:srgbClr val="2C4076"/>
              </a:solidFill>
              <a:latin typeface="Lucida Sans" panose="020B0602040502020204" pitchFamily="34" charset="0"/>
              <a:cs typeface="Lucida Sans" panose="020B0602040502020204" pitchFamily="34" charset="0"/>
            </a:endParaRP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4B98E333-5E1A-479C-9C2D-582A0D3B10B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2131" t="19420" r="16818" b="3657"/>
          <a:stretch/>
        </p:blipFill>
        <p:spPr>
          <a:xfrm>
            <a:off x="7547020" y="397022"/>
            <a:ext cx="4322861" cy="57078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7" name="Retângulo 16">
            <a:extLst>
              <a:ext uri="{FF2B5EF4-FFF2-40B4-BE49-F238E27FC236}">
                <a16:creationId xmlns:a16="http://schemas.microsoft.com/office/drawing/2014/main" id="{76A1554B-E6B7-4AD7-887C-3E661449D088}"/>
              </a:ext>
            </a:extLst>
          </p:cNvPr>
          <p:cNvSpPr/>
          <p:nvPr/>
        </p:nvSpPr>
        <p:spPr>
          <a:xfrm>
            <a:off x="311731" y="648085"/>
            <a:ext cx="8146470" cy="483318"/>
          </a:xfrm>
          <a:prstGeom prst="rect">
            <a:avLst/>
          </a:prstGeom>
          <a:solidFill>
            <a:srgbClr val="2C4076"/>
          </a:solidFill>
          <a:ln>
            <a:solidFill>
              <a:srgbClr val="2C407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rPr>
              <a:t>PLANO NACIONAL DE QUALIFICAÇÃO EM TURISMO</a:t>
            </a:r>
          </a:p>
        </p:txBody>
      </p:sp>
    </p:spTree>
    <p:extLst>
      <p:ext uri="{BB962C8B-B14F-4D97-AF65-F5344CB8AC3E}">
        <p14:creationId xmlns:p14="http://schemas.microsoft.com/office/powerpoint/2010/main" val="5847133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2E279F79-F502-438A-A17D-61D601A2F126}"/>
              </a:ext>
            </a:extLst>
          </p:cNvPr>
          <p:cNvSpPr/>
          <p:nvPr/>
        </p:nvSpPr>
        <p:spPr>
          <a:xfrm>
            <a:off x="322118" y="275505"/>
            <a:ext cx="11576169" cy="595089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Imagem 1">
            <a:extLst>
              <a:ext uri="{FF2B5EF4-FFF2-40B4-BE49-F238E27FC236}">
                <a16:creationId xmlns:a16="http://schemas.microsoft.com/office/drawing/2014/main" id="{42BD94CF-1E53-421B-A7CE-94922A8100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29" t="20058" r="6332" b="10852"/>
          <a:stretch>
            <a:fillRect/>
          </a:stretch>
        </p:blipFill>
        <p:spPr bwMode="auto">
          <a:xfrm>
            <a:off x="293713" y="631597"/>
            <a:ext cx="11761500" cy="641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016727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Agrupar 5">
            <a:extLst>
              <a:ext uri="{FF2B5EF4-FFF2-40B4-BE49-F238E27FC236}">
                <a16:creationId xmlns:a16="http://schemas.microsoft.com/office/drawing/2014/main" id="{500D26D8-F886-4639-B617-CA217008DEEB}"/>
              </a:ext>
            </a:extLst>
          </p:cNvPr>
          <p:cNvGrpSpPr/>
          <p:nvPr/>
        </p:nvGrpSpPr>
        <p:grpSpPr>
          <a:xfrm>
            <a:off x="119336" y="116632"/>
            <a:ext cx="11953328" cy="6624736"/>
            <a:chOff x="119336" y="116632"/>
            <a:chExt cx="11953328" cy="6624736"/>
          </a:xfrm>
          <a:solidFill>
            <a:srgbClr val="003E1C"/>
          </a:solidFill>
        </p:grpSpPr>
        <p:sp>
          <p:nvSpPr>
            <p:cNvPr id="4" name="Retângulo 3">
              <a:extLst>
                <a:ext uri="{FF2B5EF4-FFF2-40B4-BE49-F238E27FC236}">
                  <a16:creationId xmlns:a16="http://schemas.microsoft.com/office/drawing/2014/main" id="{9845D835-7FE6-4715-82C5-842D3B5B4277}"/>
                </a:ext>
              </a:extLst>
            </p:cNvPr>
            <p:cNvSpPr/>
            <p:nvPr/>
          </p:nvSpPr>
          <p:spPr>
            <a:xfrm>
              <a:off x="119336" y="116632"/>
              <a:ext cx="11953328" cy="6624736"/>
            </a:xfrm>
            <a:prstGeom prst="rect">
              <a:avLst/>
            </a:prstGeom>
            <a:grpFill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5" name="CaixaDeTexto 4">
              <a:extLst>
                <a:ext uri="{FF2B5EF4-FFF2-40B4-BE49-F238E27FC236}">
                  <a16:creationId xmlns:a16="http://schemas.microsoft.com/office/drawing/2014/main" id="{B7F079DB-BD27-4110-8A27-FC7097C5AE65}"/>
                </a:ext>
              </a:extLst>
            </p:cNvPr>
            <p:cNvSpPr txBox="1"/>
            <p:nvPr/>
          </p:nvSpPr>
          <p:spPr>
            <a:xfrm>
              <a:off x="191344" y="260648"/>
              <a:ext cx="8424936" cy="46166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pt-BR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POLÍTICA NACIONAL DE QUALIFICAÇÃO NO TURISMO (PNQT)</a:t>
              </a:r>
            </a:p>
          </p:txBody>
        </p:sp>
      </p:grpSp>
      <p:grpSp>
        <p:nvGrpSpPr>
          <p:cNvPr id="11" name="Agrupar 10">
            <a:extLst>
              <a:ext uri="{FF2B5EF4-FFF2-40B4-BE49-F238E27FC236}">
                <a16:creationId xmlns:a16="http://schemas.microsoft.com/office/drawing/2014/main" id="{25CE7CAF-679E-4060-BBAD-65D88026746A}"/>
              </a:ext>
            </a:extLst>
          </p:cNvPr>
          <p:cNvGrpSpPr>
            <a:grpSpLocks/>
          </p:cNvGrpSpPr>
          <p:nvPr/>
        </p:nvGrpSpPr>
        <p:grpSpPr bwMode="auto">
          <a:xfrm>
            <a:off x="1847850" y="854075"/>
            <a:ext cx="10080625" cy="5743575"/>
            <a:chOff x="1487488" y="853364"/>
            <a:chExt cx="10441160" cy="5743987"/>
          </a:xfrm>
        </p:grpSpPr>
        <p:sp>
          <p:nvSpPr>
            <p:cNvPr id="9" name="Retângulo 8">
              <a:extLst>
                <a:ext uri="{FF2B5EF4-FFF2-40B4-BE49-F238E27FC236}">
                  <a16:creationId xmlns:a16="http://schemas.microsoft.com/office/drawing/2014/main" id="{82BC7FC7-2051-43A5-BF8A-547724F16588}"/>
                </a:ext>
              </a:extLst>
            </p:cNvPr>
            <p:cNvSpPr/>
            <p:nvPr/>
          </p:nvSpPr>
          <p:spPr>
            <a:xfrm>
              <a:off x="1487488" y="853364"/>
              <a:ext cx="10441160" cy="5743987"/>
            </a:xfrm>
            <a:prstGeom prst="rect">
              <a:avLst/>
            </a:prstGeom>
            <a:solidFill>
              <a:srgbClr val="005426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 dirty="0"/>
            </a:p>
          </p:txBody>
        </p:sp>
        <p:sp>
          <p:nvSpPr>
            <p:cNvPr id="10" name="CaixaDeTexto 9">
              <a:extLst>
                <a:ext uri="{FF2B5EF4-FFF2-40B4-BE49-F238E27FC236}">
                  <a16:creationId xmlns:a16="http://schemas.microsoft.com/office/drawing/2014/main" id="{AA9A38BA-0176-4EA0-8B5E-7F245D173C40}"/>
                </a:ext>
              </a:extLst>
            </p:cNvPr>
            <p:cNvSpPr txBox="1"/>
            <p:nvPr/>
          </p:nvSpPr>
          <p:spPr>
            <a:xfrm>
              <a:off x="1559836" y="878766"/>
              <a:ext cx="3168523" cy="46199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pt-BR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PLANOS TERRITORIAIS</a:t>
              </a:r>
            </a:p>
          </p:txBody>
        </p:sp>
      </p:grpSp>
      <p:grpSp>
        <p:nvGrpSpPr>
          <p:cNvPr id="12" name="Agrupar 11">
            <a:extLst>
              <a:ext uri="{FF2B5EF4-FFF2-40B4-BE49-F238E27FC236}">
                <a16:creationId xmlns:a16="http://schemas.microsoft.com/office/drawing/2014/main" id="{42064AD9-3C1A-44E3-BD1B-370B481E6524}"/>
              </a:ext>
            </a:extLst>
          </p:cNvPr>
          <p:cNvGrpSpPr>
            <a:grpSpLocks/>
          </p:cNvGrpSpPr>
          <p:nvPr/>
        </p:nvGrpSpPr>
        <p:grpSpPr bwMode="auto">
          <a:xfrm>
            <a:off x="4440238" y="1458913"/>
            <a:ext cx="7343775" cy="4994275"/>
            <a:chOff x="1487488" y="853364"/>
            <a:chExt cx="10441160" cy="5743987"/>
          </a:xfrm>
        </p:grpSpPr>
        <p:sp>
          <p:nvSpPr>
            <p:cNvPr id="13" name="Retângulo 12">
              <a:extLst>
                <a:ext uri="{FF2B5EF4-FFF2-40B4-BE49-F238E27FC236}">
                  <a16:creationId xmlns:a16="http://schemas.microsoft.com/office/drawing/2014/main" id="{94AB8E52-6E1F-4929-BD6D-5D9F66A669CB}"/>
                </a:ext>
              </a:extLst>
            </p:cNvPr>
            <p:cNvSpPr/>
            <p:nvPr/>
          </p:nvSpPr>
          <p:spPr>
            <a:xfrm>
              <a:off x="1487488" y="853364"/>
              <a:ext cx="10441160" cy="5743987"/>
            </a:xfrm>
            <a:prstGeom prst="rect">
              <a:avLst/>
            </a:prstGeom>
            <a:solidFill>
              <a:srgbClr val="009E47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 dirty="0"/>
            </a:p>
          </p:txBody>
        </p:sp>
        <p:sp>
          <p:nvSpPr>
            <p:cNvPr id="14" name="CaixaDeTexto 13">
              <a:extLst>
                <a:ext uri="{FF2B5EF4-FFF2-40B4-BE49-F238E27FC236}">
                  <a16:creationId xmlns:a16="http://schemas.microsoft.com/office/drawing/2014/main" id="{9CA863F9-959D-444C-A311-7FB051F5729D}"/>
                </a:ext>
              </a:extLst>
            </p:cNvPr>
            <p:cNvSpPr txBox="1"/>
            <p:nvPr/>
          </p:nvSpPr>
          <p:spPr>
            <a:xfrm>
              <a:off x="1559714" y="878925"/>
              <a:ext cx="6723781" cy="53130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pt-BR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PROGRAMAS DE QUALIFICAÇÃO</a:t>
              </a:r>
            </a:p>
          </p:txBody>
        </p:sp>
      </p:grpSp>
      <p:grpSp>
        <p:nvGrpSpPr>
          <p:cNvPr id="15" name="Agrupar 14">
            <a:extLst>
              <a:ext uri="{FF2B5EF4-FFF2-40B4-BE49-F238E27FC236}">
                <a16:creationId xmlns:a16="http://schemas.microsoft.com/office/drawing/2014/main" id="{B0829D5E-4453-4320-81B8-AA2677A39196}"/>
              </a:ext>
            </a:extLst>
          </p:cNvPr>
          <p:cNvGrpSpPr>
            <a:grpSpLocks/>
          </p:cNvGrpSpPr>
          <p:nvPr/>
        </p:nvGrpSpPr>
        <p:grpSpPr bwMode="auto">
          <a:xfrm>
            <a:off x="7896225" y="2128838"/>
            <a:ext cx="3957638" cy="4176712"/>
            <a:chOff x="1487488" y="853364"/>
            <a:chExt cx="11058439" cy="5743987"/>
          </a:xfrm>
        </p:grpSpPr>
        <p:sp>
          <p:nvSpPr>
            <p:cNvPr id="16" name="Retângulo 15">
              <a:extLst>
                <a:ext uri="{FF2B5EF4-FFF2-40B4-BE49-F238E27FC236}">
                  <a16:creationId xmlns:a16="http://schemas.microsoft.com/office/drawing/2014/main" id="{30D634D2-E095-4130-8356-5C20FFB3CC6A}"/>
                </a:ext>
              </a:extLst>
            </p:cNvPr>
            <p:cNvSpPr/>
            <p:nvPr/>
          </p:nvSpPr>
          <p:spPr>
            <a:xfrm>
              <a:off x="1487488" y="853364"/>
              <a:ext cx="10441862" cy="5743987"/>
            </a:xfrm>
            <a:prstGeom prst="rect">
              <a:avLst/>
            </a:prstGeom>
            <a:solidFill>
              <a:srgbClr val="00C057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 dirty="0"/>
            </a:p>
          </p:txBody>
        </p:sp>
        <p:sp>
          <p:nvSpPr>
            <p:cNvPr id="17" name="CaixaDeTexto 16">
              <a:extLst>
                <a:ext uri="{FF2B5EF4-FFF2-40B4-BE49-F238E27FC236}">
                  <a16:creationId xmlns:a16="http://schemas.microsoft.com/office/drawing/2014/main" id="{863F5A4D-2607-4AFC-8924-B82577FC4482}"/>
                </a:ext>
              </a:extLst>
            </p:cNvPr>
            <p:cNvSpPr txBox="1"/>
            <p:nvPr/>
          </p:nvSpPr>
          <p:spPr>
            <a:xfrm>
              <a:off x="1558461" y="879562"/>
              <a:ext cx="10987466" cy="63530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pt-BR" sz="23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PROJETOS DE QUALIFICAÇÃO</a:t>
              </a:r>
            </a:p>
          </p:txBody>
        </p:sp>
      </p:grpSp>
      <p:sp>
        <p:nvSpPr>
          <p:cNvPr id="21" name="Seta: para a Direita 20">
            <a:extLst>
              <a:ext uri="{FF2B5EF4-FFF2-40B4-BE49-F238E27FC236}">
                <a16:creationId xmlns:a16="http://schemas.microsoft.com/office/drawing/2014/main" id="{A275D0A7-ABA6-4B8E-92FB-C1C1FE34FA30}"/>
              </a:ext>
            </a:extLst>
          </p:cNvPr>
          <p:cNvSpPr/>
          <p:nvPr/>
        </p:nvSpPr>
        <p:spPr>
          <a:xfrm>
            <a:off x="354013" y="5876925"/>
            <a:ext cx="11145837" cy="774700"/>
          </a:xfrm>
          <a:prstGeom prst="rightArrow">
            <a:avLst>
              <a:gd name="adj1" fmla="val 50000"/>
              <a:gd name="adj2" fmla="val 95314"/>
            </a:avLst>
          </a:prstGeom>
          <a:solidFill>
            <a:srgbClr val="B3FFD5"/>
          </a:solidFill>
          <a:ln>
            <a:solidFill>
              <a:srgbClr val="0060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>
                <a:solidFill>
                  <a:srgbClr val="00682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SISTEMA NACIONAL DE PLANEJAMENTO, MONITORAMENTO E AVALIAÇÃO (SPMA)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349A0B6D-DEE5-4F28-87CE-12604ABD3C2D}"/>
              </a:ext>
            </a:extLst>
          </p:cNvPr>
          <p:cNvSpPr txBox="1"/>
          <p:nvPr/>
        </p:nvSpPr>
        <p:spPr bwMode="auto">
          <a:xfrm>
            <a:off x="192088" y="1096963"/>
            <a:ext cx="7343775" cy="35401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pt-BR" sz="16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Premissas</a:t>
            </a:r>
          </a:p>
          <a:p>
            <a:pPr>
              <a:defRPr/>
            </a:pP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pt-BR" sz="16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Princípios</a:t>
            </a:r>
          </a:p>
          <a:p>
            <a:pPr>
              <a:defRPr/>
            </a:pP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pt-BR" sz="16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Proposições</a:t>
            </a:r>
          </a:p>
          <a:p>
            <a:pPr>
              <a:defRPr/>
            </a:pP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pt-BR" sz="16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Rede Nacional</a:t>
            </a:r>
          </a:p>
          <a:p>
            <a:pPr>
              <a:defRPr/>
            </a:pPr>
            <a:r>
              <a:rPr lang="pt-BR" sz="16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Pesquisadores</a:t>
            </a:r>
          </a:p>
          <a:p>
            <a:pPr>
              <a:defRPr/>
            </a:pP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pt-BR" sz="16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Observatório </a:t>
            </a:r>
          </a:p>
          <a:p>
            <a:pPr>
              <a:defRPr/>
            </a:pPr>
            <a:r>
              <a:rPr lang="pt-BR" sz="16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Nacional de </a:t>
            </a:r>
          </a:p>
          <a:p>
            <a:pPr>
              <a:defRPr/>
            </a:pPr>
            <a:r>
              <a:rPr lang="pt-BR" sz="16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Qualificação em</a:t>
            </a:r>
          </a:p>
          <a:p>
            <a:pPr>
              <a:defRPr/>
            </a:pPr>
            <a:r>
              <a:rPr lang="pt-BR" sz="16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Turismo</a:t>
            </a:r>
          </a:p>
          <a:p>
            <a:pPr>
              <a:defRPr/>
            </a:pP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CaixaDeTexto 22">
            <a:extLst>
              <a:ext uri="{FF2B5EF4-FFF2-40B4-BE49-F238E27FC236}">
                <a16:creationId xmlns:a16="http://schemas.microsoft.com/office/drawing/2014/main" id="{FE9282C3-B90C-425C-8131-33E0A674459C}"/>
              </a:ext>
            </a:extLst>
          </p:cNvPr>
          <p:cNvSpPr txBox="1"/>
          <p:nvPr/>
        </p:nvSpPr>
        <p:spPr bwMode="auto">
          <a:xfrm>
            <a:off x="1882775" y="1584325"/>
            <a:ext cx="2571750" cy="42465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pt-BR" sz="16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Recorte Espacial</a:t>
            </a:r>
          </a:p>
          <a:p>
            <a:pPr>
              <a:defRPr/>
            </a:pP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pt-BR" sz="16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Caracterização </a:t>
            </a:r>
          </a:p>
          <a:p>
            <a:pPr>
              <a:defRPr/>
            </a:pPr>
            <a:r>
              <a:rPr lang="pt-BR" sz="16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Multidimensional</a:t>
            </a:r>
          </a:p>
          <a:p>
            <a:pPr>
              <a:defRPr/>
            </a:pPr>
            <a:r>
              <a:rPr lang="pt-BR" sz="16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(análise documental)</a:t>
            </a:r>
          </a:p>
          <a:p>
            <a:pPr>
              <a:defRPr/>
            </a:pP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pt-BR" sz="16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Diagnósticos Participativos</a:t>
            </a:r>
          </a:p>
          <a:p>
            <a:pPr>
              <a:defRPr/>
            </a:pPr>
            <a:r>
              <a:rPr lang="pt-BR" sz="14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(Oferta e Demanda)</a:t>
            </a:r>
          </a:p>
          <a:p>
            <a:pPr>
              <a:defRPr/>
            </a:pP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pt-BR" sz="16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Oficinas Participativas de Validação </a:t>
            </a:r>
          </a:p>
          <a:p>
            <a:pPr>
              <a:defRPr/>
            </a:pP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pt-BR" sz="16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Articular a Base Territorial </a:t>
            </a:r>
            <a:r>
              <a:rPr lang="pt-BR" sz="16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(Atores Potenciais)</a:t>
            </a:r>
          </a:p>
          <a:p>
            <a:pPr>
              <a:defRPr/>
            </a:pP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pt-BR" sz="16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Sistematização e</a:t>
            </a:r>
          </a:p>
          <a:p>
            <a:pPr>
              <a:defRPr/>
            </a:pPr>
            <a:r>
              <a:rPr lang="pt-BR" sz="16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Interpretação</a:t>
            </a:r>
          </a:p>
        </p:txBody>
      </p:sp>
      <p:sp>
        <p:nvSpPr>
          <p:cNvPr id="26" name="CaixaDeTexto 25">
            <a:extLst>
              <a:ext uri="{FF2B5EF4-FFF2-40B4-BE49-F238E27FC236}">
                <a16:creationId xmlns:a16="http://schemas.microsoft.com/office/drawing/2014/main" id="{465521B8-AA15-4166-9823-5494584A0F81}"/>
              </a:ext>
            </a:extLst>
          </p:cNvPr>
          <p:cNvSpPr txBox="1"/>
          <p:nvPr/>
        </p:nvSpPr>
        <p:spPr>
          <a:xfrm>
            <a:off x="4478338" y="2047875"/>
            <a:ext cx="3463925" cy="43703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pt-BR" sz="16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Implantar as Redes de Base Territorial</a:t>
            </a:r>
          </a:p>
          <a:p>
            <a:pPr>
              <a:defRPr/>
            </a:pP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pt-BR" sz="16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Demandas Territoriais</a:t>
            </a:r>
          </a:p>
          <a:p>
            <a:pPr>
              <a:defRPr/>
            </a:pPr>
            <a:r>
              <a:rPr lang="pt-BR" sz="14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(campos de conhecimento, temáticas, cursos, ações...)</a:t>
            </a:r>
            <a:endParaRPr lang="pt-BR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pt-BR" sz="16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Propostas Pedagógicas </a:t>
            </a:r>
            <a:r>
              <a:rPr lang="pt-BR" sz="16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(didática pós-construtivista)</a:t>
            </a:r>
          </a:p>
          <a:p>
            <a:pPr>
              <a:defRPr/>
            </a:pP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pt-BR" sz="16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Indicar Parcerias Potenciais </a:t>
            </a:r>
          </a:p>
          <a:p>
            <a:pPr>
              <a:defRPr/>
            </a:pPr>
            <a:r>
              <a:rPr lang="pt-BR" sz="14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(execução dos cursos + inserção mercado)</a:t>
            </a:r>
            <a:endParaRPr lang="pt-BR" sz="16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pt-BR" sz="16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Articular, Alinhar e Integrar</a:t>
            </a:r>
          </a:p>
          <a:p>
            <a:pPr>
              <a:defRPr/>
            </a:pPr>
            <a:r>
              <a:rPr lang="pt-BR" sz="14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Políticas Públicas, MEC,</a:t>
            </a:r>
          </a:p>
          <a:p>
            <a:pPr>
              <a:defRPr/>
            </a:pPr>
            <a:r>
              <a:rPr lang="pt-BR" sz="14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Instituições ofertantes,</a:t>
            </a:r>
          </a:p>
          <a:p>
            <a:pPr>
              <a:defRPr/>
            </a:pPr>
            <a:r>
              <a:rPr lang="pt-BR" sz="14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Programas de Qualificação,</a:t>
            </a:r>
          </a:p>
          <a:p>
            <a:pPr>
              <a:defRPr/>
            </a:pPr>
            <a:r>
              <a:rPr lang="pt-BR" sz="14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Programas de Educação Profissional</a:t>
            </a:r>
          </a:p>
          <a:p>
            <a:pPr>
              <a:defRPr/>
            </a:pP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CaixaDeTexto 26">
            <a:extLst>
              <a:ext uri="{FF2B5EF4-FFF2-40B4-BE49-F238E27FC236}">
                <a16:creationId xmlns:a16="http://schemas.microsoft.com/office/drawing/2014/main" id="{34123CDE-2078-4FC6-8751-4F0A4F7BFDF2}"/>
              </a:ext>
            </a:extLst>
          </p:cNvPr>
          <p:cNvSpPr txBox="1"/>
          <p:nvPr/>
        </p:nvSpPr>
        <p:spPr>
          <a:xfrm>
            <a:off x="8013700" y="3019425"/>
            <a:ext cx="3314700" cy="25542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pt-BR" sz="16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Elaboração das Ações, Pesquisas e/ou Cursos Pilotos</a:t>
            </a:r>
          </a:p>
          <a:p>
            <a:pPr>
              <a:defRPr/>
            </a:pPr>
            <a:r>
              <a:rPr lang="pt-BR" sz="14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Validar as demandas territoriais</a:t>
            </a:r>
          </a:p>
          <a:p>
            <a:pPr>
              <a:defRPr/>
            </a:pPr>
            <a:r>
              <a:rPr lang="pt-BR" sz="14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Temas emergentes/Público marginalizado</a:t>
            </a:r>
          </a:p>
          <a:p>
            <a:pPr>
              <a:defRPr/>
            </a:pPr>
            <a:r>
              <a:rPr lang="pt-BR" sz="14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Definir ações</a:t>
            </a:r>
          </a:p>
          <a:p>
            <a:pPr>
              <a:defRPr/>
            </a:pPr>
            <a:endParaRPr lang="pt-BR" sz="14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endParaRPr lang="pt-BR" sz="14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pt-BR" sz="16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Implantação dos Cursos Pilotos</a:t>
            </a:r>
          </a:p>
          <a:p>
            <a:pPr>
              <a:defRPr/>
            </a:pPr>
            <a:r>
              <a:rPr lang="pt-BR" sz="14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Concretizar Parcerias</a:t>
            </a:r>
          </a:p>
          <a:p>
            <a:pPr>
              <a:defRPr/>
            </a:pPr>
            <a:r>
              <a:rPr lang="pt-BR" sz="14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Temas emergentes/Público marginalizado</a:t>
            </a:r>
          </a:p>
          <a:p>
            <a:pPr>
              <a:defRPr/>
            </a:pPr>
            <a:r>
              <a:rPr lang="pt-BR" sz="14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Lançar os Cursos</a:t>
            </a: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2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2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2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2" dur="500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5" dur="500"/>
                                        <p:tgtEl>
                                          <p:spTgt spid="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0" dur="500"/>
                                        <p:tgtEl>
                                          <p:spTgt spid="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5" dur="500"/>
                                        <p:tgtEl>
                                          <p:spTgt spid="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8" dur="500"/>
                                        <p:tgtEl>
                                          <p:spTgt spid="2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3" dur="500"/>
                                        <p:tgtEl>
                                          <p:spTgt spid="2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6" dur="500"/>
                                        <p:tgtEl>
                                          <p:spTgt spid="2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9" dur="500"/>
                                        <p:tgtEl>
                                          <p:spTgt spid="2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2" dur="500"/>
                                        <p:tgtEl>
                                          <p:spTgt spid="2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5" dur="500"/>
                                        <p:tgtEl>
                                          <p:spTgt spid="2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8" dur="500"/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1" dur="500"/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4" dur="500"/>
                                        <p:tgtEl>
                                          <p:spTgt spid="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9" dur="500"/>
                                        <p:tgtEl>
                                          <p:spTgt spid="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2" dur="500"/>
                                        <p:tgtEl>
                                          <p:spTgt spid="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5" dur="500"/>
                                        <p:tgtEl>
                                          <p:spTgt spid="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8" dur="500"/>
                                        <p:tgtEl>
                                          <p:spTgt spid="2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2E279F79-F502-438A-A17D-61D601A2F126}"/>
              </a:ext>
            </a:extLst>
          </p:cNvPr>
          <p:cNvSpPr/>
          <p:nvPr/>
        </p:nvSpPr>
        <p:spPr>
          <a:xfrm>
            <a:off x="311730" y="332511"/>
            <a:ext cx="11568540" cy="611236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BE24AA02-B09D-41C1-B635-CFC3F70F22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3282" y="2305150"/>
            <a:ext cx="9753287" cy="504753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indent="2667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2573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pt-BR" b="1" u="sng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05 regiões</a:t>
            </a:r>
            <a:r>
              <a:rPr lang="pt-BR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 do país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pt-BR" dirty="0">
              <a:solidFill>
                <a:srgbClr val="2C4076"/>
              </a:solidFill>
              <a:latin typeface="Lucida Sans" panose="020B0602040502020204" pitchFamily="34" charset="0"/>
              <a:cs typeface="Lucida Sans" panose="020B06020405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pt-BR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Membros participantes do Núcleo de Politicas Públicas em Turismo –Grupo Pesquisa CNPq-CET/UnB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pt-BR" dirty="0">
              <a:solidFill>
                <a:srgbClr val="2C4076"/>
              </a:solidFill>
              <a:latin typeface="Lucida Sans" panose="020B0602040502020204" pitchFamily="34" charset="0"/>
              <a:cs typeface="Lucida Sans" panose="020B06020405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pt-BR" b="1" u="sng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IES</a:t>
            </a:r>
            <a:r>
              <a:rPr lang="pt-BR" b="1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:</a:t>
            </a:r>
            <a:r>
              <a:rPr lang="pt-BR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pt-BR" dirty="0">
              <a:solidFill>
                <a:srgbClr val="2C4076"/>
              </a:solidFill>
              <a:latin typeface="Lucida Sans" panose="020B0602040502020204" pitchFamily="34" charset="0"/>
              <a:cs typeface="Lucida Sans" panose="020B0602040502020204" pitchFamily="34" charset="0"/>
            </a:endParaRPr>
          </a:p>
          <a:p>
            <a:pPr marL="742950" lvl="1" indent="-285750">
              <a:buFont typeface="Wingdings" panose="05000000000000000000" pitchFamily="2" charset="2"/>
              <a:buChar char="ü"/>
              <a:defRPr/>
            </a:pPr>
            <a:r>
              <a:rPr lang="pt-BR" sz="1600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Universidades Federais/Estaduais/ Comunitárias, </a:t>
            </a:r>
            <a:r>
              <a:rPr lang="pt-BR" sz="1600" dirty="0" err="1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IFEs</a:t>
            </a:r>
            <a:r>
              <a:rPr lang="pt-BR" sz="1600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, Escola Publica Ensino Médio</a:t>
            </a:r>
          </a:p>
          <a:p>
            <a:pPr marL="742950" lvl="1" indent="-285750">
              <a:buFont typeface="Wingdings" panose="05000000000000000000" pitchFamily="2" charset="2"/>
              <a:buChar char="ü"/>
              <a:defRPr/>
            </a:pPr>
            <a:endParaRPr lang="pt-BR" dirty="0">
              <a:solidFill>
                <a:srgbClr val="2C4076"/>
              </a:solidFill>
              <a:latin typeface="Lucida Sans" panose="020B0602040502020204" pitchFamily="34" charset="0"/>
              <a:cs typeface="Lucida Sans" panose="020B0602040502020204" pitchFamily="34" charset="0"/>
            </a:endParaRPr>
          </a:p>
          <a:p>
            <a:pPr marL="742950" lvl="1" indent="-285750">
              <a:buFont typeface="Wingdings" panose="05000000000000000000" pitchFamily="2" charset="2"/>
              <a:buChar char="ü"/>
              <a:defRPr/>
            </a:pPr>
            <a:r>
              <a:rPr lang="pt-BR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Expertise em Turismo</a:t>
            </a:r>
          </a:p>
          <a:p>
            <a:pPr marL="742950" lvl="1" indent="-285750">
              <a:buFont typeface="Wingdings" panose="05000000000000000000" pitchFamily="2" charset="2"/>
              <a:buChar char="ü"/>
              <a:defRPr/>
            </a:pPr>
            <a:endParaRPr lang="pt-BR" dirty="0">
              <a:solidFill>
                <a:srgbClr val="2C4076"/>
              </a:solidFill>
              <a:latin typeface="Lucida Sans" panose="020B0602040502020204" pitchFamily="34" charset="0"/>
              <a:cs typeface="Lucida Sans" panose="020B0602040502020204" pitchFamily="34" charset="0"/>
            </a:endParaRPr>
          </a:p>
          <a:p>
            <a:pPr marL="742950" lvl="1" indent="-285750">
              <a:buFont typeface="Wingdings" panose="05000000000000000000" pitchFamily="2" charset="2"/>
              <a:buChar char="ü"/>
              <a:defRPr/>
            </a:pPr>
            <a:r>
              <a:rPr lang="pt-BR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Programas e/ou Pesquisadores (“Turismo” ou “Qualificação em Turismo”)</a:t>
            </a:r>
          </a:p>
          <a:p>
            <a:pPr marL="742950" lvl="1" indent="-285750">
              <a:buFont typeface="Wingdings" panose="05000000000000000000" pitchFamily="2" charset="2"/>
              <a:buChar char="ü"/>
              <a:defRPr/>
            </a:pPr>
            <a:endParaRPr lang="pt-BR" dirty="0">
              <a:solidFill>
                <a:srgbClr val="2C4076"/>
              </a:solidFill>
              <a:latin typeface="Lucida Sans" panose="020B0602040502020204" pitchFamily="34" charset="0"/>
              <a:cs typeface="Lucida Sans" panose="020B0602040502020204" pitchFamily="34" charset="0"/>
            </a:endParaRPr>
          </a:p>
          <a:p>
            <a:pPr marL="742950" lvl="1" indent="-285750">
              <a:buFont typeface="Wingdings" panose="05000000000000000000" pitchFamily="2" charset="2"/>
              <a:buChar char="ü"/>
              <a:defRPr/>
            </a:pPr>
            <a:r>
              <a:rPr lang="pt-BR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rPr>
              <a:t>Suporte teórico-metodológico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pt-BR" b="1" u="sng" dirty="0">
              <a:solidFill>
                <a:srgbClr val="2C4076"/>
              </a:solidFill>
              <a:latin typeface="Lucida Sans" panose="020B0602040502020204" pitchFamily="34" charset="0"/>
              <a:cs typeface="Lucida Sans" panose="020B06020405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pt-BR" altLang="pt-BR" dirty="0">
              <a:solidFill>
                <a:srgbClr val="2C4076"/>
              </a:solidFill>
              <a:latin typeface="Lucida Sans" panose="020B0602040502020204" pitchFamily="34" charset="0"/>
              <a:cs typeface="Lucida Sans" panose="020B06020405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pt-BR" altLang="pt-BR" dirty="0">
              <a:solidFill>
                <a:srgbClr val="2C4076"/>
              </a:solidFill>
              <a:latin typeface="Lucida Sans" panose="020B0602040502020204" pitchFamily="34" charset="0"/>
              <a:cs typeface="Lucida Sans" panose="020B0602040502020204" pitchFamily="34" charset="0"/>
            </a:endParaRPr>
          </a:p>
          <a:p>
            <a:pPr>
              <a:defRPr/>
            </a:pPr>
            <a:endParaRPr lang="pt-BR" altLang="pt-BR" dirty="0">
              <a:latin typeface="Lucida Sans" pitchFamily="34" charset="0"/>
            </a:endParaRPr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A682F514-E412-4D85-BE3B-338D90A3226F}"/>
              </a:ext>
            </a:extLst>
          </p:cNvPr>
          <p:cNvSpPr/>
          <p:nvPr/>
        </p:nvSpPr>
        <p:spPr>
          <a:xfrm>
            <a:off x="311730" y="332511"/>
            <a:ext cx="6288361" cy="798892"/>
          </a:xfrm>
          <a:prstGeom prst="rect">
            <a:avLst/>
          </a:prstGeom>
          <a:solidFill>
            <a:srgbClr val="2C4076"/>
          </a:solidFill>
          <a:ln>
            <a:solidFill>
              <a:srgbClr val="2C407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rPr>
              <a:t>REDE NACIONAL DE PESQUISADORES EM TURISMO</a:t>
            </a:r>
          </a:p>
        </p:txBody>
      </p:sp>
    </p:spTree>
    <p:extLst>
      <p:ext uri="{BB962C8B-B14F-4D97-AF65-F5344CB8AC3E}">
        <p14:creationId xmlns:p14="http://schemas.microsoft.com/office/powerpoint/2010/main" val="42024867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C476F67E-3079-5B4D-9B3C-8A46C6565AC9}"/>
              </a:ext>
            </a:extLst>
          </p:cNvPr>
          <p:cNvSpPr/>
          <p:nvPr/>
        </p:nvSpPr>
        <p:spPr>
          <a:xfrm>
            <a:off x="322263" y="276225"/>
            <a:ext cx="11576050" cy="594995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8" name="Retângulo 97">
            <a:extLst>
              <a:ext uri="{FF2B5EF4-FFF2-40B4-BE49-F238E27FC236}">
                <a16:creationId xmlns:a16="http://schemas.microsoft.com/office/drawing/2014/main" id="{1F97BE3E-042D-A749-83EC-EB5EF841EE82}"/>
              </a:ext>
            </a:extLst>
          </p:cNvPr>
          <p:cNvSpPr/>
          <p:nvPr/>
        </p:nvSpPr>
        <p:spPr>
          <a:xfrm>
            <a:off x="7137400" y="333375"/>
            <a:ext cx="4440238" cy="244633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" panose="020B0602040502020204" pitchFamily="34" charset="0"/>
              <a:cs typeface="Lucida Sans" panose="020B0602040502020204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" panose="020B0602040502020204" pitchFamily="34" charset="0"/>
              <a:cs typeface="Lucida Sans" panose="020B0602040502020204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" panose="020B0602040502020204" pitchFamily="34" charset="0"/>
              <a:cs typeface="Lucida Sans" panose="020B0602040502020204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" panose="020B0602040502020204" pitchFamily="34" charset="0"/>
              <a:cs typeface="Lucida Sans" panose="020B0602040502020204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" panose="020B0602040502020204" pitchFamily="34" charset="0"/>
              <a:cs typeface="Lucida Sans" panose="020B0602040502020204" pitchFamily="34" charset="0"/>
            </a:endParaRPr>
          </a:p>
        </p:txBody>
      </p:sp>
      <p:pic>
        <p:nvPicPr>
          <p:cNvPr id="99" name="image27.png" descr="Logo das Universidades.png">
            <a:extLst>
              <a:ext uri="{FF2B5EF4-FFF2-40B4-BE49-F238E27FC236}">
                <a16:creationId xmlns:a16="http://schemas.microsoft.com/office/drawing/2014/main" id="{943D0D43-3440-7A4E-98E2-A2AE02876B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56" t="36267" r="71371" b="31076"/>
          <a:stretch>
            <a:fillRect/>
          </a:stretch>
        </p:blipFill>
        <p:spPr bwMode="auto">
          <a:xfrm>
            <a:off x="8170863" y="390525"/>
            <a:ext cx="1173162" cy="469900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100" name="Picture 14" descr="Image result for logo instituto federal da Bahia">
            <a:extLst>
              <a:ext uri="{FF2B5EF4-FFF2-40B4-BE49-F238E27FC236}">
                <a16:creationId xmlns:a16="http://schemas.microsoft.com/office/drawing/2014/main" id="{6BF3EF88-DCE7-C345-A0F0-48716309F1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38" r="13148"/>
          <a:stretch>
            <a:fillRect/>
          </a:stretch>
        </p:blipFill>
        <p:spPr bwMode="auto">
          <a:xfrm>
            <a:off x="10199688" y="1235075"/>
            <a:ext cx="549275" cy="6524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1" name="Picture 16" descr="Image result for logo universidade federal do maranhao">
            <a:extLst>
              <a:ext uri="{FF2B5EF4-FFF2-40B4-BE49-F238E27FC236}">
                <a16:creationId xmlns:a16="http://schemas.microsoft.com/office/drawing/2014/main" id="{3349C27D-9854-784C-999E-E45119AAC3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0250" y="406400"/>
            <a:ext cx="590550" cy="7318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" name="Picture 22" descr="Image result for logo universidade federal de pernambuco">
            <a:extLst>
              <a:ext uri="{FF2B5EF4-FFF2-40B4-BE49-F238E27FC236}">
                <a16:creationId xmlns:a16="http://schemas.microsoft.com/office/drawing/2014/main" id="{8B9057F1-AD40-4D4A-AF62-9D2211A2C4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92" r="18500"/>
          <a:stretch>
            <a:fillRect/>
          </a:stretch>
        </p:blipFill>
        <p:spPr bwMode="auto">
          <a:xfrm>
            <a:off x="10339388" y="379413"/>
            <a:ext cx="455612" cy="7461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" name="Picture 2" descr="Image result for UESPI logo">
            <a:extLst>
              <a:ext uri="{FF2B5EF4-FFF2-40B4-BE49-F238E27FC236}">
                <a16:creationId xmlns:a16="http://schemas.microsoft.com/office/drawing/2014/main" id="{C9EC5816-E992-4B45-B958-348BB00141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98" t="12666" r="24677" b="12917"/>
          <a:stretch>
            <a:fillRect/>
          </a:stretch>
        </p:blipFill>
        <p:spPr bwMode="auto">
          <a:xfrm>
            <a:off x="9596438" y="1243013"/>
            <a:ext cx="496887" cy="6683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7" name="Retângulo 116">
            <a:extLst>
              <a:ext uri="{FF2B5EF4-FFF2-40B4-BE49-F238E27FC236}">
                <a16:creationId xmlns:a16="http://schemas.microsoft.com/office/drawing/2014/main" id="{87E65FE3-3FB0-8149-B045-043813F3591C}"/>
              </a:ext>
            </a:extLst>
          </p:cNvPr>
          <p:cNvSpPr/>
          <p:nvPr/>
        </p:nvSpPr>
        <p:spPr>
          <a:xfrm>
            <a:off x="8107363" y="3001963"/>
            <a:ext cx="3397250" cy="238283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" panose="020B0602040502020204" pitchFamily="34" charset="0"/>
              <a:cs typeface="Lucida Sans" panose="020B0602040502020204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" panose="020B0602040502020204" pitchFamily="34" charset="0"/>
              <a:cs typeface="Lucida Sans" panose="020B0602040502020204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" panose="020B0602040502020204" pitchFamily="34" charset="0"/>
              <a:cs typeface="Lucida Sans" panose="020B0602040502020204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" panose="020B0602040502020204" pitchFamily="34" charset="0"/>
              <a:cs typeface="Lucida Sans" panose="020B0602040502020204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" panose="020B0602040502020204" pitchFamily="34" charset="0"/>
              <a:cs typeface="Lucida Sans" panose="020B0602040502020204" pitchFamily="34" charset="0"/>
            </a:endParaRPr>
          </a:p>
        </p:txBody>
      </p:sp>
      <p:pic>
        <p:nvPicPr>
          <p:cNvPr id="118" name="image27.png" descr="Logo das Universidades.png">
            <a:extLst>
              <a:ext uri="{FF2B5EF4-FFF2-40B4-BE49-F238E27FC236}">
                <a16:creationId xmlns:a16="http://schemas.microsoft.com/office/drawing/2014/main" id="{2954AB25-AEE7-E94B-8C2D-37FAA34951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801" t="30351" b="31075"/>
          <a:stretch>
            <a:fillRect/>
          </a:stretch>
        </p:blipFill>
        <p:spPr bwMode="auto">
          <a:xfrm>
            <a:off x="10304463" y="4289425"/>
            <a:ext cx="1025525" cy="477838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119" name="image27.png" descr="Logo das Universidades.png">
            <a:extLst>
              <a:ext uri="{FF2B5EF4-FFF2-40B4-BE49-F238E27FC236}">
                <a16:creationId xmlns:a16="http://schemas.microsoft.com/office/drawing/2014/main" id="{C7D80A0C-2627-BF4C-8FD2-6A60118EFA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967" t="30351" r="8458" b="31075"/>
          <a:stretch>
            <a:fillRect/>
          </a:stretch>
        </p:blipFill>
        <p:spPr bwMode="auto">
          <a:xfrm>
            <a:off x="9107488" y="4852988"/>
            <a:ext cx="1736725" cy="425450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120" name="image27.png" descr="Logo das Universidades.png">
            <a:extLst>
              <a:ext uri="{FF2B5EF4-FFF2-40B4-BE49-F238E27FC236}">
                <a16:creationId xmlns:a16="http://schemas.microsoft.com/office/drawing/2014/main" id="{FEBCFFBB-C803-5F47-91A5-8CE527A591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05" t="19711" r="81139"/>
          <a:stretch>
            <a:fillRect/>
          </a:stretch>
        </p:blipFill>
        <p:spPr bwMode="auto">
          <a:xfrm>
            <a:off x="10620375" y="3136900"/>
            <a:ext cx="800100" cy="971550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121" name="Retângulo 120">
            <a:extLst>
              <a:ext uri="{FF2B5EF4-FFF2-40B4-BE49-F238E27FC236}">
                <a16:creationId xmlns:a16="http://schemas.microsoft.com/office/drawing/2014/main" id="{BC7F5445-C3BC-454E-A9A9-A3C099B6E5D0}"/>
              </a:ext>
            </a:extLst>
          </p:cNvPr>
          <p:cNvSpPr/>
          <p:nvPr/>
        </p:nvSpPr>
        <p:spPr>
          <a:xfrm>
            <a:off x="4084638" y="3841750"/>
            <a:ext cx="3735387" cy="23495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" panose="020B0602040502020204" pitchFamily="34" charset="0"/>
              <a:cs typeface="Lucida Sans" panose="020B0602040502020204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" panose="020B0602040502020204" pitchFamily="34" charset="0"/>
              <a:cs typeface="Lucida Sans" panose="020B0602040502020204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" panose="020B0602040502020204" pitchFamily="34" charset="0"/>
              <a:cs typeface="Lucida Sans" panose="020B0602040502020204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" panose="020B0602040502020204" pitchFamily="34" charset="0"/>
              <a:cs typeface="Lucida Sans" panose="020B0602040502020204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" panose="020B0602040502020204" pitchFamily="34" charset="0"/>
              <a:cs typeface="Lucida Sans" panose="020B0602040502020204" pitchFamily="34" charset="0"/>
            </a:endParaRPr>
          </a:p>
        </p:txBody>
      </p:sp>
      <p:pic>
        <p:nvPicPr>
          <p:cNvPr id="122" name="image27.png" descr="Logo das Universidades.png">
            <a:extLst>
              <a:ext uri="{FF2B5EF4-FFF2-40B4-BE49-F238E27FC236}">
                <a16:creationId xmlns:a16="http://schemas.microsoft.com/office/drawing/2014/main" id="{7A1FF575-26B4-1D44-9EAC-947CE14EA4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582" t="22501" r="24582" b="20142"/>
          <a:stretch>
            <a:fillRect/>
          </a:stretch>
        </p:blipFill>
        <p:spPr bwMode="auto">
          <a:xfrm>
            <a:off x="7013575" y="5683250"/>
            <a:ext cx="739775" cy="474663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123" name="image27.png" descr="Logo das Universidades.png">
            <a:extLst>
              <a:ext uri="{FF2B5EF4-FFF2-40B4-BE49-F238E27FC236}">
                <a16:creationId xmlns:a16="http://schemas.microsoft.com/office/drawing/2014/main" id="{A6CC7DA2-2C9A-1449-823C-40D7EE75BC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199" t="22951" r="34966" b="18713"/>
          <a:stretch>
            <a:fillRect/>
          </a:stretch>
        </p:blipFill>
        <p:spPr bwMode="auto">
          <a:xfrm>
            <a:off x="6234113" y="5661025"/>
            <a:ext cx="677862" cy="487363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125" name="Retângulo 124">
            <a:extLst>
              <a:ext uri="{FF2B5EF4-FFF2-40B4-BE49-F238E27FC236}">
                <a16:creationId xmlns:a16="http://schemas.microsoft.com/office/drawing/2014/main" id="{A4B20DB6-C87B-F443-8068-11EEF87EE226}"/>
              </a:ext>
            </a:extLst>
          </p:cNvPr>
          <p:cNvSpPr/>
          <p:nvPr/>
        </p:nvSpPr>
        <p:spPr>
          <a:xfrm>
            <a:off x="1309688" y="3244850"/>
            <a:ext cx="2524125" cy="269398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" panose="020B0602040502020204" pitchFamily="34" charset="0"/>
              <a:cs typeface="Lucida Sans" panose="020B0602040502020204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" panose="020B0602040502020204" pitchFamily="34" charset="0"/>
              <a:cs typeface="Lucida Sans" panose="020B0602040502020204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" panose="020B0602040502020204" pitchFamily="34" charset="0"/>
              <a:cs typeface="Lucida Sans" panose="020B0602040502020204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" panose="020B0602040502020204" pitchFamily="34" charset="0"/>
              <a:cs typeface="Lucida Sans" panose="020B0602040502020204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" panose="020B0602040502020204" pitchFamily="34" charset="0"/>
              <a:cs typeface="Lucida Sans" panose="020B0602040502020204" pitchFamily="34" charset="0"/>
            </a:endParaRPr>
          </a:p>
        </p:txBody>
      </p:sp>
      <p:pic>
        <p:nvPicPr>
          <p:cNvPr id="127" name="Picture 28" descr="Image result for logo universidade federal do mato grosso do sul">
            <a:extLst>
              <a:ext uri="{FF2B5EF4-FFF2-40B4-BE49-F238E27FC236}">
                <a16:creationId xmlns:a16="http://schemas.microsoft.com/office/drawing/2014/main" id="{8E958E3C-1EE1-A947-95FF-0BD9077C16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69" r="20139"/>
          <a:stretch>
            <a:fillRect/>
          </a:stretch>
        </p:blipFill>
        <p:spPr bwMode="auto">
          <a:xfrm>
            <a:off x="2976563" y="5003800"/>
            <a:ext cx="549275" cy="7842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28" name="Picture 8" descr="Image result for IF MT logo">
            <a:extLst>
              <a:ext uri="{FF2B5EF4-FFF2-40B4-BE49-F238E27FC236}">
                <a16:creationId xmlns:a16="http://schemas.microsoft.com/office/drawing/2014/main" id="{92889BB8-8D87-7F46-B806-82C45D8891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89" r="5824" b="23083"/>
          <a:stretch>
            <a:fillRect/>
          </a:stretch>
        </p:blipFill>
        <p:spPr bwMode="auto">
          <a:xfrm>
            <a:off x="2335213" y="5035550"/>
            <a:ext cx="555625" cy="7366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29" name="Retângulo 128">
            <a:extLst>
              <a:ext uri="{FF2B5EF4-FFF2-40B4-BE49-F238E27FC236}">
                <a16:creationId xmlns:a16="http://schemas.microsoft.com/office/drawing/2014/main" id="{500B15EE-CE42-BB45-B65B-1EBB0B289D38}"/>
              </a:ext>
            </a:extLst>
          </p:cNvPr>
          <p:cNvSpPr/>
          <p:nvPr/>
        </p:nvSpPr>
        <p:spPr>
          <a:xfrm>
            <a:off x="531813" y="919163"/>
            <a:ext cx="3824287" cy="21653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" panose="020B0602040502020204" pitchFamily="34" charset="0"/>
              <a:cs typeface="Lucida Sans" panose="020B0602040502020204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" panose="020B0602040502020204" pitchFamily="34" charset="0"/>
              <a:cs typeface="Lucida Sans" panose="020B0602040502020204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" panose="020B0602040502020204" pitchFamily="34" charset="0"/>
              <a:cs typeface="Lucida Sans" panose="020B0602040502020204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" panose="020B0602040502020204" pitchFamily="34" charset="0"/>
              <a:cs typeface="Lucida Sans" panose="020B0602040502020204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" panose="020B0602040502020204" pitchFamily="34" charset="0"/>
              <a:cs typeface="Lucida Sans" panose="020B0602040502020204" pitchFamily="34" charset="0"/>
            </a:endParaRPr>
          </a:p>
        </p:txBody>
      </p:sp>
      <p:grpSp>
        <p:nvGrpSpPr>
          <p:cNvPr id="29718" name="Agrupar 9">
            <a:extLst>
              <a:ext uri="{FF2B5EF4-FFF2-40B4-BE49-F238E27FC236}">
                <a16:creationId xmlns:a16="http://schemas.microsoft.com/office/drawing/2014/main" id="{6ED3F39D-55FF-3C4D-B0CD-2D131CB5AB2A}"/>
              </a:ext>
            </a:extLst>
          </p:cNvPr>
          <p:cNvGrpSpPr>
            <a:grpSpLocks/>
          </p:cNvGrpSpPr>
          <p:nvPr/>
        </p:nvGrpSpPr>
        <p:grpSpPr bwMode="auto">
          <a:xfrm>
            <a:off x="3073400" y="1165225"/>
            <a:ext cx="5503863" cy="3625850"/>
            <a:chOff x="2667106" y="1532164"/>
            <a:chExt cx="6453964" cy="3838353"/>
          </a:xfrm>
        </p:grpSpPr>
        <p:sp>
          <p:nvSpPr>
            <p:cNvPr id="2" name="Elipse 1">
              <a:extLst>
                <a:ext uri="{FF2B5EF4-FFF2-40B4-BE49-F238E27FC236}">
                  <a16:creationId xmlns:a16="http://schemas.microsoft.com/office/drawing/2014/main" id="{5255B7C5-F77B-6640-80B9-3B92AF51E238}"/>
                </a:ext>
              </a:extLst>
            </p:cNvPr>
            <p:cNvSpPr/>
            <p:nvPr/>
          </p:nvSpPr>
          <p:spPr>
            <a:xfrm>
              <a:off x="2667106" y="1532164"/>
              <a:ext cx="6453964" cy="3838353"/>
            </a:xfrm>
            <a:prstGeom prst="ellipse">
              <a:avLst/>
            </a:prstGeom>
            <a:solidFill>
              <a:srgbClr val="006D30"/>
            </a:solidFill>
            <a:ln w="57150">
              <a:solidFill>
                <a:schemeClr val="accent6">
                  <a:lumMod val="40000"/>
                  <a:lumOff val="6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7" name="Retângulo 6">
              <a:extLst>
                <a:ext uri="{FF2B5EF4-FFF2-40B4-BE49-F238E27FC236}">
                  <a16:creationId xmlns:a16="http://schemas.microsoft.com/office/drawing/2014/main" id="{6D385E1E-3F54-8F4A-A817-7213C2FF24A8}"/>
                </a:ext>
              </a:extLst>
            </p:cNvPr>
            <p:cNvSpPr/>
            <p:nvPr/>
          </p:nvSpPr>
          <p:spPr>
            <a:xfrm>
              <a:off x="4182401" y="2708542"/>
              <a:ext cx="3611390" cy="97807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Lucida Sans" panose="020B0602040502020204" pitchFamily="34" charset="0"/>
                  <a:cs typeface="Lucida Sans" panose="020B0602040502020204" pitchFamily="34" charset="0"/>
                </a:rPr>
                <a:t>COORDENAÇÃO 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36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Lucida Sans" panose="020B0602040502020204" pitchFamily="34" charset="0"/>
                  <a:cs typeface="Lucida Sans" panose="020B0602040502020204" pitchFamily="34" charset="0"/>
                </a:rPr>
                <a:t>NACIONAL</a:t>
              </a:r>
            </a:p>
          </p:txBody>
        </p:sp>
        <p:pic>
          <p:nvPicPr>
            <p:cNvPr id="29744" name="image27.png" descr="Logo das Universidades.png">
              <a:extLst>
                <a:ext uri="{FF2B5EF4-FFF2-40B4-BE49-F238E27FC236}">
                  <a16:creationId xmlns:a16="http://schemas.microsoft.com/office/drawing/2014/main" id="{F8393896-7044-C049-8A19-F33314661C4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5204" r="91736" b="6406"/>
            <a:stretch>
              <a:fillRect/>
            </a:stretch>
          </p:blipFill>
          <p:spPr bwMode="auto">
            <a:xfrm>
              <a:off x="5524993" y="3801098"/>
              <a:ext cx="808106" cy="534805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</p:pic>
      </p:grpSp>
      <p:pic>
        <p:nvPicPr>
          <p:cNvPr id="130" name="image27.png" descr="Logo das Universidades.png">
            <a:extLst>
              <a:ext uri="{FF2B5EF4-FFF2-40B4-BE49-F238E27FC236}">
                <a16:creationId xmlns:a16="http://schemas.microsoft.com/office/drawing/2014/main" id="{D1C58FAB-911B-4643-8711-C01B9A39A0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783" t="17148" r="44922" b="24318"/>
          <a:stretch>
            <a:fillRect/>
          </a:stretch>
        </p:blipFill>
        <p:spPr bwMode="auto">
          <a:xfrm>
            <a:off x="614363" y="1778000"/>
            <a:ext cx="919162" cy="525463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131" name="Picture 2" descr="Image result for logo universidade estadual da amazonia">
            <a:extLst>
              <a:ext uri="{FF2B5EF4-FFF2-40B4-BE49-F238E27FC236}">
                <a16:creationId xmlns:a16="http://schemas.microsoft.com/office/drawing/2014/main" id="{034E9FAE-3A7B-AE4E-A4B6-A444D0EB1E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95" t="11978" r="11044" b="14137"/>
          <a:stretch>
            <a:fillRect/>
          </a:stretch>
        </p:blipFill>
        <p:spPr bwMode="auto">
          <a:xfrm>
            <a:off x="1258888" y="2378075"/>
            <a:ext cx="646112" cy="6254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32" name="Picture 8" descr="Image result for logo universidade federal de rondonia">
            <a:extLst>
              <a:ext uri="{FF2B5EF4-FFF2-40B4-BE49-F238E27FC236}">
                <a16:creationId xmlns:a16="http://schemas.microsoft.com/office/drawing/2014/main" id="{19495448-F792-D14F-9228-0E2E14D881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69" r="20139"/>
          <a:stretch>
            <a:fillRect/>
          </a:stretch>
        </p:blipFill>
        <p:spPr bwMode="auto">
          <a:xfrm>
            <a:off x="612775" y="1003300"/>
            <a:ext cx="585788" cy="6937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</p:pic>
      <p:grpSp>
        <p:nvGrpSpPr>
          <p:cNvPr id="86" name="Agrupar 85">
            <a:extLst>
              <a:ext uri="{FF2B5EF4-FFF2-40B4-BE49-F238E27FC236}">
                <a16:creationId xmlns:a16="http://schemas.microsoft.com/office/drawing/2014/main" id="{44FDB643-E734-C147-8BF1-4371D1BDC72D}"/>
              </a:ext>
            </a:extLst>
          </p:cNvPr>
          <p:cNvGrpSpPr/>
          <p:nvPr/>
        </p:nvGrpSpPr>
        <p:grpSpPr>
          <a:xfrm>
            <a:off x="4751323" y="4545577"/>
            <a:ext cx="2147273" cy="999032"/>
            <a:chOff x="6795368" y="1318437"/>
            <a:chExt cx="2125348" cy="1455550"/>
          </a:xfrm>
          <a:solidFill>
            <a:schemeClr val="accent1">
              <a:lumMod val="75000"/>
            </a:schemeClr>
          </a:solidFill>
        </p:grpSpPr>
        <p:sp>
          <p:nvSpPr>
            <p:cNvPr id="87" name="Elipse 86">
              <a:extLst>
                <a:ext uri="{FF2B5EF4-FFF2-40B4-BE49-F238E27FC236}">
                  <a16:creationId xmlns:a16="http://schemas.microsoft.com/office/drawing/2014/main" id="{1BA53F6A-B30A-6F46-B9A3-1C72AF6F13F1}"/>
                </a:ext>
              </a:extLst>
            </p:cNvPr>
            <p:cNvSpPr/>
            <p:nvPr/>
          </p:nvSpPr>
          <p:spPr>
            <a:xfrm>
              <a:off x="6795368" y="1318437"/>
              <a:ext cx="2125348" cy="1455550"/>
            </a:xfrm>
            <a:prstGeom prst="ellipse">
              <a:avLst/>
            </a:prstGeom>
            <a:grpFill/>
            <a:ln w="57150">
              <a:solidFill>
                <a:schemeClr val="accent1">
                  <a:lumMod val="60000"/>
                  <a:lumOff val="4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88" name="Retângulo 87">
              <a:extLst>
                <a:ext uri="{FF2B5EF4-FFF2-40B4-BE49-F238E27FC236}">
                  <a16:creationId xmlns:a16="http://schemas.microsoft.com/office/drawing/2014/main" id="{CD06B1C8-4C2F-0549-A3C7-2BC21DDD26C7}"/>
                </a:ext>
              </a:extLst>
            </p:cNvPr>
            <p:cNvSpPr/>
            <p:nvPr/>
          </p:nvSpPr>
          <p:spPr>
            <a:xfrm>
              <a:off x="6846786" y="1782100"/>
              <a:ext cx="2022512" cy="646331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Lucida Sans" panose="020B0602040502020204" pitchFamily="34" charset="0"/>
                  <a:cs typeface="Lucida Sans" panose="020B0602040502020204" pitchFamily="34" charset="0"/>
                </a:rPr>
                <a:t>COORDENAÇÃO 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Lucida Sans" panose="020B0602040502020204" pitchFamily="34" charset="0"/>
                  <a:cs typeface="Lucida Sans" panose="020B0602040502020204" pitchFamily="34" charset="0"/>
                </a:rPr>
                <a:t>SUL</a:t>
              </a:r>
            </a:p>
          </p:txBody>
        </p:sp>
      </p:grpSp>
      <p:grpSp>
        <p:nvGrpSpPr>
          <p:cNvPr id="83" name="Agrupar 82">
            <a:extLst>
              <a:ext uri="{FF2B5EF4-FFF2-40B4-BE49-F238E27FC236}">
                <a16:creationId xmlns:a16="http://schemas.microsoft.com/office/drawing/2014/main" id="{CD376B5A-B822-B341-A3AF-011F1BB25B2E}"/>
              </a:ext>
            </a:extLst>
          </p:cNvPr>
          <p:cNvGrpSpPr/>
          <p:nvPr/>
        </p:nvGrpSpPr>
        <p:grpSpPr>
          <a:xfrm>
            <a:off x="7994480" y="3136623"/>
            <a:ext cx="2266326" cy="1351352"/>
            <a:chOff x="6795368" y="1318437"/>
            <a:chExt cx="2125348" cy="1455550"/>
          </a:xfrm>
          <a:solidFill>
            <a:schemeClr val="accent1">
              <a:lumMod val="75000"/>
            </a:schemeClr>
          </a:solidFill>
        </p:grpSpPr>
        <p:sp>
          <p:nvSpPr>
            <p:cNvPr id="84" name="Elipse 83">
              <a:extLst>
                <a:ext uri="{FF2B5EF4-FFF2-40B4-BE49-F238E27FC236}">
                  <a16:creationId xmlns:a16="http://schemas.microsoft.com/office/drawing/2014/main" id="{BD42E2B0-9F5B-B44D-BEE4-C40B13E19A94}"/>
                </a:ext>
              </a:extLst>
            </p:cNvPr>
            <p:cNvSpPr/>
            <p:nvPr/>
          </p:nvSpPr>
          <p:spPr>
            <a:xfrm>
              <a:off x="6795368" y="1318437"/>
              <a:ext cx="2125348" cy="1455550"/>
            </a:xfrm>
            <a:prstGeom prst="ellipse">
              <a:avLst/>
            </a:prstGeom>
            <a:grpFill/>
            <a:ln w="57150">
              <a:solidFill>
                <a:schemeClr val="accent1">
                  <a:lumMod val="60000"/>
                  <a:lumOff val="4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85" name="Retângulo 84">
              <a:extLst>
                <a:ext uri="{FF2B5EF4-FFF2-40B4-BE49-F238E27FC236}">
                  <a16:creationId xmlns:a16="http://schemas.microsoft.com/office/drawing/2014/main" id="{591F475E-F1D8-DE4F-A54A-3C1EC22E67E1}"/>
                </a:ext>
              </a:extLst>
            </p:cNvPr>
            <p:cNvSpPr/>
            <p:nvPr/>
          </p:nvSpPr>
          <p:spPr>
            <a:xfrm>
              <a:off x="6846786" y="1697038"/>
              <a:ext cx="2022512" cy="646331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Lucida Sans" panose="020B0602040502020204" pitchFamily="34" charset="0"/>
                  <a:cs typeface="Lucida Sans" panose="020B0602040502020204" pitchFamily="34" charset="0"/>
                </a:rPr>
                <a:t>COORDENAÇÃO 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Lucida Sans" panose="020B0602040502020204" pitchFamily="34" charset="0"/>
                  <a:cs typeface="Lucida Sans" panose="020B0602040502020204" pitchFamily="34" charset="0"/>
                </a:rPr>
                <a:t>SUDESTE</a:t>
              </a:r>
            </a:p>
          </p:txBody>
        </p:sp>
      </p:grpSp>
      <p:grpSp>
        <p:nvGrpSpPr>
          <p:cNvPr id="11" name="Agrupar 10">
            <a:extLst>
              <a:ext uri="{FF2B5EF4-FFF2-40B4-BE49-F238E27FC236}">
                <a16:creationId xmlns:a16="http://schemas.microsoft.com/office/drawing/2014/main" id="{352AF7A1-952F-1E4F-9F58-9642095A3ED5}"/>
              </a:ext>
            </a:extLst>
          </p:cNvPr>
          <p:cNvGrpSpPr/>
          <p:nvPr/>
        </p:nvGrpSpPr>
        <p:grpSpPr>
          <a:xfrm>
            <a:off x="7327303" y="1024701"/>
            <a:ext cx="2125348" cy="1455550"/>
            <a:chOff x="6795368" y="1318437"/>
            <a:chExt cx="2125348" cy="1455550"/>
          </a:xfrm>
          <a:solidFill>
            <a:schemeClr val="accent1">
              <a:lumMod val="75000"/>
            </a:schemeClr>
          </a:solidFill>
        </p:grpSpPr>
        <p:sp>
          <p:nvSpPr>
            <p:cNvPr id="79" name="Elipse 78">
              <a:extLst>
                <a:ext uri="{FF2B5EF4-FFF2-40B4-BE49-F238E27FC236}">
                  <a16:creationId xmlns:a16="http://schemas.microsoft.com/office/drawing/2014/main" id="{984E1169-C4B3-2C4E-B7CC-E6D7C1296E67}"/>
                </a:ext>
              </a:extLst>
            </p:cNvPr>
            <p:cNvSpPr/>
            <p:nvPr/>
          </p:nvSpPr>
          <p:spPr>
            <a:xfrm>
              <a:off x="6795368" y="1318437"/>
              <a:ext cx="2125348" cy="1455550"/>
            </a:xfrm>
            <a:prstGeom prst="ellipse">
              <a:avLst/>
            </a:prstGeom>
            <a:grpFill/>
            <a:ln w="57150">
              <a:solidFill>
                <a:schemeClr val="accent1">
                  <a:lumMod val="40000"/>
                  <a:lumOff val="6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82" name="Retângulo 81">
              <a:extLst>
                <a:ext uri="{FF2B5EF4-FFF2-40B4-BE49-F238E27FC236}">
                  <a16:creationId xmlns:a16="http://schemas.microsoft.com/office/drawing/2014/main" id="{199EC2AE-989E-E344-B63C-83DA539B0936}"/>
                </a:ext>
              </a:extLst>
            </p:cNvPr>
            <p:cNvSpPr/>
            <p:nvPr/>
          </p:nvSpPr>
          <p:spPr>
            <a:xfrm>
              <a:off x="6846786" y="1697038"/>
              <a:ext cx="2022512" cy="64633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Lucida Sans" panose="020B0602040502020204" pitchFamily="34" charset="0"/>
                  <a:cs typeface="Lucida Sans" panose="020B0602040502020204" pitchFamily="34" charset="0"/>
                </a:rPr>
                <a:t>COORDENAÇÃO 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Lucida Sans" panose="020B0602040502020204" pitchFamily="34" charset="0"/>
                  <a:cs typeface="Lucida Sans" panose="020B0602040502020204" pitchFamily="34" charset="0"/>
                </a:rPr>
                <a:t>NORDESTE</a:t>
              </a:r>
            </a:p>
          </p:txBody>
        </p:sp>
      </p:grpSp>
      <p:grpSp>
        <p:nvGrpSpPr>
          <p:cNvPr id="95" name="Agrupar 94">
            <a:extLst>
              <a:ext uri="{FF2B5EF4-FFF2-40B4-BE49-F238E27FC236}">
                <a16:creationId xmlns:a16="http://schemas.microsoft.com/office/drawing/2014/main" id="{64CE5BA9-B960-2A4B-B032-F2C4B5E5E795}"/>
              </a:ext>
            </a:extLst>
          </p:cNvPr>
          <p:cNvGrpSpPr/>
          <p:nvPr/>
        </p:nvGrpSpPr>
        <p:grpSpPr>
          <a:xfrm>
            <a:off x="1825855" y="3352889"/>
            <a:ext cx="2125348" cy="1455550"/>
            <a:chOff x="6795368" y="1318437"/>
            <a:chExt cx="2125348" cy="1455550"/>
          </a:xfrm>
          <a:solidFill>
            <a:schemeClr val="accent1">
              <a:lumMod val="75000"/>
            </a:schemeClr>
          </a:solidFill>
        </p:grpSpPr>
        <p:sp>
          <p:nvSpPr>
            <p:cNvPr id="96" name="Elipse 95">
              <a:extLst>
                <a:ext uri="{FF2B5EF4-FFF2-40B4-BE49-F238E27FC236}">
                  <a16:creationId xmlns:a16="http://schemas.microsoft.com/office/drawing/2014/main" id="{EDA39751-7542-1948-95C8-8A44C0B2CEF5}"/>
                </a:ext>
              </a:extLst>
            </p:cNvPr>
            <p:cNvSpPr/>
            <p:nvPr/>
          </p:nvSpPr>
          <p:spPr>
            <a:xfrm>
              <a:off x="6795368" y="1318437"/>
              <a:ext cx="2125348" cy="1455550"/>
            </a:xfrm>
            <a:prstGeom prst="ellipse">
              <a:avLst/>
            </a:prstGeom>
            <a:grpFill/>
            <a:ln w="57150">
              <a:solidFill>
                <a:schemeClr val="accent1">
                  <a:lumMod val="60000"/>
                  <a:lumOff val="4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97" name="Retângulo 96">
              <a:extLst>
                <a:ext uri="{FF2B5EF4-FFF2-40B4-BE49-F238E27FC236}">
                  <a16:creationId xmlns:a16="http://schemas.microsoft.com/office/drawing/2014/main" id="{164889ED-25B7-2346-85E9-486E9EDD6915}"/>
                </a:ext>
              </a:extLst>
            </p:cNvPr>
            <p:cNvSpPr/>
            <p:nvPr/>
          </p:nvSpPr>
          <p:spPr>
            <a:xfrm>
              <a:off x="6846786" y="1782100"/>
              <a:ext cx="2022512" cy="52322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Lucida Sans" panose="020B0602040502020204" pitchFamily="34" charset="0"/>
                  <a:cs typeface="Lucida Sans" panose="020B0602040502020204" pitchFamily="34" charset="0"/>
                </a:rPr>
                <a:t>COORDENAÇÃO 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6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Lucida Sans" panose="020B0602040502020204" pitchFamily="34" charset="0"/>
                  <a:cs typeface="Lucida Sans" panose="020B0602040502020204" pitchFamily="34" charset="0"/>
                </a:rPr>
                <a:t>CENTRO-OESTE</a:t>
              </a:r>
              <a:endParaRPr 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anose="020B0602040502020204" pitchFamily="34" charset="0"/>
                <a:cs typeface="Lucida Sans" panose="020B0602040502020204" pitchFamily="34" charset="0"/>
              </a:endParaRPr>
            </a:p>
          </p:txBody>
        </p:sp>
      </p:grpSp>
      <p:grpSp>
        <p:nvGrpSpPr>
          <p:cNvPr id="92" name="Agrupar 91">
            <a:extLst>
              <a:ext uri="{FF2B5EF4-FFF2-40B4-BE49-F238E27FC236}">
                <a16:creationId xmlns:a16="http://schemas.microsoft.com/office/drawing/2014/main" id="{6F8BE089-9FE9-3F48-A609-4ADFD910625F}"/>
              </a:ext>
            </a:extLst>
          </p:cNvPr>
          <p:cNvGrpSpPr/>
          <p:nvPr/>
        </p:nvGrpSpPr>
        <p:grpSpPr>
          <a:xfrm>
            <a:off x="2137840" y="1037870"/>
            <a:ext cx="2125348" cy="1455550"/>
            <a:chOff x="6795368" y="1318437"/>
            <a:chExt cx="2125348" cy="1455550"/>
          </a:xfrm>
          <a:solidFill>
            <a:schemeClr val="accent1">
              <a:lumMod val="75000"/>
            </a:schemeClr>
          </a:solidFill>
        </p:grpSpPr>
        <p:sp>
          <p:nvSpPr>
            <p:cNvPr id="93" name="Elipse 92">
              <a:extLst>
                <a:ext uri="{FF2B5EF4-FFF2-40B4-BE49-F238E27FC236}">
                  <a16:creationId xmlns:a16="http://schemas.microsoft.com/office/drawing/2014/main" id="{C5AAC1EB-B99F-A444-BA12-B0B74FFDE44E}"/>
                </a:ext>
              </a:extLst>
            </p:cNvPr>
            <p:cNvSpPr/>
            <p:nvPr/>
          </p:nvSpPr>
          <p:spPr>
            <a:xfrm>
              <a:off x="6795368" y="1318437"/>
              <a:ext cx="2125348" cy="1455550"/>
            </a:xfrm>
            <a:prstGeom prst="ellipse">
              <a:avLst/>
            </a:prstGeom>
            <a:grpFill/>
            <a:ln w="57150">
              <a:solidFill>
                <a:schemeClr val="accent1">
                  <a:lumMod val="60000"/>
                  <a:lumOff val="4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94" name="Retângulo 93">
              <a:extLst>
                <a:ext uri="{FF2B5EF4-FFF2-40B4-BE49-F238E27FC236}">
                  <a16:creationId xmlns:a16="http://schemas.microsoft.com/office/drawing/2014/main" id="{6C6C749B-1A24-B848-B7D5-14D64DEE57CA}"/>
                </a:ext>
              </a:extLst>
            </p:cNvPr>
            <p:cNvSpPr/>
            <p:nvPr/>
          </p:nvSpPr>
          <p:spPr>
            <a:xfrm>
              <a:off x="6846786" y="1782100"/>
              <a:ext cx="2022512" cy="646331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Lucida Sans" panose="020B0602040502020204" pitchFamily="34" charset="0"/>
                  <a:cs typeface="Lucida Sans" panose="020B0602040502020204" pitchFamily="34" charset="0"/>
                </a:rPr>
                <a:t>COORDENAÇÃO 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Lucida Sans" panose="020B0602040502020204" pitchFamily="34" charset="0"/>
                  <a:cs typeface="Lucida Sans" panose="020B0602040502020204" pitchFamily="34" charset="0"/>
                </a:rPr>
                <a:t>NORTE</a:t>
              </a:r>
            </a:p>
          </p:txBody>
        </p:sp>
      </p:grp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7C609F9F-2DF0-794A-BAEB-0733A6E7209E}"/>
              </a:ext>
            </a:extLst>
          </p:cNvPr>
          <p:cNvSpPr txBox="1"/>
          <p:nvPr/>
        </p:nvSpPr>
        <p:spPr>
          <a:xfrm>
            <a:off x="238125" y="6229350"/>
            <a:ext cx="3381375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anose="020B0602040502020204" pitchFamily="34" charset="0"/>
                <a:cs typeface="Lucida Sans" panose="020B0602040502020204" pitchFamily="34" charset="0"/>
              </a:rPr>
              <a:t>Total de IES: </a:t>
            </a:r>
            <a:r>
              <a:rPr 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anose="020B0602040502020204" pitchFamily="34" charset="0"/>
                <a:cs typeface="Lucida Sans" panose="020B0602040502020204" pitchFamily="34" charset="0"/>
              </a:rPr>
              <a:t>28</a:t>
            </a:r>
          </a:p>
        </p:txBody>
      </p:sp>
      <p:sp>
        <p:nvSpPr>
          <p:cNvPr id="135" name="CaixaDeTexto 134">
            <a:extLst>
              <a:ext uri="{FF2B5EF4-FFF2-40B4-BE49-F238E27FC236}">
                <a16:creationId xmlns:a16="http://schemas.microsoft.com/office/drawing/2014/main" id="{5273E381-7EF8-5348-9972-EF8630D0129E}"/>
              </a:ext>
            </a:extLst>
          </p:cNvPr>
          <p:cNvSpPr txBox="1"/>
          <p:nvPr/>
        </p:nvSpPr>
        <p:spPr>
          <a:xfrm>
            <a:off x="236538" y="6450013"/>
            <a:ext cx="9991725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anose="020B0602040502020204" pitchFamily="34" charset="0"/>
                <a:cs typeface="Lucida Sans" panose="020B0602040502020204" pitchFamily="34" charset="0"/>
              </a:rPr>
              <a:t>Total de </a:t>
            </a:r>
            <a:r>
              <a:rPr lang="en-US" sz="1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anose="020B0602040502020204" pitchFamily="34" charset="0"/>
                <a:cs typeface="Lucida Sans" panose="020B0602040502020204" pitchFamily="34" charset="0"/>
              </a:rPr>
              <a:t>Pesquisadores</a:t>
            </a:r>
            <a:r>
              <a:rPr lang="en-US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anose="020B0602040502020204" pitchFamily="34" charset="0"/>
                <a:cs typeface="Lucida Sans" panose="020B0602040502020204" pitchFamily="34" charset="0"/>
              </a:rPr>
              <a:t>: </a:t>
            </a:r>
            <a:r>
              <a:rPr 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anose="020B0602040502020204" pitchFamily="34" charset="0"/>
                <a:cs typeface="Lucida Sans" panose="020B0602040502020204" pitchFamily="34" charset="0"/>
              </a:rPr>
              <a:t>100 </a:t>
            </a:r>
            <a:r>
              <a:rPr lang="en-US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anose="020B0602040502020204" pitchFamily="34" charset="0"/>
                <a:cs typeface="Lucida Sans" panose="020B0602040502020204" pitchFamily="34" charset="0"/>
              </a:rPr>
              <a:t>(</a:t>
            </a:r>
            <a:r>
              <a:rPr lang="en-US" sz="1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anose="020B0602040502020204" pitchFamily="34" charset="0"/>
                <a:cs typeface="Lucida Sans" panose="020B0602040502020204" pitchFamily="34" charset="0"/>
              </a:rPr>
              <a:t>professores</a:t>
            </a:r>
            <a:r>
              <a:rPr lang="en-US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anose="020B0602040502020204" pitchFamily="34" charset="0"/>
                <a:cs typeface="Lucida Sans" panose="020B0602040502020204" pitchFamily="34" charset="0"/>
              </a:rPr>
              <a:t>, </a:t>
            </a:r>
            <a:r>
              <a:rPr lang="en-US" sz="1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anose="020B0602040502020204" pitchFamily="34" charset="0"/>
                <a:cs typeface="Lucida Sans" panose="020B0602040502020204" pitchFamily="34" charset="0"/>
              </a:rPr>
              <a:t>doutorandos</a:t>
            </a:r>
            <a:r>
              <a:rPr lang="en-US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anose="020B0602040502020204" pitchFamily="34" charset="0"/>
                <a:cs typeface="Lucida Sans" panose="020B0602040502020204" pitchFamily="34" charset="0"/>
              </a:rPr>
              <a:t>, </a:t>
            </a:r>
            <a:r>
              <a:rPr lang="en-US" sz="1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anose="020B0602040502020204" pitchFamily="34" charset="0"/>
                <a:cs typeface="Lucida Sans" panose="020B0602040502020204" pitchFamily="34" charset="0"/>
              </a:rPr>
              <a:t>mestrandos</a:t>
            </a:r>
            <a:r>
              <a:rPr lang="en-US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anose="020B0602040502020204" pitchFamily="34" charset="0"/>
                <a:cs typeface="Lucida Sans" panose="020B0602040502020204" pitchFamily="34" charset="0"/>
              </a:rPr>
              <a:t> e </a:t>
            </a:r>
            <a:r>
              <a:rPr lang="en-US" sz="1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anose="020B0602040502020204" pitchFamily="34" charset="0"/>
                <a:cs typeface="Lucida Sans" panose="020B0602040502020204" pitchFamily="34" charset="0"/>
              </a:rPr>
              <a:t>graduandos</a:t>
            </a:r>
            <a:r>
              <a:rPr lang="en-US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anose="020B0602040502020204" pitchFamily="34" charset="0"/>
                <a:cs typeface="Lucida Sans" panose="020B0602040502020204" pitchFamily="34" charset="0"/>
              </a:rPr>
              <a:t>)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BC3D4D38-D70F-CA49-A0DC-90681FC69DEA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85" t="22289" r="82465" b="41183"/>
          <a:stretch>
            <a:fillRect/>
          </a:stretch>
        </p:blipFill>
        <p:spPr bwMode="auto">
          <a:xfrm>
            <a:off x="10852150" y="1243013"/>
            <a:ext cx="665163" cy="6286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2" descr="Universidade Federal do Tocantins – Wikipédia, a enciclopédia livre">
            <a:extLst>
              <a:ext uri="{FF2B5EF4-FFF2-40B4-BE49-F238E27FC236}">
                <a16:creationId xmlns:a16="http://schemas.microsoft.com/office/drawing/2014/main" id="{0AD304F1-05D0-AF42-811A-02CA4C6FE7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38" y="2382838"/>
            <a:ext cx="560387" cy="6302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2" descr="Universidade Federal de Santa Catarina – Wikipédia, a enciclopédia ...">
            <a:extLst>
              <a:ext uri="{FF2B5EF4-FFF2-40B4-BE49-F238E27FC236}">
                <a16:creationId xmlns:a16="http://schemas.microsoft.com/office/drawing/2014/main" id="{435597B9-42A5-164C-85EF-4BD4CD7BE2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6588" y="4779963"/>
            <a:ext cx="765175" cy="7556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8" descr="Universidade Federal de Sergipe – Wikipédia, a enciclopédia livre">
            <a:extLst>
              <a:ext uri="{FF2B5EF4-FFF2-40B4-BE49-F238E27FC236}">
                <a16:creationId xmlns:a16="http://schemas.microsoft.com/office/drawing/2014/main" id="{A9795B22-B610-6846-A575-EB052F9E02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0550" y="387350"/>
            <a:ext cx="747713" cy="7651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4" descr="Universidade Federal de Alagoas">
            <a:extLst>
              <a:ext uri="{FF2B5EF4-FFF2-40B4-BE49-F238E27FC236}">
                <a16:creationId xmlns:a16="http://schemas.microsoft.com/office/drawing/2014/main" id="{E284B617-BE65-8F49-89D7-B521635319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4850" y="1963738"/>
            <a:ext cx="525463" cy="7270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10" descr="Universidade Federal da Paraíba – Wikipédia, a enciclopédia livre">
            <a:extLst>
              <a:ext uri="{FF2B5EF4-FFF2-40B4-BE49-F238E27FC236}">
                <a16:creationId xmlns:a16="http://schemas.microsoft.com/office/drawing/2014/main" id="{3D843638-BF9E-024A-9FCD-86624258BF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79138" y="1963738"/>
            <a:ext cx="633412" cy="7127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2" descr="Criada a UFDPar - Universidade Federal do Delta do Parnaiba">
            <a:extLst>
              <a:ext uri="{FF2B5EF4-FFF2-40B4-BE49-F238E27FC236}">
                <a16:creationId xmlns:a16="http://schemas.microsoft.com/office/drawing/2014/main" id="{41BA8895-3CEE-3643-B823-19FE953839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8413" y="1941513"/>
            <a:ext cx="666750" cy="7461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36" name="Picture 2" descr="UFC Logo – Universidade Federal do Ceará Logo - PNG e Vetor ...">
            <a:extLst>
              <a:ext uri="{FF2B5EF4-FFF2-40B4-BE49-F238E27FC236}">
                <a16:creationId xmlns:a16="http://schemas.microsoft.com/office/drawing/2014/main" id="{E5991ADB-5CD4-3148-BC42-ABD59B4D4E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8050" y="388938"/>
            <a:ext cx="790575" cy="52228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9737" name="Picture 2" descr="Seguem até dia 17 inscrições para cursos de especialização à distância no  IFSC">
            <a:extLst>
              <a:ext uri="{FF2B5EF4-FFF2-40B4-BE49-F238E27FC236}">
                <a16:creationId xmlns:a16="http://schemas.microsoft.com/office/drawing/2014/main" id="{008B6A1D-91AC-A643-B84C-4567E1896D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49" r="19800"/>
          <a:stretch>
            <a:fillRect/>
          </a:stretch>
        </p:blipFill>
        <p:spPr bwMode="auto">
          <a:xfrm>
            <a:off x="4179888" y="4732338"/>
            <a:ext cx="471487" cy="6715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38" name="Picture 7" descr="Universidade Federal de Pelotas – Wikipédia, a enciclopédia livre">
            <a:extLst>
              <a:ext uri="{FF2B5EF4-FFF2-40B4-BE49-F238E27FC236}">
                <a16:creationId xmlns:a16="http://schemas.microsoft.com/office/drawing/2014/main" id="{9193049F-F866-8B40-8F15-68524E87D8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5502275"/>
            <a:ext cx="627062" cy="6270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9739" name="Picture 9" descr="FURG - Login">
            <a:extLst>
              <a:ext uri="{FF2B5EF4-FFF2-40B4-BE49-F238E27FC236}">
                <a16:creationId xmlns:a16="http://schemas.microsoft.com/office/drawing/2014/main" id="{B92699C8-2436-8341-8775-380C91730A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9975" y="5772150"/>
            <a:ext cx="911225" cy="35401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9740" name="image27.png" descr="Logo das Universidades.png">
            <a:extLst>
              <a:ext uri="{FF2B5EF4-FFF2-40B4-BE49-F238E27FC236}">
                <a16:creationId xmlns:a16="http://schemas.microsoft.com/office/drawing/2014/main" id="{CAC98B80-63CE-DE43-A4D8-8BB2A25E44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204" r="91736" b="6406"/>
          <a:stretch>
            <a:fillRect/>
          </a:stretch>
        </p:blipFill>
        <p:spPr bwMode="auto">
          <a:xfrm>
            <a:off x="1309688" y="1038225"/>
            <a:ext cx="688975" cy="50641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9741" name="image27.png" descr="Logo das Universidades.png">
            <a:extLst>
              <a:ext uri="{FF2B5EF4-FFF2-40B4-BE49-F238E27FC236}">
                <a16:creationId xmlns:a16="http://schemas.microsoft.com/office/drawing/2014/main" id="{585416A8-C1B5-E444-B2EF-A4419DF673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204" r="91736" b="6406"/>
          <a:stretch>
            <a:fillRect/>
          </a:stretch>
        </p:blipFill>
        <p:spPr bwMode="auto">
          <a:xfrm>
            <a:off x="1585913" y="5273675"/>
            <a:ext cx="688975" cy="5048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0" name="Retângulo 59">
            <a:extLst>
              <a:ext uri="{FF2B5EF4-FFF2-40B4-BE49-F238E27FC236}">
                <a16:creationId xmlns:a16="http://schemas.microsoft.com/office/drawing/2014/main" id="{6DB69D8F-31B9-4587-B15B-8720D49ADAD4}"/>
              </a:ext>
            </a:extLst>
          </p:cNvPr>
          <p:cNvSpPr/>
          <p:nvPr/>
        </p:nvSpPr>
        <p:spPr>
          <a:xfrm>
            <a:off x="203492" y="366793"/>
            <a:ext cx="5995552" cy="483318"/>
          </a:xfrm>
          <a:prstGeom prst="rect">
            <a:avLst/>
          </a:prstGeom>
          <a:solidFill>
            <a:srgbClr val="2C4076"/>
          </a:solidFill>
          <a:ln>
            <a:solidFill>
              <a:srgbClr val="2C407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rPr>
              <a:t>REDE NACIONAL DE PESQUISADORES</a:t>
            </a:r>
          </a:p>
        </p:txBody>
      </p:sp>
    </p:spTree>
    <p:extLst>
      <p:ext uri="{BB962C8B-B14F-4D97-AF65-F5344CB8AC3E}">
        <p14:creationId xmlns:p14="http://schemas.microsoft.com/office/powerpoint/2010/main" val="1944324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9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297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29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6" dur="2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2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2000"/>
                                        <p:tgtEl>
                                          <p:spTgt spid="29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5" dur="2000"/>
                                        <p:tgtEl>
                                          <p:spTgt spid="29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8" dur="2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3" dur="2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6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" dur="2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2" dur="2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5" dur="2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3" dur="2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6" dur="2000"/>
                                        <p:tgtEl>
                                          <p:spTgt spid="29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9" dur="2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2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5" dur="2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8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4" dur="2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7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0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3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6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" grpId="0" animBg="1"/>
      <p:bldP spid="117" grpId="0" animBg="1"/>
      <p:bldP spid="121" grpId="0" animBg="1"/>
      <p:bldP spid="125" grpId="0" animBg="1"/>
      <p:bldP spid="12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2E279F79-F502-438A-A17D-61D601A2F126}"/>
              </a:ext>
            </a:extLst>
          </p:cNvPr>
          <p:cNvSpPr/>
          <p:nvPr/>
        </p:nvSpPr>
        <p:spPr>
          <a:xfrm>
            <a:off x="322118" y="275505"/>
            <a:ext cx="11576169" cy="595089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A682F514-E412-4D85-BE3B-338D90A3226F}"/>
              </a:ext>
            </a:extLst>
          </p:cNvPr>
          <p:cNvSpPr/>
          <p:nvPr/>
        </p:nvSpPr>
        <p:spPr>
          <a:xfrm>
            <a:off x="322118" y="471933"/>
            <a:ext cx="3763241" cy="483318"/>
          </a:xfrm>
          <a:prstGeom prst="rect">
            <a:avLst/>
          </a:prstGeom>
          <a:solidFill>
            <a:srgbClr val="2C4076"/>
          </a:solidFill>
          <a:ln>
            <a:solidFill>
              <a:srgbClr val="2C407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rPr>
              <a:t>PLANOS TERRITORIAIS</a:t>
            </a:r>
          </a:p>
        </p:txBody>
      </p:sp>
      <p:grpSp>
        <p:nvGrpSpPr>
          <p:cNvPr id="7" name="Agrupar 6">
            <a:extLst>
              <a:ext uri="{FF2B5EF4-FFF2-40B4-BE49-F238E27FC236}">
                <a16:creationId xmlns:a16="http://schemas.microsoft.com/office/drawing/2014/main" id="{0F9F283E-4472-47A7-83F4-9552C77BC70A}"/>
              </a:ext>
            </a:extLst>
          </p:cNvPr>
          <p:cNvGrpSpPr/>
          <p:nvPr/>
        </p:nvGrpSpPr>
        <p:grpSpPr>
          <a:xfrm>
            <a:off x="425450" y="2530406"/>
            <a:ext cx="6755824" cy="3577528"/>
            <a:chOff x="1691987" y="1515451"/>
            <a:chExt cx="6646081" cy="3577528"/>
          </a:xfrm>
        </p:grpSpPr>
        <p:sp>
          <p:nvSpPr>
            <p:cNvPr id="15" name="Retângulo 14">
              <a:extLst>
                <a:ext uri="{FF2B5EF4-FFF2-40B4-BE49-F238E27FC236}">
                  <a16:creationId xmlns:a16="http://schemas.microsoft.com/office/drawing/2014/main" id="{B4E02610-4947-4C0D-8F87-C354DD0A4A2C}"/>
                </a:ext>
              </a:extLst>
            </p:cNvPr>
            <p:cNvSpPr/>
            <p:nvPr/>
          </p:nvSpPr>
          <p:spPr bwMode="auto">
            <a:xfrm>
              <a:off x="1691987" y="1515451"/>
              <a:ext cx="3702110" cy="3577528"/>
            </a:xfrm>
            <a:prstGeom prst="rect">
              <a:avLst/>
            </a:prstGeom>
            <a:solidFill>
              <a:srgbClr val="005426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 dirty="0"/>
            </a:p>
          </p:txBody>
        </p:sp>
        <p:sp>
          <p:nvSpPr>
            <p:cNvPr id="17" name="CaixaDeTexto 16">
              <a:extLst>
                <a:ext uri="{FF2B5EF4-FFF2-40B4-BE49-F238E27FC236}">
                  <a16:creationId xmlns:a16="http://schemas.microsoft.com/office/drawing/2014/main" id="{2833BD64-DDCE-4771-AA71-76CB9BC4C079}"/>
                </a:ext>
              </a:extLst>
            </p:cNvPr>
            <p:cNvSpPr txBox="1"/>
            <p:nvPr/>
          </p:nvSpPr>
          <p:spPr bwMode="auto">
            <a:xfrm>
              <a:off x="1780554" y="1584326"/>
              <a:ext cx="6557514" cy="350865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pt-BR" sz="1600" b="1" i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Recorte Espacial</a:t>
              </a:r>
            </a:p>
            <a:p>
              <a:pPr>
                <a:defRPr/>
              </a:pPr>
              <a:endParaRPr lang="pt-BR" sz="16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pPr>
                <a:defRPr/>
              </a:pPr>
              <a:r>
                <a:rPr lang="pt-BR" sz="1600" b="1" i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Caracterização Multidimensional</a:t>
              </a:r>
            </a:p>
            <a:p>
              <a:pPr>
                <a:defRPr/>
              </a:pPr>
              <a:r>
                <a:rPr lang="pt-BR" sz="1600" i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(análise documental)</a:t>
              </a:r>
            </a:p>
            <a:p>
              <a:pPr>
                <a:defRPr/>
              </a:pPr>
              <a:endParaRPr lang="pt-BR" sz="16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pPr>
                <a:defRPr/>
              </a:pPr>
              <a:r>
                <a:rPr lang="pt-BR" sz="1600" b="1" i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Diagnósticos Participativos</a:t>
              </a:r>
            </a:p>
            <a:p>
              <a:pPr>
                <a:defRPr/>
              </a:pPr>
              <a:r>
                <a:rPr lang="pt-BR" sz="1400" i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(Oferta e Demanda)</a:t>
              </a:r>
            </a:p>
            <a:p>
              <a:pPr>
                <a:defRPr/>
              </a:pPr>
              <a:endParaRPr lang="pt-BR" sz="16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pPr>
                <a:defRPr/>
              </a:pPr>
              <a:r>
                <a:rPr lang="pt-BR" sz="1600" b="1" i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Oficinas Participativas de Validação </a:t>
              </a:r>
            </a:p>
            <a:p>
              <a:pPr>
                <a:defRPr/>
              </a:pPr>
              <a:endParaRPr lang="pt-BR" sz="16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pPr>
                <a:defRPr/>
              </a:pPr>
              <a:r>
                <a:rPr lang="pt-BR" sz="1600" b="1" i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Articular a Base Territorial </a:t>
              </a:r>
            </a:p>
            <a:p>
              <a:pPr>
                <a:defRPr/>
              </a:pPr>
              <a:r>
                <a:rPr lang="pt-BR" sz="1600" i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(Atores Potenciais)</a:t>
              </a:r>
            </a:p>
            <a:p>
              <a:pPr>
                <a:defRPr/>
              </a:pPr>
              <a:endParaRPr lang="pt-BR" sz="16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pPr>
                <a:defRPr/>
              </a:pPr>
              <a:r>
                <a:rPr lang="pt-BR" sz="1600" b="1" i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Sistematização e Interpretação</a:t>
              </a:r>
            </a:p>
          </p:txBody>
        </p:sp>
      </p:grpSp>
      <p:pic>
        <p:nvPicPr>
          <p:cNvPr id="18" name="Imagem 5">
            <a:extLst>
              <a:ext uri="{FF2B5EF4-FFF2-40B4-BE49-F238E27FC236}">
                <a16:creationId xmlns:a16="http://schemas.microsoft.com/office/drawing/2014/main" id="{4A1260BA-0870-4B4D-91D5-7157F2D1AC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37" t="22192" r="9744" b="14330"/>
          <a:stretch>
            <a:fillRect/>
          </a:stretch>
        </p:blipFill>
        <p:spPr bwMode="auto">
          <a:xfrm>
            <a:off x="4515185" y="394855"/>
            <a:ext cx="4070984" cy="24536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Imagem 6">
            <a:extLst>
              <a:ext uri="{FF2B5EF4-FFF2-40B4-BE49-F238E27FC236}">
                <a16:creationId xmlns:a16="http://schemas.microsoft.com/office/drawing/2014/main" id="{C7630128-A382-4867-A0B3-59AE0BA9AF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87" t="14610" r="11108" b="6184"/>
          <a:stretch>
            <a:fillRect/>
          </a:stretch>
        </p:blipFill>
        <p:spPr bwMode="auto">
          <a:xfrm>
            <a:off x="4515185" y="2907713"/>
            <a:ext cx="4070984" cy="3259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Imagem 9">
            <a:extLst>
              <a:ext uri="{FF2B5EF4-FFF2-40B4-BE49-F238E27FC236}">
                <a16:creationId xmlns:a16="http://schemas.microsoft.com/office/drawing/2014/main" id="{ED2A9B07-793C-4F69-AAB0-0739C325B4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359" t="14891" r="10974" b="7870"/>
          <a:stretch>
            <a:fillRect/>
          </a:stretch>
        </p:blipFill>
        <p:spPr bwMode="auto">
          <a:xfrm>
            <a:off x="8635227" y="1276571"/>
            <a:ext cx="3185785" cy="483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30679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2E279F79-F502-438A-A17D-61D601A2F126}"/>
              </a:ext>
            </a:extLst>
          </p:cNvPr>
          <p:cNvSpPr/>
          <p:nvPr/>
        </p:nvSpPr>
        <p:spPr>
          <a:xfrm>
            <a:off x="322118" y="275505"/>
            <a:ext cx="11576169" cy="595089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A682F514-E412-4D85-BE3B-338D90A3226F}"/>
              </a:ext>
            </a:extLst>
          </p:cNvPr>
          <p:cNvSpPr/>
          <p:nvPr/>
        </p:nvSpPr>
        <p:spPr>
          <a:xfrm>
            <a:off x="293713" y="1103002"/>
            <a:ext cx="4454932" cy="351520"/>
          </a:xfrm>
          <a:prstGeom prst="rect">
            <a:avLst/>
          </a:prstGeom>
          <a:solidFill>
            <a:srgbClr val="2C4076"/>
          </a:solidFill>
          <a:ln>
            <a:solidFill>
              <a:srgbClr val="2C407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rPr>
              <a:t>Diagnóstico Crítico Participativo</a:t>
            </a:r>
          </a:p>
        </p:txBody>
      </p:sp>
      <p:grpSp>
        <p:nvGrpSpPr>
          <p:cNvPr id="21" name="Agrupar 20">
            <a:extLst>
              <a:ext uri="{FF2B5EF4-FFF2-40B4-BE49-F238E27FC236}">
                <a16:creationId xmlns:a16="http://schemas.microsoft.com/office/drawing/2014/main" id="{165FF8E6-FD54-443A-A255-7D2282913DE0}"/>
              </a:ext>
            </a:extLst>
          </p:cNvPr>
          <p:cNvGrpSpPr/>
          <p:nvPr/>
        </p:nvGrpSpPr>
        <p:grpSpPr>
          <a:xfrm>
            <a:off x="662439" y="2247979"/>
            <a:ext cx="10895526" cy="1160256"/>
            <a:chOff x="721218" y="1412489"/>
            <a:chExt cx="10788203" cy="1468491"/>
          </a:xfrm>
        </p:grpSpPr>
        <p:sp>
          <p:nvSpPr>
            <p:cNvPr id="20" name="Retângulo: Cantos Arredondados 19">
              <a:extLst>
                <a:ext uri="{FF2B5EF4-FFF2-40B4-BE49-F238E27FC236}">
                  <a16:creationId xmlns:a16="http://schemas.microsoft.com/office/drawing/2014/main" id="{9F5757BF-2E30-4355-9559-6EEDD0AE353C}"/>
                </a:ext>
              </a:extLst>
            </p:cNvPr>
            <p:cNvSpPr/>
            <p:nvPr/>
          </p:nvSpPr>
          <p:spPr>
            <a:xfrm>
              <a:off x="721218" y="1412489"/>
              <a:ext cx="10779616" cy="1285487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CaixaDeTexto 4">
              <a:extLst>
                <a:ext uri="{FF2B5EF4-FFF2-40B4-BE49-F238E27FC236}">
                  <a16:creationId xmlns:a16="http://schemas.microsoft.com/office/drawing/2014/main" id="{BE24AA02-B09D-41C1-B635-CFC3F70F225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76446" y="1595494"/>
              <a:ext cx="7849430" cy="128548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indent="26670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25730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marL="285750" indent="-285750">
                <a:buFont typeface="Arial" panose="020B0604020202020204" pitchFamily="34" charset="0"/>
                <a:buChar char="•"/>
                <a:defRPr/>
              </a:pPr>
              <a:r>
                <a:rPr lang="pt-BR" sz="1500" b="1" u="sng" dirty="0">
                  <a:solidFill>
                    <a:srgbClr val="2C4076"/>
                  </a:solidFill>
                  <a:latin typeface="Lucida Sans" panose="020B0602040502020204" pitchFamily="34" charset="0"/>
                  <a:cs typeface="Lucida Sans" panose="020B0602040502020204" pitchFamily="34" charset="0"/>
                </a:rPr>
                <a:t>Identificação da OFERTA</a:t>
              </a:r>
              <a:r>
                <a:rPr lang="pt-BR" sz="1500" dirty="0">
                  <a:solidFill>
                    <a:srgbClr val="2C4076"/>
                  </a:solidFill>
                  <a:latin typeface="Lucida Sans" panose="020B0602040502020204" pitchFamily="34" charset="0"/>
                  <a:cs typeface="Lucida Sans" panose="020B0602040502020204" pitchFamily="34" charset="0"/>
                </a:rPr>
                <a:t> de qualificação no território</a:t>
              </a:r>
            </a:p>
            <a:p>
              <a:pPr marL="285750" indent="-285750">
                <a:buFont typeface="Arial" panose="020B0604020202020204" pitchFamily="34" charset="0"/>
                <a:buChar char="•"/>
                <a:defRPr/>
              </a:pPr>
              <a:endParaRPr lang="pt-BR" sz="1500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endParaRPr>
            </a:p>
            <a:p>
              <a:pPr>
                <a:defRPr/>
              </a:pPr>
              <a:endParaRPr lang="pt-BR" sz="1500" dirty="0">
                <a:solidFill>
                  <a:srgbClr val="2C4076"/>
                </a:solidFill>
                <a:latin typeface="Lucida Sans" panose="020B0602040502020204" pitchFamily="34" charset="0"/>
                <a:cs typeface="Lucida Sans" panose="020B0602040502020204" pitchFamily="34" charset="0"/>
              </a:endParaRPr>
            </a:p>
            <a:p>
              <a:pPr>
                <a:defRPr/>
              </a:pPr>
              <a:endParaRPr lang="pt-BR" altLang="pt-BR" sz="1500" dirty="0">
                <a:latin typeface="Lucida Sans" pitchFamily="34" charset="0"/>
              </a:endParaRPr>
            </a:p>
          </p:txBody>
        </p:sp>
        <p:sp>
          <p:nvSpPr>
            <p:cNvPr id="2" name="Seta: Dobrada para Cima 1">
              <a:extLst>
                <a:ext uri="{FF2B5EF4-FFF2-40B4-BE49-F238E27FC236}">
                  <a16:creationId xmlns:a16="http://schemas.microsoft.com/office/drawing/2014/main" id="{EFD0001A-2D7F-43FD-88D7-F26F0B26D863}"/>
                </a:ext>
              </a:extLst>
            </p:cNvPr>
            <p:cNvSpPr/>
            <p:nvPr/>
          </p:nvSpPr>
          <p:spPr>
            <a:xfrm rot="5400000">
              <a:off x="1716257" y="2054438"/>
              <a:ext cx="556008" cy="460911"/>
            </a:xfrm>
            <a:prstGeom prst="bentUpArrow">
              <a:avLst/>
            </a:prstGeom>
            <a:solidFill>
              <a:srgbClr val="00B050"/>
            </a:solidFill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CaixaDeTexto 5">
              <a:extLst>
                <a:ext uri="{FF2B5EF4-FFF2-40B4-BE49-F238E27FC236}">
                  <a16:creationId xmlns:a16="http://schemas.microsoft.com/office/drawing/2014/main" id="{1EA4B419-D235-435D-ADF1-AD7A6535C30C}"/>
                </a:ext>
              </a:extLst>
            </p:cNvPr>
            <p:cNvSpPr txBox="1"/>
            <p:nvPr/>
          </p:nvSpPr>
          <p:spPr>
            <a:xfrm>
              <a:off x="2310351" y="2146703"/>
              <a:ext cx="9199070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500" dirty="0">
                  <a:solidFill>
                    <a:srgbClr val="2C4076"/>
                  </a:solidFill>
                  <a:latin typeface="Lucida Sans" panose="020B0602040502020204" pitchFamily="34" charset="0"/>
                  <a:cs typeface="Lucida Sans" panose="020B0602040502020204" pitchFamily="34" charset="0"/>
                </a:rPr>
                <a:t>Oficinas Regionais (Grupos Focais) = </a:t>
              </a:r>
              <a:r>
                <a:rPr lang="pt-BR" sz="1500" i="1" dirty="0">
                  <a:solidFill>
                    <a:srgbClr val="2C4076"/>
                  </a:solidFill>
                  <a:latin typeface="Lucida Sans" panose="020B0602040502020204" pitchFamily="34" charset="0"/>
                  <a:cs typeface="Lucida Sans" panose="020B0602040502020204" pitchFamily="34" charset="0"/>
                </a:rPr>
                <a:t>IFES, IES, MEC, Sistema S, Terceiro Setor</a:t>
              </a:r>
            </a:p>
          </p:txBody>
        </p:sp>
      </p:grpSp>
      <p:grpSp>
        <p:nvGrpSpPr>
          <p:cNvPr id="9" name="Agrupar 8">
            <a:extLst>
              <a:ext uri="{FF2B5EF4-FFF2-40B4-BE49-F238E27FC236}">
                <a16:creationId xmlns:a16="http://schemas.microsoft.com/office/drawing/2014/main" id="{C5104A2E-ADBC-4850-839E-EDE9833148F0}"/>
              </a:ext>
            </a:extLst>
          </p:cNvPr>
          <p:cNvGrpSpPr/>
          <p:nvPr/>
        </p:nvGrpSpPr>
        <p:grpSpPr>
          <a:xfrm>
            <a:off x="662439" y="3659230"/>
            <a:ext cx="10895526" cy="1172502"/>
            <a:chOff x="662439" y="3033519"/>
            <a:chExt cx="10895526" cy="1172502"/>
          </a:xfrm>
        </p:grpSpPr>
        <p:grpSp>
          <p:nvGrpSpPr>
            <p:cNvPr id="7" name="Agrupar 6">
              <a:extLst>
                <a:ext uri="{FF2B5EF4-FFF2-40B4-BE49-F238E27FC236}">
                  <a16:creationId xmlns:a16="http://schemas.microsoft.com/office/drawing/2014/main" id="{BE7029C3-35AE-42E7-AF93-A74679D7AFE6}"/>
                </a:ext>
              </a:extLst>
            </p:cNvPr>
            <p:cNvGrpSpPr/>
            <p:nvPr/>
          </p:nvGrpSpPr>
          <p:grpSpPr>
            <a:xfrm>
              <a:off x="662439" y="3033519"/>
              <a:ext cx="10895526" cy="1172502"/>
              <a:chOff x="662439" y="3023320"/>
              <a:chExt cx="10895526" cy="1172502"/>
            </a:xfrm>
          </p:grpSpPr>
          <p:sp>
            <p:nvSpPr>
              <p:cNvPr id="22" name="Retângulo: Cantos Arredondados 21">
                <a:extLst>
                  <a:ext uri="{FF2B5EF4-FFF2-40B4-BE49-F238E27FC236}">
                    <a16:creationId xmlns:a16="http://schemas.microsoft.com/office/drawing/2014/main" id="{EF90EA82-1965-40D1-921B-C82351B3F873}"/>
                  </a:ext>
                </a:extLst>
              </p:cNvPr>
              <p:cNvSpPr/>
              <p:nvPr/>
            </p:nvSpPr>
            <p:spPr>
              <a:xfrm>
                <a:off x="662439" y="3023320"/>
                <a:ext cx="10895526" cy="1172502"/>
              </a:xfrm>
              <a:prstGeom prst="roundRect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  <a:ln w="2857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pSp>
            <p:nvGrpSpPr>
              <p:cNvPr id="23" name="Agrupar 22">
                <a:extLst>
                  <a:ext uri="{FF2B5EF4-FFF2-40B4-BE49-F238E27FC236}">
                    <a16:creationId xmlns:a16="http://schemas.microsoft.com/office/drawing/2014/main" id="{2E1B8CCA-FBC5-4755-B003-0923FF35C382}"/>
                  </a:ext>
                </a:extLst>
              </p:cNvPr>
              <p:cNvGrpSpPr/>
              <p:nvPr/>
            </p:nvGrpSpPr>
            <p:grpSpPr>
              <a:xfrm>
                <a:off x="889325" y="3125613"/>
                <a:ext cx="10581457" cy="904809"/>
                <a:chOff x="889325" y="3177129"/>
                <a:chExt cx="10413806" cy="904809"/>
              </a:xfrm>
            </p:grpSpPr>
            <p:sp>
              <p:nvSpPr>
                <p:cNvPr id="14" name="CaixaDeTexto 13">
                  <a:extLst>
                    <a:ext uri="{FF2B5EF4-FFF2-40B4-BE49-F238E27FC236}">
                      <a16:creationId xmlns:a16="http://schemas.microsoft.com/office/drawing/2014/main" id="{0FD8E3D7-3D73-48A4-B39B-5D75B30CCFD4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889325" y="3177129"/>
                  <a:ext cx="7849430" cy="323165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indent="266700">
                    <a:defRPr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257300">
                    <a:defRPr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marL="285750" indent="-285750">
                    <a:buFont typeface="Arial" panose="020B0604020202020204" pitchFamily="34" charset="0"/>
                    <a:buChar char="•"/>
                    <a:defRPr/>
                  </a:pPr>
                  <a:r>
                    <a:rPr lang="pt-BR" sz="1500" b="1" u="sng" dirty="0">
                      <a:solidFill>
                        <a:srgbClr val="2C4076"/>
                      </a:solidFill>
                      <a:latin typeface="Lucida Sans" panose="020B0602040502020204" pitchFamily="34" charset="0"/>
                      <a:cs typeface="Lucida Sans" panose="020B0602040502020204" pitchFamily="34" charset="0"/>
                    </a:rPr>
                    <a:t>Identificação da DEMANDA</a:t>
                  </a:r>
                  <a:r>
                    <a:rPr lang="pt-BR" sz="1500" dirty="0">
                      <a:solidFill>
                        <a:srgbClr val="2C4076"/>
                      </a:solidFill>
                      <a:latin typeface="Lucida Sans" panose="020B0602040502020204" pitchFamily="34" charset="0"/>
                      <a:cs typeface="Lucida Sans" panose="020B0602040502020204" pitchFamily="34" charset="0"/>
                    </a:rPr>
                    <a:t> de qualificação no território</a:t>
                  </a:r>
                  <a:endParaRPr lang="pt-BR" altLang="pt-BR" sz="1500" dirty="0">
                    <a:latin typeface="Lucida Sans" pitchFamily="34" charset="0"/>
                  </a:endParaRPr>
                </a:p>
              </p:txBody>
            </p:sp>
            <p:sp>
              <p:nvSpPr>
                <p:cNvPr id="16" name="CaixaDeTexto 15">
                  <a:extLst>
                    <a:ext uri="{FF2B5EF4-FFF2-40B4-BE49-F238E27FC236}">
                      <a16:creationId xmlns:a16="http://schemas.microsoft.com/office/drawing/2014/main" id="{68B9D94D-149E-4E0B-8ED3-906C78112DF2}"/>
                    </a:ext>
                  </a:extLst>
                </p:cNvPr>
                <p:cNvSpPr txBox="1"/>
                <p:nvPr/>
              </p:nvSpPr>
              <p:spPr>
                <a:xfrm>
                  <a:off x="2306138" y="3574107"/>
                  <a:ext cx="8996993" cy="5078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pt-BR" sz="1500" dirty="0">
                      <a:solidFill>
                        <a:srgbClr val="2C4076"/>
                      </a:solidFill>
                      <a:latin typeface="Lucida Sans" panose="020B0602040502020204" pitchFamily="34" charset="0"/>
                      <a:cs typeface="Lucida Sans" panose="020B0602040502020204" pitchFamily="34" charset="0"/>
                    </a:rPr>
                    <a:t>Oficinas Regionais (Grupos Focais) = </a:t>
                  </a:r>
                  <a:r>
                    <a:rPr lang="pt-BR" sz="1200" i="1" dirty="0">
                      <a:solidFill>
                        <a:srgbClr val="2C4076"/>
                      </a:solidFill>
                      <a:latin typeface="Lucida Sans" panose="020B0602040502020204" pitchFamily="34" charset="0"/>
                      <a:cs typeface="Lucida Sans" panose="020B0602040502020204" pitchFamily="34" charset="0"/>
                    </a:rPr>
                    <a:t>SETUR, Prefeitura, ABIH, ABRASEL, ABAV, ABETA, ABBTUR, Sindicatos, </a:t>
                  </a:r>
                  <a:r>
                    <a:rPr lang="pt-BR" sz="1200" i="1" dirty="0" err="1">
                      <a:solidFill>
                        <a:srgbClr val="2C4076"/>
                      </a:solidFill>
                      <a:latin typeface="Lucida Sans" panose="020B0602040502020204" pitchFamily="34" charset="0"/>
                      <a:cs typeface="Lucida Sans" panose="020B0602040502020204" pitchFamily="34" charset="0"/>
                    </a:rPr>
                    <a:t>Convention</a:t>
                  </a:r>
                  <a:r>
                    <a:rPr lang="pt-BR" sz="1200" i="1" dirty="0">
                      <a:solidFill>
                        <a:srgbClr val="2C4076"/>
                      </a:solidFill>
                      <a:latin typeface="Lucida Sans" panose="020B0602040502020204" pitchFamily="34" charset="0"/>
                      <a:cs typeface="Lucida Sans" panose="020B0602040502020204" pitchFamily="34" charset="0"/>
                    </a:rPr>
                    <a:t> &amp; </a:t>
                  </a:r>
                  <a:r>
                    <a:rPr lang="pt-BR" sz="1200" i="1" dirty="0" err="1">
                      <a:solidFill>
                        <a:srgbClr val="2C4076"/>
                      </a:solidFill>
                      <a:latin typeface="Lucida Sans" panose="020B0602040502020204" pitchFamily="34" charset="0"/>
                      <a:cs typeface="Lucida Sans" panose="020B0602040502020204" pitchFamily="34" charset="0"/>
                    </a:rPr>
                    <a:t>Visitors</a:t>
                  </a:r>
                  <a:r>
                    <a:rPr lang="pt-BR" sz="1200" i="1" dirty="0">
                      <a:solidFill>
                        <a:srgbClr val="2C4076"/>
                      </a:solidFill>
                      <a:latin typeface="Lucida Sans" panose="020B0602040502020204" pitchFamily="34" charset="0"/>
                      <a:cs typeface="Lucida Sans" panose="020B0602040502020204" pitchFamily="34" charset="0"/>
                    </a:rPr>
                    <a:t> Bureau, BRAZTOA, Terceiro Setor, Observatório Nacional de Mercado de Trabalho</a:t>
                  </a:r>
                  <a:endParaRPr lang="pt-BR" sz="1500" i="1" dirty="0">
                    <a:solidFill>
                      <a:srgbClr val="2C4076"/>
                    </a:solidFill>
                    <a:latin typeface="Lucida Sans" panose="020B0602040502020204" pitchFamily="34" charset="0"/>
                    <a:cs typeface="Lucida Sans" panose="020B0602040502020204" pitchFamily="34" charset="0"/>
                  </a:endParaRPr>
                </a:p>
              </p:txBody>
            </p:sp>
          </p:grpSp>
        </p:grpSp>
        <p:sp>
          <p:nvSpPr>
            <p:cNvPr id="25" name="Seta: Dobrada para Cima 24">
              <a:extLst>
                <a:ext uri="{FF2B5EF4-FFF2-40B4-BE49-F238E27FC236}">
                  <a16:creationId xmlns:a16="http://schemas.microsoft.com/office/drawing/2014/main" id="{E1882DCE-B1D5-45BC-93A7-B764954DE1DA}"/>
                </a:ext>
              </a:extLst>
            </p:cNvPr>
            <p:cNvSpPr/>
            <p:nvPr/>
          </p:nvSpPr>
          <p:spPr>
            <a:xfrm rot="5400000">
              <a:off x="1761877" y="3523938"/>
              <a:ext cx="485801" cy="465496"/>
            </a:xfrm>
            <a:prstGeom prst="bentUpArrow">
              <a:avLst/>
            </a:prstGeom>
            <a:solidFill>
              <a:srgbClr val="00B050"/>
            </a:solidFill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1" name="Agrupar 30">
            <a:extLst>
              <a:ext uri="{FF2B5EF4-FFF2-40B4-BE49-F238E27FC236}">
                <a16:creationId xmlns:a16="http://schemas.microsoft.com/office/drawing/2014/main" id="{4199C2B4-1EA8-45BC-B4AE-43268EBE1934}"/>
              </a:ext>
            </a:extLst>
          </p:cNvPr>
          <p:cNvGrpSpPr/>
          <p:nvPr/>
        </p:nvGrpSpPr>
        <p:grpSpPr>
          <a:xfrm>
            <a:off x="662439" y="5193769"/>
            <a:ext cx="10895526" cy="849726"/>
            <a:chOff x="721218" y="4968169"/>
            <a:chExt cx="10895526" cy="879956"/>
          </a:xfrm>
        </p:grpSpPr>
        <p:sp>
          <p:nvSpPr>
            <p:cNvPr id="26" name="Retângulo: Cantos Arredondados 25">
              <a:extLst>
                <a:ext uri="{FF2B5EF4-FFF2-40B4-BE49-F238E27FC236}">
                  <a16:creationId xmlns:a16="http://schemas.microsoft.com/office/drawing/2014/main" id="{58AC6C88-FEF3-4FF5-9C49-742E01533582}"/>
                </a:ext>
              </a:extLst>
            </p:cNvPr>
            <p:cNvSpPr/>
            <p:nvPr/>
          </p:nvSpPr>
          <p:spPr>
            <a:xfrm>
              <a:off x="721218" y="4968169"/>
              <a:ext cx="10895526" cy="879956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CaixaDeTexto 18">
              <a:extLst>
                <a:ext uri="{FF2B5EF4-FFF2-40B4-BE49-F238E27FC236}">
                  <a16:creationId xmlns:a16="http://schemas.microsoft.com/office/drawing/2014/main" id="{D6F8AB68-C8E3-4E66-A380-1AF09343D73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77990" y="4970017"/>
              <a:ext cx="7849430" cy="3231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indent="26670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25730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marL="285750" indent="-285750">
                <a:buFont typeface="Arial" panose="020B0604020202020204" pitchFamily="34" charset="0"/>
                <a:buChar char="•"/>
                <a:defRPr/>
              </a:pPr>
              <a:r>
                <a:rPr lang="pt-BR" altLang="pt-BR" sz="1500" b="1" u="sng" dirty="0">
                  <a:solidFill>
                    <a:srgbClr val="2C4076"/>
                  </a:solidFill>
                  <a:latin typeface="Lucida Sans" panose="020B0602040502020204" pitchFamily="34" charset="0"/>
                  <a:cs typeface="Lucida Sans" panose="020B0602040502020204" pitchFamily="34" charset="0"/>
                </a:rPr>
                <a:t>Observação participante</a:t>
              </a:r>
              <a:endParaRPr lang="pt-BR" altLang="pt-BR" sz="1500" dirty="0">
                <a:latin typeface="Lucida Sans" pitchFamily="34" charset="0"/>
              </a:endParaRPr>
            </a:p>
          </p:txBody>
        </p:sp>
        <p:sp>
          <p:nvSpPr>
            <p:cNvPr id="27" name="Seta: Dobrada para Cima 26">
              <a:extLst>
                <a:ext uri="{FF2B5EF4-FFF2-40B4-BE49-F238E27FC236}">
                  <a16:creationId xmlns:a16="http://schemas.microsoft.com/office/drawing/2014/main" id="{9E5C1758-4CC3-467F-8FD5-59EAEC205592}"/>
                </a:ext>
              </a:extLst>
            </p:cNvPr>
            <p:cNvSpPr/>
            <p:nvPr/>
          </p:nvSpPr>
          <p:spPr>
            <a:xfrm rot="5400000">
              <a:off x="1761876" y="5307013"/>
              <a:ext cx="485801" cy="465496"/>
            </a:xfrm>
            <a:prstGeom prst="bentUpArrow">
              <a:avLst/>
            </a:prstGeom>
            <a:solidFill>
              <a:srgbClr val="00B050"/>
            </a:solidFill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CaixaDeTexto 27">
              <a:extLst>
                <a:ext uri="{FF2B5EF4-FFF2-40B4-BE49-F238E27FC236}">
                  <a16:creationId xmlns:a16="http://schemas.microsoft.com/office/drawing/2014/main" id="{9503C9F4-C4ED-493F-828E-388D528AE6DD}"/>
                </a:ext>
              </a:extLst>
            </p:cNvPr>
            <p:cNvSpPr txBox="1"/>
            <p:nvPr/>
          </p:nvSpPr>
          <p:spPr>
            <a:xfrm>
              <a:off x="2326160" y="5394139"/>
              <a:ext cx="5607226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500" dirty="0">
                  <a:solidFill>
                    <a:srgbClr val="2C4076"/>
                  </a:solidFill>
                  <a:latin typeface="Lucida Sans" panose="020B0602040502020204" pitchFamily="34" charset="0"/>
                  <a:cs typeface="Lucida Sans" panose="020B0602040502020204" pitchFamily="34" charset="0"/>
                </a:rPr>
                <a:t>Oficina de Validação do Diagnóstico Preliminar </a:t>
              </a:r>
            </a:p>
          </p:txBody>
        </p:sp>
      </p:grpSp>
      <p:sp>
        <p:nvSpPr>
          <p:cNvPr id="32" name="Retângulo: Cantos Arredondados 31">
            <a:extLst>
              <a:ext uri="{FF2B5EF4-FFF2-40B4-BE49-F238E27FC236}">
                <a16:creationId xmlns:a16="http://schemas.microsoft.com/office/drawing/2014/main" id="{54E63C94-5552-4548-AC57-B075068F855A}"/>
              </a:ext>
            </a:extLst>
          </p:cNvPr>
          <p:cNvSpPr/>
          <p:nvPr/>
        </p:nvSpPr>
        <p:spPr>
          <a:xfrm rot="20159029">
            <a:off x="10300920" y="2034967"/>
            <a:ext cx="1429189" cy="661738"/>
          </a:xfrm>
          <a:prstGeom prst="roundRect">
            <a:avLst/>
          </a:prstGeom>
          <a:gradFill flip="none" rotWithShape="1">
            <a:gsLst>
              <a:gs pos="0">
                <a:srgbClr val="09C964">
                  <a:shade val="30000"/>
                  <a:satMod val="115000"/>
                </a:srgbClr>
              </a:gs>
              <a:gs pos="50000">
                <a:srgbClr val="09C964">
                  <a:shade val="67500"/>
                  <a:satMod val="115000"/>
                </a:srgbClr>
              </a:gs>
              <a:gs pos="100000">
                <a:srgbClr val="09C964">
                  <a:shade val="100000"/>
                  <a:satMod val="115000"/>
                </a:srgbClr>
              </a:gs>
            </a:gsLst>
            <a:lin ang="5400000" scaled="1"/>
            <a:tileRect/>
          </a:gradFill>
          <a:ln w="28575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Produto</a:t>
            </a:r>
            <a:endParaRPr lang="en-US" sz="12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DIAGNÓSTICO OFERTA</a:t>
            </a:r>
          </a:p>
        </p:txBody>
      </p:sp>
      <p:sp>
        <p:nvSpPr>
          <p:cNvPr id="33" name="Retângulo: Cantos Arredondados 32">
            <a:extLst>
              <a:ext uri="{FF2B5EF4-FFF2-40B4-BE49-F238E27FC236}">
                <a16:creationId xmlns:a16="http://schemas.microsoft.com/office/drawing/2014/main" id="{AA40081C-4045-42FF-959A-A75848283C20}"/>
              </a:ext>
            </a:extLst>
          </p:cNvPr>
          <p:cNvSpPr/>
          <p:nvPr/>
        </p:nvSpPr>
        <p:spPr>
          <a:xfrm rot="20159029">
            <a:off x="10549274" y="3256240"/>
            <a:ext cx="1239396" cy="662701"/>
          </a:xfrm>
          <a:prstGeom prst="roundRect">
            <a:avLst/>
          </a:prstGeom>
          <a:gradFill flip="none" rotWithShape="1">
            <a:gsLst>
              <a:gs pos="0">
                <a:srgbClr val="09C964">
                  <a:shade val="30000"/>
                  <a:satMod val="115000"/>
                </a:srgbClr>
              </a:gs>
              <a:gs pos="50000">
                <a:srgbClr val="09C964">
                  <a:shade val="67500"/>
                  <a:satMod val="115000"/>
                </a:srgbClr>
              </a:gs>
              <a:gs pos="100000">
                <a:srgbClr val="09C964">
                  <a:shade val="100000"/>
                  <a:satMod val="115000"/>
                </a:srgbClr>
              </a:gs>
            </a:gsLst>
            <a:lin ang="5400000" scaled="1"/>
            <a:tileRect/>
          </a:gradFill>
          <a:ln w="28575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Produto</a:t>
            </a:r>
            <a:endParaRPr lang="en-US" sz="12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DIAGNÓSTICO DEMANDA</a:t>
            </a:r>
          </a:p>
        </p:txBody>
      </p:sp>
      <p:sp>
        <p:nvSpPr>
          <p:cNvPr id="30" name="Retângulo 29">
            <a:extLst>
              <a:ext uri="{FF2B5EF4-FFF2-40B4-BE49-F238E27FC236}">
                <a16:creationId xmlns:a16="http://schemas.microsoft.com/office/drawing/2014/main" id="{B2885779-CA48-4511-8E21-271B21FD346C}"/>
              </a:ext>
            </a:extLst>
          </p:cNvPr>
          <p:cNvSpPr/>
          <p:nvPr/>
        </p:nvSpPr>
        <p:spPr>
          <a:xfrm>
            <a:off x="322118" y="471933"/>
            <a:ext cx="3763241" cy="483318"/>
          </a:xfrm>
          <a:prstGeom prst="rect">
            <a:avLst/>
          </a:prstGeom>
          <a:solidFill>
            <a:srgbClr val="2C4076"/>
          </a:solidFill>
          <a:ln>
            <a:solidFill>
              <a:srgbClr val="2C407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rPr>
              <a:t>PLANOS TERRITORIAIS</a:t>
            </a:r>
          </a:p>
        </p:txBody>
      </p:sp>
    </p:spTree>
    <p:extLst>
      <p:ext uri="{BB962C8B-B14F-4D97-AF65-F5344CB8AC3E}">
        <p14:creationId xmlns:p14="http://schemas.microsoft.com/office/powerpoint/2010/main" val="719920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2E279F79-F502-438A-A17D-61D601A2F126}"/>
              </a:ext>
            </a:extLst>
          </p:cNvPr>
          <p:cNvSpPr/>
          <p:nvPr/>
        </p:nvSpPr>
        <p:spPr>
          <a:xfrm>
            <a:off x="304100" y="259017"/>
            <a:ext cx="11576169" cy="595089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A682F514-E412-4D85-BE3B-338D90A3226F}"/>
              </a:ext>
            </a:extLst>
          </p:cNvPr>
          <p:cNvSpPr/>
          <p:nvPr/>
        </p:nvSpPr>
        <p:spPr>
          <a:xfrm>
            <a:off x="311731" y="531372"/>
            <a:ext cx="4540824" cy="483318"/>
          </a:xfrm>
          <a:prstGeom prst="rect">
            <a:avLst/>
          </a:prstGeom>
          <a:solidFill>
            <a:srgbClr val="2C4076"/>
          </a:solidFill>
          <a:ln>
            <a:solidFill>
              <a:srgbClr val="2C407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rPr>
              <a:t>PROGRAMAS TERRITORIAIS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78A0FA60-D324-45DA-80A9-9C8E42B854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9586" y="2386436"/>
            <a:ext cx="1717075" cy="1805221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93FD1984-EE64-4B8F-A3A6-99BAD66D17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7815" y="1187525"/>
            <a:ext cx="2388341" cy="2137751"/>
          </a:xfrm>
          <a:prstGeom prst="rect">
            <a:avLst/>
          </a:prstGeom>
        </p:spPr>
      </p:pic>
      <p:pic>
        <p:nvPicPr>
          <p:cNvPr id="23" name="Imagem 22">
            <a:extLst>
              <a:ext uri="{FF2B5EF4-FFF2-40B4-BE49-F238E27FC236}">
                <a16:creationId xmlns:a16="http://schemas.microsoft.com/office/drawing/2014/main" id="{2B3E41D8-0BCB-46A4-8D4D-7CCD9412F29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4675" t="66238" r="82176" b="30244"/>
          <a:stretch/>
        </p:blipFill>
        <p:spPr>
          <a:xfrm>
            <a:off x="8627004" y="4424532"/>
            <a:ext cx="1601116" cy="5426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" name="Imagem 23">
            <a:extLst>
              <a:ext uri="{FF2B5EF4-FFF2-40B4-BE49-F238E27FC236}">
                <a16:creationId xmlns:a16="http://schemas.microsoft.com/office/drawing/2014/main" id="{A729B067-0026-4B67-A183-E043422F6EA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9574" t="17093" r="65648" b="65816"/>
          <a:stretch/>
        </p:blipFill>
        <p:spPr>
          <a:xfrm>
            <a:off x="3760266" y="2936489"/>
            <a:ext cx="1621001" cy="17593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2" name="Imagem 21">
            <a:extLst>
              <a:ext uri="{FF2B5EF4-FFF2-40B4-BE49-F238E27FC236}">
                <a16:creationId xmlns:a16="http://schemas.microsoft.com/office/drawing/2014/main" id="{1A827356-D29B-4CA6-8148-7D4E99EA40D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284" y="3529339"/>
            <a:ext cx="2130395" cy="2344717"/>
          </a:xfrm>
          <a:prstGeom prst="rect">
            <a:avLst/>
          </a:prstGeom>
        </p:spPr>
      </p:pic>
      <p:pic>
        <p:nvPicPr>
          <p:cNvPr id="26" name="Imagem 25">
            <a:extLst>
              <a:ext uri="{FF2B5EF4-FFF2-40B4-BE49-F238E27FC236}">
                <a16:creationId xmlns:a16="http://schemas.microsoft.com/office/drawing/2014/main" id="{0AAED858-D7F3-4DC0-A200-74A3A9382E1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0266" y="5391029"/>
            <a:ext cx="2338248" cy="744490"/>
          </a:xfrm>
          <a:prstGeom prst="rect">
            <a:avLst/>
          </a:prstGeom>
        </p:spPr>
      </p:pic>
      <p:pic>
        <p:nvPicPr>
          <p:cNvPr id="28" name="Imagem 27">
            <a:extLst>
              <a:ext uri="{FF2B5EF4-FFF2-40B4-BE49-F238E27FC236}">
                <a16:creationId xmlns:a16="http://schemas.microsoft.com/office/drawing/2014/main" id="{E22EF4F6-D894-4EE2-859F-7A8450F3D39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3101" y="5498540"/>
            <a:ext cx="3107314" cy="529468"/>
          </a:xfrm>
          <a:prstGeom prst="rect">
            <a:avLst/>
          </a:prstGeom>
        </p:spPr>
      </p:pic>
      <p:pic>
        <p:nvPicPr>
          <p:cNvPr id="30" name="Imagem 29">
            <a:extLst>
              <a:ext uri="{FF2B5EF4-FFF2-40B4-BE49-F238E27FC236}">
                <a16:creationId xmlns:a16="http://schemas.microsoft.com/office/drawing/2014/main" id="{B0459C11-7B33-4A3B-BD85-D062D442015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847" y="2159759"/>
            <a:ext cx="2130395" cy="968362"/>
          </a:xfrm>
          <a:prstGeom prst="rect">
            <a:avLst/>
          </a:prstGeom>
        </p:spPr>
      </p:pic>
      <p:pic>
        <p:nvPicPr>
          <p:cNvPr id="35" name="Imagem 34">
            <a:extLst>
              <a:ext uri="{FF2B5EF4-FFF2-40B4-BE49-F238E27FC236}">
                <a16:creationId xmlns:a16="http://schemas.microsoft.com/office/drawing/2014/main" id="{051A4B2F-B733-4746-8428-1CD559699C96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95" t="11954" r="13912" b="17589"/>
          <a:stretch/>
        </p:blipFill>
        <p:spPr>
          <a:xfrm>
            <a:off x="5929780" y="3432691"/>
            <a:ext cx="1792734" cy="1759386"/>
          </a:xfrm>
          <a:prstGeom prst="rect">
            <a:avLst/>
          </a:prstGeom>
        </p:spPr>
      </p:pic>
      <p:sp>
        <p:nvSpPr>
          <p:cNvPr id="21" name="Retângulo 20">
            <a:extLst>
              <a:ext uri="{FF2B5EF4-FFF2-40B4-BE49-F238E27FC236}">
                <a16:creationId xmlns:a16="http://schemas.microsoft.com/office/drawing/2014/main" id="{4839F935-9E5A-41F1-9A78-F06FF656839F}"/>
              </a:ext>
            </a:extLst>
          </p:cNvPr>
          <p:cNvSpPr/>
          <p:nvPr/>
        </p:nvSpPr>
        <p:spPr>
          <a:xfrm>
            <a:off x="293713" y="1103002"/>
            <a:ext cx="3467796" cy="351520"/>
          </a:xfrm>
          <a:prstGeom prst="rect">
            <a:avLst/>
          </a:prstGeom>
          <a:solidFill>
            <a:srgbClr val="2C4076"/>
          </a:solidFill>
          <a:ln>
            <a:solidFill>
              <a:srgbClr val="2C407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rPr>
              <a:t>Redes de Base Territorial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E8697D85-F5ED-4064-B725-E87B90D2A34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1348" y="1454522"/>
            <a:ext cx="2844098" cy="1160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27356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2E279F79-F502-438A-A17D-61D601A2F126}"/>
              </a:ext>
            </a:extLst>
          </p:cNvPr>
          <p:cNvSpPr/>
          <p:nvPr/>
        </p:nvSpPr>
        <p:spPr>
          <a:xfrm>
            <a:off x="304100" y="259017"/>
            <a:ext cx="11576169" cy="595089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A682F514-E412-4D85-BE3B-338D90A3226F}"/>
              </a:ext>
            </a:extLst>
          </p:cNvPr>
          <p:cNvSpPr/>
          <p:nvPr/>
        </p:nvSpPr>
        <p:spPr>
          <a:xfrm>
            <a:off x="311731" y="531372"/>
            <a:ext cx="4540824" cy="483318"/>
          </a:xfrm>
          <a:prstGeom prst="rect">
            <a:avLst/>
          </a:prstGeom>
          <a:solidFill>
            <a:srgbClr val="2C4076"/>
          </a:solidFill>
          <a:ln>
            <a:solidFill>
              <a:srgbClr val="2C407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rPr>
              <a:t>PROGRAMAS TERRITORIAIS</a:t>
            </a:r>
          </a:p>
        </p:txBody>
      </p:sp>
      <p:sp>
        <p:nvSpPr>
          <p:cNvPr id="33" name="Retângulo: Cantos Arredondados 32">
            <a:extLst>
              <a:ext uri="{FF2B5EF4-FFF2-40B4-BE49-F238E27FC236}">
                <a16:creationId xmlns:a16="http://schemas.microsoft.com/office/drawing/2014/main" id="{0A22D02A-93DA-4D2D-AA65-C3C70AD4DB85}"/>
              </a:ext>
            </a:extLst>
          </p:cNvPr>
          <p:cNvSpPr/>
          <p:nvPr/>
        </p:nvSpPr>
        <p:spPr>
          <a:xfrm>
            <a:off x="8220181" y="6024050"/>
            <a:ext cx="1833435" cy="558188"/>
          </a:xfrm>
          <a:prstGeom prst="roundRect">
            <a:avLst/>
          </a:prstGeom>
          <a:gradFill flip="none" rotWithShape="1">
            <a:gsLst>
              <a:gs pos="0">
                <a:srgbClr val="09C964">
                  <a:shade val="30000"/>
                  <a:satMod val="115000"/>
                </a:srgbClr>
              </a:gs>
              <a:gs pos="50000">
                <a:srgbClr val="09C964">
                  <a:shade val="67500"/>
                  <a:satMod val="115000"/>
                </a:srgbClr>
              </a:gs>
              <a:gs pos="100000">
                <a:srgbClr val="09C964">
                  <a:shade val="100000"/>
                  <a:satMod val="115000"/>
                </a:srgbClr>
              </a:gs>
            </a:gsLst>
            <a:lin ang="5400000" scaled="1"/>
            <a:tileRect/>
          </a:gradFill>
          <a:ln w="28575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Produto</a:t>
            </a:r>
            <a:endParaRPr lang="en-US" sz="14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US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08 + 22 PROGRAMAS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2" name="Agrupar 1">
            <a:extLst>
              <a:ext uri="{FF2B5EF4-FFF2-40B4-BE49-F238E27FC236}">
                <a16:creationId xmlns:a16="http://schemas.microsoft.com/office/drawing/2014/main" id="{9A6CE548-4BC0-4A42-99D3-3F8250E2DDC0}"/>
              </a:ext>
            </a:extLst>
          </p:cNvPr>
          <p:cNvGrpSpPr/>
          <p:nvPr/>
        </p:nvGrpSpPr>
        <p:grpSpPr>
          <a:xfrm>
            <a:off x="426026" y="2183215"/>
            <a:ext cx="4229101" cy="3855027"/>
            <a:chOff x="426026" y="1777970"/>
            <a:chExt cx="4229101" cy="3855027"/>
          </a:xfrm>
        </p:grpSpPr>
        <p:sp>
          <p:nvSpPr>
            <p:cNvPr id="10" name="Retângulo 9">
              <a:extLst>
                <a:ext uri="{FF2B5EF4-FFF2-40B4-BE49-F238E27FC236}">
                  <a16:creationId xmlns:a16="http://schemas.microsoft.com/office/drawing/2014/main" id="{A6B653DF-1FE9-44F3-97EF-93163B6D8670}"/>
                </a:ext>
              </a:extLst>
            </p:cNvPr>
            <p:cNvSpPr/>
            <p:nvPr/>
          </p:nvSpPr>
          <p:spPr bwMode="auto">
            <a:xfrm>
              <a:off x="426026" y="1777970"/>
              <a:ext cx="4229101" cy="3855027"/>
            </a:xfrm>
            <a:prstGeom prst="rect">
              <a:avLst/>
            </a:prstGeom>
            <a:solidFill>
              <a:srgbClr val="009E47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 dirty="0"/>
            </a:p>
          </p:txBody>
        </p:sp>
        <p:sp>
          <p:nvSpPr>
            <p:cNvPr id="13" name="CaixaDeTexto 12">
              <a:extLst>
                <a:ext uri="{FF2B5EF4-FFF2-40B4-BE49-F238E27FC236}">
                  <a16:creationId xmlns:a16="http://schemas.microsoft.com/office/drawing/2014/main" id="{1C9FAAD7-3CC7-4FDF-8268-A8246C061377}"/>
                </a:ext>
              </a:extLst>
            </p:cNvPr>
            <p:cNvSpPr txBox="1"/>
            <p:nvPr/>
          </p:nvSpPr>
          <p:spPr>
            <a:xfrm>
              <a:off x="464126" y="1831234"/>
              <a:ext cx="4118265" cy="372409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pt-BR" sz="1600" b="1" i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Implantar as Redes de Base Territorial</a:t>
              </a:r>
            </a:p>
            <a:p>
              <a:pPr>
                <a:defRPr/>
              </a:pPr>
              <a:endParaRPr lang="pt-BR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pPr>
                <a:defRPr/>
              </a:pPr>
              <a:r>
                <a:rPr lang="pt-BR" sz="1600" b="1" i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Demandas Territoriais</a:t>
              </a:r>
            </a:p>
            <a:p>
              <a:pPr>
                <a:defRPr/>
              </a:pPr>
              <a:r>
                <a:rPr lang="pt-BR" sz="1400" i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(campos de conhecimento, temáticas, cursos, ações...)</a:t>
              </a:r>
              <a:endParaRPr lang="pt-BR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pPr>
                <a:defRPr/>
              </a:pPr>
              <a:endParaRPr lang="pt-BR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pPr>
                <a:defRPr/>
              </a:pPr>
              <a:r>
                <a:rPr lang="pt-BR" sz="1600" b="1" i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Propostas Pedagógicas </a:t>
              </a:r>
            </a:p>
            <a:p>
              <a:pPr>
                <a:defRPr/>
              </a:pPr>
              <a:r>
                <a:rPr lang="pt-BR" sz="1600" i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(didática pós-construtivista)</a:t>
              </a:r>
            </a:p>
            <a:p>
              <a:pPr>
                <a:defRPr/>
              </a:pPr>
              <a:endParaRPr lang="pt-BR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pPr>
                <a:defRPr/>
              </a:pPr>
              <a:r>
                <a:rPr lang="pt-BR" sz="1600" b="1" i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Indicar Parcerias Potenciais </a:t>
              </a:r>
            </a:p>
            <a:p>
              <a:pPr>
                <a:defRPr/>
              </a:pPr>
              <a:r>
                <a:rPr lang="pt-BR" sz="1400" i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(execução dos cursos + inserção mercado)</a:t>
              </a:r>
              <a:endParaRPr lang="pt-BR" sz="16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pPr>
                <a:defRPr/>
              </a:pPr>
              <a:endParaRPr lang="pt-BR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pPr>
                <a:defRPr/>
              </a:pPr>
              <a:r>
                <a:rPr lang="pt-BR" sz="1600" b="1" i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Articular, Alinhar e Integrar</a:t>
              </a:r>
            </a:p>
            <a:p>
              <a:pPr>
                <a:defRPr/>
              </a:pPr>
              <a:r>
                <a:rPr lang="pt-BR" sz="1400" i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Políticas Públicas, MEC,</a:t>
              </a:r>
            </a:p>
            <a:p>
              <a:pPr>
                <a:defRPr/>
              </a:pPr>
              <a:r>
                <a:rPr lang="pt-BR" sz="1400" i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Instituições ofertantes,</a:t>
              </a:r>
            </a:p>
            <a:p>
              <a:pPr>
                <a:defRPr/>
              </a:pPr>
              <a:r>
                <a:rPr lang="pt-BR" sz="1400" i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Programas de Qualificação,</a:t>
              </a:r>
            </a:p>
            <a:p>
              <a:pPr>
                <a:defRPr/>
              </a:pPr>
              <a:r>
                <a:rPr lang="pt-BR" sz="1400" i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Programas de Educação Profissional</a:t>
              </a:r>
              <a:endParaRPr lang="pt-BR" sz="16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pic>
        <p:nvPicPr>
          <p:cNvPr id="37" name="Imagem 36">
            <a:extLst>
              <a:ext uri="{FF2B5EF4-FFF2-40B4-BE49-F238E27FC236}">
                <a16:creationId xmlns:a16="http://schemas.microsoft.com/office/drawing/2014/main" id="{1E947128-A384-490D-B823-8B930F692D3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108" t="15173" r="69915" b="30058"/>
          <a:stretch/>
        </p:blipFill>
        <p:spPr>
          <a:xfrm>
            <a:off x="7900757" y="448413"/>
            <a:ext cx="3631770" cy="48197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8" name="Imagem 37">
            <a:extLst>
              <a:ext uri="{FF2B5EF4-FFF2-40B4-BE49-F238E27FC236}">
                <a16:creationId xmlns:a16="http://schemas.microsoft.com/office/drawing/2014/main" id="{DAF776C8-9DCE-4854-B650-29847DDA3F7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60" t="7748" r="17828" b="16667"/>
          <a:stretch/>
        </p:blipFill>
        <p:spPr>
          <a:xfrm>
            <a:off x="4970901" y="3002040"/>
            <a:ext cx="2659692" cy="3036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02209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2E279F79-F502-438A-A17D-61D601A2F126}"/>
              </a:ext>
            </a:extLst>
          </p:cNvPr>
          <p:cNvSpPr/>
          <p:nvPr/>
        </p:nvSpPr>
        <p:spPr>
          <a:xfrm>
            <a:off x="304100" y="259017"/>
            <a:ext cx="11576169" cy="595089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A682F514-E412-4D85-BE3B-338D90A3226F}"/>
              </a:ext>
            </a:extLst>
          </p:cNvPr>
          <p:cNvSpPr/>
          <p:nvPr/>
        </p:nvSpPr>
        <p:spPr>
          <a:xfrm>
            <a:off x="311730" y="531372"/>
            <a:ext cx="5611087" cy="483318"/>
          </a:xfrm>
          <a:prstGeom prst="rect">
            <a:avLst/>
          </a:prstGeom>
          <a:solidFill>
            <a:srgbClr val="2C4076"/>
          </a:solidFill>
          <a:ln>
            <a:solidFill>
              <a:srgbClr val="2C407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rPr>
              <a:t>PROJETOS E AÇÕES TERRITORIAIS</a:t>
            </a:r>
          </a:p>
        </p:txBody>
      </p:sp>
      <p:sp>
        <p:nvSpPr>
          <p:cNvPr id="39" name="Retângulo 38">
            <a:extLst>
              <a:ext uri="{FF2B5EF4-FFF2-40B4-BE49-F238E27FC236}">
                <a16:creationId xmlns:a16="http://schemas.microsoft.com/office/drawing/2014/main" id="{A9D81BB1-1089-46EB-8A30-5A204F6585BD}"/>
              </a:ext>
            </a:extLst>
          </p:cNvPr>
          <p:cNvSpPr/>
          <p:nvPr/>
        </p:nvSpPr>
        <p:spPr bwMode="auto">
          <a:xfrm>
            <a:off x="425162" y="3501735"/>
            <a:ext cx="4655994" cy="2606387"/>
          </a:xfrm>
          <a:prstGeom prst="rect">
            <a:avLst/>
          </a:prstGeom>
          <a:solidFill>
            <a:srgbClr val="00C057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41" name="CaixaDeTexto 40">
            <a:extLst>
              <a:ext uri="{FF2B5EF4-FFF2-40B4-BE49-F238E27FC236}">
                <a16:creationId xmlns:a16="http://schemas.microsoft.com/office/drawing/2014/main" id="{11421D66-0733-412E-9758-245A092DE144}"/>
              </a:ext>
            </a:extLst>
          </p:cNvPr>
          <p:cNvSpPr txBox="1"/>
          <p:nvPr/>
        </p:nvSpPr>
        <p:spPr>
          <a:xfrm>
            <a:off x="425161" y="3674053"/>
            <a:ext cx="4746337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pt-BR" sz="16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Elaboração das Ações, Pesquisas e/ou Cursos Pilotos</a:t>
            </a:r>
          </a:p>
          <a:p>
            <a:pPr>
              <a:defRPr/>
            </a:pPr>
            <a:r>
              <a:rPr lang="pt-BR" sz="14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Validar as demandas territoriais</a:t>
            </a:r>
          </a:p>
          <a:p>
            <a:pPr>
              <a:defRPr/>
            </a:pPr>
            <a:r>
              <a:rPr lang="pt-BR" sz="14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Temas emergentes/Público marginalizado</a:t>
            </a:r>
          </a:p>
          <a:p>
            <a:pPr>
              <a:defRPr/>
            </a:pPr>
            <a:r>
              <a:rPr lang="pt-BR" sz="14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Definir ações</a:t>
            </a:r>
          </a:p>
          <a:p>
            <a:pPr>
              <a:defRPr/>
            </a:pPr>
            <a:endParaRPr lang="pt-BR" sz="14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endParaRPr lang="pt-BR" sz="14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pt-BR" sz="16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Implantação dos Cursos Pilotos</a:t>
            </a:r>
          </a:p>
          <a:p>
            <a:pPr>
              <a:defRPr/>
            </a:pPr>
            <a:r>
              <a:rPr lang="pt-BR" sz="14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Concretizar Parcerias</a:t>
            </a:r>
          </a:p>
          <a:p>
            <a:pPr>
              <a:defRPr/>
            </a:pPr>
            <a:r>
              <a:rPr lang="pt-BR" sz="14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Temas emergentes/Público marginalizado</a:t>
            </a:r>
          </a:p>
          <a:p>
            <a:pPr>
              <a:defRPr/>
            </a:pPr>
            <a:r>
              <a:rPr lang="pt-BR" sz="14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Lançar os Cursos</a:t>
            </a:r>
            <a:endParaRPr lang="pt-BR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2" name="Retângulo 41">
            <a:extLst>
              <a:ext uri="{FF2B5EF4-FFF2-40B4-BE49-F238E27FC236}">
                <a16:creationId xmlns:a16="http://schemas.microsoft.com/office/drawing/2014/main" id="{C21E9A01-28F8-4A02-A612-9885A45BACE3}"/>
              </a:ext>
            </a:extLst>
          </p:cNvPr>
          <p:cNvSpPr/>
          <p:nvPr/>
        </p:nvSpPr>
        <p:spPr>
          <a:xfrm>
            <a:off x="293713" y="1103002"/>
            <a:ext cx="2085805" cy="351520"/>
          </a:xfrm>
          <a:prstGeom prst="rect">
            <a:avLst/>
          </a:prstGeom>
          <a:solidFill>
            <a:srgbClr val="2C4076"/>
          </a:solidFill>
          <a:ln>
            <a:solidFill>
              <a:srgbClr val="2C407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rPr>
              <a:t>Cursos Pilotos</a:t>
            </a:r>
          </a:p>
        </p:txBody>
      </p:sp>
      <p:pic>
        <p:nvPicPr>
          <p:cNvPr id="43" name="Imagem 42">
            <a:extLst>
              <a:ext uri="{FF2B5EF4-FFF2-40B4-BE49-F238E27FC236}">
                <a16:creationId xmlns:a16="http://schemas.microsoft.com/office/drawing/2014/main" id="{1BDA7B5A-D755-479C-95FC-AF090385D7E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574" t="16014" r="68636" b="27811"/>
          <a:stretch/>
        </p:blipFill>
        <p:spPr>
          <a:xfrm>
            <a:off x="5292560" y="2888673"/>
            <a:ext cx="3172849" cy="321944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4" name="Imagem 43">
            <a:extLst>
              <a:ext uri="{FF2B5EF4-FFF2-40B4-BE49-F238E27FC236}">
                <a16:creationId xmlns:a16="http://schemas.microsoft.com/office/drawing/2014/main" id="{D113E8DC-429D-4E9D-97F3-64A26BCDD1C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580" t="16857" r="72215" b="28374"/>
          <a:stretch/>
        </p:blipFill>
        <p:spPr>
          <a:xfrm>
            <a:off x="8586759" y="648085"/>
            <a:ext cx="3111073" cy="546739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6748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4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4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4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ítulo 1">
            <a:extLst>
              <a:ext uri="{FF2B5EF4-FFF2-40B4-BE49-F238E27FC236}">
                <a16:creationId xmlns:a16="http://schemas.microsoft.com/office/drawing/2014/main" id="{A1262894-10BD-E243-ABEF-F03205ADD2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70101" y="1773238"/>
            <a:ext cx="8226425" cy="392112"/>
          </a:xfrm>
        </p:spPr>
        <p:txBody>
          <a:bodyPr>
            <a:normAutofit fontScale="90000"/>
          </a:bodyPr>
          <a:lstStyle/>
          <a:p>
            <a:r>
              <a:rPr lang="pt-BR" altLang="pt-BR" sz="2000">
                <a:latin typeface="Comic Sans MS" panose="030F0902030302020204" pitchFamily="66" charset="0"/>
              </a:rPr>
              <a:t>campo conceitual do curso</a:t>
            </a:r>
          </a:p>
        </p:txBody>
      </p:sp>
      <p:sp>
        <p:nvSpPr>
          <p:cNvPr id="3" name="Subtítulo 5">
            <a:extLst>
              <a:ext uri="{FF2B5EF4-FFF2-40B4-BE49-F238E27FC236}">
                <a16:creationId xmlns:a16="http://schemas.microsoft.com/office/drawing/2014/main" id="{4BCE8541-365E-4541-8CA5-69FFA22A225E}"/>
              </a:ext>
            </a:extLst>
          </p:cNvPr>
          <p:cNvSpPr txBox="1">
            <a:spLocks/>
          </p:cNvSpPr>
          <p:nvPr/>
        </p:nvSpPr>
        <p:spPr>
          <a:xfrm>
            <a:off x="1524000" y="6597650"/>
            <a:ext cx="9144000" cy="260350"/>
          </a:xfrm>
          <a:prstGeom prst="rect">
            <a:avLst/>
          </a:prstGeom>
          <a:solidFill>
            <a:srgbClr val="583A18"/>
          </a:solidFill>
          <a:ln>
            <a:noFill/>
          </a:ln>
        </p:spPr>
        <p:txBody>
          <a:bodyPr/>
          <a:lstStyle/>
          <a:p>
            <a:pPr>
              <a:spcBef>
                <a:spcPct val="20000"/>
              </a:spcBef>
              <a:defRPr/>
            </a:pPr>
            <a:endParaRPr lang="pt-BR" sz="1000" dirty="0">
              <a:solidFill>
                <a:srgbClr val="D5E7D7"/>
              </a:solidFill>
            </a:endParaRPr>
          </a:p>
        </p:txBody>
      </p:sp>
      <p:grpSp>
        <p:nvGrpSpPr>
          <p:cNvPr id="11268" name="Agrupar 1">
            <a:extLst>
              <a:ext uri="{FF2B5EF4-FFF2-40B4-BE49-F238E27FC236}">
                <a16:creationId xmlns:a16="http://schemas.microsoft.com/office/drawing/2014/main" id="{91259333-1285-6942-AB5D-3150DC7BEA93}"/>
              </a:ext>
            </a:extLst>
          </p:cNvPr>
          <p:cNvGrpSpPr>
            <a:grpSpLocks/>
          </p:cNvGrpSpPr>
          <p:nvPr/>
        </p:nvGrpSpPr>
        <p:grpSpPr bwMode="auto">
          <a:xfrm>
            <a:off x="3586163" y="1773239"/>
            <a:ext cx="4964112" cy="3811587"/>
            <a:chOff x="2208530" y="791448"/>
            <a:chExt cx="4963968" cy="3811587"/>
          </a:xfrm>
        </p:grpSpPr>
        <p:sp>
          <p:nvSpPr>
            <p:cNvPr id="10" name="Elipse 9">
              <a:extLst>
                <a:ext uri="{FF2B5EF4-FFF2-40B4-BE49-F238E27FC236}">
                  <a16:creationId xmlns:a16="http://schemas.microsoft.com/office/drawing/2014/main" id="{A3684145-B6C8-AD4E-B2DA-50D3846C4A70}"/>
                </a:ext>
              </a:extLst>
            </p:cNvPr>
            <p:cNvSpPr/>
            <p:nvPr/>
          </p:nvSpPr>
          <p:spPr bwMode="auto">
            <a:xfrm>
              <a:off x="2803825" y="1377235"/>
              <a:ext cx="4003559" cy="3078163"/>
            </a:xfrm>
            <a:prstGeom prst="ellipse">
              <a:avLst/>
            </a:prstGeom>
            <a:noFill/>
            <a:ln>
              <a:solidFill>
                <a:srgbClr val="CCE2C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11" name="Retângulo 10">
              <a:extLst>
                <a:ext uri="{FF2B5EF4-FFF2-40B4-BE49-F238E27FC236}">
                  <a16:creationId xmlns:a16="http://schemas.microsoft.com/office/drawing/2014/main" id="{975E3CBE-1D15-814E-9C45-6EAC6C8988A6}"/>
                </a:ext>
              </a:extLst>
            </p:cNvPr>
            <p:cNvSpPr/>
            <p:nvPr/>
          </p:nvSpPr>
          <p:spPr bwMode="auto">
            <a:xfrm>
              <a:off x="2208530" y="791448"/>
              <a:ext cx="4905233" cy="3811587"/>
            </a:xfrm>
            <a:prstGeom prst="rect">
              <a:avLst/>
            </a:prstGeom>
            <a:noFill/>
            <a:ln>
              <a:solidFill>
                <a:srgbClr val="CCE2C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12" name="Caixa de Texto 76">
              <a:extLst>
                <a:ext uri="{FF2B5EF4-FFF2-40B4-BE49-F238E27FC236}">
                  <a16:creationId xmlns:a16="http://schemas.microsoft.com/office/drawing/2014/main" id="{03DEDB52-0D29-8444-B6E2-7F6DB182D5FC}"/>
                </a:ext>
              </a:extLst>
            </p:cNvPr>
            <p:cNvSpPr txBox="1"/>
            <p:nvPr/>
          </p:nvSpPr>
          <p:spPr bwMode="auto">
            <a:xfrm>
              <a:off x="3730898" y="1480423"/>
              <a:ext cx="2277997" cy="265112"/>
            </a:xfrm>
            <a:prstGeom prst="rect">
              <a:avLst/>
            </a:prstGeom>
            <a:noFill/>
            <a:ln>
              <a:noFill/>
            </a:ln>
          </p:spPr>
          <p:txBody>
            <a:bodyPr/>
            <a:lstStyle/>
            <a:p>
              <a:pPr algn="ctr">
                <a:defRPr/>
              </a:pPr>
              <a:r>
                <a:rPr lang="pt-BR" sz="1100" spc="300" dirty="0">
                  <a:solidFill>
                    <a:srgbClr val="000000"/>
                  </a:solidFill>
                  <a:effectLst>
                    <a:outerShdw blurRad="38100" dist="19050" dir="2700000" algn="tl">
                      <a:schemeClr val="dk1">
                        <a:alpha val="40000"/>
                      </a:schemeClr>
                    </a:outerShdw>
                  </a:effectLst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mundo do trabalho</a:t>
              </a:r>
              <a:endParaRPr lang="pt-BR" sz="1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3" name="Conector de Seta Reta 12">
              <a:extLst>
                <a:ext uri="{FF2B5EF4-FFF2-40B4-BE49-F238E27FC236}">
                  <a16:creationId xmlns:a16="http://schemas.microsoft.com/office/drawing/2014/main" id="{305DC80C-EC53-CB45-BE4C-5F83C843CF86}"/>
                </a:ext>
              </a:extLst>
            </p:cNvPr>
            <p:cNvCxnSpPr/>
            <p:nvPr/>
          </p:nvCxnSpPr>
          <p:spPr bwMode="auto">
            <a:xfrm flipV="1">
              <a:off x="4719882" y="2224960"/>
              <a:ext cx="1217577" cy="788988"/>
            </a:xfrm>
            <a:prstGeom prst="straightConnector1">
              <a:avLst/>
            </a:prstGeom>
            <a:ln>
              <a:solidFill>
                <a:schemeClr val="accent5">
                  <a:lumMod val="75000"/>
                </a:schemeClr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Caixa de Texto 74">
              <a:extLst>
                <a:ext uri="{FF2B5EF4-FFF2-40B4-BE49-F238E27FC236}">
                  <a16:creationId xmlns:a16="http://schemas.microsoft.com/office/drawing/2014/main" id="{98B65E9A-2A69-9643-8EA2-061518CBB4FB}"/>
                </a:ext>
              </a:extLst>
            </p:cNvPr>
            <p:cNvSpPr txBox="1"/>
            <p:nvPr/>
          </p:nvSpPr>
          <p:spPr bwMode="auto">
            <a:xfrm>
              <a:off x="5845386" y="1877298"/>
              <a:ext cx="1327112" cy="500062"/>
            </a:xfrm>
            <a:prstGeom prst="rect">
              <a:avLst/>
            </a:prstGeom>
            <a:noFill/>
            <a:ln>
              <a:noFill/>
            </a:ln>
          </p:spPr>
          <p:txBody>
            <a:bodyPr/>
            <a:lstStyle/>
            <a:p>
              <a:pPr algn="ctr">
                <a:defRPr/>
              </a:pPr>
              <a:r>
                <a:rPr lang="pt-BR" sz="1100" dirty="0">
                  <a:solidFill>
                    <a:srgbClr val="000000"/>
                  </a:solidFill>
                  <a:effectLst>
                    <a:outerShdw blurRad="38100" dist="19050" dir="2700000" algn="tl">
                      <a:schemeClr val="dk1">
                        <a:alpha val="40000"/>
                      </a:schemeClr>
                    </a:outerShdw>
                  </a:effectLst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sustentabilidade</a:t>
              </a:r>
              <a:endParaRPr lang="pt-BR" sz="1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algn="ctr">
                <a:defRPr/>
              </a:pPr>
              <a:r>
                <a:rPr lang="pt-BR" sz="1100" dirty="0">
                  <a:solidFill>
                    <a:srgbClr val="000000"/>
                  </a:solidFill>
                  <a:effectLst>
                    <a:outerShdw blurRad="38100" dist="19050" dir="2700000" algn="tl">
                      <a:schemeClr val="dk1">
                        <a:alpha val="40000"/>
                      </a:schemeClr>
                    </a:outerShdw>
                  </a:effectLst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e hospitalidade</a:t>
              </a:r>
              <a:endParaRPr lang="pt-BR" sz="1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Caixa de Texto 77">
              <a:extLst>
                <a:ext uri="{FF2B5EF4-FFF2-40B4-BE49-F238E27FC236}">
                  <a16:creationId xmlns:a16="http://schemas.microsoft.com/office/drawing/2014/main" id="{20AA442F-DC02-9644-88D6-83F851D2DE8F}"/>
                </a:ext>
              </a:extLst>
            </p:cNvPr>
            <p:cNvSpPr txBox="1"/>
            <p:nvPr/>
          </p:nvSpPr>
          <p:spPr bwMode="auto">
            <a:xfrm rot="10800000" flipV="1">
              <a:off x="3908693" y="3987085"/>
              <a:ext cx="2147826" cy="350838"/>
            </a:xfrm>
            <a:prstGeom prst="rect">
              <a:avLst/>
            </a:prstGeom>
            <a:noFill/>
            <a:ln>
              <a:noFill/>
            </a:ln>
          </p:spPr>
          <p:txBody>
            <a:bodyPr/>
            <a:lstStyle/>
            <a:p>
              <a:pPr algn="ctr">
                <a:defRPr/>
              </a:pPr>
              <a:r>
                <a:rPr lang="pt-BR" sz="1100" spc="300" dirty="0">
                  <a:solidFill>
                    <a:srgbClr val="000000"/>
                  </a:solidFill>
                  <a:effectLst>
                    <a:outerShdw blurRad="38100" dist="19050" dir="2700000" algn="tl">
                      <a:schemeClr val="dk1">
                        <a:alpha val="40000"/>
                      </a:schemeClr>
                    </a:outerShdw>
                  </a:effectLst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mundo do trabalho</a:t>
              </a:r>
              <a:endParaRPr lang="pt-BR" sz="1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algn="ctr">
                <a:defRPr/>
              </a:pPr>
              <a:r>
                <a:rPr lang="pt-BR" sz="1600" dirty="0">
                  <a:solidFill>
                    <a:srgbClr val="000000"/>
                  </a:solidFill>
                  <a:effectLst>
                    <a:outerShdw blurRad="38100" dist="19050" dir="2700000" algn="tl">
                      <a:schemeClr val="dk1">
                        <a:alpha val="40000"/>
                      </a:schemeClr>
                    </a:outerShdw>
                  </a:effectLst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  <a:endParaRPr lang="pt-BR" sz="1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graphicFrame>
        <p:nvGraphicFramePr>
          <p:cNvPr id="18" name="Diagrama 17">
            <a:extLst>
              <a:ext uri="{FF2B5EF4-FFF2-40B4-BE49-F238E27FC236}">
                <a16:creationId xmlns:a16="http://schemas.microsoft.com/office/drawing/2014/main" id="{A53275A2-0A02-E24C-B83A-36A2DF330FAB}"/>
              </a:ext>
            </a:extLst>
          </p:cNvPr>
          <p:cNvGraphicFramePr/>
          <p:nvPr/>
        </p:nvGraphicFramePr>
        <p:xfrm>
          <a:off x="3432551" y="2871049"/>
          <a:ext cx="5083810" cy="20516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6" name="Título 1">
            <a:extLst>
              <a:ext uri="{FF2B5EF4-FFF2-40B4-BE49-F238E27FC236}">
                <a16:creationId xmlns:a16="http://schemas.microsoft.com/office/drawing/2014/main" id="{26E2AA8A-9353-C845-BFAB-0F0D7F769F8B}"/>
              </a:ext>
            </a:extLst>
          </p:cNvPr>
          <p:cNvSpPr txBox="1">
            <a:spLocks/>
          </p:cNvSpPr>
          <p:nvPr/>
        </p:nvSpPr>
        <p:spPr bwMode="auto">
          <a:xfrm>
            <a:off x="1860551" y="430214"/>
            <a:ext cx="8228013" cy="820737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pt-BR" altLang="pt-BR" sz="2000" dirty="0">
                <a:latin typeface="Comic Sans MS" panose="030F0702030302020204" pitchFamily="66" charset="0"/>
              </a:rPr>
              <a:t>para pensar o conjunto de situações, de conceitos, </a:t>
            </a:r>
          </a:p>
          <a:p>
            <a:pPr>
              <a:defRPr/>
            </a:pPr>
            <a:r>
              <a:rPr lang="pt-BR" altLang="pt-BR" sz="2000" spc="50" dirty="0">
                <a:latin typeface="Comic Sans MS" panose="030F0702030302020204" pitchFamily="66" charset="0"/>
              </a:rPr>
              <a:t>de procedimentos e de competências profissionais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8" descr="TOTO, we're not in Kansas anymore...">
            <a:extLst>
              <a:ext uri="{FF2B5EF4-FFF2-40B4-BE49-F238E27FC236}">
                <a16:creationId xmlns:a16="http://schemas.microsoft.com/office/drawing/2014/main" id="{2E31CFA5-FB57-E14C-B167-3A74C33D79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76" y="836613"/>
            <a:ext cx="9775825" cy="147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8B8EBD36-5BE5-8A42-8180-6D15BE78F879}"/>
              </a:ext>
            </a:extLst>
          </p:cNvPr>
          <p:cNvSpPr txBox="1"/>
          <p:nvPr/>
        </p:nvSpPr>
        <p:spPr>
          <a:xfrm>
            <a:off x="2738439" y="1323976"/>
            <a:ext cx="6715125" cy="415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pt-BR" sz="21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PASSO 1</a:t>
            </a:r>
            <a:r>
              <a:rPr lang="pt-BR" sz="21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pt-BR" sz="2100" dirty="0">
                <a:solidFill>
                  <a:schemeClr val="accent1">
                    <a:lumMod val="50000"/>
                  </a:schemeClr>
                </a:solidFill>
              </a:rPr>
              <a:t>Definir o </a:t>
            </a:r>
            <a:r>
              <a:rPr lang="pt-BR" sz="2100" u="sng" dirty="0">
                <a:solidFill>
                  <a:schemeClr val="accent1">
                    <a:lumMod val="50000"/>
                  </a:schemeClr>
                </a:solidFill>
              </a:rPr>
              <a:t>Curso</a:t>
            </a:r>
            <a:r>
              <a:rPr lang="pt-BR" sz="2100" dirty="0">
                <a:solidFill>
                  <a:schemeClr val="accent1">
                    <a:lumMod val="50000"/>
                  </a:schemeClr>
                </a:solidFill>
              </a:rPr>
              <a:t> de Qualificação Profissional</a:t>
            </a:r>
          </a:p>
        </p:txBody>
      </p:sp>
      <p:sp>
        <p:nvSpPr>
          <p:cNvPr id="7" name="Balão de Pensamento: Nuvem 6">
            <a:extLst>
              <a:ext uri="{FF2B5EF4-FFF2-40B4-BE49-F238E27FC236}">
                <a16:creationId xmlns:a16="http://schemas.microsoft.com/office/drawing/2014/main" id="{D5D051EE-EE20-924A-9864-C3E1AA4F0EFC}"/>
              </a:ext>
            </a:extLst>
          </p:cNvPr>
          <p:cNvSpPr/>
          <p:nvPr/>
        </p:nvSpPr>
        <p:spPr>
          <a:xfrm>
            <a:off x="2411413" y="3140076"/>
            <a:ext cx="1955800" cy="620713"/>
          </a:xfrm>
          <a:prstGeom prst="cloudCallout">
            <a:avLst>
              <a:gd name="adj1" fmla="val -41391"/>
              <a:gd name="adj2" fmla="val 71300"/>
            </a:avLst>
          </a:prstGeom>
          <a:solidFill>
            <a:srgbClr val="9C2A2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200" dirty="0"/>
              <a:t>“</a:t>
            </a:r>
            <a:r>
              <a:rPr lang="en-US" sz="1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Camareiro</a:t>
            </a:r>
            <a:r>
              <a:rPr lang="en-US" dirty="0"/>
              <a:t>”</a:t>
            </a:r>
          </a:p>
        </p:txBody>
      </p:sp>
      <p:sp>
        <p:nvSpPr>
          <p:cNvPr id="8" name="Balão de Pensamento: Nuvem 7">
            <a:extLst>
              <a:ext uri="{FF2B5EF4-FFF2-40B4-BE49-F238E27FC236}">
                <a16:creationId xmlns:a16="http://schemas.microsoft.com/office/drawing/2014/main" id="{CB654EA2-8C68-3248-BC4D-155AD185130E}"/>
              </a:ext>
            </a:extLst>
          </p:cNvPr>
          <p:cNvSpPr/>
          <p:nvPr/>
        </p:nvSpPr>
        <p:spPr>
          <a:xfrm>
            <a:off x="7485063" y="3521076"/>
            <a:ext cx="1422400" cy="695325"/>
          </a:xfrm>
          <a:prstGeom prst="cloudCallout">
            <a:avLst>
              <a:gd name="adj1" fmla="val 55390"/>
              <a:gd name="adj2" fmla="val 57356"/>
            </a:avLst>
          </a:prstGeom>
          <a:solidFill>
            <a:srgbClr val="00804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200" dirty="0"/>
              <a:t>“</a:t>
            </a:r>
            <a:r>
              <a:rPr lang="en-US" sz="1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Garçom</a:t>
            </a:r>
            <a:r>
              <a:rPr lang="en-US" dirty="0"/>
              <a:t>”</a:t>
            </a:r>
          </a:p>
        </p:txBody>
      </p:sp>
      <p:sp>
        <p:nvSpPr>
          <p:cNvPr id="10" name="Balão de Pensamento: Nuvem 9">
            <a:extLst>
              <a:ext uri="{FF2B5EF4-FFF2-40B4-BE49-F238E27FC236}">
                <a16:creationId xmlns:a16="http://schemas.microsoft.com/office/drawing/2014/main" id="{F38D1616-3FA8-634F-813C-21367BB44223}"/>
              </a:ext>
            </a:extLst>
          </p:cNvPr>
          <p:cNvSpPr/>
          <p:nvPr/>
        </p:nvSpPr>
        <p:spPr>
          <a:xfrm>
            <a:off x="3968751" y="4017964"/>
            <a:ext cx="1497013" cy="771525"/>
          </a:xfrm>
          <a:prstGeom prst="cloudCallout">
            <a:avLst>
              <a:gd name="adj1" fmla="val -32965"/>
              <a:gd name="adj2" fmla="val 89287"/>
            </a:avLst>
          </a:prstGeom>
          <a:solidFill>
            <a:srgbClr val="1A2D4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050" dirty="0"/>
              <a:t>“</a:t>
            </a:r>
            <a:r>
              <a:rPr lang="en-US" sz="105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Guias</a:t>
            </a:r>
            <a:r>
              <a:rPr lang="en-US" sz="1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Turismo</a:t>
            </a:r>
            <a:r>
              <a:rPr lang="en-US" sz="10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”</a:t>
            </a:r>
            <a:endParaRPr lang="en-US" dirty="0"/>
          </a:p>
        </p:txBody>
      </p:sp>
      <p:pic>
        <p:nvPicPr>
          <p:cNvPr id="18439" name="Picture 10" descr="Ponto de Interrogação - Posts | Facebook">
            <a:extLst>
              <a:ext uri="{FF2B5EF4-FFF2-40B4-BE49-F238E27FC236}">
                <a16:creationId xmlns:a16="http://schemas.microsoft.com/office/drawing/2014/main" id="{441B2056-996C-2D4B-85B6-3493DB4E6B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78" t="9389" r="26900" b="4401"/>
          <a:stretch>
            <a:fillRect/>
          </a:stretch>
        </p:blipFill>
        <p:spPr bwMode="auto">
          <a:xfrm>
            <a:off x="5540375" y="2820988"/>
            <a:ext cx="846138" cy="114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C9A686C3-9C00-6F49-916A-8CF04BFFFACD}"/>
              </a:ext>
            </a:extLst>
          </p:cNvPr>
          <p:cNvSpPr txBox="1"/>
          <p:nvPr/>
        </p:nvSpPr>
        <p:spPr>
          <a:xfrm>
            <a:off x="3475039" y="2343151"/>
            <a:ext cx="5076825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Quais as prioridades? </a:t>
            </a:r>
          </a:p>
          <a:p>
            <a:pPr algn="ctr">
              <a:defRPr/>
            </a:pPr>
            <a:r>
              <a:rPr lang="pt-BR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Quais habilidades a serem formadas?</a:t>
            </a:r>
          </a:p>
        </p:txBody>
      </p:sp>
      <p:sp>
        <p:nvSpPr>
          <p:cNvPr id="11" name="Balão de Pensamento: Nuvem 10">
            <a:extLst>
              <a:ext uri="{FF2B5EF4-FFF2-40B4-BE49-F238E27FC236}">
                <a16:creationId xmlns:a16="http://schemas.microsoft.com/office/drawing/2014/main" id="{394F7A53-117F-754D-83C8-079BB633B8CF}"/>
              </a:ext>
            </a:extLst>
          </p:cNvPr>
          <p:cNvSpPr/>
          <p:nvPr/>
        </p:nvSpPr>
        <p:spPr>
          <a:xfrm>
            <a:off x="5540375" y="4259264"/>
            <a:ext cx="1944688" cy="771525"/>
          </a:xfrm>
          <a:prstGeom prst="cloudCallout">
            <a:avLst>
              <a:gd name="adj1" fmla="val 47467"/>
              <a:gd name="adj2" fmla="val 93328"/>
            </a:avLst>
          </a:prstGeom>
          <a:solidFill>
            <a:srgbClr val="CA913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sz="1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“Protocolos de Biossegurança”</a:t>
            </a:r>
            <a:endParaRPr lang="pt-BR" dirty="0"/>
          </a:p>
        </p:txBody>
      </p:sp>
      <p:sp>
        <p:nvSpPr>
          <p:cNvPr id="2" name="Subtítulo 5">
            <a:extLst>
              <a:ext uri="{FF2B5EF4-FFF2-40B4-BE49-F238E27FC236}">
                <a16:creationId xmlns:a16="http://schemas.microsoft.com/office/drawing/2014/main" id="{7F367296-4484-4F4C-B8B5-1BDBD5DF8F09}"/>
              </a:ext>
            </a:extLst>
          </p:cNvPr>
          <p:cNvSpPr txBox="1">
            <a:spLocks/>
          </p:cNvSpPr>
          <p:nvPr/>
        </p:nvSpPr>
        <p:spPr>
          <a:xfrm>
            <a:off x="1590675" y="6589713"/>
            <a:ext cx="9144000" cy="260350"/>
          </a:xfrm>
          <a:prstGeom prst="rect">
            <a:avLst/>
          </a:prstGeom>
          <a:solidFill>
            <a:srgbClr val="583A18"/>
          </a:solidFill>
          <a:ln>
            <a:noFill/>
          </a:ln>
        </p:spPr>
        <p:txBody>
          <a:bodyPr/>
          <a:lstStyle/>
          <a:p>
            <a:pPr>
              <a:spcBef>
                <a:spcPct val="20000"/>
              </a:spcBef>
              <a:defRPr/>
            </a:pPr>
            <a:endParaRPr lang="pt-BR" sz="1000" dirty="0">
              <a:solidFill>
                <a:srgbClr val="D5E7D7"/>
              </a:solidFill>
            </a:endParaRPr>
          </a:p>
        </p:txBody>
      </p:sp>
      <p:pic>
        <p:nvPicPr>
          <p:cNvPr id="18443" name="Imagem 2" descr="Caso Mariele expõe o silencioso crescimento das milícias no Rio">
            <a:extLst>
              <a:ext uri="{FF2B5EF4-FFF2-40B4-BE49-F238E27FC236}">
                <a16:creationId xmlns:a16="http://schemas.microsoft.com/office/drawing/2014/main" id="{85D9FDDD-0907-7B4E-B377-E7FD51DA8C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4463" y="2414588"/>
            <a:ext cx="1314450" cy="1141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4" name="Picture 12" descr="Em reunião, jovens negros relatam exclusão e racismo institucional ...">
            <a:extLst>
              <a:ext uri="{FF2B5EF4-FFF2-40B4-BE49-F238E27FC236}">
                <a16:creationId xmlns:a16="http://schemas.microsoft.com/office/drawing/2014/main" id="{839B2BEA-19DC-CF43-B8B8-44C50314BB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1" y="1730376"/>
            <a:ext cx="1171575" cy="114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5" name="Imagem 4" descr="Arquivos teatro negro - Revista O Menelick 2° Ato">
            <a:extLst>
              <a:ext uri="{FF2B5EF4-FFF2-40B4-BE49-F238E27FC236}">
                <a16:creationId xmlns:a16="http://schemas.microsoft.com/office/drawing/2014/main" id="{2B88FB7E-E40D-1540-AAEF-D0140F7D9B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6475" y="5154614"/>
            <a:ext cx="1106488" cy="133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6" name="Imagem 2" descr="Mercedes' irá homenagear primeira bailarina negra do Teatro ...">
            <a:extLst>
              <a:ext uri="{FF2B5EF4-FFF2-40B4-BE49-F238E27FC236}">
                <a16:creationId xmlns:a16="http://schemas.microsoft.com/office/drawing/2014/main" id="{4A2689C6-CC9D-C342-B9AD-933DA42821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251" y="4076701"/>
            <a:ext cx="1592263" cy="148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7" name="Picture 19" descr="Organização leva luz a comunidade quilombola no Entorno do DF ...">
            <a:extLst>
              <a:ext uri="{FF2B5EF4-FFF2-40B4-BE49-F238E27FC236}">
                <a16:creationId xmlns:a16="http://schemas.microsoft.com/office/drawing/2014/main" id="{D8994BC2-AF06-D341-AE20-ECE6589538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1813" y="1836738"/>
            <a:ext cx="1422400" cy="114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8" name="Imagem 3" descr="Morre o dramaturgo Luiz Pazzini vítima de Covid-19 | O Imparcial">
            <a:extLst>
              <a:ext uri="{FF2B5EF4-FFF2-40B4-BE49-F238E27FC236}">
                <a16:creationId xmlns:a16="http://schemas.microsoft.com/office/drawing/2014/main" id="{F026827B-19E4-EA44-A89C-97EB5F4A53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7463" y="4232276"/>
            <a:ext cx="1314450" cy="133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9" name="Picture 16" descr="Camille Claudel” em cartaz no Teatro Alcione Nazareth | O Imparcial">
            <a:extLst>
              <a:ext uri="{FF2B5EF4-FFF2-40B4-BE49-F238E27FC236}">
                <a16:creationId xmlns:a16="http://schemas.microsoft.com/office/drawing/2014/main" id="{9069909E-15A3-5C48-943C-46F4B199C6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1113" y="4999039"/>
            <a:ext cx="1719262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lipse 6">
            <a:extLst>
              <a:ext uri="{FF2B5EF4-FFF2-40B4-BE49-F238E27FC236}">
                <a16:creationId xmlns:a16="http://schemas.microsoft.com/office/drawing/2014/main" id="{FDEEF29A-CADB-3E42-A1B2-DB754D16FEF6}"/>
              </a:ext>
            </a:extLst>
          </p:cNvPr>
          <p:cNvSpPr/>
          <p:nvPr/>
        </p:nvSpPr>
        <p:spPr bwMode="auto">
          <a:xfrm>
            <a:off x="3665538" y="1803400"/>
            <a:ext cx="4914900" cy="3786188"/>
          </a:xfrm>
          <a:prstGeom prst="ellipse">
            <a:avLst/>
          </a:prstGeom>
          <a:noFill/>
          <a:ln>
            <a:solidFill>
              <a:srgbClr val="CA913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pt-BR" dirty="0"/>
          </a:p>
        </p:txBody>
      </p:sp>
      <p:pic>
        <p:nvPicPr>
          <p:cNvPr id="21507" name="Picture 2" descr="Ilustração da lousa verde | Vetor Premium">
            <a:extLst>
              <a:ext uri="{FF2B5EF4-FFF2-40B4-BE49-F238E27FC236}">
                <a16:creationId xmlns:a16="http://schemas.microsoft.com/office/drawing/2014/main" id="{6D582EC0-4E2C-E945-BEAE-AE591C5CA8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1476" y="0"/>
            <a:ext cx="89646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44554F88-35EF-EC4F-9ABC-6D32E4831B35}"/>
              </a:ext>
            </a:extLst>
          </p:cNvPr>
          <p:cNvGraphicFramePr/>
          <p:nvPr/>
        </p:nvGraphicFramePr>
        <p:xfrm>
          <a:off x="3887160" y="1921808"/>
          <a:ext cx="5116930" cy="4219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" name="CaixaDeTexto 10">
            <a:extLst>
              <a:ext uri="{FF2B5EF4-FFF2-40B4-BE49-F238E27FC236}">
                <a16:creationId xmlns:a16="http://schemas.microsoft.com/office/drawing/2014/main" id="{3E8ADB3C-AB86-484C-9256-E41C8EDB1D1A}"/>
              </a:ext>
            </a:extLst>
          </p:cNvPr>
          <p:cNvSpPr txBox="1"/>
          <p:nvPr/>
        </p:nvSpPr>
        <p:spPr>
          <a:xfrm>
            <a:off x="3697289" y="333375"/>
            <a:ext cx="5076825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700" b="1" dirty="0">
                <a:solidFill>
                  <a:srgbClr val="E2B05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CONJUNTO DE CONCEITOS:</a:t>
            </a:r>
          </a:p>
        </p:txBody>
      </p:sp>
      <p:sp>
        <p:nvSpPr>
          <p:cNvPr id="9" name="Caixa de Texto 76">
            <a:extLst>
              <a:ext uri="{FF2B5EF4-FFF2-40B4-BE49-F238E27FC236}">
                <a16:creationId xmlns:a16="http://schemas.microsoft.com/office/drawing/2014/main" id="{D6375741-18BC-0C47-AFD3-4A38C35142CB}"/>
              </a:ext>
            </a:extLst>
          </p:cNvPr>
          <p:cNvSpPr txBox="1"/>
          <p:nvPr/>
        </p:nvSpPr>
        <p:spPr bwMode="auto">
          <a:xfrm>
            <a:off x="4367213" y="1547813"/>
            <a:ext cx="3960812" cy="37465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algn="ctr">
              <a:defRPr/>
            </a:pPr>
            <a:r>
              <a:rPr lang="pt-BR" sz="1600" b="1" spc="225" dirty="0">
                <a:solidFill>
                  <a:srgbClr val="E2B05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CAMAREIROS E CAMAREIRAS</a:t>
            </a:r>
          </a:p>
          <a:p>
            <a:pPr algn="ctr">
              <a:defRPr/>
            </a:pPr>
            <a:r>
              <a:rPr lang="pt-BR" sz="1200" b="1" dirty="0">
                <a:solidFill>
                  <a:srgbClr val="E2B05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Território Quilombola na Chapada dos Veadeiros  </a:t>
            </a:r>
          </a:p>
          <a:p>
            <a:pPr algn="ctr">
              <a:defRPr/>
            </a:pPr>
            <a:endParaRPr lang="pt-BR" sz="825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Caixa de Texto 74">
            <a:extLst>
              <a:ext uri="{FF2B5EF4-FFF2-40B4-BE49-F238E27FC236}">
                <a16:creationId xmlns:a16="http://schemas.microsoft.com/office/drawing/2014/main" id="{925668F2-14B6-FA41-9CBA-A07D0DB9D3A2}"/>
              </a:ext>
            </a:extLst>
          </p:cNvPr>
          <p:cNvSpPr txBox="1"/>
          <p:nvPr/>
        </p:nvSpPr>
        <p:spPr bwMode="auto">
          <a:xfrm>
            <a:off x="5988051" y="3838575"/>
            <a:ext cx="995363" cy="37465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algn="ctr">
              <a:defRPr/>
            </a:pPr>
            <a:r>
              <a:rPr lang="pt-BR" sz="1200" b="1" dirty="0">
                <a:solidFill>
                  <a:srgbClr val="E2B059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TURISMO </a:t>
            </a:r>
          </a:p>
          <a:p>
            <a:pPr algn="ctr">
              <a:defRPr/>
            </a:pPr>
            <a:r>
              <a:rPr lang="pt-BR" sz="1200" b="1" dirty="0">
                <a:solidFill>
                  <a:srgbClr val="E2B059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LOCAL</a:t>
            </a:r>
            <a:endParaRPr lang="pt-BR" sz="1200" b="1" dirty="0">
              <a:solidFill>
                <a:srgbClr val="E2B059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Caixa de Texto 77">
            <a:extLst>
              <a:ext uri="{FF2B5EF4-FFF2-40B4-BE49-F238E27FC236}">
                <a16:creationId xmlns:a16="http://schemas.microsoft.com/office/drawing/2014/main" id="{3CAE02BA-B7D1-BF4D-9FB0-791773E932E4}"/>
              </a:ext>
            </a:extLst>
          </p:cNvPr>
          <p:cNvSpPr txBox="1"/>
          <p:nvPr/>
        </p:nvSpPr>
        <p:spPr bwMode="auto">
          <a:xfrm rot="5400000" flipV="1">
            <a:off x="5704682" y="4501357"/>
            <a:ext cx="1268412" cy="701675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algn="ctr">
              <a:defRPr/>
            </a:pPr>
            <a:endParaRPr lang="pt-BR" sz="825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lang="pt-BR" sz="1200" b="1" dirty="0">
                <a:solidFill>
                  <a:srgbClr val="E2B059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territorialidade, identidade, pertencimentoi</a:t>
            </a:r>
            <a:endParaRPr lang="pt-BR" sz="1200" b="1" dirty="0">
              <a:solidFill>
                <a:srgbClr val="E2B059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aixa de Texto 76">
            <a:extLst>
              <a:ext uri="{FF2B5EF4-FFF2-40B4-BE49-F238E27FC236}">
                <a16:creationId xmlns:a16="http://schemas.microsoft.com/office/drawing/2014/main" id="{665C1B63-6F90-C54B-8202-34B82C4810AE}"/>
              </a:ext>
            </a:extLst>
          </p:cNvPr>
          <p:cNvSpPr txBox="1"/>
          <p:nvPr/>
        </p:nvSpPr>
        <p:spPr bwMode="auto">
          <a:xfrm rot="17460201">
            <a:off x="2751931" y="3013869"/>
            <a:ext cx="2592388" cy="37465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algn="ctr">
              <a:defRPr/>
            </a:pPr>
            <a:r>
              <a:rPr lang="pt-BR" b="1" spc="225" dirty="0">
                <a:solidFill>
                  <a:srgbClr val="E2B05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HOSPEDAGENS</a:t>
            </a:r>
            <a:endParaRPr lang="pt-BR" b="1" dirty="0">
              <a:solidFill>
                <a:srgbClr val="E2B05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defRPr/>
            </a:pPr>
            <a:endParaRPr lang="pt-BR" sz="825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Caixa de Texto 76">
            <a:extLst>
              <a:ext uri="{FF2B5EF4-FFF2-40B4-BE49-F238E27FC236}">
                <a16:creationId xmlns:a16="http://schemas.microsoft.com/office/drawing/2014/main" id="{C93D4181-B156-364B-BB05-18B4067F258C}"/>
              </a:ext>
            </a:extLst>
          </p:cNvPr>
          <p:cNvSpPr txBox="1"/>
          <p:nvPr/>
        </p:nvSpPr>
        <p:spPr bwMode="auto">
          <a:xfrm rot="4405486">
            <a:off x="7458075" y="3113088"/>
            <a:ext cx="2590800" cy="37465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algn="ctr">
              <a:defRPr/>
            </a:pPr>
            <a:r>
              <a:rPr lang="pt-BR" b="1" spc="225" dirty="0">
                <a:solidFill>
                  <a:srgbClr val="E2B05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HOSPEDAGENS</a:t>
            </a:r>
            <a:endParaRPr lang="pt-BR" b="1" dirty="0">
              <a:solidFill>
                <a:srgbClr val="E2B05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defRPr/>
            </a:pPr>
            <a:endParaRPr lang="pt-BR" sz="825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Elipse 16">
            <a:extLst>
              <a:ext uri="{FF2B5EF4-FFF2-40B4-BE49-F238E27FC236}">
                <a16:creationId xmlns:a16="http://schemas.microsoft.com/office/drawing/2014/main" id="{C11BC13D-4D5E-7B41-AB10-A780C59E38E2}"/>
              </a:ext>
            </a:extLst>
          </p:cNvPr>
          <p:cNvSpPr/>
          <p:nvPr/>
        </p:nvSpPr>
        <p:spPr>
          <a:xfrm>
            <a:off x="3359150" y="1163639"/>
            <a:ext cx="5976938" cy="5360987"/>
          </a:xfrm>
          <a:prstGeom prst="ellipse">
            <a:avLst/>
          </a:prstGeom>
          <a:noFill/>
          <a:ln>
            <a:solidFill>
              <a:srgbClr val="CA913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8" name="Caixa de Texto 74">
            <a:extLst>
              <a:ext uri="{FF2B5EF4-FFF2-40B4-BE49-F238E27FC236}">
                <a16:creationId xmlns:a16="http://schemas.microsoft.com/office/drawing/2014/main" id="{865C114B-443B-5041-98C5-1BEE7ABF49C2}"/>
              </a:ext>
            </a:extLst>
          </p:cNvPr>
          <p:cNvSpPr txBox="1"/>
          <p:nvPr/>
        </p:nvSpPr>
        <p:spPr bwMode="auto">
          <a:xfrm rot="20068919">
            <a:off x="6767513" y="3673475"/>
            <a:ext cx="1071562" cy="3302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algn="ctr">
              <a:defRPr/>
            </a:pPr>
            <a:r>
              <a:rPr lang="pt-BR" sz="1200" b="1" dirty="0">
                <a:solidFill>
                  <a:srgbClr val="E2B059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Hospitalidade</a:t>
            </a:r>
            <a:endParaRPr lang="pt-BR" sz="1200" b="1" dirty="0">
              <a:solidFill>
                <a:srgbClr val="E2B059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tângulo 10">
            <a:extLst>
              <a:ext uri="{FF2B5EF4-FFF2-40B4-BE49-F238E27FC236}">
                <a16:creationId xmlns:a16="http://schemas.microsoft.com/office/drawing/2014/main" id="{2E3544EA-0835-43B4-B059-6D5BAE7582F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B3D0EB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E196AFEA-6899-47E6-B60C-B37F2B6950D0}"/>
              </a:ext>
            </a:extLst>
          </p:cNvPr>
          <p:cNvSpPr txBox="1"/>
          <p:nvPr/>
        </p:nvSpPr>
        <p:spPr>
          <a:xfrm>
            <a:off x="130682" y="465701"/>
            <a:ext cx="12050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SISTEMA NACIONAL DE QUALIFICAÇÃO DO TURISMO (SNQT)</a:t>
            </a:r>
          </a:p>
        </p:txBody>
      </p:sp>
      <p:grpSp>
        <p:nvGrpSpPr>
          <p:cNvPr id="13" name="Agrupar 12">
            <a:extLst>
              <a:ext uri="{FF2B5EF4-FFF2-40B4-BE49-F238E27FC236}">
                <a16:creationId xmlns:a16="http://schemas.microsoft.com/office/drawing/2014/main" id="{B8E25ABE-F038-4341-93B4-D4BC4EC436F5}"/>
              </a:ext>
            </a:extLst>
          </p:cNvPr>
          <p:cNvGrpSpPr/>
          <p:nvPr/>
        </p:nvGrpSpPr>
        <p:grpSpPr>
          <a:xfrm>
            <a:off x="187035" y="1517078"/>
            <a:ext cx="3863234" cy="4950302"/>
            <a:chOff x="384464" y="1009933"/>
            <a:chExt cx="3981165" cy="4138509"/>
          </a:xfrm>
        </p:grpSpPr>
        <p:sp>
          <p:nvSpPr>
            <p:cNvPr id="3" name="Retângulo 2">
              <a:extLst>
                <a:ext uri="{FF2B5EF4-FFF2-40B4-BE49-F238E27FC236}">
                  <a16:creationId xmlns:a16="http://schemas.microsoft.com/office/drawing/2014/main" id="{0C1C0709-2DB9-4553-87A8-259E15EF32A4}"/>
                </a:ext>
              </a:extLst>
            </p:cNvPr>
            <p:cNvSpPr/>
            <p:nvPr/>
          </p:nvSpPr>
          <p:spPr>
            <a:xfrm>
              <a:off x="384464" y="1009933"/>
              <a:ext cx="3981165" cy="4138509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dirty="0"/>
            </a:p>
          </p:txBody>
        </p:sp>
        <p:sp>
          <p:nvSpPr>
            <p:cNvPr id="39" name="CaixaDeTexto 38">
              <a:extLst>
                <a:ext uri="{FF2B5EF4-FFF2-40B4-BE49-F238E27FC236}">
                  <a16:creationId xmlns:a16="http://schemas.microsoft.com/office/drawing/2014/main" id="{B199CE89-C8DD-49A2-A40D-1ACD0FE10F99}"/>
                </a:ext>
              </a:extLst>
            </p:cNvPr>
            <p:cNvSpPr txBox="1"/>
            <p:nvPr/>
          </p:nvSpPr>
          <p:spPr>
            <a:xfrm>
              <a:off x="450876" y="1152187"/>
              <a:ext cx="27495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t-BR" b="1" dirty="0">
                  <a:solidFill>
                    <a:srgbClr val="9D7A33"/>
                  </a:solidFill>
                  <a:latin typeface="Comic Sans MS" panose="030F0702030302020204" pitchFamily="66" charset="0"/>
                </a:rPr>
                <a:t>LOCAL / REGIONAL</a:t>
              </a:r>
            </a:p>
          </p:txBody>
        </p:sp>
      </p:grpSp>
      <p:grpSp>
        <p:nvGrpSpPr>
          <p:cNvPr id="9" name="Agrupar 8">
            <a:extLst>
              <a:ext uri="{FF2B5EF4-FFF2-40B4-BE49-F238E27FC236}">
                <a16:creationId xmlns:a16="http://schemas.microsoft.com/office/drawing/2014/main" id="{5812E002-FAA7-480E-9D14-89154123E6AC}"/>
              </a:ext>
            </a:extLst>
          </p:cNvPr>
          <p:cNvGrpSpPr/>
          <p:nvPr/>
        </p:nvGrpSpPr>
        <p:grpSpPr>
          <a:xfrm>
            <a:off x="8132274" y="1517079"/>
            <a:ext cx="3864303" cy="4950300"/>
            <a:chOff x="7756154" y="1442746"/>
            <a:chExt cx="4249882" cy="4696304"/>
          </a:xfrm>
        </p:grpSpPr>
        <p:sp>
          <p:nvSpPr>
            <p:cNvPr id="40" name="Retângulo 39">
              <a:extLst>
                <a:ext uri="{FF2B5EF4-FFF2-40B4-BE49-F238E27FC236}">
                  <a16:creationId xmlns:a16="http://schemas.microsoft.com/office/drawing/2014/main" id="{6FD431B2-9B83-4A02-8042-D9570E51529D}"/>
                </a:ext>
              </a:extLst>
            </p:cNvPr>
            <p:cNvSpPr/>
            <p:nvPr/>
          </p:nvSpPr>
          <p:spPr>
            <a:xfrm>
              <a:off x="7756154" y="1442746"/>
              <a:ext cx="4249882" cy="4696304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dirty="0"/>
            </a:p>
          </p:txBody>
        </p:sp>
        <p:sp>
          <p:nvSpPr>
            <p:cNvPr id="41" name="CaixaDeTexto 40">
              <a:extLst>
                <a:ext uri="{FF2B5EF4-FFF2-40B4-BE49-F238E27FC236}">
                  <a16:creationId xmlns:a16="http://schemas.microsoft.com/office/drawing/2014/main" id="{69687ADB-06BC-40A7-9CF0-2E01E03ADC0D}"/>
                </a:ext>
              </a:extLst>
            </p:cNvPr>
            <p:cNvSpPr txBox="1"/>
            <p:nvPr/>
          </p:nvSpPr>
          <p:spPr>
            <a:xfrm>
              <a:off x="7899266" y="1607306"/>
              <a:ext cx="1664661" cy="3503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t-BR" b="1" dirty="0">
                  <a:solidFill>
                    <a:schemeClr val="accent6">
                      <a:lumMod val="50000"/>
                    </a:schemeClr>
                  </a:solidFill>
                  <a:latin typeface="Comic Sans MS" panose="030F0702030302020204" pitchFamily="66" charset="0"/>
                </a:rPr>
                <a:t>NACIONAL</a:t>
              </a:r>
            </a:p>
          </p:txBody>
        </p:sp>
      </p:grpSp>
      <p:grpSp>
        <p:nvGrpSpPr>
          <p:cNvPr id="4" name="Agrupar 3">
            <a:extLst>
              <a:ext uri="{FF2B5EF4-FFF2-40B4-BE49-F238E27FC236}">
                <a16:creationId xmlns:a16="http://schemas.microsoft.com/office/drawing/2014/main" id="{6EE74D92-A7B7-4273-86FC-DEEFF1C18492}"/>
              </a:ext>
            </a:extLst>
          </p:cNvPr>
          <p:cNvGrpSpPr/>
          <p:nvPr/>
        </p:nvGrpSpPr>
        <p:grpSpPr>
          <a:xfrm>
            <a:off x="394595" y="2493830"/>
            <a:ext cx="3691039" cy="3657588"/>
            <a:chOff x="663501" y="2006154"/>
            <a:chExt cx="3691039" cy="3146372"/>
          </a:xfrm>
        </p:grpSpPr>
        <p:grpSp>
          <p:nvGrpSpPr>
            <p:cNvPr id="43" name="Agrupar 42">
              <a:extLst>
                <a:ext uri="{FF2B5EF4-FFF2-40B4-BE49-F238E27FC236}">
                  <a16:creationId xmlns:a16="http://schemas.microsoft.com/office/drawing/2014/main" id="{5DDA5D4C-8783-4DBB-AFBC-2B736F952047}"/>
                </a:ext>
              </a:extLst>
            </p:cNvPr>
            <p:cNvGrpSpPr/>
            <p:nvPr/>
          </p:nvGrpSpPr>
          <p:grpSpPr>
            <a:xfrm>
              <a:off x="663501" y="2006154"/>
              <a:ext cx="3482472" cy="3146372"/>
              <a:chOff x="4158000" y="225179"/>
              <a:chExt cx="2024462" cy="953596"/>
            </a:xfrm>
            <a:solidFill>
              <a:srgbClr val="D6A300"/>
            </a:solidFill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</p:grpSpPr>
          <p:sp>
            <p:nvSpPr>
              <p:cNvPr id="45" name="Retângulo 44">
                <a:extLst>
                  <a:ext uri="{FF2B5EF4-FFF2-40B4-BE49-F238E27FC236}">
                    <a16:creationId xmlns:a16="http://schemas.microsoft.com/office/drawing/2014/main" id="{1CE4210B-067A-4806-8927-0C86731B73CB}"/>
                  </a:ext>
                </a:extLst>
              </p:cNvPr>
              <p:cNvSpPr/>
              <p:nvPr/>
            </p:nvSpPr>
            <p:spPr>
              <a:xfrm>
                <a:off x="4158000" y="225179"/>
                <a:ext cx="2008132" cy="953596"/>
              </a:xfrm>
              <a:prstGeom prst="rect">
                <a:avLst/>
              </a:prstGeom>
              <a:grpFill/>
              <a:ln w="3810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 dirty="0"/>
              </a:p>
            </p:txBody>
          </p:sp>
          <p:sp>
            <p:nvSpPr>
              <p:cNvPr id="46" name="CaixaDeTexto 45">
                <a:extLst>
                  <a:ext uri="{FF2B5EF4-FFF2-40B4-BE49-F238E27FC236}">
                    <a16:creationId xmlns:a16="http://schemas.microsoft.com/office/drawing/2014/main" id="{BC4E0AD1-D8AD-4801-ACD8-6CA7C0B2B6BC}"/>
                  </a:ext>
                </a:extLst>
              </p:cNvPr>
              <p:cNvSpPr txBox="1"/>
              <p:nvPr/>
            </p:nvSpPr>
            <p:spPr>
              <a:xfrm>
                <a:off x="4172334" y="254849"/>
                <a:ext cx="2010128" cy="184558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txBody>
              <a:bodyPr wrap="square" rtlCol="0">
                <a:spAutoFit/>
              </a:bodyPr>
              <a:lstStyle/>
              <a:p>
                <a:r>
                  <a:rPr lang="pt-BR" sz="2000" b="1" dirty="0">
                    <a:solidFill>
                      <a:schemeClr val="bg1">
                        <a:lumMod val="9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mic Sans MS" panose="030F0702030302020204" pitchFamily="66" charset="0"/>
                  </a:rPr>
                  <a:t>Redes Territoriais de Qualificação em Turismo</a:t>
                </a:r>
              </a:p>
            </p:txBody>
          </p:sp>
        </p:grpSp>
        <p:sp>
          <p:nvSpPr>
            <p:cNvPr id="47" name="CaixaDeTexto 46">
              <a:extLst>
                <a:ext uri="{FF2B5EF4-FFF2-40B4-BE49-F238E27FC236}">
                  <a16:creationId xmlns:a16="http://schemas.microsoft.com/office/drawing/2014/main" id="{AE755476-BC18-421D-B879-11558819A138}"/>
                </a:ext>
              </a:extLst>
            </p:cNvPr>
            <p:cNvSpPr txBox="1"/>
            <p:nvPr/>
          </p:nvSpPr>
          <p:spPr>
            <a:xfrm>
              <a:off x="745331" y="2798122"/>
              <a:ext cx="3609209" cy="8075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100" i="1" dirty="0">
                  <a:latin typeface="Comic Sans MS" panose="030F0702030302020204" pitchFamily="66" charset="0"/>
                </a:rPr>
                <a:t>Realiza </a:t>
              </a:r>
              <a:r>
                <a:rPr lang="pt-BR" sz="1100" b="1" i="1" dirty="0">
                  <a:latin typeface="Comic Sans MS" panose="030F0702030302020204" pitchFamily="66" charset="0"/>
                </a:rPr>
                <a:t>Diagnósticos Críticos e Participativos</a:t>
              </a:r>
            </a:p>
            <a:p>
              <a:r>
                <a:rPr lang="pt-BR" sz="1100" b="1" i="1" dirty="0">
                  <a:latin typeface="Comic Sans MS" panose="030F0702030302020204" pitchFamily="66" charset="0"/>
                </a:rPr>
                <a:t>Articula</a:t>
              </a:r>
              <a:r>
                <a:rPr lang="pt-BR" sz="1100" i="1" dirty="0">
                  <a:latin typeface="Comic Sans MS" panose="030F0702030302020204" pitchFamily="66" charset="0"/>
                </a:rPr>
                <a:t> atores locais (parcerias)</a:t>
              </a:r>
            </a:p>
            <a:p>
              <a:r>
                <a:rPr lang="pt-BR" sz="1100" i="1" dirty="0">
                  <a:latin typeface="Comic Sans MS" panose="030F0702030302020204" pitchFamily="66" charset="0"/>
                </a:rPr>
                <a:t>Levanta as</a:t>
              </a:r>
              <a:r>
                <a:rPr lang="pt-BR" sz="1100" b="1" i="1" dirty="0">
                  <a:latin typeface="Comic Sans MS" panose="030F0702030302020204" pitchFamily="66" charset="0"/>
                </a:rPr>
                <a:t> Demandas</a:t>
              </a:r>
              <a:r>
                <a:rPr lang="pt-BR" sz="1100" i="1" dirty="0">
                  <a:latin typeface="Comic Sans MS" panose="030F0702030302020204" pitchFamily="66" charset="0"/>
                </a:rPr>
                <a:t> Territoriais</a:t>
              </a:r>
            </a:p>
            <a:p>
              <a:r>
                <a:rPr lang="pt-BR" sz="1100" i="1" dirty="0">
                  <a:latin typeface="Comic Sans MS" panose="030F0702030302020204" pitchFamily="66" charset="0"/>
                </a:rPr>
                <a:t>Identifica as </a:t>
              </a:r>
              <a:r>
                <a:rPr lang="pt-BR" sz="1100" b="1" i="1" dirty="0">
                  <a:latin typeface="Comic Sans MS" panose="030F0702030302020204" pitchFamily="66" charset="0"/>
                </a:rPr>
                <a:t>Ofertas</a:t>
              </a:r>
              <a:r>
                <a:rPr lang="pt-BR" sz="1100" i="1" dirty="0">
                  <a:latin typeface="Comic Sans MS" panose="030F0702030302020204" pitchFamily="66" charset="0"/>
                </a:rPr>
                <a:t> Territoriais</a:t>
              </a:r>
            </a:p>
            <a:p>
              <a:r>
                <a:rPr lang="pt-BR" sz="1100" i="1" dirty="0">
                  <a:latin typeface="Comic Sans MS" panose="030F0702030302020204" pitchFamily="66" charset="0"/>
                </a:rPr>
                <a:t>Cria os </a:t>
              </a:r>
              <a:r>
                <a:rPr lang="pt-BR" sz="1100" b="1" i="1" dirty="0">
                  <a:latin typeface="Comic Sans MS" panose="030F0702030302020204" pitchFamily="66" charset="0"/>
                </a:rPr>
                <a:t>Planos</a:t>
              </a:r>
              <a:r>
                <a:rPr lang="pt-BR" sz="1100" i="1" dirty="0">
                  <a:latin typeface="Comic Sans MS" panose="030F0702030302020204" pitchFamily="66" charset="0"/>
                </a:rPr>
                <a:t>, </a:t>
              </a:r>
              <a:r>
                <a:rPr lang="pt-BR" sz="1100" b="1" i="1" dirty="0">
                  <a:latin typeface="Comic Sans MS" panose="030F0702030302020204" pitchFamily="66" charset="0"/>
                </a:rPr>
                <a:t>Programas</a:t>
              </a:r>
              <a:r>
                <a:rPr lang="pt-BR" sz="1100" i="1" dirty="0">
                  <a:latin typeface="Comic Sans MS" panose="030F0702030302020204" pitchFamily="66" charset="0"/>
                </a:rPr>
                <a:t> e </a:t>
              </a:r>
              <a:r>
                <a:rPr lang="pt-BR" sz="1100" i="1" dirty="0">
                  <a:solidFill>
                    <a:srgbClr val="FFFF00"/>
                  </a:solidFill>
                  <a:highlight>
                    <a:srgbClr val="7F6107"/>
                  </a:highlight>
                  <a:latin typeface="Comic Sans MS" panose="030F0702030302020204" pitchFamily="66" charset="0"/>
                </a:rPr>
                <a:t>Projetos</a:t>
              </a:r>
              <a:r>
                <a:rPr lang="pt-BR" sz="1100" i="1" dirty="0">
                  <a:latin typeface="Comic Sans MS" panose="030F0702030302020204" pitchFamily="66" charset="0"/>
                </a:rPr>
                <a:t>/Ações</a:t>
              </a:r>
              <a:endParaRPr lang="pt-BR" sz="11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endParaRPr>
            </a:p>
          </p:txBody>
        </p:sp>
        <p:grpSp>
          <p:nvGrpSpPr>
            <p:cNvPr id="48" name="Agrupar 47">
              <a:extLst>
                <a:ext uri="{FF2B5EF4-FFF2-40B4-BE49-F238E27FC236}">
                  <a16:creationId xmlns:a16="http://schemas.microsoft.com/office/drawing/2014/main" id="{4147406E-CCE8-4DE8-AB1C-4ADBFBCEF7CD}"/>
                </a:ext>
              </a:extLst>
            </p:cNvPr>
            <p:cNvGrpSpPr/>
            <p:nvPr/>
          </p:nvGrpSpPr>
          <p:grpSpPr>
            <a:xfrm>
              <a:off x="854512" y="4193581"/>
              <a:ext cx="1909666" cy="770640"/>
              <a:chOff x="647694" y="3544121"/>
              <a:chExt cx="1909666" cy="770640"/>
            </a:xfrm>
          </p:grpSpPr>
          <p:grpSp>
            <p:nvGrpSpPr>
              <p:cNvPr id="49" name="Agrupar 48">
                <a:extLst>
                  <a:ext uri="{FF2B5EF4-FFF2-40B4-BE49-F238E27FC236}">
                    <a16:creationId xmlns:a16="http://schemas.microsoft.com/office/drawing/2014/main" id="{212A6E69-6A24-4B03-B17F-95BD799D3EBD}"/>
                  </a:ext>
                </a:extLst>
              </p:cNvPr>
              <p:cNvGrpSpPr/>
              <p:nvPr/>
            </p:nvGrpSpPr>
            <p:grpSpPr>
              <a:xfrm>
                <a:off x="647694" y="3544121"/>
                <a:ext cx="1909666" cy="770640"/>
                <a:chOff x="4164767" y="525333"/>
                <a:chExt cx="468925" cy="171265"/>
              </a:xfrm>
            </p:grpSpPr>
            <p:sp>
              <p:nvSpPr>
                <p:cNvPr id="52" name="Retângulo 51">
                  <a:extLst>
                    <a:ext uri="{FF2B5EF4-FFF2-40B4-BE49-F238E27FC236}">
                      <a16:creationId xmlns:a16="http://schemas.microsoft.com/office/drawing/2014/main" id="{C0699CE0-C24E-4CF4-A068-E70323822571}"/>
                    </a:ext>
                  </a:extLst>
                </p:cNvPr>
                <p:cNvSpPr/>
                <p:nvPr/>
              </p:nvSpPr>
              <p:spPr>
                <a:xfrm>
                  <a:off x="4164767" y="525333"/>
                  <a:ext cx="468925" cy="171265"/>
                </a:xfrm>
                <a:prstGeom prst="rect">
                  <a:avLst/>
                </a:prstGeom>
                <a:solidFill>
                  <a:schemeClr val="accent4">
                    <a:lumMod val="50000"/>
                  </a:schemeClr>
                </a:solidFill>
                <a:ln w="38100">
                  <a:noFill/>
                </a:ln>
                <a:effectLst>
                  <a:outerShdw blurRad="44450" dist="27940" dir="5400000" algn="ctr">
                    <a:srgbClr val="000000">
                      <a:alpha val="32000"/>
                    </a:srgbClr>
                  </a:outerShdw>
                </a:effectLst>
                <a:scene3d>
                  <a:camera prst="orthographicFront">
                    <a:rot lat="0" lon="0" rev="0"/>
                  </a:camera>
                  <a:lightRig rig="balanced" dir="t">
                    <a:rot lat="0" lon="0" rev="8700000"/>
                  </a:lightRig>
                </a:scene3d>
                <a:sp3d>
                  <a:bevelT w="190500" h="38100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pt-BR" dirty="0"/>
                </a:p>
              </p:txBody>
            </p:sp>
            <p:sp>
              <p:nvSpPr>
                <p:cNvPr id="53" name="CaixaDeTexto 52">
                  <a:extLst>
                    <a:ext uri="{FF2B5EF4-FFF2-40B4-BE49-F238E27FC236}">
                      <a16:creationId xmlns:a16="http://schemas.microsoft.com/office/drawing/2014/main" id="{77D4C34E-1B5C-4997-A876-EBA9DEDA395C}"/>
                    </a:ext>
                  </a:extLst>
                </p:cNvPr>
                <p:cNvSpPr txBox="1"/>
                <p:nvPr/>
              </p:nvSpPr>
              <p:spPr>
                <a:xfrm>
                  <a:off x="4202845" y="547091"/>
                  <a:ext cx="305098" cy="8891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pt-BR" sz="2000" b="1" dirty="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Comic Sans MS" panose="030F0702030302020204" pitchFamily="66" charset="0"/>
                    </a:rPr>
                    <a:t>IES</a:t>
                  </a:r>
                  <a:r>
                    <a:rPr lang="pt-BR" sz="2000" b="1" dirty="0">
                      <a:solidFill>
                        <a:srgbClr val="DA3522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Comic Sans MS" panose="030F0702030302020204" pitchFamily="66" charset="0"/>
                    </a:rPr>
                    <a:t> </a:t>
                  </a:r>
                </a:p>
              </p:txBody>
            </p:sp>
          </p:grpSp>
          <p:sp>
            <p:nvSpPr>
              <p:cNvPr id="51" name="CaixaDeTexto 50">
                <a:extLst>
                  <a:ext uri="{FF2B5EF4-FFF2-40B4-BE49-F238E27FC236}">
                    <a16:creationId xmlns:a16="http://schemas.microsoft.com/office/drawing/2014/main" id="{D1B26B01-EA7F-4E59-A080-02668E8A4E65}"/>
                  </a:ext>
                </a:extLst>
              </p:cNvPr>
              <p:cNvSpPr txBox="1"/>
              <p:nvPr/>
            </p:nvSpPr>
            <p:spPr>
              <a:xfrm>
                <a:off x="801884" y="3964888"/>
                <a:ext cx="1724220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t-BR" sz="1100" i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mic Sans MS" panose="030F0702030302020204" pitchFamily="66" charset="0"/>
                  </a:rPr>
                  <a:t>Gerencia os </a:t>
                </a:r>
                <a:r>
                  <a:rPr lang="pt-BR" sz="1100" b="1" i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mic Sans MS" panose="030F0702030302020204" pitchFamily="66" charset="0"/>
                  </a:rPr>
                  <a:t>recursos</a:t>
                </a:r>
              </a:p>
            </p:txBody>
          </p:sp>
        </p:grpSp>
      </p:grpSp>
      <p:grpSp>
        <p:nvGrpSpPr>
          <p:cNvPr id="17" name="Agrupar 16">
            <a:extLst>
              <a:ext uri="{FF2B5EF4-FFF2-40B4-BE49-F238E27FC236}">
                <a16:creationId xmlns:a16="http://schemas.microsoft.com/office/drawing/2014/main" id="{4B28D4D9-DAAA-4011-99E5-3317CD15AACF}"/>
              </a:ext>
            </a:extLst>
          </p:cNvPr>
          <p:cNvGrpSpPr/>
          <p:nvPr/>
        </p:nvGrpSpPr>
        <p:grpSpPr>
          <a:xfrm>
            <a:off x="4921702" y="2997732"/>
            <a:ext cx="2524307" cy="1485767"/>
            <a:chOff x="4847693" y="1714890"/>
            <a:chExt cx="2350177" cy="1485767"/>
          </a:xfrm>
          <a:solidFill>
            <a:srgbClr val="68C9CE"/>
          </a:solidFill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</p:grpSpPr>
        <p:sp>
          <p:nvSpPr>
            <p:cNvPr id="73" name="Retângulo 72">
              <a:extLst>
                <a:ext uri="{FF2B5EF4-FFF2-40B4-BE49-F238E27FC236}">
                  <a16:creationId xmlns:a16="http://schemas.microsoft.com/office/drawing/2014/main" id="{814F39CA-4F9E-4B50-B1C5-78881942B424}"/>
                </a:ext>
              </a:extLst>
            </p:cNvPr>
            <p:cNvSpPr/>
            <p:nvPr/>
          </p:nvSpPr>
          <p:spPr>
            <a:xfrm>
              <a:off x="4847693" y="1714890"/>
              <a:ext cx="2350177" cy="1485767"/>
            </a:xfrm>
            <a:prstGeom prst="rect">
              <a:avLst/>
            </a:prstGeom>
            <a:solidFill>
              <a:srgbClr val="359EA2"/>
            </a:solidFill>
            <a:ln w="38100">
              <a:noFill/>
              <a:prstDash val="sysDash"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dirty="0"/>
            </a:p>
          </p:txBody>
        </p:sp>
        <p:sp>
          <p:nvSpPr>
            <p:cNvPr id="75" name="CaixaDeTexto 74">
              <a:extLst>
                <a:ext uri="{FF2B5EF4-FFF2-40B4-BE49-F238E27FC236}">
                  <a16:creationId xmlns:a16="http://schemas.microsoft.com/office/drawing/2014/main" id="{CB75E49C-8161-40FC-B7B7-D9EAF66570D2}"/>
                </a:ext>
              </a:extLst>
            </p:cNvPr>
            <p:cNvSpPr txBox="1"/>
            <p:nvPr/>
          </p:nvSpPr>
          <p:spPr>
            <a:xfrm>
              <a:off x="4943588" y="2419467"/>
              <a:ext cx="2153404" cy="600164"/>
            </a:xfrm>
            <a:prstGeom prst="rect">
              <a:avLst/>
            </a:prstGeom>
            <a:noFill/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txBody>
            <a:bodyPr wrap="square" rtlCol="0">
              <a:spAutoFit/>
            </a:bodyPr>
            <a:lstStyle/>
            <a:p>
              <a:r>
                <a:rPr lang="pt-BR" sz="1100" i="1" dirty="0">
                  <a:latin typeface="Comic Sans MS" panose="030F0702030302020204" pitchFamily="66" charset="0"/>
                </a:rPr>
                <a:t>Recebe os </a:t>
              </a:r>
              <a:r>
                <a:rPr lang="pt-BR" sz="1100" b="1" i="1" dirty="0">
                  <a:latin typeface="Comic Sans MS" panose="030F0702030302020204" pitchFamily="66" charset="0"/>
                </a:rPr>
                <a:t>dados </a:t>
              </a:r>
              <a:r>
                <a:rPr lang="pt-BR" sz="1100" i="1" dirty="0">
                  <a:latin typeface="Comic Sans MS" panose="030F0702030302020204" pitchFamily="66" charset="0"/>
                </a:rPr>
                <a:t>(Redes Territ.)</a:t>
              </a:r>
            </a:p>
            <a:p>
              <a:r>
                <a:rPr lang="pt-BR" sz="1100" b="1" i="1" dirty="0">
                  <a:latin typeface="Comic Sans MS" panose="030F0702030302020204" pitchFamily="66" charset="0"/>
                </a:rPr>
                <a:t>Sistematiza</a:t>
              </a:r>
              <a:r>
                <a:rPr lang="pt-BR" sz="1100" i="1" dirty="0">
                  <a:latin typeface="Comic Sans MS" panose="030F0702030302020204" pitchFamily="66" charset="0"/>
                </a:rPr>
                <a:t> as informações</a:t>
              </a:r>
            </a:p>
            <a:p>
              <a:r>
                <a:rPr lang="pt-BR" sz="1100" i="1" dirty="0">
                  <a:latin typeface="Comic Sans MS" panose="030F0702030302020204" pitchFamily="66" charset="0"/>
                </a:rPr>
                <a:t>Aponta os </a:t>
              </a:r>
              <a:r>
                <a:rPr lang="pt-BR" sz="1100" b="1" i="1" dirty="0">
                  <a:latin typeface="Comic Sans MS" panose="030F0702030302020204" pitchFamily="66" charset="0"/>
                </a:rPr>
                <a:t>nós-críticos</a:t>
              </a:r>
              <a:endParaRPr lang="pt-BR" sz="1100" i="1" dirty="0">
                <a:latin typeface="Comic Sans MS" panose="030F0702030302020204" pitchFamily="66" charset="0"/>
              </a:endParaRPr>
            </a:p>
          </p:txBody>
        </p:sp>
        <p:sp>
          <p:nvSpPr>
            <p:cNvPr id="80" name="CaixaDeTexto 79">
              <a:extLst>
                <a:ext uri="{FF2B5EF4-FFF2-40B4-BE49-F238E27FC236}">
                  <a16:creationId xmlns:a16="http://schemas.microsoft.com/office/drawing/2014/main" id="{0D751BC5-C411-46A3-94C1-B781AEB3685D}"/>
                </a:ext>
              </a:extLst>
            </p:cNvPr>
            <p:cNvSpPr txBox="1"/>
            <p:nvPr/>
          </p:nvSpPr>
          <p:spPr>
            <a:xfrm>
              <a:off x="5377033" y="1818382"/>
              <a:ext cx="1242376" cy="461665"/>
            </a:xfrm>
            <a:prstGeom prst="rect">
              <a:avLst/>
            </a:prstGeom>
            <a:noFill/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txBody>
            <a:bodyPr wrap="square" rtlCol="0">
              <a:spAutoFit/>
            </a:bodyPr>
            <a:lstStyle/>
            <a:p>
              <a:pPr algn="ctr"/>
              <a:r>
                <a:rPr lang="pt-BR" sz="2400" b="1" dirty="0">
                  <a:solidFill>
                    <a:srgbClr val="B0D5D8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anose="030F0702030302020204" pitchFamily="66" charset="0"/>
                </a:rPr>
                <a:t>SPMA</a:t>
              </a:r>
            </a:p>
          </p:txBody>
        </p:sp>
      </p:grpSp>
      <p:cxnSp>
        <p:nvCxnSpPr>
          <p:cNvPr id="93" name="Conector de Seta Reta 92">
            <a:extLst>
              <a:ext uri="{FF2B5EF4-FFF2-40B4-BE49-F238E27FC236}">
                <a16:creationId xmlns:a16="http://schemas.microsoft.com/office/drawing/2014/main" id="{6DEB44FA-6535-4D81-89CE-B6EA0CB43F45}"/>
              </a:ext>
            </a:extLst>
          </p:cNvPr>
          <p:cNvCxnSpPr>
            <a:cxnSpLocks/>
          </p:cNvCxnSpPr>
          <p:nvPr/>
        </p:nvCxnSpPr>
        <p:spPr>
          <a:xfrm flipV="1">
            <a:off x="3780987" y="3368297"/>
            <a:ext cx="1291643" cy="1976"/>
          </a:xfrm>
          <a:prstGeom prst="straightConnector1">
            <a:avLst/>
          </a:prstGeom>
          <a:ln w="28575">
            <a:solidFill>
              <a:srgbClr val="D3A207"/>
            </a:solidFill>
            <a:tailEnd type="triangle"/>
          </a:ln>
          <a:effectLst>
            <a:glow rad="63500">
              <a:srgbClr val="FFFC46"/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CaixaDeTexto 93">
            <a:extLst>
              <a:ext uri="{FF2B5EF4-FFF2-40B4-BE49-F238E27FC236}">
                <a16:creationId xmlns:a16="http://schemas.microsoft.com/office/drawing/2014/main" id="{D1B5A771-AF62-41F7-B521-13E779EF5A85}"/>
              </a:ext>
            </a:extLst>
          </p:cNvPr>
          <p:cNvSpPr txBox="1"/>
          <p:nvPr/>
        </p:nvSpPr>
        <p:spPr>
          <a:xfrm>
            <a:off x="3876569" y="3070139"/>
            <a:ext cx="12526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>
                <a:solidFill>
                  <a:srgbClr val="7F6107"/>
                </a:solidFill>
                <a:latin typeface="Comic Sans MS" panose="030F0702030302020204" pitchFamily="66" charset="0"/>
              </a:rPr>
              <a:t>informações</a:t>
            </a:r>
          </a:p>
        </p:txBody>
      </p:sp>
      <p:cxnSp>
        <p:nvCxnSpPr>
          <p:cNvPr id="113" name="Conector de Seta Reta 112">
            <a:extLst>
              <a:ext uri="{FF2B5EF4-FFF2-40B4-BE49-F238E27FC236}">
                <a16:creationId xmlns:a16="http://schemas.microsoft.com/office/drawing/2014/main" id="{8998D927-DB2C-484F-8E3F-B91AD723B05E}"/>
              </a:ext>
            </a:extLst>
          </p:cNvPr>
          <p:cNvCxnSpPr>
            <a:cxnSpLocks/>
          </p:cNvCxnSpPr>
          <p:nvPr/>
        </p:nvCxnSpPr>
        <p:spPr>
          <a:xfrm flipH="1">
            <a:off x="3690028" y="3686672"/>
            <a:ext cx="1334674" cy="1"/>
          </a:xfrm>
          <a:prstGeom prst="straightConnector1">
            <a:avLst/>
          </a:prstGeom>
          <a:ln w="28575">
            <a:solidFill>
              <a:srgbClr val="399CA0"/>
            </a:solidFill>
            <a:prstDash val="sysDash"/>
            <a:tailEnd type="triangle"/>
          </a:ln>
          <a:effectLst>
            <a:glow rad="63500">
              <a:srgbClr val="81F7FB"/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CaixaDeTexto 113">
            <a:extLst>
              <a:ext uri="{FF2B5EF4-FFF2-40B4-BE49-F238E27FC236}">
                <a16:creationId xmlns:a16="http://schemas.microsoft.com/office/drawing/2014/main" id="{AD71D38F-4B3E-40BF-A65D-1C556BA38D72}"/>
              </a:ext>
            </a:extLst>
          </p:cNvPr>
          <p:cNvSpPr txBox="1"/>
          <p:nvPr/>
        </p:nvSpPr>
        <p:spPr>
          <a:xfrm>
            <a:off x="3819975" y="3674756"/>
            <a:ext cx="12526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>
                <a:solidFill>
                  <a:srgbClr val="2B8487"/>
                </a:solidFill>
                <a:latin typeface="Comic Sans MS" panose="030F0702030302020204" pitchFamily="66" charset="0"/>
              </a:rPr>
              <a:t>atualizações</a:t>
            </a:r>
          </a:p>
        </p:txBody>
      </p:sp>
      <p:sp>
        <p:nvSpPr>
          <p:cNvPr id="122" name="CaixaDeTexto 121">
            <a:extLst>
              <a:ext uri="{FF2B5EF4-FFF2-40B4-BE49-F238E27FC236}">
                <a16:creationId xmlns:a16="http://schemas.microsoft.com/office/drawing/2014/main" id="{EE466625-4539-401C-B551-16B83702BD84}"/>
              </a:ext>
            </a:extLst>
          </p:cNvPr>
          <p:cNvSpPr txBox="1"/>
          <p:nvPr/>
        </p:nvSpPr>
        <p:spPr>
          <a:xfrm>
            <a:off x="3782577" y="5252967"/>
            <a:ext cx="12526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>
                <a:solidFill>
                  <a:srgbClr val="660066"/>
                </a:solidFill>
                <a:latin typeface="Comic Sans MS" panose="030F0702030302020204" pitchFamily="66" charset="0"/>
              </a:rPr>
              <a:t>mediação</a:t>
            </a:r>
          </a:p>
        </p:txBody>
      </p:sp>
      <p:grpSp>
        <p:nvGrpSpPr>
          <p:cNvPr id="18" name="Agrupar 17">
            <a:extLst>
              <a:ext uri="{FF2B5EF4-FFF2-40B4-BE49-F238E27FC236}">
                <a16:creationId xmlns:a16="http://schemas.microsoft.com/office/drawing/2014/main" id="{412EABFD-FA56-4B03-912E-D8B2CD55F7D7}"/>
              </a:ext>
            </a:extLst>
          </p:cNvPr>
          <p:cNvGrpSpPr/>
          <p:nvPr/>
        </p:nvGrpSpPr>
        <p:grpSpPr>
          <a:xfrm>
            <a:off x="4778066" y="4981611"/>
            <a:ext cx="2803619" cy="1485768"/>
            <a:chOff x="4774162" y="3429000"/>
            <a:chExt cx="2803619" cy="1485768"/>
          </a:xfrm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</p:grpSpPr>
        <p:grpSp>
          <p:nvGrpSpPr>
            <p:cNvPr id="88" name="Agrupar 87">
              <a:extLst>
                <a:ext uri="{FF2B5EF4-FFF2-40B4-BE49-F238E27FC236}">
                  <a16:creationId xmlns:a16="http://schemas.microsoft.com/office/drawing/2014/main" id="{9B2031BA-EB02-40BA-BC4D-937429B42FAD}"/>
                </a:ext>
              </a:extLst>
            </p:cNvPr>
            <p:cNvGrpSpPr/>
            <p:nvPr/>
          </p:nvGrpSpPr>
          <p:grpSpPr>
            <a:xfrm>
              <a:off x="4774162" y="3429000"/>
              <a:ext cx="2803619" cy="1485768"/>
              <a:chOff x="3912535" y="662639"/>
              <a:chExt cx="1021932" cy="434871"/>
            </a:xfrm>
          </p:grpSpPr>
          <p:sp>
            <p:nvSpPr>
              <p:cNvPr id="89" name="Retângulo 88">
                <a:extLst>
                  <a:ext uri="{FF2B5EF4-FFF2-40B4-BE49-F238E27FC236}">
                    <a16:creationId xmlns:a16="http://schemas.microsoft.com/office/drawing/2014/main" id="{A7ED11F2-847E-446F-9DB6-8AE8F0807D7C}"/>
                  </a:ext>
                </a:extLst>
              </p:cNvPr>
              <p:cNvSpPr/>
              <p:nvPr/>
            </p:nvSpPr>
            <p:spPr>
              <a:xfrm>
                <a:off x="3912535" y="662639"/>
                <a:ext cx="1021932" cy="434871"/>
              </a:xfrm>
              <a:prstGeom prst="rect">
                <a:avLst/>
              </a:prstGeom>
              <a:solidFill>
                <a:srgbClr val="660066"/>
              </a:solidFill>
              <a:ln w="19050"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>
                <a:bevelT w="88900" h="889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 dirty="0"/>
              </a:p>
            </p:txBody>
          </p:sp>
          <p:sp>
            <p:nvSpPr>
              <p:cNvPr id="90" name="CaixaDeTexto 89">
                <a:extLst>
                  <a:ext uri="{FF2B5EF4-FFF2-40B4-BE49-F238E27FC236}">
                    <a16:creationId xmlns:a16="http://schemas.microsoft.com/office/drawing/2014/main" id="{2EC490C2-E3A8-4B21-A130-40635E6DCCD0}"/>
                  </a:ext>
                </a:extLst>
              </p:cNvPr>
              <p:cNvSpPr txBox="1"/>
              <p:nvPr/>
            </p:nvSpPr>
            <p:spPr>
              <a:xfrm>
                <a:off x="3917901" y="728437"/>
                <a:ext cx="1016566" cy="171159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>
                <a:bevelT w="88900" h="88900"/>
              </a:sp3d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pt-BR" sz="1600" b="1" dirty="0">
                    <a:solidFill>
                      <a:srgbClr val="FEFEF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mic Sans MS" panose="030F0702030302020204" pitchFamily="66" charset="0"/>
                  </a:rPr>
                  <a:t>Rede Nacional de Pesquisadores em Turismo</a:t>
                </a:r>
              </a:p>
            </p:txBody>
          </p:sp>
        </p:grpSp>
        <p:sp>
          <p:nvSpPr>
            <p:cNvPr id="91" name="CaixaDeTexto 90">
              <a:extLst>
                <a:ext uri="{FF2B5EF4-FFF2-40B4-BE49-F238E27FC236}">
                  <a16:creationId xmlns:a16="http://schemas.microsoft.com/office/drawing/2014/main" id="{BF05F441-9E4A-4DD5-B6C2-5A59F7FAD19F}"/>
                </a:ext>
              </a:extLst>
            </p:cNvPr>
            <p:cNvSpPr txBox="1"/>
            <p:nvPr/>
          </p:nvSpPr>
          <p:spPr>
            <a:xfrm>
              <a:off x="4820769" y="4361231"/>
              <a:ext cx="2601996" cy="430887"/>
            </a:xfrm>
            <a:prstGeom prst="rect">
              <a:avLst/>
            </a:prstGeom>
            <a:noFill/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txBody>
            <a:bodyPr wrap="square" rtlCol="0">
              <a:spAutoFit/>
            </a:bodyPr>
            <a:lstStyle/>
            <a:p>
              <a:r>
                <a:rPr lang="pt-BR" sz="1100" i="1" dirty="0">
                  <a:solidFill>
                    <a:schemeClr val="bg1"/>
                  </a:solidFill>
                  <a:latin typeface="Comic Sans MS" panose="030F0702030302020204" pitchFamily="66" charset="0"/>
                </a:rPr>
                <a:t>Realiza a </a:t>
              </a:r>
              <a:r>
                <a:rPr lang="pt-BR" sz="1100" b="1" i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anose="030F0702030302020204" pitchFamily="66" charset="0"/>
                </a:rPr>
                <a:t>mediação</a:t>
              </a:r>
            </a:p>
            <a:p>
              <a:r>
                <a:rPr lang="pt-BR" sz="1100" i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anose="030F0702030302020204" pitchFamily="66" charset="0"/>
                </a:rPr>
                <a:t>Viabiliza</a:t>
              </a:r>
              <a:r>
                <a:rPr lang="pt-BR" sz="1100" b="1" i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anose="030F0702030302020204" pitchFamily="66" charset="0"/>
                </a:rPr>
                <a:t> suporte teórico-</a:t>
              </a:r>
              <a:r>
                <a:rPr lang="pt-BR" sz="1100" b="1" i="1" dirty="0" err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anose="030F0702030302020204" pitchFamily="66" charset="0"/>
                </a:rPr>
                <a:t>metod</a:t>
              </a:r>
              <a:r>
                <a:rPr lang="pt-BR" sz="1100" b="1" i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anose="030F0702030302020204" pitchFamily="66" charset="0"/>
                </a:rPr>
                <a:t>.</a:t>
              </a:r>
            </a:p>
          </p:txBody>
        </p:sp>
      </p:grpSp>
      <p:grpSp>
        <p:nvGrpSpPr>
          <p:cNvPr id="8" name="Agrupar 7">
            <a:extLst>
              <a:ext uri="{FF2B5EF4-FFF2-40B4-BE49-F238E27FC236}">
                <a16:creationId xmlns:a16="http://schemas.microsoft.com/office/drawing/2014/main" id="{7A3034EC-2A88-4025-B92D-4102911D3BBA}"/>
              </a:ext>
            </a:extLst>
          </p:cNvPr>
          <p:cNvGrpSpPr/>
          <p:nvPr/>
        </p:nvGrpSpPr>
        <p:grpSpPr>
          <a:xfrm>
            <a:off x="8365345" y="2202875"/>
            <a:ext cx="3635863" cy="3948544"/>
            <a:chOff x="8375736" y="2452259"/>
            <a:chExt cx="3635863" cy="3948544"/>
          </a:xfrm>
        </p:grpSpPr>
        <p:grpSp>
          <p:nvGrpSpPr>
            <p:cNvPr id="2" name="Agrupar 1">
              <a:extLst>
                <a:ext uri="{FF2B5EF4-FFF2-40B4-BE49-F238E27FC236}">
                  <a16:creationId xmlns:a16="http://schemas.microsoft.com/office/drawing/2014/main" id="{994C8DE3-ECA4-4BFF-B688-C389FE209957}"/>
                </a:ext>
              </a:extLst>
            </p:cNvPr>
            <p:cNvGrpSpPr/>
            <p:nvPr/>
          </p:nvGrpSpPr>
          <p:grpSpPr>
            <a:xfrm>
              <a:off x="8375736" y="2452259"/>
              <a:ext cx="3635863" cy="3948544"/>
              <a:chOff x="8375736" y="2452259"/>
              <a:chExt cx="3635863" cy="3948544"/>
            </a:xfrm>
          </p:grpSpPr>
          <p:grpSp>
            <p:nvGrpSpPr>
              <p:cNvPr id="5" name="Agrupar 4">
                <a:extLst>
                  <a:ext uri="{FF2B5EF4-FFF2-40B4-BE49-F238E27FC236}">
                    <a16:creationId xmlns:a16="http://schemas.microsoft.com/office/drawing/2014/main" id="{28EA1425-A26B-444C-9350-67D95288B76A}"/>
                  </a:ext>
                </a:extLst>
              </p:cNvPr>
              <p:cNvGrpSpPr/>
              <p:nvPr/>
            </p:nvGrpSpPr>
            <p:grpSpPr>
              <a:xfrm>
                <a:off x="8375736" y="2452259"/>
                <a:ext cx="3455170" cy="3948544"/>
                <a:chOff x="8052547" y="2147654"/>
                <a:chExt cx="3455170" cy="3633763"/>
              </a:xfrm>
            </p:grpSpPr>
            <p:sp>
              <p:nvSpPr>
                <p:cNvPr id="63" name="Retângulo 62">
                  <a:extLst>
                    <a:ext uri="{FF2B5EF4-FFF2-40B4-BE49-F238E27FC236}">
                      <a16:creationId xmlns:a16="http://schemas.microsoft.com/office/drawing/2014/main" id="{E56FEEE7-D492-4EE5-AEB5-28707993F9BE}"/>
                    </a:ext>
                  </a:extLst>
                </p:cNvPr>
                <p:cNvSpPr/>
                <p:nvPr/>
              </p:nvSpPr>
              <p:spPr>
                <a:xfrm>
                  <a:off x="8052547" y="2147654"/>
                  <a:ext cx="3455170" cy="3633763"/>
                </a:xfrm>
                <a:prstGeom prst="rect">
                  <a:avLst/>
                </a:prstGeom>
                <a:solidFill>
                  <a:srgbClr val="87BF61"/>
                </a:solidFill>
                <a:ln w="38100">
                  <a:noFill/>
                </a:ln>
                <a:effectLst>
                  <a:outerShdw blurRad="44450" dist="27940" dir="5400000" algn="ctr">
                    <a:srgbClr val="000000">
                      <a:alpha val="32000"/>
                    </a:srgbClr>
                  </a:outerShdw>
                </a:effectLst>
                <a:scene3d>
                  <a:camera prst="orthographicFront">
                    <a:rot lat="0" lon="0" rev="0"/>
                  </a:camera>
                  <a:lightRig rig="balanced" dir="t">
                    <a:rot lat="0" lon="0" rev="8700000"/>
                  </a:lightRig>
                </a:scene3d>
                <a:sp3d>
                  <a:bevelT w="190500" h="38100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pt-BR" dirty="0"/>
                </a:p>
              </p:txBody>
            </p:sp>
            <p:sp>
              <p:nvSpPr>
                <p:cNvPr id="65" name="CaixaDeTexto 64">
                  <a:extLst>
                    <a:ext uri="{FF2B5EF4-FFF2-40B4-BE49-F238E27FC236}">
                      <a16:creationId xmlns:a16="http://schemas.microsoft.com/office/drawing/2014/main" id="{49D9D4CD-84E8-410D-8BE1-3F6C41A03793}"/>
                    </a:ext>
                  </a:extLst>
                </p:cNvPr>
                <p:cNvSpPr txBox="1"/>
                <p:nvPr/>
              </p:nvSpPr>
              <p:spPr>
                <a:xfrm>
                  <a:off x="8301103" y="2733214"/>
                  <a:ext cx="2227578" cy="2407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pt-BR" sz="1100" i="1" dirty="0">
                      <a:latin typeface="Comic Sans MS" panose="030F0702030302020204" pitchFamily="66" charset="0"/>
                    </a:rPr>
                    <a:t>Propõe e assegura a </a:t>
                  </a:r>
                  <a:r>
                    <a:rPr lang="pt-BR" sz="1100" b="1" i="1" dirty="0">
                      <a:latin typeface="Comic Sans MS" panose="030F0702030302020204" pitchFamily="66" charset="0"/>
                    </a:rPr>
                    <a:t>PNQT</a:t>
                  </a:r>
                </a:p>
              </p:txBody>
            </p:sp>
          </p:grpSp>
          <p:sp>
            <p:nvSpPr>
              <p:cNvPr id="84" name="CaixaDeTexto 83">
                <a:extLst>
                  <a:ext uri="{FF2B5EF4-FFF2-40B4-BE49-F238E27FC236}">
                    <a16:creationId xmlns:a16="http://schemas.microsoft.com/office/drawing/2014/main" id="{FEF635EF-A1EE-4EC2-ABE0-55BA95D59F16}"/>
                  </a:ext>
                </a:extLst>
              </p:cNvPr>
              <p:cNvSpPr txBox="1"/>
              <p:nvPr/>
            </p:nvSpPr>
            <p:spPr>
              <a:xfrm>
                <a:off x="8624292" y="3314404"/>
                <a:ext cx="2633924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t-BR" sz="1100" i="1" dirty="0">
                    <a:latin typeface="Comic Sans MS" panose="030F0702030302020204" pitchFamily="66" charset="0"/>
                  </a:rPr>
                  <a:t>Viabiliza </a:t>
                </a:r>
                <a:r>
                  <a:rPr lang="pt-BR" sz="1100" b="1" i="1" dirty="0">
                    <a:latin typeface="Comic Sans MS" panose="030F0702030302020204" pitchFamily="66" charset="0"/>
                  </a:rPr>
                  <a:t>recursos financeiros</a:t>
                </a:r>
              </a:p>
            </p:txBody>
          </p:sp>
          <p:sp>
            <p:nvSpPr>
              <p:cNvPr id="86" name="CaixaDeTexto 85">
                <a:extLst>
                  <a:ext uri="{FF2B5EF4-FFF2-40B4-BE49-F238E27FC236}">
                    <a16:creationId xmlns:a16="http://schemas.microsoft.com/office/drawing/2014/main" id="{ACD0D220-00A8-423C-82EC-EAA42C43EAFA}"/>
                  </a:ext>
                </a:extLst>
              </p:cNvPr>
              <p:cNvSpPr txBox="1"/>
              <p:nvPr/>
            </p:nvSpPr>
            <p:spPr>
              <a:xfrm>
                <a:off x="8624292" y="3548411"/>
                <a:ext cx="3387307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t-BR" sz="1100" i="1" dirty="0">
                    <a:latin typeface="Comic Sans MS" panose="030F0702030302020204" pitchFamily="66" charset="0"/>
                  </a:rPr>
                  <a:t>Acompanha e avalia as </a:t>
                </a:r>
                <a:r>
                  <a:rPr lang="pt-BR" sz="1100" b="1" i="1" dirty="0">
                    <a:latin typeface="Comic Sans MS" panose="030F0702030302020204" pitchFamily="66" charset="0"/>
                  </a:rPr>
                  <a:t>ações de qualificação</a:t>
                </a:r>
              </a:p>
            </p:txBody>
          </p:sp>
        </p:grpSp>
        <p:sp>
          <p:nvSpPr>
            <p:cNvPr id="130" name="CaixaDeTexto 129">
              <a:extLst>
                <a:ext uri="{FF2B5EF4-FFF2-40B4-BE49-F238E27FC236}">
                  <a16:creationId xmlns:a16="http://schemas.microsoft.com/office/drawing/2014/main" id="{1278E245-6BC6-4813-84FB-6A60E7239EBB}"/>
                </a:ext>
              </a:extLst>
            </p:cNvPr>
            <p:cNvSpPr txBox="1"/>
            <p:nvPr/>
          </p:nvSpPr>
          <p:spPr>
            <a:xfrm>
              <a:off x="8462454" y="2530252"/>
              <a:ext cx="1377378" cy="461665"/>
            </a:xfrm>
            <a:prstGeom prst="rect">
              <a:avLst/>
            </a:prstGeom>
            <a:no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wrap="square" rtlCol="0">
              <a:spAutoFit/>
            </a:bodyPr>
            <a:lstStyle/>
            <a:p>
              <a:r>
                <a:rPr lang="pt-BR" sz="2400" b="1" dirty="0" err="1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anose="030F0702030302020204" pitchFamily="66" charset="0"/>
                </a:rPr>
                <a:t>MTur</a:t>
              </a:r>
              <a:endParaRPr lang="pt-BR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endParaRPr>
            </a:p>
          </p:txBody>
        </p:sp>
      </p:grpSp>
      <p:cxnSp>
        <p:nvCxnSpPr>
          <p:cNvPr id="146" name="Conector de Seta Reta 145">
            <a:extLst>
              <a:ext uri="{FF2B5EF4-FFF2-40B4-BE49-F238E27FC236}">
                <a16:creationId xmlns:a16="http://schemas.microsoft.com/office/drawing/2014/main" id="{1BEF108E-C55D-4EB7-B3A5-1B20E4A411E1}"/>
              </a:ext>
            </a:extLst>
          </p:cNvPr>
          <p:cNvCxnSpPr>
            <a:cxnSpLocks/>
          </p:cNvCxnSpPr>
          <p:nvPr/>
        </p:nvCxnSpPr>
        <p:spPr>
          <a:xfrm>
            <a:off x="7576000" y="5545412"/>
            <a:ext cx="893226" cy="0"/>
          </a:xfrm>
          <a:prstGeom prst="straightConnector1">
            <a:avLst/>
          </a:prstGeom>
          <a:ln w="28575">
            <a:solidFill>
              <a:srgbClr val="510051"/>
            </a:solidFill>
            <a:prstDash val="dash"/>
            <a:headEnd type="oval" w="med" len="med"/>
            <a:tailEnd type="oval" w="med" len="med"/>
          </a:ln>
          <a:effectLst>
            <a:glow rad="63500">
              <a:srgbClr val="B341B3"/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8" name="CaixaDeTexto 147">
            <a:extLst>
              <a:ext uri="{FF2B5EF4-FFF2-40B4-BE49-F238E27FC236}">
                <a16:creationId xmlns:a16="http://schemas.microsoft.com/office/drawing/2014/main" id="{F69785AD-23EA-4F52-AC16-400BE1EAE502}"/>
              </a:ext>
            </a:extLst>
          </p:cNvPr>
          <p:cNvSpPr txBox="1"/>
          <p:nvPr/>
        </p:nvSpPr>
        <p:spPr>
          <a:xfrm>
            <a:off x="7567948" y="5264204"/>
            <a:ext cx="12526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>
                <a:solidFill>
                  <a:srgbClr val="660066"/>
                </a:solidFill>
                <a:latin typeface="Comic Sans MS" panose="030F0702030302020204" pitchFamily="66" charset="0"/>
              </a:rPr>
              <a:t>mediação</a:t>
            </a:r>
          </a:p>
        </p:txBody>
      </p:sp>
      <p:grpSp>
        <p:nvGrpSpPr>
          <p:cNvPr id="16" name="Agrupar 15">
            <a:extLst>
              <a:ext uri="{FF2B5EF4-FFF2-40B4-BE49-F238E27FC236}">
                <a16:creationId xmlns:a16="http://schemas.microsoft.com/office/drawing/2014/main" id="{6FA6769D-C170-4DB8-9AC4-441217F38B87}"/>
              </a:ext>
            </a:extLst>
          </p:cNvPr>
          <p:cNvGrpSpPr/>
          <p:nvPr/>
        </p:nvGrpSpPr>
        <p:grpSpPr>
          <a:xfrm>
            <a:off x="8909811" y="3676077"/>
            <a:ext cx="2749604" cy="1904764"/>
            <a:chOff x="8380842" y="4491106"/>
            <a:chExt cx="3106648" cy="1904764"/>
          </a:xfrm>
        </p:grpSpPr>
        <p:grpSp>
          <p:nvGrpSpPr>
            <p:cNvPr id="7" name="Agrupar 6">
              <a:extLst>
                <a:ext uri="{FF2B5EF4-FFF2-40B4-BE49-F238E27FC236}">
                  <a16:creationId xmlns:a16="http://schemas.microsoft.com/office/drawing/2014/main" id="{DF49F4E5-DC6E-4098-8FEF-7CF646887FF7}"/>
                </a:ext>
              </a:extLst>
            </p:cNvPr>
            <p:cNvGrpSpPr/>
            <p:nvPr/>
          </p:nvGrpSpPr>
          <p:grpSpPr>
            <a:xfrm>
              <a:off x="8380842" y="4491106"/>
              <a:ext cx="3106648" cy="1904764"/>
              <a:chOff x="8140781" y="4199433"/>
              <a:chExt cx="3106648" cy="1904764"/>
            </a:xfrm>
          </p:grpSpPr>
          <p:sp>
            <p:nvSpPr>
              <p:cNvPr id="66" name="Retângulo 65">
                <a:extLst>
                  <a:ext uri="{FF2B5EF4-FFF2-40B4-BE49-F238E27FC236}">
                    <a16:creationId xmlns:a16="http://schemas.microsoft.com/office/drawing/2014/main" id="{D7E501B5-9334-404D-938E-18F1A7223B77}"/>
                  </a:ext>
                </a:extLst>
              </p:cNvPr>
              <p:cNvSpPr/>
              <p:nvPr/>
            </p:nvSpPr>
            <p:spPr>
              <a:xfrm>
                <a:off x="8140781" y="4199433"/>
                <a:ext cx="3106648" cy="1904764"/>
              </a:xfrm>
              <a:prstGeom prst="rect">
                <a:avLst/>
              </a:prstGeom>
              <a:solidFill>
                <a:srgbClr val="476D2D"/>
              </a:solidFill>
              <a:ln w="3810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pt-BR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anose="030F0702030302020204" pitchFamily="66" charset="0"/>
                </a:endParaRPr>
              </a:p>
              <a:p>
                <a:endParaRPr lang="pt-BR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anose="030F0702030302020204" pitchFamily="66" charset="0"/>
                </a:endParaRPr>
              </a:p>
              <a:p>
                <a:endParaRPr lang="pt-BR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anose="030F0702030302020204" pitchFamily="66" charset="0"/>
                </a:endParaRPr>
              </a:p>
              <a:p>
                <a:endParaRPr lang="pt-BR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anose="030F0702030302020204" pitchFamily="66" charset="0"/>
                </a:endParaRPr>
              </a:p>
              <a:p>
                <a:endParaRPr lang="pt-BR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anose="030F0702030302020204" pitchFamily="66" charset="0"/>
                </a:endParaRPr>
              </a:p>
              <a:p>
                <a:endParaRPr lang="pt-BR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anose="030F0702030302020204" pitchFamily="66" charset="0"/>
                </a:endParaRPr>
              </a:p>
            </p:txBody>
          </p:sp>
          <p:sp>
            <p:nvSpPr>
              <p:cNvPr id="67" name="CaixaDeTexto 66">
                <a:extLst>
                  <a:ext uri="{FF2B5EF4-FFF2-40B4-BE49-F238E27FC236}">
                    <a16:creationId xmlns:a16="http://schemas.microsoft.com/office/drawing/2014/main" id="{66F1B81D-3C06-4594-9080-33E0CB1816FF}"/>
                  </a:ext>
                </a:extLst>
              </p:cNvPr>
              <p:cNvSpPr txBox="1"/>
              <p:nvPr/>
            </p:nvSpPr>
            <p:spPr>
              <a:xfrm>
                <a:off x="8900246" y="5033197"/>
                <a:ext cx="1600480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t-BR" sz="11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mic Sans MS" panose="030F0702030302020204" pitchFamily="66" charset="0"/>
                  </a:rPr>
                  <a:t>Princípios</a:t>
                </a:r>
              </a:p>
            </p:txBody>
          </p:sp>
          <p:sp>
            <p:nvSpPr>
              <p:cNvPr id="68" name="CaixaDeTexto 67">
                <a:extLst>
                  <a:ext uri="{FF2B5EF4-FFF2-40B4-BE49-F238E27FC236}">
                    <a16:creationId xmlns:a16="http://schemas.microsoft.com/office/drawing/2014/main" id="{B7728367-3C3B-44D7-9A3E-F3ED6F2FB0B9}"/>
                  </a:ext>
                </a:extLst>
              </p:cNvPr>
              <p:cNvSpPr txBox="1"/>
              <p:nvPr/>
            </p:nvSpPr>
            <p:spPr>
              <a:xfrm>
                <a:off x="8900246" y="5241380"/>
                <a:ext cx="1573385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t-BR" sz="11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mic Sans MS" panose="030F0702030302020204" pitchFamily="66" charset="0"/>
                  </a:rPr>
                  <a:t>Premissas</a:t>
                </a:r>
              </a:p>
            </p:txBody>
          </p:sp>
          <p:sp>
            <p:nvSpPr>
              <p:cNvPr id="69" name="CaixaDeTexto 68">
                <a:extLst>
                  <a:ext uri="{FF2B5EF4-FFF2-40B4-BE49-F238E27FC236}">
                    <a16:creationId xmlns:a16="http://schemas.microsoft.com/office/drawing/2014/main" id="{691586AA-225E-4510-BE03-6CCE92DBEF90}"/>
                  </a:ext>
                </a:extLst>
              </p:cNvPr>
              <p:cNvSpPr txBox="1"/>
              <p:nvPr/>
            </p:nvSpPr>
            <p:spPr>
              <a:xfrm>
                <a:off x="8900246" y="5465891"/>
                <a:ext cx="1798009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t-BR" sz="1100" b="1" u="sng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mic Sans MS" panose="030F0702030302020204" pitchFamily="66" charset="0"/>
                  </a:rPr>
                  <a:t>Proposições</a:t>
                </a:r>
              </a:p>
            </p:txBody>
          </p:sp>
          <p:sp>
            <p:nvSpPr>
              <p:cNvPr id="70" name="CaixaDeTexto 69">
                <a:extLst>
                  <a:ext uri="{FF2B5EF4-FFF2-40B4-BE49-F238E27FC236}">
                    <a16:creationId xmlns:a16="http://schemas.microsoft.com/office/drawing/2014/main" id="{0BCD42CB-F124-4CCC-B188-CFB2B7551E8C}"/>
                  </a:ext>
                </a:extLst>
              </p:cNvPr>
              <p:cNvSpPr txBox="1"/>
              <p:nvPr/>
            </p:nvSpPr>
            <p:spPr>
              <a:xfrm>
                <a:off x="9972769" y="5266373"/>
                <a:ext cx="1083009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t-BR" sz="1100" i="1" dirty="0">
                    <a:solidFill>
                      <a:schemeClr val="bg1"/>
                    </a:solidFill>
                    <a:latin typeface="Comic Sans MS" panose="030F0702030302020204" pitchFamily="66" charset="0"/>
                  </a:rPr>
                  <a:t>Planos </a:t>
                </a:r>
              </a:p>
              <a:p>
                <a:r>
                  <a:rPr lang="pt-BR" sz="1100" i="1" dirty="0">
                    <a:solidFill>
                      <a:schemeClr val="bg1"/>
                    </a:solidFill>
                    <a:latin typeface="Comic Sans MS" panose="030F0702030302020204" pitchFamily="66" charset="0"/>
                  </a:rPr>
                  <a:t>Programas</a:t>
                </a:r>
              </a:p>
              <a:p>
                <a:r>
                  <a:rPr lang="pt-BR" sz="1100" i="1" dirty="0">
                    <a:solidFill>
                      <a:schemeClr val="bg1"/>
                    </a:solidFill>
                    <a:latin typeface="Comic Sans MS" panose="030F0702030302020204" pitchFamily="66" charset="0"/>
                  </a:rPr>
                  <a:t>Projetos</a:t>
                </a:r>
              </a:p>
              <a:p>
                <a:r>
                  <a:rPr lang="pt-BR" sz="1100" i="1" dirty="0">
                    <a:solidFill>
                      <a:schemeClr val="bg1"/>
                    </a:solidFill>
                    <a:latin typeface="Comic Sans MS" panose="030F0702030302020204" pitchFamily="66" charset="0"/>
                  </a:rPr>
                  <a:t>SPMA</a:t>
                </a:r>
              </a:p>
            </p:txBody>
          </p:sp>
          <p:cxnSp>
            <p:nvCxnSpPr>
              <p:cNvPr id="71" name="Conector reto 70">
                <a:extLst>
                  <a:ext uri="{FF2B5EF4-FFF2-40B4-BE49-F238E27FC236}">
                    <a16:creationId xmlns:a16="http://schemas.microsoft.com/office/drawing/2014/main" id="{F1B791B3-184D-471D-BFB6-8CA6C35B356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940967" y="5323031"/>
                <a:ext cx="0" cy="678905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2" name="CaixaDeTexto 71">
                <a:extLst>
                  <a:ext uri="{FF2B5EF4-FFF2-40B4-BE49-F238E27FC236}">
                    <a16:creationId xmlns:a16="http://schemas.microsoft.com/office/drawing/2014/main" id="{308AECD4-8915-4AAF-8088-4605865912B4}"/>
                  </a:ext>
                </a:extLst>
              </p:cNvPr>
              <p:cNvSpPr txBox="1"/>
              <p:nvPr/>
            </p:nvSpPr>
            <p:spPr>
              <a:xfrm>
                <a:off x="8292236" y="4711577"/>
                <a:ext cx="1600480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t-BR" sz="1100" i="1" dirty="0">
                    <a:solidFill>
                      <a:schemeClr val="bg1"/>
                    </a:solidFill>
                    <a:latin typeface="Comic Sans MS" panose="030F0702030302020204" pitchFamily="66" charset="0"/>
                  </a:rPr>
                  <a:t>Estabelece:</a:t>
                </a:r>
              </a:p>
            </p:txBody>
          </p:sp>
        </p:grpSp>
        <p:sp>
          <p:nvSpPr>
            <p:cNvPr id="83" name="CaixaDeTexto 82">
              <a:extLst>
                <a:ext uri="{FF2B5EF4-FFF2-40B4-BE49-F238E27FC236}">
                  <a16:creationId xmlns:a16="http://schemas.microsoft.com/office/drawing/2014/main" id="{C88E52A7-E9ED-4FC7-8942-0EBCAE8CD568}"/>
                </a:ext>
              </a:extLst>
            </p:cNvPr>
            <p:cNvSpPr txBox="1"/>
            <p:nvPr/>
          </p:nvSpPr>
          <p:spPr>
            <a:xfrm>
              <a:off x="8504456" y="4588566"/>
              <a:ext cx="1429710" cy="369332"/>
            </a:xfrm>
            <a:prstGeom prst="rect">
              <a:avLst/>
            </a:prstGeom>
            <a:no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wrap="square" rtlCol="0">
              <a:spAutoFit/>
            </a:bodyPr>
            <a:lstStyle/>
            <a:p>
              <a:r>
                <a:rPr lang="pt-BR" b="1" dirty="0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anose="030F0702030302020204" pitchFamily="66" charset="0"/>
                </a:rPr>
                <a:t>PNQT</a:t>
              </a:r>
            </a:p>
          </p:txBody>
        </p:sp>
      </p:grpSp>
      <p:sp>
        <p:nvSpPr>
          <p:cNvPr id="109" name="CaixaDeTexto 108">
            <a:extLst>
              <a:ext uri="{FF2B5EF4-FFF2-40B4-BE49-F238E27FC236}">
                <a16:creationId xmlns:a16="http://schemas.microsoft.com/office/drawing/2014/main" id="{C7F8A06C-9612-4013-A76E-51546731AB3A}"/>
              </a:ext>
            </a:extLst>
          </p:cNvPr>
          <p:cNvSpPr txBox="1"/>
          <p:nvPr/>
        </p:nvSpPr>
        <p:spPr>
          <a:xfrm>
            <a:off x="7530515" y="4212515"/>
            <a:ext cx="12526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>
                <a:solidFill>
                  <a:srgbClr val="3F6129"/>
                </a:solidFill>
                <a:latin typeface="Comic Sans MS" panose="030F0702030302020204" pitchFamily="66" charset="0"/>
              </a:rPr>
              <a:t>atualizações</a:t>
            </a:r>
          </a:p>
        </p:txBody>
      </p:sp>
      <p:cxnSp>
        <p:nvCxnSpPr>
          <p:cNvPr id="108" name="Conector de Seta Reta 107">
            <a:extLst>
              <a:ext uri="{FF2B5EF4-FFF2-40B4-BE49-F238E27FC236}">
                <a16:creationId xmlns:a16="http://schemas.microsoft.com/office/drawing/2014/main" id="{B14229B7-E653-478F-8B27-4D4B2EEB958E}"/>
              </a:ext>
            </a:extLst>
          </p:cNvPr>
          <p:cNvCxnSpPr>
            <a:cxnSpLocks/>
          </p:cNvCxnSpPr>
          <p:nvPr/>
        </p:nvCxnSpPr>
        <p:spPr>
          <a:xfrm flipH="1">
            <a:off x="7295759" y="4201403"/>
            <a:ext cx="1608944" cy="1"/>
          </a:xfrm>
          <a:prstGeom prst="straightConnector1">
            <a:avLst/>
          </a:prstGeom>
          <a:ln w="28575">
            <a:solidFill>
              <a:srgbClr val="496F31"/>
            </a:solidFill>
            <a:prstDash val="sysDash"/>
            <a:tailEnd type="triangle"/>
          </a:ln>
          <a:effectLst>
            <a:glow rad="63500">
              <a:srgbClr val="93BF76"/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Conector de Seta Reta 101">
            <a:extLst>
              <a:ext uri="{FF2B5EF4-FFF2-40B4-BE49-F238E27FC236}">
                <a16:creationId xmlns:a16="http://schemas.microsoft.com/office/drawing/2014/main" id="{4D4F0DB8-34B6-4241-BDA0-6BE1EBACBD86}"/>
              </a:ext>
            </a:extLst>
          </p:cNvPr>
          <p:cNvCxnSpPr>
            <a:cxnSpLocks/>
          </p:cNvCxnSpPr>
          <p:nvPr/>
        </p:nvCxnSpPr>
        <p:spPr>
          <a:xfrm>
            <a:off x="7326313" y="3896915"/>
            <a:ext cx="1608945" cy="0"/>
          </a:xfrm>
          <a:prstGeom prst="straightConnector1">
            <a:avLst/>
          </a:prstGeom>
          <a:ln w="28575">
            <a:solidFill>
              <a:srgbClr val="399CA0"/>
            </a:solidFill>
            <a:tailEnd type="triangle"/>
          </a:ln>
          <a:effectLst>
            <a:glow rad="63500">
              <a:srgbClr val="81F7FB"/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7" name="CaixaDeTexto 106">
            <a:extLst>
              <a:ext uri="{FF2B5EF4-FFF2-40B4-BE49-F238E27FC236}">
                <a16:creationId xmlns:a16="http://schemas.microsoft.com/office/drawing/2014/main" id="{CBB1AF37-A417-4F57-9D91-46F9439A91A7}"/>
              </a:ext>
            </a:extLst>
          </p:cNvPr>
          <p:cNvSpPr txBox="1"/>
          <p:nvPr/>
        </p:nvSpPr>
        <p:spPr>
          <a:xfrm>
            <a:off x="7565601" y="3612636"/>
            <a:ext cx="12526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>
                <a:solidFill>
                  <a:srgbClr val="2B8487"/>
                </a:solidFill>
                <a:latin typeface="Comic Sans MS" panose="030F0702030302020204" pitchFamily="66" charset="0"/>
              </a:rPr>
              <a:t>informações</a:t>
            </a:r>
          </a:p>
        </p:txBody>
      </p:sp>
      <p:cxnSp>
        <p:nvCxnSpPr>
          <p:cNvPr id="141" name="Conector de Seta Reta 140">
            <a:extLst>
              <a:ext uri="{FF2B5EF4-FFF2-40B4-BE49-F238E27FC236}">
                <a16:creationId xmlns:a16="http://schemas.microsoft.com/office/drawing/2014/main" id="{BDD934A1-FE41-415D-93E3-292E9094D433}"/>
              </a:ext>
            </a:extLst>
          </p:cNvPr>
          <p:cNvCxnSpPr>
            <a:cxnSpLocks/>
          </p:cNvCxnSpPr>
          <p:nvPr/>
        </p:nvCxnSpPr>
        <p:spPr>
          <a:xfrm flipH="1">
            <a:off x="3497585" y="5531816"/>
            <a:ext cx="1280481" cy="0"/>
          </a:xfrm>
          <a:prstGeom prst="straightConnector1">
            <a:avLst/>
          </a:prstGeom>
          <a:ln w="28575">
            <a:solidFill>
              <a:srgbClr val="510051"/>
            </a:solidFill>
            <a:prstDash val="dash"/>
            <a:headEnd type="oval" w="med" len="med"/>
            <a:tailEnd type="oval" w="med" len="med"/>
          </a:ln>
          <a:effectLst>
            <a:glow rad="63500">
              <a:srgbClr val="B341B3"/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CaixaDeTexto 61">
            <a:extLst>
              <a:ext uri="{FF2B5EF4-FFF2-40B4-BE49-F238E27FC236}">
                <a16:creationId xmlns:a16="http://schemas.microsoft.com/office/drawing/2014/main" id="{5C334749-3421-4B78-919C-674F74CFEA7D}"/>
              </a:ext>
            </a:extLst>
          </p:cNvPr>
          <p:cNvSpPr txBox="1"/>
          <p:nvPr/>
        </p:nvSpPr>
        <p:spPr>
          <a:xfrm>
            <a:off x="1983167" y="4585466"/>
            <a:ext cx="1624958" cy="215444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8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Escolas Nacionais de Turismo</a:t>
            </a:r>
            <a:endParaRPr lang="pt-BR" sz="8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cxnSp>
        <p:nvCxnSpPr>
          <p:cNvPr id="19" name="Conector de Seta Reta 18">
            <a:extLst>
              <a:ext uri="{FF2B5EF4-FFF2-40B4-BE49-F238E27FC236}">
                <a16:creationId xmlns:a16="http://schemas.microsoft.com/office/drawing/2014/main" id="{73E0C6AC-C68F-45A5-BDB0-0D9CF7C02711}"/>
              </a:ext>
            </a:extLst>
          </p:cNvPr>
          <p:cNvCxnSpPr>
            <a:cxnSpLocks/>
          </p:cNvCxnSpPr>
          <p:nvPr/>
        </p:nvCxnSpPr>
        <p:spPr>
          <a:xfrm>
            <a:off x="2689517" y="4295103"/>
            <a:ext cx="0" cy="24053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43222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1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4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7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114" grpId="0"/>
      <p:bldP spid="122" grpId="0"/>
      <p:bldP spid="148" grpId="0"/>
      <p:bldP spid="109" grpId="0"/>
      <p:bldP spid="107" grpId="0"/>
      <p:bldP spid="6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tângulo 10">
            <a:extLst>
              <a:ext uri="{FF2B5EF4-FFF2-40B4-BE49-F238E27FC236}">
                <a16:creationId xmlns:a16="http://schemas.microsoft.com/office/drawing/2014/main" id="{2E3544EA-0835-43B4-B059-6D5BAE7582F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B3D0EB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E196AFEA-6899-47E6-B60C-B37F2B6950D0}"/>
              </a:ext>
            </a:extLst>
          </p:cNvPr>
          <p:cNvSpPr txBox="1"/>
          <p:nvPr/>
        </p:nvSpPr>
        <p:spPr>
          <a:xfrm>
            <a:off x="70818" y="227182"/>
            <a:ext cx="12050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SISTEMA NACIONAL DE QUALIFICAÇÃO DO TURISMO (SNQT)</a:t>
            </a:r>
          </a:p>
        </p:txBody>
      </p:sp>
      <p:grpSp>
        <p:nvGrpSpPr>
          <p:cNvPr id="13" name="Agrupar 12">
            <a:extLst>
              <a:ext uri="{FF2B5EF4-FFF2-40B4-BE49-F238E27FC236}">
                <a16:creationId xmlns:a16="http://schemas.microsoft.com/office/drawing/2014/main" id="{B8E25ABE-F038-4341-93B4-D4BC4EC436F5}"/>
              </a:ext>
            </a:extLst>
          </p:cNvPr>
          <p:cNvGrpSpPr/>
          <p:nvPr/>
        </p:nvGrpSpPr>
        <p:grpSpPr>
          <a:xfrm>
            <a:off x="187035" y="1270441"/>
            <a:ext cx="3610643" cy="5360376"/>
            <a:chOff x="384464" y="1232093"/>
            <a:chExt cx="3720863" cy="4469957"/>
          </a:xfrm>
        </p:grpSpPr>
        <p:sp>
          <p:nvSpPr>
            <p:cNvPr id="3" name="Retângulo 2">
              <a:extLst>
                <a:ext uri="{FF2B5EF4-FFF2-40B4-BE49-F238E27FC236}">
                  <a16:creationId xmlns:a16="http://schemas.microsoft.com/office/drawing/2014/main" id="{0C1C0709-2DB9-4553-87A8-259E15EF32A4}"/>
                </a:ext>
              </a:extLst>
            </p:cNvPr>
            <p:cNvSpPr/>
            <p:nvPr/>
          </p:nvSpPr>
          <p:spPr>
            <a:xfrm>
              <a:off x="384464" y="1232093"/>
              <a:ext cx="3720863" cy="4469957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dirty="0"/>
            </a:p>
          </p:txBody>
        </p:sp>
        <p:sp>
          <p:nvSpPr>
            <p:cNvPr id="39" name="CaixaDeTexto 38">
              <a:extLst>
                <a:ext uri="{FF2B5EF4-FFF2-40B4-BE49-F238E27FC236}">
                  <a16:creationId xmlns:a16="http://schemas.microsoft.com/office/drawing/2014/main" id="{B199CE89-C8DD-49A2-A40D-1ACD0FE10F99}"/>
                </a:ext>
              </a:extLst>
            </p:cNvPr>
            <p:cNvSpPr txBox="1"/>
            <p:nvPr/>
          </p:nvSpPr>
          <p:spPr>
            <a:xfrm>
              <a:off x="461813" y="1409730"/>
              <a:ext cx="27495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t-BR" b="1" dirty="0">
                  <a:solidFill>
                    <a:srgbClr val="9D7A33"/>
                  </a:solidFill>
                  <a:latin typeface="Comic Sans MS" panose="030F0702030302020204" pitchFamily="66" charset="0"/>
                </a:rPr>
                <a:t>LOCAL / REGIONAL</a:t>
              </a:r>
            </a:p>
          </p:txBody>
        </p:sp>
      </p:grpSp>
      <p:grpSp>
        <p:nvGrpSpPr>
          <p:cNvPr id="9" name="Agrupar 8">
            <a:extLst>
              <a:ext uri="{FF2B5EF4-FFF2-40B4-BE49-F238E27FC236}">
                <a16:creationId xmlns:a16="http://schemas.microsoft.com/office/drawing/2014/main" id="{5812E002-FAA7-480E-9D14-89154123E6AC}"/>
              </a:ext>
            </a:extLst>
          </p:cNvPr>
          <p:cNvGrpSpPr/>
          <p:nvPr/>
        </p:nvGrpSpPr>
        <p:grpSpPr>
          <a:xfrm>
            <a:off x="8298799" y="1257301"/>
            <a:ext cx="3707241" cy="5413666"/>
            <a:chOff x="7928889" y="1221672"/>
            <a:chExt cx="4077147" cy="4873961"/>
          </a:xfrm>
        </p:grpSpPr>
        <p:sp>
          <p:nvSpPr>
            <p:cNvPr id="40" name="Retângulo 39">
              <a:extLst>
                <a:ext uri="{FF2B5EF4-FFF2-40B4-BE49-F238E27FC236}">
                  <a16:creationId xmlns:a16="http://schemas.microsoft.com/office/drawing/2014/main" id="{6FD431B2-9B83-4A02-8042-D9570E51529D}"/>
                </a:ext>
              </a:extLst>
            </p:cNvPr>
            <p:cNvSpPr/>
            <p:nvPr/>
          </p:nvSpPr>
          <p:spPr>
            <a:xfrm>
              <a:off x="7928889" y="1221672"/>
              <a:ext cx="4077147" cy="4873961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dirty="0"/>
            </a:p>
          </p:txBody>
        </p:sp>
        <p:sp>
          <p:nvSpPr>
            <p:cNvPr id="41" name="CaixaDeTexto 40">
              <a:extLst>
                <a:ext uri="{FF2B5EF4-FFF2-40B4-BE49-F238E27FC236}">
                  <a16:creationId xmlns:a16="http://schemas.microsoft.com/office/drawing/2014/main" id="{69687ADB-06BC-40A7-9CF0-2E01E03ADC0D}"/>
                </a:ext>
              </a:extLst>
            </p:cNvPr>
            <p:cNvSpPr txBox="1"/>
            <p:nvPr/>
          </p:nvSpPr>
          <p:spPr>
            <a:xfrm>
              <a:off x="8016566" y="1358728"/>
              <a:ext cx="1664660" cy="3503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t-BR" b="1" dirty="0">
                  <a:solidFill>
                    <a:schemeClr val="accent6">
                      <a:lumMod val="50000"/>
                    </a:schemeClr>
                  </a:solidFill>
                  <a:latin typeface="Comic Sans MS" panose="030F0702030302020204" pitchFamily="66" charset="0"/>
                </a:rPr>
                <a:t>NACIONAL</a:t>
              </a:r>
            </a:p>
          </p:txBody>
        </p:sp>
      </p:grpSp>
      <p:grpSp>
        <p:nvGrpSpPr>
          <p:cNvPr id="4" name="Agrupar 3">
            <a:extLst>
              <a:ext uri="{FF2B5EF4-FFF2-40B4-BE49-F238E27FC236}">
                <a16:creationId xmlns:a16="http://schemas.microsoft.com/office/drawing/2014/main" id="{6EE74D92-A7B7-4273-86FC-DEEFF1C18492}"/>
              </a:ext>
            </a:extLst>
          </p:cNvPr>
          <p:cNvGrpSpPr/>
          <p:nvPr/>
        </p:nvGrpSpPr>
        <p:grpSpPr>
          <a:xfrm>
            <a:off x="321857" y="2280289"/>
            <a:ext cx="3503250" cy="1647175"/>
            <a:chOff x="663500" y="2246659"/>
            <a:chExt cx="3503250" cy="1320815"/>
          </a:xfrm>
        </p:grpSpPr>
        <p:grpSp>
          <p:nvGrpSpPr>
            <p:cNvPr id="43" name="Agrupar 42">
              <a:extLst>
                <a:ext uri="{FF2B5EF4-FFF2-40B4-BE49-F238E27FC236}">
                  <a16:creationId xmlns:a16="http://schemas.microsoft.com/office/drawing/2014/main" id="{5DDA5D4C-8783-4DBB-AFBC-2B736F952047}"/>
                </a:ext>
              </a:extLst>
            </p:cNvPr>
            <p:cNvGrpSpPr/>
            <p:nvPr/>
          </p:nvGrpSpPr>
          <p:grpSpPr>
            <a:xfrm>
              <a:off x="663500" y="2246659"/>
              <a:ext cx="3503250" cy="1320815"/>
              <a:chOff x="4158000" y="298070"/>
              <a:chExt cx="2036541" cy="400309"/>
            </a:xfrm>
            <a:solidFill>
              <a:srgbClr val="D6A300"/>
            </a:solidFill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</p:grpSpPr>
          <p:sp>
            <p:nvSpPr>
              <p:cNvPr id="45" name="Retângulo 44">
                <a:extLst>
                  <a:ext uri="{FF2B5EF4-FFF2-40B4-BE49-F238E27FC236}">
                    <a16:creationId xmlns:a16="http://schemas.microsoft.com/office/drawing/2014/main" id="{1CE4210B-067A-4806-8927-0C86731B73CB}"/>
                  </a:ext>
                </a:extLst>
              </p:cNvPr>
              <p:cNvSpPr/>
              <p:nvPr/>
            </p:nvSpPr>
            <p:spPr>
              <a:xfrm>
                <a:off x="4158000" y="298070"/>
                <a:ext cx="1943613" cy="400309"/>
              </a:xfrm>
              <a:prstGeom prst="rect">
                <a:avLst/>
              </a:prstGeom>
              <a:grpFill/>
              <a:ln w="3810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 dirty="0"/>
              </a:p>
            </p:txBody>
          </p:sp>
          <p:sp>
            <p:nvSpPr>
              <p:cNvPr id="46" name="CaixaDeTexto 45">
                <a:extLst>
                  <a:ext uri="{FF2B5EF4-FFF2-40B4-BE49-F238E27FC236}">
                    <a16:creationId xmlns:a16="http://schemas.microsoft.com/office/drawing/2014/main" id="{BC4E0AD1-D8AD-4801-ACD8-6CA7C0B2B6BC}"/>
                  </a:ext>
                </a:extLst>
              </p:cNvPr>
              <p:cNvSpPr txBox="1"/>
              <p:nvPr/>
            </p:nvSpPr>
            <p:spPr>
              <a:xfrm>
                <a:off x="4184413" y="318945"/>
                <a:ext cx="2010128" cy="184557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txBody>
              <a:bodyPr wrap="square" rtlCol="0">
                <a:spAutoFit/>
              </a:bodyPr>
              <a:lstStyle/>
              <a:p>
                <a:r>
                  <a:rPr lang="pt-BR" sz="2000" b="1" dirty="0">
                    <a:solidFill>
                      <a:schemeClr val="bg1">
                        <a:lumMod val="9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mic Sans MS" panose="030F0702030302020204" pitchFamily="66" charset="0"/>
                  </a:rPr>
                  <a:t>Redes Territoriais de Qualificação em Turismo</a:t>
                </a:r>
              </a:p>
            </p:txBody>
          </p:sp>
        </p:grpSp>
        <p:grpSp>
          <p:nvGrpSpPr>
            <p:cNvPr id="49" name="Agrupar 48">
              <a:extLst>
                <a:ext uri="{FF2B5EF4-FFF2-40B4-BE49-F238E27FC236}">
                  <a16:creationId xmlns:a16="http://schemas.microsoft.com/office/drawing/2014/main" id="{212A6E69-6A24-4B03-B17F-95BD799D3EBD}"/>
                </a:ext>
              </a:extLst>
            </p:cNvPr>
            <p:cNvGrpSpPr/>
            <p:nvPr/>
          </p:nvGrpSpPr>
          <p:grpSpPr>
            <a:xfrm>
              <a:off x="2695299" y="2984406"/>
              <a:ext cx="888405" cy="492113"/>
              <a:chOff x="4616781" y="256609"/>
              <a:chExt cx="218151" cy="109366"/>
            </a:xfrm>
          </p:grpSpPr>
          <p:sp>
            <p:nvSpPr>
              <p:cNvPr id="52" name="Retângulo 51">
                <a:extLst>
                  <a:ext uri="{FF2B5EF4-FFF2-40B4-BE49-F238E27FC236}">
                    <a16:creationId xmlns:a16="http://schemas.microsoft.com/office/drawing/2014/main" id="{C0699CE0-C24E-4CF4-A068-E70323822571}"/>
                  </a:ext>
                </a:extLst>
              </p:cNvPr>
              <p:cNvSpPr/>
              <p:nvPr/>
            </p:nvSpPr>
            <p:spPr>
              <a:xfrm>
                <a:off x="4616781" y="256609"/>
                <a:ext cx="218144" cy="109366"/>
              </a:xfrm>
              <a:prstGeom prst="rect">
                <a:avLst/>
              </a:prstGeom>
              <a:solidFill>
                <a:schemeClr val="accent4">
                  <a:lumMod val="50000"/>
                </a:schemeClr>
              </a:solidFill>
              <a:ln w="3810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 dirty="0"/>
              </a:p>
            </p:txBody>
          </p:sp>
          <p:sp>
            <p:nvSpPr>
              <p:cNvPr id="53" name="CaixaDeTexto 52">
                <a:extLst>
                  <a:ext uri="{FF2B5EF4-FFF2-40B4-BE49-F238E27FC236}">
                    <a16:creationId xmlns:a16="http://schemas.microsoft.com/office/drawing/2014/main" id="{77D4C34E-1B5C-4997-A876-EBA9DEDA395C}"/>
                  </a:ext>
                </a:extLst>
              </p:cNvPr>
              <p:cNvSpPr txBox="1"/>
              <p:nvPr/>
            </p:nvSpPr>
            <p:spPr>
              <a:xfrm>
                <a:off x="4648467" y="284464"/>
                <a:ext cx="186465" cy="706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t-BR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mic Sans MS" panose="030F0702030302020204" pitchFamily="66" charset="0"/>
                  </a:rPr>
                  <a:t>IES</a:t>
                </a:r>
                <a:r>
                  <a:rPr lang="pt-BR" b="1" dirty="0">
                    <a:solidFill>
                      <a:srgbClr val="DA3522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mic Sans MS" panose="030F0702030302020204" pitchFamily="66" charset="0"/>
                  </a:rPr>
                  <a:t> </a:t>
                </a:r>
              </a:p>
            </p:txBody>
          </p:sp>
        </p:grpSp>
      </p:grpSp>
      <p:grpSp>
        <p:nvGrpSpPr>
          <p:cNvPr id="57" name="Agrupar 56">
            <a:extLst>
              <a:ext uri="{FF2B5EF4-FFF2-40B4-BE49-F238E27FC236}">
                <a16:creationId xmlns:a16="http://schemas.microsoft.com/office/drawing/2014/main" id="{04EEFBAC-0EEC-4C9B-80F9-2CA2344B354A}"/>
              </a:ext>
            </a:extLst>
          </p:cNvPr>
          <p:cNvGrpSpPr/>
          <p:nvPr/>
        </p:nvGrpSpPr>
        <p:grpSpPr>
          <a:xfrm>
            <a:off x="4995821" y="2136176"/>
            <a:ext cx="2200355" cy="677703"/>
            <a:chOff x="3757806" y="662639"/>
            <a:chExt cx="1792679" cy="322611"/>
          </a:xfrm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</p:grpSpPr>
        <p:sp>
          <p:nvSpPr>
            <p:cNvPr id="58" name="Retângulo 57">
              <a:extLst>
                <a:ext uri="{FF2B5EF4-FFF2-40B4-BE49-F238E27FC236}">
                  <a16:creationId xmlns:a16="http://schemas.microsoft.com/office/drawing/2014/main" id="{F8591D8B-F9B5-47F7-B1BE-067490CCDB77}"/>
                </a:ext>
              </a:extLst>
            </p:cNvPr>
            <p:cNvSpPr/>
            <p:nvPr/>
          </p:nvSpPr>
          <p:spPr>
            <a:xfrm>
              <a:off x="4036180" y="662639"/>
              <a:ext cx="1272094" cy="301693"/>
            </a:xfrm>
            <a:prstGeom prst="rect">
              <a:avLst/>
            </a:prstGeom>
            <a:solidFill>
              <a:srgbClr val="330099"/>
            </a:solidFill>
            <a:ln w="19050"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sz="1600" dirty="0"/>
            </a:p>
          </p:txBody>
        </p:sp>
        <p:sp>
          <p:nvSpPr>
            <p:cNvPr id="59" name="CaixaDeTexto 58">
              <a:extLst>
                <a:ext uri="{FF2B5EF4-FFF2-40B4-BE49-F238E27FC236}">
                  <a16:creationId xmlns:a16="http://schemas.microsoft.com/office/drawing/2014/main" id="{4B78F953-AB84-4A01-91C0-9E5D2D4E21A5}"/>
                </a:ext>
              </a:extLst>
            </p:cNvPr>
            <p:cNvSpPr txBox="1"/>
            <p:nvPr/>
          </p:nvSpPr>
          <p:spPr>
            <a:xfrm>
              <a:off x="3757806" y="685470"/>
              <a:ext cx="1792679" cy="299780"/>
            </a:xfrm>
            <a:prstGeom prst="rect">
              <a:avLst/>
            </a:prstGeom>
            <a:noFill/>
            <a:ln w="19050"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txBody>
            <a:bodyPr wrap="square" rtlCol="0">
              <a:spAutoFit/>
            </a:bodyPr>
            <a:lstStyle/>
            <a:p>
              <a:pPr algn="ctr"/>
              <a:r>
                <a:rPr lang="pt-BR" sz="1400" b="1" dirty="0">
                  <a:solidFill>
                    <a:srgbClr val="FEFEF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anose="030F0702030302020204" pitchFamily="66" charset="0"/>
                </a:rPr>
                <a:t>Emendas Parlamentares</a:t>
              </a:r>
            </a:p>
          </p:txBody>
        </p:sp>
      </p:grpSp>
      <p:cxnSp>
        <p:nvCxnSpPr>
          <p:cNvPr id="60" name="Conector de Seta Reta 59">
            <a:extLst>
              <a:ext uri="{FF2B5EF4-FFF2-40B4-BE49-F238E27FC236}">
                <a16:creationId xmlns:a16="http://schemas.microsoft.com/office/drawing/2014/main" id="{29BA5A18-3AE7-49FE-BD32-838C11ABB823}"/>
              </a:ext>
            </a:extLst>
          </p:cNvPr>
          <p:cNvCxnSpPr>
            <a:cxnSpLocks/>
          </p:cNvCxnSpPr>
          <p:nvPr/>
        </p:nvCxnSpPr>
        <p:spPr>
          <a:xfrm flipV="1">
            <a:off x="3631399" y="2475914"/>
            <a:ext cx="1595228" cy="8678"/>
          </a:xfrm>
          <a:prstGeom prst="straightConnector1">
            <a:avLst/>
          </a:prstGeom>
          <a:ln w="28575">
            <a:solidFill>
              <a:srgbClr val="D3A207"/>
            </a:solidFill>
            <a:tailEnd type="triangle"/>
          </a:ln>
          <a:effectLst>
            <a:glow rad="63500">
              <a:srgbClr val="FFFC46"/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CaixaDeTexto 60">
            <a:extLst>
              <a:ext uri="{FF2B5EF4-FFF2-40B4-BE49-F238E27FC236}">
                <a16:creationId xmlns:a16="http://schemas.microsoft.com/office/drawing/2014/main" id="{89BE869A-8FDF-4471-A973-0510A5648370}"/>
              </a:ext>
            </a:extLst>
          </p:cNvPr>
          <p:cNvSpPr txBox="1"/>
          <p:nvPr/>
        </p:nvSpPr>
        <p:spPr>
          <a:xfrm>
            <a:off x="3994113" y="2191884"/>
            <a:ext cx="12526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>
                <a:solidFill>
                  <a:srgbClr val="7F6107"/>
                </a:solidFill>
                <a:latin typeface="Comic Sans MS" panose="030F0702030302020204" pitchFamily="66" charset="0"/>
              </a:rPr>
              <a:t>demandas</a:t>
            </a:r>
          </a:p>
        </p:txBody>
      </p:sp>
      <p:cxnSp>
        <p:nvCxnSpPr>
          <p:cNvPr id="62" name="Conector de Seta Reta 61">
            <a:extLst>
              <a:ext uri="{FF2B5EF4-FFF2-40B4-BE49-F238E27FC236}">
                <a16:creationId xmlns:a16="http://schemas.microsoft.com/office/drawing/2014/main" id="{4A9DD5C6-9E8D-4AA2-A64F-8943953534B7}"/>
              </a:ext>
            </a:extLst>
          </p:cNvPr>
          <p:cNvCxnSpPr>
            <a:cxnSpLocks/>
          </p:cNvCxnSpPr>
          <p:nvPr/>
        </p:nvCxnSpPr>
        <p:spPr>
          <a:xfrm>
            <a:off x="6939111" y="2444229"/>
            <a:ext cx="1670427" cy="0"/>
          </a:xfrm>
          <a:prstGeom prst="straightConnector1">
            <a:avLst/>
          </a:prstGeom>
          <a:ln w="28575">
            <a:solidFill>
              <a:srgbClr val="330099"/>
            </a:solidFill>
            <a:tailEnd type="triangle"/>
          </a:ln>
          <a:effectLst>
            <a:glow rad="101600">
              <a:srgbClr val="A679FF"/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CaixaDeTexto 63">
            <a:extLst>
              <a:ext uri="{FF2B5EF4-FFF2-40B4-BE49-F238E27FC236}">
                <a16:creationId xmlns:a16="http://schemas.microsoft.com/office/drawing/2014/main" id="{951C19C0-7FBC-480A-A54A-E45CA89FD667}"/>
              </a:ext>
            </a:extLst>
          </p:cNvPr>
          <p:cNvSpPr txBox="1"/>
          <p:nvPr/>
        </p:nvSpPr>
        <p:spPr>
          <a:xfrm>
            <a:off x="7175282" y="2148276"/>
            <a:ext cx="12526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>
                <a:solidFill>
                  <a:srgbClr val="330099"/>
                </a:solidFill>
                <a:latin typeface="Comic Sans MS" panose="030F0702030302020204" pitchFamily="66" charset="0"/>
              </a:rPr>
              <a:t>demandas</a:t>
            </a:r>
          </a:p>
        </p:txBody>
      </p:sp>
      <p:grpSp>
        <p:nvGrpSpPr>
          <p:cNvPr id="74" name="Agrupar 73">
            <a:extLst>
              <a:ext uri="{FF2B5EF4-FFF2-40B4-BE49-F238E27FC236}">
                <a16:creationId xmlns:a16="http://schemas.microsoft.com/office/drawing/2014/main" id="{9D6641BB-BDD3-451F-A615-C657F7591D1A}"/>
              </a:ext>
            </a:extLst>
          </p:cNvPr>
          <p:cNvGrpSpPr/>
          <p:nvPr/>
        </p:nvGrpSpPr>
        <p:grpSpPr>
          <a:xfrm>
            <a:off x="5273964" y="3408990"/>
            <a:ext cx="1367503" cy="1377732"/>
            <a:chOff x="3850750" y="232826"/>
            <a:chExt cx="1018668" cy="528677"/>
          </a:xfrm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</p:grpSpPr>
        <p:sp>
          <p:nvSpPr>
            <p:cNvPr id="76" name="Retângulo 75">
              <a:extLst>
                <a:ext uri="{FF2B5EF4-FFF2-40B4-BE49-F238E27FC236}">
                  <a16:creationId xmlns:a16="http://schemas.microsoft.com/office/drawing/2014/main" id="{2C7D39A9-FB37-47A3-912F-C7C5AE544D6A}"/>
                </a:ext>
              </a:extLst>
            </p:cNvPr>
            <p:cNvSpPr/>
            <p:nvPr/>
          </p:nvSpPr>
          <p:spPr>
            <a:xfrm>
              <a:off x="3887342" y="232826"/>
              <a:ext cx="952740" cy="528677"/>
            </a:xfrm>
            <a:prstGeom prst="rect">
              <a:avLst/>
            </a:prstGeom>
            <a:solidFill>
              <a:srgbClr val="0070C0"/>
            </a:solidFill>
            <a:ln w="19050"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dirty="0"/>
            </a:p>
          </p:txBody>
        </p:sp>
        <p:sp>
          <p:nvSpPr>
            <p:cNvPr id="77" name="CaixaDeTexto 76">
              <a:extLst>
                <a:ext uri="{FF2B5EF4-FFF2-40B4-BE49-F238E27FC236}">
                  <a16:creationId xmlns:a16="http://schemas.microsoft.com/office/drawing/2014/main" id="{0E1CB9C9-03DA-42D1-9C4F-E7638A8450AD}"/>
                </a:ext>
              </a:extLst>
            </p:cNvPr>
            <p:cNvSpPr txBox="1"/>
            <p:nvPr/>
          </p:nvSpPr>
          <p:spPr>
            <a:xfrm>
              <a:off x="3850750" y="277750"/>
              <a:ext cx="1018668" cy="448792"/>
            </a:xfrm>
            <a:prstGeom prst="rect">
              <a:avLst/>
            </a:prstGeom>
            <a:noFill/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txBody>
            <a:bodyPr wrap="square" rtlCol="0">
              <a:spAutoFit/>
            </a:bodyPr>
            <a:lstStyle/>
            <a:p>
              <a:pPr algn="ctr"/>
              <a:r>
                <a:rPr lang="pt-BR" sz="1400" b="1" dirty="0">
                  <a:solidFill>
                    <a:srgbClr val="FFB738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anose="030F0702030302020204" pitchFamily="66" charset="0"/>
                </a:rPr>
                <a:t>Editais, Chamamentos Públicos e Outras Formas </a:t>
              </a:r>
            </a:p>
          </p:txBody>
        </p:sp>
      </p:grpSp>
      <p:cxnSp>
        <p:nvCxnSpPr>
          <p:cNvPr id="78" name="Conector de Seta Reta 77">
            <a:extLst>
              <a:ext uri="{FF2B5EF4-FFF2-40B4-BE49-F238E27FC236}">
                <a16:creationId xmlns:a16="http://schemas.microsoft.com/office/drawing/2014/main" id="{CA7B9FC5-9D4D-4C44-A628-9CC445EA8A22}"/>
              </a:ext>
            </a:extLst>
          </p:cNvPr>
          <p:cNvCxnSpPr>
            <a:cxnSpLocks/>
          </p:cNvCxnSpPr>
          <p:nvPr/>
        </p:nvCxnSpPr>
        <p:spPr>
          <a:xfrm flipH="1">
            <a:off x="6632538" y="2896048"/>
            <a:ext cx="1962660" cy="681478"/>
          </a:xfrm>
          <a:prstGeom prst="straightConnector1">
            <a:avLst/>
          </a:prstGeom>
          <a:ln w="28575">
            <a:solidFill>
              <a:srgbClr val="709E4F"/>
            </a:solidFill>
            <a:tailEnd type="triangle"/>
          </a:ln>
          <a:effectLst>
            <a:glow rad="63500">
              <a:srgbClr val="CBFFA1"/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CaixaDeTexto 78">
            <a:extLst>
              <a:ext uri="{FF2B5EF4-FFF2-40B4-BE49-F238E27FC236}">
                <a16:creationId xmlns:a16="http://schemas.microsoft.com/office/drawing/2014/main" id="{F490A7BC-5FD7-4614-988E-63F9FE0BDB2E}"/>
              </a:ext>
            </a:extLst>
          </p:cNvPr>
          <p:cNvSpPr txBox="1"/>
          <p:nvPr/>
        </p:nvSpPr>
        <p:spPr>
          <a:xfrm rot="20462803">
            <a:off x="6910904" y="2976745"/>
            <a:ext cx="12071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>
                <a:solidFill>
                  <a:srgbClr val="5A8040"/>
                </a:solidFill>
                <a:latin typeface="Comic Sans MS" panose="030F0702030302020204" pitchFamily="66" charset="0"/>
              </a:rPr>
              <a:t>recursos ($)</a:t>
            </a:r>
          </a:p>
        </p:txBody>
      </p:sp>
      <p:cxnSp>
        <p:nvCxnSpPr>
          <p:cNvPr id="81" name="Conector de Seta Reta 80">
            <a:extLst>
              <a:ext uri="{FF2B5EF4-FFF2-40B4-BE49-F238E27FC236}">
                <a16:creationId xmlns:a16="http://schemas.microsoft.com/office/drawing/2014/main" id="{97FE53EB-1334-4CCF-9092-922310684DA7}"/>
              </a:ext>
            </a:extLst>
          </p:cNvPr>
          <p:cNvCxnSpPr>
            <a:cxnSpLocks/>
          </p:cNvCxnSpPr>
          <p:nvPr/>
        </p:nvCxnSpPr>
        <p:spPr>
          <a:xfrm flipH="1" flipV="1">
            <a:off x="3368771" y="3597369"/>
            <a:ext cx="1934027" cy="773"/>
          </a:xfrm>
          <a:prstGeom prst="straightConnector1">
            <a:avLst/>
          </a:prstGeom>
          <a:ln w="76200">
            <a:solidFill>
              <a:srgbClr val="0070C0"/>
            </a:solidFill>
            <a:tailEnd type="triangle"/>
          </a:ln>
          <a:effectLst>
            <a:glow rad="63500">
              <a:srgbClr val="FFB738"/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CaixaDeTexto 81">
            <a:extLst>
              <a:ext uri="{FF2B5EF4-FFF2-40B4-BE49-F238E27FC236}">
                <a16:creationId xmlns:a16="http://schemas.microsoft.com/office/drawing/2014/main" id="{52A00EB5-5334-4B1F-A5AC-BAA787FE2B15}"/>
              </a:ext>
            </a:extLst>
          </p:cNvPr>
          <p:cNvSpPr txBox="1"/>
          <p:nvPr/>
        </p:nvSpPr>
        <p:spPr>
          <a:xfrm>
            <a:off x="3817785" y="3196775"/>
            <a:ext cx="14333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>
                <a:solidFill>
                  <a:srgbClr val="0070C0"/>
                </a:solidFill>
                <a:latin typeface="Comic Sans MS" panose="030F0702030302020204" pitchFamily="66" charset="0"/>
              </a:rPr>
              <a:t>recursos ($)</a:t>
            </a:r>
          </a:p>
        </p:txBody>
      </p:sp>
      <p:grpSp>
        <p:nvGrpSpPr>
          <p:cNvPr id="87" name="Agrupar 86">
            <a:extLst>
              <a:ext uri="{FF2B5EF4-FFF2-40B4-BE49-F238E27FC236}">
                <a16:creationId xmlns:a16="http://schemas.microsoft.com/office/drawing/2014/main" id="{ACC70133-5698-4557-BBC0-029FF72F7767}"/>
              </a:ext>
            </a:extLst>
          </p:cNvPr>
          <p:cNvGrpSpPr/>
          <p:nvPr/>
        </p:nvGrpSpPr>
        <p:grpSpPr>
          <a:xfrm>
            <a:off x="1452065" y="5304033"/>
            <a:ext cx="2918979" cy="1055202"/>
            <a:chOff x="4158002" y="352503"/>
            <a:chExt cx="1081149" cy="243071"/>
          </a:xfrm>
          <a:solidFill>
            <a:srgbClr val="D6A300"/>
          </a:soli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97" name="Retângulo 96">
              <a:extLst>
                <a:ext uri="{FF2B5EF4-FFF2-40B4-BE49-F238E27FC236}">
                  <a16:creationId xmlns:a16="http://schemas.microsoft.com/office/drawing/2014/main" id="{F50037A8-6324-4905-B631-CC30D27C822A}"/>
                </a:ext>
              </a:extLst>
            </p:cNvPr>
            <p:cNvSpPr/>
            <p:nvPr/>
          </p:nvSpPr>
          <p:spPr>
            <a:xfrm>
              <a:off x="4158002" y="352503"/>
              <a:ext cx="798076" cy="243071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 w="38100"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dirty="0"/>
            </a:p>
          </p:txBody>
        </p:sp>
        <p:sp>
          <p:nvSpPr>
            <p:cNvPr id="98" name="CaixaDeTexto 97">
              <a:extLst>
                <a:ext uri="{FF2B5EF4-FFF2-40B4-BE49-F238E27FC236}">
                  <a16:creationId xmlns:a16="http://schemas.microsoft.com/office/drawing/2014/main" id="{F98F733D-6F5B-4FA0-9C0B-C69BC46DB55C}"/>
                </a:ext>
              </a:extLst>
            </p:cNvPr>
            <p:cNvSpPr txBox="1"/>
            <p:nvPr/>
          </p:nvSpPr>
          <p:spPr>
            <a:xfrm>
              <a:off x="4172333" y="379463"/>
              <a:ext cx="1066818" cy="198514"/>
            </a:xfrm>
            <a:prstGeom prst="rect">
              <a:avLst/>
            </a:prstGeom>
            <a:no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square" rtlCol="0">
              <a:spAutoFit/>
            </a:bodyPr>
            <a:lstStyle/>
            <a:p>
              <a:r>
                <a:rPr lang="pt-BR" sz="1600" b="1" dirty="0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anose="030F0702030302020204" pitchFamily="66" charset="0"/>
                </a:rPr>
                <a:t>Secretarias e/ou </a:t>
              </a:r>
            </a:p>
            <a:p>
              <a:r>
                <a:rPr lang="pt-BR" sz="1600" b="1" dirty="0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anose="030F0702030302020204" pitchFamily="66" charset="0"/>
                </a:rPr>
                <a:t>Órgãos de Turismo</a:t>
              </a:r>
            </a:p>
            <a:p>
              <a:endParaRPr lang="pt-BR" sz="6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endParaRPr>
            </a:p>
            <a:p>
              <a:r>
                <a:rPr lang="pt-BR" sz="1200" dirty="0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anose="030F0702030302020204" pitchFamily="66" charset="0"/>
                </a:rPr>
                <a:t>(Municipais/Estaduais)</a:t>
              </a:r>
              <a:endParaRPr lang="pt-BR" sz="16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endParaRPr>
            </a:p>
          </p:txBody>
        </p:sp>
      </p:grpSp>
      <p:cxnSp>
        <p:nvCxnSpPr>
          <p:cNvPr id="99" name="Conector de Seta Reta 98">
            <a:extLst>
              <a:ext uri="{FF2B5EF4-FFF2-40B4-BE49-F238E27FC236}">
                <a16:creationId xmlns:a16="http://schemas.microsoft.com/office/drawing/2014/main" id="{582D03D0-11DF-46CC-A8D4-C30B4DC04B77}"/>
              </a:ext>
            </a:extLst>
          </p:cNvPr>
          <p:cNvCxnSpPr>
            <a:cxnSpLocks/>
          </p:cNvCxnSpPr>
          <p:nvPr/>
        </p:nvCxnSpPr>
        <p:spPr>
          <a:xfrm>
            <a:off x="2506840" y="3927464"/>
            <a:ext cx="0" cy="1400792"/>
          </a:xfrm>
          <a:prstGeom prst="straightConnector1">
            <a:avLst/>
          </a:prstGeom>
          <a:ln w="28575">
            <a:solidFill>
              <a:srgbClr val="D3A207"/>
            </a:solidFill>
            <a:tailEnd type="triangle"/>
          </a:ln>
          <a:effectLst>
            <a:glow rad="63500">
              <a:srgbClr val="FFFC46"/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CaixaDeTexto 99">
            <a:extLst>
              <a:ext uri="{FF2B5EF4-FFF2-40B4-BE49-F238E27FC236}">
                <a16:creationId xmlns:a16="http://schemas.microsoft.com/office/drawing/2014/main" id="{AF01C62F-FC1E-458E-B301-4C9D174DD7F7}"/>
              </a:ext>
            </a:extLst>
          </p:cNvPr>
          <p:cNvSpPr txBox="1"/>
          <p:nvPr/>
        </p:nvSpPr>
        <p:spPr>
          <a:xfrm rot="16200000">
            <a:off x="1857874" y="4407353"/>
            <a:ext cx="10552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>
                <a:solidFill>
                  <a:srgbClr val="7F6107"/>
                </a:solidFill>
                <a:latin typeface="Comic Sans MS" panose="030F0702030302020204" pitchFamily="66" charset="0"/>
              </a:rPr>
              <a:t>demandas</a:t>
            </a:r>
          </a:p>
        </p:txBody>
      </p:sp>
      <p:cxnSp>
        <p:nvCxnSpPr>
          <p:cNvPr id="101" name="Conector de Seta Reta 100">
            <a:extLst>
              <a:ext uri="{FF2B5EF4-FFF2-40B4-BE49-F238E27FC236}">
                <a16:creationId xmlns:a16="http://schemas.microsoft.com/office/drawing/2014/main" id="{AE5D1DDC-AD53-4DDB-9239-F48AF8717563}"/>
              </a:ext>
            </a:extLst>
          </p:cNvPr>
          <p:cNvCxnSpPr>
            <a:cxnSpLocks/>
          </p:cNvCxnSpPr>
          <p:nvPr/>
        </p:nvCxnSpPr>
        <p:spPr>
          <a:xfrm flipV="1">
            <a:off x="3080239" y="3908701"/>
            <a:ext cx="2055" cy="1395332"/>
          </a:xfrm>
          <a:prstGeom prst="straightConnector1">
            <a:avLst/>
          </a:prstGeom>
          <a:ln w="28575">
            <a:solidFill>
              <a:srgbClr val="6B6B6B"/>
            </a:solidFill>
            <a:tailEnd type="triangle"/>
          </a:ln>
          <a:effectLst>
            <a:glow rad="63500">
              <a:srgbClr val="C8C8C8"/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CaixaDeTexto 102">
            <a:extLst>
              <a:ext uri="{FF2B5EF4-FFF2-40B4-BE49-F238E27FC236}">
                <a16:creationId xmlns:a16="http://schemas.microsoft.com/office/drawing/2014/main" id="{3EA300EB-F26C-4996-8FFF-D775485C43BB}"/>
              </a:ext>
            </a:extLst>
          </p:cNvPr>
          <p:cNvSpPr txBox="1"/>
          <p:nvPr/>
        </p:nvSpPr>
        <p:spPr>
          <a:xfrm rot="16200000">
            <a:off x="2338159" y="4373782"/>
            <a:ext cx="12071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>
                <a:solidFill>
                  <a:srgbClr val="6B6B6B"/>
                </a:solidFill>
                <a:latin typeface="Comic Sans MS" panose="030F0702030302020204" pitchFamily="66" charset="0"/>
              </a:rPr>
              <a:t>recursos ($)</a:t>
            </a:r>
          </a:p>
        </p:txBody>
      </p:sp>
      <p:grpSp>
        <p:nvGrpSpPr>
          <p:cNvPr id="105" name="Agrupar 104">
            <a:extLst>
              <a:ext uri="{FF2B5EF4-FFF2-40B4-BE49-F238E27FC236}">
                <a16:creationId xmlns:a16="http://schemas.microsoft.com/office/drawing/2014/main" id="{01C7F9FB-1785-40DF-AB63-A02FD55A08ED}"/>
              </a:ext>
            </a:extLst>
          </p:cNvPr>
          <p:cNvGrpSpPr/>
          <p:nvPr/>
        </p:nvGrpSpPr>
        <p:grpSpPr>
          <a:xfrm>
            <a:off x="8633173" y="3060134"/>
            <a:ext cx="1405781" cy="588072"/>
            <a:chOff x="4148244" y="395077"/>
            <a:chExt cx="1427901" cy="247411"/>
          </a:xfrm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110" name="Retângulo 109">
              <a:extLst>
                <a:ext uri="{FF2B5EF4-FFF2-40B4-BE49-F238E27FC236}">
                  <a16:creationId xmlns:a16="http://schemas.microsoft.com/office/drawing/2014/main" id="{0C8607F3-A98A-4460-8F3B-DFD3436E0F67}"/>
                </a:ext>
              </a:extLst>
            </p:cNvPr>
            <p:cNvSpPr/>
            <p:nvPr/>
          </p:nvSpPr>
          <p:spPr>
            <a:xfrm>
              <a:off x="4148244" y="395077"/>
              <a:ext cx="1027576" cy="247411"/>
            </a:xfrm>
            <a:prstGeom prst="rect">
              <a:avLst/>
            </a:prstGeom>
            <a:solidFill>
              <a:srgbClr val="043D48"/>
            </a:solidFill>
            <a:ln w="38100"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dirty="0"/>
            </a:p>
          </p:txBody>
        </p:sp>
        <p:sp>
          <p:nvSpPr>
            <p:cNvPr id="111" name="CaixaDeTexto 110">
              <a:extLst>
                <a:ext uri="{FF2B5EF4-FFF2-40B4-BE49-F238E27FC236}">
                  <a16:creationId xmlns:a16="http://schemas.microsoft.com/office/drawing/2014/main" id="{1188417C-614D-419F-BDD7-BD8FAE71602E}"/>
                </a:ext>
              </a:extLst>
            </p:cNvPr>
            <p:cNvSpPr txBox="1"/>
            <p:nvPr/>
          </p:nvSpPr>
          <p:spPr>
            <a:xfrm>
              <a:off x="4183636" y="426493"/>
              <a:ext cx="1392509" cy="177155"/>
            </a:xfrm>
            <a:prstGeom prst="rect">
              <a:avLst/>
            </a:prstGeom>
            <a:no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square" rtlCol="0">
              <a:spAutoFit/>
            </a:bodyPr>
            <a:lstStyle/>
            <a:p>
              <a:r>
                <a:rPr lang="pt-BR" sz="2400" b="1" dirty="0">
                  <a:solidFill>
                    <a:srgbClr val="71FFB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anose="030F0702030302020204" pitchFamily="66" charset="0"/>
                </a:rPr>
                <a:t>MEC</a:t>
              </a:r>
            </a:p>
          </p:txBody>
        </p:sp>
      </p:grpSp>
      <p:cxnSp>
        <p:nvCxnSpPr>
          <p:cNvPr id="112" name="Conector de Seta Reta 111">
            <a:extLst>
              <a:ext uri="{FF2B5EF4-FFF2-40B4-BE49-F238E27FC236}">
                <a16:creationId xmlns:a16="http://schemas.microsoft.com/office/drawing/2014/main" id="{65F42DEF-93C3-49BC-85AD-1C7ED60769AB}"/>
              </a:ext>
            </a:extLst>
          </p:cNvPr>
          <p:cNvCxnSpPr>
            <a:cxnSpLocks/>
          </p:cNvCxnSpPr>
          <p:nvPr/>
        </p:nvCxnSpPr>
        <p:spPr>
          <a:xfrm flipH="1">
            <a:off x="6674079" y="3488556"/>
            <a:ext cx="1921120" cy="374703"/>
          </a:xfrm>
          <a:prstGeom prst="straightConnector1">
            <a:avLst/>
          </a:prstGeom>
          <a:ln w="28575">
            <a:solidFill>
              <a:srgbClr val="053942"/>
            </a:solidFill>
            <a:tailEnd type="triangle"/>
          </a:ln>
          <a:effectLst>
            <a:glow rad="63500">
              <a:srgbClr val="71FFB1"/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5" name="CaixaDeTexto 114">
            <a:extLst>
              <a:ext uri="{FF2B5EF4-FFF2-40B4-BE49-F238E27FC236}">
                <a16:creationId xmlns:a16="http://schemas.microsoft.com/office/drawing/2014/main" id="{CC0AACAE-2D6E-4D4B-8B3A-E8BC74A5B817}"/>
              </a:ext>
            </a:extLst>
          </p:cNvPr>
          <p:cNvSpPr txBox="1"/>
          <p:nvPr/>
        </p:nvSpPr>
        <p:spPr>
          <a:xfrm rot="20861938">
            <a:off x="7183442" y="3378244"/>
            <a:ext cx="12071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>
                <a:solidFill>
                  <a:srgbClr val="063A45"/>
                </a:solidFill>
                <a:latin typeface="Comic Sans MS" panose="030F0702030302020204" pitchFamily="66" charset="0"/>
              </a:rPr>
              <a:t>recursos ($)</a:t>
            </a:r>
          </a:p>
        </p:txBody>
      </p:sp>
      <p:grpSp>
        <p:nvGrpSpPr>
          <p:cNvPr id="116" name="Agrupar 115">
            <a:extLst>
              <a:ext uri="{FF2B5EF4-FFF2-40B4-BE49-F238E27FC236}">
                <a16:creationId xmlns:a16="http://schemas.microsoft.com/office/drawing/2014/main" id="{5DEEC10F-8290-4BDC-9453-16F74145D663}"/>
              </a:ext>
            </a:extLst>
          </p:cNvPr>
          <p:cNvGrpSpPr/>
          <p:nvPr/>
        </p:nvGrpSpPr>
        <p:grpSpPr>
          <a:xfrm>
            <a:off x="8633173" y="3731177"/>
            <a:ext cx="1405781" cy="740967"/>
            <a:chOff x="4148244" y="395077"/>
            <a:chExt cx="1427901" cy="311736"/>
          </a:xfrm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117" name="Retângulo 116">
              <a:extLst>
                <a:ext uri="{FF2B5EF4-FFF2-40B4-BE49-F238E27FC236}">
                  <a16:creationId xmlns:a16="http://schemas.microsoft.com/office/drawing/2014/main" id="{8DE5D1FD-4F62-4F08-9E1E-CDE433110DEB}"/>
                </a:ext>
              </a:extLst>
            </p:cNvPr>
            <p:cNvSpPr/>
            <p:nvPr/>
          </p:nvSpPr>
          <p:spPr>
            <a:xfrm>
              <a:off x="4148244" y="395077"/>
              <a:ext cx="1364573" cy="311736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 w="38100"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dirty="0"/>
            </a:p>
          </p:txBody>
        </p:sp>
        <p:sp>
          <p:nvSpPr>
            <p:cNvPr id="118" name="CaixaDeTexto 117">
              <a:extLst>
                <a:ext uri="{FF2B5EF4-FFF2-40B4-BE49-F238E27FC236}">
                  <a16:creationId xmlns:a16="http://schemas.microsoft.com/office/drawing/2014/main" id="{6366EC46-A7CF-4238-A0F9-8854FC4C34F1}"/>
                </a:ext>
              </a:extLst>
            </p:cNvPr>
            <p:cNvSpPr txBox="1"/>
            <p:nvPr/>
          </p:nvSpPr>
          <p:spPr>
            <a:xfrm>
              <a:off x="4183636" y="426493"/>
              <a:ext cx="1392509" cy="246024"/>
            </a:xfrm>
            <a:prstGeom prst="rect">
              <a:avLst/>
            </a:prstGeom>
            <a:no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square" rtlCol="0">
              <a:spAutoFit/>
            </a:bodyPr>
            <a:lstStyle/>
            <a:p>
              <a:r>
                <a:rPr lang="pt-BR" sz="1600" b="1" dirty="0">
                  <a:solidFill>
                    <a:schemeClr val="accent2">
                      <a:lumMod val="20000"/>
                      <a:lumOff val="8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anose="030F0702030302020204" pitchFamily="66" charset="0"/>
                </a:rPr>
                <a:t>Outros Ministérios</a:t>
              </a:r>
            </a:p>
          </p:txBody>
        </p:sp>
      </p:grpSp>
      <p:cxnSp>
        <p:nvCxnSpPr>
          <p:cNvPr id="119" name="Conector de Seta Reta 118">
            <a:extLst>
              <a:ext uri="{FF2B5EF4-FFF2-40B4-BE49-F238E27FC236}">
                <a16:creationId xmlns:a16="http://schemas.microsoft.com/office/drawing/2014/main" id="{F365A575-2554-47A7-8240-576B262199E0}"/>
              </a:ext>
            </a:extLst>
          </p:cNvPr>
          <p:cNvCxnSpPr>
            <a:cxnSpLocks/>
          </p:cNvCxnSpPr>
          <p:nvPr/>
        </p:nvCxnSpPr>
        <p:spPr>
          <a:xfrm flipH="1" flipV="1">
            <a:off x="6661254" y="4106935"/>
            <a:ext cx="1936193" cy="25456"/>
          </a:xfrm>
          <a:prstGeom prst="straightConnector1">
            <a:avLst/>
          </a:prstGeom>
          <a:ln w="28575">
            <a:solidFill>
              <a:srgbClr val="6E3108"/>
            </a:solidFill>
            <a:tailEnd type="triangle"/>
          </a:ln>
          <a:effectLst>
            <a:glow rad="63500">
              <a:srgbClr val="D98952"/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0" name="CaixaDeTexto 119">
            <a:extLst>
              <a:ext uri="{FF2B5EF4-FFF2-40B4-BE49-F238E27FC236}">
                <a16:creationId xmlns:a16="http://schemas.microsoft.com/office/drawing/2014/main" id="{A5BC4080-9B12-4954-90A5-29C038AD08D2}"/>
              </a:ext>
            </a:extLst>
          </p:cNvPr>
          <p:cNvSpPr txBox="1"/>
          <p:nvPr/>
        </p:nvSpPr>
        <p:spPr>
          <a:xfrm>
            <a:off x="7189613" y="3846598"/>
            <a:ext cx="12071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>
                <a:solidFill>
                  <a:srgbClr val="7C3B11"/>
                </a:solidFill>
                <a:latin typeface="Comic Sans MS" panose="030F0702030302020204" pitchFamily="66" charset="0"/>
              </a:rPr>
              <a:t>recursos ($)</a:t>
            </a:r>
          </a:p>
        </p:txBody>
      </p:sp>
      <p:grpSp>
        <p:nvGrpSpPr>
          <p:cNvPr id="121" name="Agrupar 120">
            <a:extLst>
              <a:ext uri="{FF2B5EF4-FFF2-40B4-BE49-F238E27FC236}">
                <a16:creationId xmlns:a16="http://schemas.microsoft.com/office/drawing/2014/main" id="{00DF2405-1531-45DA-92F0-3E92F36F9645}"/>
              </a:ext>
            </a:extLst>
          </p:cNvPr>
          <p:cNvGrpSpPr/>
          <p:nvPr/>
        </p:nvGrpSpPr>
        <p:grpSpPr>
          <a:xfrm>
            <a:off x="8608409" y="4576349"/>
            <a:ext cx="1405781" cy="659449"/>
            <a:chOff x="4148244" y="395077"/>
            <a:chExt cx="1427901" cy="277440"/>
          </a:xfrm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123" name="Retângulo 122">
              <a:extLst>
                <a:ext uri="{FF2B5EF4-FFF2-40B4-BE49-F238E27FC236}">
                  <a16:creationId xmlns:a16="http://schemas.microsoft.com/office/drawing/2014/main" id="{2E9D27B7-6C66-46FE-A680-3C966EEB6BA2}"/>
                </a:ext>
              </a:extLst>
            </p:cNvPr>
            <p:cNvSpPr/>
            <p:nvPr/>
          </p:nvSpPr>
          <p:spPr>
            <a:xfrm>
              <a:off x="4148244" y="395077"/>
              <a:ext cx="1364573" cy="277440"/>
            </a:xfrm>
            <a:prstGeom prst="rect">
              <a:avLst/>
            </a:prstGeom>
            <a:solidFill>
              <a:srgbClr val="002060"/>
            </a:solidFill>
            <a:ln w="38100"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dirty="0"/>
            </a:p>
          </p:txBody>
        </p:sp>
        <p:sp>
          <p:nvSpPr>
            <p:cNvPr id="124" name="CaixaDeTexto 123">
              <a:extLst>
                <a:ext uri="{FF2B5EF4-FFF2-40B4-BE49-F238E27FC236}">
                  <a16:creationId xmlns:a16="http://schemas.microsoft.com/office/drawing/2014/main" id="{7FE49BD7-8FE1-4041-8973-73F59A273E19}"/>
                </a:ext>
              </a:extLst>
            </p:cNvPr>
            <p:cNvSpPr txBox="1"/>
            <p:nvPr/>
          </p:nvSpPr>
          <p:spPr>
            <a:xfrm>
              <a:off x="4183636" y="426493"/>
              <a:ext cx="1392509" cy="246024"/>
            </a:xfrm>
            <a:prstGeom prst="rect">
              <a:avLst/>
            </a:prstGeom>
            <a:no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square" rtlCol="0">
              <a:spAutoFit/>
            </a:bodyPr>
            <a:lstStyle/>
            <a:p>
              <a:r>
                <a:rPr lang="pt-BR" sz="1600" b="1" dirty="0">
                  <a:solidFill>
                    <a:schemeClr val="accent5">
                      <a:lumMod val="20000"/>
                      <a:lumOff val="8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anose="030F0702030302020204" pitchFamily="66" charset="0"/>
                </a:rPr>
                <a:t>Agências Nacionais</a:t>
              </a:r>
            </a:p>
          </p:txBody>
        </p:sp>
      </p:grpSp>
      <p:cxnSp>
        <p:nvCxnSpPr>
          <p:cNvPr id="125" name="Conector de Seta Reta 124">
            <a:extLst>
              <a:ext uri="{FF2B5EF4-FFF2-40B4-BE49-F238E27FC236}">
                <a16:creationId xmlns:a16="http://schemas.microsoft.com/office/drawing/2014/main" id="{936F4785-53B5-4804-8588-286D6C825234}"/>
              </a:ext>
            </a:extLst>
          </p:cNvPr>
          <p:cNvCxnSpPr>
            <a:cxnSpLocks/>
          </p:cNvCxnSpPr>
          <p:nvPr/>
        </p:nvCxnSpPr>
        <p:spPr>
          <a:xfrm flipH="1" flipV="1">
            <a:off x="6674079" y="4315961"/>
            <a:ext cx="1934330" cy="517044"/>
          </a:xfrm>
          <a:prstGeom prst="straightConnector1">
            <a:avLst/>
          </a:prstGeom>
          <a:ln w="28575">
            <a:solidFill>
              <a:srgbClr val="011C52"/>
            </a:solidFill>
            <a:tailEnd type="triangle"/>
          </a:ln>
          <a:effectLst>
            <a:glow rad="63500">
              <a:srgbClr val="4163A8"/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6" name="CaixaDeTexto 125">
            <a:extLst>
              <a:ext uri="{FF2B5EF4-FFF2-40B4-BE49-F238E27FC236}">
                <a16:creationId xmlns:a16="http://schemas.microsoft.com/office/drawing/2014/main" id="{6CC2C896-103F-4770-A1EF-B7ADB2F1E082}"/>
              </a:ext>
            </a:extLst>
          </p:cNvPr>
          <p:cNvSpPr txBox="1"/>
          <p:nvPr/>
        </p:nvSpPr>
        <p:spPr>
          <a:xfrm rot="889707">
            <a:off x="7233522" y="4349569"/>
            <a:ext cx="12071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>
                <a:solidFill>
                  <a:srgbClr val="011C52"/>
                </a:solidFill>
                <a:latin typeface="Comic Sans MS" panose="030F0702030302020204" pitchFamily="66" charset="0"/>
              </a:rPr>
              <a:t>recursos ($)</a:t>
            </a:r>
          </a:p>
        </p:txBody>
      </p:sp>
      <p:grpSp>
        <p:nvGrpSpPr>
          <p:cNvPr id="127" name="Agrupar 126">
            <a:extLst>
              <a:ext uri="{FF2B5EF4-FFF2-40B4-BE49-F238E27FC236}">
                <a16:creationId xmlns:a16="http://schemas.microsoft.com/office/drawing/2014/main" id="{C660EBF2-CCD7-44C5-B9C6-E3BCE33E6B25}"/>
              </a:ext>
            </a:extLst>
          </p:cNvPr>
          <p:cNvGrpSpPr/>
          <p:nvPr/>
        </p:nvGrpSpPr>
        <p:grpSpPr>
          <a:xfrm>
            <a:off x="6349275" y="5967201"/>
            <a:ext cx="1649756" cy="680435"/>
            <a:chOff x="4148244" y="395077"/>
            <a:chExt cx="1364573" cy="311736"/>
          </a:xfrm>
          <a:solidFill>
            <a:srgbClr val="7E0000"/>
          </a:solidFill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</p:grpSpPr>
        <p:sp>
          <p:nvSpPr>
            <p:cNvPr id="128" name="Retângulo 127">
              <a:extLst>
                <a:ext uri="{FF2B5EF4-FFF2-40B4-BE49-F238E27FC236}">
                  <a16:creationId xmlns:a16="http://schemas.microsoft.com/office/drawing/2014/main" id="{C92697FD-5149-4032-9CED-B250CAF64CE5}"/>
                </a:ext>
              </a:extLst>
            </p:cNvPr>
            <p:cNvSpPr/>
            <p:nvPr/>
          </p:nvSpPr>
          <p:spPr>
            <a:xfrm>
              <a:off x="4148244" y="395077"/>
              <a:ext cx="1364573" cy="311736"/>
            </a:xfrm>
            <a:prstGeom prst="rect">
              <a:avLst/>
            </a:prstGeom>
            <a:grpFill/>
            <a:ln w="38100"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dirty="0"/>
            </a:p>
          </p:txBody>
        </p:sp>
        <p:sp>
          <p:nvSpPr>
            <p:cNvPr id="129" name="CaixaDeTexto 128">
              <a:extLst>
                <a:ext uri="{FF2B5EF4-FFF2-40B4-BE49-F238E27FC236}">
                  <a16:creationId xmlns:a16="http://schemas.microsoft.com/office/drawing/2014/main" id="{89757FB9-F850-4204-AEEC-55FB6C62E7E1}"/>
                </a:ext>
              </a:extLst>
            </p:cNvPr>
            <p:cNvSpPr txBox="1"/>
            <p:nvPr/>
          </p:nvSpPr>
          <p:spPr>
            <a:xfrm>
              <a:off x="4177639" y="426955"/>
              <a:ext cx="1335178" cy="267910"/>
            </a:xfrm>
            <a:prstGeom prst="rect">
              <a:avLst/>
            </a:prstGeom>
            <a:grpFill/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txBody>
            <a:bodyPr wrap="square" rtlCol="0">
              <a:spAutoFit/>
            </a:bodyPr>
            <a:lstStyle/>
            <a:p>
              <a:r>
                <a:rPr lang="pt-BR" sz="1600" b="1" dirty="0">
                  <a:solidFill>
                    <a:schemeClr val="accent5">
                      <a:lumMod val="20000"/>
                      <a:lumOff val="8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anose="030F0702030302020204" pitchFamily="66" charset="0"/>
                </a:rPr>
                <a:t>Agências Internacionais</a:t>
              </a:r>
            </a:p>
          </p:txBody>
        </p:sp>
      </p:grpSp>
      <p:cxnSp>
        <p:nvCxnSpPr>
          <p:cNvPr id="131" name="Conector de Seta Reta 130">
            <a:extLst>
              <a:ext uri="{FF2B5EF4-FFF2-40B4-BE49-F238E27FC236}">
                <a16:creationId xmlns:a16="http://schemas.microsoft.com/office/drawing/2014/main" id="{BAA03240-EB6D-4DF4-B464-193CAED12DC4}"/>
              </a:ext>
            </a:extLst>
          </p:cNvPr>
          <p:cNvCxnSpPr>
            <a:cxnSpLocks/>
          </p:cNvCxnSpPr>
          <p:nvPr/>
        </p:nvCxnSpPr>
        <p:spPr>
          <a:xfrm flipH="1" flipV="1">
            <a:off x="6418517" y="4817449"/>
            <a:ext cx="620081" cy="1139782"/>
          </a:xfrm>
          <a:prstGeom prst="straightConnector1">
            <a:avLst/>
          </a:prstGeom>
          <a:ln w="28575">
            <a:solidFill>
              <a:srgbClr val="6F0202"/>
            </a:solidFill>
            <a:tailEnd type="triangle"/>
          </a:ln>
          <a:effectLst>
            <a:glow rad="63500">
              <a:srgbClr val="D34646"/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2" name="CaixaDeTexto 131">
            <a:extLst>
              <a:ext uri="{FF2B5EF4-FFF2-40B4-BE49-F238E27FC236}">
                <a16:creationId xmlns:a16="http://schemas.microsoft.com/office/drawing/2014/main" id="{B5A0C54E-1E0C-45CE-9C79-ED144A21E9F1}"/>
              </a:ext>
            </a:extLst>
          </p:cNvPr>
          <p:cNvSpPr txBox="1"/>
          <p:nvPr/>
        </p:nvSpPr>
        <p:spPr>
          <a:xfrm rot="3716611">
            <a:off x="6389814" y="5436807"/>
            <a:ext cx="12071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>
                <a:solidFill>
                  <a:srgbClr val="6A0000"/>
                </a:solidFill>
                <a:latin typeface="Comic Sans MS" panose="030F0702030302020204" pitchFamily="66" charset="0"/>
              </a:rPr>
              <a:t>recursos ($)</a:t>
            </a:r>
          </a:p>
        </p:txBody>
      </p:sp>
      <p:grpSp>
        <p:nvGrpSpPr>
          <p:cNvPr id="133" name="Agrupar 132">
            <a:extLst>
              <a:ext uri="{FF2B5EF4-FFF2-40B4-BE49-F238E27FC236}">
                <a16:creationId xmlns:a16="http://schemas.microsoft.com/office/drawing/2014/main" id="{F7C253E2-1A01-4B37-8989-50663C374EDB}"/>
              </a:ext>
            </a:extLst>
          </p:cNvPr>
          <p:cNvGrpSpPr/>
          <p:nvPr/>
        </p:nvGrpSpPr>
        <p:grpSpPr>
          <a:xfrm>
            <a:off x="4247662" y="5984925"/>
            <a:ext cx="1894807" cy="1156723"/>
            <a:chOff x="4148244" y="395077"/>
            <a:chExt cx="1364573" cy="529943"/>
          </a:xfrm>
          <a:solidFill>
            <a:srgbClr val="008A3E"/>
          </a:solidFill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</p:grpSpPr>
        <p:sp>
          <p:nvSpPr>
            <p:cNvPr id="134" name="Retângulo 133">
              <a:extLst>
                <a:ext uri="{FF2B5EF4-FFF2-40B4-BE49-F238E27FC236}">
                  <a16:creationId xmlns:a16="http://schemas.microsoft.com/office/drawing/2014/main" id="{AA3E87B4-8371-44C1-A8FE-A961CED3E9B2}"/>
                </a:ext>
              </a:extLst>
            </p:cNvPr>
            <p:cNvSpPr/>
            <p:nvPr/>
          </p:nvSpPr>
          <p:spPr>
            <a:xfrm>
              <a:off x="4148244" y="395077"/>
              <a:ext cx="1364573" cy="309113"/>
            </a:xfrm>
            <a:prstGeom prst="rect">
              <a:avLst/>
            </a:prstGeom>
            <a:grpFill/>
            <a:ln w="38100"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dirty="0"/>
            </a:p>
          </p:txBody>
        </p:sp>
        <p:sp>
          <p:nvSpPr>
            <p:cNvPr id="135" name="CaixaDeTexto 134">
              <a:extLst>
                <a:ext uri="{FF2B5EF4-FFF2-40B4-BE49-F238E27FC236}">
                  <a16:creationId xmlns:a16="http://schemas.microsoft.com/office/drawing/2014/main" id="{FEB666B5-A8DF-49F8-8E16-82FF6EDBE8B2}"/>
                </a:ext>
              </a:extLst>
            </p:cNvPr>
            <p:cNvSpPr txBox="1"/>
            <p:nvPr/>
          </p:nvSpPr>
          <p:spPr>
            <a:xfrm>
              <a:off x="4156502" y="431501"/>
              <a:ext cx="1335179" cy="493519"/>
            </a:xfrm>
            <a:prstGeom prst="rect">
              <a:avLst/>
            </a:prstGeom>
            <a:noFill/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txBody>
            <a:bodyPr wrap="square" rtlCol="0">
              <a:spAutoFit/>
            </a:bodyPr>
            <a:lstStyle/>
            <a:p>
              <a:pPr algn="ctr"/>
              <a:r>
                <a:rPr lang="pt-BR" sz="1600" b="1" dirty="0">
                  <a:solidFill>
                    <a:schemeClr val="accent5">
                      <a:lumMod val="20000"/>
                      <a:lumOff val="8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anose="030F0702030302020204" pitchFamily="66" charset="0"/>
                </a:rPr>
                <a:t>ONGs e OSCIPs Internacionais</a:t>
              </a:r>
            </a:p>
          </p:txBody>
        </p:sp>
      </p:grpSp>
      <p:cxnSp>
        <p:nvCxnSpPr>
          <p:cNvPr id="136" name="Conector de Seta Reta 135">
            <a:extLst>
              <a:ext uri="{FF2B5EF4-FFF2-40B4-BE49-F238E27FC236}">
                <a16:creationId xmlns:a16="http://schemas.microsoft.com/office/drawing/2014/main" id="{B638F703-C5E9-4A77-B8DC-2CB3B6D240C5}"/>
              </a:ext>
            </a:extLst>
          </p:cNvPr>
          <p:cNvCxnSpPr>
            <a:cxnSpLocks/>
          </p:cNvCxnSpPr>
          <p:nvPr/>
        </p:nvCxnSpPr>
        <p:spPr>
          <a:xfrm flipV="1">
            <a:off x="5870231" y="4807706"/>
            <a:ext cx="197649" cy="1149525"/>
          </a:xfrm>
          <a:prstGeom prst="straightConnector1">
            <a:avLst/>
          </a:prstGeom>
          <a:ln w="28575">
            <a:solidFill>
              <a:srgbClr val="017836"/>
            </a:solidFill>
            <a:tailEnd type="triangle"/>
          </a:ln>
          <a:effectLst>
            <a:glow rad="63500">
              <a:srgbClr val="3CCE7D"/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7" name="CaixaDeTexto 136">
            <a:extLst>
              <a:ext uri="{FF2B5EF4-FFF2-40B4-BE49-F238E27FC236}">
                <a16:creationId xmlns:a16="http://schemas.microsoft.com/office/drawing/2014/main" id="{CE8004AD-754A-4E31-8C21-1892D625AC74}"/>
              </a:ext>
            </a:extLst>
          </p:cNvPr>
          <p:cNvSpPr txBox="1"/>
          <p:nvPr/>
        </p:nvSpPr>
        <p:spPr>
          <a:xfrm rot="16864723">
            <a:off x="5231279" y="5213418"/>
            <a:ext cx="12071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>
                <a:solidFill>
                  <a:srgbClr val="00612B"/>
                </a:solidFill>
                <a:latin typeface="Comic Sans MS" panose="030F0702030302020204" pitchFamily="66" charset="0"/>
              </a:rPr>
              <a:t>recursos ($)</a:t>
            </a:r>
          </a:p>
        </p:txBody>
      </p:sp>
      <p:grpSp>
        <p:nvGrpSpPr>
          <p:cNvPr id="80" name="Agrupar 79">
            <a:extLst>
              <a:ext uri="{FF2B5EF4-FFF2-40B4-BE49-F238E27FC236}">
                <a16:creationId xmlns:a16="http://schemas.microsoft.com/office/drawing/2014/main" id="{F23F08B1-E366-4573-89E7-394D99F45C1F}"/>
              </a:ext>
            </a:extLst>
          </p:cNvPr>
          <p:cNvGrpSpPr/>
          <p:nvPr/>
        </p:nvGrpSpPr>
        <p:grpSpPr>
          <a:xfrm>
            <a:off x="8606318" y="5328256"/>
            <a:ext cx="2428827" cy="392871"/>
            <a:chOff x="4139384" y="399839"/>
            <a:chExt cx="2000631" cy="179991"/>
          </a:xfrm>
          <a:solidFill>
            <a:srgbClr val="008A3E"/>
          </a:soli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83" name="Retângulo 82">
              <a:extLst>
                <a:ext uri="{FF2B5EF4-FFF2-40B4-BE49-F238E27FC236}">
                  <a16:creationId xmlns:a16="http://schemas.microsoft.com/office/drawing/2014/main" id="{CE6B464E-4166-4800-880A-AF501C9750BA}"/>
                </a:ext>
              </a:extLst>
            </p:cNvPr>
            <p:cNvSpPr/>
            <p:nvPr/>
          </p:nvSpPr>
          <p:spPr>
            <a:xfrm>
              <a:off x="4148244" y="399839"/>
              <a:ext cx="1991771" cy="179991"/>
            </a:xfrm>
            <a:prstGeom prst="rect">
              <a:avLst/>
            </a:prstGeom>
            <a:solidFill>
              <a:srgbClr val="B000B0"/>
            </a:solidFill>
            <a:ln w="38100"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dirty="0"/>
            </a:p>
          </p:txBody>
        </p:sp>
        <p:sp>
          <p:nvSpPr>
            <p:cNvPr id="84" name="CaixaDeTexto 83">
              <a:extLst>
                <a:ext uri="{FF2B5EF4-FFF2-40B4-BE49-F238E27FC236}">
                  <a16:creationId xmlns:a16="http://schemas.microsoft.com/office/drawing/2014/main" id="{F14DB836-343B-4F31-A904-3CC73BF8B0D2}"/>
                </a:ext>
              </a:extLst>
            </p:cNvPr>
            <p:cNvSpPr txBox="1"/>
            <p:nvPr/>
          </p:nvSpPr>
          <p:spPr>
            <a:xfrm>
              <a:off x="4139384" y="412459"/>
              <a:ext cx="1983514" cy="155106"/>
            </a:xfrm>
            <a:prstGeom prst="rect">
              <a:avLst/>
            </a:prstGeom>
            <a:no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square" rtlCol="0">
              <a:spAutoFit/>
            </a:bodyPr>
            <a:lstStyle/>
            <a:p>
              <a:pPr algn="ctr"/>
              <a:r>
                <a:rPr lang="pt-BR" sz="1600" b="1" dirty="0">
                  <a:solidFill>
                    <a:schemeClr val="accent5">
                      <a:lumMod val="20000"/>
                      <a:lumOff val="8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anose="030F0702030302020204" pitchFamily="66" charset="0"/>
                </a:rPr>
                <a:t>Fundos Constitucionais</a:t>
              </a:r>
            </a:p>
          </p:txBody>
        </p:sp>
      </p:grpSp>
      <p:cxnSp>
        <p:nvCxnSpPr>
          <p:cNvPr id="85" name="Conector de Seta Reta 84">
            <a:extLst>
              <a:ext uri="{FF2B5EF4-FFF2-40B4-BE49-F238E27FC236}">
                <a16:creationId xmlns:a16="http://schemas.microsoft.com/office/drawing/2014/main" id="{8C64AA20-6922-46AC-98D8-3E485D059F82}"/>
              </a:ext>
            </a:extLst>
          </p:cNvPr>
          <p:cNvCxnSpPr>
            <a:cxnSpLocks/>
            <a:stCxn id="84" idx="1"/>
          </p:cNvCxnSpPr>
          <p:nvPr/>
        </p:nvCxnSpPr>
        <p:spPr>
          <a:xfrm flipH="1" flipV="1">
            <a:off x="6653742" y="4461197"/>
            <a:ext cx="1952576" cy="1063882"/>
          </a:xfrm>
          <a:prstGeom prst="straightConnector1">
            <a:avLst/>
          </a:prstGeom>
          <a:ln w="28575">
            <a:solidFill>
              <a:srgbClr val="B000B0"/>
            </a:solidFill>
            <a:tailEnd type="triangle"/>
          </a:ln>
          <a:effectLst>
            <a:glow rad="63500">
              <a:srgbClr val="FFBDFF"/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CaixaDeTexto 85">
            <a:extLst>
              <a:ext uri="{FF2B5EF4-FFF2-40B4-BE49-F238E27FC236}">
                <a16:creationId xmlns:a16="http://schemas.microsoft.com/office/drawing/2014/main" id="{E80F458B-400E-4224-B958-07DBCEB4CAA0}"/>
              </a:ext>
            </a:extLst>
          </p:cNvPr>
          <p:cNvSpPr txBox="1"/>
          <p:nvPr/>
        </p:nvSpPr>
        <p:spPr>
          <a:xfrm rot="1826245">
            <a:off x="7227313" y="4828506"/>
            <a:ext cx="12071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>
                <a:solidFill>
                  <a:srgbClr val="B000B0"/>
                </a:solidFill>
                <a:latin typeface="Comic Sans MS" panose="030F0702030302020204" pitchFamily="66" charset="0"/>
              </a:rPr>
              <a:t>recursos ($)</a:t>
            </a:r>
          </a:p>
        </p:txBody>
      </p:sp>
      <p:grpSp>
        <p:nvGrpSpPr>
          <p:cNvPr id="32" name="Agrupar 31">
            <a:extLst>
              <a:ext uri="{FF2B5EF4-FFF2-40B4-BE49-F238E27FC236}">
                <a16:creationId xmlns:a16="http://schemas.microsoft.com/office/drawing/2014/main" id="{0C6DDFFA-14DF-4FAF-94D8-AC29120BF111}"/>
              </a:ext>
            </a:extLst>
          </p:cNvPr>
          <p:cNvGrpSpPr/>
          <p:nvPr/>
        </p:nvGrpSpPr>
        <p:grpSpPr>
          <a:xfrm>
            <a:off x="8635748" y="2041304"/>
            <a:ext cx="2689056" cy="904462"/>
            <a:chOff x="8635748" y="2197169"/>
            <a:chExt cx="2689056" cy="904462"/>
          </a:xfrm>
        </p:grpSpPr>
        <p:grpSp>
          <p:nvGrpSpPr>
            <p:cNvPr id="2" name="Agrupar 1">
              <a:extLst>
                <a:ext uri="{FF2B5EF4-FFF2-40B4-BE49-F238E27FC236}">
                  <a16:creationId xmlns:a16="http://schemas.microsoft.com/office/drawing/2014/main" id="{D92F40C9-1EC8-4439-9B12-B51697BF5EA7}"/>
                </a:ext>
              </a:extLst>
            </p:cNvPr>
            <p:cNvGrpSpPr/>
            <p:nvPr/>
          </p:nvGrpSpPr>
          <p:grpSpPr>
            <a:xfrm>
              <a:off x="8635748" y="2197169"/>
              <a:ext cx="2568116" cy="904462"/>
              <a:chOff x="8375737" y="2197169"/>
              <a:chExt cx="2777100" cy="904462"/>
            </a:xfrm>
          </p:grpSpPr>
          <p:sp>
            <p:nvSpPr>
              <p:cNvPr id="63" name="Retângulo 62">
                <a:extLst>
                  <a:ext uri="{FF2B5EF4-FFF2-40B4-BE49-F238E27FC236}">
                    <a16:creationId xmlns:a16="http://schemas.microsoft.com/office/drawing/2014/main" id="{E56FEEE7-D492-4EE5-AEB5-28707993F9BE}"/>
                  </a:ext>
                </a:extLst>
              </p:cNvPr>
              <p:cNvSpPr/>
              <p:nvPr/>
            </p:nvSpPr>
            <p:spPr>
              <a:xfrm>
                <a:off x="8375737" y="2197169"/>
                <a:ext cx="2777100" cy="904462"/>
              </a:xfrm>
              <a:prstGeom prst="rect">
                <a:avLst/>
              </a:prstGeom>
              <a:solidFill>
                <a:srgbClr val="87BF61"/>
              </a:solidFill>
              <a:ln w="3810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 dirty="0"/>
              </a:p>
            </p:txBody>
          </p:sp>
          <p:sp>
            <p:nvSpPr>
              <p:cNvPr id="130" name="CaixaDeTexto 129">
                <a:extLst>
                  <a:ext uri="{FF2B5EF4-FFF2-40B4-BE49-F238E27FC236}">
                    <a16:creationId xmlns:a16="http://schemas.microsoft.com/office/drawing/2014/main" id="{1278E245-6BC6-4813-84FB-6A60E7239EBB}"/>
                  </a:ext>
                </a:extLst>
              </p:cNvPr>
              <p:cNvSpPr txBox="1"/>
              <p:nvPr/>
            </p:nvSpPr>
            <p:spPr>
              <a:xfrm>
                <a:off x="8522216" y="2342684"/>
                <a:ext cx="1377378" cy="461665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txBody>
              <a:bodyPr wrap="square" rtlCol="0">
                <a:spAutoFit/>
              </a:bodyPr>
              <a:lstStyle/>
              <a:p>
                <a:r>
                  <a:rPr lang="pt-BR" sz="2400" b="1" dirty="0" err="1">
                    <a:solidFill>
                      <a:schemeClr val="bg1">
                        <a:lumMod val="9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mic Sans MS" panose="030F0702030302020204" pitchFamily="66" charset="0"/>
                  </a:rPr>
                  <a:t>MTur</a:t>
                </a:r>
                <a:endParaRPr lang="pt-BR" sz="2400" b="1" dirty="0"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anose="030F0702030302020204" pitchFamily="66" charset="0"/>
                </a:endParaRPr>
              </a:p>
            </p:txBody>
          </p:sp>
        </p:grpSp>
        <p:sp>
          <p:nvSpPr>
            <p:cNvPr id="94" name="CaixaDeTexto 93">
              <a:extLst>
                <a:ext uri="{FF2B5EF4-FFF2-40B4-BE49-F238E27FC236}">
                  <a16:creationId xmlns:a16="http://schemas.microsoft.com/office/drawing/2014/main" id="{7BCEE93D-9FF2-4841-B71B-7EA2973D26CD}"/>
                </a:ext>
              </a:extLst>
            </p:cNvPr>
            <p:cNvSpPr txBox="1"/>
            <p:nvPr/>
          </p:nvSpPr>
          <p:spPr>
            <a:xfrm>
              <a:off x="9328721" y="2754261"/>
              <a:ext cx="199608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200" b="1" dirty="0">
                  <a:solidFill>
                    <a:schemeClr val="accent6">
                      <a:lumMod val="50000"/>
                    </a:schemeClr>
                  </a:solidFill>
                  <a:latin typeface="Comic Sans MS" panose="030F0702030302020204" pitchFamily="66" charset="0"/>
                </a:rPr>
                <a:t>Dotação Orçamentária</a:t>
              </a:r>
            </a:p>
          </p:txBody>
        </p:sp>
      </p:grpSp>
      <p:grpSp>
        <p:nvGrpSpPr>
          <p:cNvPr id="107" name="Agrupar 106">
            <a:extLst>
              <a:ext uri="{FF2B5EF4-FFF2-40B4-BE49-F238E27FC236}">
                <a16:creationId xmlns:a16="http://schemas.microsoft.com/office/drawing/2014/main" id="{1EB08753-7314-4572-B894-998E91D5E013}"/>
              </a:ext>
            </a:extLst>
          </p:cNvPr>
          <p:cNvGrpSpPr/>
          <p:nvPr/>
        </p:nvGrpSpPr>
        <p:grpSpPr>
          <a:xfrm>
            <a:off x="8606318" y="5980854"/>
            <a:ext cx="2874168" cy="664280"/>
            <a:chOff x="4148244" y="395077"/>
            <a:chExt cx="1364573" cy="304334"/>
          </a:xfrm>
          <a:solidFill>
            <a:schemeClr val="tx2">
              <a:lumMod val="60000"/>
              <a:lumOff val="40000"/>
            </a:schemeClr>
          </a:soli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108" name="Retângulo 107">
              <a:extLst>
                <a:ext uri="{FF2B5EF4-FFF2-40B4-BE49-F238E27FC236}">
                  <a16:creationId xmlns:a16="http://schemas.microsoft.com/office/drawing/2014/main" id="{6E4C0B84-75FD-479E-9DCD-32ADEBE2D7A0}"/>
                </a:ext>
              </a:extLst>
            </p:cNvPr>
            <p:cNvSpPr/>
            <p:nvPr/>
          </p:nvSpPr>
          <p:spPr>
            <a:xfrm>
              <a:off x="4148244" y="395077"/>
              <a:ext cx="1364573" cy="217351"/>
            </a:xfrm>
            <a:prstGeom prst="rect">
              <a:avLst/>
            </a:prstGeom>
            <a:grpFill/>
            <a:ln w="38100"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dirty="0"/>
            </a:p>
          </p:txBody>
        </p:sp>
        <p:sp>
          <p:nvSpPr>
            <p:cNvPr id="109" name="CaixaDeTexto 108">
              <a:extLst>
                <a:ext uri="{FF2B5EF4-FFF2-40B4-BE49-F238E27FC236}">
                  <a16:creationId xmlns:a16="http://schemas.microsoft.com/office/drawing/2014/main" id="{819048EA-1D88-415A-A3C2-D89ADF3DED46}"/>
                </a:ext>
              </a:extLst>
            </p:cNvPr>
            <p:cNvSpPr txBox="1"/>
            <p:nvPr/>
          </p:nvSpPr>
          <p:spPr>
            <a:xfrm>
              <a:off x="4156502" y="431501"/>
              <a:ext cx="1335179" cy="267910"/>
            </a:xfrm>
            <a:prstGeom prst="rect">
              <a:avLst/>
            </a:prstGeom>
            <a:no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square" rtlCol="0">
              <a:spAutoFit/>
            </a:bodyPr>
            <a:lstStyle/>
            <a:p>
              <a:pPr algn="ctr"/>
              <a:r>
                <a:rPr lang="pt-BR" sz="1600" b="1" dirty="0">
                  <a:solidFill>
                    <a:schemeClr val="accent5">
                      <a:lumMod val="20000"/>
                      <a:lumOff val="8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anose="030F0702030302020204" pitchFamily="66" charset="0"/>
                </a:rPr>
                <a:t>ONGs e OSCIPs Nacionais</a:t>
              </a:r>
            </a:p>
          </p:txBody>
        </p:sp>
      </p:grpSp>
      <p:cxnSp>
        <p:nvCxnSpPr>
          <p:cNvPr id="113" name="Conector de Seta Reta 112">
            <a:extLst>
              <a:ext uri="{FF2B5EF4-FFF2-40B4-BE49-F238E27FC236}">
                <a16:creationId xmlns:a16="http://schemas.microsoft.com/office/drawing/2014/main" id="{B39ADF0D-BC47-407B-8189-123944E0F988}"/>
              </a:ext>
            </a:extLst>
          </p:cNvPr>
          <p:cNvCxnSpPr>
            <a:cxnSpLocks/>
            <a:stCxn id="108" idx="1"/>
          </p:cNvCxnSpPr>
          <p:nvPr/>
        </p:nvCxnSpPr>
        <p:spPr>
          <a:xfrm flipH="1" flipV="1">
            <a:off x="6650278" y="4738288"/>
            <a:ext cx="1956040" cy="1479776"/>
          </a:xfrm>
          <a:prstGeom prst="straightConnector1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  <a:tailEnd type="triangle"/>
          </a:ln>
          <a:effectLst>
            <a:glow rad="63500">
              <a:schemeClr val="tx2">
                <a:lumMod val="20000"/>
                <a:lumOff val="8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CaixaDeTexto 113">
            <a:extLst>
              <a:ext uri="{FF2B5EF4-FFF2-40B4-BE49-F238E27FC236}">
                <a16:creationId xmlns:a16="http://schemas.microsoft.com/office/drawing/2014/main" id="{DB9DEFA8-2D00-46BA-9001-DC6A3EE20CBB}"/>
              </a:ext>
            </a:extLst>
          </p:cNvPr>
          <p:cNvSpPr txBox="1"/>
          <p:nvPr/>
        </p:nvSpPr>
        <p:spPr>
          <a:xfrm rot="2233514">
            <a:off x="7236608" y="5335514"/>
            <a:ext cx="12071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>
                <a:solidFill>
                  <a:srgbClr val="6C7B8F"/>
                </a:solidFill>
                <a:latin typeface="Comic Sans MS" panose="030F0702030302020204" pitchFamily="66" charset="0"/>
              </a:rPr>
              <a:t>recursos ($)</a:t>
            </a:r>
          </a:p>
        </p:txBody>
      </p:sp>
      <p:sp>
        <p:nvSpPr>
          <p:cNvPr id="90" name="CaixaDeTexto 89">
            <a:extLst>
              <a:ext uri="{FF2B5EF4-FFF2-40B4-BE49-F238E27FC236}">
                <a16:creationId xmlns:a16="http://schemas.microsoft.com/office/drawing/2014/main" id="{323F1849-2DB5-4723-8573-1396BEC8E973}"/>
              </a:ext>
            </a:extLst>
          </p:cNvPr>
          <p:cNvSpPr txBox="1"/>
          <p:nvPr/>
        </p:nvSpPr>
        <p:spPr>
          <a:xfrm>
            <a:off x="481842" y="3516743"/>
            <a:ext cx="1624958" cy="215444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8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Escolas Nacionais de Turismo</a:t>
            </a:r>
            <a:endParaRPr lang="pt-BR" sz="8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0519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4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0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5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8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1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6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2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7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0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3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8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1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4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8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1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4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4" grpId="0"/>
      <p:bldP spid="79" grpId="0"/>
      <p:bldP spid="82" grpId="0"/>
      <p:bldP spid="100" grpId="0"/>
      <p:bldP spid="103" grpId="0"/>
      <p:bldP spid="115" grpId="0"/>
      <p:bldP spid="120" grpId="0"/>
      <p:bldP spid="126" grpId="0"/>
      <p:bldP spid="132" grpId="0"/>
      <p:bldP spid="137" grpId="0"/>
      <p:bldP spid="86" grpId="0"/>
      <p:bldP spid="114" grpId="0"/>
      <p:bldP spid="9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5AE2401-0C80-4A48-B25B-F68556FB52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A19C2154-6532-DA4F-9C4D-98CC138B9A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endParaRPr lang="pt-BR" sz="4000" dirty="0"/>
          </a:p>
          <a:p>
            <a:pPr algn="ctr"/>
            <a:r>
              <a:rPr lang="pt-BR" sz="4000" dirty="0"/>
              <a:t>Obrigada</a:t>
            </a:r>
          </a:p>
          <a:p>
            <a:pPr algn="ctr"/>
            <a:endParaRPr lang="pt-BR" sz="4000" dirty="0"/>
          </a:p>
          <a:p>
            <a:pPr algn="ctr"/>
            <a:r>
              <a:rPr lang="pt-BR" sz="2800" dirty="0" err="1"/>
              <a:t>marumoesch@unb.br</a:t>
            </a:r>
            <a:endParaRPr lang="pt-BR" sz="2800" dirty="0"/>
          </a:p>
        </p:txBody>
      </p:sp>
      <p:pic>
        <p:nvPicPr>
          <p:cNvPr id="4" name="image1.jpeg">
            <a:extLst>
              <a:ext uri="{FF2B5EF4-FFF2-40B4-BE49-F238E27FC236}">
                <a16:creationId xmlns:a16="http://schemas.microsoft.com/office/drawing/2014/main" id="{9F4B2A9F-42D3-8D41-8E99-E1F154DECFC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06386" y="776260"/>
            <a:ext cx="7854478" cy="15655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28791886"/>
      </p:ext>
    </p:extLst>
  </p:cSld>
  <p:clrMapOvr>
    <a:masterClrMapping/>
  </p:clrMapOvr>
</p:sld>
</file>

<file path=ppt/theme/theme1.xml><?xml version="1.0" encoding="utf-8"?>
<a:theme xmlns:a="http://schemas.openxmlformats.org/drawingml/2006/main" name="Pacote">
  <a:themeElements>
    <a:clrScheme name="Pacote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cote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cote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OLITICA DE QUALIFICAçao e Inclusao Social [Salvo Automaticamente]" id="{6C59C417-9049-AD4B-8277-DB81E0DD9A28}" vid="{EE2CA29E-7D46-554A-8D3B-3A759D3F35F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4663</TotalTime>
  <Words>1320</Words>
  <Application>Microsoft Macintosh PowerPoint</Application>
  <PresentationFormat>Widescreen</PresentationFormat>
  <Paragraphs>366</Paragraphs>
  <Slides>22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22</vt:i4>
      </vt:variant>
    </vt:vector>
  </HeadingPairs>
  <TitlesOfParts>
    <vt:vector size="30" baseType="lpstr">
      <vt:lpstr>Arial</vt:lpstr>
      <vt:lpstr>Arial Narrow</vt:lpstr>
      <vt:lpstr>Calibri</vt:lpstr>
      <vt:lpstr>Comic Sans MS</vt:lpstr>
      <vt:lpstr>Gill Sans MT</vt:lpstr>
      <vt:lpstr>Lucida Sans</vt:lpstr>
      <vt:lpstr>Wingdings</vt:lpstr>
      <vt:lpstr>Pacote</vt:lpstr>
      <vt:lpstr>Senado federal  Comissão de Desenvolvimento regional e Turismo 9ªMesa do Ciclo de Debates sobre o turismo</vt:lpstr>
      <vt:lpstr>POLITICA NACIONAL DE QUALIFICAÇÃO EM TURISMO</vt:lpstr>
      <vt:lpstr>POLITICA NACIONAL DE QUALIFICAÇÃO EM TURISMO</vt:lpstr>
      <vt:lpstr>POLITICA NACIONAL DE QUALIFICAÇÃO EM TURISMO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campo conceitual do curso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INCLUSÃO SOCIAL POR MEIO DA QUALIFICAÇÃO PROFISSIONAL</dc:title>
  <dc:creator>Marutschka Moesch</dc:creator>
  <cp:lastModifiedBy>Marutschka Moesch</cp:lastModifiedBy>
  <cp:revision>4</cp:revision>
  <dcterms:created xsi:type="dcterms:W3CDTF">2021-09-27T14:44:53Z</dcterms:created>
  <dcterms:modified xsi:type="dcterms:W3CDTF">2021-10-18T20:42:00Z</dcterms:modified>
</cp:coreProperties>
</file>